
<file path=[Content_Types].xml><?xml version="1.0" encoding="utf-8"?>
<Types xmlns="http://schemas.openxmlformats.org/package/2006/content-types">
  <Default Extension="jpg" ContentType="image/jp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77"/>
  </p:notesMasterIdLst>
  <p:handoutMasterIdLst>
    <p:handoutMasterId r:id="rId78"/>
  </p:handoutMasterIdLst>
  <p:sldIdLst>
    <p:sldId id="331" r:id="rId2"/>
    <p:sldId id="328" r:id="rId3"/>
    <p:sldId id="329" r:id="rId4"/>
    <p:sldId id="330" r:id="rId5"/>
    <p:sldId id="257" r:id="rId6"/>
    <p:sldId id="258" r:id="rId7"/>
    <p:sldId id="259" r:id="rId8"/>
    <p:sldId id="260" r:id="rId9"/>
    <p:sldId id="261" r:id="rId10"/>
    <p:sldId id="262" r:id="rId11"/>
    <p:sldId id="263" r:id="rId12"/>
    <p:sldId id="264" r:id="rId13"/>
    <p:sldId id="265" r:id="rId14"/>
    <p:sldId id="266" r:id="rId15"/>
    <p:sldId id="267" r:id="rId16"/>
    <p:sldId id="268" r:id="rId17"/>
    <p:sldId id="269" r:id="rId18"/>
    <p:sldId id="270" r:id="rId19"/>
    <p:sldId id="271" r:id="rId20"/>
    <p:sldId id="272" r:id="rId21"/>
    <p:sldId id="273" r:id="rId22"/>
    <p:sldId id="274" r:id="rId23"/>
    <p:sldId id="275" r:id="rId24"/>
    <p:sldId id="276" r:id="rId25"/>
    <p:sldId id="277" r:id="rId26"/>
    <p:sldId id="278" r:id="rId27"/>
    <p:sldId id="279" r:id="rId28"/>
    <p:sldId id="280" r:id="rId29"/>
    <p:sldId id="281" r:id="rId30"/>
    <p:sldId id="282" r:id="rId31"/>
    <p:sldId id="283" r:id="rId32"/>
    <p:sldId id="284" r:id="rId33"/>
    <p:sldId id="285" r:id="rId34"/>
    <p:sldId id="286" r:id="rId35"/>
    <p:sldId id="287" r:id="rId36"/>
    <p:sldId id="288" r:id="rId37"/>
    <p:sldId id="289" r:id="rId38"/>
    <p:sldId id="290" r:id="rId39"/>
    <p:sldId id="291" r:id="rId40"/>
    <p:sldId id="292" r:id="rId41"/>
    <p:sldId id="293" r:id="rId42"/>
    <p:sldId id="294" r:id="rId43"/>
    <p:sldId id="295" r:id="rId44"/>
    <p:sldId id="296" r:id="rId45"/>
    <p:sldId id="297" r:id="rId46"/>
    <p:sldId id="298" r:id="rId47"/>
    <p:sldId id="299" r:id="rId48"/>
    <p:sldId id="300" r:id="rId49"/>
    <p:sldId id="301" r:id="rId50"/>
    <p:sldId id="302" r:id="rId51"/>
    <p:sldId id="303" r:id="rId52"/>
    <p:sldId id="304" r:id="rId53"/>
    <p:sldId id="305" r:id="rId54"/>
    <p:sldId id="306" r:id="rId55"/>
    <p:sldId id="307" r:id="rId56"/>
    <p:sldId id="308" r:id="rId57"/>
    <p:sldId id="309" r:id="rId58"/>
    <p:sldId id="310" r:id="rId59"/>
    <p:sldId id="311" r:id="rId60"/>
    <p:sldId id="312" r:id="rId61"/>
    <p:sldId id="313" r:id="rId62"/>
    <p:sldId id="314" r:id="rId63"/>
    <p:sldId id="315" r:id="rId64"/>
    <p:sldId id="316" r:id="rId65"/>
    <p:sldId id="317" r:id="rId66"/>
    <p:sldId id="318" r:id="rId67"/>
    <p:sldId id="319" r:id="rId68"/>
    <p:sldId id="320" r:id="rId69"/>
    <p:sldId id="321" r:id="rId70"/>
    <p:sldId id="322" r:id="rId71"/>
    <p:sldId id="323" r:id="rId72"/>
    <p:sldId id="324" r:id="rId73"/>
    <p:sldId id="325" r:id="rId74"/>
    <p:sldId id="326" r:id="rId75"/>
    <p:sldId id="327" r:id="rId76"/>
  </p:sldIdLst>
  <p:sldSz cx="7086600" cy="9144000"/>
  <p:notesSz cx="70866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880">
          <p15:clr>
            <a:srgbClr val="A4A3A4"/>
          </p15:clr>
        </p15:guide>
        <p15:guide id="2" pos="216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51" d="100"/>
          <a:sy n="51" d="100"/>
        </p:scale>
        <p:origin x="2280" y="84"/>
      </p:cViewPr>
      <p:guideLst>
        <p:guide orient="horz" pos="2880"/>
        <p:guide pos="216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16" Type="http://schemas.openxmlformats.org/officeDocument/2006/relationships/slide" Target="slides/slide15.xml"/><Relationship Id="rId11" Type="http://schemas.openxmlformats.org/officeDocument/2006/relationships/slide" Target="slides/slide10.xml"/><Relationship Id="rId32" Type="http://schemas.openxmlformats.org/officeDocument/2006/relationships/slide" Target="slides/slide31.xml"/><Relationship Id="rId37" Type="http://schemas.openxmlformats.org/officeDocument/2006/relationships/slide" Target="slides/slide36.xml"/><Relationship Id="rId53" Type="http://schemas.openxmlformats.org/officeDocument/2006/relationships/slide" Target="slides/slide52.xml"/><Relationship Id="rId58" Type="http://schemas.openxmlformats.org/officeDocument/2006/relationships/slide" Target="slides/slide57.xml"/><Relationship Id="rId74" Type="http://schemas.openxmlformats.org/officeDocument/2006/relationships/slide" Target="slides/slide73.xml"/><Relationship Id="rId79" Type="http://schemas.openxmlformats.org/officeDocument/2006/relationships/presProps" Target="presProps.xml"/><Relationship Id="rId5" Type="http://schemas.openxmlformats.org/officeDocument/2006/relationships/slide" Target="slides/slide4.xml"/><Relationship Id="rId61" Type="http://schemas.openxmlformats.org/officeDocument/2006/relationships/slide" Target="slides/slide60.xml"/><Relationship Id="rId82" Type="http://schemas.openxmlformats.org/officeDocument/2006/relationships/tableStyles" Target="tableStyles.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77" Type="http://schemas.openxmlformats.org/officeDocument/2006/relationships/notesMaster" Target="notesMasters/notesMaster1.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80" Type="http://schemas.openxmlformats.org/officeDocument/2006/relationships/viewProps" Target="viewProps.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handoutMaster" Target="handoutMasters/handoutMaster1.xml"/><Relationship Id="rId81"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7" Type="http://schemas.openxmlformats.org/officeDocument/2006/relationships/slide" Target="slides/slide6.xml"/><Relationship Id="rId71" Type="http://schemas.openxmlformats.org/officeDocument/2006/relationships/slide" Target="slides/slide70.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50EFA957-5616-439B-BCB8-94647ACB8626}"/>
              </a:ext>
            </a:extLst>
          </p:cNvPr>
          <p:cNvSpPr>
            <a:spLocks noGrp="1"/>
          </p:cNvSpPr>
          <p:nvPr>
            <p:ph type="hdr" sz="quarter"/>
          </p:nvPr>
        </p:nvSpPr>
        <p:spPr>
          <a:xfrm>
            <a:off x="0" y="0"/>
            <a:ext cx="3070225" cy="458788"/>
          </a:xfrm>
          <a:prstGeom prst="rect">
            <a:avLst/>
          </a:prstGeom>
        </p:spPr>
        <p:txBody>
          <a:bodyPr vert="horz" lIns="91440" tIns="45720" rIns="91440" bIns="45720" rtlCol="0"/>
          <a:lstStyle>
            <a:lvl1pPr algn="l">
              <a:defRPr sz="1200"/>
            </a:lvl1pPr>
          </a:lstStyle>
          <a:p>
            <a:endParaRPr lang="en-US"/>
          </a:p>
        </p:txBody>
      </p:sp>
      <p:sp>
        <p:nvSpPr>
          <p:cNvPr id="3" name="Date Placeholder 2">
            <a:extLst>
              <a:ext uri="{FF2B5EF4-FFF2-40B4-BE49-F238E27FC236}">
                <a16:creationId xmlns:a16="http://schemas.microsoft.com/office/drawing/2014/main" id="{796B2A8B-AF94-4CE9-AC82-85A38A412248}"/>
              </a:ext>
            </a:extLst>
          </p:cNvPr>
          <p:cNvSpPr>
            <a:spLocks noGrp="1"/>
          </p:cNvSpPr>
          <p:nvPr>
            <p:ph type="dt" sz="quarter" idx="1"/>
          </p:nvPr>
        </p:nvSpPr>
        <p:spPr>
          <a:xfrm>
            <a:off x="4014788" y="0"/>
            <a:ext cx="3070225" cy="458788"/>
          </a:xfrm>
          <a:prstGeom prst="rect">
            <a:avLst/>
          </a:prstGeom>
        </p:spPr>
        <p:txBody>
          <a:bodyPr vert="horz" lIns="91440" tIns="45720" rIns="91440" bIns="45720" rtlCol="0"/>
          <a:lstStyle>
            <a:lvl1pPr algn="r">
              <a:defRPr sz="1200"/>
            </a:lvl1pPr>
          </a:lstStyle>
          <a:p>
            <a:fld id="{ADA2CAFD-C531-4EE4-BB9E-6FF4DD52C2A2}" type="datetimeFigureOut">
              <a:rPr lang="en-US" smtClean="0"/>
              <a:t>4/25/2020</a:t>
            </a:fld>
            <a:endParaRPr lang="en-US"/>
          </a:p>
        </p:txBody>
      </p:sp>
      <p:sp>
        <p:nvSpPr>
          <p:cNvPr id="4" name="Footer Placeholder 3">
            <a:extLst>
              <a:ext uri="{FF2B5EF4-FFF2-40B4-BE49-F238E27FC236}">
                <a16:creationId xmlns:a16="http://schemas.microsoft.com/office/drawing/2014/main" id="{350FA800-F00A-42EE-ABD8-0A263177CD14}"/>
              </a:ext>
            </a:extLst>
          </p:cNvPr>
          <p:cNvSpPr>
            <a:spLocks noGrp="1"/>
          </p:cNvSpPr>
          <p:nvPr>
            <p:ph type="ftr" sz="quarter" idx="2"/>
          </p:nvPr>
        </p:nvSpPr>
        <p:spPr>
          <a:xfrm>
            <a:off x="0" y="8685213"/>
            <a:ext cx="3070225" cy="458787"/>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a:extLst>
              <a:ext uri="{FF2B5EF4-FFF2-40B4-BE49-F238E27FC236}">
                <a16:creationId xmlns:a16="http://schemas.microsoft.com/office/drawing/2014/main" id="{FD36D174-91A1-416A-BE40-57338B4E832A}"/>
              </a:ext>
            </a:extLst>
          </p:cNvPr>
          <p:cNvSpPr>
            <a:spLocks noGrp="1"/>
          </p:cNvSpPr>
          <p:nvPr>
            <p:ph type="sldNum" sz="quarter" idx="3"/>
          </p:nvPr>
        </p:nvSpPr>
        <p:spPr>
          <a:xfrm>
            <a:off x="4014788" y="8685213"/>
            <a:ext cx="3070225" cy="458787"/>
          </a:xfrm>
          <a:prstGeom prst="rect">
            <a:avLst/>
          </a:prstGeom>
        </p:spPr>
        <p:txBody>
          <a:bodyPr vert="horz" lIns="91440" tIns="45720" rIns="91440" bIns="45720" rtlCol="0" anchor="b"/>
          <a:lstStyle>
            <a:lvl1pPr algn="r">
              <a:defRPr sz="1200"/>
            </a:lvl1pPr>
          </a:lstStyle>
          <a:p>
            <a:fld id="{9F217270-5B09-4D03-A319-19403AEAAF8D}" type="slidenum">
              <a:rPr lang="en-US" smtClean="0"/>
              <a:t>‹#›</a:t>
            </a:fld>
            <a:endParaRPr lang="en-US"/>
          </a:p>
        </p:txBody>
      </p:sp>
    </p:spTree>
    <p:extLst>
      <p:ext uri="{BB962C8B-B14F-4D97-AF65-F5344CB8AC3E}">
        <p14:creationId xmlns:p14="http://schemas.microsoft.com/office/powerpoint/2010/main" val="3611785577"/>
      </p:ext>
    </p:extLst>
  </p:cSld>
  <p:clrMap bg1="lt1" tx1="dk1" bg2="lt2" tx2="dk2" accent1="accent1" accent2="accent2" accent3="accent3" accent4="accent4" accent5="accent5" accent6="accent6" hlink="hlink" folHlink="folHlink"/>
  <p:hf sldNum="0"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70225"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4014788" y="0"/>
            <a:ext cx="3070225" cy="458788"/>
          </a:xfrm>
          <a:prstGeom prst="rect">
            <a:avLst/>
          </a:prstGeom>
        </p:spPr>
        <p:txBody>
          <a:bodyPr vert="horz" lIns="91440" tIns="45720" rIns="91440" bIns="45720" rtlCol="0"/>
          <a:lstStyle>
            <a:lvl1pPr algn="r">
              <a:defRPr sz="1200"/>
            </a:lvl1pPr>
          </a:lstStyle>
          <a:p>
            <a:fld id="{827AD689-00D8-4A6E-BD6C-F7703EB1D921}" type="datetimeFigureOut">
              <a:rPr lang="en-US" smtClean="0"/>
              <a:t>4/24/2020</a:t>
            </a:fld>
            <a:endParaRPr lang="en-US"/>
          </a:p>
        </p:txBody>
      </p:sp>
      <p:sp>
        <p:nvSpPr>
          <p:cNvPr id="4" name="Slide Image Placeholder 3"/>
          <p:cNvSpPr>
            <a:spLocks noGrp="1" noRot="1" noChangeAspect="1"/>
          </p:cNvSpPr>
          <p:nvPr>
            <p:ph type="sldImg" idx="2"/>
          </p:nvPr>
        </p:nvSpPr>
        <p:spPr>
          <a:xfrm>
            <a:off x="2347913" y="1143000"/>
            <a:ext cx="2390775"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708025" y="4400550"/>
            <a:ext cx="567055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3070225"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4014788" y="8685213"/>
            <a:ext cx="3070225" cy="458787"/>
          </a:xfrm>
          <a:prstGeom prst="rect">
            <a:avLst/>
          </a:prstGeom>
        </p:spPr>
        <p:txBody>
          <a:bodyPr vert="horz" lIns="91440" tIns="45720" rIns="91440" bIns="45720" rtlCol="0" anchor="b"/>
          <a:lstStyle>
            <a:lvl1pPr algn="r">
              <a:defRPr sz="1200"/>
            </a:lvl1pPr>
          </a:lstStyle>
          <a:p>
            <a:fld id="{921F99B6-4C91-437F-B668-0CC023FDFD7B}" type="slidenum">
              <a:rPr lang="en-US" smtClean="0"/>
              <a:t>‹#›</a:t>
            </a:fld>
            <a:endParaRPr lang="en-US"/>
          </a:p>
        </p:txBody>
      </p:sp>
    </p:spTree>
    <p:extLst>
      <p:ext uri="{BB962C8B-B14F-4D97-AF65-F5344CB8AC3E}">
        <p14:creationId xmlns:p14="http://schemas.microsoft.com/office/powerpoint/2010/main" val="1966536486"/>
      </p:ext>
    </p:extLst>
  </p:cSld>
  <p:clrMap bg1="lt1" tx1="dk1" bg2="lt2" tx2="dk2" accent1="accent1" accent2="accent2" accent3="accent3" accent4="accent4" accent5="accent5" accent6="accent6" hlink="hlink" folHlink="folHlink"/>
  <p:hf sldNum="0" hdr="0" ftr="0" dt="0"/>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obj" preserve="1">
  <p:cSld name="Title Slide">
    <p:spTree>
      <p:nvGrpSpPr>
        <p:cNvPr id="1" name=""/>
        <p:cNvGrpSpPr/>
        <p:nvPr/>
      </p:nvGrpSpPr>
      <p:grpSpPr>
        <a:xfrm>
          <a:off x="0" y="0"/>
          <a:ext cx="0" cy="0"/>
          <a:chOff x="0" y="0"/>
          <a:chExt cx="0" cy="0"/>
        </a:xfrm>
      </p:grpSpPr>
      <p:sp>
        <p:nvSpPr>
          <p:cNvPr id="2" name="Holder 2"/>
          <p:cNvSpPr>
            <a:spLocks noGrp="1"/>
          </p:cNvSpPr>
          <p:nvPr>
            <p:ph type="ctrTitle"/>
          </p:nvPr>
        </p:nvSpPr>
        <p:spPr>
          <a:xfrm>
            <a:off x="531495" y="2834640"/>
            <a:ext cx="6023610" cy="1920240"/>
          </a:xfrm>
          <a:prstGeom prst="rect">
            <a:avLst/>
          </a:prstGeom>
        </p:spPr>
        <p:txBody>
          <a:bodyPr wrap="square" lIns="0" tIns="0" rIns="0" bIns="0">
            <a:spAutoFit/>
          </a:bodyPr>
          <a:lstStyle>
            <a:lvl1pPr>
              <a:defRPr/>
            </a:lvl1pPr>
          </a:lstStyle>
          <a:p>
            <a:endParaRPr/>
          </a:p>
        </p:txBody>
      </p:sp>
      <p:sp>
        <p:nvSpPr>
          <p:cNvPr id="3" name="Holder 3"/>
          <p:cNvSpPr>
            <a:spLocks noGrp="1"/>
          </p:cNvSpPr>
          <p:nvPr>
            <p:ph type="subTitle" idx="4"/>
          </p:nvPr>
        </p:nvSpPr>
        <p:spPr>
          <a:xfrm>
            <a:off x="1062990" y="5120640"/>
            <a:ext cx="4960620" cy="2286000"/>
          </a:xfrm>
          <a:prstGeom prst="rect">
            <a:avLst/>
          </a:prstGeom>
        </p:spPr>
        <p:txBody>
          <a:bodyPr wrap="square" lIns="0" tIns="0" rIns="0" bIns="0">
            <a:spAutoFit/>
          </a:bodyPr>
          <a:lstStyle>
            <a:lvl1pPr>
              <a:defRPr/>
            </a:lvl1pPr>
          </a:lstStyle>
          <a:p>
            <a:endParaRPr/>
          </a:p>
        </p:txBody>
      </p:sp>
      <p:sp>
        <p:nvSpPr>
          <p:cNvPr id="4" name="Holder 4"/>
          <p:cNvSpPr>
            <a:spLocks noGrp="1"/>
          </p:cNvSpPr>
          <p:nvPr>
            <p:ph type="ftr" sz="quarter" idx="5"/>
          </p:nvPr>
        </p:nvSpPr>
        <p:spPr/>
        <p:txBody>
          <a:bodyPr lIns="0" tIns="0" rIns="0" bIns="0"/>
          <a:lstStyle>
            <a:lvl1pPr>
              <a:defRPr sz="1000" b="1" i="0">
                <a:solidFill>
                  <a:schemeClr val="tx1"/>
                </a:solidFill>
                <a:latin typeface="Times New Roman"/>
                <a:cs typeface="Times New Roman"/>
              </a:defRPr>
            </a:lvl1pPr>
          </a:lstStyle>
          <a:p>
            <a:pPr marL="12700">
              <a:lnSpc>
                <a:spcPts val="1190"/>
              </a:lnSpc>
            </a:pPr>
            <a:r>
              <a:rPr dirty="0"/>
              <a:t>© The </a:t>
            </a:r>
            <a:r>
              <a:rPr spc="-5" dirty="0"/>
              <a:t>Institute </a:t>
            </a:r>
            <a:r>
              <a:rPr dirty="0"/>
              <a:t>of </a:t>
            </a:r>
            <a:r>
              <a:rPr spc="-5" dirty="0"/>
              <a:t>Chartered Accountants </a:t>
            </a:r>
            <a:r>
              <a:rPr dirty="0"/>
              <a:t>of</a:t>
            </a:r>
            <a:r>
              <a:rPr spc="-80" dirty="0"/>
              <a:t> </a:t>
            </a:r>
            <a:r>
              <a:rPr spc="-5" dirty="0"/>
              <a:t>India</a:t>
            </a:r>
          </a:p>
        </p:txBody>
      </p:sp>
      <p:sp>
        <p:nvSpPr>
          <p:cNvPr id="5" name="Holder 5"/>
          <p:cNvSpPr>
            <a:spLocks noGrp="1"/>
          </p:cNvSpPr>
          <p:nvPr>
            <p:ph type="dt" sz="half" idx="6"/>
          </p:nvPr>
        </p:nvSpPr>
        <p:spPr/>
        <p:txBody>
          <a:bodyPr lIns="0" tIns="0" rIns="0" bIns="0"/>
          <a:lstStyle>
            <a:lvl1pPr algn="l">
              <a:defRPr>
                <a:solidFill>
                  <a:schemeClr val="tx1">
                    <a:tint val="75000"/>
                  </a:schemeClr>
                </a:solidFill>
              </a:defRPr>
            </a:lvl1pPr>
          </a:lstStyle>
          <a:p>
            <a:fld id="{9BC2E31E-5A4B-406E-BA4A-C467DF0E38A9}" type="datetime1">
              <a:rPr lang="en-US" smtClean="0"/>
              <a:t>4/24/2020</a:t>
            </a:fld>
            <a:endParaRPr lang="en-US"/>
          </a:p>
        </p:txBody>
      </p:sp>
      <p:sp>
        <p:nvSpPr>
          <p:cNvPr id="6" name="Holder 6"/>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type="obj" preserve="1">
  <p:cSld name="Title and Content">
    <p:spTree>
      <p:nvGrpSpPr>
        <p:cNvPr id="1" name=""/>
        <p:cNvGrpSpPr/>
        <p:nvPr/>
      </p:nvGrpSpPr>
      <p:grpSpPr>
        <a:xfrm>
          <a:off x="0" y="0"/>
          <a:ext cx="0" cy="0"/>
          <a:chOff x="0" y="0"/>
          <a:chExt cx="0" cy="0"/>
        </a:xfrm>
      </p:grpSpPr>
      <p:sp>
        <p:nvSpPr>
          <p:cNvPr id="2" name="Holder 2"/>
          <p:cNvSpPr>
            <a:spLocks noGrp="1"/>
          </p:cNvSpPr>
          <p:nvPr>
            <p:ph type="title"/>
          </p:nvPr>
        </p:nvSpPr>
        <p:spPr/>
        <p:txBody>
          <a:bodyPr lIns="0" tIns="0" rIns="0" bIns="0"/>
          <a:lstStyle>
            <a:lvl1pPr>
              <a:defRPr/>
            </a:lvl1pPr>
          </a:lstStyle>
          <a:p>
            <a:endParaRPr/>
          </a:p>
        </p:txBody>
      </p:sp>
      <p:sp>
        <p:nvSpPr>
          <p:cNvPr id="3" name="Holder 3"/>
          <p:cNvSpPr>
            <a:spLocks noGrp="1"/>
          </p:cNvSpPr>
          <p:nvPr>
            <p:ph type="body" idx="1"/>
          </p:nvPr>
        </p:nvSpPr>
        <p:spPr/>
        <p:txBody>
          <a:bodyPr lIns="0" tIns="0" rIns="0" bIns="0"/>
          <a:lstStyle>
            <a:lvl1pPr>
              <a:defRPr/>
            </a:lvl1pPr>
          </a:lstStyle>
          <a:p>
            <a:endParaRPr/>
          </a:p>
        </p:txBody>
      </p:sp>
      <p:sp>
        <p:nvSpPr>
          <p:cNvPr id="4" name="Holder 4"/>
          <p:cNvSpPr>
            <a:spLocks noGrp="1"/>
          </p:cNvSpPr>
          <p:nvPr>
            <p:ph type="ftr" sz="quarter" idx="5"/>
          </p:nvPr>
        </p:nvSpPr>
        <p:spPr/>
        <p:txBody>
          <a:bodyPr lIns="0" tIns="0" rIns="0" bIns="0"/>
          <a:lstStyle>
            <a:lvl1pPr>
              <a:defRPr sz="1000" b="1" i="0">
                <a:solidFill>
                  <a:schemeClr val="tx1"/>
                </a:solidFill>
                <a:latin typeface="Times New Roman"/>
                <a:cs typeface="Times New Roman"/>
              </a:defRPr>
            </a:lvl1pPr>
          </a:lstStyle>
          <a:p>
            <a:pPr marL="12700">
              <a:lnSpc>
                <a:spcPts val="1190"/>
              </a:lnSpc>
            </a:pPr>
            <a:r>
              <a:rPr dirty="0"/>
              <a:t>© The </a:t>
            </a:r>
            <a:r>
              <a:rPr spc="-5" dirty="0"/>
              <a:t>Institute </a:t>
            </a:r>
            <a:r>
              <a:rPr dirty="0"/>
              <a:t>of </a:t>
            </a:r>
            <a:r>
              <a:rPr spc="-5" dirty="0"/>
              <a:t>Chartered Accountants </a:t>
            </a:r>
            <a:r>
              <a:rPr dirty="0"/>
              <a:t>of</a:t>
            </a:r>
            <a:r>
              <a:rPr spc="-80" dirty="0"/>
              <a:t> </a:t>
            </a:r>
            <a:r>
              <a:rPr spc="-5" dirty="0"/>
              <a:t>India</a:t>
            </a:r>
          </a:p>
        </p:txBody>
      </p:sp>
      <p:sp>
        <p:nvSpPr>
          <p:cNvPr id="5" name="Holder 5"/>
          <p:cNvSpPr>
            <a:spLocks noGrp="1"/>
          </p:cNvSpPr>
          <p:nvPr>
            <p:ph type="dt" sz="half" idx="6"/>
          </p:nvPr>
        </p:nvSpPr>
        <p:spPr/>
        <p:txBody>
          <a:bodyPr lIns="0" tIns="0" rIns="0" bIns="0"/>
          <a:lstStyle>
            <a:lvl1pPr algn="l">
              <a:defRPr>
                <a:solidFill>
                  <a:schemeClr val="tx1">
                    <a:tint val="75000"/>
                  </a:schemeClr>
                </a:solidFill>
              </a:defRPr>
            </a:lvl1pPr>
          </a:lstStyle>
          <a:p>
            <a:fld id="{6D990F27-CCFE-4C60-804F-D4D5B2F04D77}" type="datetime1">
              <a:rPr lang="en-US" smtClean="0"/>
              <a:t>4/24/2020</a:t>
            </a:fld>
            <a:endParaRPr lang="en-US"/>
          </a:p>
        </p:txBody>
      </p:sp>
      <p:sp>
        <p:nvSpPr>
          <p:cNvPr id="6" name="Holder 6"/>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obj" preserve="1">
  <p:cSld name="Two Content">
    <p:spTree>
      <p:nvGrpSpPr>
        <p:cNvPr id="1" name=""/>
        <p:cNvGrpSpPr/>
        <p:nvPr/>
      </p:nvGrpSpPr>
      <p:grpSpPr>
        <a:xfrm>
          <a:off x="0" y="0"/>
          <a:ext cx="0" cy="0"/>
          <a:chOff x="0" y="0"/>
          <a:chExt cx="0" cy="0"/>
        </a:xfrm>
      </p:grpSpPr>
      <p:sp>
        <p:nvSpPr>
          <p:cNvPr id="2" name="Holder 2"/>
          <p:cNvSpPr>
            <a:spLocks noGrp="1"/>
          </p:cNvSpPr>
          <p:nvPr>
            <p:ph type="title"/>
          </p:nvPr>
        </p:nvSpPr>
        <p:spPr/>
        <p:txBody>
          <a:bodyPr lIns="0" tIns="0" rIns="0" bIns="0"/>
          <a:lstStyle>
            <a:lvl1pPr>
              <a:defRPr/>
            </a:lvl1pPr>
          </a:lstStyle>
          <a:p>
            <a:endParaRPr/>
          </a:p>
        </p:txBody>
      </p:sp>
      <p:sp>
        <p:nvSpPr>
          <p:cNvPr id="3" name="Holder 3"/>
          <p:cNvSpPr>
            <a:spLocks noGrp="1"/>
          </p:cNvSpPr>
          <p:nvPr>
            <p:ph sz="half" idx="2"/>
          </p:nvPr>
        </p:nvSpPr>
        <p:spPr>
          <a:xfrm>
            <a:off x="354330" y="2103120"/>
            <a:ext cx="3082671" cy="6035040"/>
          </a:xfrm>
          <a:prstGeom prst="rect">
            <a:avLst/>
          </a:prstGeom>
        </p:spPr>
        <p:txBody>
          <a:bodyPr wrap="square" lIns="0" tIns="0" rIns="0" bIns="0">
            <a:spAutoFit/>
          </a:bodyPr>
          <a:lstStyle>
            <a:lvl1pPr>
              <a:defRPr/>
            </a:lvl1pPr>
          </a:lstStyle>
          <a:p>
            <a:endParaRPr/>
          </a:p>
        </p:txBody>
      </p:sp>
      <p:sp>
        <p:nvSpPr>
          <p:cNvPr id="4" name="Holder 4"/>
          <p:cNvSpPr>
            <a:spLocks noGrp="1"/>
          </p:cNvSpPr>
          <p:nvPr>
            <p:ph sz="half" idx="3"/>
          </p:nvPr>
        </p:nvSpPr>
        <p:spPr>
          <a:xfrm>
            <a:off x="3649599" y="2103120"/>
            <a:ext cx="3082671" cy="6035040"/>
          </a:xfrm>
          <a:prstGeom prst="rect">
            <a:avLst/>
          </a:prstGeom>
        </p:spPr>
        <p:txBody>
          <a:bodyPr wrap="square" lIns="0" tIns="0" rIns="0" bIns="0">
            <a:spAutoFit/>
          </a:bodyPr>
          <a:lstStyle>
            <a:lvl1pPr>
              <a:defRPr/>
            </a:lvl1pPr>
          </a:lstStyle>
          <a:p>
            <a:endParaRPr/>
          </a:p>
        </p:txBody>
      </p:sp>
      <p:sp>
        <p:nvSpPr>
          <p:cNvPr id="5" name="Holder 5"/>
          <p:cNvSpPr>
            <a:spLocks noGrp="1"/>
          </p:cNvSpPr>
          <p:nvPr>
            <p:ph type="ftr" sz="quarter" idx="5"/>
          </p:nvPr>
        </p:nvSpPr>
        <p:spPr/>
        <p:txBody>
          <a:bodyPr lIns="0" tIns="0" rIns="0" bIns="0"/>
          <a:lstStyle>
            <a:lvl1pPr>
              <a:defRPr sz="1000" b="1" i="0">
                <a:solidFill>
                  <a:schemeClr val="tx1"/>
                </a:solidFill>
                <a:latin typeface="Times New Roman"/>
                <a:cs typeface="Times New Roman"/>
              </a:defRPr>
            </a:lvl1pPr>
          </a:lstStyle>
          <a:p>
            <a:pPr marL="12700">
              <a:lnSpc>
                <a:spcPts val="1190"/>
              </a:lnSpc>
            </a:pPr>
            <a:r>
              <a:rPr dirty="0"/>
              <a:t>© The </a:t>
            </a:r>
            <a:r>
              <a:rPr spc="-5" dirty="0"/>
              <a:t>Institute </a:t>
            </a:r>
            <a:r>
              <a:rPr dirty="0"/>
              <a:t>of </a:t>
            </a:r>
            <a:r>
              <a:rPr spc="-5" dirty="0"/>
              <a:t>Chartered Accountants </a:t>
            </a:r>
            <a:r>
              <a:rPr dirty="0"/>
              <a:t>of</a:t>
            </a:r>
            <a:r>
              <a:rPr spc="-80" dirty="0"/>
              <a:t> </a:t>
            </a:r>
            <a:r>
              <a:rPr spc="-5" dirty="0"/>
              <a:t>India</a:t>
            </a:r>
          </a:p>
        </p:txBody>
      </p:sp>
      <p:sp>
        <p:nvSpPr>
          <p:cNvPr id="6" name="Holder 6"/>
          <p:cNvSpPr>
            <a:spLocks noGrp="1"/>
          </p:cNvSpPr>
          <p:nvPr>
            <p:ph type="dt" sz="half" idx="6"/>
          </p:nvPr>
        </p:nvSpPr>
        <p:spPr/>
        <p:txBody>
          <a:bodyPr lIns="0" tIns="0" rIns="0" bIns="0"/>
          <a:lstStyle>
            <a:lvl1pPr algn="l">
              <a:defRPr>
                <a:solidFill>
                  <a:schemeClr val="tx1">
                    <a:tint val="75000"/>
                  </a:schemeClr>
                </a:solidFill>
              </a:defRPr>
            </a:lvl1pPr>
          </a:lstStyle>
          <a:p>
            <a:fld id="{4E64B671-AB62-445E-8721-25AB564F8DB0}" type="datetime1">
              <a:rPr lang="en-US" smtClean="0"/>
              <a:t>4/24/2020</a:t>
            </a:fld>
            <a:endParaRPr lang="en-US"/>
          </a:p>
        </p:txBody>
      </p:sp>
      <p:sp>
        <p:nvSpPr>
          <p:cNvPr id="7" name="Holder 7"/>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type="obj" preserve="1">
  <p:cSld name="Title Only">
    <p:spTree>
      <p:nvGrpSpPr>
        <p:cNvPr id="1" name=""/>
        <p:cNvGrpSpPr/>
        <p:nvPr/>
      </p:nvGrpSpPr>
      <p:grpSpPr>
        <a:xfrm>
          <a:off x="0" y="0"/>
          <a:ext cx="0" cy="0"/>
          <a:chOff x="0" y="0"/>
          <a:chExt cx="0" cy="0"/>
        </a:xfrm>
      </p:grpSpPr>
      <p:sp>
        <p:nvSpPr>
          <p:cNvPr id="2" name="Holder 2"/>
          <p:cNvSpPr>
            <a:spLocks noGrp="1"/>
          </p:cNvSpPr>
          <p:nvPr>
            <p:ph type="title"/>
          </p:nvPr>
        </p:nvSpPr>
        <p:spPr/>
        <p:txBody>
          <a:bodyPr lIns="0" tIns="0" rIns="0" bIns="0"/>
          <a:lstStyle>
            <a:lvl1pPr>
              <a:defRPr/>
            </a:lvl1pPr>
          </a:lstStyle>
          <a:p>
            <a:endParaRPr/>
          </a:p>
        </p:txBody>
      </p:sp>
      <p:sp>
        <p:nvSpPr>
          <p:cNvPr id="3" name="Holder 3"/>
          <p:cNvSpPr>
            <a:spLocks noGrp="1"/>
          </p:cNvSpPr>
          <p:nvPr>
            <p:ph type="ftr" sz="quarter" idx="5"/>
          </p:nvPr>
        </p:nvSpPr>
        <p:spPr/>
        <p:txBody>
          <a:bodyPr lIns="0" tIns="0" rIns="0" bIns="0"/>
          <a:lstStyle>
            <a:lvl1pPr>
              <a:defRPr sz="1000" b="1" i="0">
                <a:solidFill>
                  <a:schemeClr val="tx1"/>
                </a:solidFill>
                <a:latin typeface="Times New Roman"/>
                <a:cs typeface="Times New Roman"/>
              </a:defRPr>
            </a:lvl1pPr>
          </a:lstStyle>
          <a:p>
            <a:pPr marL="12700">
              <a:lnSpc>
                <a:spcPts val="1190"/>
              </a:lnSpc>
            </a:pPr>
            <a:r>
              <a:rPr dirty="0"/>
              <a:t>© The </a:t>
            </a:r>
            <a:r>
              <a:rPr spc="-5" dirty="0"/>
              <a:t>Institute </a:t>
            </a:r>
            <a:r>
              <a:rPr dirty="0"/>
              <a:t>of </a:t>
            </a:r>
            <a:r>
              <a:rPr spc="-5" dirty="0"/>
              <a:t>Chartered Accountants </a:t>
            </a:r>
            <a:r>
              <a:rPr dirty="0"/>
              <a:t>of</a:t>
            </a:r>
            <a:r>
              <a:rPr spc="-80" dirty="0"/>
              <a:t> </a:t>
            </a:r>
            <a:r>
              <a:rPr spc="-5" dirty="0"/>
              <a:t>India</a:t>
            </a:r>
          </a:p>
        </p:txBody>
      </p:sp>
      <p:sp>
        <p:nvSpPr>
          <p:cNvPr id="4" name="Holder 4"/>
          <p:cNvSpPr>
            <a:spLocks noGrp="1"/>
          </p:cNvSpPr>
          <p:nvPr>
            <p:ph type="dt" sz="half" idx="6"/>
          </p:nvPr>
        </p:nvSpPr>
        <p:spPr/>
        <p:txBody>
          <a:bodyPr lIns="0" tIns="0" rIns="0" bIns="0"/>
          <a:lstStyle>
            <a:lvl1pPr algn="l">
              <a:defRPr>
                <a:solidFill>
                  <a:schemeClr val="tx1">
                    <a:tint val="75000"/>
                  </a:schemeClr>
                </a:solidFill>
              </a:defRPr>
            </a:lvl1pPr>
          </a:lstStyle>
          <a:p>
            <a:fld id="{2CCD5BBF-8140-4FDE-843E-F66A8F62D2F9}" type="datetime1">
              <a:rPr lang="en-US" smtClean="0"/>
              <a:t>4/24/2020</a:t>
            </a:fld>
            <a:endParaRPr lang="en-US"/>
          </a:p>
        </p:txBody>
      </p:sp>
      <p:sp>
        <p:nvSpPr>
          <p:cNvPr id="5" name="Holder 5"/>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obj" preserve="1">
  <p:cSld name="Blank">
    <p:spTree>
      <p:nvGrpSpPr>
        <p:cNvPr id="1" name=""/>
        <p:cNvGrpSpPr/>
        <p:nvPr/>
      </p:nvGrpSpPr>
      <p:grpSpPr>
        <a:xfrm>
          <a:off x="0" y="0"/>
          <a:ext cx="0" cy="0"/>
          <a:chOff x="0" y="0"/>
          <a:chExt cx="0" cy="0"/>
        </a:xfrm>
      </p:grpSpPr>
      <p:sp>
        <p:nvSpPr>
          <p:cNvPr id="2" name="Holder 2"/>
          <p:cNvSpPr>
            <a:spLocks noGrp="1"/>
          </p:cNvSpPr>
          <p:nvPr>
            <p:ph type="ftr" sz="quarter" idx="5"/>
          </p:nvPr>
        </p:nvSpPr>
        <p:spPr/>
        <p:txBody>
          <a:bodyPr lIns="0" tIns="0" rIns="0" bIns="0"/>
          <a:lstStyle>
            <a:lvl1pPr>
              <a:defRPr sz="1000" b="1" i="0">
                <a:solidFill>
                  <a:schemeClr val="tx1"/>
                </a:solidFill>
                <a:latin typeface="Times New Roman"/>
                <a:cs typeface="Times New Roman"/>
              </a:defRPr>
            </a:lvl1pPr>
          </a:lstStyle>
          <a:p>
            <a:pPr marL="12700">
              <a:lnSpc>
                <a:spcPts val="1190"/>
              </a:lnSpc>
            </a:pPr>
            <a:r>
              <a:rPr dirty="0"/>
              <a:t>© The </a:t>
            </a:r>
            <a:r>
              <a:rPr spc="-5" dirty="0"/>
              <a:t>Institute </a:t>
            </a:r>
            <a:r>
              <a:rPr dirty="0"/>
              <a:t>of </a:t>
            </a:r>
            <a:r>
              <a:rPr spc="-5" dirty="0"/>
              <a:t>Chartered Accountants </a:t>
            </a:r>
            <a:r>
              <a:rPr dirty="0"/>
              <a:t>of</a:t>
            </a:r>
            <a:r>
              <a:rPr spc="-80" dirty="0"/>
              <a:t> </a:t>
            </a:r>
            <a:r>
              <a:rPr spc="-5" dirty="0"/>
              <a:t>India</a:t>
            </a:r>
          </a:p>
        </p:txBody>
      </p:sp>
      <p:sp>
        <p:nvSpPr>
          <p:cNvPr id="3" name="Holder 3"/>
          <p:cNvSpPr>
            <a:spLocks noGrp="1"/>
          </p:cNvSpPr>
          <p:nvPr>
            <p:ph type="dt" sz="half" idx="6"/>
          </p:nvPr>
        </p:nvSpPr>
        <p:spPr/>
        <p:txBody>
          <a:bodyPr lIns="0" tIns="0" rIns="0" bIns="0"/>
          <a:lstStyle>
            <a:lvl1pPr algn="l">
              <a:defRPr>
                <a:solidFill>
                  <a:schemeClr val="tx1">
                    <a:tint val="75000"/>
                  </a:schemeClr>
                </a:solidFill>
              </a:defRPr>
            </a:lvl1pPr>
          </a:lstStyle>
          <a:p>
            <a:fld id="{79C1404B-7967-4CD0-865A-75717F6D6E7B}" type="datetime1">
              <a:rPr lang="en-US" smtClean="0"/>
              <a:t>4/24/2020</a:t>
            </a:fld>
            <a:endParaRPr lang="en-US"/>
          </a:p>
        </p:txBody>
      </p:sp>
      <p:sp>
        <p:nvSpPr>
          <p:cNvPr id="4" name="Holder 4"/>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7" Type="http://schemas.openxmlformats.org/officeDocument/2006/relationships/image" Target="../media/image1.jpg"/><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theme" Target="../theme/theme1.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6" name="bk object 16"/>
          <p:cNvSpPr/>
          <p:nvPr/>
        </p:nvSpPr>
        <p:spPr>
          <a:xfrm>
            <a:off x="19050" y="685800"/>
            <a:ext cx="2451099" cy="292099"/>
          </a:xfrm>
          <a:prstGeom prst="rect">
            <a:avLst/>
          </a:prstGeom>
          <a:blipFill>
            <a:blip r:embed="rId7" cstate="print"/>
            <a:stretch>
              <a:fillRect/>
            </a:stretch>
          </a:blipFill>
        </p:spPr>
        <p:txBody>
          <a:bodyPr wrap="square" lIns="0" tIns="0" rIns="0" bIns="0" rtlCol="0"/>
          <a:lstStyle/>
          <a:p>
            <a:endParaRPr/>
          </a:p>
        </p:txBody>
      </p:sp>
      <p:sp>
        <p:nvSpPr>
          <p:cNvPr id="2" name="Holder 2"/>
          <p:cNvSpPr>
            <a:spLocks noGrp="1"/>
          </p:cNvSpPr>
          <p:nvPr>
            <p:ph type="title"/>
          </p:nvPr>
        </p:nvSpPr>
        <p:spPr>
          <a:xfrm>
            <a:off x="354330" y="365760"/>
            <a:ext cx="6377940" cy="1463040"/>
          </a:xfrm>
          <a:prstGeom prst="rect">
            <a:avLst/>
          </a:prstGeom>
        </p:spPr>
        <p:txBody>
          <a:bodyPr wrap="square" lIns="0" tIns="0" rIns="0" bIns="0">
            <a:spAutoFit/>
          </a:bodyPr>
          <a:lstStyle>
            <a:lvl1pPr>
              <a:defRPr/>
            </a:lvl1pPr>
          </a:lstStyle>
          <a:p>
            <a:endParaRPr/>
          </a:p>
        </p:txBody>
      </p:sp>
      <p:sp>
        <p:nvSpPr>
          <p:cNvPr id="3" name="Holder 3"/>
          <p:cNvSpPr>
            <a:spLocks noGrp="1"/>
          </p:cNvSpPr>
          <p:nvPr>
            <p:ph type="body" idx="1"/>
          </p:nvPr>
        </p:nvSpPr>
        <p:spPr>
          <a:xfrm>
            <a:off x="354330" y="2103120"/>
            <a:ext cx="6377940" cy="6035040"/>
          </a:xfrm>
          <a:prstGeom prst="rect">
            <a:avLst/>
          </a:prstGeom>
        </p:spPr>
        <p:txBody>
          <a:bodyPr wrap="square" lIns="0" tIns="0" rIns="0" bIns="0">
            <a:spAutoFit/>
          </a:bodyPr>
          <a:lstStyle>
            <a:lvl1pPr>
              <a:defRPr/>
            </a:lvl1pPr>
          </a:lstStyle>
          <a:p>
            <a:endParaRPr/>
          </a:p>
        </p:txBody>
      </p:sp>
      <p:sp>
        <p:nvSpPr>
          <p:cNvPr id="4" name="Holder 4"/>
          <p:cNvSpPr>
            <a:spLocks noGrp="1"/>
          </p:cNvSpPr>
          <p:nvPr>
            <p:ph type="ftr" sz="quarter" idx="5"/>
          </p:nvPr>
        </p:nvSpPr>
        <p:spPr>
          <a:xfrm>
            <a:off x="901700" y="8673223"/>
            <a:ext cx="2754629" cy="166370"/>
          </a:xfrm>
          <a:prstGeom prst="rect">
            <a:avLst/>
          </a:prstGeom>
        </p:spPr>
        <p:txBody>
          <a:bodyPr wrap="square" lIns="0" tIns="0" rIns="0" bIns="0">
            <a:spAutoFit/>
          </a:bodyPr>
          <a:lstStyle>
            <a:lvl1pPr>
              <a:defRPr sz="1000" b="1" i="0">
                <a:solidFill>
                  <a:schemeClr val="tx1"/>
                </a:solidFill>
                <a:latin typeface="Times New Roman"/>
                <a:cs typeface="Times New Roman"/>
              </a:defRPr>
            </a:lvl1pPr>
          </a:lstStyle>
          <a:p>
            <a:pPr marL="12700">
              <a:lnSpc>
                <a:spcPts val="1190"/>
              </a:lnSpc>
            </a:pPr>
            <a:r>
              <a:rPr dirty="0"/>
              <a:t>© The </a:t>
            </a:r>
            <a:r>
              <a:rPr spc="-5" dirty="0"/>
              <a:t>Institute </a:t>
            </a:r>
            <a:r>
              <a:rPr dirty="0"/>
              <a:t>of </a:t>
            </a:r>
            <a:r>
              <a:rPr spc="-5" dirty="0"/>
              <a:t>Chartered Accountants </a:t>
            </a:r>
            <a:r>
              <a:rPr dirty="0"/>
              <a:t>of</a:t>
            </a:r>
            <a:r>
              <a:rPr spc="-80" dirty="0"/>
              <a:t> </a:t>
            </a:r>
            <a:r>
              <a:rPr spc="-5" dirty="0"/>
              <a:t>India</a:t>
            </a:r>
          </a:p>
        </p:txBody>
      </p:sp>
      <p:sp>
        <p:nvSpPr>
          <p:cNvPr id="5" name="Holder 5"/>
          <p:cNvSpPr>
            <a:spLocks noGrp="1"/>
          </p:cNvSpPr>
          <p:nvPr>
            <p:ph type="dt" sz="half" idx="6"/>
          </p:nvPr>
        </p:nvSpPr>
        <p:spPr>
          <a:xfrm>
            <a:off x="354330" y="8503920"/>
            <a:ext cx="1629918" cy="457200"/>
          </a:xfrm>
          <a:prstGeom prst="rect">
            <a:avLst/>
          </a:prstGeom>
        </p:spPr>
        <p:txBody>
          <a:bodyPr wrap="square" lIns="0" tIns="0" rIns="0" bIns="0">
            <a:spAutoFit/>
          </a:bodyPr>
          <a:lstStyle>
            <a:lvl1pPr algn="l">
              <a:defRPr>
                <a:solidFill>
                  <a:schemeClr val="tx1">
                    <a:tint val="75000"/>
                  </a:schemeClr>
                </a:solidFill>
              </a:defRPr>
            </a:lvl1pPr>
          </a:lstStyle>
          <a:p>
            <a:fld id="{4626A327-6095-4A77-B25B-6FAC1D1F6B0A}" type="datetime1">
              <a:rPr lang="en-US" smtClean="0"/>
              <a:t>4/24/2020</a:t>
            </a:fld>
            <a:endParaRPr lang="en-US"/>
          </a:p>
        </p:txBody>
      </p:sp>
      <p:sp>
        <p:nvSpPr>
          <p:cNvPr id="6" name="Holder 6"/>
          <p:cNvSpPr>
            <a:spLocks noGrp="1"/>
          </p:cNvSpPr>
          <p:nvPr>
            <p:ph type="sldNum" sz="quarter" idx="7"/>
          </p:nvPr>
        </p:nvSpPr>
        <p:spPr>
          <a:xfrm>
            <a:off x="5102352" y="8503920"/>
            <a:ext cx="1629918" cy="457200"/>
          </a:xfrm>
          <a:prstGeom prst="rect">
            <a:avLst/>
          </a:prstGeom>
        </p:spPr>
        <p:txBody>
          <a:bodyPr wrap="square" lIns="0" tIns="0" rIns="0" bIns="0">
            <a:spAutoFit/>
          </a:bodyPr>
          <a:lstStyle>
            <a:lvl1pPr algn="r">
              <a:defRPr>
                <a:solidFill>
                  <a:schemeClr val="tx1">
                    <a:tint val="75000"/>
                  </a:schemeClr>
                </a:solidFill>
              </a:defRPr>
            </a:lvl1pPr>
          </a:lstStyle>
          <a:p>
            <a:fld id="{B6F15528-21DE-4FAA-801E-634DDDAF4B2B}" type="slidenum">
              <a:t>‹#›</a:t>
            </a:fld>
            <a:endParaRPr/>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Lst>
  <p:hf sldNum="0" hdr="0" ftr="0" dt="0"/>
  <p:txStyles>
    <p:titleStyle>
      <a:lvl1pPr>
        <a:defRPr>
          <a:latin typeface="+mj-lt"/>
          <a:ea typeface="+mj-ea"/>
          <a:cs typeface="+mj-cs"/>
        </a:defRPr>
      </a:lvl1pPr>
    </p:titleStyle>
    <p:bodyStyle>
      <a:lvl1pPr marL="0">
        <a:defRPr>
          <a:latin typeface="+mn-lt"/>
          <a:ea typeface="+mn-ea"/>
          <a:cs typeface="+mn-cs"/>
        </a:defRPr>
      </a:lvl1pPr>
      <a:lvl2pPr marL="457200">
        <a:defRPr>
          <a:latin typeface="+mn-lt"/>
          <a:ea typeface="+mn-ea"/>
          <a:cs typeface="+mn-cs"/>
        </a:defRPr>
      </a:lvl2pPr>
      <a:lvl3pPr marL="914400">
        <a:defRPr>
          <a:latin typeface="+mn-lt"/>
          <a:ea typeface="+mn-ea"/>
          <a:cs typeface="+mn-cs"/>
        </a:defRPr>
      </a:lvl3pPr>
      <a:lvl4pPr marL="1371600">
        <a:defRPr>
          <a:latin typeface="+mn-lt"/>
          <a:ea typeface="+mn-ea"/>
          <a:cs typeface="+mn-cs"/>
        </a:defRPr>
      </a:lvl4pPr>
      <a:lvl5pPr marL="1828800">
        <a:defRPr>
          <a:latin typeface="+mn-lt"/>
          <a:ea typeface="+mn-ea"/>
          <a:cs typeface="+mn-cs"/>
        </a:defRPr>
      </a:lvl5pPr>
      <a:lvl6pPr marL="2286000">
        <a:defRPr>
          <a:latin typeface="+mn-lt"/>
          <a:ea typeface="+mn-ea"/>
          <a:cs typeface="+mn-cs"/>
        </a:defRPr>
      </a:lvl6pPr>
      <a:lvl7pPr marL="2743200">
        <a:defRPr>
          <a:latin typeface="+mn-lt"/>
          <a:ea typeface="+mn-ea"/>
          <a:cs typeface="+mn-cs"/>
        </a:defRPr>
      </a:lvl7pPr>
      <a:lvl8pPr marL="3200400">
        <a:defRPr>
          <a:latin typeface="+mn-lt"/>
          <a:ea typeface="+mn-ea"/>
          <a:cs typeface="+mn-cs"/>
        </a:defRPr>
      </a:lvl8pPr>
      <a:lvl9pPr marL="3657600">
        <a:defRPr>
          <a:latin typeface="+mn-lt"/>
          <a:ea typeface="+mn-ea"/>
          <a:cs typeface="+mn-cs"/>
        </a:defRPr>
      </a:lvl9pPr>
    </p:bodyStyle>
    <p:otherStyle>
      <a:lvl1pPr marL="0">
        <a:defRPr>
          <a:latin typeface="+mn-lt"/>
          <a:ea typeface="+mn-ea"/>
          <a:cs typeface="+mn-cs"/>
        </a:defRPr>
      </a:lvl1pPr>
      <a:lvl2pPr marL="457200">
        <a:defRPr>
          <a:latin typeface="+mn-lt"/>
          <a:ea typeface="+mn-ea"/>
          <a:cs typeface="+mn-cs"/>
        </a:defRPr>
      </a:lvl2pPr>
      <a:lvl3pPr marL="914400">
        <a:defRPr>
          <a:latin typeface="+mn-lt"/>
          <a:ea typeface="+mn-ea"/>
          <a:cs typeface="+mn-cs"/>
        </a:defRPr>
      </a:lvl3pPr>
      <a:lvl4pPr marL="1371600">
        <a:defRPr>
          <a:latin typeface="+mn-lt"/>
          <a:ea typeface="+mn-ea"/>
          <a:cs typeface="+mn-cs"/>
        </a:defRPr>
      </a:lvl4pPr>
      <a:lvl5pPr marL="1828800">
        <a:defRPr>
          <a:latin typeface="+mn-lt"/>
          <a:ea typeface="+mn-ea"/>
          <a:cs typeface="+mn-cs"/>
        </a:defRPr>
      </a:lvl5pPr>
      <a:lvl6pPr marL="2286000">
        <a:defRPr>
          <a:latin typeface="+mn-lt"/>
          <a:ea typeface="+mn-ea"/>
          <a:cs typeface="+mn-cs"/>
        </a:defRPr>
      </a:lvl6pPr>
      <a:lvl7pPr marL="2743200">
        <a:defRPr>
          <a:latin typeface="+mn-lt"/>
          <a:ea typeface="+mn-ea"/>
          <a:cs typeface="+mn-cs"/>
        </a:defRPr>
      </a:lvl7pPr>
      <a:lvl8pPr marL="3200400">
        <a:defRPr>
          <a:latin typeface="+mn-lt"/>
          <a:ea typeface="+mn-ea"/>
          <a:cs typeface="+mn-cs"/>
        </a:defRPr>
      </a:lvl8pPr>
      <a:lvl9pPr marL="3657600">
        <a:defRPr>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8" Type="http://schemas.openxmlformats.org/officeDocument/2006/relationships/image" Target="../media/image8.png"/><Relationship Id="rId3" Type="http://schemas.openxmlformats.org/officeDocument/2006/relationships/image" Target="../media/image3.png"/><Relationship Id="rId7" Type="http://schemas.openxmlformats.org/officeDocument/2006/relationships/image" Target="../media/image7.png"/><Relationship Id="rId2" Type="http://schemas.openxmlformats.org/officeDocument/2006/relationships/image" Target="../media/image2.jpg"/><Relationship Id="rId1" Type="http://schemas.openxmlformats.org/officeDocument/2006/relationships/slideLayout" Target="../slideLayouts/slideLayout5.xml"/><Relationship Id="rId6" Type="http://schemas.openxmlformats.org/officeDocument/2006/relationships/image" Target="../media/image6.png"/><Relationship Id="rId5" Type="http://schemas.openxmlformats.org/officeDocument/2006/relationships/image" Target="../media/image5.png"/><Relationship Id="rId4" Type="http://schemas.openxmlformats.org/officeDocument/2006/relationships/image" Target="../media/image4.png"/><Relationship Id="rId9" Type="http://schemas.openxmlformats.org/officeDocument/2006/relationships/image" Target="../media/image9.png"/></Relationships>
</file>

<file path=ppt/slides/_rels/slide6.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5.xml"/></Relationships>
</file>

<file path=ppt/slides/_rels/slide7.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5.xml"/></Relationships>
</file>

<file path=ppt/slides/_rels/slide8.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5.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0.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5.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5.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11.png"/><Relationship Id="rId1" Type="http://schemas.openxmlformats.org/officeDocument/2006/relationships/slideLayout" Target="../slideLayouts/slideLayout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20.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3.png"/><Relationship Id="rId1" Type="http://schemas.openxmlformats.org/officeDocument/2006/relationships/slideLayout" Target="../slideLayouts/slideLayout5.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28.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5.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39.xml.rels><?xml version="1.0" encoding="UTF-8" standalone="yes"?>
<Relationships xmlns="http://schemas.openxmlformats.org/package/2006/relationships"><Relationship Id="rId2" Type="http://schemas.openxmlformats.org/officeDocument/2006/relationships/image" Target="../media/image12.jpg"/><Relationship Id="rId1" Type="http://schemas.openxmlformats.org/officeDocument/2006/relationships/slideLayout" Target="../slideLayouts/slideLayout5.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43.xml.rels><?xml version="1.0" encoding="UTF-8" standalone="yes"?>
<Relationships xmlns="http://schemas.openxmlformats.org/package/2006/relationships"><Relationship Id="rId2" Type="http://schemas.openxmlformats.org/officeDocument/2006/relationships/image" Target="../media/image13.jpg"/><Relationship Id="rId1" Type="http://schemas.openxmlformats.org/officeDocument/2006/relationships/slideLayout" Target="../slideLayouts/slideLayout5.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52.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5.xml"/></Relationships>
</file>

<file path=ppt/slides/_rels/slide53.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5.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56.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5.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74.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75.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9B420F0-B413-4A4B-AC2B-037E489EDEFE}"/>
              </a:ext>
            </a:extLst>
          </p:cNvPr>
          <p:cNvSpPr>
            <a:spLocks noGrp="1"/>
          </p:cNvSpPr>
          <p:nvPr>
            <p:ph type="ctrTitle"/>
          </p:nvPr>
        </p:nvSpPr>
        <p:spPr>
          <a:xfrm>
            <a:off x="531495" y="2834640"/>
            <a:ext cx="6023610" cy="553998"/>
          </a:xfrm>
        </p:spPr>
        <p:txBody>
          <a:bodyPr/>
          <a:lstStyle/>
          <a:p>
            <a:r>
              <a:rPr lang="en-IN" sz="3600" dirty="0"/>
              <a:t>Investment decision</a:t>
            </a:r>
            <a:endParaRPr lang="en-US" sz="3600" dirty="0"/>
          </a:p>
        </p:txBody>
      </p:sp>
      <p:sp>
        <p:nvSpPr>
          <p:cNvPr id="3" name="Subtitle 2">
            <a:extLst>
              <a:ext uri="{FF2B5EF4-FFF2-40B4-BE49-F238E27FC236}">
                <a16:creationId xmlns:a16="http://schemas.microsoft.com/office/drawing/2014/main" id="{F6145500-C86D-4410-88CF-B830B8782EF2}"/>
              </a:ext>
            </a:extLst>
          </p:cNvPr>
          <p:cNvSpPr>
            <a:spLocks noGrp="1"/>
          </p:cNvSpPr>
          <p:nvPr>
            <p:ph type="subTitle" idx="4"/>
          </p:nvPr>
        </p:nvSpPr>
        <p:spPr/>
        <p:txBody>
          <a:bodyPr/>
          <a:lstStyle/>
          <a:p>
            <a:endParaRPr lang="en-US"/>
          </a:p>
        </p:txBody>
      </p:sp>
    </p:spTree>
    <p:extLst>
      <p:ext uri="{BB962C8B-B14F-4D97-AF65-F5344CB8AC3E}">
        <p14:creationId xmlns:p14="http://schemas.microsoft.com/office/powerpoint/2010/main" val="359831614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820A80E-6836-4E7D-8220-9CC25E82C05C}"/>
              </a:ext>
            </a:extLst>
          </p:cNvPr>
          <p:cNvSpPr>
            <a:spLocks noGrp="1"/>
          </p:cNvSpPr>
          <p:nvPr>
            <p:ph type="title"/>
          </p:nvPr>
        </p:nvSpPr>
        <p:spPr>
          <a:xfrm>
            <a:off x="354330" y="365760"/>
            <a:ext cx="6377940" cy="276999"/>
          </a:xfrm>
        </p:spPr>
        <p:txBody>
          <a:bodyPr/>
          <a:lstStyle/>
          <a:p>
            <a:r>
              <a:rPr lang="en-IN" dirty="0"/>
              <a:t>The investment decision will be done in two parts</a:t>
            </a:r>
            <a:endParaRPr lang="en-US" dirty="0"/>
          </a:p>
        </p:txBody>
      </p:sp>
      <p:sp>
        <p:nvSpPr>
          <p:cNvPr id="3" name="Content Placeholder 2">
            <a:extLst>
              <a:ext uri="{FF2B5EF4-FFF2-40B4-BE49-F238E27FC236}">
                <a16:creationId xmlns:a16="http://schemas.microsoft.com/office/drawing/2014/main" id="{0BD50D0C-9B04-433E-8669-177747C308BD}"/>
              </a:ext>
            </a:extLst>
          </p:cNvPr>
          <p:cNvSpPr>
            <a:spLocks noGrp="1"/>
          </p:cNvSpPr>
          <p:nvPr>
            <p:ph idx="1"/>
          </p:nvPr>
        </p:nvSpPr>
        <p:spPr>
          <a:xfrm>
            <a:off x="354330" y="2103120"/>
            <a:ext cx="6377940" cy="830997"/>
          </a:xfrm>
        </p:spPr>
        <p:txBody>
          <a:bodyPr/>
          <a:lstStyle/>
          <a:p>
            <a:r>
              <a:rPr lang="en-IN" dirty="0"/>
              <a:t>Part I – Investment decision</a:t>
            </a:r>
          </a:p>
          <a:p>
            <a:endParaRPr lang="en-IN" dirty="0"/>
          </a:p>
          <a:p>
            <a:r>
              <a:rPr lang="en-IN" dirty="0"/>
              <a:t>Part II – Risk analysis in investment /  capital budgeting decision.</a:t>
            </a:r>
            <a:endParaRPr lang="en-US" dirty="0"/>
          </a:p>
        </p:txBody>
      </p:sp>
    </p:spTree>
    <p:extLst>
      <p:ext uri="{BB962C8B-B14F-4D97-AF65-F5344CB8AC3E}">
        <p14:creationId xmlns:p14="http://schemas.microsoft.com/office/powerpoint/2010/main" val="59997434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9B0FABB-99F7-4C8A-A80E-5DEDD8059124}"/>
              </a:ext>
            </a:extLst>
          </p:cNvPr>
          <p:cNvSpPr>
            <a:spLocks noGrp="1"/>
          </p:cNvSpPr>
          <p:nvPr>
            <p:ph type="title"/>
          </p:nvPr>
        </p:nvSpPr>
        <p:spPr>
          <a:xfrm>
            <a:off x="354330" y="365760"/>
            <a:ext cx="6377940" cy="276999"/>
          </a:xfrm>
        </p:spPr>
        <p:txBody>
          <a:bodyPr/>
          <a:lstStyle/>
          <a:p>
            <a:r>
              <a:rPr lang="en-IN" dirty="0"/>
              <a:t>Part I</a:t>
            </a:r>
            <a:endParaRPr lang="en-US" dirty="0"/>
          </a:p>
        </p:txBody>
      </p:sp>
      <p:sp>
        <p:nvSpPr>
          <p:cNvPr id="3" name="Content Placeholder 2">
            <a:extLst>
              <a:ext uri="{FF2B5EF4-FFF2-40B4-BE49-F238E27FC236}">
                <a16:creationId xmlns:a16="http://schemas.microsoft.com/office/drawing/2014/main" id="{55E63045-D26E-4320-87DE-112FD79E0FAC}"/>
              </a:ext>
            </a:extLst>
          </p:cNvPr>
          <p:cNvSpPr>
            <a:spLocks noGrp="1"/>
          </p:cNvSpPr>
          <p:nvPr>
            <p:ph idx="1"/>
          </p:nvPr>
        </p:nvSpPr>
        <p:spPr/>
        <p:txBody>
          <a:bodyPr>
            <a:normAutofit/>
          </a:bodyPr>
          <a:lstStyle/>
          <a:p>
            <a:pPr marL="285750" indent="-285750">
              <a:buFont typeface="Arial" panose="020B0604020202020204" pitchFamily="34" charset="0"/>
              <a:buChar char="•"/>
            </a:pPr>
            <a:r>
              <a:rPr lang="en-US" dirty="0"/>
              <a:t>State the objectives of capital investment decisions.</a:t>
            </a:r>
          </a:p>
          <a:p>
            <a:pPr marL="285750" indent="-285750">
              <a:buFont typeface="Arial" panose="020B0604020202020204" pitchFamily="34" charset="0"/>
              <a:buChar char="•"/>
            </a:pPr>
            <a:r>
              <a:rPr lang="en-US" dirty="0"/>
              <a:t>Discuss the importance and purpose of Capital budgeting for a business entity.</a:t>
            </a:r>
          </a:p>
          <a:p>
            <a:pPr marL="285750" indent="-285750">
              <a:buFont typeface="Arial" panose="020B0604020202020204" pitchFamily="34" charset="0"/>
              <a:buChar char="•"/>
            </a:pPr>
            <a:r>
              <a:rPr lang="en-US" dirty="0"/>
              <a:t>Calculate cash flows in capital budgeting decisions and try to explain the basic principles for measuring the same.</a:t>
            </a:r>
          </a:p>
          <a:p>
            <a:pPr marL="285750" indent="-285750">
              <a:buFont typeface="Arial" panose="020B0604020202020204" pitchFamily="34" charset="0"/>
              <a:buChar char="•"/>
            </a:pPr>
            <a:r>
              <a:rPr lang="en-US" dirty="0"/>
              <a:t>Discuss the various investment evaluation techniques like Pay-back, Net Present Value (NPV), Profitability Index (PI), Internal Rate of Return (IRR), Modified Internal Rate of Return (MIRR) and Accounting Rate of Return (ARR).</a:t>
            </a:r>
          </a:p>
          <a:p>
            <a:pPr marL="285750" indent="-285750">
              <a:buFont typeface="Arial" panose="020B0604020202020204" pitchFamily="34" charset="0"/>
              <a:buChar char="•"/>
            </a:pPr>
            <a:r>
              <a:rPr lang="en-US" dirty="0"/>
              <a:t>Apply the concepts of the various investment evaluation techniques for capital investment decision making.</a:t>
            </a:r>
          </a:p>
          <a:p>
            <a:pPr marL="285750" indent="-285750">
              <a:buFont typeface="Arial" panose="020B0604020202020204" pitchFamily="34" charset="0"/>
              <a:buChar char="•"/>
            </a:pPr>
            <a:r>
              <a:rPr lang="en-US" dirty="0"/>
              <a:t>Discuss the advantages and disadvantages of the above- mentioned techniques.</a:t>
            </a:r>
          </a:p>
        </p:txBody>
      </p:sp>
    </p:spTree>
    <p:extLst>
      <p:ext uri="{BB962C8B-B14F-4D97-AF65-F5344CB8AC3E}">
        <p14:creationId xmlns:p14="http://schemas.microsoft.com/office/powerpoint/2010/main" val="419987129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AC01836-E213-4665-A582-9AB282ED65B4}"/>
              </a:ext>
            </a:extLst>
          </p:cNvPr>
          <p:cNvSpPr>
            <a:spLocks noGrp="1"/>
          </p:cNvSpPr>
          <p:nvPr>
            <p:ph type="title"/>
          </p:nvPr>
        </p:nvSpPr>
        <p:spPr>
          <a:xfrm>
            <a:off x="354330" y="365760"/>
            <a:ext cx="6377940" cy="276999"/>
          </a:xfrm>
        </p:spPr>
        <p:txBody>
          <a:bodyPr/>
          <a:lstStyle/>
          <a:p>
            <a:r>
              <a:rPr lang="en-IN" dirty="0"/>
              <a:t>Part II</a:t>
            </a:r>
            <a:endParaRPr lang="en-US" dirty="0"/>
          </a:p>
        </p:txBody>
      </p:sp>
      <p:sp>
        <p:nvSpPr>
          <p:cNvPr id="3" name="Content Placeholder 2">
            <a:extLst>
              <a:ext uri="{FF2B5EF4-FFF2-40B4-BE49-F238E27FC236}">
                <a16:creationId xmlns:a16="http://schemas.microsoft.com/office/drawing/2014/main" id="{F386E135-2F10-4CC7-8450-91B1CDA1B0E5}"/>
              </a:ext>
            </a:extLst>
          </p:cNvPr>
          <p:cNvSpPr>
            <a:spLocks noGrp="1"/>
          </p:cNvSpPr>
          <p:nvPr>
            <p:ph idx="1"/>
          </p:nvPr>
        </p:nvSpPr>
        <p:spPr>
          <a:xfrm>
            <a:off x="354330" y="2103120"/>
            <a:ext cx="6377940" cy="1938992"/>
          </a:xfrm>
        </p:spPr>
        <p:txBody>
          <a:bodyPr/>
          <a:lstStyle/>
          <a:p>
            <a:pPr marL="285750" indent="-285750">
              <a:buFont typeface="Arial" panose="020B0604020202020204" pitchFamily="34" charset="0"/>
              <a:buChar char="•"/>
            </a:pPr>
            <a:r>
              <a:rPr lang="en-US" dirty="0"/>
              <a:t>Discuss the concept of risk and uncertainty in capital budgeting.</a:t>
            </a:r>
          </a:p>
          <a:p>
            <a:pPr marL="285750" indent="-285750">
              <a:buFont typeface="Arial" panose="020B0604020202020204" pitchFamily="34" charset="0"/>
              <a:buChar char="•"/>
            </a:pPr>
            <a:r>
              <a:rPr lang="en-US" dirty="0"/>
              <a:t>Discuss the sources of risks</a:t>
            </a:r>
          </a:p>
          <a:p>
            <a:pPr marL="285750" indent="-285750">
              <a:buFont typeface="Arial" panose="020B0604020202020204" pitchFamily="34" charset="0"/>
              <a:buChar char="•"/>
            </a:pPr>
            <a:r>
              <a:rPr lang="en-US" dirty="0"/>
              <a:t>Understand reasons for adjusting risk in capital budgeting</a:t>
            </a:r>
          </a:p>
          <a:p>
            <a:pPr marL="285750" indent="-285750">
              <a:buFont typeface="Arial" panose="020B0604020202020204" pitchFamily="34" charset="0"/>
              <a:buChar char="•"/>
            </a:pPr>
            <a:r>
              <a:rPr lang="en-US" dirty="0"/>
              <a:t>Understand various techniques used in Risk Analysis.</a:t>
            </a:r>
          </a:p>
          <a:p>
            <a:pPr marL="285750" indent="-285750">
              <a:buFont typeface="Arial" panose="020B0604020202020204" pitchFamily="34" charset="0"/>
              <a:buChar char="•"/>
            </a:pPr>
            <a:r>
              <a:rPr lang="en-US" dirty="0"/>
              <a:t>Discuss concepts, advantages and limitations of various techniques of risk analysis in capital budgeting.</a:t>
            </a:r>
          </a:p>
          <a:p>
            <a:endParaRPr lang="en-US" dirty="0"/>
          </a:p>
        </p:txBody>
      </p:sp>
    </p:spTree>
    <p:extLst>
      <p:ext uri="{BB962C8B-B14F-4D97-AF65-F5344CB8AC3E}">
        <p14:creationId xmlns:p14="http://schemas.microsoft.com/office/powerpoint/2010/main" val="349320548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txBox="1"/>
          <p:nvPr/>
        </p:nvSpPr>
        <p:spPr>
          <a:xfrm>
            <a:off x="1639316" y="734060"/>
            <a:ext cx="229870" cy="193675"/>
          </a:xfrm>
          <a:prstGeom prst="rect">
            <a:avLst/>
          </a:prstGeom>
        </p:spPr>
        <p:txBody>
          <a:bodyPr vert="horz" wrap="square" lIns="0" tIns="12700" rIns="0" bIns="0" rtlCol="0">
            <a:spAutoFit/>
          </a:bodyPr>
          <a:lstStyle/>
          <a:p>
            <a:pPr marL="12700">
              <a:lnSpc>
                <a:spcPct val="100000"/>
              </a:lnSpc>
              <a:spcBef>
                <a:spcPts val="100"/>
              </a:spcBef>
            </a:pPr>
            <a:r>
              <a:rPr sz="1100" b="1" spc="25" dirty="0">
                <a:solidFill>
                  <a:srgbClr val="FFFFFF"/>
                </a:solidFill>
                <a:latin typeface="Segoe UI"/>
                <a:cs typeface="Segoe UI"/>
              </a:rPr>
              <a:t>7</a:t>
            </a:r>
            <a:r>
              <a:rPr sz="1100" b="1" spc="10" dirty="0">
                <a:solidFill>
                  <a:srgbClr val="FFFFFF"/>
                </a:solidFill>
                <a:latin typeface="Segoe UI"/>
                <a:cs typeface="Segoe UI"/>
              </a:rPr>
              <a:t>.</a:t>
            </a:r>
            <a:r>
              <a:rPr sz="1100" b="1" dirty="0">
                <a:solidFill>
                  <a:srgbClr val="FFFFFF"/>
                </a:solidFill>
                <a:latin typeface="Segoe UI"/>
                <a:cs typeface="Segoe UI"/>
              </a:rPr>
              <a:t>2</a:t>
            </a:r>
            <a:endParaRPr sz="1100">
              <a:latin typeface="Segoe UI"/>
              <a:cs typeface="Segoe UI"/>
            </a:endParaRPr>
          </a:p>
        </p:txBody>
      </p:sp>
      <p:sp>
        <p:nvSpPr>
          <p:cNvPr id="4" name="object 4"/>
          <p:cNvSpPr txBox="1"/>
          <p:nvPr/>
        </p:nvSpPr>
        <p:spPr>
          <a:xfrm>
            <a:off x="901700" y="5073107"/>
            <a:ext cx="5285105" cy="3343910"/>
          </a:xfrm>
          <a:prstGeom prst="rect">
            <a:avLst/>
          </a:prstGeom>
        </p:spPr>
        <p:txBody>
          <a:bodyPr vert="horz" wrap="square" lIns="0" tIns="147320" rIns="0" bIns="0" rtlCol="0">
            <a:spAutoFit/>
          </a:bodyPr>
          <a:lstStyle/>
          <a:p>
            <a:pPr marL="378460">
              <a:lnSpc>
                <a:spcPct val="100000"/>
              </a:lnSpc>
              <a:spcBef>
                <a:spcPts val="1160"/>
              </a:spcBef>
            </a:pPr>
            <a:r>
              <a:rPr sz="1600" b="1" spc="10" dirty="0">
                <a:solidFill>
                  <a:srgbClr val="00A650"/>
                </a:solidFill>
                <a:latin typeface="Segoe UI Black"/>
                <a:cs typeface="Segoe UI Black"/>
              </a:rPr>
              <a:t>INTRODUCTION</a:t>
            </a:r>
            <a:endParaRPr sz="1600" dirty="0">
              <a:latin typeface="Segoe UI Black"/>
              <a:cs typeface="Segoe UI Black"/>
            </a:endParaRPr>
          </a:p>
          <a:p>
            <a:pPr marL="12700" marR="5080" algn="just">
              <a:lnSpc>
                <a:spcPct val="110800"/>
              </a:lnSpc>
              <a:spcBef>
                <a:spcPts val="600"/>
              </a:spcBef>
            </a:pPr>
            <a:r>
              <a:rPr sz="1100" spc="5" dirty="0">
                <a:latin typeface="Segoe UI"/>
                <a:cs typeface="Segoe UI"/>
              </a:rPr>
              <a:t>In </a:t>
            </a:r>
            <a:r>
              <a:rPr sz="1100" spc="10" dirty="0">
                <a:latin typeface="Segoe UI"/>
                <a:cs typeface="Segoe UI"/>
              </a:rPr>
              <a:t>the first </a:t>
            </a:r>
            <a:r>
              <a:rPr sz="1100" spc="15" dirty="0">
                <a:latin typeface="Segoe UI"/>
                <a:cs typeface="Segoe UI"/>
              </a:rPr>
              <a:t>chapter </a:t>
            </a:r>
            <a:r>
              <a:rPr sz="1100" spc="5" dirty="0">
                <a:latin typeface="Segoe UI"/>
                <a:cs typeface="Segoe UI"/>
              </a:rPr>
              <a:t>we </a:t>
            </a:r>
            <a:r>
              <a:rPr sz="1100" spc="10" dirty="0">
                <a:latin typeface="Segoe UI"/>
                <a:cs typeface="Segoe UI"/>
              </a:rPr>
              <a:t>have </a:t>
            </a:r>
            <a:r>
              <a:rPr sz="1100" spc="15" dirty="0">
                <a:latin typeface="Segoe UI"/>
                <a:cs typeface="Segoe UI"/>
              </a:rPr>
              <a:t>discussed </a:t>
            </a:r>
            <a:r>
              <a:rPr sz="1100" spc="10" dirty="0">
                <a:latin typeface="Segoe UI"/>
                <a:cs typeface="Segoe UI"/>
              </a:rPr>
              <a:t>the three </a:t>
            </a:r>
            <a:r>
              <a:rPr sz="1100" spc="15" dirty="0">
                <a:latin typeface="Segoe UI"/>
                <a:cs typeface="Segoe UI"/>
              </a:rPr>
              <a:t>important functions </a:t>
            </a:r>
            <a:r>
              <a:rPr sz="1100" spc="5" dirty="0">
                <a:latin typeface="Segoe UI"/>
                <a:cs typeface="Segoe UI"/>
              </a:rPr>
              <a:t>of </a:t>
            </a:r>
            <a:r>
              <a:rPr sz="1100" spc="15" dirty="0">
                <a:latin typeface="Segoe UI"/>
                <a:cs typeface="Segoe UI"/>
              </a:rPr>
              <a:t>financial  management </a:t>
            </a:r>
            <a:r>
              <a:rPr sz="1100" spc="10" dirty="0">
                <a:latin typeface="Segoe UI"/>
                <a:cs typeface="Segoe UI"/>
              </a:rPr>
              <a:t>which were </a:t>
            </a:r>
            <a:r>
              <a:rPr sz="1100" spc="15" dirty="0">
                <a:latin typeface="Segoe UI"/>
                <a:cs typeface="Segoe UI"/>
              </a:rPr>
              <a:t>Investment Decisions, Financing Decisions </a:t>
            </a:r>
            <a:r>
              <a:rPr sz="1100" spc="10" dirty="0">
                <a:latin typeface="Segoe UI"/>
                <a:cs typeface="Segoe UI"/>
              </a:rPr>
              <a:t>and </a:t>
            </a:r>
            <a:r>
              <a:rPr sz="1100" spc="15" dirty="0">
                <a:latin typeface="Segoe UI"/>
                <a:cs typeface="Segoe UI"/>
              </a:rPr>
              <a:t>Dividend  Decisions. </a:t>
            </a:r>
            <a:r>
              <a:rPr sz="1100" spc="5" dirty="0">
                <a:latin typeface="Segoe UI"/>
                <a:cs typeface="Segoe UI"/>
              </a:rPr>
              <a:t>So </a:t>
            </a:r>
            <a:r>
              <a:rPr sz="1100" spc="10" dirty="0">
                <a:latin typeface="Segoe UI"/>
                <a:cs typeface="Segoe UI"/>
              </a:rPr>
              <a:t>far we have </a:t>
            </a:r>
            <a:r>
              <a:rPr sz="1100" spc="15" dirty="0">
                <a:latin typeface="Segoe UI"/>
                <a:cs typeface="Segoe UI"/>
              </a:rPr>
              <a:t>studied Financing decisions </a:t>
            </a:r>
            <a:r>
              <a:rPr sz="1100" spc="10" dirty="0">
                <a:latin typeface="Segoe UI"/>
                <a:cs typeface="Segoe UI"/>
              </a:rPr>
              <a:t>in </a:t>
            </a:r>
            <a:r>
              <a:rPr sz="1100" spc="15" dirty="0">
                <a:latin typeface="Segoe UI"/>
                <a:cs typeface="Segoe UI"/>
              </a:rPr>
              <a:t>previous </a:t>
            </a:r>
            <a:r>
              <a:rPr sz="1100" spc="10" dirty="0">
                <a:latin typeface="Segoe UI"/>
                <a:cs typeface="Segoe UI"/>
              </a:rPr>
              <a:t>chapters. </a:t>
            </a:r>
            <a:r>
              <a:rPr sz="1100" dirty="0">
                <a:latin typeface="Segoe UI"/>
                <a:cs typeface="Segoe UI"/>
              </a:rPr>
              <a:t>In </a:t>
            </a:r>
            <a:r>
              <a:rPr sz="1100" spc="10" dirty="0">
                <a:latin typeface="Segoe UI"/>
                <a:cs typeface="Segoe UI"/>
              </a:rPr>
              <a:t>this  </a:t>
            </a:r>
            <a:r>
              <a:rPr sz="1100" spc="15" dirty="0">
                <a:latin typeface="Segoe UI"/>
                <a:cs typeface="Segoe UI"/>
              </a:rPr>
              <a:t>chapter </a:t>
            </a:r>
            <a:r>
              <a:rPr sz="1100" spc="5" dirty="0">
                <a:latin typeface="Segoe UI"/>
                <a:cs typeface="Segoe UI"/>
              </a:rPr>
              <a:t>we</a:t>
            </a:r>
            <a:r>
              <a:rPr sz="1100" spc="310" dirty="0">
                <a:latin typeface="Segoe UI"/>
                <a:cs typeface="Segoe UI"/>
              </a:rPr>
              <a:t> </a:t>
            </a:r>
            <a:r>
              <a:rPr sz="1100" spc="10" dirty="0">
                <a:latin typeface="Segoe UI"/>
                <a:cs typeface="Segoe UI"/>
              </a:rPr>
              <a:t>will </a:t>
            </a:r>
            <a:r>
              <a:rPr sz="1100" spc="15" dirty="0">
                <a:latin typeface="Segoe UI"/>
                <a:cs typeface="Segoe UI"/>
              </a:rPr>
              <a:t>discuss </a:t>
            </a:r>
            <a:r>
              <a:rPr sz="1100" spc="10" dirty="0">
                <a:latin typeface="Segoe UI"/>
                <a:cs typeface="Segoe UI"/>
              </a:rPr>
              <a:t>the </a:t>
            </a:r>
            <a:r>
              <a:rPr sz="1100" spc="15" dirty="0">
                <a:latin typeface="Segoe UI"/>
                <a:cs typeface="Segoe UI"/>
              </a:rPr>
              <a:t>second important decision </a:t>
            </a:r>
            <a:r>
              <a:rPr sz="1100" spc="10" dirty="0">
                <a:latin typeface="Segoe UI"/>
                <a:cs typeface="Segoe UI"/>
              </a:rPr>
              <a:t>area of </a:t>
            </a:r>
            <a:r>
              <a:rPr sz="1100" spc="15" dirty="0">
                <a:latin typeface="Segoe UI"/>
                <a:cs typeface="Segoe UI"/>
              </a:rPr>
              <a:t>financial  management </a:t>
            </a:r>
            <a:r>
              <a:rPr sz="1100" spc="10" dirty="0">
                <a:latin typeface="Segoe UI"/>
                <a:cs typeface="Segoe UI"/>
              </a:rPr>
              <a:t>which is </a:t>
            </a:r>
            <a:r>
              <a:rPr sz="1100" spc="15" dirty="0">
                <a:latin typeface="Segoe UI"/>
                <a:cs typeface="Segoe UI"/>
              </a:rPr>
              <a:t>Investment Decision. Investment decision </a:t>
            </a:r>
            <a:r>
              <a:rPr sz="1100" spc="10" dirty="0">
                <a:latin typeface="Segoe UI"/>
                <a:cs typeface="Segoe UI"/>
              </a:rPr>
              <a:t>is </a:t>
            </a:r>
            <a:r>
              <a:rPr sz="1100" spc="15" dirty="0">
                <a:latin typeface="Segoe UI"/>
                <a:cs typeface="Segoe UI"/>
              </a:rPr>
              <a:t>concerned </a:t>
            </a:r>
            <a:r>
              <a:rPr sz="1100" spc="10" dirty="0">
                <a:latin typeface="Segoe UI"/>
                <a:cs typeface="Segoe UI"/>
              </a:rPr>
              <a:t>with  </a:t>
            </a:r>
            <a:r>
              <a:rPr sz="1100" spc="15" dirty="0">
                <a:latin typeface="Segoe UI"/>
                <a:cs typeface="Segoe UI"/>
              </a:rPr>
              <a:t>optimum utilization </a:t>
            </a:r>
            <a:r>
              <a:rPr sz="1100" spc="10" dirty="0">
                <a:latin typeface="Segoe UI"/>
                <a:cs typeface="Segoe UI"/>
              </a:rPr>
              <a:t>of fund to </a:t>
            </a:r>
            <a:r>
              <a:rPr sz="1100" spc="15" dirty="0">
                <a:latin typeface="Segoe UI"/>
                <a:cs typeface="Segoe UI"/>
              </a:rPr>
              <a:t>maximize </a:t>
            </a:r>
            <a:r>
              <a:rPr sz="1100" spc="10" dirty="0">
                <a:latin typeface="Segoe UI"/>
                <a:cs typeface="Segoe UI"/>
              </a:rPr>
              <a:t>the </a:t>
            </a:r>
            <a:r>
              <a:rPr sz="1100" spc="15" dirty="0">
                <a:latin typeface="Segoe UI"/>
                <a:cs typeface="Segoe UI"/>
              </a:rPr>
              <a:t>wealth </a:t>
            </a:r>
            <a:r>
              <a:rPr sz="1100" spc="5" dirty="0">
                <a:latin typeface="Segoe UI"/>
                <a:cs typeface="Segoe UI"/>
              </a:rPr>
              <a:t>of </a:t>
            </a:r>
            <a:r>
              <a:rPr sz="1100" spc="10" dirty="0">
                <a:latin typeface="Segoe UI"/>
                <a:cs typeface="Segoe UI"/>
              </a:rPr>
              <a:t>the </a:t>
            </a:r>
            <a:r>
              <a:rPr sz="1100" spc="15" dirty="0">
                <a:latin typeface="Segoe UI"/>
                <a:cs typeface="Segoe UI"/>
              </a:rPr>
              <a:t>organization and </a:t>
            </a:r>
            <a:r>
              <a:rPr sz="1100" spc="10" dirty="0">
                <a:latin typeface="Segoe UI"/>
                <a:cs typeface="Segoe UI"/>
              </a:rPr>
              <a:t>in turn  </a:t>
            </a:r>
            <a:r>
              <a:rPr sz="1100" spc="15" dirty="0">
                <a:latin typeface="Segoe UI"/>
                <a:cs typeface="Segoe UI"/>
              </a:rPr>
              <a:t>the wealth </a:t>
            </a:r>
            <a:r>
              <a:rPr sz="1100" spc="10" dirty="0">
                <a:latin typeface="Segoe UI"/>
                <a:cs typeface="Segoe UI"/>
              </a:rPr>
              <a:t>of its </a:t>
            </a:r>
            <a:r>
              <a:rPr sz="1100" spc="15" dirty="0">
                <a:latin typeface="Segoe UI"/>
                <a:cs typeface="Segoe UI"/>
              </a:rPr>
              <a:t>shareholders. Investment decision </a:t>
            </a:r>
            <a:r>
              <a:rPr sz="1100" dirty="0">
                <a:latin typeface="Segoe UI"/>
                <a:cs typeface="Segoe UI"/>
              </a:rPr>
              <a:t>is </a:t>
            </a:r>
            <a:r>
              <a:rPr sz="1100" spc="10" dirty="0">
                <a:latin typeface="Segoe UI"/>
                <a:cs typeface="Segoe UI"/>
              </a:rPr>
              <a:t>very crucial for </a:t>
            </a:r>
            <a:r>
              <a:rPr sz="1100" spc="5" dirty="0">
                <a:latin typeface="Segoe UI"/>
                <a:cs typeface="Segoe UI"/>
              </a:rPr>
              <a:t>an  </a:t>
            </a:r>
            <a:r>
              <a:rPr sz="1100" spc="15" dirty="0">
                <a:latin typeface="Segoe UI"/>
                <a:cs typeface="Segoe UI"/>
              </a:rPr>
              <a:t>organization </a:t>
            </a:r>
            <a:r>
              <a:rPr sz="1100" spc="5" dirty="0">
                <a:latin typeface="Segoe UI"/>
                <a:cs typeface="Segoe UI"/>
              </a:rPr>
              <a:t>to </a:t>
            </a:r>
            <a:r>
              <a:rPr sz="1100" spc="15" dirty="0">
                <a:latin typeface="Segoe UI"/>
                <a:cs typeface="Segoe UI"/>
              </a:rPr>
              <a:t>fulfill </a:t>
            </a:r>
            <a:r>
              <a:rPr sz="1100" spc="10" dirty="0">
                <a:latin typeface="Segoe UI"/>
                <a:cs typeface="Segoe UI"/>
              </a:rPr>
              <a:t>its </a:t>
            </a:r>
            <a:r>
              <a:rPr sz="1100" spc="15" dirty="0">
                <a:latin typeface="Segoe UI"/>
                <a:cs typeface="Segoe UI"/>
              </a:rPr>
              <a:t>objectives; </a:t>
            </a:r>
            <a:r>
              <a:rPr sz="1100" spc="10" dirty="0">
                <a:latin typeface="Segoe UI"/>
                <a:cs typeface="Segoe UI"/>
              </a:rPr>
              <a:t>in </a:t>
            </a:r>
            <a:r>
              <a:rPr sz="1100" spc="15" dirty="0">
                <a:latin typeface="Segoe UI"/>
                <a:cs typeface="Segoe UI"/>
              </a:rPr>
              <a:t>fact, </a:t>
            </a:r>
            <a:r>
              <a:rPr sz="1100" spc="10" dirty="0">
                <a:latin typeface="Segoe UI"/>
                <a:cs typeface="Segoe UI"/>
              </a:rPr>
              <a:t>it </a:t>
            </a:r>
            <a:r>
              <a:rPr sz="1100" spc="15" dirty="0">
                <a:latin typeface="Segoe UI"/>
                <a:cs typeface="Segoe UI"/>
              </a:rPr>
              <a:t>generates revenue </a:t>
            </a:r>
            <a:r>
              <a:rPr sz="1100" spc="10" dirty="0">
                <a:latin typeface="Segoe UI"/>
                <a:cs typeface="Segoe UI"/>
              </a:rPr>
              <a:t>and ensures long  </a:t>
            </a:r>
            <a:r>
              <a:rPr sz="1100" spc="15" dirty="0">
                <a:latin typeface="Segoe UI"/>
                <a:cs typeface="Segoe UI"/>
              </a:rPr>
              <a:t>term existence </a:t>
            </a:r>
            <a:r>
              <a:rPr sz="1100" spc="5" dirty="0">
                <a:latin typeface="Segoe UI"/>
                <a:cs typeface="Segoe UI"/>
              </a:rPr>
              <a:t>of </a:t>
            </a:r>
            <a:r>
              <a:rPr sz="1100" spc="15" dirty="0">
                <a:latin typeface="Segoe UI"/>
                <a:cs typeface="Segoe UI"/>
              </a:rPr>
              <a:t>the organization. </a:t>
            </a:r>
            <a:r>
              <a:rPr sz="1100" spc="10" dirty="0">
                <a:latin typeface="Segoe UI"/>
                <a:cs typeface="Segoe UI"/>
              </a:rPr>
              <a:t>Even the </a:t>
            </a:r>
            <a:r>
              <a:rPr sz="1100" spc="15" dirty="0">
                <a:latin typeface="Segoe UI"/>
                <a:cs typeface="Segoe UI"/>
              </a:rPr>
              <a:t>entities </a:t>
            </a:r>
            <a:r>
              <a:rPr sz="1100" spc="10" dirty="0">
                <a:latin typeface="Segoe UI"/>
                <a:cs typeface="Segoe UI"/>
              </a:rPr>
              <a:t>which </a:t>
            </a:r>
            <a:r>
              <a:rPr sz="1100" spc="15" dirty="0">
                <a:latin typeface="Segoe UI"/>
                <a:cs typeface="Segoe UI"/>
              </a:rPr>
              <a:t>exist </a:t>
            </a:r>
            <a:r>
              <a:rPr sz="1100" spc="10" dirty="0">
                <a:latin typeface="Segoe UI"/>
                <a:cs typeface="Segoe UI"/>
              </a:rPr>
              <a:t>not for </a:t>
            </a:r>
            <a:r>
              <a:rPr sz="1100" spc="15" dirty="0">
                <a:latin typeface="Segoe UI"/>
                <a:cs typeface="Segoe UI"/>
              </a:rPr>
              <a:t>profit are  also required </a:t>
            </a:r>
            <a:r>
              <a:rPr sz="1100" spc="5" dirty="0">
                <a:latin typeface="Segoe UI"/>
                <a:cs typeface="Segoe UI"/>
              </a:rPr>
              <a:t>to </a:t>
            </a:r>
            <a:r>
              <a:rPr sz="1100" spc="15" dirty="0">
                <a:latin typeface="Segoe UI"/>
                <a:cs typeface="Segoe UI"/>
              </a:rPr>
              <a:t>make investment decision </a:t>
            </a:r>
            <a:r>
              <a:rPr sz="1100" spc="10" dirty="0">
                <a:latin typeface="Segoe UI"/>
                <a:cs typeface="Segoe UI"/>
              </a:rPr>
              <a:t>though not </a:t>
            </a:r>
            <a:r>
              <a:rPr sz="1100" spc="5" dirty="0">
                <a:latin typeface="Segoe UI"/>
                <a:cs typeface="Segoe UI"/>
              </a:rPr>
              <a:t>to </a:t>
            </a:r>
            <a:r>
              <a:rPr sz="1100" spc="10" dirty="0">
                <a:latin typeface="Segoe UI"/>
                <a:cs typeface="Segoe UI"/>
              </a:rPr>
              <a:t>earn </a:t>
            </a:r>
            <a:r>
              <a:rPr sz="1100" spc="15" dirty="0">
                <a:latin typeface="Segoe UI"/>
                <a:cs typeface="Segoe UI"/>
              </a:rPr>
              <a:t>profit but </a:t>
            </a:r>
            <a:r>
              <a:rPr sz="1100" spc="10" dirty="0">
                <a:latin typeface="Segoe UI"/>
                <a:cs typeface="Segoe UI"/>
              </a:rPr>
              <a:t>to </a:t>
            </a:r>
            <a:r>
              <a:rPr sz="1100" spc="15" dirty="0">
                <a:latin typeface="Segoe UI"/>
                <a:cs typeface="Segoe UI"/>
              </a:rPr>
              <a:t>fulfill  </a:t>
            </a:r>
            <a:r>
              <a:rPr sz="1100" spc="10" dirty="0">
                <a:latin typeface="Segoe UI"/>
                <a:cs typeface="Segoe UI"/>
              </a:rPr>
              <a:t>its</a:t>
            </a:r>
            <a:r>
              <a:rPr sz="1100" spc="40" dirty="0">
                <a:latin typeface="Segoe UI"/>
                <a:cs typeface="Segoe UI"/>
              </a:rPr>
              <a:t> </a:t>
            </a:r>
            <a:r>
              <a:rPr sz="1100" spc="10" dirty="0">
                <a:latin typeface="Segoe UI"/>
                <a:cs typeface="Segoe UI"/>
              </a:rPr>
              <a:t>mission.</a:t>
            </a:r>
            <a:endParaRPr sz="1100" dirty="0">
              <a:latin typeface="Segoe UI"/>
              <a:cs typeface="Segoe UI"/>
            </a:endParaRPr>
          </a:p>
          <a:p>
            <a:pPr marL="12700" marR="5080" algn="just">
              <a:lnSpc>
                <a:spcPct val="110900"/>
              </a:lnSpc>
              <a:spcBef>
                <a:spcPts val="600"/>
              </a:spcBef>
            </a:pPr>
            <a:r>
              <a:rPr sz="1100" spc="5" dirty="0">
                <a:latin typeface="Segoe UI"/>
                <a:cs typeface="Segoe UI"/>
              </a:rPr>
              <a:t>As</a:t>
            </a:r>
            <a:r>
              <a:rPr sz="1100" spc="-5" dirty="0">
                <a:latin typeface="Segoe UI"/>
                <a:cs typeface="Segoe UI"/>
              </a:rPr>
              <a:t> </a:t>
            </a:r>
            <a:r>
              <a:rPr sz="1100" spc="10" dirty="0">
                <a:latin typeface="Segoe UI"/>
                <a:cs typeface="Segoe UI"/>
              </a:rPr>
              <a:t>we</a:t>
            </a:r>
            <a:r>
              <a:rPr sz="1100" spc="-10" dirty="0">
                <a:latin typeface="Segoe UI"/>
                <a:cs typeface="Segoe UI"/>
              </a:rPr>
              <a:t> </a:t>
            </a:r>
            <a:r>
              <a:rPr sz="1100" spc="10" dirty="0">
                <a:latin typeface="Segoe UI"/>
                <a:cs typeface="Segoe UI"/>
              </a:rPr>
              <a:t>have</a:t>
            </a:r>
            <a:r>
              <a:rPr sz="1100" spc="-5" dirty="0">
                <a:latin typeface="Segoe UI"/>
                <a:cs typeface="Segoe UI"/>
              </a:rPr>
              <a:t> </a:t>
            </a:r>
            <a:r>
              <a:rPr sz="1100" spc="10" dirty="0">
                <a:latin typeface="Segoe UI"/>
                <a:cs typeface="Segoe UI"/>
              </a:rPr>
              <a:t>seen</a:t>
            </a:r>
            <a:r>
              <a:rPr sz="1100" dirty="0">
                <a:latin typeface="Segoe UI"/>
                <a:cs typeface="Segoe UI"/>
              </a:rPr>
              <a:t> </a:t>
            </a:r>
            <a:r>
              <a:rPr sz="1100" spc="10" dirty="0">
                <a:latin typeface="Segoe UI"/>
                <a:cs typeface="Segoe UI"/>
              </a:rPr>
              <a:t>in</a:t>
            </a:r>
            <a:r>
              <a:rPr sz="1100" spc="-10" dirty="0">
                <a:latin typeface="Segoe UI"/>
                <a:cs typeface="Segoe UI"/>
              </a:rPr>
              <a:t> </a:t>
            </a:r>
            <a:r>
              <a:rPr sz="1100" spc="10" dirty="0">
                <a:latin typeface="Segoe UI"/>
                <a:cs typeface="Segoe UI"/>
              </a:rPr>
              <a:t>the</a:t>
            </a:r>
            <a:r>
              <a:rPr sz="1100" spc="-20" dirty="0">
                <a:latin typeface="Segoe UI"/>
                <a:cs typeface="Segoe UI"/>
              </a:rPr>
              <a:t> </a:t>
            </a:r>
            <a:r>
              <a:rPr sz="1100" spc="15" dirty="0">
                <a:latin typeface="Segoe UI"/>
                <a:cs typeface="Segoe UI"/>
              </a:rPr>
              <a:t>financing</a:t>
            </a:r>
            <a:r>
              <a:rPr sz="1100" dirty="0">
                <a:latin typeface="Segoe UI"/>
                <a:cs typeface="Segoe UI"/>
              </a:rPr>
              <a:t> </a:t>
            </a:r>
            <a:r>
              <a:rPr sz="1100" spc="15" dirty="0">
                <a:latin typeface="Segoe UI"/>
                <a:cs typeface="Segoe UI"/>
              </a:rPr>
              <a:t>decision</a:t>
            </a:r>
            <a:r>
              <a:rPr sz="1100" spc="-10" dirty="0">
                <a:latin typeface="Segoe UI"/>
                <a:cs typeface="Segoe UI"/>
              </a:rPr>
              <a:t> </a:t>
            </a:r>
            <a:r>
              <a:rPr sz="1100" spc="15" dirty="0">
                <a:latin typeface="Segoe UI"/>
                <a:cs typeface="Segoe UI"/>
              </a:rPr>
              <a:t>chapters</a:t>
            </a:r>
            <a:r>
              <a:rPr sz="1100" spc="-5" dirty="0">
                <a:latin typeface="Segoe UI"/>
                <a:cs typeface="Segoe UI"/>
              </a:rPr>
              <a:t> </a:t>
            </a:r>
            <a:r>
              <a:rPr sz="1100" spc="10" dirty="0">
                <a:latin typeface="Segoe UI"/>
                <a:cs typeface="Segoe UI"/>
              </a:rPr>
              <a:t>that</a:t>
            </a:r>
            <a:r>
              <a:rPr sz="1100" spc="-15" dirty="0">
                <a:latin typeface="Segoe UI"/>
                <a:cs typeface="Segoe UI"/>
              </a:rPr>
              <a:t> </a:t>
            </a:r>
            <a:r>
              <a:rPr sz="1100" spc="10" dirty="0">
                <a:latin typeface="Segoe UI"/>
                <a:cs typeface="Segoe UI"/>
              </a:rPr>
              <a:t>each</a:t>
            </a:r>
            <a:r>
              <a:rPr sz="1100" dirty="0">
                <a:latin typeface="Segoe UI"/>
                <a:cs typeface="Segoe UI"/>
              </a:rPr>
              <a:t> </a:t>
            </a:r>
            <a:r>
              <a:rPr sz="1100" spc="10" dirty="0">
                <a:latin typeface="Segoe UI"/>
                <a:cs typeface="Segoe UI"/>
              </a:rPr>
              <a:t>rupee</a:t>
            </a:r>
            <a:r>
              <a:rPr sz="1100" spc="-20" dirty="0">
                <a:latin typeface="Segoe UI"/>
                <a:cs typeface="Segoe UI"/>
              </a:rPr>
              <a:t> </a:t>
            </a:r>
            <a:r>
              <a:rPr sz="1100" spc="5" dirty="0">
                <a:latin typeface="Segoe UI"/>
                <a:cs typeface="Segoe UI"/>
              </a:rPr>
              <a:t>of </a:t>
            </a:r>
            <a:r>
              <a:rPr sz="1100" spc="10" dirty="0">
                <a:latin typeface="Segoe UI"/>
                <a:cs typeface="Segoe UI"/>
              </a:rPr>
              <a:t>capital</a:t>
            </a:r>
            <a:r>
              <a:rPr sz="1100" spc="-5" dirty="0">
                <a:latin typeface="Segoe UI"/>
                <a:cs typeface="Segoe UI"/>
              </a:rPr>
              <a:t> </a:t>
            </a:r>
            <a:r>
              <a:rPr sz="1100" spc="15" dirty="0">
                <a:latin typeface="Segoe UI"/>
                <a:cs typeface="Segoe UI"/>
              </a:rPr>
              <a:t>raised  </a:t>
            </a:r>
            <a:r>
              <a:rPr sz="1100" spc="10" dirty="0">
                <a:latin typeface="Segoe UI"/>
                <a:cs typeface="Segoe UI"/>
              </a:rPr>
              <a:t>by an </a:t>
            </a:r>
            <a:r>
              <a:rPr sz="1100" spc="15" dirty="0">
                <a:latin typeface="Segoe UI"/>
                <a:cs typeface="Segoe UI"/>
              </a:rPr>
              <a:t>entity </a:t>
            </a:r>
            <a:r>
              <a:rPr sz="1100" spc="10" dirty="0">
                <a:latin typeface="Segoe UI"/>
                <a:cs typeface="Segoe UI"/>
              </a:rPr>
              <a:t>bears some cost, commonly </a:t>
            </a:r>
            <a:r>
              <a:rPr sz="1100" spc="15" dirty="0">
                <a:latin typeface="Segoe UI"/>
                <a:cs typeface="Segoe UI"/>
              </a:rPr>
              <a:t>known </a:t>
            </a:r>
            <a:r>
              <a:rPr sz="1100" spc="10" dirty="0">
                <a:latin typeface="Segoe UI"/>
                <a:cs typeface="Segoe UI"/>
              </a:rPr>
              <a:t>as cost </a:t>
            </a:r>
            <a:r>
              <a:rPr sz="1100" spc="5" dirty="0">
                <a:latin typeface="Segoe UI"/>
                <a:cs typeface="Segoe UI"/>
              </a:rPr>
              <a:t>of </a:t>
            </a:r>
            <a:r>
              <a:rPr sz="1100" spc="10" dirty="0">
                <a:latin typeface="Segoe UI"/>
                <a:cs typeface="Segoe UI"/>
              </a:rPr>
              <a:t>capital. </a:t>
            </a:r>
            <a:r>
              <a:rPr sz="1100" spc="5" dirty="0">
                <a:latin typeface="Segoe UI"/>
                <a:cs typeface="Segoe UI"/>
              </a:rPr>
              <a:t>It </a:t>
            </a:r>
            <a:r>
              <a:rPr sz="1100" dirty="0">
                <a:latin typeface="Segoe UI"/>
                <a:cs typeface="Segoe UI"/>
              </a:rPr>
              <a:t>is </a:t>
            </a:r>
            <a:r>
              <a:rPr sz="1100" spc="10" dirty="0">
                <a:latin typeface="Segoe UI"/>
                <a:cs typeface="Segoe UI"/>
              </a:rPr>
              <a:t>necessary  that each </a:t>
            </a:r>
            <a:r>
              <a:rPr sz="1100" spc="15" dirty="0">
                <a:latin typeface="Segoe UI"/>
                <a:cs typeface="Segoe UI"/>
              </a:rPr>
              <a:t>rupee raised </a:t>
            </a:r>
            <a:r>
              <a:rPr sz="1100" spc="10" dirty="0">
                <a:latin typeface="Segoe UI"/>
                <a:cs typeface="Segoe UI"/>
              </a:rPr>
              <a:t>is </a:t>
            </a:r>
            <a:r>
              <a:rPr sz="1100" spc="5" dirty="0">
                <a:latin typeface="Segoe UI"/>
                <a:cs typeface="Segoe UI"/>
              </a:rPr>
              <a:t>to </a:t>
            </a:r>
            <a:r>
              <a:rPr sz="1100" spc="10" dirty="0">
                <a:latin typeface="Segoe UI"/>
                <a:cs typeface="Segoe UI"/>
              </a:rPr>
              <a:t>be </a:t>
            </a:r>
            <a:r>
              <a:rPr sz="1100" spc="15" dirty="0">
                <a:latin typeface="Segoe UI"/>
                <a:cs typeface="Segoe UI"/>
              </a:rPr>
              <a:t>invested </a:t>
            </a:r>
            <a:r>
              <a:rPr sz="1100" dirty="0">
                <a:latin typeface="Segoe UI"/>
                <a:cs typeface="Segoe UI"/>
              </a:rPr>
              <a:t>in a </a:t>
            </a:r>
            <a:r>
              <a:rPr sz="1100" spc="10" dirty="0">
                <a:latin typeface="Segoe UI"/>
                <a:cs typeface="Segoe UI"/>
              </a:rPr>
              <a:t>very </a:t>
            </a:r>
            <a:r>
              <a:rPr sz="1100" spc="15" dirty="0">
                <a:latin typeface="Segoe UI"/>
                <a:cs typeface="Segoe UI"/>
              </a:rPr>
              <a:t>prudent </a:t>
            </a:r>
            <a:r>
              <a:rPr sz="1100" spc="10" dirty="0">
                <a:latin typeface="Segoe UI"/>
                <a:cs typeface="Segoe UI"/>
              </a:rPr>
              <a:t>manner. </a:t>
            </a:r>
            <a:r>
              <a:rPr sz="1100" dirty="0">
                <a:latin typeface="Segoe UI"/>
                <a:cs typeface="Segoe UI"/>
              </a:rPr>
              <a:t>It </a:t>
            </a:r>
            <a:r>
              <a:rPr sz="1100" spc="15" dirty="0">
                <a:latin typeface="Segoe UI"/>
                <a:cs typeface="Segoe UI"/>
              </a:rPr>
              <a:t>requires </a:t>
            </a:r>
            <a:r>
              <a:rPr sz="1100" dirty="0">
                <a:latin typeface="Segoe UI"/>
                <a:cs typeface="Segoe UI"/>
              </a:rPr>
              <a:t>a  </a:t>
            </a:r>
            <a:r>
              <a:rPr sz="1100" spc="15" dirty="0">
                <a:latin typeface="Segoe UI"/>
                <a:cs typeface="Segoe UI"/>
              </a:rPr>
              <a:t>proper</a:t>
            </a:r>
            <a:r>
              <a:rPr sz="1100" spc="105" dirty="0">
                <a:latin typeface="Segoe UI"/>
                <a:cs typeface="Segoe UI"/>
              </a:rPr>
              <a:t> </a:t>
            </a:r>
            <a:r>
              <a:rPr sz="1100" spc="15" dirty="0">
                <a:latin typeface="Segoe UI"/>
                <a:cs typeface="Segoe UI"/>
              </a:rPr>
              <a:t>planning</a:t>
            </a:r>
            <a:r>
              <a:rPr sz="1100" spc="105" dirty="0">
                <a:latin typeface="Segoe UI"/>
                <a:cs typeface="Segoe UI"/>
              </a:rPr>
              <a:t> </a:t>
            </a:r>
            <a:r>
              <a:rPr sz="1100" spc="10" dirty="0">
                <a:latin typeface="Segoe UI"/>
                <a:cs typeface="Segoe UI"/>
              </a:rPr>
              <a:t>for</a:t>
            </a:r>
            <a:r>
              <a:rPr sz="1100" spc="110" dirty="0">
                <a:latin typeface="Segoe UI"/>
                <a:cs typeface="Segoe UI"/>
              </a:rPr>
              <a:t> </a:t>
            </a:r>
            <a:r>
              <a:rPr sz="1100" spc="15" dirty="0">
                <a:latin typeface="Segoe UI"/>
                <a:cs typeface="Segoe UI"/>
              </a:rPr>
              <a:t>capital,</a:t>
            </a:r>
            <a:r>
              <a:rPr sz="1100" spc="105" dirty="0">
                <a:latin typeface="Segoe UI"/>
                <a:cs typeface="Segoe UI"/>
              </a:rPr>
              <a:t> </a:t>
            </a:r>
            <a:r>
              <a:rPr sz="1100" spc="10" dirty="0">
                <a:latin typeface="Segoe UI"/>
                <a:cs typeface="Segoe UI"/>
              </a:rPr>
              <a:t>and</a:t>
            </a:r>
            <a:r>
              <a:rPr sz="1100" spc="105" dirty="0">
                <a:latin typeface="Segoe UI"/>
                <a:cs typeface="Segoe UI"/>
              </a:rPr>
              <a:t> </a:t>
            </a:r>
            <a:r>
              <a:rPr sz="1100" spc="10" dirty="0">
                <a:latin typeface="Segoe UI"/>
                <a:cs typeface="Segoe UI"/>
              </a:rPr>
              <a:t>it</a:t>
            </a:r>
            <a:r>
              <a:rPr sz="1100" spc="110" dirty="0">
                <a:latin typeface="Segoe UI"/>
                <a:cs typeface="Segoe UI"/>
              </a:rPr>
              <a:t> </a:t>
            </a:r>
            <a:r>
              <a:rPr sz="1100" dirty="0">
                <a:latin typeface="Segoe UI"/>
                <a:cs typeface="Segoe UI"/>
              </a:rPr>
              <a:t>is</a:t>
            </a:r>
            <a:r>
              <a:rPr sz="1100" spc="105" dirty="0">
                <a:latin typeface="Segoe UI"/>
                <a:cs typeface="Segoe UI"/>
              </a:rPr>
              <a:t> </a:t>
            </a:r>
            <a:r>
              <a:rPr sz="1100" spc="10" dirty="0">
                <a:latin typeface="Segoe UI"/>
                <a:cs typeface="Segoe UI"/>
              </a:rPr>
              <a:t>done</a:t>
            </a:r>
            <a:r>
              <a:rPr sz="1100" spc="105" dirty="0">
                <a:latin typeface="Segoe UI"/>
                <a:cs typeface="Segoe UI"/>
              </a:rPr>
              <a:t> </a:t>
            </a:r>
            <a:r>
              <a:rPr sz="1100" spc="10" dirty="0">
                <a:latin typeface="Segoe UI"/>
                <a:cs typeface="Segoe UI"/>
              </a:rPr>
              <a:t>through</a:t>
            </a:r>
            <a:r>
              <a:rPr sz="1100" spc="95" dirty="0">
                <a:latin typeface="Segoe UI"/>
                <a:cs typeface="Segoe UI"/>
              </a:rPr>
              <a:t> </a:t>
            </a:r>
            <a:r>
              <a:rPr sz="1100" dirty="0">
                <a:latin typeface="Segoe UI"/>
                <a:cs typeface="Segoe UI"/>
              </a:rPr>
              <a:t>a</a:t>
            </a:r>
            <a:r>
              <a:rPr sz="1100" spc="105" dirty="0">
                <a:latin typeface="Segoe UI"/>
                <a:cs typeface="Segoe UI"/>
              </a:rPr>
              <a:t> </a:t>
            </a:r>
            <a:r>
              <a:rPr sz="1100" spc="15" dirty="0">
                <a:latin typeface="Segoe UI"/>
                <a:cs typeface="Segoe UI"/>
              </a:rPr>
              <a:t>proper</a:t>
            </a:r>
            <a:r>
              <a:rPr sz="1100" spc="95" dirty="0">
                <a:latin typeface="Segoe UI"/>
                <a:cs typeface="Segoe UI"/>
              </a:rPr>
              <a:t> </a:t>
            </a:r>
            <a:r>
              <a:rPr sz="1100" spc="15" dirty="0">
                <a:latin typeface="Segoe UI"/>
                <a:cs typeface="Segoe UI"/>
              </a:rPr>
              <a:t>budgeting.</a:t>
            </a:r>
            <a:r>
              <a:rPr sz="1100" spc="110" dirty="0">
                <a:latin typeface="Segoe UI"/>
                <a:cs typeface="Segoe UI"/>
              </a:rPr>
              <a:t> </a:t>
            </a:r>
            <a:r>
              <a:rPr sz="1100" dirty="0">
                <a:latin typeface="Segoe UI"/>
                <a:cs typeface="Segoe UI"/>
              </a:rPr>
              <a:t>A</a:t>
            </a:r>
            <a:r>
              <a:rPr sz="1100" spc="100" dirty="0">
                <a:latin typeface="Segoe UI"/>
                <a:cs typeface="Segoe UI"/>
              </a:rPr>
              <a:t> </a:t>
            </a:r>
            <a:r>
              <a:rPr sz="1100" spc="15" dirty="0">
                <a:latin typeface="Segoe UI"/>
                <a:cs typeface="Segoe UI"/>
              </a:rPr>
              <a:t>proper</a:t>
            </a:r>
            <a:endParaRPr sz="1100" dirty="0">
              <a:latin typeface="Segoe UI"/>
              <a:cs typeface="Segoe UI"/>
            </a:endParaRPr>
          </a:p>
        </p:txBody>
      </p:sp>
      <p:sp>
        <p:nvSpPr>
          <p:cNvPr id="5" name="object 5"/>
          <p:cNvSpPr/>
          <p:nvPr/>
        </p:nvSpPr>
        <p:spPr>
          <a:xfrm>
            <a:off x="1045191" y="2025650"/>
            <a:ext cx="4900304" cy="2938410"/>
          </a:xfrm>
          <a:prstGeom prst="rect">
            <a:avLst/>
          </a:prstGeom>
          <a:blipFill>
            <a:blip r:embed="rId2" cstate="print"/>
            <a:stretch>
              <a:fillRect/>
            </a:stretch>
          </a:blipFill>
        </p:spPr>
        <p:txBody>
          <a:bodyPr wrap="square" lIns="0" tIns="0" rIns="0" bIns="0" rtlCol="0"/>
          <a:lstStyle/>
          <a:p>
            <a:endParaRPr/>
          </a:p>
        </p:txBody>
      </p:sp>
      <p:sp>
        <p:nvSpPr>
          <p:cNvPr id="6" name="object 6"/>
          <p:cNvSpPr/>
          <p:nvPr/>
        </p:nvSpPr>
        <p:spPr>
          <a:xfrm>
            <a:off x="914400" y="5156834"/>
            <a:ext cx="310515" cy="264794"/>
          </a:xfrm>
          <a:prstGeom prst="rect">
            <a:avLst/>
          </a:prstGeom>
          <a:blipFill>
            <a:blip r:embed="rId3" cstate="print"/>
            <a:stretch>
              <a:fillRect/>
            </a:stretch>
          </a:blipFill>
        </p:spPr>
        <p:txBody>
          <a:bodyPr wrap="square" lIns="0" tIns="0" rIns="0" bIns="0" rtlCol="0"/>
          <a:lstStyle/>
          <a:p>
            <a:endParaRPr/>
          </a:p>
        </p:txBody>
      </p:sp>
      <p:sp>
        <p:nvSpPr>
          <p:cNvPr id="7" name="object 7"/>
          <p:cNvSpPr/>
          <p:nvPr/>
        </p:nvSpPr>
        <p:spPr>
          <a:xfrm>
            <a:off x="914406" y="1384301"/>
            <a:ext cx="2268220" cy="342900"/>
          </a:xfrm>
          <a:custGeom>
            <a:avLst/>
            <a:gdLst/>
            <a:ahLst/>
            <a:cxnLst/>
            <a:rect l="l" t="t" r="r" b="b"/>
            <a:pathLst>
              <a:path w="2268220" h="342900">
                <a:moveTo>
                  <a:pt x="2123871" y="0"/>
                </a:moveTo>
                <a:lnTo>
                  <a:pt x="144208" y="0"/>
                </a:lnTo>
                <a:lnTo>
                  <a:pt x="60883" y="2336"/>
                </a:lnTo>
                <a:lnTo>
                  <a:pt x="18415" y="17881"/>
                </a:lnTo>
                <a:lnTo>
                  <a:pt x="2400" y="59093"/>
                </a:lnTo>
                <a:lnTo>
                  <a:pt x="0" y="139954"/>
                </a:lnTo>
                <a:lnTo>
                  <a:pt x="0" y="202946"/>
                </a:lnTo>
                <a:lnTo>
                  <a:pt x="2400" y="283806"/>
                </a:lnTo>
                <a:lnTo>
                  <a:pt x="18415" y="325018"/>
                </a:lnTo>
                <a:lnTo>
                  <a:pt x="60883" y="340563"/>
                </a:lnTo>
                <a:lnTo>
                  <a:pt x="144208" y="342900"/>
                </a:lnTo>
                <a:lnTo>
                  <a:pt x="2123871" y="342900"/>
                </a:lnTo>
                <a:lnTo>
                  <a:pt x="2207196" y="340563"/>
                </a:lnTo>
                <a:lnTo>
                  <a:pt x="2250452" y="325018"/>
                </a:lnTo>
                <a:lnTo>
                  <a:pt x="2265680" y="283806"/>
                </a:lnTo>
                <a:lnTo>
                  <a:pt x="2268080" y="202946"/>
                </a:lnTo>
                <a:lnTo>
                  <a:pt x="2268080" y="139954"/>
                </a:lnTo>
                <a:lnTo>
                  <a:pt x="2265680" y="59093"/>
                </a:lnTo>
                <a:lnTo>
                  <a:pt x="2250452" y="17881"/>
                </a:lnTo>
                <a:lnTo>
                  <a:pt x="2207196" y="2336"/>
                </a:lnTo>
                <a:lnTo>
                  <a:pt x="2123871" y="0"/>
                </a:lnTo>
                <a:close/>
              </a:path>
            </a:pathLst>
          </a:custGeom>
          <a:solidFill>
            <a:srgbClr val="CCE29B"/>
          </a:solidFill>
        </p:spPr>
        <p:txBody>
          <a:bodyPr wrap="square" lIns="0" tIns="0" rIns="0" bIns="0" rtlCol="0"/>
          <a:lstStyle/>
          <a:p>
            <a:endParaRPr/>
          </a:p>
        </p:txBody>
      </p:sp>
      <p:sp>
        <p:nvSpPr>
          <p:cNvPr id="8" name="object 8"/>
          <p:cNvSpPr/>
          <p:nvPr/>
        </p:nvSpPr>
        <p:spPr>
          <a:xfrm>
            <a:off x="908050" y="1377951"/>
            <a:ext cx="2280920" cy="355600"/>
          </a:xfrm>
          <a:custGeom>
            <a:avLst/>
            <a:gdLst/>
            <a:ahLst/>
            <a:cxnLst/>
            <a:rect l="l" t="t" r="r" b="b"/>
            <a:pathLst>
              <a:path w="2280920" h="355600">
                <a:moveTo>
                  <a:pt x="150558" y="0"/>
                </a:moveTo>
                <a:lnTo>
                  <a:pt x="67056" y="2336"/>
                </a:lnTo>
                <a:lnTo>
                  <a:pt x="20891" y="18897"/>
                </a:lnTo>
                <a:lnTo>
                  <a:pt x="2832" y="63144"/>
                </a:lnTo>
                <a:lnTo>
                  <a:pt x="0" y="146113"/>
                </a:lnTo>
                <a:lnTo>
                  <a:pt x="0" y="209486"/>
                </a:lnTo>
                <a:lnTo>
                  <a:pt x="2400" y="290347"/>
                </a:lnTo>
                <a:lnTo>
                  <a:pt x="19519" y="335356"/>
                </a:lnTo>
                <a:lnTo>
                  <a:pt x="65049" y="352882"/>
                </a:lnTo>
                <a:lnTo>
                  <a:pt x="150380" y="355600"/>
                </a:lnTo>
                <a:lnTo>
                  <a:pt x="2130399" y="355600"/>
                </a:lnTo>
                <a:lnTo>
                  <a:pt x="2213724" y="353263"/>
                </a:lnTo>
                <a:lnTo>
                  <a:pt x="2215692" y="352882"/>
                </a:lnTo>
                <a:lnTo>
                  <a:pt x="2243506" y="342900"/>
                </a:lnTo>
                <a:lnTo>
                  <a:pt x="150622" y="342900"/>
                </a:lnTo>
                <a:lnTo>
                  <a:pt x="68440" y="340601"/>
                </a:lnTo>
                <a:lnTo>
                  <a:pt x="29654" y="326390"/>
                </a:lnTo>
                <a:lnTo>
                  <a:pt x="15062" y="288874"/>
                </a:lnTo>
                <a:lnTo>
                  <a:pt x="12708" y="209486"/>
                </a:lnTo>
                <a:lnTo>
                  <a:pt x="12708" y="146113"/>
                </a:lnTo>
                <a:lnTo>
                  <a:pt x="15062" y="66725"/>
                </a:lnTo>
                <a:lnTo>
                  <a:pt x="29654" y="29209"/>
                </a:lnTo>
                <a:lnTo>
                  <a:pt x="68453" y="14998"/>
                </a:lnTo>
                <a:lnTo>
                  <a:pt x="150736" y="12700"/>
                </a:lnTo>
                <a:lnTo>
                  <a:pt x="150558" y="12700"/>
                </a:lnTo>
                <a:lnTo>
                  <a:pt x="150558" y="0"/>
                </a:lnTo>
                <a:close/>
              </a:path>
              <a:path w="2280920" h="355600">
                <a:moveTo>
                  <a:pt x="2130399" y="0"/>
                </a:moveTo>
                <a:lnTo>
                  <a:pt x="150558" y="0"/>
                </a:lnTo>
                <a:lnTo>
                  <a:pt x="150558" y="6350"/>
                </a:lnTo>
                <a:lnTo>
                  <a:pt x="150736" y="12700"/>
                </a:lnTo>
                <a:lnTo>
                  <a:pt x="2130158" y="12700"/>
                </a:lnTo>
                <a:lnTo>
                  <a:pt x="2212352" y="14998"/>
                </a:lnTo>
                <a:lnTo>
                  <a:pt x="2251887" y="29209"/>
                </a:lnTo>
                <a:lnTo>
                  <a:pt x="2265718" y="66662"/>
                </a:lnTo>
                <a:lnTo>
                  <a:pt x="2268071" y="146113"/>
                </a:lnTo>
                <a:lnTo>
                  <a:pt x="2268072" y="209486"/>
                </a:lnTo>
                <a:lnTo>
                  <a:pt x="2265718" y="288925"/>
                </a:lnTo>
                <a:lnTo>
                  <a:pt x="2251887" y="326390"/>
                </a:lnTo>
                <a:lnTo>
                  <a:pt x="2212352" y="340601"/>
                </a:lnTo>
                <a:lnTo>
                  <a:pt x="2130158" y="342900"/>
                </a:lnTo>
                <a:lnTo>
                  <a:pt x="2243506" y="342900"/>
                </a:lnTo>
                <a:lnTo>
                  <a:pt x="2277986" y="292354"/>
                </a:lnTo>
                <a:lnTo>
                  <a:pt x="2280780" y="209486"/>
                </a:lnTo>
                <a:lnTo>
                  <a:pt x="2280780" y="146113"/>
                </a:lnTo>
                <a:lnTo>
                  <a:pt x="2278379" y="65252"/>
                </a:lnTo>
                <a:lnTo>
                  <a:pt x="2262124" y="20269"/>
                </a:lnTo>
                <a:lnTo>
                  <a:pt x="2215692" y="2705"/>
                </a:lnTo>
                <a:lnTo>
                  <a:pt x="2213724" y="2336"/>
                </a:lnTo>
                <a:lnTo>
                  <a:pt x="2130399" y="0"/>
                </a:lnTo>
                <a:close/>
              </a:path>
              <a:path w="2280920" h="355600">
                <a:moveTo>
                  <a:pt x="150558" y="6350"/>
                </a:moveTo>
                <a:lnTo>
                  <a:pt x="150558" y="12700"/>
                </a:lnTo>
                <a:lnTo>
                  <a:pt x="150736" y="12700"/>
                </a:lnTo>
                <a:lnTo>
                  <a:pt x="150558" y="6350"/>
                </a:lnTo>
                <a:close/>
              </a:path>
            </a:pathLst>
          </a:custGeom>
          <a:solidFill>
            <a:srgbClr val="00A650"/>
          </a:solidFill>
        </p:spPr>
        <p:txBody>
          <a:bodyPr wrap="square" lIns="0" tIns="0" rIns="0" bIns="0" rtlCol="0"/>
          <a:lstStyle/>
          <a:p>
            <a:endParaRPr/>
          </a:p>
        </p:txBody>
      </p:sp>
      <p:sp>
        <p:nvSpPr>
          <p:cNvPr id="9" name="object 9"/>
          <p:cNvSpPr/>
          <p:nvPr/>
        </p:nvSpPr>
        <p:spPr>
          <a:xfrm>
            <a:off x="3132454" y="1383791"/>
            <a:ext cx="476249" cy="294424"/>
          </a:xfrm>
          <a:prstGeom prst="rect">
            <a:avLst/>
          </a:prstGeom>
          <a:blipFill>
            <a:blip r:embed="rId4" cstate="print"/>
            <a:stretch>
              <a:fillRect/>
            </a:stretch>
          </a:blipFill>
        </p:spPr>
        <p:txBody>
          <a:bodyPr wrap="square" lIns="0" tIns="0" rIns="0" bIns="0" rtlCol="0"/>
          <a:lstStyle/>
          <a:p>
            <a:endParaRPr/>
          </a:p>
        </p:txBody>
      </p:sp>
      <p:sp>
        <p:nvSpPr>
          <p:cNvPr id="10" name="object 10"/>
          <p:cNvSpPr/>
          <p:nvPr/>
        </p:nvSpPr>
        <p:spPr>
          <a:xfrm>
            <a:off x="914400" y="1383791"/>
            <a:ext cx="50190" cy="48259"/>
          </a:xfrm>
          <a:prstGeom prst="rect">
            <a:avLst/>
          </a:prstGeom>
          <a:blipFill>
            <a:blip r:embed="rId5" cstate="print"/>
            <a:stretch>
              <a:fillRect/>
            </a:stretch>
          </a:blipFill>
        </p:spPr>
        <p:txBody>
          <a:bodyPr wrap="square" lIns="0" tIns="0" rIns="0" bIns="0" rtlCol="0"/>
          <a:lstStyle/>
          <a:p>
            <a:endParaRPr/>
          </a:p>
        </p:txBody>
      </p:sp>
      <p:sp>
        <p:nvSpPr>
          <p:cNvPr id="11" name="object 11"/>
          <p:cNvSpPr/>
          <p:nvPr/>
        </p:nvSpPr>
        <p:spPr>
          <a:xfrm>
            <a:off x="914400" y="1679460"/>
            <a:ext cx="47409" cy="47231"/>
          </a:xfrm>
          <a:prstGeom prst="rect">
            <a:avLst/>
          </a:prstGeom>
          <a:blipFill>
            <a:blip r:embed="rId6" cstate="print"/>
            <a:stretch>
              <a:fillRect/>
            </a:stretch>
          </a:blipFill>
        </p:spPr>
        <p:txBody>
          <a:bodyPr wrap="square" lIns="0" tIns="0" rIns="0" bIns="0" rtlCol="0"/>
          <a:lstStyle/>
          <a:p>
            <a:endParaRPr/>
          </a:p>
        </p:txBody>
      </p:sp>
      <p:sp>
        <p:nvSpPr>
          <p:cNvPr id="12" name="object 12"/>
          <p:cNvSpPr/>
          <p:nvPr/>
        </p:nvSpPr>
        <p:spPr>
          <a:xfrm>
            <a:off x="914400" y="1383791"/>
            <a:ext cx="2395728" cy="342900"/>
          </a:xfrm>
          <a:prstGeom prst="rect">
            <a:avLst/>
          </a:prstGeom>
          <a:blipFill>
            <a:blip r:embed="rId7" cstate="print"/>
            <a:stretch>
              <a:fillRect/>
            </a:stretch>
          </a:blipFill>
        </p:spPr>
        <p:txBody>
          <a:bodyPr wrap="square" lIns="0" tIns="0" rIns="0" bIns="0" rtlCol="0"/>
          <a:lstStyle/>
          <a:p>
            <a:endParaRPr/>
          </a:p>
        </p:txBody>
      </p:sp>
      <p:sp>
        <p:nvSpPr>
          <p:cNvPr id="13" name="object 13"/>
          <p:cNvSpPr/>
          <p:nvPr/>
        </p:nvSpPr>
        <p:spPr>
          <a:xfrm>
            <a:off x="3182835" y="1432509"/>
            <a:ext cx="127292" cy="245706"/>
          </a:xfrm>
          <a:prstGeom prst="rect">
            <a:avLst/>
          </a:prstGeom>
          <a:blipFill>
            <a:blip r:embed="rId8" cstate="print"/>
            <a:stretch>
              <a:fillRect/>
            </a:stretch>
          </a:blipFill>
        </p:spPr>
        <p:txBody>
          <a:bodyPr wrap="square" lIns="0" tIns="0" rIns="0" bIns="0" rtlCol="0"/>
          <a:lstStyle/>
          <a:p>
            <a:endParaRPr/>
          </a:p>
        </p:txBody>
      </p:sp>
      <p:sp>
        <p:nvSpPr>
          <p:cNvPr id="14" name="object 14"/>
          <p:cNvSpPr/>
          <p:nvPr/>
        </p:nvSpPr>
        <p:spPr>
          <a:xfrm>
            <a:off x="3080740" y="1432509"/>
            <a:ext cx="108089" cy="245706"/>
          </a:xfrm>
          <a:prstGeom prst="rect">
            <a:avLst/>
          </a:prstGeom>
          <a:blipFill>
            <a:blip r:embed="rId9" cstate="print"/>
            <a:stretch>
              <a:fillRect/>
            </a:stretch>
          </a:blipFill>
        </p:spPr>
        <p:txBody>
          <a:bodyPr wrap="square" lIns="0" tIns="0" rIns="0" bIns="0" rtlCol="0"/>
          <a:lstStyle/>
          <a:p>
            <a:endParaRPr/>
          </a:p>
        </p:txBody>
      </p:sp>
      <p:sp>
        <p:nvSpPr>
          <p:cNvPr id="15" name="object 15"/>
          <p:cNvSpPr/>
          <p:nvPr/>
        </p:nvSpPr>
        <p:spPr>
          <a:xfrm>
            <a:off x="974994" y="1500098"/>
            <a:ext cx="2027555" cy="147320"/>
          </a:xfrm>
          <a:custGeom>
            <a:avLst/>
            <a:gdLst/>
            <a:ahLst/>
            <a:cxnLst/>
            <a:rect l="l" t="t" r="r" b="b"/>
            <a:pathLst>
              <a:path w="2027555" h="147319">
                <a:moveTo>
                  <a:pt x="74002" y="0"/>
                </a:moveTo>
                <a:lnTo>
                  <a:pt x="35267" y="9550"/>
                </a:lnTo>
                <a:lnTo>
                  <a:pt x="5186" y="45684"/>
                </a:lnTo>
                <a:lnTo>
                  <a:pt x="0" y="76606"/>
                </a:lnTo>
                <a:lnTo>
                  <a:pt x="514" y="86738"/>
                </a:lnTo>
                <a:lnTo>
                  <a:pt x="18305" y="127620"/>
                </a:lnTo>
                <a:lnTo>
                  <a:pt x="58808" y="146231"/>
                </a:lnTo>
                <a:lnTo>
                  <a:pt x="69202" y="146773"/>
                </a:lnTo>
                <a:lnTo>
                  <a:pt x="79832" y="146378"/>
                </a:lnTo>
                <a:lnTo>
                  <a:pt x="89815" y="145191"/>
                </a:lnTo>
                <a:lnTo>
                  <a:pt x="99154" y="143210"/>
                </a:lnTo>
                <a:lnTo>
                  <a:pt x="107848" y="140436"/>
                </a:lnTo>
                <a:lnTo>
                  <a:pt x="107848" y="110248"/>
                </a:lnTo>
                <a:lnTo>
                  <a:pt x="78041" y="110248"/>
                </a:lnTo>
                <a:lnTo>
                  <a:pt x="70452" y="109634"/>
                </a:lnTo>
                <a:lnTo>
                  <a:pt x="43572" y="81598"/>
                </a:lnTo>
                <a:lnTo>
                  <a:pt x="42976" y="73532"/>
                </a:lnTo>
                <a:lnTo>
                  <a:pt x="43572" y="65415"/>
                </a:lnTo>
                <a:lnTo>
                  <a:pt x="70773" y="37047"/>
                </a:lnTo>
                <a:lnTo>
                  <a:pt x="78613" y="36423"/>
                </a:lnTo>
                <a:lnTo>
                  <a:pt x="107848" y="36423"/>
                </a:lnTo>
                <a:lnTo>
                  <a:pt x="107848" y="4444"/>
                </a:lnTo>
                <a:lnTo>
                  <a:pt x="99597" y="2502"/>
                </a:lnTo>
                <a:lnTo>
                  <a:pt x="91206" y="1112"/>
                </a:lnTo>
                <a:lnTo>
                  <a:pt x="82675" y="278"/>
                </a:lnTo>
                <a:lnTo>
                  <a:pt x="74002" y="0"/>
                </a:lnTo>
                <a:close/>
              </a:path>
              <a:path w="2027555" h="147319">
                <a:moveTo>
                  <a:pt x="107848" y="102336"/>
                </a:moveTo>
                <a:lnTo>
                  <a:pt x="100342" y="105796"/>
                </a:lnTo>
                <a:lnTo>
                  <a:pt x="92873" y="108269"/>
                </a:lnTo>
                <a:lnTo>
                  <a:pt x="85440" y="109753"/>
                </a:lnTo>
                <a:lnTo>
                  <a:pt x="78041" y="110248"/>
                </a:lnTo>
                <a:lnTo>
                  <a:pt x="107848" y="110248"/>
                </a:lnTo>
                <a:lnTo>
                  <a:pt x="107848" y="102336"/>
                </a:lnTo>
                <a:close/>
              </a:path>
              <a:path w="2027555" h="147319">
                <a:moveTo>
                  <a:pt x="107848" y="36423"/>
                </a:moveTo>
                <a:lnTo>
                  <a:pt x="83934" y="36423"/>
                </a:lnTo>
                <a:lnTo>
                  <a:pt x="89204" y="37083"/>
                </a:lnTo>
                <a:lnTo>
                  <a:pt x="99606" y="39712"/>
                </a:lnTo>
                <a:lnTo>
                  <a:pt x="104089" y="41567"/>
                </a:lnTo>
                <a:lnTo>
                  <a:pt x="107848" y="43941"/>
                </a:lnTo>
                <a:lnTo>
                  <a:pt x="107848" y="36423"/>
                </a:lnTo>
                <a:close/>
              </a:path>
              <a:path w="2027555" h="147319">
                <a:moveTo>
                  <a:pt x="171589" y="2374"/>
                </a:moveTo>
                <a:lnTo>
                  <a:pt x="130975" y="2374"/>
                </a:lnTo>
                <a:lnTo>
                  <a:pt x="130975" y="144297"/>
                </a:lnTo>
                <a:lnTo>
                  <a:pt x="171589" y="144297"/>
                </a:lnTo>
                <a:lnTo>
                  <a:pt x="171589" y="91351"/>
                </a:lnTo>
                <a:lnTo>
                  <a:pt x="258838" y="91351"/>
                </a:lnTo>
                <a:lnTo>
                  <a:pt x="258838" y="54927"/>
                </a:lnTo>
                <a:lnTo>
                  <a:pt x="171589" y="54927"/>
                </a:lnTo>
                <a:lnTo>
                  <a:pt x="171589" y="2374"/>
                </a:lnTo>
                <a:close/>
              </a:path>
              <a:path w="2027555" h="147319">
                <a:moveTo>
                  <a:pt x="258838" y="91351"/>
                </a:moveTo>
                <a:lnTo>
                  <a:pt x="218224" y="91351"/>
                </a:lnTo>
                <a:lnTo>
                  <a:pt x="218224" y="144297"/>
                </a:lnTo>
                <a:lnTo>
                  <a:pt x="258838" y="144297"/>
                </a:lnTo>
                <a:lnTo>
                  <a:pt x="258838" y="91351"/>
                </a:lnTo>
                <a:close/>
              </a:path>
              <a:path w="2027555" h="147319">
                <a:moveTo>
                  <a:pt x="258838" y="2374"/>
                </a:moveTo>
                <a:lnTo>
                  <a:pt x="218224" y="2374"/>
                </a:lnTo>
                <a:lnTo>
                  <a:pt x="218224" y="54927"/>
                </a:lnTo>
                <a:lnTo>
                  <a:pt x="258838" y="54927"/>
                </a:lnTo>
                <a:lnTo>
                  <a:pt x="258838" y="2374"/>
                </a:lnTo>
                <a:close/>
              </a:path>
              <a:path w="2027555" h="147319">
                <a:moveTo>
                  <a:pt x="372846" y="2374"/>
                </a:moveTo>
                <a:lnTo>
                  <a:pt x="322453" y="2374"/>
                </a:lnTo>
                <a:lnTo>
                  <a:pt x="275996" y="144297"/>
                </a:lnTo>
                <a:lnTo>
                  <a:pt x="319913" y="144297"/>
                </a:lnTo>
                <a:lnTo>
                  <a:pt x="326301" y="118173"/>
                </a:lnTo>
                <a:lnTo>
                  <a:pt x="408513" y="118173"/>
                </a:lnTo>
                <a:lnTo>
                  <a:pt x="399152" y="87782"/>
                </a:lnTo>
                <a:lnTo>
                  <a:pt x="333260" y="87782"/>
                </a:lnTo>
                <a:lnTo>
                  <a:pt x="337815" y="69389"/>
                </a:lnTo>
                <a:lnTo>
                  <a:pt x="345960" y="33248"/>
                </a:lnTo>
                <a:lnTo>
                  <a:pt x="382355" y="33248"/>
                </a:lnTo>
                <a:lnTo>
                  <a:pt x="372846" y="2374"/>
                </a:lnTo>
                <a:close/>
              </a:path>
              <a:path w="2027555" h="147319">
                <a:moveTo>
                  <a:pt x="408513" y="118173"/>
                </a:moveTo>
                <a:lnTo>
                  <a:pt x="366547" y="118173"/>
                </a:lnTo>
                <a:lnTo>
                  <a:pt x="372465" y="144297"/>
                </a:lnTo>
                <a:lnTo>
                  <a:pt x="416560" y="144297"/>
                </a:lnTo>
                <a:lnTo>
                  <a:pt x="408513" y="118173"/>
                </a:lnTo>
                <a:close/>
              </a:path>
              <a:path w="2027555" h="147319">
                <a:moveTo>
                  <a:pt x="382355" y="33248"/>
                </a:moveTo>
                <a:lnTo>
                  <a:pt x="346900" y="33248"/>
                </a:lnTo>
                <a:lnTo>
                  <a:pt x="347395" y="38201"/>
                </a:lnTo>
                <a:lnTo>
                  <a:pt x="348310" y="43510"/>
                </a:lnTo>
                <a:lnTo>
                  <a:pt x="349618" y="49187"/>
                </a:lnTo>
                <a:lnTo>
                  <a:pt x="359029" y="87782"/>
                </a:lnTo>
                <a:lnTo>
                  <a:pt x="399152" y="87782"/>
                </a:lnTo>
                <a:lnTo>
                  <a:pt x="382355" y="33248"/>
                </a:lnTo>
                <a:close/>
              </a:path>
              <a:path w="2027555" h="147319">
                <a:moveTo>
                  <a:pt x="491058" y="2374"/>
                </a:moveTo>
                <a:lnTo>
                  <a:pt x="435775" y="2374"/>
                </a:lnTo>
                <a:lnTo>
                  <a:pt x="435775" y="144297"/>
                </a:lnTo>
                <a:lnTo>
                  <a:pt x="476389" y="144297"/>
                </a:lnTo>
                <a:lnTo>
                  <a:pt x="476389" y="98666"/>
                </a:lnTo>
                <a:lnTo>
                  <a:pt x="488797" y="98666"/>
                </a:lnTo>
                <a:lnTo>
                  <a:pt x="530464" y="85026"/>
                </a:lnTo>
                <a:lnTo>
                  <a:pt x="542403" y="68084"/>
                </a:lnTo>
                <a:lnTo>
                  <a:pt x="476389" y="68084"/>
                </a:lnTo>
                <a:lnTo>
                  <a:pt x="476389" y="33058"/>
                </a:lnTo>
                <a:lnTo>
                  <a:pt x="543881" y="33058"/>
                </a:lnTo>
                <a:lnTo>
                  <a:pt x="542661" y="28298"/>
                </a:lnTo>
                <a:lnTo>
                  <a:pt x="504345" y="3086"/>
                </a:lnTo>
                <a:lnTo>
                  <a:pt x="491058" y="2374"/>
                </a:lnTo>
                <a:close/>
              </a:path>
              <a:path w="2027555" h="147319">
                <a:moveTo>
                  <a:pt x="543881" y="33058"/>
                </a:moveTo>
                <a:lnTo>
                  <a:pt x="490308" y="33058"/>
                </a:lnTo>
                <a:lnTo>
                  <a:pt x="495007" y="34543"/>
                </a:lnTo>
                <a:lnTo>
                  <a:pt x="501396" y="40474"/>
                </a:lnTo>
                <a:lnTo>
                  <a:pt x="502996" y="44869"/>
                </a:lnTo>
                <a:lnTo>
                  <a:pt x="502996" y="62280"/>
                </a:lnTo>
                <a:lnTo>
                  <a:pt x="497166" y="68084"/>
                </a:lnTo>
                <a:lnTo>
                  <a:pt x="542403" y="68084"/>
                </a:lnTo>
                <a:lnTo>
                  <a:pt x="544209" y="62922"/>
                </a:lnTo>
                <a:lnTo>
                  <a:pt x="545522" y="56259"/>
                </a:lnTo>
                <a:lnTo>
                  <a:pt x="545960" y="49187"/>
                </a:lnTo>
                <a:lnTo>
                  <a:pt x="545135" y="37949"/>
                </a:lnTo>
                <a:lnTo>
                  <a:pt x="543881" y="33058"/>
                </a:lnTo>
                <a:close/>
              </a:path>
              <a:path w="2027555" h="147319">
                <a:moveTo>
                  <a:pt x="631952" y="35826"/>
                </a:moveTo>
                <a:lnTo>
                  <a:pt x="591146" y="35826"/>
                </a:lnTo>
                <a:lnTo>
                  <a:pt x="591146" y="144297"/>
                </a:lnTo>
                <a:lnTo>
                  <a:pt x="631952" y="144297"/>
                </a:lnTo>
                <a:lnTo>
                  <a:pt x="631952" y="35826"/>
                </a:lnTo>
                <a:close/>
              </a:path>
              <a:path w="2027555" h="147319">
                <a:moveTo>
                  <a:pt x="670128" y="2374"/>
                </a:moveTo>
                <a:lnTo>
                  <a:pt x="553440" y="2374"/>
                </a:lnTo>
                <a:lnTo>
                  <a:pt x="553440" y="35826"/>
                </a:lnTo>
                <a:lnTo>
                  <a:pt x="670128" y="35826"/>
                </a:lnTo>
                <a:lnTo>
                  <a:pt x="670128" y="2374"/>
                </a:lnTo>
                <a:close/>
              </a:path>
              <a:path w="2027555" h="147319">
                <a:moveTo>
                  <a:pt x="774242" y="2374"/>
                </a:moveTo>
                <a:lnTo>
                  <a:pt x="690283" y="2374"/>
                </a:lnTo>
                <a:lnTo>
                  <a:pt x="690283" y="144297"/>
                </a:lnTo>
                <a:lnTo>
                  <a:pt x="777341" y="144297"/>
                </a:lnTo>
                <a:lnTo>
                  <a:pt x="777341" y="110845"/>
                </a:lnTo>
                <a:lnTo>
                  <a:pt x="730897" y="110845"/>
                </a:lnTo>
                <a:lnTo>
                  <a:pt x="730897" y="89966"/>
                </a:lnTo>
                <a:lnTo>
                  <a:pt x="771613" y="89966"/>
                </a:lnTo>
                <a:lnTo>
                  <a:pt x="771613" y="56514"/>
                </a:lnTo>
                <a:lnTo>
                  <a:pt x="730897" y="56514"/>
                </a:lnTo>
                <a:lnTo>
                  <a:pt x="730897" y="35826"/>
                </a:lnTo>
                <a:lnTo>
                  <a:pt x="774242" y="35826"/>
                </a:lnTo>
                <a:lnTo>
                  <a:pt x="774242" y="2374"/>
                </a:lnTo>
                <a:close/>
              </a:path>
              <a:path w="2027555" h="147319">
                <a:moveTo>
                  <a:pt x="852449" y="2374"/>
                </a:moveTo>
                <a:lnTo>
                  <a:pt x="798487" y="2374"/>
                </a:lnTo>
                <a:lnTo>
                  <a:pt x="798487" y="144297"/>
                </a:lnTo>
                <a:lnTo>
                  <a:pt x="839101" y="144297"/>
                </a:lnTo>
                <a:lnTo>
                  <a:pt x="839101" y="94411"/>
                </a:lnTo>
                <a:lnTo>
                  <a:pt x="894884" y="94411"/>
                </a:lnTo>
                <a:lnTo>
                  <a:pt x="894562" y="93827"/>
                </a:lnTo>
                <a:lnTo>
                  <a:pt x="886968" y="85509"/>
                </a:lnTo>
                <a:lnTo>
                  <a:pt x="882230" y="82511"/>
                </a:lnTo>
                <a:lnTo>
                  <a:pt x="876515" y="80657"/>
                </a:lnTo>
                <a:lnTo>
                  <a:pt x="876515" y="80263"/>
                </a:lnTo>
                <a:lnTo>
                  <a:pt x="900856" y="64427"/>
                </a:lnTo>
                <a:lnTo>
                  <a:pt x="839101" y="64427"/>
                </a:lnTo>
                <a:lnTo>
                  <a:pt x="839101" y="31965"/>
                </a:lnTo>
                <a:lnTo>
                  <a:pt x="906806" y="31965"/>
                </a:lnTo>
                <a:lnTo>
                  <a:pt x="904360" y="24306"/>
                </a:lnTo>
                <a:lnTo>
                  <a:pt x="865677" y="2984"/>
                </a:lnTo>
                <a:lnTo>
                  <a:pt x="852449" y="2374"/>
                </a:lnTo>
                <a:close/>
              </a:path>
              <a:path w="2027555" h="147319">
                <a:moveTo>
                  <a:pt x="894884" y="94411"/>
                </a:moveTo>
                <a:lnTo>
                  <a:pt x="844334" y="94411"/>
                </a:lnTo>
                <a:lnTo>
                  <a:pt x="847699" y="96126"/>
                </a:lnTo>
                <a:lnTo>
                  <a:pt x="853909" y="102996"/>
                </a:lnTo>
                <a:lnTo>
                  <a:pt x="856437" y="107708"/>
                </a:lnTo>
                <a:lnTo>
                  <a:pt x="858380" y="113715"/>
                </a:lnTo>
                <a:lnTo>
                  <a:pt x="868438" y="144297"/>
                </a:lnTo>
                <a:lnTo>
                  <a:pt x="914222" y="144297"/>
                </a:lnTo>
                <a:lnTo>
                  <a:pt x="897953" y="99987"/>
                </a:lnTo>
                <a:lnTo>
                  <a:pt x="894884" y="94411"/>
                </a:lnTo>
                <a:close/>
              </a:path>
              <a:path w="2027555" h="147319">
                <a:moveTo>
                  <a:pt x="906806" y="31965"/>
                </a:moveTo>
                <a:lnTo>
                  <a:pt x="853363" y="31965"/>
                </a:lnTo>
                <a:lnTo>
                  <a:pt x="857681" y="33350"/>
                </a:lnTo>
                <a:lnTo>
                  <a:pt x="863206" y="38887"/>
                </a:lnTo>
                <a:lnTo>
                  <a:pt x="864577" y="42659"/>
                </a:lnTo>
                <a:lnTo>
                  <a:pt x="864577" y="52285"/>
                </a:lnTo>
                <a:lnTo>
                  <a:pt x="862914" y="56349"/>
                </a:lnTo>
                <a:lnTo>
                  <a:pt x="856272" y="62814"/>
                </a:lnTo>
                <a:lnTo>
                  <a:pt x="851890" y="64427"/>
                </a:lnTo>
                <a:lnTo>
                  <a:pt x="900856" y="64427"/>
                </a:lnTo>
                <a:lnTo>
                  <a:pt x="903317" y="60664"/>
                </a:lnTo>
                <a:lnTo>
                  <a:pt x="905770" y="54824"/>
                </a:lnTo>
                <a:lnTo>
                  <a:pt x="907241" y="48391"/>
                </a:lnTo>
                <a:lnTo>
                  <a:pt x="907732" y="41363"/>
                </a:lnTo>
                <a:lnTo>
                  <a:pt x="906889" y="32227"/>
                </a:lnTo>
                <a:lnTo>
                  <a:pt x="906806" y="31965"/>
                </a:lnTo>
                <a:close/>
              </a:path>
              <a:path w="2027555" h="147319">
                <a:moveTo>
                  <a:pt x="1050658" y="0"/>
                </a:moveTo>
                <a:lnTo>
                  <a:pt x="1007287" y="14665"/>
                </a:lnTo>
                <a:lnTo>
                  <a:pt x="983645" y="54629"/>
                </a:lnTo>
                <a:lnTo>
                  <a:pt x="981456" y="75209"/>
                </a:lnTo>
                <a:lnTo>
                  <a:pt x="981996" y="85284"/>
                </a:lnTo>
                <a:lnTo>
                  <a:pt x="1000490" y="126828"/>
                </a:lnTo>
                <a:lnTo>
                  <a:pt x="1039598" y="146207"/>
                </a:lnTo>
                <a:lnTo>
                  <a:pt x="1048880" y="146773"/>
                </a:lnTo>
                <a:lnTo>
                  <a:pt x="1058371" y="146188"/>
                </a:lnTo>
                <a:lnTo>
                  <a:pt x="1098000" y="126182"/>
                </a:lnTo>
                <a:lnTo>
                  <a:pt x="1108893" y="110248"/>
                </a:lnTo>
                <a:lnTo>
                  <a:pt x="1041920" y="110248"/>
                </a:lnTo>
                <a:lnTo>
                  <a:pt x="1035824" y="107022"/>
                </a:lnTo>
                <a:lnTo>
                  <a:pt x="1024653" y="72936"/>
                </a:lnTo>
                <a:lnTo>
                  <a:pt x="1025012" y="65831"/>
                </a:lnTo>
                <a:lnTo>
                  <a:pt x="1042200" y="36423"/>
                </a:lnTo>
                <a:lnTo>
                  <a:pt x="1109557" y="36423"/>
                </a:lnTo>
                <a:lnTo>
                  <a:pt x="1108913" y="34886"/>
                </a:lnTo>
                <a:lnTo>
                  <a:pt x="1077409" y="5095"/>
                </a:lnTo>
                <a:lnTo>
                  <a:pt x="1060088" y="566"/>
                </a:lnTo>
                <a:lnTo>
                  <a:pt x="1050658" y="0"/>
                </a:lnTo>
                <a:close/>
              </a:path>
              <a:path w="2027555" h="147319">
                <a:moveTo>
                  <a:pt x="1109557" y="36423"/>
                </a:moveTo>
                <a:lnTo>
                  <a:pt x="1057681" y="36423"/>
                </a:lnTo>
                <a:lnTo>
                  <a:pt x="1063510" y="39789"/>
                </a:lnTo>
                <a:lnTo>
                  <a:pt x="1067777" y="46507"/>
                </a:lnTo>
                <a:lnTo>
                  <a:pt x="1074145" y="81714"/>
                </a:lnTo>
                <a:lnTo>
                  <a:pt x="1073137" y="88010"/>
                </a:lnTo>
                <a:lnTo>
                  <a:pt x="1068997" y="98831"/>
                </a:lnTo>
                <a:lnTo>
                  <a:pt x="1066076" y="102996"/>
                </a:lnTo>
                <a:lnTo>
                  <a:pt x="1058557" y="108800"/>
                </a:lnTo>
                <a:lnTo>
                  <a:pt x="1054328" y="110248"/>
                </a:lnTo>
                <a:lnTo>
                  <a:pt x="1108893" y="110248"/>
                </a:lnTo>
                <a:lnTo>
                  <a:pt x="1112307" y="102468"/>
                </a:lnTo>
                <a:lnTo>
                  <a:pt x="1115042" y="93186"/>
                </a:lnTo>
                <a:lnTo>
                  <a:pt x="1116684" y="83342"/>
                </a:lnTo>
                <a:lnTo>
                  <a:pt x="1117231" y="72936"/>
                </a:lnTo>
                <a:lnTo>
                  <a:pt x="1116710" y="62577"/>
                </a:lnTo>
                <a:lnTo>
                  <a:pt x="1115148" y="52782"/>
                </a:lnTo>
                <a:lnTo>
                  <a:pt x="1112548" y="43552"/>
                </a:lnTo>
                <a:lnTo>
                  <a:pt x="1109557" y="36423"/>
                </a:lnTo>
                <a:close/>
              </a:path>
              <a:path w="2027555" h="147319">
                <a:moveTo>
                  <a:pt x="1171257" y="2374"/>
                </a:moveTo>
                <a:lnTo>
                  <a:pt x="1127544" y="2374"/>
                </a:lnTo>
                <a:lnTo>
                  <a:pt x="1171079" y="144297"/>
                </a:lnTo>
                <a:lnTo>
                  <a:pt x="1216672" y="144297"/>
                </a:lnTo>
                <a:lnTo>
                  <a:pt x="1228695" y="105600"/>
                </a:lnTo>
                <a:lnTo>
                  <a:pt x="1194574" y="105600"/>
                </a:lnTo>
                <a:lnTo>
                  <a:pt x="1194396" y="102107"/>
                </a:lnTo>
                <a:lnTo>
                  <a:pt x="1193482" y="96824"/>
                </a:lnTo>
                <a:lnTo>
                  <a:pt x="1191856" y="89763"/>
                </a:lnTo>
                <a:lnTo>
                  <a:pt x="1171257" y="2374"/>
                </a:lnTo>
                <a:close/>
              </a:path>
              <a:path w="2027555" h="147319">
                <a:moveTo>
                  <a:pt x="1260767" y="2374"/>
                </a:moveTo>
                <a:lnTo>
                  <a:pt x="1218463" y="2374"/>
                </a:lnTo>
                <a:lnTo>
                  <a:pt x="1198435" y="89166"/>
                </a:lnTo>
                <a:lnTo>
                  <a:pt x="1196873" y="95707"/>
                </a:lnTo>
                <a:lnTo>
                  <a:pt x="1195895" y="101180"/>
                </a:lnTo>
                <a:lnTo>
                  <a:pt x="1195514" y="105600"/>
                </a:lnTo>
                <a:lnTo>
                  <a:pt x="1228695" y="105600"/>
                </a:lnTo>
                <a:lnTo>
                  <a:pt x="1260767" y="2374"/>
                </a:lnTo>
                <a:close/>
              </a:path>
              <a:path w="2027555" h="147319">
                <a:moveTo>
                  <a:pt x="1362506" y="2374"/>
                </a:moveTo>
                <a:lnTo>
                  <a:pt x="1278547" y="2374"/>
                </a:lnTo>
                <a:lnTo>
                  <a:pt x="1278547" y="144297"/>
                </a:lnTo>
                <a:lnTo>
                  <a:pt x="1365605" y="144297"/>
                </a:lnTo>
                <a:lnTo>
                  <a:pt x="1365605" y="110845"/>
                </a:lnTo>
                <a:lnTo>
                  <a:pt x="1319161" y="110845"/>
                </a:lnTo>
                <a:lnTo>
                  <a:pt x="1319161" y="89966"/>
                </a:lnTo>
                <a:lnTo>
                  <a:pt x="1359877" y="89966"/>
                </a:lnTo>
                <a:lnTo>
                  <a:pt x="1359877" y="56514"/>
                </a:lnTo>
                <a:lnTo>
                  <a:pt x="1319161" y="56514"/>
                </a:lnTo>
                <a:lnTo>
                  <a:pt x="1319161" y="35826"/>
                </a:lnTo>
                <a:lnTo>
                  <a:pt x="1362506" y="35826"/>
                </a:lnTo>
                <a:lnTo>
                  <a:pt x="1362506" y="2374"/>
                </a:lnTo>
                <a:close/>
              </a:path>
              <a:path w="2027555" h="147319">
                <a:moveTo>
                  <a:pt x="1440713" y="2374"/>
                </a:moveTo>
                <a:lnTo>
                  <a:pt x="1386751" y="2374"/>
                </a:lnTo>
                <a:lnTo>
                  <a:pt x="1386751" y="144297"/>
                </a:lnTo>
                <a:lnTo>
                  <a:pt x="1427365" y="144297"/>
                </a:lnTo>
                <a:lnTo>
                  <a:pt x="1427365" y="94411"/>
                </a:lnTo>
                <a:lnTo>
                  <a:pt x="1483148" y="94411"/>
                </a:lnTo>
                <a:lnTo>
                  <a:pt x="1482826" y="93827"/>
                </a:lnTo>
                <a:lnTo>
                  <a:pt x="1475232" y="85509"/>
                </a:lnTo>
                <a:lnTo>
                  <a:pt x="1470494" y="82511"/>
                </a:lnTo>
                <a:lnTo>
                  <a:pt x="1464779" y="80657"/>
                </a:lnTo>
                <a:lnTo>
                  <a:pt x="1464779" y="80263"/>
                </a:lnTo>
                <a:lnTo>
                  <a:pt x="1489120" y="64427"/>
                </a:lnTo>
                <a:lnTo>
                  <a:pt x="1427365" y="64427"/>
                </a:lnTo>
                <a:lnTo>
                  <a:pt x="1427365" y="31965"/>
                </a:lnTo>
                <a:lnTo>
                  <a:pt x="1495070" y="31965"/>
                </a:lnTo>
                <a:lnTo>
                  <a:pt x="1492624" y="24306"/>
                </a:lnTo>
                <a:lnTo>
                  <a:pt x="1453941" y="2984"/>
                </a:lnTo>
                <a:lnTo>
                  <a:pt x="1440713" y="2374"/>
                </a:lnTo>
                <a:close/>
              </a:path>
              <a:path w="2027555" h="147319">
                <a:moveTo>
                  <a:pt x="1483148" y="94411"/>
                </a:moveTo>
                <a:lnTo>
                  <a:pt x="1432598" y="94411"/>
                </a:lnTo>
                <a:lnTo>
                  <a:pt x="1435963" y="96126"/>
                </a:lnTo>
                <a:lnTo>
                  <a:pt x="1442173" y="102996"/>
                </a:lnTo>
                <a:lnTo>
                  <a:pt x="1444701" y="107708"/>
                </a:lnTo>
                <a:lnTo>
                  <a:pt x="1446644" y="113715"/>
                </a:lnTo>
                <a:lnTo>
                  <a:pt x="1456702" y="144297"/>
                </a:lnTo>
                <a:lnTo>
                  <a:pt x="1502486" y="144297"/>
                </a:lnTo>
                <a:lnTo>
                  <a:pt x="1486217" y="99987"/>
                </a:lnTo>
                <a:lnTo>
                  <a:pt x="1483148" y="94411"/>
                </a:lnTo>
                <a:close/>
              </a:path>
              <a:path w="2027555" h="147319">
                <a:moveTo>
                  <a:pt x="1495070" y="31965"/>
                </a:moveTo>
                <a:lnTo>
                  <a:pt x="1441627" y="31965"/>
                </a:lnTo>
                <a:lnTo>
                  <a:pt x="1445945" y="33350"/>
                </a:lnTo>
                <a:lnTo>
                  <a:pt x="1451470" y="38887"/>
                </a:lnTo>
                <a:lnTo>
                  <a:pt x="1452841" y="42659"/>
                </a:lnTo>
                <a:lnTo>
                  <a:pt x="1452841" y="52285"/>
                </a:lnTo>
                <a:lnTo>
                  <a:pt x="1451178" y="56349"/>
                </a:lnTo>
                <a:lnTo>
                  <a:pt x="1444536" y="62814"/>
                </a:lnTo>
                <a:lnTo>
                  <a:pt x="1440154" y="64427"/>
                </a:lnTo>
                <a:lnTo>
                  <a:pt x="1489120" y="64427"/>
                </a:lnTo>
                <a:lnTo>
                  <a:pt x="1491581" y="60664"/>
                </a:lnTo>
                <a:lnTo>
                  <a:pt x="1494034" y="54824"/>
                </a:lnTo>
                <a:lnTo>
                  <a:pt x="1495505" y="48391"/>
                </a:lnTo>
                <a:lnTo>
                  <a:pt x="1495996" y="41363"/>
                </a:lnTo>
                <a:lnTo>
                  <a:pt x="1495153" y="32227"/>
                </a:lnTo>
                <a:lnTo>
                  <a:pt x="1495070" y="31965"/>
                </a:lnTo>
                <a:close/>
              </a:path>
              <a:path w="2027555" h="147319">
                <a:moveTo>
                  <a:pt x="1553781" y="2374"/>
                </a:moveTo>
                <a:lnTo>
                  <a:pt x="1510068" y="2374"/>
                </a:lnTo>
                <a:lnTo>
                  <a:pt x="1553603" y="144297"/>
                </a:lnTo>
                <a:lnTo>
                  <a:pt x="1599196" y="144297"/>
                </a:lnTo>
                <a:lnTo>
                  <a:pt x="1611219" y="105600"/>
                </a:lnTo>
                <a:lnTo>
                  <a:pt x="1577098" y="105600"/>
                </a:lnTo>
                <a:lnTo>
                  <a:pt x="1576920" y="102107"/>
                </a:lnTo>
                <a:lnTo>
                  <a:pt x="1576006" y="96824"/>
                </a:lnTo>
                <a:lnTo>
                  <a:pt x="1574380" y="89763"/>
                </a:lnTo>
                <a:lnTo>
                  <a:pt x="1553781" y="2374"/>
                </a:lnTo>
                <a:close/>
              </a:path>
              <a:path w="2027555" h="147319">
                <a:moveTo>
                  <a:pt x="1643291" y="2374"/>
                </a:moveTo>
                <a:lnTo>
                  <a:pt x="1600987" y="2374"/>
                </a:lnTo>
                <a:lnTo>
                  <a:pt x="1580959" y="89166"/>
                </a:lnTo>
                <a:lnTo>
                  <a:pt x="1579397" y="95707"/>
                </a:lnTo>
                <a:lnTo>
                  <a:pt x="1578419" y="101180"/>
                </a:lnTo>
                <a:lnTo>
                  <a:pt x="1578038" y="105600"/>
                </a:lnTo>
                <a:lnTo>
                  <a:pt x="1611219" y="105600"/>
                </a:lnTo>
                <a:lnTo>
                  <a:pt x="1643291" y="2374"/>
                </a:lnTo>
                <a:close/>
              </a:path>
              <a:path w="2027555" h="147319">
                <a:moveTo>
                  <a:pt x="1700161" y="2374"/>
                </a:moveTo>
                <a:lnTo>
                  <a:pt x="1659547" y="2374"/>
                </a:lnTo>
                <a:lnTo>
                  <a:pt x="1659547" y="144297"/>
                </a:lnTo>
                <a:lnTo>
                  <a:pt x="1700161" y="144297"/>
                </a:lnTo>
                <a:lnTo>
                  <a:pt x="1700161" y="2374"/>
                </a:lnTo>
                <a:close/>
              </a:path>
              <a:path w="2027555" h="147319">
                <a:moveTo>
                  <a:pt x="1813610" y="2374"/>
                </a:moveTo>
                <a:lnTo>
                  <a:pt x="1729651" y="2374"/>
                </a:lnTo>
                <a:lnTo>
                  <a:pt x="1729651" y="144297"/>
                </a:lnTo>
                <a:lnTo>
                  <a:pt x="1816709" y="144297"/>
                </a:lnTo>
                <a:lnTo>
                  <a:pt x="1816709" y="110845"/>
                </a:lnTo>
                <a:lnTo>
                  <a:pt x="1770265" y="110845"/>
                </a:lnTo>
                <a:lnTo>
                  <a:pt x="1770265" y="89966"/>
                </a:lnTo>
                <a:lnTo>
                  <a:pt x="1810981" y="89966"/>
                </a:lnTo>
                <a:lnTo>
                  <a:pt x="1810981" y="56514"/>
                </a:lnTo>
                <a:lnTo>
                  <a:pt x="1770265" y="56514"/>
                </a:lnTo>
                <a:lnTo>
                  <a:pt x="1770265" y="35826"/>
                </a:lnTo>
                <a:lnTo>
                  <a:pt x="1813610" y="35826"/>
                </a:lnTo>
                <a:lnTo>
                  <a:pt x="1813610" y="2374"/>
                </a:lnTo>
                <a:close/>
              </a:path>
              <a:path w="2027555" h="147319">
                <a:moveTo>
                  <a:pt x="1872564" y="2374"/>
                </a:moveTo>
                <a:lnTo>
                  <a:pt x="1827999" y="2374"/>
                </a:lnTo>
                <a:lnTo>
                  <a:pt x="1860156" y="144297"/>
                </a:lnTo>
                <a:lnTo>
                  <a:pt x="1905850" y="144297"/>
                </a:lnTo>
                <a:lnTo>
                  <a:pt x="1916095" y="103327"/>
                </a:lnTo>
                <a:lnTo>
                  <a:pt x="1885251" y="103327"/>
                </a:lnTo>
                <a:lnTo>
                  <a:pt x="1884677" y="94907"/>
                </a:lnTo>
                <a:lnTo>
                  <a:pt x="1884311" y="90030"/>
                </a:lnTo>
                <a:lnTo>
                  <a:pt x="1884068" y="87350"/>
                </a:lnTo>
                <a:lnTo>
                  <a:pt x="1883949" y="86499"/>
                </a:lnTo>
                <a:lnTo>
                  <a:pt x="1883841" y="85902"/>
                </a:lnTo>
                <a:lnTo>
                  <a:pt x="1872564" y="2374"/>
                </a:lnTo>
                <a:close/>
              </a:path>
              <a:path w="2027555" h="147319">
                <a:moveTo>
                  <a:pt x="1962814" y="46215"/>
                </a:moveTo>
                <a:lnTo>
                  <a:pt x="1929168" y="46215"/>
                </a:lnTo>
                <a:lnTo>
                  <a:pt x="1929853" y="55384"/>
                </a:lnTo>
                <a:lnTo>
                  <a:pt x="1930476" y="61125"/>
                </a:lnTo>
                <a:lnTo>
                  <a:pt x="1931047" y="63436"/>
                </a:lnTo>
                <a:lnTo>
                  <a:pt x="1949754" y="144297"/>
                </a:lnTo>
                <a:lnTo>
                  <a:pt x="1992909" y="144297"/>
                </a:lnTo>
                <a:lnTo>
                  <a:pt x="2002783" y="103123"/>
                </a:lnTo>
                <a:lnTo>
                  <a:pt x="1973262" y="103123"/>
                </a:lnTo>
                <a:lnTo>
                  <a:pt x="1972322" y="94907"/>
                </a:lnTo>
                <a:lnTo>
                  <a:pt x="1971103" y="86499"/>
                </a:lnTo>
                <a:lnTo>
                  <a:pt x="1962814" y="46215"/>
                </a:lnTo>
                <a:close/>
              </a:path>
              <a:path w="2027555" h="147319">
                <a:moveTo>
                  <a:pt x="1953793" y="2374"/>
                </a:moveTo>
                <a:lnTo>
                  <a:pt x="1909521" y="2374"/>
                </a:lnTo>
                <a:lnTo>
                  <a:pt x="1888731" y="85305"/>
                </a:lnTo>
                <a:lnTo>
                  <a:pt x="1888172" y="87350"/>
                </a:lnTo>
                <a:lnTo>
                  <a:pt x="1887575" y="90436"/>
                </a:lnTo>
                <a:lnTo>
                  <a:pt x="1886318" y="98691"/>
                </a:lnTo>
                <a:lnTo>
                  <a:pt x="1885950" y="101612"/>
                </a:lnTo>
                <a:lnTo>
                  <a:pt x="1885823" y="103327"/>
                </a:lnTo>
                <a:lnTo>
                  <a:pt x="1916095" y="103327"/>
                </a:lnTo>
                <a:lnTo>
                  <a:pt x="1926069" y="63436"/>
                </a:lnTo>
                <a:lnTo>
                  <a:pt x="1926945" y="60070"/>
                </a:lnTo>
                <a:lnTo>
                  <a:pt x="1927847" y="54330"/>
                </a:lnTo>
                <a:lnTo>
                  <a:pt x="1928787" y="46215"/>
                </a:lnTo>
                <a:lnTo>
                  <a:pt x="1962814" y="46215"/>
                </a:lnTo>
                <a:lnTo>
                  <a:pt x="1953793" y="2374"/>
                </a:lnTo>
                <a:close/>
              </a:path>
              <a:path w="2027555" h="147319">
                <a:moveTo>
                  <a:pt x="2026945" y="2374"/>
                </a:moveTo>
                <a:lnTo>
                  <a:pt x="1986889" y="2374"/>
                </a:lnTo>
                <a:lnTo>
                  <a:pt x="1975142" y="85902"/>
                </a:lnTo>
                <a:lnTo>
                  <a:pt x="1973922" y="99656"/>
                </a:lnTo>
                <a:lnTo>
                  <a:pt x="1973643" y="103123"/>
                </a:lnTo>
                <a:lnTo>
                  <a:pt x="2002783" y="103123"/>
                </a:lnTo>
                <a:lnTo>
                  <a:pt x="2026945" y="2374"/>
                </a:lnTo>
                <a:close/>
              </a:path>
            </a:pathLst>
          </a:custGeom>
          <a:solidFill>
            <a:srgbClr val="00A650"/>
          </a:solidFill>
        </p:spPr>
        <p:txBody>
          <a:bodyPr wrap="square" lIns="0" tIns="0" rIns="0" bIns="0" rtlCol="0"/>
          <a:lstStyle/>
          <a:p>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 name="object 3"/>
          <p:cNvSpPr txBox="1"/>
          <p:nvPr/>
        </p:nvSpPr>
        <p:spPr>
          <a:xfrm>
            <a:off x="5091176" y="746251"/>
            <a:ext cx="229870" cy="193675"/>
          </a:xfrm>
          <a:prstGeom prst="rect">
            <a:avLst/>
          </a:prstGeom>
        </p:spPr>
        <p:txBody>
          <a:bodyPr vert="horz" wrap="square" lIns="0" tIns="12700" rIns="0" bIns="0" rtlCol="0">
            <a:spAutoFit/>
          </a:bodyPr>
          <a:lstStyle/>
          <a:p>
            <a:pPr marL="12700">
              <a:lnSpc>
                <a:spcPct val="100000"/>
              </a:lnSpc>
              <a:spcBef>
                <a:spcPts val="100"/>
              </a:spcBef>
            </a:pPr>
            <a:r>
              <a:rPr sz="1100" b="1" spc="25" dirty="0">
                <a:solidFill>
                  <a:srgbClr val="FFFFFF"/>
                </a:solidFill>
                <a:latin typeface="Segoe UI"/>
                <a:cs typeface="Segoe UI"/>
              </a:rPr>
              <a:t>7</a:t>
            </a:r>
            <a:r>
              <a:rPr sz="1100" b="1" spc="10" dirty="0">
                <a:solidFill>
                  <a:srgbClr val="FFFFFF"/>
                </a:solidFill>
                <a:latin typeface="Segoe UI"/>
                <a:cs typeface="Segoe UI"/>
              </a:rPr>
              <a:t>.</a:t>
            </a:r>
            <a:r>
              <a:rPr sz="1100" b="1" dirty="0">
                <a:solidFill>
                  <a:srgbClr val="FFFFFF"/>
                </a:solidFill>
                <a:latin typeface="Segoe UI"/>
                <a:cs typeface="Segoe UI"/>
              </a:rPr>
              <a:t>3</a:t>
            </a:r>
            <a:endParaRPr sz="1100">
              <a:latin typeface="Segoe UI"/>
              <a:cs typeface="Segoe UI"/>
            </a:endParaRPr>
          </a:p>
        </p:txBody>
      </p:sp>
      <p:sp>
        <p:nvSpPr>
          <p:cNvPr id="5" name="object 5"/>
          <p:cNvSpPr txBox="1"/>
          <p:nvPr/>
        </p:nvSpPr>
        <p:spPr>
          <a:xfrm>
            <a:off x="901700" y="1246745"/>
            <a:ext cx="5284470" cy="3068955"/>
          </a:xfrm>
          <a:prstGeom prst="rect">
            <a:avLst/>
          </a:prstGeom>
        </p:spPr>
        <p:txBody>
          <a:bodyPr vert="horz" wrap="square" lIns="0" tIns="12700" rIns="0" bIns="0" rtlCol="0">
            <a:spAutoFit/>
          </a:bodyPr>
          <a:lstStyle/>
          <a:p>
            <a:pPr marL="12700" marR="5080" algn="just">
              <a:lnSpc>
                <a:spcPct val="110900"/>
              </a:lnSpc>
              <a:spcBef>
                <a:spcPts val="100"/>
              </a:spcBef>
            </a:pPr>
            <a:r>
              <a:rPr sz="1100" spc="15" dirty="0">
                <a:latin typeface="Segoe UI"/>
                <a:cs typeface="Segoe UI"/>
              </a:rPr>
              <a:t>budgeting </a:t>
            </a:r>
            <a:r>
              <a:rPr sz="1100" spc="10" dirty="0">
                <a:latin typeface="Segoe UI"/>
                <a:cs typeface="Segoe UI"/>
              </a:rPr>
              <a:t>requires </a:t>
            </a:r>
            <a:r>
              <a:rPr sz="1100" spc="15" dirty="0">
                <a:latin typeface="Segoe UI"/>
                <a:cs typeface="Segoe UI"/>
              </a:rPr>
              <a:t>all </a:t>
            </a:r>
            <a:r>
              <a:rPr sz="1100" spc="10" dirty="0">
                <a:latin typeface="Segoe UI"/>
                <a:cs typeface="Segoe UI"/>
              </a:rPr>
              <a:t>the </a:t>
            </a:r>
            <a:r>
              <a:rPr sz="1100" spc="15" dirty="0">
                <a:latin typeface="Segoe UI"/>
                <a:cs typeface="Segoe UI"/>
              </a:rPr>
              <a:t>characteristics </a:t>
            </a:r>
            <a:r>
              <a:rPr sz="1100" spc="10" dirty="0">
                <a:latin typeface="Segoe UI"/>
                <a:cs typeface="Segoe UI"/>
              </a:rPr>
              <a:t>of </a:t>
            </a:r>
            <a:r>
              <a:rPr sz="1100" spc="15" dirty="0">
                <a:latin typeface="Segoe UI"/>
                <a:cs typeface="Segoe UI"/>
              </a:rPr>
              <a:t>budget. </a:t>
            </a:r>
            <a:r>
              <a:rPr sz="1100" spc="10" dirty="0">
                <a:latin typeface="Segoe UI"/>
                <a:cs typeface="Segoe UI"/>
              </a:rPr>
              <a:t>Due </a:t>
            </a:r>
            <a:r>
              <a:rPr sz="1100" spc="5" dirty="0">
                <a:latin typeface="Segoe UI"/>
                <a:cs typeface="Segoe UI"/>
              </a:rPr>
              <a:t>to </a:t>
            </a:r>
            <a:r>
              <a:rPr sz="1100" spc="10" dirty="0">
                <a:latin typeface="Segoe UI"/>
                <a:cs typeface="Segoe UI"/>
              </a:rPr>
              <a:t>this </a:t>
            </a:r>
            <a:r>
              <a:rPr sz="1100" spc="15" dirty="0">
                <a:latin typeface="Segoe UI"/>
                <a:cs typeface="Segoe UI"/>
              </a:rPr>
              <a:t>feature,</a:t>
            </a:r>
            <a:r>
              <a:rPr sz="1100" spc="-215" dirty="0">
                <a:latin typeface="Segoe UI"/>
                <a:cs typeface="Segoe UI"/>
              </a:rPr>
              <a:t> </a:t>
            </a:r>
            <a:r>
              <a:rPr sz="1100" spc="15" dirty="0">
                <a:latin typeface="Segoe UI"/>
                <a:cs typeface="Segoe UI"/>
              </a:rPr>
              <a:t>investment  decisions </a:t>
            </a:r>
            <a:r>
              <a:rPr sz="1100" spc="10" dirty="0">
                <a:latin typeface="Segoe UI"/>
                <a:cs typeface="Segoe UI"/>
              </a:rPr>
              <a:t>are very </a:t>
            </a:r>
            <a:r>
              <a:rPr sz="1100" spc="15" dirty="0">
                <a:latin typeface="Segoe UI"/>
                <a:cs typeface="Segoe UI"/>
              </a:rPr>
              <a:t>popularly known </a:t>
            </a:r>
            <a:r>
              <a:rPr sz="1100" spc="10" dirty="0">
                <a:latin typeface="Segoe UI"/>
                <a:cs typeface="Segoe UI"/>
              </a:rPr>
              <a:t>as </a:t>
            </a:r>
            <a:r>
              <a:rPr sz="1100" spc="15" dirty="0">
                <a:latin typeface="Segoe UI"/>
                <a:cs typeface="Segoe UI"/>
              </a:rPr>
              <a:t>Capital Budgeting, </a:t>
            </a:r>
            <a:r>
              <a:rPr sz="1100" spc="10" dirty="0">
                <a:latin typeface="Segoe UI"/>
                <a:cs typeface="Segoe UI"/>
              </a:rPr>
              <a:t>which means </a:t>
            </a:r>
            <a:r>
              <a:rPr sz="1100" spc="15" dirty="0">
                <a:latin typeface="Segoe UI"/>
                <a:cs typeface="Segoe UI"/>
              </a:rPr>
              <a:t>applying  the principles </a:t>
            </a:r>
            <a:r>
              <a:rPr sz="1100" spc="5" dirty="0">
                <a:latin typeface="Segoe UI"/>
                <a:cs typeface="Segoe UI"/>
              </a:rPr>
              <a:t>of </a:t>
            </a:r>
            <a:r>
              <a:rPr sz="1100" spc="15" dirty="0">
                <a:latin typeface="Segoe UI"/>
                <a:cs typeface="Segoe UI"/>
              </a:rPr>
              <a:t>budgeting </a:t>
            </a:r>
            <a:r>
              <a:rPr sz="1100" spc="10" dirty="0">
                <a:latin typeface="Segoe UI"/>
                <a:cs typeface="Segoe UI"/>
              </a:rPr>
              <a:t>for </a:t>
            </a:r>
            <a:r>
              <a:rPr sz="1100" spc="15" dirty="0">
                <a:latin typeface="Segoe UI"/>
                <a:cs typeface="Segoe UI"/>
              </a:rPr>
              <a:t>capital</a:t>
            </a:r>
            <a:r>
              <a:rPr sz="1100" spc="145" dirty="0">
                <a:latin typeface="Segoe UI"/>
                <a:cs typeface="Segoe UI"/>
              </a:rPr>
              <a:t> </a:t>
            </a:r>
            <a:r>
              <a:rPr sz="1100" spc="15" dirty="0">
                <a:latin typeface="Segoe UI"/>
                <a:cs typeface="Segoe UI"/>
              </a:rPr>
              <a:t>investment.</a:t>
            </a:r>
            <a:endParaRPr sz="1100" dirty="0">
              <a:latin typeface="Segoe UI"/>
              <a:cs typeface="Segoe UI"/>
            </a:endParaRPr>
          </a:p>
          <a:p>
            <a:pPr marL="12700">
              <a:lnSpc>
                <a:spcPct val="100000"/>
              </a:lnSpc>
              <a:spcBef>
                <a:spcPts val="740"/>
              </a:spcBef>
            </a:pPr>
            <a:r>
              <a:rPr sz="1100" spc="5" dirty="0">
                <a:latin typeface="Segoe UI"/>
                <a:cs typeface="Segoe UI"/>
              </a:rPr>
              <a:t>In </a:t>
            </a:r>
            <a:r>
              <a:rPr sz="1100" spc="10" dirty="0">
                <a:latin typeface="Segoe UI"/>
                <a:cs typeface="Segoe UI"/>
              </a:rPr>
              <a:t>simple terms, </a:t>
            </a:r>
            <a:r>
              <a:rPr sz="1100" spc="15" dirty="0">
                <a:latin typeface="Segoe UI"/>
                <a:cs typeface="Segoe UI"/>
              </a:rPr>
              <a:t>Capital Budgeting involves:</a:t>
            </a:r>
            <a:r>
              <a:rPr sz="1100" spc="165" dirty="0">
                <a:latin typeface="Segoe UI"/>
                <a:cs typeface="Segoe UI"/>
              </a:rPr>
              <a:t> </a:t>
            </a:r>
            <a:r>
              <a:rPr sz="1100" dirty="0">
                <a:latin typeface="Segoe UI"/>
                <a:cs typeface="Segoe UI"/>
              </a:rPr>
              <a:t>-</a:t>
            </a:r>
          </a:p>
          <a:p>
            <a:pPr marL="378460" marR="6985" indent="-366395">
              <a:lnSpc>
                <a:spcPct val="110900"/>
              </a:lnSpc>
              <a:spcBef>
                <a:spcPts val="600"/>
              </a:spcBef>
              <a:buSzPct val="109090"/>
              <a:buFont typeface="Wingdings"/>
              <a:buChar char=""/>
              <a:tabLst>
                <a:tab pos="377825" algn="l"/>
                <a:tab pos="378460" algn="l"/>
              </a:tabLst>
            </a:pPr>
            <a:r>
              <a:rPr sz="1100" b="1" spc="15" dirty="0">
                <a:latin typeface="Segoe UI"/>
                <a:cs typeface="Segoe UI"/>
              </a:rPr>
              <a:t>Identification </a:t>
            </a:r>
            <a:r>
              <a:rPr sz="1100" spc="10" dirty="0">
                <a:latin typeface="Segoe UI"/>
                <a:cs typeface="Segoe UI"/>
              </a:rPr>
              <a:t>of </a:t>
            </a:r>
            <a:r>
              <a:rPr sz="1100" spc="15" dirty="0">
                <a:latin typeface="Segoe UI"/>
                <a:cs typeface="Segoe UI"/>
              </a:rPr>
              <a:t>investment projects that </a:t>
            </a:r>
            <a:r>
              <a:rPr sz="1100" spc="10" dirty="0">
                <a:latin typeface="Segoe UI"/>
                <a:cs typeface="Segoe UI"/>
              </a:rPr>
              <a:t>are </a:t>
            </a:r>
            <a:r>
              <a:rPr sz="1100" spc="15" dirty="0">
                <a:latin typeface="Segoe UI"/>
                <a:cs typeface="Segoe UI"/>
              </a:rPr>
              <a:t>strategic </a:t>
            </a:r>
            <a:r>
              <a:rPr sz="1100" spc="5" dirty="0">
                <a:latin typeface="Segoe UI"/>
                <a:cs typeface="Segoe UI"/>
              </a:rPr>
              <a:t>to </a:t>
            </a:r>
            <a:r>
              <a:rPr sz="1100" spc="10" dirty="0">
                <a:latin typeface="Segoe UI"/>
                <a:cs typeface="Segoe UI"/>
              </a:rPr>
              <a:t>business’ </a:t>
            </a:r>
            <a:r>
              <a:rPr sz="1100" spc="15" dirty="0">
                <a:latin typeface="Segoe UI"/>
                <a:cs typeface="Segoe UI"/>
              </a:rPr>
              <a:t>overall  objectives;</a:t>
            </a:r>
            <a:endParaRPr sz="1100" dirty="0">
              <a:latin typeface="Segoe UI"/>
              <a:cs typeface="Segoe UI"/>
            </a:endParaRPr>
          </a:p>
          <a:p>
            <a:pPr marL="378460" marR="6985" indent="-365760">
              <a:lnSpc>
                <a:spcPct val="110900"/>
              </a:lnSpc>
              <a:spcBef>
                <a:spcPts val="600"/>
              </a:spcBef>
              <a:buSzPct val="109090"/>
              <a:buFont typeface="Wingdings"/>
              <a:buChar char=""/>
              <a:tabLst>
                <a:tab pos="377825" algn="l"/>
                <a:tab pos="378460" algn="l"/>
              </a:tabLst>
            </a:pPr>
            <a:r>
              <a:rPr sz="1100" b="1" spc="15" dirty="0">
                <a:latin typeface="Segoe UI"/>
                <a:cs typeface="Segoe UI"/>
              </a:rPr>
              <a:t>Estimating </a:t>
            </a:r>
            <a:r>
              <a:rPr sz="1100" b="1" spc="10" dirty="0">
                <a:latin typeface="Segoe UI"/>
                <a:cs typeface="Segoe UI"/>
              </a:rPr>
              <a:t>and </a:t>
            </a:r>
            <a:r>
              <a:rPr sz="1100" b="1" spc="15" dirty="0">
                <a:latin typeface="Segoe UI"/>
                <a:cs typeface="Segoe UI"/>
              </a:rPr>
              <a:t>evaluatin</a:t>
            </a:r>
            <a:r>
              <a:rPr sz="1100" spc="15" dirty="0">
                <a:latin typeface="Segoe UI"/>
                <a:cs typeface="Segoe UI"/>
              </a:rPr>
              <a:t>g post-tax incremental </a:t>
            </a:r>
            <a:r>
              <a:rPr sz="1100" spc="10" dirty="0">
                <a:latin typeface="Segoe UI"/>
                <a:cs typeface="Segoe UI"/>
              </a:rPr>
              <a:t>cash </a:t>
            </a:r>
            <a:r>
              <a:rPr sz="1100" spc="15" dirty="0">
                <a:latin typeface="Segoe UI"/>
                <a:cs typeface="Segoe UI"/>
              </a:rPr>
              <a:t>flows </a:t>
            </a:r>
            <a:r>
              <a:rPr sz="1100" spc="10" dirty="0">
                <a:latin typeface="Segoe UI"/>
                <a:cs typeface="Segoe UI"/>
              </a:rPr>
              <a:t>for each </a:t>
            </a:r>
            <a:r>
              <a:rPr sz="1100" spc="5" dirty="0">
                <a:latin typeface="Segoe UI"/>
                <a:cs typeface="Segoe UI"/>
              </a:rPr>
              <a:t>of </a:t>
            </a:r>
            <a:r>
              <a:rPr sz="1100" spc="10" dirty="0">
                <a:latin typeface="Segoe UI"/>
                <a:cs typeface="Segoe UI"/>
              </a:rPr>
              <a:t>the  </a:t>
            </a:r>
            <a:r>
              <a:rPr sz="1100" spc="15" dirty="0">
                <a:latin typeface="Segoe UI"/>
                <a:cs typeface="Segoe UI"/>
              </a:rPr>
              <a:t>investment proposals;</a:t>
            </a:r>
            <a:r>
              <a:rPr sz="1100" spc="65" dirty="0">
                <a:latin typeface="Segoe UI"/>
                <a:cs typeface="Segoe UI"/>
              </a:rPr>
              <a:t> </a:t>
            </a:r>
            <a:r>
              <a:rPr sz="1100" spc="10" dirty="0">
                <a:latin typeface="Segoe UI"/>
                <a:cs typeface="Segoe UI"/>
              </a:rPr>
              <a:t>and</a:t>
            </a:r>
            <a:endParaRPr sz="1100" dirty="0">
              <a:latin typeface="Segoe UI"/>
              <a:cs typeface="Segoe UI"/>
            </a:endParaRPr>
          </a:p>
          <a:p>
            <a:pPr marL="377825" marR="5080" indent="-365760">
              <a:lnSpc>
                <a:spcPct val="110900"/>
              </a:lnSpc>
              <a:spcBef>
                <a:spcPts val="600"/>
              </a:spcBef>
              <a:buSzPct val="109090"/>
              <a:buFont typeface="Wingdings"/>
              <a:buChar char=""/>
              <a:tabLst>
                <a:tab pos="377825" algn="l"/>
                <a:tab pos="378460" algn="l"/>
              </a:tabLst>
            </a:pPr>
            <a:r>
              <a:rPr sz="1100" b="1" spc="15" dirty="0">
                <a:latin typeface="Segoe UI"/>
                <a:cs typeface="Segoe UI"/>
              </a:rPr>
              <a:t>Selection </a:t>
            </a:r>
            <a:r>
              <a:rPr sz="1100" spc="5" dirty="0">
                <a:latin typeface="Segoe UI"/>
                <a:cs typeface="Segoe UI"/>
              </a:rPr>
              <a:t>of </a:t>
            </a:r>
            <a:r>
              <a:rPr sz="1100" spc="10" dirty="0">
                <a:latin typeface="Segoe UI"/>
                <a:cs typeface="Segoe UI"/>
              </a:rPr>
              <a:t>an </a:t>
            </a:r>
            <a:r>
              <a:rPr sz="1100" spc="15" dirty="0">
                <a:latin typeface="Segoe UI"/>
                <a:cs typeface="Segoe UI"/>
              </a:rPr>
              <a:t>investment proposal that maximizes </a:t>
            </a:r>
            <a:r>
              <a:rPr sz="1100" spc="10" dirty="0">
                <a:latin typeface="Segoe UI"/>
                <a:cs typeface="Segoe UI"/>
              </a:rPr>
              <a:t>the </a:t>
            </a:r>
            <a:r>
              <a:rPr sz="1100" spc="15" dirty="0">
                <a:latin typeface="Segoe UI"/>
                <a:cs typeface="Segoe UI"/>
              </a:rPr>
              <a:t>return </a:t>
            </a:r>
            <a:r>
              <a:rPr sz="1100" spc="10" dirty="0">
                <a:latin typeface="Segoe UI"/>
                <a:cs typeface="Segoe UI"/>
              </a:rPr>
              <a:t>to </a:t>
            </a:r>
            <a:r>
              <a:rPr sz="1100" spc="15" dirty="0">
                <a:latin typeface="Segoe UI"/>
                <a:cs typeface="Segoe UI"/>
              </a:rPr>
              <a:t>the  investors.</a:t>
            </a:r>
            <a:endParaRPr sz="1100" dirty="0">
              <a:latin typeface="Segoe UI"/>
              <a:cs typeface="Segoe UI"/>
            </a:endParaRPr>
          </a:p>
          <a:p>
            <a:pPr>
              <a:lnSpc>
                <a:spcPct val="100000"/>
              </a:lnSpc>
              <a:spcBef>
                <a:spcPts val="45"/>
              </a:spcBef>
            </a:pPr>
            <a:endParaRPr lang="en-US" sz="1250" dirty="0">
              <a:latin typeface="Times New Roman"/>
              <a:cs typeface="Times New Roman"/>
            </a:endParaRPr>
          </a:p>
          <a:p>
            <a:pPr marL="377825">
              <a:lnSpc>
                <a:spcPct val="100000"/>
              </a:lnSpc>
            </a:pPr>
            <a:r>
              <a:rPr sz="1600" b="1" spc="15" dirty="0">
                <a:solidFill>
                  <a:srgbClr val="00A650"/>
                </a:solidFill>
                <a:latin typeface="Segoe UI Black"/>
                <a:cs typeface="Segoe UI Black"/>
              </a:rPr>
              <a:t>PURPOSE </a:t>
            </a:r>
            <a:r>
              <a:rPr sz="1600" b="1" spc="5" dirty="0">
                <a:solidFill>
                  <a:srgbClr val="00A650"/>
                </a:solidFill>
                <a:latin typeface="Segoe UI Black"/>
                <a:cs typeface="Segoe UI Black"/>
              </a:rPr>
              <a:t>OF </a:t>
            </a:r>
            <a:r>
              <a:rPr sz="1600" b="1" spc="15" dirty="0">
                <a:solidFill>
                  <a:srgbClr val="00A650"/>
                </a:solidFill>
                <a:latin typeface="Segoe UI Black"/>
                <a:cs typeface="Segoe UI Black"/>
              </a:rPr>
              <a:t>CAPITAL</a:t>
            </a:r>
            <a:r>
              <a:rPr sz="1600" b="1" spc="45" dirty="0">
                <a:solidFill>
                  <a:srgbClr val="00A650"/>
                </a:solidFill>
                <a:latin typeface="Segoe UI Black"/>
                <a:cs typeface="Segoe UI Black"/>
              </a:rPr>
              <a:t> </a:t>
            </a:r>
            <a:r>
              <a:rPr sz="1600" b="1" spc="10" dirty="0">
                <a:solidFill>
                  <a:srgbClr val="00A650"/>
                </a:solidFill>
                <a:latin typeface="Segoe UI Black"/>
                <a:cs typeface="Segoe UI Black"/>
              </a:rPr>
              <a:t>BUDGTETING</a:t>
            </a:r>
            <a:endParaRPr sz="1600" dirty="0">
              <a:latin typeface="Segoe UI Black"/>
              <a:cs typeface="Segoe UI Black"/>
            </a:endParaRPr>
          </a:p>
          <a:p>
            <a:pPr marL="12700" marR="6350" algn="just">
              <a:lnSpc>
                <a:spcPct val="110900"/>
              </a:lnSpc>
              <a:spcBef>
                <a:spcPts val="595"/>
              </a:spcBef>
            </a:pPr>
            <a:r>
              <a:rPr sz="1100" spc="15" dirty="0">
                <a:latin typeface="Segoe UI"/>
                <a:cs typeface="Segoe UI"/>
              </a:rPr>
              <a:t>The capital budgeting decisions </a:t>
            </a:r>
            <a:r>
              <a:rPr sz="1100" spc="10" dirty="0">
                <a:latin typeface="Segoe UI"/>
                <a:cs typeface="Segoe UI"/>
              </a:rPr>
              <a:t>are </a:t>
            </a:r>
            <a:r>
              <a:rPr sz="1100" spc="15" dirty="0">
                <a:latin typeface="Segoe UI"/>
                <a:cs typeface="Segoe UI"/>
              </a:rPr>
              <a:t>important, </a:t>
            </a:r>
            <a:r>
              <a:rPr sz="1100" spc="10" dirty="0">
                <a:latin typeface="Segoe UI"/>
                <a:cs typeface="Segoe UI"/>
              </a:rPr>
              <a:t>crucial and </a:t>
            </a:r>
            <a:r>
              <a:rPr sz="1100" spc="15" dirty="0">
                <a:latin typeface="Segoe UI"/>
                <a:cs typeface="Segoe UI"/>
              </a:rPr>
              <a:t>critical </a:t>
            </a:r>
            <a:r>
              <a:rPr sz="1100" spc="10" dirty="0">
                <a:latin typeface="Segoe UI"/>
                <a:cs typeface="Segoe UI"/>
              </a:rPr>
              <a:t>business  </a:t>
            </a:r>
            <a:r>
              <a:rPr sz="1100" spc="15" dirty="0">
                <a:latin typeface="Segoe UI"/>
                <a:cs typeface="Segoe UI"/>
              </a:rPr>
              <a:t>decisions due </a:t>
            </a:r>
            <a:r>
              <a:rPr sz="1100" spc="10" dirty="0">
                <a:latin typeface="Segoe UI"/>
                <a:cs typeface="Segoe UI"/>
              </a:rPr>
              <a:t>to </a:t>
            </a:r>
            <a:r>
              <a:rPr sz="1100" spc="15" dirty="0">
                <a:latin typeface="Segoe UI"/>
                <a:cs typeface="Segoe UI"/>
              </a:rPr>
              <a:t>following</a:t>
            </a:r>
            <a:r>
              <a:rPr sz="1100" spc="95" dirty="0">
                <a:latin typeface="Segoe UI"/>
                <a:cs typeface="Segoe UI"/>
              </a:rPr>
              <a:t> </a:t>
            </a:r>
            <a:r>
              <a:rPr sz="1100" spc="15" dirty="0">
                <a:latin typeface="Segoe UI"/>
                <a:cs typeface="Segoe UI"/>
              </a:rPr>
              <a:t>reasons:</a:t>
            </a:r>
            <a:endParaRPr sz="1100" dirty="0">
              <a:latin typeface="Segoe UI"/>
              <a:cs typeface="Segoe UI"/>
            </a:endParaRPr>
          </a:p>
        </p:txBody>
      </p:sp>
      <p:sp>
        <p:nvSpPr>
          <p:cNvPr id="6" name="object 6"/>
          <p:cNvSpPr txBox="1"/>
          <p:nvPr/>
        </p:nvSpPr>
        <p:spPr>
          <a:xfrm>
            <a:off x="901700" y="5574314"/>
            <a:ext cx="177165" cy="193675"/>
          </a:xfrm>
          <a:prstGeom prst="rect">
            <a:avLst/>
          </a:prstGeom>
        </p:spPr>
        <p:txBody>
          <a:bodyPr vert="horz" wrap="square" lIns="0" tIns="13335" rIns="0" bIns="0" rtlCol="0">
            <a:spAutoFit/>
          </a:bodyPr>
          <a:lstStyle/>
          <a:p>
            <a:pPr marL="12700">
              <a:lnSpc>
                <a:spcPct val="100000"/>
              </a:lnSpc>
              <a:spcBef>
                <a:spcPts val="105"/>
              </a:spcBef>
            </a:pPr>
            <a:r>
              <a:rPr sz="1100" dirty="0">
                <a:latin typeface="Segoe UI"/>
                <a:cs typeface="Segoe UI"/>
              </a:rPr>
              <a:t>(</a:t>
            </a:r>
            <a:r>
              <a:rPr sz="1100" spc="-5" dirty="0">
                <a:latin typeface="Segoe UI"/>
                <a:cs typeface="Segoe UI"/>
              </a:rPr>
              <a:t>ii)</a:t>
            </a:r>
            <a:endParaRPr sz="1100">
              <a:latin typeface="Segoe UI"/>
              <a:cs typeface="Segoe UI"/>
            </a:endParaRPr>
          </a:p>
        </p:txBody>
      </p:sp>
      <p:sp>
        <p:nvSpPr>
          <p:cNvPr id="7" name="object 7"/>
          <p:cNvSpPr txBox="1"/>
          <p:nvPr/>
        </p:nvSpPr>
        <p:spPr>
          <a:xfrm>
            <a:off x="901700" y="6208335"/>
            <a:ext cx="210820" cy="193675"/>
          </a:xfrm>
          <a:prstGeom prst="rect">
            <a:avLst/>
          </a:prstGeom>
        </p:spPr>
        <p:txBody>
          <a:bodyPr vert="horz" wrap="square" lIns="0" tIns="12700" rIns="0" bIns="0" rtlCol="0">
            <a:spAutoFit/>
          </a:bodyPr>
          <a:lstStyle/>
          <a:p>
            <a:pPr marL="12700">
              <a:lnSpc>
                <a:spcPct val="100000"/>
              </a:lnSpc>
              <a:spcBef>
                <a:spcPts val="100"/>
              </a:spcBef>
            </a:pPr>
            <a:r>
              <a:rPr sz="1100" dirty="0">
                <a:latin typeface="Segoe UI"/>
                <a:cs typeface="Segoe UI"/>
              </a:rPr>
              <a:t>(</a:t>
            </a:r>
            <a:r>
              <a:rPr sz="1100" spc="-5" dirty="0">
                <a:latin typeface="Segoe UI"/>
                <a:cs typeface="Segoe UI"/>
              </a:rPr>
              <a:t>iii)</a:t>
            </a:r>
            <a:endParaRPr sz="1100">
              <a:latin typeface="Segoe UI"/>
              <a:cs typeface="Segoe UI"/>
            </a:endParaRPr>
          </a:p>
        </p:txBody>
      </p:sp>
      <p:sp>
        <p:nvSpPr>
          <p:cNvPr id="8" name="object 8"/>
          <p:cNvSpPr txBox="1"/>
          <p:nvPr/>
        </p:nvSpPr>
        <p:spPr>
          <a:xfrm>
            <a:off x="901700" y="7028271"/>
            <a:ext cx="211454" cy="193675"/>
          </a:xfrm>
          <a:prstGeom prst="rect">
            <a:avLst/>
          </a:prstGeom>
        </p:spPr>
        <p:txBody>
          <a:bodyPr vert="horz" wrap="square" lIns="0" tIns="12700" rIns="0" bIns="0" rtlCol="0">
            <a:spAutoFit/>
          </a:bodyPr>
          <a:lstStyle/>
          <a:p>
            <a:pPr marL="12700">
              <a:lnSpc>
                <a:spcPct val="100000"/>
              </a:lnSpc>
              <a:spcBef>
                <a:spcPts val="100"/>
              </a:spcBef>
            </a:pPr>
            <a:r>
              <a:rPr sz="1100" dirty="0">
                <a:latin typeface="Segoe UI"/>
                <a:cs typeface="Segoe UI"/>
              </a:rPr>
              <a:t>(</a:t>
            </a:r>
            <a:r>
              <a:rPr sz="1100" spc="-5" dirty="0">
                <a:latin typeface="Segoe UI"/>
                <a:cs typeface="Segoe UI"/>
              </a:rPr>
              <a:t>iv</a:t>
            </a:r>
            <a:r>
              <a:rPr sz="1100" dirty="0">
                <a:latin typeface="Segoe UI"/>
                <a:cs typeface="Segoe UI"/>
              </a:rPr>
              <a:t>)</a:t>
            </a:r>
            <a:endParaRPr sz="1100">
              <a:latin typeface="Segoe UI"/>
              <a:cs typeface="Segoe UI"/>
            </a:endParaRPr>
          </a:p>
        </p:txBody>
      </p:sp>
      <p:sp>
        <p:nvSpPr>
          <p:cNvPr id="9" name="object 9"/>
          <p:cNvSpPr txBox="1"/>
          <p:nvPr/>
        </p:nvSpPr>
        <p:spPr>
          <a:xfrm>
            <a:off x="901700" y="4366422"/>
            <a:ext cx="5285740" cy="3413760"/>
          </a:xfrm>
          <a:prstGeom prst="rect">
            <a:avLst/>
          </a:prstGeom>
        </p:spPr>
        <p:txBody>
          <a:bodyPr vert="horz" wrap="square" lIns="0" tIns="12700" rIns="0" bIns="0" rtlCol="0">
            <a:spAutoFit/>
          </a:bodyPr>
          <a:lstStyle/>
          <a:p>
            <a:pPr marL="378460" marR="5080" indent="-366395" algn="just">
              <a:lnSpc>
                <a:spcPct val="110900"/>
              </a:lnSpc>
              <a:spcBef>
                <a:spcPts val="100"/>
              </a:spcBef>
            </a:pPr>
            <a:r>
              <a:rPr sz="1100" spc="-5" dirty="0">
                <a:latin typeface="Segoe UI"/>
                <a:cs typeface="Segoe UI"/>
              </a:rPr>
              <a:t>(i) </a:t>
            </a:r>
            <a:r>
              <a:rPr sz="1100" b="1" spc="-5" dirty="0">
                <a:latin typeface="Segoe UI"/>
                <a:cs typeface="Segoe UI"/>
              </a:rPr>
              <a:t>Substantial expenditure: </a:t>
            </a:r>
            <a:r>
              <a:rPr sz="1100" spc="-5" dirty="0">
                <a:latin typeface="Segoe UI"/>
                <a:cs typeface="Segoe UI"/>
              </a:rPr>
              <a:t>Investment decisions </a:t>
            </a:r>
            <a:r>
              <a:rPr sz="1100" dirty="0">
                <a:latin typeface="Segoe UI"/>
                <a:cs typeface="Segoe UI"/>
              </a:rPr>
              <a:t>are </a:t>
            </a:r>
            <a:r>
              <a:rPr sz="1100" spc="-5" dirty="0">
                <a:latin typeface="Segoe UI"/>
                <a:cs typeface="Segoe UI"/>
              </a:rPr>
              <a:t>related with fulfillment </a:t>
            </a:r>
            <a:r>
              <a:rPr sz="1100" dirty="0">
                <a:latin typeface="Segoe UI"/>
                <a:cs typeface="Segoe UI"/>
              </a:rPr>
              <a:t>of  </a:t>
            </a:r>
            <a:r>
              <a:rPr sz="1100" spc="-5" dirty="0">
                <a:latin typeface="Segoe UI"/>
                <a:cs typeface="Segoe UI"/>
              </a:rPr>
              <a:t>long term objectives </a:t>
            </a:r>
            <a:r>
              <a:rPr sz="1100" dirty="0">
                <a:latin typeface="Segoe UI"/>
                <a:cs typeface="Segoe UI"/>
              </a:rPr>
              <a:t>and </a:t>
            </a:r>
            <a:r>
              <a:rPr sz="1100" spc="-5" dirty="0">
                <a:latin typeface="Segoe UI"/>
                <a:cs typeface="Segoe UI"/>
              </a:rPr>
              <a:t>existence </a:t>
            </a:r>
            <a:r>
              <a:rPr sz="1100" dirty="0">
                <a:latin typeface="Segoe UI"/>
                <a:cs typeface="Segoe UI"/>
              </a:rPr>
              <a:t>of an </a:t>
            </a:r>
            <a:r>
              <a:rPr sz="1100" spc="-5" dirty="0">
                <a:latin typeface="Segoe UI"/>
                <a:cs typeface="Segoe UI"/>
              </a:rPr>
              <a:t>organization. To invest in </a:t>
            </a:r>
            <a:r>
              <a:rPr sz="1100" dirty="0">
                <a:latin typeface="Segoe UI"/>
                <a:cs typeface="Segoe UI"/>
              </a:rPr>
              <a:t>a </a:t>
            </a:r>
            <a:r>
              <a:rPr sz="1100" spc="-5" dirty="0">
                <a:latin typeface="Segoe UI"/>
                <a:cs typeface="Segoe UI"/>
              </a:rPr>
              <a:t>project </a:t>
            </a:r>
            <a:r>
              <a:rPr sz="1100" dirty="0">
                <a:latin typeface="Segoe UI"/>
                <a:cs typeface="Segoe UI"/>
              </a:rPr>
              <a:t>or  </a:t>
            </a:r>
            <a:r>
              <a:rPr sz="1100" spc="-5" dirty="0">
                <a:latin typeface="Segoe UI"/>
                <a:cs typeface="Segoe UI"/>
              </a:rPr>
              <a:t>projects,</a:t>
            </a:r>
            <a:r>
              <a:rPr sz="1100" spc="-45" dirty="0">
                <a:latin typeface="Segoe UI"/>
                <a:cs typeface="Segoe UI"/>
              </a:rPr>
              <a:t> </a:t>
            </a:r>
            <a:r>
              <a:rPr sz="1100" dirty="0">
                <a:latin typeface="Segoe UI"/>
                <a:cs typeface="Segoe UI"/>
              </a:rPr>
              <a:t>a</a:t>
            </a:r>
            <a:r>
              <a:rPr sz="1100" spc="-40" dirty="0">
                <a:latin typeface="Segoe UI"/>
                <a:cs typeface="Segoe UI"/>
              </a:rPr>
              <a:t> </a:t>
            </a:r>
            <a:r>
              <a:rPr sz="1100" spc="-5" dirty="0">
                <a:latin typeface="Segoe UI"/>
                <a:cs typeface="Segoe UI"/>
              </a:rPr>
              <a:t>substantial</a:t>
            </a:r>
            <a:r>
              <a:rPr sz="1100" spc="-45" dirty="0">
                <a:latin typeface="Segoe UI"/>
                <a:cs typeface="Segoe UI"/>
              </a:rPr>
              <a:t> </a:t>
            </a:r>
            <a:r>
              <a:rPr sz="1100" spc="-5" dirty="0">
                <a:latin typeface="Segoe UI"/>
                <a:cs typeface="Segoe UI"/>
              </a:rPr>
              <a:t>capital</a:t>
            </a:r>
            <a:r>
              <a:rPr sz="1100" spc="-50" dirty="0">
                <a:latin typeface="Segoe UI"/>
                <a:cs typeface="Segoe UI"/>
              </a:rPr>
              <a:t> </a:t>
            </a:r>
            <a:r>
              <a:rPr sz="1100" spc="-5" dirty="0">
                <a:latin typeface="Segoe UI"/>
                <a:cs typeface="Segoe UI"/>
              </a:rPr>
              <a:t>investment</a:t>
            </a:r>
            <a:r>
              <a:rPr sz="1100" spc="-45" dirty="0">
                <a:latin typeface="Segoe UI"/>
                <a:cs typeface="Segoe UI"/>
              </a:rPr>
              <a:t> </a:t>
            </a:r>
            <a:r>
              <a:rPr sz="1100" spc="-5" dirty="0">
                <a:latin typeface="Segoe UI"/>
                <a:cs typeface="Segoe UI"/>
              </a:rPr>
              <a:t>is</a:t>
            </a:r>
            <a:r>
              <a:rPr sz="1100" spc="-40" dirty="0">
                <a:latin typeface="Segoe UI"/>
                <a:cs typeface="Segoe UI"/>
              </a:rPr>
              <a:t> </a:t>
            </a:r>
            <a:r>
              <a:rPr sz="1100" spc="-5" dirty="0">
                <a:latin typeface="Segoe UI"/>
                <a:cs typeface="Segoe UI"/>
              </a:rPr>
              <a:t>required.</a:t>
            </a:r>
            <a:r>
              <a:rPr sz="1100" spc="-45" dirty="0">
                <a:latin typeface="Segoe UI"/>
                <a:cs typeface="Segoe UI"/>
              </a:rPr>
              <a:t> </a:t>
            </a:r>
            <a:r>
              <a:rPr sz="1100" dirty="0">
                <a:latin typeface="Segoe UI"/>
                <a:cs typeface="Segoe UI"/>
              </a:rPr>
              <a:t>Based</a:t>
            </a:r>
            <a:r>
              <a:rPr sz="1100" spc="-45" dirty="0">
                <a:latin typeface="Segoe UI"/>
                <a:cs typeface="Segoe UI"/>
              </a:rPr>
              <a:t> </a:t>
            </a:r>
            <a:r>
              <a:rPr sz="1100" dirty="0">
                <a:latin typeface="Segoe UI"/>
                <a:cs typeface="Segoe UI"/>
              </a:rPr>
              <a:t>on</a:t>
            </a:r>
            <a:r>
              <a:rPr sz="1100" spc="-45" dirty="0">
                <a:latin typeface="Segoe UI"/>
                <a:cs typeface="Segoe UI"/>
              </a:rPr>
              <a:t> </a:t>
            </a:r>
            <a:r>
              <a:rPr sz="1100" dirty="0">
                <a:latin typeface="Segoe UI"/>
                <a:cs typeface="Segoe UI"/>
              </a:rPr>
              <a:t>size</a:t>
            </a:r>
            <a:r>
              <a:rPr sz="1100" spc="-50" dirty="0">
                <a:latin typeface="Segoe UI"/>
                <a:cs typeface="Segoe UI"/>
              </a:rPr>
              <a:t> </a:t>
            </a:r>
            <a:r>
              <a:rPr sz="1100" dirty="0">
                <a:latin typeface="Segoe UI"/>
                <a:cs typeface="Segoe UI"/>
              </a:rPr>
              <a:t>of</a:t>
            </a:r>
            <a:r>
              <a:rPr sz="1100" spc="-40" dirty="0">
                <a:latin typeface="Segoe UI"/>
                <a:cs typeface="Segoe UI"/>
              </a:rPr>
              <a:t> </a:t>
            </a:r>
            <a:r>
              <a:rPr sz="1100" spc="-5" dirty="0">
                <a:latin typeface="Segoe UI"/>
                <a:cs typeface="Segoe UI"/>
              </a:rPr>
              <a:t>capital</a:t>
            </a:r>
            <a:r>
              <a:rPr sz="1100" spc="-45" dirty="0">
                <a:latin typeface="Segoe UI"/>
                <a:cs typeface="Segoe UI"/>
              </a:rPr>
              <a:t> </a:t>
            </a:r>
            <a:r>
              <a:rPr sz="1100" spc="-5" dirty="0">
                <a:latin typeface="Segoe UI"/>
                <a:cs typeface="Segoe UI"/>
              </a:rPr>
              <a:t>and  timing </a:t>
            </a:r>
            <a:r>
              <a:rPr sz="1100" dirty="0">
                <a:latin typeface="Segoe UI"/>
                <a:cs typeface="Segoe UI"/>
              </a:rPr>
              <a:t>of </a:t>
            </a:r>
            <a:r>
              <a:rPr sz="1100" spc="-5" dirty="0">
                <a:latin typeface="Segoe UI"/>
                <a:cs typeface="Segoe UI"/>
              </a:rPr>
              <a:t>cash flows, sources </a:t>
            </a:r>
            <a:r>
              <a:rPr sz="1100" dirty="0">
                <a:latin typeface="Segoe UI"/>
                <a:cs typeface="Segoe UI"/>
              </a:rPr>
              <a:t>of </a:t>
            </a:r>
            <a:r>
              <a:rPr sz="1100" spc="-5" dirty="0">
                <a:latin typeface="Segoe UI"/>
                <a:cs typeface="Segoe UI"/>
              </a:rPr>
              <a:t>finance </a:t>
            </a:r>
            <a:r>
              <a:rPr sz="1100" dirty="0">
                <a:latin typeface="Segoe UI"/>
                <a:cs typeface="Segoe UI"/>
              </a:rPr>
              <a:t>are </a:t>
            </a:r>
            <a:r>
              <a:rPr sz="1100" spc="-5" dirty="0">
                <a:latin typeface="Segoe UI"/>
                <a:cs typeface="Segoe UI"/>
              </a:rPr>
              <a:t>selected. </a:t>
            </a:r>
            <a:r>
              <a:rPr sz="1100" dirty="0">
                <a:latin typeface="Segoe UI"/>
                <a:cs typeface="Segoe UI"/>
              </a:rPr>
              <a:t>Due </a:t>
            </a:r>
            <a:r>
              <a:rPr sz="1100" spc="-5" dirty="0">
                <a:latin typeface="Segoe UI"/>
                <a:cs typeface="Segoe UI"/>
              </a:rPr>
              <a:t>to huge </a:t>
            </a:r>
            <a:r>
              <a:rPr sz="1100" dirty="0">
                <a:latin typeface="Segoe UI"/>
                <a:cs typeface="Segoe UI"/>
              </a:rPr>
              <a:t>capital  </a:t>
            </a:r>
            <a:r>
              <a:rPr sz="1100" spc="-5" dirty="0">
                <a:latin typeface="Segoe UI"/>
                <a:cs typeface="Segoe UI"/>
              </a:rPr>
              <a:t>investments </a:t>
            </a:r>
            <a:r>
              <a:rPr sz="1100" dirty="0">
                <a:latin typeface="Segoe UI"/>
                <a:cs typeface="Segoe UI"/>
              </a:rPr>
              <a:t>and </a:t>
            </a:r>
            <a:r>
              <a:rPr sz="1100" spc="-5" dirty="0">
                <a:latin typeface="Segoe UI"/>
                <a:cs typeface="Segoe UI"/>
              </a:rPr>
              <a:t>associated costs, it is therefore necessary for </a:t>
            </a:r>
            <a:r>
              <a:rPr sz="1100" dirty="0">
                <a:latin typeface="Segoe UI"/>
                <a:cs typeface="Segoe UI"/>
              </a:rPr>
              <a:t>an </a:t>
            </a:r>
            <a:r>
              <a:rPr sz="1100" spc="-5" dirty="0">
                <a:latin typeface="Segoe UI"/>
                <a:cs typeface="Segoe UI"/>
              </a:rPr>
              <a:t>entity to </a:t>
            </a:r>
            <a:r>
              <a:rPr sz="1100" dirty="0">
                <a:latin typeface="Segoe UI"/>
                <a:cs typeface="Segoe UI"/>
              </a:rPr>
              <a:t>make  </a:t>
            </a:r>
            <a:r>
              <a:rPr sz="1100" spc="-5" dirty="0">
                <a:latin typeface="Segoe UI"/>
                <a:cs typeface="Segoe UI"/>
              </a:rPr>
              <a:t>such decisions after </a:t>
            </a:r>
            <a:r>
              <a:rPr sz="1100" dirty="0">
                <a:latin typeface="Segoe UI"/>
                <a:cs typeface="Segoe UI"/>
              </a:rPr>
              <a:t>a </a:t>
            </a:r>
            <a:r>
              <a:rPr sz="1100" spc="-5" dirty="0">
                <a:latin typeface="Segoe UI"/>
                <a:cs typeface="Segoe UI"/>
              </a:rPr>
              <a:t>thorough study </a:t>
            </a:r>
            <a:r>
              <a:rPr sz="1100" dirty="0">
                <a:latin typeface="Segoe UI"/>
                <a:cs typeface="Segoe UI"/>
              </a:rPr>
              <a:t>and</a:t>
            </a:r>
            <a:r>
              <a:rPr sz="1100" spc="-5" dirty="0">
                <a:latin typeface="Segoe UI"/>
                <a:cs typeface="Segoe UI"/>
              </a:rPr>
              <a:t> planning.</a:t>
            </a:r>
            <a:endParaRPr sz="1100">
              <a:latin typeface="Segoe UI"/>
              <a:cs typeface="Segoe UI"/>
            </a:endParaRPr>
          </a:p>
          <a:p>
            <a:pPr marL="378460" marR="5715" algn="just">
              <a:lnSpc>
                <a:spcPct val="110900"/>
              </a:lnSpc>
              <a:spcBef>
                <a:spcPts val="585"/>
              </a:spcBef>
            </a:pPr>
            <a:r>
              <a:rPr sz="1100" b="1" spc="-5" dirty="0">
                <a:latin typeface="Segoe UI"/>
                <a:cs typeface="Segoe UI"/>
              </a:rPr>
              <a:t>Long time period: </a:t>
            </a:r>
            <a:r>
              <a:rPr sz="1100" spc="-5" dirty="0">
                <a:latin typeface="Segoe UI"/>
                <a:cs typeface="Segoe UI"/>
              </a:rPr>
              <a:t>The capital budgeting decision </a:t>
            </a:r>
            <a:r>
              <a:rPr sz="1100" dirty="0">
                <a:latin typeface="Segoe UI"/>
                <a:cs typeface="Segoe UI"/>
              </a:rPr>
              <a:t>has </a:t>
            </a:r>
            <a:r>
              <a:rPr sz="1100" spc="-5" dirty="0">
                <a:latin typeface="Segoe UI"/>
                <a:cs typeface="Segoe UI"/>
              </a:rPr>
              <a:t>its effect over </a:t>
            </a:r>
            <a:r>
              <a:rPr sz="1100" dirty="0">
                <a:latin typeface="Segoe UI"/>
                <a:cs typeface="Segoe UI"/>
              </a:rPr>
              <a:t>a </a:t>
            </a:r>
            <a:r>
              <a:rPr sz="1100" spc="-5" dirty="0">
                <a:latin typeface="Segoe UI"/>
                <a:cs typeface="Segoe UI"/>
              </a:rPr>
              <a:t>long  period </a:t>
            </a:r>
            <a:r>
              <a:rPr sz="1100" dirty="0">
                <a:latin typeface="Segoe UI"/>
                <a:cs typeface="Segoe UI"/>
              </a:rPr>
              <a:t>of </a:t>
            </a:r>
            <a:r>
              <a:rPr sz="1100" spc="-5" dirty="0">
                <a:latin typeface="Segoe UI"/>
                <a:cs typeface="Segoe UI"/>
              </a:rPr>
              <a:t>time. These decisions </a:t>
            </a:r>
            <a:r>
              <a:rPr sz="1100" dirty="0">
                <a:latin typeface="Segoe UI"/>
                <a:cs typeface="Segoe UI"/>
              </a:rPr>
              <a:t>not </a:t>
            </a:r>
            <a:r>
              <a:rPr sz="1100" spc="-5" dirty="0">
                <a:latin typeface="Segoe UI"/>
                <a:cs typeface="Segoe UI"/>
              </a:rPr>
              <a:t>only affect the future benefits </a:t>
            </a:r>
            <a:r>
              <a:rPr sz="1100" dirty="0">
                <a:latin typeface="Segoe UI"/>
                <a:cs typeface="Segoe UI"/>
              </a:rPr>
              <a:t>and </a:t>
            </a:r>
            <a:r>
              <a:rPr sz="1100" spc="-5" dirty="0">
                <a:latin typeface="Segoe UI"/>
                <a:cs typeface="Segoe UI"/>
              </a:rPr>
              <a:t>costs </a:t>
            </a:r>
            <a:r>
              <a:rPr sz="1100" dirty="0">
                <a:latin typeface="Segoe UI"/>
                <a:cs typeface="Segoe UI"/>
              </a:rPr>
              <a:t>of  </a:t>
            </a:r>
            <a:r>
              <a:rPr sz="1100" spc="-5" dirty="0">
                <a:latin typeface="Segoe UI"/>
                <a:cs typeface="Segoe UI"/>
              </a:rPr>
              <a:t>the </a:t>
            </a:r>
            <a:r>
              <a:rPr sz="1100" dirty="0">
                <a:latin typeface="Segoe UI"/>
                <a:cs typeface="Segoe UI"/>
              </a:rPr>
              <a:t>firm </a:t>
            </a:r>
            <a:r>
              <a:rPr sz="1100" spc="-5" dirty="0">
                <a:latin typeface="Segoe UI"/>
                <a:cs typeface="Segoe UI"/>
              </a:rPr>
              <a:t>but also influence the </a:t>
            </a:r>
            <a:r>
              <a:rPr sz="1100" dirty="0">
                <a:latin typeface="Segoe UI"/>
                <a:cs typeface="Segoe UI"/>
              </a:rPr>
              <a:t>rate and </a:t>
            </a:r>
            <a:r>
              <a:rPr sz="1100" spc="-5" dirty="0">
                <a:latin typeface="Segoe UI"/>
                <a:cs typeface="Segoe UI"/>
              </a:rPr>
              <a:t>direction </a:t>
            </a:r>
            <a:r>
              <a:rPr sz="1100" dirty="0">
                <a:latin typeface="Segoe UI"/>
                <a:cs typeface="Segoe UI"/>
              </a:rPr>
              <a:t>of </a:t>
            </a:r>
            <a:r>
              <a:rPr sz="1100" spc="-5" dirty="0">
                <a:latin typeface="Segoe UI"/>
                <a:cs typeface="Segoe UI"/>
              </a:rPr>
              <a:t>growth </a:t>
            </a:r>
            <a:r>
              <a:rPr sz="1100" dirty="0">
                <a:latin typeface="Segoe UI"/>
                <a:cs typeface="Segoe UI"/>
              </a:rPr>
              <a:t>of </a:t>
            </a:r>
            <a:r>
              <a:rPr sz="1100" spc="-5" dirty="0">
                <a:latin typeface="Segoe UI"/>
                <a:cs typeface="Segoe UI"/>
              </a:rPr>
              <a:t>the</a:t>
            </a:r>
            <a:r>
              <a:rPr sz="1100" spc="10" dirty="0">
                <a:latin typeface="Segoe UI"/>
                <a:cs typeface="Segoe UI"/>
              </a:rPr>
              <a:t> </a:t>
            </a:r>
            <a:r>
              <a:rPr sz="1100" spc="-5" dirty="0">
                <a:latin typeface="Segoe UI"/>
                <a:cs typeface="Segoe UI"/>
              </a:rPr>
              <a:t>firm.</a:t>
            </a:r>
            <a:endParaRPr sz="1100">
              <a:latin typeface="Segoe UI"/>
              <a:cs typeface="Segoe UI"/>
            </a:endParaRPr>
          </a:p>
          <a:p>
            <a:pPr marL="378460" marR="5080" algn="just">
              <a:lnSpc>
                <a:spcPct val="110900"/>
              </a:lnSpc>
              <a:spcBef>
                <a:spcPts val="600"/>
              </a:spcBef>
            </a:pPr>
            <a:r>
              <a:rPr sz="1100" b="1" spc="-5" dirty="0">
                <a:latin typeface="Segoe UI"/>
                <a:cs typeface="Segoe UI"/>
              </a:rPr>
              <a:t>Irreversibility: </a:t>
            </a:r>
            <a:r>
              <a:rPr sz="1100" dirty="0">
                <a:latin typeface="Segoe UI"/>
                <a:cs typeface="Segoe UI"/>
              </a:rPr>
              <a:t>Most of </a:t>
            </a:r>
            <a:r>
              <a:rPr sz="1100" spc="-5" dirty="0">
                <a:latin typeface="Segoe UI"/>
                <a:cs typeface="Segoe UI"/>
              </a:rPr>
              <a:t>the investment decisions </a:t>
            </a:r>
            <a:r>
              <a:rPr sz="1100" dirty="0">
                <a:latin typeface="Segoe UI"/>
                <a:cs typeface="Segoe UI"/>
              </a:rPr>
              <a:t>are </a:t>
            </a:r>
            <a:r>
              <a:rPr sz="1100" spc="-5" dirty="0">
                <a:latin typeface="Segoe UI"/>
                <a:cs typeface="Segoe UI"/>
              </a:rPr>
              <a:t>irreversible. Once the  decision implemented it is very difficult and reasonably </a:t>
            </a:r>
            <a:r>
              <a:rPr sz="1100" dirty="0">
                <a:latin typeface="Segoe UI"/>
                <a:cs typeface="Segoe UI"/>
              </a:rPr>
              <a:t>and </a:t>
            </a:r>
            <a:r>
              <a:rPr sz="1100" spc="-5" dirty="0">
                <a:latin typeface="Segoe UI"/>
                <a:cs typeface="Segoe UI"/>
              </a:rPr>
              <a:t>economically </a:t>
            </a:r>
            <a:r>
              <a:rPr sz="1100" dirty="0">
                <a:latin typeface="Segoe UI"/>
                <a:cs typeface="Segoe UI"/>
              </a:rPr>
              <a:t>not  </a:t>
            </a:r>
            <a:r>
              <a:rPr sz="1100" spc="-5" dirty="0">
                <a:latin typeface="Segoe UI"/>
                <a:cs typeface="Segoe UI"/>
              </a:rPr>
              <a:t>possible</a:t>
            </a:r>
            <a:r>
              <a:rPr sz="1100" spc="-50" dirty="0">
                <a:latin typeface="Segoe UI"/>
                <a:cs typeface="Segoe UI"/>
              </a:rPr>
              <a:t> </a:t>
            </a:r>
            <a:r>
              <a:rPr sz="1100" spc="-5" dirty="0">
                <a:latin typeface="Segoe UI"/>
                <a:cs typeface="Segoe UI"/>
              </a:rPr>
              <a:t>to</a:t>
            </a:r>
            <a:r>
              <a:rPr sz="1100" spc="-45" dirty="0">
                <a:latin typeface="Segoe UI"/>
                <a:cs typeface="Segoe UI"/>
              </a:rPr>
              <a:t> </a:t>
            </a:r>
            <a:r>
              <a:rPr sz="1100" spc="-5" dirty="0">
                <a:latin typeface="Segoe UI"/>
                <a:cs typeface="Segoe UI"/>
              </a:rPr>
              <a:t>reverse</a:t>
            </a:r>
            <a:r>
              <a:rPr sz="1100" spc="-45" dirty="0">
                <a:latin typeface="Segoe UI"/>
                <a:cs typeface="Segoe UI"/>
              </a:rPr>
              <a:t> </a:t>
            </a:r>
            <a:r>
              <a:rPr sz="1100" spc="-5" dirty="0">
                <a:latin typeface="Segoe UI"/>
                <a:cs typeface="Segoe UI"/>
              </a:rPr>
              <a:t>the</a:t>
            </a:r>
            <a:r>
              <a:rPr sz="1100" spc="-50" dirty="0">
                <a:latin typeface="Segoe UI"/>
                <a:cs typeface="Segoe UI"/>
              </a:rPr>
              <a:t> </a:t>
            </a:r>
            <a:r>
              <a:rPr sz="1100" spc="-5" dirty="0">
                <a:latin typeface="Segoe UI"/>
                <a:cs typeface="Segoe UI"/>
              </a:rPr>
              <a:t>decision.</a:t>
            </a:r>
            <a:r>
              <a:rPr sz="1100" spc="-45" dirty="0">
                <a:latin typeface="Segoe UI"/>
                <a:cs typeface="Segoe UI"/>
              </a:rPr>
              <a:t> </a:t>
            </a:r>
            <a:r>
              <a:rPr sz="1100" spc="-5" dirty="0">
                <a:latin typeface="Segoe UI"/>
                <a:cs typeface="Segoe UI"/>
              </a:rPr>
              <a:t>The</a:t>
            </a:r>
            <a:r>
              <a:rPr sz="1100" spc="-45" dirty="0">
                <a:latin typeface="Segoe UI"/>
                <a:cs typeface="Segoe UI"/>
              </a:rPr>
              <a:t> </a:t>
            </a:r>
            <a:r>
              <a:rPr sz="1100" dirty="0">
                <a:latin typeface="Segoe UI"/>
                <a:cs typeface="Segoe UI"/>
              </a:rPr>
              <a:t>reason</a:t>
            </a:r>
            <a:r>
              <a:rPr sz="1100" spc="-50" dirty="0">
                <a:latin typeface="Segoe UI"/>
                <a:cs typeface="Segoe UI"/>
              </a:rPr>
              <a:t> </a:t>
            </a:r>
            <a:r>
              <a:rPr sz="1100" dirty="0">
                <a:latin typeface="Segoe UI"/>
                <a:cs typeface="Segoe UI"/>
              </a:rPr>
              <a:t>may</a:t>
            </a:r>
            <a:r>
              <a:rPr sz="1100" spc="-50" dirty="0">
                <a:latin typeface="Segoe UI"/>
                <a:cs typeface="Segoe UI"/>
              </a:rPr>
              <a:t> </a:t>
            </a:r>
            <a:r>
              <a:rPr sz="1100" spc="-5" dirty="0">
                <a:latin typeface="Segoe UI"/>
                <a:cs typeface="Segoe UI"/>
              </a:rPr>
              <a:t>be</a:t>
            </a:r>
            <a:r>
              <a:rPr sz="1100" spc="-50" dirty="0">
                <a:latin typeface="Segoe UI"/>
                <a:cs typeface="Segoe UI"/>
              </a:rPr>
              <a:t> </a:t>
            </a:r>
            <a:r>
              <a:rPr sz="1100" spc="-5" dirty="0">
                <a:latin typeface="Segoe UI"/>
                <a:cs typeface="Segoe UI"/>
              </a:rPr>
              <a:t>upfront</a:t>
            </a:r>
            <a:r>
              <a:rPr sz="1100" spc="-50" dirty="0">
                <a:latin typeface="Segoe UI"/>
                <a:cs typeface="Segoe UI"/>
              </a:rPr>
              <a:t> </a:t>
            </a:r>
            <a:r>
              <a:rPr sz="1100" spc="-5" dirty="0">
                <a:latin typeface="Segoe UI"/>
                <a:cs typeface="Segoe UI"/>
              </a:rPr>
              <a:t>payment</a:t>
            </a:r>
            <a:r>
              <a:rPr sz="1100" spc="-45" dirty="0">
                <a:latin typeface="Segoe UI"/>
                <a:cs typeface="Segoe UI"/>
              </a:rPr>
              <a:t> </a:t>
            </a:r>
            <a:r>
              <a:rPr sz="1100" dirty="0">
                <a:latin typeface="Segoe UI"/>
                <a:cs typeface="Segoe UI"/>
              </a:rPr>
              <a:t>of</a:t>
            </a:r>
            <a:r>
              <a:rPr sz="1100" spc="-45" dirty="0">
                <a:latin typeface="Segoe UI"/>
                <a:cs typeface="Segoe UI"/>
              </a:rPr>
              <a:t> </a:t>
            </a:r>
            <a:r>
              <a:rPr sz="1100" spc="-5" dirty="0">
                <a:latin typeface="Segoe UI"/>
                <a:cs typeface="Segoe UI"/>
              </a:rPr>
              <a:t>amount,  contractual obligations, technological impossibilities etc.</a:t>
            </a:r>
            <a:endParaRPr sz="1100">
              <a:latin typeface="Segoe UI"/>
              <a:cs typeface="Segoe UI"/>
            </a:endParaRPr>
          </a:p>
          <a:p>
            <a:pPr marL="377825" marR="5715" algn="just">
              <a:lnSpc>
                <a:spcPct val="110900"/>
              </a:lnSpc>
              <a:spcBef>
                <a:spcPts val="600"/>
              </a:spcBef>
            </a:pPr>
            <a:r>
              <a:rPr sz="1100" b="1" spc="-5" dirty="0">
                <a:latin typeface="Segoe UI"/>
                <a:cs typeface="Segoe UI"/>
              </a:rPr>
              <a:t>Complex decisions: </a:t>
            </a:r>
            <a:r>
              <a:rPr sz="1100" spc="-5" dirty="0">
                <a:latin typeface="Segoe UI"/>
                <a:cs typeface="Segoe UI"/>
              </a:rPr>
              <a:t>The capital investment decision involves </a:t>
            </a:r>
            <a:r>
              <a:rPr sz="1100" dirty="0">
                <a:latin typeface="Segoe UI"/>
                <a:cs typeface="Segoe UI"/>
              </a:rPr>
              <a:t>an </a:t>
            </a:r>
            <a:r>
              <a:rPr sz="1100" spc="-5" dirty="0">
                <a:latin typeface="Segoe UI"/>
                <a:cs typeface="Segoe UI"/>
              </a:rPr>
              <a:t>assessment </a:t>
            </a:r>
            <a:r>
              <a:rPr sz="1100" dirty="0">
                <a:latin typeface="Segoe UI"/>
                <a:cs typeface="Segoe UI"/>
              </a:rPr>
              <a:t>of  </a:t>
            </a:r>
            <a:r>
              <a:rPr sz="1100" spc="-5" dirty="0">
                <a:latin typeface="Segoe UI"/>
                <a:cs typeface="Segoe UI"/>
              </a:rPr>
              <a:t>future events, which in fact is difficult to predict. Further it is quite difficult to  estimate</a:t>
            </a:r>
            <a:r>
              <a:rPr sz="1100" spc="-25" dirty="0">
                <a:latin typeface="Segoe UI"/>
                <a:cs typeface="Segoe UI"/>
              </a:rPr>
              <a:t> </a:t>
            </a:r>
            <a:r>
              <a:rPr sz="1100" spc="-5" dirty="0">
                <a:latin typeface="Segoe UI"/>
                <a:cs typeface="Segoe UI"/>
              </a:rPr>
              <a:t>in</a:t>
            </a:r>
            <a:r>
              <a:rPr sz="1100" spc="-25" dirty="0">
                <a:latin typeface="Segoe UI"/>
                <a:cs typeface="Segoe UI"/>
              </a:rPr>
              <a:t> </a:t>
            </a:r>
            <a:r>
              <a:rPr sz="1100" spc="-5" dirty="0">
                <a:latin typeface="Segoe UI"/>
                <a:cs typeface="Segoe UI"/>
              </a:rPr>
              <a:t>quantitative</a:t>
            </a:r>
            <a:r>
              <a:rPr sz="1100" spc="-20" dirty="0">
                <a:latin typeface="Segoe UI"/>
                <a:cs typeface="Segoe UI"/>
              </a:rPr>
              <a:t> </a:t>
            </a:r>
            <a:r>
              <a:rPr sz="1100" spc="-5" dirty="0">
                <a:latin typeface="Segoe UI"/>
                <a:cs typeface="Segoe UI"/>
              </a:rPr>
              <a:t>terms</a:t>
            </a:r>
            <a:r>
              <a:rPr sz="1100" spc="-25" dirty="0">
                <a:latin typeface="Segoe UI"/>
                <a:cs typeface="Segoe UI"/>
              </a:rPr>
              <a:t> </a:t>
            </a:r>
            <a:r>
              <a:rPr sz="1100" spc="-5" dirty="0">
                <a:latin typeface="Segoe UI"/>
                <a:cs typeface="Segoe UI"/>
              </a:rPr>
              <a:t>all</a:t>
            </a:r>
            <a:r>
              <a:rPr sz="1100" spc="-25" dirty="0">
                <a:latin typeface="Segoe UI"/>
                <a:cs typeface="Segoe UI"/>
              </a:rPr>
              <a:t> </a:t>
            </a:r>
            <a:r>
              <a:rPr sz="1100" spc="-5" dirty="0">
                <a:latin typeface="Segoe UI"/>
                <a:cs typeface="Segoe UI"/>
              </a:rPr>
              <a:t>the</a:t>
            </a:r>
            <a:r>
              <a:rPr sz="1100" spc="-20" dirty="0">
                <a:latin typeface="Segoe UI"/>
                <a:cs typeface="Segoe UI"/>
              </a:rPr>
              <a:t> </a:t>
            </a:r>
            <a:r>
              <a:rPr sz="1100" spc="-5" dirty="0">
                <a:latin typeface="Segoe UI"/>
                <a:cs typeface="Segoe UI"/>
              </a:rPr>
              <a:t>benefits</a:t>
            </a:r>
            <a:r>
              <a:rPr sz="1100" spc="-25" dirty="0">
                <a:latin typeface="Segoe UI"/>
                <a:cs typeface="Segoe UI"/>
              </a:rPr>
              <a:t> </a:t>
            </a:r>
            <a:r>
              <a:rPr sz="1100" dirty="0">
                <a:latin typeface="Segoe UI"/>
                <a:cs typeface="Segoe UI"/>
              </a:rPr>
              <a:t>or</a:t>
            </a:r>
            <a:r>
              <a:rPr sz="1100" spc="-20" dirty="0">
                <a:latin typeface="Segoe UI"/>
                <a:cs typeface="Segoe UI"/>
              </a:rPr>
              <a:t> </a:t>
            </a:r>
            <a:r>
              <a:rPr sz="1100" spc="-5" dirty="0">
                <a:latin typeface="Segoe UI"/>
                <a:cs typeface="Segoe UI"/>
              </a:rPr>
              <a:t>the</a:t>
            </a:r>
            <a:r>
              <a:rPr sz="1100" spc="-20" dirty="0">
                <a:latin typeface="Segoe UI"/>
                <a:cs typeface="Segoe UI"/>
              </a:rPr>
              <a:t> </a:t>
            </a:r>
            <a:r>
              <a:rPr sz="1100" spc="-5" dirty="0">
                <a:latin typeface="Segoe UI"/>
                <a:cs typeface="Segoe UI"/>
              </a:rPr>
              <a:t>costs</a:t>
            </a:r>
            <a:r>
              <a:rPr sz="1100" spc="-25" dirty="0">
                <a:latin typeface="Segoe UI"/>
                <a:cs typeface="Segoe UI"/>
              </a:rPr>
              <a:t> </a:t>
            </a:r>
            <a:r>
              <a:rPr sz="1100" spc="-5" dirty="0">
                <a:latin typeface="Segoe UI"/>
                <a:cs typeface="Segoe UI"/>
              </a:rPr>
              <a:t>relating</a:t>
            </a:r>
            <a:r>
              <a:rPr sz="1100" spc="-25" dirty="0">
                <a:latin typeface="Segoe UI"/>
                <a:cs typeface="Segoe UI"/>
              </a:rPr>
              <a:t> </a:t>
            </a:r>
            <a:r>
              <a:rPr sz="1100" spc="-5" dirty="0">
                <a:latin typeface="Segoe UI"/>
                <a:cs typeface="Segoe UI"/>
              </a:rPr>
              <a:t>to</a:t>
            </a:r>
            <a:r>
              <a:rPr sz="1100" spc="-30" dirty="0">
                <a:latin typeface="Segoe UI"/>
                <a:cs typeface="Segoe UI"/>
              </a:rPr>
              <a:t> </a:t>
            </a:r>
            <a:r>
              <a:rPr sz="1100" dirty="0">
                <a:latin typeface="Segoe UI"/>
                <a:cs typeface="Segoe UI"/>
              </a:rPr>
              <a:t>a</a:t>
            </a:r>
            <a:r>
              <a:rPr sz="1100" spc="-20" dirty="0">
                <a:latin typeface="Segoe UI"/>
                <a:cs typeface="Segoe UI"/>
              </a:rPr>
              <a:t> </a:t>
            </a:r>
            <a:r>
              <a:rPr sz="1100" spc="-5" dirty="0">
                <a:latin typeface="Segoe UI"/>
                <a:cs typeface="Segoe UI"/>
              </a:rPr>
              <a:t>particular  investment</a:t>
            </a:r>
            <a:r>
              <a:rPr sz="1100" spc="-10" dirty="0">
                <a:latin typeface="Segoe UI"/>
                <a:cs typeface="Segoe UI"/>
              </a:rPr>
              <a:t> </a:t>
            </a:r>
            <a:r>
              <a:rPr sz="1100" spc="-5" dirty="0">
                <a:latin typeface="Segoe UI"/>
                <a:cs typeface="Segoe UI"/>
              </a:rPr>
              <a:t>decision.</a:t>
            </a:r>
            <a:endParaRPr sz="1100">
              <a:latin typeface="Segoe UI"/>
              <a:cs typeface="Segoe UI"/>
            </a:endParaRPr>
          </a:p>
        </p:txBody>
      </p:sp>
      <p:sp>
        <p:nvSpPr>
          <p:cNvPr id="10" name="object 10"/>
          <p:cNvSpPr/>
          <p:nvPr/>
        </p:nvSpPr>
        <p:spPr>
          <a:xfrm>
            <a:off x="914400" y="3547224"/>
            <a:ext cx="310515" cy="264782"/>
          </a:xfrm>
          <a:prstGeom prst="rect">
            <a:avLst/>
          </a:prstGeom>
          <a:blipFill>
            <a:blip r:embed="rId2" cstate="print"/>
            <a:stretch>
              <a:fillRect/>
            </a:stretch>
          </a:blipFill>
        </p:spPr>
        <p:txBody>
          <a:bodyPr wrap="square" lIns="0" tIns="0" rIns="0" bIns="0" rtlCol="0"/>
          <a:lstStyle/>
          <a:p>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txBox="1"/>
          <p:nvPr/>
        </p:nvSpPr>
        <p:spPr>
          <a:xfrm>
            <a:off x="1639316" y="734060"/>
            <a:ext cx="229870" cy="193675"/>
          </a:xfrm>
          <a:prstGeom prst="rect">
            <a:avLst/>
          </a:prstGeom>
        </p:spPr>
        <p:txBody>
          <a:bodyPr vert="horz" wrap="square" lIns="0" tIns="12700" rIns="0" bIns="0" rtlCol="0">
            <a:spAutoFit/>
          </a:bodyPr>
          <a:lstStyle/>
          <a:p>
            <a:pPr marL="12700">
              <a:lnSpc>
                <a:spcPct val="100000"/>
              </a:lnSpc>
              <a:spcBef>
                <a:spcPts val="100"/>
              </a:spcBef>
            </a:pPr>
            <a:r>
              <a:rPr sz="1100" b="1" spc="25" dirty="0">
                <a:solidFill>
                  <a:srgbClr val="FFFFFF"/>
                </a:solidFill>
                <a:latin typeface="Segoe UI"/>
                <a:cs typeface="Segoe UI"/>
              </a:rPr>
              <a:t>7</a:t>
            </a:r>
            <a:r>
              <a:rPr sz="1100" b="1" spc="10" dirty="0">
                <a:solidFill>
                  <a:srgbClr val="FFFFFF"/>
                </a:solidFill>
                <a:latin typeface="Segoe UI"/>
                <a:cs typeface="Segoe UI"/>
              </a:rPr>
              <a:t>.</a:t>
            </a:r>
            <a:r>
              <a:rPr sz="1100" b="1" dirty="0">
                <a:solidFill>
                  <a:srgbClr val="FFFFFF"/>
                </a:solidFill>
                <a:latin typeface="Segoe UI"/>
                <a:cs typeface="Segoe UI"/>
              </a:rPr>
              <a:t>4</a:t>
            </a:r>
            <a:endParaRPr sz="1100">
              <a:latin typeface="Segoe UI"/>
              <a:cs typeface="Segoe UI"/>
            </a:endParaRPr>
          </a:p>
        </p:txBody>
      </p:sp>
      <p:sp>
        <p:nvSpPr>
          <p:cNvPr id="4" name="object 4"/>
          <p:cNvSpPr txBox="1"/>
          <p:nvPr/>
        </p:nvSpPr>
        <p:spPr>
          <a:xfrm>
            <a:off x="901700" y="1183322"/>
            <a:ext cx="5283200" cy="1597660"/>
          </a:xfrm>
          <a:prstGeom prst="rect">
            <a:avLst/>
          </a:prstGeom>
        </p:spPr>
        <p:txBody>
          <a:bodyPr vert="horz" wrap="square" lIns="0" tIns="149225" rIns="0" bIns="0" rtlCol="0">
            <a:spAutoFit/>
          </a:bodyPr>
          <a:lstStyle/>
          <a:p>
            <a:pPr marL="377825">
              <a:lnSpc>
                <a:spcPct val="100000"/>
              </a:lnSpc>
              <a:spcBef>
                <a:spcPts val="1175"/>
              </a:spcBef>
            </a:pPr>
            <a:r>
              <a:rPr sz="1600" b="1" spc="15" dirty="0">
                <a:solidFill>
                  <a:srgbClr val="00A650"/>
                </a:solidFill>
                <a:latin typeface="Segoe UI Black"/>
                <a:cs typeface="Segoe UI Black"/>
              </a:rPr>
              <a:t>CAPITAL </a:t>
            </a:r>
            <a:r>
              <a:rPr sz="1600" b="1" spc="10" dirty="0">
                <a:solidFill>
                  <a:srgbClr val="00A650"/>
                </a:solidFill>
                <a:latin typeface="Segoe UI Black"/>
                <a:cs typeface="Segoe UI Black"/>
              </a:rPr>
              <a:t>BUDGETING</a:t>
            </a:r>
            <a:r>
              <a:rPr sz="1600" b="1" spc="20" dirty="0">
                <a:solidFill>
                  <a:srgbClr val="00A650"/>
                </a:solidFill>
                <a:latin typeface="Segoe UI Black"/>
                <a:cs typeface="Segoe UI Black"/>
              </a:rPr>
              <a:t> </a:t>
            </a:r>
            <a:r>
              <a:rPr sz="1600" b="1" spc="10" dirty="0">
                <a:solidFill>
                  <a:srgbClr val="00A650"/>
                </a:solidFill>
                <a:latin typeface="Segoe UI Black"/>
                <a:cs typeface="Segoe UI Black"/>
              </a:rPr>
              <a:t>PROCESS</a:t>
            </a:r>
            <a:endParaRPr sz="1600" dirty="0">
              <a:latin typeface="Segoe UI Black"/>
              <a:cs typeface="Segoe UI Black"/>
            </a:endParaRPr>
          </a:p>
          <a:p>
            <a:pPr marL="12700" marR="5080" algn="just">
              <a:lnSpc>
                <a:spcPct val="110700"/>
              </a:lnSpc>
              <a:spcBef>
                <a:spcPts val="615"/>
              </a:spcBef>
            </a:pPr>
            <a:r>
              <a:rPr sz="1100" spc="15" dirty="0">
                <a:latin typeface="Segoe UI"/>
                <a:cs typeface="Segoe UI"/>
              </a:rPr>
              <a:t>The extent </a:t>
            </a:r>
            <a:r>
              <a:rPr sz="1100" spc="5" dirty="0">
                <a:latin typeface="Segoe UI"/>
                <a:cs typeface="Segoe UI"/>
              </a:rPr>
              <a:t>to </a:t>
            </a:r>
            <a:r>
              <a:rPr sz="1100" spc="10" dirty="0">
                <a:latin typeface="Segoe UI"/>
                <a:cs typeface="Segoe UI"/>
              </a:rPr>
              <a:t>which the </a:t>
            </a:r>
            <a:r>
              <a:rPr sz="1100" spc="15" dirty="0">
                <a:latin typeface="Segoe UI"/>
                <a:cs typeface="Segoe UI"/>
              </a:rPr>
              <a:t>capital budgeting process </a:t>
            </a:r>
            <a:r>
              <a:rPr sz="1100" spc="10" dirty="0">
                <a:latin typeface="Segoe UI"/>
                <a:cs typeface="Segoe UI"/>
              </a:rPr>
              <a:t>needs </a:t>
            </a:r>
            <a:r>
              <a:rPr sz="1100" spc="5" dirty="0">
                <a:latin typeface="Segoe UI"/>
                <a:cs typeface="Segoe UI"/>
              </a:rPr>
              <a:t>to </a:t>
            </a:r>
            <a:r>
              <a:rPr sz="1100" spc="10" dirty="0">
                <a:latin typeface="Segoe UI"/>
                <a:cs typeface="Segoe UI"/>
              </a:rPr>
              <a:t>be </a:t>
            </a:r>
            <a:r>
              <a:rPr sz="1100" b="1" spc="15" dirty="0">
                <a:latin typeface="Segoe UI"/>
                <a:cs typeface="Segoe UI"/>
              </a:rPr>
              <a:t>formalised and  systematic </a:t>
            </a:r>
            <a:r>
              <a:rPr sz="1100" spc="15" dirty="0">
                <a:latin typeface="Segoe UI"/>
                <a:cs typeface="Segoe UI"/>
              </a:rPr>
              <a:t>procedures established depends </a:t>
            </a:r>
            <a:r>
              <a:rPr sz="1100" spc="10" dirty="0">
                <a:latin typeface="Segoe UI"/>
                <a:cs typeface="Segoe UI"/>
              </a:rPr>
              <a:t>on the size of the </a:t>
            </a:r>
            <a:r>
              <a:rPr sz="1100" spc="15" dirty="0">
                <a:latin typeface="Segoe UI"/>
                <a:cs typeface="Segoe UI"/>
              </a:rPr>
              <a:t>organisation;  number </a:t>
            </a:r>
            <a:r>
              <a:rPr sz="1100" spc="10" dirty="0">
                <a:latin typeface="Segoe UI"/>
                <a:cs typeface="Segoe UI"/>
              </a:rPr>
              <a:t>of projects </a:t>
            </a:r>
            <a:r>
              <a:rPr sz="1100" spc="5" dirty="0">
                <a:latin typeface="Segoe UI"/>
                <a:cs typeface="Segoe UI"/>
              </a:rPr>
              <a:t>to </a:t>
            </a:r>
            <a:r>
              <a:rPr sz="1100" spc="10" dirty="0">
                <a:latin typeface="Segoe UI"/>
                <a:cs typeface="Segoe UI"/>
              </a:rPr>
              <a:t>be </a:t>
            </a:r>
            <a:r>
              <a:rPr sz="1100" spc="15" dirty="0">
                <a:latin typeface="Segoe UI"/>
                <a:cs typeface="Segoe UI"/>
              </a:rPr>
              <a:t>considered; direct financial benefit </a:t>
            </a:r>
            <a:r>
              <a:rPr sz="1100" spc="5" dirty="0">
                <a:latin typeface="Segoe UI"/>
                <a:cs typeface="Segoe UI"/>
              </a:rPr>
              <a:t>of </a:t>
            </a:r>
            <a:r>
              <a:rPr sz="1100" spc="10" dirty="0">
                <a:latin typeface="Segoe UI"/>
                <a:cs typeface="Segoe UI"/>
              </a:rPr>
              <a:t>each </a:t>
            </a:r>
            <a:r>
              <a:rPr sz="1100" spc="15" dirty="0">
                <a:latin typeface="Segoe UI"/>
                <a:cs typeface="Segoe UI"/>
              </a:rPr>
              <a:t>project  considered </a:t>
            </a:r>
            <a:r>
              <a:rPr sz="1100" spc="5" dirty="0">
                <a:latin typeface="Segoe UI"/>
                <a:cs typeface="Segoe UI"/>
              </a:rPr>
              <a:t>by</a:t>
            </a:r>
            <a:r>
              <a:rPr sz="1100" spc="310" dirty="0">
                <a:latin typeface="Segoe UI"/>
                <a:cs typeface="Segoe UI"/>
              </a:rPr>
              <a:t> </a:t>
            </a:r>
            <a:r>
              <a:rPr sz="1100" spc="15" dirty="0">
                <a:latin typeface="Segoe UI"/>
                <a:cs typeface="Segoe UI"/>
              </a:rPr>
              <a:t>itself; the composition </a:t>
            </a:r>
            <a:r>
              <a:rPr sz="1100" spc="5" dirty="0">
                <a:latin typeface="Segoe UI"/>
                <a:cs typeface="Segoe UI"/>
              </a:rPr>
              <a:t>of  </a:t>
            </a:r>
            <a:r>
              <a:rPr sz="1100" spc="15" dirty="0">
                <a:latin typeface="Segoe UI"/>
                <a:cs typeface="Segoe UI"/>
              </a:rPr>
              <a:t>the firm's existing assets </a:t>
            </a:r>
            <a:r>
              <a:rPr sz="1100" spc="5" dirty="0">
                <a:latin typeface="Segoe UI"/>
                <a:cs typeface="Segoe UI"/>
              </a:rPr>
              <a:t>and  </a:t>
            </a:r>
            <a:r>
              <a:rPr sz="1100" spc="15" dirty="0">
                <a:latin typeface="Segoe UI"/>
                <a:cs typeface="Segoe UI"/>
              </a:rPr>
              <a:t>management's desire </a:t>
            </a:r>
            <a:r>
              <a:rPr sz="1100" spc="10" dirty="0">
                <a:latin typeface="Segoe UI"/>
                <a:cs typeface="Segoe UI"/>
              </a:rPr>
              <a:t>to change that </a:t>
            </a:r>
            <a:r>
              <a:rPr sz="1100" spc="15" dirty="0">
                <a:latin typeface="Segoe UI"/>
                <a:cs typeface="Segoe UI"/>
              </a:rPr>
              <a:t>composition; timing </a:t>
            </a:r>
            <a:r>
              <a:rPr sz="1100" spc="5" dirty="0">
                <a:latin typeface="Segoe UI"/>
                <a:cs typeface="Segoe UI"/>
              </a:rPr>
              <a:t>of  </a:t>
            </a:r>
            <a:r>
              <a:rPr sz="1100" spc="15" dirty="0">
                <a:latin typeface="Segoe UI"/>
                <a:cs typeface="Segoe UI"/>
              </a:rPr>
              <a:t>expenditures  associated </a:t>
            </a:r>
            <a:r>
              <a:rPr sz="1100" spc="10" dirty="0">
                <a:latin typeface="Segoe UI"/>
                <a:cs typeface="Segoe UI"/>
              </a:rPr>
              <a:t>with </a:t>
            </a:r>
            <a:r>
              <a:rPr sz="1100" spc="15" dirty="0">
                <a:latin typeface="Segoe UI"/>
                <a:cs typeface="Segoe UI"/>
              </a:rPr>
              <a:t>the projects that </a:t>
            </a:r>
            <a:r>
              <a:rPr sz="1100" spc="10" dirty="0">
                <a:latin typeface="Segoe UI"/>
                <a:cs typeface="Segoe UI"/>
              </a:rPr>
              <a:t>are </a:t>
            </a:r>
            <a:r>
              <a:rPr sz="1100" spc="15" dirty="0">
                <a:latin typeface="Segoe UI"/>
                <a:cs typeface="Segoe UI"/>
              </a:rPr>
              <a:t>finally</a:t>
            </a:r>
            <a:r>
              <a:rPr sz="1100" spc="150" dirty="0">
                <a:latin typeface="Segoe UI"/>
                <a:cs typeface="Segoe UI"/>
              </a:rPr>
              <a:t> </a:t>
            </a:r>
            <a:r>
              <a:rPr sz="1100" spc="15" dirty="0">
                <a:latin typeface="Segoe UI"/>
                <a:cs typeface="Segoe UI"/>
              </a:rPr>
              <a:t>accepted.</a:t>
            </a:r>
            <a:endParaRPr sz="1100" dirty="0">
              <a:latin typeface="Segoe UI"/>
              <a:cs typeface="Segoe UI"/>
            </a:endParaRPr>
          </a:p>
        </p:txBody>
      </p:sp>
      <p:sp>
        <p:nvSpPr>
          <p:cNvPr id="5" name="object 5"/>
          <p:cNvSpPr txBox="1"/>
          <p:nvPr/>
        </p:nvSpPr>
        <p:spPr>
          <a:xfrm>
            <a:off x="901700" y="4041121"/>
            <a:ext cx="177165" cy="193675"/>
          </a:xfrm>
          <a:prstGeom prst="rect">
            <a:avLst/>
          </a:prstGeom>
        </p:spPr>
        <p:txBody>
          <a:bodyPr vert="horz" wrap="square" lIns="0" tIns="13335" rIns="0" bIns="0" rtlCol="0">
            <a:spAutoFit/>
          </a:bodyPr>
          <a:lstStyle/>
          <a:p>
            <a:pPr marL="12700">
              <a:lnSpc>
                <a:spcPct val="100000"/>
              </a:lnSpc>
              <a:spcBef>
                <a:spcPts val="105"/>
              </a:spcBef>
            </a:pPr>
            <a:r>
              <a:rPr sz="1100" dirty="0">
                <a:latin typeface="Segoe UI"/>
                <a:cs typeface="Segoe UI"/>
              </a:rPr>
              <a:t>(</a:t>
            </a:r>
            <a:r>
              <a:rPr sz="1100" spc="-5" dirty="0">
                <a:latin typeface="Segoe UI"/>
                <a:cs typeface="Segoe UI"/>
              </a:rPr>
              <a:t>ii)</a:t>
            </a:r>
            <a:endParaRPr sz="1100">
              <a:latin typeface="Segoe UI"/>
              <a:cs typeface="Segoe UI"/>
            </a:endParaRPr>
          </a:p>
        </p:txBody>
      </p:sp>
      <p:sp>
        <p:nvSpPr>
          <p:cNvPr id="6" name="object 6"/>
          <p:cNvSpPr txBox="1"/>
          <p:nvPr/>
        </p:nvSpPr>
        <p:spPr>
          <a:xfrm>
            <a:off x="901840" y="5231347"/>
            <a:ext cx="210820" cy="193675"/>
          </a:xfrm>
          <a:prstGeom prst="rect">
            <a:avLst/>
          </a:prstGeom>
        </p:spPr>
        <p:txBody>
          <a:bodyPr vert="horz" wrap="square" lIns="0" tIns="13335" rIns="0" bIns="0" rtlCol="0">
            <a:spAutoFit/>
          </a:bodyPr>
          <a:lstStyle/>
          <a:p>
            <a:pPr marL="12700">
              <a:lnSpc>
                <a:spcPct val="100000"/>
              </a:lnSpc>
              <a:spcBef>
                <a:spcPts val="105"/>
              </a:spcBef>
            </a:pPr>
            <a:r>
              <a:rPr sz="1100" dirty="0">
                <a:latin typeface="Segoe UI"/>
                <a:cs typeface="Segoe UI"/>
              </a:rPr>
              <a:t>(</a:t>
            </a:r>
            <a:r>
              <a:rPr sz="1100" spc="-5" dirty="0">
                <a:latin typeface="Segoe UI"/>
                <a:cs typeface="Segoe UI"/>
              </a:rPr>
              <a:t>iii)</a:t>
            </a:r>
            <a:endParaRPr sz="1100">
              <a:latin typeface="Segoe UI"/>
              <a:cs typeface="Segoe UI"/>
            </a:endParaRPr>
          </a:p>
        </p:txBody>
      </p:sp>
      <p:sp>
        <p:nvSpPr>
          <p:cNvPr id="7" name="object 7"/>
          <p:cNvSpPr txBox="1"/>
          <p:nvPr/>
        </p:nvSpPr>
        <p:spPr>
          <a:xfrm>
            <a:off x="901980" y="5865367"/>
            <a:ext cx="211454" cy="193675"/>
          </a:xfrm>
          <a:prstGeom prst="rect">
            <a:avLst/>
          </a:prstGeom>
        </p:spPr>
        <p:txBody>
          <a:bodyPr vert="horz" wrap="square" lIns="0" tIns="13335" rIns="0" bIns="0" rtlCol="0">
            <a:spAutoFit/>
          </a:bodyPr>
          <a:lstStyle/>
          <a:p>
            <a:pPr marL="12700">
              <a:lnSpc>
                <a:spcPct val="100000"/>
              </a:lnSpc>
              <a:spcBef>
                <a:spcPts val="105"/>
              </a:spcBef>
            </a:pPr>
            <a:r>
              <a:rPr sz="1100" dirty="0">
                <a:latin typeface="Segoe UI"/>
                <a:cs typeface="Segoe UI"/>
              </a:rPr>
              <a:t>(</a:t>
            </a:r>
            <a:r>
              <a:rPr sz="1100" spc="-5" dirty="0">
                <a:latin typeface="Segoe UI"/>
                <a:cs typeface="Segoe UI"/>
              </a:rPr>
              <a:t>iv</a:t>
            </a:r>
            <a:r>
              <a:rPr sz="1100" dirty="0">
                <a:latin typeface="Segoe UI"/>
                <a:cs typeface="Segoe UI"/>
              </a:rPr>
              <a:t>)</a:t>
            </a:r>
            <a:endParaRPr sz="1100">
              <a:latin typeface="Segoe UI"/>
              <a:cs typeface="Segoe UI"/>
            </a:endParaRPr>
          </a:p>
        </p:txBody>
      </p:sp>
      <p:sp>
        <p:nvSpPr>
          <p:cNvPr id="8" name="object 8"/>
          <p:cNvSpPr txBox="1"/>
          <p:nvPr/>
        </p:nvSpPr>
        <p:spPr>
          <a:xfrm>
            <a:off x="901980" y="7319325"/>
            <a:ext cx="210820" cy="193675"/>
          </a:xfrm>
          <a:prstGeom prst="rect">
            <a:avLst/>
          </a:prstGeom>
        </p:spPr>
        <p:txBody>
          <a:bodyPr vert="horz" wrap="square" lIns="0" tIns="12700" rIns="0" bIns="0" rtlCol="0">
            <a:spAutoFit/>
          </a:bodyPr>
          <a:lstStyle/>
          <a:p>
            <a:pPr marL="12700">
              <a:lnSpc>
                <a:spcPct val="100000"/>
              </a:lnSpc>
              <a:spcBef>
                <a:spcPts val="100"/>
              </a:spcBef>
            </a:pPr>
            <a:r>
              <a:rPr sz="1100" dirty="0">
                <a:latin typeface="Segoe UI"/>
                <a:cs typeface="Segoe UI"/>
              </a:rPr>
              <a:t>(</a:t>
            </a:r>
            <a:r>
              <a:rPr sz="1100" spc="-5" dirty="0">
                <a:latin typeface="Segoe UI"/>
                <a:cs typeface="Segoe UI"/>
              </a:rPr>
              <a:t>vi)</a:t>
            </a:r>
            <a:endParaRPr sz="1100">
              <a:latin typeface="Segoe UI"/>
              <a:cs typeface="Segoe UI"/>
            </a:endParaRPr>
          </a:p>
        </p:txBody>
      </p:sp>
      <p:sp>
        <p:nvSpPr>
          <p:cNvPr id="9" name="object 9"/>
          <p:cNvSpPr txBox="1"/>
          <p:nvPr/>
        </p:nvSpPr>
        <p:spPr>
          <a:xfrm>
            <a:off x="901700" y="2831687"/>
            <a:ext cx="5286375" cy="5238115"/>
          </a:xfrm>
          <a:prstGeom prst="rect">
            <a:avLst/>
          </a:prstGeom>
        </p:spPr>
        <p:txBody>
          <a:bodyPr vert="horz" wrap="square" lIns="0" tIns="12700" rIns="0" bIns="0" rtlCol="0">
            <a:spAutoFit/>
          </a:bodyPr>
          <a:lstStyle/>
          <a:p>
            <a:pPr marL="378460" marR="5080" indent="-366395" algn="just">
              <a:lnSpc>
                <a:spcPct val="110900"/>
              </a:lnSpc>
              <a:spcBef>
                <a:spcPts val="100"/>
              </a:spcBef>
            </a:pPr>
            <a:r>
              <a:rPr sz="1100" spc="-5" dirty="0">
                <a:latin typeface="Segoe UI"/>
                <a:cs typeface="Segoe UI"/>
              </a:rPr>
              <a:t>(i) </a:t>
            </a:r>
            <a:r>
              <a:rPr sz="1100" b="1" spc="-5" dirty="0">
                <a:latin typeface="Segoe UI"/>
                <a:cs typeface="Segoe UI"/>
              </a:rPr>
              <a:t>Planning: </a:t>
            </a:r>
            <a:r>
              <a:rPr sz="1100" spc="-5" dirty="0">
                <a:latin typeface="Segoe UI"/>
                <a:cs typeface="Segoe UI"/>
              </a:rPr>
              <a:t>The capital budgeting process begins with the </a:t>
            </a:r>
            <a:r>
              <a:rPr sz="1100" b="1" spc="-5" dirty="0">
                <a:latin typeface="Segoe UI"/>
                <a:cs typeface="Segoe UI"/>
              </a:rPr>
              <a:t>identification of  potential investment opportunitie</a:t>
            </a:r>
            <a:r>
              <a:rPr sz="1100" spc="-5" dirty="0">
                <a:latin typeface="Segoe UI"/>
                <a:cs typeface="Segoe UI"/>
              </a:rPr>
              <a:t>s. The opportunity then enters the planning  phase when the potential effect </a:t>
            </a:r>
            <a:r>
              <a:rPr sz="1100" dirty="0">
                <a:latin typeface="Segoe UI"/>
                <a:cs typeface="Segoe UI"/>
              </a:rPr>
              <a:t>on </a:t>
            </a:r>
            <a:r>
              <a:rPr sz="1100" spc="-5" dirty="0">
                <a:latin typeface="Segoe UI"/>
                <a:cs typeface="Segoe UI"/>
              </a:rPr>
              <a:t>the firm's fortunes is assessed </a:t>
            </a:r>
            <a:r>
              <a:rPr sz="1100" dirty="0">
                <a:latin typeface="Segoe UI"/>
                <a:cs typeface="Segoe UI"/>
              </a:rPr>
              <a:t>and </a:t>
            </a:r>
            <a:r>
              <a:rPr sz="1100" spc="-5" dirty="0">
                <a:latin typeface="Segoe UI"/>
                <a:cs typeface="Segoe UI"/>
              </a:rPr>
              <a:t>the ability  </a:t>
            </a:r>
            <a:r>
              <a:rPr sz="1100" dirty="0">
                <a:latin typeface="Segoe UI"/>
                <a:cs typeface="Segoe UI"/>
              </a:rPr>
              <a:t>of </a:t>
            </a:r>
            <a:r>
              <a:rPr sz="1100" spc="-5" dirty="0">
                <a:latin typeface="Segoe UI"/>
                <a:cs typeface="Segoe UI"/>
              </a:rPr>
              <a:t>the management </a:t>
            </a:r>
            <a:r>
              <a:rPr sz="1100" dirty="0">
                <a:latin typeface="Segoe UI"/>
                <a:cs typeface="Segoe UI"/>
              </a:rPr>
              <a:t>of </a:t>
            </a:r>
            <a:r>
              <a:rPr sz="1100" spc="-5" dirty="0">
                <a:latin typeface="Segoe UI"/>
                <a:cs typeface="Segoe UI"/>
              </a:rPr>
              <a:t>the </a:t>
            </a:r>
            <a:r>
              <a:rPr sz="1100" dirty="0">
                <a:latin typeface="Segoe UI"/>
                <a:cs typeface="Segoe UI"/>
              </a:rPr>
              <a:t>firm </a:t>
            </a:r>
            <a:r>
              <a:rPr sz="1100" spc="-5" dirty="0">
                <a:latin typeface="Segoe UI"/>
                <a:cs typeface="Segoe UI"/>
              </a:rPr>
              <a:t>to exploit the opportunity is determined.  Opportunities having little merit </a:t>
            </a:r>
            <a:r>
              <a:rPr sz="1100" dirty="0">
                <a:latin typeface="Segoe UI"/>
                <a:cs typeface="Segoe UI"/>
              </a:rPr>
              <a:t>are </a:t>
            </a:r>
            <a:r>
              <a:rPr sz="1100" spc="-5" dirty="0">
                <a:latin typeface="Segoe UI"/>
                <a:cs typeface="Segoe UI"/>
              </a:rPr>
              <a:t>rejected </a:t>
            </a:r>
            <a:r>
              <a:rPr sz="1100" spc="5" dirty="0">
                <a:latin typeface="Segoe UI"/>
                <a:cs typeface="Segoe UI"/>
              </a:rPr>
              <a:t>and </a:t>
            </a:r>
            <a:r>
              <a:rPr sz="1100" spc="-5" dirty="0">
                <a:latin typeface="Segoe UI"/>
                <a:cs typeface="Segoe UI"/>
              </a:rPr>
              <a:t>promising opportunities </a:t>
            </a:r>
            <a:r>
              <a:rPr sz="1100" dirty="0">
                <a:latin typeface="Segoe UI"/>
                <a:cs typeface="Segoe UI"/>
              </a:rPr>
              <a:t>are  </a:t>
            </a:r>
            <a:r>
              <a:rPr sz="1100" spc="-5" dirty="0">
                <a:latin typeface="Segoe UI"/>
                <a:cs typeface="Segoe UI"/>
              </a:rPr>
              <a:t>advanced in the </a:t>
            </a:r>
            <a:r>
              <a:rPr sz="1100" dirty="0">
                <a:latin typeface="Segoe UI"/>
                <a:cs typeface="Segoe UI"/>
              </a:rPr>
              <a:t>form </a:t>
            </a:r>
            <a:r>
              <a:rPr sz="1100" spc="-10" dirty="0">
                <a:latin typeface="Segoe UI"/>
                <a:cs typeface="Segoe UI"/>
              </a:rPr>
              <a:t>of </a:t>
            </a:r>
            <a:r>
              <a:rPr sz="1100" dirty="0">
                <a:latin typeface="Segoe UI"/>
                <a:cs typeface="Segoe UI"/>
              </a:rPr>
              <a:t>a </a:t>
            </a:r>
            <a:r>
              <a:rPr sz="1100" spc="-5" dirty="0">
                <a:latin typeface="Segoe UI"/>
                <a:cs typeface="Segoe UI"/>
              </a:rPr>
              <a:t>proposal to enter the evaluation</a:t>
            </a:r>
            <a:r>
              <a:rPr sz="1100" spc="25" dirty="0">
                <a:latin typeface="Segoe UI"/>
                <a:cs typeface="Segoe UI"/>
              </a:rPr>
              <a:t> </a:t>
            </a:r>
            <a:r>
              <a:rPr sz="1100" spc="-5" dirty="0">
                <a:latin typeface="Segoe UI"/>
                <a:cs typeface="Segoe UI"/>
              </a:rPr>
              <a:t>phase.</a:t>
            </a:r>
            <a:endParaRPr sz="1100">
              <a:latin typeface="Segoe UI"/>
              <a:cs typeface="Segoe UI"/>
            </a:endParaRPr>
          </a:p>
          <a:p>
            <a:pPr marL="378460" marR="5080" algn="just">
              <a:lnSpc>
                <a:spcPct val="110900"/>
              </a:lnSpc>
              <a:spcBef>
                <a:spcPts val="600"/>
              </a:spcBef>
            </a:pPr>
            <a:r>
              <a:rPr sz="1100" b="1" spc="-5" dirty="0">
                <a:latin typeface="Segoe UI"/>
                <a:cs typeface="Segoe UI"/>
              </a:rPr>
              <a:t>Evaluation: </a:t>
            </a:r>
            <a:r>
              <a:rPr sz="1100" spc="-5" dirty="0">
                <a:latin typeface="Segoe UI"/>
                <a:cs typeface="Segoe UI"/>
              </a:rPr>
              <a:t>This phase involves the </a:t>
            </a:r>
            <a:r>
              <a:rPr sz="1100" b="1" spc="-5" dirty="0">
                <a:latin typeface="Segoe UI"/>
                <a:cs typeface="Segoe UI"/>
              </a:rPr>
              <a:t>determination of proposal </a:t>
            </a:r>
            <a:r>
              <a:rPr sz="1100" spc="-5" dirty="0">
                <a:latin typeface="Segoe UI"/>
                <a:cs typeface="Segoe UI"/>
              </a:rPr>
              <a:t>and its  investments, inflows </a:t>
            </a:r>
            <a:r>
              <a:rPr sz="1100" dirty="0">
                <a:latin typeface="Segoe UI"/>
                <a:cs typeface="Segoe UI"/>
              </a:rPr>
              <a:t>and </a:t>
            </a:r>
            <a:r>
              <a:rPr sz="1100" spc="-5" dirty="0">
                <a:latin typeface="Segoe UI"/>
                <a:cs typeface="Segoe UI"/>
              </a:rPr>
              <a:t>outflows. Investment appraisal techniques, ranging  </a:t>
            </a:r>
            <a:r>
              <a:rPr sz="1100" dirty="0">
                <a:latin typeface="Segoe UI"/>
                <a:cs typeface="Segoe UI"/>
              </a:rPr>
              <a:t>from </a:t>
            </a:r>
            <a:r>
              <a:rPr sz="1100" spc="-5" dirty="0">
                <a:latin typeface="Segoe UI"/>
                <a:cs typeface="Segoe UI"/>
              </a:rPr>
              <a:t>the simple payback method </a:t>
            </a:r>
            <a:r>
              <a:rPr sz="1100" dirty="0">
                <a:latin typeface="Segoe UI"/>
                <a:cs typeface="Segoe UI"/>
              </a:rPr>
              <a:t>and </a:t>
            </a:r>
            <a:r>
              <a:rPr sz="1100" spc="-5" dirty="0">
                <a:latin typeface="Segoe UI"/>
                <a:cs typeface="Segoe UI"/>
              </a:rPr>
              <a:t>accounting </a:t>
            </a:r>
            <a:r>
              <a:rPr sz="1100" dirty="0">
                <a:latin typeface="Segoe UI"/>
                <a:cs typeface="Segoe UI"/>
              </a:rPr>
              <a:t>rate of </a:t>
            </a:r>
            <a:r>
              <a:rPr sz="1100" spc="-5" dirty="0">
                <a:latin typeface="Segoe UI"/>
                <a:cs typeface="Segoe UI"/>
              </a:rPr>
              <a:t>return to the </a:t>
            </a:r>
            <a:r>
              <a:rPr sz="1100" dirty="0">
                <a:latin typeface="Segoe UI"/>
                <a:cs typeface="Segoe UI"/>
              </a:rPr>
              <a:t>more  </a:t>
            </a:r>
            <a:r>
              <a:rPr sz="1100" spc="-5" dirty="0">
                <a:latin typeface="Segoe UI"/>
                <a:cs typeface="Segoe UI"/>
              </a:rPr>
              <a:t>sophisticated discounted cash </a:t>
            </a:r>
            <a:r>
              <a:rPr sz="1100" dirty="0">
                <a:latin typeface="Segoe UI"/>
                <a:cs typeface="Segoe UI"/>
              </a:rPr>
              <a:t>flow </a:t>
            </a:r>
            <a:r>
              <a:rPr sz="1100" spc="-5" dirty="0">
                <a:latin typeface="Segoe UI"/>
                <a:cs typeface="Segoe UI"/>
              </a:rPr>
              <a:t>techniques, </a:t>
            </a:r>
            <a:r>
              <a:rPr sz="1100" dirty="0">
                <a:latin typeface="Segoe UI"/>
                <a:cs typeface="Segoe UI"/>
              </a:rPr>
              <a:t>are </a:t>
            </a:r>
            <a:r>
              <a:rPr sz="1100" spc="-5" dirty="0">
                <a:latin typeface="Segoe UI"/>
                <a:cs typeface="Segoe UI"/>
              </a:rPr>
              <a:t>used to appraise the  proposals. The technique selected should be the </a:t>
            </a:r>
            <a:r>
              <a:rPr sz="1100" dirty="0">
                <a:latin typeface="Segoe UI"/>
                <a:cs typeface="Segoe UI"/>
              </a:rPr>
              <a:t>one </a:t>
            </a:r>
            <a:r>
              <a:rPr sz="1100" spc="-5" dirty="0">
                <a:latin typeface="Segoe UI"/>
                <a:cs typeface="Segoe UI"/>
              </a:rPr>
              <a:t>that enables the manager  to </a:t>
            </a:r>
            <a:r>
              <a:rPr sz="1100" dirty="0">
                <a:latin typeface="Segoe UI"/>
                <a:cs typeface="Segoe UI"/>
              </a:rPr>
              <a:t>make </a:t>
            </a:r>
            <a:r>
              <a:rPr sz="1100" spc="-5" dirty="0">
                <a:latin typeface="Segoe UI"/>
                <a:cs typeface="Segoe UI"/>
              </a:rPr>
              <a:t>the best decision in the light </a:t>
            </a:r>
            <a:r>
              <a:rPr sz="1100" dirty="0">
                <a:latin typeface="Segoe UI"/>
                <a:cs typeface="Segoe UI"/>
              </a:rPr>
              <a:t>of </a:t>
            </a:r>
            <a:r>
              <a:rPr sz="1100" spc="-5" dirty="0">
                <a:latin typeface="Segoe UI"/>
                <a:cs typeface="Segoe UI"/>
              </a:rPr>
              <a:t>prevailing</a:t>
            </a:r>
            <a:r>
              <a:rPr sz="1100" spc="5" dirty="0">
                <a:latin typeface="Segoe UI"/>
                <a:cs typeface="Segoe UI"/>
              </a:rPr>
              <a:t> </a:t>
            </a:r>
            <a:r>
              <a:rPr sz="1100" spc="-5" dirty="0">
                <a:latin typeface="Segoe UI"/>
                <a:cs typeface="Segoe UI"/>
              </a:rPr>
              <a:t>circumstances.</a:t>
            </a:r>
            <a:endParaRPr sz="1100">
              <a:latin typeface="Segoe UI"/>
              <a:cs typeface="Segoe UI"/>
            </a:endParaRPr>
          </a:p>
          <a:p>
            <a:pPr marL="378460" marR="6350" algn="just">
              <a:lnSpc>
                <a:spcPct val="110900"/>
              </a:lnSpc>
              <a:spcBef>
                <a:spcPts val="585"/>
              </a:spcBef>
            </a:pPr>
            <a:r>
              <a:rPr sz="1100" b="1" spc="-5" dirty="0">
                <a:latin typeface="Segoe UI"/>
                <a:cs typeface="Segoe UI"/>
              </a:rPr>
              <a:t>Selection: </a:t>
            </a:r>
            <a:r>
              <a:rPr sz="1100" spc="-5" dirty="0">
                <a:latin typeface="Segoe UI"/>
                <a:cs typeface="Segoe UI"/>
              </a:rPr>
              <a:t>Considering the returns </a:t>
            </a:r>
            <a:r>
              <a:rPr sz="1100" dirty="0">
                <a:latin typeface="Segoe UI"/>
                <a:cs typeface="Segoe UI"/>
              </a:rPr>
              <a:t>and </a:t>
            </a:r>
            <a:r>
              <a:rPr sz="1100" spc="-5" dirty="0">
                <a:latin typeface="Segoe UI"/>
                <a:cs typeface="Segoe UI"/>
              </a:rPr>
              <a:t>risks associated with the individual  projects </a:t>
            </a:r>
            <a:r>
              <a:rPr sz="1100" dirty="0">
                <a:latin typeface="Segoe UI"/>
                <a:cs typeface="Segoe UI"/>
              </a:rPr>
              <a:t>as </a:t>
            </a:r>
            <a:r>
              <a:rPr sz="1100" spc="-5" dirty="0">
                <a:latin typeface="Segoe UI"/>
                <a:cs typeface="Segoe UI"/>
              </a:rPr>
              <a:t>well </a:t>
            </a:r>
            <a:r>
              <a:rPr sz="1100" dirty="0">
                <a:latin typeface="Segoe UI"/>
                <a:cs typeface="Segoe UI"/>
              </a:rPr>
              <a:t>as </a:t>
            </a:r>
            <a:r>
              <a:rPr sz="1100" spc="-5" dirty="0">
                <a:latin typeface="Segoe UI"/>
                <a:cs typeface="Segoe UI"/>
              </a:rPr>
              <a:t>the </a:t>
            </a:r>
            <a:r>
              <a:rPr sz="1100" dirty="0">
                <a:latin typeface="Segoe UI"/>
                <a:cs typeface="Segoe UI"/>
              </a:rPr>
              <a:t>cost of </a:t>
            </a:r>
            <a:r>
              <a:rPr sz="1100" spc="-5" dirty="0">
                <a:latin typeface="Segoe UI"/>
                <a:cs typeface="Segoe UI"/>
              </a:rPr>
              <a:t>capital to the organisation, the organisation will  </a:t>
            </a:r>
            <a:r>
              <a:rPr sz="1100" b="1" spc="-5" dirty="0">
                <a:latin typeface="Segoe UI"/>
                <a:cs typeface="Segoe UI"/>
              </a:rPr>
              <a:t>choose </a:t>
            </a:r>
            <a:r>
              <a:rPr sz="1100" b="1" dirty="0">
                <a:latin typeface="Segoe UI"/>
                <a:cs typeface="Segoe UI"/>
              </a:rPr>
              <a:t>among </a:t>
            </a:r>
            <a:r>
              <a:rPr sz="1100" b="1" spc="-5" dirty="0">
                <a:latin typeface="Segoe UI"/>
                <a:cs typeface="Segoe UI"/>
              </a:rPr>
              <a:t>projects </a:t>
            </a:r>
            <a:r>
              <a:rPr sz="1100" spc="-5" dirty="0">
                <a:latin typeface="Segoe UI"/>
                <a:cs typeface="Segoe UI"/>
              </a:rPr>
              <a:t>so </a:t>
            </a:r>
            <a:r>
              <a:rPr sz="1100" dirty="0">
                <a:latin typeface="Segoe UI"/>
                <a:cs typeface="Segoe UI"/>
              </a:rPr>
              <a:t>as </a:t>
            </a:r>
            <a:r>
              <a:rPr sz="1100" spc="-5" dirty="0">
                <a:latin typeface="Segoe UI"/>
                <a:cs typeface="Segoe UI"/>
              </a:rPr>
              <a:t>to maximise shareholders’</a:t>
            </a:r>
            <a:r>
              <a:rPr sz="1100" spc="-30" dirty="0">
                <a:latin typeface="Segoe UI"/>
                <a:cs typeface="Segoe UI"/>
              </a:rPr>
              <a:t> </a:t>
            </a:r>
            <a:r>
              <a:rPr sz="1100" spc="-5" dirty="0">
                <a:latin typeface="Segoe UI"/>
                <a:cs typeface="Segoe UI"/>
              </a:rPr>
              <a:t>wealth.</a:t>
            </a:r>
            <a:endParaRPr sz="1100">
              <a:latin typeface="Segoe UI"/>
              <a:cs typeface="Segoe UI"/>
            </a:endParaRPr>
          </a:p>
          <a:p>
            <a:pPr marL="378460" marR="6350" algn="just">
              <a:lnSpc>
                <a:spcPct val="110900"/>
              </a:lnSpc>
              <a:spcBef>
                <a:spcPts val="600"/>
              </a:spcBef>
            </a:pPr>
            <a:r>
              <a:rPr sz="1100" b="1" spc="-5" dirty="0">
                <a:latin typeface="Segoe UI"/>
                <a:cs typeface="Segoe UI"/>
              </a:rPr>
              <a:t>Implementation:</a:t>
            </a:r>
            <a:r>
              <a:rPr sz="1100" b="1" spc="-70" dirty="0">
                <a:latin typeface="Segoe UI"/>
                <a:cs typeface="Segoe UI"/>
              </a:rPr>
              <a:t> </a:t>
            </a:r>
            <a:r>
              <a:rPr sz="1100" dirty="0">
                <a:latin typeface="Segoe UI"/>
                <a:cs typeface="Segoe UI"/>
              </a:rPr>
              <a:t>When</a:t>
            </a:r>
            <a:r>
              <a:rPr sz="1100" spc="-70" dirty="0">
                <a:latin typeface="Segoe UI"/>
                <a:cs typeface="Segoe UI"/>
              </a:rPr>
              <a:t> </a:t>
            </a:r>
            <a:r>
              <a:rPr sz="1100" spc="-5" dirty="0">
                <a:latin typeface="Segoe UI"/>
                <a:cs typeface="Segoe UI"/>
              </a:rPr>
              <a:t>the</a:t>
            </a:r>
            <a:r>
              <a:rPr sz="1100" spc="-55" dirty="0">
                <a:latin typeface="Segoe UI"/>
                <a:cs typeface="Segoe UI"/>
              </a:rPr>
              <a:t> </a:t>
            </a:r>
            <a:r>
              <a:rPr sz="1100" spc="-5" dirty="0">
                <a:latin typeface="Segoe UI"/>
                <a:cs typeface="Segoe UI"/>
              </a:rPr>
              <a:t>final</a:t>
            </a:r>
            <a:r>
              <a:rPr sz="1100" spc="-65" dirty="0">
                <a:latin typeface="Segoe UI"/>
                <a:cs typeface="Segoe UI"/>
              </a:rPr>
              <a:t> </a:t>
            </a:r>
            <a:r>
              <a:rPr sz="1100" spc="-5" dirty="0">
                <a:latin typeface="Segoe UI"/>
                <a:cs typeface="Segoe UI"/>
              </a:rPr>
              <a:t>selection</a:t>
            </a:r>
            <a:r>
              <a:rPr sz="1100" spc="-60" dirty="0">
                <a:latin typeface="Segoe UI"/>
                <a:cs typeface="Segoe UI"/>
              </a:rPr>
              <a:t> </a:t>
            </a:r>
            <a:r>
              <a:rPr sz="1100" spc="-5" dirty="0">
                <a:latin typeface="Segoe UI"/>
                <a:cs typeface="Segoe UI"/>
              </a:rPr>
              <a:t>has</a:t>
            </a:r>
            <a:r>
              <a:rPr sz="1100" spc="-55" dirty="0">
                <a:latin typeface="Segoe UI"/>
                <a:cs typeface="Segoe UI"/>
              </a:rPr>
              <a:t> </a:t>
            </a:r>
            <a:r>
              <a:rPr sz="1100" spc="-5" dirty="0">
                <a:latin typeface="Segoe UI"/>
                <a:cs typeface="Segoe UI"/>
              </a:rPr>
              <a:t>been</a:t>
            </a:r>
            <a:r>
              <a:rPr sz="1100" spc="-60" dirty="0">
                <a:latin typeface="Segoe UI"/>
                <a:cs typeface="Segoe UI"/>
              </a:rPr>
              <a:t> </a:t>
            </a:r>
            <a:r>
              <a:rPr sz="1100" spc="-5" dirty="0">
                <a:latin typeface="Segoe UI"/>
                <a:cs typeface="Segoe UI"/>
              </a:rPr>
              <a:t>made,</a:t>
            </a:r>
            <a:r>
              <a:rPr sz="1100" spc="-60" dirty="0">
                <a:latin typeface="Segoe UI"/>
                <a:cs typeface="Segoe UI"/>
              </a:rPr>
              <a:t> </a:t>
            </a:r>
            <a:r>
              <a:rPr sz="1100" spc="-5" dirty="0">
                <a:latin typeface="Segoe UI"/>
                <a:cs typeface="Segoe UI"/>
              </a:rPr>
              <a:t>the</a:t>
            </a:r>
            <a:r>
              <a:rPr sz="1100" spc="-65" dirty="0">
                <a:latin typeface="Segoe UI"/>
                <a:cs typeface="Segoe UI"/>
              </a:rPr>
              <a:t> </a:t>
            </a:r>
            <a:r>
              <a:rPr sz="1100" dirty="0">
                <a:latin typeface="Segoe UI"/>
                <a:cs typeface="Segoe UI"/>
              </a:rPr>
              <a:t>firm</a:t>
            </a:r>
            <a:r>
              <a:rPr sz="1100" spc="-60" dirty="0">
                <a:latin typeface="Segoe UI"/>
                <a:cs typeface="Segoe UI"/>
              </a:rPr>
              <a:t> </a:t>
            </a:r>
            <a:r>
              <a:rPr sz="1100" spc="-5" dirty="0">
                <a:latin typeface="Segoe UI"/>
                <a:cs typeface="Segoe UI"/>
              </a:rPr>
              <a:t>must</a:t>
            </a:r>
            <a:r>
              <a:rPr sz="1100" spc="-75" dirty="0">
                <a:latin typeface="Segoe UI"/>
                <a:cs typeface="Segoe UI"/>
              </a:rPr>
              <a:t> </a:t>
            </a:r>
            <a:r>
              <a:rPr sz="1100" spc="-5" dirty="0">
                <a:latin typeface="Segoe UI"/>
                <a:cs typeface="Segoe UI"/>
              </a:rPr>
              <a:t>acquire  the</a:t>
            </a:r>
            <a:r>
              <a:rPr sz="1100" spc="-30" dirty="0">
                <a:latin typeface="Segoe UI"/>
                <a:cs typeface="Segoe UI"/>
              </a:rPr>
              <a:t> </a:t>
            </a:r>
            <a:r>
              <a:rPr sz="1100" spc="-5" dirty="0">
                <a:latin typeface="Segoe UI"/>
                <a:cs typeface="Segoe UI"/>
              </a:rPr>
              <a:t>necessary</a:t>
            </a:r>
            <a:r>
              <a:rPr sz="1100" spc="-15" dirty="0">
                <a:latin typeface="Segoe UI"/>
                <a:cs typeface="Segoe UI"/>
              </a:rPr>
              <a:t> </a:t>
            </a:r>
            <a:r>
              <a:rPr sz="1100" spc="-5" dirty="0">
                <a:latin typeface="Segoe UI"/>
                <a:cs typeface="Segoe UI"/>
              </a:rPr>
              <a:t>funds,</a:t>
            </a:r>
            <a:r>
              <a:rPr sz="1100" spc="-25" dirty="0">
                <a:latin typeface="Segoe UI"/>
                <a:cs typeface="Segoe UI"/>
              </a:rPr>
              <a:t> </a:t>
            </a:r>
            <a:r>
              <a:rPr sz="1100" spc="-5" dirty="0">
                <a:latin typeface="Segoe UI"/>
                <a:cs typeface="Segoe UI"/>
              </a:rPr>
              <a:t>purchase</a:t>
            </a:r>
            <a:r>
              <a:rPr sz="1100" spc="-30" dirty="0">
                <a:latin typeface="Segoe UI"/>
                <a:cs typeface="Segoe UI"/>
              </a:rPr>
              <a:t> </a:t>
            </a:r>
            <a:r>
              <a:rPr sz="1100" spc="-5" dirty="0">
                <a:latin typeface="Segoe UI"/>
                <a:cs typeface="Segoe UI"/>
              </a:rPr>
              <a:t>the</a:t>
            </a:r>
            <a:r>
              <a:rPr sz="1100" spc="-35" dirty="0">
                <a:latin typeface="Segoe UI"/>
                <a:cs typeface="Segoe UI"/>
              </a:rPr>
              <a:t> </a:t>
            </a:r>
            <a:r>
              <a:rPr sz="1100" spc="-5" dirty="0">
                <a:latin typeface="Segoe UI"/>
                <a:cs typeface="Segoe UI"/>
              </a:rPr>
              <a:t>assets,</a:t>
            </a:r>
            <a:r>
              <a:rPr sz="1100" spc="-40" dirty="0">
                <a:latin typeface="Segoe UI"/>
                <a:cs typeface="Segoe UI"/>
              </a:rPr>
              <a:t> </a:t>
            </a:r>
            <a:r>
              <a:rPr sz="1100" dirty="0">
                <a:latin typeface="Segoe UI"/>
                <a:cs typeface="Segoe UI"/>
              </a:rPr>
              <a:t>and</a:t>
            </a:r>
            <a:r>
              <a:rPr sz="1100" spc="-25" dirty="0">
                <a:latin typeface="Segoe UI"/>
                <a:cs typeface="Segoe UI"/>
              </a:rPr>
              <a:t> </a:t>
            </a:r>
            <a:r>
              <a:rPr sz="1100" spc="-5" dirty="0">
                <a:latin typeface="Segoe UI"/>
                <a:cs typeface="Segoe UI"/>
              </a:rPr>
              <a:t>begin</a:t>
            </a:r>
            <a:r>
              <a:rPr sz="1100" spc="-25" dirty="0">
                <a:latin typeface="Segoe UI"/>
                <a:cs typeface="Segoe UI"/>
              </a:rPr>
              <a:t> </a:t>
            </a:r>
            <a:r>
              <a:rPr sz="1100" spc="-5" dirty="0">
                <a:latin typeface="Segoe UI"/>
                <a:cs typeface="Segoe UI"/>
              </a:rPr>
              <a:t>the</a:t>
            </a:r>
            <a:r>
              <a:rPr sz="1100" spc="-30" dirty="0">
                <a:latin typeface="Segoe UI"/>
                <a:cs typeface="Segoe UI"/>
              </a:rPr>
              <a:t> </a:t>
            </a:r>
            <a:r>
              <a:rPr sz="1100" b="1" spc="-5" dirty="0">
                <a:latin typeface="Segoe UI"/>
                <a:cs typeface="Segoe UI"/>
              </a:rPr>
              <a:t>implementation</a:t>
            </a:r>
            <a:r>
              <a:rPr sz="1100" b="1" spc="-20" dirty="0">
                <a:latin typeface="Segoe UI"/>
                <a:cs typeface="Segoe UI"/>
              </a:rPr>
              <a:t> </a:t>
            </a:r>
            <a:r>
              <a:rPr sz="1100" b="1" spc="-10" dirty="0">
                <a:latin typeface="Segoe UI"/>
                <a:cs typeface="Segoe UI"/>
              </a:rPr>
              <a:t>of</a:t>
            </a:r>
            <a:r>
              <a:rPr sz="1100" b="1" spc="-30" dirty="0">
                <a:latin typeface="Segoe UI"/>
                <a:cs typeface="Segoe UI"/>
              </a:rPr>
              <a:t> </a:t>
            </a:r>
            <a:r>
              <a:rPr sz="1100" b="1" dirty="0">
                <a:latin typeface="Segoe UI"/>
                <a:cs typeface="Segoe UI"/>
              </a:rPr>
              <a:t>the  </a:t>
            </a:r>
            <a:r>
              <a:rPr sz="1100" b="1" spc="-5" dirty="0">
                <a:latin typeface="Segoe UI"/>
                <a:cs typeface="Segoe UI"/>
              </a:rPr>
              <a:t>project.</a:t>
            </a:r>
            <a:endParaRPr sz="1100">
              <a:latin typeface="Segoe UI"/>
              <a:cs typeface="Segoe UI"/>
            </a:endParaRPr>
          </a:p>
          <a:p>
            <a:pPr marL="378460" marR="5080" indent="-366395" algn="just">
              <a:lnSpc>
                <a:spcPct val="110900"/>
              </a:lnSpc>
              <a:spcBef>
                <a:spcPts val="605"/>
              </a:spcBef>
            </a:pPr>
            <a:r>
              <a:rPr sz="1100" spc="-5" dirty="0">
                <a:latin typeface="Segoe UI"/>
                <a:cs typeface="Segoe UI"/>
              </a:rPr>
              <a:t>(v) </a:t>
            </a:r>
            <a:r>
              <a:rPr sz="1100" b="1" spc="-5" dirty="0">
                <a:latin typeface="Segoe UI"/>
                <a:cs typeface="Segoe UI"/>
              </a:rPr>
              <a:t>Control: </a:t>
            </a:r>
            <a:r>
              <a:rPr sz="1100" spc="-5" dirty="0">
                <a:latin typeface="Segoe UI"/>
                <a:cs typeface="Segoe UI"/>
              </a:rPr>
              <a:t>The progress </a:t>
            </a:r>
            <a:r>
              <a:rPr sz="1100" spc="-10" dirty="0">
                <a:latin typeface="Segoe UI"/>
                <a:cs typeface="Segoe UI"/>
              </a:rPr>
              <a:t>of </a:t>
            </a:r>
            <a:r>
              <a:rPr sz="1100" spc="-5" dirty="0">
                <a:latin typeface="Segoe UI"/>
                <a:cs typeface="Segoe UI"/>
              </a:rPr>
              <a:t>the project is monitored with the </a:t>
            </a:r>
            <a:r>
              <a:rPr sz="1100" dirty="0">
                <a:latin typeface="Segoe UI"/>
                <a:cs typeface="Segoe UI"/>
              </a:rPr>
              <a:t>aid of </a:t>
            </a:r>
            <a:r>
              <a:rPr sz="1100" b="1" spc="-5" dirty="0">
                <a:latin typeface="Segoe UI"/>
                <a:cs typeface="Segoe UI"/>
              </a:rPr>
              <a:t>feedback  reports</a:t>
            </a:r>
            <a:r>
              <a:rPr sz="1100" spc="-5" dirty="0">
                <a:latin typeface="Segoe UI"/>
                <a:cs typeface="Segoe UI"/>
              </a:rPr>
              <a:t>. These reports will include capital expenditure </a:t>
            </a:r>
            <a:r>
              <a:rPr sz="1100" dirty="0">
                <a:latin typeface="Segoe UI"/>
                <a:cs typeface="Segoe UI"/>
              </a:rPr>
              <a:t>progress </a:t>
            </a:r>
            <a:r>
              <a:rPr sz="1100" spc="-5" dirty="0">
                <a:latin typeface="Segoe UI"/>
                <a:cs typeface="Segoe UI"/>
              </a:rPr>
              <a:t>reports,  performance reports comparing actual performance against plans set and post  completion</a:t>
            </a:r>
            <a:r>
              <a:rPr sz="1100" spc="-10" dirty="0">
                <a:latin typeface="Segoe UI"/>
                <a:cs typeface="Segoe UI"/>
              </a:rPr>
              <a:t> </a:t>
            </a:r>
            <a:r>
              <a:rPr sz="1100" spc="-5" dirty="0">
                <a:latin typeface="Segoe UI"/>
                <a:cs typeface="Segoe UI"/>
              </a:rPr>
              <a:t>audits.</a:t>
            </a:r>
            <a:endParaRPr sz="1100">
              <a:latin typeface="Segoe UI"/>
              <a:cs typeface="Segoe UI"/>
            </a:endParaRPr>
          </a:p>
          <a:p>
            <a:pPr marL="378460" marR="5715" algn="just">
              <a:lnSpc>
                <a:spcPct val="110600"/>
              </a:lnSpc>
              <a:spcBef>
                <a:spcPts val="605"/>
              </a:spcBef>
            </a:pPr>
            <a:r>
              <a:rPr sz="1100" b="1" spc="-5" dirty="0">
                <a:latin typeface="Segoe UI"/>
                <a:cs typeface="Segoe UI"/>
              </a:rPr>
              <a:t>Review: </a:t>
            </a:r>
            <a:r>
              <a:rPr sz="1100" spc="-5" dirty="0">
                <a:latin typeface="Segoe UI"/>
                <a:cs typeface="Segoe UI"/>
              </a:rPr>
              <a:t>When </a:t>
            </a:r>
            <a:r>
              <a:rPr sz="1100" dirty="0">
                <a:latin typeface="Segoe UI"/>
                <a:cs typeface="Segoe UI"/>
              </a:rPr>
              <a:t>a </a:t>
            </a:r>
            <a:r>
              <a:rPr sz="1100" spc="-5" dirty="0">
                <a:latin typeface="Segoe UI"/>
                <a:cs typeface="Segoe UI"/>
              </a:rPr>
              <a:t>project terminates, </a:t>
            </a:r>
            <a:r>
              <a:rPr sz="1100" dirty="0">
                <a:latin typeface="Segoe UI"/>
                <a:cs typeface="Segoe UI"/>
              </a:rPr>
              <a:t>or </a:t>
            </a:r>
            <a:r>
              <a:rPr sz="1100" spc="-5" dirty="0">
                <a:latin typeface="Segoe UI"/>
                <a:cs typeface="Segoe UI"/>
              </a:rPr>
              <a:t>even before, the organisation should  </a:t>
            </a:r>
            <a:r>
              <a:rPr sz="1100" b="1" spc="-5" dirty="0">
                <a:latin typeface="Segoe UI"/>
                <a:cs typeface="Segoe UI"/>
              </a:rPr>
              <a:t>review </a:t>
            </a:r>
            <a:r>
              <a:rPr sz="1100" b="1" dirty="0">
                <a:latin typeface="Segoe UI"/>
                <a:cs typeface="Segoe UI"/>
              </a:rPr>
              <a:t>the </a:t>
            </a:r>
            <a:r>
              <a:rPr sz="1100" b="1" spc="-5" dirty="0">
                <a:latin typeface="Segoe UI"/>
                <a:cs typeface="Segoe UI"/>
              </a:rPr>
              <a:t>entire project </a:t>
            </a:r>
            <a:r>
              <a:rPr sz="1100" spc="-5" dirty="0">
                <a:latin typeface="Segoe UI"/>
                <a:cs typeface="Segoe UI"/>
              </a:rPr>
              <a:t>to explain its success </a:t>
            </a:r>
            <a:r>
              <a:rPr sz="1100" dirty="0">
                <a:latin typeface="Segoe UI"/>
                <a:cs typeface="Segoe UI"/>
              </a:rPr>
              <a:t>or </a:t>
            </a:r>
            <a:r>
              <a:rPr sz="1100" spc="-5" dirty="0">
                <a:latin typeface="Segoe UI"/>
                <a:cs typeface="Segoe UI"/>
              </a:rPr>
              <a:t>failure. This phase may have  implication </a:t>
            </a:r>
            <a:r>
              <a:rPr sz="1100" dirty="0">
                <a:latin typeface="Segoe UI"/>
                <a:cs typeface="Segoe UI"/>
              </a:rPr>
              <a:t>for </a:t>
            </a:r>
            <a:r>
              <a:rPr sz="1100" spc="-5" dirty="0">
                <a:latin typeface="Segoe UI"/>
                <a:cs typeface="Segoe UI"/>
              </a:rPr>
              <a:t>firms planning </a:t>
            </a:r>
            <a:r>
              <a:rPr sz="1100" dirty="0">
                <a:latin typeface="Segoe UI"/>
                <a:cs typeface="Segoe UI"/>
              </a:rPr>
              <a:t>and </a:t>
            </a:r>
            <a:r>
              <a:rPr sz="1100" spc="-5" dirty="0">
                <a:latin typeface="Segoe UI"/>
                <a:cs typeface="Segoe UI"/>
              </a:rPr>
              <a:t>evaluation procedures. Further, the review  </a:t>
            </a:r>
            <a:r>
              <a:rPr sz="1100" dirty="0">
                <a:latin typeface="Segoe UI"/>
                <a:cs typeface="Segoe UI"/>
              </a:rPr>
              <a:t>may </a:t>
            </a:r>
            <a:r>
              <a:rPr sz="1100" spc="-5" dirty="0">
                <a:latin typeface="Segoe UI"/>
                <a:cs typeface="Segoe UI"/>
              </a:rPr>
              <a:t>produce ideas </a:t>
            </a:r>
            <a:r>
              <a:rPr sz="1100" dirty="0">
                <a:latin typeface="Segoe UI"/>
                <a:cs typeface="Segoe UI"/>
              </a:rPr>
              <a:t>for </a:t>
            </a:r>
            <a:r>
              <a:rPr sz="1100" spc="-5" dirty="0">
                <a:latin typeface="Segoe UI"/>
                <a:cs typeface="Segoe UI"/>
              </a:rPr>
              <a:t>new proposals to be undertaken in the</a:t>
            </a:r>
            <a:r>
              <a:rPr sz="1100" spc="10" dirty="0">
                <a:latin typeface="Segoe UI"/>
                <a:cs typeface="Segoe UI"/>
              </a:rPr>
              <a:t> </a:t>
            </a:r>
            <a:r>
              <a:rPr sz="1100" spc="-5" dirty="0">
                <a:latin typeface="Segoe UI"/>
                <a:cs typeface="Segoe UI"/>
              </a:rPr>
              <a:t>future.</a:t>
            </a:r>
            <a:endParaRPr sz="1100">
              <a:latin typeface="Segoe UI"/>
              <a:cs typeface="Segoe UI"/>
            </a:endParaRPr>
          </a:p>
        </p:txBody>
      </p:sp>
      <p:sp>
        <p:nvSpPr>
          <p:cNvPr id="10" name="object 10"/>
          <p:cNvSpPr/>
          <p:nvPr/>
        </p:nvSpPr>
        <p:spPr>
          <a:xfrm>
            <a:off x="914400" y="1270000"/>
            <a:ext cx="310515" cy="264795"/>
          </a:xfrm>
          <a:prstGeom prst="rect">
            <a:avLst/>
          </a:prstGeom>
          <a:blipFill>
            <a:blip r:embed="rId2" cstate="print"/>
            <a:stretch>
              <a:fillRect/>
            </a:stretch>
          </a:blipFill>
        </p:spPr>
        <p:txBody>
          <a:bodyPr wrap="square" lIns="0" tIns="0" rIns="0" bIns="0" rtlCol="0"/>
          <a:lstStyle/>
          <a:p>
            <a:endParaRP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 name="object 3"/>
          <p:cNvSpPr txBox="1"/>
          <p:nvPr/>
        </p:nvSpPr>
        <p:spPr>
          <a:xfrm>
            <a:off x="5091176" y="746251"/>
            <a:ext cx="229870" cy="193675"/>
          </a:xfrm>
          <a:prstGeom prst="rect">
            <a:avLst/>
          </a:prstGeom>
        </p:spPr>
        <p:txBody>
          <a:bodyPr vert="horz" wrap="square" lIns="0" tIns="12700" rIns="0" bIns="0" rtlCol="0">
            <a:spAutoFit/>
          </a:bodyPr>
          <a:lstStyle/>
          <a:p>
            <a:pPr marL="12700">
              <a:lnSpc>
                <a:spcPct val="100000"/>
              </a:lnSpc>
              <a:spcBef>
                <a:spcPts val="100"/>
              </a:spcBef>
            </a:pPr>
            <a:r>
              <a:rPr sz="1100" b="1" spc="25" dirty="0">
                <a:solidFill>
                  <a:srgbClr val="FFFFFF"/>
                </a:solidFill>
                <a:latin typeface="Segoe UI"/>
                <a:cs typeface="Segoe UI"/>
              </a:rPr>
              <a:t>7</a:t>
            </a:r>
            <a:r>
              <a:rPr sz="1100" b="1" spc="10" dirty="0">
                <a:solidFill>
                  <a:srgbClr val="FFFFFF"/>
                </a:solidFill>
                <a:latin typeface="Segoe UI"/>
                <a:cs typeface="Segoe UI"/>
              </a:rPr>
              <a:t>.</a:t>
            </a:r>
            <a:r>
              <a:rPr sz="1100" b="1" dirty="0">
                <a:solidFill>
                  <a:srgbClr val="FFFFFF"/>
                </a:solidFill>
                <a:latin typeface="Segoe UI"/>
                <a:cs typeface="Segoe UI"/>
              </a:rPr>
              <a:t>5</a:t>
            </a:r>
            <a:endParaRPr sz="1100">
              <a:latin typeface="Segoe UI"/>
              <a:cs typeface="Segoe UI"/>
            </a:endParaRPr>
          </a:p>
        </p:txBody>
      </p:sp>
      <p:sp>
        <p:nvSpPr>
          <p:cNvPr id="5" name="object 5"/>
          <p:cNvSpPr txBox="1"/>
          <p:nvPr/>
        </p:nvSpPr>
        <p:spPr>
          <a:xfrm>
            <a:off x="901700" y="1183322"/>
            <a:ext cx="5283200" cy="1227455"/>
          </a:xfrm>
          <a:prstGeom prst="rect">
            <a:avLst/>
          </a:prstGeom>
        </p:spPr>
        <p:txBody>
          <a:bodyPr vert="horz" wrap="square" lIns="0" tIns="149225" rIns="0" bIns="0" rtlCol="0">
            <a:spAutoFit/>
          </a:bodyPr>
          <a:lstStyle/>
          <a:p>
            <a:pPr marL="377825">
              <a:lnSpc>
                <a:spcPct val="100000"/>
              </a:lnSpc>
              <a:spcBef>
                <a:spcPts val="1175"/>
              </a:spcBef>
            </a:pPr>
            <a:r>
              <a:rPr sz="1600" b="1" spc="10" dirty="0">
                <a:solidFill>
                  <a:srgbClr val="00A650"/>
                </a:solidFill>
                <a:latin typeface="Segoe UI Black"/>
                <a:cs typeface="Segoe UI Black"/>
              </a:rPr>
              <a:t>TYPES </a:t>
            </a:r>
            <a:r>
              <a:rPr sz="1600" b="1" spc="5" dirty="0">
                <a:solidFill>
                  <a:srgbClr val="00A650"/>
                </a:solidFill>
                <a:latin typeface="Segoe UI Black"/>
                <a:cs typeface="Segoe UI Black"/>
              </a:rPr>
              <a:t>OF </a:t>
            </a:r>
            <a:r>
              <a:rPr sz="1600" b="1" spc="10" dirty="0">
                <a:solidFill>
                  <a:srgbClr val="00A650"/>
                </a:solidFill>
                <a:latin typeface="Segoe UI Black"/>
                <a:cs typeface="Segoe UI Black"/>
              </a:rPr>
              <a:t>CAPITAL INVESTMENT</a:t>
            </a:r>
            <a:r>
              <a:rPr sz="1600" b="1" spc="70" dirty="0">
                <a:solidFill>
                  <a:srgbClr val="00A650"/>
                </a:solidFill>
                <a:latin typeface="Segoe UI Black"/>
                <a:cs typeface="Segoe UI Black"/>
              </a:rPr>
              <a:t> </a:t>
            </a:r>
            <a:r>
              <a:rPr sz="1600" b="1" spc="15" dirty="0">
                <a:solidFill>
                  <a:srgbClr val="00A650"/>
                </a:solidFill>
                <a:latin typeface="Segoe UI Black"/>
                <a:cs typeface="Segoe UI Black"/>
              </a:rPr>
              <a:t>DECISIONS</a:t>
            </a:r>
            <a:endParaRPr sz="1600" dirty="0">
              <a:latin typeface="Segoe UI Black"/>
              <a:cs typeface="Segoe UI Black"/>
            </a:endParaRPr>
          </a:p>
          <a:p>
            <a:pPr marL="12700" marR="5080" algn="just">
              <a:lnSpc>
                <a:spcPct val="110900"/>
              </a:lnSpc>
              <a:spcBef>
                <a:spcPts val="610"/>
              </a:spcBef>
            </a:pPr>
            <a:r>
              <a:rPr sz="1100" spc="15" dirty="0">
                <a:latin typeface="Segoe UI"/>
                <a:cs typeface="Segoe UI"/>
              </a:rPr>
              <a:t>There </a:t>
            </a:r>
            <a:r>
              <a:rPr sz="1100" spc="10" dirty="0">
                <a:latin typeface="Segoe UI"/>
                <a:cs typeface="Segoe UI"/>
              </a:rPr>
              <a:t>are many ways </a:t>
            </a:r>
            <a:r>
              <a:rPr sz="1100" spc="5" dirty="0">
                <a:latin typeface="Segoe UI"/>
                <a:cs typeface="Segoe UI"/>
              </a:rPr>
              <a:t>to </a:t>
            </a:r>
            <a:r>
              <a:rPr sz="1100" spc="10" dirty="0">
                <a:latin typeface="Segoe UI"/>
                <a:cs typeface="Segoe UI"/>
              </a:rPr>
              <a:t>classify the </a:t>
            </a:r>
            <a:r>
              <a:rPr sz="1100" spc="15" dirty="0">
                <a:latin typeface="Segoe UI"/>
                <a:cs typeface="Segoe UI"/>
              </a:rPr>
              <a:t>capital budgeting decision. Generally </a:t>
            </a:r>
            <a:r>
              <a:rPr sz="1100" spc="10" dirty="0">
                <a:latin typeface="Segoe UI"/>
                <a:cs typeface="Segoe UI"/>
              </a:rPr>
              <a:t>capital  </a:t>
            </a:r>
            <a:r>
              <a:rPr sz="1100" spc="15" dirty="0">
                <a:latin typeface="Segoe UI"/>
                <a:cs typeface="Segoe UI"/>
              </a:rPr>
              <a:t>investment decisions </a:t>
            </a:r>
            <a:r>
              <a:rPr sz="1100" spc="5" dirty="0">
                <a:latin typeface="Segoe UI"/>
                <a:cs typeface="Segoe UI"/>
              </a:rPr>
              <a:t>are </a:t>
            </a:r>
            <a:r>
              <a:rPr sz="1100" spc="15" dirty="0">
                <a:latin typeface="Segoe UI"/>
                <a:cs typeface="Segoe UI"/>
              </a:rPr>
              <a:t>classified </a:t>
            </a:r>
            <a:r>
              <a:rPr sz="1100" dirty="0">
                <a:latin typeface="Segoe UI"/>
                <a:cs typeface="Segoe UI"/>
              </a:rPr>
              <a:t>in </a:t>
            </a:r>
            <a:r>
              <a:rPr sz="1100" spc="10" dirty="0">
                <a:latin typeface="Segoe UI"/>
                <a:cs typeface="Segoe UI"/>
              </a:rPr>
              <a:t>two ways. One </a:t>
            </a:r>
            <a:r>
              <a:rPr sz="1100" spc="5" dirty="0">
                <a:latin typeface="Segoe UI"/>
                <a:cs typeface="Segoe UI"/>
              </a:rPr>
              <a:t>way </a:t>
            </a:r>
            <a:r>
              <a:rPr sz="1100" spc="10" dirty="0">
                <a:latin typeface="Segoe UI"/>
                <a:cs typeface="Segoe UI"/>
              </a:rPr>
              <a:t>is </a:t>
            </a:r>
            <a:r>
              <a:rPr sz="1100" spc="5" dirty="0">
                <a:latin typeface="Segoe UI"/>
                <a:cs typeface="Segoe UI"/>
              </a:rPr>
              <a:t>to </a:t>
            </a:r>
            <a:r>
              <a:rPr sz="1100" spc="10" dirty="0">
                <a:latin typeface="Segoe UI"/>
                <a:cs typeface="Segoe UI"/>
              </a:rPr>
              <a:t>classify them </a:t>
            </a:r>
            <a:r>
              <a:rPr sz="1100" spc="5" dirty="0">
                <a:latin typeface="Segoe UI"/>
                <a:cs typeface="Segoe UI"/>
              </a:rPr>
              <a:t>on </a:t>
            </a:r>
            <a:r>
              <a:rPr sz="1100" spc="10" dirty="0">
                <a:latin typeface="Segoe UI"/>
                <a:cs typeface="Segoe UI"/>
              </a:rPr>
              <a:t>the  </a:t>
            </a:r>
            <a:r>
              <a:rPr sz="1100" spc="15" dirty="0">
                <a:latin typeface="Segoe UI"/>
                <a:cs typeface="Segoe UI"/>
              </a:rPr>
              <a:t>basis </a:t>
            </a:r>
            <a:r>
              <a:rPr sz="1100" spc="10" dirty="0">
                <a:latin typeface="Segoe UI"/>
                <a:cs typeface="Segoe UI"/>
              </a:rPr>
              <a:t>of firm’s existence. </a:t>
            </a:r>
            <a:r>
              <a:rPr sz="1100" spc="15" dirty="0">
                <a:latin typeface="Segoe UI"/>
                <a:cs typeface="Segoe UI"/>
              </a:rPr>
              <a:t>Another </a:t>
            </a:r>
            <a:r>
              <a:rPr sz="1100" spc="10" dirty="0">
                <a:latin typeface="Segoe UI"/>
                <a:cs typeface="Segoe UI"/>
              </a:rPr>
              <a:t>way </a:t>
            </a:r>
            <a:r>
              <a:rPr sz="1100" dirty="0">
                <a:latin typeface="Segoe UI"/>
                <a:cs typeface="Segoe UI"/>
              </a:rPr>
              <a:t>is </a:t>
            </a:r>
            <a:r>
              <a:rPr sz="1100" spc="5" dirty="0">
                <a:latin typeface="Segoe UI"/>
                <a:cs typeface="Segoe UI"/>
              </a:rPr>
              <a:t>to </a:t>
            </a:r>
            <a:r>
              <a:rPr sz="1100" spc="10" dirty="0">
                <a:latin typeface="Segoe UI"/>
                <a:cs typeface="Segoe UI"/>
              </a:rPr>
              <a:t>classify them </a:t>
            </a:r>
            <a:r>
              <a:rPr sz="1100" spc="5" dirty="0">
                <a:latin typeface="Segoe UI"/>
                <a:cs typeface="Segoe UI"/>
              </a:rPr>
              <a:t>on </a:t>
            </a:r>
            <a:r>
              <a:rPr sz="1100" spc="10" dirty="0">
                <a:latin typeface="Segoe UI"/>
                <a:cs typeface="Segoe UI"/>
              </a:rPr>
              <a:t>the </a:t>
            </a:r>
            <a:r>
              <a:rPr sz="1100" spc="15" dirty="0">
                <a:latin typeface="Segoe UI"/>
                <a:cs typeface="Segoe UI"/>
              </a:rPr>
              <a:t>basis </a:t>
            </a:r>
            <a:r>
              <a:rPr sz="1100" spc="10" dirty="0">
                <a:latin typeface="Segoe UI"/>
                <a:cs typeface="Segoe UI"/>
              </a:rPr>
              <a:t>of </a:t>
            </a:r>
            <a:r>
              <a:rPr sz="1100" spc="15" dirty="0">
                <a:latin typeface="Segoe UI"/>
                <a:cs typeface="Segoe UI"/>
              </a:rPr>
              <a:t>decision  situation.</a:t>
            </a:r>
            <a:endParaRPr sz="1100" dirty="0">
              <a:latin typeface="Segoe UI"/>
              <a:cs typeface="Segoe UI"/>
            </a:endParaRPr>
          </a:p>
        </p:txBody>
      </p:sp>
      <p:sp>
        <p:nvSpPr>
          <p:cNvPr id="6" name="object 6"/>
          <p:cNvSpPr txBox="1"/>
          <p:nvPr/>
        </p:nvSpPr>
        <p:spPr>
          <a:xfrm>
            <a:off x="901700" y="5654459"/>
            <a:ext cx="5285740" cy="2693670"/>
          </a:xfrm>
          <a:prstGeom prst="rect">
            <a:avLst/>
          </a:prstGeom>
        </p:spPr>
        <p:txBody>
          <a:bodyPr vert="horz" wrap="square" lIns="0" tIns="114935" rIns="0" bIns="0" rtlCol="0">
            <a:spAutoFit/>
          </a:bodyPr>
          <a:lstStyle/>
          <a:p>
            <a:pPr marL="12700" algn="just">
              <a:lnSpc>
                <a:spcPct val="100000"/>
              </a:lnSpc>
              <a:spcBef>
                <a:spcPts val="905"/>
              </a:spcBef>
            </a:pPr>
            <a:r>
              <a:rPr sz="1200" b="1" spc="10" dirty="0">
                <a:solidFill>
                  <a:srgbClr val="00A650"/>
                </a:solidFill>
                <a:latin typeface="Segoe UI"/>
                <a:cs typeface="Segoe UI"/>
              </a:rPr>
              <a:t>On </a:t>
            </a:r>
            <a:r>
              <a:rPr sz="1200" b="1" spc="15" dirty="0">
                <a:solidFill>
                  <a:srgbClr val="00A650"/>
                </a:solidFill>
                <a:latin typeface="Segoe UI"/>
                <a:cs typeface="Segoe UI"/>
              </a:rPr>
              <a:t>the </a:t>
            </a:r>
            <a:r>
              <a:rPr sz="1200" b="1" spc="10" dirty="0">
                <a:solidFill>
                  <a:srgbClr val="00A650"/>
                </a:solidFill>
                <a:latin typeface="Segoe UI"/>
                <a:cs typeface="Segoe UI"/>
              </a:rPr>
              <a:t>basis of </a:t>
            </a:r>
            <a:r>
              <a:rPr sz="1200" b="1" spc="15" dirty="0">
                <a:solidFill>
                  <a:srgbClr val="00A650"/>
                </a:solidFill>
                <a:latin typeface="Segoe UI"/>
                <a:cs typeface="Segoe UI"/>
              </a:rPr>
              <a:t>firm’s</a:t>
            </a:r>
            <a:r>
              <a:rPr sz="1200" b="1" spc="155" dirty="0">
                <a:solidFill>
                  <a:srgbClr val="00A650"/>
                </a:solidFill>
                <a:latin typeface="Segoe UI"/>
                <a:cs typeface="Segoe UI"/>
              </a:rPr>
              <a:t> </a:t>
            </a:r>
            <a:r>
              <a:rPr sz="1200" b="1" spc="15" dirty="0">
                <a:solidFill>
                  <a:srgbClr val="00A650"/>
                </a:solidFill>
                <a:latin typeface="Segoe UI"/>
                <a:cs typeface="Segoe UI"/>
              </a:rPr>
              <a:t>existence</a:t>
            </a:r>
            <a:endParaRPr sz="1200" dirty="0">
              <a:latin typeface="Segoe UI"/>
              <a:cs typeface="Segoe UI"/>
            </a:endParaRPr>
          </a:p>
          <a:p>
            <a:pPr marL="12700" marR="6985" algn="just">
              <a:lnSpc>
                <a:spcPct val="110700"/>
              </a:lnSpc>
              <a:spcBef>
                <a:spcPts val="610"/>
              </a:spcBef>
            </a:pPr>
            <a:r>
              <a:rPr sz="1100" spc="15" dirty="0">
                <a:latin typeface="Segoe UI"/>
                <a:cs typeface="Segoe UI"/>
              </a:rPr>
              <a:t>The capital budgeting decisions </a:t>
            </a:r>
            <a:r>
              <a:rPr sz="1100" spc="10" dirty="0">
                <a:latin typeface="Segoe UI"/>
                <a:cs typeface="Segoe UI"/>
              </a:rPr>
              <a:t>are </a:t>
            </a:r>
            <a:r>
              <a:rPr sz="1100" spc="15" dirty="0">
                <a:latin typeface="Segoe UI"/>
                <a:cs typeface="Segoe UI"/>
              </a:rPr>
              <a:t>taken </a:t>
            </a:r>
            <a:r>
              <a:rPr sz="1100" spc="5" dirty="0">
                <a:latin typeface="Segoe UI"/>
                <a:cs typeface="Segoe UI"/>
              </a:rPr>
              <a:t>by </a:t>
            </a:r>
            <a:r>
              <a:rPr sz="1100" spc="10" dirty="0">
                <a:latin typeface="Segoe UI"/>
                <a:cs typeface="Segoe UI"/>
              </a:rPr>
              <a:t>both newly </a:t>
            </a:r>
            <a:r>
              <a:rPr sz="1100" spc="15" dirty="0">
                <a:latin typeface="Segoe UI"/>
                <a:cs typeface="Segoe UI"/>
              </a:rPr>
              <a:t>incorporated firms </a:t>
            </a:r>
            <a:r>
              <a:rPr sz="1100" spc="10" dirty="0">
                <a:latin typeface="Segoe UI"/>
                <a:cs typeface="Segoe UI"/>
              </a:rPr>
              <a:t>as well  as </a:t>
            </a:r>
            <a:r>
              <a:rPr sz="1100" spc="5" dirty="0">
                <a:latin typeface="Segoe UI"/>
                <a:cs typeface="Segoe UI"/>
              </a:rPr>
              <a:t>by </a:t>
            </a:r>
            <a:r>
              <a:rPr sz="1100" spc="15" dirty="0">
                <a:latin typeface="Segoe UI"/>
                <a:cs typeface="Segoe UI"/>
              </a:rPr>
              <a:t>existing </a:t>
            </a:r>
            <a:r>
              <a:rPr sz="1100" spc="10" dirty="0">
                <a:latin typeface="Segoe UI"/>
                <a:cs typeface="Segoe UI"/>
              </a:rPr>
              <a:t>firms. The new </a:t>
            </a:r>
            <a:r>
              <a:rPr sz="1100" spc="15" dirty="0">
                <a:latin typeface="Segoe UI"/>
                <a:cs typeface="Segoe UI"/>
              </a:rPr>
              <a:t>firms </a:t>
            </a:r>
            <a:r>
              <a:rPr sz="1100" spc="10" dirty="0">
                <a:latin typeface="Segoe UI"/>
                <a:cs typeface="Segoe UI"/>
              </a:rPr>
              <a:t>may </a:t>
            </a:r>
            <a:r>
              <a:rPr sz="1100" spc="15" dirty="0">
                <a:latin typeface="Segoe UI"/>
                <a:cs typeface="Segoe UI"/>
              </a:rPr>
              <a:t>require taking decision </a:t>
            </a:r>
            <a:r>
              <a:rPr sz="1100" dirty="0">
                <a:latin typeface="Segoe UI"/>
                <a:cs typeface="Segoe UI"/>
              </a:rPr>
              <a:t>in </a:t>
            </a:r>
            <a:r>
              <a:rPr sz="1100" spc="15" dirty="0">
                <a:latin typeface="Segoe UI"/>
                <a:cs typeface="Segoe UI"/>
              </a:rPr>
              <a:t>respect </a:t>
            </a:r>
            <a:r>
              <a:rPr sz="1100" spc="5" dirty="0">
                <a:latin typeface="Segoe UI"/>
                <a:cs typeface="Segoe UI"/>
              </a:rPr>
              <a:t>of </a:t>
            </a:r>
            <a:r>
              <a:rPr sz="1100" spc="310" dirty="0">
                <a:latin typeface="Segoe UI"/>
                <a:cs typeface="Segoe UI"/>
              </a:rPr>
              <a:t> </a:t>
            </a:r>
            <a:r>
              <a:rPr sz="1100" spc="15" dirty="0">
                <a:latin typeface="Segoe UI"/>
                <a:cs typeface="Segoe UI"/>
              </a:rPr>
              <a:t>selection </a:t>
            </a:r>
            <a:r>
              <a:rPr sz="1100" spc="5" dirty="0">
                <a:latin typeface="Segoe UI"/>
                <a:cs typeface="Segoe UI"/>
              </a:rPr>
              <a:t>of </a:t>
            </a:r>
            <a:r>
              <a:rPr sz="1100" dirty="0">
                <a:latin typeface="Segoe UI"/>
                <a:cs typeface="Segoe UI"/>
              </a:rPr>
              <a:t>a </a:t>
            </a:r>
            <a:r>
              <a:rPr sz="1100" spc="10" dirty="0">
                <a:latin typeface="Segoe UI"/>
                <a:cs typeface="Segoe UI"/>
              </a:rPr>
              <a:t>plant to </a:t>
            </a:r>
            <a:r>
              <a:rPr sz="1100" spc="5" dirty="0">
                <a:latin typeface="Segoe UI"/>
                <a:cs typeface="Segoe UI"/>
              </a:rPr>
              <a:t>be </a:t>
            </a:r>
            <a:r>
              <a:rPr sz="1100" spc="15" dirty="0">
                <a:latin typeface="Segoe UI"/>
                <a:cs typeface="Segoe UI"/>
              </a:rPr>
              <a:t>installed. </a:t>
            </a:r>
            <a:r>
              <a:rPr sz="1100" spc="10" dirty="0">
                <a:latin typeface="Segoe UI"/>
                <a:cs typeface="Segoe UI"/>
              </a:rPr>
              <a:t>The </a:t>
            </a:r>
            <a:r>
              <a:rPr sz="1100" spc="15" dirty="0">
                <a:latin typeface="Segoe UI"/>
                <a:cs typeface="Segoe UI"/>
              </a:rPr>
              <a:t>existing firm </a:t>
            </a:r>
            <a:r>
              <a:rPr sz="1100" spc="10" dirty="0">
                <a:latin typeface="Segoe UI"/>
                <a:cs typeface="Segoe UI"/>
              </a:rPr>
              <a:t>may require taking </a:t>
            </a:r>
            <a:r>
              <a:rPr sz="1100" spc="15" dirty="0">
                <a:latin typeface="Segoe UI"/>
                <a:cs typeface="Segoe UI"/>
              </a:rPr>
              <a:t>decisions  </a:t>
            </a:r>
            <a:r>
              <a:rPr sz="1100" spc="10" dirty="0">
                <a:latin typeface="Segoe UI"/>
                <a:cs typeface="Segoe UI"/>
              </a:rPr>
              <a:t>to meet </a:t>
            </a:r>
            <a:r>
              <a:rPr sz="1100" spc="15" dirty="0">
                <a:latin typeface="Segoe UI"/>
                <a:cs typeface="Segoe UI"/>
              </a:rPr>
              <a:t>the requirement </a:t>
            </a:r>
            <a:r>
              <a:rPr sz="1100" spc="10" dirty="0">
                <a:latin typeface="Segoe UI"/>
                <a:cs typeface="Segoe UI"/>
              </a:rPr>
              <a:t>of </a:t>
            </a:r>
            <a:r>
              <a:rPr sz="1100" spc="15" dirty="0">
                <a:latin typeface="Segoe UI"/>
                <a:cs typeface="Segoe UI"/>
              </a:rPr>
              <a:t>new environment </a:t>
            </a:r>
            <a:r>
              <a:rPr sz="1100" spc="5" dirty="0">
                <a:latin typeface="Segoe UI"/>
                <a:cs typeface="Segoe UI"/>
              </a:rPr>
              <a:t>or to </a:t>
            </a:r>
            <a:r>
              <a:rPr sz="1100" spc="10" dirty="0">
                <a:latin typeface="Segoe UI"/>
                <a:cs typeface="Segoe UI"/>
              </a:rPr>
              <a:t>face the </a:t>
            </a:r>
            <a:r>
              <a:rPr sz="1100" spc="15" dirty="0">
                <a:latin typeface="Segoe UI"/>
                <a:cs typeface="Segoe UI"/>
              </a:rPr>
              <a:t>challenges </a:t>
            </a:r>
            <a:r>
              <a:rPr sz="1100" spc="5" dirty="0">
                <a:latin typeface="Segoe UI"/>
                <a:cs typeface="Segoe UI"/>
              </a:rPr>
              <a:t>of  </a:t>
            </a:r>
            <a:r>
              <a:rPr sz="1100" spc="15" dirty="0">
                <a:latin typeface="Segoe UI"/>
                <a:cs typeface="Segoe UI"/>
              </a:rPr>
              <a:t>competition. These decisions </a:t>
            </a:r>
            <a:r>
              <a:rPr sz="1100" spc="10" dirty="0">
                <a:latin typeface="Segoe UI"/>
                <a:cs typeface="Segoe UI"/>
              </a:rPr>
              <a:t>may be </a:t>
            </a:r>
            <a:r>
              <a:rPr sz="1100" spc="15" dirty="0">
                <a:latin typeface="Segoe UI"/>
                <a:cs typeface="Segoe UI"/>
              </a:rPr>
              <a:t>classified </a:t>
            </a:r>
            <a:r>
              <a:rPr sz="1100" spc="10" dirty="0">
                <a:latin typeface="Segoe UI"/>
                <a:cs typeface="Segoe UI"/>
              </a:rPr>
              <a:t>as</a:t>
            </a:r>
            <a:r>
              <a:rPr sz="1100" spc="145" dirty="0">
                <a:latin typeface="Segoe UI"/>
                <a:cs typeface="Segoe UI"/>
              </a:rPr>
              <a:t> </a:t>
            </a:r>
            <a:r>
              <a:rPr sz="1100" spc="15" dirty="0">
                <a:latin typeface="Segoe UI"/>
                <a:cs typeface="Segoe UI"/>
              </a:rPr>
              <a:t>follows:</a:t>
            </a:r>
            <a:endParaRPr sz="1100" dirty="0">
              <a:latin typeface="Segoe UI"/>
              <a:cs typeface="Segoe UI"/>
            </a:endParaRPr>
          </a:p>
          <a:p>
            <a:pPr marL="377825" marR="5080" indent="-365760" algn="just">
              <a:lnSpc>
                <a:spcPct val="110900"/>
              </a:lnSpc>
              <a:spcBef>
                <a:spcPts val="600"/>
              </a:spcBef>
            </a:pPr>
            <a:r>
              <a:rPr sz="1100" spc="-5" dirty="0">
                <a:latin typeface="Segoe UI"/>
                <a:cs typeface="Segoe UI"/>
              </a:rPr>
              <a:t>(i) </a:t>
            </a:r>
            <a:r>
              <a:rPr sz="1100" b="1" spc="-5" dirty="0">
                <a:latin typeface="Segoe UI"/>
                <a:cs typeface="Segoe UI"/>
              </a:rPr>
              <a:t>Replacement </a:t>
            </a:r>
            <a:r>
              <a:rPr sz="1100" b="1" dirty="0">
                <a:latin typeface="Segoe UI"/>
                <a:cs typeface="Segoe UI"/>
              </a:rPr>
              <a:t>and </a:t>
            </a:r>
            <a:r>
              <a:rPr sz="1100" b="1" spc="-5" dirty="0">
                <a:latin typeface="Segoe UI"/>
                <a:cs typeface="Segoe UI"/>
              </a:rPr>
              <a:t>Modernisation decisions: </a:t>
            </a:r>
            <a:r>
              <a:rPr sz="1100" spc="-5" dirty="0">
                <a:latin typeface="Segoe UI"/>
                <a:cs typeface="Segoe UI"/>
              </a:rPr>
              <a:t>The replacement and  modernisation decisions </a:t>
            </a:r>
            <a:r>
              <a:rPr sz="1100" dirty="0">
                <a:latin typeface="Segoe UI"/>
                <a:cs typeface="Segoe UI"/>
              </a:rPr>
              <a:t>aim at </a:t>
            </a:r>
            <a:r>
              <a:rPr sz="1100" spc="-5" dirty="0">
                <a:latin typeface="Segoe UI"/>
                <a:cs typeface="Segoe UI"/>
              </a:rPr>
              <a:t>to improve operating efficiency </a:t>
            </a:r>
            <a:r>
              <a:rPr sz="1100" dirty="0">
                <a:latin typeface="Segoe UI"/>
                <a:cs typeface="Segoe UI"/>
              </a:rPr>
              <a:t>and </a:t>
            </a:r>
            <a:r>
              <a:rPr sz="1100" spc="-5" dirty="0">
                <a:latin typeface="Segoe UI"/>
                <a:cs typeface="Segoe UI"/>
              </a:rPr>
              <a:t>to </a:t>
            </a:r>
            <a:r>
              <a:rPr sz="1100" dirty="0">
                <a:latin typeface="Segoe UI"/>
                <a:cs typeface="Segoe UI"/>
              </a:rPr>
              <a:t>reduce  </a:t>
            </a:r>
            <a:r>
              <a:rPr sz="1100" spc="-5" dirty="0">
                <a:latin typeface="Segoe UI"/>
                <a:cs typeface="Segoe UI"/>
              </a:rPr>
              <a:t>cost. Generally, all types </a:t>
            </a:r>
            <a:r>
              <a:rPr sz="1100" dirty="0">
                <a:latin typeface="Segoe UI"/>
                <a:cs typeface="Segoe UI"/>
              </a:rPr>
              <a:t>of </a:t>
            </a:r>
            <a:r>
              <a:rPr sz="1100" spc="-5" dirty="0">
                <a:latin typeface="Segoe UI"/>
                <a:cs typeface="Segoe UI"/>
              </a:rPr>
              <a:t>plant </a:t>
            </a:r>
            <a:r>
              <a:rPr sz="1100" dirty="0">
                <a:latin typeface="Segoe UI"/>
                <a:cs typeface="Segoe UI"/>
              </a:rPr>
              <a:t>and </a:t>
            </a:r>
            <a:r>
              <a:rPr sz="1100" spc="-5" dirty="0">
                <a:latin typeface="Segoe UI"/>
                <a:cs typeface="Segoe UI"/>
              </a:rPr>
              <a:t>machinery require replacement either  because </a:t>
            </a:r>
            <a:r>
              <a:rPr sz="1100" dirty="0">
                <a:latin typeface="Segoe UI"/>
                <a:cs typeface="Segoe UI"/>
              </a:rPr>
              <a:t>of </a:t>
            </a:r>
            <a:r>
              <a:rPr sz="1100" spc="-5" dirty="0">
                <a:latin typeface="Segoe UI"/>
                <a:cs typeface="Segoe UI"/>
              </a:rPr>
              <a:t>the economic life </a:t>
            </a:r>
            <a:r>
              <a:rPr sz="1100" dirty="0">
                <a:latin typeface="Segoe UI"/>
                <a:cs typeface="Segoe UI"/>
              </a:rPr>
              <a:t>of </a:t>
            </a:r>
            <a:r>
              <a:rPr sz="1100" spc="-5" dirty="0">
                <a:latin typeface="Segoe UI"/>
                <a:cs typeface="Segoe UI"/>
              </a:rPr>
              <a:t>the plant </a:t>
            </a:r>
            <a:r>
              <a:rPr sz="1100" dirty="0">
                <a:latin typeface="Segoe UI"/>
                <a:cs typeface="Segoe UI"/>
              </a:rPr>
              <a:t>or </a:t>
            </a:r>
            <a:r>
              <a:rPr sz="1100" spc="-5" dirty="0">
                <a:latin typeface="Segoe UI"/>
                <a:cs typeface="Segoe UI"/>
              </a:rPr>
              <a:t>machinery is over </a:t>
            </a:r>
            <a:r>
              <a:rPr sz="1100" spc="-10" dirty="0">
                <a:latin typeface="Segoe UI"/>
                <a:cs typeface="Segoe UI"/>
              </a:rPr>
              <a:t>or </a:t>
            </a:r>
            <a:r>
              <a:rPr sz="1100" spc="-5" dirty="0">
                <a:latin typeface="Segoe UI"/>
                <a:cs typeface="Segoe UI"/>
              </a:rPr>
              <a:t>because it </a:t>
            </a:r>
            <a:r>
              <a:rPr sz="1100" dirty="0">
                <a:latin typeface="Segoe UI"/>
                <a:cs typeface="Segoe UI"/>
              </a:rPr>
              <a:t>has  </a:t>
            </a:r>
            <a:r>
              <a:rPr sz="1100" spc="-5" dirty="0">
                <a:latin typeface="Segoe UI"/>
                <a:cs typeface="Segoe UI"/>
              </a:rPr>
              <a:t>become technologically outdated. The </a:t>
            </a:r>
            <a:r>
              <a:rPr sz="1100" dirty="0">
                <a:latin typeface="Segoe UI"/>
                <a:cs typeface="Segoe UI"/>
              </a:rPr>
              <a:t>former </a:t>
            </a:r>
            <a:r>
              <a:rPr sz="1100" spc="-5" dirty="0">
                <a:latin typeface="Segoe UI"/>
                <a:cs typeface="Segoe UI"/>
              </a:rPr>
              <a:t>decision is known as replacement  decisions </a:t>
            </a:r>
            <a:r>
              <a:rPr sz="1100" dirty="0">
                <a:latin typeface="Segoe UI"/>
                <a:cs typeface="Segoe UI"/>
              </a:rPr>
              <a:t>and </a:t>
            </a:r>
            <a:r>
              <a:rPr sz="1100" spc="-5" dirty="0">
                <a:latin typeface="Segoe UI"/>
                <a:cs typeface="Segoe UI"/>
              </a:rPr>
              <a:t>latter is known </a:t>
            </a:r>
            <a:r>
              <a:rPr sz="1100" dirty="0">
                <a:latin typeface="Segoe UI"/>
                <a:cs typeface="Segoe UI"/>
              </a:rPr>
              <a:t>as </a:t>
            </a:r>
            <a:r>
              <a:rPr sz="1100" spc="-5" dirty="0">
                <a:latin typeface="Segoe UI"/>
                <a:cs typeface="Segoe UI"/>
              </a:rPr>
              <a:t>modernisation decisions. </a:t>
            </a:r>
            <a:r>
              <a:rPr sz="1100" dirty="0">
                <a:latin typeface="Segoe UI"/>
                <a:cs typeface="Segoe UI"/>
              </a:rPr>
              <a:t>Both </a:t>
            </a:r>
            <a:r>
              <a:rPr sz="1100" spc="-5" dirty="0">
                <a:latin typeface="Segoe UI"/>
                <a:cs typeface="Segoe UI"/>
              </a:rPr>
              <a:t>replacement and  modernisation decisions </a:t>
            </a:r>
            <a:r>
              <a:rPr sz="1100" dirty="0">
                <a:latin typeface="Segoe UI"/>
                <a:cs typeface="Segoe UI"/>
              </a:rPr>
              <a:t>are </a:t>
            </a:r>
            <a:r>
              <a:rPr sz="1100" spc="-5" dirty="0">
                <a:latin typeface="Segoe UI"/>
                <a:cs typeface="Segoe UI"/>
              </a:rPr>
              <a:t>called cost reduction</a:t>
            </a:r>
            <a:r>
              <a:rPr sz="1100" spc="-15" dirty="0">
                <a:latin typeface="Segoe UI"/>
                <a:cs typeface="Segoe UI"/>
              </a:rPr>
              <a:t> </a:t>
            </a:r>
            <a:r>
              <a:rPr sz="1100" spc="-5" dirty="0">
                <a:latin typeface="Segoe UI"/>
                <a:cs typeface="Segoe UI"/>
              </a:rPr>
              <a:t>decisions.</a:t>
            </a:r>
            <a:endParaRPr sz="1100" dirty="0">
              <a:latin typeface="Segoe UI"/>
              <a:cs typeface="Segoe UI"/>
            </a:endParaRPr>
          </a:p>
        </p:txBody>
      </p:sp>
      <p:sp>
        <p:nvSpPr>
          <p:cNvPr id="7" name="object 7"/>
          <p:cNvSpPr/>
          <p:nvPr/>
        </p:nvSpPr>
        <p:spPr>
          <a:xfrm>
            <a:off x="914400" y="1270000"/>
            <a:ext cx="310515" cy="264795"/>
          </a:xfrm>
          <a:prstGeom prst="rect">
            <a:avLst/>
          </a:prstGeom>
          <a:blipFill>
            <a:blip r:embed="rId2" cstate="print"/>
            <a:stretch>
              <a:fillRect/>
            </a:stretch>
          </a:blipFill>
        </p:spPr>
        <p:txBody>
          <a:bodyPr wrap="square" lIns="0" tIns="0" rIns="0" bIns="0" rtlCol="0"/>
          <a:lstStyle/>
          <a:p>
            <a:endParaRPr/>
          </a:p>
        </p:txBody>
      </p:sp>
      <p:graphicFrame>
        <p:nvGraphicFramePr>
          <p:cNvPr id="8" name="object 8"/>
          <p:cNvGraphicFramePr>
            <a:graphicFrameLocks noGrp="1"/>
          </p:cNvGraphicFramePr>
          <p:nvPr/>
        </p:nvGraphicFramePr>
        <p:xfrm>
          <a:off x="1349375" y="2492044"/>
          <a:ext cx="4039869" cy="3167119"/>
        </p:xfrm>
        <a:graphic>
          <a:graphicData uri="http://schemas.openxmlformats.org/drawingml/2006/table">
            <a:tbl>
              <a:tblPr firstRow="1" bandRow="1">
                <a:tableStyleId>{2D5ABB26-0587-4C30-8999-92F81FD0307C}</a:tableStyleId>
              </a:tblPr>
              <a:tblGrid>
                <a:gridCol w="436880">
                  <a:extLst>
                    <a:ext uri="{9D8B030D-6E8A-4147-A177-3AD203B41FA5}">
                      <a16:colId xmlns:a16="http://schemas.microsoft.com/office/drawing/2014/main" val="20000"/>
                    </a:ext>
                  </a:extLst>
                </a:gridCol>
                <a:gridCol w="143510">
                  <a:extLst>
                    <a:ext uri="{9D8B030D-6E8A-4147-A177-3AD203B41FA5}">
                      <a16:colId xmlns:a16="http://schemas.microsoft.com/office/drawing/2014/main" val="20001"/>
                    </a:ext>
                  </a:extLst>
                </a:gridCol>
                <a:gridCol w="143509">
                  <a:extLst>
                    <a:ext uri="{9D8B030D-6E8A-4147-A177-3AD203B41FA5}">
                      <a16:colId xmlns:a16="http://schemas.microsoft.com/office/drawing/2014/main" val="20002"/>
                    </a:ext>
                  </a:extLst>
                </a:gridCol>
                <a:gridCol w="1433195">
                  <a:extLst>
                    <a:ext uri="{9D8B030D-6E8A-4147-A177-3AD203B41FA5}">
                      <a16:colId xmlns:a16="http://schemas.microsoft.com/office/drawing/2014/main" val="20003"/>
                    </a:ext>
                  </a:extLst>
                </a:gridCol>
                <a:gridCol w="143510">
                  <a:extLst>
                    <a:ext uri="{9D8B030D-6E8A-4147-A177-3AD203B41FA5}">
                      <a16:colId xmlns:a16="http://schemas.microsoft.com/office/drawing/2014/main" val="20004"/>
                    </a:ext>
                  </a:extLst>
                </a:gridCol>
                <a:gridCol w="143510">
                  <a:extLst>
                    <a:ext uri="{9D8B030D-6E8A-4147-A177-3AD203B41FA5}">
                      <a16:colId xmlns:a16="http://schemas.microsoft.com/office/drawing/2014/main" val="20005"/>
                    </a:ext>
                  </a:extLst>
                </a:gridCol>
                <a:gridCol w="1595755">
                  <a:extLst>
                    <a:ext uri="{9D8B030D-6E8A-4147-A177-3AD203B41FA5}">
                      <a16:colId xmlns:a16="http://schemas.microsoft.com/office/drawing/2014/main" val="20006"/>
                    </a:ext>
                  </a:extLst>
                </a:gridCol>
              </a:tblGrid>
              <a:tr h="218415">
                <a:tc gridSpan="6">
                  <a:txBody>
                    <a:bodyPr/>
                    <a:lstStyle/>
                    <a:p>
                      <a:pPr>
                        <a:lnSpc>
                          <a:spcPct val="100000"/>
                        </a:lnSpc>
                      </a:pPr>
                      <a:endParaRPr sz="1100">
                        <a:latin typeface="Times New Roman"/>
                        <a:cs typeface="Times New Roman"/>
                      </a:endParaRPr>
                    </a:p>
                  </a:txBody>
                  <a:tcPr marL="0" marR="0" marT="0" marB="0">
                    <a:lnR w="28575">
                      <a:solidFill>
                        <a:srgbClr val="000000"/>
                      </a:solidFill>
                      <a:prstDash val="solid"/>
                    </a:lnR>
                  </a:tcPr>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tc rowSpan="2">
                  <a:txBody>
                    <a:bodyPr/>
                    <a:lstStyle/>
                    <a:p>
                      <a:pPr marL="46355" marR="40005" indent="214629">
                        <a:lnSpc>
                          <a:spcPts val="1310"/>
                        </a:lnSpc>
                        <a:spcBef>
                          <a:spcPts val="400"/>
                        </a:spcBef>
                      </a:pPr>
                      <a:r>
                        <a:rPr sz="1100" spc="-5" dirty="0">
                          <a:latin typeface="Segoe UI"/>
                          <a:cs typeface="Segoe UI"/>
                        </a:rPr>
                        <a:t>Replacement and  Modernisation</a:t>
                      </a:r>
                      <a:r>
                        <a:rPr sz="1100" spc="-55" dirty="0">
                          <a:latin typeface="Segoe UI"/>
                          <a:cs typeface="Segoe UI"/>
                        </a:rPr>
                        <a:t> </a:t>
                      </a:r>
                      <a:r>
                        <a:rPr sz="1100" spc="-5" dirty="0">
                          <a:latin typeface="Segoe UI"/>
                          <a:cs typeface="Segoe UI"/>
                        </a:rPr>
                        <a:t>decisions</a:t>
                      </a:r>
                      <a:endParaRPr sz="1100">
                        <a:latin typeface="Segoe UI"/>
                        <a:cs typeface="Segoe UI"/>
                      </a:endParaRPr>
                    </a:p>
                  </a:txBody>
                  <a:tcPr marL="0" marR="0" marT="50800" marB="0">
                    <a:lnL w="28575">
                      <a:solidFill>
                        <a:srgbClr val="000000"/>
                      </a:solidFill>
                      <a:prstDash val="solid"/>
                    </a:lnL>
                    <a:lnR w="28575">
                      <a:solidFill>
                        <a:srgbClr val="000000"/>
                      </a:solidFill>
                      <a:prstDash val="solid"/>
                    </a:lnR>
                    <a:lnT w="28575">
                      <a:solidFill>
                        <a:srgbClr val="000000"/>
                      </a:solidFill>
                      <a:prstDash val="solid"/>
                    </a:lnT>
                    <a:lnB w="28575">
                      <a:solidFill>
                        <a:srgbClr val="000000"/>
                      </a:solidFill>
                      <a:prstDash val="solid"/>
                    </a:lnB>
                    <a:solidFill>
                      <a:srgbClr val="C3D69B"/>
                    </a:solidFill>
                  </a:tcPr>
                </a:tc>
                <a:extLst>
                  <a:ext uri="{0D108BD9-81ED-4DB2-BD59-A6C34878D82A}">
                    <a16:rowId xmlns:a16="http://schemas.microsoft.com/office/drawing/2014/main" val="10000"/>
                  </a:ext>
                </a:extLst>
              </a:tr>
              <a:tr h="216990">
                <a:tc gridSpan="5">
                  <a:txBody>
                    <a:bodyPr/>
                    <a:lstStyle/>
                    <a:p>
                      <a:pPr>
                        <a:lnSpc>
                          <a:spcPct val="100000"/>
                        </a:lnSpc>
                      </a:pPr>
                      <a:endParaRPr sz="1100">
                        <a:latin typeface="Times New Roman"/>
                        <a:cs typeface="Times New Roman"/>
                      </a:endParaRPr>
                    </a:p>
                  </a:txBody>
                  <a:tcPr marL="0" marR="0" marT="0" marB="0">
                    <a:lnR w="28575">
                      <a:solidFill>
                        <a:srgbClr val="8CA950"/>
                      </a:solidFill>
                      <a:prstDash val="solid"/>
                    </a:lnR>
                  </a:tcPr>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tc>
                  <a:txBody>
                    <a:bodyPr/>
                    <a:lstStyle/>
                    <a:p>
                      <a:pPr>
                        <a:lnSpc>
                          <a:spcPct val="100000"/>
                        </a:lnSpc>
                      </a:pPr>
                      <a:endParaRPr sz="1100">
                        <a:latin typeface="Times New Roman"/>
                        <a:cs typeface="Times New Roman"/>
                      </a:endParaRPr>
                    </a:p>
                  </a:txBody>
                  <a:tcPr marL="0" marR="0" marT="0" marB="0">
                    <a:lnL w="28575">
                      <a:solidFill>
                        <a:srgbClr val="8CA950"/>
                      </a:solidFill>
                      <a:prstDash val="solid"/>
                    </a:lnL>
                    <a:lnR w="28575">
                      <a:solidFill>
                        <a:srgbClr val="000000"/>
                      </a:solidFill>
                      <a:prstDash val="solid"/>
                    </a:lnR>
                    <a:lnT w="28575">
                      <a:solidFill>
                        <a:srgbClr val="8CA950"/>
                      </a:solidFill>
                      <a:prstDash val="solid"/>
                    </a:lnT>
                  </a:tcPr>
                </a:tc>
                <a:tc vMerge="1">
                  <a:txBody>
                    <a:bodyPr/>
                    <a:lstStyle/>
                    <a:p>
                      <a:endParaRPr/>
                    </a:p>
                  </a:txBody>
                  <a:tcPr marL="0" marR="0" marT="50800" marB="0">
                    <a:lnL w="28575">
                      <a:solidFill>
                        <a:srgbClr val="000000"/>
                      </a:solidFill>
                      <a:prstDash val="solid"/>
                    </a:lnL>
                    <a:lnR w="28575">
                      <a:solidFill>
                        <a:srgbClr val="000000"/>
                      </a:solidFill>
                      <a:prstDash val="solid"/>
                    </a:lnR>
                    <a:lnT w="28575">
                      <a:solidFill>
                        <a:srgbClr val="000000"/>
                      </a:solidFill>
                      <a:prstDash val="solid"/>
                    </a:lnT>
                    <a:lnB w="28575">
                      <a:solidFill>
                        <a:srgbClr val="000000"/>
                      </a:solidFill>
                      <a:prstDash val="solid"/>
                    </a:lnB>
                    <a:solidFill>
                      <a:srgbClr val="C3D69B"/>
                    </a:solidFill>
                  </a:tcPr>
                </a:tc>
                <a:extLst>
                  <a:ext uri="{0D108BD9-81ED-4DB2-BD59-A6C34878D82A}">
                    <a16:rowId xmlns:a16="http://schemas.microsoft.com/office/drawing/2014/main" val="10001"/>
                  </a:ext>
                </a:extLst>
              </a:tr>
              <a:tr h="110655">
                <a:tc rowSpan="14">
                  <a:txBody>
                    <a:bodyPr/>
                    <a:lstStyle/>
                    <a:p>
                      <a:pPr marL="296545">
                        <a:lnSpc>
                          <a:spcPct val="100000"/>
                        </a:lnSpc>
                        <a:spcBef>
                          <a:spcPts val="345"/>
                        </a:spcBef>
                      </a:pPr>
                      <a:r>
                        <a:rPr sz="1100" dirty="0">
                          <a:latin typeface="Segoe UI"/>
                          <a:cs typeface="Segoe UI"/>
                        </a:rPr>
                        <a:t>Types of </a:t>
                      </a:r>
                      <a:r>
                        <a:rPr sz="1100" spc="-5" dirty="0">
                          <a:latin typeface="Segoe UI"/>
                          <a:cs typeface="Segoe UI"/>
                        </a:rPr>
                        <a:t>Capital</a:t>
                      </a:r>
                      <a:r>
                        <a:rPr sz="1100" spc="-50" dirty="0">
                          <a:latin typeface="Segoe UI"/>
                          <a:cs typeface="Segoe UI"/>
                        </a:rPr>
                        <a:t> </a:t>
                      </a:r>
                      <a:r>
                        <a:rPr sz="1100" spc="-5" dirty="0">
                          <a:latin typeface="Segoe UI"/>
                          <a:cs typeface="Segoe UI"/>
                        </a:rPr>
                        <a:t>Investment</a:t>
                      </a:r>
                      <a:endParaRPr sz="1100">
                        <a:latin typeface="Segoe UI"/>
                        <a:cs typeface="Segoe UI"/>
                      </a:endParaRPr>
                    </a:p>
                  </a:txBody>
                  <a:tcPr marL="0" marR="0" marT="43815" marB="0" vert="vert270">
                    <a:lnL w="28575">
                      <a:solidFill>
                        <a:srgbClr val="000000"/>
                      </a:solidFill>
                      <a:prstDash val="solid"/>
                    </a:lnL>
                    <a:lnR w="28575">
                      <a:solidFill>
                        <a:srgbClr val="000000"/>
                      </a:solidFill>
                      <a:prstDash val="solid"/>
                    </a:lnR>
                    <a:lnB w="28575">
                      <a:solidFill>
                        <a:srgbClr val="000000"/>
                      </a:solidFill>
                      <a:prstDash val="solid"/>
                    </a:lnB>
                    <a:solidFill>
                      <a:srgbClr val="C3D69B"/>
                    </a:solidFill>
                  </a:tcPr>
                </a:tc>
                <a:tc gridSpan="4">
                  <a:txBody>
                    <a:bodyPr/>
                    <a:lstStyle/>
                    <a:p>
                      <a:pPr>
                        <a:lnSpc>
                          <a:spcPct val="100000"/>
                        </a:lnSpc>
                      </a:pPr>
                      <a:endParaRPr sz="500">
                        <a:latin typeface="Times New Roman"/>
                        <a:cs typeface="Times New Roman"/>
                      </a:endParaRPr>
                    </a:p>
                  </a:txBody>
                  <a:tcPr marL="0" marR="0" marT="0" marB="0">
                    <a:lnL w="28575">
                      <a:solidFill>
                        <a:srgbClr val="000000"/>
                      </a:solidFill>
                      <a:prstDash val="solid"/>
                    </a:lnL>
                    <a:lnR w="28575">
                      <a:solidFill>
                        <a:srgbClr val="8CA950"/>
                      </a:solidFill>
                      <a:prstDash val="solid"/>
                    </a:lnR>
                  </a:tcPr>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tc gridSpan="2">
                  <a:txBody>
                    <a:bodyPr/>
                    <a:lstStyle/>
                    <a:p>
                      <a:pPr>
                        <a:lnSpc>
                          <a:spcPct val="100000"/>
                        </a:lnSpc>
                      </a:pPr>
                      <a:endParaRPr sz="500">
                        <a:latin typeface="Times New Roman"/>
                        <a:cs typeface="Times New Roman"/>
                      </a:endParaRPr>
                    </a:p>
                  </a:txBody>
                  <a:tcPr marL="0" marR="0" marT="0" marB="0">
                    <a:lnL w="28575">
                      <a:solidFill>
                        <a:srgbClr val="8CA950"/>
                      </a:solidFill>
                      <a:prstDash val="solid"/>
                    </a:lnL>
                  </a:tcPr>
                </a:tc>
                <a:tc hMerge="1">
                  <a:txBody>
                    <a:bodyPr/>
                    <a:lstStyle/>
                    <a:p>
                      <a:endParaRPr/>
                    </a:p>
                  </a:txBody>
                  <a:tcPr marL="0" marR="0" marT="0" marB="0"/>
                </a:tc>
                <a:extLst>
                  <a:ext uri="{0D108BD9-81ED-4DB2-BD59-A6C34878D82A}">
                    <a16:rowId xmlns:a16="http://schemas.microsoft.com/office/drawing/2014/main" val="10002"/>
                  </a:ext>
                </a:extLst>
              </a:tr>
              <a:tr h="218415">
                <a:tc vMerge="1">
                  <a:txBody>
                    <a:bodyPr/>
                    <a:lstStyle/>
                    <a:p>
                      <a:endParaRPr/>
                    </a:p>
                  </a:txBody>
                  <a:tcPr marL="0" marR="0" marT="43815" marB="0" vert="vert270">
                    <a:lnL w="28575">
                      <a:solidFill>
                        <a:srgbClr val="000000"/>
                      </a:solidFill>
                      <a:prstDash val="solid"/>
                    </a:lnL>
                    <a:lnR w="28575">
                      <a:solidFill>
                        <a:srgbClr val="000000"/>
                      </a:solidFill>
                      <a:prstDash val="solid"/>
                    </a:lnR>
                    <a:lnT w="28575">
                      <a:solidFill>
                        <a:srgbClr val="000000"/>
                      </a:solidFill>
                      <a:prstDash val="solid"/>
                    </a:lnT>
                    <a:lnB w="28575">
                      <a:solidFill>
                        <a:srgbClr val="000000"/>
                      </a:solidFill>
                      <a:prstDash val="solid"/>
                    </a:lnB>
                    <a:solidFill>
                      <a:srgbClr val="C3D69B"/>
                    </a:solidFill>
                  </a:tcPr>
                </a:tc>
                <a:tc gridSpan="2">
                  <a:txBody>
                    <a:bodyPr/>
                    <a:lstStyle/>
                    <a:p>
                      <a:pPr>
                        <a:lnSpc>
                          <a:spcPct val="100000"/>
                        </a:lnSpc>
                      </a:pPr>
                      <a:endParaRPr sz="1100">
                        <a:latin typeface="Times New Roman"/>
                        <a:cs typeface="Times New Roman"/>
                      </a:endParaRPr>
                    </a:p>
                  </a:txBody>
                  <a:tcPr marL="0" marR="0" marT="0" marB="0">
                    <a:lnL w="28575">
                      <a:solidFill>
                        <a:srgbClr val="000000"/>
                      </a:solidFill>
                      <a:prstDash val="solid"/>
                    </a:lnL>
                    <a:lnR w="28575">
                      <a:solidFill>
                        <a:srgbClr val="000000"/>
                      </a:solidFill>
                      <a:prstDash val="solid"/>
                    </a:lnR>
                  </a:tcPr>
                </a:tc>
                <a:tc hMerge="1">
                  <a:txBody>
                    <a:bodyPr/>
                    <a:lstStyle/>
                    <a:p>
                      <a:endParaRPr/>
                    </a:p>
                  </a:txBody>
                  <a:tcPr marL="0" marR="0" marT="0" marB="0"/>
                </a:tc>
                <a:tc rowSpan="2">
                  <a:txBody>
                    <a:bodyPr/>
                    <a:lstStyle/>
                    <a:p>
                      <a:pPr marL="431800" marR="55244" indent="-368935">
                        <a:lnSpc>
                          <a:spcPts val="1310"/>
                        </a:lnSpc>
                        <a:spcBef>
                          <a:spcPts val="400"/>
                        </a:spcBef>
                      </a:pPr>
                      <a:r>
                        <a:rPr sz="1100" dirty="0">
                          <a:latin typeface="Segoe UI"/>
                          <a:cs typeface="Segoe UI"/>
                        </a:rPr>
                        <a:t>On </a:t>
                      </a:r>
                      <a:r>
                        <a:rPr sz="1100" spc="-5" dirty="0">
                          <a:latin typeface="Segoe UI"/>
                          <a:cs typeface="Segoe UI"/>
                        </a:rPr>
                        <a:t>the basis </a:t>
                      </a:r>
                      <a:r>
                        <a:rPr sz="1100" dirty="0">
                          <a:latin typeface="Segoe UI"/>
                          <a:cs typeface="Segoe UI"/>
                        </a:rPr>
                        <a:t>of</a:t>
                      </a:r>
                      <a:r>
                        <a:rPr sz="1100" spc="-65" dirty="0">
                          <a:latin typeface="Segoe UI"/>
                          <a:cs typeface="Segoe UI"/>
                        </a:rPr>
                        <a:t> </a:t>
                      </a:r>
                      <a:r>
                        <a:rPr sz="1100" spc="-5" dirty="0">
                          <a:latin typeface="Segoe UI"/>
                          <a:cs typeface="Segoe UI"/>
                        </a:rPr>
                        <a:t>firm’s  existence</a:t>
                      </a:r>
                      <a:endParaRPr sz="1100">
                        <a:latin typeface="Segoe UI"/>
                        <a:cs typeface="Segoe UI"/>
                      </a:endParaRPr>
                    </a:p>
                  </a:txBody>
                  <a:tcPr marL="0" marR="0" marT="50800" marB="0">
                    <a:lnL w="28575">
                      <a:solidFill>
                        <a:srgbClr val="000000"/>
                      </a:solidFill>
                      <a:prstDash val="solid"/>
                    </a:lnL>
                    <a:lnR w="28575">
                      <a:solidFill>
                        <a:srgbClr val="000000"/>
                      </a:solidFill>
                      <a:prstDash val="solid"/>
                    </a:lnR>
                    <a:lnT w="28575">
                      <a:solidFill>
                        <a:srgbClr val="000000"/>
                      </a:solidFill>
                      <a:prstDash val="solid"/>
                    </a:lnT>
                    <a:lnB w="28575">
                      <a:solidFill>
                        <a:srgbClr val="000000"/>
                      </a:solidFill>
                      <a:prstDash val="solid"/>
                    </a:lnB>
                    <a:solidFill>
                      <a:srgbClr val="C3D69B"/>
                    </a:solidFill>
                  </a:tcPr>
                </a:tc>
                <a:tc>
                  <a:txBody>
                    <a:bodyPr/>
                    <a:lstStyle/>
                    <a:p>
                      <a:pPr>
                        <a:lnSpc>
                          <a:spcPct val="100000"/>
                        </a:lnSpc>
                      </a:pPr>
                      <a:endParaRPr sz="1100">
                        <a:latin typeface="Times New Roman"/>
                        <a:cs typeface="Times New Roman"/>
                      </a:endParaRPr>
                    </a:p>
                  </a:txBody>
                  <a:tcPr marL="0" marR="0" marT="0" marB="0">
                    <a:lnL w="28575">
                      <a:solidFill>
                        <a:srgbClr val="000000"/>
                      </a:solidFill>
                      <a:prstDash val="solid"/>
                    </a:lnL>
                    <a:lnR w="28575">
                      <a:solidFill>
                        <a:srgbClr val="8CA950"/>
                      </a:solidFill>
                      <a:prstDash val="solid"/>
                    </a:lnR>
                    <a:lnB w="28575">
                      <a:solidFill>
                        <a:srgbClr val="8CA950"/>
                      </a:solidFill>
                      <a:prstDash val="solid"/>
                    </a:lnB>
                  </a:tcPr>
                </a:tc>
                <a:tc>
                  <a:txBody>
                    <a:bodyPr/>
                    <a:lstStyle/>
                    <a:p>
                      <a:pPr>
                        <a:lnSpc>
                          <a:spcPct val="100000"/>
                        </a:lnSpc>
                      </a:pPr>
                      <a:endParaRPr sz="1100">
                        <a:latin typeface="Times New Roman"/>
                        <a:cs typeface="Times New Roman"/>
                      </a:endParaRPr>
                    </a:p>
                  </a:txBody>
                  <a:tcPr marL="0" marR="0" marT="0" marB="0">
                    <a:lnL w="28575">
                      <a:solidFill>
                        <a:srgbClr val="8CA950"/>
                      </a:solidFill>
                      <a:prstDash val="solid"/>
                    </a:lnL>
                    <a:lnR w="28575">
                      <a:solidFill>
                        <a:srgbClr val="000000"/>
                      </a:solidFill>
                      <a:prstDash val="solid"/>
                    </a:lnR>
                    <a:lnB w="28575">
                      <a:solidFill>
                        <a:srgbClr val="8CA950"/>
                      </a:solidFill>
                      <a:prstDash val="solid"/>
                    </a:lnB>
                  </a:tcPr>
                </a:tc>
                <a:tc rowSpan="2">
                  <a:txBody>
                    <a:bodyPr/>
                    <a:lstStyle/>
                    <a:p>
                      <a:pPr marL="183515">
                        <a:lnSpc>
                          <a:spcPct val="100000"/>
                        </a:lnSpc>
                        <a:spcBef>
                          <a:spcPts val="1005"/>
                        </a:spcBef>
                      </a:pPr>
                      <a:r>
                        <a:rPr sz="1100" dirty="0">
                          <a:latin typeface="Segoe UI"/>
                          <a:cs typeface="Segoe UI"/>
                        </a:rPr>
                        <a:t>Expansion</a:t>
                      </a:r>
                      <a:r>
                        <a:rPr sz="1100" spc="-30" dirty="0">
                          <a:latin typeface="Segoe UI"/>
                          <a:cs typeface="Segoe UI"/>
                        </a:rPr>
                        <a:t> </a:t>
                      </a:r>
                      <a:r>
                        <a:rPr sz="1100" spc="-5" dirty="0">
                          <a:latin typeface="Segoe UI"/>
                          <a:cs typeface="Segoe UI"/>
                        </a:rPr>
                        <a:t>decisions</a:t>
                      </a:r>
                      <a:endParaRPr sz="1100">
                        <a:latin typeface="Segoe UI"/>
                        <a:cs typeface="Segoe UI"/>
                      </a:endParaRPr>
                    </a:p>
                  </a:txBody>
                  <a:tcPr marL="0" marR="0" marT="127635" marB="0">
                    <a:lnL w="28575">
                      <a:solidFill>
                        <a:srgbClr val="000000"/>
                      </a:solidFill>
                      <a:prstDash val="solid"/>
                    </a:lnL>
                    <a:lnR w="28575">
                      <a:solidFill>
                        <a:srgbClr val="000000"/>
                      </a:solidFill>
                      <a:prstDash val="solid"/>
                    </a:lnR>
                    <a:lnT w="28575">
                      <a:solidFill>
                        <a:srgbClr val="000000"/>
                      </a:solidFill>
                      <a:prstDash val="solid"/>
                    </a:lnT>
                    <a:lnB w="28575">
                      <a:solidFill>
                        <a:srgbClr val="000000"/>
                      </a:solidFill>
                      <a:prstDash val="solid"/>
                    </a:lnB>
                    <a:solidFill>
                      <a:srgbClr val="C3D69B"/>
                    </a:solidFill>
                  </a:tcPr>
                </a:tc>
                <a:extLst>
                  <a:ext uri="{0D108BD9-81ED-4DB2-BD59-A6C34878D82A}">
                    <a16:rowId xmlns:a16="http://schemas.microsoft.com/office/drawing/2014/main" val="10003"/>
                  </a:ext>
                </a:extLst>
              </a:tr>
              <a:tr h="218426">
                <a:tc vMerge="1">
                  <a:txBody>
                    <a:bodyPr/>
                    <a:lstStyle/>
                    <a:p>
                      <a:endParaRPr/>
                    </a:p>
                  </a:txBody>
                  <a:tcPr marL="0" marR="0" marT="43815" marB="0" vert="vert270">
                    <a:lnL w="28575">
                      <a:solidFill>
                        <a:srgbClr val="000000"/>
                      </a:solidFill>
                      <a:prstDash val="solid"/>
                    </a:lnL>
                    <a:lnR w="28575">
                      <a:solidFill>
                        <a:srgbClr val="000000"/>
                      </a:solidFill>
                      <a:prstDash val="solid"/>
                    </a:lnR>
                    <a:lnT w="28575">
                      <a:solidFill>
                        <a:srgbClr val="000000"/>
                      </a:solidFill>
                      <a:prstDash val="solid"/>
                    </a:lnT>
                    <a:lnB w="28575">
                      <a:solidFill>
                        <a:srgbClr val="000000"/>
                      </a:solidFill>
                      <a:prstDash val="solid"/>
                    </a:lnB>
                    <a:solidFill>
                      <a:srgbClr val="C3D69B"/>
                    </a:solidFill>
                  </a:tcPr>
                </a:tc>
                <a:tc rowSpan="5">
                  <a:txBody>
                    <a:bodyPr/>
                    <a:lstStyle/>
                    <a:p>
                      <a:pPr>
                        <a:lnSpc>
                          <a:spcPct val="100000"/>
                        </a:lnSpc>
                      </a:pPr>
                      <a:endParaRPr sz="1100">
                        <a:latin typeface="Times New Roman"/>
                        <a:cs typeface="Times New Roman"/>
                      </a:endParaRPr>
                    </a:p>
                  </a:txBody>
                  <a:tcPr marL="0" marR="0" marT="0" marB="0">
                    <a:lnL w="28575">
                      <a:solidFill>
                        <a:srgbClr val="000000"/>
                      </a:solidFill>
                      <a:prstDash val="solid"/>
                    </a:lnL>
                    <a:lnR w="28575">
                      <a:solidFill>
                        <a:srgbClr val="7B9445"/>
                      </a:solidFill>
                      <a:prstDash val="solid"/>
                    </a:lnR>
                    <a:lnB w="28575">
                      <a:solidFill>
                        <a:srgbClr val="7B9445"/>
                      </a:solidFill>
                      <a:prstDash val="solid"/>
                    </a:lnB>
                  </a:tcPr>
                </a:tc>
                <a:tc>
                  <a:txBody>
                    <a:bodyPr/>
                    <a:lstStyle/>
                    <a:p>
                      <a:pPr>
                        <a:lnSpc>
                          <a:spcPct val="100000"/>
                        </a:lnSpc>
                      </a:pPr>
                      <a:endParaRPr sz="1100">
                        <a:latin typeface="Times New Roman"/>
                        <a:cs typeface="Times New Roman"/>
                      </a:endParaRPr>
                    </a:p>
                  </a:txBody>
                  <a:tcPr marL="0" marR="0" marT="0" marB="0">
                    <a:lnL w="28575">
                      <a:solidFill>
                        <a:srgbClr val="7B9445"/>
                      </a:solidFill>
                      <a:prstDash val="solid"/>
                    </a:lnL>
                    <a:lnR w="28575">
                      <a:solidFill>
                        <a:srgbClr val="000000"/>
                      </a:solidFill>
                      <a:prstDash val="solid"/>
                    </a:lnR>
                    <a:lnT w="28575">
                      <a:solidFill>
                        <a:srgbClr val="7B9445"/>
                      </a:solidFill>
                      <a:prstDash val="solid"/>
                    </a:lnT>
                  </a:tcPr>
                </a:tc>
                <a:tc vMerge="1">
                  <a:txBody>
                    <a:bodyPr/>
                    <a:lstStyle/>
                    <a:p>
                      <a:endParaRPr/>
                    </a:p>
                  </a:txBody>
                  <a:tcPr marL="0" marR="0" marT="50800" marB="0">
                    <a:lnL w="28575">
                      <a:solidFill>
                        <a:srgbClr val="000000"/>
                      </a:solidFill>
                      <a:prstDash val="solid"/>
                    </a:lnL>
                    <a:lnR w="28575">
                      <a:solidFill>
                        <a:srgbClr val="000000"/>
                      </a:solidFill>
                      <a:prstDash val="solid"/>
                    </a:lnR>
                    <a:lnT w="28575">
                      <a:solidFill>
                        <a:srgbClr val="000000"/>
                      </a:solidFill>
                      <a:prstDash val="solid"/>
                    </a:lnT>
                    <a:lnB w="28575">
                      <a:solidFill>
                        <a:srgbClr val="000000"/>
                      </a:solidFill>
                      <a:prstDash val="solid"/>
                    </a:lnB>
                    <a:solidFill>
                      <a:srgbClr val="C3D69B"/>
                    </a:solidFill>
                  </a:tcPr>
                </a:tc>
                <a:tc>
                  <a:txBody>
                    <a:bodyPr/>
                    <a:lstStyle/>
                    <a:p>
                      <a:pPr>
                        <a:lnSpc>
                          <a:spcPct val="100000"/>
                        </a:lnSpc>
                      </a:pPr>
                      <a:endParaRPr sz="1100">
                        <a:latin typeface="Times New Roman"/>
                        <a:cs typeface="Times New Roman"/>
                      </a:endParaRPr>
                    </a:p>
                  </a:txBody>
                  <a:tcPr marL="0" marR="0" marT="0" marB="0">
                    <a:lnL w="28575">
                      <a:solidFill>
                        <a:srgbClr val="000000"/>
                      </a:solidFill>
                      <a:prstDash val="solid"/>
                    </a:lnL>
                    <a:lnR w="28575">
                      <a:solidFill>
                        <a:srgbClr val="8CA950"/>
                      </a:solidFill>
                      <a:prstDash val="solid"/>
                    </a:lnR>
                    <a:lnT w="28575">
                      <a:solidFill>
                        <a:srgbClr val="8CA950"/>
                      </a:solidFill>
                      <a:prstDash val="solid"/>
                    </a:lnT>
                  </a:tcPr>
                </a:tc>
                <a:tc>
                  <a:txBody>
                    <a:bodyPr/>
                    <a:lstStyle/>
                    <a:p>
                      <a:pPr>
                        <a:lnSpc>
                          <a:spcPct val="100000"/>
                        </a:lnSpc>
                      </a:pPr>
                      <a:endParaRPr sz="1100">
                        <a:latin typeface="Times New Roman"/>
                        <a:cs typeface="Times New Roman"/>
                      </a:endParaRPr>
                    </a:p>
                  </a:txBody>
                  <a:tcPr marL="0" marR="0" marT="0" marB="0">
                    <a:lnL w="28575">
                      <a:solidFill>
                        <a:srgbClr val="8CA950"/>
                      </a:solidFill>
                      <a:prstDash val="solid"/>
                    </a:lnL>
                    <a:lnR w="28575">
                      <a:solidFill>
                        <a:srgbClr val="000000"/>
                      </a:solidFill>
                      <a:prstDash val="solid"/>
                    </a:lnR>
                    <a:lnT w="28575">
                      <a:solidFill>
                        <a:srgbClr val="8CA950"/>
                      </a:solidFill>
                      <a:prstDash val="solid"/>
                    </a:lnT>
                  </a:tcPr>
                </a:tc>
                <a:tc vMerge="1">
                  <a:txBody>
                    <a:bodyPr/>
                    <a:lstStyle/>
                    <a:p>
                      <a:endParaRPr/>
                    </a:p>
                  </a:txBody>
                  <a:tcPr marL="0" marR="0" marT="127635" marB="0">
                    <a:lnL w="28575">
                      <a:solidFill>
                        <a:srgbClr val="000000"/>
                      </a:solidFill>
                      <a:prstDash val="solid"/>
                    </a:lnL>
                    <a:lnR w="28575">
                      <a:solidFill>
                        <a:srgbClr val="000000"/>
                      </a:solidFill>
                      <a:prstDash val="solid"/>
                    </a:lnR>
                    <a:lnT w="28575">
                      <a:solidFill>
                        <a:srgbClr val="000000"/>
                      </a:solidFill>
                      <a:prstDash val="solid"/>
                    </a:lnT>
                    <a:lnB w="28575">
                      <a:solidFill>
                        <a:srgbClr val="000000"/>
                      </a:solidFill>
                      <a:prstDash val="solid"/>
                    </a:lnB>
                    <a:solidFill>
                      <a:srgbClr val="C3D69B"/>
                    </a:solidFill>
                  </a:tcPr>
                </a:tc>
                <a:extLst>
                  <a:ext uri="{0D108BD9-81ED-4DB2-BD59-A6C34878D82A}">
                    <a16:rowId xmlns:a16="http://schemas.microsoft.com/office/drawing/2014/main" val="10004"/>
                  </a:ext>
                </a:extLst>
              </a:tr>
              <a:tr h="109207">
                <a:tc vMerge="1">
                  <a:txBody>
                    <a:bodyPr/>
                    <a:lstStyle/>
                    <a:p>
                      <a:endParaRPr/>
                    </a:p>
                  </a:txBody>
                  <a:tcPr marL="0" marR="0" marT="43815" marB="0" vert="vert270">
                    <a:lnL w="28575">
                      <a:solidFill>
                        <a:srgbClr val="000000"/>
                      </a:solidFill>
                      <a:prstDash val="solid"/>
                    </a:lnL>
                    <a:lnR w="28575">
                      <a:solidFill>
                        <a:srgbClr val="000000"/>
                      </a:solidFill>
                      <a:prstDash val="solid"/>
                    </a:lnR>
                    <a:lnT w="28575">
                      <a:solidFill>
                        <a:srgbClr val="000000"/>
                      </a:solidFill>
                      <a:prstDash val="solid"/>
                    </a:lnT>
                    <a:lnB w="28575">
                      <a:solidFill>
                        <a:srgbClr val="000000"/>
                      </a:solidFill>
                      <a:prstDash val="solid"/>
                    </a:lnB>
                    <a:solidFill>
                      <a:srgbClr val="C3D69B"/>
                    </a:solidFill>
                  </a:tcPr>
                </a:tc>
                <a:tc vMerge="1">
                  <a:txBody>
                    <a:bodyPr/>
                    <a:lstStyle/>
                    <a:p>
                      <a:endParaRPr/>
                    </a:p>
                  </a:txBody>
                  <a:tcPr marL="0" marR="0" marT="0" marB="0">
                    <a:lnL w="28575">
                      <a:solidFill>
                        <a:srgbClr val="000000"/>
                      </a:solidFill>
                      <a:prstDash val="solid"/>
                    </a:lnL>
                    <a:lnR w="28575">
                      <a:solidFill>
                        <a:srgbClr val="7B9445"/>
                      </a:solidFill>
                      <a:prstDash val="solid"/>
                    </a:lnR>
                    <a:lnB w="28575">
                      <a:solidFill>
                        <a:srgbClr val="7B9445"/>
                      </a:solidFill>
                      <a:prstDash val="solid"/>
                    </a:lnB>
                  </a:tcPr>
                </a:tc>
                <a:tc rowSpan="2" gridSpan="3">
                  <a:txBody>
                    <a:bodyPr/>
                    <a:lstStyle/>
                    <a:p>
                      <a:pPr>
                        <a:lnSpc>
                          <a:spcPct val="100000"/>
                        </a:lnSpc>
                      </a:pPr>
                      <a:endParaRPr sz="1100">
                        <a:latin typeface="Times New Roman"/>
                        <a:cs typeface="Times New Roman"/>
                      </a:endParaRPr>
                    </a:p>
                  </a:txBody>
                  <a:tcPr marL="0" marR="0" marT="0" marB="0">
                    <a:lnL w="28575">
                      <a:solidFill>
                        <a:srgbClr val="7B9445"/>
                      </a:solidFill>
                      <a:prstDash val="solid"/>
                    </a:lnL>
                    <a:lnR w="28575">
                      <a:solidFill>
                        <a:srgbClr val="8CA950"/>
                      </a:solidFill>
                      <a:prstDash val="solid"/>
                    </a:lnR>
                  </a:tcPr>
                </a:tc>
                <a:tc rowSpan="2" hMerge="1">
                  <a:txBody>
                    <a:bodyPr/>
                    <a:lstStyle/>
                    <a:p>
                      <a:endParaRPr/>
                    </a:p>
                  </a:txBody>
                  <a:tcPr marL="0" marR="0" marT="0" marB="0"/>
                </a:tc>
                <a:tc rowSpan="2" hMerge="1">
                  <a:txBody>
                    <a:bodyPr/>
                    <a:lstStyle/>
                    <a:p>
                      <a:endParaRPr/>
                    </a:p>
                  </a:txBody>
                  <a:tcPr marL="0" marR="0" marT="0" marB="0"/>
                </a:tc>
                <a:tc gridSpan="2">
                  <a:txBody>
                    <a:bodyPr/>
                    <a:lstStyle/>
                    <a:p>
                      <a:pPr>
                        <a:lnSpc>
                          <a:spcPct val="100000"/>
                        </a:lnSpc>
                      </a:pPr>
                      <a:endParaRPr sz="500">
                        <a:latin typeface="Times New Roman"/>
                        <a:cs typeface="Times New Roman"/>
                      </a:endParaRPr>
                    </a:p>
                  </a:txBody>
                  <a:tcPr marL="0" marR="0" marT="0" marB="0">
                    <a:lnL w="28575">
                      <a:solidFill>
                        <a:srgbClr val="8CA950"/>
                      </a:solidFill>
                      <a:prstDash val="solid"/>
                    </a:lnL>
                  </a:tcPr>
                </a:tc>
                <a:tc hMerge="1">
                  <a:txBody>
                    <a:bodyPr/>
                    <a:lstStyle/>
                    <a:p>
                      <a:endParaRPr/>
                    </a:p>
                  </a:txBody>
                  <a:tcPr marL="0" marR="0" marT="0" marB="0"/>
                </a:tc>
                <a:extLst>
                  <a:ext uri="{0D108BD9-81ED-4DB2-BD59-A6C34878D82A}">
                    <a16:rowId xmlns:a16="http://schemas.microsoft.com/office/drawing/2014/main" val="10005"/>
                  </a:ext>
                </a:extLst>
              </a:tr>
              <a:tr h="218429">
                <a:tc vMerge="1">
                  <a:txBody>
                    <a:bodyPr/>
                    <a:lstStyle/>
                    <a:p>
                      <a:endParaRPr/>
                    </a:p>
                  </a:txBody>
                  <a:tcPr marL="0" marR="0" marT="43815" marB="0" vert="vert270">
                    <a:lnL w="28575">
                      <a:solidFill>
                        <a:srgbClr val="000000"/>
                      </a:solidFill>
                      <a:prstDash val="solid"/>
                    </a:lnL>
                    <a:lnR w="28575">
                      <a:solidFill>
                        <a:srgbClr val="000000"/>
                      </a:solidFill>
                      <a:prstDash val="solid"/>
                    </a:lnR>
                    <a:lnT w="28575">
                      <a:solidFill>
                        <a:srgbClr val="000000"/>
                      </a:solidFill>
                      <a:prstDash val="solid"/>
                    </a:lnT>
                    <a:lnB w="28575">
                      <a:solidFill>
                        <a:srgbClr val="000000"/>
                      </a:solidFill>
                      <a:prstDash val="solid"/>
                    </a:lnB>
                    <a:solidFill>
                      <a:srgbClr val="C3D69B"/>
                    </a:solidFill>
                  </a:tcPr>
                </a:tc>
                <a:tc vMerge="1">
                  <a:txBody>
                    <a:bodyPr/>
                    <a:lstStyle/>
                    <a:p>
                      <a:endParaRPr/>
                    </a:p>
                  </a:txBody>
                  <a:tcPr marL="0" marR="0" marT="0" marB="0">
                    <a:lnL w="28575">
                      <a:solidFill>
                        <a:srgbClr val="000000"/>
                      </a:solidFill>
                      <a:prstDash val="solid"/>
                    </a:lnL>
                    <a:lnR w="28575">
                      <a:solidFill>
                        <a:srgbClr val="7B9445"/>
                      </a:solidFill>
                      <a:prstDash val="solid"/>
                    </a:lnR>
                    <a:lnB w="28575">
                      <a:solidFill>
                        <a:srgbClr val="7B9445"/>
                      </a:solidFill>
                      <a:prstDash val="solid"/>
                    </a:lnB>
                  </a:tcPr>
                </a:tc>
                <a:tc gridSpan="3" vMerge="1">
                  <a:txBody>
                    <a:bodyPr/>
                    <a:lstStyle/>
                    <a:p>
                      <a:endParaRPr/>
                    </a:p>
                  </a:txBody>
                  <a:tcPr marL="0" marR="0" marT="0" marB="0">
                    <a:lnL w="28575">
                      <a:solidFill>
                        <a:srgbClr val="7B9445"/>
                      </a:solidFill>
                      <a:prstDash val="solid"/>
                    </a:lnL>
                    <a:lnR w="28575">
                      <a:solidFill>
                        <a:srgbClr val="8CA950"/>
                      </a:solidFill>
                      <a:prstDash val="solid"/>
                    </a:lnR>
                  </a:tcPr>
                </a:tc>
                <a:tc hMerge="1" vMerge="1">
                  <a:txBody>
                    <a:bodyPr/>
                    <a:lstStyle/>
                    <a:p>
                      <a:endParaRPr/>
                    </a:p>
                  </a:txBody>
                  <a:tcPr marL="0" marR="0" marT="0" marB="0"/>
                </a:tc>
                <a:tc hMerge="1" vMerge="1">
                  <a:txBody>
                    <a:bodyPr/>
                    <a:lstStyle/>
                    <a:p>
                      <a:endParaRPr/>
                    </a:p>
                  </a:txBody>
                  <a:tcPr marL="0" marR="0" marT="0" marB="0"/>
                </a:tc>
                <a:tc>
                  <a:txBody>
                    <a:bodyPr/>
                    <a:lstStyle/>
                    <a:p>
                      <a:pPr>
                        <a:lnSpc>
                          <a:spcPct val="100000"/>
                        </a:lnSpc>
                      </a:pPr>
                      <a:endParaRPr sz="1100">
                        <a:latin typeface="Times New Roman"/>
                        <a:cs typeface="Times New Roman"/>
                      </a:endParaRPr>
                    </a:p>
                  </a:txBody>
                  <a:tcPr marL="0" marR="0" marT="0" marB="0">
                    <a:lnL w="28575">
                      <a:solidFill>
                        <a:srgbClr val="8CA950"/>
                      </a:solidFill>
                      <a:prstDash val="solid"/>
                    </a:lnL>
                    <a:lnR w="28575">
                      <a:solidFill>
                        <a:srgbClr val="000000"/>
                      </a:solidFill>
                      <a:prstDash val="solid"/>
                    </a:lnR>
                    <a:lnB w="28575">
                      <a:solidFill>
                        <a:srgbClr val="8CA950"/>
                      </a:solidFill>
                      <a:prstDash val="solid"/>
                    </a:lnB>
                  </a:tcPr>
                </a:tc>
                <a:tc rowSpan="2">
                  <a:txBody>
                    <a:bodyPr/>
                    <a:lstStyle/>
                    <a:p>
                      <a:pPr marL="60325">
                        <a:lnSpc>
                          <a:spcPct val="100000"/>
                        </a:lnSpc>
                        <a:spcBef>
                          <a:spcPts val="1005"/>
                        </a:spcBef>
                      </a:pPr>
                      <a:r>
                        <a:rPr sz="1100" spc="-5" dirty="0">
                          <a:latin typeface="Segoe UI"/>
                          <a:cs typeface="Segoe UI"/>
                        </a:rPr>
                        <a:t>Diversification</a:t>
                      </a:r>
                      <a:r>
                        <a:rPr sz="1100" spc="-25" dirty="0">
                          <a:latin typeface="Segoe UI"/>
                          <a:cs typeface="Segoe UI"/>
                        </a:rPr>
                        <a:t> </a:t>
                      </a:r>
                      <a:r>
                        <a:rPr sz="1100" spc="-5" dirty="0">
                          <a:latin typeface="Segoe UI"/>
                          <a:cs typeface="Segoe UI"/>
                        </a:rPr>
                        <a:t>decisions</a:t>
                      </a:r>
                      <a:endParaRPr sz="1100">
                        <a:latin typeface="Segoe UI"/>
                        <a:cs typeface="Segoe UI"/>
                      </a:endParaRPr>
                    </a:p>
                  </a:txBody>
                  <a:tcPr marL="0" marR="0" marT="127635" marB="0">
                    <a:lnL w="28575">
                      <a:solidFill>
                        <a:srgbClr val="000000"/>
                      </a:solidFill>
                      <a:prstDash val="solid"/>
                    </a:lnL>
                    <a:lnR w="28575">
                      <a:solidFill>
                        <a:srgbClr val="000000"/>
                      </a:solidFill>
                      <a:prstDash val="solid"/>
                    </a:lnR>
                    <a:lnT w="28575">
                      <a:solidFill>
                        <a:srgbClr val="000000"/>
                      </a:solidFill>
                      <a:prstDash val="solid"/>
                    </a:lnT>
                    <a:lnB w="28575">
                      <a:solidFill>
                        <a:srgbClr val="000000"/>
                      </a:solidFill>
                      <a:prstDash val="solid"/>
                    </a:lnB>
                    <a:solidFill>
                      <a:srgbClr val="C3D69B"/>
                    </a:solidFill>
                  </a:tcPr>
                </a:tc>
                <a:extLst>
                  <a:ext uri="{0D108BD9-81ED-4DB2-BD59-A6C34878D82A}">
                    <a16:rowId xmlns:a16="http://schemas.microsoft.com/office/drawing/2014/main" val="10006"/>
                  </a:ext>
                </a:extLst>
              </a:tr>
              <a:tr h="218412">
                <a:tc vMerge="1">
                  <a:txBody>
                    <a:bodyPr/>
                    <a:lstStyle/>
                    <a:p>
                      <a:endParaRPr/>
                    </a:p>
                  </a:txBody>
                  <a:tcPr marL="0" marR="0" marT="43815" marB="0" vert="vert270">
                    <a:lnL w="28575">
                      <a:solidFill>
                        <a:srgbClr val="000000"/>
                      </a:solidFill>
                      <a:prstDash val="solid"/>
                    </a:lnL>
                    <a:lnR w="28575">
                      <a:solidFill>
                        <a:srgbClr val="000000"/>
                      </a:solidFill>
                      <a:prstDash val="solid"/>
                    </a:lnR>
                    <a:lnT w="28575">
                      <a:solidFill>
                        <a:srgbClr val="000000"/>
                      </a:solidFill>
                      <a:prstDash val="solid"/>
                    </a:lnT>
                    <a:lnB w="28575">
                      <a:solidFill>
                        <a:srgbClr val="000000"/>
                      </a:solidFill>
                      <a:prstDash val="solid"/>
                    </a:lnB>
                    <a:solidFill>
                      <a:srgbClr val="C3D69B"/>
                    </a:solidFill>
                  </a:tcPr>
                </a:tc>
                <a:tc vMerge="1">
                  <a:txBody>
                    <a:bodyPr/>
                    <a:lstStyle/>
                    <a:p>
                      <a:endParaRPr/>
                    </a:p>
                  </a:txBody>
                  <a:tcPr marL="0" marR="0" marT="0" marB="0">
                    <a:lnL w="28575">
                      <a:solidFill>
                        <a:srgbClr val="000000"/>
                      </a:solidFill>
                      <a:prstDash val="solid"/>
                    </a:lnL>
                    <a:lnR w="28575">
                      <a:solidFill>
                        <a:srgbClr val="7B9445"/>
                      </a:solidFill>
                      <a:prstDash val="solid"/>
                    </a:lnR>
                    <a:lnB w="28575">
                      <a:solidFill>
                        <a:srgbClr val="7B9445"/>
                      </a:solidFill>
                      <a:prstDash val="solid"/>
                    </a:lnB>
                  </a:tcPr>
                </a:tc>
                <a:tc gridSpan="4">
                  <a:txBody>
                    <a:bodyPr/>
                    <a:lstStyle/>
                    <a:p>
                      <a:pPr>
                        <a:lnSpc>
                          <a:spcPct val="100000"/>
                        </a:lnSpc>
                      </a:pPr>
                      <a:endParaRPr sz="1100">
                        <a:latin typeface="Times New Roman"/>
                        <a:cs typeface="Times New Roman"/>
                      </a:endParaRPr>
                    </a:p>
                  </a:txBody>
                  <a:tcPr marL="0" marR="0" marT="0" marB="0">
                    <a:lnL w="28575">
                      <a:solidFill>
                        <a:srgbClr val="7B9445"/>
                      </a:solidFill>
                      <a:prstDash val="solid"/>
                    </a:lnL>
                    <a:lnR w="28575">
                      <a:solidFill>
                        <a:srgbClr val="000000"/>
                      </a:solidFill>
                      <a:prstDash val="solid"/>
                    </a:lnR>
                  </a:tcPr>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tc vMerge="1">
                  <a:txBody>
                    <a:bodyPr/>
                    <a:lstStyle/>
                    <a:p>
                      <a:endParaRPr/>
                    </a:p>
                  </a:txBody>
                  <a:tcPr marL="0" marR="0" marT="127635" marB="0">
                    <a:lnL w="28575">
                      <a:solidFill>
                        <a:srgbClr val="000000"/>
                      </a:solidFill>
                      <a:prstDash val="solid"/>
                    </a:lnL>
                    <a:lnR w="28575">
                      <a:solidFill>
                        <a:srgbClr val="000000"/>
                      </a:solidFill>
                      <a:prstDash val="solid"/>
                    </a:lnR>
                    <a:lnT w="28575">
                      <a:solidFill>
                        <a:srgbClr val="000000"/>
                      </a:solidFill>
                      <a:prstDash val="solid"/>
                    </a:lnT>
                    <a:lnB w="28575">
                      <a:solidFill>
                        <a:srgbClr val="000000"/>
                      </a:solidFill>
                      <a:prstDash val="solid"/>
                    </a:lnB>
                    <a:solidFill>
                      <a:srgbClr val="C3D69B"/>
                    </a:solidFill>
                  </a:tcPr>
                </a:tc>
                <a:extLst>
                  <a:ext uri="{0D108BD9-81ED-4DB2-BD59-A6C34878D82A}">
                    <a16:rowId xmlns:a16="http://schemas.microsoft.com/office/drawing/2014/main" val="10007"/>
                  </a:ext>
                </a:extLst>
              </a:tr>
              <a:tr h="54610">
                <a:tc vMerge="1">
                  <a:txBody>
                    <a:bodyPr/>
                    <a:lstStyle/>
                    <a:p>
                      <a:endParaRPr/>
                    </a:p>
                  </a:txBody>
                  <a:tcPr marL="0" marR="0" marT="43815" marB="0" vert="vert270">
                    <a:lnL w="28575">
                      <a:solidFill>
                        <a:srgbClr val="000000"/>
                      </a:solidFill>
                      <a:prstDash val="solid"/>
                    </a:lnL>
                    <a:lnR w="28575">
                      <a:solidFill>
                        <a:srgbClr val="000000"/>
                      </a:solidFill>
                      <a:prstDash val="solid"/>
                    </a:lnR>
                    <a:lnT w="28575">
                      <a:solidFill>
                        <a:srgbClr val="000000"/>
                      </a:solidFill>
                      <a:prstDash val="solid"/>
                    </a:lnT>
                    <a:lnB w="28575">
                      <a:solidFill>
                        <a:srgbClr val="000000"/>
                      </a:solidFill>
                      <a:prstDash val="solid"/>
                    </a:lnB>
                    <a:solidFill>
                      <a:srgbClr val="C3D69B"/>
                    </a:solidFill>
                  </a:tcPr>
                </a:tc>
                <a:tc vMerge="1">
                  <a:txBody>
                    <a:bodyPr/>
                    <a:lstStyle/>
                    <a:p>
                      <a:endParaRPr/>
                    </a:p>
                  </a:txBody>
                  <a:tcPr marL="0" marR="0" marT="0" marB="0">
                    <a:lnL w="28575">
                      <a:solidFill>
                        <a:srgbClr val="000000"/>
                      </a:solidFill>
                      <a:prstDash val="solid"/>
                    </a:lnL>
                    <a:lnR w="28575">
                      <a:solidFill>
                        <a:srgbClr val="7B9445"/>
                      </a:solidFill>
                      <a:prstDash val="solid"/>
                    </a:lnR>
                    <a:lnB w="28575">
                      <a:solidFill>
                        <a:srgbClr val="7B9445"/>
                      </a:solidFill>
                      <a:prstDash val="solid"/>
                    </a:lnB>
                  </a:tcPr>
                </a:tc>
                <a:tc rowSpan="2" gridSpan="5">
                  <a:txBody>
                    <a:bodyPr/>
                    <a:lstStyle/>
                    <a:p>
                      <a:pPr>
                        <a:lnSpc>
                          <a:spcPct val="100000"/>
                        </a:lnSpc>
                      </a:pPr>
                      <a:endParaRPr sz="500">
                        <a:latin typeface="Times New Roman"/>
                        <a:cs typeface="Times New Roman"/>
                      </a:endParaRPr>
                    </a:p>
                  </a:txBody>
                  <a:tcPr marL="0" marR="0" marT="0" marB="0">
                    <a:lnL w="28575">
                      <a:solidFill>
                        <a:srgbClr val="7B9445"/>
                      </a:solidFill>
                      <a:prstDash val="solid"/>
                    </a:lnL>
                  </a:tcPr>
                </a:tc>
                <a:tc rowSpan="2" hMerge="1">
                  <a:txBody>
                    <a:bodyPr/>
                    <a:lstStyle/>
                    <a:p>
                      <a:endParaRPr/>
                    </a:p>
                  </a:txBody>
                  <a:tcPr marL="0" marR="0" marT="0" marB="0"/>
                </a:tc>
                <a:tc rowSpan="2" hMerge="1">
                  <a:txBody>
                    <a:bodyPr/>
                    <a:lstStyle/>
                    <a:p>
                      <a:endParaRPr/>
                    </a:p>
                  </a:txBody>
                  <a:tcPr marL="0" marR="0" marT="0" marB="0"/>
                </a:tc>
                <a:tc rowSpan="2" hMerge="1">
                  <a:txBody>
                    <a:bodyPr/>
                    <a:lstStyle/>
                    <a:p>
                      <a:endParaRPr/>
                    </a:p>
                  </a:txBody>
                  <a:tcPr marL="0" marR="0" marT="0" marB="0"/>
                </a:tc>
                <a:tc rowSpan="2" hMerge="1">
                  <a:txBody>
                    <a:bodyPr/>
                    <a:lstStyle/>
                    <a:p>
                      <a:endParaRPr/>
                    </a:p>
                  </a:txBody>
                  <a:tcPr marL="0" marR="0" marT="0" marB="0"/>
                </a:tc>
                <a:extLst>
                  <a:ext uri="{0D108BD9-81ED-4DB2-BD59-A6C34878D82A}">
                    <a16:rowId xmlns:a16="http://schemas.microsoft.com/office/drawing/2014/main" val="10008"/>
                  </a:ext>
                </a:extLst>
              </a:tr>
              <a:tr h="54610">
                <a:tc vMerge="1">
                  <a:txBody>
                    <a:bodyPr/>
                    <a:lstStyle/>
                    <a:p>
                      <a:endParaRPr/>
                    </a:p>
                  </a:txBody>
                  <a:tcPr marL="0" marR="0" marT="43815" marB="0" vert="vert270">
                    <a:lnL w="28575">
                      <a:solidFill>
                        <a:srgbClr val="000000"/>
                      </a:solidFill>
                      <a:prstDash val="solid"/>
                    </a:lnL>
                    <a:lnR w="28575">
                      <a:solidFill>
                        <a:srgbClr val="000000"/>
                      </a:solidFill>
                      <a:prstDash val="solid"/>
                    </a:lnR>
                    <a:lnT w="28575">
                      <a:solidFill>
                        <a:srgbClr val="000000"/>
                      </a:solidFill>
                      <a:prstDash val="solid"/>
                    </a:lnT>
                    <a:lnB w="28575">
                      <a:solidFill>
                        <a:srgbClr val="000000"/>
                      </a:solidFill>
                      <a:prstDash val="solid"/>
                    </a:lnB>
                    <a:solidFill>
                      <a:srgbClr val="C3D69B"/>
                    </a:solidFill>
                  </a:tcPr>
                </a:tc>
                <a:tc rowSpan="5">
                  <a:txBody>
                    <a:bodyPr/>
                    <a:lstStyle/>
                    <a:p>
                      <a:pPr>
                        <a:lnSpc>
                          <a:spcPct val="100000"/>
                        </a:lnSpc>
                      </a:pPr>
                      <a:endParaRPr sz="1100">
                        <a:latin typeface="Times New Roman"/>
                        <a:cs typeface="Times New Roman"/>
                      </a:endParaRPr>
                    </a:p>
                  </a:txBody>
                  <a:tcPr marL="0" marR="0" marT="0" marB="0">
                    <a:lnL w="28575">
                      <a:solidFill>
                        <a:srgbClr val="000000"/>
                      </a:solidFill>
                      <a:prstDash val="solid"/>
                    </a:lnL>
                    <a:lnR w="28575">
                      <a:solidFill>
                        <a:srgbClr val="7B9445"/>
                      </a:solidFill>
                      <a:prstDash val="solid"/>
                    </a:lnR>
                    <a:lnT w="28575">
                      <a:solidFill>
                        <a:srgbClr val="7B9445"/>
                      </a:solidFill>
                      <a:prstDash val="solid"/>
                    </a:lnT>
                  </a:tcPr>
                </a:tc>
                <a:tc gridSpan="5" vMerge="1">
                  <a:txBody>
                    <a:bodyPr/>
                    <a:lstStyle/>
                    <a:p>
                      <a:endParaRPr/>
                    </a:p>
                  </a:txBody>
                  <a:tcPr marL="0" marR="0" marT="0" marB="0">
                    <a:lnL w="28575">
                      <a:solidFill>
                        <a:srgbClr val="7B9445"/>
                      </a:solidFill>
                      <a:prstDash val="solid"/>
                    </a:lnL>
                  </a:tcPr>
                </a:tc>
                <a:tc hMerge="1" vMerge="1">
                  <a:txBody>
                    <a:bodyPr/>
                    <a:lstStyle/>
                    <a:p>
                      <a:endParaRPr/>
                    </a:p>
                  </a:txBody>
                  <a:tcPr marL="0" marR="0" marT="0" marB="0"/>
                </a:tc>
                <a:tc hMerge="1" vMerge="1">
                  <a:txBody>
                    <a:bodyPr/>
                    <a:lstStyle/>
                    <a:p>
                      <a:endParaRPr/>
                    </a:p>
                  </a:txBody>
                  <a:tcPr marL="0" marR="0" marT="0" marB="0"/>
                </a:tc>
                <a:tc hMerge="1" vMerge="1">
                  <a:txBody>
                    <a:bodyPr/>
                    <a:lstStyle/>
                    <a:p>
                      <a:endParaRPr/>
                    </a:p>
                  </a:txBody>
                  <a:tcPr marL="0" marR="0" marT="0" marB="0"/>
                </a:tc>
                <a:tc hMerge="1" vMerge="1">
                  <a:txBody>
                    <a:bodyPr/>
                    <a:lstStyle/>
                    <a:p>
                      <a:endParaRPr/>
                    </a:p>
                  </a:txBody>
                  <a:tcPr marL="0" marR="0" marT="0" marB="0"/>
                </a:tc>
                <a:extLst>
                  <a:ext uri="{0D108BD9-81ED-4DB2-BD59-A6C34878D82A}">
                    <a16:rowId xmlns:a16="http://schemas.microsoft.com/office/drawing/2014/main" val="10009"/>
                  </a:ext>
                </a:extLst>
              </a:tr>
              <a:tr h="218412">
                <a:tc vMerge="1">
                  <a:txBody>
                    <a:bodyPr/>
                    <a:lstStyle/>
                    <a:p>
                      <a:endParaRPr/>
                    </a:p>
                  </a:txBody>
                  <a:tcPr marL="0" marR="0" marT="43815" marB="0" vert="vert270">
                    <a:lnL w="28575">
                      <a:solidFill>
                        <a:srgbClr val="000000"/>
                      </a:solidFill>
                      <a:prstDash val="solid"/>
                    </a:lnL>
                    <a:lnR w="28575">
                      <a:solidFill>
                        <a:srgbClr val="000000"/>
                      </a:solidFill>
                      <a:prstDash val="solid"/>
                    </a:lnR>
                    <a:lnT w="28575">
                      <a:solidFill>
                        <a:srgbClr val="000000"/>
                      </a:solidFill>
                      <a:prstDash val="solid"/>
                    </a:lnT>
                    <a:lnB w="28575">
                      <a:solidFill>
                        <a:srgbClr val="000000"/>
                      </a:solidFill>
                      <a:prstDash val="solid"/>
                    </a:lnB>
                    <a:solidFill>
                      <a:srgbClr val="C3D69B"/>
                    </a:solidFill>
                  </a:tcPr>
                </a:tc>
                <a:tc vMerge="1">
                  <a:txBody>
                    <a:bodyPr/>
                    <a:lstStyle/>
                    <a:p>
                      <a:endParaRPr/>
                    </a:p>
                  </a:txBody>
                  <a:tcPr marL="0" marR="0" marT="0" marB="0">
                    <a:lnL w="28575">
                      <a:solidFill>
                        <a:srgbClr val="000000"/>
                      </a:solidFill>
                      <a:prstDash val="solid"/>
                    </a:lnL>
                    <a:lnR w="28575">
                      <a:solidFill>
                        <a:srgbClr val="7B9445"/>
                      </a:solidFill>
                      <a:prstDash val="solid"/>
                    </a:lnR>
                    <a:lnT w="28575">
                      <a:solidFill>
                        <a:srgbClr val="7B9445"/>
                      </a:solidFill>
                      <a:prstDash val="solid"/>
                    </a:lnT>
                  </a:tcPr>
                </a:tc>
                <a:tc gridSpan="4">
                  <a:txBody>
                    <a:bodyPr/>
                    <a:lstStyle/>
                    <a:p>
                      <a:pPr>
                        <a:lnSpc>
                          <a:spcPct val="100000"/>
                        </a:lnSpc>
                      </a:pPr>
                      <a:endParaRPr sz="1100">
                        <a:latin typeface="Times New Roman"/>
                        <a:cs typeface="Times New Roman"/>
                      </a:endParaRPr>
                    </a:p>
                  </a:txBody>
                  <a:tcPr marL="0" marR="0" marT="0" marB="0">
                    <a:lnL w="28575">
                      <a:solidFill>
                        <a:srgbClr val="7B9445"/>
                      </a:solidFill>
                      <a:prstDash val="solid"/>
                    </a:lnL>
                    <a:lnR w="28575">
                      <a:solidFill>
                        <a:srgbClr val="000000"/>
                      </a:solidFill>
                      <a:prstDash val="solid"/>
                    </a:lnR>
                  </a:tcPr>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tc rowSpan="2">
                  <a:txBody>
                    <a:bodyPr/>
                    <a:lstStyle/>
                    <a:p>
                      <a:pPr marL="514350" marR="245745" indent="-260985">
                        <a:lnSpc>
                          <a:spcPts val="1310"/>
                        </a:lnSpc>
                        <a:spcBef>
                          <a:spcPts val="400"/>
                        </a:spcBef>
                      </a:pPr>
                      <a:r>
                        <a:rPr sz="1100" spc="-5" dirty="0">
                          <a:latin typeface="Segoe UI"/>
                          <a:cs typeface="Segoe UI"/>
                        </a:rPr>
                        <a:t>Mutualy</a:t>
                      </a:r>
                      <a:r>
                        <a:rPr sz="1100" spc="-65" dirty="0">
                          <a:latin typeface="Segoe UI"/>
                          <a:cs typeface="Segoe UI"/>
                        </a:rPr>
                        <a:t> </a:t>
                      </a:r>
                      <a:r>
                        <a:rPr sz="1100" spc="-5" dirty="0">
                          <a:latin typeface="Segoe UI"/>
                          <a:cs typeface="Segoe UI"/>
                        </a:rPr>
                        <a:t>exclusive  decisions</a:t>
                      </a:r>
                      <a:endParaRPr sz="1100">
                        <a:latin typeface="Segoe UI"/>
                        <a:cs typeface="Segoe UI"/>
                      </a:endParaRPr>
                    </a:p>
                  </a:txBody>
                  <a:tcPr marL="0" marR="0" marT="50800" marB="0">
                    <a:lnL w="28575">
                      <a:solidFill>
                        <a:srgbClr val="000000"/>
                      </a:solidFill>
                      <a:prstDash val="solid"/>
                    </a:lnL>
                    <a:lnR w="28575">
                      <a:solidFill>
                        <a:srgbClr val="000000"/>
                      </a:solidFill>
                      <a:prstDash val="solid"/>
                    </a:lnR>
                    <a:lnT w="28575">
                      <a:solidFill>
                        <a:srgbClr val="000000"/>
                      </a:solidFill>
                      <a:prstDash val="solid"/>
                    </a:lnT>
                    <a:lnB w="28575">
                      <a:solidFill>
                        <a:srgbClr val="000000"/>
                      </a:solidFill>
                      <a:prstDash val="solid"/>
                    </a:lnB>
                    <a:solidFill>
                      <a:srgbClr val="C3D69B"/>
                    </a:solidFill>
                  </a:tcPr>
                </a:tc>
                <a:extLst>
                  <a:ext uri="{0D108BD9-81ED-4DB2-BD59-A6C34878D82A}">
                    <a16:rowId xmlns:a16="http://schemas.microsoft.com/office/drawing/2014/main" val="10010"/>
                  </a:ext>
                </a:extLst>
              </a:tr>
              <a:tr h="218429">
                <a:tc vMerge="1">
                  <a:txBody>
                    <a:bodyPr/>
                    <a:lstStyle/>
                    <a:p>
                      <a:endParaRPr/>
                    </a:p>
                  </a:txBody>
                  <a:tcPr marL="0" marR="0" marT="43815" marB="0" vert="vert270">
                    <a:lnL w="28575">
                      <a:solidFill>
                        <a:srgbClr val="000000"/>
                      </a:solidFill>
                      <a:prstDash val="solid"/>
                    </a:lnL>
                    <a:lnR w="28575">
                      <a:solidFill>
                        <a:srgbClr val="000000"/>
                      </a:solidFill>
                      <a:prstDash val="solid"/>
                    </a:lnR>
                    <a:lnT w="28575">
                      <a:solidFill>
                        <a:srgbClr val="000000"/>
                      </a:solidFill>
                      <a:prstDash val="solid"/>
                    </a:lnT>
                    <a:lnB w="28575">
                      <a:solidFill>
                        <a:srgbClr val="000000"/>
                      </a:solidFill>
                      <a:prstDash val="solid"/>
                    </a:lnB>
                    <a:solidFill>
                      <a:srgbClr val="C3D69B"/>
                    </a:solidFill>
                  </a:tcPr>
                </a:tc>
                <a:tc vMerge="1">
                  <a:txBody>
                    <a:bodyPr/>
                    <a:lstStyle/>
                    <a:p>
                      <a:endParaRPr/>
                    </a:p>
                  </a:txBody>
                  <a:tcPr marL="0" marR="0" marT="0" marB="0">
                    <a:lnL w="28575">
                      <a:solidFill>
                        <a:srgbClr val="000000"/>
                      </a:solidFill>
                      <a:prstDash val="solid"/>
                    </a:lnL>
                    <a:lnR w="28575">
                      <a:solidFill>
                        <a:srgbClr val="7B9445"/>
                      </a:solidFill>
                      <a:prstDash val="solid"/>
                    </a:lnR>
                    <a:lnT w="28575">
                      <a:solidFill>
                        <a:srgbClr val="7B9445"/>
                      </a:solidFill>
                      <a:prstDash val="solid"/>
                    </a:lnT>
                  </a:tcPr>
                </a:tc>
                <a:tc rowSpan="2" gridSpan="3">
                  <a:txBody>
                    <a:bodyPr/>
                    <a:lstStyle/>
                    <a:p>
                      <a:pPr>
                        <a:lnSpc>
                          <a:spcPct val="100000"/>
                        </a:lnSpc>
                      </a:pPr>
                      <a:endParaRPr sz="1100">
                        <a:latin typeface="Times New Roman"/>
                        <a:cs typeface="Times New Roman"/>
                      </a:endParaRPr>
                    </a:p>
                  </a:txBody>
                  <a:tcPr marL="0" marR="0" marT="0" marB="0">
                    <a:lnL w="28575">
                      <a:solidFill>
                        <a:srgbClr val="7B9445"/>
                      </a:solidFill>
                      <a:prstDash val="solid"/>
                    </a:lnL>
                    <a:lnR w="28575">
                      <a:solidFill>
                        <a:srgbClr val="8CA950"/>
                      </a:solidFill>
                      <a:prstDash val="solid"/>
                    </a:lnR>
                  </a:tcPr>
                </a:tc>
                <a:tc rowSpan="2" hMerge="1">
                  <a:txBody>
                    <a:bodyPr/>
                    <a:lstStyle/>
                    <a:p>
                      <a:endParaRPr/>
                    </a:p>
                  </a:txBody>
                  <a:tcPr marL="0" marR="0" marT="0" marB="0"/>
                </a:tc>
                <a:tc rowSpan="2" hMerge="1">
                  <a:txBody>
                    <a:bodyPr/>
                    <a:lstStyle/>
                    <a:p>
                      <a:endParaRPr/>
                    </a:p>
                  </a:txBody>
                  <a:tcPr marL="0" marR="0" marT="0" marB="0"/>
                </a:tc>
                <a:tc>
                  <a:txBody>
                    <a:bodyPr/>
                    <a:lstStyle/>
                    <a:p>
                      <a:pPr>
                        <a:lnSpc>
                          <a:spcPct val="100000"/>
                        </a:lnSpc>
                      </a:pPr>
                      <a:endParaRPr sz="1100">
                        <a:latin typeface="Times New Roman"/>
                        <a:cs typeface="Times New Roman"/>
                      </a:endParaRPr>
                    </a:p>
                  </a:txBody>
                  <a:tcPr marL="0" marR="0" marT="0" marB="0">
                    <a:lnL w="28575">
                      <a:solidFill>
                        <a:srgbClr val="8CA950"/>
                      </a:solidFill>
                      <a:prstDash val="solid"/>
                    </a:lnL>
                    <a:lnR w="28575">
                      <a:solidFill>
                        <a:srgbClr val="000000"/>
                      </a:solidFill>
                      <a:prstDash val="solid"/>
                    </a:lnR>
                    <a:lnT w="28575">
                      <a:solidFill>
                        <a:srgbClr val="8CA950"/>
                      </a:solidFill>
                      <a:prstDash val="solid"/>
                    </a:lnT>
                  </a:tcPr>
                </a:tc>
                <a:tc vMerge="1">
                  <a:txBody>
                    <a:bodyPr/>
                    <a:lstStyle/>
                    <a:p>
                      <a:endParaRPr/>
                    </a:p>
                  </a:txBody>
                  <a:tcPr marL="0" marR="0" marT="50800" marB="0">
                    <a:lnL w="28575">
                      <a:solidFill>
                        <a:srgbClr val="000000"/>
                      </a:solidFill>
                      <a:prstDash val="solid"/>
                    </a:lnL>
                    <a:lnR w="28575">
                      <a:solidFill>
                        <a:srgbClr val="000000"/>
                      </a:solidFill>
                      <a:prstDash val="solid"/>
                    </a:lnR>
                    <a:lnT w="28575">
                      <a:solidFill>
                        <a:srgbClr val="000000"/>
                      </a:solidFill>
                      <a:prstDash val="solid"/>
                    </a:lnT>
                    <a:lnB w="28575">
                      <a:solidFill>
                        <a:srgbClr val="000000"/>
                      </a:solidFill>
                      <a:prstDash val="solid"/>
                    </a:lnB>
                    <a:solidFill>
                      <a:srgbClr val="C3D69B"/>
                    </a:solidFill>
                  </a:tcPr>
                </a:tc>
                <a:extLst>
                  <a:ext uri="{0D108BD9-81ED-4DB2-BD59-A6C34878D82A}">
                    <a16:rowId xmlns:a16="http://schemas.microsoft.com/office/drawing/2014/main" val="10011"/>
                  </a:ext>
                </a:extLst>
              </a:tr>
              <a:tr h="109207">
                <a:tc vMerge="1">
                  <a:txBody>
                    <a:bodyPr/>
                    <a:lstStyle/>
                    <a:p>
                      <a:endParaRPr/>
                    </a:p>
                  </a:txBody>
                  <a:tcPr marL="0" marR="0" marT="43815" marB="0" vert="vert270">
                    <a:lnL w="28575">
                      <a:solidFill>
                        <a:srgbClr val="000000"/>
                      </a:solidFill>
                      <a:prstDash val="solid"/>
                    </a:lnL>
                    <a:lnR w="28575">
                      <a:solidFill>
                        <a:srgbClr val="000000"/>
                      </a:solidFill>
                      <a:prstDash val="solid"/>
                    </a:lnR>
                    <a:lnT w="28575">
                      <a:solidFill>
                        <a:srgbClr val="000000"/>
                      </a:solidFill>
                      <a:prstDash val="solid"/>
                    </a:lnT>
                    <a:lnB w="28575">
                      <a:solidFill>
                        <a:srgbClr val="000000"/>
                      </a:solidFill>
                      <a:prstDash val="solid"/>
                    </a:lnB>
                    <a:solidFill>
                      <a:srgbClr val="C3D69B"/>
                    </a:solidFill>
                  </a:tcPr>
                </a:tc>
                <a:tc vMerge="1">
                  <a:txBody>
                    <a:bodyPr/>
                    <a:lstStyle/>
                    <a:p>
                      <a:endParaRPr/>
                    </a:p>
                  </a:txBody>
                  <a:tcPr marL="0" marR="0" marT="0" marB="0">
                    <a:lnL w="28575">
                      <a:solidFill>
                        <a:srgbClr val="000000"/>
                      </a:solidFill>
                      <a:prstDash val="solid"/>
                    </a:lnL>
                    <a:lnR w="28575">
                      <a:solidFill>
                        <a:srgbClr val="7B9445"/>
                      </a:solidFill>
                      <a:prstDash val="solid"/>
                    </a:lnR>
                    <a:lnT w="28575">
                      <a:solidFill>
                        <a:srgbClr val="7B9445"/>
                      </a:solidFill>
                      <a:prstDash val="solid"/>
                    </a:lnT>
                  </a:tcPr>
                </a:tc>
                <a:tc gridSpan="3" vMerge="1">
                  <a:txBody>
                    <a:bodyPr/>
                    <a:lstStyle/>
                    <a:p>
                      <a:endParaRPr/>
                    </a:p>
                  </a:txBody>
                  <a:tcPr marL="0" marR="0" marT="0" marB="0">
                    <a:lnL w="28575">
                      <a:solidFill>
                        <a:srgbClr val="7B9445"/>
                      </a:solidFill>
                      <a:prstDash val="solid"/>
                    </a:lnL>
                    <a:lnR w="28575">
                      <a:solidFill>
                        <a:srgbClr val="8CA950"/>
                      </a:solidFill>
                      <a:prstDash val="solid"/>
                    </a:lnR>
                  </a:tcPr>
                </a:tc>
                <a:tc hMerge="1" vMerge="1">
                  <a:txBody>
                    <a:bodyPr/>
                    <a:lstStyle/>
                    <a:p>
                      <a:endParaRPr/>
                    </a:p>
                  </a:txBody>
                  <a:tcPr marL="0" marR="0" marT="0" marB="0"/>
                </a:tc>
                <a:tc hMerge="1" vMerge="1">
                  <a:txBody>
                    <a:bodyPr/>
                    <a:lstStyle/>
                    <a:p>
                      <a:endParaRPr/>
                    </a:p>
                  </a:txBody>
                  <a:tcPr marL="0" marR="0" marT="0" marB="0"/>
                </a:tc>
                <a:tc gridSpan="2">
                  <a:txBody>
                    <a:bodyPr/>
                    <a:lstStyle/>
                    <a:p>
                      <a:pPr>
                        <a:lnSpc>
                          <a:spcPct val="100000"/>
                        </a:lnSpc>
                      </a:pPr>
                      <a:endParaRPr sz="500">
                        <a:latin typeface="Times New Roman"/>
                        <a:cs typeface="Times New Roman"/>
                      </a:endParaRPr>
                    </a:p>
                  </a:txBody>
                  <a:tcPr marL="0" marR="0" marT="0" marB="0">
                    <a:lnL w="28575">
                      <a:solidFill>
                        <a:srgbClr val="8CA950"/>
                      </a:solidFill>
                      <a:prstDash val="solid"/>
                    </a:lnL>
                  </a:tcPr>
                </a:tc>
                <a:tc hMerge="1">
                  <a:txBody>
                    <a:bodyPr/>
                    <a:lstStyle/>
                    <a:p>
                      <a:endParaRPr/>
                    </a:p>
                  </a:txBody>
                  <a:tcPr marL="0" marR="0" marT="0" marB="0"/>
                </a:tc>
                <a:extLst>
                  <a:ext uri="{0D108BD9-81ED-4DB2-BD59-A6C34878D82A}">
                    <a16:rowId xmlns:a16="http://schemas.microsoft.com/office/drawing/2014/main" val="10012"/>
                  </a:ext>
                </a:extLst>
              </a:tr>
              <a:tr h="218426">
                <a:tc vMerge="1">
                  <a:txBody>
                    <a:bodyPr/>
                    <a:lstStyle/>
                    <a:p>
                      <a:endParaRPr/>
                    </a:p>
                  </a:txBody>
                  <a:tcPr marL="0" marR="0" marT="43815" marB="0" vert="vert270">
                    <a:lnL w="28575">
                      <a:solidFill>
                        <a:srgbClr val="000000"/>
                      </a:solidFill>
                      <a:prstDash val="solid"/>
                    </a:lnL>
                    <a:lnR w="28575">
                      <a:solidFill>
                        <a:srgbClr val="000000"/>
                      </a:solidFill>
                      <a:prstDash val="solid"/>
                    </a:lnR>
                    <a:lnT w="28575">
                      <a:solidFill>
                        <a:srgbClr val="000000"/>
                      </a:solidFill>
                      <a:prstDash val="solid"/>
                    </a:lnT>
                    <a:lnB w="28575">
                      <a:solidFill>
                        <a:srgbClr val="000000"/>
                      </a:solidFill>
                      <a:prstDash val="solid"/>
                    </a:lnB>
                    <a:solidFill>
                      <a:srgbClr val="C3D69B"/>
                    </a:solidFill>
                  </a:tcPr>
                </a:tc>
                <a:tc vMerge="1">
                  <a:txBody>
                    <a:bodyPr/>
                    <a:lstStyle/>
                    <a:p>
                      <a:endParaRPr/>
                    </a:p>
                  </a:txBody>
                  <a:tcPr marL="0" marR="0" marT="0" marB="0">
                    <a:lnL w="28575">
                      <a:solidFill>
                        <a:srgbClr val="000000"/>
                      </a:solidFill>
                      <a:prstDash val="solid"/>
                    </a:lnL>
                    <a:lnR w="28575">
                      <a:solidFill>
                        <a:srgbClr val="7B9445"/>
                      </a:solidFill>
                      <a:prstDash val="solid"/>
                    </a:lnR>
                    <a:lnT w="28575">
                      <a:solidFill>
                        <a:srgbClr val="7B9445"/>
                      </a:solidFill>
                      <a:prstDash val="solid"/>
                    </a:lnT>
                  </a:tcPr>
                </a:tc>
                <a:tc>
                  <a:txBody>
                    <a:bodyPr/>
                    <a:lstStyle/>
                    <a:p>
                      <a:pPr>
                        <a:lnSpc>
                          <a:spcPct val="100000"/>
                        </a:lnSpc>
                      </a:pPr>
                      <a:endParaRPr sz="1100">
                        <a:latin typeface="Times New Roman"/>
                        <a:cs typeface="Times New Roman"/>
                      </a:endParaRPr>
                    </a:p>
                  </a:txBody>
                  <a:tcPr marL="0" marR="0" marT="0" marB="0">
                    <a:lnL w="28575">
                      <a:solidFill>
                        <a:srgbClr val="7B9445"/>
                      </a:solidFill>
                      <a:prstDash val="solid"/>
                    </a:lnL>
                    <a:lnR w="28575">
                      <a:solidFill>
                        <a:srgbClr val="000000"/>
                      </a:solidFill>
                      <a:prstDash val="solid"/>
                    </a:lnR>
                    <a:lnB w="28575">
                      <a:solidFill>
                        <a:srgbClr val="7B9445"/>
                      </a:solidFill>
                      <a:prstDash val="solid"/>
                    </a:lnB>
                  </a:tcPr>
                </a:tc>
                <a:tc rowSpan="2">
                  <a:txBody>
                    <a:bodyPr/>
                    <a:lstStyle/>
                    <a:p>
                      <a:pPr marL="175895" marR="170180" indent="74295">
                        <a:lnSpc>
                          <a:spcPts val="1310"/>
                        </a:lnSpc>
                        <a:spcBef>
                          <a:spcPts val="400"/>
                        </a:spcBef>
                      </a:pPr>
                      <a:r>
                        <a:rPr sz="1100" dirty="0">
                          <a:latin typeface="Segoe UI"/>
                          <a:cs typeface="Segoe UI"/>
                        </a:rPr>
                        <a:t>On </a:t>
                      </a:r>
                      <a:r>
                        <a:rPr sz="1100" spc="-5" dirty="0">
                          <a:latin typeface="Segoe UI"/>
                          <a:cs typeface="Segoe UI"/>
                        </a:rPr>
                        <a:t>the basis </a:t>
                      </a:r>
                      <a:r>
                        <a:rPr sz="1100" dirty="0">
                          <a:latin typeface="Segoe UI"/>
                          <a:cs typeface="Segoe UI"/>
                        </a:rPr>
                        <a:t>of  </a:t>
                      </a:r>
                      <a:r>
                        <a:rPr sz="1100" spc="-5" dirty="0">
                          <a:latin typeface="Segoe UI"/>
                          <a:cs typeface="Segoe UI"/>
                        </a:rPr>
                        <a:t>decision</a:t>
                      </a:r>
                      <a:r>
                        <a:rPr sz="1100" spc="-50" dirty="0">
                          <a:latin typeface="Segoe UI"/>
                          <a:cs typeface="Segoe UI"/>
                        </a:rPr>
                        <a:t> </a:t>
                      </a:r>
                      <a:r>
                        <a:rPr sz="1100" spc="-5" dirty="0">
                          <a:latin typeface="Segoe UI"/>
                          <a:cs typeface="Segoe UI"/>
                        </a:rPr>
                        <a:t>situation</a:t>
                      </a:r>
                      <a:endParaRPr sz="1100">
                        <a:latin typeface="Segoe UI"/>
                        <a:cs typeface="Segoe UI"/>
                      </a:endParaRPr>
                    </a:p>
                  </a:txBody>
                  <a:tcPr marL="0" marR="0" marT="50800" marB="0">
                    <a:lnL w="28575">
                      <a:solidFill>
                        <a:srgbClr val="000000"/>
                      </a:solidFill>
                      <a:prstDash val="solid"/>
                    </a:lnL>
                    <a:lnR w="28575">
                      <a:solidFill>
                        <a:srgbClr val="000000"/>
                      </a:solidFill>
                      <a:prstDash val="solid"/>
                    </a:lnR>
                    <a:lnT w="28575">
                      <a:solidFill>
                        <a:srgbClr val="000000"/>
                      </a:solidFill>
                      <a:prstDash val="solid"/>
                    </a:lnT>
                    <a:lnB w="28575">
                      <a:solidFill>
                        <a:srgbClr val="000000"/>
                      </a:solidFill>
                      <a:prstDash val="solid"/>
                    </a:lnB>
                    <a:solidFill>
                      <a:srgbClr val="C3D69B"/>
                    </a:solidFill>
                  </a:tcPr>
                </a:tc>
                <a:tc>
                  <a:txBody>
                    <a:bodyPr/>
                    <a:lstStyle/>
                    <a:p>
                      <a:pPr>
                        <a:lnSpc>
                          <a:spcPct val="100000"/>
                        </a:lnSpc>
                      </a:pPr>
                      <a:endParaRPr sz="1100">
                        <a:latin typeface="Times New Roman"/>
                        <a:cs typeface="Times New Roman"/>
                      </a:endParaRPr>
                    </a:p>
                  </a:txBody>
                  <a:tcPr marL="0" marR="0" marT="0" marB="0">
                    <a:lnL w="28575">
                      <a:solidFill>
                        <a:srgbClr val="000000"/>
                      </a:solidFill>
                      <a:prstDash val="solid"/>
                    </a:lnL>
                    <a:lnR w="28575">
                      <a:solidFill>
                        <a:srgbClr val="8CA950"/>
                      </a:solidFill>
                      <a:prstDash val="solid"/>
                    </a:lnR>
                    <a:lnB w="28575">
                      <a:solidFill>
                        <a:srgbClr val="8CA950"/>
                      </a:solidFill>
                      <a:prstDash val="solid"/>
                    </a:lnB>
                  </a:tcPr>
                </a:tc>
                <a:tc>
                  <a:txBody>
                    <a:bodyPr/>
                    <a:lstStyle/>
                    <a:p>
                      <a:pPr>
                        <a:lnSpc>
                          <a:spcPct val="100000"/>
                        </a:lnSpc>
                      </a:pPr>
                      <a:endParaRPr sz="1100">
                        <a:latin typeface="Times New Roman"/>
                        <a:cs typeface="Times New Roman"/>
                      </a:endParaRPr>
                    </a:p>
                  </a:txBody>
                  <a:tcPr marL="0" marR="0" marT="0" marB="0">
                    <a:lnL w="28575">
                      <a:solidFill>
                        <a:srgbClr val="8CA950"/>
                      </a:solidFill>
                      <a:prstDash val="solid"/>
                    </a:lnL>
                    <a:lnR w="28575">
                      <a:solidFill>
                        <a:srgbClr val="000000"/>
                      </a:solidFill>
                      <a:prstDash val="solid"/>
                    </a:lnR>
                    <a:lnB w="28575">
                      <a:solidFill>
                        <a:srgbClr val="8CA950"/>
                      </a:solidFill>
                      <a:prstDash val="solid"/>
                    </a:lnB>
                  </a:tcPr>
                </a:tc>
                <a:tc rowSpan="2">
                  <a:txBody>
                    <a:bodyPr/>
                    <a:lstStyle/>
                    <a:p>
                      <a:pPr marL="67945">
                        <a:lnSpc>
                          <a:spcPct val="100000"/>
                        </a:lnSpc>
                        <a:spcBef>
                          <a:spcPts val="1005"/>
                        </a:spcBef>
                      </a:pPr>
                      <a:r>
                        <a:rPr sz="1100" spc="-5" dirty="0">
                          <a:latin typeface="Segoe UI"/>
                          <a:cs typeface="Segoe UI"/>
                        </a:rPr>
                        <a:t>Accept-Reject</a:t>
                      </a:r>
                      <a:r>
                        <a:rPr sz="1100" spc="-20" dirty="0">
                          <a:latin typeface="Segoe UI"/>
                          <a:cs typeface="Segoe UI"/>
                        </a:rPr>
                        <a:t> </a:t>
                      </a:r>
                      <a:r>
                        <a:rPr sz="1100" spc="-5" dirty="0">
                          <a:latin typeface="Segoe UI"/>
                          <a:cs typeface="Segoe UI"/>
                        </a:rPr>
                        <a:t>decisions</a:t>
                      </a:r>
                      <a:endParaRPr sz="1100">
                        <a:latin typeface="Segoe UI"/>
                        <a:cs typeface="Segoe UI"/>
                      </a:endParaRPr>
                    </a:p>
                  </a:txBody>
                  <a:tcPr marL="0" marR="0" marT="127635" marB="0">
                    <a:lnL w="28575">
                      <a:solidFill>
                        <a:srgbClr val="000000"/>
                      </a:solidFill>
                      <a:prstDash val="solid"/>
                    </a:lnL>
                    <a:lnR w="28575">
                      <a:solidFill>
                        <a:srgbClr val="000000"/>
                      </a:solidFill>
                      <a:prstDash val="solid"/>
                    </a:lnR>
                    <a:lnT w="28575">
                      <a:solidFill>
                        <a:srgbClr val="000000"/>
                      </a:solidFill>
                      <a:prstDash val="solid"/>
                    </a:lnT>
                    <a:lnB w="28575">
                      <a:solidFill>
                        <a:srgbClr val="000000"/>
                      </a:solidFill>
                      <a:prstDash val="solid"/>
                    </a:lnB>
                    <a:solidFill>
                      <a:srgbClr val="C3D69B"/>
                    </a:solidFill>
                  </a:tcPr>
                </a:tc>
                <a:extLst>
                  <a:ext uri="{0D108BD9-81ED-4DB2-BD59-A6C34878D82A}">
                    <a16:rowId xmlns:a16="http://schemas.microsoft.com/office/drawing/2014/main" val="10013"/>
                  </a:ext>
                </a:extLst>
              </a:tr>
              <a:tr h="218415">
                <a:tc vMerge="1">
                  <a:txBody>
                    <a:bodyPr/>
                    <a:lstStyle/>
                    <a:p>
                      <a:endParaRPr/>
                    </a:p>
                  </a:txBody>
                  <a:tcPr marL="0" marR="0" marT="43815" marB="0" vert="vert270">
                    <a:lnL w="28575">
                      <a:solidFill>
                        <a:srgbClr val="000000"/>
                      </a:solidFill>
                      <a:prstDash val="solid"/>
                    </a:lnL>
                    <a:lnR w="28575">
                      <a:solidFill>
                        <a:srgbClr val="000000"/>
                      </a:solidFill>
                      <a:prstDash val="solid"/>
                    </a:lnR>
                    <a:lnT w="28575">
                      <a:solidFill>
                        <a:srgbClr val="000000"/>
                      </a:solidFill>
                      <a:prstDash val="solid"/>
                    </a:lnT>
                    <a:lnB w="28575">
                      <a:solidFill>
                        <a:srgbClr val="000000"/>
                      </a:solidFill>
                      <a:prstDash val="solid"/>
                    </a:lnB>
                    <a:solidFill>
                      <a:srgbClr val="C3D69B"/>
                    </a:solidFill>
                  </a:tcPr>
                </a:tc>
                <a:tc gridSpan="2">
                  <a:txBody>
                    <a:bodyPr/>
                    <a:lstStyle/>
                    <a:p>
                      <a:pPr>
                        <a:lnSpc>
                          <a:spcPct val="100000"/>
                        </a:lnSpc>
                      </a:pPr>
                      <a:endParaRPr sz="1100">
                        <a:latin typeface="Times New Roman"/>
                        <a:cs typeface="Times New Roman"/>
                      </a:endParaRPr>
                    </a:p>
                  </a:txBody>
                  <a:tcPr marL="0" marR="0" marT="0" marB="0">
                    <a:lnL w="28575">
                      <a:solidFill>
                        <a:srgbClr val="000000"/>
                      </a:solidFill>
                      <a:prstDash val="solid"/>
                    </a:lnL>
                    <a:lnR w="28575">
                      <a:solidFill>
                        <a:srgbClr val="000000"/>
                      </a:solidFill>
                      <a:prstDash val="solid"/>
                    </a:lnR>
                  </a:tcPr>
                </a:tc>
                <a:tc hMerge="1">
                  <a:txBody>
                    <a:bodyPr/>
                    <a:lstStyle/>
                    <a:p>
                      <a:endParaRPr/>
                    </a:p>
                  </a:txBody>
                  <a:tcPr marL="0" marR="0" marT="0" marB="0"/>
                </a:tc>
                <a:tc vMerge="1">
                  <a:txBody>
                    <a:bodyPr/>
                    <a:lstStyle/>
                    <a:p>
                      <a:endParaRPr/>
                    </a:p>
                  </a:txBody>
                  <a:tcPr marL="0" marR="0" marT="50800" marB="0">
                    <a:lnL w="28575">
                      <a:solidFill>
                        <a:srgbClr val="000000"/>
                      </a:solidFill>
                      <a:prstDash val="solid"/>
                    </a:lnL>
                    <a:lnR w="28575">
                      <a:solidFill>
                        <a:srgbClr val="000000"/>
                      </a:solidFill>
                      <a:prstDash val="solid"/>
                    </a:lnR>
                    <a:lnT w="28575">
                      <a:solidFill>
                        <a:srgbClr val="000000"/>
                      </a:solidFill>
                      <a:prstDash val="solid"/>
                    </a:lnT>
                    <a:lnB w="28575">
                      <a:solidFill>
                        <a:srgbClr val="000000"/>
                      </a:solidFill>
                      <a:prstDash val="solid"/>
                    </a:lnB>
                    <a:solidFill>
                      <a:srgbClr val="C3D69B"/>
                    </a:solidFill>
                  </a:tcPr>
                </a:tc>
                <a:tc>
                  <a:txBody>
                    <a:bodyPr/>
                    <a:lstStyle/>
                    <a:p>
                      <a:pPr>
                        <a:lnSpc>
                          <a:spcPct val="100000"/>
                        </a:lnSpc>
                      </a:pPr>
                      <a:endParaRPr sz="1100">
                        <a:latin typeface="Times New Roman"/>
                        <a:cs typeface="Times New Roman"/>
                      </a:endParaRPr>
                    </a:p>
                  </a:txBody>
                  <a:tcPr marL="0" marR="0" marT="0" marB="0">
                    <a:lnL w="28575">
                      <a:solidFill>
                        <a:srgbClr val="000000"/>
                      </a:solidFill>
                      <a:prstDash val="solid"/>
                    </a:lnL>
                    <a:lnR w="28575">
                      <a:solidFill>
                        <a:srgbClr val="8CA950"/>
                      </a:solidFill>
                      <a:prstDash val="solid"/>
                    </a:lnR>
                    <a:lnT w="28575">
                      <a:solidFill>
                        <a:srgbClr val="8CA950"/>
                      </a:solidFill>
                      <a:prstDash val="solid"/>
                    </a:lnT>
                  </a:tcPr>
                </a:tc>
                <a:tc>
                  <a:txBody>
                    <a:bodyPr/>
                    <a:lstStyle/>
                    <a:p>
                      <a:pPr>
                        <a:lnSpc>
                          <a:spcPct val="100000"/>
                        </a:lnSpc>
                      </a:pPr>
                      <a:endParaRPr sz="1100">
                        <a:latin typeface="Times New Roman"/>
                        <a:cs typeface="Times New Roman"/>
                      </a:endParaRPr>
                    </a:p>
                  </a:txBody>
                  <a:tcPr marL="0" marR="0" marT="0" marB="0">
                    <a:lnL w="28575">
                      <a:solidFill>
                        <a:srgbClr val="8CA950"/>
                      </a:solidFill>
                      <a:prstDash val="solid"/>
                    </a:lnL>
                    <a:lnR w="28575">
                      <a:solidFill>
                        <a:srgbClr val="000000"/>
                      </a:solidFill>
                      <a:prstDash val="solid"/>
                    </a:lnR>
                    <a:lnT w="28575">
                      <a:solidFill>
                        <a:srgbClr val="8CA950"/>
                      </a:solidFill>
                      <a:prstDash val="solid"/>
                    </a:lnT>
                  </a:tcPr>
                </a:tc>
                <a:tc vMerge="1">
                  <a:txBody>
                    <a:bodyPr/>
                    <a:lstStyle/>
                    <a:p>
                      <a:endParaRPr/>
                    </a:p>
                  </a:txBody>
                  <a:tcPr marL="0" marR="0" marT="127635" marB="0">
                    <a:lnL w="28575">
                      <a:solidFill>
                        <a:srgbClr val="000000"/>
                      </a:solidFill>
                      <a:prstDash val="solid"/>
                    </a:lnL>
                    <a:lnR w="28575">
                      <a:solidFill>
                        <a:srgbClr val="000000"/>
                      </a:solidFill>
                      <a:prstDash val="solid"/>
                    </a:lnR>
                    <a:lnT w="28575">
                      <a:solidFill>
                        <a:srgbClr val="000000"/>
                      </a:solidFill>
                      <a:prstDash val="solid"/>
                    </a:lnT>
                    <a:lnB w="28575">
                      <a:solidFill>
                        <a:srgbClr val="000000"/>
                      </a:solidFill>
                      <a:prstDash val="solid"/>
                    </a:lnB>
                    <a:solidFill>
                      <a:srgbClr val="C3D69B"/>
                    </a:solidFill>
                  </a:tcPr>
                </a:tc>
                <a:extLst>
                  <a:ext uri="{0D108BD9-81ED-4DB2-BD59-A6C34878D82A}">
                    <a16:rowId xmlns:a16="http://schemas.microsoft.com/office/drawing/2014/main" val="10014"/>
                  </a:ext>
                </a:extLst>
              </a:tr>
              <a:tr h="110655">
                <a:tc vMerge="1">
                  <a:txBody>
                    <a:bodyPr/>
                    <a:lstStyle/>
                    <a:p>
                      <a:endParaRPr/>
                    </a:p>
                  </a:txBody>
                  <a:tcPr marL="0" marR="0" marT="43815" marB="0" vert="vert270">
                    <a:lnL w="28575">
                      <a:solidFill>
                        <a:srgbClr val="000000"/>
                      </a:solidFill>
                      <a:prstDash val="solid"/>
                    </a:lnL>
                    <a:lnR w="28575">
                      <a:solidFill>
                        <a:srgbClr val="000000"/>
                      </a:solidFill>
                      <a:prstDash val="solid"/>
                    </a:lnR>
                    <a:lnT w="28575">
                      <a:solidFill>
                        <a:srgbClr val="000000"/>
                      </a:solidFill>
                      <a:prstDash val="solid"/>
                    </a:lnT>
                    <a:lnB w="28575">
                      <a:solidFill>
                        <a:srgbClr val="000000"/>
                      </a:solidFill>
                      <a:prstDash val="solid"/>
                    </a:lnB>
                    <a:solidFill>
                      <a:srgbClr val="C3D69B"/>
                    </a:solidFill>
                  </a:tcPr>
                </a:tc>
                <a:tc gridSpan="4">
                  <a:txBody>
                    <a:bodyPr/>
                    <a:lstStyle/>
                    <a:p>
                      <a:pPr>
                        <a:lnSpc>
                          <a:spcPct val="100000"/>
                        </a:lnSpc>
                      </a:pPr>
                      <a:endParaRPr sz="500">
                        <a:latin typeface="Times New Roman"/>
                        <a:cs typeface="Times New Roman"/>
                      </a:endParaRPr>
                    </a:p>
                  </a:txBody>
                  <a:tcPr marL="0" marR="0" marT="0" marB="0">
                    <a:lnL w="28575">
                      <a:solidFill>
                        <a:srgbClr val="000000"/>
                      </a:solidFill>
                      <a:prstDash val="solid"/>
                    </a:lnL>
                    <a:lnR w="28575">
                      <a:solidFill>
                        <a:srgbClr val="8CA950"/>
                      </a:solidFill>
                      <a:prstDash val="solid"/>
                    </a:lnR>
                  </a:tcPr>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tc gridSpan="2">
                  <a:txBody>
                    <a:bodyPr/>
                    <a:lstStyle/>
                    <a:p>
                      <a:pPr>
                        <a:lnSpc>
                          <a:spcPct val="100000"/>
                        </a:lnSpc>
                      </a:pPr>
                      <a:endParaRPr sz="500">
                        <a:latin typeface="Times New Roman"/>
                        <a:cs typeface="Times New Roman"/>
                      </a:endParaRPr>
                    </a:p>
                  </a:txBody>
                  <a:tcPr marL="0" marR="0" marT="0" marB="0">
                    <a:lnL w="28575">
                      <a:solidFill>
                        <a:srgbClr val="8CA950"/>
                      </a:solidFill>
                      <a:prstDash val="solid"/>
                    </a:lnL>
                  </a:tcPr>
                </a:tc>
                <a:tc hMerge="1">
                  <a:txBody>
                    <a:bodyPr/>
                    <a:lstStyle/>
                    <a:p>
                      <a:endParaRPr/>
                    </a:p>
                  </a:txBody>
                  <a:tcPr marL="0" marR="0" marT="0" marB="0"/>
                </a:tc>
                <a:extLst>
                  <a:ext uri="{0D108BD9-81ED-4DB2-BD59-A6C34878D82A}">
                    <a16:rowId xmlns:a16="http://schemas.microsoft.com/office/drawing/2014/main" val="10015"/>
                  </a:ext>
                </a:extLst>
              </a:tr>
              <a:tr h="216989">
                <a:tc gridSpan="5">
                  <a:txBody>
                    <a:bodyPr/>
                    <a:lstStyle/>
                    <a:p>
                      <a:pPr>
                        <a:lnSpc>
                          <a:spcPct val="100000"/>
                        </a:lnSpc>
                      </a:pPr>
                      <a:endParaRPr sz="1100">
                        <a:latin typeface="Times New Roman"/>
                        <a:cs typeface="Times New Roman"/>
                      </a:endParaRPr>
                    </a:p>
                  </a:txBody>
                  <a:tcPr marL="0" marR="0" marT="0" marB="0">
                    <a:lnR w="28575">
                      <a:solidFill>
                        <a:srgbClr val="8CA950"/>
                      </a:solidFill>
                      <a:prstDash val="solid"/>
                    </a:lnR>
                    <a:lnT w="28575" cap="flat" cmpd="sng" algn="ctr">
                      <a:solidFill>
                        <a:srgbClr val="000000"/>
                      </a:solidFill>
                      <a:prstDash val="solid"/>
                      <a:round/>
                      <a:headEnd type="none" w="med" len="med"/>
                      <a:tailEnd type="none" w="med" len="med"/>
                    </a:lnT>
                  </a:tcPr>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tc>
                  <a:txBody>
                    <a:bodyPr/>
                    <a:lstStyle/>
                    <a:p>
                      <a:pPr>
                        <a:lnSpc>
                          <a:spcPct val="100000"/>
                        </a:lnSpc>
                      </a:pPr>
                      <a:endParaRPr sz="1100">
                        <a:latin typeface="Times New Roman"/>
                        <a:cs typeface="Times New Roman"/>
                      </a:endParaRPr>
                    </a:p>
                  </a:txBody>
                  <a:tcPr marL="0" marR="0" marT="0" marB="0">
                    <a:lnL w="28575">
                      <a:solidFill>
                        <a:srgbClr val="8CA950"/>
                      </a:solidFill>
                      <a:prstDash val="solid"/>
                    </a:lnL>
                    <a:lnR w="28575">
                      <a:solidFill>
                        <a:srgbClr val="000000"/>
                      </a:solidFill>
                      <a:prstDash val="solid"/>
                    </a:lnR>
                    <a:lnB w="28575">
                      <a:solidFill>
                        <a:srgbClr val="8CA950"/>
                      </a:solidFill>
                      <a:prstDash val="solid"/>
                    </a:lnB>
                  </a:tcPr>
                </a:tc>
                <a:tc rowSpan="2">
                  <a:txBody>
                    <a:bodyPr/>
                    <a:lstStyle/>
                    <a:p>
                      <a:pPr marL="149860">
                        <a:lnSpc>
                          <a:spcPct val="100000"/>
                        </a:lnSpc>
                        <a:spcBef>
                          <a:spcPts val="995"/>
                        </a:spcBef>
                      </a:pPr>
                      <a:r>
                        <a:rPr sz="1100" spc="-5" dirty="0">
                          <a:latin typeface="Segoe UI"/>
                          <a:cs typeface="Segoe UI"/>
                        </a:rPr>
                        <a:t>Contingent</a:t>
                      </a:r>
                      <a:r>
                        <a:rPr sz="1100" spc="-30" dirty="0">
                          <a:latin typeface="Segoe UI"/>
                          <a:cs typeface="Segoe UI"/>
                        </a:rPr>
                        <a:t> </a:t>
                      </a:r>
                      <a:r>
                        <a:rPr sz="1100" spc="-5" dirty="0">
                          <a:latin typeface="Segoe UI"/>
                          <a:cs typeface="Segoe UI"/>
                        </a:rPr>
                        <a:t>decisions</a:t>
                      </a:r>
                      <a:endParaRPr sz="1100">
                        <a:latin typeface="Segoe UI"/>
                        <a:cs typeface="Segoe UI"/>
                      </a:endParaRPr>
                    </a:p>
                  </a:txBody>
                  <a:tcPr marL="0" marR="0" marT="126365" marB="0">
                    <a:lnL w="28575">
                      <a:solidFill>
                        <a:srgbClr val="000000"/>
                      </a:solidFill>
                      <a:prstDash val="solid"/>
                    </a:lnL>
                    <a:lnR w="28575">
                      <a:solidFill>
                        <a:srgbClr val="000000"/>
                      </a:solidFill>
                      <a:prstDash val="solid"/>
                    </a:lnR>
                    <a:lnT w="28575">
                      <a:solidFill>
                        <a:srgbClr val="000000"/>
                      </a:solidFill>
                      <a:prstDash val="solid"/>
                    </a:lnT>
                    <a:lnB w="28575">
                      <a:solidFill>
                        <a:srgbClr val="000000"/>
                      </a:solidFill>
                      <a:prstDash val="solid"/>
                    </a:lnB>
                    <a:solidFill>
                      <a:srgbClr val="C3D69B"/>
                    </a:solidFill>
                  </a:tcPr>
                </a:tc>
                <a:extLst>
                  <a:ext uri="{0D108BD9-81ED-4DB2-BD59-A6C34878D82A}">
                    <a16:rowId xmlns:a16="http://schemas.microsoft.com/office/drawing/2014/main" val="10016"/>
                  </a:ext>
                </a:extLst>
              </a:tr>
              <a:tr h="218417">
                <a:tc gridSpan="6">
                  <a:txBody>
                    <a:bodyPr/>
                    <a:lstStyle/>
                    <a:p>
                      <a:pPr>
                        <a:lnSpc>
                          <a:spcPct val="100000"/>
                        </a:lnSpc>
                      </a:pPr>
                      <a:endParaRPr sz="1100">
                        <a:latin typeface="Times New Roman"/>
                        <a:cs typeface="Times New Roman"/>
                      </a:endParaRPr>
                    </a:p>
                  </a:txBody>
                  <a:tcPr marL="0" marR="0" marT="0" marB="0">
                    <a:lnR w="28575">
                      <a:solidFill>
                        <a:srgbClr val="000000"/>
                      </a:solidFill>
                      <a:prstDash val="solid"/>
                    </a:lnR>
                  </a:tcPr>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tc vMerge="1">
                  <a:txBody>
                    <a:bodyPr/>
                    <a:lstStyle/>
                    <a:p>
                      <a:endParaRPr/>
                    </a:p>
                  </a:txBody>
                  <a:tcPr marL="0" marR="0" marT="126365" marB="0">
                    <a:lnL w="28575">
                      <a:solidFill>
                        <a:srgbClr val="000000"/>
                      </a:solidFill>
                      <a:prstDash val="solid"/>
                    </a:lnL>
                    <a:lnR w="28575">
                      <a:solidFill>
                        <a:srgbClr val="000000"/>
                      </a:solidFill>
                      <a:prstDash val="solid"/>
                    </a:lnR>
                    <a:lnT w="28575">
                      <a:solidFill>
                        <a:srgbClr val="000000"/>
                      </a:solidFill>
                      <a:prstDash val="solid"/>
                    </a:lnT>
                    <a:lnB w="28575">
                      <a:solidFill>
                        <a:srgbClr val="000000"/>
                      </a:solidFill>
                      <a:prstDash val="solid"/>
                    </a:lnB>
                    <a:solidFill>
                      <a:srgbClr val="C3D69B"/>
                    </a:solidFill>
                  </a:tcPr>
                </a:tc>
                <a:extLst>
                  <a:ext uri="{0D108BD9-81ED-4DB2-BD59-A6C34878D82A}">
                    <a16:rowId xmlns:a16="http://schemas.microsoft.com/office/drawing/2014/main" val="10017"/>
                  </a:ext>
                </a:extLst>
              </a:tr>
            </a:tbl>
          </a:graphicData>
        </a:graphic>
      </p:graphicFrame>
      <p:sp>
        <p:nvSpPr>
          <p:cNvPr id="9" name="object 9"/>
          <p:cNvSpPr txBox="1"/>
          <p:nvPr/>
        </p:nvSpPr>
        <p:spPr>
          <a:xfrm>
            <a:off x="1548036" y="3784248"/>
            <a:ext cx="212090" cy="609600"/>
          </a:xfrm>
          <a:prstGeom prst="rect">
            <a:avLst/>
          </a:prstGeom>
        </p:spPr>
        <p:txBody>
          <a:bodyPr vert="vert270" wrap="square" lIns="0" tIns="24130" rIns="0" bIns="0" rtlCol="0">
            <a:spAutoFit/>
          </a:bodyPr>
          <a:lstStyle/>
          <a:p>
            <a:pPr marL="12700">
              <a:lnSpc>
                <a:spcPct val="100000"/>
              </a:lnSpc>
              <a:spcBef>
                <a:spcPts val="190"/>
              </a:spcBef>
            </a:pPr>
            <a:r>
              <a:rPr sz="1100" spc="-5" dirty="0">
                <a:latin typeface="Segoe UI"/>
                <a:cs typeface="Segoe UI"/>
              </a:rPr>
              <a:t>Decisions</a:t>
            </a:r>
            <a:endParaRPr sz="1100">
              <a:latin typeface="Segoe UI"/>
              <a:cs typeface="Segoe UI"/>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txBox="1"/>
          <p:nvPr/>
        </p:nvSpPr>
        <p:spPr>
          <a:xfrm>
            <a:off x="1639316" y="734060"/>
            <a:ext cx="229870" cy="193675"/>
          </a:xfrm>
          <a:prstGeom prst="rect">
            <a:avLst/>
          </a:prstGeom>
        </p:spPr>
        <p:txBody>
          <a:bodyPr vert="horz" wrap="square" lIns="0" tIns="12700" rIns="0" bIns="0" rtlCol="0">
            <a:spAutoFit/>
          </a:bodyPr>
          <a:lstStyle/>
          <a:p>
            <a:pPr marL="12700">
              <a:lnSpc>
                <a:spcPct val="100000"/>
              </a:lnSpc>
              <a:spcBef>
                <a:spcPts val="100"/>
              </a:spcBef>
            </a:pPr>
            <a:r>
              <a:rPr sz="1100" b="1" spc="25" dirty="0">
                <a:solidFill>
                  <a:srgbClr val="FFFFFF"/>
                </a:solidFill>
                <a:latin typeface="Segoe UI"/>
                <a:cs typeface="Segoe UI"/>
              </a:rPr>
              <a:t>7</a:t>
            </a:r>
            <a:r>
              <a:rPr sz="1100" b="1" spc="10" dirty="0">
                <a:solidFill>
                  <a:srgbClr val="FFFFFF"/>
                </a:solidFill>
                <a:latin typeface="Segoe UI"/>
                <a:cs typeface="Segoe UI"/>
              </a:rPr>
              <a:t>.</a:t>
            </a:r>
            <a:r>
              <a:rPr sz="1100" b="1" dirty="0">
                <a:solidFill>
                  <a:srgbClr val="FFFFFF"/>
                </a:solidFill>
                <a:latin typeface="Segoe UI"/>
                <a:cs typeface="Segoe UI"/>
              </a:rPr>
              <a:t>6</a:t>
            </a:r>
            <a:endParaRPr sz="1100">
              <a:latin typeface="Segoe UI"/>
              <a:cs typeface="Segoe UI"/>
            </a:endParaRPr>
          </a:p>
        </p:txBody>
      </p:sp>
      <p:sp>
        <p:nvSpPr>
          <p:cNvPr id="4" name="object 4"/>
          <p:cNvSpPr txBox="1"/>
          <p:nvPr/>
        </p:nvSpPr>
        <p:spPr>
          <a:xfrm>
            <a:off x="901700" y="1264411"/>
            <a:ext cx="177800" cy="193675"/>
          </a:xfrm>
          <a:prstGeom prst="rect">
            <a:avLst/>
          </a:prstGeom>
        </p:spPr>
        <p:txBody>
          <a:bodyPr vert="horz" wrap="square" lIns="0" tIns="12700" rIns="0" bIns="0" rtlCol="0">
            <a:spAutoFit/>
          </a:bodyPr>
          <a:lstStyle/>
          <a:p>
            <a:pPr marL="12700">
              <a:lnSpc>
                <a:spcPct val="100000"/>
              </a:lnSpc>
              <a:spcBef>
                <a:spcPts val="100"/>
              </a:spcBef>
            </a:pPr>
            <a:r>
              <a:rPr sz="1100" dirty="0">
                <a:latin typeface="Segoe UI"/>
                <a:cs typeface="Segoe UI"/>
              </a:rPr>
              <a:t>(</a:t>
            </a:r>
            <a:r>
              <a:rPr sz="1100" spc="-5" dirty="0">
                <a:latin typeface="Segoe UI"/>
                <a:cs typeface="Segoe UI"/>
              </a:rPr>
              <a:t>ii</a:t>
            </a:r>
            <a:r>
              <a:rPr sz="1100" dirty="0">
                <a:latin typeface="Segoe UI"/>
                <a:cs typeface="Segoe UI"/>
              </a:rPr>
              <a:t>)</a:t>
            </a:r>
            <a:endParaRPr sz="1100">
              <a:latin typeface="Segoe UI"/>
              <a:cs typeface="Segoe UI"/>
            </a:endParaRPr>
          </a:p>
        </p:txBody>
      </p:sp>
      <p:sp>
        <p:nvSpPr>
          <p:cNvPr id="5" name="object 5"/>
          <p:cNvSpPr txBox="1"/>
          <p:nvPr/>
        </p:nvSpPr>
        <p:spPr>
          <a:xfrm>
            <a:off x="901700" y="2084348"/>
            <a:ext cx="211454" cy="193675"/>
          </a:xfrm>
          <a:prstGeom prst="rect">
            <a:avLst/>
          </a:prstGeom>
        </p:spPr>
        <p:txBody>
          <a:bodyPr vert="horz" wrap="square" lIns="0" tIns="12700" rIns="0" bIns="0" rtlCol="0">
            <a:spAutoFit/>
          </a:bodyPr>
          <a:lstStyle/>
          <a:p>
            <a:pPr marL="12700">
              <a:lnSpc>
                <a:spcPct val="100000"/>
              </a:lnSpc>
              <a:spcBef>
                <a:spcPts val="100"/>
              </a:spcBef>
            </a:pPr>
            <a:r>
              <a:rPr sz="1100" dirty="0">
                <a:latin typeface="Segoe UI"/>
                <a:cs typeface="Segoe UI"/>
              </a:rPr>
              <a:t>(</a:t>
            </a:r>
            <a:r>
              <a:rPr sz="1100" spc="-5" dirty="0">
                <a:latin typeface="Segoe UI"/>
                <a:cs typeface="Segoe UI"/>
              </a:rPr>
              <a:t>iii</a:t>
            </a:r>
            <a:r>
              <a:rPr sz="1100" dirty="0">
                <a:latin typeface="Segoe UI"/>
                <a:cs typeface="Segoe UI"/>
              </a:rPr>
              <a:t>)</a:t>
            </a:r>
            <a:endParaRPr sz="1100">
              <a:latin typeface="Segoe UI"/>
              <a:cs typeface="Segoe UI"/>
            </a:endParaRPr>
          </a:p>
        </p:txBody>
      </p:sp>
      <p:sp>
        <p:nvSpPr>
          <p:cNvPr id="6" name="object 6"/>
          <p:cNvSpPr txBox="1"/>
          <p:nvPr/>
        </p:nvSpPr>
        <p:spPr>
          <a:xfrm>
            <a:off x="901700" y="2718369"/>
            <a:ext cx="323215" cy="193675"/>
          </a:xfrm>
          <a:prstGeom prst="rect">
            <a:avLst/>
          </a:prstGeom>
        </p:spPr>
        <p:txBody>
          <a:bodyPr vert="horz" wrap="square" lIns="0" tIns="13335" rIns="0" bIns="0" rtlCol="0">
            <a:spAutoFit/>
          </a:bodyPr>
          <a:lstStyle/>
          <a:p>
            <a:pPr marL="12700">
              <a:lnSpc>
                <a:spcPct val="100000"/>
              </a:lnSpc>
              <a:spcBef>
                <a:spcPts val="105"/>
              </a:spcBef>
            </a:pPr>
            <a:r>
              <a:rPr sz="1100" spc="25" dirty="0">
                <a:latin typeface="Segoe UI"/>
                <a:cs typeface="Segoe UI"/>
              </a:rPr>
              <a:t>B</a:t>
            </a:r>
            <a:r>
              <a:rPr sz="1100" spc="10" dirty="0">
                <a:latin typeface="Segoe UI"/>
                <a:cs typeface="Segoe UI"/>
              </a:rPr>
              <a:t>o</a:t>
            </a:r>
            <a:r>
              <a:rPr sz="1100" spc="20" dirty="0">
                <a:latin typeface="Segoe UI"/>
                <a:cs typeface="Segoe UI"/>
              </a:rPr>
              <a:t>t</a:t>
            </a:r>
            <a:r>
              <a:rPr sz="1100" dirty="0">
                <a:latin typeface="Segoe UI"/>
                <a:cs typeface="Segoe UI"/>
              </a:rPr>
              <a:t>h</a:t>
            </a:r>
            <a:endParaRPr sz="1100">
              <a:latin typeface="Segoe UI"/>
              <a:cs typeface="Segoe UI"/>
            </a:endParaRPr>
          </a:p>
        </p:txBody>
      </p:sp>
      <p:sp>
        <p:nvSpPr>
          <p:cNvPr id="7" name="object 7"/>
          <p:cNvSpPr txBox="1"/>
          <p:nvPr/>
        </p:nvSpPr>
        <p:spPr>
          <a:xfrm>
            <a:off x="1267502" y="1246745"/>
            <a:ext cx="4919345" cy="1665605"/>
          </a:xfrm>
          <a:prstGeom prst="rect">
            <a:avLst/>
          </a:prstGeom>
        </p:spPr>
        <p:txBody>
          <a:bodyPr vert="horz" wrap="square" lIns="0" tIns="12700" rIns="0" bIns="0" rtlCol="0">
            <a:spAutoFit/>
          </a:bodyPr>
          <a:lstStyle/>
          <a:p>
            <a:pPr marL="12700" marR="5080" algn="just">
              <a:lnSpc>
                <a:spcPct val="110900"/>
              </a:lnSpc>
              <a:spcBef>
                <a:spcPts val="100"/>
              </a:spcBef>
            </a:pPr>
            <a:r>
              <a:rPr sz="1100" b="1" spc="-5" dirty="0">
                <a:latin typeface="Segoe UI"/>
                <a:cs typeface="Segoe UI"/>
              </a:rPr>
              <a:t>Expansion decisions: </a:t>
            </a:r>
            <a:r>
              <a:rPr sz="1100" spc="-5" dirty="0">
                <a:latin typeface="Segoe UI"/>
                <a:cs typeface="Segoe UI"/>
              </a:rPr>
              <a:t>Existing successful firms </a:t>
            </a:r>
            <a:r>
              <a:rPr sz="1100" dirty="0">
                <a:latin typeface="Segoe UI"/>
                <a:cs typeface="Segoe UI"/>
              </a:rPr>
              <a:t>may </a:t>
            </a:r>
            <a:r>
              <a:rPr sz="1100" spc="-5" dirty="0">
                <a:latin typeface="Segoe UI"/>
                <a:cs typeface="Segoe UI"/>
              </a:rPr>
              <a:t>experience growth in  demand </a:t>
            </a:r>
            <a:r>
              <a:rPr sz="1100" dirty="0">
                <a:latin typeface="Segoe UI"/>
                <a:cs typeface="Segoe UI"/>
              </a:rPr>
              <a:t>of </a:t>
            </a:r>
            <a:r>
              <a:rPr sz="1100" spc="-5" dirty="0">
                <a:latin typeface="Segoe UI"/>
                <a:cs typeface="Segoe UI"/>
              </a:rPr>
              <a:t>their product line. If such firms experience shortage </a:t>
            </a:r>
            <a:r>
              <a:rPr sz="1100" dirty="0">
                <a:latin typeface="Segoe UI"/>
                <a:cs typeface="Segoe UI"/>
              </a:rPr>
              <a:t>or </a:t>
            </a:r>
            <a:r>
              <a:rPr sz="1100" spc="-5" dirty="0">
                <a:latin typeface="Segoe UI"/>
                <a:cs typeface="Segoe UI"/>
              </a:rPr>
              <a:t>delay </a:t>
            </a:r>
            <a:r>
              <a:rPr sz="1100" spc="-10" dirty="0">
                <a:latin typeface="Segoe UI"/>
                <a:cs typeface="Segoe UI"/>
              </a:rPr>
              <a:t>in </a:t>
            </a:r>
            <a:r>
              <a:rPr sz="1100" spc="-5" dirty="0">
                <a:latin typeface="Segoe UI"/>
                <a:cs typeface="Segoe UI"/>
              </a:rPr>
              <a:t>the  delivery </a:t>
            </a:r>
            <a:r>
              <a:rPr sz="1100" dirty="0">
                <a:latin typeface="Segoe UI"/>
                <a:cs typeface="Segoe UI"/>
              </a:rPr>
              <a:t>of </a:t>
            </a:r>
            <a:r>
              <a:rPr sz="1100" spc="-5" dirty="0">
                <a:latin typeface="Segoe UI"/>
                <a:cs typeface="Segoe UI"/>
              </a:rPr>
              <a:t>their products due to inadequate production facilities, they </a:t>
            </a:r>
            <a:r>
              <a:rPr sz="1100" dirty="0">
                <a:latin typeface="Segoe UI"/>
                <a:cs typeface="Segoe UI"/>
              </a:rPr>
              <a:t>may  </a:t>
            </a:r>
            <a:r>
              <a:rPr sz="1100" spc="-5" dirty="0">
                <a:latin typeface="Segoe UI"/>
                <a:cs typeface="Segoe UI"/>
              </a:rPr>
              <a:t>consider </a:t>
            </a:r>
            <a:r>
              <a:rPr sz="1100" dirty="0">
                <a:latin typeface="Segoe UI"/>
                <a:cs typeface="Segoe UI"/>
              </a:rPr>
              <a:t>proposal </a:t>
            </a:r>
            <a:r>
              <a:rPr sz="1100" spc="-5" dirty="0">
                <a:latin typeface="Segoe UI"/>
                <a:cs typeface="Segoe UI"/>
              </a:rPr>
              <a:t>to </a:t>
            </a:r>
            <a:r>
              <a:rPr sz="1100" dirty="0">
                <a:latin typeface="Segoe UI"/>
                <a:cs typeface="Segoe UI"/>
              </a:rPr>
              <a:t>add </a:t>
            </a:r>
            <a:r>
              <a:rPr sz="1100" spc="-5" dirty="0">
                <a:latin typeface="Segoe UI"/>
                <a:cs typeface="Segoe UI"/>
              </a:rPr>
              <a:t>capacity to existing product</a:t>
            </a:r>
            <a:r>
              <a:rPr sz="1100" spc="-30" dirty="0">
                <a:latin typeface="Segoe UI"/>
                <a:cs typeface="Segoe UI"/>
              </a:rPr>
              <a:t> </a:t>
            </a:r>
            <a:r>
              <a:rPr sz="1100" spc="-5" dirty="0">
                <a:latin typeface="Segoe UI"/>
                <a:cs typeface="Segoe UI"/>
              </a:rPr>
              <a:t>line.</a:t>
            </a:r>
            <a:endParaRPr sz="1100">
              <a:latin typeface="Segoe UI"/>
              <a:cs typeface="Segoe UI"/>
            </a:endParaRPr>
          </a:p>
          <a:p>
            <a:pPr marL="12700" marR="5080" algn="just">
              <a:lnSpc>
                <a:spcPct val="110900"/>
              </a:lnSpc>
              <a:spcBef>
                <a:spcPts val="600"/>
              </a:spcBef>
            </a:pPr>
            <a:r>
              <a:rPr sz="1100" b="1" spc="-5" dirty="0">
                <a:latin typeface="Segoe UI"/>
                <a:cs typeface="Segoe UI"/>
              </a:rPr>
              <a:t>Diversification decisions: </a:t>
            </a:r>
            <a:r>
              <a:rPr sz="1100" spc="-5" dirty="0">
                <a:latin typeface="Segoe UI"/>
                <a:cs typeface="Segoe UI"/>
              </a:rPr>
              <a:t>These decisions require evaluation </a:t>
            </a:r>
            <a:r>
              <a:rPr sz="1100" dirty="0">
                <a:latin typeface="Segoe UI"/>
                <a:cs typeface="Segoe UI"/>
              </a:rPr>
              <a:t>of </a:t>
            </a:r>
            <a:r>
              <a:rPr sz="1100" spc="-5" dirty="0">
                <a:latin typeface="Segoe UI"/>
                <a:cs typeface="Segoe UI"/>
              </a:rPr>
              <a:t>proposals to  diversify into new product lines, new markets etc. </a:t>
            </a:r>
            <a:r>
              <a:rPr sz="1100" dirty="0">
                <a:latin typeface="Segoe UI"/>
                <a:cs typeface="Segoe UI"/>
              </a:rPr>
              <a:t>for </a:t>
            </a:r>
            <a:r>
              <a:rPr sz="1100" spc="-5" dirty="0">
                <a:latin typeface="Segoe UI"/>
                <a:cs typeface="Segoe UI"/>
              </a:rPr>
              <a:t>reducing the risk </a:t>
            </a:r>
            <a:r>
              <a:rPr sz="1100" dirty="0">
                <a:latin typeface="Segoe UI"/>
                <a:cs typeface="Segoe UI"/>
              </a:rPr>
              <a:t>of </a:t>
            </a:r>
            <a:r>
              <a:rPr sz="1100" spc="-5" dirty="0">
                <a:latin typeface="Segoe UI"/>
                <a:cs typeface="Segoe UI"/>
              </a:rPr>
              <a:t>failure  by dealing in different products </a:t>
            </a:r>
            <a:r>
              <a:rPr sz="1100" dirty="0">
                <a:latin typeface="Segoe UI"/>
                <a:cs typeface="Segoe UI"/>
              </a:rPr>
              <a:t>or </a:t>
            </a:r>
            <a:r>
              <a:rPr sz="1100" spc="-5" dirty="0">
                <a:latin typeface="Segoe UI"/>
                <a:cs typeface="Segoe UI"/>
              </a:rPr>
              <a:t>by operating in several</a:t>
            </a:r>
            <a:r>
              <a:rPr sz="1100" spc="15" dirty="0">
                <a:latin typeface="Segoe UI"/>
                <a:cs typeface="Segoe UI"/>
              </a:rPr>
              <a:t> </a:t>
            </a:r>
            <a:r>
              <a:rPr sz="1100" spc="-5" dirty="0">
                <a:latin typeface="Segoe UI"/>
                <a:cs typeface="Segoe UI"/>
              </a:rPr>
              <a:t>markets.</a:t>
            </a:r>
            <a:endParaRPr sz="1100">
              <a:latin typeface="Segoe UI"/>
              <a:cs typeface="Segoe UI"/>
            </a:endParaRPr>
          </a:p>
          <a:p>
            <a:pPr marL="53340" algn="just">
              <a:lnSpc>
                <a:spcPct val="100000"/>
              </a:lnSpc>
              <a:spcBef>
                <a:spcPts val="745"/>
              </a:spcBef>
            </a:pPr>
            <a:r>
              <a:rPr sz="1100" spc="15" dirty="0">
                <a:latin typeface="Segoe UI"/>
                <a:cs typeface="Segoe UI"/>
              </a:rPr>
              <a:t>expansion </a:t>
            </a:r>
            <a:r>
              <a:rPr sz="1100" spc="10" dirty="0">
                <a:latin typeface="Segoe UI"/>
                <a:cs typeface="Segoe UI"/>
              </a:rPr>
              <a:t>and </a:t>
            </a:r>
            <a:r>
              <a:rPr sz="1100" spc="15" dirty="0">
                <a:latin typeface="Segoe UI"/>
                <a:cs typeface="Segoe UI"/>
              </a:rPr>
              <a:t>diversification decisions </a:t>
            </a:r>
            <a:r>
              <a:rPr sz="1100" spc="10" dirty="0">
                <a:latin typeface="Segoe UI"/>
                <a:cs typeface="Segoe UI"/>
              </a:rPr>
              <a:t>are </a:t>
            </a:r>
            <a:r>
              <a:rPr sz="1100" spc="15" dirty="0">
                <a:latin typeface="Segoe UI"/>
                <a:cs typeface="Segoe UI"/>
              </a:rPr>
              <a:t>called </a:t>
            </a:r>
            <a:r>
              <a:rPr sz="1100" spc="10" dirty="0">
                <a:latin typeface="Segoe UI"/>
                <a:cs typeface="Segoe UI"/>
              </a:rPr>
              <a:t>revenue</a:t>
            </a:r>
            <a:r>
              <a:rPr sz="1100" spc="65" dirty="0">
                <a:latin typeface="Segoe UI"/>
                <a:cs typeface="Segoe UI"/>
              </a:rPr>
              <a:t> </a:t>
            </a:r>
            <a:r>
              <a:rPr sz="1100" spc="15" dirty="0">
                <a:latin typeface="Segoe UI"/>
                <a:cs typeface="Segoe UI"/>
              </a:rPr>
              <a:t>expansion</a:t>
            </a:r>
            <a:endParaRPr sz="1100">
              <a:latin typeface="Segoe UI"/>
              <a:cs typeface="Segoe UI"/>
            </a:endParaRPr>
          </a:p>
        </p:txBody>
      </p:sp>
      <p:sp>
        <p:nvSpPr>
          <p:cNvPr id="8" name="object 8"/>
          <p:cNvSpPr txBox="1"/>
          <p:nvPr/>
        </p:nvSpPr>
        <p:spPr>
          <a:xfrm>
            <a:off x="901700" y="2815157"/>
            <a:ext cx="5283835" cy="1010285"/>
          </a:xfrm>
          <a:prstGeom prst="rect">
            <a:avLst/>
          </a:prstGeom>
        </p:spPr>
        <p:txBody>
          <a:bodyPr vert="horz" wrap="square" lIns="0" tIns="102235" rIns="0" bIns="0" rtlCol="0">
            <a:spAutoFit/>
          </a:bodyPr>
          <a:lstStyle/>
          <a:p>
            <a:pPr marL="12700">
              <a:lnSpc>
                <a:spcPct val="100000"/>
              </a:lnSpc>
              <a:spcBef>
                <a:spcPts val="805"/>
              </a:spcBef>
            </a:pPr>
            <a:r>
              <a:rPr sz="1100" spc="15" dirty="0">
                <a:latin typeface="Segoe UI"/>
                <a:cs typeface="Segoe UI"/>
              </a:rPr>
              <a:t>decisions.</a:t>
            </a:r>
            <a:endParaRPr sz="1100" dirty="0">
              <a:latin typeface="Segoe UI"/>
              <a:cs typeface="Segoe UI"/>
            </a:endParaRPr>
          </a:p>
          <a:p>
            <a:pPr marL="12700">
              <a:lnSpc>
                <a:spcPct val="100000"/>
              </a:lnSpc>
              <a:spcBef>
                <a:spcPts val="765"/>
              </a:spcBef>
            </a:pPr>
            <a:r>
              <a:rPr sz="1200" b="1" spc="10" dirty="0">
                <a:solidFill>
                  <a:srgbClr val="00A650"/>
                </a:solidFill>
                <a:latin typeface="Segoe UI"/>
                <a:cs typeface="Segoe UI"/>
              </a:rPr>
              <a:t>On </a:t>
            </a:r>
            <a:r>
              <a:rPr sz="1200" b="1" spc="15" dirty="0">
                <a:solidFill>
                  <a:srgbClr val="00A650"/>
                </a:solidFill>
                <a:latin typeface="Segoe UI"/>
                <a:cs typeface="Segoe UI"/>
              </a:rPr>
              <a:t>the </a:t>
            </a:r>
            <a:r>
              <a:rPr sz="1200" b="1" spc="10" dirty="0">
                <a:solidFill>
                  <a:srgbClr val="00A650"/>
                </a:solidFill>
                <a:latin typeface="Segoe UI"/>
                <a:cs typeface="Segoe UI"/>
              </a:rPr>
              <a:t>basis of </a:t>
            </a:r>
            <a:r>
              <a:rPr sz="1200" b="1" spc="15" dirty="0">
                <a:solidFill>
                  <a:srgbClr val="00A650"/>
                </a:solidFill>
                <a:latin typeface="Segoe UI"/>
                <a:cs typeface="Segoe UI"/>
              </a:rPr>
              <a:t>decision</a:t>
            </a:r>
            <a:r>
              <a:rPr sz="1200" b="1" spc="155" dirty="0">
                <a:solidFill>
                  <a:srgbClr val="00A650"/>
                </a:solidFill>
                <a:latin typeface="Segoe UI"/>
                <a:cs typeface="Segoe UI"/>
              </a:rPr>
              <a:t> </a:t>
            </a:r>
            <a:r>
              <a:rPr sz="1200" b="1" spc="15" dirty="0">
                <a:solidFill>
                  <a:srgbClr val="00A650"/>
                </a:solidFill>
                <a:latin typeface="Segoe UI"/>
                <a:cs typeface="Segoe UI"/>
              </a:rPr>
              <a:t>situation</a:t>
            </a:r>
            <a:endParaRPr sz="1200" dirty="0">
              <a:latin typeface="Segoe UI"/>
              <a:cs typeface="Segoe UI"/>
            </a:endParaRPr>
          </a:p>
          <a:p>
            <a:pPr marL="12700" marR="5080">
              <a:lnSpc>
                <a:spcPct val="110900"/>
              </a:lnSpc>
              <a:spcBef>
                <a:spcPts val="590"/>
              </a:spcBef>
            </a:pPr>
            <a:r>
              <a:rPr sz="1100" spc="15" dirty="0">
                <a:latin typeface="Segoe UI"/>
                <a:cs typeface="Segoe UI"/>
              </a:rPr>
              <a:t>The </a:t>
            </a:r>
            <a:r>
              <a:rPr sz="1100" spc="10" dirty="0">
                <a:latin typeface="Segoe UI"/>
                <a:cs typeface="Segoe UI"/>
              </a:rPr>
              <a:t>capital </a:t>
            </a:r>
            <a:r>
              <a:rPr sz="1100" spc="15" dirty="0">
                <a:latin typeface="Segoe UI"/>
                <a:cs typeface="Segoe UI"/>
              </a:rPr>
              <a:t>budgeting decisions </a:t>
            </a:r>
            <a:r>
              <a:rPr sz="1100" spc="5" dirty="0">
                <a:latin typeface="Segoe UI"/>
                <a:cs typeface="Segoe UI"/>
              </a:rPr>
              <a:t>on </a:t>
            </a:r>
            <a:r>
              <a:rPr sz="1100" spc="10" dirty="0">
                <a:latin typeface="Segoe UI"/>
                <a:cs typeface="Segoe UI"/>
              </a:rPr>
              <a:t>the </a:t>
            </a:r>
            <a:r>
              <a:rPr sz="1100" spc="15" dirty="0">
                <a:latin typeface="Segoe UI"/>
                <a:cs typeface="Segoe UI"/>
              </a:rPr>
              <a:t>basis </a:t>
            </a:r>
            <a:r>
              <a:rPr sz="1100" spc="5" dirty="0">
                <a:latin typeface="Segoe UI"/>
                <a:cs typeface="Segoe UI"/>
              </a:rPr>
              <a:t>of </a:t>
            </a:r>
            <a:r>
              <a:rPr sz="1100" spc="15" dirty="0">
                <a:latin typeface="Segoe UI"/>
                <a:cs typeface="Segoe UI"/>
              </a:rPr>
              <a:t>decision situation </a:t>
            </a:r>
            <a:r>
              <a:rPr sz="1100" spc="10" dirty="0">
                <a:latin typeface="Segoe UI"/>
                <a:cs typeface="Segoe UI"/>
              </a:rPr>
              <a:t>are </a:t>
            </a:r>
            <a:r>
              <a:rPr sz="1100" spc="15" dirty="0">
                <a:latin typeface="Segoe UI"/>
                <a:cs typeface="Segoe UI"/>
              </a:rPr>
              <a:t>classified </a:t>
            </a:r>
            <a:r>
              <a:rPr sz="1100" spc="10" dirty="0">
                <a:latin typeface="Segoe UI"/>
                <a:cs typeface="Segoe UI"/>
              </a:rPr>
              <a:t>as  </a:t>
            </a:r>
            <a:r>
              <a:rPr sz="1100" spc="15" dirty="0">
                <a:latin typeface="Segoe UI"/>
                <a:cs typeface="Segoe UI"/>
              </a:rPr>
              <a:t>follows:</a:t>
            </a:r>
            <a:endParaRPr sz="1100" dirty="0">
              <a:latin typeface="Segoe UI"/>
              <a:cs typeface="Segoe UI"/>
            </a:endParaRPr>
          </a:p>
        </p:txBody>
      </p:sp>
      <p:sp>
        <p:nvSpPr>
          <p:cNvPr id="9" name="object 9"/>
          <p:cNvSpPr txBox="1"/>
          <p:nvPr/>
        </p:nvSpPr>
        <p:spPr>
          <a:xfrm>
            <a:off x="901419" y="5083586"/>
            <a:ext cx="177800" cy="193675"/>
          </a:xfrm>
          <a:prstGeom prst="rect">
            <a:avLst/>
          </a:prstGeom>
        </p:spPr>
        <p:txBody>
          <a:bodyPr vert="horz" wrap="square" lIns="0" tIns="13335" rIns="0" bIns="0" rtlCol="0">
            <a:spAutoFit/>
          </a:bodyPr>
          <a:lstStyle/>
          <a:p>
            <a:pPr marL="12700">
              <a:lnSpc>
                <a:spcPct val="100000"/>
              </a:lnSpc>
              <a:spcBef>
                <a:spcPts val="105"/>
              </a:spcBef>
            </a:pPr>
            <a:r>
              <a:rPr sz="1100" dirty="0">
                <a:latin typeface="Segoe UI"/>
                <a:cs typeface="Segoe UI"/>
              </a:rPr>
              <a:t>(</a:t>
            </a:r>
            <a:r>
              <a:rPr sz="1100" spc="-5" dirty="0">
                <a:latin typeface="Segoe UI"/>
                <a:cs typeface="Segoe UI"/>
              </a:rPr>
              <a:t>ii</a:t>
            </a:r>
            <a:r>
              <a:rPr sz="1100" dirty="0">
                <a:latin typeface="Segoe UI"/>
                <a:cs typeface="Segoe UI"/>
              </a:rPr>
              <a:t>)</a:t>
            </a:r>
            <a:endParaRPr sz="1100">
              <a:latin typeface="Segoe UI"/>
              <a:cs typeface="Segoe UI"/>
            </a:endParaRPr>
          </a:p>
        </p:txBody>
      </p:sp>
      <p:sp>
        <p:nvSpPr>
          <p:cNvPr id="10" name="object 10"/>
          <p:cNvSpPr txBox="1"/>
          <p:nvPr/>
        </p:nvSpPr>
        <p:spPr>
          <a:xfrm>
            <a:off x="901419" y="6089438"/>
            <a:ext cx="211454" cy="193675"/>
          </a:xfrm>
          <a:prstGeom prst="rect">
            <a:avLst/>
          </a:prstGeom>
        </p:spPr>
        <p:txBody>
          <a:bodyPr vert="horz" wrap="square" lIns="0" tIns="12700" rIns="0" bIns="0" rtlCol="0">
            <a:spAutoFit/>
          </a:bodyPr>
          <a:lstStyle/>
          <a:p>
            <a:pPr marL="12700">
              <a:lnSpc>
                <a:spcPct val="100000"/>
              </a:lnSpc>
              <a:spcBef>
                <a:spcPts val="100"/>
              </a:spcBef>
            </a:pPr>
            <a:r>
              <a:rPr sz="1100" dirty="0">
                <a:latin typeface="Segoe UI"/>
                <a:cs typeface="Segoe UI"/>
              </a:rPr>
              <a:t>(</a:t>
            </a:r>
            <a:r>
              <a:rPr sz="1100" spc="-5" dirty="0">
                <a:latin typeface="Segoe UI"/>
                <a:cs typeface="Segoe UI"/>
              </a:rPr>
              <a:t>iii</a:t>
            </a:r>
            <a:r>
              <a:rPr sz="1100" dirty="0">
                <a:latin typeface="Segoe UI"/>
                <a:cs typeface="Segoe UI"/>
              </a:rPr>
              <a:t>)</a:t>
            </a:r>
            <a:endParaRPr sz="1100">
              <a:latin typeface="Segoe UI"/>
              <a:cs typeface="Segoe UI"/>
            </a:endParaRPr>
          </a:p>
        </p:txBody>
      </p:sp>
      <p:sp>
        <p:nvSpPr>
          <p:cNvPr id="11" name="object 11"/>
          <p:cNvSpPr txBox="1"/>
          <p:nvPr/>
        </p:nvSpPr>
        <p:spPr>
          <a:xfrm>
            <a:off x="901700" y="3877237"/>
            <a:ext cx="5285105" cy="3148330"/>
          </a:xfrm>
          <a:prstGeom prst="rect">
            <a:avLst/>
          </a:prstGeom>
        </p:spPr>
        <p:txBody>
          <a:bodyPr vert="horz" wrap="square" lIns="0" tIns="11430" rIns="0" bIns="0" rtlCol="0">
            <a:spAutoFit/>
          </a:bodyPr>
          <a:lstStyle/>
          <a:p>
            <a:pPr marL="377825" marR="5080" indent="-365760" algn="just">
              <a:lnSpc>
                <a:spcPct val="110700"/>
              </a:lnSpc>
              <a:spcBef>
                <a:spcPts val="90"/>
              </a:spcBef>
            </a:pPr>
            <a:r>
              <a:rPr sz="1100" spc="-5" dirty="0">
                <a:latin typeface="Segoe UI"/>
                <a:cs typeface="Segoe UI"/>
              </a:rPr>
              <a:t>(i) </a:t>
            </a:r>
            <a:r>
              <a:rPr sz="1100" b="1" spc="-5" dirty="0">
                <a:latin typeface="Segoe UI"/>
                <a:cs typeface="Segoe UI"/>
              </a:rPr>
              <a:t>Mutually exclusive decisions: </a:t>
            </a:r>
            <a:r>
              <a:rPr sz="1100" spc="-5" dirty="0">
                <a:latin typeface="Segoe UI"/>
                <a:cs typeface="Segoe UI"/>
              </a:rPr>
              <a:t>The decisions </a:t>
            </a:r>
            <a:r>
              <a:rPr sz="1100" dirty="0">
                <a:latin typeface="Segoe UI"/>
                <a:cs typeface="Segoe UI"/>
              </a:rPr>
              <a:t>are said </a:t>
            </a:r>
            <a:r>
              <a:rPr sz="1100" spc="-5" dirty="0">
                <a:latin typeface="Segoe UI"/>
                <a:cs typeface="Segoe UI"/>
              </a:rPr>
              <a:t>to be mutually </a:t>
            </a:r>
            <a:r>
              <a:rPr sz="1100" dirty="0">
                <a:latin typeface="Segoe UI"/>
                <a:cs typeface="Segoe UI"/>
              </a:rPr>
              <a:t>exclusive </a:t>
            </a:r>
            <a:r>
              <a:rPr sz="1100" spc="-5" dirty="0">
                <a:latin typeface="Segoe UI"/>
                <a:cs typeface="Segoe UI"/>
              </a:rPr>
              <a:t>if  two</a:t>
            </a:r>
            <a:r>
              <a:rPr sz="1100" spc="-70" dirty="0">
                <a:latin typeface="Segoe UI"/>
                <a:cs typeface="Segoe UI"/>
              </a:rPr>
              <a:t> </a:t>
            </a:r>
            <a:r>
              <a:rPr sz="1100" dirty="0">
                <a:latin typeface="Segoe UI"/>
                <a:cs typeface="Segoe UI"/>
              </a:rPr>
              <a:t>or</a:t>
            </a:r>
            <a:r>
              <a:rPr sz="1100" spc="-65" dirty="0">
                <a:latin typeface="Segoe UI"/>
                <a:cs typeface="Segoe UI"/>
              </a:rPr>
              <a:t> </a:t>
            </a:r>
            <a:r>
              <a:rPr sz="1100" dirty="0">
                <a:latin typeface="Segoe UI"/>
                <a:cs typeface="Segoe UI"/>
              </a:rPr>
              <a:t>more</a:t>
            </a:r>
            <a:r>
              <a:rPr sz="1100" spc="-70" dirty="0">
                <a:latin typeface="Segoe UI"/>
                <a:cs typeface="Segoe UI"/>
              </a:rPr>
              <a:t> </a:t>
            </a:r>
            <a:r>
              <a:rPr sz="1100" spc="-5" dirty="0">
                <a:latin typeface="Segoe UI"/>
                <a:cs typeface="Segoe UI"/>
              </a:rPr>
              <a:t>alternative</a:t>
            </a:r>
            <a:r>
              <a:rPr sz="1100" spc="-65" dirty="0">
                <a:latin typeface="Segoe UI"/>
                <a:cs typeface="Segoe UI"/>
              </a:rPr>
              <a:t> </a:t>
            </a:r>
            <a:r>
              <a:rPr sz="1100" spc="-5" dirty="0">
                <a:latin typeface="Segoe UI"/>
                <a:cs typeface="Segoe UI"/>
              </a:rPr>
              <a:t>proposals</a:t>
            </a:r>
            <a:r>
              <a:rPr sz="1100" spc="-65" dirty="0">
                <a:latin typeface="Segoe UI"/>
                <a:cs typeface="Segoe UI"/>
              </a:rPr>
              <a:t> </a:t>
            </a:r>
            <a:r>
              <a:rPr sz="1100" dirty="0">
                <a:latin typeface="Segoe UI"/>
                <a:cs typeface="Segoe UI"/>
              </a:rPr>
              <a:t>are</a:t>
            </a:r>
            <a:r>
              <a:rPr sz="1100" spc="-70" dirty="0">
                <a:latin typeface="Segoe UI"/>
                <a:cs typeface="Segoe UI"/>
              </a:rPr>
              <a:t> </a:t>
            </a:r>
            <a:r>
              <a:rPr sz="1100" spc="-5" dirty="0">
                <a:latin typeface="Segoe UI"/>
                <a:cs typeface="Segoe UI"/>
              </a:rPr>
              <a:t>such</a:t>
            </a:r>
            <a:r>
              <a:rPr sz="1100" spc="-65" dirty="0">
                <a:latin typeface="Segoe UI"/>
                <a:cs typeface="Segoe UI"/>
              </a:rPr>
              <a:t> </a:t>
            </a:r>
            <a:r>
              <a:rPr sz="1100" spc="-5" dirty="0">
                <a:latin typeface="Segoe UI"/>
                <a:cs typeface="Segoe UI"/>
              </a:rPr>
              <a:t>that</a:t>
            </a:r>
            <a:r>
              <a:rPr sz="1100" spc="-70" dirty="0">
                <a:latin typeface="Segoe UI"/>
                <a:cs typeface="Segoe UI"/>
              </a:rPr>
              <a:t> </a:t>
            </a:r>
            <a:r>
              <a:rPr sz="1100" spc="-5" dirty="0">
                <a:latin typeface="Segoe UI"/>
                <a:cs typeface="Segoe UI"/>
              </a:rPr>
              <a:t>the</a:t>
            </a:r>
            <a:r>
              <a:rPr sz="1100" spc="-85" dirty="0">
                <a:latin typeface="Segoe UI"/>
                <a:cs typeface="Segoe UI"/>
              </a:rPr>
              <a:t> </a:t>
            </a:r>
            <a:r>
              <a:rPr sz="1100" b="1" spc="-5" dirty="0">
                <a:latin typeface="Segoe UI"/>
                <a:cs typeface="Segoe UI"/>
              </a:rPr>
              <a:t>acceptance</a:t>
            </a:r>
            <a:r>
              <a:rPr sz="1100" b="1" spc="-65" dirty="0">
                <a:latin typeface="Segoe UI"/>
                <a:cs typeface="Segoe UI"/>
              </a:rPr>
              <a:t> </a:t>
            </a:r>
            <a:r>
              <a:rPr sz="1100" b="1" spc="-5" dirty="0">
                <a:latin typeface="Segoe UI"/>
                <a:cs typeface="Segoe UI"/>
              </a:rPr>
              <a:t>of</a:t>
            </a:r>
            <a:r>
              <a:rPr sz="1100" b="1" spc="-75" dirty="0">
                <a:latin typeface="Segoe UI"/>
                <a:cs typeface="Segoe UI"/>
              </a:rPr>
              <a:t> </a:t>
            </a:r>
            <a:r>
              <a:rPr sz="1100" b="1" dirty="0">
                <a:latin typeface="Segoe UI"/>
                <a:cs typeface="Segoe UI"/>
              </a:rPr>
              <a:t>one</a:t>
            </a:r>
            <a:r>
              <a:rPr sz="1100" b="1" spc="-65" dirty="0">
                <a:latin typeface="Segoe UI"/>
                <a:cs typeface="Segoe UI"/>
              </a:rPr>
              <a:t> </a:t>
            </a:r>
            <a:r>
              <a:rPr sz="1100" b="1" spc="-5" dirty="0">
                <a:latin typeface="Segoe UI"/>
                <a:cs typeface="Segoe UI"/>
              </a:rPr>
              <a:t>proposal  </a:t>
            </a:r>
            <a:r>
              <a:rPr sz="1100" spc="-5" dirty="0">
                <a:latin typeface="Segoe UI"/>
                <a:cs typeface="Segoe UI"/>
              </a:rPr>
              <a:t>will exclude the acceptance </a:t>
            </a:r>
            <a:r>
              <a:rPr sz="1100" dirty="0">
                <a:latin typeface="Segoe UI"/>
                <a:cs typeface="Segoe UI"/>
              </a:rPr>
              <a:t>of </a:t>
            </a:r>
            <a:r>
              <a:rPr sz="1100" spc="-5" dirty="0">
                <a:latin typeface="Segoe UI"/>
                <a:cs typeface="Segoe UI"/>
              </a:rPr>
              <a:t>the other alternative proposals. </a:t>
            </a:r>
            <a:r>
              <a:rPr sz="1100" dirty="0">
                <a:latin typeface="Segoe UI"/>
                <a:cs typeface="Segoe UI"/>
              </a:rPr>
              <a:t>For </a:t>
            </a:r>
            <a:r>
              <a:rPr sz="1100" spc="-5" dirty="0">
                <a:latin typeface="Segoe UI"/>
                <a:cs typeface="Segoe UI"/>
              </a:rPr>
              <a:t>instance, </a:t>
            </a:r>
            <a:r>
              <a:rPr sz="1100" dirty="0">
                <a:latin typeface="Segoe UI"/>
                <a:cs typeface="Segoe UI"/>
              </a:rPr>
              <a:t>a  </a:t>
            </a:r>
            <a:r>
              <a:rPr sz="1100" spc="-5" dirty="0">
                <a:latin typeface="Segoe UI"/>
                <a:cs typeface="Segoe UI"/>
              </a:rPr>
              <a:t>firm</a:t>
            </a:r>
            <a:r>
              <a:rPr sz="1100" spc="-60" dirty="0">
                <a:latin typeface="Segoe UI"/>
                <a:cs typeface="Segoe UI"/>
              </a:rPr>
              <a:t> </a:t>
            </a:r>
            <a:r>
              <a:rPr sz="1100" dirty="0">
                <a:latin typeface="Segoe UI"/>
                <a:cs typeface="Segoe UI"/>
              </a:rPr>
              <a:t>may</a:t>
            </a:r>
            <a:r>
              <a:rPr sz="1100" spc="-65" dirty="0">
                <a:latin typeface="Segoe UI"/>
                <a:cs typeface="Segoe UI"/>
              </a:rPr>
              <a:t> </a:t>
            </a:r>
            <a:r>
              <a:rPr sz="1100" spc="-5" dirty="0">
                <a:latin typeface="Segoe UI"/>
                <a:cs typeface="Segoe UI"/>
              </a:rPr>
              <a:t>be</a:t>
            </a:r>
            <a:r>
              <a:rPr sz="1100" spc="-60" dirty="0">
                <a:latin typeface="Segoe UI"/>
                <a:cs typeface="Segoe UI"/>
              </a:rPr>
              <a:t> </a:t>
            </a:r>
            <a:r>
              <a:rPr sz="1100" spc="-5" dirty="0">
                <a:latin typeface="Segoe UI"/>
                <a:cs typeface="Segoe UI"/>
              </a:rPr>
              <a:t>considering</a:t>
            </a:r>
            <a:r>
              <a:rPr sz="1100" spc="-75" dirty="0">
                <a:latin typeface="Segoe UI"/>
                <a:cs typeface="Segoe UI"/>
              </a:rPr>
              <a:t> </a:t>
            </a:r>
            <a:r>
              <a:rPr sz="1100" dirty="0">
                <a:latin typeface="Segoe UI"/>
                <a:cs typeface="Segoe UI"/>
              </a:rPr>
              <a:t>proposal</a:t>
            </a:r>
            <a:r>
              <a:rPr sz="1100" spc="-65" dirty="0">
                <a:latin typeface="Segoe UI"/>
                <a:cs typeface="Segoe UI"/>
              </a:rPr>
              <a:t> </a:t>
            </a:r>
            <a:r>
              <a:rPr sz="1100" spc="-10" dirty="0">
                <a:latin typeface="Segoe UI"/>
                <a:cs typeface="Segoe UI"/>
              </a:rPr>
              <a:t>to</a:t>
            </a:r>
            <a:r>
              <a:rPr sz="1100" spc="-60" dirty="0">
                <a:latin typeface="Segoe UI"/>
                <a:cs typeface="Segoe UI"/>
              </a:rPr>
              <a:t> </a:t>
            </a:r>
            <a:r>
              <a:rPr sz="1100" spc="-5" dirty="0">
                <a:latin typeface="Segoe UI"/>
                <a:cs typeface="Segoe UI"/>
              </a:rPr>
              <a:t>install</a:t>
            </a:r>
            <a:r>
              <a:rPr sz="1100" spc="-65" dirty="0">
                <a:latin typeface="Segoe UI"/>
                <a:cs typeface="Segoe UI"/>
              </a:rPr>
              <a:t> </a:t>
            </a:r>
            <a:r>
              <a:rPr sz="1100" dirty="0">
                <a:latin typeface="Segoe UI"/>
                <a:cs typeface="Segoe UI"/>
              </a:rPr>
              <a:t>a</a:t>
            </a:r>
            <a:r>
              <a:rPr sz="1100" spc="-55" dirty="0">
                <a:latin typeface="Segoe UI"/>
                <a:cs typeface="Segoe UI"/>
              </a:rPr>
              <a:t> </a:t>
            </a:r>
            <a:r>
              <a:rPr sz="1100" spc="-5" dirty="0">
                <a:latin typeface="Segoe UI"/>
                <a:cs typeface="Segoe UI"/>
              </a:rPr>
              <a:t>semi-automatic</a:t>
            </a:r>
            <a:r>
              <a:rPr sz="1100" spc="-65" dirty="0">
                <a:latin typeface="Segoe UI"/>
                <a:cs typeface="Segoe UI"/>
              </a:rPr>
              <a:t> </a:t>
            </a:r>
            <a:r>
              <a:rPr sz="1100" dirty="0">
                <a:latin typeface="Segoe UI"/>
                <a:cs typeface="Segoe UI"/>
              </a:rPr>
              <a:t>or</a:t>
            </a:r>
            <a:r>
              <a:rPr sz="1100" spc="-70" dirty="0">
                <a:latin typeface="Segoe UI"/>
                <a:cs typeface="Segoe UI"/>
              </a:rPr>
              <a:t> </a:t>
            </a:r>
            <a:r>
              <a:rPr sz="1100" spc="-5" dirty="0">
                <a:latin typeface="Segoe UI"/>
                <a:cs typeface="Segoe UI"/>
              </a:rPr>
              <a:t>highly</a:t>
            </a:r>
            <a:r>
              <a:rPr sz="1100" spc="-55" dirty="0">
                <a:latin typeface="Segoe UI"/>
                <a:cs typeface="Segoe UI"/>
              </a:rPr>
              <a:t> </a:t>
            </a:r>
            <a:r>
              <a:rPr sz="1100" spc="-5" dirty="0">
                <a:latin typeface="Segoe UI"/>
                <a:cs typeface="Segoe UI"/>
              </a:rPr>
              <a:t>automatic  machine.</a:t>
            </a:r>
            <a:r>
              <a:rPr sz="1100" spc="-60" dirty="0">
                <a:latin typeface="Segoe UI"/>
                <a:cs typeface="Segoe UI"/>
              </a:rPr>
              <a:t> </a:t>
            </a:r>
            <a:r>
              <a:rPr sz="1100" spc="-5" dirty="0">
                <a:latin typeface="Segoe UI"/>
                <a:cs typeface="Segoe UI"/>
              </a:rPr>
              <a:t>If</a:t>
            </a:r>
            <a:r>
              <a:rPr sz="1100" spc="-50" dirty="0">
                <a:latin typeface="Segoe UI"/>
                <a:cs typeface="Segoe UI"/>
              </a:rPr>
              <a:t> </a:t>
            </a:r>
            <a:r>
              <a:rPr sz="1100" spc="-5" dirty="0">
                <a:latin typeface="Segoe UI"/>
                <a:cs typeface="Segoe UI"/>
              </a:rPr>
              <a:t>the</a:t>
            </a:r>
            <a:r>
              <a:rPr sz="1100" spc="-45" dirty="0">
                <a:latin typeface="Segoe UI"/>
                <a:cs typeface="Segoe UI"/>
              </a:rPr>
              <a:t> </a:t>
            </a:r>
            <a:r>
              <a:rPr sz="1100" spc="-5" dirty="0">
                <a:latin typeface="Segoe UI"/>
                <a:cs typeface="Segoe UI"/>
              </a:rPr>
              <a:t>firm</a:t>
            </a:r>
            <a:r>
              <a:rPr sz="1100" spc="-55" dirty="0">
                <a:latin typeface="Segoe UI"/>
                <a:cs typeface="Segoe UI"/>
              </a:rPr>
              <a:t> </a:t>
            </a:r>
            <a:r>
              <a:rPr sz="1100" spc="-5" dirty="0">
                <a:latin typeface="Segoe UI"/>
                <a:cs typeface="Segoe UI"/>
              </a:rPr>
              <a:t>installs</a:t>
            </a:r>
            <a:r>
              <a:rPr sz="1100" spc="-55" dirty="0">
                <a:latin typeface="Segoe UI"/>
                <a:cs typeface="Segoe UI"/>
              </a:rPr>
              <a:t> </a:t>
            </a:r>
            <a:r>
              <a:rPr sz="1100" dirty="0">
                <a:latin typeface="Segoe UI"/>
                <a:cs typeface="Segoe UI"/>
              </a:rPr>
              <a:t>a</a:t>
            </a:r>
            <a:r>
              <a:rPr sz="1100" spc="-50" dirty="0">
                <a:latin typeface="Segoe UI"/>
                <a:cs typeface="Segoe UI"/>
              </a:rPr>
              <a:t> </a:t>
            </a:r>
            <a:r>
              <a:rPr sz="1100" spc="-5" dirty="0">
                <a:latin typeface="Segoe UI"/>
                <a:cs typeface="Segoe UI"/>
              </a:rPr>
              <a:t>semi-automatic</a:t>
            </a:r>
            <a:r>
              <a:rPr sz="1100" spc="-65" dirty="0">
                <a:latin typeface="Segoe UI"/>
                <a:cs typeface="Segoe UI"/>
              </a:rPr>
              <a:t> </a:t>
            </a:r>
            <a:r>
              <a:rPr sz="1100" dirty="0">
                <a:latin typeface="Segoe UI"/>
                <a:cs typeface="Segoe UI"/>
              </a:rPr>
              <a:t>machine</a:t>
            </a:r>
            <a:r>
              <a:rPr sz="1100" spc="-55" dirty="0">
                <a:latin typeface="Segoe UI"/>
                <a:cs typeface="Segoe UI"/>
              </a:rPr>
              <a:t> </a:t>
            </a:r>
            <a:r>
              <a:rPr sz="1100" spc="-5" dirty="0">
                <a:latin typeface="Segoe UI"/>
                <a:cs typeface="Segoe UI"/>
              </a:rPr>
              <a:t>it</a:t>
            </a:r>
            <a:r>
              <a:rPr sz="1100" spc="-45" dirty="0">
                <a:latin typeface="Segoe UI"/>
                <a:cs typeface="Segoe UI"/>
              </a:rPr>
              <a:t> </a:t>
            </a:r>
            <a:r>
              <a:rPr sz="1100" spc="-5" dirty="0">
                <a:latin typeface="Segoe UI"/>
                <a:cs typeface="Segoe UI"/>
              </a:rPr>
              <a:t>excludes</a:t>
            </a:r>
            <a:r>
              <a:rPr sz="1100" spc="-55" dirty="0">
                <a:latin typeface="Segoe UI"/>
                <a:cs typeface="Segoe UI"/>
              </a:rPr>
              <a:t> </a:t>
            </a:r>
            <a:r>
              <a:rPr sz="1100" spc="-5" dirty="0">
                <a:latin typeface="Segoe UI"/>
                <a:cs typeface="Segoe UI"/>
              </a:rPr>
              <a:t>the</a:t>
            </a:r>
            <a:r>
              <a:rPr sz="1100" spc="-45" dirty="0">
                <a:latin typeface="Segoe UI"/>
                <a:cs typeface="Segoe UI"/>
              </a:rPr>
              <a:t> </a:t>
            </a:r>
            <a:r>
              <a:rPr sz="1100" spc="-5" dirty="0">
                <a:latin typeface="Segoe UI"/>
                <a:cs typeface="Segoe UI"/>
              </a:rPr>
              <a:t>acceptance  </a:t>
            </a:r>
            <a:r>
              <a:rPr sz="1100" dirty="0">
                <a:latin typeface="Segoe UI"/>
                <a:cs typeface="Segoe UI"/>
              </a:rPr>
              <a:t>of </a:t>
            </a:r>
            <a:r>
              <a:rPr sz="1100" spc="-5" dirty="0">
                <a:latin typeface="Segoe UI"/>
                <a:cs typeface="Segoe UI"/>
              </a:rPr>
              <a:t>proposal to install highly automatic</a:t>
            </a:r>
            <a:r>
              <a:rPr sz="1100" dirty="0">
                <a:latin typeface="Segoe UI"/>
                <a:cs typeface="Segoe UI"/>
              </a:rPr>
              <a:t> </a:t>
            </a:r>
            <a:r>
              <a:rPr sz="1100" spc="-5" dirty="0">
                <a:latin typeface="Segoe UI"/>
                <a:cs typeface="Segoe UI"/>
              </a:rPr>
              <a:t>machine.</a:t>
            </a:r>
            <a:endParaRPr sz="1100">
              <a:latin typeface="Segoe UI"/>
              <a:cs typeface="Segoe UI"/>
            </a:endParaRPr>
          </a:p>
          <a:p>
            <a:pPr marL="377825" marR="6350" algn="just">
              <a:lnSpc>
                <a:spcPct val="110900"/>
              </a:lnSpc>
              <a:spcBef>
                <a:spcPts val="600"/>
              </a:spcBef>
            </a:pPr>
            <a:r>
              <a:rPr sz="1100" b="1" spc="-5" dirty="0">
                <a:latin typeface="Segoe UI"/>
                <a:cs typeface="Segoe UI"/>
              </a:rPr>
              <a:t>Accept-reject decisions: </a:t>
            </a:r>
            <a:r>
              <a:rPr sz="1100" spc="-5" dirty="0">
                <a:latin typeface="Segoe UI"/>
                <a:cs typeface="Segoe UI"/>
              </a:rPr>
              <a:t>The accept-reject </a:t>
            </a:r>
            <a:r>
              <a:rPr sz="1100" dirty="0">
                <a:latin typeface="Segoe UI"/>
                <a:cs typeface="Segoe UI"/>
              </a:rPr>
              <a:t>decisions </a:t>
            </a:r>
            <a:r>
              <a:rPr sz="1100" spc="-5" dirty="0">
                <a:latin typeface="Segoe UI"/>
                <a:cs typeface="Segoe UI"/>
              </a:rPr>
              <a:t>occur when proposals </a:t>
            </a:r>
            <a:r>
              <a:rPr sz="1100" dirty="0">
                <a:latin typeface="Segoe UI"/>
                <a:cs typeface="Segoe UI"/>
              </a:rPr>
              <a:t>are  </a:t>
            </a:r>
            <a:r>
              <a:rPr sz="1100" b="1" spc="-5" dirty="0">
                <a:latin typeface="Segoe UI"/>
                <a:cs typeface="Segoe UI"/>
              </a:rPr>
              <a:t>independent</a:t>
            </a:r>
            <a:r>
              <a:rPr sz="1100" b="1" spc="-65" dirty="0">
                <a:latin typeface="Segoe UI"/>
                <a:cs typeface="Segoe UI"/>
              </a:rPr>
              <a:t> </a:t>
            </a:r>
            <a:r>
              <a:rPr sz="1100" dirty="0">
                <a:latin typeface="Segoe UI"/>
                <a:cs typeface="Segoe UI"/>
              </a:rPr>
              <a:t>and</a:t>
            </a:r>
            <a:r>
              <a:rPr sz="1100" spc="-60" dirty="0">
                <a:latin typeface="Segoe UI"/>
                <a:cs typeface="Segoe UI"/>
              </a:rPr>
              <a:t> </a:t>
            </a:r>
            <a:r>
              <a:rPr sz="1100" spc="-5" dirty="0">
                <a:latin typeface="Segoe UI"/>
                <a:cs typeface="Segoe UI"/>
              </a:rPr>
              <a:t>do</a:t>
            </a:r>
            <a:r>
              <a:rPr sz="1100" spc="-60" dirty="0">
                <a:latin typeface="Segoe UI"/>
                <a:cs typeface="Segoe UI"/>
              </a:rPr>
              <a:t> </a:t>
            </a:r>
            <a:r>
              <a:rPr sz="1100" spc="-5" dirty="0">
                <a:latin typeface="Segoe UI"/>
                <a:cs typeface="Segoe UI"/>
              </a:rPr>
              <a:t>not</a:t>
            </a:r>
            <a:r>
              <a:rPr sz="1100" spc="-75" dirty="0">
                <a:latin typeface="Segoe UI"/>
                <a:cs typeface="Segoe UI"/>
              </a:rPr>
              <a:t> </a:t>
            </a:r>
            <a:r>
              <a:rPr sz="1100" spc="-5" dirty="0">
                <a:latin typeface="Segoe UI"/>
                <a:cs typeface="Segoe UI"/>
              </a:rPr>
              <a:t>compete</a:t>
            </a:r>
            <a:r>
              <a:rPr sz="1100" spc="-60" dirty="0">
                <a:latin typeface="Segoe UI"/>
                <a:cs typeface="Segoe UI"/>
              </a:rPr>
              <a:t> </a:t>
            </a:r>
            <a:r>
              <a:rPr sz="1100" spc="-5" dirty="0">
                <a:latin typeface="Segoe UI"/>
                <a:cs typeface="Segoe UI"/>
              </a:rPr>
              <a:t>with</a:t>
            </a:r>
            <a:r>
              <a:rPr sz="1100" spc="-60" dirty="0">
                <a:latin typeface="Segoe UI"/>
                <a:cs typeface="Segoe UI"/>
              </a:rPr>
              <a:t> </a:t>
            </a:r>
            <a:r>
              <a:rPr sz="1100" spc="-5" dirty="0">
                <a:latin typeface="Segoe UI"/>
                <a:cs typeface="Segoe UI"/>
              </a:rPr>
              <a:t>each</a:t>
            </a:r>
            <a:r>
              <a:rPr sz="1100" spc="-65" dirty="0">
                <a:latin typeface="Segoe UI"/>
                <a:cs typeface="Segoe UI"/>
              </a:rPr>
              <a:t> </a:t>
            </a:r>
            <a:r>
              <a:rPr sz="1100" spc="-5" dirty="0">
                <a:latin typeface="Segoe UI"/>
                <a:cs typeface="Segoe UI"/>
              </a:rPr>
              <a:t>other.</a:t>
            </a:r>
            <a:r>
              <a:rPr sz="1100" spc="-60" dirty="0">
                <a:latin typeface="Segoe UI"/>
                <a:cs typeface="Segoe UI"/>
              </a:rPr>
              <a:t> </a:t>
            </a:r>
            <a:r>
              <a:rPr sz="1100" spc="-5" dirty="0">
                <a:latin typeface="Segoe UI"/>
                <a:cs typeface="Segoe UI"/>
              </a:rPr>
              <a:t>The</a:t>
            </a:r>
            <a:r>
              <a:rPr sz="1100" spc="-60" dirty="0">
                <a:latin typeface="Segoe UI"/>
                <a:cs typeface="Segoe UI"/>
              </a:rPr>
              <a:t> </a:t>
            </a:r>
            <a:r>
              <a:rPr sz="1100" dirty="0">
                <a:latin typeface="Segoe UI"/>
                <a:cs typeface="Segoe UI"/>
              </a:rPr>
              <a:t>firm</a:t>
            </a:r>
            <a:r>
              <a:rPr sz="1100" spc="-60" dirty="0">
                <a:latin typeface="Segoe UI"/>
                <a:cs typeface="Segoe UI"/>
              </a:rPr>
              <a:t> </a:t>
            </a:r>
            <a:r>
              <a:rPr sz="1100" dirty="0">
                <a:latin typeface="Segoe UI"/>
                <a:cs typeface="Segoe UI"/>
              </a:rPr>
              <a:t>may</a:t>
            </a:r>
            <a:r>
              <a:rPr sz="1100" spc="-65" dirty="0">
                <a:latin typeface="Segoe UI"/>
                <a:cs typeface="Segoe UI"/>
              </a:rPr>
              <a:t> </a:t>
            </a:r>
            <a:r>
              <a:rPr sz="1100" spc="-5" dirty="0">
                <a:latin typeface="Segoe UI"/>
                <a:cs typeface="Segoe UI"/>
              </a:rPr>
              <a:t>accept</a:t>
            </a:r>
            <a:r>
              <a:rPr sz="1100" spc="-60" dirty="0">
                <a:latin typeface="Segoe UI"/>
                <a:cs typeface="Segoe UI"/>
              </a:rPr>
              <a:t> </a:t>
            </a:r>
            <a:r>
              <a:rPr sz="1100" dirty="0">
                <a:latin typeface="Segoe UI"/>
                <a:cs typeface="Segoe UI"/>
              </a:rPr>
              <a:t>or</a:t>
            </a:r>
            <a:r>
              <a:rPr sz="1100" spc="-60" dirty="0">
                <a:latin typeface="Segoe UI"/>
                <a:cs typeface="Segoe UI"/>
              </a:rPr>
              <a:t> </a:t>
            </a:r>
            <a:r>
              <a:rPr sz="1100" spc="-5" dirty="0">
                <a:latin typeface="Segoe UI"/>
                <a:cs typeface="Segoe UI"/>
              </a:rPr>
              <a:t>reject  </a:t>
            </a:r>
            <a:r>
              <a:rPr sz="1100" dirty="0">
                <a:latin typeface="Segoe UI"/>
                <a:cs typeface="Segoe UI"/>
              </a:rPr>
              <a:t>a </a:t>
            </a:r>
            <a:r>
              <a:rPr sz="1100" spc="-5" dirty="0">
                <a:latin typeface="Segoe UI"/>
                <a:cs typeface="Segoe UI"/>
              </a:rPr>
              <a:t>proposal </a:t>
            </a:r>
            <a:r>
              <a:rPr sz="1100" spc="-10" dirty="0">
                <a:latin typeface="Segoe UI"/>
                <a:cs typeface="Segoe UI"/>
              </a:rPr>
              <a:t>on </a:t>
            </a:r>
            <a:r>
              <a:rPr sz="1100" spc="-5" dirty="0">
                <a:latin typeface="Segoe UI"/>
                <a:cs typeface="Segoe UI"/>
              </a:rPr>
              <a:t>the basis </a:t>
            </a:r>
            <a:r>
              <a:rPr sz="1100" dirty="0">
                <a:latin typeface="Segoe UI"/>
                <a:cs typeface="Segoe UI"/>
              </a:rPr>
              <a:t>of a </a:t>
            </a:r>
            <a:r>
              <a:rPr sz="1100" spc="-5" dirty="0">
                <a:latin typeface="Segoe UI"/>
                <a:cs typeface="Segoe UI"/>
              </a:rPr>
              <a:t>minimum return </a:t>
            </a:r>
            <a:r>
              <a:rPr sz="1100" dirty="0">
                <a:latin typeface="Segoe UI"/>
                <a:cs typeface="Segoe UI"/>
              </a:rPr>
              <a:t>on </a:t>
            </a:r>
            <a:r>
              <a:rPr sz="1100" spc="-5" dirty="0">
                <a:latin typeface="Segoe UI"/>
                <a:cs typeface="Segoe UI"/>
              </a:rPr>
              <a:t>the required investment. All  those proposals which give </a:t>
            </a:r>
            <a:r>
              <a:rPr sz="1100" dirty="0">
                <a:latin typeface="Segoe UI"/>
                <a:cs typeface="Segoe UI"/>
              </a:rPr>
              <a:t>a </a:t>
            </a:r>
            <a:r>
              <a:rPr sz="1100" spc="-5" dirty="0">
                <a:latin typeface="Segoe UI"/>
                <a:cs typeface="Segoe UI"/>
              </a:rPr>
              <a:t>higher return than certain desired </a:t>
            </a:r>
            <a:r>
              <a:rPr sz="1100" dirty="0">
                <a:latin typeface="Segoe UI"/>
                <a:cs typeface="Segoe UI"/>
              </a:rPr>
              <a:t>rate of </a:t>
            </a:r>
            <a:r>
              <a:rPr sz="1100" spc="-5" dirty="0">
                <a:latin typeface="Segoe UI"/>
                <a:cs typeface="Segoe UI"/>
              </a:rPr>
              <a:t>return  </a:t>
            </a:r>
            <a:r>
              <a:rPr sz="1100" dirty="0">
                <a:latin typeface="Segoe UI"/>
                <a:cs typeface="Segoe UI"/>
              </a:rPr>
              <a:t>are </a:t>
            </a:r>
            <a:r>
              <a:rPr sz="1100" spc="-5" dirty="0">
                <a:latin typeface="Segoe UI"/>
                <a:cs typeface="Segoe UI"/>
              </a:rPr>
              <a:t>accepted </a:t>
            </a:r>
            <a:r>
              <a:rPr sz="1100" dirty="0">
                <a:latin typeface="Segoe UI"/>
                <a:cs typeface="Segoe UI"/>
              </a:rPr>
              <a:t>and </a:t>
            </a:r>
            <a:r>
              <a:rPr sz="1100" spc="-5" dirty="0">
                <a:latin typeface="Segoe UI"/>
                <a:cs typeface="Segoe UI"/>
              </a:rPr>
              <a:t>the rest </a:t>
            </a:r>
            <a:r>
              <a:rPr sz="1100" dirty="0">
                <a:latin typeface="Segoe UI"/>
                <a:cs typeface="Segoe UI"/>
              </a:rPr>
              <a:t>are</a:t>
            </a:r>
            <a:r>
              <a:rPr sz="1100" spc="-20" dirty="0">
                <a:latin typeface="Segoe UI"/>
                <a:cs typeface="Segoe UI"/>
              </a:rPr>
              <a:t> </a:t>
            </a:r>
            <a:r>
              <a:rPr sz="1100" spc="-5" dirty="0">
                <a:latin typeface="Segoe UI"/>
                <a:cs typeface="Segoe UI"/>
              </a:rPr>
              <a:t>rejected.</a:t>
            </a:r>
            <a:endParaRPr sz="1100">
              <a:latin typeface="Segoe UI"/>
              <a:cs typeface="Segoe UI"/>
            </a:endParaRPr>
          </a:p>
          <a:p>
            <a:pPr marL="377825" marR="5080" indent="-635" algn="just">
              <a:lnSpc>
                <a:spcPct val="110700"/>
              </a:lnSpc>
              <a:spcBef>
                <a:spcPts val="600"/>
              </a:spcBef>
            </a:pPr>
            <a:r>
              <a:rPr sz="1100" b="1" spc="-5" dirty="0">
                <a:latin typeface="Segoe UI"/>
                <a:cs typeface="Segoe UI"/>
              </a:rPr>
              <a:t>Contingent</a:t>
            </a:r>
            <a:r>
              <a:rPr sz="1100" b="1" spc="-65" dirty="0">
                <a:latin typeface="Segoe UI"/>
                <a:cs typeface="Segoe UI"/>
              </a:rPr>
              <a:t> </a:t>
            </a:r>
            <a:r>
              <a:rPr sz="1100" b="1" spc="-5" dirty="0">
                <a:latin typeface="Segoe UI"/>
                <a:cs typeface="Segoe UI"/>
              </a:rPr>
              <a:t>decisions:</a:t>
            </a:r>
            <a:r>
              <a:rPr sz="1100" b="1" spc="-70" dirty="0">
                <a:latin typeface="Segoe UI"/>
                <a:cs typeface="Segoe UI"/>
              </a:rPr>
              <a:t> </a:t>
            </a:r>
            <a:r>
              <a:rPr sz="1100" spc="-5" dirty="0">
                <a:latin typeface="Segoe UI"/>
                <a:cs typeface="Segoe UI"/>
              </a:rPr>
              <a:t>The</a:t>
            </a:r>
            <a:r>
              <a:rPr sz="1100" spc="-65" dirty="0">
                <a:latin typeface="Segoe UI"/>
                <a:cs typeface="Segoe UI"/>
              </a:rPr>
              <a:t> </a:t>
            </a:r>
            <a:r>
              <a:rPr sz="1100" spc="-5" dirty="0">
                <a:latin typeface="Segoe UI"/>
                <a:cs typeface="Segoe UI"/>
              </a:rPr>
              <a:t>contingent</a:t>
            </a:r>
            <a:r>
              <a:rPr sz="1100" spc="-70" dirty="0">
                <a:latin typeface="Segoe UI"/>
                <a:cs typeface="Segoe UI"/>
              </a:rPr>
              <a:t> </a:t>
            </a:r>
            <a:r>
              <a:rPr sz="1100" spc="-5" dirty="0">
                <a:latin typeface="Segoe UI"/>
                <a:cs typeface="Segoe UI"/>
              </a:rPr>
              <a:t>decisions</a:t>
            </a:r>
            <a:r>
              <a:rPr sz="1100" spc="-65" dirty="0">
                <a:latin typeface="Segoe UI"/>
                <a:cs typeface="Segoe UI"/>
              </a:rPr>
              <a:t> </a:t>
            </a:r>
            <a:r>
              <a:rPr sz="1100" dirty="0">
                <a:latin typeface="Segoe UI"/>
                <a:cs typeface="Segoe UI"/>
              </a:rPr>
              <a:t>are</a:t>
            </a:r>
            <a:r>
              <a:rPr sz="1100" spc="-60" dirty="0">
                <a:latin typeface="Segoe UI"/>
                <a:cs typeface="Segoe UI"/>
              </a:rPr>
              <a:t> </a:t>
            </a:r>
            <a:r>
              <a:rPr sz="1100" b="1" spc="-5" dirty="0">
                <a:latin typeface="Segoe UI"/>
                <a:cs typeface="Segoe UI"/>
              </a:rPr>
              <a:t>dependable</a:t>
            </a:r>
            <a:r>
              <a:rPr sz="1100" b="1" spc="-65" dirty="0">
                <a:latin typeface="Segoe UI"/>
                <a:cs typeface="Segoe UI"/>
              </a:rPr>
              <a:t> </a:t>
            </a:r>
            <a:r>
              <a:rPr sz="1100" spc="-5" dirty="0">
                <a:latin typeface="Segoe UI"/>
                <a:cs typeface="Segoe UI"/>
              </a:rPr>
              <a:t>proposals.</a:t>
            </a:r>
            <a:r>
              <a:rPr sz="1100" spc="-65" dirty="0">
                <a:latin typeface="Segoe UI"/>
                <a:cs typeface="Segoe UI"/>
              </a:rPr>
              <a:t> </a:t>
            </a:r>
            <a:r>
              <a:rPr sz="1100" spc="-5" dirty="0">
                <a:latin typeface="Segoe UI"/>
                <a:cs typeface="Segoe UI"/>
              </a:rPr>
              <a:t>The  investment in </a:t>
            </a:r>
            <a:r>
              <a:rPr sz="1100" dirty="0">
                <a:latin typeface="Segoe UI"/>
                <a:cs typeface="Segoe UI"/>
              </a:rPr>
              <a:t>one </a:t>
            </a:r>
            <a:r>
              <a:rPr sz="1100" spc="-5" dirty="0">
                <a:latin typeface="Segoe UI"/>
                <a:cs typeface="Segoe UI"/>
              </a:rPr>
              <a:t>proposal requires investment in </a:t>
            </a:r>
            <a:r>
              <a:rPr sz="1100" dirty="0">
                <a:latin typeface="Segoe UI"/>
                <a:cs typeface="Segoe UI"/>
              </a:rPr>
              <a:t>one or more</a:t>
            </a:r>
            <a:r>
              <a:rPr sz="1100" spc="-220" dirty="0">
                <a:latin typeface="Segoe UI"/>
                <a:cs typeface="Segoe UI"/>
              </a:rPr>
              <a:t> </a:t>
            </a:r>
            <a:r>
              <a:rPr sz="1100" spc="-5" dirty="0">
                <a:latin typeface="Segoe UI"/>
                <a:cs typeface="Segoe UI"/>
              </a:rPr>
              <a:t>other proposals.  </a:t>
            </a:r>
            <a:r>
              <a:rPr sz="1100" dirty="0">
                <a:latin typeface="Segoe UI"/>
                <a:cs typeface="Segoe UI"/>
              </a:rPr>
              <a:t>For </a:t>
            </a:r>
            <a:r>
              <a:rPr sz="1100" spc="-5" dirty="0">
                <a:latin typeface="Segoe UI"/>
                <a:cs typeface="Segoe UI"/>
              </a:rPr>
              <a:t>example, if </a:t>
            </a:r>
            <a:r>
              <a:rPr sz="1100" dirty="0">
                <a:latin typeface="Segoe UI"/>
                <a:cs typeface="Segoe UI"/>
              </a:rPr>
              <a:t>a </a:t>
            </a:r>
            <a:r>
              <a:rPr sz="1100" spc="-5" dirty="0">
                <a:latin typeface="Segoe UI"/>
                <a:cs typeface="Segoe UI"/>
              </a:rPr>
              <a:t>company accepts </a:t>
            </a:r>
            <a:r>
              <a:rPr sz="1100" dirty="0">
                <a:latin typeface="Segoe UI"/>
                <a:cs typeface="Segoe UI"/>
              </a:rPr>
              <a:t>a </a:t>
            </a:r>
            <a:r>
              <a:rPr sz="1100" spc="-5" dirty="0">
                <a:latin typeface="Segoe UI"/>
                <a:cs typeface="Segoe UI"/>
              </a:rPr>
              <a:t>proposal </a:t>
            </a:r>
            <a:r>
              <a:rPr sz="1100" spc="-10" dirty="0">
                <a:latin typeface="Segoe UI"/>
                <a:cs typeface="Segoe UI"/>
              </a:rPr>
              <a:t>to </a:t>
            </a:r>
            <a:r>
              <a:rPr sz="1100" spc="-5" dirty="0">
                <a:latin typeface="Segoe UI"/>
                <a:cs typeface="Segoe UI"/>
              </a:rPr>
              <a:t>set up </a:t>
            </a:r>
            <a:r>
              <a:rPr sz="1100" dirty="0">
                <a:latin typeface="Segoe UI"/>
                <a:cs typeface="Segoe UI"/>
              </a:rPr>
              <a:t>a </a:t>
            </a:r>
            <a:r>
              <a:rPr sz="1100" spc="-5" dirty="0">
                <a:latin typeface="Segoe UI"/>
                <a:cs typeface="Segoe UI"/>
              </a:rPr>
              <a:t>factory in remote </a:t>
            </a:r>
            <a:r>
              <a:rPr sz="1100" dirty="0">
                <a:latin typeface="Segoe UI"/>
                <a:cs typeface="Segoe UI"/>
              </a:rPr>
              <a:t>area  </a:t>
            </a:r>
            <a:r>
              <a:rPr sz="1100" spc="-5" dirty="0">
                <a:latin typeface="Segoe UI"/>
                <a:cs typeface="Segoe UI"/>
              </a:rPr>
              <a:t>it </a:t>
            </a:r>
            <a:r>
              <a:rPr sz="1100" dirty="0">
                <a:latin typeface="Segoe UI"/>
                <a:cs typeface="Segoe UI"/>
              </a:rPr>
              <a:t>may </a:t>
            </a:r>
            <a:r>
              <a:rPr sz="1100" spc="-5" dirty="0">
                <a:latin typeface="Segoe UI"/>
                <a:cs typeface="Segoe UI"/>
              </a:rPr>
              <a:t>have to invest in infrastructure also e.g. building </a:t>
            </a:r>
            <a:r>
              <a:rPr sz="1100" dirty="0">
                <a:latin typeface="Segoe UI"/>
                <a:cs typeface="Segoe UI"/>
              </a:rPr>
              <a:t>of roads, </a:t>
            </a:r>
            <a:r>
              <a:rPr sz="1100" spc="-5" dirty="0">
                <a:latin typeface="Segoe UI"/>
                <a:cs typeface="Segoe UI"/>
              </a:rPr>
              <a:t>houses </a:t>
            </a:r>
            <a:r>
              <a:rPr sz="1100" dirty="0">
                <a:latin typeface="Segoe UI"/>
                <a:cs typeface="Segoe UI"/>
              </a:rPr>
              <a:t>for  </a:t>
            </a:r>
            <a:r>
              <a:rPr sz="1100" spc="-5" dirty="0">
                <a:latin typeface="Segoe UI"/>
                <a:cs typeface="Segoe UI"/>
              </a:rPr>
              <a:t>employees</a:t>
            </a:r>
            <a:r>
              <a:rPr sz="1100" spc="-10" dirty="0">
                <a:latin typeface="Segoe UI"/>
                <a:cs typeface="Segoe UI"/>
              </a:rPr>
              <a:t> </a:t>
            </a:r>
            <a:r>
              <a:rPr sz="1100" spc="-5" dirty="0">
                <a:latin typeface="Segoe UI"/>
                <a:cs typeface="Segoe UI"/>
              </a:rPr>
              <a:t>etc.</a:t>
            </a:r>
            <a:endParaRPr sz="1100">
              <a:latin typeface="Segoe UI"/>
              <a:cs typeface="Segoe UI"/>
            </a:endParaRPr>
          </a:p>
        </p:txBody>
      </p:sp>
      <p:sp>
        <p:nvSpPr>
          <p:cNvPr id="12" name="object 12"/>
          <p:cNvSpPr txBox="1"/>
          <p:nvPr/>
        </p:nvSpPr>
        <p:spPr>
          <a:xfrm>
            <a:off x="901700" y="6995712"/>
            <a:ext cx="5285105" cy="1019175"/>
          </a:xfrm>
          <a:prstGeom prst="rect">
            <a:avLst/>
          </a:prstGeom>
        </p:spPr>
        <p:txBody>
          <a:bodyPr vert="horz" wrap="square" lIns="0" tIns="113664" rIns="0" bIns="0" rtlCol="0">
            <a:spAutoFit/>
          </a:bodyPr>
          <a:lstStyle/>
          <a:p>
            <a:pPr marL="12700">
              <a:lnSpc>
                <a:spcPct val="100000"/>
              </a:lnSpc>
              <a:spcBef>
                <a:spcPts val="894"/>
              </a:spcBef>
            </a:pPr>
            <a:r>
              <a:rPr sz="1200" b="1" spc="15" dirty="0">
                <a:solidFill>
                  <a:srgbClr val="00A650"/>
                </a:solidFill>
                <a:latin typeface="Segoe UI"/>
                <a:cs typeface="Segoe UI"/>
              </a:rPr>
              <a:t> Steps </a:t>
            </a:r>
            <a:r>
              <a:rPr sz="1200" b="1" spc="10" dirty="0">
                <a:solidFill>
                  <a:srgbClr val="00A650"/>
                </a:solidFill>
                <a:latin typeface="Segoe UI"/>
                <a:cs typeface="Segoe UI"/>
              </a:rPr>
              <a:t>of Capital </a:t>
            </a:r>
            <a:r>
              <a:rPr sz="1200" b="1" spc="15" dirty="0">
                <a:solidFill>
                  <a:srgbClr val="00A650"/>
                </a:solidFill>
                <a:latin typeface="Segoe UI"/>
                <a:cs typeface="Segoe UI"/>
              </a:rPr>
              <a:t>Budgeting</a:t>
            </a:r>
            <a:r>
              <a:rPr sz="1200" b="1" spc="145" dirty="0">
                <a:solidFill>
                  <a:srgbClr val="00A650"/>
                </a:solidFill>
                <a:latin typeface="Segoe UI"/>
                <a:cs typeface="Segoe UI"/>
              </a:rPr>
              <a:t> </a:t>
            </a:r>
            <a:r>
              <a:rPr sz="1200" b="1" spc="15" dirty="0">
                <a:solidFill>
                  <a:srgbClr val="00A650"/>
                </a:solidFill>
                <a:latin typeface="Segoe UI"/>
                <a:cs typeface="Segoe UI"/>
              </a:rPr>
              <a:t>Procedure</a:t>
            </a:r>
            <a:endParaRPr sz="1200" dirty="0">
              <a:latin typeface="Segoe UI"/>
              <a:cs typeface="Segoe UI"/>
            </a:endParaRPr>
          </a:p>
          <a:p>
            <a:pPr marL="378460" marR="5080" indent="-366395">
              <a:lnSpc>
                <a:spcPct val="110900"/>
              </a:lnSpc>
              <a:spcBef>
                <a:spcPts val="590"/>
              </a:spcBef>
              <a:buFont typeface="Segoe UI"/>
              <a:buAutoNum type="arabicPeriod"/>
              <a:tabLst>
                <a:tab pos="377825" algn="l"/>
                <a:tab pos="379095" algn="l"/>
              </a:tabLst>
            </a:pPr>
            <a:r>
              <a:rPr sz="1100" b="1" spc="-5" dirty="0">
                <a:latin typeface="Segoe UI"/>
                <a:cs typeface="Segoe UI"/>
              </a:rPr>
              <a:t>Estimation </a:t>
            </a:r>
            <a:r>
              <a:rPr sz="1100" spc="-10" dirty="0">
                <a:latin typeface="Segoe UI"/>
                <a:cs typeface="Segoe UI"/>
              </a:rPr>
              <a:t>of </a:t>
            </a:r>
            <a:r>
              <a:rPr sz="1100" spc="-5" dirty="0">
                <a:latin typeface="Segoe UI"/>
                <a:cs typeface="Segoe UI"/>
              </a:rPr>
              <a:t>Cash flows over the entire life for each </a:t>
            </a:r>
            <a:r>
              <a:rPr sz="1100" dirty="0">
                <a:latin typeface="Segoe UI"/>
                <a:cs typeface="Segoe UI"/>
              </a:rPr>
              <a:t>of </a:t>
            </a:r>
            <a:r>
              <a:rPr sz="1100" spc="-5" dirty="0">
                <a:latin typeface="Segoe UI"/>
                <a:cs typeface="Segoe UI"/>
              </a:rPr>
              <a:t>the projects under  consideration.</a:t>
            </a:r>
            <a:endParaRPr sz="1100" dirty="0">
              <a:latin typeface="Segoe UI"/>
              <a:cs typeface="Segoe UI"/>
            </a:endParaRPr>
          </a:p>
          <a:p>
            <a:pPr marL="378460" indent="-366395">
              <a:lnSpc>
                <a:spcPct val="100000"/>
              </a:lnSpc>
              <a:spcBef>
                <a:spcPts val="745"/>
              </a:spcBef>
              <a:buFont typeface="Segoe UI"/>
              <a:buAutoNum type="arabicPeriod"/>
              <a:tabLst>
                <a:tab pos="377825" algn="l"/>
                <a:tab pos="379095" algn="l"/>
              </a:tabLst>
            </a:pPr>
            <a:r>
              <a:rPr sz="1100" b="1" spc="-5" dirty="0">
                <a:latin typeface="Segoe UI"/>
                <a:cs typeface="Segoe UI"/>
              </a:rPr>
              <a:t>Evaluate </a:t>
            </a:r>
            <a:r>
              <a:rPr sz="1100" spc="-5" dirty="0">
                <a:latin typeface="Segoe UI"/>
                <a:cs typeface="Segoe UI"/>
              </a:rPr>
              <a:t>each </a:t>
            </a:r>
            <a:r>
              <a:rPr sz="1100" spc="-10" dirty="0">
                <a:latin typeface="Segoe UI"/>
                <a:cs typeface="Segoe UI"/>
              </a:rPr>
              <a:t>of </a:t>
            </a:r>
            <a:r>
              <a:rPr sz="1100" spc="-5" dirty="0">
                <a:latin typeface="Segoe UI"/>
                <a:cs typeface="Segoe UI"/>
              </a:rPr>
              <a:t>the alternative using different decision</a:t>
            </a:r>
            <a:r>
              <a:rPr sz="1100" spc="25" dirty="0">
                <a:latin typeface="Segoe UI"/>
                <a:cs typeface="Segoe UI"/>
              </a:rPr>
              <a:t> </a:t>
            </a:r>
            <a:r>
              <a:rPr sz="1100" spc="-5" dirty="0">
                <a:latin typeface="Segoe UI"/>
                <a:cs typeface="Segoe UI"/>
              </a:rPr>
              <a:t>criteria.</a:t>
            </a:r>
            <a:endParaRPr sz="1100" dirty="0">
              <a:latin typeface="Segoe UI"/>
              <a:cs typeface="Segoe UI"/>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 name="object 3"/>
          <p:cNvSpPr txBox="1"/>
          <p:nvPr/>
        </p:nvSpPr>
        <p:spPr>
          <a:xfrm>
            <a:off x="5091176" y="746251"/>
            <a:ext cx="229870" cy="193675"/>
          </a:xfrm>
          <a:prstGeom prst="rect">
            <a:avLst/>
          </a:prstGeom>
        </p:spPr>
        <p:txBody>
          <a:bodyPr vert="horz" wrap="square" lIns="0" tIns="12700" rIns="0" bIns="0" rtlCol="0">
            <a:spAutoFit/>
          </a:bodyPr>
          <a:lstStyle/>
          <a:p>
            <a:pPr marL="12700">
              <a:lnSpc>
                <a:spcPct val="100000"/>
              </a:lnSpc>
              <a:spcBef>
                <a:spcPts val="100"/>
              </a:spcBef>
            </a:pPr>
            <a:r>
              <a:rPr sz="1100" b="1" spc="25" dirty="0">
                <a:solidFill>
                  <a:srgbClr val="FFFFFF"/>
                </a:solidFill>
                <a:latin typeface="Segoe UI"/>
                <a:cs typeface="Segoe UI"/>
              </a:rPr>
              <a:t>7</a:t>
            </a:r>
            <a:r>
              <a:rPr sz="1100" b="1" spc="10" dirty="0">
                <a:solidFill>
                  <a:srgbClr val="FFFFFF"/>
                </a:solidFill>
                <a:latin typeface="Segoe UI"/>
                <a:cs typeface="Segoe UI"/>
              </a:rPr>
              <a:t>.</a:t>
            </a:r>
            <a:r>
              <a:rPr sz="1100" b="1" dirty="0">
                <a:solidFill>
                  <a:srgbClr val="FFFFFF"/>
                </a:solidFill>
                <a:latin typeface="Segoe UI"/>
                <a:cs typeface="Segoe UI"/>
              </a:rPr>
              <a:t>7</a:t>
            </a:r>
            <a:endParaRPr sz="1100">
              <a:latin typeface="Segoe UI"/>
              <a:cs typeface="Segoe UI"/>
            </a:endParaRPr>
          </a:p>
        </p:txBody>
      </p:sp>
      <p:sp>
        <p:nvSpPr>
          <p:cNvPr id="5" name="object 5"/>
          <p:cNvSpPr txBox="1"/>
          <p:nvPr/>
        </p:nvSpPr>
        <p:spPr>
          <a:xfrm>
            <a:off x="901700" y="1246745"/>
            <a:ext cx="5283200" cy="1184275"/>
          </a:xfrm>
          <a:prstGeom prst="rect">
            <a:avLst/>
          </a:prstGeom>
        </p:spPr>
        <p:txBody>
          <a:bodyPr vert="horz" wrap="square" lIns="0" tIns="12700" rIns="0" bIns="0" rtlCol="0">
            <a:spAutoFit/>
          </a:bodyPr>
          <a:lstStyle/>
          <a:p>
            <a:pPr marL="378460" marR="5080" indent="-366395">
              <a:lnSpc>
                <a:spcPct val="110900"/>
              </a:lnSpc>
              <a:spcBef>
                <a:spcPts val="100"/>
              </a:spcBef>
              <a:tabLst>
                <a:tab pos="377825" algn="l"/>
              </a:tabLst>
            </a:pPr>
            <a:r>
              <a:rPr sz="1100" dirty="0">
                <a:latin typeface="Segoe UI"/>
                <a:cs typeface="Segoe UI"/>
              </a:rPr>
              <a:t>3.	</a:t>
            </a:r>
            <a:r>
              <a:rPr sz="1100" b="1" spc="-5" dirty="0">
                <a:latin typeface="Segoe UI"/>
                <a:cs typeface="Segoe UI"/>
              </a:rPr>
              <a:t>Determining </a:t>
            </a:r>
            <a:r>
              <a:rPr sz="1100" spc="-5" dirty="0">
                <a:latin typeface="Segoe UI"/>
                <a:cs typeface="Segoe UI"/>
              </a:rPr>
              <a:t>the minimum required </a:t>
            </a:r>
            <a:r>
              <a:rPr sz="1100" dirty="0">
                <a:latin typeface="Segoe UI"/>
                <a:cs typeface="Segoe UI"/>
              </a:rPr>
              <a:t>rate of </a:t>
            </a:r>
            <a:r>
              <a:rPr sz="1100" spc="-5" dirty="0">
                <a:latin typeface="Segoe UI"/>
                <a:cs typeface="Segoe UI"/>
              </a:rPr>
              <a:t>return (i.e. </a:t>
            </a:r>
            <a:r>
              <a:rPr sz="1100" dirty="0">
                <a:latin typeface="Segoe UI"/>
                <a:cs typeface="Segoe UI"/>
              </a:rPr>
              <a:t>WACC) </a:t>
            </a:r>
            <a:r>
              <a:rPr sz="1100" spc="-5" dirty="0">
                <a:latin typeface="Segoe UI"/>
                <a:cs typeface="Segoe UI"/>
              </a:rPr>
              <a:t>to be used </a:t>
            </a:r>
            <a:r>
              <a:rPr sz="1100" dirty="0">
                <a:latin typeface="Segoe UI"/>
                <a:cs typeface="Segoe UI"/>
              </a:rPr>
              <a:t>as  </a:t>
            </a:r>
            <a:r>
              <a:rPr sz="1100" spc="-5" dirty="0">
                <a:latin typeface="Segoe UI"/>
                <a:cs typeface="Segoe UI"/>
              </a:rPr>
              <a:t>Discount</a:t>
            </a:r>
            <a:r>
              <a:rPr sz="1100" spc="-10" dirty="0">
                <a:latin typeface="Segoe UI"/>
                <a:cs typeface="Segoe UI"/>
              </a:rPr>
              <a:t> </a:t>
            </a:r>
            <a:r>
              <a:rPr sz="1100" spc="-5" dirty="0">
                <a:latin typeface="Segoe UI"/>
                <a:cs typeface="Segoe UI"/>
              </a:rPr>
              <a:t>rate.</a:t>
            </a:r>
            <a:endParaRPr sz="1100">
              <a:latin typeface="Segoe UI"/>
              <a:cs typeface="Segoe UI"/>
            </a:endParaRPr>
          </a:p>
          <a:p>
            <a:pPr marL="12700">
              <a:lnSpc>
                <a:spcPct val="100000"/>
              </a:lnSpc>
              <a:spcBef>
                <a:spcPts val="740"/>
              </a:spcBef>
            </a:pPr>
            <a:r>
              <a:rPr sz="1100" spc="-5" dirty="0">
                <a:latin typeface="Segoe UI"/>
                <a:cs typeface="Segoe UI"/>
              </a:rPr>
              <a:t>Accordingly, this chapter is divided into two</a:t>
            </a:r>
            <a:r>
              <a:rPr sz="1100" spc="5" dirty="0">
                <a:latin typeface="Segoe UI"/>
                <a:cs typeface="Segoe UI"/>
              </a:rPr>
              <a:t> </a:t>
            </a:r>
            <a:r>
              <a:rPr sz="1100" spc="-5" dirty="0">
                <a:latin typeface="Segoe UI"/>
                <a:cs typeface="Segoe UI"/>
              </a:rPr>
              <a:t>sections</a:t>
            </a:r>
            <a:endParaRPr sz="1100">
              <a:latin typeface="Segoe UI"/>
              <a:cs typeface="Segoe UI"/>
            </a:endParaRPr>
          </a:p>
          <a:p>
            <a:pPr marL="378460" indent="-366395">
              <a:lnSpc>
                <a:spcPct val="100000"/>
              </a:lnSpc>
              <a:spcBef>
                <a:spcPts val="745"/>
              </a:spcBef>
              <a:buAutoNum type="arabicPeriod"/>
              <a:tabLst>
                <a:tab pos="377825" algn="l"/>
                <a:tab pos="379095" algn="l"/>
              </a:tabLst>
            </a:pPr>
            <a:r>
              <a:rPr sz="1100" spc="-5" dirty="0">
                <a:latin typeface="Segoe UI"/>
                <a:cs typeface="Segoe UI"/>
              </a:rPr>
              <a:t>Estimation </a:t>
            </a:r>
            <a:r>
              <a:rPr sz="1100" dirty="0">
                <a:latin typeface="Segoe UI"/>
                <a:cs typeface="Segoe UI"/>
              </a:rPr>
              <a:t>of Cash</a:t>
            </a:r>
            <a:r>
              <a:rPr sz="1100" spc="-25" dirty="0">
                <a:latin typeface="Segoe UI"/>
                <a:cs typeface="Segoe UI"/>
              </a:rPr>
              <a:t> </a:t>
            </a:r>
            <a:r>
              <a:rPr sz="1100" spc="-5" dirty="0">
                <a:latin typeface="Segoe UI"/>
                <a:cs typeface="Segoe UI"/>
              </a:rPr>
              <a:t>Flows</a:t>
            </a:r>
            <a:endParaRPr sz="1100">
              <a:latin typeface="Segoe UI"/>
              <a:cs typeface="Segoe UI"/>
            </a:endParaRPr>
          </a:p>
          <a:p>
            <a:pPr marL="378460" indent="-366395">
              <a:lnSpc>
                <a:spcPct val="100000"/>
              </a:lnSpc>
              <a:spcBef>
                <a:spcPts val="745"/>
              </a:spcBef>
              <a:buAutoNum type="arabicPeriod"/>
              <a:tabLst>
                <a:tab pos="377825" algn="l"/>
                <a:tab pos="379095" algn="l"/>
              </a:tabLst>
            </a:pPr>
            <a:r>
              <a:rPr sz="1100" spc="-5" dirty="0">
                <a:latin typeface="Segoe UI"/>
                <a:cs typeface="Segoe UI"/>
              </a:rPr>
              <a:t>Capital Budgeting</a:t>
            </a:r>
            <a:r>
              <a:rPr sz="1100" spc="-10" dirty="0">
                <a:latin typeface="Segoe UI"/>
                <a:cs typeface="Segoe UI"/>
              </a:rPr>
              <a:t> </a:t>
            </a:r>
            <a:r>
              <a:rPr sz="1100" spc="-5" dirty="0">
                <a:latin typeface="Segoe UI"/>
                <a:cs typeface="Segoe UI"/>
              </a:rPr>
              <a:t>Techniques</a:t>
            </a:r>
            <a:endParaRPr sz="1100">
              <a:latin typeface="Segoe UI"/>
              <a:cs typeface="Segoe UI"/>
            </a:endParaRPr>
          </a:p>
        </p:txBody>
      </p:sp>
      <p:sp>
        <p:nvSpPr>
          <p:cNvPr id="6" name="object 6"/>
          <p:cNvSpPr txBox="1"/>
          <p:nvPr/>
        </p:nvSpPr>
        <p:spPr>
          <a:xfrm>
            <a:off x="836675" y="2551176"/>
            <a:ext cx="5413375" cy="320040"/>
          </a:xfrm>
          <a:prstGeom prst="rect">
            <a:avLst/>
          </a:prstGeom>
          <a:solidFill>
            <a:srgbClr val="D6E3BC"/>
          </a:solidFill>
          <a:ln w="18288">
            <a:solidFill>
              <a:srgbClr val="000000"/>
            </a:solidFill>
          </a:ln>
        </p:spPr>
        <p:txBody>
          <a:bodyPr vert="horz" wrap="square" lIns="0" tIns="43815" rIns="0" bIns="0" rtlCol="0">
            <a:spAutoFit/>
          </a:bodyPr>
          <a:lstStyle/>
          <a:p>
            <a:pPr algn="ctr">
              <a:lnSpc>
                <a:spcPct val="100000"/>
              </a:lnSpc>
              <a:spcBef>
                <a:spcPts val="345"/>
              </a:spcBef>
            </a:pPr>
            <a:r>
              <a:rPr sz="1600" b="1" spc="15" dirty="0">
                <a:solidFill>
                  <a:srgbClr val="00A650"/>
                </a:solidFill>
                <a:latin typeface="Segoe UI Black"/>
                <a:cs typeface="Segoe UI Black"/>
              </a:rPr>
              <a:t>SECTION</a:t>
            </a:r>
            <a:r>
              <a:rPr sz="1600" b="1" spc="40" dirty="0">
                <a:solidFill>
                  <a:srgbClr val="00A650"/>
                </a:solidFill>
                <a:latin typeface="Segoe UI Black"/>
                <a:cs typeface="Segoe UI Black"/>
              </a:rPr>
              <a:t> </a:t>
            </a:r>
            <a:r>
              <a:rPr sz="1600" b="1" spc="-5" dirty="0">
                <a:solidFill>
                  <a:srgbClr val="00A650"/>
                </a:solidFill>
                <a:latin typeface="Segoe UI Black"/>
                <a:cs typeface="Segoe UI Black"/>
              </a:rPr>
              <a:t>1</a:t>
            </a:r>
            <a:endParaRPr sz="1600">
              <a:latin typeface="Segoe UI Black"/>
              <a:cs typeface="Segoe UI Black"/>
            </a:endParaRPr>
          </a:p>
        </p:txBody>
      </p:sp>
      <p:sp>
        <p:nvSpPr>
          <p:cNvPr id="7" name="object 7"/>
          <p:cNvSpPr txBox="1"/>
          <p:nvPr/>
        </p:nvSpPr>
        <p:spPr>
          <a:xfrm>
            <a:off x="901700" y="2910692"/>
            <a:ext cx="5285740" cy="3496310"/>
          </a:xfrm>
          <a:prstGeom prst="rect">
            <a:avLst/>
          </a:prstGeom>
        </p:spPr>
        <p:txBody>
          <a:bodyPr vert="horz" wrap="square" lIns="0" tIns="147320" rIns="0" bIns="0" rtlCol="0">
            <a:spAutoFit/>
          </a:bodyPr>
          <a:lstStyle/>
          <a:p>
            <a:pPr marL="377825">
              <a:lnSpc>
                <a:spcPct val="100000"/>
              </a:lnSpc>
              <a:spcBef>
                <a:spcPts val="1160"/>
              </a:spcBef>
            </a:pPr>
            <a:r>
              <a:rPr sz="1600" b="1" spc="15" dirty="0">
                <a:solidFill>
                  <a:srgbClr val="00A650"/>
                </a:solidFill>
                <a:latin typeface="Segoe UI Black"/>
                <a:cs typeface="Segoe UI Black"/>
              </a:rPr>
              <a:t>ESTIMATION </a:t>
            </a:r>
            <a:r>
              <a:rPr sz="1600" b="1" dirty="0">
                <a:solidFill>
                  <a:srgbClr val="00A650"/>
                </a:solidFill>
                <a:latin typeface="Segoe UI Black"/>
                <a:cs typeface="Segoe UI Black"/>
              </a:rPr>
              <a:t>OF </a:t>
            </a:r>
            <a:r>
              <a:rPr sz="1600" b="1" spc="10" dirty="0">
                <a:solidFill>
                  <a:srgbClr val="00A650"/>
                </a:solidFill>
                <a:latin typeface="Segoe UI Black"/>
                <a:cs typeface="Segoe UI Black"/>
              </a:rPr>
              <a:t>PROJECT </a:t>
            </a:r>
            <a:r>
              <a:rPr sz="1600" b="1" spc="5" dirty="0">
                <a:solidFill>
                  <a:srgbClr val="00A650"/>
                </a:solidFill>
                <a:latin typeface="Segoe UI Black"/>
                <a:cs typeface="Segoe UI Black"/>
              </a:rPr>
              <a:t>CASH</a:t>
            </a:r>
            <a:r>
              <a:rPr sz="1600" b="1" spc="100" dirty="0">
                <a:solidFill>
                  <a:srgbClr val="00A650"/>
                </a:solidFill>
                <a:latin typeface="Segoe UI Black"/>
                <a:cs typeface="Segoe UI Black"/>
              </a:rPr>
              <a:t> </a:t>
            </a:r>
            <a:r>
              <a:rPr sz="1600" b="1" spc="15" dirty="0">
                <a:solidFill>
                  <a:srgbClr val="00A650"/>
                </a:solidFill>
                <a:latin typeface="Segoe UI Black"/>
                <a:cs typeface="Segoe UI Black"/>
              </a:rPr>
              <a:t>FLOWS</a:t>
            </a:r>
            <a:endParaRPr sz="1600" dirty="0">
              <a:latin typeface="Segoe UI Black"/>
              <a:cs typeface="Segoe UI Black"/>
            </a:endParaRPr>
          </a:p>
          <a:p>
            <a:pPr marL="12700" marR="5080" algn="just">
              <a:lnSpc>
                <a:spcPct val="110900"/>
              </a:lnSpc>
              <a:spcBef>
                <a:spcPts val="595"/>
              </a:spcBef>
            </a:pPr>
            <a:r>
              <a:rPr sz="1100" spc="15" dirty="0">
                <a:latin typeface="Segoe UI"/>
                <a:cs typeface="Segoe UI"/>
              </a:rPr>
              <a:t>Capital Budgeting </a:t>
            </a:r>
            <a:r>
              <a:rPr sz="1100" spc="10" dirty="0">
                <a:latin typeface="Segoe UI"/>
                <a:cs typeface="Segoe UI"/>
              </a:rPr>
              <a:t>analysis </a:t>
            </a:r>
            <a:r>
              <a:rPr sz="1100" spc="15" dirty="0">
                <a:latin typeface="Segoe UI"/>
                <a:cs typeface="Segoe UI"/>
              </a:rPr>
              <a:t>considers </a:t>
            </a:r>
            <a:r>
              <a:rPr sz="1100" spc="10" dirty="0">
                <a:latin typeface="Segoe UI"/>
                <a:cs typeface="Segoe UI"/>
              </a:rPr>
              <a:t>only </a:t>
            </a:r>
            <a:r>
              <a:rPr sz="1100" b="1" spc="15" dirty="0">
                <a:latin typeface="Segoe UI"/>
                <a:cs typeface="Segoe UI"/>
              </a:rPr>
              <a:t>incremental </a:t>
            </a:r>
            <a:r>
              <a:rPr sz="1100" b="1" spc="10" dirty="0">
                <a:latin typeface="Segoe UI"/>
                <a:cs typeface="Segoe UI"/>
              </a:rPr>
              <a:t>cash flows </a:t>
            </a:r>
            <a:r>
              <a:rPr sz="1100" spc="15" dirty="0">
                <a:latin typeface="Segoe UI"/>
                <a:cs typeface="Segoe UI"/>
              </a:rPr>
              <a:t>from </a:t>
            </a:r>
            <a:r>
              <a:rPr sz="1100" spc="25" dirty="0">
                <a:latin typeface="Segoe UI"/>
                <a:cs typeface="Segoe UI"/>
              </a:rPr>
              <a:t>an  </a:t>
            </a:r>
            <a:r>
              <a:rPr sz="1100" spc="15" dirty="0">
                <a:latin typeface="Segoe UI"/>
                <a:cs typeface="Segoe UI"/>
              </a:rPr>
              <a:t>investment </a:t>
            </a:r>
            <a:r>
              <a:rPr sz="1100" spc="10" dirty="0">
                <a:latin typeface="Segoe UI"/>
                <a:cs typeface="Segoe UI"/>
              </a:rPr>
              <a:t>likely </a:t>
            </a:r>
            <a:r>
              <a:rPr sz="1100" spc="5" dirty="0">
                <a:latin typeface="Segoe UI"/>
                <a:cs typeface="Segoe UI"/>
              </a:rPr>
              <a:t>to </a:t>
            </a:r>
            <a:r>
              <a:rPr sz="1100" spc="15" dirty="0">
                <a:latin typeface="Segoe UI"/>
                <a:cs typeface="Segoe UI"/>
              </a:rPr>
              <a:t>result </a:t>
            </a:r>
            <a:r>
              <a:rPr sz="1100" spc="10" dirty="0">
                <a:latin typeface="Segoe UI"/>
                <a:cs typeface="Segoe UI"/>
              </a:rPr>
              <a:t>due </a:t>
            </a:r>
            <a:r>
              <a:rPr sz="1100" spc="5" dirty="0">
                <a:latin typeface="Segoe UI"/>
                <a:cs typeface="Segoe UI"/>
              </a:rPr>
              <a:t>to </a:t>
            </a:r>
            <a:r>
              <a:rPr sz="1100" spc="15" dirty="0">
                <a:latin typeface="Segoe UI"/>
                <a:cs typeface="Segoe UI"/>
              </a:rPr>
              <a:t>acceptance </a:t>
            </a:r>
            <a:r>
              <a:rPr sz="1100" spc="5" dirty="0">
                <a:latin typeface="Segoe UI"/>
                <a:cs typeface="Segoe UI"/>
              </a:rPr>
              <a:t>of any </a:t>
            </a:r>
            <a:r>
              <a:rPr sz="1100" spc="15" dirty="0">
                <a:latin typeface="Segoe UI"/>
                <a:cs typeface="Segoe UI"/>
              </a:rPr>
              <a:t>project. Therefore, one </a:t>
            </a:r>
            <a:r>
              <a:rPr sz="1100" spc="5" dirty="0">
                <a:latin typeface="Segoe UI"/>
                <a:cs typeface="Segoe UI"/>
              </a:rPr>
              <a:t>of </a:t>
            </a:r>
            <a:r>
              <a:rPr sz="1100" spc="10" dirty="0">
                <a:latin typeface="Segoe UI"/>
                <a:cs typeface="Segoe UI"/>
              </a:rPr>
              <a:t>the  </a:t>
            </a:r>
            <a:r>
              <a:rPr sz="1100" spc="15" dirty="0">
                <a:latin typeface="Segoe UI"/>
                <a:cs typeface="Segoe UI"/>
              </a:rPr>
              <a:t>most important </a:t>
            </a:r>
            <a:r>
              <a:rPr sz="1100" spc="10" dirty="0">
                <a:latin typeface="Segoe UI"/>
                <a:cs typeface="Segoe UI"/>
              </a:rPr>
              <a:t>tasks </a:t>
            </a:r>
            <a:r>
              <a:rPr sz="1100" dirty="0">
                <a:latin typeface="Segoe UI"/>
                <a:cs typeface="Segoe UI"/>
              </a:rPr>
              <a:t>in </a:t>
            </a:r>
            <a:r>
              <a:rPr sz="1100" spc="15" dirty="0">
                <a:latin typeface="Segoe UI"/>
                <a:cs typeface="Segoe UI"/>
              </a:rPr>
              <a:t>capital budgeting </a:t>
            </a:r>
            <a:r>
              <a:rPr sz="1100" spc="10" dirty="0">
                <a:latin typeface="Segoe UI"/>
                <a:cs typeface="Segoe UI"/>
              </a:rPr>
              <a:t>is </a:t>
            </a:r>
            <a:r>
              <a:rPr sz="1100" spc="15" dirty="0">
                <a:latin typeface="Segoe UI"/>
                <a:cs typeface="Segoe UI"/>
              </a:rPr>
              <a:t>estimating future </a:t>
            </a:r>
            <a:r>
              <a:rPr sz="1100" spc="10" dirty="0">
                <a:latin typeface="Segoe UI"/>
                <a:cs typeface="Segoe UI"/>
              </a:rPr>
              <a:t>cash </a:t>
            </a:r>
            <a:r>
              <a:rPr sz="1100" spc="15" dirty="0">
                <a:latin typeface="Segoe UI"/>
                <a:cs typeface="Segoe UI"/>
              </a:rPr>
              <a:t>flows </a:t>
            </a:r>
            <a:r>
              <a:rPr sz="1100" spc="10" dirty="0">
                <a:latin typeface="Segoe UI"/>
                <a:cs typeface="Segoe UI"/>
              </a:rPr>
              <a:t>for </a:t>
            </a:r>
            <a:r>
              <a:rPr sz="1100" dirty="0">
                <a:latin typeface="Segoe UI"/>
                <a:cs typeface="Segoe UI"/>
              </a:rPr>
              <a:t>a  </a:t>
            </a:r>
            <a:r>
              <a:rPr sz="1100" spc="15" dirty="0">
                <a:latin typeface="Segoe UI"/>
                <a:cs typeface="Segoe UI"/>
              </a:rPr>
              <a:t>project. Though one </a:t>
            </a:r>
            <a:r>
              <a:rPr sz="1100" spc="10" dirty="0">
                <a:latin typeface="Segoe UI"/>
                <a:cs typeface="Segoe UI"/>
              </a:rPr>
              <a:t>of </a:t>
            </a:r>
            <a:r>
              <a:rPr sz="1100" spc="15" dirty="0">
                <a:latin typeface="Segoe UI"/>
                <a:cs typeface="Segoe UI"/>
              </a:rPr>
              <a:t>the techniques Accounting Rate </a:t>
            </a:r>
            <a:r>
              <a:rPr sz="1100" spc="10" dirty="0">
                <a:latin typeface="Segoe UI"/>
                <a:cs typeface="Segoe UI"/>
              </a:rPr>
              <a:t>of </a:t>
            </a:r>
            <a:r>
              <a:rPr sz="1100" spc="15" dirty="0">
                <a:latin typeface="Segoe UI"/>
                <a:cs typeface="Segoe UI"/>
              </a:rPr>
              <a:t>Return </a:t>
            </a:r>
            <a:r>
              <a:rPr sz="1100" spc="10" dirty="0">
                <a:latin typeface="Segoe UI"/>
                <a:cs typeface="Segoe UI"/>
              </a:rPr>
              <a:t>(ARR) </a:t>
            </a:r>
            <a:r>
              <a:rPr sz="1100" spc="15" dirty="0">
                <a:latin typeface="Segoe UI"/>
                <a:cs typeface="Segoe UI"/>
              </a:rPr>
              <a:t>evaluates  profitability </a:t>
            </a:r>
            <a:r>
              <a:rPr sz="1100" spc="5" dirty="0">
                <a:latin typeface="Segoe UI"/>
                <a:cs typeface="Segoe UI"/>
              </a:rPr>
              <a:t>of </a:t>
            </a:r>
            <a:r>
              <a:rPr sz="1100" dirty="0">
                <a:latin typeface="Segoe UI"/>
                <a:cs typeface="Segoe UI"/>
              </a:rPr>
              <a:t>a </a:t>
            </a:r>
            <a:r>
              <a:rPr sz="1100" spc="15" dirty="0">
                <a:latin typeface="Segoe UI"/>
                <a:cs typeface="Segoe UI"/>
              </a:rPr>
              <a:t>project </a:t>
            </a:r>
            <a:r>
              <a:rPr sz="1100" spc="10" dirty="0">
                <a:latin typeface="Segoe UI"/>
                <a:cs typeface="Segoe UI"/>
              </a:rPr>
              <a:t>on the basis </a:t>
            </a:r>
            <a:r>
              <a:rPr sz="1100" spc="5" dirty="0">
                <a:latin typeface="Segoe UI"/>
                <a:cs typeface="Segoe UI"/>
              </a:rPr>
              <a:t>of </a:t>
            </a:r>
            <a:r>
              <a:rPr sz="1100" spc="15" dirty="0">
                <a:latin typeface="Segoe UI"/>
                <a:cs typeface="Segoe UI"/>
              </a:rPr>
              <a:t>accounting profit but accounting profit </a:t>
            </a:r>
            <a:r>
              <a:rPr sz="1100" spc="10" dirty="0">
                <a:latin typeface="Segoe UI"/>
                <a:cs typeface="Segoe UI"/>
              </a:rPr>
              <a:t>has  its </a:t>
            </a:r>
            <a:r>
              <a:rPr sz="1100" spc="15" dirty="0">
                <a:latin typeface="Segoe UI"/>
                <a:cs typeface="Segoe UI"/>
              </a:rPr>
              <a:t>limitations. </a:t>
            </a:r>
            <a:r>
              <a:rPr sz="1100" spc="10" dirty="0">
                <a:latin typeface="Segoe UI"/>
                <a:cs typeface="Segoe UI"/>
              </a:rPr>
              <a:t>Timing </a:t>
            </a:r>
            <a:r>
              <a:rPr sz="1100" spc="5" dirty="0">
                <a:latin typeface="Segoe UI"/>
                <a:cs typeface="Segoe UI"/>
              </a:rPr>
              <a:t>of </a:t>
            </a:r>
            <a:r>
              <a:rPr sz="1100" spc="10" dirty="0">
                <a:latin typeface="Segoe UI"/>
                <a:cs typeface="Segoe UI"/>
              </a:rPr>
              <a:t>cash </a:t>
            </a:r>
            <a:r>
              <a:rPr sz="1100" spc="15" dirty="0">
                <a:latin typeface="Segoe UI"/>
                <a:cs typeface="Segoe UI"/>
              </a:rPr>
              <a:t>flow </a:t>
            </a:r>
            <a:r>
              <a:rPr sz="1100" spc="5" dirty="0">
                <a:latin typeface="Segoe UI"/>
                <a:cs typeface="Segoe UI"/>
              </a:rPr>
              <a:t>may </a:t>
            </a:r>
            <a:r>
              <a:rPr sz="1100" spc="10" dirty="0">
                <a:latin typeface="Segoe UI"/>
                <a:cs typeface="Segoe UI"/>
              </a:rPr>
              <a:t>not match with the </a:t>
            </a:r>
            <a:r>
              <a:rPr sz="1100" spc="15" dirty="0">
                <a:latin typeface="Segoe UI"/>
                <a:cs typeface="Segoe UI"/>
              </a:rPr>
              <a:t>period </a:t>
            </a:r>
            <a:r>
              <a:rPr sz="1100" spc="10" dirty="0">
                <a:latin typeface="Segoe UI"/>
                <a:cs typeface="Segoe UI"/>
              </a:rPr>
              <a:t>of profit. </a:t>
            </a:r>
            <a:r>
              <a:rPr sz="1100" spc="15" dirty="0">
                <a:latin typeface="Segoe UI"/>
                <a:cs typeface="Segoe UI"/>
              </a:rPr>
              <a:t>Further,  non-cash </a:t>
            </a:r>
            <a:r>
              <a:rPr sz="1100" spc="10" dirty="0">
                <a:latin typeface="Segoe UI"/>
                <a:cs typeface="Segoe UI"/>
              </a:rPr>
              <a:t>item </a:t>
            </a:r>
            <a:r>
              <a:rPr sz="1100" spc="15" dirty="0">
                <a:latin typeface="Segoe UI"/>
                <a:cs typeface="Segoe UI"/>
              </a:rPr>
              <a:t>like depreciation </a:t>
            </a:r>
            <a:r>
              <a:rPr sz="1100" spc="10" dirty="0">
                <a:latin typeface="Segoe UI"/>
                <a:cs typeface="Segoe UI"/>
              </a:rPr>
              <a:t>has </a:t>
            </a:r>
            <a:r>
              <a:rPr sz="1100" spc="5" dirty="0">
                <a:latin typeface="Segoe UI"/>
                <a:cs typeface="Segoe UI"/>
              </a:rPr>
              <a:t>no </a:t>
            </a:r>
            <a:r>
              <a:rPr sz="1100" spc="15" dirty="0">
                <a:latin typeface="Segoe UI"/>
                <a:cs typeface="Segoe UI"/>
              </a:rPr>
              <a:t>immediate </a:t>
            </a:r>
            <a:r>
              <a:rPr sz="1100" spc="10" dirty="0">
                <a:latin typeface="Segoe UI"/>
                <a:cs typeface="Segoe UI"/>
              </a:rPr>
              <a:t>cash</a:t>
            </a:r>
            <a:r>
              <a:rPr sz="1100" spc="210" dirty="0">
                <a:latin typeface="Segoe UI"/>
                <a:cs typeface="Segoe UI"/>
              </a:rPr>
              <a:t> </a:t>
            </a:r>
            <a:r>
              <a:rPr sz="1100" spc="15" dirty="0">
                <a:latin typeface="Segoe UI"/>
                <a:cs typeface="Segoe UI"/>
              </a:rPr>
              <a:t>outflow.</a:t>
            </a:r>
            <a:endParaRPr sz="1100" dirty="0">
              <a:latin typeface="Segoe UI"/>
              <a:cs typeface="Segoe UI"/>
            </a:endParaRPr>
          </a:p>
          <a:p>
            <a:pPr marL="12700" marR="6985" algn="just">
              <a:lnSpc>
                <a:spcPct val="110900"/>
              </a:lnSpc>
              <a:spcBef>
                <a:spcPts val="600"/>
              </a:spcBef>
            </a:pPr>
            <a:r>
              <a:rPr sz="1100" spc="15" dirty="0">
                <a:latin typeface="Segoe UI"/>
                <a:cs typeface="Segoe UI"/>
              </a:rPr>
              <a:t>The </a:t>
            </a:r>
            <a:r>
              <a:rPr sz="1100" spc="10" dirty="0">
                <a:latin typeface="Segoe UI"/>
                <a:cs typeface="Segoe UI"/>
              </a:rPr>
              <a:t>cash </a:t>
            </a:r>
            <a:r>
              <a:rPr sz="1100" spc="15" dirty="0">
                <a:latin typeface="Segoe UI"/>
                <a:cs typeface="Segoe UI"/>
              </a:rPr>
              <a:t>flows </a:t>
            </a:r>
            <a:r>
              <a:rPr sz="1100" spc="10" dirty="0">
                <a:latin typeface="Segoe UI"/>
                <a:cs typeface="Segoe UI"/>
              </a:rPr>
              <a:t>are </a:t>
            </a:r>
            <a:r>
              <a:rPr sz="1100" spc="15" dirty="0">
                <a:latin typeface="Segoe UI"/>
                <a:cs typeface="Segoe UI"/>
              </a:rPr>
              <a:t>estimated </a:t>
            </a:r>
            <a:r>
              <a:rPr sz="1100" spc="10" dirty="0">
                <a:latin typeface="Segoe UI"/>
                <a:cs typeface="Segoe UI"/>
              </a:rPr>
              <a:t>on the </a:t>
            </a:r>
            <a:r>
              <a:rPr sz="1100" spc="15" dirty="0">
                <a:latin typeface="Segoe UI"/>
                <a:cs typeface="Segoe UI"/>
              </a:rPr>
              <a:t>basis </a:t>
            </a:r>
            <a:r>
              <a:rPr sz="1100" spc="5" dirty="0">
                <a:latin typeface="Segoe UI"/>
                <a:cs typeface="Segoe UI"/>
              </a:rPr>
              <a:t>of</a:t>
            </a:r>
            <a:r>
              <a:rPr sz="1100" spc="310" dirty="0">
                <a:latin typeface="Segoe UI"/>
                <a:cs typeface="Segoe UI"/>
              </a:rPr>
              <a:t> </a:t>
            </a:r>
            <a:r>
              <a:rPr sz="1100" spc="10" dirty="0">
                <a:latin typeface="Segoe UI"/>
                <a:cs typeface="Segoe UI"/>
              </a:rPr>
              <a:t>input </a:t>
            </a:r>
            <a:r>
              <a:rPr sz="1100" spc="15" dirty="0">
                <a:latin typeface="Segoe UI"/>
                <a:cs typeface="Segoe UI"/>
              </a:rPr>
              <a:t>provided </a:t>
            </a:r>
            <a:r>
              <a:rPr sz="1100" spc="5" dirty="0">
                <a:latin typeface="Segoe UI"/>
                <a:cs typeface="Segoe UI"/>
              </a:rPr>
              <a:t>by  </a:t>
            </a:r>
            <a:r>
              <a:rPr sz="1100" spc="15" dirty="0">
                <a:latin typeface="Segoe UI"/>
                <a:cs typeface="Segoe UI"/>
              </a:rPr>
              <a:t>various  departments.</a:t>
            </a:r>
            <a:endParaRPr sz="1100" dirty="0">
              <a:latin typeface="Segoe UI"/>
              <a:cs typeface="Segoe UI"/>
            </a:endParaRPr>
          </a:p>
          <a:p>
            <a:pPr marL="12700" marR="8255" algn="just">
              <a:lnSpc>
                <a:spcPct val="110900"/>
              </a:lnSpc>
              <a:spcBef>
                <a:spcPts val="590"/>
              </a:spcBef>
            </a:pPr>
            <a:r>
              <a:rPr sz="1100" spc="15" dirty="0">
                <a:latin typeface="Segoe UI"/>
                <a:cs typeface="Segoe UI"/>
              </a:rPr>
              <a:t>The project </a:t>
            </a:r>
            <a:r>
              <a:rPr sz="1100" spc="10" dirty="0">
                <a:latin typeface="Segoe UI"/>
                <a:cs typeface="Segoe UI"/>
              </a:rPr>
              <a:t>cash </a:t>
            </a:r>
            <a:r>
              <a:rPr sz="1100" spc="15" dirty="0">
                <a:latin typeface="Segoe UI"/>
                <a:cs typeface="Segoe UI"/>
              </a:rPr>
              <a:t>flow stream consists </a:t>
            </a:r>
            <a:r>
              <a:rPr sz="1100" spc="5" dirty="0">
                <a:latin typeface="Segoe UI"/>
                <a:cs typeface="Segoe UI"/>
              </a:rPr>
              <a:t>of </a:t>
            </a:r>
            <a:r>
              <a:rPr sz="1100" spc="10" dirty="0">
                <a:latin typeface="Segoe UI"/>
                <a:cs typeface="Segoe UI"/>
              </a:rPr>
              <a:t>cash </a:t>
            </a:r>
            <a:r>
              <a:rPr sz="1100" spc="15" dirty="0">
                <a:latin typeface="Segoe UI"/>
                <a:cs typeface="Segoe UI"/>
              </a:rPr>
              <a:t>outflows </a:t>
            </a:r>
            <a:r>
              <a:rPr sz="1100" spc="10" dirty="0">
                <a:latin typeface="Segoe UI"/>
                <a:cs typeface="Segoe UI"/>
              </a:rPr>
              <a:t>and cash </a:t>
            </a:r>
            <a:r>
              <a:rPr sz="1100" spc="15" dirty="0">
                <a:latin typeface="Segoe UI"/>
                <a:cs typeface="Segoe UI"/>
              </a:rPr>
              <a:t>inflows. The </a:t>
            </a:r>
            <a:r>
              <a:rPr sz="1100" spc="10" dirty="0">
                <a:latin typeface="Segoe UI"/>
                <a:cs typeface="Segoe UI"/>
              </a:rPr>
              <a:t>costs  are </a:t>
            </a:r>
            <a:r>
              <a:rPr sz="1100" spc="15" dirty="0">
                <a:latin typeface="Segoe UI"/>
                <a:cs typeface="Segoe UI"/>
              </a:rPr>
              <a:t>denoted </a:t>
            </a:r>
            <a:r>
              <a:rPr sz="1100" spc="10" dirty="0">
                <a:latin typeface="Segoe UI"/>
                <a:cs typeface="Segoe UI"/>
              </a:rPr>
              <a:t>as cash </a:t>
            </a:r>
            <a:r>
              <a:rPr sz="1100" spc="15" dirty="0">
                <a:latin typeface="Segoe UI"/>
                <a:cs typeface="Segoe UI"/>
              </a:rPr>
              <a:t>outflows </a:t>
            </a:r>
            <a:r>
              <a:rPr sz="1100" spc="10" dirty="0">
                <a:latin typeface="Segoe UI"/>
                <a:cs typeface="Segoe UI"/>
              </a:rPr>
              <a:t>whereas </a:t>
            </a:r>
            <a:r>
              <a:rPr sz="1100" spc="15" dirty="0">
                <a:latin typeface="Segoe UI"/>
                <a:cs typeface="Segoe UI"/>
              </a:rPr>
              <a:t>the benefits </a:t>
            </a:r>
            <a:r>
              <a:rPr sz="1100" spc="10" dirty="0">
                <a:latin typeface="Segoe UI"/>
                <a:cs typeface="Segoe UI"/>
              </a:rPr>
              <a:t>are </a:t>
            </a:r>
            <a:r>
              <a:rPr sz="1100" spc="15" dirty="0">
                <a:latin typeface="Segoe UI"/>
                <a:cs typeface="Segoe UI"/>
              </a:rPr>
              <a:t>denoted </a:t>
            </a:r>
            <a:r>
              <a:rPr sz="1100" spc="10" dirty="0">
                <a:latin typeface="Segoe UI"/>
                <a:cs typeface="Segoe UI"/>
              </a:rPr>
              <a:t>as cash</a:t>
            </a:r>
            <a:r>
              <a:rPr sz="1100" spc="50" dirty="0">
                <a:latin typeface="Segoe UI"/>
                <a:cs typeface="Segoe UI"/>
              </a:rPr>
              <a:t> </a:t>
            </a:r>
            <a:r>
              <a:rPr sz="1100" spc="10" dirty="0">
                <a:latin typeface="Segoe UI"/>
                <a:cs typeface="Segoe UI"/>
              </a:rPr>
              <a:t>inflows.</a:t>
            </a:r>
            <a:endParaRPr sz="1100" dirty="0">
              <a:latin typeface="Segoe UI"/>
              <a:cs typeface="Segoe UI"/>
            </a:endParaRPr>
          </a:p>
          <a:p>
            <a:pPr marL="12700" marR="5080" algn="just">
              <a:lnSpc>
                <a:spcPct val="110900"/>
              </a:lnSpc>
              <a:spcBef>
                <a:spcPts val="600"/>
              </a:spcBef>
            </a:pPr>
            <a:r>
              <a:rPr sz="1100" spc="5" dirty="0">
                <a:latin typeface="Segoe UI"/>
                <a:cs typeface="Segoe UI"/>
              </a:rPr>
              <a:t>An </a:t>
            </a:r>
            <a:r>
              <a:rPr sz="1100" spc="15" dirty="0">
                <a:latin typeface="Segoe UI"/>
                <a:cs typeface="Segoe UI"/>
              </a:rPr>
              <a:t>investment decision implies the choice </a:t>
            </a:r>
            <a:r>
              <a:rPr sz="1100" spc="5" dirty="0">
                <a:latin typeface="Segoe UI"/>
                <a:cs typeface="Segoe UI"/>
              </a:rPr>
              <a:t>of </a:t>
            </a:r>
            <a:r>
              <a:rPr sz="1100" spc="10" dirty="0">
                <a:latin typeface="Segoe UI"/>
                <a:cs typeface="Segoe UI"/>
              </a:rPr>
              <a:t>an </a:t>
            </a:r>
            <a:r>
              <a:rPr sz="1100" spc="15" dirty="0">
                <a:latin typeface="Segoe UI"/>
                <a:cs typeface="Segoe UI"/>
              </a:rPr>
              <a:t>objective, </a:t>
            </a:r>
            <a:r>
              <a:rPr sz="1100" spc="10" dirty="0">
                <a:latin typeface="Segoe UI"/>
                <a:cs typeface="Segoe UI"/>
              </a:rPr>
              <a:t>an </a:t>
            </a:r>
            <a:r>
              <a:rPr sz="1100" spc="15" dirty="0">
                <a:latin typeface="Segoe UI"/>
                <a:cs typeface="Segoe UI"/>
              </a:rPr>
              <a:t>appraisal technique  and </a:t>
            </a:r>
            <a:r>
              <a:rPr sz="1100" spc="10" dirty="0">
                <a:latin typeface="Segoe UI"/>
                <a:cs typeface="Segoe UI"/>
              </a:rPr>
              <a:t>the </a:t>
            </a:r>
            <a:r>
              <a:rPr sz="1100" spc="15" dirty="0">
                <a:latin typeface="Segoe UI"/>
                <a:cs typeface="Segoe UI"/>
              </a:rPr>
              <a:t>project’s life. The objective </a:t>
            </a:r>
            <a:r>
              <a:rPr sz="1100" spc="10" dirty="0">
                <a:latin typeface="Segoe UI"/>
                <a:cs typeface="Segoe UI"/>
              </a:rPr>
              <a:t>and </a:t>
            </a:r>
            <a:r>
              <a:rPr sz="1100" spc="15" dirty="0">
                <a:latin typeface="Segoe UI"/>
                <a:cs typeface="Segoe UI"/>
              </a:rPr>
              <a:t>technique </a:t>
            </a:r>
            <a:r>
              <a:rPr sz="1100" spc="10" dirty="0">
                <a:latin typeface="Segoe UI"/>
                <a:cs typeface="Segoe UI"/>
              </a:rPr>
              <a:t>must </a:t>
            </a:r>
            <a:r>
              <a:rPr sz="1100" spc="5" dirty="0">
                <a:latin typeface="Segoe UI"/>
                <a:cs typeface="Segoe UI"/>
              </a:rPr>
              <a:t>be </a:t>
            </a:r>
            <a:r>
              <a:rPr sz="1100" spc="10" dirty="0">
                <a:latin typeface="Segoe UI"/>
                <a:cs typeface="Segoe UI"/>
              </a:rPr>
              <a:t>related to </a:t>
            </a:r>
            <a:r>
              <a:rPr sz="1100" spc="15" dirty="0">
                <a:latin typeface="Segoe UI"/>
                <a:cs typeface="Segoe UI"/>
              </a:rPr>
              <a:t>definite  period </a:t>
            </a:r>
            <a:r>
              <a:rPr sz="1100" spc="5" dirty="0">
                <a:latin typeface="Segoe UI"/>
                <a:cs typeface="Segoe UI"/>
              </a:rPr>
              <a:t>of </a:t>
            </a:r>
            <a:r>
              <a:rPr sz="1100" spc="10" dirty="0">
                <a:latin typeface="Segoe UI"/>
                <a:cs typeface="Segoe UI"/>
              </a:rPr>
              <a:t>time. The </a:t>
            </a:r>
            <a:r>
              <a:rPr sz="1100" spc="15" dirty="0">
                <a:latin typeface="Segoe UI"/>
                <a:cs typeface="Segoe UI"/>
              </a:rPr>
              <a:t>life </a:t>
            </a:r>
            <a:r>
              <a:rPr sz="1100" spc="5" dirty="0">
                <a:latin typeface="Segoe UI"/>
                <a:cs typeface="Segoe UI"/>
              </a:rPr>
              <a:t>of </a:t>
            </a:r>
            <a:r>
              <a:rPr sz="1100" spc="15" dirty="0">
                <a:latin typeface="Segoe UI"/>
                <a:cs typeface="Segoe UI"/>
              </a:rPr>
              <a:t>the project </a:t>
            </a:r>
            <a:r>
              <a:rPr sz="1100" spc="5" dirty="0">
                <a:latin typeface="Segoe UI"/>
                <a:cs typeface="Segoe UI"/>
              </a:rPr>
              <a:t>may </a:t>
            </a:r>
            <a:r>
              <a:rPr sz="1100" spc="10" dirty="0">
                <a:latin typeface="Segoe UI"/>
                <a:cs typeface="Segoe UI"/>
              </a:rPr>
              <a:t>be </a:t>
            </a:r>
            <a:r>
              <a:rPr sz="1100" spc="15" dirty="0">
                <a:latin typeface="Segoe UI"/>
                <a:cs typeface="Segoe UI"/>
              </a:rPr>
              <a:t>determined </a:t>
            </a:r>
            <a:r>
              <a:rPr sz="1100" spc="5" dirty="0">
                <a:latin typeface="Segoe UI"/>
                <a:cs typeface="Segoe UI"/>
              </a:rPr>
              <a:t>by </a:t>
            </a:r>
            <a:r>
              <a:rPr sz="1100" spc="15" dirty="0">
                <a:latin typeface="Segoe UI"/>
                <a:cs typeface="Segoe UI"/>
              </a:rPr>
              <a:t>taking into  consideration </a:t>
            </a:r>
            <a:r>
              <a:rPr sz="1100" spc="10" dirty="0">
                <a:latin typeface="Segoe UI"/>
                <a:cs typeface="Segoe UI"/>
              </a:rPr>
              <a:t>the </a:t>
            </a:r>
            <a:r>
              <a:rPr sz="1100" spc="15" dirty="0">
                <a:latin typeface="Segoe UI"/>
                <a:cs typeface="Segoe UI"/>
              </a:rPr>
              <a:t>following</a:t>
            </a:r>
            <a:r>
              <a:rPr sz="1100" spc="75" dirty="0">
                <a:latin typeface="Segoe UI"/>
                <a:cs typeface="Segoe UI"/>
              </a:rPr>
              <a:t> </a:t>
            </a:r>
            <a:r>
              <a:rPr sz="1100" spc="15" dirty="0">
                <a:latin typeface="Segoe UI"/>
                <a:cs typeface="Segoe UI"/>
              </a:rPr>
              <a:t>factors:</a:t>
            </a:r>
            <a:endParaRPr sz="1100" dirty="0">
              <a:latin typeface="Segoe UI"/>
              <a:cs typeface="Segoe UI"/>
            </a:endParaRPr>
          </a:p>
        </p:txBody>
      </p:sp>
      <p:sp>
        <p:nvSpPr>
          <p:cNvPr id="8" name="object 8"/>
          <p:cNvSpPr txBox="1"/>
          <p:nvPr/>
        </p:nvSpPr>
        <p:spPr>
          <a:xfrm>
            <a:off x="901700" y="6381120"/>
            <a:ext cx="210820" cy="812165"/>
          </a:xfrm>
          <a:prstGeom prst="rect">
            <a:avLst/>
          </a:prstGeom>
        </p:spPr>
        <p:txBody>
          <a:bodyPr vert="horz" wrap="square" lIns="0" tIns="106680" rIns="0" bIns="0" rtlCol="0">
            <a:spAutoFit/>
          </a:bodyPr>
          <a:lstStyle/>
          <a:p>
            <a:pPr marL="12700">
              <a:lnSpc>
                <a:spcPct val="100000"/>
              </a:lnSpc>
              <a:spcBef>
                <a:spcPts val="840"/>
              </a:spcBef>
            </a:pPr>
            <a:r>
              <a:rPr sz="1100" spc="-5" dirty="0">
                <a:latin typeface="Segoe UI"/>
                <a:cs typeface="Segoe UI"/>
              </a:rPr>
              <a:t>(i)</a:t>
            </a:r>
            <a:endParaRPr sz="1100">
              <a:latin typeface="Segoe UI"/>
              <a:cs typeface="Segoe UI"/>
            </a:endParaRPr>
          </a:p>
          <a:p>
            <a:pPr marL="12700">
              <a:lnSpc>
                <a:spcPct val="100000"/>
              </a:lnSpc>
              <a:spcBef>
                <a:spcPts val="745"/>
              </a:spcBef>
            </a:pPr>
            <a:r>
              <a:rPr sz="1100" spc="-5" dirty="0">
                <a:latin typeface="Segoe UI"/>
                <a:cs typeface="Segoe UI"/>
              </a:rPr>
              <a:t>(ii)</a:t>
            </a:r>
            <a:endParaRPr sz="1100">
              <a:latin typeface="Segoe UI"/>
              <a:cs typeface="Segoe UI"/>
            </a:endParaRPr>
          </a:p>
          <a:p>
            <a:pPr marL="12700">
              <a:lnSpc>
                <a:spcPct val="100000"/>
              </a:lnSpc>
              <a:spcBef>
                <a:spcPts val="745"/>
              </a:spcBef>
            </a:pPr>
            <a:r>
              <a:rPr sz="1100" dirty="0">
                <a:latin typeface="Segoe UI"/>
                <a:cs typeface="Segoe UI"/>
              </a:rPr>
              <a:t>(</a:t>
            </a:r>
            <a:r>
              <a:rPr sz="1100" spc="-5" dirty="0">
                <a:latin typeface="Segoe UI"/>
                <a:cs typeface="Segoe UI"/>
              </a:rPr>
              <a:t>iii)</a:t>
            </a:r>
            <a:endParaRPr sz="1100">
              <a:latin typeface="Segoe UI"/>
              <a:cs typeface="Segoe UI"/>
            </a:endParaRPr>
          </a:p>
        </p:txBody>
      </p:sp>
      <p:sp>
        <p:nvSpPr>
          <p:cNvPr id="9" name="object 9"/>
          <p:cNvSpPr txBox="1"/>
          <p:nvPr/>
        </p:nvSpPr>
        <p:spPr>
          <a:xfrm>
            <a:off x="1267502" y="6381120"/>
            <a:ext cx="3100070" cy="812165"/>
          </a:xfrm>
          <a:prstGeom prst="rect">
            <a:avLst/>
          </a:prstGeom>
        </p:spPr>
        <p:txBody>
          <a:bodyPr vert="horz" wrap="square" lIns="0" tIns="12700" rIns="0" bIns="0" rtlCol="0">
            <a:spAutoFit/>
          </a:bodyPr>
          <a:lstStyle/>
          <a:p>
            <a:pPr marL="12700" marR="1332865">
              <a:lnSpc>
                <a:spcPct val="156400"/>
              </a:lnSpc>
              <a:spcBef>
                <a:spcPts val="100"/>
              </a:spcBef>
            </a:pPr>
            <a:r>
              <a:rPr sz="1100" spc="-5" dirty="0">
                <a:latin typeface="Segoe UI"/>
                <a:cs typeface="Segoe UI"/>
              </a:rPr>
              <a:t>Technological obsolescence;  Physical deterioration;</a:t>
            </a:r>
            <a:r>
              <a:rPr sz="1100" spc="-15" dirty="0">
                <a:latin typeface="Segoe UI"/>
                <a:cs typeface="Segoe UI"/>
              </a:rPr>
              <a:t> </a:t>
            </a:r>
            <a:r>
              <a:rPr sz="1100" spc="-5" dirty="0">
                <a:latin typeface="Segoe UI"/>
                <a:cs typeface="Segoe UI"/>
              </a:rPr>
              <a:t>and</a:t>
            </a:r>
            <a:endParaRPr sz="1100">
              <a:latin typeface="Segoe UI"/>
              <a:cs typeface="Segoe UI"/>
            </a:endParaRPr>
          </a:p>
          <a:p>
            <a:pPr marL="12700">
              <a:lnSpc>
                <a:spcPct val="100000"/>
              </a:lnSpc>
              <a:spcBef>
                <a:spcPts val="740"/>
              </a:spcBef>
            </a:pPr>
            <a:r>
              <a:rPr sz="1100" dirty="0">
                <a:latin typeface="Segoe UI"/>
                <a:cs typeface="Segoe UI"/>
              </a:rPr>
              <a:t>A </a:t>
            </a:r>
            <a:r>
              <a:rPr sz="1100" spc="-5" dirty="0">
                <a:latin typeface="Segoe UI"/>
                <a:cs typeface="Segoe UI"/>
              </a:rPr>
              <a:t>decline in demand </a:t>
            </a:r>
            <a:r>
              <a:rPr sz="1100" dirty="0">
                <a:latin typeface="Segoe UI"/>
                <a:cs typeface="Segoe UI"/>
              </a:rPr>
              <a:t>for </a:t>
            </a:r>
            <a:r>
              <a:rPr sz="1100" spc="-5" dirty="0">
                <a:latin typeface="Segoe UI"/>
                <a:cs typeface="Segoe UI"/>
              </a:rPr>
              <a:t>the output </a:t>
            </a:r>
            <a:r>
              <a:rPr sz="1100" dirty="0">
                <a:latin typeface="Segoe UI"/>
                <a:cs typeface="Segoe UI"/>
              </a:rPr>
              <a:t>of </a:t>
            </a:r>
            <a:r>
              <a:rPr sz="1100" spc="-5" dirty="0">
                <a:latin typeface="Segoe UI"/>
                <a:cs typeface="Segoe UI"/>
              </a:rPr>
              <a:t>the</a:t>
            </a:r>
            <a:r>
              <a:rPr sz="1100" dirty="0">
                <a:latin typeface="Segoe UI"/>
                <a:cs typeface="Segoe UI"/>
              </a:rPr>
              <a:t> </a:t>
            </a:r>
            <a:r>
              <a:rPr sz="1100" spc="-5" dirty="0">
                <a:latin typeface="Segoe UI"/>
                <a:cs typeface="Segoe UI"/>
              </a:rPr>
              <a:t>project.</a:t>
            </a:r>
            <a:endParaRPr sz="1100">
              <a:latin typeface="Segoe UI"/>
              <a:cs typeface="Segoe UI"/>
            </a:endParaRPr>
          </a:p>
        </p:txBody>
      </p:sp>
      <p:sp>
        <p:nvSpPr>
          <p:cNvPr id="10" name="object 10"/>
          <p:cNvSpPr txBox="1"/>
          <p:nvPr/>
        </p:nvSpPr>
        <p:spPr>
          <a:xfrm>
            <a:off x="901700" y="7243960"/>
            <a:ext cx="5283835" cy="862330"/>
          </a:xfrm>
          <a:prstGeom prst="rect">
            <a:avLst/>
          </a:prstGeom>
        </p:spPr>
        <p:txBody>
          <a:bodyPr vert="horz" wrap="square" lIns="0" tIns="12700" rIns="0" bIns="0" rtlCol="0">
            <a:spAutoFit/>
          </a:bodyPr>
          <a:lstStyle/>
          <a:p>
            <a:pPr marL="12700" marR="5715">
              <a:lnSpc>
                <a:spcPct val="110900"/>
              </a:lnSpc>
              <a:spcBef>
                <a:spcPts val="100"/>
              </a:spcBef>
            </a:pPr>
            <a:r>
              <a:rPr sz="1100" spc="15" dirty="0">
                <a:latin typeface="Segoe UI"/>
                <a:cs typeface="Segoe UI"/>
              </a:rPr>
              <a:t>No</a:t>
            </a:r>
            <a:r>
              <a:rPr sz="1100" spc="-15" dirty="0">
                <a:latin typeface="Segoe UI"/>
                <a:cs typeface="Segoe UI"/>
              </a:rPr>
              <a:t> </a:t>
            </a:r>
            <a:r>
              <a:rPr sz="1100" spc="15" dirty="0">
                <a:latin typeface="Segoe UI"/>
                <a:cs typeface="Segoe UI"/>
              </a:rPr>
              <a:t>matter</a:t>
            </a:r>
            <a:r>
              <a:rPr sz="1100" spc="-5" dirty="0">
                <a:latin typeface="Segoe UI"/>
                <a:cs typeface="Segoe UI"/>
              </a:rPr>
              <a:t> </a:t>
            </a:r>
            <a:r>
              <a:rPr sz="1100" spc="10" dirty="0">
                <a:latin typeface="Segoe UI"/>
                <a:cs typeface="Segoe UI"/>
              </a:rPr>
              <a:t>how</a:t>
            </a:r>
            <a:r>
              <a:rPr sz="1100" spc="-20" dirty="0">
                <a:latin typeface="Segoe UI"/>
                <a:cs typeface="Segoe UI"/>
              </a:rPr>
              <a:t> </a:t>
            </a:r>
            <a:r>
              <a:rPr sz="1100" spc="15" dirty="0">
                <a:latin typeface="Segoe UI"/>
                <a:cs typeface="Segoe UI"/>
              </a:rPr>
              <a:t>good</a:t>
            </a:r>
            <a:r>
              <a:rPr sz="1100" spc="-20" dirty="0">
                <a:latin typeface="Segoe UI"/>
                <a:cs typeface="Segoe UI"/>
              </a:rPr>
              <a:t> </a:t>
            </a:r>
            <a:r>
              <a:rPr sz="1100" dirty="0">
                <a:latin typeface="Segoe UI"/>
                <a:cs typeface="Segoe UI"/>
              </a:rPr>
              <a:t>a </a:t>
            </a:r>
            <a:r>
              <a:rPr sz="1100" spc="15" dirty="0">
                <a:latin typeface="Segoe UI"/>
                <a:cs typeface="Segoe UI"/>
              </a:rPr>
              <a:t>company's</a:t>
            </a:r>
            <a:r>
              <a:rPr sz="1100" spc="-15" dirty="0">
                <a:latin typeface="Segoe UI"/>
                <a:cs typeface="Segoe UI"/>
              </a:rPr>
              <a:t> </a:t>
            </a:r>
            <a:r>
              <a:rPr sz="1100" spc="15" dirty="0">
                <a:latin typeface="Segoe UI"/>
                <a:cs typeface="Segoe UI"/>
              </a:rPr>
              <a:t>maintenance</a:t>
            </a:r>
            <a:r>
              <a:rPr sz="1100" spc="-20" dirty="0">
                <a:latin typeface="Segoe UI"/>
                <a:cs typeface="Segoe UI"/>
              </a:rPr>
              <a:t> </a:t>
            </a:r>
            <a:r>
              <a:rPr sz="1100" spc="15" dirty="0">
                <a:latin typeface="Segoe UI"/>
                <a:cs typeface="Segoe UI"/>
              </a:rPr>
              <a:t>policy,</a:t>
            </a:r>
            <a:r>
              <a:rPr sz="1100" spc="-5" dirty="0">
                <a:latin typeface="Segoe UI"/>
                <a:cs typeface="Segoe UI"/>
              </a:rPr>
              <a:t> </a:t>
            </a:r>
            <a:r>
              <a:rPr sz="1100" spc="10" dirty="0">
                <a:latin typeface="Segoe UI"/>
                <a:cs typeface="Segoe UI"/>
              </a:rPr>
              <a:t>its</a:t>
            </a:r>
            <a:r>
              <a:rPr sz="1100" spc="-5" dirty="0">
                <a:latin typeface="Segoe UI"/>
                <a:cs typeface="Segoe UI"/>
              </a:rPr>
              <a:t> </a:t>
            </a:r>
            <a:r>
              <a:rPr sz="1100" spc="15" dirty="0">
                <a:latin typeface="Segoe UI"/>
                <a:cs typeface="Segoe UI"/>
              </a:rPr>
              <a:t>technological</a:t>
            </a:r>
            <a:r>
              <a:rPr sz="1100" spc="-20" dirty="0">
                <a:latin typeface="Segoe UI"/>
                <a:cs typeface="Segoe UI"/>
              </a:rPr>
              <a:t> </a:t>
            </a:r>
            <a:r>
              <a:rPr sz="1100" spc="10" dirty="0">
                <a:latin typeface="Segoe UI"/>
                <a:cs typeface="Segoe UI"/>
              </a:rPr>
              <a:t>or</a:t>
            </a:r>
            <a:r>
              <a:rPr sz="1100" spc="-15" dirty="0">
                <a:latin typeface="Segoe UI"/>
                <a:cs typeface="Segoe UI"/>
              </a:rPr>
              <a:t> </a:t>
            </a:r>
            <a:r>
              <a:rPr sz="1100" spc="15" dirty="0">
                <a:latin typeface="Segoe UI"/>
                <a:cs typeface="Segoe UI"/>
              </a:rPr>
              <a:t>demand  forecasting abilities </a:t>
            </a:r>
            <a:r>
              <a:rPr sz="1100" spc="10" dirty="0">
                <a:latin typeface="Segoe UI"/>
                <a:cs typeface="Segoe UI"/>
              </a:rPr>
              <a:t>are, </a:t>
            </a:r>
            <a:r>
              <a:rPr sz="1100" spc="15" dirty="0">
                <a:latin typeface="Segoe UI"/>
                <a:cs typeface="Segoe UI"/>
              </a:rPr>
              <a:t>uncertainty </a:t>
            </a:r>
            <a:r>
              <a:rPr sz="1100" spc="10" dirty="0">
                <a:latin typeface="Segoe UI"/>
                <a:cs typeface="Segoe UI"/>
              </a:rPr>
              <a:t>always </a:t>
            </a:r>
            <a:r>
              <a:rPr sz="1100" spc="5" dirty="0">
                <a:latin typeface="Segoe UI"/>
                <a:cs typeface="Segoe UI"/>
              </a:rPr>
              <a:t>be</a:t>
            </a:r>
            <a:r>
              <a:rPr sz="1100" spc="155" dirty="0">
                <a:latin typeface="Segoe UI"/>
                <a:cs typeface="Segoe UI"/>
              </a:rPr>
              <a:t> </a:t>
            </a:r>
            <a:r>
              <a:rPr sz="1100" spc="15" dirty="0">
                <a:latin typeface="Segoe UI"/>
                <a:cs typeface="Segoe UI"/>
              </a:rPr>
              <a:t>there.</a:t>
            </a:r>
            <a:endParaRPr sz="1100">
              <a:latin typeface="Segoe UI"/>
              <a:cs typeface="Segoe UI"/>
            </a:endParaRPr>
          </a:p>
          <a:p>
            <a:pPr marL="12700" marR="5080" indent="-635">
              <a:lnSpc>
                <a:spcPct val="109300"/>
              </a:lnSpc>
              <a:spcBef>
                <a:spcPts val="630"/>
              </a:spcBef>
            </a:pPr>
            <a:r>
              <a:rPr sz="1100" b="1" spc="15" dirty="0">
                <a:latin typeface="Segoe UI"/>
                <a:cs typeface="Segoe UI"/>
              </a:rPr>
              <a:t>Calculating </a:t>
            </a:r>
            <a:r>
              <a:rPr sz="1100" b="1" spc="10" dirty="0">
                <a:latin typeface="Segoe UI"/>
                <a:cs typeface="Segoe UI"/>
              </a:rPr>
              <a:t>Cash Flows</a:t>
            </a:r>
            <a:r>
              <a:rPr sz="1200" b="1" spc="10" dirty="0">
                <a:latin typeface="Segoe UI"/>
                <a:cs typeface="Segoe UI"/>
              </a:rPr>
              <a:t>: </a:t>
            </a:r>
            <a:r>
              <a:rPr sz="1100" spc="15" dirty="0">
                <a:latin typeface="Segoe UI"/>
                <a:cs typeface="Segoe UI"/>
              </a:rPr>
              <a:t>Before, </a:t>
            </a:r>
            <a:r>
              <a:rPr sz="1100" spc="5" dirty="0">
                <a:latin typeface="Segoe UI"/>
                <a:cs typeface="Segoe UI"/>
              </a:rPr>
              <a:t>we </a:t>
            </a:r>
            <a:r>
              <a:rPr sz="1100" spc="15" dirty="0">
                <a:latin typeface="Segoe UI"/>
                <a:cs typeface="Segoe UI"/>
              </a:rPr>
              <a:t>analyze </a:t>
            </a:r>
            <a:r>
              <a:rPr sz="1100" spc="10" dirty="0">
                <a:latin typeface="Segoe UI"/>
                <a:cs typeface="Segoe UI"/>
              </a:rPr>
              <a:t>how cash </a:t>
            </a:r>
            <a:r>
              <a:rPr sz="1100" spc="15" dirty="0">
                <a:latin typeface="Segoe UI"/>
                <a:cs typeface="Segoe UI"/>
              </a:rPr>
              <a:t>flow </a:t>
            </a:r>
            <a:r>
              <a:rPr sz="1100" dirty="0">
                <a:latin typeface="Segoe UI"/>
                <a:cs typeface="Segoe UI"/>
              </a:rPr>
              <a:t>is </a:t>
            </a:r>
            <a:r>
              <a:rPr sz="1100" spc="15" dirty="0">
                <a:latin typeface="Segoe UI"/>
                <a:cs typeface="Segoe UI"/>
              </a:rPr>
              <a:t>computed </a:t>
            </a:r>
            <a:r>
              <a:rPr sz="1100" spc="10" dirty="0">
                <a:latin typeface="Segoe UI"/>
                <a:cs typeface="Segoe UI"/>
              </a:rPr>
              <a:t>in </a:t>
            </a:r>
            <a:r>
              <a:rPr sz="1100" spc="15" dirty="0">
                <a:latin typeface="Segoe UI"/>
                <a:cs typeface="Segoe UI"/>
              </a:rPr>
              <a:t>capital  budgeting decision, following items </a:t>
            </a:r>
            <a:r>
              <a:rPr sz="1100" spc="10" dirty="0">
                <a:latin typeface="Segoe UI"/>
                <a:cs typeface="Segoe UI"/>
              </a:rPr>
              <a:t>need</a:t>
            </a:r>
            <a:r>
              <a:rPr sz="1100" spc="105" dirty="0">
                <a:latin typeface="Segoe UI"/>
                <a:cs typeface="Segoe UI"/>
              </a:rPr>
              <a:t> </a:t>
            </a:r>
            <a:r>
              <a:rPr sz="1100" spc="15" dirty="0">
                <a:latin typeface="Segoe UI"/>
                <a:cs typeface="Segoe UI"/>
              </a:rPr>
              <a:t>consideration:</a:t>
            </a:r>
            <a:endParaRPr sz="1100">
              <a:latin typeface="Segoe UI"/>
              <a:cs typeface="Segoe UI"/>
            </a:endParaRPr>
          </a:p>
        </p:txBody>
      </p:sp>
      <p:sp>
        <p:nvSpPr>
          <p:cNvPr id="11" name="object 11"/>
          <p:cNvSpPr/>
          <p:nvPr/>
        </p:nvSpPr>
        <p:spPr>
          <a:xfrm>
            <a:off x="914400" y="2994202"/>
            <a:ext cx="310515" cy="264782"/>
          </a:xfrm>
          <a:prstGeom prst="rect">
            <a:avLst/>
          </a:prstGeom>
          <a:blipFill>
            <a:blip r:embed="rId2" cstate="print"/>
            <a:stretch>
              <a:fillRect/>
            </a:stretch>
          </a:blipFill>
        </p:spPr>
        <p:txBody>
          <a:bodyPr wrap="square" lIns="0" tIns="0" rIns="0" bIns="0" rtlCol="0"/>
          <a:lstStyle/>
          <a:p>
            <a:endParaRP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txBox="1"/>
          <p:nvPr/>
        </p:nvSpPr>
        <p:spPr>
          <a:xfrm>
            <a:off x="1639316" y="734060"/>
            <a:ext cx="229870" cy="193675"/>
          </a:xfrm>
          <a:prstGeom prst="rect">
            <a:avLst/>
          </a:prstGeom>
        </p:spPr>
        <p:txBody>
          <a:bodyPr vert="horz" wrap="square" lIns="0" tIns="12700" rIns="0" bIns="0" rtlCol="0">
            <a:spAutoFit/>
          </a:bodyPr>
          <a:lstStyle/>
          <a:p>
            <a:pPr marL="12700">
              <a:lnSpc>
                <a:spcPct val="100000"/>
              </a:lnSpc>
              <a:spcBef>
                <a:spcPts val="100"/>
              </a:spcBef>
            </a:pPr>
            <a:r>
              <a:rPr sz="1100" b="1" spc="25" dirty="0">
                <a:solidFill>
                  <a:srgbClr val="FFFFFF"/>
                </a:solidFill>
                <a:latin typeface="Segoe UI"/>
                <a:cs typeface="Segoe UI"/>
              </a:rPr>
              <a:t>7</a:t>
            </a:r>
            <a:r>
              <a:rPr sz="1100" b="1" spc="10" dirty="0">
                <a:solidFill>
                  <a:srgbClr val="FFFFFF"/>
                </a:solidFill>
                <a:latin typeface="Segoe UI"/>
                <a:cs typeface="Segoe UI"/>
              </a:rPr>
              <a:t>.</a:t>
            </a:r>
            <a:r>
              <a:rPr sz="1100" b="1" dirty="0">
                <a:solidFill>
                  <a:srgbClr val="FFFFFF"/>
                </a:solidFill>
                <a:latin typeface="Segoe UI"/>
                <a:cs typeface="Segoe UI"/>
              </a:rPr>
              <a:t>8</a:t>
            </a:r>
            <a:endParaRPr sz="1100">
              <a:latin typeface="Segoe UI"/>
              <a:cs typeface="Segoe UI"/>
            </a:endParaRPr>
          </a:p>
        </p:txBody>
      </p:sp>
      <p:sp>
        <p:nvSpPr>
          <p:cNvPr id="4" name="object 4"/>
          <p:cNvSpPr txBox="1"/>
          <p:nvPr/>
        </p:nvSpPr>
        <p:spPr>
          <a:xfrm>
            <a:off x="901279" y="1246745"/>
            <a:ext cx="5284470" cy="2223135"/>
          </a:xfrm>
          <a:prstGeom prst="rect">
            <a:avLst/>
          </a:prstGeom>
        </p:spPr>
        <p:txBody>
          <a:bodyPr vert="horz" wrap="square" lIns="0" tIns="12700" rIns="0" bIns="0" rtlCol="0">
            <a:spAutoFit/>
          </a:bodyPr>
          <a:lstStyle/>
          <a:p>
            <a:pPr marL="12700" marR="5715" algn="just">
              <a:lnSpc>
                <a:spcPct val="110900"/>
              </a:lnSpc>
              <a:spcBef>
                <a:spcPts val="100"/>
              </a:spcBef>
            </a:pPr>
            <a:r>
              <a:rPr sz="1100" b="1" spc="10" dirty="0">
                <a:latin typeface="Segoe UI"/>
                <a:cs typeface="Segoe UI"/>
              </a:rPr>
              <a:t>(a) </a:t>
            </a:r>
            <a:r>
              <a:rPr sz="1100" b="1" spc="15" dirty="0">
                <a:latin typeface="Segoe UI"/>
                <a:cs typeface="Segoe UI"/>
              </a:rPr>
              <a:t>Depreciation</a:t>
            </a:r>
            <a:r>
              <a:rPr sz="1100" b="1" i="1" spc="15" dirty="0">
                <a:latin typeface="Segoe UI"/>
                <a:cs typeface="Segoe UI"/>
              </a:rPr>
              <a:t>: </a:t>
            </a:r>
            <a:r>
              <a:rPr sz="1100" spc="5" dirty="0">
                <a:latin typeface="Segoe UI"/>
                <a:cs typeface="Segoe UI"/>
              </a:rPr>
              <a:t>As </a:t>
            </a:r>
            <a:r>
              <a:rPr sz="1100" spc="15" dirty="0">
                <a:latin typeface="Segoe UI"/>
                <a:cs typeface="Segoe UI"/>
              </a:rPr>
              <a:t>mentioned earlier depreciation </a:t>
            </a:r>
            <a:r>
              <a:rPr sz="1100" spc="10" dirty="0">
                <a:latin typeface="Segoe UI"/>
                <a:cs typeface="Segoe UI"/>
              </a:rPr>
              <a:t>is </a:t>
            </a:r>
            <a:r>
              <a:rPr sz="1100" dirty="0">
                <a:latin typeface="Segoe UI"/>
                <a:cs typeface="Segoe UI"/>
              </a:rPr>
              <a:t>a </a:t>
            </a:r>
            <a:r>
              <a:rPr sz="1100" b="1" spc="15" dirty="0">
                <a:latin typeface="Segoe UI"/>
                <a:cs typeface="Segoe UI"/>
              </a:rPr>
              <a:t>non-cash item </a:t>
            </a:r>
            <a:r>
              <a:rPr sz="1100" spc="15" dirty="0">
                <a:latin typeface="Segoe UI"/>
                <a:cs typeface="Segoe UI"/>
              </a:rPr>
              <a:t>and  itself</a:t>
            </a:r>
            <a:r>
              <a:rPr sz="1100" dirty="0">
                <a:latin typeface="Segoe UI"/>
                <a:cs typeface="Segoe UI"/>
              </a:rPr>
              <a:t> </a:t>
            </a:r>
            <a:r>
              <a:rPr sz="1100" spc="10" dirty="0">
                <a:latin typeface="Segoe UI"/>
                <a:cs typeface="Segoe UI"/>
              </a:rPr>
              <a:t>does</a:t>
            </a:r>
            <a:r>
              <a:rPr sz="1100" dirty="0">
                <a:latin typeface="Segoe UI"/>
                <a:cs typeface="Segoe UI"/>
              </a:rPr>
              <a:t> </a:t>
            </a:r>
            <a:r>
              <a:rPr sz="1100" spc="10" dirty="0">
                <a:latin typeface="Segoe UI"/>
                <a:cs typeface="Segoe UI"/>
              </a:rPr>
              <a:t>not</a:t>
            </a:r>
            <a:r>
              <a:rPr sz="1100" spc="-15" dirty="0">
                <a:latin typeface="Segoe UI"/>
                <a:cs typeface="Segoe UI"/>
              </a:rPr>
              <a:t> </a:t>
            </a:r>
            <a:r>
              <a:rPr sz="1100" spc="15" dirty="0">
                <a:latin typeface="Segoe UI"/>
                <a:cs typeface="Segoe UI"/>
              </a:rPr>
              <a:t>affect</a:t>
            </a:r>
            <a:r>
              <a:rPr sz="1100" spc="-5" dirty="0">
                <a:latin typeface="Segoe UI"/>
                <a:cs typeface="Segoe UI"/>
              </a:rPr>
              <a:t> </a:t>
            </a:r>
            <a:r>
              <a:rPr sz="1100" spc="10" dirty="0">
                <a:latin typeface="Segoe UI"/>
                <a:cs typeface="Segoe UI"/>
              </a:rPr>
              <a:t>the</a:t>
            </a:r>
            <a:r>
              <a:rPr sz="1100" spc="-10" dirty="0">
                <a:latin typeface="Segoe UI"/>
                <a:cs typeface="Segoe UI"/>
              </a:rPr>
              <a:t> </a:t>
            </a:r>
            <a:r>
              <a:rPr sz="1100" spc="10" dirty="0">
                <a:latin typeface="Segoe UI"/>
                <a:cs typeface="Segoe UI"/>
              </a:rPr>
              <a:t>cash</a:t>
            </a:r>
            <a:r>
              <a:rPr sz="1100" dirty="0">
                <a:latin typeface="Segoe UI"/>
                <a:cs typeface="Segoe UI"/>
              </a:rPr>
              <a:t> </a:t>
            </a:r>
            <a:r>
              <a:rPr sz="1100" spc="15" dirty="0">
                <a:latin typeface="Segoe UI"/>
                <a:cs typeface="Segoe UI"/>
              </a:rPr>
              <a:t>flow.</a:t>
            </a:r>
            <a:r>
              <a:rPr sz="1100" spc="-15" dirty="0">
                <a:latin typeface="Segoe UI"/>
                <a:cs typeface="Segoe UI"/>
              </a:rPr>
              <a:t> </a:t>
            </a:r>
            <a:r>
              <a:rPr sz="1100" spc="15" dirty="0">
                <a:latin typeface="Segoe UI"/>
                <a:cs typeface="Segoe UI"/>
              </a:rPr>
              <a:t>However,</a:t>
            </a:r>
            <a:r>
              <a:rPr sz="1100" spc="-10" dirty="0">
                <a:latin typeface="Segoe UI"/>
                <a:cs typeface="Segoe UI"/>
              </a:rPr>
              <a:t> </a:t>
            </a:r>
            <a:r>
              <a:rPr sz="1100" spc="10" dirty="0">
                <a:latin typeface="Segoe UI"/>
                <a:cs typeface="Segoe UI"/>
              </a:rPr>
              <a:t>we</a:t>
            </a:r>
            <a:r>
              <a:rPr sz="1100" spc="-15" dirty="0">
                <a:latin typeface="Segoe UI"/>
                <a:cs typeface="Segoe UI"/>
              </a:rPr>
              <a:t> </a:t>
            </a:r>
            <a:r>
              <a:rPr sz="1100" spc="10" dirty="0">
                <a:latin typeface="Segoe UI"/>
                <a:cs typeface="Segoe UI"/>
              </a:rPr>
              <a:t>must</a:t>
            </a:r>
            <a:r>
              <a:rPr sz="1100" dirty="0">
                <a:latin typeface="Segoe UI"/>
                <a:cs typeface="Segoe UI"/>
              </a:rPr>
              <a:t> </a:t>
            </a:r>
            <a:r>
              <a:rPr sz="1100" spc="15" dirty="0">
                <a:latin typeface="Segoe UI"/>
                <a:cs typeface="Segoe UI"/>
              </a:rPr>
              <a:t>consider</a:t>
            </a:r>
            <a:r>
              <a:rPr sz="1100" spc="-15" dirty="0">
                <a:latin typeface="Segoe UI"/>
                <a:cs typeface="Segoe UI"/>
              </a:rPr>
              <a:t> </a:t>
            </a:r>
            <a:r>
              <a:rPr sz="1100" spc="10" dirty="0">
                <a:latin typeface="Segoe UI"/>
                <a:cs typeface="Segoe UI"/>
              </a:rPr>
              <a:t>tax</a:t>
            </a:r>
            <a:r>
              <a:rPr sz="1100" dirty="0">
                <a:latin typeface="Segoe UI"/>
                <a:cs typeface="Segoe UI"/>
              </a:rPr>
              <a:t> </a:t>
            </a:r>
            <a:r>
              <a:rPr sz="1100" spc="15" dirty="0">
                <a:latin typeface="Segoe UI"/>
                <a:cs typeface="Segoe UI"/>
              </a:rPr>
              <a:t>shield</a:t>
            </a:r>
            <a:r>
              <a:rPr sz="1100" spc="-15" dirty="0">
                <a:latin typeface="Segoe UI"/>
                <a:cs typeface="Segoe UI"/>
              </a:rPr>
              <a:t> </a:t>
            </a:r>
            <a:r>
              <a:rPr sz="1100" spc="10" dirty="0">
                <a:latin typeface="Segoe UI"/>
                <a:cs typeface="Segoe UI"/>
              </a:rPr>
              <a:t>or</a:t>
            </a:r>
            <a:r>
              <a:rPr sz="1100" spc="-5" dirty="0">
                <a:latin typeface="Segoe UI"/>
                <a:cs typeface="Segoe UI"/>
              </a:rPr>
              <a:t> </a:t>
            </a:r>
            <a:r>
              <a:rPr sz="1100" spc="10" dirty="0">
                <a:latin typeface="Segoe UI"/>
                <a:cs typeface="Segoe UI"/>
              </a:rPr>
              <a:t>benefit  </a:t>
            </a:r>
            <a:r>
              <a:rPr sz="1100" spc="15" dirty="0">
                <a:latin typeface="Segoe UI"/>
                <a:cs typeface="Segoe UI"/>
              </a:rPr>
              <a:t>from depreciation </a:t>
            </a:r>
            <a:r>
              <a:rPr sz="1100" dirty="0">
                <a:latin typeface="Segoe UI"/>
                <a:cs typeface="Segoe UI"/>
              </a:rPr>
              <a:t>in </a:t>
            </a:r>
            <a:r>
              <a:rPr sz="1100" spc="10" dirty="0">
                <a:latin typeface="Segoe UI"/>
                <a:cs typeface="Segoe UI"/>
              </a:rPr>
              <a:t>our </a:t>
            </a:r>
            <a:r>
              <a:rPr sz="1100" spc="15" dirty="0">
                <a:latin typeface="Segoe UI"/>
                <a:cs typeface="Segoe UI"/>
              </a:rPr>
              <a:t>analysis. Since </a:t>
            </a:r>
            <a:r>
              <a:rPr sz="1100" spc="10" dirty="0">
                <a:latin typeface="Segoe UI"/>
                <a:cs typeface="Segoe UI"/>
              </a:rPr>
              <a:t>this </a:t>
            </a:r>
            <a:r>
              <a:rPr sz="1100" spc="15" dirty="0">
                <a:latin typeface="Segoe UI"/>
                <a:cs typeface="Segoe UI"/>
              </a:rPr>
              <a:t>benefit reduces </a:t>
            </a:r>
            <a:r>
              <a:rPr sz="1100" spc="10" dirty="0">
                <a:latin typeface="Segoe UI"/>
                <a:cs typeface="Segoe UI"/>
              </a:rPr>
              <a:t>cash </a:t>
            </a:r>
            <a:r>
              <a:rPr sz="1100" spc="15" dirty="0">
                <a:latin typeface="Segoe UI"/>
                <a:cs typeface="Segoe UI"/>
              </a:rPr>
              <a:t>outflow </a:t>
            </a:r>
            <a:r>
              <a:rPr sz="1100" spc="10" dirty="0">
                <a:latin typeface="Segoe UI"/>
                <a:cs typeface="Segoe UI"/>
              </a:rPr>
              <a:t>for taxes,  it is </a:t>
            </a:r>
            <a:r>
              <a:rPr sz="1100" spc="15" dirty="0">
                <a:latin typeface="Segoe UI"/>
                <a:cs typeface="Segoe UI"/>
              </a:rPr>
              <a:t>considered </a:t>
            </a:r>
            <a:r>
              <a:rPr sz="1100" spc="10" dirty="0">
                <a:latin typeface="Segoe UI"/>
                <a:cs typeface="Segoe UI"/>
              </a:rPr>
              <a:t>as cash </a:t>
            </a:r>
            <a:r>
              <a:rPr sz="1100" spc="15" dirty="0">
                <a:latin typeface="Segoe UI"/>
                <a:cs typeface="Segoe UI"/>
              </a:rPr>
              <a:t>inflow. </a:t>
            </a:r>
            <a:r>
              <a:rPr sz="1100" spc="10" dirty="0">
                <a:latin typeface="Segoe UI"/>
                <a:cs typeface="Segoe UI"/>
              </a:rPr>
              <a:t>To </a:t>
            </a:r>
            <a:r>
              <a:rPr sz="1100" spc="15" dirty="0">
                <a:latin typeface="Segoe UI"/>
                <a:cs typeface="Segoe UI"/>
              </a:rPr>
              <a:t>understand </a:t>
            </a:r>
            <a:r>
              <a:rPr sz="1100" spc="10" dirty="0">
                <a:latin typeface="Segoe UI"/>
                <a:cs typeface="Segoe UI"/>
              </a:rPr>
              <a:t>how </a:t>
            </a:r>
            <a:r>
              <a:rPr sz="1100" spc="15" dirty="0">
                <a:latin typeface="Segoe UI"/>
                <a:cs typeface="Segoe UI"/>
              </a:rPr>
              <a:t>depreciation </a:t>
            </a:r>
            <a:r>
              <a:rPr sz="1100" spc="10" dirty="0">
                <a:latin typeface="Segoe UI"/>
                <a:cs typeface="Segoe UI"/>
              </a:rPr>
              <a:t>acts as </a:t>
            </a:r>
            <a:r>
              <a:rPr sz="1100" spc="15" dirty="0">
                <a:latin typeface="Segoe UI"/>
                <a:cs typeface="Segoe UI"/>
              </a:rPr>
              <a:t>tax </a:t>
            </a:r>
            <a:r>
              <a:rPr sz="1100" spc="10" dirty="0">
                <a:latin typeface="Segoe UI"/>
                <a:cs typeface="Segoe UI"/>
              </a:rPr>
              <a:t>shield  let </a:t>
            </a:r>
            <a:r>
              <a:rPr sz="1100" spc="5" dirty="0">
                <a:latin typeface="Segoe UI"/>
                <a:cs typeface="Segoe UI"/>
              </a:rPr>
              <a:t>us </a:t>
            </a:r>
            <a:r>
              <a:rPr sz="1100" spc="15" dirty="0">
                <a:latin typeface="Segoe UI"/>
                <a:cs typeface="Segoe UI"/>
              </a:rPr>
              <a:t>consider following</a:t>
            </a:r>
            <a:r>
              <a:rPr sz="1100" spc="120" dirty="0">
                <a:latin typeface="Segoe UI"/>
                <a:cs typeface="Segoe UI"/>
              </a:rPr>
              <a:t> </a:t>
            </a:r>
            <a:r>
              <a:rPr sz="1100" spc="15" dirty="0">
                <a:latin typeface="Segoe UI"/>
                <a:cs typeface="Segoe UI"/>
              </a:rPr>
              <a:t>example:</a:t>
            </a:r>
            <a:endParaRPr sz="1100">
              <a:latin typeface="Segoe UI"/>
              <a:cs typeface="Segoe UI"/>
            </a:endParaRPr>
          </a:p>
          <a:p>
            <a:pPr marL="12700">
              <a:lnSpc>
                <a:spcPct val="100000"/>
              </a:lnSpc>
              <a:spcBef>
                <a:spcPts val="740"/>
              </a:spcBef>
            </a:pPr>
            <a:r>
              <a:rPr sz="1100" b="1" spc="15" dirty="0">
                <a:latin typeface="Segoe UI"/>
                <a:cs typeface="Segoe UI"/>
              </a:rPr>
              <a:t>Example</a:t>
            </a:r>
            <a:endParaRPr sz="1100">
              <a:latin typeface="Segoe UI"/>
              <a:cs typeface="Segoe UI"/>
            </a:endParaRPr>
          </a:p>
          <a:p>
            <a:pPr marL="12700" marR="5080" algn="just">
              <a:lnSpc>
                <a:spcPct val="110900"/>
              </a:lnSpc>
              <a:spcBef>
                <a:spcPts val="605"/>
              </a:spcBef>
            </a:pPr>
            <a:r>
              <a:rPr sz="1100" dirty="0">
                <a:latin typeface="Segoe UI"/>
                <a:cs typeface="Segoe UI"/>
              </a:rPr>
              <a:t>X </a:t>
            </a:r>
            <a:r>
              <a:rPr sz="1100" spc="10" dirty="0">
                <a:latin typeface="Segoe UI"/>
                <a:cs typeface="Segoe UI"/>
              </a:rPr>
              <a:t>Ltd. </a:t>
            </a:r>
            <a:r>
              <a:rPr sz="1100" spc="15" dirty="0">
                <a:latin typeface="Segoe UI"/>
                <a:cs typeface="Segoe UI"/>
              </a:rPr>
              <a:t>manufactures electronic motors fitted </a:t>
            </a:r>
            <a:r>
              <a:rPr sz="1100" dirty="0">
                <a:latin typeface="Segoe UI"/>
                <a:cs typeface="Segoe UI"/>
              </a:rPr>
              <a:t>in </a:t>
            </a:r>
            <a:r>
              <a:rPr sz="1100" spc="15" dirty="0">
                <a:latin typeface="Segoe UI"/>
                <a:cs typeface="Segoe UI"/>
              </a:rPr>
              <a:t>desert coolers. </a:t>
            </a:r>
            <a:r>
              <a:rPr sz="1100" spc="5" dirty="0">
                <a:latin typeface="Segoe UI"/>
                <a:cs typeface="Segoe UI"/>
              </a:rPr>
              <a:t>It </a:t>
            </a:r>
            <a:r>
              <a:rPr sz="1100" spc="10" dirty="0">
                <a:latin typeface="Segoe UI"/>
                <a:cs typeface="Segoe UI"/>
              </a:rPr>
              <a:t>has an </a:t>
            </a:r>
            <a:r>
              <a:rPr sz="1100" spc="15" dirty="0">
                <a:latin typeface="Segoe UI"/>
                <a:cs typeface="Segoe UI"/>
              </a:rPr>
              <a:t>annual  turnover </a:t>
            </a:r>
            <a:r>
              <a:rPr sz="1100" spc="5" dirty="0">
                <a:latin typeface="Segoe UI"/>
                <a:cs typeface="Segoe UI"/>
              </a:rPr>
              <a:t>of </a:t>
            </a:r>
            <a:r>
              <a:rPr sz="1100" dirty="0">
                <a:latin typeface="Trebuchet MS"/>
                <a:cs typeface="Trebuchet MS"/>
              </a:rPr>
              <a:t>`</a:t>
            </a:r>
            <a:r>
              <a:rPr sz="1100" dirty="0">
                <a:latin typeface="Segoe UI"/>
                <a:cs typeface="Segoe UI"/>
              </a:rPr>
              <a:t>30 </a:t>
            </a:r>
            <a:r>
              <a:rPr sz="1100" spc="10" dirty="0">
                <a:latin typeface="Segoe UI"/>
                <a:cs typeface="Segoe UI"/>
              </a:rPr>
              <a:t>crore and cash </a:t>
            </a:r>
            <a:r>
              <a:rPr sz="1100" spc="15" dirty="0">
                <a:latin typeface="Segoe UI"/>
                <a:cs typeface="Segoe UI"/>
              </a:rPr>
              <a:t>expenses </a:t>
            </a:r>
            <a:r>
              <a:rPr sz="1100" spc="5" dirty="0">
                <a:latin typeface="Segoe UI"/>
                <a:cs typeface="Segoe UI"/>
              </a:rPr>
              <a:t>to </a:t>
            </a:r>
            <a:r>
              <a:rPr sz="1100" spc="15" dirty="0">
                <a:latin typeface="Segoe UI"/>
                <a:cs typeface="Segoe UI"/>
              </a:rPr>
              <a:t>generate </a:t>
            </a:r>
            <a:r>
              <a:rPr sz="1100" spc="10" dirty="0">
                <a:latin typeface="Segoe UI"/>
                <a:cs typeface="Segoe UI"/>
              </a:rPr>
              <a:t>this much of </a:t>
            </a:r>
            <a:r>
              <a:rPr sz="1100" spc="15" dirty="0">
                <a:latin typeface="Segoe UI"/>
                <a:cs typeface="Segoe UI"/>
              </a:rPr>
              <a:t>sale </a:t>
            </a:r>
            <a:r>
              <a:rPr sz="1100" spc="10" dirty="0">
                <a:latin typeface="Segoe UI"/>
                <a:cs typeface="Segoe UI"/>
              </a:rPr>
              <a:t>is </a:t>
            </a:r>
            <a:r>
              <a:rPr sz="1100" dirty="0">
                <a:latin typeface="Trebuchet MS"/>
                <a:cs typeface="Trebuchet MS"/>
              </a:rPr>
              <a:t>`</a:t>
            </a:r>
            <a:r>
              <a:rPr sz="1100" dirty="0">
                <a:latin typeface="Segoe UI"/>
                <a:cs typeface="Segoe UI"/>
              </a:rPr>
              <a:t>25 </a:t>
            </a:r>
            <a:r>
              <a:rPr sz="1100" spc="10" dirty="0">
                <a:latin typeface="Segoe UI"/>
                <a:cs typeface="Segoe UI"/>
              </a:rPr>
              <a:t>crore.  </a:t>
            </a:r>
            <a:r>
              <a:rPr sz="1100" spc="15" dirty="0">
                <a:latin typeface="Segoe UI"/>
                <a:cs typeface="Segoe UI"/>
              </a:rPr>
              <a:t>Suppose applicable tax rate </a:t>
            </a:r>
            <a:r>
              <a:rPr sz="1100" spc="10" dirty="0">
                <a:latin typeface="Segoe UI"/>
                <a:cs typeface="Segoe UI"/>
              </a:rPr>
              <a:t>is </a:t>
            </a:r>
            <a:r>
              <a:rPr sz="1100" spc="15" dirty="0">
                <a:latin typeface="Segoe UI"/>
                <a:cs typeface="Segoe UI"/>
              </a:rPr>
              <a:t>30% </a:t>
            </a:r>
            <a:r>
              <a:rPr sz="1100" spc="10" dirty="0">
                <a:latin typeface="Segoe UI"/>
                <a:cs typeface="Segoe UI"/>
              </a:rPr>
              <a:t>and </a:t>
            </a:r>
            <a:r>
              <a:rPr sz="1100" spc="15" dirty="0">
                <a:latin typeface="Segoe UI"/>
                <a:cs typeface="Segoe UI"/>
              </a:rPr>
              <a:t>depreciation </a:t>
            </a:r>
            <a:r>
              <a:rPr sz="1100" spc="10" dirty="0">
                <a:latin typeface="Segoe UI"/>
                <a:cs typeface="Segoe UI"/>
              </a:rPr>
              <a:t>is </a:t>
            </a:r>
            <a:r>
              <a:rPr sz="1100" spc="5" dirty="0">
                <a:latin typeface="Trebuchet MS"/>
                <a:cs typeface="Trebuchet MS"/>
              </a:rPr>
              <a:t>`</a:t>
            </a:r>
            <a:r>
              <a:rPr sz="1100" spc="5" dirty="0">
                <a:latin typeface="Segoe UI"/>
                <a:cs typeface="Segoe UI"/>
              </a:rPr>
              <a:t>1.50 </a:t>
            </a:r>
            <a:r>
              <a:rPr sz="1100" spc="15" dirty="0">
                <a:latin typeface="Segoe UI"/>
                <a:cs typeface="Segoe UI"/>
              </a:rPr>
              <a:t>crore p.a. </a:t>
            </a:r>
            <a:r>
              <a:rPr sz="1100" spc="10" dirty="0">
                <a:latin typeface="Segoe UI"/>
                <a:cs typeface="Segoe UI"/>
              </a:rPr>
              <a:t>The </a:t>
            </a:r>
            <a:r>
              <a:rPr sz="1100" spc="15" dirty="0">
                <a:latin typeface="Segoe UI"/>
                <a:cs typeface="Segoe UI"/>
              </a:rPr>
              <a:t>table  below </a:t>
            </a:r>
            <a:r>
              <a:rPr sz="1100" spc="10" dirty="0">
                <a:latin typeface="Segoe UI"/>
                <a:cs typeface="Segoe UI"/>
              </a:rPr>
              <a:t>is </a:t>
            </a:r>
            <a:r>
              <a:rPr sz="1100" spc="15" dirty="0">
                <a:latin typeface="Segoe UI"/>
                <a:cs typeface="Segoe UI"/>
              </a:rPr>
              <a:t>showing </a:t>
            </a:r>
            <a:r>
              <a:rPr sz="1100" spc="10" dirty="0">
                <a:latin typeface="Segoe UI"/>
                <a:cs typeface="Segoe UI"/>
              </a:rPr>
              <a:t>Tax </a:t>
            </a:r>
            <a:r>
              <a:rPr sz="1100" spc="15" dirty="0">
                <a:latin typeface="Segoe UI"/>
                <a:cs typeface="Segoe UI"/>
              </a:rPr>
              <a:t>shield </a:t>
            </a:r>
            <a:r>
              <a:rPr sz="1100" spc="10" dirty="0">
                <a:latin typeface="Segoe UI"/>
                <a:cs typeface="Segoe UI"/>
              </a:rPr>
              <a:t>due </a:t>
            </a:r>
            <a:r>
              <a:rPr sz="1100" spc="5" dirty="0">
                <a:latin typeface="Segoe UI"/>
                <a:cs typeface="Segoe UI"/>
              </a:rPr>
              <a:t>to </a:t>
            </a:r>
            <a:r>
              <a:rPr sz="1100" spc="15" dirty="0">
                <a:latin typeface="Segoe UI"/>
                <a:cs typeface="Segoe UI"/>
              </a:rPr>
              <a:t>depreciation under </a:t>
            </a:r>
            <a:r>
              <a:rPr sz="1100" spc="10" dirty="0">
                <a:latin typeface="Segoe UI"/>
                <a:cs typeface="Segoe UI"/>
              </a:rPr>
              <a:t>two </a:t>
            </a:r>
            <a:r>
              <a:rPr sz="1100" spc="15" dirty="0">
                <a:latin typeface="Segoe UI"/>
                <a:cs typeface="Segoe UI"/>
              </a:rPr>
              <a:t>scenarios </a:t>
            </a:r>
            <a:r>
              <a:rPr sz="1100" spc="5" dirty="0">
                <a:latin typeface="Segoe UI"/>
                <a:cs typeface="Segoe UI"/>
              </a:rPr>
              <a:t>i.e. </a:t>
            </a:r>
            <a:r>
              <a:rPr sz="1100" spc="15" dirty="0">
                <a:latin typeface="Segoe UI"/>
                <a:cs typeface="Segoe UI"/>
              </a:rPr>
              <a:t>with </a:t>
            </a:r>
            <a:r>
              <a:rPr sz="1100" spc="10" dirty="0">
                <a:latin typeface="Segoe UI"/>
                <a:cs typeface="Segoe UI"/>
              </a:rPr>
              <a:t>and  </a:t>
            </a:r>
            <a:r>
              <a:rPr sz="1100" spc="15" dirty="0">
                <a:latin typeface="Segoe UI"/>
                <a:cs typeface="Segoe UI"/>
              </a:rPr>
              <a:t>without</a:t>
            </a:r>
            <a:r>
              <a:rPr sz="1100" spc="25" dirty="0">
                <a:latin typeface="Segoe UI"/>
                <a:cs typeface="Segoe UI"/>
              </a:rPr>
              <a:t> </a:t>
            </a:r>
            <a:r>
              <a:rPr sz="1100" spc="15" dirty="0">
                <a:latin typeface="Segoe UI"/>
                <a:cs typeface="Segoe UI"/>
              </a:rPr>
              <a:t>depreciation:</a:t>
            </a:r>
            <a:endParaRPr sz="1100">
              <a:latin typeface="Segoe UI"/>
              <a:cs typeface="Segoe UI"/>
            </a:endParaRPr>
          </a:p>
        </p:txBody>
      </p:sp>
      <p:graphicFrame>
        <p:nvGraphicFramePr>
          <p:cNvPr id="5" name="object 5"/>
          <p:cNvGraphicFramePr>
            <a:graphicFrameLocks noGrp="1"/>
          </p:cNvGraphicFramePr>
          <p:nvPr/>
        </p:nvGraphicFramePr>
        <p:xfrm>
          <a:off x="914400" y="3541776"/>
          <a:ext cx="4547234" cy="2834634"/>
        </p:xfrm>
        <a:graphic>
          <a:graphicData uri="http://schemas.openxmlformats.org/drawingml/2006/table">
            <a:tbl>
              <a:tblPr firstRow="1" bandRow="1">
                <a:tableStyleId>{2D5ABB26-0587-4C30-8999-92F81FD0307C}</a:tableStyleId>
              </a:tblPr>
              <a:tblGrid>
                <a:gridCol w="2259965">
                  <a:extLst>
                    <a:ext uri="{9D8B030D-6E8A-4147-A177-3AD203B41FA5}">
                      <a16:colId xmlns:a16="http://schemas.microsoft.com/office/drawing/2014/main" val="20000"/>
                    </a:ext>
                  </a:extLst>
                </a:gridCol>
                <a:gridCol w="1177925">
                  <a:extLst>
                    <a:ext uri="{9D8B030D-6E8A-4147-A177-3AD203B41FA5}">
                      <a16:colId xmlns:a16="http://schemas.microsoft.com/office/drawing/2014/main" val="20001"/>
                    </a:ext>
                  </a:extLst>
                </a:gridCol>
                <a:gridCol w="1109344">
                  <a:extLst>
                    <a:ext uri="{9D8B030D-6E8A-4147-A177-3AD203B41FA5}">
                      <a16:colId xmlns:a16="http://schemas.microsoft.com/office/drawing/2014/main" val="20002"/>
                    </a:ext>
                  </a:extLst>
                </a:gridCol>
              </a:tblGrid>
              <a:tr h="420624">
                <a:tc>
                  <a:txBody>
                    <a:bodyPr/>
                    <a:lstStyle/>
                    <a:p>
                      <a:pPr>
                        <a:lnSpc>
                          <a:spcPct val="100000"/>
                        </a:lnSpc>
                      </a:pPr>
                      <a:endParaRPr sz="1000">
                        <a:latin typeface="Times New Roman"/>
                        <a:cs typeface="Times New Roman"/>
                      </a:endParaRPr>
                    </a:p>
                  </a:txBody>
                  <a:tcPr marL="0" marR="0" marT="0"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C2D69B"/>
                    </a:solidFill>
                  </a:tcPr>
                </a:tc>
                <a:tc>
                  <a:txBody>
                    <a:bodyPr/>
                    <a:lstStyle/>
                    <a:p>
                      <a:pPr marR="67945" algn="r">
                        <a:lnSpc>
                          <a:spcPct val="100000"/>
                        </a:lnSpc>
                        <a:spcBef>
                          <a:spcPts val="305"/>
                        </a:spcBef>
                      </a:pPr>
                      <a:r>
                        <a:rPr sz="1000" b="1" spc="5" dirty="0">
                          <a:solidFill>
                            <a:srgbClr val="00A650"/>
                          </a:solidFill>
                          <a:latin typeface="Segoe UI"/>
                          <a:cs typeface="Segoe UI"/>
                        </a:rPr>
                        <a:t>No</a:t>
                      </a:r>
                      <a:r>
                        <a:rPr sz="1000" b="1" spc="-35" dirty="0">
                          <a:solidFill>
                            <a:srgbClr val="00A650"/>
                          </a:solidFill>
                          <a:latin typeface="Segoe UI"/>
                          <a:cs typeface="Segoe UI"/>
                        </a:rPr>
                        <a:t> </a:t>
                      </a:r>
                      <a:r>
                        <a:rPr sz="1000" b="1" spc="15" dirty="0">
                          <a:solidFill>
                            <a:srgbClr val="00A650"/>
                          </a:solidFill>
                          <a:latin typeface="Segoe UI"/>
                          <a:cs typeface="Segoe UI"/>
                        </a:rPr>
                        <a:t>Depreciation</a:t>
                      </a:r>
                      <a:endParaRPr sz="1000">
                        <a:latin typeface="Segoe UI"/>
                        <a:cs typeface="Segoe UI"/>
                      </a:endParaRPr>
                    </a:p>
                    <a:p>
                      <a:pPr marR="66040" algn="r">
                        <a:lnSpc>
                          <a:spcPct val="100000"/>
                        </a:lnSpc>
                        <a:spcBef>
                          <a:spcPts val="325"/>
                        </a:spcBef>
                      </a:pPr>
                      <a:r>
                        <a:rPr sz="1000" b="1" spc="10" dirty="0">
                          <a:solidFill>
                            <a:srgbClr val="00A650"/>
                          </a:solidFill>
                          <a:latin typeface="Segoe UI"/>
                          <a:cs typeface="Segoe UI"/>
                        </a:rPr>
                        <a:t>is</a:t>
                      </a:r>
                      <a:r>
                        <a:rPr sz="1000" b="1" spc="-30" dirty="0">
                          <a:solidFill>
                            <a:srgbClr val="00A650"/>
                          </a:solidFill>
                          <a:latin typeface="Segoe UI"/>
                          <a:cs typeface="Segoe UI"/>
                        </a:rPr>
                        <a:t> </a:t>
                      </a:r>
                      <a:r>
                        <a:rPr sz="1000" b="1" spc="10" dirty="0">
                          <a:solidFill>
                            <a:srgbClr val="00A650"/>
                          </a:solidFill>
                          <a:latin typeface="Segoe UI"/>
                          <a:cs typeface="Segoe UI"/>
                        </a:rPr>
                        <a:t>Charged</a:t>
                      </a:r>
                      <a:endParaRPr sz="1000">
                        <a:latin typeface="Segoe UI"/>
                        <a:cs typeface="Segoe UI"/>
                      </a:endParaRPr>
                    </a:p>
                  </a:txBody>
                  <a:tcPr marL="0" marR="0" marT="38735"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C2D69B"/>
                    </a:solidFill>
                  </a:tcPr>
                </a:tc>
                <a:tc>
                  <a:txBody>
                    <a:bodyPr/>
                    <a:lstStyle/>
                    <a:p>
                      <a:pPr marR="67945" algn="r">
                        <a:lnSpc>
                          <a:spcPct val="100000"/>
                        </a:lnSpc>
                        <a:spcBef>
                          <a:spcPts val="305"/>
                        </a:spcBef>
                      </a:pPr>
                      <a:r>
                        <a:rPr sz="1000" b="1" spc="15" dirty="0">
                          <a:solidFill>
                            <a:srgbClr val="00A650"/>
                          </a:solidFill>
                          <a:latin typeface="Segoe UI"/>
                          <a:cs typeface="Segoe UI"/>
                        </a:rPr>
                        <a:t>Depreciation</a:t>
                      </a:r>
                      <a:r>
                        <a:rPr sz="1000" b="1" spc="-55" dirty="0">
                          <a:solidFill>
                            <a:srgbClr val="00A650"/>
                          </a:solidFill>
                          <a:latin typeface="Segoe UI"/>
                          <a:cs typeface="Segoe UI"/>
                        </a:rPr>
                        <a:t> </a:t>
                      </a:r>
                      <a:r>
                        <a:rPr sz="1000" b="1" spc="10" dirty="0">
                          <a:solidFill>
                            <a:srgbClr val="00A650"/>
                          </a:solidFill>
                          <a:latin typeface="Segoe UI"/>
                          <a:cs typeface="Segoe UI"/>
                        </a:rPr>
                        <a:t>is</a:t>
                      </a:r>
                      <a:endParaRPr sz="1000">
                        <a:latin typeface="Segoe UI"/>
                        <a:cs typeface="Segoe UI"/>
                      </a:endParaRPr>
                    </a:p>
                    <a:p>
                      <a:pPr marR="62865" algn="r">
                        <a:lnSpc>
                          <a:spcPct val="100000"/>
                        </a:lnSpc>
                        <a:spcBef>
                          <a:spcPts val="325"/>
                        </a:spcBef>
                      </a:pPr>
                      <a:r>
                        <a:rPr sz="1000" b="1" spc="25" dirty="0">
                          <a:solidFill>
                            <a:srgbClr val="00A650"/>
                          </a:solidFill>
                          <a:latin typeface="Segoe UI"/>
                          <a:cs typeface="Segoe UI"/>
                        </a:rPr>
                        <a:t>C</a:t>
                      </a:r>
                      <a:r>
                        <a:rPr sz="1000" b="1" spc="20" dirty="0">
                          <a:solidFill>
                            <a:srgbClr val="00A650"/>
                          </a:solidFill>
                          <a:latin typeface="Segoe UI"/>
                          <a:cs typeface="Segoe UI"/>
                        </a:rPr>
                        <a:t>h</a:t>
                      </a:r>
                      <a:r>
                        <a:rPr sz="1000" b="1" spc="25" dirty="0">
                          <a:solidFill>
                            <a:srgbClr val="00A650"/>
                          </a:solidFill>
                          <a:latin typeface="Segoe UI"/>
                          <a:cs typeface="Segoe UI"/>
                        </a:rPr>
                        <a:t>a</a:t>
                      </a:r>
                      <a:r>
                        <a:rPr sz="1000" b="1" spc="20" dirty="0">
                          <a:solidFill>
                            <a:srgbClr val="00A650"/>
                          </a:solidFill>
                          <a:latin typeface="Segoe UI"/>
                          <a:cs typeface="Segoe UI"/>
                        </a:rPr>
                        <a:t>r</a:t>
                      </a:r>
                      <a:r>
                        <a:rPr sz="1000" b="1" spc="15" dirty="0">
                          <a:solidFill>
                            <a:srgbClr val="00A650"/>
                          </a:solidFill>
                          <a:latin typeface="Segoe UI"/>
                          <a:cs typeface="Segoe UI"/>
                        </a:rPr>
                        <a:t>g</a:t>
                      </a:r>
                      <a:r>
                        <a:rPr sz="1000" b="1" spc="20" dirty="0">
                          <a:solidFill>
                            <a:srgbClr val="00A650"/>
                          </a:solidFill>
                          <a:latin typeface="Segoe UI"/>
                          <a:cs typeface="Segoe UI"/>
                        </a:rPr>
                        <a:t>ed</a:t>
                      </a:r>
                      <a:endParaRPr sz="1000">
                        <a:latin typeface="Segoe UI"/>
                        <a:cs typeface="Segoe UI"/>
                      </a:endParaRPr>
                    </a:p>
                  </a:txBody>
                  <a:tcPr marL="0" marR="0" marT="38735"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C2D69B"/>
                    </a:solidFill>
                  </a:tcPr>
                </a:tc>
                <a:extLst>
                  <a:ext uri="{0D108BD9-81ED-4DB2-BD59-A6C34878D82A}">
                    <a16:rowId xmlns:a16="http://schemas.microsoft.com/office/drawing/2014/main" val="10000"/>
                  </a:ext>
                </a:extLst>
              </a:tr>
              <a:tr h="227069">
                <a:tc>
                  <a:txBody>
                    <a:bodyPr/>
                    <a:lstStyle/>
                    <a:p>
                      <a:pPr>
                        <a:lnSpc>
                          <a:spcPct val="100000"/>
                        </a:lnSpc>
                      </a:pPr>
                      <a:endParaRPr sz="1000">
                        <a:latin typeface="Times New Roman"/>
                        <a:cs typeface="Times New Roman"/>
                      </a:endParaRPr>
                    </a:p>
                  </a:txBody>
                  <a:tcPr marL="0" marR="0" marT="0"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EAF1DD"/>
                    </a:solidFill>
                  </a:tcPr>
                </a:tc>
                <a:tc>
                  <a:txBody>
                    <a:bodyPr/>
                    <a:lstStyle/>
                    <a:p>
                      <a:pPr marR="67310" algn="r">
                        <a:lnSpc>
                          <a:spcPct val="100000"/>
                        </a:lnSpc>
                        <a:spcBef>
                          <a:spcPts val="305"/>
                        </a:spcBef>
                      </a:pPr>
                      <a:r>
                        <a:rPr sz="1000" b="1" spc="-40" dirty="0">
                          <a:solidFill>
                            <a:srgbClr val="00A650"/>
                          </a:solidFill>
                          <a:latin typeface="Segoe UI"/>
                          <a:cs typeface="Segoe UI"/>
                        </a:rPr>
                        <a:t>(</a:t>
                      </a:r>
                      <a:r>
                        <a:rPr sz="1000" b="1" spc="-40" dirty="0">
                          <a:solidFill>
                            <a:srgbClr val="00A650"/>
                          </a:solidFill>
                          <a:latin typeface="Trebuchet MS"/>
                          <a:cs typeface="Trebuchet MS"/>
                        </a:rPr>
                        <a:t>`</a:t>
                      </a:r>
                      <a:r>
                        <a:rPr sz="1000" b="1" spc="-70" dirty="0">
                          <a:solidFill>
                            <a:srgbClr val="00A650"/>
                          </a:solidFill>
                          <a:latin typeface="Trebuchet MS"/>
                          <a:cs typeface="Trebuchet MS"/>
                        </a:rPr>
                        <a:t> </a:t>
                      </a:r>
                      <a:r>
                        <a:rPr sz="1000" b="1" spc="15" dirty="0">
                          <a:solidFill>
                            <a:srgbClr val="00A650"/>
                          </a:solidFill>
                          <a:latin typeface="Segoe UI"/>
                          <a:cs typeface="Segoe UI"/>
                        </a:rPr>
                        <a:t>Crore)</a:t>
                      </a:r>
                      <a:endParaRPr sz="1000">
                        <a:latin typeface="Segoe UI"/>
                        <a:cs typeface="Segoe UI"/>
                      </a:endParaRPr>
                    </a:p>
                  </a:txBody>
                  <a:tcPr marL="0" marR="0" marT="38735"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EAF1DD"/>
                    </a:solidFill>
                  </a:tcPr>
                </a:tc>
                <a:tc>
                  <a:txBody>
                    <a:bodyPr/>
                    <a:lstStyle/>
                    <a:p>
                      <a:pPr marR="67310" algn="r">
                        <a:lnSpc>
                          <a:spcPct val="100000"/>
                        </a:lnSpc>
                        <a:spcBef>
                          <a:spcPts val="305"/>
                        </a:spcBef>
                      </a:pPr>
                      <a:r>
                        <a:rPr sz="1000" b="1" spc="-40" dirty="0">
                          <a:solidFill>
                            <a:srgbClr val="00A650"/>
                          </a:solidFill>
                          <a:latin typeface="Segoe UI"/>
                          <a:cs typeface="Segoe UI"/>
                        </a:rPr>
                        <a:t>(</a:t>
                      </a:r>
                      <a:r>
                        <a:rPr sz="1000" b="1" spc="-40" dirty="0">
                          <a:solidFill>
                            <a:srgbClr val="00A650"/>
                          </a:solidFill>
                          <a:latin typeface="Trebuchet MS"/>
                          <a:cs typeface="Trebuchet MS"/>
                        </a:rPr>
                        <a:t>`</a:t>
                      </a:r>
                      <a:r>
                        <a:rPr sz="1000" b="1" spc="-70" dirty="0">
                          <a:solidFill>
                            <a:srgbClr val="00A650"/>
                          </a:solidFill>
                          <a:latin typeface="Trebuchet MS"/>
                          <a:cs typeface="Trebuchet MS"/>
                        </a:rPr>
                        <a:t> </a:t>
                      </a:r>
                      <a:r>
                        <a:rPr sz="1000" b="1" spc="15" dirty="0">
                          <a:solidFill>
                            <a:srgbClr val="00A650"/>
                          </a:solidFill>
                          <a:latin typeface="Segoe UI"/>
                          <a:cs typeface="Segoe UI"/>
                        </a:rPr>
                        <a:t>Crore)</a:t>
                      </a:r>
                      <a:endParaRPr sz="1000">
                        <a:latin typeface="Segoe UI"/>
                        <a:cs typeface="Segoe UI"/>
                      </a:endParaRPr>
                    </a:p>
                  </a:txBody>
                  <a:tcPr marL="0" marR="0" marT="38735"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EAF1DD"/>
                    </a:solidFill>
                  </a:tcPr>
                </a:tc>
                <a:extLst>
                  <a:ext uri="{0D108BD9-81ED-4DB2-BD59-A6C34878D82A}">
                    <a16:rowId xmlns:a16="http://schemas.microsoft.com/office/drawing/2014/main" val="10001"/>
                  </a:ext>
                </a:extLst>
              </a:tr>
              <a:tr h="242315">
                <a:tc>
                  <a:txBody>
                    <a:bodyPr/>
                    <a:lstStyle/>
                    <a:p>
                      <a:pPr marL="73025">
                        <a:lnSpc>
                          <a:spcPct val="100000"/>
                        </a:lnSpc>
                        <a:spcBef>
                          <a:spcPts val="290"/>
                        </a:spcBef>
                      </a:pPr>
                      <a:r>
                        <a:rPr sz="1100" spc="15" dirty="0">
                          <a:latin typeface="Segoe UI"/>
                          <a:cs typeface="Segoe UI"/>
                        </a:rPr>
                        <a:t>Total</a:t>
                      </a:r>
                      <a:r>
                        <a:rPr sz="1100" spc="25" dirty="0">
                          <a:latin typeface="Segoe UI"/>
                          <a:cs typeface="Segoe UI"/>
                        </a:rPr>
                        <a:t> </a:t>
                      </a:r>
                      <a:r>
                        <a:rPr sz="1100" spc="10" dirty="0">
                          <a:latin typeface="Segoe UI"/>
                          <a:cs typeface="Segoe UI"/>
                        </a:rPr>
                        <a:t>Sales</a:t>
                      </a:r>
                      <a:endParaRPr sz="1100">
                        <a:latin typeface="Segoe UI"/>
                        <a:cs typeface="Segoe UI"/>
                      </a:endParaRPr>
                    </a:p>
                  </a:txBody>
                  <a:tcPr marL="0" marR="0" marT="36830"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EAF1DD"/>
                    </a:solidFill>
                  </a:tcPr>
                </a:tc>
                <a:tc>
                  <a:txBody>
                    <a:bodyPr/>
                    <a:lstStyle/>
                    <a:p>
                      <a:pPr marR="65405" algn="r">
                        <a:lnSpc>
                          <a:spcPct val="100000"/>
                        </a:lnSpc>
                        <a:spcBef>
                          <a:spcPts val="290"/>
                        </a:spcBef>
                      </a:pPr>
                      <a:r>
                        <a:rPr sz="1100" spc="15" dirty="0">
                          <a:latin typeface="Segoe UI"/>
                          <a:cs typeface="Segoe UI"/>
                        </a:rPr>
                        <a:t>3</a:t>
                      </a:r>
                      <a:r>
                        <a:rPr sz="1100" spc="25" dirty="0">
                          <a:latin typeface="Segoe UI"/>
                          <a:cs typeface="Segoe UI"/>
                        </a:rPr>
                        <a:t>0</a:t>
                      </a:r>
                      <a:r>
                        <a:rPr sz="1100" spc="10" dirty="0">
                          <a:latin typeface="Segoe UI"/>
                          <a:cs typeface="Segoe UI"/>
                        </a:rPr>
                        <a:t>.</a:t>
                      </a:r>
                      <a:r>
                        <a:rPr sz="1100" spc="15" dirty="0">
                          <a:latin typeface="Segoe UI"/>
                          <a:cs typeface="Segoe UI"/>
                        </a:rPr>
                        <a:t>00</a:t>
                      </a:r>
                      <a:endParaRPr sz="1100">
                        <a:latin typeface="Segoe UI"/>
                        <a:cs typeface="Segoe UI"/>
                      </a:endParaRPr>
                    </a:p>
                  </a:txBody>
                  <a:tcPr marL="0" marR="0" marT="36830"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EAF1DD"/>
                    </a:solidFill>
                  </a:tcPr>
                </a:tc>
                <a:tc>
                  <a:txBody>
                    <a:bodyPr/>
                    <a:lstStyle/>
                    <a:p>
                      <a:pPr marR="65405" algn="r">
                        <a:lnSpc>
                          <a:spcPct val="100000"/>
                        </a:lnSpc>
                        <a:spcBef>
                          <a:spcPts val="290"/>
                        </a:spcBef>
                      </a:pPr>
                      <a:r>
                        <a:rPr sz="1100" spc="15" dirty="0">
                          <a:latin typeface="Segoe UI"/>
                          <a:cs typeface="Segoe UI"/>
                        </a:rPr>
                        <a:t>3</a:t>
                      </a:r>
                      <a:r>
                        <a:rPr sz="1100" spc="25" dirty="0">
                          <a:latin typeface="Segoe UI"/>
                          <a:cs typeface="Segoe UI"/>
                        </a:rPr>
                        <a:t>0</a:t>
                      </a:r>
                      <a:r>
                        <a:rPr sz="1100" spc="10" dirty="0">
                          <a:latin typeface="Segoe UI"/>
                          <a:cs typeface="Segoe UI"/>
                        </a:rPr>
                        <a:t>.</a:t>
                      </a:r>
                      <a:r>
                        <a:rPr sz="1100" spc="15" dirty="0">
                          <a:latin typeface="Segoe UI"/>
                          <a:cs typeface="Segoe UI"/>
                        </a:rPr>
                        <a:t>00</a:t>
                      </a:r>
                      <a:endParaRPr sz="1100">
                        <a:latin typeface="Segoe UI"/>
                        <a:cs typeface="Segoe UI"/>
                      </a:endParaRPr>
                    </a:p>
                  </a:txBody>
                  <a:tcPr marL="0" marR="0" marT="36830"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EAF1DD"/>
                    </a:solidFill>
                  </a:tcPr>
                </a:tc>
                <a:extLst>
                  <a:ext uri="{0D108BD9-81ED-4DB2-BD59-A6C34878D82A}">
                    <a16:rowId xmlns:a16="http://schemas.microsoft.com/office/drawing/2014/main" val="10002"/>
                  </a:ext>
                </a:extLst>
              </a:tr>
              <a:tr h="243846">
                <a:tc>
                  <a:txBody>
                    <a:bodyPr/>
                    <a:lstStyle/>
                    <a:p>
                      <a:pPr marL="73025">
                        <a:lnSpc>
                          <a:spcPct val="100000"/>
                        </a:lnSpc>
                        <a:spcBef>
                          <a:spcPts val="290"/>
                        </a:spcBef>
                      </a:pPr>
                      <a:r>
                        <a:rPr sz="1100" i="1" spc="15" dirty="0">
                          <a:latin typeface="Segoe UI"/>
                          <a:cs typeface="Segoe UI"/>
                        </a:rPr>
                        <a:t>Less</a:t>
                      </a:r>
                      <a:r>
                        <a:rPr sz="1100" spc="15" dirty="0">
                          <a:latin typeface="Segoe UI"/>
                          <a:cs typeface="Segoe UI"/>
                        </a:rPr>
                        <a:t>: Cost </a:t>
                      </a:r>
                      <a:r>
                        <a:rPr sz="1100" spc="5" dirty="0">
                          <a:latin typeface="Segoe UI"/>
                          <a:cs typeface="Segoe UI"/>
                        </a:rPr>
                        <a:t>of </a:t>
                      </a:r>
                      <a:r>
                        <a:rPr sz="1100" spc="15" dirty="0">
                          <a:latin typeface="Segoe UI"/>
                          <a:cs typeface="Segoe UI"/>
                        </a:rPr>
                        <a:t>Goods</a:t>
                      </a:r>
                      <a:r>
                        <a:rPr sz="1100" spc="85" dirty="0">
                          <a:latin typeface="Segoe UI"/>
                          <a:cs typeface="Segoe UI"/>
                        </a:rPr>
                        <a:t> </a:t>
                      </a:r>
                      <a:r>
                        <a:rPr sz="1100" spc="10" dirty="0">
                          <a:latin typeface="Segoe UI"/>
                          <a:cs typeface="Segoe UI"/>
                        </a:rPr>
                        <a:t>Sold</a:t>
                      </a:r>
                      <a:endParaRPr sz="1100">
                        <a:latin typeface="Segoe UI"/>
                        <a:cs typeface="Segoe UI"/>
                      </a:endParaRPr>
                    </a:p>
                  </a:txBody>
                  <a:tcPr marL="0" marR="0" marT="36830"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EAF1DD"/>
                    </a:solidFill>
                  </a:tcPr>
                </a:tc>
                <a:tc>
                  <a:txBody>
                    <a:bodyPr/>
                    <a:lstStyle/>
                    <a:p>
                      <a:pPr marR="67310" algn="r">
                        <a:lnSpc>
                          <a:spcPct val="100000"/>
                        </a:lnSpc>
                        <a:spcBef>
                          <a:spcPts val="290"/>
                        </a:spcBef>
                      </a:pPr>
                      <a:r>
                        <a:rPr sz="1100" spc="10" dirty="0">
                          <a:latin typeface="Segoe UI"/>
                          <a:cs typeface="Segoe UI"/>
                        </a:rPr>
                        <a:t>(</a:t>
                      </a:r>
                      <a:r>
                        <a:rPr sz="1100" spc="15" dirty="0">
                          <a:latin typeface="Segoe UI"/>
                          <a:cs typeface="Segoe UI"/>
                        </a:rPr>
                        <a:t>2</a:t>
                      </a:r>
                      <a:r>
                        <a:rPr sz="1100" spc="25" dirty="0">
                          <a:latin typeface="Segoe UI"/>
                          <a:cs typeface="Segoe UI"/>
                        </a:rPr>
                        <a:t>5</a:t>
                      </a:r>
                      <a:r>
                        <a:rPr sz="1100" spc="10" dirty="0">
                          <a:latin typeface="Segoe UI"/>
                          <a:cs typeface="Segoe UI"/>
                        </a:rPr>
                        <a:t>.</a:t>
                      </a:r>
                      <a:r>
                        <a:rPr sz="1100" spc="15" dirty="0">
                          <a:latin typeface="Segoe UI"/>
                          <a:cs typeface="Segoe UI"/>
                        </a:rPr>
                        <a:t>0</a:t>
                      </a:r>
                      <a:r>
                        <a:rPr sz="1100" spc="25" dirty="0">
                          <a:latin typeface="Segoe UI"/>
                          <a:cs typeface="Segoe UI"/>
                        </a:rPr>
                        <a:t>0</a:t>
                      </a:r>
                      <a:r>
                        <a:rPr sz="1100" dirty="0">
                          <a:latin typeface="Segoe UI"/>
                          <a:cs typeface="Segoe UI"/>
                        </a:rPr>
                        <a:t>)</a:t>
                      </a:r>
                      <a:endParaRPr sz="1100">
                        <a:latin typeface="Segoe UI"/>
                        <a:cs typeface="Segoe UI"/>
                      </a:endParaRPr>
                    </a:p>
                  </a:txBody>
                  <a:tcPr marL="0" marR="0" marT="36830"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EAF1DD"/>
                    </a:solidFill>
                  </a:tcPr>
                </a:tc>
                <a:tc>
                  <a:txBody>
                    <a:bodyPr/>
                    <a:lstStyle/>
                    <a:p>
                      <a:pPr marR="67310" algn="r">
                        <a:lnSpc>
                          <a:spcPct val="100000"/>
                        </a:lnSpc>
                        <a:spcBef>
                          <a:spcPts val="290"/>
                        </a:spcBef>
                      </a:pPr>
                      <a:r>
                        <a:rPr sz="1100" spc="10" dirty="0">
                          <a:latin typeface="Segoe UI"/>
                          <a:cs typeface="Segoe UI"/>
                        </a:rPr>
                        <a:t>(</a:t>
                      </a:r>
                      <a:r>
                        <a:rPr sz="1100" spc="15" dirty="0">
                          <a:latin typeface="Segoe UI"/>
                          <a:cs typeface="Segoe UI"/>
                        </a:rPr>
                        <a:t>2</a:t>
                      </a:r>
                      <a:r>
                        <a:rPr sz="1100" spc="25" dirty="0">
                          <a:latin typeface="Segoe UI"/>
                          <a:cs typeface="Segoe UI"/>
                        </a:rPr>
                        <a:t>5</a:t>
                      </a:r>
                      <a:r>
                        <a:rPr sz="1100" spc="10" dirty="0">
                          <a:latin typeface="Segoe UI"/>
                          <a:cs typeface="Segoe UI"/>
                        </a:rPr>
                        <a:t>.</a:t>
                      </a:r>
                      <a:r>
                        <a:rPr sz="1100" spc="15" dirty="0">
                          <a:latin typeface="Segoe UI"/>
                          <a:cs typeface="Segoe UI"/>
                        </a:rPr>
                        <a:t>0</a:t>
                      </a:r>
                      <a:r>
                        <a:rPr sz="1100" spc="25" dirty="0">
                          <a:latin typeface="Segoe UI"/>
                          <a:cs typeface="Segoe UI"/>
                        </a:rPr>
                        <a:t>0</a:t>
                      </a:r>
                      <a:r>
                        <a:rPr sz="1100" dirty="0">
                          <a:latin typeface="Segoe UI"/>
                          <a:cs typeface="Segoe UI"/>
                        </a:rPr>
                        <a:t>)</a:t>
                      </a:r>
                      <a:endParaRPr sz="1100">
                        <a:latin typeface="Segoe UI"/>
                        <a:cs typeface="Segoe UI"/>
                      </a:endParaRPr>
                    </a:p>
                  </a:txBody>
                  <a:tcPr marL="0" marR="0" marT="36830"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EAF1DD"/>
                    </a:solidFill>
                  </a:tcPr>
                </a:tc>
                <a:extLst>
                  <a:ext uri="{0D108BD9-81ED-4DB2-BD59-A6C34878D82A}">
                    <a16:rowId xmlns:a16="http://schemas.microsoft.com/office/drawing/2014/main" val="10003"/>
                  </a:ext>
                </a:extLst>
              </a:tr>
              <a:tr h="242316">
                <a:tc>
                  <a:txBody>
                    <a:bodyPr/>
                    <a:lstStyle/>
                    <a:p>
                      <a:pPr>
                        <a:lnSpc>
                          <a:spcPct val="100000"/>
                        </a:lnSpc>
                      </a:pPr>
                      <a:endParaRPr sz="1000">
                        <a:latin typeface="Times New Roman"/>
                        <a:cs typeface="Times New Roman"/>
                      </a:endParaRPr>
                    </a:p>
                  </a:txBody>
                  <a:tcPr marL="0" marR="0" marT="0"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EAF1DD"/>
                    </a:solidFill>
                  </a:tcPr>
                </a:tc>
                <a:tc>
                  <a:txBody>
                    <a:bodyPr/>
                    <a:lstStyle/>
                    <a:p>
                      <a:pPr marR="67310" algn="r">
                        <a:lnSpc>
                          <a:spcPct val="100000"/>
                        </a:lnSpc>
                        <a:spcBef>
                          <a:spcPts val="290"/>
                        </a:spcBef>
                      </a:pPr>
                      <a:r>
                        <a:rPr sz="1100" spc="25" dirty="0">
                          <a:latin typeface="Segoe UI"/>
                          <a:cs typeface="Segoe UI"/>
                        </a:rPr>
                        <a:t>5</a:t>
                      </a:r>
                      <a:r>
                        <a:rPr sz="1100" spc="10" dirty="0">
                          <a:latin typeface="Segoe UI"/>
                          <a:cs typeface="Segoe UI"/>
                        </a:rPr>
                        <a:t>.</a:t>
                      </a:r>
                      <a:r>
                        <a:rPr sz="1100" spc="15" dirty="0">
                          <a:latin typeface="Segoe UI"/>
                          <a:cs typeface="Segoe UI"/>
                        </a:rPr>
                        <a:t>0</a:t>
                      </a:r>
                      <a:r>
                        <a:rPr sz="1100" dirty="0">
                          <a:latin typeface="Segoe UI"/>
                          <a:cs typeface="Segoe UI"/>
                        </a:rPr>
                        <a:t>0</a:t>
                      </a:r>
                      <a:endParaRPr sz="1100">
                        <a:latin typeface="Segoe UI"/>
                        <a:cs typeface="Segoe UI"/>
                      </a:endParaRPr>
                    </a:p>
                  </a:txBody>
                  <a:tcPr marL="0" marR="0" marT="36830"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EAF1DD"/>
                    </a:solidFill>
                  </a:tcPr>
                </a:tc>
                <a:tc>
                  <a:txBody>
                    <a:bodyPr/>
                    <a:lstStyle/>
                    <a:p>
                      <a:pPr marR="67310" algn="r">
                        <a:lnSpc>
                          <a:spcPct val="100000"/>
                        </a:lnSpc>
                        <a:spcBef>
                          <a:spcPts val="290"/>
                        </a:spcBef>
                      </a:pPr>
                      <a:r>
                        <a:rPr sz="1100" spc="25" dirty="0">
                          <a:latin typeface="Segoe UI"/>
                          <a:cs typeface="Segoe UI"/>
                        </a:rPr>
                        <a:t>5</a:t>
                      </a:r>
                      <a:r>
                        <a:rPr sz="1100" spc="10" dirty="0">
                          <a:latin typeface="Segoe UI"/>
                          <a:cs typeface="Segoe UI"/>
                        </a:rPr>
                        <a:t>.</a:t>
                      </a:r>
                      <a:r>
                        <a:rPr sz="1100" spc="15" dirty="0">
                          <a:latin typeface="Segoe UI"/>
                          <a:cs typeface="Segoe UI"/>
                        </a:rPr>
                        <a:t>0</a:t>
                      </a:r>
                      <a:r>
                        <a:rPr sz="1100" dirty="0">
                          <a:latin typeface="Segoe UI"/>
                          <a:cs typeface="Segoe UI"/>
                        </a:rPr>
                        <a:t>0</a:t>
                      </a:r>
                      <a:endParaRPr sz="1100">
                        <a:latin typeface="Segoe UI"/>
                        <a:cs typeface="Segoe UI"/>
                      </a:endParaRPr>
                    </a:p>
                  </a:txBody>
                  <a:tcPr marL="0" marR="0" marT="36830"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EAF1DD"/>
                    </a:solidFill>
                  </a:tcPr>
                </a:tc>
                <a:extLst>
                  <a:ext uri="{0D108BD9-81ED-4DB2-BD59-A6C34878D82A}">
                    <a16:rowId xmlns:a16="http://schemas.microsoft.com/office/drawing/2014/main" val="10004"/>
                  </a:ext>
                </a:extLst>
              </a:tr>
              <a:tr h="242315">
                <a:tc>
                  <a:txBody>
                    <a:bodyPr/>
                    <a:lstStyle/>
                    <a:p>
                      <a:pPr marL="73025">
                        <a:lnSpc>
                          <a:spcPct val="100000"/>
                        </a:lnSpc>
                        <a:spcBef>
                          <a:spcPts val="290"/>
                        </a:spcBef>
                      </a:pPr>
                      <a:r>
                        <a:rPr sz="1100" i="1" spc="15" dirty="0">
                          <a:latin typeface="Segoe UI"/>
                          <a:cs typeface="Segoe UI"/>
                        </a:rPr>
                        <a:t>Less</a:t>
                      </a:r>
                      <a:r>
                        <a:rPr sz="1100" spc="15" dirty="0">
                          <a:latin typeface="Segoe UI"/>
                          <a:cs typeface="Segoe UI"/>
                        </a:rPr>
                        <a:t>: Depreciation</a:t>
                      </a:r>
                      <a:endParaRPr sz="1100">
                        <a:latin typeface="Segoe UI"/>
                        <a:cs typeface="Segoe UI"/>
                      </a:endParaRPr>
                    </a:p>
                  </a:txBody>
                  <a:tcPr marL="0" marR="0" marT="36830"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EAF1DD"/>
                    </a:solidFill>
                  </a:tcPr>
                </a:tc>
                <a:tc>
                  <a:txBody>
                    <a:bodyPr/>
                    <a:lstStyle/>
                    <a:p>
                      <a:pPr marR="67310" algn="r">
                        <a:lnSpc>
                          <a:spcPct val="100000"/>
                        </a:lnSpc>
                        <a:spcBef>
                          <a:spcPts val="290"/>
                        </a:spcBef>
                      </a:pPr>
                      <a:r>
                        <a:rPr sz="1100" dirty="0">
                          <a:latin typeface="Segoe UI"/>
                          <a:cs typeface="Segoe UI"/>
                        </a:rPr>
                        <a:t>-</a:t>
                      </a:r>
                      <a:endParaRPr sz="1100">
                        <a:latin typeface="Segoe UI"/>
                        <a:cs typeface="Segoe UI"/>
                      </a:endParaRPr>
                    </a:p>
                  </a:txBody>
                  <a:tcPr marL="0" marR="0" marT="36830"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EAF1DD"/>
                    </a:solidFill>
                  </a:tcPr>
                </a:tc>
                <a:tc>
                  <a:txBody>
                    <a:bodyPr/>
                    <a:lstStyle/>
                    <a:p>
                      <a:pPr marR="67310" algn="r">
                        <a:lnSpc>
                          <a:spcPct val="100000"/>
                        </a:lnSpc>
                        <a:spcBef>
                          <a:spcPts val="290"/>
                        </a:spcBef>
                      </a:pPr>
                      <a:r>
                        <a:rPr sz="1100" spc="25" dirty="0">
                          <a:latin typeface="Segoe UI"/>
                          <a:cs typeface="Segoe UI"/>
                        </a:rPr>
                        <a:t>1</a:t>
                      </a:r>
                      <a:r>
                        <a:rPr sz="1100" spc="10" dirty="0">
                          <a:latin typeface="Segoe UI"/>
                          <a:cs typeface="Segoe UI"/>
                        </a:rPr>
                        <a:t>.</a:t>
                      </a:r>
                      <a:r>
                        <a:rPr sz="1100" spc="15" dirty="0">
                          <a:latin typeface="Segoe UI"/>
                          <a:cs typeface="Segoe UI"/>
                        </a:rPr>
                        <a:t>5</a:t>
                      </a:r>
                      <a:r>
                        <a:rPr sz="1100" dirty="0">
                          <a:latin typeface="Segoe UI"/>
                          <a:cs typeface="Segoe UI"/>
                        </a:rPr>
                        <a:t>0</a:t>
                      </a:r>
                      <a:endParaRPr sz="1100">
                        <a:latin typeface="Segoe UI"/>
                        <a:cs typeface="Segoe UI"/>
                      </a:endParaRPr>
                    </a:p>
                  </a:txBody>
                  <a:tcPr marL="0" marR="0" marT="36830"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EAF1DD"/>
                    </a:solidFill>
                  </a:tcPr>
                </a:tc>
                <a:extLst>
                  <a:ext uri="{0D108BD9-81ED-4DB2-BD59-A6C34878D82A}">
                    <a16:rowId xmlns:a16="http://schemas.microsoft.com/office/drawing/2014/main" val="10005"/>
                  </a:ext>
                </a:extLst>
              </a:tr>
              <a:tr h="243839">
                <a:tc>
                  <a:txBody>
                    <a:bodyPr/>
                    <a:lstStyle/>
                    <a:p>
                      <a:pPr marL="73025">
                        <a:lnSpc>
                          <a:spcPct val="100000"/>
                        </a:lnSpc>
                        <a:spcBef>
                          <a:spcPts val="305"/>
                        </a:spcBef>
                      </a:pPr>
                      <a:r>
                        <a:rPr sz="1100" spc="15" dirty="0">
                          <a:latin typeface="Segoe UI"/>
                          <a:cs typeface="Segoe UI"/>
                        </a:rPr>
                        <a:t>Profit before</a:t>
                      </a:r>
                      <a:r>
                        <a:rPr sz="1100" spc="35" dirty="0">
                          <a:latin typeface="Segoe UI"/>
                          <a:cs typeface="Segoe UI"/>
                        </a:rPr>
                        <a:t> </a:t>
                      </a:r>
                      <a:r>
                        <a:rPr sz="1100" spc="10" dirty="0">
                          <a:latin typeface="Segoe UI"/>
                          <a:cs typeface="Segoe UI"/>
                        </a:rPr>
                        <a:t>tax</a:t>
                      </a:r>
                      <a:endParaRPr sz="1100">
                        <a:latin typeface="Segoe UI"/>
                        <a:cs typeface="Segoe UI"/>
                      </a:endParaRPr>
                    </a:p>
                  </a:txBody>
                  <a:tcPr marL="0" marR="0" marT="38735"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EAF1DD"/>
                    </a:solidFill>
                  </a:tcPr>
                </a:tc>
                <a:tc>
                  <a:txBody>
                    <a:bodyPr/>
                    <a:lstStyle/>
                    <a:p>
                      <a:pPr marR="67310" algn="r">
                        <a:lnSpc>
                          <a:spcPct val="100000"/>
                        </a:lnSpc>
                        <a:spcBef>
                          <a:spcPts val="305"/>
                        </a:spcBef>
                      </a:pPr>
                      <a:r>
                        <a:rPr sz="1100" spc="25" dirty="0">
                          <a:latin typeface="Segoe UI"/>
                          <a:cs typeface="Segoe UI"/>
                        </a:rPr>
                        <a:t>5</a:t>
                      </a:r>
                      <a:r>
                        <a:rPr sz="1100" spc="10" dirty="0">
                          <a:latin typeface="Segoe UI"/>
                          <a:cs typeface="Segoe UI"/>
                        </a:rPr>
                        <a:t>.</a:t>
                      </a:r>
                      <a:r>
                        <a:rPr sz="1100" spc="15" dirty="0">
                          <a:latin typeface="Segoe UI"/>
                          <a:cs typeface="Segoe UI"/>
                        </a:rPr>
                        <a:t>0</a:t>
                      </a:r>
                      <a:r>
                        <a:rPr sz="1100" dirty="0">
                          <a:latin typeface="Segoe UI"/>
                          <a:cs typeface="Segoe UI"/>
                        </a:rPr>
                        <a:t>0</a:t>
                      </a:r>
                      <a:endParaRPr sz="1100">
                        <a:latin typeface="Segoe UI"/>
                        <a:cs typeface="Segoe UI"/>
                      </a:endParaRPr>
                    </a:p>
                  </a:txBody>
                  <a:tcPr marL="0" marR="0" marT="38735"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EAF1DD"/>
                    </a:solidFill>
                  </a:tcPr>
                </a:tc>
                <a:tc>
                  <a:txBody>
                    <a:bodyPr/>
                    <a:lstStyle/>
                    <a:p>
                      <a:pPr marR="67310" algn="r">
                        <a:lnSpc>
                          <a:spcPct val="100000"/>
                        </a:lnSpc>
                        <a:spcBef>
                          <a:spcPts val="305"/>
                        </a:spcBef>
                      </a:pPr>
                      <a:r>
                        <a:rPr sz="1100" spc="25" dirty="0">
                          <a:latin typeface="Segoe UI"/>
                          <a:cs typeface="Segoe UI"/>
                        </a:rPr>
                        <a:t>3</a:t>
                      </a:r>
                      <a:r>
                        <a:rPr sz="1100" spc="10" dirty="0">
                          <a:latin typeface="Segoe UI"/>
                          <a:cs typeface="Segoe UI"/>
                        </a:rPr>
                        <a:t>.</a:t>
                      </a:r>
                      <a:r>
                        <a:rPr sz="1100" spc="15" dirty="0">
                          <a:latin typeface="Segoe UI"/>
                          <a:cs typeface="Segoe UI"/>
                        </a:rPr>
                        <a:t>5</a:t>
                      </a:r>
                      <a:r>
                        <a:rPr sz="1100" dirty="0">
                          <a:latin typeface="Segoe UI"/>
                          <a:cs typeface="Segoe UI"/>
                        </a:rPr>
                        <a:t>0</a:t>
                      </a:r>
                      <a:endParaRPr sz="1100">
                        <a:latin typeface="Segoe UI"/>
                        <a:cs typeface="Segoe UI"/>
                      </a:endParaRPr>
                    </a:p>
                  </a:txBody>
                  <a:tcPr marL="0" marR="0" marT="38735"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EAF1DD"/>
                    </a:solidFill>
                  </a:tcPr>
                </a:tc>
                <a:extLst>
                  <a:ext uri="{0D108BD9-81ED-4DB2-BD59-A6C34878D82A}">
                    <a16:rowId xmlns:a16="http://schemas.microsoft.com/office/drawing/2014/main" val="10006"/>
                  </a:ext>
                </a:extLst>
              </a:tr>
              <a:tr h="242315">
                <a:tc>
                  <a:txBody>
                    <a:bodyPr/>
                    <a:lstStyle/>
                    <a:p>
                      <a:pPr marL="73025">
                        <a:lnSpc>
                          <a:spcPct val="100000"/>
                        </a:lnSpc>
                        <a:spcBef>
                          <a:spcPts val="290"/>
                        </a:spcBef>
                      </a:pPr>
                      <a:r>
                        <a:rPr sz="1100" spc="15" dirty="0">
                          <a:latin typeface="Segoe UI"/>
                          <a:cs typeface="Segoe UI"/>
                        </a:rPr>
                        <a:t>Tax </a:t>
                      </a:r>
                      <a:r>
                        <a:rPr sz="1100" dirty="0">
                          <a:latin typeface="Segoe UI"/>
                          <a:cs typeface="Segoe UI"/>
                        </a:rPr>
                        <a:t>@</a:t>
                      </a:r>
                      <a:r>
                        <a:rPr sz="1100" spc="45" dirty="0">
                          <a:latin typeface="Segoe UI"/>
                          <a:cs typeface="Segoe UI"/>
                        </a:rPr>
                        <a:t> </a:t>
                      </a:r>
                      <a:r>
                        <a:rPr sz="1100" spc="15" dirty="0">
                          <a:latin typeface="Segoe UI"/>
                          <a:cs typeface="Segoe UI"/>
                        </a:rPr>
                        <a:t>30%</a:t>
                      </a:r>
                      <a:endParaRPr sz="1100">
                        <a:latin typeface="Segoe UI"/>
                        <a:cs typeface="Segoe UI"/>
                      </a:endParaRPr>
                    </a:p>
                  </a:txBody>
                  <a:tcPr marL="0" marR="0" marT="36830"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EAF1DD"/>
                    </a:solidFill>
                  </a:tcPr>
                </a:tc>
                <a:tc>
                  <a:txBody>
                    <a:bodyPr/>
                    <a:lstStyle/>
                    <a:p>
                      <a:pPr marR="67310" algn="r">
                        <a:lnSpc>
                          <a:spcPct val="100000"/>
                        </a:lnSpc>
                        <a:spcBef>
                          <a:spcPts val="290"/>
                        </a:spcBef>
                      </a:pPr>
                      <a:r>
                        <a:rPr sz="1100" spc="25" dirty="0">
                          <a:latin typeface="Segoe UI"/>
                          <a:cs typeface="Segoe UI"/>
                        </a:rPr>
                        <a:t>1</a:t>
                      </a:r>
                      <a:r>
                        <a:rPr sz="1100" spc="10" dirty="0">
                          <a:latin typeface="Segoe UI"/>
                          <a:cs typeface="Segoe UI"/>
                        </a:rPr>
                        <a:t>.</a:t>
                      </a:r>
                      <a:r>
                        <a:rPr sz="1100" spc="15" dirty="0">
                          <a:latin typeface="Segoe UI"/>
                          <a:cs typeface="Segoe UI"/>
                        </a:rPr>
                        <a:t>5</a:t>
                      </a:r>
                      <a:r>
                        <a:rPr sz="1100" dirty="0">
                          <a:latin typeface="Segoe UI"/>
                          <a:cs typeface="Segoe UI"/>
                        </a:rPr>
                        <a:t>0</a:t>
                      </a:r>
                      <a:endParaRPr sz="1100">
                        <a:latin typeface="Segoe UI"/>
                        <a:cs typeface="Segoe UI"/>
                      </a:endParaRPr>
                    </a:p>
                  </a:txBody>
                  <a:tcPr marL="0" marR="0" marT="36830"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EAF1DD"/>
                    </a:solidFill>
                  </a:tcPr>
                </a:tc>
                <a:tc>
                  <a:txBody>
                    <a:bodyPr/>
                    <a:lstStyle/>
                    <a:p>
                      <a:pPr marR="67310" algn="r">
                        <a:lnSpc>
                          <a:spcPct val="100000"/>
                        </a:lnSpc>
                        <a:spcBef>
                          <a:spcPts val="290"/>
                        </a:spcBef>
                      </a:pPr>
                      <a:r>
                        <a:rPr sz="1100" spc="25" dirty="0">
                          <a:latin typeface="Segoe UI"/>
                          <a:cs typeface="Segoe UI"/>
                        </a:rPr>
                        <a:t>1</a:t>
                      </a:r>
                      <a:r>
                        <a:rPr sz="1100" spc="10" dirty="0">
                          <a:latin typeface="Segoe UI"/>
                          <a:cs typeface="Segoe UI"/>
                        </a:rPr>
                        <a:t>.</a:t>
                      </a:r>
                      <a:r>
                        <a:rPr sz="1100" spc="15" dirty="0">
                          <a:latin typeface="Segoe UI"/>
                          <a:cs typeface="Segoe UI"/>
                        </a:rPr>
                        <a:t>0</a:t>
                      </a:r>
                      <a:r>
                        <a:rPr sz="1100" dirty="0">
                          <a:latin typeface="Segoe UI"/>
                          <a:cs typeface="Segoe UI"/>
                        </a:rPr>
                        <a:t>5</a:t>
                      </a:r>
                      <a:endParaRPr sz="1100">
                        <a:latin typeface="Segoe UI"/>
                        <a:cs typeface="Segoe UI"/>
                      </a:endParaRPr>
                    </a:p>
                  </a:txBody>
                  <a:tcPr marL="0" marR="0" marT="36830"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EAF1DD"/>
                    </a:solidFill>
                  </a:tcPr>
                </a:tc>
                <a:extLst>
                  <a:ext uri="{0D108BD9-81ED-4DB2-BD59-A6C34878D82A}">
                    <a16:rowId xmlns:a16="http://schemas.microsoft.com/office/drawing/2014/main" val="10007"/>
                  </a:ext>
                </a:extLst>
              </a:tr>
              <a:tr h="243833">
                <a:tc>
                  <a:txBody>
                    <a:bodyPr/>
                    <a:lstStyle/>
                    <a:p>
                      <a:pPr marL="73025">
                        <a:lnSpc>
                          <a:spcPct val="100000"/>
                        </a:lnSpc>
                        <a:spcBef>
                          <a:spcPts val="290"/>
                        </a:spcBef>
                      </a:pPr>
                      <a:r>
                        <a:rPr sz="1100" spc="15" dirty="0">
                          <a:latin typeface="Segoe UI"/>
                          <a:cs typeface="Segoe UI"/>
                        </a:rPr>
                        <a:t>Profit </a:t>
                      </a:r>
                      <a:r>
                        <a:rPr sz="1100" spc="10" dirty="0">
                          <a:latin typeface="Segoe UI"/>
                          <a:cs typeface="Segoe UI"/>
                        </a:rPr>
                        <a:t>after</a:t>
                      </a:r>
                      <a:r>
                        <a:rPr sz="1100" spc="55" dirty="0">
                          <a:latin typeface="Segoe UI"/>
                          <a:cs typeface="Segoe UI"/>
                        </a:rPr>
                        <a:t> </a:t>
                      </a:r>
                      <a:r>
                        <a:rPr sz="1100" spc="20" dirty="0">
                          <a:latin typeface="Segoe UI"/>
                          <a:cs typeface="Segoe UI"/>
                        </a:rPr>
                        <a:t>Tax</a:t>
                      </a:r>
                      <a:endParaRPr sz="1100">
                        <a:latin typeface="Segoe UI"/>
                        <a:cs typeface="Segoe UI"/>
                      </a:endParaRPr>
                    </a:p>
                  </a:txBody>
                  <a:tcPr marL="0" marR="0" marT="36830"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EAF1DD"/>
                    </a:solidFill>
                  </a:tcPr>
                </a:tc>
                <a:tc>
                  <a:txBody>
                    <a:bodyPr/>
                    <a:lstStyle/>
                    <a:p>
                      <a:pPr marR="67310" algn="r">
                        <a:lnSpc>
                          <a:spcPct val="100000"/>
                        </a:lnSpc>
                        <a:spcBef>
                          <a:spcPts val="290"/>
                        </a:spcBef>
                      </a:pPr>
                      <a:r>
                        <a:rPr sz="1100" spc="25" dirty="0">
                          <a:latin typeface="Segoe UI"/>
                          <a:cs typeface="Segoe UI"/>
                        </a:rPr>
                        <a:t>3</a:t>
                      </a:r>
                      <a:r>
                        <a:rPr sz="1100" spc="10" dirty="0">
                          <a:latin typeface="Segoe UI"/>
                          <a:cs typeface="Segoe UI"/>
                        </a:rPr>
                        <a:t>.</a:t>
                      </a:r>
                      <a:r>
                        <a:rPr sz="1100" spc="15" dirty="0">
                          <a:latin typeface="Segoe UI"/>
                          <a:cs typeface="Segoe UI"/>
                        </a:rPr>
                        <a:t>5</a:t>
                      </a:r>
                      <a:r>
                        <a:rPr sz="1100" dirty="0">
                          <a:latin typeface="Segoe UI"/>
                          <a:cs typeface="Segoe UI"/>
                        </a:rPr>
                        <a:t>0</a:t>
                      </a:r>
                      <a:endParaRPr sz="1100">
                        <a:latin typeface="Segoe UI"/>
                        <a:cs typeface="Segoe UI"/>
                      </a:endParaRPr>
                    </a:p>
                  </a:txBody>
                  <a:tcPr marL="0" marR="0" marT="36830"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EAF1DD"/>
                    </a:solidFill>
                  </a:tcPr>
                </a:tc>
                <a:tc>
                  <a:txBody>
                    <a:bodyPr/>
                    <a:lstStyle/>
                    <a:p>
                      <a:pPr marR="67310" algn="r">
                        <a:lnSpc>
                          <a:spcPct val="100000"/>
                        </a:lnSpc>
                        <a:spcBef>
                          <a:spcPts val="290"/>
                        </a:spcBef>
                      </a:pPr>
                      <a:r>
                        <a:rPr sz="1100" spc="25" dirty="0">
                          <a:latin typeface="Segoe UI"/>
                          <a:cs typeface="Segoe UI"/>
                        </a:rPr>
                        <a:t>2</a:t>
                      </a:r>
                      <a:r>
                        <a:rPr sz="1100" spc="10" dirty="0">
                          <a:latin typeface="Segoe UI"/>
                          <a:cs typeface="Segoe UI"/>
                        </a:rPr>
                        <a:t>.</a:t>
                      </a:r>
                      <a:r>
                        <a:rPr sz="1100" spc="15" dirty="0">
                          <a:latin typeface="Segoe UI"/>
                          <a:cs typeface="Segoe UI"/>
                        </a:rPr>
                        <a:t>4</a:t>
                      </a:r>
                      <a:r>
                        <a:rPr sz="1100" dirty="0">
                          <a:latin typeface="Segoe UI"/>
                          <a:cs typeface="Segoe UI"/>
                        </a:rPr>
                        <a:t>5</a:t>
                      </a:r>
                      <a:endParaRPr sz="1100">
                        <a:latin typeface="Segoe UI"/>
                        <a:cs typeface="Segoe UI"/>
                      </a:endParaRPr>
                    </a:p>
                  </a:txBody>
                  <a:tcPr marL="0" marR="0" marT="36830"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EAF1DD"/>
                    </a:solidFill>
                  </a:tcPr>
                </a:tc>
                <a:extLst>
                  <a:ext uri="{0D108BD9-81ED-4DB2-BD59-A6C34878D82A}">
                    <a16:rowId xmlns:a16="http://schemas.microsoft.com/office/drawing/2014/main" val="10008"/>
                  </a:ext>
                </a:extLst>
              </a:tr>
              <a:tr h="242316">
                <a:tc>
                  <a:txBody>
                    <a:bodyPr/>
                    <a:lstStyle/>
                    <a:p>
                      <a:pPr marL="73025">
                        <a:lnSpc>
                          <a:spcPct val="100000"/>
                        </a:lnSpc>
                        <a:spcBef>
                          <a:spcPts val="290"/>
                        </a:spcBef>
                      </a:pPr>
                      <a:r>
                        <a:rPr sz="1100" spc="15" dirty="0">
                          <a:latin typeface="Segoe UI"/>
                          <a:cs typeface="Segoe UI"/>
                        </a:rPr>
                        <a:t>Add: Depreciation*</a:t>
                      </a:r>
                      <a:endParaRPr sz="1100">
                        <a:latin typeface="Segoe UI"/>
                        <a:cs typeface="Segoe UI"/>
                      </a:endParaRPr>
                    </a:p>
                  </a:txBody>
                  <a:tcPr marL="0" marR="0" marT="36830"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EAF1DD"/>
                    </a:solidFill>
                  </a:tcPr>
                </a:tc>
                <a:tc>
                  <a:txBody>
                    <a:bodyPr/>
                    <a:lstStyle/>
                    <a:p>
                      <a:pPr marR="67310" algn="r">
                        <a:lnSpc>
                          <a:spcPct val="100000"/>
                        </a:lnSpc>
                        <a:spcBef>
                          <a:spcPts val="290"/>
                        </a:spcBef>
                      </a:pPr>
                      <a:r>
                        <a:rPr sz="1100" dirty="0">
                          <a:latin typeface="Segoe UI"/>
                          <a:cs typeface="Segoe UI"/>
                        </a:rPr>
                        <a:t>-</a:t>
                      </a:r>
                      <a:endParaRPr sz="1100">
                        <a:latin typeface="Segoe UI"/>
                        <a:cs typeface="Segoe UI"/>
                      </a:endParaRPr>
                    </a:p>
                  </a:txBody>
                  <a:tcPr marL="0" marR="0" marT="36830"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EAF1DD"/>
                    </a:solidFill>
                  </a:tcPr>
                </a:tc>
                <a:tc>
                  <a:txBody>
                    <a:bodyPr/>
                    <a:lstStyle/>
                    <a:p>
                      <a:pPr marR="67310" algn="r">
                        <a:lnSpc>
                          <a:spcPct val="100000"/>
                        </a:lnSpc>
                        <a:spcBef>
                          <a:spcPts val="290"/>
                        </a:spcBef>
                      </a:pPr>
                      <a:r>
                        <a:rPr sz="1100" spc="25" dirty="0">
                          <a:latin typeface="Segoe UI"/>
                          <a:cs typeface="Segoe UI"/>
                        </a:rPr>
                        <a:t>1</a:t>
                      </a:r>
                      <a:r>
                        <a:rPr sz="1100" spc="10" dirty="0">
                          <a:latin typeface="Segoe UI"/>
                          <a:cs typeface="Segoe UI"/>
                        </a:rPr>
                        <a:t>.</a:t>
                      </a:r>
                      <a:r>
                        <a:rPr sz="1100" spc="15" dirty="0">
                          <a:latin typeface="Segoe UI"/>
                          <a:cs typeface="Segoe UI"/>
                        </a:rPr>
                        <a:t>5</a:t>
                      </a:r>
                      <a:r>
                        <a:rPr sz="1100" dirty="0">
                          <a:latin typeface="Segoe UI"/>
                          <a:cs typeface="Segoe UI"/>
                        </a:rPr>
                        <a:t>0</a:t>
                      </a:r>
                      <a:endParaRPr sz="1100">
                        <a:latin typeface="Segoe UI"/>
                        <a:cs typeface="Segoe UI"/>
                      </a:endParaRPr>
                    </a:p>
                  </a:txBody>
                  <a:tcPr marL="0" marR="0" marT="36830"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EAF1DD"/>
                    </a:solidFill>
                  </a:tcPr>
                </a:tc>
                <a:extLst>
                  <a:ext uri="{0D108BD9-81ED-4DB2-BD59-A6C34878D82A}">
                    <a16:rowId xmlns:a16="http://schemas.microsoft.com/office/drawing/2014/main" val="10009"/>
                  </a:ext>
                </a:extLst>
              </a:tr>
              <a:tr h="243846">
                <a:tc>
                  <a:txBody>
                    <a:bodyPr/>
                    <a:lstStyle/>
                    <a:p>
                      <a:pPr marL="73025">
                        <a:lnSpc>
                          <a:spcPct val="100000"/>
                        </a:lnSpc>
                        <a:spcBef>
                          <a:spcPts val="290"/>
                        </a:spcBef>
                      </a:pPr>
                      <a:r>
                        <a:rPr sz="1100" spc="10" dirty="0">
                          <a:latin typeface="Segoe UI"/>
                          <a:cs typeface="Segoe UI"/>
                        </a:rPr>
                        <a:t>Cash</a:t>
                      </a:r>
                      <a:r>
                        <a:rPr sz="1100" spc="25" dirty="0">
                          <a:latin typeface="Segoe UI"/>
                          <a:cs typeface="Segoe UI"/>
                        </a:rPr>
                        <a:t> </a:t>
                      </a:r>
                      <a:r>
                        <a:rPr sz="1100" spc="15" dirty="0">
                          <a:latin typeface="Segoe UI"/>
                          <a:cs typeface="Segoe UI"/>
                        </a:rPr>
                        <a:t>Flow</a:t>
                      </a:r>
                      <a:endParaRPr sz="1100">
                        <a:latin typeface="Segoe UI"/>
                        <a:cs typeface="Segoe UI"/>
                      </a:endParaRPr>
                    </a:p>
                  </a:txBody>
                  <a:tcPr marL="0" marR="0" marT="36830"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EAF1DD"/>
                    </a:solidFill>
                  </a:tcPr>
                </a:tc>
                <a:tc>
                  <a:txBody>
                    <a:bodyPr/>
                    <a:lstStyle/>
                    <a:p>
                      <a:pPr marR="67310" algn="r">
                        <a:lnSpc>
                          <a:spcPct val="100000"/>
                        </a:lnSpc>
                        <a:spcBef>
                          <a:spcPts val="290"/>
                        </a:spcBef>
                      </a:pPr>
                      <a:r>
                        <a:rPr sz="1100" spc="25" dirty="0">
                          <a:latin typeface="Segoe UI"/>
                          <a:cs typeface="Segoe UI"/>
                        </a:rPr>
                        <a:t>3</a:t>
                      </a:r>
                      <a:r>
                        <a:rPr sz="1100" spc="10" dirty="0">
                          <a:latin typeface="Segoe UI"/>
                          <a:cs typeface="Segoe UI"/>
                        </a:rPr>
                        <a:t>.</a:t>
                      </a:r>
                      <a:r>
                        <a:rPr sz="1100" spc="15" dirty="0">
                          <a:latin typeface="Segoe UI"/>
                          <a:cs typeface="Segoe UI"/>
                        </a:rPr>
                        <a:t>5</a:t>
                      </a:r>
                      <a:r>
                        <a:rPr sz="1100" dirty="0">
                          <a:latin typeface="Segoe UI"/>
                          <a:cs typeface="Segoe UI"/>
                        </a:rPr>
                        <a:t>0</a:t>
                      </a:r>
                      <a:endParaRPr sz="1100">
                        <a:latin typeface="Segoe UI"/>
                        <a:cs typeface="Segoe UI"/>
                      </a:endParaRPr>
                    </a:p>
                  </a:txBody>
                  <a:tcPr marL="0" marR="0" marT="36830"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EAF1DD"/>
                    </a:solidFill>
                  </a:tcPr>
                </a:tc>
                <a:tc>
                  <a:txBody>
                    <a:bodyPr/>
                    <a:lstStyle/>
                    <a:p>
                      <a:pPr marR="67310" algn="r">
                        <a:lnSpc>
                          <a:spcPct val="100000"/>
                        </a:lnSpc>
                        <a:spcBef>
                          <a:spcPts val="290"/>
                        </a:spcBef>
                      </a:pPr>
                      <a:r>
                        <a:rPr sz="1100" spc="25" dirty="0">
                          <a:latin typeface="Segoe UI"/>
                          <a:cs typeface="Segoe UI"/>
                        </a:rPr>
                        <a:t>3</a:t>
                      </a:r>
                      <a:r>
                        <a:rPr sz="1100" spc="10" dirty="0">
                          <a:latin typeface="Segoe UI"/>
                          <a:cs typeface="Segoe UI"/>
                        </a:rPr>
                        <a:t>.</a:t>
                      </a:r>
                      <a:r>
                        <a:rPr sz="1100" spc="15" dirty="0">
                          <a:latin typeface="Segoe UI"/>
                          <a:cs typeface="Segoe UI"/>
                        </a:rPr>
                        <a:t>9</a:t>
                      </a:r>
                      <a:r>
                        <a:rPr sz="1100" dirty="0">
                          <a:latin typeface="Segoe UI"/>
                          <a:cs typeface="Segoe UI"/>
                        </a:rPr>
                        <a:t>5</a:t>
                      </a:r>
                      <a:endParaRPr sz="1100">
                        <a:latin typeface="Segoe UI"/>
                        <a:cs typeface="Segoe UI"/>
                      </a:endParaRPr>
                    </a:p>
                  </a:txBody>
                  <a:tcPr marL="0" marR="0" marT="36830"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EAF1DD"/>
                    </a:solidFill>
                  </a:tcPr>
                </a:tc>
                <a:extLst>
                  <a:ext uri="{0D108BD9-81ED-4DB2-BD59-A6C34878D82A}">
                    <a16:rowId xmlns:a16="http://schemas.microsoft.com/office/drawing/2014/main" val="10010"/>
                  </a:ext>
                </a:extLst>
              </a:tr>
            </a:tbl>
          </a:graphicData>
        </a:graphic>
      </p:graphicFrame>
      <p:sp>
        <p:nvSpPr>
          <p:cNvPr id="6" name="object 6"/>
          <p:cNvSpPr txBox="1"/>
          <p:nvPr/>
        </p:nvSpPr>
        <p:spPr>
          <a:xfrm>
            <a:off x="901700" y="6435965"/>
            <a:ext cx="5286375" cy="1849755"/>
          </a:xfrm>
          <a:prstGeom prst="rect">
            <a:avLst/>
          </a:prstGeom>
        </p:spPr>
        <p:txBody>
          <a:bodyPr vert="horz" wrap="square" lIns="0" tIns="12700" rIns="0" bIns="0" rtlCol="0">
            <a:spAutoFit/>
          </a:bodyPr>
          <a:lstStyle/>
          <a:p>
            <a:pPr marL="12700" marR="5080" algn="just">
              <a:lnSpc>
                <a:spcPct val="110900"/>
              </a:lnSpc>
              <a:spcBef>
                <a:spcPts val="100"/>
              </a:spcBef>
            </a:pPr>
            <a:r>
              <a:rPr sz="1100" dirty="0">
                <a:latin typeface="Segoe UI"/>
                <a:cs typeface="Segoe UI"/>
              </a:rPr>
              <a:t>* </a:t>
            </a:r>
            <a:r>
              <a:rPr sz="1100" spc="15" dirty="0">
                <a:latin typeface="Segoe UI"/>
                <a:cs typeface="Segoe UI"/>
              </a:rPr>
              <a:t>Being </a:t>
            </a:r>
            <a:r>
              <a:rPr sz="1100" spc="10" dirty="0">
                <a:latin typeface="Segoe UI"/>
                <a:cs typeface="Segoe UI"/>
              </a:rPr>
              <a:t>non- cash </a:t>
            </a:r>
            <a:r>
              <a:rPr sz="1100" spc="15" dirty="0">
                <a:latin typeface="Segoe UI"/>
                <a:cs typeface="Segoe UI"/>
              </a:rPr>
              <a:t>expenditure depreciation </a:t>
            </a:r>
            <a:r>
              <a:rPr sz="1100" spc="10" dirty="0">
                <a:latin typeface="Segoe UI"/>
                <a:cs typeface="Segoe UI"/>
              </a:rPr>
              <a:t>has been </a:t>
            </a:r>
            <a:r>
              <a:rPr sz="1100" spc="15" dirty="0">
                <a:latin typeface="Segoe UI"/>
                <a:cs typeface="Segoe UI"/>
              </a:rPr>
              <a:t>added </a:t>
            </a:r>
            <a:r>
              <a:rPr sz="1100" spc="10" dirty="0">
                <a:latin typeface="Segoe UI"/>
                <a:cs typeface="Segoe UI"/>
              </a:rPr>
              <a:t>back while </a:t>
            </a:r>
            <a:r>
              <a:rPr sz="1100" spc="15" dirty="0">
                <a:latin typeface="Segoe UI"/>
                <a:cs typeface="Segoe UI"/>
              </a:rPr>
              <a:t>calculating  the </a:t>
            </a:r>
            <a:r>
              <a:rPr sz="1100" spc="10" dirty="0">
                <a:latin typeface="Segoe UI"/>
                <a:cs typeface="Segoe UI"/>
              </a:rPr>
              <a:t>cash</a:t>
            </a:r>
            <a:r>
              <a:rPr sz="1100" spc="50" dirty="0">
                <a:latin typeface="Segoe UI"/>
                <a:cs typeface="Segoe UI"/>
              </a:rPr>
              <a:t> </a:t>
            </a:r>
            <a:r>
              <a:rPr sz="1100" spc="15" dirty="0">
                <a:latin typeface="Segoe UI"/>
                <a:cs typeface="Segoe UI"/>
              </a:rPr>
              <a:t>flow.</a:t>
            </a:r>
            <a:endParaRPr sz="1100">
              <a:latin typeface="Segoe UI"/>
              <a:cs typeface="Segoe UI"/>
            </a:endParaRPr>
          </a:p>
          <a:p>
            <a:pPr marL="12700" marR="8890" algn="just">
              <a:lnSpc>
                <a:spcPct val="110400"/>
              </a:lnSpc>
              <a:spcBef>
                <a:spcPts val="605"/>
              </a:spcBef>
            </a:pPr>
            <a:r>
              <a:rPr sz="1100" spc="5" dirty="0">
                <a:latin typeface="Segoe UI"/>
                <a:cs typeface="Segoe UI"/>
              </a:rPr>
              <a:t>As </a:t>
            </a:r>
            <a:r>
              <a:rPr sz="1100" spc="10" dirty="0">
                <a:latin typeface="Segoe UI"/>
                <a:cs typeface="Segoe UI"/>
              </a:rPr>
              <a:t>we can see in the </a:t>
            </a:r>
            <a:r>
              <a:rPr sz="1100" spc="15" dirty="0">
                <a:latin typeface="Segoe UI"/>
                <a:cs typeface="Segoe UI"/>
              </a:rPr>
              <a:t>above table </a:t>
            </a:r>
            <a:r>
              <a:rPr sz="1100" spc="10" dirty="0">
                <a:latin typeface="Segoe UI"/>
                <a:cs typeface="Segoe UI"/>
              </a:rPr>
              <a:t>that due </a:t>
            </a:r>
            <a:r>
              <a:rPr sz="1100" spc="5" dirty="0">
                <a:latin typeface="Segoe UI"/>
                <a:cs typeface="Segoe UI"/>
              </a:rPr>
              <a:t>to </a:t>
            </a:r>
            <a:r>
              <a:rPr sz="1100" spc="15" dirty="0">
                <a:latin typeface="Segoe UI"/>
                <a:cs typeface="Segoe UI"/>
              </a:rPr>
              <a:t>depreciation </a:t>
            </a:r>
            <a:r>
              <a:rPr sz="1100" spc="10" dirty="0">
                <a:latin typeface="Segoe UI"/>
                <a:cs typeface="Segoe UI"/>
              </a:rPr>
              <a:t>under the </a:t>
            </a:r>
            <a:r>
              <a:rPr sz="1100" spc="15" dirty="0">
                <a:latin typeface="Segoe UI"/>
                <a:cs typeface="Segoe UI"/>
              </a:rPr>
              <a:t>second  scenario, </a:t>
            </a:r>
            <a:r>
              <a:rPr sz="1100" dirty="0">
                <a:latin typeface="Segoe UI"/>
                <a:cs typeface="Segoe UI"/>
              </a:rPr>
              <a:t>a </a:t>
            </a:r>
            <a:r>
              <a:rPr sz="1100" spc="10" dirty="0">
                <a:latin typeface="Segoe UI"/>
                <a:cs typeface="Segoe UI"/>
              </a:rPr>
              <a:t>tax </a:t>
            </a:r>
            <a:r>
              <a:rPr sz="1100" spc="15" dirty="0">
                <a:latin typeface="Segoe UI"/>
                <a:cs typeface="Segoe UI"/>
              </a:rPr>
              <a:t>saving </a:t>
            </a:r>
            <a:r>
              <a:rPr sz="1100" spc="5" dirty="0">
                <a:latin typeface="Segoe UI"/>
                <a:cs typeface="Segoe UI"/>
              </a:rPr>
              <a:t>of </a:t>
            </a:r>
            <a:r>
              <a:rPr sz="1100" spc="5" dirty="0">
                <a:latin typeface="Trebuchet MS"/>
                <a:cs typeface="Trebuchet MS"/>
              </a:rPr>
              <a:t>`</a:t>
            </a:r>
            <a:r>
              <a:rPr sz="1100" spc="5" dirty="0">
                <a:latin typeface="Segoe UI"/>
                <a:cs typeface="Segoe UI"/>
              </a:rPr>
              <a:t>0.45 </a:t>
            </a:r>
            <a:r>
              <a:rPr sz="1100" spc="10" dirty="0">
                <a:latin typeface="Segoe UI"/>
                <a:cs typeface="Segoe UI"/>
              </a:rPr>
              <a:t>crore </a:t>
            </a:r>
            <a:r>
              <a:rPr sz="1100" spc="5" dirty="0">
                <a:latin typeface="Segoe UI"/>
                <a:cs typeface="Segoe UI"/>
              </a:rPr>
              <a:t>(</a:t>
            </a:r>
            <a:r>
              <a:rPr sz="1100" spc="5" dirty="0">
                <a:latin typeface="Trebuchet MS"/>
                <a:cs typeface="Trebuchet MS"/>
              </a:rPr>
              <a:t>`</a:t>
            </a:r>
            <a:r>
              <a:rPr sz="1100" spc="5" dirty="0">
                <a:latin typeface="Segoe UI"/>
                <a:cs typeface="Segoe UI"/>
              </a:rPr>
              <a:t>1.50 </a:t>
            </a:r>
            <a:r>
              <a:rPr sz="1100" dirty="0">
                <a:latin typeface="Segoe UI"/>
                <a:cs typeface="Segoe UI"/>
              </a:rPr>
              <a:t>– </a:t>
            </a:r>
            <a:r>
              <a:rPr sz="1100" spc="5" dirty="0">
                <a:latin typeface="Trebuchet MS"/>
                <a:cs typeface="Trebuchet MS"/>
              </a:rPr>
              <a:t>`</a:t>
            </a:r>
            <a:r>
              <a:rPr sz="1100" spc="5" dirty="0">
                <a:latin typeface="Segoe UI"/>
                <a:cs typeface="Segoe UI"/>
              </a:rPr>
              <a:t>1.05) </a:t>
            </a:r>
            <a:r>
              <a:rPr sz="1100" spc="10" dirty="0">
                <a:latin typeface="Segoe UI"/>
                <a:cs typeface="Segoe UI"/>
              </a:rPr>
              <a:t>was made. This </a:t>
            </a:r>
            <a:r>
              <a:rPr sz="1100" dirty="0">
                <a:latin typeface="Segoe UI"/>
                <a:cs typeface="Segoe UI"/>
              </a:rPr>
              <a:t>is </a:t>
            </a:r>
            <a:r>
              <a:rPr sz="1100" spc="15" dirty="0">
                <a:latin typeface="Segoe UI"/>
                <a:cs typeface="Segoe UI"/>
              </a:rPr>
              <a:t>called </a:t>
            </a:r>
            <a:r>
              <a:rPr sz="1100" spc="10" dirty="0">
                <a:latin typeface="Segoe UI"/>
                <a:cs typeface="Segoe UI"/>
              </a:rPr>
              <a:t>tax  </a:t>
            </a:r>
            <a:r>
              <a:rPr sz="1100" spc="15" dirty="0">
                <a:latin typeface="Segoe UI"/>
                <a:cs typeface="Segoe UI"/>
              </a:rPr>
              <a:t>shield. </a:t>
            </a:r>
            <a:r>
              <a:rPr sz="1100" spc="10" dirty="0">
                <a:latin typeface="Segoe UI"/>
                <a:cs typeface="Segoe UI"/>
              </a:rPr>
              <a:t>The tax </a:t>
            </a:r>
            <a:r>
              <a:rPr sz="1100" spc="15" dirty="0">
                <a:latin typeface="Segoe UI"/>
                <a:cs typeface="Segoe UI"/>
              </a:rPr>
              <a:t>shield </a:t>
            </a:r>
            <a:r>
              <a:rPr sz="1100" spc="10" dirty="0">
                <a:latin typeface="Segoe UI"/>
                <a:cs typeface="Segoe UI"/>
              </a:rPr>
              <a:t>is </a:t>
            </a:r>
            <a:r>
              <a:rPr sz="1100" spc="15" dirty="0">
                <a:latin typeface="Segoe UI"/>
                <a:cs typeface="Segoe UI"/>
              </a:rPr>
              <a:t>considered </a:t>
            </a:r>
            <a:r>
              <a:rPr sz="1100" spc="10" dirty="0">
                <a:latin typeface="Segoe UI"/>
                <a:cs typeface="Segoe UI"/>
              </a:rPr>
              <a:t>while </a:t>
            </a:r>
            <a:r>
              <a:rPr sz="1100" spc="15" dirty="0">
                <a:latin typeface="Segoe UI"/>
                <a:cs typeface="Segoe UI"/>
              </a:rPr>
              <a:t>estimating </a:t>
            </a:r>
            <a:r>
              <a:rPr sz="1100" spc="10" dirty="0">
                <a:latin typeface="Segoe UI"/>
                <a:cs typeface="Segoe UI"/>
              </a:rPr>
              <a:t>cash</a:t>
            </a:r>
            <a:r>
              <a:rPr sz="1100" spc="200" dirty="0">
                <a:latin typeface="Segoe UI"/>
                <a:cs typeface="Segoe UI"/>
              </a:rPr>
              <a:t> </a:t>
            </a:r>
            <a:r>
              <a:rPr sz="1100" spc="15" dirty="0">
                <a:latin typeface="Segoe UI"/>
                <a:cs typeface="Segoe UI"/>
              </a:rPr>
              <a:t>flows.</a:t>
            </a:r>
            <a:endParaRPr sz="1100">
              <a:latin typeface="Segoe UI"/>
              <a:cs typeface="Segoe UI"/>
            </a:endParaRPr>
          </a:p>
          <a:p>
            <a:pPr marL="12700" marR="8890" algn="just">
              <a:lnSpc>
                <a:spcPct val="110900"/>
              </a:lnSpc>
              <a:spcBef>
                <a:spcPts val="600"/>
              </a:spcBef>
            </a:pPr>
            <a:r>
              <a:rPr sz="1100" b="1" spc="15" dirty="0">
                <a:latin typeface="Segoe UI"/>
                <a:cs typeface="Segoe UI"/>
              </a:rPr>
              <a:t>(b) Opportunity </a:t>
            </a:r>
            <a:r>
              <a:rPr sz="1100" b="1" spc="10" dirty="0">
                <a:latin typeface="Segoe UI"/>
                <a:cs typeface="Segoe UI"/>
              </a:rPr>
              <a:t>Cost: </a:t>
            </a:r>
            <a:r>
              <a:rPr sz="1100" spc="15" dirty="0">
                <a:latin typeface="Segoe UI"/>
                <a:cs typeface="Segoe UI"/>
              </a:rPr>
              <a:t>Opportunity </a:t>
            </a:r>
            <a:r>
              <a:rPr sz="1100" spc="10" dirty="0">
                <a:latin typeface="Segoe UI"/>
                <a:cs typeface="Segoe UI"/>
              </a:rPr>
              <a:t>cost is </a:t>
            </a:r>
            <a:r>
              <a:rPr sz="1100" b="1" spc="15" dirty="0">
                <a:latin typeface="Segoe UI"/>
                <a:cs typeface="Segoe UI"/>
              </a:rPr>
              <a:t>foregoing </a:t>
            </a:r>
            <a:r>
              <a:rPr sz="1100" b="1" spc="10" dirty="0">
                <a:latin typeface="Segoe UI"/>
                <a:cs typeface="Segoe UI"/>
              </a:rPr>
              <a:t>of </a:t>
            </a:r>
            <a:r>
              <a:rPr sz="1100" b="1" dirty="0">
                <a:latin typeface="Segoe UI"/>
                <a:cs typeface="Segoe UI"/>
              </a:rPr>
              <a:t>a </a:t>
            </a:r>
            <a:r>
              <a:rPr sz="1100" b="1" spc="10" dirty="0">
                <a:latin typeface="Segoe UI"/>
                <a:cs typeface="Segoe UI"/>
              </a:rPr>
              <a:t>benefit </a:t>
            </a:r>
            <a:r>
              <a:rPr sz="1100" spc="10" dirty="0">
                <a:latin typeface="Segoe UI"/>
                <a:cs typeface="Segoe UI"/>
              </a:rPr>
              <a:t>due </a:t>
            </a:r>
            <a:r>
              <a:rPr sz="1100" spc="-5" dirty="0">
                <a:latin typeface="Segoe UI"/>
                <a:cs typeface="Segoe UI"/>
              </a:rPr>
              <a:t>to  </a:t>
            </a:r>
            <a:r>
              <a:rPr sz="1100" spc="15" dirty="0">
                <a:latin typeface="Segoe UI"/>
                <a:cs typeface="Segoe UI"/>
              </a:rPr>
              <a:t>choosing </a:t>
            </a:r>
            <a:r>
              <a:rPr sz="1100" spc="10" dirty="0">
                <a:latin typeface="Segoe UI"/>
                <a:cs typeface="Segoe UI"/>
              </a:rPr>
              <a:t>of </a:t>
            </a:r>
            <a:r>
              <a:rPr sz="1100" spc="5" dirty="0">
                <a:latin typeface="Segoe UI"/>
                <a:cs typeface="Segoe UI"/>
              </a:rPr>
              <a:t>an </a:t>
            </a:r>
            <a:r>
              <a:rPr sz="1100" spc="15" dirty="0">
                <a:latin typeface="Segoe UI"/>
                <a:cs typeface="Segoe UI"/>
              </a:rPr>
              <a:t>alternative </a:t>
            </a:r>
            <a:r>
              <a:rPr sz="1100" spc="10" dirty="0">
                <a:latin typeface="Segoe UI"/>
                <a:cs typeface="Segoe UI"/>
              </a:rPr>
              <a:t>investment option. For </a:t>
            </a:r>
            <a:r>
              <a:rPr sz="1100" spc="15" dirty="0">
                <a:latin typeface="Segoe UI"/>
                <a:cs typeface="Segoe UI"/>
              </a:rPr>
              <a:t>example, </a:t>
            </a:r>
            <a:r>
              <a:rPr sz="1100" spc="10" dirty="0">
                <a:latin typeface="Segoe UI"/>
                <a:cs typeface="Segoe UI"/>
              </a:rPr>
              <a:t>if </a:t>
            </a:r>
            <a:r>
              <a:rPr sz="1100" dirty="0">
                <a:latin typeface="Segoe UI"/>
                <a:cs typeface="Segoe UI"/>
              </a:rPr>
              <a:t>a </a:t>
            </a:r>
            <a:r>
              <a:rPr sz="1100" spc="10" dirty="0">
                <a:latin typeface="Segoe UI"/>
                <a:cs typeface="Segoe UI"/>
              </a:rPr>
              <a:t>company owns </a:t>
            </a:r>
            <a:r>
              <a:rPr sz="1100" dirty="0">
                <a:latin typeface="Segoe UI"/>
                <a:cs typeface="Segoe UI"/>
              </a:rPr>
              <a:t>a  </a:t>
            </a:r>
            <a:r>
              <a:rPr sz="1100" spc="15" dirty="0">
                <a:latin typeface="Segoe UI"/>
                <a:cs typeface="Segoe UI"/>
              </a:rPr>
              <a:t>piece </a:t>
            </a:r>
            <a:r>
              <a:rPr sz="1100" spc="5" dirty="0">
                <a:latin typeface="Segoe UI"/>
                <a:cs typeface="Segoe UI"/>
              </a:rPr>
              <a:t>of </a:t>
            </a:r>
            <a:r>
              <a:rPr sz="1100" spc="10" dirty="0">
                <a:latin typeface="Segoe UI"/>
                <a:cs typeface="Segoe UI"/>
              </a:rPr>
              <a:t>land </a:t>
            </a:r>
            <a:r>
              <a:rPr sz="1100" spc="15" dirty="0">
                <a:latin typeface="Segoe UI"/>
                <a:cs typeface="Segoe UI"/>
              </a:rPr>
              <a:t>acquired </a:t>
            </a:r>
            <a:r>
              <a:rPr sz="1100" spc="5" dirty="0">
                <a:latin typeface="Segoe UI"/>
                <a:cs typeface="Segoe UI"/>
              </a:rPr>
              <a:t>10 </a:t>
            </a:r>
            <a:r>
              <a:rPr sz="1100" spc="10" dirty="0">
                <a:latin typeface="Segoe UI"/>
                <a:cs typeface="Segoe UI"/>
              </a:rPr>
              <a:t>years ago for </a:t>
            </a:r>
            <a:r>
              <a:rPr sz="1100" spc="-10" dirty="0">
                <a:latin typeface="Trebuchet MS"/>
                <a:cs typeface="Trebuchet MS"/>
              </a:rPr>
              <a:t>`</a:t>
            </a:r>
            <a:r>
              <a:rPr sz="1100" spc="-10" dirty="0">
                <a:latin typeface="Segoe UI"/>
                <a:cs typeface="Segoe UI"/>
              </a:rPr>
              <a:t>1 </a:t>
            </a:r>
            <a:r>
              <a:rPr sz="1100" spc="10" dirty="0">
                <a:latin typeface="Segoe UI"/>
                <a:cs typeface="Segoe UI"/>
              </a:rPr>
              <a:t>crore can be </a:t>
            </a:r>
            <a:r>
              <a:rPr sz="1100" spc="15" dirty="0">
                <a:latin typeface="Segoe UI"/>
                <a:cs typeface="Segoe UI"/>
              </a:rPr>
              <a:t>sold </a:t>
            </a:r>
            <a:r>
              <a:rPr sz="1100" spc="10" dirty="0">
                <a:latin typeface="Segoe UI"/>
                <a:cs typeface="Segoe UI"/>
              </a:rPr>
              <a:t>for </a:t>
            </a:r>
            <a:r>
              <a:rPr sz="1100" dirty="0">
                <a:latin typeface="Trebuchet MS"/>
                <a:cs typeface="Trebuchet MS"/>
              </a:rPr>
              <a:t>`</a:t>
            </a:r>
            <a:r>
              <a:rPr sz="1100" dirty="0">
                <a:latin typeface="Segoe UI"/>
                <a:cs typeface="Segoe UI"/>
              </a:rPr>
              <a:t>10 </a:t>
            </a:r>
            <a:r>
              <a:rPr sz="1100" spc="10" dirty="0">
                <a:latin typeface="Segoe UI"/>
                <a:cs typeface="Segoe UI"/>
              </a:rPr>
              <a:t>crore. If </a:t>
            </a:r>
            <a:r>
              <a:rPr sz="1100" spc="15" dirty="0">
                <a:latin typeface="Segoe UI"/>
                <a:cs typeface="Segoe UI"/>
              </a:rPr>
              <a:t>the  company </a:t>
            </a:r>
            <a:r>
              <a:rPr sz="1100" spc="10" dirty="0">
                <a:latin typeface="Segoe UI"/>
                <a:cs typeface="Segoe UI"/>
              </a:rPr>
              <a:t>uses this piece of land for </a:t>
            </a:r>
            <a:r>
              <a:rPr sz="1100" dirty="0">
                <a:latin typeface="Segoe UI"/>
                <a:cs typeface="Segoe UI"/>
              </a:rPr>
              <a:t>a </a:t>
            </a:r>
            <a:r>
              <a:rPr sz="1100" spc="15" dirty="0">
                <a:latin typeface="Segoe UI"/>
                <a:cs typeface="Segoe UI"/>
              </a:rPr>
              <a:t>project </a:t>
            </a:r>
            <a:r>
              <a:rPr sz="1100" spc="10" dirty="0">
                <a:latin typeface="Segoe UI"/>
                <a:cs typeface="Segoe UI"/>
              </a:rPr>
              <a:t>then its sale </a:t>
            </a:r>
            <a:r>
              <a:rPr sz="1100" spc="15" dirty="0">
                <a:latin typeface="Segoe UI"/>
                <a:cs typeface="Segoe UI"/>
              </a:rPr>
              <a:t>value </a:t>
            </a:r>
            <a:r>
              <a:rPr sz="1100" spc="5" dirty="0">
                <a:latin typeface="Segoe UI"/>
                <a:cs typeface="Segoe UI"/>
              </a:rPr>
              <a:t>i.e. </a:t>
            </a:r>
            <a:r>
              <a:rPr sz="1100" spc="-5" dirty="0">
                <a:latin typeface="Trebuchet MS"/>
                <a:cs typeface="Trebuchet MS"/>
              </a:rPr>
              <a:t>`</a:t>
            </a:r>
            <a:r>
              <a:rPr sz="1100" spc="-5" dirty="0">
                <a:latin typeface="Segoe UI"/>
                <a:cs typeface="Segoe UI"/>
              </a:rPr>
              <a:t>10 </a:t>
            </a:r>
            <a:r>
              <a:rPr sz="1100" spc="15" dirty="0">
                <a:latin typeface="Segoe UI"/>
                <a:cs typeface="Segoe UI"/>
              </a:rPr>
              <a:t>crore</a:t>
            </a:r>
            <a:r>
              <a:rPr sz="1100" spc="50" dirty="0">
                <a:latin typeface="Segoe UI"/>
                <a:cs typeface="Segoe UI"/>
              </a:rPr>
              <a:t> </a:t>
            </a:r>
            <a:r>
              <a:rPr sz="1100" spc="10" dirty="0">
                <a:latin typeface="Segoe UI"/>
                <a:cs typeface="Segoe UI"/>
              </a:rPr>
              <a:t>forms</a:t>
            </a:r>
            <a:endParaRPr sz="1100">
              <a:latin typeface="Segoe UI"/>
              <a:cs typeface="Segoe UI"/>
            </a:endParaRP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 name="object 3"/>
          <p:cNvSpPr txBox="1"/>
          <p:nvPr/>
        </p:nvSpPr>
        <p:spPr>
          <a:xfrm>
            <a:off x="5091176" y="746251"/>
            <a:ext cx="229870" cy="193675"/>
          </a:xfrm>
          <a:prstGeom prst="rect">
            <a:avLst/>
          </a:prstGeom>
        </p:spPr>
        <p:txBody>
          <a:bodyPr vert="horz" wrap="square" lIns="0" tIns="12700" rIns="0" bIns="0" rtlCol="0">
            <a:spAutoFit/>
          </a:bodyPr>
          <a:lstStyle/>
          <a:p>
            <a:pPr marL="12700">
              <a:lnSpc>
                <a:spcPct val="100000"/>
              </a:lnSpc>
              <a:spcBef>
                <a:spcPts val="100"/>
              </a:spcBef>
            </a:pPr>
            <a:r>
              <a:rPr sz="1100" b="1" spc="25" dirty="0">
                <a:solidFill>
                  <a:srgbClr val="FFFFFF"/>
                </a:solidFill>
                <a:latin typeface="Segoe UI"/>
                <a:cs typeface="Segoe UI"/>
              </a:rPr>
              <a:t>7</a:t>
            </a:r>
            <a:r>
              <a:rPr sz="1100" b="1" spc="10" dirty="0">
                <a:solidFill>
                  <a:srgbClr val="FFFFFF"/>
                </a:solidFill>
                <a:latin typeface="Segoe UI"/>
                <a:cs typeface="Segoe UI"/>
              </a:rPr>
              <a:t>.</a:t>
            </a:r>
            <a:r>
              <a:rPr sz="1100" b="1" dirty="0">
                <a:solidFill>
                  <a:srgbClr val="FFFFFF"/>
                </a:solidFill>
                <a:latin typeface="Segoe UI"/>
                <a:cs typeface="Segoe UI"/>
              </a:rPr>
              <a:t>9</a:t>
            </a:r>
            <a:endParaRPr sz="1100">
              <a:latin typeface="Segoe UI"/>
              <a:cs typeface="Segoe UI"/>
            </a:endParaRPr>
          </a:p>
        </p:txBody>
      </p:sp>
      <p:sp>
        <p:nvSpPr>
          <p:cNvPr id="5" name="object 5"/>
          <p:cNvSpPr txBox="1"/>
          <p:nvPr/>
        </p:nvSpPr>
        <p:spPr>
          <a:xfrm>
            <a:off x="901139" y="1246745"/>
            <a:ext cx="5287010" cy="6911340"/>
          </a:xfrm>
          <a:prstGeom prst="rect">
            <a:avLst/>
          </a:prstGeom>
        </p:spPr>
        <p:txBody>
          <a:bodyPr vert="horz" wrap="square" lIns="0" tIns="12700" rIns="0" bIns="0" rtlCol="0">
            <a:spAutoFit/>
          </a:bodyPr>
          <a:lstStyle/>
          <a:p>
            <a:pPr marL="12700" marR="8255" algn="just">
              <a:lnSpc>
                <a:spcPct val="110900"/>
              </a:lnSpc>
              <a:spcBef>
                <a:spcPts val="100"/>
              </a:spcBef>
            </a:pPr>
            <a:r>
              <a:rPr sz="1100" spc="15" dirty="0">
                <a:latin typeface="Segoe UI"/>
                <a:cs typeface="Segoe UI"/>
              </a:rPr>
              <a:t>the </a:t>
            </a:r>
            <a:r>
              <a:rPr sz="1100" spc="10" dirty="0">
                <a:latin typeface="Segoe UI"/>
                <a:cs typeface="Segoe UI"/>
              </a:rPr>
              <a:t>part </a:t>
            </a:r>
            <a:r>
              <a:rPr sz="1100" spc="5" dirty="0">
                <a:latin typeface="Segoe UI"/>
                <a:cs typeface="Segoe UI"/>
              </a:rPr>
              <a:t>of </a:t>
            </a:r>
            <a:r>
              <a:rPr sz="1100" spc="10" dirty="0">
                <a:latin typeface="Segoe UI"/>
                <a:cs typeface="Segoe UI"/>
              </a:rPr>
              <a:t>initial </a:t>
            </a:r>
            <a:r>
              <a:rPr sz="1100" spc="15" dirty="0">
                <a:latin typeface="Segoe UI"/>
                <a:cs typeface="Segoe UI"/>
              </a:rPr>
              <a:t>outlay </a:t>
            </a:r>
            <a:r>
              <a:rPr sz="1100" spc="10" dirty="0">
                <a:latin typeface="Segoe UI"/>
                <a:cs typeface="Segoe UI"/>
              </a:rPr>
              <a:t>as </a:t>
            </a:r>
            <a:r>
              <a:rPr sz="1100" spc="5" dirty="0">
                <a:latin typeface="Segoe UI"/>
                <a:cs typeface="Segoe UI"/>
              </a:rPr>
              <a:t>by </a:t>
            </a:r>
            <a:r>
              <a:rPr sz="1100" spc="10" dirty="0">
                <a:latin typeface="Segoe UI"/>
                <a:cs typeface="Segoe UI"/>
              </a:rPr>
              <a:t>using the land the </a:t>
            </a:r>
            <a:r>
              <a:rPr sz="1100" spc="15" dirty="0">
                <a:latin typeface="Segoe UI"/>
                <a:cs typeface="Segoe UI"/>
              </a:rPr>
              <a:t>company </a:t>
            </a:r>
            <a:r>
              <a:rPr sz="1100" spc="10" dirty="0">
                <a:latin typeface="Segoe UI"/>
                <a:cs typeface="Segoe UI"/>
              </a:rPr>
              <a:t>has </a:t>
            </a:r>
            <a:r>
              <a:rPr sz="1100" spc="15" dirty="0">
                <a:latin typeface="Segoe UI"/>
                <a:cs typeface="Segoe UI"/>
              </a:rPr>
              <a:t>foregone </a:t>
            </a:r>
            <a:r>
              <a:rPr sz="1100" dirty="0">
                <a:latin typeface="Trebuchet MS"/>
                <a:cs typeface="Trebuchet MS"/>
              </a:rPr>
              <a:t>`</a:t>
            </a:r>
            <a:r>
              <a:rPr sz="1100" dirty="0">
                <a:latin typeface="Segoe UI"/>
                <a:cs typeface="Segoe UI"/>
              </a:rPr>
              <a:t>10 </a:t>
            </a:r>
            <a:r>
              <a:rPr sz="1100" spc="10" dirty="0">
                <a:latin typeface="Segoe UI"/>
                <a:cs typeface="Segoe UI"/>
              </a:rPr>
              <a:t>crore  </a:t>
            </a:r>
            <a:r>
              <a:rPr sz="1100" spc="15" dirty="0">
                <a:latin typeface="Segoe UI"/>
                <a:cs typeface="Segoe UI"/>
              </a:rPr>
              <a:t>which </a:t>
            </a:r>
            <a:r>
              <a:rPr sz="1100" spc="10" dirty="0">
                <a:latin typeface="Segoe UI"/>
                <a:cs typeface="Segoe UI"/>
              </a:rPr>
              <a:t>could be </a:t>
            </a:r>
            <a:r>
              <a:rPr sz="1100" spc="15" dirty="0">
                <a:latin typeface="Segoe UI"/>
                <a:cs typeface="Segoe UI"/>
              </a:rPr>
              <a:t>earned </a:t>
            </a:r>
            <a:r>
              <a:rPr sz="1100" spc="10" dirty="0">
                <a:latin typeface="Segoe UI"/>
                <a:cs typeface="Segoe UI"/>
              </a:rPr>
              <a:t>by </a:t>
            </a:r>
            <a:r>
              <a:rPr sz="1100" spc="15" dirty="0">
                <a:latin typeface="Segoe UI"/>
                <a:cs typeface="Segoe UI"/>
              </a:rPr>
              <a:t>selling </a:t>
            </a:r>
            <a:r>
              <a:rPr sz="1100" spc="10" dirty="0">
                <a:latin typeface="Segoe UI"/>
                <a:cs typeface="Segoe UI"/>
              </a:rPr>
              <a:t>it. This </a:t>
            </a:r>
            <a:r>
              <a:rPr sz="1100" spc="15" dirty="0">
                <a:latin typeface="Segoe UI"/>
                <a:cs typeface="Segoe UI"/>
              </a:rPr>
              <a:t>opportunity </a:t>
            </a:r>
            <a:r>
              <a:rPr sz="1100" spc="10" dirty="0">
                <a:latin typeface="Segoe UI"/>
                <a:cs typeface="Segoe UI"/>
              </a:rPr>
              <a:t>cost </a:t>
            </a:r>
            <a:r>
              <a:rPr sz="1100" spc="5" dirty="0">
                <a:latin typeface="Segoe UI"/>
                <a:cs typeface="Segoe UI"/>
              </a:rPr>
              <a:t>can </a:t>
            </a:r>
            <a:r>
              <a:rPr sz="1100" spc="10" dirty="0">
                <a:latin typeface="Segoe UI"/>
                <a:cs typeface="Segoe UI"/>
              </a:rPr>
              <a:t>occur </a:t>
            </a:r>
            <a:r>
              <a:rPr sz="1100" spc="15" dirty="0">
                <a:latin typeface="Segoe UI"/>
                <a:cs typeface="Segoe UI"/>
              </a:rPr>
              <a:t>both </a:t>
            </a:r>
            <a:r>
              <a:rPr sz="1100" spc="5" dirty="0">
                <a:latin typeface="Segoe UI"/>
                <a:cs typeface="Segoe UI"/>
              </a:rPr>
              <a:t>at the  </a:t>
            </a:r>
            <a:r>
              <a:rPr sz="1100" spc="15" dirty="0">
                <a:latin typeface="Segoe UI"/>
                <a:cs typeface="Segoe UI"/>
              </a:rPr>
              <a:t>time </a:t>
            </a:r>
            <a:r>
              <a:rPr sz="1100" spc="5" dirty="0">
                <a:latin typeface="Segoe UI"/>
                <a:cs typeface="Segoe UI"/>
              </a:rPr>
              <a:t>of </a:t>
            </a:r>
            <a:r>
              <a:rPr sz="1100" spc="15" dirty="0">
                <a:latin typeface="Segoe UI"/>
                <a:cs typeface="Segoe UI"/>
              </a:rPr>
              <a:t>initial outlay </a:t>
            </a:r>
            <a:r>
              <a:rPr sz="1100" spc="5" dirty="0">
                <a:latin typeface="Segoe UI"/>
                <a:cs typeface="Segoe UI"/>
              </a:rPr>
              <a:t>and </a:t>
            </a:r>
            <a:r>
              <a:rPr sz="1100" spc="15" dirty="0">
                <a:latin typeface="Segoe UI"/>
                <a:cs typeface="Segoe UI"/>
              </a:rPr>
              <a:t>during </a:t>
            </a:r>
            <a:r>
              <a:rPr sz="1100" spc="10" dirty="0">
                <a:latin typeface="Segoe UI"/>
                <a:cs typeface="Segoe UI"/>
              </a:rPr>
              <a:t>the </a:t>
            </a:r>
            <a:r>
              <a:rPr sz="1100" spc="15" dirty="0">
                <a:latin typeface="Segoe UI"/>
                <a:cs typeface="Segoe UI"/>
              </a:rPr>
              <a:t>tenure </a:t>
            </a:r>
            <a:r>
              <a:rPr sz="1100" spc="10" dirty="0">
                <a:latin typeface="Segoe UI"/>
                <a:cs typeface="Segoe UI"/>
              </a:rPr>
              <a:t>of the</a:t>
            </a:r>
            <a:r>
              <a:rPr sz="1100" spc="235" dirty="0">
                <a:latin typeface="Segoe UI"/>
                <a:cs typeface="Segoe UI"/>
              </a:rPr>
              <a:t> </a:t>
            </a:r>
            <a:r>
              <a:rPr sz="1100" spc="15" dirty="0">
                <a:latin typeface="Segoe UI"/>
                <a:cs typeface="Segoe UI"/>
              </a:rPr>
              <a:t>project.</a:t>
            </a:r>
            <a:endParaRPr sz="1100">
              <a:latin typeface="Segoe UI"/>
              <a:cs typeface="Segoe UI"/>
            </a:endParaRPr>
          </a:p>
          <a:p>
            <a:pPr marL="12700" algn="just">
              <a:lnSpc>
                <a:spcPct val="100000"/>
              </a:lnSpc>
              <a:spcBef>
                <a:spcPts val="740"/>
              </a:spcBef>
            </a:pPr>
            <a:r>
              <a:rPr sz="1100" spc="15" dirty="0">
                <a:latin typeface="Segoe UI"/>
                <a:cs typeface="Segoe UI"/>
              </a:rPr>
              <a:t>Opportunity </a:t>
            </a:r>
            <a:r>
              <a:rPr sz="1100" spc="10" dirty="0">
                <a:latin typeface="Segoe UI"/>
                <a:cs typeface="Segoe UI"/>
              </a:rPr>
              <a:t>costs </a:t>
            </a:r>
            <a:r>
              <a:rPr sz="1100" spc="15" dirty="0">
                <a:latin typeface="Segoe UI"/>
                <a:cs typeface="Segoe UI"/>
              </a:rPr>
              <a:t>are considered </a:t>
            </a:r>
            <a:r>
              <a:rPr sz="1100" spc="5" dirty="0">
                <a:latin typeface="Segoe UI"/>
                <a:cs typeface="Segoe UI"/>
              </a:rPr>
              <a:t>for </a:t>
            </a:r>
            <a:r>
              <a:rPr sz="1100" spc="15" dirty="0">
                <a:latin typeface="Segoe UI"/>
                <a:cs typeface="Segoe UI"/>
              </a:rPr>
              <a:t>estimation </a:t>
            </a:r>
            <a:r>
              <a:rPr sz="1100" spc="5" dirty="0">
                <a:latin typeface="Segoe UI"/>
                <a:cs typeface="Segoe UI"/>
              </a:rPr>
              <a:t>of </a:t>
            </a:r>
            <a:r>
              <a:rPr sz="1100" spc="10" dirty="0">
                <a:latin typeface="Segoe UI"/>
                <a:cs typeface="Segoe UI"/>
              </a:rPr>
              <a:t>cash</a:t>
            </a:r>
            <a:r>
              <a:rPr sz="1100" spc="235" dirty="0">
                <a:latin typeface="Segoe UI"/>
                <a:cs typeface="Segoe UI"/>
              </a:rPr>
              <a:t> </a:t>
            </a:r>
            <a:r>
              <a:rPr sz="1100" spc="15" dirty="0">
                <a:latin typeface="Segoe UI"/>
                <a:cs typeface="Segoe UI"/>
              </a:rPr>
              <a:t>outflows.</a:t>
            </a:r>
            <a:endParaRPr sz="1100">
              <a:latin typeface="Segoe UI"/>
              <a:cs typeface="Segoe UI"/>
            </a:endParaRPr>
          </a:p>
          <a:p>
            <a:pPr marL="12700" marR="8890" algn="just">
              <a:lnSpc>
                <a:spcPct val="110900"/>
              </a:lnSpc>
              <a:spcBef>
                <a:spcPts val="605"/>
              </a:spcBef>
              <a:buAutoNum type="alphaLcParenBoth" startAt="3"/>
              <a:tabLst>
                <a:tab pos="379095" algn="l"/>
              </a:tabLst>
            </a:pPr>
            <a:r>
              <a:rPr sz="1100" b="1" spc="15" dirty="0">
                <a:latin typeface="Segoe UI"/>
                <a:cs typeface="Segoe UI"/>
              </a:rPr>
              <a:t>Sunk </a:t>
            </a:r>
            <a:r>
              <a:rPr sz="1100" b="1" spc="10" dirty="0">
                <a:latin typeface="Segoe UI"/>
                <a:cs typeface="Segoe UI"/>
              </a:rPr>
              <a:t>Cost</a:t>
            </a:r>
            <a:r>
              <a:rPr sz="1100" b="1" i="1" spc="10" dirty="0">
                <a:latin typeface="Segoe UI"/>
                <a:cs typeface="Segoe UI"/>
              </a:rPr>
              <a:t>: </a:t>
            </a:r>
            <a:r>
              <a:rPr sz="1100" spc="15" dirty="0">
                <a:latin typeface="Segoe UI"/>
                <a:cs typeface="Segoe UI"/>
              </a:rPr>
              <a:t>Sunk </a:t>
            </a:r>
            <a:r>
              <a:rPr sz="1100" spc="10" dirty="0">
                <a:latin typeface="Segoe UI"/>
                <a:cs typeface="Segoe UI"/>
              </a:rPr>
              <a:t>cost </a:t>
            </a:r>
            <a:r>
              <a:rPr sz="1100" dirty="0">
                <a:latin typeface="Segoe UI"/>
                <a:cs typeface="Segoe UI"/>
              </a:rPr>
              <a:t>is </a:t>
            </a:r>
            <a:r>
              <a:rPr sz="1100" spc="10" dirty="0">
                <a:latin typeface="Segoe UI"/>
                <a:cs typeface="Segoe UI"/>
              </a:rPr>
              <a:t>an outlay </a:t>
            </a:r>
            <a:r>
              <a:rPr sz="1100" spc="5" dirty="0">
                <a:latin typeface="Segoe UI"/>
                <a:cs typeface="Segoe UI"/>
              </a:rPr>
              <a:t>of </a:t>
            </a:r>
            <a:r>
              <a:rPr sz="1100" spc="10" dirty="0">
                <a:latin typeface="Segoe UI"/>
                <a:cs typeface="Segoe UI"/>
              </a:rPr>
              <a:t>cash </a:t>
            </a:r>
            <a:r>
              <a:rPr sz="1100" spc="15" dirty="0">
                <a:latin typeface="Segoe UI"/>
                <a:cs typeface="Segoe UI"/>
              </a:rPr>
              <a:t>that </a:t>
            </a:r>
            <a:r>
              <a:rPr sz="1100" spc="10" dirty="0">
                <a:latin typeface="Segoe UI"/>
                <a:cs typeface="Segoe UI"/>
              </a:rPr>
              <a:t>has </a:t>
            </a:r>
            <a:r>
              <a:rPr sz="1100" b="1" spc="10" dirty="0">
                <a:latin typeface="Segoe UI"/>
                <a:cs typeface="Segoe UI"/>
              </a:rPr>
              <a:t>already been </a:t>
            </a:r>
            <a:r>
              <a:rPr sz="1100" b="1" spc="15" dirty="0">
                <a:latin typeface="Segoe UI"/>
                <a:cs typeface="Segoe UI"/>
              </a:rPr>
              <a:t>incurred  </a:t>
            </a:r>
            <a:r>
              <a:rPr sz="1100" spc="15" dirty="0">
                <a:latin typeface="Segoe UI"/>
                <a:cs typeface="Segoe UI"/>
              </a:rPr>
              <a:t>and </a:t>
            </a:r>
            <a:r>
              <a:rPr sz="1100" spc="10" dirty="0">
                <a:latin typeface="Segoe UI"/>
                <a:cs typeface="Segoe UI"/>
              </a:rPr>
              <a:t>cannot be </a:t>
            </a:r>
            <a:r>
              <a:rPr sz="1100" spc="15" dirty="0">
                <a:latin typeface="Segoe UI"/>
                <a:cs typeface="Segoe UI"/>
              </a:rPr>
              <a:t>reversed </a:t>
            </a:r>
            <a:r>
              <a:rPr sz="1100" spc="10" dirty="0">
                <a:latin typeface="Segoe UI"/>
                <a:cs typeface="Segoe UI"/>
              </a:rPr>
              <a:t>in </a:t>
            </a:r>
            <a:r>
              <a:rPr sz="1100" spc="15" dirty="0">
                <a:latin typeface="Segoe UI"/>
                <a:cs typeface="Segoe UI"/>
              </a:rPr>
              <a:t>present. Therefore, </a:t>
            </a:r>
            <a:r>
              <a:rPr sz="1100" spc="10" dirty="0">
                <a:latin typeface="Segoe UI"/>
                <a:cs typeface="Segoe UI"/>
              </a:rPr>
              <a:t>these costs </a:t>
            </a:r>
            <a:r>
              <a:rPr sz="1100" spc="5" dirty="0">
                <a:latin typeface="Segoe UI"/>
                <a:cs typeface="Segoe UI"/>
              </a:rPr>
              <a:t>do </a:t>
            </a:r>
            <a:r>
              <a:rPr sz="1100" spc="10" dirty="0">
                <a:latin typeface="Segoe UI"/>
                <a:cs typeface="Segoe UI"/>
              </a:rPr>
              <a:t>not have any impact  on </a:t>
            </a:r>
            <a:r>
              <a:rPr sz="1100" spc="15" dirty="0">
                <a:latin typeface="Segoe UI"/>
                <a:cs typeface="Segoe UI"/>
              </a:rPr>
              <a:t>decision </a:t>
            </a:r>
            <a:r>
              <a:rPr sz="1100" spc="10" dirty="0">
                <a:latin typeface="Segoe UI"/>
                <a:cs typeface="Segoe UI"/>
              </a:rPr>
              <a:t>making, hence </a:t>
            </a:r>
            <a:r>
              <a:rPr sz="1100" spc="15" dirty="0">
                <a:latin typeface="Segoe UI"/>
                <a:cs typeface="Segoe UI"/>
              </a:rPr>
              <a:t>should </a:t>
            </a:r>
            <a:r>
              <a:rPr sz="1100" spc="10" dirty="0">
                <a:latin typeface="Segoe UI"/>
                <a:cs typeface="Segoe UI"/>
              </a:rPr>
              <a:t>be </a:t>
            </a:r>
            <a:r>
              <a:rPr sz="1100" spc="15" dirty="0">
                <a:latin typeface="Segoe UI"/>
                <a:cs typeface="Segoe UI"/>
              </a:rPr>
              <a:t>excluded from capital budgeting </a:t>
            </a:r>
            <a:r>
              <a:rPr sz="1100" spc="10" dirty="0">
                <a:latin typeface="Segoe UI"/>
                <a:cs typeface="Segoe UI"/>
              </a:rPr>
              <a:t>analysis. For  </a:t>
            </a:r>
            <a:r>
              <a:rPr sz="1100" spc="15" dirty="0">
                <a:latin typeface="Segoe UI"/>
                <a:cs typeface="Segoe UI"/>
              </a:rPr>
              <a:t>example, </a:t>
            </a:r>
            <a:r>
              <a:rPr sz="1100" dirty="0">
                <a:latin typeface="Segoe UI"/>
                <a:cs typeface="Segoe UI"/>
              </a:rPr>
              <a:t>if a </a:t>
            </a:r>
            <a:r>
              <a:rPr sz="1100" spc="15" dirty="0">
                <a:latin typeface="Segoe UI"/>
                <a:cs typeface="Segoe UI"/>
              </a:rPr>
              <a:t>company </a:t>
            </a:r>
            <a:r>
              <a:rPr sz="1100" spc="10" dirty="0">
                <a:latin typeface="Segoe UI"/>
                <a:cs typeface="Segoe UI"/>
              </a:rPr>
              <a:t>has paid </a:t>
            </a:r>
            <a:r>
              <a:rPr sz="1100" dirty="0">
                <a:latin typeface="Segoe UI"/>
                <a:cs typeface="Segoe UI"/>
              </a:rPr>
              <a:t>a </a:t>
            </a:r>
            <a:r>
              <a:rPr sz="1100" spc="10" dirty="0">
                <a:latin typeface="Segoe UI"/>
                <a:cs typeface="Segoe UI"/>
              </a:rPr>
              <a:t>sum </a:t>
            </a:r>
            <a:r>
              <a:rPr sz="1100" spc="5" dirty="0">
                <a:latin typeface="Segoe UI"/>
                <a:cs typeface="Segoe UI"/>
              </a:rPr>
              <a:t>of </a:t>
            </a:r>
            <a:r>
              <a:rPr sz="1100" spc="10" dirty="0">
                <a:latin typeface="Trebuchet MS"/>
                <a:cs typeface="Trebuchet MS"/>
              </a:rPr>
              <a:t>`</a:t>
            </a:r>
            <a:r>
              <a:rPr sz="1100" spc="10" dirty="0">
                <a:latin typeface="Segoe UI"/>
                <a:cs typeface="Segoe UI"/>
              </a:rPr>
              <a:t>1,00,000 for consultancy fees </a:t>
            </a:r>
            <a:r>
              <a:rPr sz="1100" spc="5" dirty="0">
                <a:latin typeface="Segoe UI"/>
                <a:cs typeface="Segoe UI"/>
              </a:rPr>
              <a:t>to </a:t>
            </a:r>
            <a:r>
              <a:rPr sz="1100" dirty="0">
                <a:latin typeface="Segoe UI"/>
                <a:cs typeface="Segoe UI"/>
              </a:rPr>
              <a:t>a </a:t>
            </a:r>
            <a:r>
              <a:rPr sz="1100" spc="15" dirty="0">
                <a:latin typeface="Segoe UI"/>
                <a:cs typeface="Segoe UI"/>
              </a:rPr>
              <a:t>firm  </a:t>
            </a:r>
            <a:r>
              <a:rPr sz="1100" spc="10" dirty="0">
                <a:latin typeface="Segoe UI"/>
                <a:cs typeface="Segoe UI"/>
              </a:rPr>
              <a:t>to prepare </a:t>
            </a:r>
            <a:r>
              <a:rPr sz="1100" dirty="0">
                <a:latin typeface="Segoe UI"/>
                <a:cs typeface="Segoe UI"/>
              </a:rPr>
              <a:t>a </a:t>
            </a:r>
            <a:r>
              <a:rPr sz="1100" spc="15" dirty="0">
                <a:latin typeface="Segoe UI"/>
                <a:cs typeface="Segoe UI"/>
              </a:rPr>
              <a:t>Project </a:t>
            </a:r>
            <a:r>
              <a:rPr sz="1100" spc="10" dirty="0">
                <a:latin typeface="Segoe UI"/>
                <a:cs typeface="Segoe UI"/>
              </a:rPr>
              <a:t>Report </a:t>
            </a:r>
            <a:r>
              <a:rPr sz="1100" spc="5" dirty="0">
                <a:latin typeface="Segoe UI"/>
                <a:cs typeface="Segoe UI"/>
              </a:rPr>
              <a:t>for </a:t>
            </a:r>
            <a:r>
              <a:rPr sz="1100" spc="15" dirty="0">
                <a:latin typeface="Segoe UI"/>
                <a:cs typeface="Segoe UI"/>
              </a:rPr>
              <a:t>analysing </a:t>
            </a:r>
            <a:r>
              <a:rPr sz="1100" dirty="0">
                <a:latin typeface="Segoe UI"/>
                <a:cs typeface="Segoe UI"/>
              </a:rPr>
              <a:t>a </a:t>
            </a:r>
            <a:r>
              <a:rPr sz="1100" spc="15" dirty="0">
                <a:latin typeface="Segoe UI"/>
                <a:cs typeface="Segoe UI"/>
              </a:rPr>
              <a:t>particular project. </a:t>
            </a:r>
            <a:r>
              <a:rPr sz="1100" spc="10" dirty="0">
                <a:latin typeface="Segoe UI"/>
                <a:cs typeface="Segoe UI"/>
              </a:rPr>
              <a:t>The </a:t>
            </a:r>
            <a:r>
              <a:rPr sz="1100" spc="15" dirty="0">
                <a:latin typeface="Segoe UI"/>
                <a:cs typeface="Segoe UI"/>
              </a:rPr>
              <a:t>consultancy fee  </a:t>
            </a:r>
            <a:r>
              <a:rPr sz="1100" spc="10" dirty="0">
                <a:latin typeface="Segoe UI"/>
                <a:cs typeface="Segoe UI"/>
              </a:rPr>
              <a:t>is </a:t>
            </a:r>
            <a:r>
              <a:rPr sz="1100" spc="15" dirty="0">
                <a:latin typeface="Segoe UI"/>
                <a:cs typeface="Segoe UI"/>
              </a:rPr>
              <a:t>irrelevant and </a:t>
            </a:r>
            <a:r>
              <a:rPr sz="1100" spc="10" dirty="0">
                <a:latin typeface="Segoe UI"/>
                <a:cs typeface="Segoe UI"/>
              </a:rPr>
              <a:t>not </a:t>
            </a:r>
            <a:r>
              <a:rPr sz="1100" spc="15" dirty="0">
                <a:latin typeface="Segoe UI"/>
                <a:cs typeface="Segoe UI"/>
              </a:rPr>
              <a:t>considered </a:t>
            </a:r>
            <a:r>
              <a:rPr sz="1100" spc="10" dirty="0">
                <a:latin typeface="Segoe UI"/>
                <a:cs typeface="Segoe UI"/>
              </a:rPr>
              <a:t>for </a:t>
            </a:r>
            <a:r>
              <a:rPr sz="1100" spc="15" dirty="0">
                <a:latin typeface="Segoe UI"/>
                <a:cs typeface="Segoe UI"/>
              </a:rPr>
              <a:t>estimating </a:t>
            </a:r>
            <a:r>
              <a:rPr sz="1100" spc="10" dirty="0">
                <a:latin typeface="Segoe UI"/>
                <a:cs typeface="Segoe UI"/>
              </a:rPr>
              <a:t>cash </a:t>
            </a:r>
            <a:r>
              <a:rPr sz="1100" spc="15" dirty="0">
                <a:latin typeface="Segoe UI"/>
                <a:cs typeface="Segoe UI"/>
              </a:rPr>
              <a:t>flows </a:t>
            </a:r>
            <a:r>
              <a:rPr sz="1100" spc="10" dirty="0">
                <a:latin typeface="Segoe UI"/>
                <a:cs typeface="Segoe UI"/>
              </a:rPr>
              <a:t>as it has </a:t>
            </a:r>
            <a:r>
              <a:rPr sz="1100" spc="15" dirty="0">
                <a:latin typeface="Segoe UI"/>
                <a:cs typeface="Segoe UI"/>
              </a:rPr>
              <a:t>already </a:t>
            </a:r>
            <a:r>
              <a:rPr sz="1100" spc="10" dirty="0">
                <a:latin typeface="Segoe UI"/>
                <a:cs typeface="Segoe UI"/>
              </a:rPr>
              <a:t>been  paid</a:t>
            </a:r>
            <a:r>
              <a:rPr sz="1100" spc="-5" dirty="0">
                <a:latin typeface="Segoe UI"/>
                <a:cs typeface="Segoe UI"/>
              </a:rPr>
              <a:t> </a:t>
            </a:r>
            <a:r>
              <a:rPr sz="1100" spc="10" dirty="0">
                <a:latin typeface="Segoe UI"/>
                <a:cs typeface="Segoe UI"/>
              </a:rPr>
              <a:t>and</a:t>
            </a:r>
            <a:r>
              <a:rPr sz="1100" spc="-5" dirty="0">
                <a:latin typeface="Segoe UI"/>
                <a:cs typeface="Segoe UI"/>
              </a:rPr>
              <a:t> </a:t>
            </a:r>
            <a:r>
              <a:rPr sz="1100" spc="10" dirty="0">
                <a:latin typeface="Segoe UI"/>
                <a:cs typeface="Segoe UI"/>
              </a:rPr>
              <a:t>shall</a:t>
            </a:r>
            <a:r>
              <a:rPr sz="1100" spc="-5" dirty="0">
                <a:latin typeface="Segoe UI"/>
                <a:cs typeface="Segoe UI"/>
              </a:rPr>
              <a:t> </a:t>
            </a:r>
            <a:r>
              <a:rPr sz="1100" spc="10" dirty="0">
                <a:latin typeface="Segoe UI"/>
                <a:cs typeface="Segoe UI"/>
              </a:rPr>
              <a:t>not</a:t>
            </a:r>
            <a:r>
              <a:rPr sz="1100" spc="-5" dirty="0">
                <a:latin typeface="Segoe UI"/>
                <a:cs typeface="Segoe UI"/>
              </a:rPr>
              <a:t> </a:t>
            </a:r>
            <a:r>
              <a:rPr sz="1100" spc="15" dirty="0">
                <a:latin typeface="Segoe UI"/>
                <a:cs typeface="Segoe UI"/>
              </a:rPr>
              <a:t>affect</a:t>
            </a:r>
            <a:r>
              <a:rPr sz="1100" spc="-20" dirty="0">
                <a:latin typeface="Segoe UI"/>
                <a:cs typeface="Segoe UI"/>
              </a:rPr>
              <a:t> </a:t>
            </a:r>
            <a:r>
              <a:rPr sz="1100" spc="15" dirty="0">
                <a:latin typeface="Segoe UI"/>
                <a:cs typeface="Segoe UI"/>
              </a:rPr>
              <a:t>our</a:t>
            </a:r>
            <a:r>
              <a:rPr sz="1100" spc="-15" dirty="0">
                <a:latin typeface="Segoe UI"/>
                <a:cs typeface="Segoe UI"/>
              </a:rPr>
              <a:t> </a:t>
            </a:r>
            <a:r>
              <a:rPr sz="1100" spc="15" dirty="0">
                <a:latin typeface="Segoe UI"/>
                <a:cs typeface="Segoe UI"/>
              </a:rPr>
              <a:t>decision</a:t>
            </a:r>
            <a:r>
              <a:rPr sz="1100" spc="-5" dirty="0">
                <a:latin typeface="Segoe UI"/>
                <a:cs typeface="Segoe UI"/>
              </a:rPr>
              <a:t> </a:t>
            </a:r>
            <a:r>
              <a:rPr sz="1100" spc="15" dirty="0">
                <a:latin typeface="Segoe UI"/>
                <a:cs typeface="Segoe UI"/>
              </a:rPr>
              <a:t>whether</a:t>
            </a:r>
            <a:r>
              <a:rPr sz="1100" spc="-5" dirty="0">
                <a:latin typeface="Segoe UI"/>
                <a:cs typeface="Segoe UI"/>
              </a:rPr>
              <a:t> </a:t>
            </a:r>
            <a:r>
              <a:rPr sz="1100" spc="15" dirty="0">
                <a:latin typeface="Segoe UI"/>
                <a:cs typeface="Segoe UI"/>
              </a:rPr>
              <a:t>project</a:t>
            </a:r>
            <a:r>
              <a:rPr sz="1100" spc="-20" dirty="0">
                <a:latin typeface="Segoe UI"/>
                <a:cs typeface="Segoe UI"/>
              </a:rPr>
              <a:t> </a:t>
            </a:r>
            <a:r>
              <a:rPr sz="1100" spc="15" dirty="0">
                <a:latin typeface="Segoe UI"/>
                <a:cs typeface="Segoe UI"/>
              </a:rPr>
              <a:t>should</a:t>
            </a:r>
            <a:r>
              <a:rPr sz="1100" dirty="0">
                <a:latin typeface="Segoe UI"/>
                <a:cs typeface="Segoe UI"/>
              </a:rPr>
              <a:t> </a:t>
            </a:r>
            <a:r>
              <a:rPr sz="1100" spc="10" dirty="0">
                <a:latin typeface="Segoe UI"/>
                <a:cs typeface="Segoe UI"/>
              </a:rPr>
              <a:t>be</a:t>
            </a:r>
            <a:r>
              <a:rPr sz="1100" spc="-20" dirty="0">
                <a:latin typeface="Segoe UI"/>
                <a:cs typeface="Segoe UI"/>
              </a:rPr>
              <a:t> </a:t>
            </a:r>
            <a:r>
              <a:rPr sz="1100" spc="15" dirty="0">
                <a:latin typeface="Segoe UI"/>
                <a:cs typeface="Segoe UI"/>
              </a:rPr>
              <a:t>undertaken</a:t>
            </a:r>
            <a:r>
              <a:rPr sz="1100" spc="-5" dirty="0">
                <a:latin typeface="Segoe UI"/>
                <a:cs typeface="Segoe UI"/>
              </a:rPr>
              <a:t> </a:t>
            </a:r>
            <a:r>
              <a:rPr sz="1100" spc="5" dirty="0">
                <a:latin typeface="Segoe UI"/>
                <a:cs typeface="Segoe UI"/>
              </a:rPr>
              <a:t>or</a:t>
            </a:r>
            <a:r>
              <a:rPr sz="1100" spc="-5" dirty="0">
                <a:latin typeface="Segoe UI"/>
                <a:cs typeface="Segoe UI"/>
              </a:rPr>
              <a:t> </a:t>
            </a:r>
            <a:r>
              <a:rPr sz="1100" spc="10" dirty="0">
                <a:latin typeface="Segoe UI"/>
                <a:cs typeface="Segoe UI"/>
              </a:rPr>
              <a:t>not.</a:t>
            </a:r>
            <a:endParaRPr sz="1100">
              <a:latin typeface="Segoe UI"/>
              <a:cs typeface="Segoe UI"/>
            </a:endParaRPr>
          </a:p>
          <a:p>
            <a:pPr marL="12700" marR="5080" algn="just">
              <a:lnSpc>
                <a:spcPct val="110900"/>
              </a:lnSpc>
              <a:spcBef>
                <a:spcPts val="585"/>
              </a:spcBef>
              <a:buAutoNum type="alphaLcParenBoth" startAt="3"/>
              <a:tabLst>
                <a:tab pos="379095" algn="l"/>
              </a:tabLst>
            </a:pPr>
            <a:r>
              <a:rPr sz="1100" b="1" spc="15" dirty="0">
                <a:latin typeface="Segoe UI"/>
                <a:cs typeface="Segoe UI"/>
              </a:rPr>
              <a:t>Working Capital</a:t>
            </a:r>
            <a:r>
              <a:rPr sz="1100" b="1" i="1" spc="15" dirty="0">
                <a:latin typeface="Segoe UI"/>
                <a:cs typeface="Segoe UI"/>
              </a:rPr>
              <a:t>: </a:t>
            </a:r>
            <a:r>
              <a:rPr sz="1100" spc="15" dirty="0">
                <a:latin typeface="Segoe UI"/>
                <a:cs typeface="Segoe UI"/>
              </a:rPr>
              <a:t>Every </a:t>
            </a:r>
            <a:r>
              <a:rPr sz="1100" spc="10" dirty="0">
                <a:latin typeface="Segoe UI"/>
                <a:cs typeface="Segoe UI"/>
              </a:rPr>
              <a:t>big </a:t>
            </a:r>
            <a:r>
              <a:rPr sz="1100" spc="15" dirty="0">
                <a:latin typeface="Segoe UI"/>
                <a:cs typeface="Segoe UI"/>
              </a:rPr>
              <a:t>project requires working capital because, </a:t>
            </a:r>
            <a:r>
              <a:rPr sz="1100" spc="10" dirty="0">
                <a:latin typeface="Segoe UI"/>
                <a:cs typeface="Segoe UI"/>
              </a:rPr>
              <a:t>for  every </a:t>
            </a:r>
            <a:r>
              <a:rPr sz="1100" spc="15" dirty="0">
                <a:latin typeface="Segoe UI"/>
                <a:cs typeface="Segoe UI"/>
              </a:rPr>
              <a:t>business, investment </a:t>
            </a:r>
            <a:r>
              <a:rPr sz="1100" dirty="0">
                <a:latin typeface="Segoe UI"/>
                <a:cs typeface="Segoe UI"/>
              </a:rPr>
              <a:t>in </a:t>
            </a:r>
            <a:r>
              <a:rPr sz="1100" spc="15" dirty="0">
                <a:latin typeface="Segoe UI"/>
                <a:cs typeface="Segoe UI"/>
              </a:rPr>
              <a:t>working capital </a:t>
            </a:r>
            <a:r>
              <a:rPr sz="1100" dirty="0">
                <a:latin typeface="Segoe UI"/>
                <a:cs typeface="Segoe UI"/>
              </a:rPr>
              <a:t>is </a:t>
            </a:r>
            <a:r>
              <a:rPr sz="1100" spc="15" dirty="0">
                <a:latin typeface="Segoe UI"/>
                <a:cs typeface="Segoe UI"/>
              </a:rPr>
              <a:t>must. Therefore, </a:t>
            </a:r>
            <a:r>
              <a:rPr sz="1100" spc="10" dirty="0">
                <a:latin typeface="Segoe UI"/>
                <a:cs typeface="Segoe UI"/>
              </a:rPr>
              <a:t>while </a:t>
            </a:r>
            <a:r>
              <a:rPr sz="1100" spc="15" dirty="0">
                <a:latin typeface="Segoe UI"/>
                <a:cs typeface="Segoe UI"/>
              </a:rPr>
              <a:t>evaluating  the projects </a:t>
            </a:r>
            <a:r>
              <a:rPr sz="1100" b="1" spc="10" dirty="0">
                <a:latin typeface="Segoe UI"/>
                <a:cs typeface="Segoe UI"/>
              </a:rPr>
              <a:t>initial working capital </a:t>
            </a:r>
            <a:r>
              <a:rPr sz="1100" b="1" spc="15" dirty="0">
                <a:latin typeface="Segoe UI"/>
                <a:cs typeface="Segoe UI"/>
              </a:rPr>
              <a:t>requirement </a:t>
            </a:r>
            <a:r>
              <a:rPr sz="1100" spc="15" dirty="0">
                <a:latin typeface="Segoe UI"/>
                <a:cs typeface="Segoe UI"/>
              </a:rPr>
              <a:t>should </a:t>
            </a:r>
            <a:r>
              <a:rPr sz="1100" spc="10" dirty="0">
                <a:latin typeface="Segoe UI"/>
                <a:cs typeface="Segoe UI"/>
              </a:rPr>
              <a:t>be </a:t>
            </a:r>
            <a:r>
              <a:rPr sz="1100" spc="15" dirty="0">
                <a:latin typeface="Segoe UI"/>
                <a:cs typeface="Segoe UI"/>
              </a:rPr>
              <a:t>treated </a:t>
            </a:r>
            <a:r>
              <a:rPr sz="1100" spc="10" dirty="0">
                <a:latin typeface="Segoe UI"/>
                <a:cs typeface="Segoe UI"/>
              </a:rPr>
              <a:t>as </a:t>
            </a:r>
            <a:r>
              <a:rPr sz="1100" b="1" spc="10" dirty="0">
                <a:latin typeface="Segoe UI"/>
                <a:cs typeface="Segoe UI"/>
              </a:rPr>
              <a:t>cash  </a:t>
            </a:r>
            <a:r>
              <a:rPr sz="1100" b="1" spc="15" dirty="0">
                <a:latin typeface="Segoe UI"/>
                <a:cs typeface="Segoe UI"/>
              </a:rPr>
              <a:t>outflow</a:t>
            </a:r>
            <a:r>
              <a:rPr sz="1100" b="1" spc="-60" dirty="0">
                <a:latin typeface="Segoe UI"/>
                <a:cs typeface="Segoe UI"/>
              </a:rPr>
              <a:t> </a:t>
            </a:r>
            <a:r>
              <a:rPr sz="1100" b="1" spc="15" dirty="0">
                <a:latin typeface="Segoe UI"/>
                <a:cs typeface="Segoe UI"/>
              </a:rPr>
              <a:t>and</a:t>
            </a:r>
            <a:r>
              <a:rPr sz="1100" b="1" spc="-50" dirty="0">
                <a:latin typeface="Segoe UI"/>
                <a:cs typeface="Segoe UI"/>
              </a:rPr>
              <a:t> </a:t>
            </a:r>
            <a:r>
              <a:rPr sz="1100" b="1" spc="10" dirty="0">
                <a:latin typeface="Segoe UI"/>
                <a:cs typeface="Segoe UI"/>
              </a:rPr>
              <a:t>at</a:t>
            </a:r>
            <a:r>
              <a:rPr sz="1100" b="1" spc="-50" dirty="0">
                <a:latin typeface="Segoe UI"/>
                <a:cs typeface="Segoe UI"/>
              </a:rPr>
              <a:t> </a:t>
            </a:r>
            <a:r>
              <a:rPr sz="1100" b="1" spc="10" dirty="0">
                <a:latin typeface="Segoe UI"/>
                <a:cs typeface="Segoe UI"/>
              </a:rPr>
              <a:t>the</a:t>
            </a:r>
            <a:r>
              <a:rPr sz="1100" b="1" spc="-35" dirty="0">
                <a:latin typeface="Segoe UI"/>
                <a:cs typeface="Segoe UI"/>
              </a:rPr>
              <a:t> </a:t>
            </a:r>
            <a:r>
              <a:rPr sz="1100" b="1" spc="10" dirty="0">
                <a:latin typeface="Segoe UI"/>
                <a:cs typeface="Segoe UI"/>
              </a:rPr>
              <a:t>end</a:t>
            </a:r>
            <a:r>
              <a:rPr sz="1100" b="1" spc="-40" dirty="0">
                <a:latin typeface="Segoe UI"/>
                <a:cs typeface="Segoe UI"/>
              </a:rPr>
              <a:t> </a:t>
            </a:r>
            <a:r>
              <a:rPr sz="1100" b="1" spc="10" dirty="0">
                <a:latin typeface="Segoe UI"/>
                <a:cs typeface="Segoe UI"/>
              </a:rPr>
              <a:t>of</a:t>
            </a:r>
            <a:r>
              <a:rPr sz="1100" b="1" spc="-40" dirty="0">
                <a:latin typeface="Segoe UI"/>
                <a:cs typeface="Segoe UI"/>
              </a:rPr>
              <a:t> </a:t>
            </a:r>
            <a:r>
              <a:rPr sz="1100" b="1" spc="10" dirty="0">
                <a:latin typeface="Segoe UI"/>
                <a:cs typeface="Segoe UI"/>
              </a:rPr>
              <a:t>the</a:t>
            </a:r>
            <a:r>
              <a:rPr sz="1100" b="1" spc="-40" dirty="0">
                <a:latin typeface="Segoe UI"/>
                <a:cs typeface="Segoe UI"/>
              </a:rPr>
              <a:t> </a:t>
            </a:r>
            <a:r>
              <a:rPr sz="1100" b="1" spc="10" dirty="0">
                <a:latin typeface="Segoe UI"/>
                <a:cs typeface="Segoe UI"/>
              </a:rPr>
              <a:t>project</a:t>
            </a:r>
            <a:r>
              <a:rPr sz="1100" b="1" spc="-35" dirty="0">
                <a:latin typeface="Segoe UI"/>
                <a:cs typeface="Segoe UI"/>
              </a:rPr>
              <a:t> </a:t>
            </a:r>
            <a:r>
              <a:rPr sz="1100" spc="10" dirty="0">
                <a:latin typeface="Segoe UI"/>
                <a:cs typeface="Segoe UI"/>
              </a:rPr>
              <a:t>its</a:t>
            </a:r>
            <a:r>
              <a:rPr sz="1100" spc="-40" dirty="0">
                <a:latin typeface="Segoe UI"/>
                <a:cs typeface="Segoe UI"/>
              </a:rPr>
              <a:t> </a:t>
            </a:r>
            <a:r>
              <a:rPr sz="1100" spc="15" dirty="0">
                <a:latin typeface="Segoe UI"/>
                <a:cs typeface="Segoe UI"/>
              </a:rPr>
              <a:t>release</a:t>
            </a:r>
            <a:r>
              <a:rPr sz="1100" spc="-35" dirty="0">
                <a:latin typeface="Segoe UI"/>
                <a:cs typeface="Segoe UI"/>
              </a:rPr>
              <a:t> </a:t>
            </a:r>
            <a:r>
              <a:rPr sz="1100" spc="15" dirty="0">
                <a:latin typeface="Segoe UI"/>
                <a:cs typeface="Segoe UI"/>
              </a:rPr>
              <a:t>should</a:t>
            </a:r>
            <a:r>
              <a:rPr sz="1100" spc="-40" dirty="0">
                <a:latin typeface="Segoe UI"/>
                <a:cs typeface="Segoe UI"/>
              </a:rPr>
              <a:t> </a:t>
            </a:r>
            <a:r>
              <a:rPr sz="1100" spc="10" dirty="0">
                <a:latin typeface="Segoe UI"/>
                <a:cs typeface="Segoe UI"/>
              </a:rPr>
              <a:t>be</a:t>
            </a:r>
            <a:r>
              <a:rPr sz="1100" spc="-50" dirty="0">
                <a:latin typeface="Segoe UI"/>
                <a:cs typeface="Segoe UI"/>
              </a:rPr>
              <a:t> </a:t>
            </a:r>
            <a:r>
              <a:rPr sz="1100" spc="15" dirty="0">
                <a:latin typeface="Segoe UI"/>
                <a:cs typeface="Segoe UI"/>
              </a:rPr>
              <a:t>treated</a:t>
            </a:r>
            <a:r>
              <a:rPr sz="1100" spc="-55" dirty="0">
                <a:latin typeface="Segoe UI"/>
                <a:cs typeface="Segoe UI"/>
              </a:rPr>
              <a:t> </a:t>
            </a:r>
            <a:r>
              <a:rPr sz="1100" spc="10" dirty="0">
                <a:latin typeface="Segoe UI"/>
                <a:cs typeface="Segoe UI"/>
              </a:rPr>
              <a:t>as</a:t>
            </a:r>
            <a:r>
              <a:rPr sz="1100" spc="-30" dirty="0">
                <a:latin typeface="Segoe UI"/>
                <a:cs typeface="Segoe UI"/>
              </a:rPr>
              <a:t> </a:t>
            </a:r>
            <a:r>
              <a:rPr sz="1100" b="1" spc="10" dirty="0">
                <a:latin typeface="Segoe UI"/>
                <a:cs typeface="Segoe UI"/>
              </a:rPr>
              <a:t>cash</a:t>
            </a:r>
            <a:r>
              <a:rPr sz="1100" b="1" spc="-45" dirty="0">
                <a:latin typeface="Segoe UI"/>
                <a:cs typeface="Segoe UI"/>
              </a:rPr>
              <a:t> </a:t>
            </a:r>
            <a:r>
              <a:rPr sz="1100" b="1" spc="10" dirty="0">
                <a:latin typeface="Segoe UI"/>
                <a:cs typeface="Segoe UI"/>
              </a:rPr>
              <a:t>inflow.  </a:t>
            </a:r>
            <a:r>
              <a:rPr sz="1100" spc="5" dirty="0">
                <a:latin typeface="Segoe UI"/>
                <a:cs typeface="Segoe UI"/>
              </a:rPr>
              <a:t>It </a:t>
            </a:r>
            <a:r>
              <a:rPr sz="1100" spc="10" dirty="0">
                <a:latin typeface="Segoe UI"/>
                <a:cs typeface="Segoe UI"/>
              </a:rPr>
              <a:t>is </a:t>
            </a:r>
            <a:r>
              <a:rPr sz="1100" spc="15" dirty="0">
                <a:latin typeface="Segoe UI"/>
                <a:cs typeface="Segoe UI"/>
              </a:rPr>
              <a:t>important </a:t>
            </a:r>
            <a:r>
              <a:rPr sz="1100" spc="5" dirty="0">
                <a:latin typeface="Segoe UI"/>
                <a:cs typeface="Segoe UI"/>
              </a:rPr>
              <a:t>to </a:t>
            </a:r>
            <a:r>
              <a:rPr sz="1100" spc="15" dirty="0">
                <a:latin typeface="Segoe UI"/>
                <a:cs typeface="Segoe UI"/>
              </a:rPr>
              <a:t>note that </a:t>
            </a:r>
            <a:r>
              <a:rPr sz="1100" dirty="0">
                <a:latin typeface="Segoe UI"/>
                <a:cs typeface="Segoe UI"/>
              </a:rPr>
              <a:t>no </a:t>
            </a:r>
            <a:r>
              <a:rPr sz="1100" spc="15" dirty="0">
                <a:latin typeface="Segoe UI"/>
                <a:cs typeface="Segoe UI"/>
              </a:rPr>
              <a:t>depreciation </a:t>
            </a:r>
            <a:r>
              <a:rPr sz="1100" dirty="0">
                <a:latin typeface="Segoe UI"/>
                <a:cs typeface="Segoe UI"/>
              </a:rPr>
              <a:t>is </a:t>
            </a:r>
            <a:r>
              <a:rPr sz="1100" spc="15" dirty="0">
                <a:latin typeface="Segoe UI"/>
                <a:cs typeface="Segoe UI"/>
              </a:rPr>
              <a:t>provided </a:t>
            </a:r>
            <a:r>
              <a:rPr sz="1100" spc="5" dirty="0">
                <a:latin typeface="Segoe UI"/>
                <a:cs typeface="Segoe UI"/>
              </a:rPr>
              <a:t>on </a:t>
            </a:r>
            <a:r>
              <a:rPr sz="1100" spc="15" dirty="0">
                <a:latin typeface="Segoe UI"/>
                <a:cs typeface="Segoe UI"/>
              </a:rPr>
              <a:t>working capital </a:t>
            </a:r>
            <a:r>
              <a:rPr sz="1100" spc="10" dirty="0">
                <a:latin typeface="Segoe UI"/>
                <a:cs typeface="Segoe UI"/>
              </a:rPr>
              <a:t>though  it </a:t>
            </a:r>
            <a:r>
              <a:rPr sz="1100" spc="15" dirty="0">
                <a:latin typeface="Segoe UI"/>
                <a:cs typeface="Segoe UI"/>
              </a:rPr>
              <a:t>might </a:t>
            </a:r>
            <a:r>
              <a:rPr sz="1100" spc="10" dirty="0">
                <a:latin typeface="Segoe UI"/>
                <a:cs typeface="Segoe UI"/>
              </a:rPr>
              <a:t>be </a:t>
            </a:r>
            <a:r>
              <a:rPr sz="1100" spc="15" dirty="0">
                <a:latin typeface="Segoe UI"/>
                <a:cs typeface="Segoe UI"/>
              </a:rPr>
              <a:t>possible </a:t>
            </a:r>
            <a:r>
              <a:rPr sz="1100" spc="10" dirty="0">
                <a:latin typeface="Segoe UI"/>
                <a:cs typeface="Segoe UI"/>
              </a:rPr>
              <a:t>that </a:t>
            </a:r>
            <a:r>
              <a:rPr sz="1100" spc="5" dirty="0">
                <a:latin typeface="Segoe UI"/>
                <a:cs typeface="Segoe UI"/>
              </a:rPr>
              <a:t>at </a:t>
            </a:r>
            <a:r>
              <a:rPr sz="1100" spc="10" dirty="0">
                <a:latin typeface="Segoe UI"/>
                <a:cs typeface="Segoe UI"/>
              </a:rPr>
              <a:t>the time </a:t>
            </a:r>
            <a:r>
              <a:rPr sz="1100" spc="5" dirty="0">
                <a:latin typeface="Segoe UI"/>
                <a:cs typeface="Segoe UI"/>
              </a:rPr>
              <a:t>of </a:t>
            </a:r>
            <a:r>
              <a:rPr sz="1100" spc="10" dirty="0">
                <a:latin typeface="Segoe UI"/>
                <a:cs typeface="Segoe UI"/>
              </a:rPr>
              <a:t>its release its value </a:t>
            </a:r>
            <a:r>
              <a:rPr sz="1100" spc="15" dirty="0">
                <a:latin typeface="Segoe UI"/>
                <a:cs typeface="Segoe UI"/>
              </a:rPr>
              <a:t>might </a:t>
            </a:r>
            <a:r>
              <a:rPr sz="1100" spc="10" dirty="0">
                <a:latin typeface="Segoe UI"/>
                <a:cs typeface="Segoe UI"/>
              </a:rPr>
              <a:t>have been  </a:t>
            </a:r>
            <a:r>
              <a:rPr sz="1100" spc="15" dirty="0">
                <a:latin typeface="Segoe UI"/>
                <a:cs typeface="Segoe UI"/>
              </a:rPr>
              <a:t>reduced. </a:t>
            </a:r>
            <a:r>
              <a:rPr sz="1100" spc="10" dirty="0">
                <a:latin typeface="Segoe UI"/>
                <a:cs typeface="Segoe UI"/>
              </a:rPr>
              <a:t>Further there may </a:t>
            </a:r>
            <a:r>
              <a:rPr sz="1100" spc="5" dirty="0">
                <a:latin typeface="Segoe UI"/>
                <a:cs typeface="Segoe UI"/>
              </a:rPr>
              <a:t>be </a:t>
            </a:r>
            <a:r>
              <a:rPr sz="1100" spc="10" dirty="0">
                <a:latin typeface="Segoe UI"/>
                <a:cs typeface="Segoe UI"/>
              </a:rPr>
              <a:t>also </a:t>
            </a:r>
            <a:r>
              <a:rPr sz="1100" dirty="0">
                <a:latin typeface="Segoe UI"/>
                <a:cs typeface="Segoe UI"/>
              </a:rPr>
              <a:t>a </a:t>
            </a:r>
            <a:r>
              <a:rPr sz="1100" spc="15" dirty="0">
                <a:latin typeface="Segoe UI"/>
                <a:cs typeface="Segoe UI"/>
              </a:rPr>
              <a:t>possibility that additional </a:t>
            </a:r>
            <a:r>
              <a:rPr sz="1100" spc="10" dirty="0">
                <a:latin typeface="Segoe UI"/>
                <a:cs typeface="Segoe UI"/>
              </a:rPr>
              <a:t>working </a:t>
            </a:r>
            <a:r>
              <a:rPr sz="1100" spc="15" dirty="0">
                <a:latin typeface="Segoe UI"/>
                <a:cs typeface="Segoe UI"/>
              </a:rPr>
              <a:t>capital  </a:t>
            </a:r>
            <a:r>
              <a:rPr sz="1100" spc="10" dirty="0">
                <a:latin typeface="Segoe UI"/>
                <a:cs typeface="Segoe UI"/>
              </a:rPr>
              <a:t>may be </a:t>
            </a:r>
            <a:r>
              <a:rPr sz="1100" spc="15" dirty="0">
                <a:latin typeface="Segoe UI"/>
                <a:cs typeface="Segoe UI"/>
              </a:rPr>
              <a:t>required </a:t>
            </a:r>
            <a:r>
              <a:rPr sz="1100" spc="10" dirty="0">
                <a:latin typeface="Segoe UI"/>
                <a:cs typeface="Segoe UI"/>
              </a:rPr>
              <a:t>during </a:t>
            </a:r>
            <a:r>
              <a:rPr sz="1100" spc="15" dirty="0">
                <a:latin typeface="Segoe UI"/>
                <a:cs typeface="Segoe UI"/>
              </a:rPr>
              <a:t>the </a:t>
            </a:r>
            <a:r>
              <a:rPr sz="1100" spc="10" dirty="0">
                <a:latin typeface="Segoe UI"/>
                <a:cs typeface="Segoe UI"/>
              </a:rPr>
              <a:t>life </a:t>
            </a:r>
            <a:r>
              <a:rPr sz="1100" spc="5" dirty="0">
                <a:latin typeface="Segoe UI"/>
                <a:cs typeface="Segoe UI"/>
              </a:rPr>
              <a:t>of </a:t>
            </a:r>
            <a:r>
              <a:rPr sz="1100" spc="10" dirty="0">
                <a:latin typeface="Segoe UI"/>
                <a:cs typeface="Segoe UI"/>
              </a:rPr>
              <a:t>the project. </a:t>
            </a:r>
            <a:r>
              <a:rPr sz="1100" spc="5" dirty="0">
                <a:latin typeface="Segoe UI"/>
                <a:cs typeface="Segoe UI"/>
              </a:rPr>
              <a:t>In </a:t>
            </a:r>
            <a:r>
              <a:rPr sz="1100" spc="15" dirty="0">
                <a:latin typeface="Segoe UI"/>
                <a:cs typeface="Segoe UI"/>
              </a:rPr>
              <a:t>such </a:t>
            </a:r>
            <a:r>
              <a:rPr sz="1100" spc="10" dirty="0">
                <a:latin typeface="Segoe UI"/>
                <a:cs typeface="Segoe UI"/>
              </a:rPr>
              <a:t>cases the </a:t>
            </a:r>
            <a:r>
              <a:rPr sz="1100" spc="15" dirty="0">
                <a:latin typeface="Segoe UI"/>
                <a:cs typeface="Segoe UI"/>
              </a:rPr>
              <a:t>additional working  capital required </a:t>
            </a:r>
            <a:r>
              <a:rPr sz="1100" spc="10" dirty="0">
                <a:latin typeface="Segoe UI"/>
                <a:cs typeface="Segoe UI"/>
              </a:rPr>
              <a:t>is treated as cash </a:t>
            </a:r>
            <a:r>
              <a:rPr sz="1100" spc="15" dirty="0">
                <a:latin typeface="Segoe UI"/>
                <a:cs typeface="Segoe UI"/>
              </a:rPr>
              <a:t>outflow </a:t>
            </a:r>
            <a:r>
              <a:rPr sz="1100" spc="10" dirty="0">
                <a:latin typeface="Segoe UI"/>
                <a:cs typeface="Segoe UI"/>
              </a:rPr>
              <a:t>at </a:t>
            </a:r>
            <a:r>
              <a:rPr sz="1100" spc="15" dirty="0">
                <a:latin typeface="Segoe UI"/>
                <a:cs typeface="Segoe UI"/>
              </a:rPr>
              <a:t>that period </a:t>
            </a:r>
            <a:r>
              <a:rPr sz="1100" spc="10" dirty="0">
                <a:latin typeface="Segoe UI"/>
                <a:cs typeface="Segoe UI"/>
              </a:rPr>
              <a:t>of time. </a:t>
            </a:r>
            <a:r>
              <a:rPr sz="1100" spc="15" dirty="0">
                <a:latin typeface="Segoe UI"/>
                <a:cs typeface="Segoe UI"/>
              </a:rPr>
              <a:t>Similarly, </a:t>
            </a:r>
            <a:r>
              <a:rPr sz="1100" spc="10" dirty="0">
                <a:latin typeface="Segoe UI"/>
                <a:cs typeface="Segoe UI"/>
              </a:rPr>
              <a:t>any  </a:t>
            </a:r>
            <a:r>
              <a:rPr sz="1100" spc="15" dirty="0">
                <a:latin typeface="Segoe UI"/>
                <a:cs typeface="Segoe UI"/>
              </a:rPr>
              <a:t>reduction </a:t>
            </a:r>
            <a:r>
              <a:rPr sz="1100" spc="10" dirty="0">
                <a:latin typeface="Segoe UI"/>
                <a:cs typeface="Segoe UI"/>
              </a:rPr>
              <a:t>in working </a:t>
            </a:r>
            <a:r>
              <a:rPr sz="1100" spc="15" dirty="0">
                <a:latin typeface="Segoe UI"/>
                <a:cs typeface="Segoe UI"/>
              </a:rPr>
              <a:t>capital shall </a:t>
            </a:r>
            <a:r>
              <a:rPr sz="1100" spc="5" dirty="0">
                <a:latin typeface="Segoe UI"/>
                <a:cs typeface="Segoe UI"/>
              </a:rPr>
              <a:t>be </a:t>
            </a:r>
            <a:r>
              <a:rPr sz="1100" spc="15" dirty="0">
                <a:latin typeface="Segoe UI"/>
                <a:cs typeface="Segoe UI"/>
              </a:rPr>
              <a:t>treated </a:t>
            </a:r>
            <a:r>
              <a:rPr sz="1100" spc="10" dirty="0">
                <a:latin typeface="Segoe UI"/>
                <a:cs typeface="Segoe UI"/>
              </a:rPr>
              <a:t>as cash </a:t>
            </a:r>
            <a:r>
              <a:rPr sz="1100" spc="15" dirty="0">
                <a:latin typeface="Segoe UI"/>
                <a:cs typeface="Segoe UI"/>
              </a:rPr>
              <a:t>inflow. </a:t>
            </a:r>
            <a:r>
              <a:rPr sz="1100" spc="5" dirty="0">
                <a:latin typeface="Segoe UI"/>
                <a:cs typeface="Segoe UI"/>
              </a:rPr>
              <a:t>It may </a:t>
            </a:r>
            <a:r>
              <a:rPr sz="1100" spc="10" dirty="0">
                <a:latin typeface="Segoe UI"/>
                <a:cs typeface="Segoe UI"/>
              </a:rPr>
              <a:t>be </a:t>
            </a:r>
            <a:r>
              <a:rPr sz="1100" spc="15" dirty="0">
                <a:latin typeface="Segoe UI"/>
                <a:cs typeface="Segoe UI"/>
              </a:rPr>
              <a:t>noted </a:t>
            </a:r>
            <a:r>
              <a:rPr sz="1100" spc="10" dirty="0">
                <a:latin typeface="Segoe UI"/>
                <a:cs typeface="Segoe UI"/>
              </a:rPr>
              <a:t>that, </a:t>
            </a:r>
            <a:r>
              <a:rPr sz="1100" dirty="0">
                <a:latin typeface="Segoe UI"/>
                <a:cs typeface="Segoe UI"/>
              </a:rPr>
              <a:t>if  </a:t>
            </a:r>
            <a:r>
              <a:rPr sz="1100" spc="15" dirty="0">
                <a:latin typeface="Segoe UI"/>
                <a:cs typeface="Segoe UI"/>
              </a:rPr>
              <a:t>nothing </a:t>
            </a:r>
            <a:r>
              <a:rPr sz="1100" spc="10" dirty="0">
                <a:latin typeface="Segoe UI"/>
                <a:cs typeface="Segoe UI"/>
              </a:rPr>
              <a:t>has been </a:t>
            </a:r>
            <a:r>
              <a:rPr sz="1100" spc="15" dirty="0">
                <a:latin typeface="Segoe UI"/>
                <a:cs typeface="Segoe UI"/>
              </a:rPr>
              <a:t>specifically mentioned </a:t>
            </a:r>
            <a:r>
              <a:rPr sz="1100" spc="10" dirty="0">
                <a:latin typeface="Segoe UI"/>
                <a:cs typeface="Segoe UI"/>
              </a:rPr>
              <a:t>for </a:t>
            </a:r>
            <a:r>
              <a:rPr sz="1100" spc="5" dirty="0">
                <a:latin typeface="Segoe UI"/>
                <a:cs typeface="Segoe UI"/>
              </a:rPr>
              <a:t>the </a:t>
            </a:r>
            <a:r>
              <a:rPr sz="1100" spc="15" dirty="0">
                <a:latin typeface="Segoe UI"/>
                <a:cs typeface="Segoe UI"/>
              </a:rPr>
              <a:t>release </a:t>
            </a:r>
            <a:r>
              <a:rPr sz="1100" spc="5" dirty="0">
                <a:latin typeface="Segoe UI"/>
                <a:cs typeface="Segoe UI"/>
              </a:rPr>
              <a:t>of </a:t>
            </a:r>
            <a:r>
              <a:rPr sz="1100" spc="15" dirty="0">
                <a:latin typeface="Segoe UI"/>
                <a:cs typeface="Segoe UI"/>
              </a:rPr>
              <a:t>working capital </a:t>
            </a:r>
            <a:r>
              <a:rPr sz="1100" dirty="0">
                <a:latin typeface="Segoe UI"/>
                <a:cs typeface="Segoe UI"/>
              </a:rPr>
              <a:t>it </a:t>
            </a:r>
            <a:r>
              <a:rPr sz="1100" spc="10" dirty="0">
                <a:latin typeface="Segoe UI"/>
                <a:cs typeface="Segoe UI"/>
              </a:rPr>
              <a:t>is  </a:t>
            </a:r>
            <a:r>
              <a:rPr sz="1100" spc="15" dirty="0">
                <a:latin typeface="Segoe UI"/>
                <a:cs typeface="Segoe UI"/>
              </a:rPr>
              <a:t>assumed that </a:t>
            </a:r>
            <a:r>
              <a:rPr sz="1100" spc="10" dirty="0">
                <a:latin typeface="Segoe UI"/>
                <a:cs typeface="Segoe UI"/>
              </a:rPr>
              <a:t>full </a:t>
            </a:r>
            <a:r>
              <a:rPr sz="1100" spc="15" dirty="0">
                <a:latin typeface="Segoe UI"/>
                <a:cs typeface="Segoe UI"/>
              </a:rPr>
              <a:t>amount </a:t>
            </a:r>
            <a:r>
              <a:rPr sz="1100" spc="10" dirty="0">
                <a:latin typeface="Segoe UI"/>
                <a:cs typeface="Segoe UI"/>
              </a:rPr>
              <a:t>has been </a:t>
            </a:r>
            <a:r>
              <a:rPr sz="1100" spc="15" dirty="0">
                <a:latin typeface="Segoe UI"/>
                <a:cs typeface="Segoe UI"/>
              </a:rPr>
              <a:t>realized </a:t>
            </a:r>
            <a:r>
              <a:rPr sz="1100" spc="5" dirty="0">
                <a:latin typeface="Segoe UI"/>
                <a:cs typeface="Segoe UI"/>
              </a:rPr>
              <a:t>at </a:t>
            </a:r>
            <a:r>
              <a:rPr sz="1100" spc="15" dirty="0">
                <a:latin typeface="Segoe UI"/>
                <a:cs typeface="Segoe UI"/>
              </a:rPr>
              <a:t>the </a:t>
            </a:r>
            <a:r>
              <a:rPr sz="1100" spc="10" dirty="0">
                <a:latin typeface="Segoe UI"/>
                <a:cs typeface="Segoe UI"/>
              </a:rPr>
              <a:t>end </a:t>
            </a:r>
            <a:r>
              <a:rPr sz="1100" spc="5" dirty="0">
                <a:latin typeface="Segoe UI"/>
                <a:cs typeface="Segoe UI"/>
              </a:rPr>
              <a:t>of </a:t>
            </a:r>
            <a:r>
              <a:rPr sz="1100" spc="10" dirty="0">
                <a:latin typeface="Segoe UI"/>
                <a:cs typeface="Segoe UI"/>
              </a:rPr>
              <a:t>the </a:t>
            </a:r>
            <a:r>
              <a:rPr sz="1100" spc="15" dirty="0">
                <a:latin typeface="Segoe UI"/>
                <a:cs typeface="Segoe UI"/>
              </a:rPr>
              <a:t>project. However,  adjustment </a:t>
            </a:r>
            <a:r>
              <a:rPr sz="1100" spc="5" dirty="0">
                <a:latin typeface="Segoe UI"/>
                <a:cs typeface="Segoe UI"/>
              </a:rPr>
              <a:t>on </a:t>
            </a:r>
            <a:r>
              <a:rPr sz="1100" spc="15" dirty="0">
                <a:latin typeface="Segoe UI"/>
                <a:cs typeface="Segoe UI"/>
              </a:rPr>
              <a:t>account </a:t>
            </a:r>
            <a:r>
              <a:rPr sz="1100" spc="10" dirty="0">
                <a:latin typeface="Segoe UI"/>
                <a:cs typeface="Segoe UI"/>
              </a:rPr>
              <a:t>of increase or decrease in </a:t>
            </a:r>
            <a:r>
              <a:rPr sz="1100" spc="15" dirty="0">
                <a:latin typeface="Segoe UI"/>
                <a:cs typeface="Segoe UI"/>
              </a:rPr>
              <a:t>working capital </a:t>
            </a:r>
            <a:r>
              <a:rPr sz="1100" spc="10" dirty="0">
                <a:latin typeface="Segoe UI"/>
                <a:cs typeface="Segoe UI"/>
              </a:rPr>
              <a:t>needs </a:t>
            </a:r>
            <a:r>
              <a:rPr sz="1100" spc="5" dirty="0">
                <a:latin typeface="Segoe UI"/>
                <a:cs typeface="Segoe UI"/>
              </a:rPr>
              <a:t>to be  </a:t>
            </a:r>
            <a:r>
              <a:rPr sz="1100" spc="15" dirty="0">
                <a:latin typeface="Segoe UI"/>
                <a:cs typeface="Segoe UI"/>
              </a:rPr>
              <a:t>incorporated.</a:t>
            </a:r>
            <a:endParaRPr sz="1100">
              <a:latin typeface="Segoe UI"/>
              <a:cs typeface="Segoe UI"/>
            </a:endParaRPr>
          </a:p>
          <a:p>
            <a:pPr marL="12700" marR="6985" algn="just">
              <a:lnSpc>
                <a:spcPct val="110900"/>
              </a:lnSpc>
              <a:spcBef>
                <a:spcPts val="590"/>
              </a:spcBef>
              <a:buAutoNum type="alphaLcParenBoth" startAt="3"/>
              <a:tabLst>
                <a:tab pos="379095" algn="l"/>
              </a:tabLst>
            </a:pPr>
            <a:r>
              <a:rPr sz="1100" b="1" spc="15" dirty="0">
                <a:latin typeface="Segoe UI"/>
                <a:cs typeface="Segoe UI"/>
              </a:rPr>
              <a:t>Allocated Overheads</a:t>
            </a:r>
            <a:r>
              <a:rPr sz="1100" b="1" i="1" spc="15" dirty="0">
                <a:latin typeface="Segoe UI"/>
                <a:cs typeface="Segoe UI"/>
              </a:rPr>
              <a:t>: </a:t>
            </a:r>
            <a:r>
              <a:rPr sz="1100" spc="5" dirty="0">
                <a:latin typeface="Segoe UI"/>
                <a:cs typeface="Segoe UI"/>
              </a:rPr>
              <a:t>As </a:t>
            </a:r>
            <a:r>
              <a:rPr sz="1100" spc="15" dirty="0">
                <a:latin typeface="Segoe UI"/>
                <a:cs typeface="Segoe UI"/>
              </a:rPr>
              <a:t>discussed </a:t>
            </a:r>
            <a:r>
              <a:rPr sz="1100" dirty="0">
                <a:latin typeface="Segoe UI"/>
                <a:cs typeface="Segoe UI"/>
              </a:rPr>
              <a:t>in </a:t>
            </a:r>
            <a:r>
              <a:rPr sz="1100" spc="15" dirty="0">
                <a:latin typeface="Segoe UI"/>
                <a:cs typeface="Segoe UI"/>
              </a:rPr>
              <a:t>subject </a:t>
            </a:r>
            <a:r>
              <a:rPr sz="1100" spc="5" dirty="0">
                <a:latin typeface="Segoe UI"/>
                <a:cs typeface="Segoe UI"/>
              </a:rPr>
              <a:t>of </a:t>
            </a:r>
            <a:r>
              <a:rPr sz="1100" spc="10" dirty="0">
                <a:latin typeface="Segoe UI"/>
                <a:cs typeface="Segoe UI"/>
              </a:rPr>
              <a:t>Cost and </a:t>
            </a:r>
            <a:r>
              <a:rPr sz="1100" spc="15" dirty="0">
                <a:latin typeface="Segoe UI"/>
                <a:cs typeface="Segoe UI"/>
              </a:rPr>
              <a:t>Management  Accounting, allocated overheads </a:t>
            </a:r>
            <a:r>
              <a:rPr sz="1100" spc="10" dirty="0">
                <a:latin typeface="Segoe UI"/>
                <a:cs typeface="Segoe UI"/>
              </a:rPr>
              <a:t>are charged </a:t>
            </a:r>
            <a:r>
              <a:rPr sz="1100" spc="5" dirty="0">
                <a:latin typeface="Segoe UI"/>
                <a:cs typeface="Segoe UI"/>
              </a:rPr>
              <a:t>on </a:t>
            </a:r>
            <a:r>
              <a:rPr sz="1100" spc="15" dirty="0">
                <a:latin typeface="Segoe UI"/>
                <a:cs typeface="Segoe UI"/>
              </a:rPr>
              <a:t>the basis </a:t>
            </a:r>
            <a:r>
              <a:rPr sz="1100" spc="5" dirty="0">
                <a:latin typeface="Segoe UI"/>
                <a:cs typeface="Segoe UI"/>
              </a:rPr>
              <a:t>of </a:t>
            </a:r>
            <a:r>
              <a:rPr sz="1100" spc="15" dirty="0">
                <a:latin typeface="Segoe UI"/>
                <a:cs typeface="Segoe UI"/>
              </a:rPr>
              <a:t>some </a:t>
            </a:r>
            <a:r>
              <a:rPr sz="1100" b="1" spc="15" dirty="0">
                <a:latin typeface="Segoe UI"/>
                <a:cs typeface="Segoe UI"/>
              </a:rPr>
              <a:t>rational basis  </a:t>
            </a:r>
            <a:r>
              <a:rPr sz="1100" spc="15" dirty="0">
                <a:latin typeface="Segoe UI"/>
                <a:cs typeface="Segoe UI"/>
              </a:rPr>
              <a:t>such </a:t>
            </a:r>
            <a:r>
              <a:rPr sz="1100" spc="10" dirty="0">
                <a:latin typeface="Segoe UI"/>
                <a:cs typeface="Segoe UI"/>
              </a:rPr>
              <a:t>as </a:t>
            </a:r>
            <a:r>
              <a:rPr sz="1100" spc="15" dirty="0">
                <a:latin typeface="Segoe UI"/>
                <a:cs typeface="Segoe UI"/>
              </a:rPr>
              <a:t>machine </a:t>
            </a:r>
            <a:r>
              <a:rPr sz="1100" spc="10" dirty="0">
                <a:latin typeface="Segoe UI"/>
                <a:cs typeface="Segoe UI"/>
              </a:rPr>
              <a:t>hour, </a:t>
            </a:r>
            <a:r>
              <a:rPr sz="1100" spc="15" dirty="0">
                <a:latin typeface="Segoe UI"/>
                <a:cs typeface="Segoe UI"/>
              </a:rPr>
              <a:t>labour hour, direct material consumption etc. Since,  expenditures already incurred </a:t>
            </a:r>
            <a:r>
              <a:rPr sz="1100" spc="10" dirty="0">
                <a:latin typeface="Segoe UI"/>
                <a:cs typeface="Segoe UI"/>
              </a:rPr>
              <a:t>are </a:t>
            </a:r>
            <a:r>
              <a:rPr sz="1100" spc="15" dirty="0">
                <a:latin typeface="Segoe UI"/>
                <a:cs typeface="Segoe UI"/>
              </a:rPr>
              <a:t>allocated </a:t>
            </a:r>
            <a:r>
              <a:rPr sz="1100" spc="10" dirty="0">
                <a:latin typeface="Segoe UI"/>
                <a:cs typeface="Segoe UI"/>
              </a:rPr>
              <a:t>to </a:t>
            </a:r>
            <a:r>
              <a:rPr sz="1100" spc="15" dirty="0">
                <a:latin typeface="Segoe UI"/>
                <a:cs typeface="Segoe UI"/>
              </a:rPr>
              <a:t>new proposal; </a:t>
            </a:r>
            <a:r>
              <a:rPr sz="1100" spc="10" dirty="0">
                <a:latin typeface="Segoe UI"/>
                <a:cs typeface="Segoe UI"/>
              </a:rPr>
              <a:t>they </a:t>
            </a:r>
            <a:r>
              <a:rPr sz="1100" spc="15" dirty="0">
                <a:latin typeface="Segoe UI"/>
                <a:cs typeface="Segoe UI"/>
              </a:rPr>
              <a:t>should not </a:t>
            </a:r>
            <a:r>
              <a:rPr sz="1100" spc="10" dirty="0">
                <a:latin typeface="Segoe UI"/>
                <a:cs typeface="Segoe UI"/>
              </a:rPr>
              <a:t>be  </a:t>
            </a:r>
            <a:r>
              <a:rPr sz="1100" spc="15" dirty="0">
                <a:latin typeface="Segoe UI"/>
                <a:cs typeface="Segoe UI"/>
              </a:rPr>
              <a:t>considered </a:t>
            </a:r>
            <a:r>
              <a:rPr sz="1100" spc="10" dirty="0">
                <a:latin typeface="Segoe UI"/>
                <a:cs typeface="Segoe UI"/>
              </a:rPr>
              <a:t>as cash </a:t>
            </a:r>
            <a:r>
              <a:rPr sz="1100" spc="15" dirty="0">
                <a:latin typeface="Segoe UI"/>
                <a:cs typeface="Segoe UI"/>
              </a:rPr>
              <a:t>flows. However, </a:t>
            </a:r>
            <a:r>
              <a:rPr sz="1100" spc="10" dirty="0">
                <a:latin typeface="Segoe UI"/>
                <a:cs typeface="Segoe UI"/>
              </a:rPr>
              <a:t>it is </a:t>
            </a:r>
            <a:r>
              <a:rPr sz="1100" spc="15" dirty="0">
                <a:latin typeface="Segoe UI"/>
                <a:cs typeface="Segoe UI"/>
              </a:rPr>
              <a:t>expected </a:t>
            </a:r>
            <a:r>
              <a:rPr sz="1100" spc="10" dirty="0">
                <a:latin typeface="Segoe UI"/>
                <a:cs typeface="Segoe UI"/>
              </a:rPr>
              <a:t>that </a:t>
            </a:r>
            <a:r>
              <a:rPr sz="1100" spc="15" dirty="0">
                <a:latin typeface="Segoe UI"/>
                <a:cs typeface="Segoe UI"/>
              </a:rPr>
              <a:t>overhead </a:t>
            </a:r>
            <a:r>
              <a:rPr sz="1100" spc="10" dirty="0">
                <a:latin typeface="Segoe UI"/>
                <a:cs typeface="Segoe UI"/>
              </a:rPr>
              <a:t>cost </a:t>
            </a:r>
            <a:r>
              <a:rPr sz="1100" spc="15" dirty="0">
                <a:latin typeface="Segoe UI"/>
                <a:cs typeface="Segoe UI"/>
              </a:rPr>
              <a:t>shall increase  due </a:t>
            </a:r>
            <a:r>
              <a:rPr sz="1100" spc="5" dirty="0">
                <a:latin typeface="Segoe UI"/>
                <a:cs typeface="Segoe UI"/>
              </a:rPr>
              <a:t>to </a:t>
            </a:r>
            <a:r>
              <a:rPr sz="1100" spc="15" dirty="0">
                <a:latin typeface="Segoe UI"/>
                <a:cs typeface="Segoe UI"/>
              </a:rPr>
              <a:t>acceptance </a:t>
            </a:r>
            <a:r>
              <a:rPr sz="1100" spc="5" dirty="0">
                <a:latin typeface="Segoe UI"/>
                <a:cs typeface="Segoe UI"/>
              </a:rPr>
              <a:t>of any </a:t>
            </a:r>
            <a:r>
              <a:rPr sz="1100" spc="15" dirty="0">
                <a:latin typeface="Segoe UI"/>
                <a:cs typeface="Segoe UI"/>
              </a:rPr>
              <a:t>proposal </a:t>
            </a:r>
            <a:r>
              <a:rPr sz="1100" spc="10" dirty="0">
                <a:latin typeface="Segoe UI"/>
                <a:cs typeface="Segoe UI"/>
              </a:rPr>
              <a:t>then </a:t>
            </a:r>
            <a:r>
              <a:rPr sz="1100" spc="15" dirty="0">
                <a:latin typeface="Segoe UI"/>
                <a:cs typeface="Segoe UI"/>
              </a:rPr>
              <a:t>incremental overhead </a:t>
            </a:r>
            <a:r>
              <a:rPr sz="1100" spc="10" dirty="0">
                <a:latin typeface="Segoe UI"/>
                <a:cs typeface="Segoe UI"/>
              </a:rPr>
              <a:t>cost shall be </a:t>
            </a:r>
            <a:r>
              <a:rPr sz="1100" spc="15" dirty="0">
                <a:latin typeface="Segoe UI"/>
                <a:cs typeface="Segoe UI"/>
              </a:rPr>
              <a:t>treated  </a:t>
            </a:r>
            <a:r>
              <a:rPr sz="1100" spc="10" dirty="0">
                <a:latin typeface="Segoe UI"/>
                <a:cs typeface="Segoe UI"/>
              </a:rPr>
              <a:t>as cash</a:t>
            </a:r>
            <a:r>
              <a:rPr sz="1100" spc="60" dirty="0">
                <a:latin typeface="Segoe UI"/>
                <a:cs typeface="Segoe UI"/>
              </a:rPr>
              <a:t> </a:t>
            </a:r>
            <a:r>
              <a:rPr sz="1100" spc="15" dirty="0">
                <a:latin typeface="Segoe UI"/>
                <a:cs typeface="Segoe UI"/>
              </a:rPr>
              <a:t>outflow.</a:t>
            </a:r>
            <a:endParaRPr sz="1100">
              <a:latin typeface="Segoe UI"/>
              <a:cs typeface="Segoe UI"/>
            </a:endParaRPr>
          </a:p>
          <a:p>
            <a:pPr marL="12700" marR="5080" algn="just">
              <a:lnSpc>
                <a:spcPct val="110900"/>
              </a:lnSpc>
              <a:spcBef>
                <a:spcPts val="600"/>
              </a:spcBef>
              <a:buAutoNum type="alphaLcParenBoth" startAt="3"/>
              <a:tabLst>
                <a:tab pos="379095" algn="l"/>
              </a:tabLst>
            </a:pPr>
            <a:r>
              <a:rPr sz="1100" b="1" spc="15" dirty="0">
                <a:latin typeface="Segoe UI"/>
                <a:cs typeface="Segoe UI"/>
              </a:rPr>
              <a:t>Additional </a:t>
            </a:r>
            <a:r>
              <a:rPr sz="1100" b="1" spc="10" dirty="0">
                <a:latin typeface="Segoe UI"/>
                <a:cs typeface="Segoe UI"/>
              </a:rPr>
              <a:t>Capital </a:t>
            </a:r>
            <a:r>
              <a:rPr sz="1100" b="1" spc="15" dirty="0">
                <a:latin typeface="Segoe UI"/>
                <a:cs typeface="Segoe UI"/>
              </a:rPr>
              <a:t>Investment</a:t>
            </a:r>
            <a:r>
              <a:rPr sz="1100" b="1" i="1" spc="15" dirty="0">
                <a:latin typeface="Segoe UI"/>
                <a:cs typeface="Segoe UI"/>
              </a:rPr>
              <a:t>: </a:t>
            </a:r>
            <a:r>
              <a:rPr sz="1100" spc="5" dirty="0">
                <a:latin typeface="Segoe UI"/>
                <a:cs typeface="Segoe UI"/>
              </a:rPr>
              <a:t>It </a:t>
            </a:r>
            <a:r>
              <a:rPr sz="1100" spc="10" dirty="0">
                <a:latin typeface="Segoe UI"/>
                <a:cs typeface="Segoe UI"/>
              </a:rPr>
              <a:t>is not </a:t>
            </a:r>
            <a:r>
              <a:rPr sz="1100" spc="15" dirty="0">
                <a:latin typeface="Segoe UI"/>
                <a:cs typeface="Segoe UI"/>
              </a:rPr>
              <a:t>necessary </a:t>
            </a:r>
            <a:r>
              <a:rPr sz="1100" spc="10" dirty="0">
                <a:latin typeface="Segoe UI"/>
                <a:cs typeface="Segoe UI"/>
              </a:rPr>
              <a:t>that </a:t>
            </a:r>
            <a:r>
              <a:rPr sz="1100" spc="15" dirty="0">
                <a:latin typeface="Segoe UI"/>
                <a:cs typeface="Segoe UI"/>
              </a:rPr>
              <a:t>capital investment  shall </a:t>
            </a:r>
            <a:r>
              <a:rPr sz="1100" spc="10" dirty="0">
                <a:latin typeface="Segoe UI"/>
                <a:cs typeface="Segoe UI"/>
              </a:rPr>
              <a:t>be </a:t>
            </a:r>
            <a:r>
              <a:rPr sz="1100" spc="15" dirty="0">
                <a:latin typeface="Segoe UI"/>
                <a:cs typeface="Segoe UI"/>
              </a:rPr>
              <a:t>required </a:t>
            </a:r>
            <a:r>
              <a:rPr sz="1100" spc="10" dirty="0">
                <a:latin typeface="Segoe UI"/>
                <a:cs typeface="Segoe UI"/>
              </a:rPr>
              <a:t>in the </a:t>
            </a:r>
            <a:r>
              <a:rPr sz="1100" spc="15" dirty="0">
                <a:latin typeface="Segoe UI"/>
                <a:cs typeface="Segoe UI"/>
              </a:rPr>
              <a:t>beginning </a:t>
            </a:r>
            <a:r>
              <a:rPr sz="1100" spc="5" dirty="0">
                <a:latin typeface="Segoe UI"/>
                <a:cs typeface="Segoe UI"/>
              </a:rPr>
              <a:t>of </a:t>
            </a:r>
            <a:r>
              <a:rPr sz="1100" spc="10" dirty="0">
                <a:latin typeface="Segoe UI"/>
                <a:cs typeface="Segoe UI"/>
              </a:rPr>
              <a:t>the project. </a:t>
            </a:r>
            <a:r>
              <a:rPr sz="1100" spc="5" dirty="0">
                <a:latin typeface="Segoe UI"/>
                <a:cs typeface="Segoe UI"/>
              </a:rPr>
              <a:t>It </a:t>
            </a:r>
            <a:r>
              <a:rPr sz="1100" spc="10" dirty="0">
                <a:latin typeface="Segoe UI"/>
                <a:cs typeface="Segoe UI"/>
              </a:rPr>
              <a:t>can </a:t>
            </a:r>
            <a:r>
              <a:rPr sz="1100" spc="15" dirty="0">
                <a:latin typeface="Segoe UI"/>
                <a:cs typeface="Segoe UI"/>
              </a:rPr>
              <a:t>also </a:t>
            </a:r>
            <a:r>
              <a:rPr sz="1100" spc="10" dirty="0">
                <a:latin typeface="Segoe UI"/>
                <a:cs typeface="Segoe UI"/>
              </a:rPr>
              <a:t>be </a:t>
            </a:r>
            <a:r>
              <a:rPr sz="1100" spc="15" dirty="0">
                <a:latin typeface="Segoe UI"/>
                <a:cs typeface="Segoe UI"/>
              </a:rPr>
              <a:t>required during the  continuance </a:t>
            </a:r>
            <a:r>
              <a:rPr sz="1100" spc="10" dirty="0">
                <a:latin typeface="Segoe UI"/>
                <a:cs typeface="Segoe UI"/>
              </a:rPr>
              <a:t>of the project. </a:t>
            </a:r>
            <a:r>
              <a:rPr sz="1100" dirty="0">
                <a:latin typeface="Segoe UI"/>
                <a:cs typeface="Segoe UI"/>
              </a:rPr>
              <a:t>In </a:t>
            </a:r>
            <a:r>
              <a:rPr sz="1100" spc="10" dirty="0">
                <a:latin typeface="Segoe UI"/>
                <a:cs typeface="Segoe UI"/>
              </a:rPr>
              <a:t>such</a:t>
            </a:r>
            <a:r>
              <a:rPr sz="1100" spc="65" dirty="0">
                <a:latin typeface="Segoe UI"/>
                <a:cs typeface="Segoe UI"/>
              </a:rPr>
              <a:t> </a:t>
            </a:r>
            <a:r>
              <a:rPr sz="1100" spc="10" dirty="0">
                <a:latin typeface="Segoe UI"/>
                <a:cs typeface="Segoe UI"/>
              </a:rPr>
              <a:t>cases it </a:t>
            </a:r>
            <a:r>
              <a:rPr sz="1100" spc="15" dirty="0">
                <a:latin typeface="Segoe UI"/>
                <a:cs typeface="Segoe UI"/>
              </a:rPr>
              <a:t>shall </a:t>
            </a:r>
            <a:r>
              <a:rPr sz="1100" spc="10" dirty="0">
                <a:latin typeface="Segoe UI"/>
                <a:cs typeface="Segoe UI"/>
              </a:rPr>
              <a:t>be </a:t>
            </a:r>
            <a:r>
              <a:rPr sz="1100" spc="15" dirty="0">
                <a:latin typeface="Segoe UI"/>
                <a:cs typeface="Segoe UI"/>
              </a:rPr>
              <a:t>treated </a:t>
            </a:r>
            <a:r>
              <a:rPr sz="1100" spc="10" dirty="0">
                <a:latin typeface="Segoe UI"/>
                <a:cs typeface="Segoe UI"/>
              </a:rPr>
              <a:t>as cash outflows.</a:t>
            </a:r>
            <a:endParaRPr sz="1100">
              <a:latin typeface="Segoe UI"/>
              <a:cs typeface="Segoe UI"/>
            </a:endParaRP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txBox="1"/>
          <p:nvPr/>
        </p:nvSpPr>
        <p:spPr>
          <a:xfrm>
            <a:off x="1639316" y="734060"/>
            <a:ext cx="316865" cy="193675"/>
          </a:xfrm>
          <a:prstGeom prst="rect">
            <a:avLst/>
          </a:prstGeom>
        </p:spPr>
        <p:txBody>
          <a:bodyPr vert="horz" wrap="square" lIns="0" tIns="12700" rIns="0" bIns="0" rtlCol="0">
            <a:spAutoFit/>
          </a:bodyPr>
          <a:lstStyle/>
          <a:p>
            <a:pPr marL="12700">
              <a:lnSpc>
                <a:spcPct val="100000"/>
              </a:lnSpc>
              <a:spcBef>
                <a:spcPts val="100"/>
              </a:spcBef>
            </a:pPr>
            <a:r>
              <a:rPr sz="1100" b="1" spc="25" dirty="0">
                <a:solidFill>
                  <a:srgbClr val="FFFFFF"/>
                </a:solidFill>
                <a:latin typeface="Segoe UI"/>
                <a:cs typeface="Segoe UI"/>
              </a:rPr>
              <a:t>7</a:t>
            </a:r>
            <a:r>
              <a:rPr sz="1100" b="1" spc="10" dirty="0">
                <a:solidFill>
                  <a:srgbClr val="FFFFFF"/>
                </a:solidFill>
                <a:latin typeface="Segoe UI"/>
                <a:cs typeface="Segoe UI"/>
              </a:rPr>
              <a:t>.</a:t>
            </a:r>
            <a:r>
              <a:rPr sz="1100" b="1" spc="25" dirty="0">
                <a:solidFill>
                  <a:srgbClr val="FFFFFF"/>
                </a:solidFill>
                <a:latin typeface="Segoe UI"/>
                <a:cs typeface="Segoe UI"/>
              </a:rPr>
              <a:t>10</a:t>
            </a:r>
            <a:endParaRPr sz="1100">
              <a:latin typeface="Segoe UI"/>
              <a:cs typeface="Segoe UI"/>
            </a:endParaRPr>
          </a:p>
        </p:txBody>
      </p:sp>
      <p:sp>
        <p:nvSpPr>
          <p:cNvPr id="4" name="object 4"/>
          <p:cNvSpPr txBox="1"/>
          <p:nvPr/>
        </p:nvSpPr>
        <p:spPr>
          <a:xfrm>
            <a:off x="901700" y="1246745"/>
            <a:ext cx="5284470" cy="1293495"/>
          </a:xfrm>
          <a:prstGeom prst="rect">
            <a:avLst/>
          </a:prstGeom>
        </p:spPr>
        <p:txBody>
          <a:bodyPr vert="horz" wrap="square" lIns="0" tIns="12700" rIns="0" bIns="0" rtlCol="0">
            <a:spAutoFit/>
          </a:bodyPr>
          <a:lstStyle/>
          <a:p>
            <a:pPr marL="12700" marR="7620">
              <a:lnSpc>
                <a:spcPct val="110900"/>
              </a:lnSpc>
              <a:spcBef>
                <a:spcPts val="100"/>
              </a:spcBef>
            </a:pPr>
            <a:r>
              <a:rPr sz="1100" b="1" spc="15" dirty="0">
                <a:latin typeface="Segoe UI"/>
                <a:cs typeface="Segoe UI"/>
              </a:rPr>
              <a:t>Categories </a:t>
            </a:r>
            <a:r>
              <a:rPr sz="1100" b="1" spc="10" dirty="0">
                <a:latin typeface="Segoe UI"/>
                <a:cs typeface="Segoe UI"/>
              </a:rPr>
              <a:t>of Cash Flows: </a:t>
            </a:r>
            <a:r>
              <a:rPr sz="1100" spc="5" dirty="0">
                <a:latin typeface="Segoe UI"/>
                <a:cs typeface="Segoe UI"/>
              </a:rPr>
              <a:t>It </a:t>
            </a:r>
            <a:r>
              <a:rPr sz="1100" spc="10" dirty="0">
                <a:latin typeface="Segoe UI"/>
                <a:cs typeface="Segoe UI"/>
              </a:rPr>
              <a:t>is </a:t>
            </a:r>
            <a:r>
              <a:rPr sz="1100" spc="15" dirty="0">
                <a:latin typeface="Segoe UI"/>
                <a:cs typeface="Segoe UI"/>
              </a:rPr>
              <a:t>helpful </a:t>
            </a:r>
            <a:r>
              <a:rPr sz="1100" spc="10" dirty="0">
                <a:latin typeface="Segoe UI"/>
                <a:cs typeface="Segoe UI"/>
              </a:rPr>
              <a:t>to place </a:t>
            </a:r>
            <a:r>
              <a:rPr sz="1100" spc="15" dirty="0">
                <a:latin typeface="Segoe UI"/>
                <a:cs typeface="Segoe UI"/>
              </a:rPr>
              <a:t>project </a:t>
            </a:r>
            <a:r>
              <a:rPr sz="1100" spc="10" dirty="0">
                <a:latin typeface="Segoe UI"/>
                <a:cs typeface="Segoe UI"/>
              </a:rPr>
              <a:t>cash </a:t>
            </a:r>
            <a:r>
              <a:rPr sz="1100" spc="15" dirty="0">
                <a:latin typeface="Segoe UI"/>
                <a:cs typeface="Segoe UI"/>
              </a:rPr>
              <a:t>flows into three  categories:-</a:t>
            </a:r>
            <a:endParaRPr sz="1100">
              <a:latin typeface="Segoe UI"/>
              <a:cs typeface="Segoe UI"/>
            </a:endParaRPr>
          </a:p>
          <a:p>
            <a:pPr marL="12700" marR="8890">
              <a:lnSpc>
                <a:spcPct val="110900"/>
              </a:lnSpc>
              <a:spcBef>
                <a:spcPts val="600"/>
              </a:spcBef>
              <a:tabLst>
                <a:tab pos="377825" algn="l"/>
              </a:tabLst>
            </a:pPr>
            <a:r>
              <a:rPr sz="1100" b="1" spc="10" dirty="0">
                <a:latin typeface="Segoe UI"/>
                <a:cs typeface="Segoe UI"/>
              </a:rPr>
              <a:t>(a)	</a:t>
            </a:r>
            <a:r>
              <a:rPr sz="1100" b="1" spc="15" dirty="0">
                <a:latin typeface="Segoe UI"/>
                <a:cs typeface="Segoe UI"/>
              </a:rPr>
              <a:t>Initial </a:t>
            </a:r>
            <a:r>
              <a:rPr sz="1100" b="1" spc="10" dirty="0">
                <a:latin typeface="Segoe UI"/>
                <a:cs typeface="Segoe UI"/>
              </a:rPr>
              <a:t>Cash </a:t>
            </a:r>
            <a:r>
              <a:rPr sz="1100" b="1" spc="15" dirty="0">
                <a:latin typeface="Segoe UI"/>
                <a:cs typeface="Segoe UI"/>
              </a:rPr>
              <a:t>Outflow: </a:t>
            </a:r>
            <a:r>
              <a:rPr sz="1100" spc="10" dirty="0">
                <a:latin typeface="Segoe UI"/>
                <a:cs typeface="Segoe UI"/>
              </a:rPr>
              <a:t>The initial cash out </a:t>
            </a:r>
            <a:r>
              <a:rPr sz="1100" spc="15" dirty="0">
                <a:latin typeface="Segoe UI"/>
                <a:cs typeface="Segoe UI"/>
              </a:rPr>
              <a:t>flow </a:t>
            </a:r>
            <a:r>
              <a:rPr sz="1100" spc="10" dirty="0">
                <a:latin typeface="Segoe UI"/>
                <a:cs typeface="Segoe UI"/>
              </a:rPr>
              <a:t>for </a:t>
            </a:r>
            <a:r>
              <a:rPr sz="1100" dirty="0">
                <a:latin typeface="Segoe UI"/>
                <a:cs typeface="Segoe UI"/>
              </a:rPr>
              <a:t>a </a:t>
            </a:r>
            <a:r>
              <a:rPr sz="1100" spc="15" dirty="0">
                <a:latin typeface="Segoe UI"/>
                <a:cs typeface="Segoe UI"/>
              </a:rPr>
              <a:t>project depends </a:t>
            </a:r>
            <a:r>
              <a:rPr sz="1100" spc="10" dirty="0">
                <a:latin typeface="Segoe UI"/>
                <a:cs typeface="Segoe UI"/>
              </a:rPr>
              <a:t>upon  </a:t>
            </a:r>
            <a:r>
              <a:rPr sz="1100" spc="15" dirty="0">
                <a:latin typeface="Segoe UI"/>
                <a:cs typeface="Segoe UI"/>
              </a:rPr>
              <a:t>the type </a:t>
            </a:r>
            <a:r>
              <a:rPr sz="1100" spc="5" dirty="0">
                <a:latin typeface="Segoe UI"/>
                <a:cs typeface="Segoe UI"/>
              </a:rPr>
              <a:t>of </a:t>
            </a:r>
            <a:r>
              <a:rPr sz="1100" spc="15" dirty="0">
                <a:latin typeface="Segoe UI"/>
                <a:cs typeface="Segoe UI"/>
              </a:rPr>
              <a:t>capital investment decision </a:t>
            </a:r>
            <a:r>
              <a:rPr sz="1100" spc="5" dirty="0">
                <a:latin typeface="Segoe UI"/>
                <a:cs typeface="Segoe UI"/>
              </a:rPr>
              <a:t>as</a:t>
            </a:r>
            <a:r>
              <a:rPr sz="1100" spc="150" dirty="0">
                <a:latin typeface="Segoe UI"/>
                <a:cs typeface="Segoe UI"/>
              </a:rPr>
              <a:t> </a:t>
            </a:r>
            <a:r>
              <a:rPr sz="1100" spc="15" dirty="0">
                <a:latin typeface="Segoe UI"/>
                <a:cs typeface="Segoe UI"/>
              </a:rPr>
              <a:t>follows:-</a:t>
            </a:r>
            <a:endParaRPr sz="1100">
              <a:latin typeface="Segoe UI"/>
              <a:cs typeface="Segoe UI"/>
            </a:endParaRPr>
          </a:p>
          <a:p>
            <a:pPr marL="378460" marR="5080" indent="-366395">
              <a:lnSpc>
                <a:spcPct val="110900"/>
              </a:lnSpc>
              <a:spcBef>
                <a:spcPts val="600"/>
              </a:spcBef>
              <a:tabLst>
                <a:tab pos="377825" algn="l"/>
              </a:tabLst>
            </a:pPr>
            <a:r>
              <a:rPr sz="1100" spc="-5" dirty="0">
                <a:latin typeface="Segoe UI"/>
                <a:cs typeface="Segoe UI"/>
              </a:rPr>
              <a:t>(i)	If decision is related to investment in </a:t>
            </a:r>
            <a:r>
              <a:rPr sz="1100" dirty="0">
                <a:latin typeface="Segoe UI"/>
                <a:cs typeface="Segoe UI"/>
              </a:rPr>
              <a:t>a </a:t>
            </a:r>
            <a:r>
              <a:rPr sz="1100" b="1" spc="-5" dirty="0">
                <a:latin typeface="Segoe UI"/>
                <a:cs typeface="Segoe UI"/>
              </a:rPr>
              <a:t>fresh proposal </a:t>
            </a:r>
            <a:r>
              <a:rPr sz="1100" dirty="0">
                <a:latin typeface="Segoe UI"/>
                <a:cs typeface="Segoe UI"/>
              </a:rPr>
              <a:t>or </a:t>
            </a:r>
            <a:r>
              <a:rPr sz="1100" spc="-5" dirty="0">
                <a:latin typeface="Segoe UI"/>
                <a:cs typeface="Segoe UI"/>
              </a:rPr>
              <a:t>an expansion decision  then initial cash outflow shall be calculated </a:t>
            </a:r>
            <a:r>
              <a:rPr sz="1100" dirty="0">
                <a:latin typeface="Segoe UI"/>
                <a:cs typeface="Segoe UI"/>
              </a:rPr>
              <a:t>as</a:t>
            </a:r>
            <a:r>
              <a:rPr sz="1100" spc="-5" dirty="0">
                <a:latin typeface="Segoe UI"/>
                <a:cs typeface="Segoe UI"/>
              </a:rPr>
              <a:t> follows:</a:t>
            </a:r>
            <a:endParaRPr sz="1100">
              <a:latin typeface="Segoe UI"/>
              <a:cs typeface="Segoe UI"/>
            </a:endParaRPr>
          </a:p>
        </p:txBody>
      </p:sp>
      <p:graphicFrame>
        <p:nvGraphicFramePr>
          <p:cNvPr id="5" name="object 5"/>
          <p:cNvGraphicFramePr>
            <a:graphicFrameLocks noGrp="1"/>
          </p:cNvGraphicFramePr>
          <p:nvPr/>
        </p:nvGraphicFramePr>
        <p:xfrm>
          <a:off x="1280160" y="2613660"/>
          <a:ext cx="4756150" cy="1214619"/>
        </p:xfrm>
        <a:graphic>
          <a:graphicData uri="http://schemas.openxmlformats.org/drawingml/2006/table">
            <a:tbl>
              <a:tblPr firstRow="1" bandRow="1">
                <a:tableStyleId>{2D5ABB26-0587-4C30-8999-92F81FD0307C}</a:tableStyleId>
              </a:tblPr>
              <a:tblGrid>
                <a:gridCol w="524510">
                  <a:extLst>
                    <a:ext uri="{9D8B030D-6E8A-4147-A177-3AD203B41FA5}">
                      <a16:colId xmlns:a16="http://schemas.microsoft.com/office/drawing/2014/main" val="20000"/>
                    </a:ext>
                  </a:extLst>
                </a:gridCol>
                <a:gridCol w="2612390">
                  <a:extLst>
                    <a:ext uri="{9D8B030D-6E8A-4147-A177-3AD203B41FA5}">
                      <a16:colId xmlns:a16="http://schemas.microsoft.com/office/drawing/2014/main" val="20001"/>
                    </a:ext>
                  </a:extLst>
                </a:gridCol>
                <a:gridCol w="809625">
                  <a:extLst>
                    <a:ext uri="{9D8B030D-6E8A-4147-A177-3AD203B41FA5}">
                      <a16:colId xmlns:a16="http://schemas.microsoft.com/office/drawing/2014/main" val="20002"/>
                    </a:ext>
                  </a:extLst>
                </a:gridCol>
                <a:gridCol w="809625">
                  <a:extLst>
                    <a:ext uri="{9D8B030D-6E8A-4147-A177-3AD203B41FA5}">
                      <a16:colId xmlns:a16="http://schemas.microsoft.com/office/drawing/2014/main" val="20003"/>
                    </a:ext>
                  </a:extLst>
                </a:gridCol>
              </a:tblGrid>
              <a:tr h="242316">
                <a:tc>
                  <a:txBody>
                    <a:bodyPr/>
                    <a:lstStyle/>
                    <a:p>
                      <a:pPr>
                        <a:lnSpc>
                          <a:spcPct val="100000"/>
                        </a:lnSpc>
                      </a:pPr>
                      <a:endParaRPr sz="1000">
                        <a:latin typeface="Times New Roman"/>
                        <a:cs typeface="Times New Roman"/>
                      </a:endParaRPr>
                    </a:p>
                  </a:txBody>
                  <a:tcPr marL="0" marR="0" marT="0"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C2D69B"/>
                    </a:solidFill>
                  </a:tcPr>
                </a:tc>
                <a:tc>
                  <a:txBody>
                    <a:bodyPr/>
                    <a:lstStyle/>
                    <a:p>
                      <a:pPr>
                        <a:lnSpc>
                          <a:spcPct val="100000"/>
                        </a:lnSpc>
                      </a:pPr>
                      <a:endParaRPr sz="1000">
                        <a:latin typeface="Times New Roman"/>
                        <a:cs typeface="Times New Roman"/>
                      </a:endParaRPr>
                    </a:p>
                  </a:txBody>
                  <a:tcPr marL="0" marR="0" marT="0"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C2D69B"/>
                    </a:solidFill>
                  </a:tcPr>
                </a:tc>
                <a:tc>
                  <a:txBody>
                    <a:bodyPr/>
                    <a:lstStyle/>
                    <a:p>
                      <a:pPr marL="73025">
                        <a:lnSpc>
                          <a:spcPct val="100000"/>
                        </a:lnSpc>
                        <a:spcBef>
                          <a:spcPts val="290"/>
                        </a:spcBef>
                      </a:pPr>
                      <a:r>
                        <a:rPr sz="1100" b="1" spc="15" dirty="0">
                          <a:solidFill>
                            <a:srgbClr val="00A650"/>
                          </a:solidFill>
                          <a:latin typeface="Segoe UI"/>
                          <a:cs typeface="Segoe UI"/>
                        </a:rPr>
                        <a:t>Amount</a:t>
                      </a:r>
                      <a:endParaRPr sz="1100">
                        <a:latin typeface="Segoe UI"/>
                        <a:cs typeface="Segoe UI"/>
                      </a:endParaRPr>
                    </a:p>
                  </a:txBody>
                  <a:tcPr marL="0" marR="0" marT="36830"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C2D69B"/>
                    </a:solidFill>
                  </a:tcPr>
                </a:tc>
                <a:tc>
                  <a:txBody>
                    <a:bodyPr/>
                    <a:lstStyle/>
                    <a:p>
                      <a:pPr marL="73025">
                        <a:lnSpc>
                          <a:spcPct val="100000"/>
                        </a:lnSpc>
                        <a:spcBef>
                          <a:spcPts val="290"/>
                        </a:spcBef>
                      </a:pPr>
                      <a:r>
                        <a:rPr sz="1100" b="1" spc="15" dirty="0">
                          <a:solidFill>
                            <a:srgbClr val="00A650"/>
                          </a:solidFill>
                          <a:latin typeface="Segoe UI"/>
                          <a:cs typeface="Segoe UI"/>
                        </a:rPr>
                        <a:t>Amount</a:t>
                      </a:r>
                      <a:endParaRPr sz="1100">
                        <a:latin typeface="Segoe UI"/>
                        <a:cs typeface="Segoe UI"/>
                      </a:endParaRPr>
                    </a:p>
                  </a:txBody>
                  <a:tcPr marL="0" marR="0" marT="36830"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C2D69B"/>
                    </a:solidFill>
                  </a:tcPr>
                </a:tc>
                <a:extLst>
                  <a:ext uri="{0D108BD9-81ED-4DB2-BD59-A6C34878D82A}">
                    <a16:rowId xmlns:a16="http://schemas.microsoft.com/office/drawing/2014/main" val="10000"/>
                  </a:ext>
                </a:extLst>
              </a:tr>
              <a:tr h="243839">
                <a:tc>
                  <a:txBody>
                    <a:bodyPr/>
                    <a:lstStyle/>
                    <a:p>
                      <a:pPr>
                        <a:lnSpc>
                          <a:spcPct val="100000"/>
                        </a:lnSpc>
                      </a:pPr>
                      <a:endParaRPr sz="1000">
                        <a:latin typeface="Times New Roman"/>
                        <a:cs typeface="Times New Roman"/>
                      </a:endParaRPr>
                    </a:p>
                  </a:txBody>
                  <a:tcPr marL="0" marR="0" marT="0"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EAF1DD"/>
                    </a:solidFill>
                  </a:tcPr>
                </a:tc>
                <a:tc>
                  <a:txBody>
                    <a:bodyPr/>
                    <a:lstStyle/>
                    <a:p>
                      <a:pPr marL="73025">
                        <a:lnSpc>
                          <a:spcPct val="100000"/>
                        </a:lnSpc>
                        <a:spcBef>
                          <a:spcPts val="290"/>
                        </a:spcBef>
                      </a:pPr>
                      <a:r>
                        <a:rPr sz="1100" spc="10" dirty="0">
                          <a:latin typeface="Segoe UI"/>
                          <a:cs typeface="Segoe UI"/>
                        </a:rPr>
                        <a:t>Cost of new</a:t>
                      </a:r>
                      <a:r>
                        <a:rPr sz="1100" spc="80" dirty="0">
                          <a:latin typeface="Segoe UI"/>
                          <a:cs typeface="Segoe UI"/>
                        </a:rPr>
                        <a:t> </a:t>
                      </a:r>
                      <a:r>
                        <a:rPr sz="1100" spc="10" dirty="0">
                          <a:latin typeface="Segoe UI"/>
                          <a:cs typeface="Segoe UI"/>
                        </a:rPr>
                        <a:t>Asset(s)</a:t>
                      </a:r>
                      <a:endParaRPr sz="1100">
                        <a:latin typeface="Segoe UI"/>
                        <a:cs typeface="Segoe UI"/>
                      </a:endParaRPr>
                    </a:p>
                  </a:txBody>
                  <a:tcPr marL="0" marR="0" marT="36830"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EAF1DD"/>
                    </a:solidFill>
                  </a:tcPr>
                </a:tc>
                <a:tc>
                  <a:txBody>
                    <a:bodyPr/>
                    <a:lstStyle/>
                    <a:p>
                      <a:pPr>
                        <a:lnSpc>
                          <a:spcPct val="100000"/>
                        </a:lnSpc>
                      </a:pPr>
                      <a:endParaRPr sz="1000">
                        <a:latin typeface="Times New Roman"/>
                        <a:cs typeface="Times New Roman"/>
                      </a:endParaRPr>
                    </a:p>
                  </a:txBody>
                  <a:tcPr marL="0" marR="0" marT="0"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EAF1DD"/>
                    </a:solidFill>
                  </a:tcPr>
                </a:tc>
                <a:tc>
                  <a:txBody>
                    <a:bodyPr/>
                    <a:lstStyle/>
                    <a:p>
                      <a:pPr marL="1270" algn="ctr">
                        <a:lnSpc>
                          <a:spcPct val="100000"/>
                        </a:lnSpc>
                        <a:spcBef>
                          <a:spcPts val="290"/>
                        </a:spcBef>
                      </a:pPr>
                      <a:r>
                        <a:rPr sz="1100" spc="20" dirty="0">
                          <a:latin typeface="Segoe UI"/>
                          <a:cs typeface="Segoe UI"/>
                        </a:rPr>
                        <a:t>xxx</a:t>
                      </a:r>
                      <a:endParaRPr sz="1100">
                        <a:latin typeface="Segoe UI"/>
                        <a:cs typeface="Segoe UI"/>
                      </a:endParaRPr>
                    </a:p>
                  </a:txBody>
                  <a:tcPr marL="0" marR="0" marT="36830"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EAF1DD"/>
                    </a:solidFill>
                  </a:tcPr>
                </a:tc>
                <a:extLst>
                  <a:ext uri="{0D108BD9-81ED-4DB2-BD59-A6C34878D82A}">
                    <a16:rowId xmlns:a16="http://schemas.microsoft.com/office/drawing/2014/main" val="10001"/>
                  </a:ext>
                </a:extLst>
              </a:tr>
              <a:tr h="242315">
                <a:tc>
                  <a:txBody>
                    <a:bodyPr/>
                    <a:lstStyle/>
                    <a:p>
                      <a:pPr marL="73025">
                        <a:lnSpc>
                          <a:spcPct val="100000"/>
                        </a:lnSpc>
                        <a:spcBef>
                          <a:spcPts val="290"/>
                        </a:spcBef>
                      </a:pPr>
                      <a:r>
                        <a:rPr sz="1100" spc="20" dirty="0">
                          <a:latin typeface="Segoe UI"/>
                          <a:cs typeface="Segoe UI"/>
                        </a:rPr>
                        <a:t>Add:</a:t>
                      </a:r>
                      <a:endParaRPr sz="1100">
                        <a:latin typeface="Segoe UI"/>
                        <a:cs typeface="Segoe UI"/>
                      </a:endParaRPr>
                    </a:p>
                  </a:txBody>
                  <a:tcPr marL="0" marR="0" marT="36830"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EAF1DD"/>
                    </a:solidFill>
                  </a:tcPr>
                </a:tc>
                <a:tc>
                  <a:txBody>
                    <a:bodyPr/>
                    <a:lstStyle/>
                    <a:p>
                      <a:pPr marL="73025">
                        <a:lnSpc>
                          <a:spcPct val="100000"/>
                        </a:lnSpc>
                        <a:spcBef>
                          <a:spcPts val="290"/>
                        </a:spcBef>
                      </a:pPr>
                      <a:r>
                        <a:rPr sz="1100" spc="15" dirty="0">
                          <a:latin typeface="Segoe UI"/>
                          <a:cs typeface="Segoe UI"/>
                        </a:rPr>
                        <a:t>Installation/Set-Up</a:t>
                      </a:r>
                      <a:r>
                        <a:rPr sz="1100" spc="40" dirty="0">
                          <a:latin typeface="Segoe UI"/>
                          <a:cs typeface="Segoe UI"/>
                        </a:rPr>
                        <a:t> </a:t>
                      </a:r>
                      <a:r>
                        <a:rPr sz="1100" spc="10" dirty="0">
                          <a:latin typeface="Segoe UI"/>
                          <a:cs typeface="Segoe UI"/>
                        </a:rPr>
                        <a:t>Costs</a:t>
                      </a:r>
                      <a:endParaRPr sz="1100">
                        <a:latin typeface="Segoe UI"/>
                        <a:cs typeface="Segoe UI"/>
                      </a:endParaRPr>
                    </a:p>
                  </a:txBody>
                  <a:tcPr marL="0" marR="0" marT="36830"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EAF1DD"/>
                    </a:solidFill>
                  </a:tcPr>
                </a:tc>
                <a:tc>
                  <a:txBody>
                    <a:bodyPr/>
                    <a:lstStyle/>
                    <a:p>
                      <a:pPr marL="1270" algn="ctr">
                        <a:lnSpc>
                          <a:spcPct val="100000"/>
                        </a:lnSpc>
                        <a:spcBef>
                          <a:spcPts val="290"/>
                        </a:spcBef>
                      </a:pPr>
                      <a:r>
                        <a:rPr sz="1100" spc="20" dirty="0">
                          <a:latin typeface="Segoe UI"/>
                          <a:cs typeface="Segoe UI"/>
                        </a:rPr>
                        <a:t>xxx</a:t>
                      </a:r>
                      <a:endParaRPr sz="1100">
                        <a:latin typeface="Segoe UI"/>
                        <a:cs typeface="Segoe UI"/>
                      </a:endParaRPr>
                    </a:p>
                  </a:txBody>
                  <a:tcPr marL="0" marR="0" marT="36830"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EAF1DD"/>
                    </a:solidFill>
                  </a:tcPr>
                </a:tc>
                <a:tc>
                  <a:txBody>
                    <a:bodyPr/>
                    <a:lstStyle/>
                    <a:p>
                      <a:pPr>
                        <a:lnSpc>
                          <a:spcPct val="100000"/>
                        </a:lnSpc>
                      </a:pPr>
                      <a:endParaRPr sz="1000">
                        <a:latin typeface="Times New Roman"/>
                        <a:cs typeface="Times New Roman"/>
                      </a:endParaRPr>
                    </a:p>
                  </a:txBody>
                  <a:tcPr marL="0" marR="0" marT="0"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EAF1DD"/>
                    </a:solidFill>
                  </a:tcPr>
                </a:tc>
                <a:extLst>
                  <a:ext uri="{0D108BD9-81ED-4DB2-BD59-A6C34878D82A}">
                    <a16:rowId xmlns:a16="http://schemas.microsoft.com/office/drawing/2014/main" val="10002"/>
                  </a:ext>
                </a:extLst>
              </a:tr>
              <a:tr h="243833">
                <a:tc>
                  <a:txBody>
                    <a:bodyPr/>
                    <a:lstStyle/>
                    <a:p>
                      <a:pPr marL="73025">
                        <a:lnSpc>
                          <a:spcPct val="100000"/>
                        </a:lnSpc>
                        <a:spcBef>
                          <a:spcPts val="290"/>
                        </a:spcBef>
                      </a:pPr>
                      <a:r>
                        <a:rPr sz="1100" spc="20" dirty="0">
                          <a:latin typeface="Segoe UI"/>
                          <a:cs typeface="Segoe UI"/>
                        </a:rPr>
                        <a:t>Add:</a:t>
                      </a:r>
                      <a:endParaRPr sz="1100">
                        <a:latin typeface="Segoe UI"/>
                        <a:cs typeface="Segoe UI"/>
                      </a:endParaRPr>
                    </a:p>
                  </a:txBody>
                  <a:tcPr marL="0" marR="0" marT="36830"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EAF1DD"/>
                    </a:solidFill>
                  </a:tcPr>
                </a:tc>
                <a:tc>
                  <a:txBody>
                    <a:bodyPr/>
                    <a:lstStyle/>
                    <a:p>
                      <a:pPr marL="73025">
                        <a:lnSpc>
                          <a:spcPct val="100000"/>
                        </a:lnSpc>
                        <a:spcBef>
                          <a:spcPts val="290"/>
                        </a:spcBef>
                      </a:pPr>
                      <a:r>
                        <a:rPr sz="1100" spc="15" dirty="0">
                          <a:latin typeface="Segoe UI"/>
                          <a:cs typeface="Segoe UI"/>
                        </a:rPr>
                        <a:t>Investment </a:t>
                      </a:r>
                      <a:r>
                        <a:rPr sz="1100" spc="10" dirty="0">
                          <a:latin typeface="Segoe UI"/>
                          <a:cs typeface="Segoe UI"/>
                        </a:rPr>
                        <a:t>in </a:t>
                      </a:r>
                      <a:r>
                        <a:rPr sz="1100" spc="15" dirty="0">
                          <a:latin typeface="Segoe UI"/>
                          <a:cs typeface="Segoe UI"/>
                        </a:rPr>
                        <a:t>Working</a:t>
                      </a:r>
                      <a:r>
                        <a:rPr sz="1100" spc="50" dirty="0">
                          <a:latin typeface="Segoe UI"/>
                          <a:cs typeface="Segoe UI"/>
                        </a:rPr>
                        <a:t> </a:t>
                      </a:r>
                      <a:r>
                        <a:rPr sz="1100" spc="15" dirty="0">
                          <a:latin typeface="Segoe UI"/>
                          <a:cs typeface="Segoe UI"/>
                        </a:rPr>
                        <a:t>Capital</a:t>
                      </a:r>
                      <a:endParaRPr sz="1100">
                        <a:latin typeface="Segoe UI"/>
                        <a:cs typeface="Segoe UI"/>
                      </a:endParaRPr>
                    </a:p>
                  </a:txBody>
                  <a:tcPr marL="0" marR="0" marT="36830"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EAF1DD"/>
                    </a:solidFill>
                  </a:tcPr>
                </a:tc>
                <a:tc>
                  <a:txBody>
                    <a:bodyPr/>
                    <a:lstStyle/>
                    <a:p>
                      <a:pPr marL="1270" algn="ctr">
                        <a:lnSpc>
                          <a:spcPct val="100000"/>
                        </a:lnSpc>
                        <a:spcBef>
                          <a:spcPts val="290"/>
                        </a:spcBef>
                      </a:pPr>
                      <a:r>
                        <a:rPr sz="1100" spc="20" dirty="0">
                          <a:latin typeface="Segoe UI"/>
                          <a:cs typeface="Segoe UI"/>
                        </a:rPr>
                        <a:t>xxx</a:t>
                      </a:r>
                      <a:endParaRPr sz="1100">
                        <a:latin typeface="Segoe UI"/>
                        <a:cs typeface="Segoe UI"/>
                      </a:endParaRPr>
                    </a:p>
                  </a:txBody>
                  <a:tcPr marL="0" marR="0" marT="36830"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EAF1DD"/>
                    </a:solidFill>
                  </a:tcPr>
                </a:tc>
                <a:tc>
                  <a:txBody>
                    <a:bodyPr/>
                    <a:lstStyle/>
                    <a:p>
                      <a:pPr marL="1270" algn="ctr">
                        <a:lnSpc>
                          <a:spcPct val="100000"/>
                        </a:lnSpc>
                        <a:spcBef>
                          <a:spcPts val="290"/>
                        </a:spcBef>
                      </a:pPr>
                      <a:r>
                        <a:rPr sz="1100" spc="20" dirty="0">
                          <a:latin typeface="Segoe UI"/>
                          <a:cs typeface="Segoe UI"/>
                        </a:rPr>
                        <a:t>xxx</a:t>
                      </a:r>
                      <a:endParaRPr sz="1100">
                        <a:latin typeface="Segoe UI"/>
                        <a:cs typeface="Segoe UI"/>
                      </a:endParaRPr>
                    </a:p>
                  </a:txBody>
                  <a:tcPr marL="0" marR="0" marT="36830"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EAF1DD"/>
                    </a:solidFill>
                  </a:tcPr>
                </a:tc>
                <a:extLst>
                  <a:ext uri="{0D108BD9-81ED-4DB2-BD59-A6C34878D82A}">
                    <a16:rowId xmlns:a16="http://schemas.microsoft.com/office/drawing/2014/main" val="10003"/>
                  </a:ext>
                </a:extLst>
              </a:tr>
              <a:tr h="242316">
                <a:tc>
                  <a:txBody>
                    <a:bodyPr/>
                    <a:lstStyle/>
                    <a:p>
                      <a:pPr>
                        <a:lnSpc>
                          <a:spcPct val="100000"/>
                        </a:lnSpc>
                      </a:pPr>
                      <a:endParaRPr sz="1000">
                        <a:latin typeface="Times New Roman"/>
                        <a:cs typeface="Times New Roman"/>
                      </a:endParaRPr>
                    </a:p>
                  </a:txBody>
                  <a:tcPr marL="0" marR="0" marT="0"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EAF1DD"/>
                    </a:solidFill>
                  </a:tcPr>
                </a:tc>
                <a:tc>
                  <a:txBody>
                    <a:bodyPr/>
                    <a:lstStyle/>
                    <a:p>
                      <a:pPr marL="73025">
                        <a:lnSpc>
                          <a:spcPct val="100000"/>
                        </a:lnSpc>
                        <a:spcBef>
                          <a:spcPts val="290"/>
                        </a:spcBef>
                      </a:pPr>
                      <a:r>
                        <a:rPr sz="1100" b="1" spc="15" dirty="0">
                          <a:latin typeface="Segoe UI"/>
                          <a:cs typeface="Segoe UI"/>
                        </a:rPr>
                        <a:t>Initial </a:t>
                      </a:r>
                      <a:r>
                        <a:rPr sz="1100" b="1" spc="10" dirty="0">
                          <a:latin typeface="Segoe UI"/>
                          <a:cs typeface="Segoe UI"/>
                        </a:rPr>
                        <a:t>Cash</a:t>
                      </a:r>
                      <a:r>
                        <a:rPr sz="1100" b="1" spc="45" dirty="0">
                          <a:latin typeface="Segoe UI"/>
                          <a:cs typeface="Segoe UI"/>
                        </a:rPr>
                        <a:t> </a:t>
                      </a:r>
                      <a:r>
                        <a:rPr sz="1100" b="1" spc="15" dirty="0">
                          <a:latin typeface="Segoe UI"/>
                          <a:cs typeface="Segoe UI"/>
                        </a:rPr>
                        <a:t>Outflow</a:t>
                      </a:r>
                      <a:endParaRPr sz="1100">
                        <a:latin typeface="Segoe UI"/>
                        <a:cs typeface="Segoe UI"/>
                      </a:endParaRPr>
                    </a:p>
                  </a:txBody>
                  <a:tcPr marL="0" marR="0" marT="36830"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EAF1DD"/>
                    </a:solidFill>
                  </a:tcPr>
                </a:tc>
                <a:tc>
                  <a:txBody>
                    <a:bodyPr/>
                    <a:lstStyle/>
                    <a:p>
                      <a:pPr>
                        <a:lnSpc>
                          <a:spcPct val="100000"/>
                        </a:lnSpc>
                      </a:pPr>
                      <a:endParaRPr sz="1000">
                        <a:latin typeface="Times New Roman"/>
                        <a:cs typeface="Times New Roman"/>
                      </a:endParaRPr>
                    </a:p>
                  </a:txBody>
                  <a:tcPr marL="0" marR="0" marT="0"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EAF1DD"/>
                    </a:solidFill>
                  </a:tcPr>
                </a:tc>
                <a:tc>
                  <a:txBody>
                    <a:bodyPr/>
                    <a:lstStyle/>
                    <a:p>
                      <a:pPr algn="ctr">
                        <a:lnSpc>
                          <a:spcPct val="100000"/>
                        </a:lnSpc>
                        <a:spcBef>
                          <a:spcPts val="290"/>
                        </a:spcBef>
                      </a:pPr>
                      <a:r>
                        <a:rPr sz="1100" b="1" spc="15" dirty="0">
                          <a:latin typeface="Segoe UI"/>
                          <a:cs typeface="Segoe UI"/>
                        </a:rPr>
                        <a:t>xxx</a:t>
                      </a:r>
                      <a:endParaRPr sz="1100">
                        <a:latin typeface="Segoe UI"/>
                        <a:cs typeface="Segoe UI"/>
                      </a:endParaRPr>
                    </a:p>
                  </a:txBody>
                  <a:tcPr marL="0" marR="0" marT="36830"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EAF1DD"/>
                    </a:solidFill>
                  </a:tcPr>
                </a:tc>
                <a:extLst>
                  <a:ext uri="{0D108BD9-81ED-4DB2-BD59-A6C34878D82A}">
                    <a16:rowId xmlns:a16="http://schemas.microsoft.com/office/drawing/2014/main" val="10004"/>
                  </a:ext>
                </a:extLst>
              </a:tr>
            </a:tbl>
          </a:graphicData>
        </a:graphic>
      </p:graphicFrame>
      <p:sp>
        <p:nvSpPr>
          <p:cNvPr id="6" name="object 6"/>
          <p:cNvSpPr txBox="1"/>
          <p:nvPr/>
        </p:nvSpPr>
        <p:spPr>
          <a:xfrm>
            <a:off x="901700" y="3905503"/>
            <a:ext cx="177165" cy="193675"/>
          </a:xfrm>
          <a:prstGeom prst="rect">
            <a:avLst/>
          </a:prstGeom>
        </p:spPr>
        <p:txBody>
          <a:bodyPr vert="horz" wrap="square" lIns="0" tIns="13335" rIns="0" bIns="0" rtlCol="0">
            <a:spAutoFit/>
          </a:bodyPr>
          <a:lstStyle/>
          <a:p>
            <a:pPr marL="12700">
              <a:lnSpc>
                <a:spcPct val="100000"/>
              </a:lnSpc>
              <a:spcBef>
                <a:spcPts val="105"/>
              </a:spcBef>
            </a:pPr>
            <a:r>
              <a:rPr sz="1100" dirty="0">
                <a:latin typeface="Segoe UI"/>
                <a:cs typeface="Segoe UI"/>
              </a:rPr>
              <a:t>(</a:t>
            </a:r>
            <a:r>
              <a:rPr sz="1100" spc="-5" dirty="0">
                <a:latin typeface="Segoe UI"/>
                <a:cs typeface="Segoe UI"/>
              </a:rPr>
              <a:t>ii)</a:t>
            </a:r>
            <a:endParaRPr sz="1100">
              <a:latin typeface="Segoe UI"/>
              <a:cs typeface="Segoe UI"/>
            </a:endParaRPr>
          </a:p>
        </p:txBody>
      </p:sp>
      <p:sp>
        <p:nvSpPr>
          <p:cNvPr id="7" name="object 7"/>
          <p:cNvSpPr txBox="1"/>
          <p:nvPr/>
        </p:nvSpPr>
        <p:spPr>
          <a:xfrm>
            <a:off x="1267502" y="3887837"/>
            <a:ext cx="4916805" cy="397510"/>
          </a:xfrm>
          <a:prstGeom prst="rect">
            <a:avLst/>
          </a:prstGeom>
        </p:spPr>
        <p:txBody>
          <a:bodyPr vert="horz" wrap="square" lIns="0" tIns="12700" rIns="0" bIns="0" rtlCol="0">
            <a:spAutoFit/>
          </a:bodyPr>
          <a:lstStyle/>
          <a:p>
            <a:pPr marL="12700" marR="5080">
              <a:lnSpc>
                <a:spcPct val="110900"/>
              </a:lnSpc>
              <a:spcBef>
                <a:spcPts val="100"/>
              </a:spcBef>
            </a:pPr>
            <a:r>
              <a:rPr sz="1100" spc="-5" dirty="0">
                <a:latin typeface="Segoe UI"/>
                <a:cs typeface="Segoe UI"/>
              </a:rPr>
              <a:t>If decision is related to </a:t>
            </a:r>
            <a:r>
              <a:rPr sz="1100" b="1" spc="-5" dirty="0">
                <a:latin typeface="Segoe UI"/>
                <a:cs typeface="Segoe UI"/>
              </a:rPr>
              <a:t>replacement decision </a:t>
            </a:r>
            <a:r>
              <a:rPr sz="1100" spc="-5" dirty="0">
                <a:latin typeface="Segoe UI"/>
                <a:cs typeface="Segoe UI"/>
              </a:rPr>
              <a:t>then initial cash outflow shall be  calculated </a:t>
            </a:r>
            <a:r>
              <a:rPr sz="1100" dirty="0">
                <a:latin typeface="Segoe UI"/>
                <a:cs typeface="Segoe UI"/>
              </a:rPr>
              <a:t>as</a:t>
            </a:r>
            <a:r>
              <a:rPr sz="1100" spc="-10" dirty="0">
                <a:latin typeface="Segoe UI"/>
                <a:cs typeface="Segoe UI"/>
              </a:rPr>
              <a:t> </a:t>
            </a:r>
            <a:r>
              <a:rPr sz="1100" spc="-5" dirty="0">
                <a:latin typeface="Segoe UI"/>
                <a:cs typeface="Segoe UI"/>
              </a:rPr>
              <a:t>follows:</a:t>
            </a:r>
            <a:endParaRPr sz="1100">
              <a:latin typeface="Segoe UI"/>
              <a:cs typeface="Segoe UI"/>
            </a:endParaRPr>
          </a:p>
        </p:txBody>
      </p:sp>
      <p:graphicFrame>
        <p:nvGraphicFramePr>
          <p:cNvPr id="8" name="object 8"/>
          <p:cNvGraphicFramePr>
            <a:graphicFrameLocks noGrp="1"/>
          </p:cNvGraphicFramePr>
          <p:nvPr/>
        </p:nvGraphicFramePr>
        <p:xfrm>
          <a:off x="1280160" y="4358627"/>
          <a:ext cx="4754245" cy="2494790"/>
        </p:xfrm>
        <a:graphic>
          <a:graphicData uri="http://schemas.openxmlformats.org/drawingml/2006/table">
            <a:tbl>
              <a:tblPr firstRow="1" bandRow="1">
                <a:tableStyleId>{2D5ABB26-0587-4C30-8999-92F81FD0307C}</a:tableStyleId>
              </a:tblPr>
              <a:tblGrid>
                <a:gridCol w="824230">
                  <a:extLst>
                    <a:ext uri="{9D8B030D-6E8A-4147-A177-3AD203B41FA5}">
                      <a16:colId xmlns:a16="http://schemas.microsoft.com/office/drawing/2014/main" val="20000"/>
                    </a:ext>
                  </a:extLst>
                </a:gridCol>
                <a:gridCol w="2512695">
                  <a:extLst>
                    <a:ext uri="{9D8B030D-6E8A-4147-A177-3AD203B41FA5}">
                      <a16:colId xmlns:a16="http://schemas.microsoft.com/office/drawing/2014/main" val="20001"/>
                    </a:ext>
                  </a:extLst>
                </a:gridCol>
                <a:gridCol w="720725">
                  <a:extLst>
                    <a:ext uri="{9D8B030D-6E8A-4147-A177-3AD203B41FA5}">
                      <a16:colId xmlns:a16="http://schemas.microsoft.com/office/drawing/2014/main" val="20002"/>
                    </a:ext>
                  </a:extLst>
                </a:gridCol>
                <a:gridCol w="696595">
                  <a:extLst>
                    <a:ext uri="{9D8B030D-6E8A-4147-A177-3AD203B41FA5}">
                      <a16:colId xmlns:a16="http://schemas.microsoft.com/office/drawing/2014/main" val="20003"/>
                    </a:ext>
                  </a:extLst>
                </a:gridCol>
              </a:tblGrid>
              <a:tr h="242315">
                <a:tc>
                  <a:txBody>
                    <a:bodyPr/>
                    <a:lstStyle/>
                    <a:p>
                      <a:pPr>
                        <a:lnSpc>
                          <a:spcPct val="100000"/>
                        </a:lnSpc>
                      </a:pPr>
                      <a:endParaRPr sz="1000">
                        <a:latin typeface="Times New Roman"/>
                        <a:cs typeface="Times New Roman"/>
                      </a:endParaRPr>
                    </a:p>
                  </a:txBody>
                  <a:tcPr marL="0" marR="0" marT="0"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C2D69B"/>
                    </a:solidFill>
                  </a:tcPr>
                </a:tc>
                <a:tc>
                  <a:txBody>
                    <a:bodyPr/>
                    <a:lstStyle/>
                    <a:p>
                      <a:pPr>
                        <a:lnSpc>
                          <a:spcPct val="100000"/>
                        </a:lnSpc>
                      </a:pPr>
                      <a:endParaRPr sz="1000">
                        <a:latin typeface="Times New Roman"/>
                        <a:cs typeface="Times New Roman"/>
                      </a:endParaRPr>
                    </a:p>
                  </a:txBody>
                  <a:tcPr marL="0" marR="0" marT="0"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C2D69B"/>
                    </a:solidFill>
                  </a:tcPr>
                </a:tc>
                <a:tc>
                  <a:txBody>
                    <a:bodyPr/>
                    <a:lstStyle/>
                    <a:p>
                      <a:pPr marR="18415" algn="ctr">
                        <a:lnSpc>
                          <a:spcPct val="100000"/>
                        </a:lnSpc>
                        <a:spcBef>
                          <a:spcPts val="290"/>
                        </a:spcBef>
                      </a:pPr>
                      <a:r>
                        <a:rPr sz="1100" b="1" spc="15" dirty="0">
                          <a:solidFill>
                            <a:srgbClr val="00A650"/>
                          </a:solidFill>
                          <a:latin typeface="Segoe UI"/>
                          <a:cs typeface="Segoe UI"/>
                        </a:rPr>
                        <a:t>Amount</a:t>
                      </a:r>
                      <a:endParaRPr sz="1100">
                        <a:latin typeface="Segoe UI"/>
                        <a:cs typeface="Segoe UI"/>
                      </a:endParaRPr>
                    </a:p>
                  </a:txBody>
                  <a:tcPr marL="0" marR="0" marT="36830"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C2D69B"/>
                    </a:solidFill>
                  </a:tcPr>
                </a:tc>
                <a:tc>
                  <a:txBody>
                    <a:bodyPr/>
                    <a:lstStyle/>
                    <a:p>
                      <a:pPr algn="ctr">
                        <a:lnSpc>
                          <a:spcPct val="100000"/>
                        </a:lnSpc>
                        <a:spcBef>
                          <a:spcPts val="290"/>
                        </a:spcBef>
                      </a:pPr>
                      <a:r>
                        <a:rPr sz="1100" b="1" spc="15" dirty="0">
                          <a:solidFill>
                            <a:srgbClr val="00A650"/>
                          </a:solidFill>
                          <a:latin typeface="Segoe UI"/>
                          <a:cs typeface="Segoe UI"/>
                        </a:rPr>
                        <a:t>Amount</a:t>
                      </a:r>
                      <a:endParaRPr sz="1100">
                        <a:latin typeface="Segoe UI"/>
                        <a:cs typeface="Segoe UI"/>
                      </a:endParaRPr>
                    </a:p>
                  </a:txBody>
                  <a:tcPr marL="0" marR="0" marT="36830"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C2D69B"/>
                    </a:solidFill>
                  </a:tcPr>
                </a:tc>
                <a:extLst>
                  <a:ext uri="{0D108BD9-81ED-4DB2-BD59-A6C34878D82A}">
                    <a16:rowId xmlns:a16="http://schemas.microsoft.com/office/drawing/2014/main" val="10000"/>
                  </a:ext>
                </a:extLst>
              </a:tr>
              <a:tr h="243846">
                <a:tc>
                  <a:txBody>
                    <a:bodyPr/>
                    <a:lstStyle/>
                    <a:p>
                      <a:pPr>
                        <a:lnSpc>
                          <a:spcPct val="100000"/>
                        </a:lnSpc>
                      </a:pPr>
                      <a:endParaRPr sz="1000">
                        <a:latin typeface="Times New Roman"/>
                        <a:cs typeface="Times New Roman"/>
                      </a:endParaRPr>
                    </a:p>
                  </a:txBody>
                  <a:tcPr marL="0" marR="0" marT="0"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EAF1DD"/>
                    </a:solidFill>
                  </a:tcPr>
                </a:tc>
                <a:tc>
                  <a:txBody>
                    <a:bodyPr/>
                    <a:lstStyle/>
                    <a:p>
                      <a:pPr marL="71120">
                        <a:lnSpc>
                          <a:spcPct val="100000"/>
                        </a:lnSpc>
                        <a:spcBef>
                          <a:spcPts val="305"/>
                        </a:spcBef>
                      </a:pPr>
                      <a:r>
                        <a:rPr sz="1100" spc="10" dirty="0">
                          <a:latin typeface="Segoe UI"/>
                          <a:cs typeface="Segoe UI"/>
                        </a:rPr>
                        <a:t>Cost of new</a:t>
                      </a:r>
                      <a:r>
                        <a:rPr sz="1100" spc="80" dirty="0">
                          <a:latin typeface="Segoe UI"/>
                          <a:cs typeface="Segoe UI"/>
                        </a:rPr>
                        <a:t> </a:t>
                      </a:r>
                      <a:r>
                        <a:rPr sz="1100" spc="10" dirty="0">
                          <a:latin typeface="Segoe UI"/>
                          <a:cs typeface="Segoe UI"/>
                        </a:rPr>
                        <a:t>Asset(s)</a:t>
                      </a:r>
                      <a:endParaRPr sz="1100">
                        <a:latin typeface="Segoe UI"/>
                        <a:cs typeface="Segoe UI"/>
                      </a:endParaRPr>
                    </a:p>
                  </a:txBody>
                  <a:tcPr marL="0" marR="0" marT="38735"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EAF1DD"/>
                    </a:solidFill>
                  </a:tcPr>
                </a:tc>
                <a:tc>
                  <a:txBody>
                    <a:bodyPr/>
                    <a:lstStyle/>
                    <a:p>
                      <a:pPr>
                        <a:lnSpc>
                          <a:spcPct val="100000"/>
                        </a:lnSpc>
                      </a:pPr>
                      <a:endParaRPr sz="1000">
                        <a:latin typeface="Times New Roman"/>
                        <a:cs typeface="Times New Roman"/>
                      </a:endParaRPr>
                    </a:p>
                  </a:txBody>
                  <a:tcPr marL="0" marR="0" marT="0"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EAF1DD"/>
                    </a:solidFill>
                  </a:tcPr>
                </a:tc>
                <a:tc>
                  <a:txBody>
                    <a:bodyPr/>
                    <a:lstStyle/>
                    <a:p>
                      <a:pPr marL="1270" algn="ctr">
                        <a:lnSpc>
                          <a:spcPct val="100000"/>
                        </a:lnSpc>
                        <a:spcBef>
                          <a:spcPts val="305"/>
                        </a:spcBef>
                      </a:pPr>
                      <a:r>
                        <a:rPr sz="1100" spc="20" dirty="0">
                          <a:latin typeface="Segoe UI"/>
                          <a:cs typeface="Segoe UI"/>
                        </a:rPr>
                        <a:t>xxx</a:t>
                      </a:r>
                      <a:endParaRPr sz="1100">
                        <a:latin typeface="Segoe UI"/>
                        <a:cs typeface="Segoe UI"/>
                      </a:endParaRPr>
                    </a:p>
                  </a:txBody>
                  <a:tcPr marL="0" marR="0" marT="38735"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EAF1DD"/>
                    </a:solidFill>
                  </a:tcPr>
                </a:tc>
                <a:extLst>
                  <a:ext uri="{0D108BD9-81ED-4DB2-BD59-A6C34878D82A}">
                    <a16:rowId xmlns:a16="http://schemas.microsoft.com/office/drawing/2014/main" val="10001"/>
                  </a:ext>
                </a:extLst>
              </a:tr>
              <a:tr h="242316">
                <a:tc>
                  <a:txBody>
                    <a:bodyPr/>
                    <a:lstStyle/>
                    <a:p>
                      <a:pPr marL="73025">
                        <a:lnSpc>
                          <a:spcPct val="100000"/>
                        </a:lnSpc>
                        <a:spcBef>
                          <a:spcPts val="290"/>
                        </a:spcBef>
                      </a:pPr>
                      <a:r>
                        <a:rPr sz="1100" spc="20" dirty="0">
                          <a:latin typeface="Segoe UI"/>
                          <a:cs typeface="Segoe UI"/>
                        </a:rPr>
                        <a:t>Add:</a:t>
                      </a:r>
                      <a:endParaRPr sz="1100">
                        <a:latin typeface="Segoe UI"/>
                        <a:cs typeface="Segoe UI"/>
                      </a:endParaRPr>
                    </a:p>
                  </a:txBody>
                  <a:tcPr marL="0" marR="0" marT="36830"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EAF1DD"/>
                    </a:solidFill>
                  </a:tcPr>
                </a:tc>
                <a:tc>
                  <a:txBody>
                    <a:bodyPr/>
                    <a:lstStyle/>
                    <a:p>
                      <a:pPr marL="71120">
                        <a:lnSpc>
                          <a:spcPct val="100000"/>
                        </a:lnSpc>
                        <a:spcBef>
                          <a:spcPts val="290"/>
                        </a:spcBef>
                      </a:pPr>
                      <a:r>
                        <a:rPr sz="1100" spc="15" dirty="0">
                          <a:latin typeface="Segoe UI"/>
                          <a:cs typeface="Segoe UI"/>
                        </a:rPr>
                        <a:t>Add: Installation/Set-Up</a:t>
                      </a:r>
                      <a:r>
                        <a:rPr sz="1100" spc="35" dirty="0">
                          <a:latin typeface="Segoe UI"/>
                          <a:cs typeface="Segoe UI"/>
                        </a:rPr>
                        <a:t> </a:t>
                      </a:r>
                      <a:r>
                        <a:rPr sz="1100" spc="15" dirty="0">
                          <a:latin typeface="Segoe UI"/>
                          <a:cs typeface="Segoe UI"/>
                        </a:rPr>
                        <a:t>Costs</a:t>
                      </a:r>
                      <a:endParaRPr sz="1100">
                        <a:latin typeface="Segoe UI"/>
                        <a:cs typeface="Segoe UI"/>
                      </a:endParaRPr>
                    </a:p>
                  </a:txBody>
                  <a:tcPr marL="0" marR="0" marT="36830"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EAF1DD"/>
                    </a:solidFill>
                  </a:tcPr>
                </a:tc>
                <a:tc>
                  <a:txBody>
                    <a:bodyPr/>
                    <a:lstStyle/>
                    <a:p>
                      <a:pPr marL="1270" algn="ctr">
                        <a:lnSpc>
                          <a:spcPct val="100000"/>
                        </a:lnSpc>
                        <a:spcBef>
                          <a:spcPts val="290"/>
                        </a:spcBef>
                      </a:pPr>
                      <a:r>
                        <a:rPr sz="1100" spc="20" dirty="0">
                          <a:latin typeface="Segoe UI"/>
                          <a:cs typeface="Segoe UI"/>
                        </a:rPr>
                        <a:t>xxx</a:t>
                      </a:r>
                      <a:endParaRPr sz="1100">
                        <a:latin typeface="Segoe UI"/>
                        <a:cs typeface="Segoe UI"/>
                      </a:endParaRPr>
                    </a:p>
                  </a:txBody>
                  <a:tcPr marL="0" marR="0" marT="36830"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EAF1DD"/>
                    </a:solidFill>
                  </a:tcPr>
                </a:tc>
                <a:tc>
                  <a:txBody>
                    <a:bodyPr/>
                    <a:lstStyle/>
                    <a:p>
                      <a:pPr>
                        <a:lnSpc>
                          <a:spcPct val="100000"/>
                        </a:lnSpc>
                      </a:pPr>
                      <a:endParaRPr sz="1000">
                        <a:latin typeface="Times New Roman"/>
                        <a:cs typeface="Times New Roman"/>
                      </a:endParaRPr>
                    </a:p>
                  </a:txBody>
                  <a:tcPr marL="0" marR="0" marT="0"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EAF1DD"/>
                    </a:solidFill>
                  </a:tcPr>
                </a:tc>
                <a:extLst>
                  <a:ext uri="{0D108BD9-81ED-4DB2-BD59-A6C34878D82A}">
                    <a16:rowId xmlns:a16="http://schemas.microsoft.com/office/drawing/2014/main" val="10002"/>
                  </a:ext>
                </a:extLst>
              </a:tr>
              <a:tr h="429767">
                <a:tc>
                  <a:txBody>
                    <a:bodyPr/>
                    <a:lstStyle/>
                    <a:p>
                      <a:pPr marL="73025">
                        <a:lnSpc>
                          <a:spcPct val="100000"/>
                        </a:lnSpc>
                        <a:spcBef>
                          <a:spcPts val="290"/>
                        </a:spcBef>
                      </a:pPr>
                      <a:r>
                        <a:rPr sz="1100" spc="15" dirty="0">
                          <a:latin typeface="Segoe UI"/>
                          <a:cs typeface="Segoe UI"/>
                        </a:rPr>
                        <a:t>Add/(less):</a:t>
                      </a:r>
                      <a:endParaRPr sz="1100">
                        <a:latin typeface="Segoe UI"/>
                        <a:cs typeface="Segoe UI"/>
                      </a:endParaRPr>
                    </a:p>
                  </a:txBody>
                  <a:tcPr marL="0" marR="0" marT="36830"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EAF1DD"/>
                    </a:solidFill>
                  </a:tcPr>
                </a:tc>
                <a:tc>
                  <a:txBody>
                    <a:bodyPr/>
                    <a:lstStyle/>
                    <a:p>
                      <a:pPr marL="71120" marR="62865">
                        <a:lnSpc>
                          <a:spcPct val="110900"/>
                        </a:lnSpc>
                        <a:spcBef>
                          <a:spcPts val="145"/>
                        </a:spcBef>
                      </a:pPr>
                      <a:r>
                        <a:rPr sz="1100" spc="15" dirty="0">
                          <a:latin typeface="Segoe UI"/>
                          <a:cs typeface="Segoe UI"/>
                        </a:rPr>
                        <a:t>Increase (Decrease) </a:t>
                      </a:r>
                      <a:r>
                        <a:rPr sz="1100" spc="10" dirty="0">
                          <a:latin typeface="Segoe UI"/>
                          <a:cs typeface="Segoe UI"/>
                        </a:rPr>
                        <a:t>in </a:t>
                      </a:r>
                      <a:r>
                        <a:rPr sz="1100" spc="15" dirty="0">
                          <a:latin typeface="Segoe UI"/>
                          <a:cs typeface="Segoe UI"/>
                        </a:rPr>
                        <a:t>net Working  Capital</a:t>
                      </a:r>
                      <a:r>
                        <a:rPr sz="1100" spc="35" dirty="0">
                          <a:latin typeface="Segoe UI"/>
                          <a:cs typeface="Segoe UI"/>
                        </a:rPr>
                        <a:t> </a:t>
                      </a:r>
                      <a:r>
                        <a:rPr sz="1100" spc="10" dirty="0">
                          <a:latin typeface="Segoe UI"/>
                          <a:cs typeface="Segoe UI"/>
                        </a:rPr>
                        <a:t>level</a:t>
                      </a:r>
                      <a:endParaRPr sz="1100">
                        <a:latin typeface="Segoe UI"/>
                        <a:cs typeface="Segoe UI"/>
                      </a:endParaRPr>
                    </a:p>
                  </a:txBody>
                  <a:tcPr marL="0" marR="0" marT="18415"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EAF1DD"/>
                    </a:solidFill>
                  </a:tcPr>
                </a:tc>
                <a:tc>
                  <a:txBody>
                    <a:bodyPr/>
                    <a:lstStyle/>
                    <a:p>
                      <a:pPr marL="1270" algn="ctr">
                        <a:lnSpc>
                          <a:spcPct val="100000"/>
                        </a:lnSpc>
                        <a:spcBef>
                          <a:spcPts val="290"/>
                        </a:spcBef>
                      </a:pPr>
                      <a:r>
                        <a:rPr sz="1100" spc="20" dirty="0">
                          <a:latin typeface="Segoe UI"/>
                          <a:cs typeface="Segoe UI"/>
                        </a:rPr>
                        <a:t>xxx</a:t>
                      </a:r>
                      <a:endParaRPr sz="1100">
                        <a:latin typeface="Segoe UI"/>
                        <a:cs typeface="Segoe UI"/>
                      </a:endParaRPr>
                    </a:p>
                  </a:txBody>
                  <a:tcPr marL="0" marR="0" marT="36830"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EAF1DD"/>
                    </a:solidFill>
                  </a:tcPr>
                </a:tc>
                <a:tc>
                  <a:txBody>
                    <a:bodyPr/>
                    <a:lstStyle/>
                    <a:p>
                      <a:pPr>
                        <a:lnSpc>
                          <a:spcPct val="100000"/>
                        </a:lnSpc>
                      </a:pPr>
                      <a:endParaRPr sz="1000">
                        <a:latin typeface="Times New Roman"/>
                        <a:cs typeface="Times New Roman"/>
                      </a:endParaRPr>
                    </a:p>
                  </a:txBody>
                  <a:tcPr marL="0" marR="0" marT="0"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EAF1DD"/>
                    </a:solidFill>
                  </a:tcPr>
                </a:tc>
                <a:extLst>
                  <a:ext uri="{0D108BD9-81ED-4DB2-BD59-A6C34878D82A}">
                    <a16:rowId xmlns:a16="http://schemas.microsoft.com/office/drawing/2014/main" val="10003"/>
                  </a:ext>
                </a:extLst>
              </a:tr>
              <a:tr h="454151">
                <a:tc>
                  <a:txBody>
                    <a:bodyPr/>
                    <a:lstStyle/>
                    <a:p>
                      <a:pPr marL="73025">
                        <a:lnSpc>
                          <a:spcPct val="100000"/>
                        </a:lnSpc>
                        <a:spcBef>
                          <a:spcPts val="290"/>
                        </a:spcBef>
                      </a:pPr>
                      <a:r>
                        <a:rPr sz="1100" spc="15" dirty="0">
                          <a:latin typeface="Segoe UI"/>
                          <a:cs typeface="Segoe UI"/>
                        </a:rPr>
                        <a:t>Less:</a:t>
                      </a:r>
                      <a:endParaRPr sz="1100">
                        <a:latin typeface="Segoe UI"/>
                        <a:cs typeface="Segoe UI"/>
                      </a:endParaRPr>
                    </a:p>
                  </a:txBody>
                  <a:tcPr marL="0" marR="0" marT="36830"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EAF1DD"/>
                    </a:solidFill>
                  </a:tcPr>
                </a:tc>
                <a:tc>
                  <a:txBody>
                    <a:bodyPr/>
                    <a:lstStyle/>
                    <a:p>
                      <a:pPr marL="71120">
                        <a:lnSpc>
                          <a:spcPct val="100000"/>
                        </a:lnSpc>
                        <a:spcBef>
                          <a:spcPts val="290"/>
                        </a:spcBef>
                      </a:pPr>
                      <a:r>
                        <a:rPr sz="1100" spc="15" dirty="0">
                          <a:latin typeface="Segoe UI"/>
                          <a:cs typeface="Segoe UI"/>
                        </a:rPr>
                        <a:t>Net Proceeds </a:t>
                      </a:r>
                      <a:r>
                        <a:rPr sz="1100" spc="10" dirty="0">
                          <a:latin typeface="Segoe UI"/>
                          <a:cs typeface="Segoe UI"/>
                        </a:rPr>
                        <a:t>from </a:t>
                      </a:r>
                      <a:r>
                        <a:rPr sz="1100" spc="15" dirty="0">
                          <a:latin typeface="Segoe UI"/>
                          <a:cs typeface="Segoe UI"/>
                        </a:rPr>
                        <a:t>sale </a:t>
                      </a:r>
                      <a:r>
                        <a:rPr sz="1100" spc="10" dirty="0">
                          <a:latin typeface="Segoe UI"/>
                          <a:cs typeface="Segoe UI"/>
                        </a:rPr>
                        <a:t>of old</a:t>
                      </a:r>
                      <a:r>
                        <a:rPr sz="1100" spc="90" dirty="0">
                          <a:latin typeface="Segoe UI"/>
                          <a:cs typeface="Segoe UI"/>
                        </a:rPr>
                        <a:t> </a:t>
                      </a:r>
                      <a:r>
                        <a:rPr sz="1100" spc="15" dirty="0">
                          <a:latin typeface="Segoe UI"/>
                          <a:cs typeface="Segoe UI"/>
                        </a:rPr>
                        <a:t>assets</a:t>
                      </a:r>
                      <a:endParaRPr sz="1100">
                        <a:latin typeface="Segoe UI"/>
                        <a:cs typeface="Segoe UI"/>
                      </a:endParaRPr>
                    </a:p>
                    <a:p>
                      <a:pPr marL="71120">
                        <a:lnSpc>
                          <a:spcPct val="100000"/>
                        </a:lnSpc>
                        <a:spcBef>
                          <a:spcPts val="335"/>
                        </a:spcBef>
                      </a:pPr>
                      <a:r>
                        <a:rPr sz="1100" i="1" spc="10" dirty="0">
                          <a:latin typeface="Segoe UI"/>
                          <a:cs typeface="Segoe UI"/>
                        </a:rPr>
                        <a:t>(If </a:t>
                      </a:r>
                      <a:r>
                        <a:rPr sz="1100" i="1" spc="5" dirty="0">
                          <a:latin typeface="Segoe UI"/>
                          <a:cs typeface="Segoe UI"/>
                        </a:rPr>
                        <a:t>it </a:t>
                      </a:r>
                      <a:r>
                        <a:rPr sz="1100" i="1" spc="10" dirty="0">
                          <a:latin typeface="Segoe UI"/>
                          <a:cs typeface="Segoe UI"/>
                        </a:rPr>
                        <a:t>is </a:t>
                      </a:r>
                      <a:r>
                        <a:rPr sz="1100" i="1" dirty="0">
                          <a:latin typeface="Segoe UI"/>
                          <a:cs typeface="Segoe UI"/>
                        </a:rPr>
                        <a:t>a </a:t>
                      </a:r>
                      <a:r>
                        <a:rPr sz="1100" i="1" spc="15" dirty="0">
                          <a:latin typeface="Segoe UI"/>
                          <a:cs typeface="Segoe UI"/>
                        </a:rPr>
                        <a:t>replacement</a:t>
                      </a:r>
                      <a:r>
                        <a:rPr sz="1100" i="1" spc="120" dirty="0">
                          <a:latin typeface="Segoe UI"/>
                          <a:cs typeface="Segoe UI"/>
                        </a:rPr>
                        <a:t> </a:t>
                      </a:r>
                      <a:r>
                        <a:rPr sz="1100" i="1" spc="15" dirty="0">
                          <a:latin typeface="Segoe UI"/>
                          <a:cs typeface="Segoe UI"/>
                        </a:rPr>
                        <a:t>situation)</a:t>
                      </a:r>
                      <a:endParaRPr sz="1100">
                        <a:latin typeface="Segoe UI"/>
                        <a:cs typeface="Segoe UI"/>
                      </a:endParaRPr>
                    </a:p>
                  </a:txBody>
                  <a:tcPr marL="0" marR="0" marT="36830"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EAF1DD"/>
                    </a:solidFill>
                  </a:tcPr>
                </a:tc>
                <a:tc>
                  <a:txBody>
                    <a:bodyPr/>
                    <a:lstStyle/>
                    <a:p>
                      <a:pPr algn="ctr">
                        <a:lnSpc>
                          <a:spcPct val="100000"/>
                        </a:lnSpc>
                        <a:spcBef>
                          <a:spcPts val="290"/>
                        </a:spcBef>
                      </a:pPr>
                      <a:r>
                        <a:rPr sz="1100" spc="15" dirty="0">
                          <a:latin typeface="Segoe UI"/>
                          <a:cs typeface="Segoe UI"/>
                        </a:rPr>
                        <a:t>(xxx)</a:t>
                      </a:r>
                      <a:endParaRPr sz="1100">
                        <a:latin typeface="Segoe UI"/>
                        <a:cs typeface="Segoe UI"/>
                      </a:endParaRPr>
                    </a:p>
                  </a:txBody>
                  <a:tcPr marL="0" marR="0" marT="36830"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EAF1DD"/>
                    </a:solidFill>
                  </a:tcPr>
                </a:tc>
                <a:tc>
                  <a:txBody>
                    <a:bodyPr/>
                    <a:lstStyle/>
                    <a:p>
                      <a:pPr>
                        <a:lnSpc>
                          <a:spcPct val="100000"/>
                        </a:lnSpc>
                      </a:pPr>
                      <a:endParaRPr sz="1000">
                        <a:latin typeface="Times New Roman"/>
                        <a:cs typeface="Times New Roman"/>
                      </a:endParaRPr>
                    </a:p>
                  </a:txBody>
                  <a:tcPr marL="0" marR="0" marT="0"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EAF1DD"/>
                    </a:solidFill>
                  </a:tcPr>
                </a:tc>
                <a:extLst>
                  <a:ext uri="{0D108BD9-81ED-4DB2-BD59-A6C34878D82A}">
                    <a16:rowId xmlns:a16="http://schemas.microsoft.com/office/drawing/2014/main" val="10004"/>
                  </a:ext>
                </a:extLst>
              </a:tr>
              <a:tr h="640080">
                <a:tc>
                  <a:txBody>
                    <a:bodyPr/>
                    <a:lstStyle/>
                    <a:p>
                      <a:pPr marL="73025">
                        <a:lnSpc>
                          <a:spcPct val="100000"/>
                        </a:lnSpc>
                        <a:spcBef>
                          <a:spcPts val="290"/>
                        </a:spcBef>
                      </a:pPr>
                      <a:r>
                        <a:rPr sz="1100" spc="15" dirty="0">
                          <a:latin typeface="Segoe UI"/>
                          <a:cs typeface="Segoe UI"/>
                        </a:rPr>
                        <a:t>Add/(less):</a:t>
                      </a:r>
                      <a:endParaRPr sz="1100">
                        <a:latin typeface="Segoe UI"/>
                        <a:cs typeface="Segoe UI"/>
                      </a:endParaRPr>
                    </a:p>
                  </a:txBody>
                  <a:tcPr marL="0" marR="0" marT="36830"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EAF1DD"/>
                    </a:solidFill>
                  </a:tcPr>
                </a:tc>
                <a:tc>
                  <a:txBody>
                    <a:bodyPr/>
                    <a:lstStyle/>
                    <a:p>
                      <a:pPr marL="71120" marR="67945">
                        <a:lnSpc>
                          <a:spcPct val="110000"/>
                        </a:lnSpc>
                        <a:spcBef>
                          <a:spcPts val="160"/>
                        </a:spcBef>
                      </a:pPr>
                      <a:r>
                        <a:rPr sz="1100" spc="15" dirty="0">
                          <a:latin typeface="Segoe UI"/>
                          <a:cs typeface="Segoe UI"/>
                        </a:rPr>
                        <a:t>Tax expense (saving/ </a:t>
                      </a:r>
                      <a:r>
                        <a:rPr sz="1100" spc="10" dirty="0">
                          <a:latin typeface="Segoe UI"/>
                          <a:cs typeface="Segoe UI"/>
                        </a:rPr>
                        <a:t>loss) due </a:t>
                      </a:r>
                      <a:r>
                        <a:rPr sz="1100" spc="5" dirty="0">
                          <a:latin typeface="Segoe UI"/>
                          <a:cs typeface="Segoe UI"/>
                        </a:rPr>
                        <a:t>to</a:t>
                      </a:r>
                      <a:r>
                        <a:rPr sz="1100" spc="-190" dirty="0">
                          <a:latin typeface="Segoe UI"/>
                          <a:cs typeface="Segoe UI"/>
                        </a:rPr>
                        <a:t> </a:t>
                      </a:r>
                      <a:r>
                        <a:rPr sz="1100" spc="10" dirty="0">
                          <a:latin typeface="Segoe UI"/>
                          <a:cs typeface="Segoe UI"/>
                        </a:rPr>
                        <a:t>sale  of </a:t>
                      </a:r>
                      <a:r>
                        <a:rPr sz="1100" spc="15" dirty="0">
                          <a:latin typeface="Segoe UI"/>
                          <a:cs typeface="Segoe UI"/>
                        </a:rPr>
                        <a:t>Old</a:t>
                      </a:r>
                      <a:r>
                        <a:rPr sz="1100" spc="50" dirty="0">
                          <a:latin typeface="Segoe UI"/>
                          <a:cs typeface="Segoe UI"/>
                        </a:rPr>
                        <a:t> </a:t>
                      </a:r>
                      <a:r>
                        <a:rPr sz="1100" spc="10" dirty="0">
                          <a:latin typeface="Segoe UI"/>
                          <a:cs typeface="Segoe UI"/>
                        </a:rPr>
                        <a:t>Asset</a:t>
                      </a:r>
                      <a:endParaRPr sz="1100">
                        <a:latin typeface="Segoe UI"/>
                        <a:cs typeface="Segoe UI"/>
                      </a:endParaRPr>
                    </a:p>
                    <a:p>
                      <a:pPr marL="71120">
                        <a:lnSpc>
                          <a:spcPct val="100000"/>
                        </a:lnSpc>
                        <a:spcBef>
                          <a:spcPts val="345"/>
                        </a:spcBef>
                      </a:pPr>
                      <a:r>
                        <a:rPr sz="1100" i="1" spc="10" dirty="0">
                          <a:latin typeface="Segoe UI"/>
                          <a:cs typeface="Segoe UI"/>
                        </a:rPr>
                        <a:t>(If </a:t>
                      </a:r>
                      <a:r>
                        <a:rPr sz="1100" i="1" spc="5" dirty="0">
                          <a:latin typeface="Segoe UI"/>
                          <a:cs typeface="Segoe UI"/>
                        </a:rPr>
                        <a:t>it </a:t>
                      </a:r>
                      <a:r>
                        <a:rPr sz="1100" i="1" spc="10" dirty="0">
                          <a:latin typeface="Segoe UI"/>
                          <a:cs typeface="Segoe UI"/>
                        </a:rPr>
                        <a:t>is </a:t>
                      </a:r>
                      <a:r>
                        <a:rPr sz="1100" i="1" dirty="0">
                          <a:latin typeface="Segoe UI"/>
                          <a:cs typeface="Segoe UI"/>
                        </a:rPr>
                        <a:t>a </a:t>
                      </a:r>
                      <a:r>
                        <a:rPr sz="1100" i="1" spc="15" dirty="0">
                          <a:latin typeface="Segoe UI"/>
                          <a:cs typeface="Segoe UI"/>
                        </a:rPr>
                        <a:t>replacement</a:t>
                      </a:r>
                      <a:r>
                        <a:rPr sz="1100" i="1" spc="120" dirty="0">
                          <a:latin typeface="Segoe UI"/>
                          <a:cs typeface="Segoe UI"/>
                        </a:rPr>
                        <a:t> </a:t>
                      </a:r>
                      <a:r>
                        <a:rPr sz="1100" i="1" spc="15" dirty="0">
                          <a:latin typeface="Segoe UI"/>
                          <a:cs typeface="Segoe UI"/>
                        </a:rPr>
                        <a:t>situation)</a:t>
                      </a:r>
                      <a:endParaRPr sz="1100">
                        <a:latin typeface="Segoe UI"/>
                        <a:cs typeface="Segoe UI"/>
                      </a:endParaRPr>
                    </a:p>
                  </a:txBody>
                  <a:tcPr marL="0" marR="0" marT="20320"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EAF1DD"/>
                    </a:solidFill>
                  </a:tcPr>
                </a:tc>
                <a:tc>
                  <a:txBody>
                    <a:bodyPr/>
                    <a:lstStyle/>
                    <a:p>
                      <a:pPr marL="1270" algn="ctr">
                        <a:lnSpc>
                          <a:spcPct val="100000"/>
                        </a:lnSpc>
                        <a:spcBef>
                          <a:spcPts val="290"/>
                        </a:spcBef>
                      </a:pPr>
                      <a:r>
                        <a:rPr sz="1100" spc="20" dirty="0">
                          <a:latin typeface="Segoe UI"/>
                          <a:cs typeface="Segoe UI"/>
                        </a:rPr>
                        <a:t>xxx</a:t>
                      </a:r>
                      <a:endParaRPr sz="1100">
                        <a:latin typeface="Segoe UI"/>
                        <a:cs typeface="Segoe UI"/>
                      </a:endParaRPr>
                    </a:p>
                  </a:txBody>
                  <a:tcPr marL="0" marR="0" marT="36830"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EAF1DD"/>
                    </a:solidFill>
                  </a:tcPr>
                </a:tc>
                <a:tc>
                  <a:txBody>
                    <a:bodyPr/>
                    <a:lstStyle/>
                    <a:p>
                      <a:pPr marL="1270" algn="ctr">
                        <a:lnSpc>
                          <a:spcPct val="100000"/>
                        </a:lnSpc>
                        <a:spcBef>
                          <a:spcPts val="290"/>
                        </a:spcBef>
                      </a:pPr>
                      <a:r>
                        <a:rPr sz="1100" spc="20" dirty="0">
                          <a:latin typeface="Segoe UI"/>
                          <a:cs typeface="Segoe UI"/>
                        </a:rPr>
                        <a:t>xxx</a:t>
                      </a:r>
                      <a:endParaRPr sz="1100">
                        <a:latin typeface="Segoe UI"/>
                        <a:cs typeface="Segoe UI"/>
                      </a:endParaRPr>
                    </a:p>
                  </a:txBody>
                  <a:tcPr marL="0" marR="0" marT="36830"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EAF1DD"/>
                    </a:solidFill>
                  </a:tcPr>
                </a:tc>
                <a:extLst>
                  <a:ext uri="{0D108BD9-81ED-4DB2-BD59-A6C34878D82A}">
                    <a16:rowId xmlns:a16="http://schemas.microsoft.com/office/drawing/2014/main" val="10005"/>
                  </a:ext>
                </a:extLst>
              </a:tr>
              <a:tr h="242315">
                <a:tc>
                  <a:txBody>
                    <a:bodyPr/>
                    <a:lstStyle/>
                    <a:p>
                      <a:pPr>
                        <a:lnSpc>
                          <a:spcPct val="100000"/>
                        </a:lnSpc>
                      </a:pPr>
                      <a:endParaRPr sz="1000">
                        <a:latin typeface="Times New Roman"/>
                        <a:cs typeface="Times New Roman"/>
                      </a:endParaRPr>
                    </a:p>
                  </a:txBody>
                  <a:tcPr marL="0" marR="0" marT="0"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EAF1DD"/>
                    </a:solidFill>
                  </a:tcPr>
                </a:tc>
                <a:tc>
                  <a:txBody>
                    <a:bodyPr/>
                    <a:lstStyle/>
                    <a:p>
                      <a:pPr marL="71120">
                        <a:lnSpc>
                          <a:spcPct val="100000"/>
                        </a:lnSpc>
                        <a:spcBef>
                          <a:spcPts val="290"/>
                        </a:spcBef>
                      </a:pPr>
                      <a:r>
                        <a:rPr sz="1100" b="1" spc="15" dirty="0">
                          <a:latin typeface="Segoe UI"/>
                          <a:cs typeface="Segoe UI"/>
                        </a:rPr>
                        <a:t>Initial </a:t>
                      </a:r>
                      <a:r>
                        <a:rPr sz="1100" b="1" spc="10" dirty="0">
                          <a:latin typeface="Segoe UI"/>
                          <a:cs typeface="Segoe UI"/>
                        </a:rPr>
                        <a:t>Cash</a:t>
                      </a:r>
                      <a:r>
                        <a:rPr sz="1100" b="1" spc="45" dirty="0">
                          <a:latin typeface="Segoe UI"/>
                          <a:cs typeface="Segoe UI"/>
                        </a:rPr>
                        <a:t> </a:t>
                      </a:r>
                      <a:r>
                        <a:rPr sz="1100" b="1" spc="15" dirty="0">
                          <a:latin typeface="Segoe UI"/>
                          <a:cs typeface="Segoe UI"/>
                        </a:rPr>
                        <a:t>Outflow</a:t>
                      </a:r>
                      <a:endParaRPr sz="1100">
                        <a:latin typeface="Segoe UI"/>
                        <a:cs typeface="Segoe UI"/>
                      </a:endParaRPr>
                    </a:p>
                  </a:txBody>
                  <a:tcPr marL="0" marR="0" marT="36830"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EAF1DD"/>
                    </a:solidFill>
                  </a:tcPr>
                </a:tc>
                <a:tc>
                  <a:txBody>
                    <a:bodyPr/>
                    <a:lstStyle/>
                    <a:p>
                      <a:pPr>
                        <a:lnSpc>
                          <a:spcPct val="100000"/>
                        </a:lnSpc>
                      </a:pPr>
                      <a:endParaRPr sz="1000">
                        <a:latin typeface="Times New Roman"/>
                        <a:cs typeface="Times New Roman"/>
                      </a:endParaRPr>
                    </a:p>
                  </a:txBody>
                  <a:tcPr marL="0" marR="0" marT="0"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EAF1DD"/>
                    </a:solidFill>
                  </a:tcPr>
                </a:tc>
                <a:tc>
                  <a:txBody>
                    <a:bodyPr/>
                    <a:lstStyle/>
                    <a:p>
                      <a:pPr algn="ctr">
                        <a:lnSpc>
                          <a:spcPct val="100000"/>
                        </a:lnSpc>
                        <a:spcBef>
                          <a:spcPts val="290"/>
                        </a:spcBef>
                      </a:pPr>
                      <a:r>
                        <a:rPr sz="1100" b="1" spc="15" dirty="0">
                          <a:latin typeface="Segoe UI"/>
                          <a:cs typeface="Segoe UI"/>
                        </a:rPr>
                        <a:t>xxx</a:t>
                      </a:r>
                      <a:endParaRPr sz="1100">
                        <a:latin typeface="Segoe UI"/>
                        <a:cs typeface="Segoe UI"/>
                      </a:endParaRPr>
                    </a:p>
                  </a:txBody>
                  <a:tcPr marL="0" marR="0" marT="36830"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EAF1DD"/>
                    </a:solidFill>
                  </a:tcPr>
                </a:tc>
                <a:extLst>
                  <a:ext uri="{0D108BD9-81ED-4DB2-BD59-A6C34878D82A}">
                    <a16:rowId xmlns:a16="http://schemas.microsoft.com/office/drawing/2014/main" val="10006"/>
                  </a:ext>
                </a:extLst>
              </a:tr>
            </a:tbl>
          </a:graphicData>
        </a:graphic>
      </p:graphicFrame>
      <p:sp>
        <p:nvSpPr>
          <p:cNvPr id="9" name="object 9"/>
          <p:cNvSpPr txBox="1"/>
          <p:nvPr/>
        </p:nvSpPr>
        <p:spPr>
          <a:xfrm>
            <a:off x="901700" y="6912978"/>
            <a:ext cx="5284470" cy="1403350"/>
          </a:xfrm>
          <a:prstGeom prst="rect">
            <a:avLst/>
          </a:prstGeom>
        </p:spPr>
        <p:txBody>
          <a:bodyPr vert="horz" wrap="square" lIns="0" tIns="12700" rIns="0" bIns="0" rtlCol="0">
            <a:spAutoFit/>
          </a:bodyPr>
          <a:lstStyle/>
          <a:p>
            <a:pPr marL="12700" marR="5080" algn="just">
              <a:lnSpc>
                <a:spcPct val="110900"/>
              </a:lnSpc>
              <a:spcBef>
                <a:spcPts val="100"/>
              </a:spcBef>
            </a:pPr>
            <a:r>
              <a:rPr sz="1100" b="1" spc="15" dirty="0">
                <a:latin typeface="Segoe UI"/>
                <a:cs typeface="Segoe UI"/>
              </a:rPr>
              <a:t>(b) Interim </a:t>
            </a:r>
            <a:r>
              <a:rPr sz="1100" b="1" spc="10" dirty="0">
                <a:latin typeface="Segoe UI"/>
                <a:cs typeface="Segoe UI"/>
              </a:rPr>
              <a:t>Cash </a:t>
            </a:r>
            <a:r>
              <a:rPr sz="1100" b="1" spc="15" dirty="0">
                <a:latin typeface="Segoe UI"/>
                <a:cs typeface="Segoe UI"/>
              </a:rPr>
              <a:t>Flows: </a:t>
            </a:r>
            <a:r>
              <a:rPr sz="1100" spc="10" dirty="0">
                <a:latin typeface="Segoe UI"/>
                <a:cs typeface="Segoe UI"/>
              </a:rPr>
              <a:t>After </a:t>
            </a:r>
            <a:r>
              <a:rPr sz="1100" spc="15" dirty="0">
                <a:latin typeface="Segoe UI"/>
                <a:cs typeface="Segoe UI"/>
              </a:rPr>
              <a:t>making </a:t>
            </a:r>
            <a:r>
              <a:rPr sz="1100" spc="10" dirty="0">
                <a:latin typeface="Segoe UI"/>
                <a:cs typeface="Segoe UI"/>
              </a:rPr>
              <a:t>the initial cash </a:t>
            </a:r>
            <a:r>
              <a:rPr sz="1100" spc="15" dirty="0">
                <a:latin typeface="Segoe UI"/>
                <a:cs typeface="Segoe UI"/>
              </a:rPr>
              <a:t>outflow that </a:t>
            </a:r>
            <a:r>
              <a:rPr sz="1100" spc="10" dirty="0">
                <a:latin typeface="Segoe UI"/>
                <a:cs typeface="Segoe UI"/>
              </a:rPr>
              <a:t>is </a:t>
            </a:r>
            <a:r>
              <a:rPr sz="1100" spc="15" dirty="0">
                <a:latin typeface="Segoe UI"/>
                <a:cs typeface="Segoe UI"/>
              </a:rPr>
              <a:t>necessary </a:t>
            </a:r>
            <a:r>
              <a:rPr sz="1100" spc="5" dirty="0">
                <a:latin typeface="Segoe UI"/>
                <a:cs typeface="Segoe UI"/>
              </a:rPr>
              <a:t>to  </a:t>
            </a:r>
            <a:r>
              <a:rPr sz="1100" spc="15" dirty="0">
                <a:latin typeface="Segoe UI"/>
                <a:cs typeface="Segoe UI"/>
              </a:rPr>
              <a:t>begin implementing </a:t>
            </a:r>
            <a:r>
              <a:rPr sz="1100" dirty="0">
                <a:latin typeface="Segoe UI"/>
                <a:cs typeface="Segoe UI"/>
              </a:rPr>
              <a:t>a </a:t>
            </a:r>
            <a:r>
              <a:rPr sz="1100" spc="15" dirty="0">
                <a:latin typeface="Segoe UI"/>
                <a:cs typeface="Segoe UI"/>
              </a:rPr>
              <a:t>project, </a:t>
            </a:r>
            <a:r>
              <a:rPr sz="1100" spc="10" dirty="0">
                <a:latin typeface="Segoe UI"/>
                <a:cs typeface="Segoe UI"/>
              </a:rPr>
              <a:t>the firm </a:t>
            </a:r>
            <a:r>
              <a:rPr sz="1100" spc="15" dirty="0">
                <a:latin typeface="Segoe UI"/>
                <a:cs typeface="Segoe UI"/>
              </a:rPr>
              <a:t>hopes </a:t>
            </a:r>
            <a:r>
              <a:rPr sz="1100" spc="5" dirty="0">
                <a:latin typeface="Segoe UI"/>
                <a:cs typeface="Segoe UI"/>
              </a:rPr>
              <a:t>to </a:t>
            </a:r>
            <a:r>
              <a:rPr sz="1100" spc="15" dirty="0">
                <a:latin typeface="Segoe UI"/>
                <a:cs typeface="Segoe UI"/>
              </a:rPr>
              <a:t>get </a:t>
            </a:r>
            <a:r>
              <a:rPr sz="1100" spc="10" dirty="0">
                <a:latin typeface="Segoe UI"/>
                <a:cs typeface="Segoe UI"/>
              </a:rPr>
              <a:t>benefit </a:t>
            </a:r>
            <a:r>
              <a:rPr sz="1100" spc="15" dirty="0">
                <a:latin typeface="Segoe UI"/>
                <a:cs typeface="Segoe UI"/>
              </a:rPr>
              <a:t>from </a:t>
            </a:r>
            <a:r>
              <a:rPr sz="1100" spc="10" dirty="0">
                <a:latin typeface="Segoe UI"/>
                <a:cs typeface="Segoe UI"/>
              </a:rPr>
              <a:t>the </a:t>
            </a:r>
            <a:r>
              <a:rPr sz="1100" spc="15" dirty="0">
                <a:latin typeface="Segoe UI"/>
                <a:cs typeface="Segoe UI"/>
              </a:rPr>
              <a:t>future </a:t>
            </a:r>
            <a:r>
              <a:rPr sz="1100" spc="10" dirty="0">
                <a:latin typeface="Segoe UI"/>
                <a:cs typeface="Segoe UI"/>
              </a:rPr>
              <a:t>cash  </a:t>
            </a:r>
            <a:r>
              <a:rPr sz="1100" spc="15" dirty="0">
                <a:latin typeface="Segoe UI"/>
                <a:cs typeface="Segoe UI"/>
              </a:rPr>
              <a:t>inflows generated </a:t>
            </a:r>
            <a:r>
              <a:rPr sz="1100" spc="5" dirty="0">
                <a:latin typeface="Segoe UI"/>
                <a:cs typeface="Segoe UI"/>
              </a:rPr>
              <a:t>by </a:t>
            </a:r>
            <a:r>
              <a:rPr sz="1100" spc="10" dirty="0">
                <a:latin typeface="Segoe UI"/>
                <a:cs typeface="Segoe UI"/>
              </a:rPr>
              <a:t>the </a:t>
            </a:r>
            <a:r>
              <a:rPr sz="1100" spc="15" dirty="0">
                <a:latin typeface="Segoe UI"/>
                <a:cs typeface="Segoe UI"/>
              </a:rPr>
              <a:t>project. </a:t>
            </a:r>
            <a:r>
              <a:rPr sz="1100" spc="5" dirty="0">
                <a:latin typeface="Segoe UI"/>
                <a:cs typeface="Segoe UI"/>
              </a:rPr>
              <a:t>As </a:t>
            </a:r>
            <a:r>
              <a:rPr sz="1100" spc="15" dirty="0">
                <a:latin typeface="Segoe UI"/>
                <a:cs typeface="Segoe UI"/>
              </a:rPr>
              <a:t>mentioned earlier calculation </a:t>
            </a:r>
            <a:r>
              <a:rPr sz="1100" spc="5" dirty="0">
                <a:latin typeface="Segoe UI"/>
                <a:cs typeface="Segoe UI"/>
              </a:rPr>
              <a:t>of </a:t>
            </a:r>
            <a:r>
              <a:rPr sz="1100" spc="10" dirty="0">
                <a:latin typeface="Segoe UI"/>
                <a:cs typeface="Segoe UI"/>
              </a:rPr>
              <a:t>cash </a:t>
            </a:r>
            <a:r>
              <a:rPr sz="1100" spc="15" dirty="0">
                <a:latin typeface="Segoe UI"/>
                <a:cs typeface="Segoe UI"/>
              </a:rPr>
              <a:t>flows  depends </a:t>
            </a:r>
            <a:r>
              <a:rPr sz="1100" spc="10" dirty="0">
                <a:latin typeface="Segoe UI"/>
                <a:cs typeface="Segoe UI"/>
              </a:rPr>
              <a:t>on the fact whether </a:t>
            </a:r>
            <a:r>
              <a:rPr sz="1100" spc="15" dirty="0">
                <a:latin typeface="Segoe UI"/>
                <a:cs typeface="Segoe UI"/>
              </a:rPr>
              <a:t>analysis </a:t>
            </a:r>
            <a:r>
              <a:rPr sz="1100" dirty="0">
                <a:latin typeface="Segoe UI"/>
                <a:cs typeface="Segoe UI"/>
              </a:rPr>
              <a:t>is </a:t>
            </a:r>
            <a:r>
              <a:rPr sz="1100" spc="15" dirty="0">
                <a:latin typeface="Segoe UI"/>
                <a:cs typeface="Segoe UI"/>
              </a:rPr>
              <a:t>related </a:t>
            </a:r>
            <a:r>
              <a:rPr sz="1100" spc="10" dirty="0">
                <a:latin typeface="Segoe UI"/>
                <a:cs typeface="Segoe UI"/>
              </a:rPr>
              <a:t>to </a:t>
            </a:r>
            <a:r>
              <a:rPr sz="1100" spc="15" dirty="0">
                <a:latin typeface="Segoe UI"/>
                <a:cs typeface="Segoe UI"/>
              </a:rPr>
              <a:t>fresh project </a:t>
            </a:r>
            <a:r>
              <a:rPr sz="1100" spc="10" dirty="0">
                <a:latin typeface="Segoe UI"/>
                <a:cs typeface="Segoe UI"/>
              </a:rPr>
              <a:t>or </a:t>
            </a:r>
            <a:r>
              <a:rPr sz="1100" b="1" spc="15" dirty="0">
                <a:latin typeface="Segoe UI"/>
                <a:cs typeface="Segoe UI"/>
              </a:rPr>
              <a:t>modernization  </a:t>
            </a:r>
            <a:r>
              <a:rPr sz="1100" b="1" spc="10" dirty="0">
                <a:latin typeface="Segoe UI"/>
                <a:cs typeface="Segoe UI"/>
              </a:rPr>
              <a:t>of </a:t>
            </a:r>
            <a:r>
              <a:rPr sz="1100" b="1" spc="15" dirty="0">
                <a:latin typeface="Segoe UI"/>
                <a:cs typeface="Segoe UI"/>
              </a:rPr>
              <a:t>existing facilities </a:t>
            </a:r>
            <a:r>
              <a:rPr sz="1100" b="1" dirty="0">
                <a:latin typeface="Segoe UI"/>
                <a:cs typeface="Segoe UI"/>
              </a:rPr>
              <a:t>or </a:t>
            </a:r>
            <a:r>
              <a:rPr sz="1100" b="1" spc="15" dirty="0">
                <a:latin typeface="Segoe UI"/>
                <a:cs typeface="Segoe UI"/>
              </a:rPr>
              <a:t>replacement </a:t>
            </a:r>
            <a:r>
              <a:rPr sz="1100" b="1" dirty="0">
                <a:latin typeface="Segoe UI"/>
                <a:cs typeface="Segoe UI"/>
              </a:rPr>
              <a:t>of </a:t>
            </a:r>
            <a:r>
              <a:rPr sz="1100" b="1" spc="15" dirty="0">
                <a:latin typeface="Segoe UI"/>
                <a:cs typeface="Segoe UI"/>
              </a:rPr>
              <a:t>existing </a:t>
            </a:r>
            <a:r>
              <a:rPr sz="1100" b="1" spc="10" dirty="0">
                <a:latin typeface="Segoe UI"/>
                <a:cs typeface="Segoe UI"/>
              </a:rPr>
              <a:t>machined</a:t>
            </a:r>
            <a:r>
              <a:rPr sz="1100" b="1" spc="240" dirty="0">
                <a:latin typeface="Segoe UI"/>
                <a:cs typeface="Segoe UI"/>
              </a:rPr>
              <a:t> </a:t>
            </a:r>
            <a:r>
              <a:rPr sz="1100" b="1" spc="10" dirty="0">
                <a:latin typeface="Segoe UI"/>
                <a:cs typeface="Segoe UI"/>
              </a:rPr>
              <a:t>decision.</a:t>
            </a:r>
            <a:endParaRPr sz="1100">
              <a:latin typeface="Segoe UI"/>
              <a:cs typeface="Segoe UI"/>
            </a:endParaRPr>
          </a:p>
          <a:p>
            <a:pPr marL="378460" marR="5080" indent="-366395" algn="just">
              <a:lnSpc>
                <a:spcPct val="110900"/>
              </a:lnSpc>
              <a:spcBef>
                <a:spcPts val="600"/>
              </a:spcBef>
            </a:pPr>
            <a:r>
              <a:rPr sz="1100" spc="-5" dirty="0">
                <a:latin typeface="Segoe UI"/>
                <a:cs typeface="Segoe UI"/>
              </a:rPr>
              <a:t>(i) </a:t>
            </a:r>
            <a:r>
              <a:rPr sz="1100" dirty="0">
                <a:latin typeface="Segoe UI"/>
                <a:cs typeface="Segoe UI"/>
              </a:rPr>
              <a:t>New </a:t>
            </a:r>
            <a:r>
              <a:rPr sz="1100" spc="-5" dirty="0">
                <a:latin typeface="Segoe UI"/>
                <a:cs typeface="Segoe UI"/>
              </a:rPr>
              <a:t>Project: If analysis </a:t>
            </a:r>
            <a:r>
              <a:rPr sz="1100" spc="-10" dirty="0">
                <a:latin typeface="Segoe UI"/>
                <a:cs typeface="Segoe UI"/>
              </a:rPr>
              <a:t>is </a:t>
            </a:r>
            <a:r>
              <a:rPr sz="1100" spc="-5" dirty="0">
                <a:latin typeface="Segoe UI"/>
                <a:cs typeface="Segoe UI"/>
              </a:rPr>
              <a:t>related to </a:t>
            </a:r>
            <a:r>
              <a:rPr sz="1100" dirty="0">
                <a:latin typeface="Segoe UI"/>
                <a:cs typeface="Segoe UI"/>
              </a:rPr>
              <a:t>a fresh or </a:t>
            </a:r>
            <a:r>
              <a:rPr sz="1100" spc="-5" dirty="0">
                <a:latin typeface="Segoe UI"/>
                <a:cs typeface="Segoe UI"/>
              </a:rPr>
              <a:t>completely </a:t>
            </a:r>
            <a:r>
              <a:rPr sz="1100" dirty="0">
                <a:latin typeface="Segoe UI"/>
                <a:cs typeface="Segoe UI"/>
              </a:rPr>
              <a:t>a </a:t>
            </a:r>
            <a:r>
              <a:rPr sz="1100" spc="-5" dirty="0">
                <a:latin typeface="Segoe UI"/>
                <a:cs typeface="Segoe UI"/>
              </a:rPr>
              <a:t>new project then  interim cash </a:t>
            </a:r>
            <a:r>
              <a:rPr sz="1100" dirty="0">
                <a:latin typeface="Segoe UI"/>
                <a:cs typeface="Segoe UI"/>
              </a:rPr>
              <a:t>flow </a:t>
            </a:r>
            <a:r>
              <a:rPr sz="1100" spc="-5" dirty="0">
                <a:latin typeface="Segoe UI"/>
                <a:cs typeface="Segoe UI"/>
              </a:rPr>
              <a:t>is calculated </a:t>
            </a:r>
            <a:r>
              <a:rPr sz="1100" dirty="0">
                <a:latin typeface="Segoe UI"/>
                <a:cs typeface="Segoe UI"/>
              </a:rPr>
              <a:t>as</a:t>
            </a:r>
            <a:r>
              <a:rPr sz="1100" spc="-15" dirty="0">
                <a:latin typeface="Segoe UI"/>
                <a:cs typeface="Segoe UI"/>
              </a:rPr>
              <a:t> </a:t>
            </a:r>
            <a:r>
              <a:rPr sz="1100" spc="-5" dirty="0">
                <a:latin typeface="Segoe UI"/>
                <a:cs typeface="Segoe UI"/>
              </a:rPr>
              <a:t>follows:-</a:t>
            </a:r>
            <a:endParaRPr sz="1100">
              <a:latin typeface="Segoe UI"/>
              <a:cs typeface="Segoe UI"/>
            </a:endParaRP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 name="object 3"/>
          <p:cNvSpPr txBox="1"/>
          <p:nvPr/>
        </p:nvSpPr>
        <p:spPr>
          <a:xfrm>
            <a:off x="5091176" y="746251"/>
            <a:ext cx="316865" cy="193675"/>
          </a:xfrm>
          <a:prstGeom prst="rect">
            <a:avLst/>
          </a:prstGeom>
        </p:spPr>
        <p:txBody>
          <a:bodyPr vert="horz" wrap="square" lIns="0" tIns="12700" rIns="0" bIns="0" rtlCol="0">
            <a:spAutoFit/>
          </a:bodyPr>
          <a:lstStyle/>
          <a:p>
            <a:pPr marL="12700">
              <a:lnSpc>
                <a:spcPct val="100000"/>
              </a:lnSpc>
              <a:spcBef>
                <a:spcPts val="100"/>
              </a:spcBef>
            </a:pPr>
            <a:r>
              <a:rPr sz="1100" b="1" spc="25" dirty="0">
                <a:solidFill>
                  <a:srgbClr val="FFFFFF"/>
                </a:solidFill>
                <a:latin typeface="Segoe UI"/>
                <a:cs typeface="Segoe UI"/>
              </a:rPr>
              <a:t>7</a:t>
            </a:r>
            <a:r>
              <a:rPr sz="1100" b="1" spc="10" dirty="0">
                <a:solidFill>
                  <a:srgbClr val="FFFFFF"/>
                </a:solidFill>
                <a:latin typeface="Segoe UI"/>
                <a:cs typeface="Segoe UI"/>
              </a:rPr>
              <a:t>.</a:t>
            </a:r>
            <a:r>
              <a:rPr sz="1100" b="1" spc="25" dirty="0">
                <a:solidFill>
                  <a:srgbClr val="FFFFFF"/>
                </a:solidFill>
                <a:latin typeface="Segoe UI"/>
                <a:cs typeface="Segoe UI"/>
              </a:rPr>
              <a:t>11</a:t>
            </a:r>
            <a:endParaRPr sz="1100">
              <a:latin typeface="Segoe UI"/>
              <a:cs typeface="Segoe UI"/>
            </a:endParaRPr>
          </a:p>
        </p:txBody>
      </p:sp>
      <p:graphicFrame>
        <p:nvGraphicFramePr>
          <p:cNvPr id="5" name="object 5"/>
          <p:cNvGraphicFramePr>
            <a:graphicFrameLocks noGrp="1"/>
          </p:cNvGraphicFramePr>
          <p:nvPr/>
        </p:nvGraphicFramePr>
        <p:xfrm>
          <a:off x="1280160" y="1269491"/>
          <a:ext cx="4754879" cy="1772403"/>
        </p:xfrm>
        <a:graphic>
          <a:graphicData uri="http://schemas.openxmlformats.org/drawingml/2006/table">
            <a:tbl>
              <a:tblPr firstRow="1" bandRow="1">
                <a:tableStyleId>{2D5ABB26-0587-4C30-8999-92F81FD0307C}</a:tableStyleId>
              </a:tblPr>
              <a:tblGrid>
                <a:gridCol w="946150">
                  <a:extLst>
                    <a:ext uri="{9D8B030D-6E8A-4147-A177-3AD203B41FA5}">
                      <a16:colId xmlns:a16="http://schemas.microsoft.com/office/drawing/2014/main" val="20000"/>
                    </a:ext>
                  </a:extLst>
                </a:gridCol>
                <a:gridCol w="2286000">
                  <a:extLst>
                    <a:ext uri="{9D8B030D-6E8A-4147-A177-3AD203B41FA5}">
                      <a16:colId xmlns:a16="http://schemas.microsoft.com/office/drawing/2014/main" val="20001"/>
                    </a:ext>
                  </a:extLst>
                </a:gridCol>
                <a:gridCol w="722629">
                  <a:extLst>
                    <a:ext uri="{9D8B030D-6E8A-4147-A177-3AD203B41FA5}">
                      <a16:colId xmlns:a16="http://schemas.microsoft.com/office/drawing/2014/main" val="20002"/>
                    </a:ext>
                  </a:extLst>
                </a:gridCol>
                <a:gridCol w="800100">
                  <a:extLst>
                    <a:ext uri="{9D8B030D-6E8A-4147-A177-3AD203B41FA5}">
                      <a16:colId xmlns:a16="http://schemas.microsoft.com/office/drawing/2014/main" val="20003"/>
                    </a:ext>
                  </a:extLst>
                </a:gridCol>
              </a:tblGrid>
              <a:tr h="243839">
                <a:tc>
                  <a:txBody>
                    <a:bodyPr/>
                    <a:lstStyle/>
                    <a:p>
                      <a:pPr>
                        <a:lnSpc>
                          <a:spcPct val="100000"/>
                        </a:lnSpc>
                      </a:pPr>
                      <a:endParaRPr sz="1000">
                        <a:latin typeface="Times New Roman"/>
                        <a:cs typeface="Times New Roman"/>
                      </a:endParaRPr>
                    </a:p>
                  </a:txBody>
                  <a:tcPr marL="0" marR="0" marT="0"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C2D69B"/>
                    </a:solidFill>
                  </a:tcPr>
                </a:tc>
                <a:tc>
                  <a:txBody>
                    <a:bodyPr/>
                    <a:lstStyle/>
                    <a:p>
                      <a:pPr>
                        <a:lnSpc>
                          <a:spcPct val="100000"/>
                        </a:lnSpc>
                      </a:pPr>
                      <a:endParaRPr sz="1000">
                        <a:latin typeface="Times New Roman"/>
                        <a:cs typeface="Times New Roman"/>
                      </a:endParaRPr>
                    </a:p>
                  </a:txBody>
                  <a:tcPr marL="0" marR="0" marT="0"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C2D69B"/>
                    </a:solidFill>
                  </a:tcPr>
                </a:tc>
                <a:tc>
                  <a:txBody>
                    <a:bodyPr/>
                    <a:lstStyle/>
                    <a:p>
                      <a:pPr algn="ctr">
                        <a:lnSpc>
                          <a:spcPct val="100000"/>
                        </a:lnSpc>
                        <a:spcBef>
                          <a:spcPts val="300"/>
                        </a:spcBef>
                      </a:pPr>
                      <a:r>
                        <a:rPr sz="1100" b="1" spc="15" dirty="0">
                          <a:solidFill>
                            <a:srgbClr val="00A650"/>
                          </a:solidFill>
                          <a:latin typeface="Segoe UI"/>
                          <a:cs typeface="Segoe UI"/>
                        </a:rPr>
                        <a:t>Amount</a:t>
                      </a:r>
                      <a:endParaRPr sz="1100">
                        <a:latin typeface="Segoe UI"/>
                        <a:cs typeface="Segoe UI"/>
                      </a:endParaRPr>
                    </a:p>
                  </a:txBody>
                  <a:tcPr marL="0" marR="0" marT="38100"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C2D69B"/>
                    </a:solidFill>
                  </a:tcPr>
                </a:tc>
                <a:tc>
                  <a:txBody>
                    <a:bodyPr/>
                    <a:lstStyle/>
                    <a:p>
                      <a:pPr algn="ctr">
                        <a:lnSpc>
                          <a:spcPct val="100000"/>
                        </a:lnSpc>
                        <a:spcBef>
                          <a:spcPts val="300"/>
                        </a:spcBef>
                      </a:pPr>
                      <a:r>
                        <a:rPr sz="1100" b="1" spc="15" dirty="0">
                          <a:solidFill>
                            <a:srgbClr val="00A650"/>
                          </a:solidFill>
                          <a:latin typeface="Segoe UI"/>
                          <a:cs typeface="Segoe UI"/>
                        </a:rPr>
                        <a:t>Amount</a:t>
                      </a:r>
                      <a:endParaRPr sz="1100">
                        <a:latin typeface="Segoe UI"/>
                        <a:cs typeface="Segoe UI"/>
                      </a:endParaRPr>
                    </a:p>
                  </a:txBody>
                  <a:tcPr marL="0" marR="0" marT="38100"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C2D69B"/>
                    </a:solidFill>
                  </a:tcPr>
                </a:tc>
                <a:extLst>
                  <a:ext uri="{0D108BD9-81ED-4DB2-BD59-A6C34878D82A}">
                    <a16:rowId xmlns:a16="http://schemas.microsoft.com/office/drawing/2014/main" val="10000"/>
                  </a:ext>
                </a:extLst>
              </a:tr>
              <a:tr h="242316">
                <a:tc>
                  <a:txBody>
                    <a:bodyPr/>
                    <a:lstStyle/>
                    <a:p>
                      <a:pPr>
                        <a:lnSpc>
                          <a:spcPct val="100000"/>
                        </a:lnSpc>
                      </a:pPr>
                      <a:endParaRPr sz="1000">
                        <a:latin typeface="Times New Roman"/>
                        <a:cs typeface="Times New Roman"/>
                      </a:endParaRPr>
                    </a:p>
                  </a:txBody>
                  <a:tcPr marL="0" marR="0" marT="0"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EAF1DD"/>
                    </a:solidFill>
                  </a:tcPr>
                </a:tc>
                <a:tc>
                  <a:txBody>
                    <a:bodyPr/>
                    <a:lstStyle/>
                    <a:p>
                      <a:pPr marL="71120">
                        <a:lnSpc>
                          <a:spcPct val="100000"/>
                        </a:lnSpc>
                        <a:spcBef>
                          <a:spcPts val="290"/>
                        </a:spcBef>
                      </a:pPr>
                      <a:r>
                        <a:rPr sz="1100" spc="15" dirty="0">
                          <a:latin typeface="Segoe UI"/>
                          <a:cs typeface="Segoe UI"/>
                        </a:rPr>
                        <a:t>Profit </a:t>
                      </a:r>
                      <a:r>
                        <a:rPr sz="1100" spc="10" dirty="0">
                          <a:latin typeface="Segoe UI"/>
                          <a:cs typeface="Segoe UI"/>
                        </a:rPr>
                        <a:t>after Tax</a:t>
                      </a:r>
                      <a:r>
                        <a:rPr sz="1100" spc="75" dirty="0">
                          <a:latin typeface="Segoe UI"/>
                          <a:cs typeface="Segoe UI"/>
                        </a:rPr>
                        <a:t> </a:t>
                      </a:r>
                      <a:r>
                        <a:rPr sz="1100" spc="10" dirty="0">
                          <a:latin typeface="Segoe UI"/>
                          <a:cs typeface="Segoe UI"/>
                        </a:rPr>
                        <a:t>(PAT)</a:t>
                      </a:r>
                      <a:endParaRPr sz="1100">
                        <a:latin typeface="Segoe UI"/>
                        <a:cs typeface="Segoe UI"/>
                      </a:endParaRPr>
                    </a:p>
                  </a:txBody>
                  <a:tcPr marL="0" marR="0" marT="36830"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EAF1DD"/>
                    </a:solidFill>
                  </a:tcPr>
                </a:tc>
                <a:tc>
                  <a:txBody>
                    <a:bodyPr/>
                    <a:lstStyle/>
                    <a:p>
                      <a:pPr>
                        <a:lnSpc>
                          <a:spcPct val="100000"/>
                        </a:lnSpc>
                      </a:pPr>
                      <a:endParaRPr sz="1000">
                        <a:latin typeface="Times New Roman"/>
                        <a:cs typeface="Times New Roman"/>
                      </a:endParaRPr>
                    </a:p>
                  </a:txBody>
                  <a:tcPr marL="0" marR="0" marT="0"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EAF1DD"/>
                    </a:solidFill>
                  </a:tcPr>
                </a:tc>
                <a:tc>
                  <a:txBody>
                    <a:bodyPr/>
                    <a:lstStyle/>
                    <a:p>
                      <a:pPr marL="1270" algn="ctr">
                        <a:lnSpc>
                          <a:spcPct val="100000"/>
                        </a:lnSpc>
                        <a:spcBef>
                          <a:spcPts val="290"/>
                        </a:spcBef>
                      </a:pPr>
                      <a:r>
                        <a:rPr sz="1100" spc="20" dirty="0">
                          <a:latin typeface="Segoe UI"/>
                          <a:cs typeface="Segoe UI"/>
                        </a:rPr>
                        <a:t>xxx</a:t>
                      </a:r>
                      <a:endParaRPr sz="1100">
                        <a:latin typeface="Segoe UI"/>
                        <a:cs typeface="Segoe UI"/>
                      </a:endParaRPr>
                    </a:p>
                  </a:txBody>
                  <a:tcPr marL="0" marR="0" marT="36830"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EAF1DD"/>
                    </a:solidFill>
                  </a:tcPr>
                </a:tc>
                <a:extLst>
                  <a:ext uri="{0D108BD9-81ED-4DB2-BD59-A6C34878D82A}">
                    <a16:rowId xmlns:a16="http://schemas.microsoft.com/office/drawing/2014/main" val="10001"/>
                  </a:ext>
                </a:extLst>
              </a:tr>
              <a:tr h="429767">
                <a:tc>
                  <a:txBody>
                    <a:bodyPr/>
                    <a:lstStyle/>
                    <a:p>
                      <a:pPr marL="73025">
                        <a:lnSpc>
                          <a:spcPct val="100000"/>
                        </a:lnSpc>
                        <a:spcBef>
                          <a:spcPts val="290"/>
                        </a:spcBef>
                      </a:pPr>
                      <a:r>
                        <a:rPr sz="1100" spc="20" dirty="0">
                          <a:latin typeface="Segoe UI"/>
                          <a:cs typeface="Segoe UI"/>
                        </a:rPr>
                        <a:t>Add:</a:t>
                      </a:r>
                      <a:endParaRPr sz="1100">
                        <a:latin typeface="Segoe UI"/>
                        <a:cs typeface="Segoe UI"/>
                      </a:endParaRPr>
                    </a:p>
                  </a:txBody>
                  <a:tcPr marL="0" marR="0" marT="36830"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EAF1DD"/>
                    </a:solidFill>
                  </a:tcPr>
                </a:tc>
                <a:tc>
                  <a:txBody>
                    <a:bodyPr/>
                    <a:lstStyle/>
                    <a:p>
                      <a:pPr marL="71120" marR="67945">
                        <a:lnSpc>
                          <a:spcPct val="110900"/>
                        </a:lnSpc>
                        <a:spcBef>
                          <a:spcPts val="145"/>
                        </a:spcBef>
                        <a:tabLst>
                          <a:tab pos="1034415" algn="l"/>
                          <a:tab pos="1941195" algn="l"/>
                        </a:tabLst>
                      </a:pPr>
                      <a:r>
                        <a:rPr sz="1100" spc="25" dirty="0">
                          <a:latin typeface="Segoe UI"/>
                          <a:cs typeface="Segoe UI"/>
                        </a:rPr>
                        <a:t>N</a:t>
                      </a:r>
                      <a:r>
                        <a:rPr sz="1100" spc="10" dirty="0">
                          <a:latin typeface="Segoe UI"/>
                          <a:cs typeface="Segoe UI"/>
                        </a:rPr>
                        <a:t>on</a:t>
                      </a:r>
                      <a:r>
                        <a:rPr sz="1100" spc="25" dirty="0">
                          <a:latin typeface="Segoe UI"/>
                          <a:cs typeface="Segoe UI"/>
                        </a:rPr>
                        <a:t>-</a:t>
                      </a:r>
                      <a:r>
                        <a:rPr sz="1100" spc="10" dirty="0">
                          <a:latin typeface="Segoe UI"/>
                          <a:cs typeface="Segoe UI"/>
                        </a:rPr>
                        <a:t>C</a:t>
                      </a:r>
                      <a:r>
                        <a:rPr sz="1100" spc="25" dirty="0">
                          <a:latin typeface="Segoe UI"/>
                          <a:cs typeface="Segoe UI"/>
                        </a:rPr>
                        <a:t>a</a:t>
                      </a:r>
                      <a:r>
                        <a:rPr sz="1100" spc="10" dirty="0">
                          <a:latin typeface="Segoe UI"/>
                          <a:cs typeface="Segoe UI"/>
                        </a:rPr>
                        <a:t>s</a:t>
                      </a:r>
                      <a:r>
                        <a:rPr sz="1100" dirty="0">
                          <a:latin typeface="Segoe UI"/>
                          <a:cs typeface="Segoe UI"/>
                        </a:rPr>
                        <a:t>h	</a:t>
                      </a:r>
                      <a:r>
                        <a:rPr sz="1100" spc="30" dirty="0">
                          <a:latin typeface="Segoe UI"/>
                          <a:cs typeface="Segoe UI"/>
                        </a:rPr>
                        <a:t>E</a:t>
                      </a:r>
                      <a:r>
                        <a:rPr sz="1100" spc="5" dirty="0">
                          <a:latin typeface="Segoe UI"/>
                          <a:cs typeface="Segoe UI"/>
                        </a:rPr>
                        <a:t>x</a:t>
                      </a:r>
                      <a:r>
                        <a:rPr sz="1100" spc="20" dirty="0">
                          <a:latin typeface="Segoe UI"/>
                          <a:cs typeface="Segoe UI"/>
                        </a:rPr>
                        <a:t>p</a:t>
                      </a:r>
                      <a:r>
                        <a:rPr sz="1100" spc="10" dirty="0">
                          <a:latin typeface="Segoe UI"/>
                          <a:cs typeface="Segoe UI"/>
                        </a:rPr>
                        <a:t>e</a:t>
                      </a:r>
                      <a:r>
                        <a:rPr sz="1100" spc="20" dirty="0">
                          <a:latin typeface="Segoe UI"/>
                          <a:cs typeface="Segoe UI"/>
                        </a:rPr>
                        <a:t>ns</a:t>
                      </a:r>
                      <a:r>
                        <a:rPr sz="1100" spc="10" dirty="0">
                          <a:latin typeface="Segoe UI"/>
                          <a:cs typeface="Segoe UI"/>
                        </a:rPr>
                        <a:t>e</a:t>
                      </a:r>
                      <a:r>
                        <a:rPr sz="1100" dirty="0">
                          <a:latin typeface="Segoe UI"/>
                          <a:cs typeface="Segoe UI"/>
                        </a:rPr>
                        <a:t>s	</a:t>
                      </a:r>
                      <a:r>
                        <a:rPr sz="1100" spc="10" dirty="0">
                          <a:latin typeface="Segoe UI"/>
                          <a:cs typeface="Segoe UI"/>
                        </a:rPr>
                        <a:t>(</a:t>
                      </a:r>
                      <a:r>
                        <a:rPr sz="1100" spc="20" dirty="0">
                          <a:latin typeface="Segoe UI"/>
                          <a:cs typeface="Segoe UI"/>
                        </a:rPr>
                        <a:t>e.</a:t>
                      </a:r>
                      <a:r>
                        <a:rPr sz="1100" spc="10" dirty="0">
                          <a:latin typeface="Segoe UI"/>
                          <a:cs typeface="Segoe UI"/>
                        </a:rPr>
                        <a:t>g</a:t>
                      </a:r>
                      <a:r>
                        <a:rPr sz="1100" dirty="0">
                          <a:latin typeface="Segoe UI"/>
                          <a:cs typeface="Segoe UI"/>
                        </a:rPr>
                        <a:t>.  </a:t>
                      </a:r>
                      <a:r>
                        <a:rPr sz="1100" spc="15" dirty="0">
                          <a:latin typeface="Segoe UI"/>
                          <a:cs typeface="Segoe UI"/>
                        </a:rPr>
                        <a:t>Depreciation)</a:t>
                      </a:r>
                      <a:endParaRPr sz="1100">
                        <a:latin typeface="Segoe UI"/>
                        <a:cs typeface="Segoe UI"/>
                      </a:endParaRPr>
                    </a:p>
                  </a:txBody>
                  <a:tcPr marL="0" marR="0" marT="18415"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EAF1DD"/>
                    </a:solidFill>
                  </a:tcPr>
                </a:tc>
                <a:tc>
                  <a:txBody>
                    <a:bodyPr/>
                    <a:lstStyle/>
                    <a:p>
                      <a:pPr algn="ctr">
                        <a:lnSpc>
                          <a:spcPct val="100000"/>
                        </a:lnSpc>
                        <a:spcBef>
                          <a:spcPts val="290"/>
                        </a:spcBef>
                      </a:pPr>
                      <a:r>
                        <a:rPr sz="1100" spc="20" dirty="0">
                          <a:latin typeface="Segoe UI"/>
                          <a:cs typeface="Segoe UI"/>
                        </a:rPr>
                        <a:t>xxx</a:t>
                      </a:r>
                      <a:endParaRPr sz="1100">
                        <a:latin typeface="Segoe UI"/>
                        <a:cs typeface="Segoe UI"/>
                      </a:endParaRPr>
                    </a:p>
                  </a:txBody>
                  <a:tcPr marL="0" marR="0" marT="36830"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EAF1DD"/>
                    </a:solidFill>
                  </a:tcPr>
                </a:tc>
                <a:tc>
                  <a:txBody>
                    <a:bodyPr/>
                    <a:lstStyle/>
                    <a:p>
                      <a:pPr>
                        <a:lnSpc>
                          <a:spcPct val="100000"/>
                        </a:lnSpc>
                      </a:pPr>
                      <a:endParaRPr sz="1000">
                        <a:latin typeface="Times New Roman"/>
                        <a:cs typeface="Times New Roman"/>
                      </a:endParaRPr>
                    </a:p>
                  </a:txBody>
                  <a:tcPr marL="0" marR="0" marT="0"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EAF1DD"/>
                    </a:solidFill>
                  </a:tcPr>
                </a:tc>
                <a:extLst>
                  <a:ext uri="{0D108BD9-81ED-4DB2-BD59-A6C34878D82A}">
                    <a16:rowId xmlns:a16="http://schemas.microsoft.com/office/drawing/2014/main" val="10002"/>
                  </a:ext>
                </a:extLst>
              </a:tr>
              <a:tr h="428244">
                <a:tc>
                  <a:txBody>
                    <a:bodyPr/>
                    <a:lstStyle/>
                    <a:p>
                      <a:pPr marL="73025">
                        <a:lnSpc>
                          <a:spcPct val="100000"/>
                        </a:lnSpc>
                        <a:spcBef>
                          <a:spcPts val="290"/>
                        </a:spcBef>
                      </a:pPr>
                      <a:r>
                        <a:rPr sz="1100" spc="10" dirty="0">
                          <a:latin typeface="Segoe UI"/>
                          <a:cs typeface="Segoe UI"/>
                        </a:rPr>
                        <a:t>Add/</a:t>
                      </a:r>
                      <a:r>
                        <a:rPr sz="1100" spc="30" dirty="0">
                          <a:latin typeface="Segoe UI"/>
                          <a:cs typeface="Segoe UI"/>
                        </a:rPr>
                        <a:t> </a:t>
                      </a:r>
                      <a:r>
                        <a:rPr sz="1100" spc="10" dirty="0">
                          <a:latin typeface="Segoe UI"/>
                          <a:cs typeface="Segoe UI"/>
                        </a:rPr>
                        <a:t>(less):</a:t>
                      </a:r>
                      <a:endParaRPr sz="1100">
                        <a:latin typeface="Segoe UI"/>
                        <a:cs typeface="Segoe UI"/>
                      </a:endParaRPr>
                    </a:p>
                  </a:txBody>
                  <a:tcPr marL="0" marR="0" marT="36830"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EAF1DD"/>
                    </a:solidFill>
                  </a:tcPr>
                </a:tc>
                <a:tc>
                  <a:txBody>
                    <a:bodyPr/>
                    <a:lstStyle/>
                    <a:p>
                      <a:pPr marL="71120" marR="67945">
                        <a:lnSpc>
                          <a:spcPct val="110000"/>
                        </a:lnSpc>
                        <a:spcBef>
                          <a:spcPts val="160"/>
                        </a:spcBef>
                        <a:tabLst>
                          <a:tab pos="508634" algn="l"/>
                          <a:tab pos="1278255" algn="l"/>
                          <a:tab pos="2095500" algn="l"/>
                        </a:tabLst>
                      </a:pPr>
                      <a:r>
                        <a:rPr sz="1100" spc="25" dirty="0">
                          <a:latin typeface="Segoe UI"/>
                          <a:cs typeface="Segoe UI"/>
                        </a:rPr>
                        <a:t>N</a:t>
                      </a:r>
                      <a:r>
                        <a:rPr sz="1100" spc="20" dirty="0">
                          <a:latin typeface="Segoe UI"/>
                          <a:cs typeface="Segoe UI"/>
                        </a:rPr>
                        <a:t>e</a:t>
                      </a:r>
                      <a:r>
                        <a:rPr sz="1100" dirty="0">
                          <a:latin typeface="Segoe UI"/>
                          <a:cs typeface="Segoe UI"/>
                        </a:rPr>
                        <a:t>t	</a:t>
                      </a:r>
                      <a:r>
                        <a:rPr sz="1100" spc="20" dirty="0">
                          <a:latin typeface="Segoe UI"/>
                          <a:cs typeface="Segoe UI"/>
                        </a:rPr>
                        <a:t>de</a:t>
                      </a:r>
                      <a:r>
                        <a:rPr sz="1100" spc="5" dirty="0">
                          <a:latin typeface="Segoe UI"/>
                          <a:cs typeface="Segoe UI"/>
                        </a:rPr>
                        <a:t>c</a:t>
                      </a:r>
                      <a:r>
                        <a:rPr sz="1100" spc="20" dirty="0">
                          <a:latin typeface="Segoe UI"/>
                          <a:cs typeface="Segoe UI"/>
                        </a:rPr>
                        <a:t>r</a:t>
                      </a:r>
                      <a:r>
                        <a:rPr sz="1100" spc="10" dirty="0">
                          <a:latin typeface="Segoe UI"/>
                          <a:cs typeface="Segoe UI"/>
                        </a:rPr>
                        <a:t>e</a:t>
                      </a:r>
                      <a:r>
                        <a:rPr sz="1100" spc="25" dirty="0">
                          <a:latin typeface="Segoe UI"/>
                          <a:cs typeface="Segoe UI"/>
                        </a:rPr>
                        <a:t>a</a:t>
                      </a:r>
                      <a:r>
                        <a:rPr sz="1100" spc="10" dirty="0">
                          <a:latin typeface="Segoe UI"/>
                          <a:cs typeface="Segoe UI"/>
                        </a:rPr>
                        <a:t>s</a:t>
                      </a:r>
                      <a:r>
                        <a:rPr sz="1100" dirty="0">
                          <a:latin typeface="Segoe UI"/>
                          <a:cs typeface="Segoe UI"/>
                        </a:rPr>
                        <a:t>e	</a:t>
                      </a:r>
                      <a:r>
                        <a:rPr sz="1100" spc="10" dirty="0">
                          <a:latin typeface="Segoe UI"/>
                          <a:cs typeface="Segoe UI"/>
                        </a:rPr>
                        <a:t>(</a:t>
                      </a:r>
                      <a:r>
                        <a:rPr sz="1100" spc="20" dirty="0">
                          <a:latin typeface="Segoe UI"/>
                          <a:cs typeface="Segoe UI"/>
                        </a:rPr>
                        <a:t>in</a:t>
                      </a:r>
                      <a:r>
                        <a:rPr sz="1100" spc="15" dirty="0">
                          <a:latin typeface="Segoe UI"/>
                          <a:cs typeface="Segoe UI"/>
                        </a:rPr>
                        <a:t>c</a:t>
                      </a:r>
                      <a:r>
                        <a:rPr sz="1100" spc="10" dirty="0">
                          <a:latin typeface="Segoe UI"/>
                          <a:cs typeface="Segoe UI"/>
                        </a:rPr>
                        <a:t>r</a:t>
                      </a:r>
                      <a:r>
                        <a:rPr sz="1100" spc="20" dirty="0">
                          <a:latin typeface="Segoe UI"/>
                          <a:cs typeface="Segoe UI"/>
                        </a:rPr>
                        <a:t>e</a:t>
                      </a:r>
                      <a:r>
                        <a:rPr sz="1100" spc="10" dirty="0">
                          <a:latin typeface="Segoe UI"/>
                          <a:cs typeface="Segoe UI"/>
                        </a:rPr>
                        <a:t>a</a:t>
                      </a:r>
                      <a:r>
                        <a:rPr sz="1100" spc="20" dirty="0">
                          <a:latin typeface="Segoe UI"/>
                          <a:cs typeface="Segoe UI"/>
                        </a:rPr>
                        <a:t>s</a:t>
                      </a:r>
                      <a:r>
                        <a:rPr sz="1100" spc="10" dirty="0">
                          <a:latin typeface="Segoe UI"/>
                          <a:cs typeface="Segoe UI"/>
                        </a:rPr>
                        <a:t>e</a:t>
                      </a:r>
                      <a:r>
                        <a:rPr sz="1100" dirty="0">
                          <a:latin typeface="Segoe UI"/>
                          <a:cs typeface="Segoe UI"/>
                        </a:rPr>
                        <a:t>)	</a:t>
                      </a:r>
                      <a:r>
                        <a:rPr sz="1100" spc="5" dirty="0">
                          <a:latin typeface="Segoe UI"/>
                          <a:cs typeface="Segoe UI"/>
                        </a:rPr>
                        <a:t>i</a:t>
                      </a:r>
                      <a:r>
                        <a:rPr sz="1100" dirty="0">
                          <a:latin typeface="Segoe UI"/>
                          <a:cs typeface="Segoe UI"/>
                        </a:rPr>
                        <a:t>n  </a:t>
                      </a:r>
                      <a:r>
                        <a:rPr sz="1100" spc="15" dirty="0">
                          <a:latin typeface="Segoe UI"/>
                          <a:cs typeface="Segoe UI"/>
                        </a:rPr>
                        <a:t>Working</a:t>
                      </a:r>
                      <a:r>
                        <a:rPr sz="1100" spc="25" dirty="0">
                          <a:latin typeface="Segoe UI"/>
                          <a:cs typeface="Segoe UI"/>
                        </a:rPr>
                        <a:t> </a:t>
                      </a:r>
                      <a:r>
                        <a:rPr sz="1100" spc="15" dirty="0">
                          <a:latin typeface="Segoe UI"/>
                          <a:cs typeface="Segoe UI"/>
                        </a:rPr>
                        <a:t>Capital</a:t>
                      </a:r>
                      <a:endParaRPr sz="1100">
                        <a:latin typeface="Segoe UI"/>
                        <a:cs typeface="Segoe UI"/>
                      </a:endParaRPr>
                    </a:p>
                  </a:txBody>
                  <a:tcPr marL="0" marR="0" marT="20320"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EAF1DD"/>
                    </a:solidFill>
                  </a:tcPr>
                </a:tc>
                <a:tc>
                  <a:txBody>
                    <a:bodyPr/>
                    <a:lstStyle/>
                    <a:p>
                      <a:pPr algn="ctr">
                        <a:lnSpc>
                          <a:spcPct val="100000"/>
                        </a:lnSpc>
                        <a:spcBef>
                          <a:spcPts val="290"/>
                        </a:spcBef>
                      </a:pPr>
                      <a:r>
                        <a:rPr sz="1100" spc="20" dirty="0">
                          <a:latin typeface="Segoe UI"/>
                          <a:cs typeface="Segoe UI"/>
                        </a:rPr>
                        <a:t>xxx</a:t>
                      </a:r>
                      <a:endParaRPr sz="1100">
                        <a:latin typeface="Segoe UI"/>
                        <a:cs typeface="Segoe UI"/>
                      </a:endParaRPr>
                    </a:p>
                  </a:txBody>
                  <a:tcPr marL="0" marR="0" marT="36830"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EAF1DD"/>
                    </a:solidFill>
                  </a:tcPr>
                </a:tc>
                <a:tc>
                  <a:txBody>
                    <a:bodyPr/>
                    <a:lstStyle/>
                    <a:p>
                      <a:pPr marL="1270" algn="ctr">
                        <a:lnSpc>
                          <a:spcPct val="100000"/>
                        </a:lnSpc>
                        <a:spcBef>
                          <a:spcPts val="290"/>
                        </a:spcBef>
                      </a:pPr>
                      <a:r>
                        <a:rPr sz="1100" spc="20" dirty="0">
                          <a:latin typeface="Segoe UI"/>
                          <a:cs typeface="Segoe UI"/>
                        </a:rPr>
                        <a:t>xxx</a:t>
                      </a:r>
                      <a:endParaRPr sz="1100">
                        <a:latin typeface="Segoe UI"/>
                        <a:cs typeface="Segoe UI"/>
                      </a:endParaRPr>
                    </a:p>
                  </a:txBody>
                  <a:tcPr marL="0" marR="0" marT="36830"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EAF1DD"/>
                    </a:solidFill>
                  </a:tcPr>
                </a:tc>
                <a:extLst>
                  <a:ext uri="{0D108BD9-81ED-4DB2-BD59-A6C34878D82A}">
                    <a16:rowId xmlns:a16="http://schemas.microsoft.com/office/drawing/2014/main" val="10003"/>
                  </a:ext>
                </a:extLst>
              </a:tr>
              <a:tr h="428237">
                <a:tc>
                  <a:txBody>
                    <a:bodyPr/>
                    <a:lstStyle/>
                    <a:p>
                      <a:pPr>
                        <a:lnSpc>
                          <a:spcPct val="100000"/>
                        </a:lnSpc>
                      </a:pPr>
                      <a:endParaRPr sz="1000">
                        <a:latin typeface="Times New Roman"/>
                        <a:cs typeface="Times New Roman"/>
                      </a:endParaRPr>
                    </a:p>
                  </a:txBody>
                  <a:tcPr marL="0" marR="0" marT="0"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EAF1DD"/>
                    </a:solidFill>
                  </a:tcPr>
                </a:tc>
                <a:tc>
                  <a:txBody>
                    <a:bodyPr/>
                    <a:lstStyle/>
                    <a:p>
                      <a:pPr marL="71120" marR="69215">
                        <a:lnSpc>
                          <a:spcPct val="110900"/>
                        </a:lnSpc>
                        <a:spcBef>
                          <a:spcPts val="145"/>
                        </a:spcBef>
                      </a:pPr>
                      <a:r>
                        <a:rPr sz="1100" b="1" spc="15" dirty="0">
                          <a:latin typeface="Segoe UI"/>
                          <a:cs typeface="Segoe UI"/>
                        </a:rPr>
                        <a:t>Interim net </a:t>
                      </a:r>
                      <a:r>
                        <a:rPr sz="1100" b="1" spc="10" dirty="0">
                          <a:latin typeface="Segoe UI"/>
                          <a:cs typeface="Segoe UI"/>
                        </a:rPr>
                        <a:t>cash flow </a:t>
                      </a:r>
                      <a:r>
                        <a:rPr sz="1100" b="1" spc="15" dirty="0">
                          <a:latin typeface="Segoe UI"/>
                          <a:cs typeface="Segoe UI"/>
                        </a:rPr>
                        <a:t>for </a:t>
                      </a:r>
                      <a:r>
                        <a:rPr sz="1100" b="1" spc="10" dirty="0">
                          <a:latin typeface="Segoe UI"/>
                          <a:cs typeface="Segoe UI"/>
                        </a:rPr>
                        <a:t>the  </a:t>
                      </a:r>
                      <a:r>
                        <a:rPr sz="1100" b="1" spc="15" dirty="0">
                          <a:latin typeface="Segoe UI"/>
                          <a:cs typeface="Segoe UI"/>
                        </a:rPr>
                        <a:t>period</a:t>
                      </a:r>
                      <a:endParaRPr sz="1100">
                        <a:latin typeface="Segoe UI"/>
                        <a:cs typeface="Segoe UI"/>
                      </a:endParaRPr>
                    </a:p>
                  </a:txBody>
                  <a:tcPr marL="0" marR="0" marT="18415"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EAF1DD"/>
                    </a:solidFill>
                  </a:tcPr>
                </a:tc>
                <a:tc>
                  <a:txBody>
                    <a:bodyPr/>
                    <a:lstStyle/>
                    <a:p>
                      <a:pPr>
                        <a:lnSpc>
                          <a:spcPct val="100000"/>
                        </a:lnSpc>
                      </a:pPr>
                      <a:endParaRPr sz="1000">
                        <a:latin typeface="Times New Roman"/>
                        <a:cs typeface="Times New Roman"/>
                      </a:endParaRPr>
                    </a:p>
                  </a:txBody>
                  <a:tcPr marL="0" marR="0" marT="0"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EAF1DD"/>
                    </a:solidFill>
                  </a:tcPr>
                </a:tc>
                <a:tc>
                  <a:txBody>
                    <a:bodyPr/>
                    <a:lstStyle/>
                    <a:p>
                      <a:pPr algn="ctr">
                        <a:lnSpc>
                          <a:spcPct val="100000"/>
                        </a:lnSpc>
                        <a:spcBef>
                          <a:spcPts val="290"/>
                        </a:spcBef>
                      </a:pPr>
                      <a:r>
                        <a:rPr sz="1100" b="1" spc="15" dirty="0">
                          <a:latin typeface="Segoe UI"/>
                          <a:cs typeface="Segoe UI"/>
                        </a:rPr>
                        <a:t>xxx</a:t>
                      </a:r>
                      <a:endParaRPr sz="1100">
                        <a:latin typeface="Segoe UI"/>
                        <a:cs typeface="Segoe UI"/>
                      </a:endParaRPr>
                    </a:p>
                  </a:txBody>
                  <a:tcPr marL="0" marR="0" marT="36830"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EAF1DD"/>
                    </a:solidFill>
                  </a:tcPr>
                </a:tc>
                <a:extLst>
                  <a:ext uri="{0D108BD9-81ED-4DB2-BD59-A6C34878D82A}">
                    <a16:rowId xmlns:a16="http://schemas.microsoft.com/office/drawing/2014/main" val="10004"/>
                  </a:ext>
                </a:extLst>
              </a:tr>
            </a:tbl>
          </a:graphicData>
        </a:graphic>
      </p:graphicFrame>
      <p:sp>
        <p:nvSpPr>
          <p:cNvPr id="6" name="object 6"/>
          <p:cNvSpPr txBox="1"/>
          <p:nvPr/>
        </p:nvSpPr>
        <p:spPr>
          <a:xfrm>
            <a:off x="901700" y="3119120"/>
            <a:ext cx="177165" cy="193675"/>
          </a:xfrm>
          <a:prstGeom prst="rect">
            <a:avLst/>
          </a:prstGeom>
        </p:spPr>
        <p:txBody>
          <a:bodyPr vert="horz" wrap="square" lIns="0" tIns="13335" rIns="0" bIns="0" rtlCol="0">
            <a:spAutoFit/>
          </a:bodyPr>
          <a:lstStyle/>
          <a:p>
            <a:pPr marL="12700">
              <a:lnSpc>
                <a:spcPct val="100000"/>
              </a:lnSpc>
              <a:spcBef>
                <a:spcPts val="105"/>
              </a:spcBef>
            </a:pPr>
            <a:r>
              <a:rPr sz="1100" dirty="0">
                <a:latin typeface="Segoe UI"/>
                <a:cs typeface="Segoe UI"/>
              </a:rPr>
              <a:t>(</a:t>
            </a:r>
            <a:r>
              <a:rPr sz="1100" spc="-5" dirty="0">
                <a:latin typeface="Segoe UI"/>
                <a:cs typeface="Segoe UI"/>
              </a:rPr>
              <a:t>ii)</a:t>
            </a:r>
            <a:endParaRPr sz="1100">
              <a:latin typeface="Segoe UI"/>
              <a:cs typeface="Segoe UI"/>
            </a:endParaRPr>
          </a:p>
        </p:txBody>
      </p:sp>
      <p:sp>
        <p:nvSpPr>
          <p:cNvPr id="7" name="object 7"/>
          <p:cNvSpPr txBox="1"/>
          <p:nvPr/>
        </p:nvSpPr>
        <p:spPr>
          <a:xfrm>
            <a:off x="1267502" y="3101453"/>
            <a:ext cx="4919345" cy="397510"/>
          </a:xfrm>
          <a:prstGeom prst="rect">
            <a:avLst/>
          </a:prstGeom>
        </p:spPr>
        <p:txBody>
          <a:bodyPr vert="horz" wrap="square" lIns="0" tIns="12700" rIns="0" bIns="0" rtlCol="0">
            <a:spAutoFit/>
          </a:bodyPr>
          <a:lstStyle/>
          <a:p>
            <a:pPr marL="12700" marR="5080">
              <a:lnSpc>
                <a:spcPct val="110900"/>
              </a:lnSpc>
              <a:spcBef>
                <a:spcPts val="100"/>
              </a:spcBef>
            </a:pPr>
            <a:r>
              <a:rPr sz="1100" spc="-5" dirty="0">
                <a:latin typeface="Segoe UI"/>
                <a:cs typeface="Segoe UI"/>
              </a:rPr>
              <a:t>Similarly interim cash flow in case </a:t>
            </a:r>
            <a:r>
              <a:rPr sz="1100" dirty="0">
                <a:latin typeface="Segoe UI"/>
                <a:cs typeface="Segoe UI"/>
              </a:rPr>
              <a:t>of </a:t>
            </a:r>
            <a:r>
              <a:rPr sz="1100" spc="-5" dirty="0">
                <a:latin typeface="Segoe UI"/>
                <a:cs typeface="Segoe UI"/>
              </a:rPr>
              <a:t>replacement decision shall be calculated </a:t>
            </a:r>
            <a:r>
              <a:rPr sz="1100" dirty="0">
                <a:latin typeface="Segoe UI"/>
                <a:cs typeface="Segoe UI"/>
              </a:rPr>
              <a:t>as  </a:t>
            </a:r>
            <a:r>
              <a:rPr sz="1100" spc="-5" dirty="0">
                <a:latin typeface="Segoe UI"/>
                <a:cs typeface="Segoe UI"/>
              </a:rPr>
              <a:t>follows:</a:t>
            </a:r>
            <a:endParaRPr sz="1100">
              <a:latin typeface="Segoe UI"/>
              <a:cs typeface="Segoe UI"/>
            </a:endParaRPr>
          </a:p>
        </p:txBody>
      </p:sp>
      <p:graphicFrame>
        <p:nvGraphicFramePr>
          <p:cNvPr id="8" name="object 8"/>
          <p:cNvGraphicFramePr>
            <a:graphicFrameLocks noGrp="1"/>
          </p:cNvGraphicFramePr>
          <p:nvPr/>
        </p:nvGraphicFramePr>
        <p:xfrm>
          <a:off x="1280160" y="3572243"/>
          <a:ext cx="4754880" cy="2686814"/>
        </p:xfrm>
        <a:graphic>
          <a:graphicData uri="http://schemas.openxmlformats.org/drawingml/2006/table">
            <a:tbl>
              <a:tblPr firstRow="1" bandRow="1">
                <a:tableStyleId>{2D5ABB26-0587-4C30-8999-92F81FD0307C}</a:tableStyleId>
              </a:tblPr>
              <a:tblGrid>
                <a:gridCol w="888365">
                  <a:extLst>
                    <a:ext uri="{9D8B030D-6E8A-4147-A177-3AD203B41FA5}">
                      <a16:colId xmlns:a16="http://schemas.microsoft.com/office/drawing/2014/main" val="20000"/>
                    </a:ext>
                  </a:extLst>
                </a:gridCol>
                <a:gridCol w="2473325">
                  <a:extLst>
                    <a:ext uri="{9D8B030D-6E8A-4147-A177-3AD203B41FA5}">
                      <a16:colId xmlns:a16="http://schemas.microsoft.com/office/drawing/2014/main" val="20001"/>
                    </a:ext>
                  </a:extLst>
                </a:gridCol>
                <a:gridCol w="696595">
                  <a:extLst>
                    <a:ext uri="{9D8B030D-6E8A-4147-A177-3AD203B41FA5}">
                      <a16:colId xmlns:a16="http://schemas.microsoft.com/office/drawing/2014/main" val="20002"/>
                    </a:ext>
                  </a:extLst>
                </a:gridCol>
                <a:gridCol w="696595">
                  <a:extLst>
                    <a:ext uri="{9D8B030D-6E8A-4147-A177-3AD203B41FA5}">
                      <a16:colId xmlns:a16="http://schemas.microsoft.com/office/drawing/2014/main" val="20003"/>
                    </a:ext>
                  </a:extLst>
                </a:gridCol>
              </a:tblGrid>
              <a:tr h="243846">
                <a:tc>
                  <a:txBody>
                    <a:bodyPr/>
                    <a:lstStyle/>
                    <a:p>
                      <a:pPr>
                        <a:lnSpc>
                          <a:spcPct val="100000"/>
                        </a:lnSpc>
                      </a:pPr>
                      <a:endParaRPr sz="1000">
                        <a:latin typeface="Times New Roman"/>
                        <a:cs typeface="Times New Roman"/>
                      </a:endParaRPr>
                    </a:p>
                  </a:txBody>
                  <a:tcPr marL="0" marR="0" marT="0"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C2D69B"/>
                    </a:solidFill>
                  </a:tcPr>
                </a:tc>
                <a:tc>
                  <a:txBody>
                    <a:bodyPr/>
                    <a:lstStyle/>
                    <a:p>
                      <a:pPr>
                        <a:lnSpc>
                          <a:spcPct val="100000"/>
                        </a:lnSpc>
                      </a:pPr>
                      <a:endParaRPr sz="1000">
                        <a:latin typeface="Times New Roman"/>
                        <a:cs typeface="Times New Roman"/>
                      </a:endParaRPr>
                    </a:p>
                  </a:txBody>
                  <a:tcPr marL="0" marR="0" marT="0"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C2D69B"/>
                    </a:solidFill>
                  </a:tcPr>
                </a:tc>
                <a:tc>
                  <a:txBody>
                    <a:bodyPr/>
                    <a:lstStyle/>
                    <a:p>
                      <a:pPr marL="73025">
                        <a:lnSpc>
                          <a:spcPct val="100000"/>
                        </a:lnSpc>
                        <a:spcBef>
                          <a:spcPts val="290"/>
                        </a:spcBef>
                      </a:pPr>
                      <a:r>
                        <a:rPr sz="1100" b="1" spc="15" dirty="0">
                          <a:solidFill>
                            <a:srgbClr val="00A650"/>
                          </a:solidFill>
                          <a:latin typeface="Segoe UI"/>
                          <a:cs typeface="Segoe UI"/>
                        </a:rPr>
                        <a:t>Amount</a:t>
                      </a:r>
                      <a:endParaRPr sz="1100">
                        <a:latin typeface="Segoe UI"/>
                        <a:cs typeface="Segoe UI"/>
                      </a:endParaRPr>
                    </a:p>
                  </a:txBody>
                  <a:tcPr marL="0" marR="0" marT="36830"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C2D69B"/>
                    </a:solidFill>
                  </a:tcPr>
                </a:tc>
                <a:tc>
                  <a:txBody>
                    <a:bodyPr/>
                    <a:lstStyle/>
                    <a:p>
                      <a:pPr algn="ctr">
                        <a:lnSpc>
                          <a:spcPct val="100000"/>
                        </a:lnSpc>
                        <a:spcBef>
                          <a:spcPts val="290"/>
                        </a:spcBef>
                      </a:pPr>
                      <a:r>
                        <a:rPr sz="1100" b="1" spc="15" dirty="0">
                          <a:solidFill>
                            <a:srgbClr val="00A650"/>
                          </a:solidFill>
                          <a:latin typeface="Segoe UI"/>
                          <a:cs typeface="Segoe UI"/>
                        </a:rPr>
                        <a:t>Amount</a:t>
                      </a:r>
                      <a:endParaRPr sz="1100">
                        <a:latin typeface="Segoe UI"/>
                        <a:cs typeface="Segoe UI"/>
                      </a:endParaRPr>
                    </a:p>
                  </a:txBody>
                  <a:tcPr marL="0" marR="0" marT="36830"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C2D69B"/>
                    </a:solidFill>
                  </a:tcPr>
                </a:tc>
                <a:extLst>
                  <a:ext uri="{0D108BD9-81ED-4DB2-BD59-A6C34878D82A}">
                    <a16:rowId xmlns:a16="http://schemas.microsoft.com/office/drawing/2014/main" val="10000"/>
                  </a:ext>
                </a:extLst>
              </a:tr>
              <a:tr h="428237">
                <a:tc>
                  <a:txBody>
                    <a:bodyPr/>
                    <a:lstStyle/>
                    <a:p>
                      <a:pPr>
                        <a:lnSpc>
                          <a:spcPct val="100000"/>
                        </a:lnSpc>
                      </a:pPr>
                      <a:endParaRPr sz="1000">
                        <a:latin typeface="Times New Roman"/>
                        <a:cs typeface="Times New Roman"/>
                      </a:endParaRPr>
                    </a:p>
                  </a:txBody>
                  <a:tcPr marL="0" marR="0" marT="0"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EAF1DD"/>
                    </a:solidFill>
                  </a:tcPr>
                </a:tc>
                <a:tc>
                  <a:txBody>
                    <a:bodyPr/>
                    <a:lstStyle/>
                    <a:p>
                      <a:pPr marL="73025" marR="66040">
                        <a:lnSpc>
                          <a:spcPct val="110000"/>
                        </a:lnSpc>
                        <a:spcBef>
                          <a:spcPts val="160"/>
                        </a:spcBef>
                      </a:pPr>
                      <a:r>
                        <a:rPr sz="1100" spc="15" dirty="0">
                          <a:latin typeface="Segoe UI"/>
                          <a:cs typeface="Segoe UI"/>
                        </a:rPr>
                        <a:t>Net </a:t>
                      </a:r>
                      <a:r>
                        <a:rPr sz="1100" spc="10" dirty="0">
                          <a:latin typeface="Segoe UI"/>
                          <a:cs typeface="Segoe UI"/>
                        </a:rPr>
                        <a:t>increase </a:t>
                      </a:r>
                      <a:r>
                        <a:rPr sz="1100" spc="15" dirty="0">
                          <a:latin typeface="Segoe UI"/>
                          <a:cs typeface="Segoe UI"/>
                        </a:rPr>
                        <a:t>(decrease) </a:t>
                      </a:r>
                      <a:r>
                        <a:rPr sz="1100" spc="10" dirty="0">
                          <a:latin typeface="Segoe UI"/>
                          <a:cs typeface="Segoe UI"/>
                        </a:rPr>
                        <a:t>in </a:t>
                      </a:r>
                      <a:r>
                        <a:rPr sz="1100" spc="15" dirty="0">
                          <a:latin typeface="Segoe UI"/>
                          <a:cs typeface="Segoe UI"/>
                        </a:rPr>
                        <a:t>Operating  Revenue</a:t>
                      </a:r>
                      <a:endParaRPr sz="1100">
                        <a:latin typeface="Segoe UI"/>
                        <a:cs typeface="Segoe UI"/>
                      </a:endParaRPr>
                    </a:p>
                  </a:txBody>
                  <a:tcPr marL="0" marR="0" marT="20320"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EAF1DD"/>
                    </a:solidFill>
                  </a:tcPr>
                </a:tc>
                <a:tc>
                  <a:txBody>
                    <a:bodyPr/>
                    <a:lstStyle/>
                    <a:p>
                      <a:pPr>
                        <a:lnSpc>
                          <a:spcPct val="100000"/>
                        </a:lnSpc>
                      </a:pPr>
                      <a:endParaRPr sz="1000">
                        <a:latin typeface="Times New Roman"/>
                        <a:cs typeface="Times New Roman"/>
                      </a:endParaRPr>
                    </a:p>
                  </a:txBody>
                  <a:tcPr marL="0" marR="0" marT="0"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EAF1DD"/>
                    </a:solidFill>
                  </a:tcPr>
                </a:tc>
                <a:tc>
                  <a:txBody>
                    <a:bodyPr/>
                    <a:lstStyle/>
                    <a:p>
                      <a:pPr marL="1270" algn="ctr">
                        <a:lnSpc>
                          <a:spcPct val="100000"/>
                        </a:lnSpc>
                        <a:spcBef>
                          <a:spcPts val="290"/>
                        </a:spcBef>
                      </a:pPr>
                      <a:r>
                        <a:rPr sz="1100" spc="20" dirty="0">
                          <a:latin typeface="Segoe UI"/>
                          <a:cs typeface="Segoe UI"/>
                        </a:rPr>
                        <a:t>xxx</a:t>
                      </a:r>
                      <a:endParaRPr sz="1100">
                        <a:latin typeface="Segoe UI"/>
                        <a:cs typeface="Segoe UI"/>
                      </a:endParaRPr>
                    </a:p>
                  </a:txBody>
                  <a:tcPr marL="0" marR="0" marT="36830"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EAF1DD"/>
                    </a:solidFill>
                  </a:tcPr>
                </a:tc>
                <a:extLst>
                  <a:ext uri="{0D108BD9-81ED-4DB2-BD59-A6C34878D82A}">
                    <a16:rowId xmlns:a16="http://schemas.microsoft.com/office/drawing/2014/main" val="10001"/>
                  </a:ext>
                </a:extLst>
              </a:tr>
              <a:tr h="428250">
                <a:tc>
                  <a:txBody>
                    <a:bodyPr/>
                    <a:lstStyle/>
                    <a:p>
                      <a:pPr marR="18415" algn="ctr">
                        <a:lnSpc>
                          <a:spcPct val="100000"/>
                        </a:lnSpc>
                        <a:spcBef>
                          <a:spcPts val="290"/>
                        </a:spcBef>
                      </a:pPr>
                      <a:r>
                        <a:rPr sz="1100" spc="10" dirty="0">
                          <a:latin typeface="Segoe UI"/>
                          <a:cs typeface="Segoe UI"/>
                        </a:rPr>
                        <a:t>Add/</a:t>
                      </a:r>
                      <a:r>
                        <a:rPr sz="1100" spc="20" dirty="0">
                          <a:latin typeface="Segoe UI"/>
                          <a:cs typeface="Segoe UI"/>
                        </a:rPr>
                        <a:t> </a:t>
                      </a:r>
                      <a:r>
                        <a:rPr sz="1100" spc="10" dirty="0">
                          <a:latin typeface="Segoe UI"/>
                          <a:cs typeface="Segoe UI"/>
                        </a:rPr>
                        <a:t>(less):</a:t>
                      </a:r>
                      <a:endParaRPr sz="1100">
                        <a:latin typeface="Segoe UI"/>
                        <a:cs typeface="Segoe UI"/>
                      </a:endParaRPr>
                    </a:p>
                  </a:txBody>
                  <a:tcPr marL="0" marR="0" marT="36830"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EAF1DD"/>
                    </a:solidFill>
                  </a:tcPr>
                </a:tc>
                <a:tc>
                  <a:txBody>
                    <a:bodyPr/>
                    <a:lstStyle/>
                    <a:p>
                      <a:pPr marL="73025" marR="63500">
                        <a:lnSpc>
                          <a:spcPct val="110900"/>
                        </a:lnSpc>
                        <a:spcBef>
                          <a:spcPts val="145"/>
                        </a:spcBef>
                      </a:pPr>
                      <a:r>
                        <a:rPr sz="1100" spc="15" dirty="0">
                          <a:latin typeface="Segoe UI"/>
                          <a:cs typeface="Segoe UI"/>
                        </a:rPr>
                        <a:t>Net decrease (increase) </a:t>
                      </a:r>
                      <a:r>
                        <a:rPr sz="1100" spc="10" dirty="0">
                          <a:latin typeface="Segoe UI"/>
                          <a:cs typeface="Segoe UI"/>
                        </a:rPr>
                        <a:t>in </a:t>
                      </a:r>
                      <a:r>
                        <a:rPr sz="1100" spc="15" dirty="0">
                          <a:latin typeface="Segoe UI"/>
                          <a:cs typeface="Segoe UI"/>
                        </a:rPr>
                        <a:t>operating  expenses</a:t>
                      </a:r>
                      <a:endParaRPr sz="1100">
                        <a:latin typeface="Segoe UI"/>
                        <a:cs typeface="Segoe UI"/>
                      </a:endParaRPr>
                    </a:p>
                  </a:txBody>
                  <a:tcPr marL="0" marR="0" marT="18415"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EAF1DD"/>
                    </a:solidFill>
                  </a:tcPr>
                </a:tc>
                <a:tc>
                  <a:txBody>
                    <a:bodyPr/>
                    <a:lstStyle/>
                    <a:p>
                      <a:pPr>
                        <a:lnSpc>
                          <a:spcPct val="100000"/>
                        </a:lnSpc>
                      </a:pPr>
                      <a:endParaRPr sz="1000">
                        <a:latin typeface="Times New Roman"/>
                        <a:cs typeface="Times New Roman"/>
                      </a:endParaRPr>
                    </a:p>
                  </a:txBody>
                  <a:tcPr marL="0" marR="0" marT="0"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EAF1DD"/>
                    </a:solidFill>
                  </a:tcPr>
                </a:tc>
                <a:tc>
                  <a:txBody>
                    <a:bodyPr/>
                    <a:lstStyle/>
                    <a:p>
                      <a:pPr marL="1270" algn="ctr">
                        <a:lnSpc>
                          <a:spcPct val="100000"/>
                        </a:lnSpc>
                        <a:spcBef>
                          <a:spcPts val="290"/>
                        </a:spcBef>
                      </a:pPr>
                      <a:r>
                        <a:rPr sz="1100" spc="20" dirty="0">
                          <a:latin typeface="Segoe UI"/>
                          <a:cs typeface="Segoe UI"/>
                        </a:rPr>
                        <a:t>xxx</a:t>
                      </a:r>
                      <a:endParaRPr sz="1100">
                        <a:latin typeface="Segoe UI"/>
                        <a:cs typeface="Segoe UI"/>
                      </a:endParaRPr>
                    </a:p>
                  </a:txBody>
                  <a:tcPr marL="0" marR="0" marT="36830"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EAF1DD"/>
                    </a:solidFill>
                  </a:tcPr>
                </a:tc>
                <a:extLst>
                  <a:ext uri="{0D108BD9-81ED-4DB2-BD59-A6C34878D82A}">
                    <a16:rowId xmlns:a16="http://schemas.microsoft.com/office/drawing/2014/main" val="10002"/>
                  </a:ext>
                </a:extLst>
              </a:tr>
              <a:tr h="243833">
                <a:tc>
                  <a:txBody>
                    <a:bodyPr/>
                    <a:lstStyle/>
                    <a:p>
                      <a:pPr>
                        <a:lnSpc>
                          <a:spcPct val="100000"/>
                        </a:lnSpc>
                      </a:pPr>
                      <a:endParaRPr sz="1000">
                        <a:latin typeface="Times New Roman"/>
                        <a:cs typeface="Times New Roman"/>
                      </a:endParaRPr>
                    </a:p>
                  </a:txBody>
                  <a:tcPr marL="0" marR="0" marT="0"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EAF1DD"/>
                    </a:solidFill>
                  </a:tcPr>
                </a:tc>
                <a:tc>
                  <a:txBody>
                    <a:bodyPr/>
                    <a:lstStyle/>
                    <a:p>
                      <a:pPr marL="73025">
                        <a:lnSpc>
                          <a:spcPct val="100000"/>
                        </a:lnSpc>
                        <a:spcBef>
                          <a:spcPts val="305"/>
                        </a:spcBef>
                      </a:pPr>
                      <a:r>
                        <a:rPr sz="1100" spc="15" dirty="0">
                          <a:latin typeface="Segoe UI"/>
                          <a:cs typeface="Segoe UI"/>
                        </a:rPr>
                        <a:t>Net change </a:t>
                      </a:r>
                      <a:r>
                        <a:rPr sz="1100" dirty="0">
                          <a:latin typeface="Segoe UI"/>
                          <a:cs typeface="Segoe UI"/>
                        </a:rPr>
                        <a:t>in </a:t>
                      </a:r>
                      <a:r>
                        <a:rPr sz="1100" spc="10" dirty="0">
                          <a:latin typeface="Segoe UI"/>
                          <a:cs typeface="Segoe UI"/>
                        </a:rPr>
                        <a:t>income before</a:t>
                      </a:r>
                      <a:r>
                        <a:rPr sz="1100" spc="140" dirty="0">
                          <a:latin typeface="Segoe UI"/>
                          <a:cs typeface="Segoe UI"/>
                        </a:rPr>
                        <a:t> </a:t>
                      </a:r>
                      <a:r>
                        <a:rPr sz="1100" spc="10" dirty="0">
                          <a:latin typeface="Segoe UI"/>
                          <a:cs typeface="Segoe UI"/>
                        </a:rPr>
                        <a:t>taxes</a:t>
                      </a:r>
                      <a:endParaRPr sz="1100">
                        <a:latin typeface="Segoe UI"/>
                        <a:cs typeface="Segoe UI"/>
                      </a:endParaRPr>
                    </a:p>
                  </a:txBody>
                  <a:tcPr marL="0" marR="0" marT="38735"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EAF1DD"/>
                    </a:solidFill>
                  </a:tcPr>
                </a:tc>
                <a:tc>
                  <a:txBody>
                    <a:bodyPr/>
                    <a:lstStyle/>
                    <a:p>
                      <a:pPr>
                        <a:lnSpc>
                          <a:spcPct val="100000"/>
                        </a:lnSpc>
                      </a:pPr>
                      <a:endParaRPr sz="1000">
                        <a:latin typeface="Times New Roman"/>
                        <a:cs typeface="Times New Roman"/>
                      </a:endParaRPr>
                    </a:p>
                  </a:txBody>
                  <a:tcPr marL="0" marR="0" marT="0"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EAF1DD"/>
                    </a:solidFill>
                  </a:tcPr>
                </a:tc>
                <a:tc>
                  <a:txBody>
                    <a:bodyPr/>
                    <a:lstStyle/>
                    <a:p>
                      <a:pPr marL="1270" algn="ctr">
                        <a:lnSpc>
                          <a:spcPct val="100000"/>
                        </a:lnSpc>
                        <a:spcBef>
                          <a:spcPts val="305"/>
                        </a:spcBef>
                      </a:pPr>
                      <a:r>
                        <a:rPr sz="1100" spc="20" dirty="0">
                          <a:latin typeface="Segoe UI"/>
                          <a:cs typeface="Segoe UI"/>
                        </a:rPr>
                        <a:t>xxx</a:t>
                      </a:r>
                      <a:endParaRPr sz="1100">
                        <a:latin typeface="Segoe UI"/>
                        <a:cs typeface="Segoe UI"/>
                      </a:endParaRPr>
                    </a:p>
                  </a:txBody>
                  <a:tcPr marL="0" marR="0" marT="38735"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EAF1DD"/>
                    </a:solidFill>
                  </a:tcPr>
                </a:tc>
                <a:extLst>
                  <a:ext uri="{0D108BD9-81ED-4DB2-BD59-A6C34878D82A}">
                    <a16:rowId xmlns:a16="http://schemas.microsoft.com/office/drawing/2014/main" val="10003"/>
                  </a:ext>
                </a:extLst>
              </a:tr>
              <a:tr h="242315">
                <a:tc>
                  <a:txBody>
                    <a:bodyPr/>
                    <a:lstStyle/>
                    <a:p>
                      <a:pPr marR="18415" algn="ctr">
                        <a:lnSpc>
                          <a:spcPct val="100000"/>
                        </a:lnSpc>
                        <a:spcBef>
                          <a:spcPts val="290"/>
                        </a:spcBef>
                      </a:pPr>
                      <a:r>
                        <a:rPr sz="1100" spc="10" dirty="0">
                          <a:latin typeface="Segoe UI"/>
                          <a:cs typeface="Segoe UI"/>
                        </a:rPr>
                        <a:t>Add/</a:t>
                      </a:r>
                      <a:r>
                        <a:rPr sz="1100" spc="20" dirty="0">
                          <a:latin typeface="Segoe UI"/>
                          <a:cs typeface="Segoe UI"/>
                        </a:rPr>
                        <a:t> </a:t>
                      </a:r>
                      <a:r>
                        <a:rPr sz="1100" spc="10" dirty="0">
                          <a:latin typeface="Segoe UI"/>
                          <a:cs typeface="Segoe UI"/>
                        </a:rPr>
                        <a:t>(less):</a:t>
                      </a:r>
                      <a:endParaRPr sz="1100">
                        <a:latin typeface="Segoe UI"/>
                        <a:cs typeface="Segoe UI"/>
                      </a:endParaRPr>
                    </a:p>
                  </a:txBody>
                  <a:tcPr marL="0" marR="0" marT="36830"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EAF1DD"/>
                    </a:solidFill>
                  </a:tcPr>
                </a:tc>
                <a:tc>
                  <a:txBody>
                    <a:bodyPr/>
                    <a:lstStyle/>
                    <a:p>
                      <a:pPr marL="73025">
                        <a:lnSpc>
                          <a:spcPct val="100000"/>
                        </a:lnSpc>
                        <a:spcBef>
                          <a:spcPts val="290"/>
                        </a:spcBef>
                      </a:pPr>
                      <a:r>
                        <a:rPr sz="1100" spc="15" dirty="0">
                          <a:latin typeface="Segoe UI"/>
                          <a:cs typeface="Segoe UI"/>
                        </a:rPr>
                        <a:t>Net decrease (increase) </a:t>
                      </a:r>
                      <a:r>
                        <a:rPr sz="1100" spc="10" dirty="0">
                          <a:latin typeface="Segoe UI"/>
                          <a:cs typeface="Segoe UI"/>
                        </a:rPr>
                        <a:t>in</a:t>
                      </a:r>
                      <a:r>
                        <a:rPr sz="1100" spc="75" dirty="0">
                          <a:latin typeface="Segoe UI"/>
                          <a:cs typeface="Segoe UI"/>
                        </a:rPr>
                        <a:t> </a:t>
                      </a:r>
                      <a:r>
                        <a:rPr sz="1100" spc="10" dirty="0">
                          <a:latin typeface="Segoe UI"/>
                          <a:cs typeface="Segoe UI"/>
                        </a:rPr>
                        <a:t>taxes</a:t>
                      </a:r>
                      <a:endParaRPr sz="1100">
                        <a:latin typeface="Segoe UI"/>
                        <a:cs typeface="Segoe UI"/>
                      </a:endParaRPr>
                    </a:p>
                  </a:txBody>
                  <a:tcPr marL="0" marR="0" marT="36830"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EAF1DD"/>
                    </a:solidFill>
                  </a:tcPr>
                </a:tc>
                <a:tc>
                  <a:txBody>
                    <a:bodyPr/>
                    <a:lstStyle/>
                    <a:p>
                      <a:pPr>
                        <a:lnSpc>
                          <a:spcPct val="100000"/>
                        </a:lnSpc>
                      </a:pPr>
                      <a:endParaRPr sz="1000">
                        <a:latin typeface="Times New Roman"/>
                        <a:cs typeface="Times New Roman"/>
                      </a:endParaRPr>
                    </a:p>
                  </a:txBody>
                  <a:tcPr marL="0" marR="0" marT="0"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EAF1DD"/>
                    </a:solidFill>
                  </a:tcPr>
                </a:tc>
                <a:tc>
                  <a:txBody>
                    <a:bodyPr/>
                    <a:lstStyle/>
                    <a:p>
                      <a:pPr marL="1270" algn="ctr">
                        <a:lnSpc>
                          <a:spcPct val="100000"/>
                        </a:lnSpc>
                        <a:spcBef>
                          <a:spcPts val="290"/>
                        </a:spcBef>
                      </a:pPr>
                      <a:r>
                        <a:rPr sz="1100" spc="20" dirty="0">
                          <a:latin typeface="Segoe UI"/>
                          <a:cs typeface="Segoe UI"/>
                        </a:rPr>
                        <a:t>xxx</a:t>
                      </a:r>
                      <a:endParaRPr sz="1100">
                        <a:latin typeface="Segoe UI"/>
                        <a:cs typeface="Segoe UI"/>
                      </a:endParaRPr>
                    </a:p>
                  </a:txBody>
                  <a:tcPr marL="0" marR="0" marT="36830"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EAF1DD"/>
                    </a:solidFill>
                  </a:tcPr>
                </a:tc>
                <a:extLst>
                  <a:ext uri="{0D108BD9-81ED-4DB2-BD59-A6C34878D82A}">
                    <a16:rowId xmlns:a16="http://schemas.microsoft.com/office/drawing/2014/main" val="10004"/>
                  </a:ext>
                </a:extLst>
              </a:tr>
              <a:tr h="243846">
                <a:tc>
                  <a:txBody>
                    <a:bodyPr/>
                    <a:lstStyle/>
                    <a:p>
                      <a:pPr>
                        <a:lnSpc>
                          <a:spcPct val="100000"/>
                        </a:lnSpc>
                      </a:pPr>
                      <a:endParaRPr sz="1000">
                        <a:latin typeface="Times New Roman"/>
                        <a:cs typeface="Times New Roman"/>
                      </a:endParaRPr>
                    </a:p>
                  </a:txBody>
                  <a:tcPr marL="0" marR="0" marT="0"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EAF1DD"/>
                    </a:solidFill>
                  </a:tcPr>
                </a:tc>
                <a:tc>
                  <a:txBody>
                    <a:bodyPr/>
                    <a:lstStyle/>
                    <a:p>
                      <a:pPr marL="73025">
                        <a:lnSpc>
                          <a:spcPct val="100000"/>
                        </a:lnSpc>
                        <a:spcBef>
                          <a:spcPts val="290"/>
                        </a:spcBef>
                      </a:pPr>
                      <a:r>
                        <a:rPr sz="1100" spc="15" dirty="0">
                          <a:latin typeface="Segoe UI"/>
                          <a:cs typeface="Segoe UI"/>
                        </a:rPr>
                        <a:t>Net change </a:t>
                      </a:r>
                      <a:r>
                        <a:rPr sz="1100" dirty="0">
                          <a:latin typeface="Segoe UI"/>
                          <a:cs typeface="Segoe UI"/>
                        </a:rPr>
                        <a:t>in </a:t>
                      </a:r>
                      <a:r>
                        <a:rPr sz="1100" spc="10" dirty="0">
                          <a:latin typeface="Segoe UI"/>
                          <a:cs typeface="Segoe UI"/>
                        </a:rPr>
                        <a:t>income after</a:t>
                      </a:r>
                      <a:r>
                        <a:rPr sz="1100" spc="140" dirty="0">
                          <a:latin typeface="Segoe UI"/>
                          <a:cs typeface="Segoe UI"/>
                        </a:rPr>
                        <a:t> </a:t>
                      </a:r>
                      <a:r>
                        <a:rPr sz="1100" spc="10" dirty="0">
                          <a:latin typeface="Segoe UI"/>
                          <a:cs typeface="Segoe UI"/>
                        </a:rPr>
                        <a:t>taxes</a:t>
                      </a:r>
                      <a:endParaRPr sz="1100">
                        <a:latin typeface="Segoe UI"/>
                        <a:cs typeface="Segoe UI"/>
                      </a:endParaRPr>
                    </a:p>
                  </a:txBody>
                  <a:tcPr marL="0" marR="0" marT="36830"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EAF1DD"/>
                    </a:solidFill>
                  </a:tcPr>
                </a:tc>
                <a:tc>
                  <a:txBody>
                    <a:bodyPr/>
                    <a:lstStyle/>
                    <a:p>
                      <a:pPr>
                        <a:lnSpc>
                          <a:spcPct val="100000"/>
                        </a:lnSpc>
                      </a:pPr>
                      <a:endParaRPr sz="1000">
                        <a:latin typeface="Times New Roman"/>
                        <a:cs typeface="Times New Roman"/>
                      </a:endParaRPr>
                    </a:p>
                  </a:txBody>
                  <a:tcPr marL="0" marR="0" marT="0"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EAF1DD"/>
                    </a:solidFill>
                  </a:tcPr>
                </a:tc>
                <a:tc>
                  <a:txBody>
                    <a:bodyPr/>
                    <a:lstStyle/>
                    <a:p>
                      <a:pPr marL="1270" algn="ctr">
                        <a:lnSpc>
                          <a:spcPct val="100000"/>
                        </a:lnSpc>
                        <a:spcBef>
                          <a:spcPts val="290"/>
                        </a:spcBef>
                      </a:pPr>
                      <a:r>
                        <a:rPr sz="1100" spc="20" dirty="0">
                          <a:latin typeface="Segoe UI"/>
                          <a:cs typeface="Segoe UI"/>
                        </a:rPr>
                        <a:t>xxx</a:t>
                      </a:r>
                      <a:endParaRPr sz="1100">
                        <a:latin typeface="Segoe UI"/>
                        <a:cs typeface="Segoe UI"/>
                      </a:endParaRPr>
                    </a:p>
                  </a:txBody>
                  <a:tcPr marL="0" marR="0" marT="36830"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EAF1DD"/>
                    </a:solidFill>
                  </a:tcPr>
                </a:tc>
                <a:extLst>
                  <a:ext uri="{0D108BD9-81ED-4DB2-BD59-A6C34878D82A}">
                    <a16:rowId xmlns:a16="http://schemas.microsoft.com/office/drawing/2014/main" val="10005"/>
                  </a:ext>
                </a:extLst>
              </a:tr>
              <a:tr h="428237">
                <a:tc>
                  <a:txBody>
                    <a:bodyPr/>
                    <a:lstStyle/>
                    <a:p>
                      <a:pPr marR="18415" algn="ctr">
                        <a:lnSpc>
                          <a:spcPct val="100000"/>
                        </a:lnSpc>
                        <a:spcBef>
                          <a:spcPts val="290"/>
                        </a:spcBef>
                      </a:pPr>
                      <a:r>
                        <a:rPr sz="1100" spc="10" dirty="0">
                          <a:latin typeface="Segoe UI"/>
                          <a:cs typeface="Segoe UI"/>
                        </a:rPr>
                        <a:t>Add/</a:t>
                      </a:r>
                      <a:r>
                        <a:rPr sz="1100" spc="20" dirty="0">
                          <a:latin typeface="Segoe UI"/>
                          <a:cs typeface="Segoe UI"/>
                        </a:rPr>
                        <a:t> </a:t>
                      </a:r>
                      <a:r>
                        <a:rPr sz="1100" spc="10" dirty="0">
                          <a:latin typeface="Segoe UI"/>
                          <a:cs typeface="Segoe UI"/>
                        </a:rPr>
                        <a:t>(less):</a:t>
                      </a:r>
                      <a:endParaRPr sz="1100">
                        <a:latin typeface="Segoe UI"/>
                        <a:cs typeface="Segoe UI"/>
                      </a:endParaRPr>
                    </a:p>
                  </a:txBody>
                  <a:tcPr marL="0" marR="0" marT="36830"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EAF1DD"/>
                    </a:solidFill>
                  </a:tcPr>
                </a:tc>
                <a:tc>
                  <a:txBody>
                    <a:bodyPr/>
                    <a:lstStyle/>
                    <a:p>
                      <a:pPr marL="73025" marR="66675">
                        <a:lnSpc>
                          <a:spcPct val="110000"/>
                        </a:lnSpc>
                        <a:spcBef>
                          <a:spcPts val="160"/>
                        </a:spcBef>
                        <a:tabLst>
                          <a:tab pos="572770" algn="l"/>
                          <a:tab pos="1404620" algn="l"/>
                          <a:tab pos="2284095" algn="l"/>
                        </a:tabLst>
                      </a:pPr>
                      <a:r>
                        <a:rPr sz="1100" spc="25" dirty="0">
                          <a:latin typeface="Segoe UI"/>
                          <a:cs typeface="Segoe UI"/>
                        </a:rPr>
                        <a:t>N</a:t>
                      </a:r>
                      <a:r>
                        <a:rPr sz="1100" spc="20" dirty="0">
                          <a:latin typeface="Segoe UI"/>
                          <a:cs typeface="Segoe UI"/>
                        </a:rPr>
                        <a:t>e</a:t>
                      </a:r>
                      <a:r>
                        <a:rPr sz="1100" dirty="0">
                          <a:latin typeface="Segoe UI"/>
                          <a:cs typeface="Segoe UI"/>
                        </a:rPr>
                        <a:t>t	</a:t>
                      </a:r>
                      <a:r>
                        <a:rPr sz="1100" spc="20" dirty="0">
                          <a:latin typeface="Segoe UI"/>
                          <a:cs typeface="Segoe UI"/>
                        </a:rPr>
                        <a:t>de</a:t>
                      </a:r>
                      <a:r>
                        <a:rPr sz="1100" spc="5" dirty="0">
                          <a:latin typeface="Segoe UI"/>
                          <a:cs typeface="Segoe UI"/>
                        </a:rPr>
                        <a:t>c</a:t>
                      </a:r>
                      <a:r>
                        <a:rPr sz="1100" spc="20" dirty="0">
                          <a:latin typeface="Segoe UI"/>
                          <a:cs typeface="Segoe UI"/>
                        </a:rPr>
                        <a:t>r</a:t>
                      </a:r>
                      <a:r>
                        <a:rPr sz="1100" spc="10" dirty="0">
                          <a:latin typeface="Segoe UI"/>
                          <a:cs typeface="Segoe UI"/>
                        </a:rPr>
                        <a:t>e</a:t>
                      </a:r>
                      <a:r>
                        <a:rPr sz="1100" spc="25" dirty="0">
                          <a:latin typeface="Segoe UI"/>
                          <a:cs typeface="Segoe UI"/>
                        </a:rPr>
                        <a:t>a</a:t>
                      </a:r>
                      <a:r>
                        <a:rPr sz="1100" spc="10" dirty="0">
                          <a:latin typeface="Segoe UI"/>
                          <a:cs typeface="Segoe UI"/>
                        </a:rPr>
                        <a:t>s</a:t>
                      </a:r>
                      <a:r>
                        <a:rPr sz="1100" dirty="0">
                          <a:latin typeface="Segoe UI"/>
                          <a:cs typeface="Segoe UI"/>
                        </a:rPr>
                        <a:t>e	</a:t>
                      </a:r>
                      <a:r>
                        <a:rPr sz="1100" spc="10" dirty="0">
                          <a:latin typeface="Segoe UI"/>
                          <a:cs typeface="Segoe UI"/>
                        </a:rPr>
                        <a:t>(</a:t>
                      </a:r>
                      <a:r>
                        <a:rPr sz="1100" spc="20" dirty="0">
                          <a:latin typeface="Segoe UI"/>
                          <a:cs typeface="Segoe UI"/>
                        </a:rPr>
                        <a:t>i</a:t>
                      </a:r>
                      <a:r>
                        <a:rPr sz="1100" spc="10" dirty="0">
                          <a:latin typeface="Segoe UI"/>
                          <a:cs typeface="Segoe UI"/>
                        </a:rPr>
                        <a:t>n</a:t>
                      </a:r>
                      <a:r>
                        <a:rPr sz="1100" spc="15" dirty="0">
                          <a:latin typeface="Segoe UI"/>
                          <a:cs typeface="Segoe UI"/>
                        </a:rPr>
                        <a:t>c</a:t>
                      </a:r>
                      <a:r>
                        <a:rPr sz="1100" spc="20" dirty="0">
                          <a:latin typeface="Segoe UI"/>
                          <a:cs typeface="Segoe UI"/>
                        </a:rPr>
                        <a:t>r</a:t>
                      </a:r>
                      <a:r>
                        <a:rPr sz="1100" spc="10" dirty="0">
                          <a:latin typeface="Segoe UI"/>
                          <a:cs typeface="Segoe UI"/>
                        </a:rPr>
                        <a:t>e</a:t>
                      </a:r>
                      <a:r>
                        <a:rPr sz="1100" spc="25" dirty="0">
                          <a:latin typeface="Segoe UI"/>
                          <a:cs typeface="Segoe UI"/>
                        </a:rPr>
                        <a:t>a</a:t>
                      </a:r>
                      <a:r>
                        <a:rPr sz="1100" spc="20" dirty="0">
                          <a:latin typeface="Segoe UI"/>
                          <a:cs typeface="Segoe UI"/>
                        </a:rPr>
                        <a:t>s</a:t>
                      </a:r>
                      <a:r>
                        <a:rPr sz="1100" spc="10" dirty="0">
                          <a:latin typeface="Segoe UI"/>
                          <a:cs typeface="Segoe UI"/>
                        </a:rPr>
                        <a:t>e</a:t>
                      </a:r>
                      <a:r>
                        <a:rPr sz="1100" dirty="0">
                          <a:latin typeface="Segoe UI"/>
                          <a:cs typeface="Segoe UI"/>
                        </a:rPr>
                        <a:t>)	</a:t>
                      </a:r>
                      <a:r>
                        <a:rPr sz="1100" spc="5" dirty="0">
                          <a:latin typeface="Segoe UI"/>
                          <a:cs typeface="Segoe UI"/>
                        </a:rPr>
                        <a:t>i</a:t>
                      </a:r>
                      <a:r>
                        <a:rPr sz="1100" dirty="0">
                          <a:latin typeface="Segoe UI"/>
                          <a:cs typeface="Segoe UI"/>
                        </a:rPr>
                        <a:t>n  </a:t>
                      </a:r>
                      <a:r>
                        <a:rPr sz="1100" spc="15" dirty="0">
                          <a:latin typeface="Segoe UI"/>
                          <a:cs typeface="Segoe UI"/>
                        </a:rPr>
                        <a:t>depreciation</a:t>
                      </a:r>
                      <a:r>
                        <a:rPr sz="1100" spc="25" dirty="0">
                          <a:latin typeface="Segoe UI"/>
                          <a:cs typeface="Segoe UI"/>
                        </a:rPr>
                        <a:t> </a:t>
                      </a:r>
                      <a:r>
                        <a:rPr sz="1100" spc="15" dirty="0">
                          <a:latin typeface="Segoe UI"/>
                          <a:cs typeface="Segoe UI"/>
                        </a:rPr>
                        <a:t>charges</a:t>
                      </a:r>
                      <a:endParaRPr sz="1100">
                        <a:latin typeface="Segoe UI"/>
                        <a:cs typeface="Segoe UI"/>
                      </a:endParaRPr>
                    </a:p>
                  </a:txBody>
                  <a:tcPr marL="0" marR="0" marT="20320"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EAF1DD"/>
                    </a:solidFill>
                  </a:tcPr>
                </a:tc>
                <a:tc>
                  <a:txBody>
                    <a:bodyPr/>
                    <a:lstStyle/>
                    <a:p>
                      <a:pPr>
                        <a:lnSpc>
                          <a:spcPct val="100000"/>
                        </a:lnSpc>
                      </a:pPr>
                      <a:endParaRPr sz="1000">
                        <a:latin typeface="Times New Roman"/>
                        <a:cs typeface="Times New Roman"/>
                      </a:endParaRPr>
                    </a:p>
                  </a:txBody>
                  <a:tcPr marL="0" marR="0" marT="0"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EAF1DD"/>
                    </a:solidFill>
                  </a:tcPr>
                </a:tc>
                <a:tc>
                  <a:txBody>
                    <a:bodyPr/>
                    <a:lstStyle/>
                    <a:p>
                      <a:pPr marL="1270" algn="ctr">
                        <a:lnSpc>
                          <a:spcPct val="100000"/>
                        </a:lnSpc>
                        <a:spcBef>
                          <a:spcPts val="290"/>
                        </a:spcBef>
                      </a:pPr>
                      <a:r>
                        <a:rPr sz="1100" spc="20" dirty="0">
                          <a:latin typeface="Segoe UI"/>
                          <a:cs typeface="Segoe UI"/>
                        </a:rPr>
                        <a:t>xxx</a:t>
                      </a:r>
                      <a:endParaRPr sz="1100">
                        <a:latin typeface="Segoe UI"/>
                        <a:cs typeface="Segoe UI"/>
                      </a:endParaRPr>
                    </a:p>
                  </a:txBody>
                  <a:tcPr marL="0" marR="0" marT="36830"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EAF1DD"/>
                    </a:solidFill>
                  </a:tcPr>
                </a:tc>
                <a:extLst>
                  <a:ext uri="{0D108BD9-81ED-4DB2-BD59-A6C34878D82A}">
                    <a16:rowId xmlns:a16="http://schemas.microsoft.com/office/drawing/2014/main" val="10006"/>
                  </a:ext>
                </a:extLst>
              </a:tr>
              <a:tr h="428250">
                <a:tc>
                  <a:txBody>
                    <a:bodyPr/>
                    <a:lstStyle/>
                    <a:p>
                      <a:pPr>
                        <a:lnSpc>
                          <a:spcPct val="100000"/>
                        </a:lnSpc>
                      </a:pPr>
                      <a:endParaRPr sz="1000">
                        <a:latin typeface="Times New Roman"/>
                        <a:cs typeface="Times New Roman"/>
                      </a:endParaRPr>
                    </a:p>
                  </a:txBody>
                  <a:tcPr marL="0" marR="0" marT="0"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EAF1DD"/>
                    </a:solidFill>
                  </a:tcPr>
                </a:tc>
                <a:tc>
                  <a:txBody>
                    <a:bodyPr/>
                    <a:lstStyle/>
                    <a:p>
                      <a:pPr marL="73025" marR="67945">
                        <a:lnSpc>
                          <a:spcPct val="110900"/>
                        </a:lnSpc>
                        <a:spcBef>
                          <a:spcPts val="145"/>
                        </a:spcBef>
                      </a:pPr>
                      <a:r>
                        <a:rPr sz="1100" b="1" spc="15" dirty="0">
                          <a:latin typeface="Segoe UI"/>
                          <a:cs typeface="Segoe UI"/>
                        </a:rPr>
                        <a:t>Incremental </a:t>
                      </a:r>
                      <a:r>
                        <a:rPr sz="1100" b="1" spc="10" dirty="0">
                          <a:latin typeface="Segoe UI"/>
                          <a:cs typeface="Segoe UI"/>
                        </a:rPr>
                        <a:t>net cash flow </a:t>
                      </a:r>
                      <a:r>
                        <a:rPr sz="1100" b="1" spc="5" dirty="0">
                          <a:latin typeface="Segoe UI"/>
                          <a:cs typeface="Segoe UI"/>
                        </a:rPr>
                        <a:t>for </a:t>
                      </a:r>
                      <a:r>
                        <a:rPr sz="1100" b="1" spc="10" dirty="0">
                          <a:latin typeface="Segoe UI"/>
                          <a:cs typeface="Segoe UI"/>
                        </a:rPr>
                        <a:t>the  </a:t>
                      </a:r>
                      <a:r>
                        <a:rPr sz="1100" b="1" spc="15" dirty="0">
                          <a:latin typeface="Segoe UI"/>
                          <a:cs typeface="Segoe UI"/>
                        </a:rPr>
                        <a:t>period</a:t>
                      </a:r>
                      <a:endParaRPr sz="1100">
                        <a:latin typeface="Segoe UI"/>
                        <a:cs typeface="Segoe UI"/>
                      </a:endParaRPr>
                    </a:p>
                  </a:txBody>
                  <a:tcPr marL="0" marR="0" marT="18415"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EAF1DD"/>
                    </a:solidFill>
                  </a:tcPr>
                </a:tc>
                <a:tc>
                  <a:txBody>
                    <a:bodyPr/>
                    <a:lstStyle/>
                    <a:p>
                      <a:pPr>
                        <a:lnSpc>
                          <a:spcPct val="100000"/>
                        </a:lnSpc>
                      </a:pPr>
                      <a:endParaRPr sz="1000">
                        <a:latin typeface="Times New Roman"/>
                        <a:cs typeface="Times New Roman"/>
                      </a:endParaRPr>
                    </a:p>
                  </a:txBody>
                  <a:tcPr marL="0" marR="0" marT="0"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EAF1DD"/>
                    </a:solidFill>
                  </a:tcPr>
                </a:tc>
                <a:tc>
                  <a:txBody>
                    <a:bodyPr/>
                    <a:lstStyle/>
                    <a:p>
                      <a:pPr algn="ctr">
                        <a:lnSpc>
                          <a:spcPct val="100000"/>
                        </a:lnSpc>
                        <a:spcBef>
                          <a:spcPts val="290"/>
                        </a:spcBef>
                      </a:pPr>
                      <a:r>
                        <a:rPr sz="1100" b="1" spc="15" dirty="0">
                          <a:latin typeface="Segoe UI"/>
                          <a:cs typeface="Segoe UI"/>
                        </a:rPr>
                        <a:t>xxx</a:t>
                      </a:r>
                      <a:endParaRPr sz="1100">
                        <a:latin typeface="Segoe UI"/>
                        <a:cs typeface="Segoe UI"/>
                      </a:endParaRPr>
                    </a:p>
                  </a:txBody>
                  <a:tcPr marL="0" marR="0" marT="36830"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EAF1DD"/>
                    </a:solidFill>
                  </a:tcPr>
                </a:tc>
                <a:extLst>
                  <a:ext uri="{0D108BD9-81ED-4DB2-BD59-A6C34878D82A}">
                    <a16:rowId xmlns:a16="http://schemas.microsoft.com/office/drawing/2014/main" val="10007"/>
                  </a:ext>
                </a:extLst>
              </a:tr>
            </a:tbl>
          </a:graphicData>
        </a:graphic>
      </p:graphicFrame>
      <p:sp>
        <p:nvSpPr>
          <p:cNvPr id="9" name="object 9"/>
          <p:cNvSpPr txBox="1"/>
          <p:nvPr/>
        </p:nvSpPr>
        <p:spPr>
          <a:xfrm>
            <a:off x="901559" y="6318617"/>
            <a:ext cx="5285105" cy="955040"/>
          </a:xfrm>
          <a:prstGeom prst="rect">
            <a:avLst/>
          </a:prstGeom>
        </p:spPr>
        <p:txBody>
          <a:bodyPr vert="horz" wrap="square" lIns="0" tIns="12700" rIns="0" bIns="0" rtlCol="0">
            <a:spAutoFit/>
          </a:bodyPr>
          <a:lstStyle/>
          <a:p>
            <a:pPr marL="12700" marR="5080" algn="just">
              <a:lnSpc>
                <a:spcPct val="110900"/>
              </a:lnSpc>
              <a:spcBef>
                <a:spcPts val="100"/>
              </a:spcBef>
            </a:pPr>
            <a:r>
              <a:rPr sz="1100" b="1" spc="15" dirty="0">
                <a:latin typeface="Segoe UI"/>
                <a:cs typeface="Segoe UI"/>
              </a:rPr>
              <a:t>(c) Terminal-Year Incremental </a:t>
            </a:r>
            <a:r>
              <a:rPr sz="1100" b="1" spc="10" dirty="0">
                <a:latin typeface="Segoe UI"/>
                <a:cs typeface="Segoe UI"/>
              </a:rPr>
              <a:t>Net Cash </a:t>
            </a:r>
            <a:r>
              <a:rPr sz="1100" b="1" spc="15" dirty="0">
                <a:latin typeface="Segoe UI"/>
                <a:cs typeface="Segoe UI"/>
              </a:rPr>
              <a:t>Flow: </a:t>
            </a:r>
            <a:r>
              <a:rPr sz="1100" spc="10" dirty="0">
                <a:latin typeface="Segoe UI"/>
                <a:cs typeface="Segoe UI"/>
              </a:rPr>
              <a:t>We </a:t>
            </a:r>
            <a:r>
              <a:rPr sz="1100" spc="15" dirty="0">
                <a:latin typeface="Segoe UI"/>
                <a:cs typeface="Segoe UI"/>
              </a:rPr>
              <a:t>now </a:t>
            </a:r>
            <a:r>
              <a:rPr sz="1100" spc="5" dirty="0">
                <a:latin typeface="Segoe UI"/>
                <a:cs typeface="Segoe UI"/>
              </a:rPr>
              <a:t>pay </a:t>
            </a:r>
            <a:r>
              <a:rPr sz="1100" spc="15" dirty="0">
                <a:latin typeface="Segoe UI"/>
                <a:cs typeface="Segoe UI"/>
              </a:rPr>
              <a:t>attention </a:t>
            </a:r>
            <a:r>
              <a:rPr sz="1100" spc="10" dirty="0">
                <a:latin typeface="Segoe UI"/>
                <a:cs typeface="Segoe UI"/>
              </a:rPr>
              <a:t>to </a:t>
            </a:r>
            <a:r>
              <a:rPr sz="1100" spc="15" dirty="0">
                <a:latin typeface="Segoe UI"/>
                <a:cs typeface="Segoe UI"/>
              </a:rPr>
              <a:t>the  Net</a:t>
            </a:r>
            <a:r>
              <a:rPr sz="1100" spc="-30" dirty="0">
                <a:latin typeface="Segoe UI"/>
                <a:cs typeface="Segoe UI"/>
              </a:rPr>
              <a:t> </a:t>
            </a:r>
            <a:r>
              <a:rPr sz="1100" spc="10" dirty="0">
                <a:latin typeface="Segoe UI"/>
                <a:cs typeface="Segoe UI"/>
              </a:rPr>
              <a:t>Cash</a:t>
            </a:r>
            <a:r>
              <a:rPr sz="1100" spc="-10" dirty="0">
                <a:latin typeface="Segoe UI"/>
                <a:cs typeface="Segoe UI"/>
              </a:rPr>
              <a:t> </a:t>
            </a:r>
            <a:r>
              <a:rPr sz="1100" spc="15" dirty="0">
                <a:latin typeface="Segoe UI"/>
                <a:cs typeface="Segoe UI"/>
              </a:rPr>
              <a:t>Flow</a:t>
            </a:r>
            <a:r>
              <a:rPr sz="1100" spc="-15" dirty="0">
                <a:latin typeface="Segoe UI"/>
                <a:cs typeface="Segoe UI"/>
              </a:rPr>
              <a:t> </a:t>
            </a:r>
            <a:r>
              <a:rPr sz="1100" spc="10" dirty="0">
                <a:latin typeface="Segoe UI"/>
                <a:cs typeface="Segoe UI"/>
              </a:rPr>
              <a:t>in</a:t>
            </a:r>
            <a:r>
              <a:rPr sz="1100" spc="-10" dirty="0">
                <a:latin typeface="Segoe UI"/>
                <a:cs typeface="Segoe UI"/>
              </a:rPr>
              <a:t> </a:t>
            </a:r>
            <a:r>
              <a:rPr sz="1100" spc="10" dirty="0">
                <a:latin typeface="Segoe UI"/>
                <a:cs typeface="Segoe UI"/>
              </a:rPr>
              <a:t>the</a:t>
            </a:r>
            <a:r>
              <a:rPr sz="1100" spc="-10" dirty="0">
                <a:latin typeface="Segoe UI"/>
                <a:cs typeface="Segoe UI"/>
              </a:rPr>
              <a:t> </a:t>
            </a:r>
            <a:r>
              <a:rPr sz="1100" spc="15" dirty="0">
                <a:latin typeface="Segoe UI"/>
                <a:cs typeface="Segoe UI"/>
              </a:rPr>
              <a:t>terminal</a:t>
            </a:r>
            <a:r>
              <a:rPr sz="1100" spc="-15" dirty="0">
                <a:latin typeface="Segoe UI"/>
                <a:cs typeface="Segoe UI"/>
              </a:rPr>
              <a:t> </a:t>
            </a:r>
            <a:r>
              <a:rPr sz="1100" spc="10" dirty="0">
                <a:latin typeface="Segoe UI"/>
                <a:cs typeface="Segoe UI"/>
              </a:rPr>
              <a:t>year</a:t>
            </a:r>
            <a:r>
              <a:rPr sz="1100" spc="-10" dirty="0">
                <a:latin typeface="Segoe UI"/>
                <a:cs typeface="Segoe UI"/>
              </a:rPr>
              <a:t> </a:t>
            </a:r>
            <a:r>
              <a:rPr sz="1100" spc="5" dirty="0">
                <a:latin typeface="Segoe UI"/>
                <a:cs typeface="Segoe UI"/>
              </a:rPr>
              <a:t>of</a:t>
            </a:r>
            <a:r>
              <a:rPr sz="1100" spc="-10" dirty="0">
                <a:latin typeface="Segoe UI"/>
                <a:cs typeface="Segoe UI"/>
              </a:rPr>
              <a:t> </a:t>
            </a:r>
            <a:r>
              <a:rPr sz="1100" spc="15" dirty="0">
                <a:latin typeface="Segoe UI"/>
                <a:cs typeface="Segoe UI"/>
              </a:rPr>
              <a:t>the</a:t>
            </a:r>
            <a:r>
              <a:rPr sz="1100" spc="-25" dirty="0">
                <a:latin typeface="Segoe UI"/>
                <a:cs typeface="Segoe UI"/>
              </a:rPr>
              <a:t> </a:t>
            </a:r>
            <a:r>
              <a:rPr sz="1100" spc="15" dirty="0">
                <a:latin typeface="Segoe UI"/>
                <a:cs typeface="Segoe UI"/>
              </a:rPr>
              <a:t>project.</a:t>
            </a:r>
            <a:r>
              <a:rPr sz="1100" spc="-10" dirty="0">
                <a:latin typeface="Segoe UI"/>
                <a:cs typeface="Segoe UI"/>
              </a:rPr>
              <a:t> </a:t>
            </a:r>
            <a:r>
              <a:rPr sz="1100" spc="10" dirty="0">
                <a:latin typeface="Segoe UI"/>
                <a:cs typeface="Segoe UI"/>
              </a:rPr>
              <a:t>For</a:t>
            </a:r>
            <a:r>
              <a:rPr sz="1100" spc="-15" dirty="0">
                <a:latin typeface="Segoe UI"/>
                <a:cs typeface="Segoe UI"/>
              </a:rPr>
              <a:t> </a:t>
            </a:r>
            <a:r>
              <a:rPr sz="1100" spc="15" dirty="0">
                <a:latin typeface="Segoe UI"/>
                <a:cs typeface="Segoe UI"/>
              </a:rPr>
              <a:t>the</a:t>
            </a:r>
            <a:r>
              <a:rPr sz="1100" spc="-10" dirty="0">
                <a:latin typeface="Segoe UI"/>
                <a:cs typeface="Segoe UI"/>
              </a:rPr>
              <a:t> </a:t>
            </a:r>
            <a:r>
              <a:rPr sz="1100" spc="10" dirty="0">
                <a:latin typeface="Segoe UI"/>
                <a:cs typeface="Segoe UI"/>
              </a:rPr>
              <a:t>purpose</a:t>
            </a:r>
            <a:r>
              <a:rPr sz="1100" spc="-25" dirty="0">
                <a:latin typeface="Segoe UI"/>
                <a:cs typeface="Segoe UI"/>
              </a:rPr>
              <a:t> </a:t>
            </a:r>
            <a:r>
              <a:rPr sz="1100" spc="10" dirty="0">
                <a:latin typeface="Segoe UI"/>
                <a:cs typeface="Segoe UI"/>
              </a:rPr>
              <a:t>of</a:t>
            </a:r>
            <a:r>
              <a:rPr sz="1100" spc="-15" dirty="0">
                <a:latin typeface="Segoe UI"/>
                <a:cs typeface="Segoe UI"/>
              </a:rPr>
              <a:t> </a:t>
            </a:r>
            <a:r>
              <a:rPr sz="1100" b="1" spc="10" dirty="0">
                <a:latin typeface="Segoe UI"/>
                <a:cs typeface="Segoe UI"/>
              </a:rPr>
              <a:t>Terminal</a:t>
            </a:r>
            <a:r>
              <a:rPr sz="1100" b="1" spc="-15" dirty="0">
                <a:latin typeface="Segoe UI"/>
                <a:cs typeface="Segoe UI"/>
              </a:rPr>
              <a:t> </a:t>
            </a:r>
            <a:r>
              <a:rPr sz="1100" b="1" spc="10" dirty="0">
                <a:latin typeface="Segoe UI"/>
                <a:cs typeface="Segoe UI"/>
              </a:rPr>
              <a:t>Year  </a:t>
            </a:r>
            <a:r>
              <a:rPr sz="1100" spc="10" dirty="0">
                <a:latin typeface="Segoe UI"/>
                <a:cs typeface="Segoe UI"/>
              </a:rPr>
              <a:t>we </a:t>
            </a:r>
            <a:r>
              <a:rPr sz="1100" spc="15" dirty="0">
                <a:latin typeface="Segoe UI"/>
                <a:cs typeface="Segoe UI"/>
              </a:rPr>
              <a:t>will first calculate </a:t>
            </a:r>
            <a:r>
              <a:rPr sz="1100" spc="5" dirty="0">
                <a:latin typeface="Segoe UI"/>
                <a:cs typeface="Segoe UI"/>
              </a:rPr>
              <a:t>the </a:t>
            </a:r>
            <a:r>
              <a:rPr sz="1100" spc="15" dirty="0">
                <a:latin typeface="Segoe UI"/>
                <a:cs typeface="Segoe UI"/>
              </a:rPr>
              <a:t>incremental </a:t>
            </a:r>
            <a:r>
              <a:rPr sz="1100" spc="10" dirty="0">
                <a:latin typeface="Segoe UI"/>
                <a:cs typeface="Segoe UI"/>
              </a:rPr>
              <a:t>net cash </a:t>
            </a:r>
            <a:r>
              <a:rPr sz="1100" spc="15" dirty="0">
                <a:latin typeface="Segoe UI"/>
                <a:cs typeface="Segoe UI"/>
              </a:rPr>
              <a:t>flow </a:t>
            </a:r>
            <a:r>
              <a:rPr sz="1100" spc="10" dirty="0">
                <a:latin typeface="Segoe UI"/>
                <a:cs typeface="Segoe UI"/>
              </a:rPr>
              <a:t>for the </a:t>
            </a:r>
            <a:r>
              <a:rPr sz="1100" spc="15" dirty="0">
                <a:latin typeface="Segoe UI"/>
                <a:cs typeface="Segoe UI"/>
              </a:rPr>
              <a:t>period </a:t>
            </a:r>
            <a:r>
              <a:rPr sz="1100" spc="10" dirty="0">
                <a:latin typeface="Segoe UI"/>
                <a:cs typeface="Segoe UI"/>
              </a:rPr>
              <a:t>as </a:t>
            </a:r>
            <a:r>
              <a:rPr sz="1100" spc="15" dirty="0">
                <a:latin typeface="Segoe UI"/>
                <a:cs typeface="Segoe UI"/>
              </a:rPr>
              <a:t>calculated </a:t>
            </a:r>
            <a:r>
              <a:rPr sz="1100" spc="10" dirty="0">
                <a:latin typeface="Segoe UI"/>
                <a:cs typeface="Segoe UI"/>
              </a:rPr>
              <a:t>in  </a:t>
            </a:r>
            <a:r>
              <a:rPr sz="1100" spc="15" dirty="0">
                <a:latin typeface="Segoe UI"/>
                <a:cs typeface="Segoe UI"/>
              </a:rPr>
              <a:t>point </a:t>
            </a:r>
            <a:r>
              <a:rPr sz="1100" spc="10" dirty="0">
                <a:latin typeface="Segoe UI"/>
                <a:cs typeface="Segoe UI"/>
              </a:rPr>
              <a:t>(b) </a:t>
            </a:r>
            <a:r>
              <a:rPr sz="1100" spc="15" dirty="0">
                <a:latin typeface="Segoe UI"/>
                <a:cs typeface="Segoe UI"/>
              </a:rPr>
              <a:t>above </a:t>
            </a:r>
            <a:r>
              <a:rPr sz="1100" spc="10" dirty="0">
                <a:latin typeface="Segoe UI"/>
                <a:cs typeface="Segoe UI"/>
              </a:rPr>
              <a:t>and </a:t>
            </a:r>
            <a:r>
              <a:rPr sz="1100" spc="15" dirty="0">
                <a:latin typeface="Segoe UI"/>
                <a:cs typeface="Segoe UI"/>
              </a:rPr>
              <a:t>further </a:t>
            </a:r>
            <a:r>
              <a:rPr sz="1100" spc="5" dirty="0">
                <a:latin typeface="Segoe UI"/>
                <a:cs typeface="Segoe UI"/>
              </a:rPr>
              <a:t>to </a:t>
            </a:r>
            <a:r>
              <a:rPr sz="1100" spc="10" dirty="0">
                <a:latin typeface="Segoe UI"/>
                <a:cs typeface="Segoe UI"/>
              </a:rPr>
              <a:t>it </a:t>
            </a:r>
            <a:r>
              <a:rPr sz="1100" spc="5" dirty="0">
                <a:latin typeface="Segoe UI"/>
                <a:cs typeface="Segoe UI"/>
              </a:rPr>
              <a:t>we </a:t>
            </a:r>
            <a:r>
              <a:rPr sz="1100" spc="15" dirty="0">
                <a:latin typeface="Segoe UI"/>
                <a:cs typeface="Segoe UI"/>
              </a:rPr>
              <a:t>will </a:t>
            </a:r>
            <a:r>
              <a:rPr sz="1100" spc="10" dirty="0">
                <a:latin typeface="Segoe UI"/>
                <a:cs typeface="Segoe UI"/>
              </a:rPr>
              <a:t>make </a:t>
            </a:r>
            <a:r>
              <a:rPr sz="1100" spc="15" dirty="0">
                <a:latin typeface="Segoe UI"/>
                <a:cs typeface="Segoe UI"/>
              </a:rPr>
              <a:t>adjustments </a:t>
            </a:r>
            <a:r>
              <a:rPr sz="1100" spc="10" dirty="0">
                <a:latin typeface="Segoe UI"/>
                <a:cs typeface="Segoe UI"/>
              </a:rPr>
              <a:t>in </a:t>
            </a:r>
            <a:r>
              <a:rPr sz="1100" spc="15" dirty="0">
                <a:latin typeface="Segoe UI"/>
                <a:cs typeface="Segoe UI"/>
              </a:rPr>
              <a:t>order </a:t>
            </a:r>
            <a:r>
              <a:rPr sz="1100" spc="5" dirty="0">
                <a:latin typeface="Segoe UI"/>
                <a:cs typeface="Segoe UI"/>
              </a:rPr>
              <a:t>to </a:t>
            </a:r>
            <a:r>
              <a:rPr sz="1100" spc="10" dirty="0">
                <a:latin typeface="Segoe UI"/>
                <a:cs typeface="Segoe UI"/>
              </a:rPr>
              <a:t>arrive at  </a:t>
            </a:r>
            <a:r>
              <a:rPr sz="1100" spc="15" dirty="0">
                <a:latin typeface="Segoe UI"/>
                <a:cs typeface="Segoe UI"/>
              </a:rPr>
              <a:t>Terminal-Year Incremental </a:t>
            </a:r>
            <a:r>
              <a:rPr sz="1100" spc="10" dirty="0">
                <a:latin typeface="Segoe UI"/>
                <a:cs typeface="Segoe UI"/>
              </a:rPr>
              <a:t>Net Cash </a:t>
            </a:r>
            <a:r>
              <a:rPr sz="1100" spc="15" dirty="0">
                <a:latin typeface="Segoe UI"/>
                <a:cs typeface="Segoe UI"/>
              </a:rPr>
              <a:t>flow </a:t>
            </a:r>
            <a:r>
              <a:rPr sz="1100" spc="10" dirty="0">
                <a:latin typeface="Segoe UI"/>
                <a:cs typeface="Segoe UI"/>
              </a:rPr>
              <a:t>as </a:t>
            </a:r>
            <a:r>
              <a:rPr sz="1100" spc="15" dirty="0">
                <a:latin typeface="Segoe UI"/>
                <a:cs typeface="Segoe UI"/>
              </a:rPr>
              <a:t>follows:</a:t>
            </a:r>
            <a:r>
              <a:rPr sz="1100" spc="150" dirty="0">
                <a:latin typeface="Segoe UI"/>
                <a:cs typeface="Segoe UI"/>
              </a:rPr>
              <a:t> </a:t>
            </a:r>
            <a:r>
              <a:rPr sz="1100" dirty="0">
                <a:latin typeface="Segoe UI"/>
                <a:cs typeface="Segoe UI"/>
              </a:rPr>
              <a:t>-</a:t>
            </a:r>
            <a:endParaRPr sz="1100">
              <a:latin typeface="Segoe UI"/>
              <a:cs typeface="Segoe UI"/>
            </a:endParaRPr>
          </a:p>
        </p:txBody>
      </p:sp>
      <p:graphicFrame>
        <p:nvGraphicFramePr>
          <p:cNvPr id="10" name="object 10"/>
          <p:cNvGraphicFramePr>
            <a:graphicFrameLocks noGrp="1"/>
          </p:cNvGraphicFramePr>
          <p:nvPr/>
        </p:nvGraphicFramePr>
        <p:xfrm>
          <a:off x="914400" y="7347204"/>
          <a:ext cx="4961890" cy="1004314"/>
        </p:xfrm>
        <a:graphic>
          <a:graphicData uri="http://schemas.openxmlformats.org/drawingml/2006/table">
            <a:tbl>
              <a:tblPr firstRow="1" bandRow="1">
                <a:tableStyleId>{2D5ABB26-0587-4C30-8999-92F81FD0307C}</a:tableStyleId>
              </a:tblPr>
              <a:tblGrid>
                <a:gridCol w="854710">
                  <a:extLst>
                    <a:ext uri="{9D8B030D-6E8A-4147-A177-3AD203B41FA5}">
                      <a16:colId xmlns:a16="http://schemas.microsoft.com/office/drawing/2014/main" val="20000"/>
                    </a:ext>
                  </a:extLst>
                </a:gridCol>
                <a:gridCol w="2715260">
                  <a:extLst>
                    <a:ext uri="{9D8B030D-6E8A-4147-A177-3AD203B41FA5}">
                      <a16:colId xmlns:a16="http://schemas.microsoft.com/office/drawing/2014/main" val="20001"/>
                    </a:ext>
                  </a:extLst>
                </a:gridCol>
                <a:gridCol w="695960">
                  <a:extLst>
                    <a:ext uri="{9D8B030D-6E8A-4147-A177-3AD203B41FA5}">
                      <a16:colId xmlns:a16="http://schemas.microsoft.com/office/drawing/2014/main" val="20002"/>
                    </a:ext>
                  </a:extLst>
                </a:gridCol>
                <a:gridCol w="695960">
                  <a:extLst>
                    <a:ext uri="{9D8B030D-6E8A-4147-A177-3AD203B41FA5}">
                      <a16:colId xmlns:a16="http://schemas.microsoft.com/office/drawing/2014/main" val="20003"/>
                    </a:ext>
                  </a:extLst>
                </a:gridCol>
              </a:tblGrid>
              <a:tr h="332231">
                <a:tc>
                  <a:txBody>
                    <a:bodyPr/>
                    <a:lstStyle/>
                    <a:p>
                      <a:pPr>
                        <a:lnSpc>
                          <a:spcPct val="100000"/>
                        </a:lnSpc>
                      </a:pPr>
                      <a:endParaRPr sz="1000">
                        <a:latin typeface="Times New Roman"/>
                        <a:cs typeface="Times New Roman"/>
                      </a:endParaRPr>
                    </a:p>
                  </a:txBody>
                  <a:tcPr marL="0" marR="0" marT="0"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C2D69B"/>
                    </a:solidFill>
                  </a:tcPr>
                </a:tc>
                <a:tc>
                  <a:txBody>
                    <a:bodyPr/>
                    <a:lstStyle/>
                    <a:p>
                      <a:pPr>
                        <a:lnSpc>
                          <a:spcPct val="100000"/>
                        </a:lnSpc>
                      </a:pPr>
                      <a:endParaRPr sz="1000">
                        <a:latin typeface="Times New Roman"/>
                        <a:cs typeface="Times New Roman"/>
                      </a:endParaRPr>
                    </a:p>
                  </a:txBody>
                  <a:tcPr marL="0" marR="0" marT="0"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C2D69B"/>
                    </a:solidFill>
                  </a:tcPr>
                </a:tc>
                <a:tc>
                  <a:txBody>
                    <a:bodyPr/>
                    <a:lstStyle/>
                    <a:p>
                      <a:pPr marL="73025">
                        <a:lnSpc>
                          <a:spcPct val="100000"/>
                        </a:lnSpc>
                        <a:spcBef>
                          <a:spcPts val="685"/>
                        </a:spcBef>
                      </a:pPr>
                      <a:r>
                        <a:rPr sz="1100" b="1" spc="15" dirty="0">
                          <a:solidFill>
                            <a:srgbClr val="00A650"/>
                          </a:solidFill>
                          <a:latin typeface="Segoe UI"/>
                          <a:cs typeface="Segoe UI"/>
                        </a:rPr>
                        <a:t>Amount</a:t>
                      </a:r>
                      <a:endParaRPr sz="1100">
                        <a:latin typeface="Segoe UI"/>
                        <a:cs typeface="Segoe UI"/>
                      </a:endParaRPr>
                    </a:p>
                  </a:txBody>
                  <a:tcPr marL="0" marR="0" marT="86995"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C2D69B"/>
                    </a:solidFill>
                  </a:tcPr>
                </a:tc>
                <a:tc>
                  <a:txBody>
                    <a:bodyPr/>
                    <a:lstStyle/>
                    <a:p>
                      <a:pPr algn="ctr">
                        <a:lnSpc>
                          <a:spcPct val="100000"/>
                        </a:lnSpc>
                        <a:spcBef>
                          <a:spcPts val="685"/>
                        </a:spcBef>
                      </a:pPr>
                      <a:r>
                        <a:rPr sz="1100" b="1" spc="15" dirty="0">
                          <a:solidFill>
                            <a:srgbClr val="00A650"/>
                          </a:solidFill>
                          <a:latin typeface="Segoe UI"/>
                          <a:cs typeface="Segoe UI"/>
                        </a:rPr>
                        <a:t>Amount</a:t>
                      </a:r>
                      <a:endParaRPr sz="1100">
                        <a:latin typeface="Segoe UI"/>
                        <a:cs typeface="Segoe UI"/>
                      </a:endParaRPr>
                    </a:p>
                  </a:txBody>
                  <a:tcPr marL="0" marR="0" marT="86995"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C2D69B"/>
                    </a:solidFill>
                  </a:tcPr>
                </a:tc>
                <a:extLst>
                  <a:ext uri="{0D108BD9-81ED-4DB2-BD59-A6C34878D82A}">
                    <a16:rowId xmlns:a16="http://schemas.microsoft.com/office/drawing/2014/main" val="10000"/>
                  </a:ext>
                </a:extLst>
              </a:tr>
              <a:tr h="428237">
                <a:tc>
                  <a:txBody>
                    <a:bodyPr/>
                    <a:lstStyle/>
                    <a:p>
                      <a:pPr>
                        <a:lnSpc>
                          <a:spcPct val="100000"/>
                        </a:lnSpc>
                      </a:pPr>
                      <a:endParaRPr sz="1000">
                        <a:latin typeface="Times New Roman"/>
                        <a:cs typeface="Times New Roman"/>
                      </a:endParaRPr>
                    </a:p>
                  </a:txBody>
                  <a:tcPr marL="0" marR="0" marT="0"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EAF1DD"/>
                    </a:solidFill>
                  </a:tcPr>
                </a:tc>
                <a:tc>
                  <a:txBody>
                    <a:bodyPr/>
                    <a:lstStyle/>
                    <a:p>
                      <a:pPr marL="71120" marR="66675">
                        <a:lnSpc>
                          <a:spcPct val="110900"/>
                        </a:lnSpc>
                        <a:spcBef>
                          <a:spcPts val="145"/>
                        </a:spcBef>
                      </a:pPr>
                      <a:r>
                        <a:rPr sz="1100" spc="15" dirty="0">
                          <a:latin typeface="Segoe UI"/>
                          <a:cs typeface="Segoe UI"/>
                        </a:rPr>
                        <a:t>Final salvage </a:t>
                      </a:r>
                      <a:r>
                        <a:rPr sz="1100" spc="10" dirty="0">
                          <a:latin typeface="Segoe UI"/>
                          <a:cs typeface="Segoe UI"/>
                        </a:rPr>
                        <a:t>value </a:t>
                      </a:r>
                      <a:r>
                        <a:rPr sz="1100" spc="15" dirty="0">
                          <a:latin typeface="Segoe UI"/>
                          <a:cs typeface="Segoe UI"/>
                        </a:rPr>
                        <a:t>(disposal </a:t>
                      </a:r>
                      <a:r>
                        <a:rPr sz="1100" spc="10" dirty="0">
                          <a:latin typeface="Segoe UI"/>
                          <a:cs typeface="Segoe UI"/>
                        </a:rPr>
                        <a:t>costs) </a:t>
                      </a:r>
                      <a:r>
                        <a:rPr sz="1100" spc="5" dirty="0">
                          <a:latin typeface="Segoe UI"/>
                          <a:cs typeface="Segoe UI"/>
                        </a:rPr>
                        <a:t>of  </a:t>
                      </a:r>
                      <a:r>
                        <a:rPr sz="1100" spc="15" dirty="0">
                          <a:latin typeface="Segoe UI"/>
                          <a:cs typeface="Segoe UI"/>
                        </a:rPr>
                        <a:t>asset</a:t>
                      </a:r>
                      <a:endParaRPr sz="1100">
                        <a:latin typeface="Segoe UI"/>
                        <a:cs typeface="Segoe UI"/>
                      </a:endParaRPr>
                    </a:p>
                  </a:txBody>
                  <a:tcPr marL="0" marR="0" marT="18415"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EAF1DD"/>
                    </a:solidFill>
                  </a:tcPr>
                </a:tc>
                <a:tc>
                  <a:txBody>
                    <a:bodyPr/>
                    <a:lstStyle/>
                    <a:p>
                      <a:pPr>
                        <a:lnSpc>
                          <a:spcPct val="100000"/>
                        </a:lnSpc>
                      </a:pPr>
                      <a:endParaRPr sz="1000">
                        <a:latin typeface="Times New Roman"/>
                        <a:cs typeface="Times New Roman"/>
                      </a:endParaRPr>
                    </a:p>
                  </a:txBody>
                  <a:tcPr marL="0" marR="0" marT="0"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EAF1DD"/>
                    </a:solidFill>
                  </a:tcPr>
                </a:tc>
                <a:tc>
                  <a:txBody>
                    <a:bodyPr/>
                    <a:lstStyle/>
                    <a:p>
                      <a:pPr marL="1270" algn="ctr">
                        <a:lnSpc>
                          <a:spcPct val="100000"/>
                        </a:lnSpc>
                        <a:spcBef>
                          <a:spcPts val="290"/>
                        </a:spcBef>
                      </a:pPr>
                      <a:r>
                        <a:rPr sz="1100" spc="20" dirty="0">
                          <a:latin typeface="Segoe UI"/>
                          <a:cs typeface="Segoe UI"/>
                        </a:rPr>
                        <a:t>xxx</a:t>
                      </a:r>
                      <a:endParaRPr sz="1100">
                        <a:latin typeface="Segoe UI"/>
                        <a:cs typeface="Segoe UI"/>
                      </a:endParaRPr>
                    </a:p>
                  </a:txBody>
                  <a:tcPr marL="0" marR="0" marT="36830"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EAF1DD"/>
                    </a:solidFill>
                  </a:tcPr>
                </a:tc>
                <a:extLst>
                  <a:ext uri="{0D108BD9-81ED-4DB2-BD59-A6C34878D82A}">
                    <a16:rowId xmlns:a16="http://schemas.microsoft.com/office/drawing/2014/main" val="10001"/>
                  </a:ext>
                </a:extLst>
              </a:tr>
              <a:tr h="243846">
                <a:tc>
                  <a:txBody>
                    <a:bodyPr/>
                    <a:lstStyle/>
                    <a:p>
                      <a:pPr marL="73025">
                        <a:lnSpc>
                          <a:spcPct val="100000"/>
                        </a:lnSpc>
                        <a:spcBef>
                          <a:spcPts val="290"/>
                        </a:spcBef>
                      </a:pPr>
                      <a:r>
                        <a:rPr sz="1100" spc="20" dirty="0">
                          <a:latin typeface="Segoe UI"/>
                          <a:cs typeface="Segoe UI"/>
                        </a:rPr>
                        <a:t>Add:</a:t>
                      </a:r>
                      <a:endParaRPr sz="1100">
                        <a:latin typeface="Segoe UI"/>
                        <a:cs typeface="Segoe UI"/>
                      </a:endParaRPr>
                    </a:p>
                  </a:txBody>
                  <a:tcPr marL="0" marR="0" marT="36830"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EAF1DD"/>
                    </a:solidFill>
                  </a:tcPr>
                </a:tc>
                <a:tc>
                  <a:txBody>
                    <a:bodyPr/>
                    <a:lstStyle/>
                    <a:p>
                      <a:pPr marL="71120">
                        <a:lnSpc>
                          <a:spcPct val="100000"/>
                        </a:lnSpc>
                        <a:spcBef>
                          <a:spcPts val="290"/>
                        </a:spcBef>
                      </a:pPr>
                      <a:r>
                        <a:rPr sz="1100" spc="15" dirty="0">
                          <a:latin typeface="Segoe UI"/>
                          <a:cs typeface="Segoe UI"/>
                        </a:rPr>
                        <a:t>Interim Cash</a:t>
                      </a:r>
                      <a:r>
                        <a:rPr sz="1100" spc="40" dirty="0">
                          <a:latin typeface="Segoe UI"/>
                          <a:cs typeface="Segoe UI"/>
                        </a:rPr>
                        <a:t> </a:t>
                      </a:r>
                      <a:r>
                        <a:rPr sz="1100" spc="15" dirty="0">
                          <a:latin typeface="Segoe UI"/>
                          <a:cs typeface="Segoe UI"/>
                        </a:rPr>
                        <a:t>Flow</a:t>
                      </a:r>
                      <a:endParaRPr sz="1100">
                        <a:latin typeface="Segoe UI"/>
                        <a:cs typeface="Segoe UI"/>
                      </a:endParaRPr>
                    </a:p>
                  </a:txBody>
                  <a:tcPr marL="0" marR="0" marT="36830"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EAF1DD"/>
                    </a:solidFill>
                  </a:tcPr>
                </a:tc>
                <a:tc>
                  <a:txBody>
                    <a:bodyPr/>
                    <a:lstStyle/>
                    <a:p>
                      <a:pPr>
                        <a:lnSpc>
                          <a:spcPct val="100000"/>
                        </a:lnSpc>
                      </a:pPr>
                      <a:endParaRPr sz="1000">
                        <a:latin typeface="Times New Roman"/>
                        <a:cs typeface="Times New Roman"/>
                      </a:endParaRPr>
                    </a:p>
                  </a:txBody>
                  <a:tcPr marL="0" marR="0" marT="0"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EAF1DD"/>
                    </a:solidFill>
                  </a:tcPr>
                </a:tc>
                <a:tc>
                  <a:txBody>
                    <a:bodyPr/>
                    <a:lstStyle/>
                    <a:p>
                      <a:pPr marL="1270" algn="ctr">
                        <a:lnSpc>
                          <a:spcPct val="100000"/>
                        </a:lnSpc>
                        <a:spcBef>
                          <a:spcPts val="290"/>
                        </a:spcBef>
                      </a:pPr>
                      <a:r>
                        <a:rPr sz="1100" spc="20" dirty="0">
                          <a:latin typeface="Segoe UI"/>
                          <a:cs typeface="Segoe UI"/>
                        </a:rPr>
                        <a:t>xxx</a:t>
                      </a:r>
                      <a:endParaRPr sz="1100">
                        <a:latin typeface="Segoe UI"/>
                        <a:cs typeface="Segoe UI"/>
                      </a:endParaRPr>
                    </a:p>
                  </a:txBody>
                  <a:tcPr marL="0" marR="0" marT="36830"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EAF1DD"/>
                    </a:solidFill>
                  </a:tcPr>
                </a:tc>
                <a:extLst>
                  <a:ext uri="{0D108BD9-81ED-4DB2-BD59-A6C34878D82A}">
                    <a16:rowId xmlns:a16="http://schemas.microsoft.com/office/drawing/2014/main" val="10002"/>
                  </a:ext>
                </a:extLst>
              </a:tr>
            </a:tbl>
          </a:graphicData>
        </a:graphic>
      </p:graphicFrame>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txBox="1"/>
          <p:nvPr/>
        </p:nvSpPr>
        <p:spPr>
          <a:xfrm>
            <a:off x="1639316" y="734060"/>
            <a:ext cx="316865" cy="193675"/>
          </a:xfrm>
          <a:prstGeom prst="rect">
            <a:avLst/>
          </a:prstGeom>
        </p:spPr>
        <p:txBody>
          <a:bodyPr vert="horz" wrap="square" lIns="0" tIns="12700" rIns="0" bIns="0" rtlCol="0">
            <a:spAutoFit/>
          </a:bodyPr>
          <a:lstStyle/>
          <a:p>
            <a:pPr marL="12700">
              <a:lnSpc>
                <a:spcPct val="100000"/>
              </a:lnSpc>
              <a:spcBef>
                <a:spcPts val="100"/>
              </a:spcBef>
            </a:pPr>
            <a:r>
              <a:rPr sz="1100" b="1" spc="25" dirty="0">
                <a:solidFill>
                  <a:srgbClr val="FFFFFF"/>
                </a:solidFill>
                <a:latin typeface="Segoe UI"/>
                <a:cs typeface="Segoe UI"/>
              </a:rPr>
              <a:t>7</a:t>
            </a:r>
            <a:r>
              <a:rPr sz="1100" b="1" spc="10" dirty="0">
                <a:solidFill>
                  <a:srgbClr val="FFFFFF"/>
                </a:solidFill>
                <a:latin typeface="Segoe UI"/>
                <a:cs typeface="Segoe UI"/>
              </a:rPr>
              <a:t>.</a:t>
            </a:r>
            <a:r>
              <a:rPr sz="1100" b="1" spc="25" dirty="0">
                <a:solidFill>
                  <a:srgbClr val="FFFFFF"/>
                </a:solidFill>
                <a:latin typeface="Segoe UI"/>
                <a:cs typeface="Segoe UI"/>
              </a:rPr>
              <a:t>12</a:t>
            </a:r>
            <a:endParaRPr sz="1100">
              <a:latin typeface="Segoe UI"/>
              <a:cs typeface="Segoe UI"/>
            </a:endParaRPr>
          </a:p>
        </p:txBody>
      </p:sp>
      <p:graphicFrame>
        <p:nvGraphicFramePr>
          <p:cNvPr id="4" name="object 4"/>
          <p:cNvGraphicFramePr>
            <a:graphicFrameLocks noGrp="1"/>
          </p:cNvGraphicFramePr>
          <p:nvPr/>
        </p:nvGraphicFramePr>
        <p:xfrm>
          <a:off x="914400" y="1269491"/>
          <a:ext cx="4961890" cy="1287766"/>
        </p:xfrm>
        <a:graphic>
          <a:graphicData uri="http://schemas.openxmlformats.org/drawingml/2006/table">
            <a:tbl>
              <a:tblPr firstRow="1" bandRow="1">
                <a:tableStyleId>{2D5ABB26-0587-4C30-8999-92F81FD0307C}</a:tableStyleId>
              </a:tblPr>
              <a:tblGrid>
                <a:gridCol w="854710">
                  <a:extLst>
                    <a:ext uri="{9D8B030D-6E8A-4147-A177-3AD203B41FA5}">
                      <a16:colId xmlns:a16="http://schemas.microsoft.com/office/drawing/2014/main" val="20000"/>
                    </a:ext>
                  </a:extLst>
                </a:gridCol>
                <a:gridCol w="2715260">
                  <a:extLst>
                    <a:ext uri="{9D8B030D-6E8A-4147-A177-3AD203B41FA5}">
                      <a16:colId xmlns:a16="http://schemas.microsoft.com/office/drawing/2014/main" val="20001"/>
                    </a:ext>
                  </a:extLst>
                </a:gridCol>
                <a:gridCol w="695960">
                  <a:extLst>
                    <a:ext uri="{9D8B030D-6E8A-4147-A177-3AD203B41FA5}">
                      <a16:colId xmlns:a16="http://schemas.microsoft.com/office/drawing/2014/main" val="20002"/>
                    </a:ext>
                  </a:extLst>
                </a:gridCol>
                <a:gridCol w="695960">
                  <a:extLst>
                    <a:ext uri="{9D8B030D-6E8A-4147-A177-3AD203B41FA5}">
                      <a16:colId xmlns:a16="http://schemas.microsoft.com/office/drawing/2014/main" val="20003"/>
                    </a:ext>
                  </a:extLst>
                </a:gridCol>
              </a:tblGrid>
              <a:tr h="615689">
                <a:tc>
                  <a:txBody>
                    <a:bodyPr/>
                    <a:lstStyle/>
                    <a:p>
                      <a:pPr marL="73025">
                        <a:lnSpc>
                          <a:spcPct val="100000"/>
                        </a:lnSpc>
                        <a:spcBef>
                          <a:spcPts val="300"/>
                        </a:spcBef>
                      </a:pPr>
                      <a:r>
                        <a:rPr sz="1100" spc="10" dirty="0">
                          <a:latin typeface="Segoe UI"/>
                          <a:cs typeface="Segoe UI"/>
                        </a:rPr>
                        <a:t>Add/</a:t>
                      </a:r>
                      <a:r>
                        <a:rPr sz="1100" spc="-70" dirty="0">
                          <a:latin typeface="Segoe UI"/>
                          <a:cs typeface="Segoe UI"/>
                        </a:rPr>
                        <a:t> </a:t>
                      </a:r>
                      <a:r>
                        <a:rPr sz="1100" spc="20" dirty="0">
                          <a:latin typeface="Segoe UI"/>
                          <a:cs typeface="Segoe UI"/>
                        </a:rPr>
                        <a:t>(less):</a:t>
                      </a:r>
                      <a:endParaRPr sz="1100">
                        <a:latin typeface="Segoe UI"/>
                        <a:cs typeface="Segoe UI"/>
                      </a:endParaRPr>
                    </a:p>
                  </a:txBody>
                  <a:tcPr marL="0" marR="0" marT="38100"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EAF1DD"/>
                    </a:solidFill>
                  </a:tcPr>
                </a:tc>
                <a:tc>
                  <a:txBody>
                    <a:bodyPr/>
                    <a:lstStyle/>
                    <a:p>
                      <a:pPr marL="71120" marR="64769" algn="just">
                        <a:lnSpc>
                          <a:spcPct val="110500"/>
                        </a:lnSpc>
                        <a:spcBef>
                          <a:spcPts val="165"/>
                        </a:spcBef>
                      </a:pPr>
                      <a:r>
                        <a:rPr sz="1100" spc="15" dirty="0">
                          <a:latin typeface="Segoe UI"/>
                          <a:cs typeface="Segoe UI"/>
                        </a:rPr>
                        <a:t>Tax </a:t>
                      </a:r>
                      <a:r>
                        <a:rPr sz="1100" spc="10" dirty="0">
                          <a:latin typeface="Segoe UI"/>
                          <a:cs typeface="Segoe UI"/>
                        </a:rPr>
                        <a:t>savings </a:t>
                      </a:r>
                      <a:r>
                        <a:rPr sz="1100" spc="15" dirty="0">
                          <a:latin typeface="Segoe UI"/>
                          <a:cs typeface="Segoe UI"/>
                        </a:rPr>
                        <a:t>(tax expenses) </a:t>
                      </a:r>
                      <a:r>
                        <a:rPr sz="1100" spc="10" dirty="0">
                          <a:latin typeface="Segoe UI"/>
                          <a:cs typeface="Segoe UI"/>
                        </a:rPr>
                        <a:t>due </a:t>
                      </a:r>
                      <a:r>
                        <a:rPr sz="1100" spc="5" dirty="0">
                          <a:latin typeface="Segoe UI"/>
                          <a:cs typeface="Segoe UI"/>
                        </a:rPr>
                        <a:t>to </a:t>
                      </a:r>
                      <a:r>
                        <a:rPr sz="1100" spc="10" dirty="0">
                          <a:latin typeface="Segoe UI"/>
                          <a:cs typeface="Segoe UI"/>
                        </a:rPr>
                        <a:t>sale or  </a:t>
                      </a:r>
                      <a:r>
                        <a:rPr sz="1100" spc="15" dirty="0">
                          <a:latin typeface="Segoe UI"/>
                          <a:cs typeface="Segoe UI"/>
                        </a:rPr>
                        <a:t>disposal </a:t>
                      </a:r>
                      <a:r>
                        <a:rPr sz="1100" spc="5" dirty="0">
                          <a:latin typeface="Segoe UI"/>
                          <a:cs typeface="Segoe UI"/>
                        </a:rPr>
                        <a:t>of </a:t>
                      </a:r>
                      <a:r>
                        <a:rPr sz="1100" spc="15" dirty="0">
                          <a:latin typeface="Segoe UI"/>
                          <a:cs typeface="Segoe UI"/>
                        </a:rPr>
                        <a:t>asset (Including  Depreciation)</a:t>
                      </a:r>
                      <a:endParaRPr sz="1100">
                        <a:latin typeface="Segoe UI"/>
                        <a:cs typeface="Segoe UI"/>
                      </a:endParaRPr>
                    </a:p>
                  </a:txBody>
                  <a:tcPr marL="0" marR="0" marT="20955"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EAF1DD"/>
                    </a:solidFill>
                  </a:tcPr>
                </a:tc>
                <a:tc>
                  <a:txBody>
                    <a:bodyPr/>
                    <a:lstStyle/>
                    <a:p>
                      <a:pPr>
                        <a:lnSpc>
                          <a:spcPct val="100000"/>
                        </a:lnSpc>
                      </a:pPr>
                      <a:endParaRPr sz="1100">
                        <a:latin typeface="Times New Roman"/>
                        <a:cs typeface="Times New Roman"/>
                      </a:endParaRPr>
                    </a:p>
                  </a:txBody>
                  <a:tcPr marL="0" marR="0" marT="0"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EAF1DD"/>
                    </a:solidFill>
                  </a:tcPr>
                </a:tc>
                <a:tc>
                  <a:txBody>
                    <a:bodyPr/>
                    <a:lstStyle/>
                    <a:p>
                      <a:pPr marL="1270" algn="ctr">
                        <a:lnSpc>
                          <a:spcPct val="100000"/>
                        </a:lnSpc>
                        <a:spcBef>
                          <a:spcPts val="300"/>
                        </a:spcBef>
                      </a:pPr>
                      <a:r>
                        <a:rPr sz="1100" spc="20" dirty="0">
                          <a:latin typeface="Segoe UI"/>
                          <a:cs typeface="Segoe UI"/>
                        </a:rPr>
                        <a:t>xxx</a:t>
                      </a:r>
                      <a:endParaRPr sz="1100">
                        <a:latin typeface="Segoe UI"/>
                        <a:cs typeface="Segoe UI"/>
                      </a:endParaRPr>
                    </a:p>
                  </a:txBody>
                  <a:tcPr marL="0" marR="0" marT="38100"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EAF1DD"/>
                    </a:solidFill>
                  </a:tcPr>
                </a:tc>
                <a:extLst>
                  <a:ext uri="{0D108BD9-81ED-4DB2-BD59-A6C34878D82A}">
                    <a16:rowId xmlns:a16="http://schemas.microsoft.com/office/drawing/2014/main" val="10000"/>
                  </a:ext>
                </a:extLst>
              </a:tr>
              <a:tr h="242309">
                <a:tc>
                  <a:txBody>
                    <a:bodyPr/>
                    <a:lstStyle/>
                    <a:p>
                      <a:pPr marL="73025">
                        <a:lnSpc>
                          <a:spcPct val="100000"/>
                        </a:lnSpc>
                        <a:spcBef>
                          <a:spcPts val="290"/>
                        </a:spcBef>
                      </a:pPr>
                      <a:r>
                        <a:rPr sz="1100" spc="20" dirty="0">
                          <a:latin typeface="Segoe UI"/>
                          <a:cs typeface="Segoe UI"/>
                        </a:rPr>
                        <a:t>Add:</a:t>
                      </a:r>
                      <a:endParaRPr sz="1100">
                        <a:latin typeface="Segoe UI"/>
                        <a:cs typeface="Segoe UI"/>
                      </a:endParaRPr>
                    </a:p>
                  </a:txBody>
                  <a:tcPr marL="0" marR="0" marT="36830"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EAF1DD"/>
                    </a:solidFill>
                  </a:tcPr>
                </a:tc>
                <a:tc>
                  <a:txBody>
                    <a:bodyPr/>
                    <a:lstStyle/>
                    <a:p>
                      <a:pPr marL="71120">
                        <a:lnSpc>
                          <a:spcPct val="100000"/>
                        </a:lnSpc>
                        <a:spcBef>
                          <a:spcPts val="290"/>
                        </a:spcBef>
                      </a:pPr>
                      <a:r>
                        <a:rPr sz="1100" spc="15" dirty="0">
                          <a:latin typeface="Segoe UI"/>
                          <a:cs typeface="Segoe UI"/>
                        </a:rPr>
                        <a:t>Release </a:t>
                      </a:r>
                      <a:r>
                        <a:rPr sz="1100" spc="10" dirty="0">
                          <a:latin typeface="Segoe UI"/>
                          <a:cs typeface="Segoe UI"/>
                        </a:rPr>
                        <a:t>of Net </a:t>
                      </a:r>
                      <a:r>
                        <a:rPr sz="1100" spc="15" dirty="0">
                          <a:latin typeface="Segoe UI"/>
                          <a:cs typeface="Segoe UI"/>
                        </a:rPr>
                        <a:t>Working</a:t>
                      </a:r>
                      <a:r>
                        <a:rPr sz="1100" spc="75" dirty="0">
                          <a:latin typeface="Segoe UI"/>
                          <a:cs typeface="Segoe UI"/>
                        </a:rPr>
                        <a:t> </a:t>
                      </a:r>
                      <a:r>
                        <a:rPr sz="1100" spc="15" dirty="0">
                          <a:latin typeface="Segoe UI"/>
                          <a:cs typeface="Segoe UI"/>
                        </a:rPr>
                        <a:t>Capital</a:t>
                      </a:r>
                      <a:endParaRPr sz="1100">
                        <a:latin typeface="Segoe UI"/>
                        <a:cs typeface="Segoe UI"/>
                      </a:endParaRPr>
                    </a:p>
                  </a:txBody>
                  <a:tcPr marL="0" marR="0" marT="36830"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EAF1DD"/>
                    </a:solidFill>
                  </a:tcPr>
                </a:tc>
                <a:tc>
                  <a:txBody>
                    <a:bodyPr/>
                    <a:lstStyle/>
                    <a:p>
                      <a:pPr>
                        <a:lnSpc>
                          <a:spcPct val="100000"/>
                        </a:lnSpc>
                      </a:pPr>
                      <a:endParaRPr sz="1100">
                        <a:latin typeface="Times New Roman"/>
                        <a:cs typeface="Times New Roman"/>
                      </a:endParaRPr>
                    </a:p>
                  </a:txBody>
                  <a:tcPr marL="0" marR="0" marT="0"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EAF1DD"/>
                    </a:solidFill>
                  </a:tcPr>
                </a:tc>
                <a:tc>
                  <a:txBody>
                    <a:bodyPr/>
                    <a:lstStyle/>
                    <a:p>
                      <a:pPr marL="1270" algn="ctr">
                        <a:lnSpc>
                          <a:spcPct val="100000"/>
                        </a:lnSpc>
                        <a:spcBef>
                          <a:spcPts val="290"/>
                        </a:spcBef>
                      </a:pPr>
                      <a:r>
                        <a:rPr sz="1100" spc="20" dirty="0">
                          <a:latin typeface="Segoe UI"/>
                          <a:cs typeface="Segoe UI"/>
                        </a:rPr>
                        <a:t>xxx</a:t>
                      </a:r>
                      <a:endParaRPr sz="1100">
                        <a:latin typeface="Segoe UI"/>
                        <a:cs typeface="Segoe UI"/>
                      </a:endParaRPr>
                    </a:p>
                  </a:txBody>
                  <a:tcPr marL="0" marR="0" marT="36830"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EAF1DD"/>
                    </a:solidFill>
                  </a:tcPr>
                </a:tc>
                <a:extLst>
                  <a:ext uri="{0D108BD9-81ED-4DB2-BD59-A6C34878D82A}">
                    <a16:rowId xmlns:a16="http://schemas.microsoft.com/office/drawing/2014/main" val="10001"/>
                  </a:ext>
                </a:extLst>
              </a:tr>
              <a:tr h="429768">
                <a:tc>
                  <a:txBody>
                    <a:bodyPr/>
                    <a:lstStyle/>
                    <a:p>
                      <a:pPr>
                        <a:lnSpc>
                          <a:spcPct val="100000"/>
                        </a:lnSpc>
                      </a:pPr>
                      <a:endParaRPr sz="1100">
                        <a:latin typeface="Times New Roman"/>
                        <a:cs typeface="Times New Roman"/>
                      </a:endParaRPr>
                    </a:p>
                  </a:txBody>
                  <a:tcPr marL="0" marR="0" marT="0"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EAF1DD"/>
                    </a:solidFill>
                  </a:tcPr>
                </a:tc>
                <a:tc>
                  <a:txBody>
                    <a:bodyPr/>
                    <a:lstStyle/>
                    <a:p>
                      <a:pPr marL="71120" marR="66675">
                        <a:lnSpc>
                          <a:spcPct val="110900"/>
                        </a:lnSpc>
                        <a:spcBef>
                          <a:spcPts val="145"/>
                        </a:spcBef>
                      </a:pPr>
                      <a:r>
                        <a:rPr sz="1100" b="1" spc="15" dirty="0">
                          <a:latin typeface="Segoe UI"/>
                          <a:cs typeface="Segoe UI"/>
                        </a:rPr>
                        <a:t>Terminal </a:t>
                      </a:r>
                      <a:r>
                        <a:rPr sz="1100" b="1" spc="10" dirty="0">
                          <a:latin typeface="Segoe UI"/>
                          <a:cs typeface="Segoe UI"/>
                        </a:rPr>
                        <a:t>Year incremental net cash  </a:t>
                      </a:r>
                      <a:r>
                        <a:rPr sz="1100" b="1" spc="20" dirty="0">
                          <a:latin typeface="Segoe UI"/>
                          <a:cs typeface="Segoe UI"/>
                        </a:rPr>
                        <a:t>flow</a:t>
                      </a:r>
                      <a:endParaRPr sz="1100">
                        <a:latin typeface="Segoe UI"/>
                        <a:cs typeface="Segoe UI"/>
                      </a:endParaRPr>
                    </a:p>
                  </a:txBody>
                  <a:tcPr marL="0" marR="0" marT="18415"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EAF1DD"/>
                    </a:solidFill>
                  </a:tcPr>
                </a:tc>
                <a:tc>
                  <a:txBody>
                    <a:bodyPr/>
                    <a:lstStyle/>
                    <a:p>
                      <a:pPr>
                        <a:lnSpc>
                          <a:spcPct val="100000"/>
                        </a:lnSpc>
                      </a:pPr>
                      <a:endParaRPr sz="1100">
                        <a:latin typeface="Times New Roman"/>
                        <a:cs typeface="Times New Roman"/>
                      </a:endParaRPr>
                    </a:p>
                  </a:txBody>
                  <a:tcPr marL="0" marR="0" marT="0"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EAF1DD"/>
                    </a:solidFill>
                  </a:tcPr>
                </a:tc>
                <a:tc>
                  <a:txBody>
                    <a:bodyPr/>
                    <a:lstStyle/>
                    <a:p>
                      <a:pPr algn="ctr">
                        <a:lnSpc>
                          <a:spcPct val="100000"/>
                        </a:lnSpc>
                        <a:spcBef>
                          <a:spcPts val="290"/>
                        </a:spcBef>
                      </a:pPr>
                      <a:r>
                        <a:rPr sz="1100" b="1" spc="15" dirty="0">
                          <a:latin typeface="Segoe UI"/>
                          <a:cs typeface="Segoe UI"/>
                        </a:rPr>
                        <a:t>xxx</a:t>
                      </a:r>
                      <a:endParaRPr sz="1100">
                        <a:latin typeface="Segoe UI"/>
                        <a:cs typeface="Segoe UI"/>
                      </a:endParaRPr>
                    </a:p>
                  </a:txBody>
                  <a:tcPr marL="0" marR="0" marT="36830"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EAF1DD"/>
                    </a:solidFill>
                  </a:tcPr>
                </a:tc>
                <a:extLst>
                  <a:ext uri="{0D108BD9-81ED-4DB2-BD59-A6C34878D82A}">
                    <a16:rowId xmlns:a16="http://schemas.microsoft.com/office/drawing/2014/main" val="10002"/>
                  </a:ext>
                </a:extLst>
              </a:tr>
            </a:tbl>
          </a:graphicData>
        </a:graphic>
      </p:graphicFrame>
      <p:sp>
        <p:nvSpPr>
          <p:cNvPr id="5" name="object 5"/>
          <p:cNvSpPr txBox="1"/>
          <p:nvPr/>
        </p:nvSpPr>
        <p:spPr>
          <a:xfrm>
            <a:off x="876293" y="2712211"/>
            <a:ext cx="5336540" cy="4345305"/>
          </a:xfrm>
          <a:prstGeom prst="rect">
            <a:avLst/>
          </a:prstGeom>
        </p:spPr>
        <p:txBody>
          <a:bodyPr vert="horz" wrap="square" lIns="0" tIns="12700" rIns="0" bIns="0" rtlCol="0">
            <a:spAutoFit/>
          </a:bodyPr>
          <a:lstStyle/>
          <a:p>
            <a:pPr marL="403860" marR="33020">
              <a:lnSpc>
                <a:spcPct val="112000"/>
              </a:lnSpc>
              <a:spcBef>
                <a:spcPts val="100"/>
              </a:spcBef>
            </a:pPr>
            <a:r>
              <a:rPr sz="1500" b="1" spc="10" dirty="0">
                <a:solidFill>
                  <a:srgbClr val="00A650"/>
                </a:solidFill>
                <a:latin typeface="Segoe UI Black"/>
                <a:cs typeface="Segoe UI Black"/>
              </a:rPr>
              <a:t>BASIC </a:t>
            </a:r>
            <a:r>
              <a:rPr sz="1500" b="1" spc="15" dirty="0">
                <a:solidFill>
                  <a:srgbClr val="00A650"/>
                </a:solidFill>
                <a:latin typeface="Segoe UI Black"/>
                <a:cs typeface="Segoe UI Black"/>
              </a:rPr>
              <a:t>PRINCIPLES </a:t>
            </a:r>
            <a:r>
              <a:rPr sz="1500" b="1" spc="10" dirty="0">
                <a:solidFill>
                  <a:srgbClr val="00A650"/>
                </a:solidFill>
                <a:latin typeface="Segoe UI Black"/>
                <a:cs typeface="Segoe UI Black"/>
              </a:rPr>
              <a:t>FOR MEASURING </a:t>
            </a:r>
            <a:r>
              <a:rPr sz="1500" b="1" spc="15" dirty="0">
                <a:solidFill>
                  <a:srgbClr val="00A650"/>
                </a:solidFill>
                <a:latin typeface="Segoe UI Black"/>
                <a:cs typeface="Segoe UI Black"/>
              </a:rPr>
              <a:t>PROJECT  CASH</a:t>
            </a:r>
            <a:r>
              <a:rPr sz="1500" b="1" spc="30" dirty="0">
                <a:solidFill>
                  <a:srgbClr val="00A650"/>
                </a:solidFill>
                <a:latin typeface="Segoe UI Black"/>
                <a:cs typeface="Segoe UI Black"/>
              </a:rPr>
              <a:t> </a:t>
            </a:r>
            <a:r>
              <a:rPr sz="1500" b="1" spc="15" dirty="0">
                <a:solidFill>
                  <a:srgbClr val="00A650"/>
                </a:solidFill>
                <a:latin typeface="Segoe UI Black"/>
                <a:cs typeface="Segoe UI Black"/>
              </a:rPr>
              <a:t>FLOWS</a:t>
            </a:r>
            <a:endParaRPr sz="1500" dirty="0">
              <a:latin typeface="Segoe UI Black"/>
              <a:cs typeface="Segoe UI Black"/>
            </a:endParaRPr>
          </a:p>
          <a:p>
            <a:pPr marL="38100">
              <a:lnSpc>
                <a:spcPct val="100000"/>
              </a:lnSpc>
              <a:spcBef>
                <a:spcPts val="760"/>
              </a:spcBef>
            </a:pPr>
            <a:r>
              <a:rPr sz="1100" spc="10" dirty="0">
                <a:latin typeface="Segoe UI"/>
                <a:cs typeface="Segoe UI"/>
              </a:rPr>
              <a:t>For</a:t>
            </a:r>
            <a:r>
              <a:rPr sz="1100" spc="-25" dirty="0">
                <a:latin typeface="Segoe UI"/>
                <a:cs typeface="Segoe UI"/>
              </a:rPr>
              <a:t> </a:t>
            </a:r>
            <a:r>
              <a:rPr sz="1100" spc="15" dirty="0">
                <a:latin typeface="Segoe UI"/>
                <a:cs typeface="Segoe UI"/>
              </a:rPr>
              <a:t>developing</a:t>
            </a:r>
            <a:r>
              <a:rPr sz="1100" spc="-40" dirty="0">
                <a:latin typeface="Segoe UI"/>
                <a:cs typeface="Segoe UI"/>
              </a:rPr>
              <a:t> </a:t>
            </a:r>
            <a:r>
              <a:rPr sz="1100" spc="10" dirty="0">
                <a:latin typeface="Segoe UI"/>
                <a:cs typeface="Segoe UI"/>
              </a:rPr>
              <a:t>the</a:t>
            </a:r>
            <a:r>
              <a:rPr sz="1100" spc="-30" dirty="0">
                <a:latin typeface="Segoe UI"/>
                <a:cs typeface="Segoe UI"/>
              </a:rPr>
              <a:t> </a:t>
            </a:r>
            <a:r>
              <a:rPr sz="1100" spc="10" dirty="0">
                <a:latin typeface="Segoe UI"/>
                <a:cs typeface="Segoe UI"/>
              </a:rPr>
              <a:t>project</a:t>
            </a:r>
            <a:r>
              <a:rPr sz="1100" spc="-25" dirty="0">
                <a:latin typeface="Segoe UI"/>
                <a:cs typeface="Segoe UI"/>
              </a:rPr>
              <a:t> </a:t>
            </a:r>
            <a:r>
              <a:rPr sz="1100" spc="10" dirty="0">
                <a:latin typeface="Segoe UI"/>
                <a:cs typeface="Segoe UI"/>
              </a:rPr>
              <a:t>cash</a:t>
            </a:r>
            <a:r>
              <a:rPr sz="1100" spc="-40" dirty="0">
                <a:latin typeface="Segoe UI"/>
                <a:cs typeface="Segoe UI"/>
              </a:rPr>
              <a:t> </a:t>
            </a:r>
            <a:r>
              <a:rPr sz="1100" spc="15" dirty="0">
                <a:latin typeface="Segoe UI"/>
                <a:cs typeface="Segoe UI"/>
              </a:rPr>
              <a:t>flows</a:t>
            </a:r>
            <a:r>
              <a:rPr sz="1100" spc="-30" dirty="0">
                <a:latin typeface="Segoe UI"/>
                <a:cs typeface="Segoe UI"/>
              </a:rPr>
              <a:t> </a:t>
            </a:r>
            <a:r>
              <a:rPr sz="1100" spc="10" dirty="0">
                <a:latin typeface="Segoe UI"/>
                <a:cs typeface="Segoe UI"/>
              </a:rPr>
              <a:t>the</a:t>
            </a:r>
            <a:r>
              <a:rPr sz="1100" spc="-35" dirty="0">
                <a:latin typeface="Segoe UI"/>
                <a:cs typeface="Segoe UI"/>
              </a:rPr>
              <a:t> </a:t>
            </a:r>
            <a:r>
              <a:rPr sz="1100" spc="15" dirty="0">
                <a:latin typeface="Segoe UI"/>
                <a:cs typeface="Segoe UI"/>
              </a:rPr>
              <a:t>following</a:t>
            </a:r>
            <a:r>
              <a:rPr sz="1100" spc="-30" dirty="0">
                <a:latin typeface="Segoe UI"/>
                <a:cs typeface="Segoe UI"/>
              </a:rPr>
              <a:t> </a:t>
            </a:r>
            <a:r>
              <a:rPr sz="1100" spc="15" dirty="0">
                <a:latin typeface="Segoe UI"/>
                <a:cs typeface="Segoe UI"/>
              </a:rPr>
              <a:t>principles</a:t>
            </a:r>
            <a:r>
              <a:rPr sz="1100" spc="-30" dirty="0">
                <a:latin typeface="Segoe UI"/>
                <a:cs typeface="Segoe UI"/>
              </a:rPr>
              <a:t> </a:t>
            </a:r>
            <a:r>
              <a:rPr sz="1100" spc="10" dirty="0">
                <a:latin typeface="Segoe UI"/>
                <a:cs typeface="Segoe UI"/>
              </a:rPr>
              <a:t>must</a:t>
            </a:r>
            <a:r>
              <a:rPr sz="1100" spc="-25" dirty="0">
                <a:latin typeface="Segoe UI"/>
                <a:cs typeface="Segoe UI"/>
              </a:rPr>
              <a:t> </a:t>
            </a:r>
            <a:r>
              <a:rPr sz="1100" spc="5" dirty="0">
                <a:latin typeface="Segoe UI"/>
                <a:cs typeface="Segoe UI"/>
              </a:rPr>
              <a:t>be</a:t>
            </a:r>
            <a:r>
              <a:rPr sz="1100" spc="-30" dirty="0">
                <a:latin typeface="Segoe UI"/>
                <a:cs typeface="Segoe UI"/>
              </a:rPr>
              <a:t> </a:t>
            </a:r>
            <a:r>
              <a:rPr sz="1100" spc="10" dirty="0">
                <a:latin typeface="Segoe UI"/>
                <a:cs typeface="Segoe UI"/>
              </a:rPr>
              <a:t>kept</a:t>
            </a:r>
            <a:r>
              <a:rPr sz="1100" spc="-30" dirty="0">
                <a:latin typeface="Segoe UI"/>
                <a:cs typeface="Segoe UI"/>
              </a:rPr>
              <a:t> </a:t>
            </a:r>
            <a:r>
              <a:rPr sz="1100" spc="10" dirty="0">
                <a:latin typeface="Segoe UI"/>
                <a:cs typeface="Segoe UI"/>
              </a:rPr>
              <a:t>in</a:t>
            </a:r>
            <a:r>
              <a:rPr sz="1100" spc="-35" dirty="0">
                <a:latin typeface="Segoe UI"/>
                <a:cs typeface="Segoe UI"/>
              </a:rPr>
              <a:t> </a:t>
            </a:r>
            <a:r>
              <a:rPr sz="1100" spc="15" dirty="0">
                <a:latin typeface="Segoe UI"/>
                <a:cs typeface="Segoe UI"/>
              </a:rPr>
              <a:t>mind:</a:t>
            </a:r>
            <a:endParaRPr sz="1100" dirty="0">
              <a:latin typeface="Segoe UI"/>
              <a:cs typeface="Segoe UI"/>
            </a:endParaRPr>
          </a:p>
          <a:p>
            <a:pPr marL="38100" algn="just">
              <a:lnSpc>
                <a:spcPct val="100000"/>
              </a:lnSpc>
              <a:spcBef>
                <a:spcPts val="750"/>
              </a:spcBef>
            </a:pPr>
            <a:r>
              <a:rPr sz="1200" b="1" spc="10" dirty="0">
                <a:solidFill>
                  <a:srgbClr val="00A650"/>
                </a:solidFill>
                <a:latin typeface="Segoe UI"/>
                <a:cs typeface="Segoe UI"/>
              </a:rPr>
              <a:t> Block of Assets and</a:t>
            </a:r>
            <a:r>
              <a:rPr sz="1200" b="1" spc="170" dirty="0">
                <a:solidFill>
                  <a:srgbClr val="00A650"/>
                </a:solidFill>
                <a:latin typeface="Segoe UI"/>
                <a:cs typeface="Segoe UI"/>
              </a:rPr>
              <a:t> </a:t>
            </a:r>
            <a:r>
              <a:rPr sz="1200" b="1" spc="15" dirty="0">
                <a:solidFill>
                  <a:srgbClr val="00A650"/>
                </a:solidFill>
                <a:latin typeface="Segoe UI"/>
                <a:cs typeface="Segoe UI"/>
              </a:rPr>
              <a:t>Depreciation</a:t>
            </a:r>
            <a:endParaRPr sz="1200" dirty="0">
              <a:latin typeface="Segoe UI"/>
              <a:cs typeface="Segoe UI"/>
            </a:endParaRPr>
          </a:p>
          <a:p>
            <a:pPr marL="38100" marR="30480" algn="just">
              <a:lnSpc>
                <a:spcPct val="110900"/>
              </a:lnSpc>
              <a:spcBef>
                <a:spcPts val="495"/>
              </a:spcBef>
            </a:pPr>
            <a:r>
              <a:rPr sz="1100" spc="15" dirty="0">
                <a:latin typeface="Segoe UI"/>
                <a:cs typeface="Segoe UI"/>
              </a:rPr>
              <a:t>From above discussion </a:t>
            </a:r>
            <a:r>
              <a:rPr sz="1100" spc="10" dirty="0">
                <a:latin typeface="Segoe UI"/>
                <a:cs typeface="Segoe UI"/>
              </a:rPr>
              <a:t>it is </a:t>
            </a:r>
            <a:r>
              <a:rPr sz="1100" spc="15" dirty="0">
                <a:latin typeface="Segoe UI"/>
                <a:cs typeface="Segoe UI"/>
              </a:rPr>
              <a:t>clear </a:t>
            </a:r>
            <a:r>
              <a:rPr sz="1100" spc="10" dirty="0">
                <a:latin typeface="Segoe UI"/>
                <a:cs typeface="Segoe UI"/>
              </a:rPr>
              <a:t>that tax </a:t>
            </a:r>
            <a:r>
              <a:rPr sz="1100" spc="15" dirty="0">
                <a:latin typeface="Segoe UI"/>
                <a:cs typeface="Segoe UI"/>
              </a:rPr>
              <a:t>shield/ benefit from depreciation </a:t>
            </a:r>
            <a:r>
              <a:rPr sz="1100" spc="20" dirty="0">
                <a:latin typeface="Segoe UI"/>
                <a:cs typeface="Segoe UI"/>
              </a:rPr>
              <a:t>is  </a:t>
            </a:r>
            <a:r>
              <a:rPr sz="1100" spc="15" dirty="0">
                <a:latin typeface="Segoe UI"/>
                <a:cs typeface="Segoe UI"/>
              </a:rPr>
              <a:t>considered </a:t>
            </a:r>
            <a:r>
              <a:rPr sz="1100" spc="10" dirty="0">
                <a:latin typeface="Segoe UI"/>
                <a:cs typeface="Segoe UI"/>
              </a:rPr>
              <a:t>while </a:t>
            </a:r>
            <a:r>
              <a:rPr sz="1100" spc="15" dirty="0">
                <a:latin typeface="Segoe UI"/>
                <a:cs typeface="Segoe UI"/>
              </a:rPr>
              <a:t>calculating </a:t>
            </a:r>
            <a:r>
              <a:rPr sz="1100" spc="10" dirty="0">
                <a:latin typeface="Segoe UI"/>
                <a:cs typeface="Segoe UI"/>
              </a:rPr>
              <a:t>cash </a:t>
            </a:r>
            <a:r>
              <a:rPr sz="1100" spc="15" dirty="0">
                <a:latin typeface="Segoe UI"/>
                <a:cs typeface="Segoe UI"/>
              </a:rPr>
              <a:t>flows from the </a:t>
            </a:r>
            <a:r>
              <a:rPr sz="1100" spc="10" dirty="0">
                <a:latin typeface="Segoe UI"/>
                <a:cs typeface="Segoe UI"/>
              </a:rPr>
              <a:t>project. </a:t>
            </a:r>
            <a:r>
              <a:rPr sz="1100" spc="15" dirty="0">
                <a:latin typeface="Segoe UI"/>
                <a:cs typeface="Segoe UI"/>
              </a:rPr>
              <a:t>Taxable income </a:t>
            </a:r>
            <a:r>
              <a:rPr sz="1100" spc="20" dirty="0">
                <a:latin typeface="Segoe UI"/>
                <a:cs typeface="Segoe UI"/>
              </a:rPr>
              <a:t>is  </a:t>
            </a:r>
            <a:r>
              <a:rPr sz="1100" spc="15" dirty="0">
                <a:latin typeface="Segoe UI"/>
                <a:cs typeface="Segoe UI"/>
              </a:rPr>
              <a:t>calculated </a:t>
            </a:r>
            <a:r>
              <a:rPr sz="1100" spc="5" dirty="0">
                <a:latin typeface="Segoe UI"/>
                <a:cs typeface="Segoe UI"/>
              </a:rPr>
              <a:t>as </a:t>
            </a:r>
            <a:r>
              <a:rPr sz="1100" spc="10" dirty="0">
                <a:latin typeface="Segoe UI"/>
                <a:cs typeface="Segoe UI"/>
              </a:rPr>
              <a:t>per </a:t>
            </a:r>
            <a:r>
              <a:rPr sz="1100" spc="15" dirty="0">
                <a:latin typeface="Segoe UI"/>
                <a:cs typeface="Segoe UI"/>
              </a:rPr>
              <a:t>the provisions </a:t>
            </a:r>
            <a:r>
              <a:rPr sz="1100" spc="10" dirty="0">
                <a:latin typeface="Segoe UI"/>
                <a:cs typeface="Segoe UI"/>
              </a:rPr>
              <a:t>of </a:t>
            </a:r>
            <a:r>
              <a:rPr sz="1100" spc="15" dirty="0">
                <a:latin typeface="Segoe UI"/>
                <a:cs typeface="Segoe UI"/>
              </a:rPr>
              <a:t>Income </a:t>
            </a:r>
            <a:r>
              <a:rPr sz="1100" spc="5" dirty="0">
                <a:latin typeface="Segoe UI"/>
                <a:cs typeface="Segoe UI"/>
              </a:rPr>
              <a:t>Tax or </a:t>
            </a:r>
            <a:r>
              <a:rPr sz="1100" spc="15" dirty="0">
                <a:latin typeface="Segoe UI"/>
                <a:cs typeface="Segoe UI"/>
              </a:rPr>
              <a:t>similar </a:t>
            </a:r>
            <a:r>
              <a:rPr sz="1100" spc="10" dirty="0">
                <a:latin typeface="Segoe UI"/>
                <a:cs typeface="Segoe UI"/>
              </a:rPr>
              <a:t>Act </a:t>
            </a:r>
            <a:r>
              <a:rPr sz="1100" spc="5" dirty="0">
                <a:latin typeface="Segoe UI"/>
                <a:cs typeface="Segoe UI"/>
              </a:rPr>
              <a:t>of </a:t>
            </a:r>
            <a:r>
              <a:rPr sz="1100" dirty="0">
                <a:latin typeface="Segoe UI"/>
                <a:cs typeface="Segoe UI"/>
              </a:rPr>
              <a:t>a </a:t>
            </a:r>
            <a:r>
              <a:rPr sz="1100" spc="15" dirty="0">
                <a:latin typeface="Segoe UI"/>
                <a:cs typeface="Segoe UI"/>
              </a:rPr>
              <a:t>country. The  treatment</a:t>
            </a:r>
            <a:r>
              <a:rPr sz="1100" spc="-20" dirty="0">
                <a:latin typeface="Segoe UI"/>
                <a:cs typeface="Segoe UI"/>
              </a:rPr>
              <a:t> </a:t>
            </a:r>
            <a:r>
              <a:rPr sz="1100" spc="5" dirty="0">
                <a:latin typeface="Segoe UI"/>
                <a:cs typeface="Segoe UI"/>
              </a:rPr>
              <a:t>of</a:t>
            </a:r>
            <a:r>
              <a:rPr sz="1100" spc="-15" dirty="0">
                <a:latin typeface="Segoe UI"/>
                <a:cs typeface="Segoe UI"/>
              </a:rPr>
              <a:t> </a:t>
            </a:r>
            <a:r>
              <a:rPr sz="1100" spc="15" dirty="0">
                <a:latin typeface="Segoe UI"/>
                <a:cs typeface="Segoe UI"/>
              </a:rPr>
              <a:t>deprecation</a:t>
            </a:r>
            <a:r>
              <a:rPr sz="1100" spc="-15" dirty="0">
                <a:latin typeface="Segoe UI"/>
                <a:cs typeface="Segoe UI"/>
              </a:rPr>
              <a:t> </a:t>
            </a:r>
            <a:r>
              <a:rPr sz="1100" spc="10" dirty="0">
                <a:latin typeface="Segoe UI"/>
                <a:cs typeface="Segoe UI"/>
              </a:rPr>
              <a:t>is</a:t>
            </a:r>
            <a:r>
              <a:rPr sz="1100" spc="-30" dirty="0">
                <a:latin typeface="Segoe UI"/>
                <a:cs typeface="Segoe UI"/>
              </a:rPr>
              <a:t> </a:t>
            </a:r>
            <a:r>
              <a:rPr sz="1100" spc="15" dirty="0">
                <a:latin typeface="Segoe UI"/>
                <a:cs typeface="Segoe UI"/>
              </a:rPr>
              <a:t>based</a:t>
            </a:r>
            <a:r>
              <a:rPr sz="1100" spc="-30" dirty="0">
                <a:latin typeface="Segoe UI"/>
                <a:cs typeface="Segoe UI"/>
              </a:rPr>
              <a:t> </a:t>
            </a:r>
            <a:r>
              <a:rPr sz="1100" spc="5" dirty="0">
                <a:latin typeface="Segoe UI"/>
                <a:cs typeface="Segoe UI"/>
              </a:rPr>
              <a:t>on</a:t>
            </a:r>
            <a:r>
              <a:rPr sz="1100" spc="-15" dirty="0">
                <a:latin typeface="Segoe UI"/>
                <a:cs typeface="Segoe UI"/>
              </a:rPr>
              <a:t> </a:t>
            </a:r>
            <a:r>
              <a:rPr sz="1100" spc="10" dirty="0">
                <a:latin typeface="Segoe UI"/>
                <a:cs typeface="Segoe UI"/>
              </a:rPr>
              <a:t>the</a:t>
            </a:r>
            <a:r>
              <a:rPr sz="1100" spc="-20" dirty="0">
                <a:latin typeface="Segoe UI"/>
                <a:cs typeface="Segoe UI"/>
              </a:rPr>
              <a:t> </a:t>
            </a:r>
            <a:r>
              <a:rPr sz="1100" spc="15" dirty="0">
                <a:latin typeface="Segoe UI"/>
                <a:cs typeface="Segoe UI"/>
              </a:rPr>
              <a:t>concept</a:t>
            </a:r>
            <a:r>
              <a:rPr sz="1100" spc="-20" dirty="0">
                <a:latin typeface="Segoe UI"/>
                <a:cs typeface="Segoe UI"/>
              </a:rPr>
              <a:t> </a:t>
            </a:r>
            <a:r>
              <a:rPr sz="1100" spc="5" dirty="0">
                <a:latin typeface="Segoe UI"/>
                <a:cs typeface="Segoe UI"/>
              </a:rPr>
              <a:t>of</a:t>
            </a:r>
            <a:r>
              <a:rPr sz="1100" spc="-20" dirty="0">
                <a:latin typeface="Segoe UI"/>
                <a:cs typeface="Segoe UI"/>
              </a:rPr>
              <a:t> </a:t>
            </a:r>
            <a:r>
              <a:rPr sz="1100" spc="15" dirty="0">
                <a:latin typeface="Segoe UI"/>
                <a:cs typeface="Segoe UI"/>
              </a:rPr>
              <a:t>“Block</a:t>
            </a:r>
            <a:r>
              <a:rPr sz="1100" spc="-25" dirty="0">
                <a:latin typeface="Segoe UI"/>
                <a:cs typeface="Segoe UI"/>
              </a:rPr>
              <a:t> </a:t>
            </a:r>
            <a:r>
              <a:rPr sz="1100" spc="5" dirty="0">
                <a:latin typeface="Segoe UI"/>
                <a:cs typeface="Segoe UI"/>
              </a:rPr>
              <a:t>of</a:t>
            </a:r>
            <a:r>
              <a:rPr sz="1100" spc="-15" dirty="0">
                <a:latin typeface="Segoe UI"/>
                <a:cs typeface="Segoe UI"/>
              </a:rPr>
              <a:t> </a:t>
            </a:r>
            <a:r>
              <a:rPr sz="1100" spc="15" dirty="0">
                <a:latin typeface="Segoe UI"/>
                <a:cs typeface="Segoe UI"/>
              </a:rPr>
              <a:t>Assets”,</a:t>
            </a:r>
            <a:r>
              <a:rPr sz="1100" spc="-15" dirty="0">
                <a:latin typeface="Segoe UI"/>
                <a:cs typeface="Segoe UI"/>
              </a:rPr>
              <a:t> </a:t>
            </a:r>
            <a:r>
              <a:rPr sz="1100" spc="10" dirty="0">
                <a:latin typeface="Segoe UI"/>
                <a:cs typeface="Segoe UI"/>
              </a:rPr>
              <a:t>which</a:t>
            </a:r>
            <a:r>
              <a:rPr sz="1100" spc="-15" dirty="0">
                <a:latin typeface="Segoe UI"/>
                <a:cs typeface="Segoe UI"/>
              </a:rPr>
              <a:t> </a:t>
            </a:r>
            <a:r>
              <a:rPr sz="1100" spc="10" dirty="0">
                <a:latin typeface="Segoe UI"/>
                <a:cs typeface="Segoe UI"/>
              </a:rPr>
              <a:t>means  </a:t>
            </a:r>
            <a:r>
              <a:rPr sz="1100" dirty="0">
                <a:latin typeface="Segoe UI"/>
                <a:cs typeface="Segoe UI"/>
              </a:rPr>
              <a:t>a </a:t>
            </a:r>
            <a:r>
              <a:rPr sz="1100" spc="15" dirty="0">
                <a:latin typeface="Segoe UI"/>
                <a:cs typeface="Segoe UI"/>
              </a:rPr>
              <a:t>group </a:t>
            </a:r>
            <a:r>
              <a:rPr sz="1100" spc="5" dirty="0">
                <a:latin typeface="Segoe UI"/>
                <a:cs typeface="Segoe UI"/>
              </a:rPr>
              <a:t>of </a:t>
            </a:r>
            <a:r>
              <a:rPr sz="1100" spc="15" dirty="0">
                <a:latin typeface="Segoe UI"/>
                <a:cs typeface="Segoe UI"/>
              </a:rPr>
              <a:t>assets falling within </a:t>
            </a:r>
            <a:r>
              <a:rPr sz="1100" dirty="0">
                <a:latin typeface="Segoe UI"/>
                <a:cs typeface="Segoe UI"/>
              </a:rPr>
              <a:t>a </a:t>
            </a:r>
            <a:r>
              <a:rPr sz="1100" spc="15" dirty="0">
                <a:latin typeface="Segoe UI"/>
                <a:cs typeface="Segoe UI"/>
              </a:rPr>
              <a:t>particular </a:t>
            </a:r>
            <a:r>
              <a:rPr sz="1100" spc="10" dirty="0">
                <a:latin typeface="Segoe UI"/>
                <a:cs typeface="Segoe UI"/>
              </a:rPr>
              <a:t>class </a:t>
            </a:r>
            <a:r>
              <a:rPr sz="1100" spc="5" dirty="0">
                <a:latin typeface="Segoe UI"/>
                <a:cs typeface="Segoe UI"/>
              </a:rPr>
              <a:t>of </a:t>
            </a:r>
            <a:r>
              <a:rPr sz="1100" spc="15" dirty="0">
                <a:latin typeface="Segoe UI"/>
                <a:cs typeface="Segoe UI"/>
              </a:rPr>
              <a:t>assets. </a:t>
            </a:r>
            <a:r>
              <a:rPr sz="1100" spc="10" dirty="0">
                <a:latin typeface="Segoe UI"/>
                <a:cs typeface="Segoe UI"/>
              </a:rPr>
              <a:t>This class </a:t>
            </a:r>
            <a:r>
              <a:rPr sz="1100" spc="5" dirty="0">
                <a:latin typeface="Segoe UI"/>
                <a:cs typeface="Segoe UI"/>
              </a:rPr>
              <a:t>of </a:t>
            </a:r>
            <a:r>
              <a:rPr sz="1100" spc="15" dirty="0">
                <a:latin typeface="Segoe UI"/>
                <a:cs typeface="Segoe UI"/>
              </a:rPr>
              <a:t>assets </a:t>
            </a:r>
            <a:r>
              <a:rPr sz="1100" spc="5" dirty="0">
                <a:latin typeface="Segoe UI"/>
                <a:cs typeface="Segoe UI"/>
              </a:rPr>
              <a:t>can  </a:t>
            </a:r>
            <a:r>
              <a:rPr sz="1100" spc="10" dirty="0">
                <a:latin typeface="Segoe UI"/>
                <a:cs typeface="Segoe UI"/>
              </a:rPr>
              <a:t>be </a:t>
            </a:r>
            <a:r>
              <a:rPr sz="1100" spc="15" dirty="0">
                <a:latin typeface="Segoe UI"/>
                <a:cs typeface="Segoe UI"/>
              </a:rPr>
              <a:t>building, machinery, furniture </a:t>
            </a:r>
            <a:r>
              <a:rPr sz="1100" spc="10" dirty="0">
                <a:latin typeface="Segoe UI"/>
                <a:cs typeface="Segoe UI"/>
              </a:rPr>
              <a:t>etc. in </a:t>
            </a:r>
            <a:r>
              <a:rPr sz="1100" spc="15" dirty="0">
                <a:latin typeface="Segoe UI"/>
                <a:cs typeface="Segoe UI"/>
              </a:rPr>
              <a:t>respect </a:t>
            </a:r>
            <a:r>
              <a:rPr sz="1100" spc="10" dirty="0">
                <a:latin typeface="Segoe UI"/>
                <a:cs typeface="Segoe UI"/>
              </a:rPr>
              <a:t>of which </a:t>
            </a:r>
            <a:r>
              <a:rPr sz="1100" spc="15" dirty="0">
                <a:latin typeface="Segoe UI"/>
                <a:cs typeface="Segoe UI"/>
              </a:rPr>
              <a:t>depreciation </a:t>
            </a:r>
            <a:r>
              <a:rPr sz="1100" spc="10" dirty="0">
                <a:latin typeface="Segoe UI"/>
                <a:cs typeface="Segoe UI"/>
              </a:rPr>
              <a:t>is </a:t>
            </a:r>
            <a:r>
              <a:rPr sz="1100" spc="15" dirty="0">
                <a:latin typeface="Segoe UI"/>
                <a:cs typeface="Segoe UI"/>
              </a:rPr>
              <a:t>charged </a:t>
            </a:r>
            <a:r>
              <a:rPr sz="1100" spc="5" dirty="0">
                <a:latin typeface="Segoe UI"/>
                <a:cs typeface="Segoe UI"/>
              </a:rPr>
              <a:t>at  </a:t>
            </a:r>
            <a:r>
              <a:rPr sz="1100" spc="10" dirty="0">
                <a:latin typeface="Segoe UI"/>
                <a:cs typeface="Segoe UI"/>
              </a:rPr>
              <a:t>same rate. The </a:t>
            </a:r>
            <a:r>
              <a:rPr sz="1100" spc="15" dirty="0">
                <a:latin typeface="Segoe UI"/>
                <a:cs typeface="Segoe UI"/>
              </a:rPr>
              <a:t>treatment </a:t>
            </a:r>
            <a:r>
              <a:rPr sz="1100" spc="10" dirty="0">
                <a:latin typeface="Segoe UI"/>
                <a:cs typeface="Segoe UI"/>
              </a:rPr>
              <a:t>of tax </a:t>
            </a:r>
            <a:r>
              <a:rPr sz="1100" spc="15" dirty="0">
                <a:latin typeface="Segoe UI"/>
                <a:cs typeface="Segoe UI"/>
              </a:rPr>
              <a:t>depends </a:t>
            </a:r>
            <a:r>
              <a:rPr sz="1100" spc="5" dirty="0">
                <a:latin typeface="Segoe UI"/>
                <a:cs typeface="Segoe UI"/>
              </a:rPr>
              <a:t>on </a:t>
            </a:r>
            <a:r>
              <a:rPr sz="1100" spc="15" dirty="0">
                <a:latin typeface="Segoe UI"/>
                <a:cs typeface="Segoe UI"/>
              </a:rPr>
              <a:t>the fact whether </a:t>
            </a:r>
            <a:r>
              <a:rPr sz="1100" spc="10" dirty="0">
                <a:latin typeface="Segoe UI"/>
                <a:cs typeface="Segoe UI"/>
              </a:rPr>
              <a:t>block </a:t>
            </a:r>
            <a:r>
              <a:rPr sz="1100" spc="5" dirty="0">
                <a:latin typeface="Segoe UI"/>
                <a:cs typeface="Segoe UI"/>
              </a:rPr>
              <a:t>of </a:t>
            </a:r>
            <a:r>
              <a:rPr sz="1100" spc="15" dirty="0">
                <a:latin typeface="Segoe UI"/>
                <a:cs typeface="Segoe UI"/>
              </a:rPr>
              <a:t>asset </a:t>
            </a:r>
            <a:r>
              <a:rPr sz="1100" spc="10" dirty="0">
                <a:latin typeface="Segoe UI"/>
                <a:cs typeface="Segoe UI"/>
              </a:rPr>
              <a:t>consist  of one </a:t>
            </a:r>
            <a:r>
              <a:rPr sz="1100" spc="15" dirty="0">
                <a:latin typeface="Segoe UI"/>
                <a:cs typeface="Segoe UI"/>
              </a:rPr>
              <a:t>asset </a:t>
            </a:r>
            <a:r>
              <a:rPr sz="1100" spc="10" dirty="0">
                <a:latin typeface="Segoe UI"/>
                <a:cs typeface="Segoe UI"/>
              </a:rPr>
              <a:t>or </a:t>
            </a:r>
            <a:r>
              <a:rPr sz="1100" spc="15" dirty="0">
                <a:latin typeface="Segoe UI"/>
                <a:cs typeface="Segoe UI"/>
              </a:rPr>
              <a:t>several assets. </a:t>
            </a:r>
            <a:r>
              <a:rPr sz="1100" spc="10" dirty="0">
                <a:latin typeface="Segoe UI"/>
                <a:cs typeface="Segoe UI"/>
              </a:rPr>
              <a:t>To </a:t>
            </a:r>
            <a:r>
              <a:rPr sz="1100" spc="15" dirty="0">
                <a:latin typeface="Segoe UI"/>
                <a:cs typeface="Segoe UI"/>
              </a:rPr>
              <a:t>understand </a:t>
            </a:r>
            <a:r>
              <a:rPr sz="1100" spc="10" dirty="0">
                <a:latin typeface="Segoe UI"/>
                <a:cs typeface="Segoe UI"/>
              </a:rPr>
              <a:t>the </a:t>
            </a:r>
            <a:r>
              <a:rPr sz="1100" spc="15" dirty="0">
                <a:latin typeface="Segoe UI"/>
                <a:cs typeface="Segoe UI"/>
              </a:rPr>
              <a:t>concept </a:t>
            </a:r>
            <a:r>
              <a:rPr sz="1100" spc="10" dirty="0">
                <a:latin typeface="Segoe UI"/>
                <a:cs typeface="Segoe UI"/>
              </a:rPr>
              <a:t>of block </a:t>
            </a:r>
            <a:r>
              <a:rPr sz="1100" spc="5" dirty="0">
                <a:latin typeface="Segoe UI"/>
                <a:cs typeface="Segoe UI"/>
              </a:rPr>
              <a:t>of </a:t>
            </a:r>
            <a:r>
              <a:rPr sz="1100" spc="15" dirty="0">
                <a:latin typeface="Segoe UI"/>
                <a:cs typeface="Segoe UI"/>
              </a:rPr>
              <a:t>asset </a:t>
            </a:r>
            <a:r>
              <a:rPr sz="1100" spc="5" dirty="0">
                <a:latin typeface="Segoe UI"/>
                <a:cs typeface="Segoe UI"/>
              </a:rPr>
              <a:t>let </a:t>
            </a:r>
            <a:r>
              <a:rPr sz="1100" spc="10" dirty="0">
                <a:latin typeface="Segoe UI"/>
                <a:cs typeface="Segoe UI"/>
              </a:rPr>
              <a:t>us  </a:t>
            </a:r>
            <a:r>
              <a:rPr sz="1100" spc="15" dirty="0">
                <a:latin typeface="Segoe UI"/>
                <a:cs typeface="Segoe UI"/>
              </a:rPr>
              <a:t>discuss </a:t>
            </a:r>
            <a:r>
              <a:rPr sz="1100" spc="5" dirty="0">
                <a:latin typeface="Segoe UI"/>
                <a:cs typeface="Segoe UI"/>
              </a:rPr>
              <a:t>an</a:t>
            </a:r>
            <a:r>
              <a:rPr sz="1100" spc="60" dirty="0">
                <a:latin typeface="Segoe UI"/>
                <a:cs typeface="Segoe UI"/>
              </a:rPr>
              <a:t> </a:t>
            </a:r>
            <a:r>
              <a:rPr sz="1100" spc="15" dirty="0">
                <a:latin typeface="Segoe UI"/>
                <a:cs typeface="Segoe UI"/>
              </a:rPr>
              <a:t>example.</a:t>
            </a:r>
            <a:endParaRPr sz="1100" dirty="0">
              <a:latin typeface="Segoe UI"/>
              <a:cs typeface="Segoe UI"/>
            </a:endParaRPr>
          </a:p>
          <a:p>
            <a:pPr marL="38100">
              <a:lnSpc>
                <a:spcPct val="100000"/>
              </a:lnSpc>
              <a:spcBef>
                <a:spcPts val="745"/>
              </a:spcBef>
            </a:pPr>
            <a:r>
              <a:rPr sz="1100" b="1" spc="15" dirty="0">
                <a:latin typeface="Segoe UI"/>
                <a:cs typeface="Segoe UI"/>
              </a:rPr>
              <a:t>Example</a:t>
            </a:r>
            <a:endParaRPr sz="1100" dirty="0">
              <a:latin typeface="Segoe UI"/>
              <a:cs typeface="Segoe UI"/>
            </a:endParaRPr>
          </a:p>
          <a:p>
            <a:pPr marL="38100" marR="31750" indent="-635" algn="just">
              <a:lnSpc>
                <a:spcPct val="110600"/>
              </a:lnSpc>
              <a:spcBef>
                <a:spcPts val="605"/>
              </a:spcBef>
            </a:pPr>
            <a:r>
              <a:rPr sz="1100" spc="15" dirty="0">
                <a:latin typeface="Segoe UI"/>
                <a:cs typeface="Segoe UI"/>
              </a:rPr>
              <a:t>Suppose </a:t>
            </a:r>
            <a:r>
              <a:rPr sz="1100" dirty="0">
                <a:latin typeface="Segoe UI"/>
                <a:cs typeface="Segoe UI"/>
              </a:rPr>
              <a:t>A </a:t>
            </a:r>
            <a:r>
              <a:rPr sz="1100" spc="10" dirty="0">
                <a:latin typeface="Segoe UI"/>
                <a:cs typeface="Segoe UI"/>
              </a:rPr>
              <a:t>Ltd. </a:t>
            </a:r>
            <a:r>
              <a:rPr sz="1100" spc="15" dirty="0">
                <a:latin typeface="Segoe UI"/>
                <a:cs typeface="Segoe UI"/>
              </a:rPr>
              <a:t>acquired </a:t>
            </a:r>
            <a:r>
              <a:rPr sz="1100" spc="10" dirty="0">
                <a:latin typeface="Segoe UI"/>
                <a:cs typeface="Segoe UI"/>
              </a:rPr>
              <a:t>new </a:t>
            </a:r>
            <a:r>
              <a:rPr sz="1100" spc="15" dirty="0">
                <a:latin typeface="Segoe UI"/>
                <a:cs typeface="Segoe UI"/>
              </a:rPr>
              <a:t>machinery </a:t>
            </a:r>
            <a:r>
              <a:rPr sz="1100" spc="10" dirty="0">
                <a:latin typeface="Segoe UI"/>
                <a:cs typeface="Segoe UI"/>
              </a:rPr>
              <a:t>for </a:t>
            </a:r>
            <a:r>
              <a:rPr sz="1100" spc="10" dirty="0">
                <a:latin typeface="Trebuchet MS"/>
                <a:cs typeface="Trebuchet MS"/>
              </a:rPr>
              <a:t>`</a:t>
            </a:r>
            <a:r>
              <a:rPr sz="1100" spc="10" dirty="0">
                <a:latin typeface="Segoe UI"/>
                <a:cs typeface="Segoe UI"/>
              </a:rPr>
              <a:t>1,00,000 </a:t>
            </a:r>
            <a:r>
              <a:rPr sz="1100" spc="15" dirty="0">
                <a:latin typeface="Segoe UI"/>
                <a:cs typeface="Segoe UI"/>
              </a:rPr>
              <a:t>depreciable </a:t>
            </a:r>
            <a:r>
              <a:rPr sz="1100" spc="10" dirty="0">
                <a:latin typeface="Segoe UI"/>
                <a:cs typeface="Segoe UI"/>
              </a:rPr>
              <a:t>at </a:t>
            </a:r>
            <a:r>
              <a:rPr sz="1100" spc="15" dirty="0">
                <a:latin typeface="Segoe UI"/>
                <a:cs typeface="Segoe UI"/>
              </a:rPr>
              <a:t>20% </a:t>
            </a:r>
            <a:r>
              <a:rPr sz="1100" spc="10" dirty="0">
                <a:latin typeface="Segoe UI"/>
                <a:cs typeface="Segoe UI"/>
              </a:rPr>
              <a:t>as per  </a:t>
            </a:r>
            <a:r>
              <a:rPr sz="1100" spc="15" dirty="0">
                <a:latin typeface="Segoe UI"/>
                <a:cs typeface="Segoe UI"/>
              </a:rPr>
              <a:t>Written Down Value </a:t>
            </a:r>
            <a:r>
              <a:rPr sz="1100" spc="10" dirty="0">
                <a:latin typeface="Segoe UI"/>
                <a:cs typeface="Segoe UI"/>
              </a:rPr>
              <a:t>(WDV) </a:t>
            </a:r>
            <a:r>
              <a:rPr sz="1100" spc="15" dirty="0">
                <a:latin typeface="Segoe UI"/>
                <a:cs typeface="Segoe UI"/>
              </a:rPr>
              <a:t>method. </a:t>
            </a:r>
            <a:r>
              <a:rPr sz="1100" spc="10" dirty="0">
                <a:latin typeface="Segoe UI"/>
                <a:cs typeface="Segoe UI"/>
              </a:rPr>
              <a:t>The </a:t>
            </a:r>
            <a:r>
              <a:rPr sz="1100" spc="15" dirty="0">
                <a:latin typeface="Segoe UI"/>
                <a:cs typeface="Segoe UI"/>
              </a:rPr>
              <a:t>machine </a:t>
            </a:r>
            <a:r>
              <a:rPr sz="1100" spc="5" dirty="0">
                <a:latin typeface="Segoe UI"/>
                <a:cs typeface="Segoe UI"/>
              </a:rPr>
              <a:t>has an </a:t>
            </a:r>
            <a:r>
              <a:rPr sz="1100" spc="15" dirty="0">
                <a:latin typeface="Segoe UI"/>
                <a:cs typeface="Segoe UI"/>
              </a:rPr>
              <a:t>expected </a:t>
            </a:r>
            <a:r>
              <a:rPr sz="1100" spc="10" dirty="0">
                <a:latin typeface="Segoe UI"/>
                <a:cs typeface="Segoe UI"/>
              </a:rPr>
              <a:t>life of </a:t>
            </a:r>
            <a:r>
              <a:rPr sz="1100" dirty="0">
                <a:latin typeface="Segoe UI"/>
                <a:cs typeface="Segoe UI"/>
              </a:rPr>
              <a:t>5 </a:t>
            </a:r>
            <a:r>
              <a:rPr sz="1100" spc="15" dirty="0">
                <a:latin typeface="Segoe UI"/>
                <a:cs typeface="Segoe UI"/>
              </a:rPr>
              <a:t>years  with </a:t>
            </a:r>
            <a:r>
              <a:rPr sz="1100" spc="10" dirty="0">
                <a:latin typeface="Segoe UI"/>
                <a:cs typeface="Segoe UI"/>
              </a:rPr>
              <a:t>salvage value of </a:t>
            </a:r>
            <a:r>
              <a:rPr sz="1100" spc="10" dirty="0">
                <a:latin typeface="Trebuchet MS"/>
                <a:cs typeface="Trebuchet MS"/>
              </a:rPr>
              <a:t>`</a:t>
            </a:r>
            <a:r>
              <a:rPr sz="1100" spc="10" dirty="0">
                <a:latin typeface="Segoe UI"/>
                <a:cs typeface="Segoe UI"/>
              </a:rPr>
              <a:t>10,000. The </a:t>
            </a:r>
            <a:r>
              <a:rPr sz="1100" spc="15" dirty="0">
                <a:latin typeface="Segoe UI"/>
                <a:cs typeface="Segoe UI"/>
              </a:rPr>
              <a:t>treatment </a:t>
            </a:r>
            <a:r>
              <a:rPr sz="1100" spc="5" dirty="0">
                <a:latin typeface="Segoe UI"/>
                <a:cs typeface="Segoe UI"/>
              </a:rPr>
              <a:t>of </a:t>
            </a:r>
            <a:r>
              <a:rPr sz="1100" spc="15" dirty="0">
                <a:latin typeface="Segoe UI"/>
                <a:cs typeface="Segoe UI"/>
              </a:rPr>
              <a:t>Depreciation/ </a:t>
            </a:r>
            <a:r>
              <a:rPr sz="1100" spc="10" dirty="0">
                <a:latin typeface="Segoe UI"/>
                <a:cs typeface="Segoe UI"/>
              </a:rPr>
              <a:t>Short Term </a:t>
            </a:r>
            <a:r>
              <a:rPr sz="1100" spc="15" dirty="0">
                <a:latin typeface="Segoe UI"/>
                <a:cs typeface="Segoe UI"/>
              </a:rPr>
              <a:t>Capital  Loss </a:t>
            </a:r>
            <a:r>
              <a:rPr sz="1100" spc="10" dirty="0">
                <a:latin typeface="Segoe UI"/>
                <a:cs typeface="Segoe UI"/>
              </a:rPr>
              <a:t>in the 5</a:t>
            </a:r>
            <a:r>
              <a:rPr sz="1050" spc="15" baseline="35714" dirty="0">
                <a:latin typeface="Segoe UI"/>
                <a:cs typeface="Segoe UI"/>
              </a:rPr>
              <a:t>th </a:t>
            </a:r>
            <a:r>
              <a:rPr sz="1100" spc="10" dirty="0">
                <a:latin typeface="Segoe UI"/>
                <a:cs typeface="Segoe UI"/>
              </a:rPr>
              <a:t>year in two cases shall be as</a:t>
            </a:r>
            <a:r>
              <a:rPr sz="1100" spc="210" dirty="0">
                <a:latin typeface="Segoe UI"/>
                <a:cs typeface="Segoe UI"/>
              </a:rPr>
              <a:t> </a:t>
            </a:r>
            <a:r>
              <a:rPr sz="1100" spc="10" dirty="0">
                <a:latin typeface="Segoe UI"/>
                <a:cs typeface="Segoe UI"/>
              </a:rPr>
              <a:t>follows:</a:t>
            </a:r>
            <a:endParaRPr sz="1100" dirty="0">
              <a:latin typeface="Segoe UI"/>
              <a:cs typeface="Segoe UI"/>
            </a:endParaRPr>
          </a:p>
          <a:p>
            <a:pPr marL="38100" marR="31750" algn="just">
              <a:lnSpc>
                <a:spcPct val="110900"/>
              </a:lnSpc>
              <a:spcBef>
                <a:spcPts val="600"/>
              </a:spcBef>
            </a:pPr>
            <a:r>
              <a:rPr sz="1100" spc="15" dirty="0">
                <a:latin typeface="Segoe UI"/>
                <a:cs typeface="Segoe UI"/>
              </a:rPr>
              <a:t>Depreciation </a:t>
            </a:r>
            <a:r>
              <a:rPr sz="1100" spc="10" dirty="0">
                <a:latin typeface="Segoe UI"/>
                <a:cs typeface="Segoe UI"/>
              </a:rPr>
              <a:t>for </a:t>
            </a:r>
            <a:r>
              <a:rPr sz="1100" spc="15" dirty="0">
                <a:latin typeface="Segoe UI"/>
                <a:cs typeface="Segoe UI"/>
              </a:rPr>
              <a:t>initial </a:t>
            </a:r>
            <a:r>
              <a:rPr sz="1100" dirty="0">
                <a:latin typeface="Segoe UI"/>
                <a:cs typeface="Segoe UI"/>
              </a:rPr>
              <a:t>4 </a:t>
            </a:r>
            <a:r>
              <a:rPr sz="1100" spc="15" dirty="0">
                <a:latin typeface="Segoe UI"/>
                <a:cs typeface="Segoe UI"/>
              </a:rPr>
              <a:t>years shall </a:t>
            </a:r>
            <a:r>
              <a:rPr sz="1100" spc="10" dirty="0">
                <a:latin typeface="Segoe UI"/>
                <a:cs typeface="Segoe UI"/>
              </a:rPr>
              <a:t>be </a:t>
            </a:r>
            <a:r>
              <a:rPr sz="1100" spc="15" dirty="0">
                <a:latin typeface="Segoe UI"/>
                <a:cs typeface="Segoe UI"/>
              </a:rPr>
              <a:t>common </a:t>
            </a:r>
            <a:r>
              <a:rPr sz="1100" spc="10" dirty="0">
                <a:latin typeface="Segoe UI"/>
                <a:cs typeface="Segoe UI"/>
              </a:rPr>
              <a:t>and WDV at the </a:t>
            </a:r>
            <a:r>
              <a:rPr sz="1100" spc="15" dirty="0">
                <a:latin typeface="Segoe UI"/>
                <a:cs typeface="Segoe UI"/>
              </a:rPr>
              <a:t>beginning </a:t>
            </a:r>
            <a:r>
              <a:rPr sz="1100" spc="5" dirty="0">
                <a:latin typeface="Segoe UI"/>
                <a:cs typeface="Segoe UI"/>
              </a:rPr>
              <a:t>of </a:t>
            </a:r>
            <a:r>
              <a:rPr sz="1100" spc="15" dirty="0">
                <a:latin typeface="Segoe UI"/>
                <a:cs typeface="Segoe UI"/>
              </a:rPr>
              <a:t>the  </a:t>
            </a:r>
            <a:r>
              <a:rPr sz="1100" spc="10" dirty="0">
                <a:latin typeface="Segoe UI"/>
                <a:cs typeface="Segoe UI"/>
              </a:rPr>
              <a:t>5</a:t>
            </a:r>
            <a:r>
              <a:rPr sz="1050" spc="15" baseline="35714" dirty="0">
                <a:latin typeface="Segoe UI"/>
                <a:cs typeface="Segoe UI"/>
              </a:rPr>
              <a:t>th </a:t>
            </a:r>
            <a:r>
              <a:rPr sz="1100" spc="10" dirty="0">
                <a:latin typeface="Segoe UI"/>
                <a:cs typeface="Segoe UI"/>
              </a:rPr>
              <a:t>year shall </a:t>
            </a:r>
            <a:r>
              <a:rPr sz="1100" spc="5" dirty="0">
                <a:latin typeface="Segoe UI"/>
                <a:cs typeface="Segoe UI"/>
              </a:rPr>
              <a:t>be </a:t>
            </a:r>
            <a:r>
              <a:rPr sz="1100" spc="15" dirty="0">
                <a:latin typeface="Segoe UI"/>
                <a:cs typeface="Segoe UI"/>
              </a:rPr>
              <a:t>computed </a:t>
            </a:r>
            <a:r>
              <a:rPr sz="1100" spc="10" dirty="0">
                <a:latin typeface="Segoe UI"/>
                <a:cs typeface="Segoe UI"/>
              </a:rPr>
              <a:t>as</a:t>
            </a:r>
            <a:r>
              <a:rPr sz="1100" spc="80" dirty="0">
                <a:latin typeface="Segoe UI"/>
                <a:cs typeface="Segoe UI"/>
              </a:rPr>
              <a:t> </a:t>
            </a:r>
            <a:r>
              <a:rPr sz="1100" spc="15" dirty="0">
                <a:latin typeface="Segoe UI"/>
                <a:cs typeface="Segoe UI"/>
              </a:rPr>
              <a:t>follows:</a:t>
            </a:r>
            <a:endParaRPr sz="1100" dirty="0">
              <a:latin typeface="Segoe UI"/>
              <a:cs typeface="Segoe UI"/>
            </a:endParaRPr>
          </a:p>
        </p:txBody>
      </p:sp>
      <p:sp>
        <p:nvSpPr>
          <p:cNvPr id="6" name="object 6"/>
          <p:cNvSpPr/>
          <p:nvPr/>
        </p:nvSpPr>
        <p:spPr>
          <a:xfrm>
            <a:off x="3511296" y="7136892"/>
            <a:ext cx="753110" cy="212090"/>
          </a:xfrm>
          <a:custGeom>
            <a:avLst/>
            <a:gdLst/>
            <a:ahLst/>
            <a:cxnLst/>
            <a:rect l="l" t="t" r="r" b="b"/>
            <a:pathLst>
              <a:path w="753110" h="212090">
                <a:moveTo>
                  <a:pt x="0" y="211835"/>
                </a:moveTo>
                <a:lnTo>
                  <a:pt x="752855" y="211835"/>
                </a:lnTo>
                <a:lnTo>
                  <a:pt x="752855" y="0"/>
                </a:lnTo>
                <a:lnTo>
                  <a:pt x="0" y="0"/>
                </a:lnTo>
                <a:lnTo>
                  <a:pt x="0" y="211835"/>
                </a:lnTo>
                <a:close/>
              </a:path>
            </a:pathLst>
          </a:custGeom>
          <a:solidFill>
            <a:srgbClr val="C2D69B"/>
          </a:solidFill>
        </p:spPr>
        <p:txBody>
          <a:bodyPr wrap="square" lIns="0" tIns="0" rIns="0" bIns="0" rtlCol="0"/>
          <a:lstStyle/>
          <a:p>
            <a:endParaRPr/>
          </a:p>
        </p:txBody>
      </p:sp>
      <p:sp>
        <p:nvSpPr>
          <p:cNvPr id="7" name="object 7"/>
          <p:cNvSpPr/>
          <p:nvPr/>
        </p:nvSpPr>
        <p:spPr>
          <a:xfrm>
            <a:off x="3853252" y="7192777"/>
            <a:ext cx="65417" cy="102247"/>
          </a:xfrm>
          <a:prstGeom prst="rect">
            <a:avLst/>
          </a:prstGeom>
          <a:blipFill>
            <a:blip r:embed="rId2" cstate="print"/>
            <a:stretch>
              <a:fillRect/>
            </a:stretch>
          </a:blipFill>
        </p:spPr>
        <p:txBody>
          <a:bodyPr wrap="square" lIns="0" tIns="0" rIns="0" bIns="0" rtlCol="0"/>
          <a:lstStyle/>
          <a:p>
            <a:endParaRPr/>
          </a:p>
        </p:txBody>
      </p:sp>
      <p:graphicFrame>
        <p:nvGraphicFramePr>
          <p:cNvPr id="8" name="object 8"/>
          <p:cNvGraphicFramePr>
            <a:graphicFrameLocks noGrp="1"/>
          </p:cNvGraphicFramePr>
          <p:nvPr/>
        </p:nvGraphicFramePr>
        <p:xfrm>
          <a:off x="914400" y="7130795"/>
          <a:ext cx="3420110" cy="1190241"/>
        </p:xfrm>
        <a:graphic>
          <a:graphicData uri="http://schemas.openxmlformats.org/drawingml/2006/table">
            <a:tbl>
              <a:tblPr firstRow="1" bandRow="1">
                <a:tableStyleId>{2D5ABB26-0587-4C30-8999-92F81FD0307C}</a:tableStyleId>
              </a:tblPr>
              <a:tblGrid>
                <a:gridCol w="2520950">
                  <a:extLst>
                    <a:ext uri="{9D8B030D-6E8A-4147-A177-3AD203B41FA5}">
                      <a16:colId xmlns:a16="http://schemas.microsoft.com/office/drawing/2014/main" val="20000"/>
                    </a:ext>
                  </a:extLst>
                </a:gridCol>
                <a:gridCol w="899160">
                  <a:extLst>
                    <a:ext uri="{9D8B030D-6E8A-4147-A177-3AD203B41FA5}">
                      <a16:colId xmlns:a16="http://schemas.microsoft.com/office/drawing/2014/main" val="20001"/>
                    </a:ext>
                  </a:extLst>
                </a:gridCol>
              </a:tblGrid>
              <a:tr h="217925">
                <a:tc>
                  <a:txBody>
                    <a:bodyPr/>
                    <a:lstStyle/>
                    <a:p>
                      <a:pPr>
                        <a:lnSpc>
                          <a:spcPct val="100000"/>
                        </a:lnSpc>
                      </a:pPr>
                      <a:endParaRPr sz="1100">
                        <a:latin typeface="Times New Roman"/>
                        <a:cs typeface="Times New Roman"/>
                      </a:endParaRPr>
                    </a:p>
                  </a:txBody>
                  <a:tcPr marL="0" marR="0" marT="0"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C2D69B"/>
                    </a:solidFill>
                  </a:tcPr>
                </a:tc>
                <a:tc>
                  <a:txBody>
                    <a:bodyPr/>
                    <a:lstStyle/>
                    <a:p>
                      <a:pPr algn="ctr">
                        <a:lnSpc>
                          <a:spcPct val="100000"/>
                        </a:lnSpc>
                        <a:spcBef>
                          <a:spcPts val="145"/>
                        </a:spcBef>
                      </a:pPr>
                      <a:r>
                        <a:rPr sz="1100" dirty="0">
                          <a:solidFill>
                            <a:srgbClr val="00A650"/>
                          </a:solidFill>
                          <a:latin typeface="Trebuchet MS"/>
                          <a:cs typeface="Trebuchet MS"/>
                        </a:rPr>
                        <a:t>`</a:t>
                      </a:r>
                      <a:endParaRPr sz="1100">
                        <a:latin typeface="Trebuchet MS"/>
                        <a:cs typeface="Trebuchet MS"/>
                      </a:endParaRPr>
                    </a:p>
                  </a:txBody>
                  <a:tcPr marL="0" marR="0" marT="18415"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tcPr>
                </a:tc>
                <a:extLst>
                  <a:ext uri="{0D108BD9-81ED-4DB2-BD59-A6C34878D82A}">
                    <a16:rowId xmlns:a16="http://schemas.microsoft.com/office/drawing/2014/main" val="10000"/>
                  </a:ext>
                </a:extLst>
              </a:tr>
              <a:tr h="242309">
                <a:tc>
                  <a:txBody>
                    <a:bodyPr/>
                    <a:lstStyle/>
                    <a:p>
                      <a:pPr marL="73025">
                        <a:lnSpc>
                          <a:spcPct val="100000"/>
                        </a:lnSpc>
                        <a:spcBef>
                          <a:spcPts val="290"/>
                        </a:spcBef>
                      </a:pPr>
                      <a:r>
                        <a:rPr sz="1100" spc="15" dirty="0">
                          <a:latin typeface="Segoe UI"/>
                          <a:cs typeface="Segoe UI"/>
                        </a:rPr>
                        <a:t>Purchase Price </a:t>
                      </a:r>
                      <a:r>
                        <a:rPr sz="1100" spc="5" dirty="0">
                          <a:latin typeface="Segoe UI"/>
                          <a:cs typeface="Segoe UI"/>
                        </a:rPr>
                        <a:t>of</a:t>
                      </a:r>
                      <a:r>
                        <a:rPr sz="1100" spc="50" dirty="0">
                          <a:latin typeface="Segoe UI"/>
                          <a:cs typeface="Segoe UI"/>
                        </a:rPr>
                        <a:t> </a:t>
                      </a:r>
                      <a:r>
                        <a:rPr sz="1100" spc="15" dirty="0">
                          <a:latin typeface="Segoe UI"/>
                          <a:cs typeface="Segoe UI"/>
                        </a:rPr>
                        <a:t>Machinery</a:t>
                      </a:r>
                      <a:endParaRPr sz="1100">
                        <a:latin typeface="Segoe UI"/>
                        <a:cs typeface="Segoe UI"/>
                      </a:endParaRPr>
                    </a:p>
                  </a:txBody>
                  <a:tcPr marL="0" marR="0" marT="36830"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EAF1DD"/>
                    </a:solidFill>
                  </a:tcPr>
                </a:tc>
                <a:tc>
                  <a:txBody>
                    <a:bodyPr/>
                    <a:lstStyle/>
                    <a:p>
                      <a:pPr marR="64135" algn="r">
                        <a:lnSpc>
                          <a:spcPct val="100000"/>
                        </a:lnSpc>
                        <a:spcBef>
                          <a:spcPts val="290"/>
                        </a:spcBef>
                      </a:pPr>
                      <a:r>
                        <a:rPr sz="1100" spc="25" dirty="0">
                          <a:latin typeface="Segoe UI"/>
                          <a:cs typeface="Segoe UI"/>
                        </a:rPr>
                        <a:t>1</a:t>
                      </a:r>
                      <a:r>
                        <a:rPr sz="1100" spc="10" dirty="0">
                          <a:latin typeface="Segoe UI"/>
                          <a:cs typeface="Segoe UI"/>
                        </a:rPr>
                        <a:t>,</a:t>
                      </a:r>
                      <a:r>
                        <a:rPr sz="1100" spc="15" dirty="0">
                          <a:latin typeface="Segoe UI"/>
                          <a:cs typeface="Segoe UI"/>
                        </a:rPr>
                        <a:t>00</a:t>
                      </a:r>
                      <a:r>
                        <a:rPr sz="1100" spc="10" dirty="0">
                          <a:latin typeface="Segoe UI"/>
                          <a:cs typeface="Segoe UI"/>
                        </a:rPr>
                        <a:t>,</a:t>
                      </a:r>
                      <a:r>
                        <a:rPr sz="1100" spc="25" dirty="0">
                          <a:latin typeface="Segoe UI"/>
                          <a:cs typeface="Segoe UI"/>
                        </a:rPr>
                        <a:t>0</a:t>
                      </a:r>
                      <a:r>
                        <a:rPr sz="1100" spc="15" dirty="0">
                          <a:latin typeface="Segoe UI"/>
                          <a:cs typeface="Segoe UI"/>
                        </a:rPr>
                        <a:t>00</a:t>
                      </a:r>
                      <a:endParaRPr sz="1100">
                        <a:latin typeface="Segoe UI"/>
                        <a:cs typeface="Segoe UI"/>
                      </a:endParaRPr>
                    </a:p>
                  </a:txBody>
                  <a:tcPr marL="0" marR="0" marT="36830"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EAF1DD"/>
                    </a:solidFill>
                  </a:tcPr>
                </a:tc>
                <a:extLst>
                  <a:ext uri="{0D108BD9-81ED-4DB2-BD59-A6C34878D82A}">
                    <a16:rowId xmlns:a16="http://schemas.microsoft.com/office/drawing/2014/main" val="10001"/>
                  </a:ext>
                </a:extLst>
              </a:tr>
              <a:tr h="243852">
                <a:tc>
                  <a:txBody>
                    <a:bodyPr/>
                    <a:lstStyle/>
                    <a:p>
                      <a:pPr marL="73025">
                        <a:lnSpc>
                          <a:spcPct val="100000"/>
                        </a:lnSpc>
                        <a:spcBef>
                          <a:spcPts val="305"/>
                        </a:spcBef>
                      </a:pPr>
                      <a:r>
                        <a:rPr sz="1100" i="1" spc="15" dirty="0">
                          <a:latin typeface="Segoe UI"/>
                          <a:cs typeface="Segoe UI"/>
                        </a:rPr>
                        <a:t>Less</a:t>
                      </a:r>
                      <a:r>
                        <a:rPr sz="1100" spc="15" dirty="0">
                          <a:latin typeface="Segoe UI"/>
                          <a:cs typeface="Segoe UI"/>
                        </a:rPr>
                        <a:t>: Depreciation @20% </a:t>
                      </a:r>
                      <a:r>
                        <a:rPr sz="1100" spc="10" dirty="0">
                          <a:latin typeface="Segoe UI"/>
                          <a:cs typeface="Segoe UI"/>
                        </a:rPr>
                        <a:t>for year</a:t>
                      </a:r>
                      <a:r>
                        <a:rPr sz="1100" spc="75" dirty="0">
                          <a:latin typeface="Segoe UI"/>
                          <a:cs typeface="Segoe UI"/>
                        </a:rPr>
                        <a:t> </a:t>
                      </a:r>
                      <a:r>
                        <a:rPr sz="1100" dirty="0">
                          <a:latin typeface="Segoe UI"/>
                          <a:cs typeface="Segoe UI"/>
                        </a:rPr>
                        <a:t>1</a:t>
                      </a:r>
                      <a:endParaRPr sz="1100">
                        <a:latin typeface="Segoe UI"/>
                        <a:cs typeface="Segoe UI"/>
                      </a:endParaRPr>
                    </a:p>
                  </a:txBody>
                  <a:tcPr marL="0" marR="0" marT="38735"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EAF1DD"/>
                    </a:solidFill>
                  </a:tcPr>
                </a:tc>
                <a:tc>
                  <a:txBody>
                    <a:bodyPr/>
                    <a:lstStyle/>
                    <a:p>
                      <a:pPr marR="64135" algn="r">
                        <a:lnSpc>
                          <a:spcPct val="100000"/>
                        </a:lnSpc>
                        <a:spcBef>
                          <a:spcPts val="305"/>
                        </a:spcBef>
                      </a:pPr>
                      <a:r>
                        <a:rPr sz="1100" spc="15" dirty="0">
                          <a:latin typeface="Segoe UI"/>
                          <a:cs typeface="Segoe UI"/>
                        </a:rPr>
                        <a:t>2</a:t>
                      </a:r>
                      <a:r>
                        <a:rPr sz="1100" spc="25" dirty="0">
                          <a:latin typeface="Segoe UI"/>
                          <a:cs typeface="Segoe UI"/>
                        </a:rPr>
                        <a:t>0</a:t>
                      </a:r>
                      <a:r>
                        <a:rPr sz="1100" spc="10" dirty="0">
                          <a:latin typeface="Segoe UI"/>
                          <a:cs typeface="Segoe UI"/>
                        </a:rPr>
                        <a:t>,</a:t>
                      </a:r>
                      <a:r>
                        <a:rPr sz="1100" spc="15" dirty="0">
                          <a:latin typeface="Segoe UI"/>
                          <a:cs typeface="Segoe UI"/>
                        </a:rPr>
                        <a:t>000</a:t>
                      </a:r>
                      <a:endParaRPr sz="1100">
                        <a:latin typeface="Segoe UI"/>
                        <a:cs typeface="Segoe UI"/>
                      </a:endParaRPr>
                    </a:p>
                  </a:txBody>
                  <a:tcPr marL="0" marR="0" marT="38735"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EAF1DD"/>
                    </a:solidFill>
                  </a:tcPr>
                </a:tc>
                <a:extLst>
                  <a:ext uri="{0D108BD9-81ED-4DB2-BD59-A6C34878D82A}">
                    <a16:rowId xmlns:a16="http://schemas.microsoft.com/office/drawing/2014/main" val="10002"/>
                  </a:ext>
                </a:extLst>
              </a:tr>
              <a:tr h="242316">
                <a:tc>
                  <a:txBody>
                    <a:bodyPr/>
                    <a:lstStyle/>
                    <a:p>
                      <a:pPr marL="73025">
                        <a:lnSpc>
                          <a:spcPct val="100000"/>
                        </a:lnSpc>
                        <a:spcBef>
                          <a:spcPts val="290"/>
                        </a:spcBef>
                      </a:pPr>
                      <a:r>
                        <a:rPr sz="1100" spc="10" dirty="0">
                          <a:latin typeface="Segoe UI"/>
                          <a:cs typeface="Segoe UI"/>
                        </a:rPr>
                        <a:t>WDV at the end </a:t>
                      </a:r>
                      <a:r>
                        <a:rPr sz="1100" spc="5" dirty="0">
                          <a:latin typeface="Segoe UI"/>
                          <a:cs typeface="Segoe UI"/>
                        </a:rPr>
                        <a:t>of </a:t>
                      </a:r>
                      <a:r>
                        <a:rPr sz="1100" spc="15" dirty="0">
                          <a:latin typeface="Segoe UI"/>
                          <a:cs typeface="Segoe UI"/>
                        </a:rPr>
                        <a:t>year</a:t>
                      </a:r>
                      <a:r>
                        <a:rPr sz="1100" spc="125" dirty="0">
                          <a:latin typeface="Segoe UI"/>
                          <a:cs typeface="Segoe UI"/>
                        </a:rPr>
                        <a:t> </a:t>
                      </a:r>
                      <a:r>
                        <a:rPr sz="1100" dirty="0">
                          <a:latin typeface="Segoe UI"/>
                          <a:cs typeface="Segoe UI"/>
                        </a:rPr>
                        <a:t>1</a:t>
                      </a:r>
                      <a:endParaRPr sz="1100">
                        <a:latin typeface="Segoe UI"/>
                        <a:cs typeface="Segoe UI"/>
                      </a:endParaRPr>
                    </a:p>
                  </a:txBody>
                  <a:tcPr marL="0" marR="0" marT="36830"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EAF1DD"/>
                    </a:solidFill>
                  </a:tcPr>
                </a:tc>
                <a:tc>
                  <a:txBody>
                    <a:bodyPr/>
                    <a:lstStyle/>
                    <a:p>
                      <a:pPr marR="64135" algn="r">
                        <a:lnSpc>
                          <a:spcPct val="100000"/>
                        </a:lnSpc>
                        <a:spcBef>
                          <a:spcPts val="290"/>
                        </a:spcBef>
                      </a:pPr>
                      <a:r>
                        <a:rPr sz="1100" spc="15" dirty="0">
                          <a:latin typeface="Segoe UI"/>
                          <a:cs typeface="Segoe UI"/>
                        </a:rPr>
                        <a:t>8</a:t>
                      </a:r>
                      <a:r>
                        <a:rPr sz="1100" spc="25" dirty="0">
                          <a:latin typeface="Segoe UI"/>
                          <a:cs typeface="Segoe UI"/>
                        </a:rPr>
                        <a:t>0</a:t>
                      </a:r>
                      <a:r>
                        <a:rPr sz="1100" spc="10" dirty="0">
                          <a:latin typeface="Segoe UI"/>
                          <a:cs typeface="Segoe UI"/>
                        </a:rPr>
                        <a:t>,</a:t>
                      </a:r>
                      <a:r>
                        <a:rPr sz="1100" spc="15" dirty="0">
                          <a:latin typeface="Segoe UI"/>
                          <a:cs typeface="Segoe UI"/>
                        </a:rPr>
                        <a:t>000</a:t>
                      </a:r>
                      <a:endParaRPr sz="1100">
                        <a:latin typeface="Segoe UI"/>
                        <a:cs typeface="Segoe UI"/>
                      </a:endParaRPr>
                    </a:p>
                  </a:txBody>
                  <a:tcPr marL="0" marR="0" marT="36830"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EAF1DD"/>
                    </a:solidFill>
                  </a:tcPr>
                </a:tc>
                <a:extLst>
                  <a:ext uri="{0D108BD9-81ED-4DB2-BD59-A6C34878D82A}">
                    <a16:rowId xmlns:a16="http://schemas.microsoft.com/office/drawing/2014/main" val="10003"/>
                  </a:ext>
                </a:extLst>
              </a:tr>
              <a:tr h="243839">
                <a:tc>
                  <a:txBody>
                    <a:bodyPr/>
                    <a:lstStyle/>
                    <a:p>
                      <a:pPr marL="73025">
                        <a:lnSpc>
                          <a:spcPct val="100000"/>
                        </a:lnSpc>
                        <a:spcBef>
                          <a:spcPts val="300"/>
                        </a:spcBef>
                      </a:pPr>
                      <a:r>
                        <a:rPr sz="1100" i="1" spc="15" dirty="0">
                          <a:latin typeface="Segoe UI"/>
                          <a:cs typeface="Segoe UI"/>
                        </a:rPr>
                        <a:t>Less</a:t>
                      </a:r>
                      <a:r>
                        <a:rPr sz="1100" spc="15" dirty="0">
                          <a:latin typeface="Segoe UI"/>
                          <a:cs typeface="Segoe UI"/>
                        </a:rPr>
                        <a:t>: Depreciation @20% </a:t>
                      </a:r>
                      <a:r>
                        <a:rPr sz="1100" spc="10" dirty="0">
                          <a:latin typeface="Segoe UI"/>
                          <a:cs typeface="Segoe UI"/>
                        </a:rPr>
                        <a:t>for year</a:t>
                      </a:r>
                      <a:r>
                        <a:rPr sz="1100" spc="80" dirty="0">
                          <a:latin typeface="Segoe UI"/>
                          <a:cs typeface="Segoe UI"/>
                        </a:rPr>
                        <a:t> </a:t>
                      </a:r>
                      <a:r>
                        <a:rPr sz="1100" dirty="0">
                          <a:latin typeface="Segoe UI"/>
                          <a:cs typeface="Segoe UI"/>
                        </a:rPr>
                        <a:t>2</a:t>
                      </a:r>
                      <a:endParaRPr sz="1100">
                        <a:latin typeface="Segoe UI"/>
                        <a:cs typeface="Segoe UI"/>
                      </a:endParaRPr>
                    </a:p>
                  </a:txBody>
                  <a:tcPr marL="0" marR="0" marT="38100"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EAF1DD"/>
                    </a:solidFill>
                  </a:tcPr>
                </a:tc>
                <a:tc>
                  <a:txBody>
                    <a:bodyPr/>
                    <a:lstStyle/>
                    <a:p>
                      <a:pPr marR="64135" algn="r">
                        <a:lnSpc>
                          <a:spcPct val="100000"/>
                        </a:lnSpc>
                        <a:spcBef>
                          <a:spcPts val="300"/>
                        </a:spcBef>
                      </a:pPr>
                      <a:r>
                        <a:rPr sz="1100" spc="15" dirty="0">
                          <a:latin typeface="Segoe UI"/>
                          <a:cs typeface="Segoe UI"/>
                        </a:rPr>
                        <a:t>1</a:t>
                      </a:r>
                      <a:r>
                        <a:rPr sz="1100" spc="25" dirty="0">
                          <a:latin typeface="Segoe UI"/>
                          <a:cs typeface="Segoe UI"/>
                        </a:rPr>
                        <a:t>6</a:t>
                      </a:r>
                      <a:r>
                        <a:rPr sz="1100" spc="10" dirty="0">
                          <a:latin typeface="Segoe UI"/>
                          <a:cs typeface="Segoe UI"/>
                        </a:rPr>
                        <a:t>,</a:t>
                      </a:r>
                      <a:r>
                        <a:rPr sz="1100" spc="15" dirty="0">
                          <a:latin typeface="Segoe UI"/>
                          <a:cs typeface="Segoe UI"/>
                        </a:rPr>
                        <a:t>000</a:t>
                      </a:r>
                      <a:endParaRPr sz="1100">
                        <a:latin typeface="Segoe UI"/>
                        <a:cs typeface="Segoe UI"/>
                      </a:endParaRPr>
                    </a:p>
                  </a:txBody>
                  <a:tcPr marL="0" marR="0" marT="38100"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EAF1DD"/>
                    </a:solidFill>
                  </a:tcPr>
                </a:tc>
                <a:extLst>
                  <a:ext uri="{0D108BD9-81ED-4DB2-BD59-A6C34878D82A}">
                    <a16:rowId xmlns:a16="http://schemas.microsoft.com/office/drawing/2014/main" val="10004"/>
                  </a:ext>
                </a:extLst>
              </a:tr>
            </a:tbl>
          </a:graphicData>
        </a:graphic>
      </p:graphicFrame>
      <p:sp>
        <p:nvSpPr>
          <p:cNvPr id="9" name="object 9"/>
          <p:cNvSpPr/>
          <p:nvPr/>
        </p:nvSpPr>
        <p:spPr>
          <a:xfrm>
            <a:off x="914400" y="2676982"/>
            <a:ext cx="310515" cy="264782"/>
          </a:xfrm>
          <a:prstGeom prst="rect">
            <a:avLst/>
          </a:prstGeom>
          <a:blipFill>
            <a:blip r:embed="rId3" cstate="print"/>
            <a:stretch>
              <a:fillRect/>
            </a:stretch>
          </a:blipFill>
        </p:spPr>
        <p:txBody>
          <a:bodyPr wrap="square" lIns="0" tIns="0" rIns="0" bIns="0" rtlCol="0"/>
          <a:lstStyle/>
          <a:p>
            <a:endParaRP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 name="object 3"/>
          <p:cNvSpPr txBox="1"/>
          <p:nvPr/>
        </p:nvSpPr>
        <p:spPr>
          <a:xfrm>
            <a:off x="5091176" y="746251"/>
            <a:ext cx="316865" cy="193675"/>
          </a:xfrm>
          <a:prstGeom prst="rect">
            <a:avLst/>
          </a:prstGeom>
        </p:spPr>
        <p:txBody>
          <a:bodyPr vert="horz" wrap="square" lIns="0" tIns="12700" rIns="0" bIns="0" rtlCol="0">
            <a:spAutoFit/>
          </a:bodyPr>
          <a:lstStyle/>
          <a:p>
            <a:pPr marL="12700">
              <a:lnSpc>
                <a:spcPct val="100000"/>
              </a:lnSpc>
              <a:spcBef>
                <a:spcPts val="100"/>
              </a:spcBef>
            </a:pPr>
            <a:r>
              <a:rPr sz="1100" b="1" spc="25" dirty="0">
                <a:solidFill>
                  <a:srgbClr val="FFFFFF"/>
                </a:solidFill>
                <a:latin typeface="Segoe UI"/>
                <a:cs typeface="Segoe UI"/>
              </a:rPr>
              <a:t>7</a:t>
            </a:r>
            <a:r>
              <a:rPr sz="1100" b="1" spc="10" dirty="0">
                <a:solidFill>
                  <a:srgbClr val="FFFFFF"/>
                </a:solidFill>
                <a:latin typeface="Segoe UI"/>
                <a:cs typeface="Segoe UI"/>
              </a:rPr>
              <a:t>.</a:t>
            </a:r>
            <a:r>
              <a:rPr sz="1100" b="1" spc="25" dirty="0">
                <a:solidFill>
                  <a:srgbClr val="FFFFFF"/>
                </a:solidFill>
                <a:latin typeface="Segoe UI"/>
                <a:cs typeface="Segoe UI"/>
              </a:rPr>
              <a:t>13</a:t>
            </a:r>
            <a:endParaRPr sz="1100">
              <a:latin typeface="Segoe UI"/>
              <a:cs typeface="Segoe UI"/>
            </a:endParaRPr>
          </a:p>
        </p:txBody>
      </p:sp>
      <p:graphicFrame>
        <p:nvGraphicFramePr>
          <p:cNvPr id="5" name="object 5"/>
          <p:cNvGraphicFramePr>
            <a:graphicFrameLocks noGrp="1"/>
          </p:cNvGraphicFramePr>
          <p:nvPr/>
        </p:nvGraphicFramePr>
        <p:xfrm>
          <a:off x="914400" y="1269491"/>
          <a:ext cx="3420110" cy="1216150"/>
        </p:xfrm>
        <a:graphic>
          <a:graphicData uri="http://schemas.openxmlformats.org/drawingml/2006/table">
            <a:tbl>
              <a:tblPr firstRow="1" bandRow="1">
                <a:tableStyleId>{2D5ABB26-0587-4C30-8999-92F81FD0307C}</a:tableStyleId>
              </a:tblPr>
              <a:tblGrid>
                <a:gridCol w="2520950">
                  <a:extLst>
                    <a:ext uri="{9D8B030D-6E8A-4147-A177-3AD203B41FA5}">
                      <a16:colId xmlns:a16="http://schemas.microsoft.com/office/drawing/2014/main" val="20000"/>
                    </a:ext>
                  </a:extLst>
                </a:gridCol>
                <a:gridCol w="899160">
                  <a:extLst>
                    <a:ext uri="{9D8B030D-6E8A-4147-A177-3AD203B41FA5}">
                      <a16:colId xmlns:a16="http://schemas.microsoft.com/office/drawing/2014/main" val="20001"/>
                    </a:ext>
                  </a:extLst>
                </a:gridCol>
              </a:tblGrid>
              <a:tr h="243839">
                <a:tc>
                  <a:txBody>
                    <a:bodyPr/>
                    <a:lstStyle/>
                    <a:p>
                      <a:pPr marL="73025">
                        <a:lnSpc>
                          <a:spcPct val="100000"/>
                        </a:lnSpc>
                        <a:spcBef>
                          <a:spcPts val="300"/>
                        </a:spcBef>
                      </a:pPr>
                      <a:r>
                        <a:rPr sz="1100" spc="10" dirty="0">
                          <a:latin typeface="Segoe UI"/>
                          <a:cs typeface="Segoe UI"/>
                        </a:rPr>
                        <a:t>WDV at the end </a:t>
                      </a:r>
                      <a:r>
                        <a:rPr sz="1100" spc="5" dirty="0">
                          <a:latin typeface="Segoe UI"/>
                          <a:cs typeface="Segoe UI"/>
                        </a:rPr>
                        <a:t>of </a:t>
                      </a:r>
                      <a:r>
                        <a:rPr sz="1100" spc="15" dirty="0">
                          <a:latin typeface="Segoe UI"/>
                          <a:cs typeface="Segoe UI"/>
                        </a:rPr>
                        <a:t>year</a:t>
                      </a:r>
                      <a:r>
                        <a:rPr sz="1100" spc="125" dirty="0">
                          <a:latin typeface="Segoe UI"/>
                          <a:cs typeface="Segoe UI"/>
                        </a:rPr>
                        <a:t> </a:t>
                      </a:r>
                      <a:r>
                        <a:rPr sz="1100" dirty="0">
                          <a:latin typeface="Segoe UI"/>
                          <a:cs typeface="Segoe UI"/>
                        </a:rPr>
                        <a:t>2</a:t>
                      </a:r>
                      <a:endParaRPr sz="1100">
                        <a:latin typeface="Segoe UI"/>
                        <a:cs typeface="Segoe UI"/>
                      </a:endParaRPr>
                    </a:p>
                  </a:txBody>
                  <a:tcPr marL="0" marR="0" marT="38100"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EAF1DD"/>
                    </a:solidFill>
                  </a:tcPr>
                </a:tc>
                <a:tc>
                  <a:txBody>
                    <a:bodyPr/>
                    <a:lstStyle/>
                    <a:p>
                      <a:pPr marR="64135" algn="r">
                        <a:lnSpc>
                          <a:spcPct val="100000"/>
                        </a:lnSpc>
                        <a:spcBef>
                          <a:spcPts val="300"/>
                        </a:spcBef>
                      </a:pPr>
                      <a:r>
                        <a:rPr sz="1100" spc="15" dirty="0">
                          <a:latin typeface="Segoe UI"/>
                          <a:cs typeface="Segoe UI"/>
                        </a:rPr>
                        <a:t>6</a:t>
                      </a:r>
                      <a:r>
                        <a:rPr sz="1100" spc="25" dirty="0">
                          <a:latin typeface="Segoe UI"/>
                          <a:cs typeface="Segoe UI"/>
                        </a:rPr>
                        <a:t>4</a:t>
                      </a:r>
                      <a:r>
                        <a:rPr sz="1100" spc="10" dirty="0">
                          <a:latin typeface="Segoe UI"/>
                          <a:cs typeface="Segoe UI"/>
                        </a:rPr>
                        <a:t>,</a:t>
                      </a:r>
                      <a:r>
                        <a:rPr sz="1100" spc="15" dirty="0">
                          <a:latin typeface="Segoe UI"/>
                          <a:cs typeface="Segoe UI"/>
                        </a:rPr>
                        <a:t>000</a:t>
                      </a:r>
                      <a:endParaRPr sz="1100">
                        <a:latin typeface="Segoe UI"/>
                        <a:cs typeface="Segoe UI"/>
                      </a:endParaRPr>
                    </a:p>
                  </a:txBody>
                  <a:tcPr marL="0" marR="0" marT="38100"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EAF1DD"/>
                    </a:solidFill>
                  </a:tcPr>
                </a:tc>
                <a:extLst>
                  <a:ext uri="{0D108BD9-81ED-4DB2-BD59-A6C34878D82A}">
                    <a16:rowId xmlns:a16="http://schemas.microsoft.com/office/drawing/2014/main" val="10000"/>
                  </a:ext>
                </a:extLst>
              </a:tr>
              <a:tr h="242316">
                <a:tc>
                  <a:txBody>
                    <a:bodyPr/>
                    <a:lstStyle/>
                    <a:p>
                      <a:pPr marL="73025">
                        <a:lnSpc>
                          <a:spcPct val="100000"/>
                        </a:lnSpc>
                        <a:spcBef>
                          <a:spcPts val="290"/>
                        </a:spcBef>
                      </a:pPr>
                      <a:r>
                        <a:rPr sz="1100" i="1" spc="15" dirty="0">
                          <a:latin typeface="Segoe UI"/>
                          <a:cs typeface="Segoe UI"/>
                        </a:rPr>
                        <a:t>Less</a:t>
                      </a:r>
                      <a:r>
                        <a:rPr sz="1100" spc="15" dirty="0">
                          <a:latin typeface="Segoe UI"/>
                          <a:cs typeface="Segoe UI"/>
                        </a:rPr>
                        <a:t>: Depreciation @20% </a:t>
                      </a:r>
                      <a:r>
                        <a:rPr sz="1100" spc="10" dirty="0">
                          <a:latin typeface="Segoe UI"/>
                          <a:cs typeface="Segoe UI"/>
                        </a:rPr>
                        <a:t>for year</a:t>
                      </a:r>
                      <a:r>
                        <a:rPr sz="1100" spc="80" dirty="0">
                          <a:latin typeface="Segoe UI"/>
                          <a:cs typeface="Segoe UI"/>
                        </a:rPr>
                        <a:t> </a:t>
                      </a:r>
                      <a:r>
                        <a:rPr sz="1100" dirty="0">
                          <a:latin typeface="Segoe UI"/>
                          <a:cs typeface="Segoe UI"/>
                        </a:rPr>
                        <a:t>3</a:t>
                      </a:r>
                      <a:endParaRPr sz="1100">
                        <a:latin typeface="Segoe UI"/>
                        <a:cs typeface="Segoe UI"/>
                      </a:endParaRPr>
                    </a:p>
                  </a:txBody>
                  <a:tcPr marL="0" marR="0" marT="36830"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EAF1DD"/>
                    </a:solidFill>
                  </a:tcPr>
                </a:tc>
                <a:tc>
                  <a:txBody>
                    <a:bodyPr/>
                    <a:lstStyle/>
                    <a:p>
                      <a:pPr marR="64135" algn="r">
                        <a:lnSpc>
                          <a:spcPct val="100000"/>
                        </a:lnSpc>
                        <a:spcBef>
                          <a:spcPts val="290"/>
                        </a:spcBef>
                      </a:pPr>
                      <a:r>
                        <a:rPr sz="1100" spc="15" dirty="0">
                          <a:latin typeface="Segoe UI"/>
                          <a:cs typeface="Segoe UI"/>
                        </a:rPr>
                        <a:t>1</a:t>
                      </a:r>
                      <a:r>
                        <a:rPr sz="1100" spc="25" dirty="0">
                          <a:latin typeface="Segoe UI"/>
                          <a:cs typeface="Segoe UI"/>
                        </a:rPr>
                        <a:t>2</a:t>
                      </a:r>
                      <a:r>
                        <a:rPr sz="1100" spc="10" dirty="0">
                          <a:latin typeface="Segoe UI"/>
                          <a:cs typeface="Segoe UI"/>
                        </a:rPr>
                        <a:t>,</a:t>
                      </a:r>
                      <a:r>
                        <a:rPr sz="1100" spc="15" dirty="0">
                          <a:latin typeface="Segoe UI"/>
                          <a:cs typeface="Segoe UI"/>
                        </a:rPr>
                        <a:t>800</a:t>
                      </a:r>
                      <a:endParaRPr sz="1100">
                        <a:latin typeface="Segoe UI"/>
                        <a:cs typeface="Segoe UI"/>
                      </a:endParaRPr>
                    </a:p>
                  </a:txBody>
                  <a:tcPr marL="0" marR="0" marT="36830"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EAF1DD"/>
                    </a:solidFill>
                  </a:tcPr>
                </a:tc>
                <a:extLst>
                  <a:ext uri="{0D108BD9-81ED-4DB2-BD59-A6C34878D82A}">
                    <a16:rowId xmlns:a16="http://schemas.microsoft.com/office/drawing/2014/main" val="10001"/>
                  </a:ext>
                </a:extLst>
              </a:tr>
              <a:tr h="243833">
                <a:tc>
                  <a:txBody>
                    <a:bodyPr/>
                    <a:lstStyle/>
                    <a:p>
                      <a:pPr marL="73025">
                        <a:lnSpc>
                          <a:spcPct val="100000"/>
                        </a:lnSpc>
                        <a:spcBef>
                          <a:spcPts val="290"/>
                        </a:spcBef>
                      </a:pPr>
                      <a:r>
                        <a:rPr sz="1100" spc="10" dirty="0">
                          <a:latin typeface="Segoe UI"/>
                          <a:cs typeface="Segoe UI"/>
                        </a:rPr>
                        <a:t>WDV at the end </a:t>
                      </a:r>
                      <a:r>
                        <a:rPr sz="1100" spc="5" dirty="0">
                          <a:latin typeface="Segoe UI"/>
                          <a:cs typeface="Segoe UI"/>
                        </a:rPr>
                        <a:t>of </a:t>
                      </a:r>
                      <a:r>
                        <a:rPr sz="1100" spc="15" dirty="0">
                          <a:latin typeface="Segoe UI"/>
                          <a:cs typeface="Segoe UI"/>
                        </a:rPr>
                        <a:t>year</a:t>
                      </a:r>
                      <a:r>
                        <a:rPr sz="1100" spc="125" dirty="0">
                          <a:latin typeface="Segoe UI"/>
                          <a:cs typeface="Segoe UI"/>
                        </a:rPr>
                        <a:t> </a:t>
                      </a:r>
                      <a:r>
                        <a:rPr sz="1100" dirty="0">
                          <a:latin typeface="Segoe UI"/>
                          <a:cs typeface="Segoe UI"/>
                        </a:rPr>
                        <a:t>3</a:t>
                      </a:r>
                      <a:endParaRPr sz="1100">
                        <a:latin typeface="Segoe UI"/>
                        <a:cs typeface="Segoe UI"/>
                      </a:endParaRPr>
                    </a:p>
                  </a:txBody>
                  <a:tcPr marL="0" marR="0" marT="36830"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EAF1DD"/>
                    </a:solidFill>
                  </a:tcPr>
                </a:tc>
                <a:tc>
                  <a:txBody>
                    <a:bodyPr/>
                    <a:lstStyle/>
                    <a:p>
                      <a:pPr marR="64135" algn="r">
                        <a:lnSpc>
                          <a:spcPct val="100000"/>
                        </a:lnSpc>
                        <a:spcBef>
                          <a:spcPts val="290"/>
                        </a:spcBef>
                      </a:pPr>
                      <a:r>
                        <a:rPr sz="1100" spc="15" dirty="0">
                          <a:latin typeface="Segoe UI"/>
                          <a:cs typeface="Segoe UI"/>
                        </a:rPr>
                        <a:t>5</a:t>
                      </a:r>
                      <a:r>
                        <a:rPr sz="1100" spc="25" dirty="0">
                          <a:latin typeface="Segoe UI"/>
                          <a:cs typeface="Segoe UI"/>
                        </a:rPr>
                        <a:t>1</a:t>
                      </a:r>
                      <a:r>
                        <a:rPr sz="1100" spc="10" dirty="0">
                          <a:latin typeface="Segoe UI"/>
                          <a:cs typeface="Segoe UI"/>
                        </a:rPr>
                        <a:t>,</a:t>
                      </a:r>
                      <a:r>
                        <a:rPr sz="1100" spc="15" dirty="0">
                          <a:latin typeface="Segoe UI"/>
                          <a:cs typeface="Segoe UI"/>
                        </a:rPr>
                        <a:t>200</a:t>
                      </a:r>
                      <a:endParaRPr sz="1100">
                        <a:latin typeface="Segoe UI"/>
                        <a:cs typeface="Segoe UI"/>
                      </a:endParaRPr>
                    </a:p>
                  </a:txBody>
                  <a:tcPr marL="0" marR="0" marT="36830"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EAF1DD"/>
                    </a:solidFill>
                  </a:tcPr>
                </a:tc>
                <a:extLst>
                  <a:ext uri="{0D108BD9-81ED-4DB2-BD59-A6C34878D82A}">
                    <a16:rowId xmlns:a16="http://schemas.microsoft.com/office/drawing/2014/main" val="10002"/>
                  </a:ext>
                </a:extLst>
              </a:tr>
              <a:tr h="242316">
                <a:tc>
                  <a:txBody>
                    <a:bodyPr/>
                    <a:lstStyle/>
                    <a:p>
                      <a:pPr marL="73025">
                        <a:lnSpc>
                          <a:spcPct val="100000"/>
                        </a:lnSpc>
                        <a:spcBef>
                          <a:spcPts val="290"/>
                        </a:spcBef>
                      </a:pPr>
                      <a:r>
                        <a:rPr sz="1100" i="1" spc="15" dirty="0">
                          <a:latin typeface="Segoe UI"/>
                          <a:cs typeface="Segoe UI"/>
                        </a:rPr>
                        <a:t>Less</a:t>
                      </a:r>
                      <a:r>
                        <a:rPr sz="1100" spc="15" dirty="0">
                          <a:latin typeface="Segoe UI"/>
                          <a:cs typeface="Segoe UI"/>
                        </a:rPr>
                        <a:t>: Depreciation @20% </a:t>
                      </a:r>
                      <a:r>
                        <a:rPr sz="1100" spc="10" dirty="0">
                          <a:latin typeface="Segoe UI"/>
                          <a:cs typeface="Segoe UI"/>
                        </a:rPr>
                        <a:t>for year</a:t>
                      </a:r>
                      <a:r>
                        <a:rPr sz="1100" spc="85" dirty="0">
                          <a:latin typeface="Segoe UI"/>
                          <a:cs typeface="Segoe UI"/>
                        </a:rPr>
                        <a:t> </a:t>
                      </a:r>
                      <a:r>
                        <a:rPr sz="1100" dirty="0">
                          <a:latin typeface="Segoe UI"/>
                          <a:cs typeface="Segoe UI"/>
                        </a:rPr>
                        <a:t>4</a:t>
                      </a:r>
                      <a:endParaRPr sz="1100">
                        <a:latin typeface="Segoe UI"/>
                        <a:cs typeface="Segoe UI"/>
                      </a:endParaRPr>
                    </a:p>
                  </a:txBody>
                  <a:tcPr marL="0" marR="0" marT="36830"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EAF1DD"/>
                    </a:solidFill>
                  </a:tcPr>
                </a:tc>
                <a:tc>
                  <a:txBody>
                    <a:bodyPr/>
                    <a:lstStyle/>
                    <a:p>
                      <a:pPr marR="64135" algn="r">
                        <a:lnSpc>
                          <a:spcPct val="100000"/>
                        </a:lnSpc>
                        <a:spcBef>
                          <a:spcPts val="290"/>
                        </a:spcBef>
                      </a:pPr>
                      <a:r>
                        <a:rPr sz="1100" spc="15" dirty="0">
                          <a:latin typeface="Segoe UI"/>
                          <a:cs typeface="Segoe UI"/>
                        </a:rPr>
                        <a:t>1</a:t>
                      </a:r>
                      <a:r>
                        <a:rPr sz="1100" spc="25" dirty="0">
                          <a:latin typeface="Segoe UI"/>
                          <a:cs typeface="Segoe UI"/>
                        </a:rPr>
                        <a:t>0</a:t>
                      </a:r>
                      <a:r>
                        <a:rPr sz="1100" spc="10" dirty="0">
                          <a:latin typeface="Segoe UI"/>
                          <a:cs typeface="Segoe UI"/>
                        </a:rPr>
                        <a:t>,</a:t>
                      </a:r>
                      <a:r>
                        <a:rPr sz="1100" spc="15" dirty="0">
                          <a:latin typeface="Segoe UI"/>
                          <a:cs typeface="Segoe UI"/>
                        </a:rPr>
                        <a:t>240</a:t>
                      </a:r>
                      <a:endParaRPr sz="1100">
                        <a:latin typeface="Segoe UI"/>
                        <a:cs typeface="Segoe UI"/>
                      </a:endParaRPr>
                    </a:p>
                  </a:txBody>
                  <a:tcPr marL="0" marR="0" marT="36830"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EAF1DD"/>
                    </a:solidFill>
                  </a:tcPr>
                </a:tc>
                <a:extLst>
                  <a:ext uri="{0D108BD9-81ED-4DB2-BD59-A6C34878D82A}">
                    <a16:rowId xmlns:a16="http://schemas.microsoft.com/office/drawing/2014/main" val="10003"/>
                  </a:ext>
                </a:extLst>
              </a:tr>
              <a:tr h="243846">
                <a:tc>
                  <a:txBody>
                    <a:bodyPr/>
                    <a:lstStyle/>
                    <a:p>
                      <a:pPr marL="73025">
                        <a:lnSpc>
                          <a:spcPct val="100000"/>
                        </a:lnSpc>
                        <a:spcBef>
                          <a:spcPts val="290"/>
                        </a:spcBef>
                      </a:pPr>
                      <a:r>
                        <a:rPr sz="1100" spc="10" dirty="0">
                          <a:latin typeface="Segoe UI"/>
                          <a:cs typeface="Segoe UI"/>
                        </a:rPr>
                        <a:t>WDV at the end </a:t>
                      </a:r>
                      <a:r>
                        <a:rPr sz="1100" spc="5" dirty="0">
                          <a:latin typeface="Segoe UI"/>
                          <a:cs typeface="Segoe UI"/>
                        </a:rPr>
                        <a:t>of </a:t>
                      </a:r>
                      <a:r>
                        <a:rPr sz="1100" spc="15" dirty="0">
                          <a:latin typeface="Segoe UI"/>
                          <a:cs typeface="Segoe UI"/>
                        </a:rPr>
                        <a:t>year</a:t>
                      </a:r>
                      <a:r>
                        <a:rPr sz="1100" spc="125" dirty="0">
                          <a:latin typeface="Segoe UI"/>
                          <a:cs typeface="Segoe UI"/>
                        </a:rPr>
                        <a:t> </a:t>
                      </a:r>
                      <a:r>
                        <a:rPr sz="1100" dirty="0">
                          <a:latin typeface="Segoe UI"/>
                          <a:cs typeface="Segoe UI"/>
                        </a:rPr>
                        <a:t>4</a:t>
                      </a:r>
                      <a:endParaRPr sz="1100">
                        <a:latin typeface="Segoe UI"/>
                        <a:cs typeface="Segoe UI"/>
                      </a:endParaRPr>
                    </a:p>
                  </a:txBody>
                  <a:tcPr marL="0" marR="0" marT="36830"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EAF1DD"/>
                    </a:solidFill>
                  </a:tcPr>
                </a:tc>
                <a:tc>
                  <a:txBody>
                    <a:bodyPr/>
                    <a:lstStyle/>
                    <a:p>
                      <a:pPr marR="64135" algn="r">
                        <a:lnSpc>
                          <a:spcPct val="100000"/>
                        </a:lnSpc>
                        <a:spcBef>
                          <a:spcPts val="290"/>
                        </a:spcBef>
                      </a:pPr>
                      <a:r>
                        <a:rPr sz="1100" spc="15" dirty="0">
                          <a:latin typeface="Segoe UI"/>
                          <a:cs typeface="Segoe UI"/>
                        </a:rPr>
                        <a:t>4</a:t>
                      </a:r>
                      <a:r>
                        <a:rPr sz="1100" spc="25" dirty="0">
                          <a:latin typeface="Segoe UI"/>
                          <a:cs typeface="Segoe UI"/>
                        </a:rPr>
                        <a:t>0</a:t>
                      </a:r>
                      <a:r>
                        <a:rPr sz="1100" spc="10" dirty="0">
                          <a:latin typeface="Segoe UI"/>
                          <a:cs typeface="Segoe UI"/>
                        </a:rPr>
                        <a:t>,</a:t>
                      </a:r>
                      <a:r>
                        <a:rPr sz="1100" spc="15" dirty="0">
                          <a:latin typeface="Segoe UI"/>
                          <a:cs typeface="Segoe UI"/>
                        </a:rPr>
                        <a:t>960</a:t>
                      </a:r>
                      <a:endParaRPr sz="1100">
                        <a:latin typeface="Segoe UI"/>
                        <a:cs typeface="Segoe UI"/>
                      </a:endParaRPr>
                    </a:p>
                  </a:txBody>
                  <a:tcPr marL="0" marR="0" marT="36830"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EAF1DD"/>
                    </a:solidFill>
                  </a:tcPr>
                </a:tc>
                <a:extLst>
                  <a:ext uri="{0D108BD9-81ED-4DB2-BD59-A6C34878D82A}">
                    <a16:rowId xmlns:a16="http://schemas.microsoft.com/office/drawing/2014/main" val="10004"/>
                  </a:ext>
                </a:extLst>
              </a:tr>
            </a:tbl>
          </a:graphicData>
        </a:graphic>
      </p:graphicFrame>
      <p:sp>
        <p:nvSpPr>
          <p:cNvPr id="6" name="object 6"/>
          <p:cNvSpPr txBox="1"/>
          <p:nvPr/>
        </p:nvSpPr>
        <p:spPr>
          <a:xfrm>
            <a:off x="876300" y="2545193"/>
            <a:ext cx="5348605" cy="767715"/>
          </a:xfrm>
          <a:prstGeom prst="rect">
            <a:avLst/>
          </a:prstGeom>
        </p:spPr>
        <p:txBody>
          <a:bodyPr vert="horz" wrap="square" lIns="0" tIns="12700" rIns="0" bIns="0" rtlCol="0">
            <a:spAutoFit/>
          </a:bodyPr>
          <a:lstStyle/>
          <a:p>
            <a:pPr marL="403225" marR="43180" indent="-365760" algn="just">
              <a:lnSpc>
                <a:spcPct val="110600"/>
              </a:lnSpc>
              <a:spcBef>
                <a:spcPts val="100"/>
              </a:spcBef>
            </a:pPr>
            <a:r>
              <a:rPr sz="1100" b="1" i="1" spc="-5" dirty="0">
                <a:latin typeface="Segoe UI"/>
                <a:cs typeface="Segoe UI"/>
              </a:rPr>
              <a:t>(i) Case 1: </a:t>
            </a:r>
            <a:r>
              <a:rPr sz="1100" b="1" i="1" dirty="0">
                <a:latin typeface="Segoe UI"/>
                <a:cs typeface="Segoe UI"/>
              </a:rPr>
              <a:t>There </a:t>
            </a:r>
            <a:r>
              <a:rPr sz="1100" b="1" i="1" spc="-5" dirty="0">
                <a:latin typeface="Segoe UI"/>
                <a:cs typeface="Segoe UI"/>
              </a:rPr>
              <a:t>is no </a:t>
            </a:r>
            <a:r>
              <a:rPr sz="1100" b="1" i="1" dirty="0">
                <a:latin typeface="Segoe UI"/>
                <a:cs typeface="Segoe UI"/>
              </a:rPr>
              <a:t>other asset </a:t>
            </a:r>
            <a:r>
              <a:rPr sz="1100" b="1" i="1" spc="-5" dirty="0">
                <a:latin typeface="Segoe UI"/>
                <a:cs typeface="Segoe UI"/>
              </a:rPr>
              <a:t>in </a:t>
            </a:r>
            <a:r>
              <a:rPr sz="1100" b="1" i="1" dirty="0">
                <a:latin typeface="Segoe UI"/>
                <a:cs typeface="Segoe UI"/>
              </a:rPr>
              <a:t>the </a:t>
            </a:r>
            <a:r>
              <a:rPr sz="1100" b="1" i="1" spc="-5" dirty="0">
                <a:latin typeface="Segoe UI"/>
                <a:cs typeface="Segoe UI"/>
              </a:rPr>
              <a:t>Block: </a:t>
            </a:r>
            <a:r>
              <a:rPr sz="1100" dirty="0">
                <a:latin typeface="Segoe UI"/>
                <a:cs typeface="Segoe UI"/>
              </a:rPr>
              <a:t>When </a:t>
            </a:r>
            <a:r>
              <a:rPr sz="1100" spc="-5" dirty="0">
                <a:latin typeface="Segoe UI"/>
                <a:cs typeface="Segoe UI"/>
              </a:rPr>
              <a:t>there is </a:t>
            </a:r>
            <a:r>
              <a:rPr sz="1100" dirty="0">
                <a:latin typeface="Segoe UI"/>
                <a:cs typeface="Segoe UI"/>
              </a:rPr>
              <a:t>one </a:t>
            </a:r>
            <a:r>
              <a:rPr sz="1100" spc="-5" dirty="0">
                <a:latin typeface="Segoe UI"/>
                <a:cs typeface="Segoe UI"/>
              </a:rPr>
              <a:t>asset in the  block</a:t>
            </a:r>
            <a:r>
              <a:rPr sz="1100" spc="-25" dirty="0">
                <a:latin typeface="Segoe UI"/>
                <a:cs typeface="Segoe UI"/>
              </a:rPr>
              <a:t> </a:t>
            </a:r>
            <a:r>
              <a:rPr sz="1100" dirty="0">
                <a:latin typeface="Segoe UI"/>
                <a:cs typeface="Segoe UI"/>
              </a:rPr>
              <a:t>and</a:t>
            </a:r>
            <a:r>
              <a:rPr sz="1100" spc="-25" dirty="0">
                <a:latin typeface="Segoe UI"/>
                <a:cs typeface="Segoe UI"/>
              </a:rPr>
              <a:t> </a:t>
            </a:r>
            <a:r>
              <a:rPr sz="1100" spc="-5" dirty="0">
                <a:latin typeface="Segoe UI"/>
                <a:cs typeface="Segoe UI"/>
              </a:rPr>
              <a:t>block</a:t>
            </a:r>
            <a:r>
              <a:rPr sz="1100" spc="-20" dirty="0">
                <a:latin typeface="Segoe UI"/>
                <a:cs typeface="Segoe UI"/>
              </a:rPr>
              <a:t> </a:t>
            </a:r>
            <a:r>
              <a:rPr sz="1100" spc="-5" dirty="0">
                <a:latin typeface="Segoe UI"/>
                <a:cs typeface="Segoe UI"/>
              </a:rPr>
              <a:t>shall</a:t>
            </a:r>
            <a:r>
              <a:rPr sz="1100" spc="-25" dirty="0">
                <a:latin typeface="Segoe UI"/>
                <a:cs typeface="Segoe UI"/>
              </a:rPr>
              <a:t> </a:t>
            </a:r>
            <a:r>
              <a:rPr sz="1100" spc="-5" dirty="0">
                <a:latin typeface="Segoe UI"/>
                <a:cs typeface="Segoe UI"/>
              </a:rPr>
              <a:t>cease</a:t>
            </a:r>
            <a:r>
              <a:rPr sz="1100" spc="-25" dirty="0">
                <a:latin typeface="Segoe UI"/>
                <a:cs typeface="Segoe UI"/>
              </a:rPr>
              <a:t> </a:t>
            </a:r>
            <a:r>
              <a:rPr sz="1100" spc="-5" dirty="0">
                <a:latin typeface="Segoe UI"/>
                <a:cs typeface="Segoe UI"/>
              </a:rPr>
              <a:t>to</a:t>
            </a:r>
            <a:r>
              <a:rPr sz="1100" spc="-20" dirty="0">
                <a:latin typeface="Segoe UI"/>
                <a:cs typeface="Segoe UI"/>
              </a:rPr>
              <a:t> </a:t>
            </a:r>
            <a:r>
              <a:rPr sz="1100" spc="-5" dirty="0">
                <a:latin typeface="Segoe UI"/>
                <a:cs typeface="Segoe UI"/>
              </a:rPr>
              <a:t>exist</a:t>
            </a:r>
            <a:r>
              <a:rPr sz="1100" spc="-25" dirty="0">
                <a:latin typeface="Segoe UI"/>
                <a:cs typeface="Segoe UI"/>
              </a:rPr>
              <a:t> </a:t>
            </a:r>
            <a:r>
              <a:rPr sz="1100" dirty="0">
                <a:latin typeface="Segoe UI"/>
                <a:cs typeface="Segoe UI"/>
              </a:rPr>
              <a:t>at</a:t>
            </a:r>
            <a:r>
              <a:rPr sz="1100" spc="-25" dirty="0">
                <a:latin typeface="Segoe UI"/>
                <a:cs typeface="Segoe UI"/>
              </a:rPr>
              <a:t> </a:t>
            </a:r>
            <a:r>
              <a:rPr sz="1100" spc="-5" dirty="0">
                <a:latin typeface="Segoe UI"/>
                <a:cs typeface="Segoe UI"/>
              </a:rPr>
              <a:t>the</a:t>
            </a:r>
            <a:r>
              <a:rPr sz="1100" spc="-25" dirty="0">
                <a:latin typeface="Segoe UI"/>
                <a:cs typeface="Segoe UI"/>
              </a:rPr>
              <a:t> </a:t>
            </a:r>
            <a:r>
              <a:rPr sz="1100" spc="-5" dirty="0">
                <a:latin typeface="Segoe UI"/>
                <a:cs typeface="Segoe UI"/>
              </a:rPr>
              <a:t>end</a:t>
            </a:r>
            <a:r>
              <a:rPr sz="1100" spc="-25" dirty="0">
                <a:latin typeface="Segoe UI"/>
                <a:cs typeface="Segoe UI"/>
              </a:rPr>
              <a:t> </a:t>
            </a:r>
            <a:r>
              <a:rPr sz="1100" spc="-10" dirty="0">
                <a:latin typeface="Segoe UI"/>
                <a:cs typeface="Segoe UI"/>
              </a:rPr>
              <a:t>of</a:t>
            </a:r>
            <a:r>
              <a:rPr sz="1100" spc="-20" dirty="0">
                <a:latin typeface="Segoe UI"/>
                <a:cs typeface="Segoe UI"/>
              </a:rPr>
              <a:t> </a:t>
            </a:r>
            <a:r>
              <a:rPr sz="1100" spc="-5" dirty="0">
                <a:latin typeface="Segoe UI"/>
                <a:cs typeface="Segoe UI"/>
              </a:rPr>
              <a:t>5</a:t>
            </a:r>
            <a:r>
              <a:rPr sz="1050" spc="-7" baseline="35714" dirty="0">
                <a:latin typeface="Segoe UI"/>
                <a:cs typeface="Segoe UI"/>
              </a:rPr>
              <a:t>th </a:t>
            </a:r>
            <a:r>
              <a:rPr sz="1100" spc="-5" dirty="0">
                <a:latin typeface="Segoe UI"/>
                <a:cs typeface="Segoe UI"/>
              </a:rPr>
              <a:t>year</a:t>
            </a:r>
            <a:r>
              <a:rPr sz="1100" spc="-20" dirty="0">
                <a:latin typeface="Segoe UI"/>
                <a:cs typeface="Segoe UI"/>
              </a:rPr>
              <a:t> </a:t>
            </a:r>
            <a:r>
              <a:rPr sz="1100" spc="-5" dirty="0">
                <a:latin typeface="Segoe UI"/>
                <a:cs typeface="Segoe UI"/>
              </a:rPr>
              <a:t>no</a:t>
            </a:r>
            <a:r>
              <a:rPr sz="1100" spc="-20" dirty="0">
                <a:latin typeface="Segoe UI"/>
                <a:cs typeface="Segoe UI"/>
              </a:rPr>
              <a:t> </a:t>
            </a:r>
            <a:r>
              <a:rPr sz="1100" spc="-5" dirty="0">
                <a:latin typeface="Segoe UI"/>
                <a:cs typeface="Segoe UI"/>
              </a:rPr>
              <a:t>deprecation</a:t>
            </a:r>
            <a:r>
              <a:rPr sz="1100" spc="-25" dirty="0">
                <a:latin typeface="Segoe UI"/>
                <a:cs typeface="Segoe UI"/>
              </a:rPr>
              <a:t> </a:t>
            </a:r>
            <a:r>
              <a:rPr sz="1100" spc="-5" dirty="0">
                <a:latin typeface="Segoe UI"/>
                <a:cs typeface="Segoe UI"/>
              </a:rPr>
              <a:t>shall</a:t>
            </a:r>
            <a:r>
              <a:rPr sz="1100" spc="-25" dirty="0">
                <a:latin typeface="Segoe UI"/>
                <a:cs typeface="Segoe UI"/>
              </a:rPr>
              <a:t> </a:t>
            </a:r>
            <a:r>
              <a:rPr sz="1100" spc="-5" dirty="0">
                <a:latin typeface="Segoe UI"/>
                <a:cs typeface="Segoe UI"/>
              </a:rPr>
              <a:t>be  charged in this year </a:t>
            </a:r>
            <a:r>
              <a:rPr sz="1100" dirty="0">
                <a:latin typeface="Segoe UI"/>
                <a:cs typeface="Segoe UI"/>
              </a:rPr>
              <a:t>and tax </a:t>
            </a:r>
            <a:r>
              <a:rPr sz="1100" spc="-5" dirty="0">
                <a:latin typeface="Segoe UI"/>
                <a:cs typeface="Segoe UI"/>
              </a:rPr>
              <a:t>benefit/loss </a:t>
            </a:r>
            <a:r>
              <a:rPr sz="1100" dirty="0">
                <a:latin typeface="Segoe UI"/>
                <a:cs typeface="Segoe UI"/>
              </a:rPr>
              <a:t>on </a:t>
            </a:r>
            <a:r>
              <a:rPr sz="1100" spc="-5" dirty="0">
                <a:latin typeface="Segoe UI"/>
                <a:cs typeface="Segoe UI"/>
              </a:rPr>
              <a:t>Short Term Capital Loss/ Gain shall  be calculated </a:t>
            </a:r>
            <a:r>
              <a:rPr sz="1100" dirty="0">
                <a:latin typeface="Segoe UI"/>
                <a:cs typeface="Segoe UI"/>
              </a:rPr>
              <a:t>as</a:t>
            </a:r>
            <a:r>
              <a:rPr sz="1100" spc="-10" dirty="0">
                <a:latin typeface="Segoe UI"/>
                <a:cs typeface="Segoe UI"/>
              </a:rPr>
              <a:t> </a:t>
            </a:r>
            <a:r>
              <a:rPr sz="1100" spc="-5" dirty="0">
                <a:latin typeface="Segoe UI"/>
                <a:cs typeface="Segoe UI"/>
              </a:rPr>
              <a:t>follows:</a:t>
            </a:r>
            <a:endParaRPr sz="1100">
              <a:latin typeface="Segoe UI"/>
              <a:cs typeface="Segoe UI"/>
            </a:endParaRPr>
          </a:p>
        </p:txBody>
      </p:sp>
      <p:graphicFrame>
        <p:nvGraphicFramePr>
          <p:cNvPr id="7" name="object 7"/>
          <p:cNvGraphicFramePr>
            <a:graphicFrameLocks noGrp="1"/>
          </p:cNvGraphicFramePr>
          <p:nvPr/>
        </p:nvGraphicFramePr>
        <p:xfrm>
          <a:off x="1312163" y="3386328"/>
          <a:ext cx="3942714" cy="1190240"/>
        </p:xfrm>
        <a:graphic>
          <a:graphicData uri="http://schemas.openxmlformats.org/drawingml/2006/table">
            <a:tbl>
              <a:tblPr firstRow="1" bandRow="1">
                <a:tableStyleId>{2D5ABB26-0587-4C30-8999-92F81FD0307C}</a:tableStyleId>
              </a:tblPr>
              <a:tblGrid>
                <a:gridCol w="3200400">
                  <a:extLst>
                    <a:ext uri="{9D8B030D-6E8A-4147-A177-3AD203B41FA5}">
                      <a16:colId xmlns:a16="http://schemas.microsoft.com/office/drawing/2014/main" val="20000"/>
                    </a:ext>
                  </a:extLst>
                </a:gridCol>
                <a:gridCol w="742314">
                  <a:extLst>
                    <a:ext uri="{9D8B030D-6E8A-4147-A177-3AD203B41FA5}">
                      <a16:colId xmlns:a16="http://schemas.microsoft.com/office/drawing/2014/main" val="20001"/>
                    </a:ext>
                  </a:extLst>
                </a:gridCol>
              </a:tblGrid>
              <a:tr h="217925">
                <a:tc>
                  <a:txBody>
                    <a:bodyPr/>
                    <a:lstStyle/>
                    <a:p>
                      <a:pPr>
                        <a:lnSpc>
                          <a:spcPct val="100000"/>
                        </a:lnSpc>
                      </a:pPr>
                      <a:endParaRPr sz="1000">
                        <a:latin typeface="Times New Roman"/>
                        <a:cs typeface="Times New Roman"/>
                      </a:endParaRPr>
                    </a:p>
                  </a:txBody>
                  <a:tcPr marL="0" marR="0" marT="0"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C2D69B"/>
                    </a:solidFill>
                  </a:tcPr>
                </a:tc>
                <a:tc>
                  <a:txBody>
                    <a:bodyPr/>
                    <a:lstStyle/>
                    <a:p>
                      <a:pPr marR="68580" algn="r">
                        <a:lnSpc>
                          <a:spcPct val="100000"/>
                        </a:lnSpc>
                        <a:spcBef>
                          <a:spcPts val="145"/>
                        </a:spcBef>
                      </a:pPr>
                      <a:r>
                        <a:rPr sz="1100" b="1" dirty="0">
                          <a:solidFill>
                            <a:srgbClr val="00A650"/>
                          </a:solidFill>
                          <a:latin typeface="Trebuchet MS"/>
                          <a:cs typeface="Trebuchet MS"/>
                        </a:rPr>
                        <a:t>`</a:t>
                      </a:r>
                      <a:endParaRPr sz="1100">
                        <a:latin typeface="Trebuchet MS"/>
                        <a:cs typeface="Trebuchet MS"/>
                      </a:endParaRPr>
                    </a:p>
                  </a:txBody>
                  <a:tcPr marL="0" marR="0" marT="18415"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C2D69B"/>
                    </a:solidFill>
                  </a:tcPr>
                </a:tc>
                <a:extLst>
                  <a:ext uri="{0D108BD9-81ED-4DB2-BD59-A6C34878D82A}">
                    <a16:rowId xmlns:a16="http://schemas.microsoft.com/office/drawing/2014/main" val="10000"/>
                  </a:ext>
                </a:extLst>
              </a:tr>
              <a:tr h="243846">
                <a:tc>
                  <a:txBody>
                    <a:bodyPr/>
                    <a:lstStyle/>
                    <a:p>
                      <a:pPr marL="71120">
                        <a:lnSpc>
                          <a:spcPct val="100000"/>
                        </a:lnSpc>
                        <a:spcBef>
                          <a:spcPts val="290"/>
                        </a:spcBef>
                      </a:pPr>
                      <a:r>
                        <a:rPr sz="1100" spc="10" dirty="0">
                          <a:latin typeface="Segoe UI"/>
                          <a:cs typeface="Segoe UI"/>
                        </a:rPr>
                        <a:t>WDV at the </a:t>
                      </a:r>
                      <a:r>
                        <a:rPr sz="1100" spc="15" dirty="0">
                          <a:latin typeface="Segoe UI"/>
                          <a:cs typeface="Segoe UI"/>
                        </a:rPr>
                        <a:t>beginning </a:t>
                      </a:r>
                      <a:r>
                        <a:rPr sz="1100" spc="5" dirty="0">
                          <a:latin typeface="Segoe UI"/>
                          <a:cs typeface="Segoe UI"/>
                        </a:rPr>
                        <a:t>of </a:t>
                      </a:r>
                      <a:r>
                        <a:rPr sz="1100" spc="15" dirty="0">
                          <a:latin typeface="Segoe UI"/>
                          <a:cs typeface="Segoe UI"/>
                        </a:rPr>
                        <a:t>year</a:t>
                      </a:r>
                      <a:r>
                        <a:rPr sz="1100" spc="120" dirty="0">
                          <a:latin typeface="Segoe UI"/>
                          <a:cs typeface="Segoe UI"/>
                        </a:rPr>
                        <a:t> </a:t>
                      </a:r>
                      <a:r>
                        <a:rPr sz="1100" dirty="0">
                          <a:latin typeface="Segoe UI"/>
                          <a:cs typeface="Segoe UI"/>
                        </a:rPr>
                        <a:t>5</a:t>
                      </a:r>
                      <a:endParaRPr sz="1100">
                        <a:latin typeface="Segoe UI"/>
                        <a:cs typeface="Segoe UI"/>
                      </a:endParaRPr>
                    </a:p>
                  </a:txBody>
                  <a:tcPr marL="0" marR="0" marT="36830"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EAF1DD"/>
                    </a:solidFill>
                  </a:tcPr>
                </a:tc>
                <a:tc>
                  <a:txBody>
                    <a:bodyPr/>
                    <a:lstStyle/>
                    <a:p>
                      <a:pPr marR="65405" algn="r">
                        <a:lnSpc>
                          <a:spcPct val="100000"/>
                        </a:lnSpc>
                        <a:spcBef>
                          <a:spcPts val="290"/>
                        </a:spcBef>
                      </a:pPr>
                      <a:r>
                        <a:rPr sz="1100" spc="15" dirty="0">
                          <a:latin typeface="Segoe UI"/>
                          <a:cs typeface="Segoe UI"/>
                        </a:rPr>
                        <a:t>4</a:t>
                      </a:r>
                      <a:r>
                        <a:rPr sz="1100" spc="25" dirty="0">
                          <a:latin typeface="Segoe UI"/>
                          <a:cs typeface="Segoe UI"/>
                        </a:rPr>
                        <a:t>0</a:t>
                      </a:r>
                      <a:r>
                        <a:rPr sz="1100" spc="10" dirty="0">
                          <a:latin typeface="Segoe UI"/>
                          <a:cs typeface="Segoe UI"/>
                        </a:rPr>
                        <a:t>,</a:t>
                      </a:r>
                      <a:r>
                        <a:rPr sz="1100" spc="15" dirty="0">
                          <a:latin typeface="Segoe UI"/>
                          <a:cs typeface="Segoe UI"/>
                        </a:rPr>
                        <a:t>960</a:t>
                      </a:r>
                      <a:endParaRPr sz="1100">
                        <a:latin typeface="Segoe UI"/>
                        <a:cs typeface="Segoe UI"/>
                      </a:endParaRPr>
                    </a:p>
                  </a:txBody>
                  <a:tcPr marL="0" marR="0" marT="36830"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EAF1DD"/>
                    </a:solidFill>
                  </a:tcPr>
                </a:tc>
                <a:extLst>
                  <a:ext uri="{0D108BD9-81ED-4DB2-BD59-A6C34878D82A}">
                    <a16:rowId xmlns:a16="http://schemas.microsoft.com/office/drawing/2014/main" val="10001"/>
                  </a:ext>
                </a:extLst>
              </a:tr>
              <a:tr h="242315">
                <a:tc>
                  <a:txBody>
                    <a:bodyPr/>
                    <a:lstStyle/>
                    <a:p>
                      <a:pPr marL="71120">
                        <a:lnSpc>
                          <a:spcPct val="100000"/>
                        </a:lnSpc>
                        <a:spcBef>
                          <a:spcPts val="290"/>
                        </a:spcBef>
                      </a:pPr>
                      <a:r>
                        <a:rPr sz="1100" i="1" spc="15" dirty="0">
                          <a:latin typeface="Segoe UI"/>
                          <a:cs typeface="Segoe UI"/>
                        </a:rPr>
                        <a:t>Less</a:t>
                      </a:r>
                      <a:r>
                        <a:rPr sz="1100" spc="15" dirty="0">
                          <a:latin typeface="Segoe UI"/>
                          <a:cs typeface="Segoe UI"/>
                        </a:rPr>
                        <a:t>: Sale </a:t>
                      </a:r>
                      <a:r>
                        <a:rPr sz="1100" spc="10" dirty="0">
                          <a:latin typeface="Segoe UI"/>
                          <a:cs typeface="Segoe UI"/>
                        </a:rPr>
                        <a:t>value of</a:t>
                      </a:r>
                      <a:r>
                        <a:rPr sz="1100" spc="75" dirty="0">
                          <a:latin typeface="Segoe UI"/>
                          <a:cs typeface="Segoe UI"/>
                        </a:rPr>
                        <a:t> </a:t>
                      </a:r>
                      <a:r>
                        <a:rPr sz="1100" spc="15" dirty="0">
                          <a:latin typeface="Segoe UI"/>
                          <a:cs typeface="Segoe UI"/>
                        </a:rPr>
                        <a:t>Machine</a:t>
                      </a:r>
                      <a:endParaRPr sz="1100">
                        <a:latin typeface="Segoe UI"/>
                        <a:cs typeface="Segoe UI"/>
                      </a:endParaRPr>
                    </a:p>
                  </a:txBody>
                  <a:tcPr marL="0" marR="0" marT="36830"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EAF1DD"/>
                    </a:solidFill>
                  </a:tcPr>
                </a:tc>
                <a:tc>
                  <a:txBody>
                    <a:bodyPr/>
                    <a:lstStyle/>
                    <a:p>
                      <a:pPr marR="65405" algn="r">
                        <a:lnSpc>
                          <a:spcPct val="100000"/>
                        </a:lnSpc>
                        <a:spcBef>
                          <a:spcPts val="290"/>
                        </a:spcBef>
                      </a:pPr>
                      <a:r>
                        <a:rPr sz="1100" spc="15" dirty="0">
                          <a:latin typeface="Segoe UI"/>
                          <a:cs typeface="Segoe UI"/>
                        </a:rPr>
                        <a:t>1</a:t>
                      </a:r>
                      <a:r>
                        <a:rPr sz="1100" spc="25" dirty="0">
                          <a:latin typeface="Segoe UI"/>
                          <a:cs typeface="Segoe UI"/>
                        </a:rPr>
                        <a:t>0</a:t>
                      </a:r>
                      <a:r>
                        <a:rPr sz="1100" spc="10" dirty="0">
                          <a:latin typeface="Segoe UI"/>
                          <a:cs typeface="Segoe UI"/>
                        </a:rPr>
                        <a:t>,</a:t>
                      </a:r>
                      <a:r>
                        <a:rPr sz="1100" spc="15" dirty="0">
                          <a:latin typeface="Segoe UI"/>
                          <a:cs typeface="Segoe UI"/>
                        </a:rPr>
                        <a:t>000</a:t>
                      </a:r>
                      <a:endParaRPr sz="1100">
                        <a:latin typeface="Segoe UI"/>
                        <a:cs typeface="Segoe UI"/>
                      </a:endParaRPr>
                    </a:p>
                  </a:txBody>
                  <a:tcPr marL="0" marR="0" marT="36830"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EAF1DD"/>
                    </a:solidFill>
                  </a:tcPr>
                </a:tc>
                <a:extLst>
                  <a:ext uri="{0D108BD9-81ED-4DB2-BD59-A6C34878D82A}">
                    <a16:rowId xmlns:a16="http://schemas.microsoft.com/office/drawing/2014/main" val="10002"/>
                  </a:ext>
                </a:extLst>
              </a:tr>
              <a:tr h="243839">
                <a:tc>
                  <a:txBody>
                    <a:bodyPr/>
                    <a:lstStyle/>
                    <a:p>
                      <a:pPr marL="71120">
                        <a:lnSpc>
                          <a:spcPct val="100000"/>
                        </a:lnSpc>
                        <a:spcBef>
                          <a:spcPts val="290"/>
                        </a:spcBef>
                      </a:pPr>
                      <a:r>
                        <a:rPr sz="1100" spc="15" dirty="0">
                          <a:latin typeface="Segoe UI"/>
                          <a:cs typeface="Segoe UI"/>
                        </a:rPr>
                        <a:t>Short </a:t>
                      </a:r>
                      <a:r>
                        <a:rPr sz="1100" spc="10" dirty="0">
                          <a:latin typeface="Segoe UI"/>
                          <a:cs typeface="Segoe UI"/>
                        </a:rPr>
                        <a:t>Term </a:t>
                      </a:r>
                      <a:r>
                        <a:rPr sz="1100" spc="15" dirty="0">
                          <a:latin typeface="Segoe UI"/>
                          <a:cs typeface="Segoe UI"/>
                        </a:rPr>
                        <a:t>Capital</a:t>
                      </a:r>
                      <a:r>
                        <a:rPr sz="1100" spc="60" dirty="0">
                          <a:latin typeface="Segoe UI"/>
                          <a:cs typeface="Segoe UI"/>
                        </a:rPr>
                        <a:t> </a:t>
                      </a:r>
                      <a:r>
                        <a:rPr sz="1100" spc="10" dirty="0">
                          <a:latin typeface="Segoe UI"/>
                          <a:cs typeface="Segoe UI"/>
                        </a:rPr>
                        <a:t>Loss</a:t>
                      </a:r>
                      <a:endParaRPr sz="1100">
                        <a:latin typeface="Segoe UI"/>
                        <a:cs typeface="Segoe UI"/>
                      </a:endParaRPr>
                    </a:p>
                  </a:txBody>
                  <a:tcPr marL="0" marR="0" marT="36830"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EAF1DD"/>
                    </a:solidFill>
                  </a:tcPr>
                </a:tc>
                <a:tc>
                  <a:txBody>
                    <a:bodyPr/>
                    <a:lstStyle/>
                    <a:p>
                      <a:pPr marR="65405" algn="r">
                        <a:lnSpc>
                          <a:spcPct val="100000"/>
                        </a:lnSpc>
                        <a:spcBef>
                          <a:spcPts val="290"/>
                        </a:spcBef>
                      </a:pPr>
                      <a:r>
                        <a:rPr sz="1100" spc="15" dirty="0">
                          <a:latin typeface="Segoe UI"/>
                          <a:cs typeface="Segoe UI"/>
                        </a:rPr>
                        <a:t>3</a:t>
                      </a:r>
                      <a:r>
                        <a:rPr sz="1100" spc="25" dirty="0">
                          <a:latin typeface="Segoe UI"/>
                          <a:cs typeface="Segoe UI"/>
                        </a:rPr>
                        <a:t>0</a:t>
                      </a:r>
                      <a:r>
                        <a:rPr sz="1100" spc="10" dirty="0">
                          <a:latin typeface="Segoe UI"/>
                          <a:cs typeface="Segoe UI"/>
                        </a:rPr>
                        <a:t>,</a:t>
                      </a:r>
                      <a:r>
                        <a:rPr sz="1100" spc="15" dirty="0">
                          <a:latin typeface="Segoe UI"/>
                          <a:cs typeface="Segoe UI"/>
                        </a:rPr>
                        <a:t>960</a:t>
                      </a:r>
                      <a:endParaRPr sz="1100">
                        <a:latin typeface="Segoe UI"/>
                        <a:cs typeface="Segoe UI"/>
                      </a:endParaRPr>
                    </a:p>
                  </a:txBody>
                  <a:tcPr marL="0" marR="0" marT="36830"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EAF1DD"/>
                    </a:solidFill>
                  </a:tcPr>
                </a:tc>
                <a:extLst>
                  <a:ext uri="{0D108BD9-81ED-4DB2-BD59-A6C34878D82A}">
                    <a16:rowId xmlns:a16="http://schemas.microsoft.com/office/drawing/2014/main" val="10003"/>
                  </a:ext>
                </a:extLst>
              </a:tr>
              <a:tr h="242315">
                <a:tc>
                  <a:txBody>
                    <a:bodyPr/>
                    <a:lstStyle/>
                    <a:p>
                      <a:pPr marL="71120">
                        <a:lnSpc>
                          <a:spcPct val="100000"/>
                        </a:lnSpc>
                        <a:spcBef>
                          <a:spcPts val="290"/>
                        </a:spcBef>
                      </a:pPr>
                      <a:r>
                        <a:rPr sz="1100" spc="15" dirty="0">
                          <a:latin typeface="Segoe UI"/>
                          <a:cs typeface="Segoe UI"/>
                        </a:rPr>
                        <a:t>Tax Benefit </a:t>
                      </a:r>
                      <a:r>
                        <a:rPr sz="1100" spc="5" dirty="0">
                          <a:latin typeface="Segoe UI"/>
                          <a:cs typeface="Segoe UI"/>
                        </a:rPr>
                        <a:t>on </a:t>
                      </a:r>
                      <a:r>
                        <a:rPr sz="1100" spc="15" dirty="0">
                          <a:latin typeface="Segoe UI"/>
                          <a:cs typeface="Segoe UI"/>
                        </a:rPr>
                        <a:t>STCL </a:t>
                      </a:r>
                      <a:r>
                        <a:rPr sz="1100" dirty="0">
                          <a:latin typeface="Segoe UI"/>
                          <a:cs typeface="Segoe UI"/>
                        </a:rPr>
                        <a:t>@</a:t>
                      </a:r>
                      <a:r>
                        <a:rPr sz="1100" spc="100" dirty="0">
                          <a:latin typeface="Segoe UI"/>
                          <a:cs typeface="Segoe UI"/>
                        </a:rPr>
                        <a:t> </a:t>
                      </a:r>
                      <a:r>
                        <a:rPr sz="1100" spc="15" dirty="0">
                          <a:latin typeface="Segoe UI"/>
                          <a:cs typeface="Segoe UI"/>
                        </a:rPr>
                        <a:t>30%</a:t>
                      </a:r>
                      <a:endParaRPr sz="1100">
                        <a:latin typeface="Segoe UI"/>
                        <a:cs typeface="Segoe UI"/>
                      </a:endParaRPr>
                    </a:p>
                  </a:txBody>
                  <a:tcPr marL="0" marR="0" marT="36830"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EAF1DD"/>
                    </a:solidFill>
                  </a:tcPr>
                </a:tc>
                <a:tc>
                  <a:txBody>
                    <a:bodyPr/>
                    <a:lstStyle/>
                    <a:p>
                      <a:pPr marR="65405" algn="r">
                        <a:lnSpc>
                          <a:spcPct val="100000"/>
                        </a:lnSpc>
                        <a:spcBef>
                          <a:spcPts val="290"/>
                        </a:spcBef>
                      </a:pPr>
                      <a:r>
                        <a:rPr sz="1100" spc="25" dirty="0">
                          <a:latin typeface="Segoe UI"/>
                          <a:cs typeface="Segoe UI"/>
                        </a:rPr>
                        <a:t>9</a:t>
                      </a:r>
                      <a:r>
                        <a:rPr sz="1100" spc="10" dirty="0">
                          <a:latin typeface="Segoe UI"/>
                          <a:cs typeface="Segoe UI"/>
                        </a:rPr>
                        <a:t>,</a:t>
                      </a:r>
                      <a:r>
                        <a:rPr sz="1100" spc="15" dirty="0">
                          <a:latin typeface="Segoe UI"/>
                          <a:cs typeface="Segoe UI"/>
                        </a:rPr>
                        <a:t>288</a:t>
                      </a:r>
                      <a:endParaRPr sz="1100">
                        <a:latin typeface="Segoe UI"/>
                        <a:cs typeface="Segoe UI"/>
                      </a:endParaRPr>
                    </a:p>
                  </a:txBody>
                  <a:tcPr marL="0" marR="0" marT="36830"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EAF1DD"/>
                    </a:solidFill>
                  </a:tcPr>
                </a:tc>
                <a:extLst>
                  <a:ext uri="{0D108BD9-81ED-4DB2-BD59-A6C34878D82A}">
                    <a16:rowId xmlns:a16="http://schemas.microsoft.com/office/drawing/2014/main" val="10004"/>
                  </a:ext>
                </a:extLst>
              </a:tr>
            </a:tbl>
          </a:graphicData>
        </a:graphic>
      </p:graphicFrame>
      <p:sp>
        <p:nvSpPr>
          <p:cNvPr id="8" name="object 8"/>
          <p:cNvSpPr txBox="1"/>
          <p:nvPr/>
        </p:nvSpPr>
        <p:spPr>
          <a:xfrm>
            <a:off x="901700" y="4653788"/>
            <a:ext cx="217170" cy="193675"/>
          </a:xfrm>
          <a:prstGeom prst="rect">
            <a:avLst/>
          </a:prstGeom>
        </p:spPr>
        <p:txBody>
          <a:bodyPr vert="horz" wrap="square" lIns="0" tIns="13335" rIns="0" bIns="0" rtlCol="0">
            <a:spAutoFit/>
          </a:bodyPr>
          <a:lstStyle/>
          <a:p>
            <a:pPr marL="12700">
              <a:lnSpc>
                <a:spcPct val="100000"/>
              </a:lnSpc>
              <a:spcBef>
                <a:spcPts val="105"/>
              </a:spcBef>
            </a:pPr>
            <a:r>
              <a:rPr sz="1100" b="1" i="1" spc="-5" dirty="0">
                <a:latin typeface="Segoe UI"/>
                <a:cs typeface="Segoe UI"/>
              </a:rPr>
              <a:t>(ii)</a:t>
            </a:r>
            <a:endParaRPr sz="1100">
              <a:latin typeface="Segoe UI"/>
              <a:cs typeface="Segoe UI"/>
            </a:endParaRPr>
          </a:p>
        </p:txBody>
      </p:sp>
      <p:sp>
        <p:nvSpPr>
          <p:cNvPr id="9" name="object 9"/>
          <p:cNvSpPr txBox="1"/>
          <p:nvPr/>
        </p:nvSpPr>
        <p:spPr>
          <a:xfrm>
            <a:off x="1241962" y="4636122"/>
            <a:ext cx="4970145" cy="955040"/>
          </a:xfrm>
          <a:prstGeom prst="rect">
            <a:avLst/>
          </a:prstGeom>
        </p:spPr>
        <p:txBody>
          <a:bodyPr vert="horz" wrap="square" lIns="0" tIns="12700" rIns="0" bIns="0" rtlCol="0">
            <a:spAutoFit/>
          </a:bodyPr>
          <a:lstStyle/>
          <a:p>
            <a:pPr marL="38100" marR="30480" algn="just">
              <a:lnSpc>
                <a:spcPct val="110900"/>
              </a:lnSpc>
              <a:spcBef>
                <a:spcPts val="100"/>
              </a:spcBef>
            </a:pPr>
            <a:r>
              <a:rPr sz="1100" b="1" i="1" spc="-5" dirty="0">
                <a:latin typeface="Segoe UI"/>
                <a:cs typeface="Segoe UI"/>
              </a:rPr>
              <a:t>Case 2: More than </a:t>
            </a:r>
            <a:r>
              <a:rPr sz="1100" b="1" i="1" dirty="0">
                <a:latin typeface="Segoe UI"/>
                <a:cs typeface="Segoe UI"/>
              </a:rPr>
              <a:t>one asset </a:t>
            </a:r>
            <a:r>
              <a:rPr sz="1100" b="1" i="1" spc="-5" dirty="0">
                <a:latin typeface="Segoe UI"/>
                <a:cs typeface="Segoe UI"/>
              </a:rPr>
              <a:t>exists in </a:t>
            </a:r>
            <a:r>
              <a:rPr sz="1100" b="1" i="1" dirty="0">
                <a:latin typeface="Segoe UI"/>
                <a:cs typeface="Segoe UI"/>
              </a:rPr>
              <a:t>the </a:t>
            </a:r>
            <a:r>
              <a:rPr sz="1100" b="1" i="1" spc="-5" dirty="0">
                <a:latin typeface="Segoe UI"/>
                <a:cs typeface="Segoe UI"/>
              </a:rPr>
              <a:t>Block: </a:t>
            </a:r>
            <a:r>
              <a:rPr sz="1100" dirty="0">
                <a:latin typeface="Segoe UI"/>
                <a:cs typeface="Segoe UI"/>
              </a:rPr>
              <a:t>When </a:t>
            </a:r>
            <a:r>
              <a:rPr sz="1100" spc="-5" dirty="0">
                <a:latin typeface="Segoe UI"/>
                <a:cs typeface="Segoe UI"/>
              </a:rPr>
              <a:t>more than </a:t>
            </a:r>
            <a:r>
              <a:rPr sz="1100" dirty="0">
                <a:latin typeface="Segoe UI"/>
                <a:cs typeface="Segoe UI"/>
              </a:rPr>
              <a:t>one </a:t>
            </a:r>
            <a:r>
              <a:rPr sz="1100" spc="-5" dirty="0">
                <a:latin typeface="Segoe UI"/>
                <a:cs typeface="Segoe UI"/>
              </a:rPr>
              <a:t>asset  exists</a:t>
            </a:r>
            <a:r>
              <a:rPr sz="1100" spc="-60" dirty="0">
                <a:latin typeface="Segoe UI"/>
                <a:cs typeface="Segoe UI"/>
              </a:rPr>
              <a:t> </a:t>
            </a:r>
            <a:r>
              <a:rPr sz="1100" spc="-5" dirty="0">
                <a:latin typeface="Segoe UI"/>
                <a:cs typeface="Segoe UI"/>
              </a:rPr>
              <a:t>in</a:t>
            </a:r>
            <a:r>
              <a:rPr sz="1100" spc="-60" dirty="0">
                <a:latin typeface="Segoe UI"/>
                <a:cs typeface="Segoe UI"/>
              </a:rPr>
              <a:t> </a:t>
            </a:r>
            <a:r>
              <a:rPr sz="1100" spc="-5" dirty="0">
                <a:latin typeface="Segoe UI"/>
                <a:cs typeface="Segoe UI"/>
              </a:rPr>
              <a:t>the</a:t>
            </a:r>
            <a:r>
              <a:rPr sz="1100" spc="-55" dirty="0">
                <a:latin typeface="Segoe UI"/>
                <a:cs typeface="Segoe UI"/>
              </a:rPr>
              <a:t> </a:t>
            </a:r>
            <a:r>
              <a:rPr sz="1100" spc="-5" dirty="0">
                <a:latin typeface="Segoe UI"/>
                <a:cs typeface="Segoe UI"/>
              </a:rPr>
              <a:t>block</a:t>
            </a:r>
            <a:r>
              <a:rPr sz="1100" spc="-55" dirty="0">
                <a:latin typeface="Segoe UI"/>
                <a:cs typeface="Segoe UI"/>
              </a:rPr>
              <a:t> </a:t>
            </a:r>
            <a:r>
              <a:rPr sz="1100" dirty="0">
                <a:latin typeface="Segoe UI"/>
                <a:cs typeface="Segoe UI"/>
              </a:rPr>
              <a:t>and</a:t>
            </a:r>
            <a:r>
              <a:rPr sz="1100" spc="-55" dirty="0">
                <a:latin typeface="Segoe UI"/>
                <a:cs typeface="Segoe UI"/>
              </a:rPr>
              <a:t> </a:t>
            </a:r>
            <a:r>
              <a:rPr sz="1100" spc="-5" dirty="0">
                <a:latin typeface="Segoe UI"/>
                <a:cs typeface="Segoe UI"/>
              </a:rPr>
              <a:t>deprecation</a:t>
            </a:r>
            <a:r>
              <a:rPr sz="1100" spc="-60" dirty="0">
                <a:latin typeface="Segoe UI"/>
                <a:cs typeface="Segoe UI"/>
              </a:rPr>
              <a:t> </a:t>
            </a:r>
            <a:r>
              <a:rPr sz="1100" spc="-5" dirty="0">
                <a:latin typeface="Segoe UI"/>
                <a:cs typeface="Segoe UI"/>
              </a:rPr>
              <a:t>shall</a:t>
            </a:r>
            <a:r>
              <a:rPr sz="1100" spc="-60" dirty="0">
                <a:latin typeface="Segoe UI"/>
                <a:cs typeface="Segoe UI"/>
              </a:rPr>
              <a:t> </a:t>
            </a:r>
            <a:r>
              <a:rPr sz="1100" spc="-5" dirty="0">
                <a:latin typeface="Segoe UI"/>
                <a:cs typeface="Segoe UI"/>
              </a:rPr>
              <a:t>be</a:t>
            </a:r>
            <a:r>
              <a:rPr sz="1100" spc="-60" dirty="0">
                <a:latin typeface="Segoe UI"/>
                <a:cs typeface="Segoe UI"/>
              </a:rPr>
              <a:t> </a:t>
            </a:r>
            <a:r>
              <a:rPr sz="1100" spc="-5" dirty="0">
                <a:latin typeface="Segoe UI"/>
                <a:cs typeface="Segoe UI"/>
              </a:rPr>
              <a:t>charged</a:t>
            </a:r>
            <a:r>
              <a:rPr sz="1100" spc="-60" dirty="0">
                <a:latin typeface="Segoe UI"/>
                <a:cs typeface="Segoe UI"/>
              </a:rPr>
              <a:t> </a:t>
            </a:r>
            <a:r>
              <a:rPr sz="1100" spc="-5" dirty="0">
                <a:latin typeface="Segoe UI"/>
                <a:cs typeface="Segoe UI"/>
              </a:rPr>
              <a:t>in</a:t>
            </a:r>
            <a:r>
              <a:rPr sz="1100" spc="-55" dirty="0">
                <a:latin typeface="Segoe UI"/>
                <a:cs typeface="Segoe UI"/>
              </a:rPr>
              <a:t> </a:t>
            </a:r>
            <a:r>
              <a:rPr sz="1100" spc="-5" dirty="0">
                <a:latin typeface="Segoe UI"/>
                <a:cs typeface="Segoe UI"/>
              </a:rPr>
              <a:t>the</a:t>
            </a:r>
            <a:r>
              <a:rPr sz="1100" spc="-60" dirty="0">
                <a:latin typeface="Segoe UI"/>
                <a:cs typeface="Segoe UI"/>
              </a:rPr>
              <a:t> </a:t>
            </a:r>
            <a:r>
              <a:rPr sz="1100" spc="-5" dirty="0">
                <a:latin typeface="Segoe UI"/>
                <a:cs typeface="Segoe UI"/>
              </a:rPr>
              <a:t>terminal</a:t>
            </a:r>
            <a:r>
              <a:rPr sz="1100" spc="-60" dirty="0">
                <a:latin typeface="Segoe UI"/>
                <a:cs typeface="Segoe UI"/>
              </a:rPr>
              <a:t> </a:t>
            </a:r>
            <a:r>
              <a:rPr sz="1100" dirty="0">
                <a:latin typeface="Segoe UI"/>
                <a:cs typeface="Segoe UI"/>
              </a:rPr>
              <a:t>year</a:t>
            </a:r>
            <a:r>
              <a:rPr sz="1100" spc="-60" dirty="0">
                <a:latin typeface="Segoe UI"/>
                <a:cs typeface="Segoe UI"/>
              </a:rPr>
              <a:t> </a:t>
            </a:r>
            <a:r>
              <a:rPr sz="1100" spc="-5" dirty="0">
                <a:latin typeface="Segoe UI"/>
                <a:cs typeface="Segoe UI"/>
              </a:rPr>
              <a:t>(5</a:t>
            </a:r>
            <a:r>
              <a:rPr sz="1050" spc="-7" baseline="35714" dirty="0">
                <a:latin typeface="Segoe UI"/>
                <a:cs typeface="Segoe UI"/>
              </a:rPr>
              <a:t>th</a:t>
            </a:r>
            <a:r>
              <a:rPr sz="1050" spc="67" baseline="35714" dirty="0">
                <a:latin typeface="Segoe UI"/>
                <a:cs typeface="Segoe UI"/>
              </a:rPr>
              <a:t> </a:t>
            </a:r>
            <a:r>
              <a:rPr sz="1100" spc="-5" dirty="0">
                <a:latin typeface="Segoe UI"/>
                <a:cs typeface="Segoe UI"/>
              </a:rPr>
              <a:t>year)  in which asset is sold. The </a:t>
            </a:r>
            <a:r>
              <a:rPr sz="1100" dirty="0">
                <a:latin typeface="Segoe UI"/>
                <a:cs typeface="Segoe UI"/>
              </a:rPr>
              <a:t>WDV on </a:t>
            </a:r>
            <a:r>
              <a:rPr sz="1100" spc="-5" dirty="0">
                <a:latin typeface="Segoe UI"/>
                <a:cs typeface="Segoe UI"/>
              </a:rPr>
              <a:t>which depreciation be charged shall be  calculated by deducting sale value </a:t>
            </a:r>
            <a:r>
              <a:rPr sz="1100" dirty="0">
                <a:latin typeface="Segoe UI"/>
                <a:cs typeface="Segoe UI"/>
              </a:rPr>
              <a:t>from </a:t>
            </a:r>
            <a:r>
              <a:rPr sz="1100" spc="-5" dirty="0">
                <a:latin typeface="Segoe UI"/>
                <a:cs typeface="Segoe UI"/>
              </a:rPr>
              <a:t>the WDV in the beginning </a:t>
            </a:r>
            <a:r>
              <a:rPr sz="1100" dirty="0">
                <a:latin typeface="Segoe UI"/>
                <a:cs typeface="Segoe UI"/>
              </a:rPr>
              <a:t>of </a:t>
            </a:r>
            <a:r>
              <a:rPr sz="1100" spc="-5" dirty="0">
                <a:latin typeface="Segoe UI"/>
                <a:cs typeface="Segoe UI"/>
              </a:rPr>
              <a:t>the </a:t>
            </a:r>
            <a:r>
              <a:rPr sz="1100" dirty="0">
                <a:latin typeface="Segoe UI"/>
                <a:cs typeface="Segoe UI"/>
              </a:rPr>
              <a:t>year.  Tax </a:t>
            </a:r>
            <a:r>
              <a:rPr sz="1100" spc="-5" dirty="0">
                <a:latin typeface="Segoe UI"/>
                <a:cs typeface="Segoe UI"/>
              </a:rPr>
              <a:t>benefit </a:t>
            </a:r>
            <a:r>
              <a:rPr sz="1100" dirty="0">
                <a:latin typeface="Segoe UI"/>
                <a:cs typeface="Segoe UI"/>
              </a:rPr>
              <a:t>on </a:t>
            </a:r>
            <a:r>
              <a:rPr sz="1100" spc="-5" dirty="0">
                <a:latin typeface="Segoe UI"/>
                <a:cs typeface="Segoe UI"/>
              </a:rPr>
              <a:t>Depreciation shall be calculated </a:t>
            </a:r>
            <a:r>
              <a:rPr sz="1100" dirty="0">
                <a:latin typeface="Segoe UI"/>
                <a:cs typeface="Segoe UI"/>
              </a:rPr>
              <a:t>as</a:t>
            </a:r>
            <a:r>
              <a:rPr sz="1100" spc="-10" dirty="0">
                <a:latin typeface="Segoe UI"/>
                <a:cs typeface="Segoe UI"/>
              </a:rPr>
              <a:t> </a:t>
            </a:r>
            <a:r>
              <a:rPr sz="1100" spc="-5" dirty="0">
                <a:latin typeface="Segoe UI"/>
                <a:cs typeface="Segoe UI"/>
              </a:rPr>
              <a:t>follows:</a:t>
            </a:r>
            <a:endParaRPr sz="1100">
              <a:latin typeface="Segoe UI"/>
              <a:cs typeface="Segoe UI"/>
            </a:endParaRPr>
          </a:p>
        </p:txBody>
      </p:sp>
      <p:graphicFrame>
        <p:nvGraphicFramePr>
          <p:cNvPr id="10" name="object 10"/>
          <p:cNvGraphicFramePr>
            <a:graphicFrameLocks noGrp="1"/>
          </p:cNvGraphicFramePr>
          <p:nvPr/>
        </p:nvGraphicFramePr>
        <p:xfrm>
          <a:off x="1312163" y="5664708"/>
          <a:ext cx="3942714" cy="1432550"/>
        </p:xfrm>
        <a:graphic>
          <a:graphicData uri="http://schemas.openxmlformats.org/drawingml/2006/table">
            <a:tbl>
              <a:tblPr firstRow="1" bandRow="1">
                <a:tableStyleId>{2D5ABB26-0587-4C30-8999-92F81FD0307C}</a:tableStyleId>
              </a:tblPr>
              <a:tblGrid>
                <a:gridCol w="3200400">
                  <a:extLst>
                    <a:ext uri="{9D8B030D-6E8A-4147-A177-3AD203B41FA5}">
                      <a16:colId xmlns:a16="http://schemas.microsoft.com/office/drawing/2014/main" val="20000"/>
                    </a:ext>
                  </a:extLst>
                </a:gridCol>
                <a:gridCol w="742314">
                  <a:extLst>
                    <a:ext uri="{9D8B030D-6E8A-4147-A177-3AD203B41FA5}">
                      <a16:colId xmlns:a16="http://schemas.microsoft.com/office/drawing/2014/main" val="20001"/>
                    </a:ext>
                  </a:extLst>
                </a:gridCol>
              </a:tblGrid>
              <a:tr h="217932">
                <a:tc>
                  <a:txBody>
                    <a:bodyPr/>
                    <a:lstStyle/>
                    <a:p>
                      <a:pPr>
                        <a:lnSpc>
                          <a:spcPct val="100000"/>
                        </a:lnSpc>
                      </a:pPr>
                      <a:endParaRPr sz="1000">
                        <a:latin typeface="Times New Roman"/>
                        <a:cs typeface="Times New Roman"/>
                      </a:endParaRPr>
                    </a:p>
                  </a:txBody>
                  <a:tcPr marL="0" marR="0" marT="0"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C2D69B"/>
                    </a:solidFill>
                  </a:tcPr>
                </a:tc>
                <a:tc>
                  <a:txBody>
                    <a:bodyPr/>
                    <a:lstStyle/>
                    <a:p>
                      <a:pPr marR="68580" algn="r">
                        <a:lnSpc>
                          <a:spcPct val="100000"/>
                        </a:lnSpc>
                        <a:spcBef>
                          <a:spcPts val="145"/>
                        </a:spcBef>
                      </a:pPr>
                      <a:r>
                        <a:rPr sz="1100" b="1" dirty="0">
                          <a:solidFill>
                            <a:srgbClr val="00A650"/>
                          </a:solidFill>
                          <a:latin typeface="Trebuchet MS"/>
                          <a:cs typeface="Trebuchet MS"/>
                        </a:rPr>
                        <a:t>`</a:t>
                      </a:r>
                      <a:endParaRPr sz="1100">
                        <a:latin typeface="Trebuchet MS"/>
                        <a:cs typeface="Trebuchet MS"/>
                      </a:endParaRPr>
                    </a:p>
                  </a:txBody>
                  <a:tcPr marL="0" marR="0" marT="18415"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C2D69B"/>
                    </a:solidFill>
                  </a:tcPr>
                </a:tc>
                <a:extLst>
                  <a:ext uri="{0D108BD9-81ED-4DB2-BD59-A6C34878D82A}">
                    <a16:rowId xmlns:a16="http://schemas.microsoft.com/office/drawing/2014/main" val="10000"/>
                  </a:ext>
                </a:extLst>
              </a:tr>
              <a:tr h="242315">
                <a:tc>
                  <a:txBody>
                    <a:bodyPr/>
                    <a:lstStyle/>
                    <a:p>
                      <a:pPr marL="71120">
                        <a:lnSpc>
                          <a:spcPct val="100000"/>
                        </a:lnSpc>
                        <a:spcBef>
                          <a:spcPts val="290"/>
                        </a:spcBef>
                      </a:pPr>
                      <a:r>
                        <a:rPr sz="1100" spc="10" dirty="0">
                          <a:latin typeface="Segoe UI"/>
                          <a:cs typeface="Segoe UI"/>
                        </a:rPr>
                        <a:t>WDV at the </a:t>
                      </a:r>
                      <a:r>
                        <a:rPr sz="1100" spc="15" dirty="0">
                          <a:latin typeface="Segoe UI"/>
                          <a:cs typeface="Segoe UI"/>
                        </a:rPr>
                        <a:t>beginning </a:t>
                      </a:r>
                      <a:r>
                        <a:rPr sz="1100" spc="5" dirty="0">
                          <a:latin typeface="Segoe UI"/>
                          <a:cs typeface="Segoe UI"/>
                        </a:rPr>
                        <a:t>of </a:t>
                      </a:r>
                      <a:r>
                        <a:rPr sz="1100" spc="15" dirty="0">
                          <a:latin typeface="Segoe UI"/>
                          <a:cs typeface="Segoe UI"/>
                        </a:rPr>
                        <a:t>year</a:t>
                      </a:r>
                      <a:r>
                        <a:rPr sz="1100" spc="120" dirty="0">
                          <a:latin typeface="Segoe UI"/>
                          <a:cs typeface="Segoe UI"/>
                        </a:rPr>
                        <a:t> </a:t>
                      </a:r>
                      <a:r>
                        <a:rPr sz="1100" dirty="0">
                          <a:latin typeface="Segoe UI"/>
                          <a:cs typeface="Segoe UI"/>
                        </a:rPr>
                        <a:t>5</a:t>
                      </a:r>
                      <a:endParaRPr sz="1100">
                        <a:latin typeface="Segoe UI"/>
                        <a:cs typeface="Segoe UI"/>
                      </a:endParaRPr>
                    </a:p>
                  </a:txBody>
                  <a:tcPr marL="0" marR="0" marT="36830"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EAF1DD"/>
                    </a:solidFill>
                  </a:tcPr>
                </a:tc>
                <a:tc>
                  <a:txBody>
                    <a:bodyPr/>
                    <a:lstStyle/>
                    <a:p>
                      <a:pPr marR="65405" algn="r">
                        <a:lnSpc>
                          <a:spcPct val="100000"/>
                        </a:lnSpc>
                        <a:spcBef>
                          <a:spcPts val="290"/>
                        </a:spcBef>
                      </a:pPr>
                      <a:r>
                        <a:rPr sz="1100" spc="15" dirty="0">
                          <a:latin typeface="Segoe UI"/>
                          <a:cs typeface="Segoe UI"/>
                        </a:rPr>
                        <a:t>4</a:t>
                      </a:r>
                      <a:r>
                        <a:rPr sz="1100" spc="25" dirty="0">
                          <a:latin typeface="Segoe UI"/>
                          <a:cs typeface="Segoe UI"/>
                        </a:rPr>
                        <a:t>0</a:t>
                      </a:r>
                      <a:r>
                        <a:rPr sz="1100" spc="10" dirty="0">
                          <a:latin typeface="Segoe UI"/>
                          <a:cs typeface="Segoe UI"/>
                        </a:rPr>
                        <a:t>,</a:t>
                      </a:r>
                      <a:r>
                        <a:rPr sz="1100" spc="15" dirty="0">
                          <a:latin typeface="Segoe UI"/>
                          <a:cs typeface="Segoe UI"/>
                        </a:rPr>
                        <a:t>960</a:t>
                      </a:r>
                      <a:endParaRPr sz="1100">
                        <a:latin typeface="Segoe UI"/>
                        <a:cs typeface="Segoe UI"/>
                      </a:endParaRPr>
                    </a:p>
                  </a:txBody>
                  <a:tcPr marL="0" marR="0" marT="36830"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EAF1DD"/>
                    </a:solidFill>
                  </a:tcPr>
                </a:tc>
                <a:extLst>
                  <a:ext uri="{0D108BD9-81ED-4DB2-BD59-A6C34878D82A}">
                    <a16:rowId xmlns:a16="http://schemas.microsoft.com/office/drawing/2014/main" val="10001"/>
                  </a:ext>
                </a:extLst>
              </a:tr>
              <a:tr h="243840">
                <a:tc>
                  <a:txBody>
                    <a:bodyPr/>
                    <a:lstStyle/>
                    <a:p>
                      <a:pPr marL="71120">
                        <a:lnSpc>
                          <a:spcPct val="100000"/>
                        </a:lnSpc>
                        <a:spcBef>
                          <a:spcPts val="290"/>
                        </a:spcBef>
                      </a:pPr>
                      <a:r>
                        <a:rPr sz="1100" spc="15" dirty="0">
                          <a:latin typeface="Segoe UI"/>
                          <a:cs typeface="Segoe UI"/>
                        </a:rPr>
                        <a:t>Less: Sale value </a:t>
                      </a:r>
                      <a:r>
                        <a:rPr sz="1100" spc="5" dirty="0">
                          <a:latin typeface="Segoe UI"/>
                          <a:cs typeface="Segoe UI"/>
                        </a:rPr>
                        <a:t>of</a:t>
                      </a:r>
                      <a:r>
                        <a:rPr sz="1100" spc="75" dirty="0">
                          <a:latin typeface="Segoe UI"/>
                          <a:cs typeface="Segoe UI"/>
                        </a:rPr>
                        <a:t> </a:t>
                      </a:r>
                      <a:r>
                        <a:rPr sz="1100" spc="20" dirty="0">
                          <a:latin typeface="Segoe UI"/>
                          <a:cs typeface="Segoe UI"/>
                        </a:rPr>
                        <a:t>Machine</a:t>
                      </a:r>
                      <a:endParaRPr sz="1100">
                        <a:latin typeface="Segoe UI"/>
                        <a:cs typeface="Segoe UI"/>
                      </a:endParaRPr>
                    </a:p>
                  </a:txBody>
                  <a:tcPr marL="0" marR="0" marT="36830"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EAF1DD"/>
                    </a:solidFill>
                  </a:tcPr>
                </a:tc>
                <a:tc>
                  <a:txBody>
                    <a:bodyPr/>
                    <a:lstStyle/>
                    <a:p>
                      <a:pPr marR="65405" algn="r">
                        <a:lnSpc>
                          <a:spcPct val="100000"/>
                        </a:lnSpc>
                        <a:spcBef>
                          <a:spcPts val="290"/>
                        </a:spcBef>
                      </a:pPr>
                      <a:r>
                        <a:rPr sz="1100" spc="15" dirty="0">
                          <a:latin typeface="Segoe UI"/>
                          <a:cs typeface="Segoe UI"/>
                        </a:rPr>
                        <a:t>1</a:t>
                      </a:r>
                      <a:r>
                        <a:rPr sz="1100" spc="25" dirty="0">
                          <a:latin typeface="Segoe UI"/>
                          <a:cs typeface="Segoe UI"/>
                        </a:rPr>
                        <a:t>0</a:t>
                      </a:r>
                      <a:r>
                        <a:rPr sz="1100" spc="10" dirty="0">
                          <a:latin typeface="Segoe UI"/>
                          <a:cs typeface="Segoe UI"/>
                        </a:rPr>
                        <a:t>,</a:t>
                      </a:r>
                      <a:r>
                        <a:rPr sz="1100" spc="15" dirty="0">
                          <a:latin typeface="Segoe UI"/>
                          <a:cs typeface="Segoe UI"/>
                        </a:rPr>
                        <a:t>000</a:t>
                      </a:r>
                      <a:endParaRPr sz="1100">
                        <a:latin typeface="Segoe UI"/>
                        <a:cs typeface="Segoe UI"/>
                      </a:endParaRPr>
                    </a:p>
                  </a:txBody>
                  <a:tcPr marL="0" marR="0" marT="36830"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EAF1DD"/>
                    </a:solidFill>
                  </a:tcPr>
                </a:tc>
                <a:extLst>
                  <a:ext uri="{0D108BD9-81ED-4DB2-BD59-A6C34878D82A}">
                    <a16:rowId xmlns:a16="http://schemas.microsoft.com/office/drawing/2014/main" val="10002"/>
                  </a:ext>
                </a:extLst>
              </a:tr>
              <a:tr h="242315">
                <a:tc>
                  <a:txBody>
                    <a:bodyPr/>
                    <a:lstStyle/>
                    <a:p>
                      <a:pPr marL="71120">
                        <a:lnSpc>
                          <a:spcPct val="100000"/>
                        </a:lnSpc>
                        <a:spcBef>
                          <a:spcPts val="290"/>
                        </a:spcBef>
                      </a:pPr>
                      <a:r>
                        <a:rPr sz="1100" spc="10" dirty="0">
                          <a:latin typeface="Segoe UI"/>
                          <a:cs typeface="Segoe UI"/>
                        </a:rPr>
                        <a:t>WDV</a:t>
                      </a:r>
                      <a:endParaRPr sz="1100">
                        <a:latin typeface="Segoe UI"/>
                        <a:cs typeface="Segoe UI"/>
                      </a:endParaRPr>
                    </a:p>
                  </a:txBody>
                  <a:tcPr marL="0" marR="0" marT="36830"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EAF1DD"/>
                    </a:solidFill>
                  </a:tcPr>
                </a:tc>
                <a:tc>
                  <a:txBody>
                    <a:bodyPr/>
                    <a:lstStyle/>
                    <a:p>
                      <a:pPr marR="65405" algn="r">
                        <a:lnSpc>
                          <a:spcPct val="100000"/>
                        </a:lnSpc>
                        <a:spcBef>
                          <a:spcPts val="290"/>
                        </a:spcBef>
                      </a:pPr>
                      <a:r>
                        <a:rPr sz="1100" spc="15" dirty="0">
                          <a:latin typeface="Segoe UI"/>
                          <a:cs typeface="Segoe UI"/>
                        </a:rPr>
                        <a:t>3</a:t>
                      </a:r>
                      <a:r>
                        <a:rPr sz="1100" spc="25" dirty="0">
                          <a:latin typeface="Segoe UI"/>
                          <a:cs typeface="Segoe UI"/>
                        </a:rPr>
                        <a:t>0</a:t>
                      </a:r>
                      <a:r>
                        <a:rPr sz="1100" spc="10" dirty="0">
                          <a:latin typeface="Segoe UI"/>
                          <a:cs typeface="Segoe UI"/>
                        </a:rPr>
                        <a:t>,</a:t>
                      </a:r>
                      <a:r>
                        <a:rPr sz="1100" spc="15" dirty="0">
                          <a:latin typeface="Segoe UI"/>
                          <a:cs typeface="Segoe UI"/>
                        </a:rPr>
                        <a:t>960</a:t>
                      </a:r>
                      <a:endParaRPr sz="1100">
                        <a:latin typeface="Segoe UI"/>
                        <a:cs typeface="Segoe UI"/>
                      </a:endParaRPr>
                    </a:p>
                  </a:txBody>
                  <a:tcPr marL="0" marR="0" marT="36830"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EAF1DD"/>
                    </a:solidFill>
                  </a:tcPr>
                </a:tc>
                <a:extLst>
                  <a:ext uri="{0D108BD9-81ED-4DB2-BD59-A6C34878D82A}">
                    <a16:rowId xmlns:a16="http://schemas.microsoft.com/office/drawing/2014/main" val="10003"/>
                  </a:ext>
                </a:extLst>
              </a:tr>
              <a:tr h="242315">
                <a:tc>
                  <a:txBody>
                    <a:bodyPr/>
                    <a:lstStyle/>
                    <a:p>
                      <a:pPr marL="71120">
                        <a:lnSpc>
                          <a:spcPct val="100000"/>
                        </a:lnSpc>
                        <a:spcBef>
                          <a:spcPts val="290"/>
                        </a:spcBef>
                      </a:pPr>
                      <a:r>
                        <a:rPr sz="1100" spc="15" dirty="0">
                          <a:latin typeface="Segoe UI"/>
                          <a:cs typeface="Segoe UI"/>
                        </a:rPr>
                        <a:t>Depreciation</a:t>
                      </a:r>
                      <a:r>
                        <a:rPr sz="1100" spc="25" dirty="0">
                          <a:latin typeface="Segoe UI"/>
                          <a:cs typeface="Segoe UI"/>
                        </a:rPr>
                        <a:t> </a:t>
                      </a:r>
                      <a:r>
                        <a:rPr sz="1100" spc="15" dirty="0">
                          <a:latin typeface="Segoe UI"/>
                          <a:cs typeface="Segoe UI"/>
                        </a:rPr>
                        <a:t>@20%</a:t>
                      </a:r>
                      <a:endParaRPr sz="1100">
                        <a:latin typeface="Segoe UI"/>
                        <a:cs typeface="Segoe UI"/>
                      </a:endParaRPr>
                    </a:p>
                  </a:txBody>
                  <a:tcPr marL="0" marR="0" marT="36830"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EAF1DD"/>
                    </a:solidFill>
                  </a:tcPr>
                </a:tc>
                <a:tc>
                  <a:txBody>
                    <a:bodyPr/>
                    <a:lstStyle/>
                    <a:p>
                      <a:pPr marR="65405" algn="r">
                        <a:lnSpc>
                          <a:spcPct val="100000"/>
                        </a:lnSpc>
                        <a:spcBef>
                          <a:spcPts val="290"/>
                        </a:spcBef>
                      </a:pPr>
                      <a:r>
                        <a:rPr sz="1100" spc="25" dirty="0">
                          <a:latin typeface="Segoe UI"/>
                          <a:cs typeface="Segoe UI"/>
                        </a:rPr>
                        <a:t>6</a:t>
                      </a:r>
                      <a:r>
                        <a:rPr sz="1100" spc="10" dirty="0">
                          <a:latin typeface="Segoe UI"/>
                          <a:cs typeface="Segoe UI"/>
                        </a:rPr>
                        <a:t>,</a:t>
                      </a:r>
                      <a:r>
                        <a:rPr sz="1100" spc="15" dirty="0">
                          <a:latin typeface="Segoe UI"/>
                          <a:cs typeface="Segoe UI"/>
                        </a:rPr>
                        <a:t>192</a:t>
                      </a:r>
                      <a:endParaRPr sz="1100">
                        <a:latin typeface="Segoe UI"/>
                        <a:cs typeface="Segoe UI"/>
                      </a:endParaRPr>
                    </a:p>
                  </a:txBody>
                  <a:tcPr marL="0" marR="0" marT="36830"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EAF1DD"/>
                    </a:solidFill>
                  </a:tcPr>
                </a:tc>
                <a:extLst>
                  <a:ext uri="{0D108BD9-81ED-4DB2-BD59-A6C34878D82A}">
                    <a16:rowId xmlns:a16="http://schemas.microsoft.com/office/drawing/2014/main" val="10004"/>
                  </a:ext>
                </a:extLst>
              </a:tr>
              <a:tr h="243833">
                <a:tc>
                  <a:txBody>
                    <a:bodyPr/>
                    <a:lstStyle/>
                    <a:p>
                      <a:pPr marL="71120">
                        <a:lnSpc>
                          <a:spcPct val="100000"/>
                        </a:lnSpc>
                        <a:spcBef>
                          <a:spcPts val="300"/>
                        </a:spcBef>
                      </a:pPr>
                      <a:r>
                        <a:rPr sz="1100" spc="15" dirty="0">
                          <a:latin typeface="Segoe UI"/>
                          <a:cs typeface="Segoe UI"/>
                        </a:rPr>
                        <a:t>Tax Benefit </a:t>
                      </a:r>
                      <a:r>
                        <a:rPr sz="1100" spc="5" dirty="0">
                          <a:latin typeface="Segoe UI"/>
                          <a:cs typeface="Segoe UI"/>
                        </a:rPr>
                        <a:t>on </a:t>
                      </a:r>
                      <a:r>
                        <a:rPr sz="1100" spc="15" dirty="0">
                          <a:latin typeface="Segoe UI"/>
                          <a:cs typeface="Segoe UI"/>
                        </a:rPr>
                        <a:t>Depreciation </a:t>
                      </a:r>
                      <a:r>
                        <a:rPr sz="1100" dirty="0">
                          <a:latin typeface="Segoe UI"/>
                          <a:cs typeface="Segoe UI"/>
                        </a:rPr>
                        <a:t>@</a:t>
                      </a:r>
                      <a:r>
                        <a:rPr sz="1100" spc="85" dirty="0">
                          <a:latin typeface="Segoe UI"/>
                          <a:cs typeface="Segoe UI"/>
                        </a:rPr>
                        <a:t> </a:t>
                      </a:r>
                      <a:r>
                        <a:rPr sz="1100" spc="15" dirty="0">
                          <a:latin typeface="Segoe UI"/>
                          <a:cs typeface="Segoe UI"/>
                        </a:rPr>
                        <a:t>30%</a:t>
                      </a:r>
                      <a:endParaRPr sz="1100">
                        <a:latin typeface="Segoe UI"/>
                        <a:cs typeface="Segoe UI"/>
                      </a:endParaRPr>
                    </a:p>
                  </a:txBody>
                  <a:tcPr marL="0" marR="0" marT="38100"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EAF1DD"/>
                    </a:solidFill>
                  </a:tcPr>
                </a:tc>
                <a:tc>
                  <a:txBody>
                    <a:bodyPr/>
                    <a:lstStyle/>
                    <a:p>
                      <a:pPr marR="65405" algn="r">
                        <a:lnSpc>
                          <a:spcPct val="100000"/>
                        </a:lnSpc>
                        <a:spcBef>
                          <a:spcPts val="300"/>
                        </a:spcBef>
                      </a:pPr>
                      <a:r>
                        <a:rPr sz="1100" spc="25" dirty="0">
                          <a:latin typeface="Segoe UI"/>
                          <a:cs typeface="Segoe UI"/>
                        </a:rPr>
                        <a:t>1</a:t>
                      </a:r>
                      <a:r>
                        <a:rPr sz="1100" spc="10" dirty="0">
                          <a:latin typeface="Segoe UI"/>
                          <a:cs typeface="Segoe UI"/>
                        </a:rPr>
                        <a:t>,</a:t>
                      </a:r>
                      <a:r>
                        <a:rPr sz="1100" spc="15" dirty="0">
                          <a:latin typeface="Segoe UI"/>
                          <a:cs typeface="Segoe UI"/>
                        </a:rPr>
                        <a:t>858</a:t>
                      </a:r>
                      <a:endParaRPr sz="1100">
                        <a:latin typeface="Segoe UI"/>
                        <a:cs typeface="Segoe UI"/>
                      </a:endParaRPr>
                    </a:p>
                  </a:txBody>
                  <a:tcPr marL="0" marR="0" marT="38100"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EAF1DD"/>
                    </a:solidFill>
                  </a:tcPr>
                </a:tc>
                <a:extLst>
                  <a:ext uri="{0D108BD9-81ED-4DB2-BD59-A6C34878D82A}">
                    <a16:rowId xmlns:a16="http://schemas.microsoft.com/office/drawing/2014/main" val="10005"/>
                  </a:ext>
                </a:extLst>
              </a:tr>
            </a:tbl>
          </a:graphicData>
        </a:graphic>
      </p:graphicFrame>
      <p:sp>
        <p:nvSpPr>
          <p:cNvPr id="11" name="object 11"/>
          <p:cNvSpPr txBox="1"/>
          <p:nvPr/>
        </p:nvSpPr>
        <p:spPr>
          <a:xfrm>
            <a:off x="901700" y="7156818"/>
            <a:ext cx="5283835" cy="583565"/>
          </a:xfrm>
          <a:prstGeom prst="rect">
            <a:avLst/>
          </a:prstGeom>
        </p:spPr>
        <p:txBody>
          <a:bodyPr vert="horz" wrap="square" lIns="0" tIns="12700" rIns="0" bIns="0" rtlCol="0">
            <a:spAutoFit/>
          </a:bodyPr>
          <a:lstStyle/>
          <a:p>
            <a:pPr marL="12700" marR="5080" indent="-635" algn="just">
              <a:lnSpc>
                <a:spcPct val="110900"/>
              </a:lnSpc>
              <a:spcBef>
                <a:spcPts val="100"/>
              </a:spcBef>
            </a:pPr>
            <a:r>
              <a:rPr sz="1100" spc="15" dirty="0">
                <a:latin typeface="Segoe UI"/>
                <a:cs typeface="Segoe UI"/>
              </a:rPr>
              <a:t>Now suppose </a:t>
            </a:r>
            <a:r>
              <a:rPr sz="1100" spc="10" dirty="0">
                <a:latin typeface="Segoe UI"/>
                <a:cs typeface="Segoe UI"/>
              </a:rPr>
              <a:t>if in above two cases </a:t>
            </a:r>
            <a:r>
              <a:rPr sz="1100" spc="15" dirty="0">
                <a:latin typeface="Segoe UI"/>
                <a:cs typeface="Segoe UI"/>
              </a:rPr>
              <a:t>sale </a:t>
            </a:r>
            <a:r>
              <a:rPr sz="1100" spc="10" dirty="0">
                <a:latin typeface="Segoe UI"/>
                <a:cs typeface="Segoe UI"/>
              </a:rPr>
              <a:t>value </a:t>
            </a:r>
            <a:r>
              <a:rPr sz="1100" spc="5" dirty="0">
                <a:latin typeface="Segoe UI"/>
                <a:cs typeface="Segoe UI"/>
              </a:rPr>
              <a:t>of </a:t>
            </a:r>
            <a:r>
              <a:rPr sz="1100" spc="15" dirty="0">
                <a:latin typeface="Segoe UI"/>
                <a:cs typeface="Segoe UI"/>
              </a:rPr>
              <a:t>machine </a:t>
            </a:r>
            <a:r>
              <a:rPr sz="1100" spc="10" dirty="0">
                <a:latin typeface="Segoe UI"/>
                <a:cs typeface="Segoe UI"/>
              </a:rPr>
              <a:t>is </a:t>
            </a:r>
            <a:r>
              <a:rPr sz="1100" spc="-25" dirty="0">
                <a:latin typeface="Trebuchet MS"/>
                <a:cs typeface="Trebuchet MS"/>
              </a:rPr>
              <a:t>` </a:t>
            </a:r>
            <a:r>
              <a:rPr sz="1100" spc="15" dirty="0">
                <a:latin typeface="Segoe UI"/>
                <a:cs typeface="Segoe UI"/>
              </a:rPr>
              <a:t>50,000, </a:t>
            </a:r>
            <a:r>
              <a:rPr sz="1100" spc="10" dirty="0">
                <a:latin typeface="Segoe UI"/>
                <a:cs typeface="Segoe UI"/>
              </a:rPr>
              <a:t>then no  </a:t>
            </a:r>
            <a:r>
              <a:rPr sz="1100" spc="15" dirty="0">
                <a:latin typeface="Segoe UI"/>
                <a:cs typeface="Segoe UI"/>
              </a:rPr>
              <a:t>depreciation </a:t>
            </a:r>
            <a:r>
              <a:rPr sz="1100" spc="10" dirty="0">
                <a:latin typeface="Segoe UI"/>
                <a:cs typeface="Segoe UI"/>
              </a:rPr>
              <a:t>shall be </a:t>
            </a:r>
            <a:r>
              <a:rPr sz="1100" spc="15" dirty="0">
                <a:latin typeface="Segoe UI"/>
                <a:cs typeface="Segoe UI"/>
              </a:rPr>
              <a:t>provided </a:t>
            </a:r>
            <a:r>
              <a:rPr sz="1100" dirty="0">
                <a:latin typeface="Segoe UI"/>
                <a:cs typeface="Segoe UI"/>
              </a:rPr>
              <a:t>in </a:t>
            </a:r>
            <a:r>
              <a:rPr sz="1100" spc="10" dirty="0">
                <a:latin typeface="Segoe UI"/>
                <a:cs typeface="Segoe UI"/>
              </a:rPr>
              <a:t>case </a:t>
            </a:r>
            <a:r>
              <a:rPr sz="1100" dirty="0">
                <a:latin typeface="Segoe UI"/>
                <a:cs typeface="Segoe UI"/>
              </a:rPr>
              <a:t>2 </a:t>
            </a:r>
            <a:r>
              <a:rPr sz="1100" spc="10" dirty="0">
                <a:latin typeface="Segoe UI"/>
                <a:cs typeface="Segoe UI"/>
              </a:rPr>
              <a:t>and tax </a:t>
            </a:r>
            <a:r>
              <a:rPr sz="1100" spc="15" dirty="0">
                <a:latin typeface="Segoe UI"/>
                <a:cs typeface="Segoe UI"/>
              </a:rPr>
              <a:t>loss </a:t>
            </a:r>
            <a:r>
              <a:rPr sz="1100" spc="10" dirty="0">
                <a:latin typeface="Segoe UI"/>
                <a:cs typeface="Segoe UI"/>
              </a:rPr>
              <a:t>on </a:t>
            </a:r>
            <a:r>
              <a:rPr sz="1100" spc="15" dirty="0">
                <a:latin typeface="Segoe UI"/>
                <a:cs typeface="Segoe UI"/>
              </a:rPr>
              <a:t>Short </a:t>
            </a:r>
            <a:r>
              <a:rPr sz="1100" spc="10" dirty="0">
                <a:latin typeface="Segoe UI"/>
                <a:cs typeface="Segoe UI"/>
              </a:rPr>
              <a:t>Term </a:t>
            </a:r>
            <a:r>
              <a:rPr sz="1100" spc="15" dirty="0">
                <a:latin typeface="Segoe UI"/>
                <a:cs typeface="Segoe UI"/>
              </a:rPr>
              <a:t>Capital </a:t>
            </a:r>
            <a:r>
              <a:rPr sz="1100" spc="10" dirty="0">
                <a:latin typeface="Segoe UI"/>
                <a:cs typeface="Segoe UI"/>
              </a:rPr>
              <a:t>Gain in  Case </a:t>
            </a:r>
            <a:r>
              <a:rPr sz="1100" dirty="0">
                <a:latin typeface="Segoe UI"/>
                <a:cs typeface="Segoe UI"/>
              </a:rPr>
              <a:t>1 </a:t>
            </a:r>
            <a:r>
              <a:rPr sz="1100" spc="15" dirty="0">
                <a:latin typeface="Segoe UI"/>
                <a:cs typeface="Segoe UI"/>
              </a:rPr>
              <a:t>shall </a:t>
            </a:r>
            <a:r>
              <a:rPr sz="1100" spc="10" dirty="0">
                <a:latin typeface="Segoe UI"/>
                <a:cs typeface="Segoe UI"/>
              </a:rPr>
              <a:t>be </a:t>
            </a:r>
            <a:r>
              <a:rPr sz="1100" spc="15" dirty="0">
                <a:latin typeface="Segoe UI"/>
                <a:cs typeface="Segoe UI"/>
              </a:rPr>
              <a:t>computed </a:t>
            </a:r>
            <a:r>
              <a:rPr sz="1100" spc="5" dirty="0">
                <a:latin typeface="Segoe UI"/>
                <a:cs typeface="Segoe UI"/>
              </a:rPr>
              <a:t>as</a:t>
            </a:r>
            <a:r>
              <a:rPr sz="1100" spc="145" dirty="0">
                <a:latin typeface="Segoe UI"/>
                <a:cs typeface="Segoe UI"/>
              </a:rPr>
              <a:t> </a:t>
            </a:r>
            <a:r>
              <a:rPr sz="1100" spc="15" dirty="0">
                <a:latin typeface="Segoe UI"/>
                <a:cs typeface="Segoe UI"/>
              </a:rPr>
              <a:t>follows:</a:t>
            </a:r>
            <a:endParaRPr sz="1100">
              <a:latin typeface="Segoe UI"/>
              <a:cs typeface="Segoe UI"/>
            </a:endParaRPr>
          </a:p>
        </p:txBody>
      </p:sp>
      <p:graphicFrame>
        <p:nvGraphicFramePr>
          <p:cNvPr id="12" name="object 12"/>
          <p:cNvGraphicFramePr>
            <a:graphicFrameLocks noGrp="1"/>
          </p:cNvGraphicFramePr>
          <p:nvPr/>
        </p:nvGraphicFramePr>
        <p:xfrm>
          <a:off x="914400" y="7813547"/>
          <a:ext cx="4340225" cy="460247"/>
        </p:xfrm>
        <a:graphic>
          <a:graphicData uri="http://schemas.openxmlformats.org/drawingml/2006/table">
            <a:tbl>
              <a:tblPr firstRow="1" bandRow="1">
                <a:tableStyleId>{2D5ABB26-0587-4C30-8999-92F81FD0307C}</a:tableStyleId>
              </a:tblPr>
              <a:tblGrid>
                <a:gridCol w="3540125">
                  <a:extLst>
                    <a:ext uri="{9D8B030D-6E8A-4147-A177-3AD203B41FA5}">
                      <a16:colId xmlns:a16="http://schemas.microsoft.com/office/drawing/2014/main" val="20000"/>
                    </a:ext>
                  </a:extLst>
                </a:gridCol>
                <a:gridCol w="800100">
                  <a:extLst>
                    <a:ext uri="{9D8B030D-6E8A-4147-A177-3AD203B41FA5}">
                      <a16:colId xmlns:a16="http://schemas.microsoft.com/office/drawing/2014/main" val="20001"/>
                    </a:ext>
                  </a:extLst>
                </a:gridCol>
              </a:tblGrid>
              <a:tr h="217931">
                <a:tc>
                  <a:txBody>
                    <a:bodyPr/>
                    <a:lstStyle/>
                    <a:p>
                      <a:pPr>
                        <a:lnSpc>
                          <a:spcPct val="100000"/>
                        </a:lnSpc>
                      </a:pPr>
                      <a:endParaRPr sz="1000">
                        <a:latin typeface="Times New Roman"/>
                        <a:cs typeface="Times New Roman"/>
                      </a:endParaRPr>
                    </a:p>
                  </a:txBody>
                  <a:tcPr marL="0" marR="0" marT="0"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C2D69B"/>
                    </a:solidFill>
                  </a:tcPr>
                </a:tc>
                <a:tc>
                  <a:txBody>
                    <a:bodyPr/>
                    <a:lstStyle/>
                    <a:p>
                      <a:pPr marR="68580" algn="r">
                        <a:lnSpc>
                          <a:spcPct val="100000"/>
                        </a:lnSpc>
                        <a:spcBef>
                          <a:spcPts val="145"/>
                        </a:spcBef>
                      </a:pPr>
                      <a:r>
                        <a:rPr sz="1100" b="1" dirty="0">
                          <a:solidFill>
                            <a:srgbClr val="00A650"/>
                          </a:solidFill>
                          <a:latin typeface="Trebuchet MS"/>
                          <a:cs typeface="Trebuchet MS"/>
                        </a:rPr>
                        <a:t>`</a:t>
                      </a:r>
                      <a:endParaRPr sz="1100">
                        <a:latin typeface="Trebuchet MS"/>
                        <a:cs typeface="Trebuchet MS"/>
                      </a:endParaRPr>
                    </a:p>
                  </a:txBody>
                  <a:tcPr marL="0" marR="0" marT="18415"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C2D69B"/>
                    </a:solidFill>
                  </a:tcPr>
                </a:tc>
                <a:extLst>
                  <a:ext uri="{0D108BD9-81ED-4DB2-BD59-A6C34878D82A}">
                    <a16:rowId xmlns:a16="http://schemas.microsoft.com/office/drawing/2014/main" val="10000"/>
                  </a:ext>
                </a:extLst>
              </a:tr>
              <a:tr h="242316">
                <a:tc>
                  <a:txBody>
                    <a:bodyPr/>
                    <a:lstStyle/>
                    <a:p>
                      <a:pPr marL="73025">
                        <a:lnSpc>
                          <a:spcPct val="100000"/>
                        </a:lnSpc>
                        <a:spcBef>
                          <a:spcPts val="290"/>
                        </a:spcBef>
                      </a:pPr>
                      <a:r>
                        <a:rPr sz="1100" spc="10" dirty="0">
                          <a:latin typeface="Segoe UI"/>
                          <a:cs typeface="Segoe UI"/>
                        </a:rPr>
                        <a:t>WDV at the </a:t>
                      </a:r>
                      <a:r>
                        <a:rPr sz="1100" spc="15" dirty="0">
                          <a:latin typeface="Segoe UI"/>
                          <a:cs typeface="Segoe UI"/>
                        </a:rPr>
                        <a:t>beginning </a:t>
                      </a:r>
                      <a:r>
                        <a:rPr sz="1100" spc="5" dirty="0">
                          <a:latin typeface="Segoe UI"/>
                          <a:cs typeface="Segoe UI"/>
                        </a:rPr>
                        <a:t>of </a:t>
                      </a:r>
                      <a:r>
                        <a:rPr sz="1100" spc="15" dirty="0">
                          <a:latin typeface="Segoe UI"/>
                          <a:cs typeface="Segoe UI"/>
                        </a:rPr>
                        <a:t>year</a:t>
                      </a:r>
                      <a:r>
                        <a:rPr sz="1100" spc="125" dirty="0">
                          <a:latin typeface="Segoe UI"/>
                          <a:cs typeface="Segoe UI"/>
                        </a:rPr>
                        <a:t> </a:t>
                      </a:r>
                      <a:r>
                        <a:rPr sz="1100" dirty="0">
                          <a:latin typeface="Segoe UI"/>
                          <a:cs typeface="Segoe UI"/>
                        </a:rPr>
                        <a:t>5</a:t>
                      </a:r>
                      <a:endParaRPr sz="1100">
                        <a:latin typeface="Segoe UI"/>
                        <a:cs typeface="Segoe UI"/>
                      </a:endParaRPr>
                    </a:p>
                  </a:txBody>
                  <a:tcPr marL="0" marR="0" marT="36830"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EAF1DD"/>
                    </a:solidFill>
                  </a:tcPr>
                </a:tc>
                <a:tc>
                  <a:txBody>
                    <a:bodyPr/>
                    <a:lstStyle/>
                    <a:p>
                      <a:pPr marR="65405" algn="r">
                        <a:lnSpc>
                          <a:spcPct val="100000"/>
                        </a:lnSpc>
                        <a:spcBef>
                          <a:spcPts val="290"/>
                        </a:spcBef>
                      </a:pPr>
                      <a:r>
                        <a:rPr sz="1100" spc="15" dirty="0">
                          <a:latin typeface="Segoe UI"/>
                          <a:cs typeface="Segoe UI"/>
                        </a:rPr>
                        <a:t>4</a:t>
                      </a:r>
                      <a:r>
                        <a:rPr sz="1100" spc="25" dirty="0">
                          <a:latin typeface="Segoe UI"/>
                          <a:cs typeface="Segoe UI"/>
                        </a:rPr>
                        <a:t>0</a:t>
                      </a:r>
                      <a:r>
                        <a:rPr sz="1100" spc="10" dirty="0">
                          <a:latin typeface="Segoe UI"/>
                          <a:cs typeface="Segoe UI"/>
                        </a:rPr>
                        <a:t>,</a:t>
                      </a:r>
                      <a:r>
                        <a:rPr sz="1100" spc="15" dirty="0">
                          <a:latin typeface="Segoe UI"/>
                          <a:cs typeface="Segoe UI"/>
                        </a:rPr>
                        <a:t>960</a:t>
                      </a:r>
                      <a:endParaRPr sz="1100">
                        <a:latin typeface="Segoe UI"/>
                        <a:cs typeface="Segoe UI"/>
                      </a:endParaRPr>
                    </a:p>
                  </a:txBody>
                  <a:tcPr marL="0" marR="0" marT="36830"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EAF1DD"/>
                    </a:solidFill>
                  </a:tcPr>
                </a:tc>
                <a:extLst>
                  <a:ext uri="{0D108BD9-81ED-4DB2-BD59-A6C34878D82A}">
                    <a16:rowId xmlns:a16="http://schemas.microsoft.com/office/drawing/2014/main" val="10001"/>
                  </a:ext>
                </a:extLst>
              </a:tr>
            </a:tbl>
          </a:graphicData>
        </a:graphic>
      </p:graphicFrame>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txBox="1"/>
          <p:nvPr/>
        </p:nvSpPr>
        <p:spPr>
          <a:xfrm>
            <a:off x="1639316" y="734060"/>
            <a:ext cx="316865" cy="193675"/>
          </a:xfrm>
          <a:prstGeom prst="rect">
            <a:avLst/>
          </a:prstGeom>
        </p:spPr>
        <p:txBody>
          <a:bodyPr vert="horz" wrap="square" lIns="0" tIns="12700" rIns="0" bIns="0" rtlCol="0">
            <a:spAutoFit/>
          </a:bodyPr>
          <a:lstStyle/>
          <a:p>
            <a:pPr marL="12700">
              <a:lnSpc>
                <a:spcPct val="100000"/>
              </a:lnSpc>
              <a:spcBef>
                <a:spcPts val="100"/>
              </a:spcBef>
            </a:pPr>
            <a:r>
              <a:rPr sz="1100" b="1" spc="25" dirty="0">
                <a:solidFill>
                  <a:srgbClr val="FFFFFF"/>
                </a:solidFill>
                <a:latin typeface="Segoe UI"/>
                <a:cs typeface="Segoe UI"/>
              </a:rPr>
              <a:t>7</a:t>
            </a:r>
            <a:r>
              <a:rPr sz="1100" b="1" spc="10" dirty="0">
                <a:solidFill>
                  <a:srgbClr val="FFFFFF"/>
                </a:solidFill>
                <a:latin typeface="Segoe UI"/>
                <a:cs typeface="Segoe UI"/>
              </a:rPr>
              <a:t>.</a:t>
            </a:r>
            <a:r>
              <a:rPr sz="1100" b="1" spc="25" dirty="0">
                <a:solidFill>
                  <a:srgbClr val="FFFFFF"/>
                </a:solidFill>
                <a:latin typeface="Segoe UI"/>
                <a:cs typeface="Segoe UI"/>
              </a:rPr>
              <a:t>14</a:t>
            </a:r>
            <a:endParaRPr sz="1100">
              <a:latin typeface="Segoe UI"/>
              <a:cs typeface="Segoe UI"/>
            </a:endParaRPr>
          </a:p>
        </p:txBody>
      </p:sp>
      <p:graphicFrame>
        <p:nvGraphicFramePr>
          <p:cNvPr id="4" name="object 4"/>
          <p:cNvGraphicFramePr>
            <a:graphicFrameLocks noGrp="1"/>
          </p:cNvGraphicFramePr>
          <p:nvPr/>
        </p:nvGraphicFramePr>
        <p:xfrm>
          <a:off x="914400" y="1269491"/>
          <a:ext cx="4340225" cy="729988"/>
        </p:xfrm>
        <a:graphic>
          <a:graphicData uri="http://schemas.openxmlformats.org/drawingml/2006/table">
            <a:tbl>
              <a:tblPr firstRow="1" bandRow="1">
                <a:tableStyleId>{2D5ABB26-0587-4C30-8999-92F81FD0307C}</a:tableStyleId>
              </a:tblPr>
              <a:tblGrid>
                <a:gridCol w="3540125">
                  <a:extLst>
                    <a:ext uri="{9D8B030D-6E8A-4147-A177-3AD203B41FA5}">
                      <a16:colId xmlns:a16="http://schemas.microsoft.com/office/drawing/2014/main" val="20000"/>
                    </a:ext>
                  </a:extLst>
                </a:gridCol>
                <a:gridCol w="800100">
                  <a:extLst>
                    <a:ext uri="{9D8B030D-6E8A-4147-A177-3AD203B41FA5}">
                      <a16:colId xmlns:a16="http://schemas.microsoft.com/office/drawing/2014/main" val="20001"/>
                    </a:ext>
                  </a:extLst>
                </a:gridCol>
              </a:tblGrid>
              <a:tr h="243839">
                <a:tc>
                  <a:txBody>
                    <a:bodyPr/>
                    <a:lstStyle/>
                    <a:p>
                      <a:pPr marL="73025">
                        <a:lnSpc>
                          <a:spcPct val="100000"/>
                        </a:lnSpc>
                        <a:spcBef>
                          <a:spcPts val="300"/>
                        </a:spcBef>
                      </a:pPr>
                      <a:r>
                        <a:rPr sz="1100" i="1" spc="15" dirty="0">
                          <a:latin typeface="Segoe UI"/>
                          <a:cs typeface="Segoe UI"/>
                        </a:rPr>
                        <a:t>Less</a:t>
                      </a:r>
                      <a:r>
                        <a:rPr sz="1100" spc="15" dirty="0">
                          <a:latin typeface="Segoe UI"/>
                          <a:cs typeface="Segoe UI"/>
                        </a:rPr>
                        <a:t>: Sale </a:t>
                      </a:r>
                      <a:r>
                        <a:rPr sz="1100" spc="10" dirty="0">
                          <a:latin typeface="Segoe UI"/>
                          <a:cs typeface="Segoe UI"/>
                        </a:rPr>
                        <a:t>value of</a:t>
                      </a:r>
                      <a:r>
                        <a:rPr sz="1100" spc="80" dirty="0">
                          <a:latin typeface="Segoe UI"/>
                          <a:cs typeface="Segoe UI"/>
                        </a:rPr>
                        <a:t> </a:t>
                      </a:r>
                      <a:r>
                        <a:rPr sz="1100" spc="15" dirty="0">
                          <a:latin typeface="Segoe UI"/>
                          <a:cs typeface="Segoe UI"/>
                        </a:rPr>
                        <a:t>Machine</a:t>
                      </a:r>
                      <a:endParaRPr sz="1100">
                        <a:latin typeface="Segoe UI"/>
                        <a:cs typeface="Segoe UI"/>
                      </a:endParaRPr>
                    </a:p>
                  </a:txBody>
                  <a:tcPr marL="0" marR="0" marT="38100"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EAF1DD"/>
                    </a:solidFill>
                  </a:tcPr>
                </a:tc>
                <a:tc>
                  <a:txBody>
                    <a:bodyPr/>
                    <a:lstStyle/>
                    <a:p>
                      <a:pPr marR="65405" algn="r">
                        <a:lnSpc>
                          <a:spcPct val="100000"/>
                        </a:lnSpc>
                        <a:spcBef>
                          <a:spcPts val="300"/>
                        </a:spcBef>
                      </a:pPr>
                      <a:r>
                        <a:rPr sz="1100" spc="15" dirty="0">
                          <a:latin typeface="Segoe UI"/>
                          <a:cs typeface="Segoe UI"/>
                        </a:rPr>
                        <a:t>5</a:t>
                      </a:r>
                      <a:r>
                        <a:rPr sz="1100" spc="25" dirty="0">
                          <a:latin typeface="Segoe UI"/>
                          <a:cs typeface="Segoe UI"/>
                        </a:rPr>
                        <a:t>0</a:t>
                      </a:r>
                      <a:r>
                        <a:rPr sz="1100" spc="10" dirty="0">
                          <a:latin typeface="Segoe UI"/>
                          <a:cs typeface="Segoe UI"/>
                        </a:rPr>
                        <a:t>,</a:t>
                      </a:r>
                      <a:r>
                        <a:rPr sz="1100" spc="15" dirty="0">
                          <a:latin typeface="Segoe UI"/>
                          <a:cs typeface="Segoe UI"/>
                        </a:rPr>
                        <a:t>000</a:t>
                      </a:r>
                      <a:endParaRPr sz="1100">
                        <a:latin typeface="Segoe UI"/>
                        <a:cs typeface="Segoe UI"/>
                      </a:endParaRPr>
                    </a:p>
                  </a:txBody>
                  <a:tcPr marL="0" marR="0" marT="38100"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EAF1DD"/>
                    </a:solidFill>
                  </a:tcPr>
                </a:tc>
                <a:extLst>
                  <a:ext uri="{0D108BD9-81ED-4DB2-BD59-A6C34878D82A}">
                    <a16:rowId xmlns:a16="http://schemas.microsoft.com/office/drawing/2014/main" val="10000"/>
                  </a:ext>
                </a:extLst>
              </a:tr>
              <a:tr h="242316">
                <a:tc>
                  <a:txBody>
                    <a:bodyPr/>
                    <a:lstStyle/>
                    <a:p>
                      <a:pPr marL="73025">
                        <a:lnSpc>
                          <a:spcPct val="100000"/>
                        </a:lnSpc>
                        <a:spcBef>
                          <a:spcPts val="290"/>
                        </a:spcBef>
                      </a:pPr>
                      <a:r>
                        <a:rPr sz="1100" spc="15" dirty="0">
                          <a:latin typeface="Segoe UI"/>
                          <a:cs typeface="Segoe UI"/>
                        </a:rPr>
                        <a:t>Short </a:t>
                      </a:r>
                      <a:r>
                        <a:rPr sz="1100" spc="10" dirty="0">
                          <a:latin typeface="Segoe UI"/>
                          <a:cs typeface="Segoe UI"/>
                        </a:rPr>
                        <a:t>Term </a:t>
                      </a:r>
                      <a:r>
                        <a:rPr sz="1100" spc="15" dirty="0">
                          <a:latin typeface="Segoe UI"/>
                          <a:cs typeface="Segoe UI"/>
                        </a:rPr>
                        <a:t>Capital</a:t>
                      </a:r>
                      <a:r>
                        <a:rPr sz="1100" spc="60" dirty="0">
                          <a:latin typeface="Segoe UI"/>
                          <a:cs typeface="Segoe UI"/>
                        </a:rPr>
                        <a:t> </a:t>
                      </a:r>
                      <a:r>
                        <a:rPr sz="1100" spc="15" dirty="0">
                          <a:latin typeface="Segoe UI"/>
                          <a:cs typeface="Segoe UI"/>
                        </a:rPr>
                        <a:t>Gain</a:t>
                      </a:r>
                      <a:endParaRPr sz="1100">
                        <a:latin typeface="Segoe UI"/>
                        <a:cs typeface="Segoe UI"/>
                      </a:endParaRPr>
                    </a:p>
                  </a:txBody>
                  <a:tcPr marL="0" marR="0" marT="36830"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EAF1DD"/>
                    </a:solidFill>
                  </a:tcPr>
                </a:tc>
                <a:tc>
                  <a:txBody>
                    <a:bodyPr/>
                    <a:lstStyle/>
                    <a:p>
                      <a:pPr marR="65405" algn="r">
                        <a:lnSpc>
                          <a:spcPct val="100000"/>
                        </a:lnSpc>
                        <a:spcBef>
                          <a:spcPts val="290"/>
                        </a:spcBef>
                      </a:pPr>
                      <a:r>
                        <a:rPr sz="1100" spc="25" dirty="0">
                          <a:latin typeface="Segoe UI"/>
                          <a:cs typeface="Segoe UI"/>
                        </a:rPr>
                        <a:t>9</a:t>
                      </a:r>
                      <a:r>
                        <a:rPr sz="1100" spc="10" dirty="0">
                          <a:latin typeface="Segoe UI"/>
                          <a:cs typeface="Segoe UI"/>
                        </a:rPr>
                        <a:t>,</a:t>
                      </a:r>
                      <a:r>
                        <a:rPr sz="1100" spc="15" dirty="0">
                          <a:latin typeface="Segoe UI"/>
                          <a:cs typeface="Segoe UI"/>
                        </a:rPr>
                        <a:t>040</a:t>
                      </a:r>
                      <a:endParaRPr sz="1100">
                        <a:latin typeface="Segoe UI"/>
                        <a:cs typeface="Segoe UI"/>
                      </a:endParaRPr>
                    </a:p>
                  </a:txBody>
                  <a:tcPr marL="0" marR="0" marT="36830"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EAF1DD"/>
                    </a:solidFill>
                  </a:tcPr>
                </a:tc>
                <a:extLst>
                  <a:ext uri="{0D108BD9-81ED-4DB2-BD59-A6C34878D82A}">
                    <a16:rowId xmlns:a16="http://schemas.microsoft.com/office/drawing/2014/main" val="10001"/>
                  </a:ext>
                </a:extLst>
              </a:tr>
              <a:tr h="243833">
                <a:tc>
                  <a:txBody>
                    <a:bodyPr/>
                    <a:lstStyle/>
                    <a:p>
                      <a:pPr marL="73025">
                        <a:lnSpc>
                          <a:spcPct val="100000"/>
                        </a:lnSpc>
                        <a:spcBef>
                          <a:spcPts val="290"/>
                        </a:spcBef>
                      </a:pPr>
                      <a:r>
                        <a:rPr sz="1100" spc="15" dirty="0">
                          <a:latin typeface="Segoe UI"/>
                          <a:cs typeface="Segoe UI"/>
                        </a:rPr>
                        <a:t>Tax </a:t>
                      </a:r>
                      <a:r>
                        <a:rPr sz="1100" spc="10" dirty="0">
                          <a:latin typeface="Segoe UI"/>
                          <a:cs typeface="Segoe UI"/>
                        </a:rPr>
                        <a:t>Loss on STCG </a:t>
                      </a:r>
                      <a:r>
                        <a:rPr sz="1100" dirty="0">
                          <a:latin typeface="Segoe UI"/>
                          <a:cs typeface="Segoe UI"/>
                        </a:rPr>
                        <a:t>@</a:t>
                      </a:r>
                      <a:r>
                        <a:rPr sz="1100" spc="110" dirty="0">
                          <a:latin typeface="Segoe UI"/>
                          <a:cs typeface="Segoe UI"/>
                        </a:rPr>
                        <a:t> </a:t>
                      </a:r>
                      <a:r>
                        <a:rPr sz="1100" spc="10" dirty="0">
                          <a:latin typeface="Segoe UI"/>
                          <a:cs typeface="Segoe UI"/>
                        </a:rPr>
                        <a:t>30%</a:t>
                      </a:r>
                      <a:endParaRPr sz="1100">
                        <a:latin typeface="Segoe UI"/>
                        <a:cs typeface="Segoe UI"/>
                      </a:endParaRPr>
                    </a:p>
                  </a:txBody>
                  <a:tcPr marL="0" marR="0" marT="36830"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EAF1DD"/>
                    </a:solidFill>
                  </a:tcPr>
                </a:tc>
                <a:tc>
                  <a:txBody>
                    <a:bodyPr/>
                    <a:lstStyle/>
                    <a:p>
                      <a:pPr marR="65405" algn="r">
                        <a:lnSpc>
                          <a:spcPct val="100000"/>
                        </a:lnSpc>
                        <a:spcBef>
                          <a:spcPts val="290"/>
                        </a:spcBef>
                      </a:pPr>
                      <a:r>
                        <a:rPr sz="1100" spc="25" dirty="0">
                          <a:latin typeface="Segoe UI"/>
                          <a:cs typeface="Segoe UI"/>
                        </a:rPr>
                        <a:t>2</a:t>
                      </a:r>
                      <a:r>
                        <a:rPr sz="1100" spc="10" dirty="0">
                          <a:latin typeface="Segoe UI"/>
                          <a:cs typeface="Segoe UI"/>
                        </a:rPr>
                        <a:t>,</a:t>
                      </a:r>
                      <a:r>
                        <a:rPr sz="1100" spc="15" dirty="0">
                          <a:latin typeface="Segoe UI"/>
                          <a:cs typeface="Segoe UI"/>
                        </a:rPr>
                        <a:t>712</a:t>
                      </a:r>
                      <a:endParaRPr sz="1100">
                        <a:latin typeface="Segoe UI"/>
                        <a:cs typeface="Segoe UI"/>
                      </a:endParaRPr>
                    </a:p>
                  </a:txBody>
                  <a:tcPr marL="0" marR="0" marT="36830"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EAF1DD"/>
                    </a:solidFill>
                  </a:tcPr>
                </a:tc>
                <a:extLst>
                  <a:ext uri="{0D108BD9-81ED-4DB2-BD59-A6C34878D82A}">
                    <a16:rowId xmlns:a16="http://schemas.microsoft.com/office/drawing/2014/main" val="10002"/>
                  </a:ext>
                </a:extLst>
              </a:tr>
            </a:tbl>
          </a:graphicData>
        </a:graphic>
      </p:graphicFrame>
      <p:sp>
        <p:nvSpPr>
          <p:cNvPr id="5" name="object 5"/>
          <p:cNvSpPr txBox="1"/>
          <p:nvPr/>
        </p:nvSpPr>
        <p:spPr>
          <a:xfrm>
            <a:off x="901559" y="1990432"/>
            <a:ext cx="5285740" cy="1737360"/>
          </a:xfrm>
          <a:prstGeom prst="rect">
            <a:avLst/>
          </a:prstGeom>
        </p:spPr>
        <p:txBody>
          <a:bodyPr vert="horz" wrap="square" lIns="0" tIns="100330" rIns="0" bIns="0" rtlCol="0">
            <a:spAutoFit/>
          </a:bodyPr>
          <a:lstStyle/>
          <a:p>
            <a:pPr marL="12700" algn="just">
              <a:lnSpc>
                <a:spcPct val="100000"/>
              </a:lnSpc>
              <a:spcBef>
                <a:spcPts val="790"/>
              </a:spcBef>
            </a:pPr>
            <a:r>
              <a:rPr sz="1200" b="1" spc="15" dirty="0">
                <a:solidFill>
                  <a:srgbClr val="00A650"/>
                </a:solidFill>
                <a:latin typeface="Segoe UI"/>
                <a:cs typeface="Segoe UI"/>
              </a:rPr>
              <a:t>Exclusion </a:t>
            </a:r>
            <a:r>
              <a:rPr sz="1200" b="1" spc="10" dirty="0">
                <a:solidFill>
                  <a:srgbClr val="00A650"/>
                </a:solidFill>
                <a:latin typeface="Segoe UI"/>
                <a:cs typeface="Segoe UI"/>
              </a:rPr>
              <a:t>of Financing Costs</a:t>
            </a:r>
            <a:r>
              <a:rPr sz="1200" b="1" spc="170" dirty="0">
                <a:solidFill>
                  <a:srgbClr val="00A650"/>
                </a:solidFill>
                <a:latin typeface="Segoe UI"/>
                <a:cs typeface="Segoe UI"/>
              </a:rPr>
              <a:t> </a:t>
            </a:r>
            <a:r>
              <a:rPr sz="1200" b="1" spc="10" dirty="0">
                <a:solidFill>
                  <a:srgbClr val="00A650"/>
                </a:solidFill>
                <a:latin typeface="Segoe UI"/>
                <a:cs typeface="Segoe UI"/>
              </a:rPr>
              <a:t>Principle</a:t>
            </a:r>
            <a:endParaRPr sz="1200" dirty="0">
              <a:latin typeface="Segoe UI"/>
              <a:cs typeface="Segoe UI"/>
            </a:endParaRPr>
          </a:p>
          <a:p>
            <a:pPr marL="12700" marR="5080" algn="just">
              <a:lnSpc>
                <a:spcPct val="110900"/>
              </a:lnSpc>
              <a:spcBef>
                <a:spcPts val="495"/>
              </a:spcBef>
            </a:pPr>
            <a:r>
              <a:rPr sz="1100" spc="15" dirty="0">
                <a:latin typeface="Segoe UI"/>
                <a:cs typeface="Segoe UI"/>
              </a:rPr>
              <a:t>When </a:t>
            </a:r>
            <a:r>
              <a:rPr sz="1100" spc="10" dirty="0">
                <a:latin typeface="Segoe UI"/>
                <a:cs typeface="Segoe UI"/>
              </a:rPr>
              <a:t>cash flows relating </a:t>
            </a:r>
            <a:r>
              <a:rPr sz="1100" spc="5" dirty="0">
                <a:latin typeface="Segoe UI"/>
                <a:cs typeface="Segoe UI"/>
              </a:rPr>
              <a:t>to </a:t>
            </a:r>
            <a:r>
              <a:rPr sz="1100" spc="15" dirty="0">
                <a:latin typeface="Segoe UI"/>
                <a:cs typeface="Segoe UI"/>
              </a:rPr>
              <a:t>long-term funds </a:t>
            </a:r>
            <a:r>
              <a:rPr sz="1100" spc="10" dirty="0">
                <a:latin typeface="Segoe UI"/>
                <a:cs typeface="Segoe UI"/>
              </a:rPr>
              <a:t>are being </a:t>
            </a:r>
            <a:r>
              <a:rPr sz="1100" spc="15" dirty="0">
                <a:latin typeface="Segoe UI"/>
                <a:cs typeface="Segoe UI"/>
              </a:rPr>
              <a:t>defined, financing </a:t>
            </a:r>
            <a:r>
              <a:rPr sz="1100" spc="10" dirty="0">
                <a:latin typeface="Segoe UI"/>
                <a:cs typeface="Segoe UI"/>
              </a:rPr>
              <a:t>costs </a:t>
            </a:r>
            <a:r>
              <a:rPr sz="1100" spc="5" dirty="0">
                <a:latin typeface="Segoe UI"/>
                <a:cs typeface="Segoe UI"/>
              </a:rPr>
              <a:t>of  </a:t>
            </a:r>
            <a:r>
              <a:rPr sz="1100" spc="15" dirty="0">
                <a:latin typeface="Segoe UI"/>
                <a:cs typeface="Segoe UI"/>
              </a:rPr>
              <a:t>long-term </a:t>
            </a:r>
            <a:r>
              <a:rPr sz="1100" spc="10" dirty="0">
                <a:latin typeface="Segoe UI"/>
                <a:cs typeface="Segoe UI"/>
              </a:rPr>
              <a:t>funds </a:t>
            </a:r>
            <a:r>
              <a:rPr sz="1100" spc="15" dirty="0">
                <a:latin typeface="Segoe UI"/>
                <a:cs typeface="Segoe UI"/>
              </a:rPr>
              <a:t>(interest </a:t>
            </a:r>
            <a:r>
              <a:rPr sz="1100" spc="5" dirty="0">
                <a:latin typeface="Segoe UI"/>
                <a:cs typeface="Segoe UI"/>
              </a:rPr>
              <a:t>on </a:t>
            </a:r>
            <a:r>
              <a:rPr sz="1100" spc="15" dirty="0">
                <a:latin typeface="Segoe UI"/>
                <a:cs typeface="Segoe UI"/>
              </a:rPr>
              <a:t>long-term </a:t>
            </a:r>
            <a:r>
              <a:rPr sz="1100" spc="10" dirty="0">
                <a:latin typeface="Segoe UI"/>
                <a:cs typeface="Segoe UI"/>
              </a:rPr>
              <a:t>debt </a:t>
            </a:r>
            <a:r>
              <a:rPr sz="1100" spc="15" dirty="0">
                <a:latin typeface="Segoe UI"/>
                <a:cs typeface="Segoe UI"/>
              </a:rPr>
              <a:t>and </a:t>
            </a:r>
            <a:r>
              <a:rPr sz="1100" spc="10" dirty="0">
                <a:latin typeface="Segoe UI"/>
                <a:cs typeface="Segoe UI"/>
              </a:rPr>
              <a:t>equity </a:t>
            </a:r>
            <a:r>
              <a:rPr sz="1100" spc="15" dirty="0">
                <a:latin typeface="Segoe UI"/>
                <a:cs typeface="Segoe UI"/>
              </a:rPr>
              <a:t>dividend) should </a:t>
            </a:r>
            <a:r>
              <a:rPr sz="1100" spc="20" dirty="0">
                <a:latin typeface="Segoe UI"/>
                <a:cs typeface="Segoe UI"/>
              </a:rPr>
              <a:t>be  </a:t>
            </a:r>
            <a:r>
              <a:rPr sz="1100" spc="15" dirty="0">
                <a:latin typeface="Segoe UI"/>
                <a:cs typeface="Segoe UI"/>
              </a:rPr>
              <a:t>excluded </a:t>
            </a:r>
            <a:r>
              <a:rPr sz="1100" spc="10" dirty="0">
                <a:latin typeface="Segoe UI"/>
                <a:cs typeface="Segoe UI"/>
              </a:rPr>
              <a:t>from the </a:t>
            </a:r>
            <a:r>
              <a:rPr sz="1100" spc="15" dirty="0">
                <a:latin typeface="Segoe UI"/>
                <a:cs typeface="Segoe UI"/>
              </a:rPr>
              <a:t>analysis. </a:t>
            </a:r>
            <a:r>
              <a:rPr sz="1100" spc="10" dirty="0">
                <a:latin typeface="Segoe UI"/>
                <a:cs typeface="Segoe UI"/>
              </a:rPr>
              <a:t>The interest and </a:t>
            </a:r>
            <a:r>
              <a:rPr sz="1100" spc="15" dirty="0">
                <a:latin typeface="Segoe UI"/>
                <a:cs typeface="Segoe UI"/>
              </a:rPr>
              <a:t>dividend </a:t>
            </a:r>
            <a:r>
              <a:rPr sz="1100" spc="10" dirty="0">
                <a:latin typeface="Segoe UI"/>
                <a:cs typeface="Segoe UI"/>
              </a:rPr>
              <a:t>payments are </a:t>
            </a:r>
            <a:r>
              <a:rPr sz="1100" spc="15" dirty="0">
                <a:latin typeface="Segoe UI"/>
                <a:cs typeface="Segoe UI"/>
              </a:rPr>
              <a:t>reflected </a:t>
            </a:r>
            <a:r>
              <a:rPr sz="1100" dirty="0">
                <a:latin typeface="Segoe UI"/>
                <a:cs typeface="Segoe UI"/>
              </a:rPr>
              <a:t>in  </a:t>
            </a:r>
            <a:r>
              <a:rPr sz="1100" spc="15" dirty="0">
                <a:latin typeface="Segoe UI"/>
                <a:cs typeface="Segoe UI"/>
              </a:rPr>
              <a:t>the weighted </a:t>
            </a:r>
            <a:r>
              <a:rPr sz="1100" spc="10" dirty="0">
                <a:latin typeface="Segoe UI"/>
                <a:cs typeface="Segoe UI"/>
              </a:rPr>
              <a:t>average cost </a:t>
            </a:r>
            <a:r>
              <a:rPr sz="1100" spc="5" dirty="0">
                <a:latin typeface="Segoe UI"/>
                <a:cs typeface="Segoe UI"/>
              </a:rPr>
              <a:t>of </a:t>
            </a:r>
            <a:r>
              <a:rPr sz="1100" spc="15" dirty="0">
                <a:latin typeface="Segoe UI"/>
                <a:cs typeface="Segoe UI"/>
              </a:rPr>
              <a:t>capital. </a:t>
            </a:r>
            <a:r>
              <a:rPr sz="1100" spc="10" dirty="0">
                <a:latin typeface="Segoe UI"/>
                <a:cs typeface="Segoe UI"/>
              </a:rPr>
              <a:t>Hence, </a:t>
            </a:r>
            <a:r>
              <a:rPr sz="1100" dirty="0">
                <a:latin typeface="Segoe UI"/>
                <a:cs typeface="Segoe UI"/>
              </a:rPr>
              <a:t>if </a:t>
            </a:r>
            <a:r>
              <a:rPr sz="1100" spc="10" dirty="0">
                <a:latin typeface="Segoe UI"/>
                <a:cs typeface="Segoe UI"/>
              </a:rPr>
              <a:t>interest </a:t>
            </a:r>
            <a:r>
              <a:rPr sz="1100" spc="5" dirty="0">
                <a:latin typeface="Segoe UI"/>
                <a:cs typeface="Segoe UI"/>
              </a:rPr>
              <a:t>on </a:t>
            </a:r>
            <a:r>
              <a:rPr sz="1100" spc="10" dirty="0">
                <a:latin typeface="Segoe UI"/>
                <a:cs typeface="Segoe UI"/>
              </a:rPr>
              <a:t>long-term debt and  </a:t>
            </a:r>
            <a:r>
              <a:rPr sz="1100" spc="15" dirty="0">
                <a:latin typeface="Segoe UI"/>
                <a:cs typeface="Segoe UI"/>
              </a:rPr>
              <a:t>dividend</a:t>
            </a:r>
            <a:r>
              <a:rPr sz="1100" spc="-20" dirty="0">
                <a:latin typeface="Segoe UI"/>
                <a:cs typeface="Segoe UI"/>
              </a:rPr>
              <a:t> </a:t>
            </a:r>
            <a:r>
              <a:rPr sz="1100" spc="5" dirty="0">
                <a:latin typeface="Segoe UI"/>
                <a:cs typeface="Segoe UI"/>
              </a:rPr>
              <a:t>on</a:t>
            </a:r>
            <a:r>
              <a:rPr sz="1100" spc="-10" dirty="0">
                <a:latin typeface="Segoe UI"/>
                <a:cs typeface="Segoe UI"/>
              </a:rPr>
              <a:t> </a:t>
            </a:r>
            <a:r>
              <a:rPr sz="1100" spc="10" dirty="0">
                <a:latin typeface="Segoe UI"/>
                <a:cs typeface="Segoe UI"/>
              </a:rPr>
              <a:t>equity</a:t>
            </a:r>
            <a:r>
              <a:rPr sz="1100" spc="-10" dirty="0">
                <a:latin typeface="Segoe UI"/>
                <a:cs typeface="Segoe UI"/>
              </a:rPr>
              <a:t> </a:t>
            </a:r>
            <a:r>
              <a:rPr sz="1100" spc="15" dirty="0">
                <a:latin typeface="Segoe UI"/>
                <a:cs typeface="Segoe UI"/>
              </a:rPr>
              <a:t>capital</a:t>
            </a:r>
            <a:r>
              <a:rPr sz="1100" spc="-25" dirty="0">
                <a:latin typeface="Segoe UI"/>
                <a:cs typeface="Segoe UI"/>
              </a:rPr>
              <a:t> </a:t>
            </a:r>
            <a:r>
              <a:rPr sz="1100" spc="10" dirty="0">
                <a:latin typeface="Segoe UI"/>
                <a:cs typeface="Segoe UI"/>
              </a:rPr>
              <a:t>are</a:t>
            </a:r>
            <a:r>
              <a:rPr sz="1100" spc="-20" dirty="0">
                <a:latin typeface="Segoe UI"/>
                <a:cs typeface="Segoe UI"/>
              </a:rPr>
              <a:t> </a:t>
            </a:r>
            <a:r>
              <a:rPr sz="1100" spc="15" dirty="0">
                <a:latin typeface="Segoe UI"/>
                <a:cs typeface="Segoe UI"/>
              </a:rPr>
              <a:t>deducted</a:t>
            </a:r>
            <a:r>
              <a:rPr sz="1100" spc="-25" dirty="0">
                <a:latin typeface="Segoe UI"/>
                <a:cs typeface="Segoe UI"/>
              </a:rPr>
              <a:t> </a:t>
            </a:r>
            <a:r>
              <a:rPr sz="1100" spc="10" dirty="0">
                <a:latin typeface="Segoe UI"/>
                <a:cs typeface="Segoe UI"/>
              </a:rPr>
              <a:t>in</a:t>
            </a:r>
            <a:r>
              <a:rPr sz="1100" spc="-25" dirty="0">
                <a:latin typeface="Segoe UI"/>
                <a:cs typeface="Segoe UI"/>
              </a:rPr>
              <a:t> </a:t>
            </a:r>
            <a:r>
              <a:rPr sz="1100" spc="15" dirty="0">
                <a:latin typeface="Segoe UI"/>
                <a:cs typeface="Segoe UI"/>
              </a:rPr>
              <a:t>defining</a:t>
            </a:r>
            <a:r>
              <a:rPr sz="1100" spc="-20" dirty="0">
                <a:latin typeface="Segoe UI"/>
                <a:cs typeface="Segoe UI"/>
              </a:rPr>
              <a:t> </a:t>
            </a:r>
            <a:r>
              <a:rPr sz="1100" spc="10" dirty="0">
                <a:latin typeface="Segoe UI"/>
                <a:cs typeface="Segoe UI"/>
              </a:rPr>
              <a:t>the</a:t>
            </a:r>
            <a:r>
              <a:rPr sz="1100" spc="-15" dirty="0">
                <a:latin typeface="Segoe UI"/>
                <a:cs typeface="Segoe UI"/>
              </a:rPr>
              <a:t> </a:t>
            </a:r>
            <a:r>
              <a:rPr sz="1100" spc="10" dirty="0">
                <a:latin typeface="Segoe UI"/>
                <a:cs typeface="Segoe UI"/>
              </a:rPr>
              <a:t>cash</a:t>
            </a:r>
            <a:r>
              <a:rPr sz="1100" spc="-30" dirty="0">
                <a:latin typeface="Segoe UI"/>
                <a:cs typeface="Segoe UI"/>
              </a:rPr>
              <a:t> </a:t>
            </a:r>
            <a:r>
              <a:rPr sz="1100" spc="15" dirty="0">
                <a:latin typeface="Segoe UI"/>
                <a:cs typeface="Segoe UI"/>
              </a:rPr>
              <a:t>flows,</a:t>
            </a:r>
            <a:r>
              <a:rPr sz="1100" spc="-25" dirty="0">
                <a:latin typeface="Segoe UI"/>
                <a:cs typeface="Segoe UI"/>
              </a:rPr>
              <a:t> </a:t>
            </a:r>
            <a:r>
              <a:rPr sz="1100" spc="10" dirty="0">
                <a:latin typeface="Segoe UI"/>
                <a:cs typeface="Segoe UI"/>
              </a:rPr>
              <a:t>the</a:t>
            </a:r>
            <a:r>
              <a:rPr sz="1100" spc="-20" dirty="0">
                <a:latin typeface="Segoe UI"/>
                <a:cs typeface="Segoe UI"/>
              </a:rPr>
              <a:t> </a:t>
            </a:r>
            <a:r>
              <a:rPr sz="1100" spc="10" dirty="0">
                <a:latin typeface="Segoe UI"/>
                <a:cs typeface="Segoe UI"/>
              </a:rPr>
              <a:t>cost</a:t>
            </a:r>
            <a:r>
              <a:rPr sz="1100" spc="-25" dirty="0">
                <a:latin typeface="Segoe UI"/>
                <a:cs typeface="Segoe UI"/>
              </a:rPr>
              <a:t> </a:t>
            </a:r>
            <a:r>
              <a:rPr sz="1100" spc="10" dirty="0">
                <a:latin typeface="Segoe UI"/>
                <a:cs typeface="Segoe UI"/>
              </a:rPr>
              <a:t>of</a:t>
            </a:r>
            <a:r>
              <a:rPr sz="1100" spc="-10" dirty="0">
                <a:latin typeface="Segoe UI"/>
                <a:cs typeface="Segoe UI"/>
              </a:rPr>
              <a:t> </a:t>
            </a:r>
            <a:r>
              <a:rPr sz="1100" spc="5" dirty="0">
                <a:latin typeface="Segoe UI"/>
                <a:cs typeface="Segoe UI"/>
              </a:rPr>
              <a:t>long-  </a:t>
            </a:r>
            <a:r>
              <a:rPr sz="1100" spc="15" dirty="0">
                <a:latin typeface="Segoe UI"/>
                <a:cs typeface="Segoe UI"/>
              </a:rPr>
              <a:t>term </a:t>
            </a:r>
            <a:r>
              <a:rPr sz="1100" spc="10" dirty="0">
                <a:latin typeface="Segoe UI"/>
                <a:cs typeface="Segoe UI"/>
              </a:rPr>
              <a:t>funds will </a:t>
            </a:r>
            <a:r>
              <a:rPr sz="1100" spc="5" dirty="0">
                <a:latin typeface="Segoe UI"/>
                <a:cs typeface="Segoe UI"/>
              </a:rPr>
              <a:t>be </a:t>
            </a:r>
            <a:r>
              <a:rPr sz="1100" spc="10" dirty="0">
                <a:latin typeface="Segoe UI"/>
                <a:cs typeface="Segoe UI"/>
              </a:rPr>
              <a:t>counted</a:t>
            </a:r>
            <a:r>
              <a:rPr sz="1100" spc="150" dirty="0">
                <a:latin typeface="Segoe UI"/>
                <a:cs typeface="Segoe UI"/>
              </a:rPr>
              <a:t> </a:t>
            </a:r>
            <a:r>
              <a:rPr sz="1100" spc="15" dirty="0">
                <a:latin typeface="Segoe UI"/>
                <a:cs typeface="Segoe UI"/>
              </a:rPr>
              <a:t>twice.</a:t>
            </a:r>
            <a:endParaRPr sz="1100" dirty="0">
              <a:latin typeface="Segoe UI"/>
              <a:cs typeface="Segoe UI"/>
            </a:endParaRPr>
          </a:p>
          <a:p>
            <a:pPr marL="12700" algn="just">
              <a:lnSpc>
                <a:spcPct val="100000"/>
              </a:lnSpc>
              <a:spcBef>
                <a:spcPts val="745"/>
              </a:spcBef>
            </a:pPr>
            <a:r>
              <a:rPr sz="1100" spc="15" dirty="0">
                <a:latin typeface="Segoe UI"/>
                <a:cs typeface="Segoe UI"/>
              </a:rPr>
              <a:t>The </a:t>
            </a:r>
            <a:r>
              <a:rPr sz="1100" b="1" spc="15" dirty="0">
                <a:latin typeface="Segoe UI"/>
                <a:cs typeface="Segoe UI"/>
              </a:rPr>
              <a:t>exclusion </a:t>
            </a:r>
            <a:r>
              <a:rPr sz="1100" spc="10" dirty="0">
                <a:latin typeface="Segoe UI"/>
                <a:cs typeface="Segoe UI"/>
              </a:rPr>
              <a:t>of </a:t>
            </a:r>
            <a:r>
              <a:rPr sz="1100" spc="15" dirty="0">
                <a:latin typeface="Segoe UI"/>
                <a:cs typeface="Segoe UI"/>
              </a:rPr>
              <a:t>financing </a:t>
            </a:r>
            <a:r>
              <a:rPr sz="1100" spc="10" dirty="0">
                <a:latin typeface="Segoe UI"/>
                <a:cs typeface="Segoe UI"/>
              </a:rPr>
              <a:t>costs </a:t>
            </a:r>
            <a:r>
              <a:rPr sz="1100" spc="15" dirty="0">
                <a:latin typeface="Segoe UI"/>
                <a:cs typeface="Segoe UI"/>
              </a:rPr>
              <a:t>principle </a:t>
            </a:r>
            <a:r>
              <a:rPr sz="1100" spc="10" dirty="0">
                <a:latin typeface="Segoe UI"/>
                <a:cs typeface="Segoe UI"/>
              </a:rPr>
              <a:t>means</a:t>
            </a:r>
            <a:r>
              <a:rPr sz="1100" spc="180" dirty="0">
                <a:latin typeface="Segoe UI"/>
                <a:cs typeface="Segoe UI"/>
              </a:rPr>
              <a:t> </a:t>
            </a:r>
            <a:r>
              <a:rPr sz="1100" spc="10" dirty="0">
                <a:latin typeface="Segoe UI"/>
                <a:cs typeface="Segoe UI"/>
              </a:rPr>
              <a:t>that:</a:t>
            </a:r>
            <a:endParaRPr sz="1100" dirty="0">
              <a:latin typeface="Segoe UI"/>
              <a:cs typeface="Segoe UI"/>
            </a:endParaRPr>
          </a:p>
        </p:txBody>
      </p:sp>
      <p:sp>
        <p:nvSpPr>
          <p:cNvPr id="6" name="object 6"/>
          <p:cNvSpPr txBox="1"/>
          <p:nvPr/>
        </p:nvSpPr>
        <p:spPr>
          <a:xfrm>
            <a:off x="901559" y="4243941"/>
            <a:ext cx="177165" cy="193675"/>
          </a:xfrm>
          <a:prstGeom prst="rect">
            <a:avLst/>
          </a:prstGeom>
        </p:spPr>
        <p:txBody>
          <a:bodyPr vert="horz" wrap="square" lIns="0" tIns="13335" rIns="0" bIns="0" rtlCol="0">
            <a:spAutoFit/>
          </a:bodyPr>
          <a:lstStyle/>
          <a:p>
            <a:pPr marL="12700">
              <a:lnSpc>
                <a:spcPct val="100000"/>
              </a:lnSpc>
              <a:spcBef>
                <a:spcPts val="105"/>
              </a:spcBef>
            </a:pPr>
            <a:r>
              <a:rPr sz="1100" dirty="0">
                <a:latin typeface="Segoe UI"/>
                <a:cs typeface="Segoe UI"/>
              </a:rPr>
              <a:t>(</a:t>
            </a:r>
            <a:r>
              <a:rPr sz="1100" spc="-5" dirty="0">
                <a:latin typeface="Segoe UI"/>
                <a:cs typeface="Segoe UI"/>
              </a:rPr>
              <a:t>ii)</a:t>
            </a:r>
            <a:endParaRPr sz="1100">
              <a:latin typeface="Segoe UI"/>
              <a:cs typeface="Segoe UI"/>
            </a:endParaRPr>
          </a:p>
        </p:txBody>
      </p:sp>
      <p:sp>
        <p:nvSpPr>
          <p:cNvPr id="7" name="object 7"/>
          <p:cNvSpPr txBox="1"/>
          <p:nvPr/>
        </p:nvSpPr>
        <p:spPr>
          <a:xfrm>
            <a:off x="901700" y="3778170"/>
            <a:ext cx="5285105" cy="659765"/>
          </a:xfrm>
          <a:prstGeom prst="rect">
            <a:avLst/>
          </a:prstGeom>
        </p:spPr>
        <p:txBody>
          <a:bodyPr vert="horz" wrap="square" lIns="0" tIns="12700" rIns="0" bIns="0" rtlCol="0">
            <a:spAutoFit/>
          </a:bodyPr>
          <a:lstStyle/>
          <a:p>
            <a:pPr marL="377825" marR="5080" indent="-365760">
              <a:lnSpc>
                <a:spcPct val="110900"/>
              </a:lnSpc>
              <a:spcBef>
                <a:spcPts val="100"/>
              </a:spcBef>
              <a:tabLst>
                <a:tab pos="377825" algn="l"/>
              </a:tabLst>
            </a:pPr>
            <a:r>
              <a:rPr sz="1100" spc="-5" dirty="0">
                <a:latin typeface="Segoe UI"/>
                <a:cs typeface="Segoe UI"/>
              </a:rPr>
              <a:t>(i)	T</a:t>
            </a:r>
            <a:r>
              <a:rPr sz="1100" b="1" spc="-5" dirty="0">
                <a:latin typeface="Segoe UI"/>
                <a:cs typeface="Segoe UI"/>
              </a:rPr>
              <a:t>he</a:t>
            </a:r>
            <a:r>
              <a:rPr sz="1100" b="1" spc="-25" dirty="0">
                <a:latin typeface="Segoe UI"/>
                <a:cs typeface="Segoe UI"/>
              </a:rPr>
              <a:t> </a:t>
            </a:r>
            <a:r>
              <a:rPr sz="1100" b="1" spc="-5" dirty="0">
                <a:latin typeface="Segoe UI"/>
                <a:cs typeface="Segoe UI"/>
              </a:rPr>
              <a:t>interest</a:t>
            </a:r>
            <a:r>
              <a:rPr sz="1100" b="1" spc="-35" dirty="0">
                <a:latin typeface="Segoe UI"/>
                <a:cs typeface="Segoe UI"/>
              </a:rPr>
              <a:t> </a:t>
            </a:r>
            <a:r>
              <a:rPr sz="1100" b="1" spc="-5" dirty="0">
                <a:latin typeface="Segoe UI"/>
                <a:cs typeface="Segoe UI"/>
              </a:rPr>
              <a:t>on</a:t>
            </a:r>
            <a:r>
              <a:rPr sz="1100" b="1" spc="-15" dirty="0">
                <a:latin typeface="Segoe UI"/>
                <a:cs typeface="Segoe UI"/>
              </a:rPr>
              <a:t> </a:t>
            </a:r>
            <a:r>
              <a:rPr sz="1100" b="1" spc="-5" dirty="0">
                <a:latin typeface="Segoe UI"/>
                <a:cs typeface="Segoe UI"/>
              </a:rPr>
              <a:t>long-term</a:t>
            </a:r>
            <a:r>
              <a:rPr sz="1100" b="1" spc="-30" dirty="0">
                <a:latin typeface="Segoe UI"/>
                <a:cs typeface="Segoe UI"/>
              </a:rPr>
              <a:t> </a:t>
            </a:r>
            <a:r>
              <a:rPr sz="1100" b="1" dirty="0">
                <a:latin typeface="Segoe UI"/>
                <a:cs typeface="Segoe UI"/>
              </a:rPr>
              <a:t>debt</a:t>
            </a:r>
            <a:r>
              <a:rPr sz="1100" b="1" spc="-35" dirty="0">
                <a:latin typeface="Segoe UI"/>
                <a:cs typeface="Segoe UI"/>
              </a:rPr>
              <a:t> </a:t>
            </a:r>
            <a:r>
              <a:rPr sz="1100" dirty="0">
                <a:latin typeface="Segoe UI"/>
                <a:cs typeface="Segoe UI"/>
              </a:rPr>
              <a:t>(or</a:t>
            </a:r>
            <a:r>
              <a:rPr sz="1100" spc="-30" dirty="0">
                <a:latin typeface="Segoe UI"/>
                <a:cs typeface="Segoe UI"/>
              </a:rPr>
              <a:t> </a:t>
            </a:r>
            <a:r>
              <a:rPr sz="1100" spc="-5" dirty="0">
                <a:latin typeface="Segoe UI"/>
                <a:cs typeface="Segoe UI"/>
              </a:rPr>
              <a:t>interest)</a:t>
            </a:r>
            <a:r>
              <a:rPr sz="1100" spc="-30" dirty="0">
                <a:latin typeface="Segoe UI"/>
                <a:cs typeface="Segoe UI"/>
              </a:rPr>
              <a:t> </a:t>
            </a:r>
            <a:r>
              <a:rPr sz="1100" spc="-5" dirty="0">
                <a:latin typeface="Segoe UI"/>
                <a:cs typeface="Segoe UI"/>
              </a:rPr>
              <a:t>is</a:t>
            </a:r>
            <a:r>
              <a:rPr sz="1100" spc="-25" dirty="0">
                <a:latin typeface="Segoe UI"/>
                <a:cs typeface="Segoe UI"/>
              </a:rPr>
              <a:t> </a:t>
            </a:r>
            <a:r>
              <a:rPr sz="1100" spc="-5" dirty="0">
                <a:latin typeface="Segoe UI"/>
                <a:cs typeface="Segoe UI"/>
              </a:rPr>
              <a:t>ignored</a:t>
            </a:r>
            <a:r>
              <a:rPr sz="1100" spc="-20" dirty="0">
                <a:latin typeface="Segoe UI"/>
                <a:cs typeface="Segoe UI"/>
              </a:rPr>
              <a:t> </a:t>
            </a:r>
            <a:r>
              <a:rPr sz="1100" spc="-5" dirty="0">
                <a:latin typeface="Segoe UI"/>
                <a:cs typeface="Segoe UI"/>
              </a:rPr>
              <a:t>while</a:t>
            </a:r>
            <a:r>
              <a:rPr sz="1100" spc="-25" dirty="0">
                <a:latin typeface="Segoe UI"/>
                <a:cs typeface="Segoe UI"/>
              </a:rPr>
              <a:t> </a:t>
            </a:r>
            <a:r>
              <a:rPr sz="1100" spc="-5" dirty="0">
                <a:latin typeface="Segoe UI"/>
                <a:cs typeface="Segoe UI"/>
              </a:rPr>
              <a:t>computing</a:t>
            </a:r>
            <a:r>
              <a:rPr sz="1100" spc="-25" dirty="0">
                <a:latin typeface="Segoe UI"/>
                <a:cs typeface="Segoe UI"/>
              </a:rPr>
              <a:t> </a:t>
            </a:r>
            <a:r>
              <a:rPr sz="1100" spc="-5" dirty="0">
                <a:latin typeface="Segoe UI"/>
                <a:cs typeface="Segoe UI"/>
              </a:rPr>
              <a:t>profits  </a:t>
            </a:r>
            <a:r>
              <a:rPr sz="1100" dirty="0">
                <a:latin typeface="Segoe UI"/>
                <a:cs typeface="Segoe UI"/>
              </a:rPr>
              <a:t>and </a:t>
            </a:r>
            <a:r>
              <a:rPr sz="1100" spc="-5" dirty="0">
                <a:latin typeface="Segoe UI"/>
                <a:cs typeface="Segoe UI"/>
              </a:rPr>
              <a:t>taxes</a:t>
            </a:r>
            <a:r>
              <a:rPr sz="1100" spc="-15" dirty="0">
                <a:latin typeface="Segoe UI"/>
                <a:cs typeface="Segoe UI"/>
              </a:rPr>
              <a:t> </a:t>
            </a:r>
            <a:r>
              <a:rPr sz="1100" spc="-5" dirty="0">
                <a:latin typeface="Segoe UI"/>
                <a:cs typeface="Segoe UI"/>
              </a:rPr>
              <a:t>and;</a:t>
            </a:r>
            <a:endParaRPr sz="1100">
              <a:latin typeface="Segoe UI"/>
              <a:cs typeface="Segoe UI"/>
            </a:endParaRPr>
          </a:p>
          <a:p>
            <a:pPr marL="377825">
              <a:lnSpc>
                <a:spcPct val="100000"/>
              </a:lnSpc>
              <a:spcBef>
                <a:spcPts val="740"/>
              </a:spcBef>
            </a:pPr>
            <a:r>
              <a:rPr sz="1100" b="1" dirty="0">
                <a:latin typeface="Segoe UI"/>
                <a:cs typeface="Segoe UI"/>
              </a:rPr>
              <a:t>The </a:t>
            </a:r>
            <a:r>
              <a:rPr sz="1100" b="1" spc="-5" dirty="0">
                <a:latin typeface="Segoe UI"/>
                <a:cs typeface="Segoe UI"/>
              </a:rPr>
              <a:t>expected dividends </a:t>
            </a:r>
            <a:r>
              <a:rPr sz="1100" dirty="0">
                <a:latin typeface="Segoe UI"/>
                <a:cs typeface="Segoe UI"/>
              </a:rPr>
              <a:t>are </a:t>
            </a:r>
            <a:r>
              <a:rPr sz="1100" spc="-5" dirty="0">
                <a:latin typeface="Segoe UI"/>
                <a:cs typeface="Segoe UI"/>
              </a:rPr>
              <a:t>deemed irrelevant in cash </a:t>
            </a:r>
            <a:r>
              <a:rPr sz="1100" dirty="0">
                <a:latin typeface="Segoe UI"/>
                <a:cs typeface="Segoe UI"/>
              </a:rPr>
              <a:t>flow</a:t>
            </a:r>
            <a:r>
              <a:rPr sz="1100" spc="-20" dirty="0">
                <a:latin typeface="Segoe UI"/>
                <a:cs typeface="Segoe UI"/>
              </a:rPr>
              <a:t> </a:t>
            </a:r>
            <a:r>
              <a:rPr sz="1100" spc="-5" dirty="0">
                <a:latin typeface="Segoe UI"/>
                <a:cs typeface="Segoe UI"/>
              </a:rPr>
              <a:t>analysis.</a:t>
            </a:r>
            <a:endParaRPr sz="1100">
              <a:latin typeface="Segoe UI"/>
              <a:cs typeface="Segoe UI"/>
            </a:endParaRPr>
          </a:p>
        </p:txBody>
      </p:sp>
      <p:sp>
        <p:nvSpPr>
          <p:cNvPr id="8" name="object 8"/>
          <p:cNvSpPr txBox="1"/>
          <p:nvPr/>
        </p:nvSpPr>
        <p:spPr>
          <a:xfrm>
            <a:off x="901700" y="4488464"/>
            <a:ext cx="5284470" cy="2974975"/>
          </a:xfrm>
          <a:prstGeom prst="rect">
            <a:avLst/>
          </a:prstGeom>
        </p:spPr>
        <p:txBody>
          <a:bodyPr vert="horz" wrap="square" lIns="0" tIns="12700" rIns="0" bIns="0" rtlCol="0">
            <a:spAutoFit/>
          </a:bodyPr>
          <a:lstStyle/>
          <a:p>
            <a:pPr marL="12700" marR="5715" algn="just">
              <a:lnSpc>
                <a:spcPct val="110600"/>
              </a:lnSpc>
              <a:spcBef>
                <a:spcPts val="100"/>
              </a:spcBef>
            </a:pPr>
            <a:r>
              <a:rPr sz="1100" spc="15" dirty="0">
                <a:latin typeface="Segoe UI"/>
                <a:cs typeface="Segoe UI"/>
              </a:rPr>
              <a:t>While</a:t>
            </a:r>
            <a:r>
              <a:rPr sz="1100" spc="-25" dirty="0">
                <a:latin typeface="Segoe UI"/>
                <a:cs typeface="Segoe UI"/>
              </a:rPr>
              <a:t> </a:t>
            </a:r>
            <a:r>
              <a:rPr sz="1100" spc="15" dirty="0">
                <a:latin typeface="Segoe UI"/>
                <a:cs typeface="Segoe UI"/>
              </a:rPr>
              <a:t>dividends</a:t>
            </a:r>
            <a:r>
              <a:rPr sz="1100" spc="-20" dirty="0">
                <a:latin typeface="Segoe UI"/>
                <a:cs typeface="Segoe UI"/>
              </a:rPr>
              <a:t> </a:t>
            </a:r>
            <a:r>
              <a:rPr sz="1100" spc="10" dirty="0">
                <a:latin typeface="Segoe UI"/>
                <a:cs typeface="Segoe UI"/>
              </a:rPr>
              <a:t>pose</a:t>
            </a:r>
            <a:r>
              <a:rPr sz="1100" spc="-25" dirty="0">
                <a:latin typeface="Segoe UI"/>
                <a:cs typeface="Segoe UI"/>
              </a:rPr>
              <a:t> </a:t>
            </a:r>
            <a:r>
              <a:rPr sz="1100" spc="5" dirty="0">
                <a:latin typeface="Segoe UI"/>
                <a:cs typeface="Segoe UI"/>
              </a:rPr>
              <a:t>no</a:t>
            </a:r>
            <a:r>
              <a:rPr sz="1100" spc="-30" dirty="0">
                <a:latin typeface="Segoe UI"/>
                <a:cs typeface="Segoe UI"/>
              </a:rPr>
              <a:t> </a:t>
            </a:r>
            <a:r>
              <a:rPr sz="1100" spc="15" dirty="0">
                <a:latin typeface="Segoe UI"/>
                <a:cs typeface="Segoe UI"/>
              </a:rPr>
              <a:t>difficulty</a:t>
            </a:r>
            <a:r>
              <a:rPr sz="1100" spc="-30" dirty="0">
                <a:latin typeface="Segoe UI"/>
                <a:cs typeface="Segoe UI"/>
              </a:rPr>
              <a:t> </a:t>
            </a:r>
            <a:r>
              <a:rPr sz="1100" spc="10" dirty="0">
                <a:latin typeface="Segoe UI"/>
                <a:cs typeface="Segoe UI"/>
              </a:rPr>
              <a:t>as</a:t>
            </a:r>
            <a:r>
              <a:rPr sz="1100" spc="-20" dirty="0">
                <a:latin typeface="Segoe UI"/>
                <a:cs typeface="Segoe UI"/>
              </a:rPr>
              <a:t> </a:t>
            </a:r>
            <a:r>
              <a:rPr sz="1100" spc="10" dirty="0">
                <a:latin typeface="Segoe UI"/>
                <a:cs typeface="Segoe UI"/>
              </a:rPr>
              <a:t>they</a:t>
            </a:r>
            <a:r>
              <a:rPr sz="1100" spc="-10" dirty="0">
                <a:latin typeface="Segoe UI"/>
                <a:cs typeface="Segoe UI"/>
              </a:rPr>
              <a:t> </a:t>
            </a:r>
            <a:r>
              <a:rPr sz="1100" spc="10" dirty="0">
                <a:latin typeface="Segoe UI"/>
                <a:cs typeface="Segoe UI"/>
              </a:rPr>
              <a:t>come</a:t>
            </a:r>
            <a:r>
              <a:rPr sz="1100" spc="-35" dirty="0">
                <a:latin typeface="Segoe UI"/>
                <a:cs typeface="Segoe UI"/>
              </a:rPr>
              <a:t> </a:t>
            </a:r>
            <a:r>
              <a:rPr sz="1100" spc="10" dirty="0">
                <a:latin typeface="Segoe UI"/>
                <a:cs typeface="Segoe UI"/>
              </a:rPr>
              <a:t>only</a:t>
            </a:r>
            <a:r>
              <a:rPr sz="1100" spc="-25" dirty="0">
                <a:latin typeface="Segoe UI"/>
                <a:cs typeface="Segoe UI"/>
              </a:rPr>
              <a:t> </a:t>
            </a:r>
            <a:r>
              <a:rPr sz="1100" spc="15" dirty="0">
                <a:latin typeface="Segoe UI"/>
                <a:cs typeface="Segoe UI"/>
              </a:rPr>
              <a:t>from</a:t>
            </a:r>
            <a:r>
              <a:rPr sz="1100" spc="-25" dirty="0">
                <a:latin typeface="Segoe UI"/>
                <a:cs typeface="Segoe UI"/>
              </a:rPr>
              <a:t> </a:t>
            </a:r>
            <a:r>
              <a:rPr sz="1100" spc="15" dirty="0">
                <a:latin typeface="Segoe UI"/>
                <a:cs typeface="Segoe UI"/>
              </a:rPr>
              <a:t>profit</a:t>
            </a:r>
            <a:r>
              <a:rPr sz="1100" spc="-30" dirty="0">
                <a:latin typeface="Segoe UI"/>
                <a:cs typeface="Segoe UI"/>
              </a:rPr>
              <a:t> </a:t>
            </a:r>
            <a:r>
              <a:rPr sz="1100" spc="10" dirty="0">
                <a:latin typeface="Segoe UI"/>
                <a:cs typeface="Segoe UI"/>
              </a:rPr>
              <a:t>after</a:t>
            </a:r>
            <a:r>
              <a:rPr sz="1100" spc="-20" dirty="0">
                <a:latin typeface="Segoe UI"/>
                <a:cs typeface="Segoe UI"/>
              </a:rPr>
              <a:t> </a:t>
            </a:r>
            <a:r>
              <a:rPr sz="1100" spc="10" dirty="0">
                <a:latin typeface="Segoe UI"/>
                <a:cs typeface="Segoe UI"/>
              </a:rPr>
              <a:t>taxes,</a:t>
            </a:r>
            <a:r>
              <a:rPr sz="1100" spc="-20" dirty="0">
                <a:latin typeface="Segoe UI"/>
                <a:cs typeface="Segoe UI"/>
              </a:rPr>
              <a:t> </a:t>
            </a:r>
            <a:r>
              <a:rPr sz="1100" spc="10" dirty="0">
                <a:latin typeface="Segoe UI"/>
                <a:cs typeface="Segoe UI"/>
              </a:rPr>
              <a:t>interest  </a:t>
            </a:r>
            <a:r>
              <a:rPr sz="1100" spc="15" dirty="0">
                <a:latin typeface="Segoe UI"/>
                <a:cs typeface="Segoe UI"/>
              </a:rPr>
              <a:t>needs </a:t>
            </a:r>
            <a:r>
              <a:rPr sz="1100" spc="10" dirty="0">
                <a:latin typeface="Segoe UI"/>
                <a:cs typeface="Segoe UI"/>
              </a:rPr>
              <a:t>to be </a:t>
            </a:r>
            <a:r>
              <a:rPr sz="1100" spc="15" dirty="0">
                <a:latin typeface="Segoe UI"/>
                <a:cs typeface="Segoe UI"/>
              </a:rPr>
              <a:t>handled properly. Since </a:t>
            </a:r>
            <a:r>
              <a:rPr sz="1100" spc="10" dirty="0">
                <a:latin typeface="Segoe UI"/>
                <a:cs typeface="Segoe UI"/>
              </a:rPr>
              <a:t>interest is usually </a:t>
            </a:r>
            <a:r>
              <a:rPr sz="1100" spc="15" dirty="0">
                <a:latin typeface="Segoe UI"/>
                <a:cs typeface="Segoe UI"/>
              </a:rPr>
              <a:t>deducted </a:t>
            </a:r>
            <a:r>
              <a:rPr sz="1100" dirty="0">
                <a:latin typeface="Segoe UI"/>
                <a:cs typeface="Segoe UI"/>
              </a:rPr>
              <a:t>in </a:t>
            </a:r>
            <a:r>
              <a:rPr sz="1100" spc="10" dirty="0">
                <a:latin typeface="Segoe UI"/>
                <a:cs typeface="Segoe UI"/>
              </a:rPr>
              <a:t>the </a:t>
            </a:r>
            <a:r>
              <a:rPr sz="1100" spc="15" dirty="0">
                <a:latin typeface="Segoe UI"/>
                <a:cs typeface="Segoe UI"/>
              </a:rPr>
              <a:t>process </a:t>
            </a:r>
            <a:r>
              <a:rPr sz="1100" spc="5" dirty="0">
                <a:latin typeface="Segoe UI"/>
                <a:cs typeface="Segoe UI"/>
              </a:rPr>
              <a:t>of  </a:t>
            </a:r>
            <a:r>
              <a:rPr sz="1100" spc="15" dirty="0">
                <a:latin typeface="Segoe UI"/>
                <a:cs typeface="Segoe UI"/>
              </a:rPr>
              <a:t>arriving </a:t>
            </a:r>
            <a:r>
              <a:rPr sz="1100" spc="5" dirty="0">
                <a:latin typeface="Segoe UI"/>
                <a:cs typeface="Segoe UI"/>
              </a:rPr>
              <a:t>at </a:t>
            </a:r>
            <a:r>
              <a:rPr sz="1100" spc="15" dirty="0">
                <a:latin typeface="Segoe UI"/>
                <a:cs typeface="Segoe UI"/>
              </a:rPr>
              <a:t>profit </a:t>
            </a:r>
            <a:r>
              <a:rPr sz="1100" spc="10" dirty="0">
                <a:latin typeface="Segoe UI"/>
                <a:cs typeface="Segoe UI"/>
              </a:rPr>
              <a:t>after </a:t>
            </a:r>
            <a:r>
              <a:rPr sz="1100" spc="15" dirty="0">
                <a:latin typeface="Segoe UI"/>
                <a:cs typeface="Segoe UI"/>
              </a:rPr>
              <a:t>tax, </a:t>
            </a:r>
            <a:r>
              <a:rPr sz="1100" spc="10" dirty="0">
                <a:latin typeface="Segoe UI"/>
                <a:cs typeface="Segoe UI"/>
              </a:rPr>
              <a:t>an </a:t>
            </a:r>
            <a:r>
              <a:rPr sz="1100" spc="15" dirty="0">
                <a:latin typeface="Segoe UI"/>
                <a:cs typeface="Segoe UI"/>
              </a:rPr>
              <a:t>amount equal </a:t>
            </a:r>
            <a:r>
              <a:rPr sz="1100" spc="5" dirty="0">
                <a:latin typeface="Segoe UI"/>
                <a:cs typeface="Segoe UI"/>
              </a:rPr>
              <a:t>to </a:t>
            </a:r>
            <a:r>
              <a:rPr sz="1100" spc="15" dirty="0">
                <a:latin typeface="Segoe UI"/>
                <a:cs typeface="Segoe UI"/>
              </a:rPr>
              <a:t>‘Interest </a:t>
            </a:r>
            <a:r>
              <a:rPr sz="1100" spc="5" dirty="0">
                <a:latin typeface="Segoe UI"/>
                <a:cs typeface="Segoe UI"/>
              </a:rPr>
              <a:t>(1 </a:t>
            </a:r>
            <a:r>
              <a:rPr sz="1100" dirty="0">
                <a:latin typeface="Symbol"/>
                <a:cs typeface="Symbol"/>
              </a:rPr>
              <a:t></a:t>
            </a:r>
            <a:r>
              <a:rPr sz="1100" dirty="0">
                <a:latin typeface="Times New Roman"/>
                <a:cs typeface="Times New Roman"/>
              </a:rPr>
              <a:t> </a:t>
            </a:r>
            <a:r>
              <a:rPr sz="1100" spc="10" dirty="0">
                <a:latin typeface="Segoe UI"/>
                <a:cs typeface="Segoe UI"/>
              </a:rPr>
              <a:t>Tax </a:t>
            </a:r>
            <a:r>
              <a:rPr sz="1100" spc="15" dirty="0">
                <a:latin typeface="Segoe UI"/>
                <a:cs typeface="Segoe UI"/>
              </a:rPr>
              <a:t>rate)’ should </a:t>
            </a:r>
            <a:r>
              <a:rPr sz="1100" spc="10" dirty="0">
                <a:latin typeface="Segoe UI"/>
                <a:cs typeface="Segoe UI"/>
              </a:rPr>
              <a:t>be  </a:t>
            </a:r>
            <a:r>
              <a:rPr sz="1100" spc="15" dirty="0">
                <a:latin typeface="Segoe UI"/>
                <a:cs typeface="Segoe UI"/>
              </a:rPr>
              <a:t>added </a:t>
            </a:r>
            <a:r>
              <a:rPr sz="1100" spc="10" dirty="0">
                <a:latin typeface="Segoe UI"/>
                <a:cs typeface="Segoe UI"/>
              </a:rPr>
              <a:t>back to the </a:t>
            </a:r>
            <a:r>
              <a:rPr sz="1100" spc="15" dirty="0">
                <a:latin typeface="Segoe UI"/>
                <a:cs typeface="Segoe UI"/>
              </a:rPr>
              <a:t>figure </a:t>
            </a:r>
            <a:r>
              <a:rPr sz="1100" spc="5" dirty="0">
                <a:latin typeface="Segoe UI"/>
                <a:cs typeface="Segoe UI"/>
              </a:rPr>
              <a:t>of </a:t>
            </a:r>
            <a:r>
              <a:rPr sz="1100" spc="15" dirty="0">
                <a:latin typeface="Segoe UI"/>
                <a:cs typeface="Segoe UI"/>
              </a:rPr>
              <a:t>Profit </a:t>
            </a:r>
            <a:r>
              <a:rPr sz="1100" spc="10" dirty="0">
                <a:latin typeface="Segoe UI"/>
                <a:cs typeface="Segoe UI"/>
              </a:rPr>
              <a:t>after Tax </a:t>
            </a:r>
            <a:r>
              <a:rPr sz="1100" spc="5" dirty="0">
                <a:latin typeface="Segoe UI"/>
                <a:cs typeface="Segoe UI"/>
              </a:rPr>
              <a:t>as </a:t>
            </a:r>
            <a:r>
              <a:rPr sz="1100" spc="10" dirty="0">
                <a:latin typeface="Segoe UI"/>
                <a:cs typeface="Segoe UI"/>
              </a:rPr>
              <a:t>shown</a:t>
            </a:r>
            <a:r>
              <a:rPr sz="1100" spc="295" dirty="0">
                <a:latin typeface="Segoe UI"/>
                <a:cs typeface="Segoe UI"/>
              </a:rPr>
              <a:t> </a:t>
            </a:r>
            <a:r>
              <a:rPr sz="1100" spc="15" dirty="0">
                <a:latin typeface="Segoe UI"/>
                <a:cs typeface="Segoe UI"/>
              </a:rPr>
              <a:t>below:</a:t>
            </a:r>
            <a:endParaRPr sz="1100">
              <a:latin typeface="Segoe UI"/>
              <a:cs typeface="Segoe UI"/>
            </a:endParaRPr>
          </a:p>
          <a:p>
            <a:pPr marL="378460">
              <a:lnSpc>
                <a:spcPct val="100000"/>
              </a:lnSpc>
              <a:spcBef>
                <a:spcPts val="745"/>
              </a:spcBef>
            </a:pPr>
            <a:r>
              <a:rPr sz="1100" dirty="0">
                <a:latin typeface="Segoe UI"/>
                <a:cs typeface="Segoe UI"/>
              </a:rPr>
              <a:t>Profit </a:t>
            </a:r>
            <a:r>
              <a:rPr sz="1100" spc="-5" dirty="0">
                <a:latin typeface="Segoe UI"/>
                <a:cs typeface="Segoe UI"/>
              </a:rPr>
              <a:t>Before Interest and </a:t>
            </a:r>
            <a:r>
              <a:rPr sz="1100" dirty="0">
                <a:latin typeface="Segoe UI"/>
                <a:cs typeface="Segoe UI"/>
              </a:rPr>
              <a:t>Tax × (1 </a:t>
            </a:r>
            <a:r>
              <a:rPr sz="1100" dirty="0">
                <a:latin typeface="Symbol"/>
                <a:cs typeface="Symbol"/>
              </a:rPr>
              <a:t></a:t>
            </a:r>
            <a:r>
              <a:rPr sz="1100" dirty="0">
                <a:latin typeface="Times New Roman"/>
                <a:cs typeface="Times New Roman"/>
              </a:rPr>
              <a:t> </a:t>
            </a:r>
            <a:r>
              <a:rPr sz="1100" dirty="0">
                <a:latin typeface="Segoe UI"/>
                <a:cs typeface="Segoe UI"/>
              </a:rPr>
              <a:t>Tax</a:t>
            </a:r>
            <a:r>
              <a:rPr sz="1100" spc="-20" dirty="0">
                <a:latin typeface="Segoe UI"/>
                <a:cs typeface="Segoe UI"/>
              </a:rPr>
              <a:t> </a:t>
            </a:r>
            <a:r>
              <a:rPr sz="1100" spc="-10" dirty="0">
                <a:latin typeface="Segoe UI"/>
                <a:cs typeface="Segoe UI"/>
              </a:rPr>
              <a:t>rate)</a:t>
            </a:r>
            <a:endParaRPr sz="1100">
              <a:latin typeface="Segoe UI"/>
              <a:cs typeface="Segoe UI"/>
            </a:endParaRPr>
          </a:p>
          <a:p>
            <a:pPr marL="1384300" algn="just">
              <a:lnSpc>
                <a:spcPct val="100000"/>
              </a:lnSpc>
              <a:spcBef>
                <a:spcPts val="745"/>
              </a:spcBef>
            </a:pPr>
            <a:r>
              <a:rPr sz="1100" dirty="0">
                <a:latin typeface="Segoe UI"/>
                <a:cs typeface="Segoe UI"/>
              </a:rPr>
              <a:t>= </a:t>
            </a:r>
            <a:r>
              <a:rPr sz="1100" spc="-5" dirty="0">
                <a:latin typeface="Segoe UI"/>
                <a:cs typeface="Segoe UI"/>
              </a:rPr>
              <a:t>(Profit Before </a:t>
            </a:r>
            <a:r>
              <a:rPr sz="1100" dirty="0">
                <a:latin typeface="Segoe UI"/>
                <a:cs typeface="Segoe UI"/>
              </a:rPr>
              <a:t>Tax + </a:t>
            </a:r>
            <a:r>
              <a:rPr sz="1100" spc="-5" dirty="0">
                <a:latin typeface="Segoe UI"/>
                <a:cs typeface="Segoe UI"/>
              </a:rPr>
              <a:t>Interest) </a:t>
            </a:r>
            <a:r>
              <a:rPr sz="1100" dirty="0">
                <a:latin typeface="Segoe UI"/>
                <a:cs typeface="Segoe UI"/>
              </a:rPr>
              <a:t>(1 </a:t>
            </a:r>
            <a:r>
              <a:rPr sz="1100" dirty="0">
                <a:latin typeface="Symbol"/>
                <a:cs typeface="Symbol"/>
              </a:rPr>
              <a:t></a:t>
            </a:r>
            <a:r>
              <a:rPr sz="1100" dirty="0">
                <a:latin typeface="Times New Roman"/>
                <a:cs typeface="Times New Roman"/>
              </a:rPr>
              <a:t> </a:t>
            </a:r>
            <a:r>
              <a:rPr sz="1100" dirty="0">
                <a:latin typeface="Segoe UI"/>
                <a:cs typeface="Segoe UI"/>
              </a:rPr>
              <a:t>Tax</a:t>
            </a:r>
            <a:r>
              <a:rPr sz="1100" spc="5" dirty="0">
                <a:latin typeface="Segoe UI"/>
                <a:cs typeface="Segoe UI"/>
              </a:rPr>
              <a:t> </a:t>
            </a:r>
            <a:r>
              <a:rPr sz="1100" spc="-5" dirty="0">
                <a:latin typeface="Segoe UI"/>
                <a:cs typeface="Segoe UI"/>
              </a:rPr>
              <a:t>rate)</a:t>
            </a:r>
            <a:endParaRPr sz="1100">
              <a:latin typeface="Segoe UI"/>
              <a:cs typeface="Segoe UI"/>
            </a:endParaRPr>
          </a:p>
          <a:p>
            <a:pPr marL="1384300" algn="just">
              <a:lnSpc>
                <a:spcPct val="100000"/>
              </a:lnSpc>
              <a:spcBef>
                <a:spcPts val="745"/>
              </a:spcBef>
            </a:pPr>
            <a:r>
              <a:rPr sz="1100" dirty="0">
                <a:latin typeface="Segoe UI"/>
                <a:cs typeface="Segoe UI"/>
              </a:rPr>
              <a:t>= </a:t>
            </a:r>
            <a:r>
              <a:rPr sz="1100" spc="-5" dirty="0">
                <a:latin typeface="Segoe UI"/>
                <a:cs typeface="Segoe UI"/>
              </a:rPr>
              <a:t>(Profit Before Tax) (1 </a:t>
            </a:r>
            <a:r>
              <a:rPr sz="1100" dirty="0">
                <a:latin typeface="Symbol"/>
                <a:cs typeface="Symbol"/>
              </a:rPr>
              <a:t></a:t>
            </a:r>
            <a:r>
              <a:rPr sz="1100" dirty="0">
                <a:latin typeface="Times New Roman"/>
                <a:cs typeface="Times New Roman"/>
              </a:rPr>
              <a:t> </a:t>
            </a:r>
            <a:r>
              <a:rPr sz="1100" dirty="0">
                <a:latin typeface="Segoe UI"/>
                <a:cs typeface="Segoe UI"/>
              </a:rPr>
              <a:t>Tax </a:t>
            </a:r>
            <a:r>
              <a:rPr sz="1100" spc="-5" dirty="0">
                <a:latin typeface="Segoe UI"/>
                <a:cs typeface="Segoe UI"/>
              </a:rPr>
              <a:t>rate) </a:t>
            </a:r>
            <a:r>
              <a:rPr sz="1100" dirty="0">
                <a:latin typeface="Segoe UI"/>
                <a:cs typeface="Segoe UI"/>
              </a:rPr>
              <a:t>+ </a:t>
            </a:r>
            <a:r>
              <a:rPr sz="1100" spc="-5" dirty="0">
                <a:latin typeface="Segoe UI"/>
                <a:cs typeface="Segoe UI"/>
              </a:rPr>
              <a:t>(Interest) </a:t>
            </a:r>
            <a:r>
              <a:rPr sz="1100" dirty="0">
                <a:latin typeface="Segoe UI"/>
                <a:cs typeface="Segoe UI"/>
              </a:rPr>
              <a:t>(1 </a:t>
            </a:r>
            <a:r>
              <a:rPr sz="1100" dirty="0">
                <a:latin typeface="Symbol"/>
                <a:cs typeface="Symbol"/>
              </a:rPr>
              <a:t></a:t>
            </a:r>
            <a:r>
              <a:rPr sz="1100" dirty="0">
                <a:latin typeface="Times New Roman"/>
                <a:cs typeface="Times New Roman"/>
              </a:rPr>
              <a:t> </a:t>
            </a:r>
            <a:r>
              <a:rPr sz="1100" dirty="0">
                <a:latin typeface="Segoe UI"/>
                <a:cs typeface="Segoe UI"/>
              </a:rPr>
              <a:t>Tax</a:t>
            </a:r>
            <a:r>
              <a:rPr sz="1100" spc="50" dirty="0">
                <a:latin typeface="Segoe UI"/>
                <a:cs typeface="Segoe UI"/>
              </a:rPr>
              <a:t> </a:t>
            </a:r>
            <a:r>
              <a:rPr sz="1100" spc="-5" dirty="0">
                <a:latin typeface="Segoe UI"/>
                <a:cs typeface="Segoe UI"/>
              </a:rPr>
              <a:t>rate)</a:t>
            </a:r>
            <a:endParaRPr sz="1100">
              <a:latin typeface="Segoe UI"/>
              <a:cs typeface="Segoe UI"/>
            </a:endParaRPr>
          </a:p>
          <a:p>
            <a:pPr marL="1384300" algn="just">
              <a:lnSpc>
                <a:spcPct val="100000"/>
              </a:lnSpc>
              <a:spcBef>
                <a:spcPts val="745"/>
              </a:spcBef>
            </a:pPr>
            <a:r>
              <a:rPr sz="1100" dirty="0">
                <a:latin typeface="Segoe UI"/>
                <a:cs typeface="Segoe UI"/>
              </a:rPr>
              <a:t>= </a:t>
            </a:r>
            <a:r>
              <a:rPr sz="1100" spc="-5" dirty="0">
                <a:latin typeface="Segoe UI"/>
                <a:cs typeface="Segoe UI"/>
              </a:rPr>
              <a:t>Profit After </a:t>
            </a:r>
            <a:r>
              <a:rPr sz="1100" dirty="0">
                <a:latin typeface="Segoe UI"/>
                <a:cs typeface="Segoe UI"/>
              </a:rPr>
              <a:t>Tax + </a:t>
            </a:r>
            <a:r>
              <a:rPr sz="1100" spc="-5" dirty="0">
                <a:latin typeface="Segoe UI"/>
                <a:cs typeface="Segoe UI"/>
              </a:rPr>
              <a:t>Interest </a:t>
            </a:r>
            <a:r>
              <a:rPr sz="1100" dirty="0">
                <a:latin typeface="Segoe UI"/>
                <a:cs typeface="Segoe UI"/>
              </a:rPr>
              <a:t>(1 </a:t>
            </a:r>
            <a:r>
              <a:rPr sz="1100" dirty="0">
                <a:latin typeface="Symbol"/>
                <a:cs typeface="Symbol"/>
              </a:rPr>
              <a:t></a:t>
            </a:r>
            <a:r>
              <a:rPr sz="1100" dirty="0">
                <a:latin typeface="Times New Roman"/>
                <a:cs typeface="Times New Roman"/>
              </a:rPr>
              <a:t> </a:t>
            </a:r>
            <a:r>
              <a:rPr sz="1100" spc="-5" dirty="0">
                <a:latin typeface="Segoe UI"/>
                <a:cs typeface="Segoe UI"/>
              </a:rPr>
              <a:t>Tax</a:t>
            </a:r>
            <a:r>
              <a:rPr sz="1100" spc="10" dirty="0">
                <a:latin typeface="Segoe UI"/>
                <a:cs typeface="Segoe UI"/>
              </a:rPr>
              <a:t> </a:t>
            </a:r>
            <a:r>
              <a:rPr sz="1100" spc="-5" dirty="0">
                <a:latin typeface="Segoe UI"/>
                <a:cs typeface="Segoe UI"/>
              </a:rPr>
              <a:t>rate)</a:t>
            </a:r>
            <a:endParaRPr sz="1100">
              <a:latin typeface="Segoe UI"/>
              <a:cs typeface="Segoe UI"/>
            </a:endParaRPr>
          </a:p>
          <a:p>
            <a:pPr marL="12700" marR="5080" algn="just">
              <a:lnSpc>
                <a:spcPct val="110900"/>
              </a:lnSpc>
              <a:spcBef>
                <a:spcPts val="600"/>
              </a:spcBef>
            </a:pPr>
            <a:r>
              <a:rPr sz="1100" spc="15" dirty="0">
                <a:latin typeface="Segoe UI"/>
                <a:cs typeface="Segoe UI"/>
              </a:rPr>
              <a:t>Thus, whether </a:t>
            </a:r>
            <a:r>
              <a:rPr sz="1100" spc="10" dirty="0">
                <a:latin typeface="Segoe UI"/>
                <a:cs typeface="Segoe UI"/>
              </a:rPr>
              <a:t>the tax </a:t>
            </a:r>
            <a:r>
              <a:rPr sz="1100" spc="15" dirty="0">
                <a:latin typeface="Segoe UI"/>
                <a:cs typeface="Segoe UI"/>
              </a:rPr>
              <a:t>rate </a:t>
            </a:r>
            <a:r>
              <a:rPr sz="1100" dirty="0">
                <a:latin typeface="Segoe UI"/>
                <a:cs typeface="Segoe UI"/>
              </a:rPr>
              <a:t>is </a:t>
            </a:r>
            <a:r>
              <a:rPr sz="1100" spc="15" dirty="0">
                <a:latin typeface="Segoe UI"/>
                <a:cs typeface="Segoe UI"/>
              </a:rPr>
              <a:t>applied </a:t>
            </a:r>
            <a:r>
              <a:rPr sz="1100" spc="10" dirty="0">
                <a:latin typeface="Segoe UI"/>
                <a:cs typeface="Segoe UI"/>
              </a:rPr>
              <a:t>directly </a:t>
            </a:r>
            <a:r>
              <a:rPr sz="1100" spc="5" dirty="0">
                <a:latin typeface="Segoe UI"/>
                <a:cs typeface="Segoe UI"/>
              </a:rPr>
              <a:t>to </a:t>
            </a:r>
            <a:r>
              <a:rPr sz="1100" spc="15" dirty="0">
                <a:latin typeface="Segoe UI"/>
                <a:cs typeface="Segoe UI"/>
              </a:rPr>
              <a:t>the profit before </a:t>
            </a:r>
            <a:r>
              <a:rPr sz="1100" spc="10" dirty="0">
                <a:latin typeface="Segoe UI"/>
                <a:cs typeface="Segoe UI"/>
              </a:rPr>
              <a:t>interest </a:t>
            </a:r>
            <a:r>
              <a:rPr sz="1100" spc="15" dirty="0">
                <a:latin typeface="Segoe UI"/>
                <a:cs typeface="Segoe UI"/>
              </a:rPr>
              <a:t>and </a:t>
            </a:r>
            <a:r>
              <a:rPr sz="1100" spc="5" dirty="0">
                <a:latin typeface="Segoe UI"/>
                <a:cs typeface="Segoe UI"/>
              </a:rPr>
              <a:t>tax  </a:t>
            </a:r>
            <a:r>
              <a:rPr sz="1100" spc="15" dirty="0">
                <a:latin typeface="Segoe UI"/>
                <a:cs typeface="Segoe UI"/>
              </a:rPr>
              <a:t>figure </a:t>
            </a:r>
            <a:r>
              <a:rPr sz="1100" spc="10" dirty="0">
                <a:latin typeface="Segoe UI"/>
                <a:cs typeface="Segoe UI"/>
              </a:rPr>
              <a:t>or </a:t>
            </a:r>
            <a:r>
              <a:rPr sz="1100" spc="15" dirty="0">
                <a:latin typeface="Segoe UI"/>
                <a:cs typeface="Segoe UI"/>
              </a:rPr>
              <a:t>whether </a:t>
            </a:r>
            <a:r>
              <a:rPr sz="1100" spc="10" dirty="0">
                <a:latin typeface="Segoe UI"/>
                <a:cs typeface="Segoe UI"/>
              </a:rPr>
              <a:t>the </a:t>
            </a:r>
            <a:r>
              <a:rPr sz="1100" spc="5" dirty="0">
                <a:latin typeface="Segoe UI"/>
                <a:cs typeface="Segoe UI"/>
              </a:rPr>
              <a:t>tax </a:t>
            </a:r>
            <a:r>
              <a:rPr sz="1100" dirty="0">
                <a:latin typeface="Symbol"/>
                <a:cs typeface="Symbol"/>
              </a:rPr>
              <a:t></a:t>
            </a:r>
            <a:r>
              <a:rPr sz="1100" dirty="0">
                <a:latin typeface="Times New Roman"/>
                <a:cs typeface="Times New Roman"/>
              </a:rPr>
              <a:t> </a:t>
            </a:r>
            <a:r>
              <a:rPr sz="1100" spc="15" dirty="0">
                <a:latin typeface="Segoe UI"/>
                <a:cs typeface="Segoe UI"/>
              </a:rPr>
              <a:t>adjusted interest, </a:t>
            </a:r>
            <a:r>
              <a:rPr sz="1100" spc="10" dirty="0">
                <a:latin typeface="Segoe UI"/>
                <a:cs typeface="Segoe UI"/>
              </a:rPr>
              <a:t>which </a:t>
            </a:r>
            <a:r>
              <a:rPr sz="1100" dirty="0">
                <a:latin typeface="Segoe UI"/>
                <a:cs typeface="Segoe UI"/>
              </a:rPr>
              <a:t>is </a:t>
            </a:r>
            <a:r>
              <a:rPr sz="1100" spc="10" dirty="0">
                <a:latin typeface="Segoe UI"/>
                <a:cs typeface="Segoe UI"/>
              </a:rPr>
              <a:t>simply interest </a:t>
            </a:r>
            <a:r>
              <a:rPr sz="1100" spc="5" dirty="0">
                <a:latin typeface="Segoe UI"/>
                <a:cs typeface="Segoe UI"/>
              </a:rPr>
              <a:t>(1 </a:t>
            </a:r>
            <a:r>
              <a:rPr sz="1100" dirty="0">
                <a:latin typeface="Symbol"/>
                <a:cs typeface="Symbol"/>
              </a:rPr>
              <a:t></a:t>
            </a:r>
            <a:r>
              <a:rPr sz="1100" dirty="0">
                <a:latin typeface="Times New Roman"/>
                <a:cs typeface="Times New Roman"/>
              </a:rPr>
              <a:t> </a:t>
            </a:r>
            <a:r>
              <a:rPr sz="1100" spc="10" dirty="0">
                <a:latin typeface="Segoe UI"/>
                <a:cs typeface="Segoe UI"/>
              </a:rPr>
              <a:t>tax rate),  is added </a:t>
            </a:r>
            <a:r>
              <a:rPr sz="1100" spc="5" dirty="0">
                <a:latin typeface="Segoe UI"/>
                <a:cs typeface="Segoe UI"/>
              </a:rPr>
              <a:t>to </a:t>
            </a:r>
            <a:r>
              <a:rPr sz="1100" spc="15" dirty="0">
                <a:latin typeface="Segoe UI"/>
                <a:cs typeface="Segoe UI"/>
              </a:rPr>
              <a:t>profit after tax, </a:t>
            </a:r>
            <a:r>
              <a:rPr sz="1100" spc="10" dirty="0">
                <a:latin typeface="Segoe UI"/>
                <a:cs typeface="Segoe UI"/>
              </a:rPr>
              <a:t>we </a:t>
            </a:r>
            <a:r>
              <a:rPr sz="1100" spc="15" dirty="0">
                <a:latin typeface="Segoe UI"/>
                <a:cs typeface="Segoe UI"/>
              </a:rPr>
              <a:t>get </a:t>
            </a:r>
            <a:r>
              <a:rPr sz="1100" spc="10" dirty="0">
                <a:latin typeface="Segoe UI"/>
                <a:cs typeface="Segoe UI"/>
              </a:rPr>
              <a:t>the same</a:t>
            </a:r>
            <a:r>
              <a:rPr sz="1100" spc="235" dirty="0">
                <a:latin typeface="Segoe UI"/>
                <a:cs typeface="Segoe UI"/>
              </a:rPr>
              <a:t> </a:t>
            </a:r>
            <a:r>
              <a:rPr sz="1100" spc="15" dirty="0">
                <a:latin typeface="Segoe UI"/>
                <a:cs typeface="Segoe UI"/>
              </a:rPr>
              <a:t>result.</a:t>
            </a:r>
            <a:endParaRPr sz="1100">
              <a:latin typeface="Segoe UI"/>
              <a:cs typeface="Segoe UI"/>
            </a:endParaRPr>
          </a:p>
          <a:p>
            <a:pPr marL="12700">
              <a:lnSpc>
                <a:spcPct val="100000"/>
              </a:lnSpc>
              <a:spcBef>
                <a:spcPts val="745"/>
              </a:spcBef>
            </a:pPr>
            <a:r>
              <a:rPr sz="1100" b="1" spc="15" dirty="0">
                <a:latin typeface="Segoe UI"/>
                <a:cs typeface="Segoe UI"/>
              </a:rPr>
              <a:t>Example</a:t>
            </a:r>
            <a:endParaRPr sz="1100">
              <a:latin typeface="Segoe UI"/>
              <a:cs typeface="Segoe UI"/>
            </a:endParaRPr>
          </a:p>
          <a:p>
            <a:pPr marL="12700">
              <a:lnSpc>
                <a:spcPct val="100000"/>
              </a:lnSpc>
              <a:spcBef>
                <a:spcPts val="745"/>
              </a:spcBef>
            </a:pPr>
            <a:r>
              <a:rPr sz="1100" spc="15" dirty="0">
                <a:latin typeface="Segoe UI"/>
                <a:cs typeface="Segoe UI"/>
              </a:rPr>
              <a:t>Suppose </a:t>
            </a:r>
            <a:r>
              <a:rPr sz="1100" spc="10" dirty="0">
                <a:latin typeface="Segoe UI"/>
                <a:cs typeface="Segoe UI"/>
              </a:rPr>
              <a:t>XYZ Ltd.’s </a:t>
            </a:r>
            <a:r>
              <a:rPr sz="1100" spc="15" dirty="0">
                <a:latin typeface="Segoe UI"/>
                <a:cs typeface="Segoe UI"/>
              </a:rPr>
              <a:t>expected profit </a:t>
            </a:r>
            <a:r>
              <a:rPr sz="1100" spc="10" dirty="0">
                <a:latin typeface="Segoe UI"/>
                <a:cs typeface="Segoe UI"/>
              </a:rPr>
              <a:t>for the </a:t>
            </a:r>
            <a:r>
              <a:rPr sz="1100" spc="15" dirty="0">
                <a:latin typeface="Segoe UI"/>
                <a:cs typeface="Segoe UI"/>
              </a:rPr>
              <a:t>forthcoming </a:t>
            </a:r>
            <a:r>
              <a:rPr sz="1100" dirty="0">
                <a:latin typeface="Segoe UI"/>
                <a:cs typeface="Segoe UI"/>
              </a:rPr>
              <a:t>4 </a:t>
            </a:r>
            <a:r>
              <a:rPr sz="1100" spc="10" dirty="0">
                <a:latin typeface="Segoe UI"/>
                <a:cs typeface="Segoe UI"/>
              </a:rPr>
              <a:t>years is as</a:t>
            </a:r>
            <a:r>
              <a:rPr sz="1100" spc="310" dirty="0">
                <a:latin typeface="Segoe UI"/>
                <a:cs typeface="Segoe UI"/>
              </a:rPr>
              <a:t> </a:t>
            </a:r>
            <a:r>
              <a:rPr sz="1100" spc="15" dirty="0">
                <a:latin typeface="Segoe UI"/>
                <a:cs typeface="Segoe UI"/>
              </a:rPr>
              <a:t>follows:</a:t>
            </a:r>
            <a:endParaRPr sz="1100">
              <a:latin typeface="Segoe UI"/>
              <a:cs typeface="Segoe UI"/>
            </a:endParaRPr>
          </a:p>
        </p:txBody>
      </p:sp>
      <p:graphicFrame>
        <p:nvGraphicFramePr>
          <p:cNvPr id="9" name="object 9"/>
          <p:cNvGraphicFramePr>
            <a:graphicFrameLocks noGrp="1"/>
          </p:cNvGraphicFramePr>
          <p:nvPr/>
        </p:nvGraphicFramePr>
        <p:xfrm>
          <a:off x="855980" y="7532709"/>
          <a:ext cx="5066027" cy="448614"/>
        </p:xfrm>
        <a:graphic>
          <a:graphicData uri="http://schemas.openxmlformats.org/drawingml/2006/table">
            <a:tbl>
              <a:tblPr firstRow="1" bandRow="1">
                <a:tableStyleId>{2D5ABB26-0587-4C30-8999-92F81FD0307C}</a:tableStyleId>
              </a:tblPr>
              <a:tblGrid>
                <a:gridCol w="2274570">
                  <a:extLst>
                    <a:ext uri="{9D8B030D-6E8A-4147-A177-3AD203B41FA5}">
                      <a16:colId xmlns:a16="http://schemas.microsoft.com/office/drawing/2014/main" val="20000"/>
                    </a:ext>
                  </a:extLst>
                </a:gridCol>
                <a:gridCol w="839469">
                  <a:extLst>
                    <a:ext uri="{9D8B030D-6E8A-4147-A177-3AD203B41FA5}">
                      <a16:colId xmlns:a16="http://schemas.microsoft.com/office/drawing/2014/main" val="20001"/>
                    </a:ext>
                  </a:extLst>
                </a:gridCol>
                <a:gridCol w="631189">
                  <a:extLst>
                    <a:ext uri="{9D8B030D-6E8A-4147-A177-3AD203B41FA5}">
                      <a16:colId xmlns:a16="http://schemas.microsoft.com/office/drawing/2014/main" val="20002"/>
                    </a:ext>
                  </a:extLst>
                </a:gridCol>
                <a:gridCol w="631189">
                  <a:extLst>
                    <a:ext uri="{9D8B030D-6E8A-4147-A177-3AD203B41FA5}">
                      <a16:colId xmlns:a16="http://schemas.microsoft.com/office/drawing/2014/main" val="20003"/>
                    </a:ext>
                  </a:extLst>
                </a:gridCol>
                <a:gridCol w="689610">
                  <a:extLst>
                    <a:ext uri="{9D8B030D-6E8A-4147-A177-3AD203B41FA5}">
                      <a16:colId xmlns:a16="http://schemas.microsoft.com/office/drawing/2014/main" val="20004"/>
                    </a:ext>
                  </a:extLst>
                </a:gridCol>
              </a:tblGrid>
              <a:tr h="224307">
                <a:tc>
                  <a:txBody>
                    <a:bodyPr/>
                    <a:lstStyle/>
                    <a:p>
                      <a:pPr>
                        <a:lnSpc>
                          <a:spcPct val="100000"/>
                        </a:lnSpc>
                      </a:pPr>
                      <a:endParaRPr sz="1100">
                        <a:latin typeface="Times New Roman"/>
                        <a:cs typeface="Times New Roman"/>
                      </a:endParaRPr>
                    </a:p>
                  </a:txBody>
                  <a:tcPr marL="0" marR="0" marT="0" marB="0"/>
                </a:tc>
                <a:tc>
                  <a:txBody>
                    <a:bodyPr/>
                    <a:lstStyle/>
                    <a:p>
                      <a:pPr marR="96520" algn="r">
                        <a:lnSpc>
                          <a:spcPct val="100000"/>
                        </a:lnSpc>
                        <a:spcBef>
                          <a:spcPts val="90"/>
                        </a:spcBef>
                      </a:pPr>
                      <a:r>
                        <a:rPr sz="1100" b="1" spc="10" dirty="0">
                          <a:latin typeface="Segoe UI"/>
                          <a:cs typeface="Segoe UI"/>
                        </a:rPr>
                        <a:t>Year</a:t>
                      </a:r>
                      <a:r>
                        <a:rPr sz="1100" b="1" spc="-45" dirty="0">
                          <a:latin typeface="Segoe UI"/>
                          <a:cs typeface="Segoe UI"/>
                        </a:rPr>
                        <a:t> </a:t>
                      </a:r>
                      <a:r>
                        <a:rPr sz="1100" b="1" dirty="0">
                          <a:latin typeface="Segoe UI"/>
                          <a:cs typeface="Segoe UI"/>
                        </a:rPr>
                        <a:t>1</a:t>
                      </a:r>
                      <a:endParaRPr sz="1100">
                        <a:latin typeface="Segoe UI"/>
                        <a:cs typeface="Segoe UI"/>
                      </a:endParaRPr>
                    </a:p>
                  </a:txBody>
                  <a:tcPr marL="0" marR="0" marT="11430" marB="0"/>
                </a:tc>
                <a:tc>
                  <a:txBody>
                    <a:bodyPr/>
                    <a:lstStyle/>
                    <a:p>
                      <a:pPr marL="635" algn="ctr">
                        <a:lnSpc>
                          <a:spcPct val="100000"/>
                        </a:lnSpc>
                        <a:spcBef>
                          <a:spcPts val="90"/>
                        </a:spcBef>
                      </a:pPr>
                      <a:r>
                        <a:rPr sz="1100" b="1" spc="10" dirty="0">
                          <a:latin typeface="Segoe UI"/>
                          <a:cs typeface="Segoe UI"/>
                        </a:rPr>
                        <a:t>Year </a:t>
                      </a:r>
                      <a:r>
                        <a:rPr sz="1100" b="1" dirty="0">
                          <a:latin typeface="Segoe UI"/>
                          <a:cs typeface="Segoe UI"/>
                        </a:rPr>
                        <a:t>2</a:t>
                      </a:r>
                      <a:endParaRPr sz="1100">
                        <a:latin typeface="Segoe UI"/>
                        <a:cs typeface="Segoe UI"/>
                      </a:endParaRPr>
                    </a:p>
                  </a:txBody>
                  <a:tcPr marL="0" marR="0" marT="11430" marB="0"/>
                </a:tc>
                <a:tc>
                  <a:txBody>
                    <a:bodyPr/>
                    <a:lstStyle/>
                    <a:p>
                      <a:pPr algn="ctr">
                        <a:lnSpc>
                          <a:spcPct val="100000"/>
                        </a:lnSpc>
                        <a:spcBef>
                          <a:spcPts val="90"/>
                        </a:spcBef>
                      </a:pPr>
                      <a:r>
                        <a:rPr sz="1100" b="1" spc="10" dirty="0">
                          <a:latin typeface="Segoe UI"/>
                          <a:cs typeface="Segoe UI"/>
                        </a:rPr>
                        <a:t>Year </a:t>
                      </a:r>
                      <a:r>
                        <a:rPr sz="1100" b="1" dirty="0">
                          <a:latin typeface="Segoe UI"/>
                          <a:cs typeface="Segoe UI"/>
                        </a:rPr>
                        <a:t>3</a:t>
                      </a:r>
                      <a:endParaRPr sz="1100">
                        <a:latin typeface="Segoe UI"/>
                        <a:cs typeface="Segoe UI"/>
                      </a:endParaRPr>
                    </a:p>
                  </a:txBody>
                  <a:tcPr marL="0" marR="0" marT="11430" marB="0"/>
                </a:tc>
                <a:tc>
                  <a:txBody>
                    <a:bodyPr/>
                    <a:lstStyle/>
                    <a:p>
                      <a:pPr marR="49530" algn="ctr">
                        <a:lnSpc>
                          <a:spcPct val="100000"/>
                        </a:lnSpc>
                        <a:spcBef>
                          <a:spcPts val="90"/>
                        </a:spcBef>
                      </a:pPr>
                      <a:r>
                        <a:rPr sz="1100" b="1" spc="10" dirty="0">
                          <a:latin typeface="Segoe UI"/>
                          <a:cs typeface="Segoe UI"/>
                        </a:rPr>
                        <a:t>Year </a:t>
                      </a:r>
                      <a:r>
                        <a:rPr sz="1100" b="1" dirty="0">
                          <a:latin typeface="Segoe UI"/>
                          <a:cs typeface="Segoe UI"/>
                        </a:rPr>
                        <a:t>4</a:t>
                      </a:r>
                      <a:endParaRPr sz="1100">
                        <a:latin typeface="Segoe UI"/>
                        <a:cs typeface="Segoe UI"/>
                      </a:endParaRPr>
                    </a:p>
                  </a:txBody>
                  <a:tcPr marL="0" marR="0" marT="11430" marB="0"/>
                </a:tc>
                <a:extLst>
                  <a:ext uri="{0D108BD9-81ED-4DB2-BD59-A6C34878D82A}">
                    <a16:rowId xmlns:a16="http://schemas.microsoft.com/office/drawing/2014/main" val="10000"/>
                  </a:ext>
                </a:extLst>
              </a:tr>
              <a:tr h="224307">
                <a:tc>
                  <a:txBody>
                    <a:bodyPr/>
                    <a:lstStyle/>
                    <a:p>
                      <a:pPr marL="127000">
                        <a:lnSpc>
                          <a:spcPts val="1275"/>
                        </a:lnSpc>
                        <a:spcBef>
                          <a:spcPts val="390"/>
                        </a:spcBef>
                      </a:pPr>
                      <a:r>
                        <a:rPr sz="1100" spc="15" dirty="0">
                          <a:latin typeface="Segoe UI"/>
                          <a:cs typeface="Segoe UI"/>
                        </a:rPr>
                        <a:t>Profit before Interest </a:t>
                      </a:r>
                      <a:r>
                        <a:rPr sz="1100" spc="10" dirty="0">
                          <a:latin typeface="Segoe UI"/>
                          <a:cs typeface="Segoe UI"/>
                        </a:rPr>
                        <a:t>and</a:t>
                      </a:r>
                      <a:r>
                        <a:rPr sz="1100" spc="65" dirty="0">
                          <a:latin typeface="Segoe UI"/>
                          <a:cs typeface="Segoe UI"/>
                        </a:rPr>
                        <a:t> </a:t>
                      </a:r>
                      <a:r>
                        <a:rPr sz="1100" spc="10" dirty="0">
                          <a:latin typeface="Segoe UI"/>
                          <a:cs typeface="Segoe UI"/>
                        </a:rPr>
                        <a:t>Tax</a:t>
                      </a:r>
                      <a:endParaRPr sz="1100">
                        <a:latin typeface="Segoe UI"/>
                        <a:cs typeface="Segoe UI"/>
                      </a:endParaRPr>
                    </a:p>
                  </a:txBody>
                  <a:tcPr marL="0" marR="0" marT="49530" marB="0"/>
                </a:tc>
                <a:tc>
                  <a:txBody>
                    <a:bodyPr/>
                    <a:lstStyle/>
                    <a:p>
                      <a:pPr marR="61594" algn="r">
                        <a:lnSpc>
                          <a:spcPts val="1275"/>
                        </a:lnSpc>
                        <a:spcBef>
                          <a:spcPts val="390"/>
                        </a:spcBef>
                      </a:pPr>
                      <a:r>
                        <a:rPr sz="1100" spc="20" dirty="0">
                          <a:latin typeface="Trebuchet MS"/>
                          <a:cs typeface="Trebuchet MS"/>
                        </a:rPr>
                        <a:t>`</a:t>
                      </a:r>
                      <a:r>
                        <a:rPr sz="1100" spc="15" dirty="0">
                          <a:latin typeface="Segoe UI"/>
                          <a:cs typeface="Segoe UI"/>
                        </a:rPr>
                        <a:t>10</a:t>
                      </a:r>
                      <a:r>
                        <a:rPr sz="1100" spc="10" dirty="0">
                          <a:latin typeface="Segoe UI"/>
                          <a:cs typeface="Segoe UI"/>
                        </a:rPr>
                        <a:t>,</a:t>
                      </a:r>
                      <a:r>
                        <a:rPr sz="1100" spc="15" dirty="0">
                          <a:latin typeface="Segoe UI"/>
                          <a:cs typeface="Segoe UI"/>
                        </a:rPr>
                        <a:t>000</a:t>
                      </a:r>
                      <a:endParaRPr sz="1100">
                        <a:latin typeface="Segoe UI"/>
                        <a:cs typeface="Segoe UI"/>
                      </a:endParaRPr>
                    </a:p>
                  </a:txBody>
                  <a:tcPr marL="0" marR="0" marT="49530" marB="0"/>
                </a:tc>
                <a:tc>
                  <a:txBody>
                    <a:bodyPr/>
                    <a:lstStyle/>
                    <a:p>
                      <a:pPr marL="635" algn="ctr">
                        <a:lnSpc>
                          <a:spcPts val="1275"/>
                        </a:lnSpc>
                        <a:spcBef>
                          <a:spcPts val="390"/>
                        </a:spcBef>
                      </a:pPr>
                      <a:r>
                        <a:rPr sz="1100" spc="10" dirty="0">
                          <a:latin typeface="Trebuchet MS"/>
                          <a:cs typeface="Trebuchet MS"/>
                        </a:rPr>
                        <a:t>`</a:t>
                      </a:r>
                      <a:r>
                        <a:rPr sz="1100" spc="10" dirty="0">
                          <a:latin typeface="Segoe UI"/>
                          <a:cs typeface="Segoe UI"/>
                        </a:rPr>
                        <a:t>20,000</a:t>
                      </a:r>
                      <a:endParaRPr sz="1100">
                        <a:latin typeface="Segoe UI"/>
                        <a:cs typeface="Segoe UI"/>
                      </a:endParaRPr>
                    </a:p>
                  </a:txBody>
                  <a:tcPr marL="0" marR="0" marT="49530" marB="0"/>
                </a:tc>
                <a:tc>
                  <a:txBody>
                    <a:bodyPr/>
                    <a:lstStyle/>
                    <a:p>
                      <a:pPr algn="ctr">
                        <a:lnSpc>
                          <a:spcPts val="1275"/>
                        </a:lnSpc>
                        <a:spcBef>
                          <a:spcPts val="390"/>
                        </a:spcBef>
                      </a:pPr>
                      <a:r>
                        <a:rPr sz="1100" spc="10" dirty="0">
                          <a:latin typeface="Trebuchet MS"/>
                          <a:cs typeface="Trebuchet MS"/>
                        </a:rPr>
                        <a:t>`</a:t>
                      </a:r>
                      <a:r>
                        <a:rPr sz="1100" spc="10" dirty="0">
                          <a:latin typeface="Segoe UI"/>
                          <a:cs typeface="Segoe UI"/>
                        </a:rPr>
                        <a:t>40,000</a:t>
                      </a:r>
                      <a:endParaRPr sz="1100">
                        <a:latin typeface="Segoe UI"/>
                        <a:cs typeface="Segoe UI"/>
                      </a:endParaRPr>
                    </a:p>
                  </a:txBody>
                  <a:tcPr marL="0" marR="0" marT="49530" marB="0"/>
                </a:tc>
                <a:tc>
                  <a:txBody>
                    <a:bodyPr/>
                    <a:lstStyle/>
                    <a:p>
                      <a:pPr marR="49530" algn="ctr">
                        <a:lnSpc>
                          <a:spcPts val="1275"/>
                        </a:lnSpc>
                        <a:spcBef>
                          <a:spcPts val="390"/>
                        </a:spcBef>
                      </a:pPr>
                      <a:r>
                        <a:rPr sz="1100" spc="10" dirty="0">
                          <a:latin typeface="Trebuchet MS"/>
                          <a:cs typeface="Trebuchet MS"/>
                        </a:rPr>
                        <a:t>`</a:t>
                      </a:r>
                      <a:r>
                        <a:rPr sz="1100" spc="10" dirty="0">
                          <a:latin typeface="Segoe UI"/>
                          <a:cs typeface="Segoe UI"/>
                        </a:rPr>
                        <a:t>50,000</a:t>
                      </a:r>
                      <a:endParaRPr sz="1100">
                        <a:latin typeface="Segoe UI"/>
                        <a:cs typeface="Segoe UI"/>
                      </a:endParaRPr>
                    </a:p>
                  </a:txBody>
                  <a:tcPr marL="0" marR="0" marT="49530" marB="0"/>
                </a:tc>
                <a:extLst>
                  <a:ext uri="{0D108BD9-81ED-4DB2-BD59-A6C34878D82A}">
                    <a16:rowId xmlns:a16="http://schemas.microsoft.com/office/drawing/2014/main" val="10001"/>
                  </a:ext>
                </a:extLst>
              </a:tr>
            </a:tbl>
          </a:graphicData>
        </a:graphic>
      </p:graphicFrame>
      <p:sp>
        <p:nvSpPr>
          <p:cNvPr id="10" name="object 10"/>
          <p:cNvSpPr txBox="1"/>
          <p:nvPr/>
        </p:nvSpPr>
        <p:spPr>
          <a:xfrm>
            <a:off x="901700" y="8039231"/>
            <a:ext cx="5286375" cy="394335"/>
          </a:xfrm>
          <a:prstGeom prst="rect">
            <a:avLst/>
          </a:prstGeom>
        </p:spPr>
        <p:txBody>
          <a:bodyPr vert="horz" wrap="square" lIns="0" tIns="12065" rIns="0" bIns="0" rtlCol="0">
            <a:spAutoFit/>
          </a:bodyPr>
          <a:lstStyle/>
          <a:p>
            <a:pPr marL="12700" marR="5080">
              <a:lnSpc>
                <a:spcPct val="110000"/>
              </a:lnSpc>
              <a:spcBef>
                <a:spcPts val="95"/>
              </a:spcBef>
            </a:pPr>
            <a:r>
              <a:rPr sz="1100" spc="5" dirty="0">
                <a:latin typeface="Segoe UI"/>
                <a:cs typeface="Segoe UI"/>
              </a:rPr>
              <a:t>If </a:t>
            </a:r>
            <a:r>
              <a:rPr sz="1100" spc="15" dirty="0">
                <a:latin typeface="Segoe UI"/>
                <a:cs typeface="Segoe UI"/>
              </a:rPr>
              <a:t>interest </a:t>
            </a:r>
            <a:r>
              <a:rPr sz="1100" spc="10" dirty="0">
                <a:latin typeface="Segoe UI"/>
                <a:cs typeface="Segoe UI"/>
              </a:rPr>
              <a:t>payable is </a:t>
            </a:r>
            <a:r>
              <a:rPr sz="1100" spc="5" dirty="0">
                <a:latin typeface="Trebuchet MS"/>
                <a:cs typeface="Trebuchet MS"/>
              </a:rPr>
              <a:t>`</a:t>
            </a:r>
            <a:r>
              <a:rPr sz="1100" spc="5" dirty="0">
                <a:latin typeface="Segoe UI"/>
                <a:cs typeface="Segoe UI"/>
              </a:rPr>
              <a:t>5,000 </a:t>
            </a:r>
            <a:r>
              <a:rPr sz="1100" spc="15" dirty="0">
                <a:latin typeface="Segoe UI"/>
                <a:cs typeface="Segoe UI"/>
              </a:rPr>
              <a:t>and tax </a:t>
            </a:r>
            <a:r>
              <a:rPr sz="1100" spc="10" dirty="0">
                <a:latin typeface="Segoe UI"/>
                <a:cs typeface="Segoe UI"/>
              </a:rPr>
              <a:t>rate is </a:t>
            </a:r>
            <a:r>
              <a:rPr sz="1100" spc="15" dirty="0">
                <a:latin typeface="Segoe UI"/>
                <a:cs typeface="Segoe UI"/>
              </a:rPr>
              <a:t>30% </a:t>
            </a:r>
            <a:r>
              <a:rPr sz="1100" spc="10" dirty="0">
                <a:latin typeface="Segoe UI"/>
                <a:cs typeface="Segoe UI"/>
              </a:rPr>
              <a:t>the profit after tax </a:t>
            </a:r>
            <a:r>
              <a:rPr sz="1100" spc="20" dirty="0">
                <a:latin typeface="Segoe UI"/>
                <a:cs typeface="Segoe UI"/>
              </a:rPr>
              <a:t>excluding  </a:t>
            </a:r>
            <a:r>
              <a:rPr sz="1100" spc="15" dirty="0">
                <a:latin typeface="Segoe UI"/>
                <a:cs typeface="Segoe UI"/>
              </a:rPr>
              <a:t>financing </a:t>
            </a:r>
            <a:r>
              <a:rPr sz="1100" spc="10" dirty="0">
                <a:latin typeface="Segoe UI"/>
                <a:cs typeface="Segoe UI"/>
              </a:rPr>
              <a:t>cost shall be </a:t>
            </a:r>
            <a:r>
              <a:rPr sz="1100" spc="5" dirty="0">
                <a:latin typeface="Segoe UI"/>
                <a:cs typeface="Segoe UI"/>
              </a:rPr>
              <a:t>as</a:t>
            </a:r>
            <a:r>
              <a:rPr sz="1100" spc="125" dirty="0">
                <a:latin typeface="Segoe UI"/>
                <a:cs typeface="Segoe UI"/>
              </a:rPr>
              <a:t> </a:t>
            </a:r>
            <a:r>
              <a:rPr sz="1100" spc="15" dirty="0">
                <a:latin typeface="Segoe UI"/>
                <a:cs typeface="Segoe UI"/>
              </a:rPr>
              <a:t>follows:</a:t>
            </a:r>
            <a:endParaRPr sz="1100">
              <a:latin typeface="Segoe UI"/>
              <a:cs typeface="Segoe UI"/>
            </a:endParaRP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 name="object 3"/>
          <p:cNvSpPr txBox="1"/>
          <p:nvPr/>
        </p:nvSpPr>
        <p:spPr>
          <a:xfrm>
            <a:off x="5091176" y="746251"/>
            <a:ext cx="316865" cy="193675"/>
          </a:xfrm>
          <a:prstGeom prst="rect">
            <a:avLst/>
          </a:prstGeom>
        </p:spPr>
        <p:txBody>
          <a:bodyPr vert="horz" wrap="square" lIns="0" tIns="12700" rIns="0" bIns="0" rtlCol="0">
            <a:spAutoFit/>
          </a:bodyPr>
          <a:lstStyle/>
          <a:p>
            <a:pPr marL="12700">
              <a:lnSpc>
                <a:spcPct val="100000"/>
              </a:lnSpc>
              <a:spcBef>
                <a:spcPts val="100"/>
              </a:spcBef>
            </a:pPr>
            <a:r>
              <a:rPr sz="1100" b="1" spc="25" dirty="0">
                <a:solidFill>
                  <a:srgbClr val="FFFFFF"/>
                </a:solidFill>
                <a:latin typeface="Segoe UI"/>
                <a:cs typeface="Segoe UI"/>
              </a:rPr>
              <a:t>7</a:t>
            </a:r>
            <a:r>
              <a:rPr sz="1100" b="1" spc="10" dirty="0">
                <a:solidFill>
                  <a:srgbClr val="FFFFFF"/>
                </a:solidFill>
                <a:latin typeface="Segoe UI"/>
                <a:cs typeface="Segoe UI"/>
              </a:rPr>
              <a:t>.</a:t>
            </a:r>
            <a:r>
              <a:rPr sz="1100" b="1" spc="25" dirty="0">
                <a:solidFill>
                  <a:srgbClr val="FFFFFF"/>
                </a:solidFill>
                <a:latin typeface="Segoe UI"/>
                <a:cs typeface="Segoe UI"/>
              </a:rPr>
              <a:t>15</a:t>
            </a:r>
            <a:endParaRPr sz="1100">
              <a:latin typeface="Segoe UI"/>
              <a:cs typeface="Segoe UI"/>
            </a:endParaRPr>
          </a:p>
        </p:txBody>
      </p:sp>
      <p:graphicFrame>
        <p:nvGraphicFramePr>
          <p:cNvPr id="5" name="object 5"/>
          <p:cNvGraphicFramePr>
            <a:graphicFrameLocks noGrp="1"/>
          </p:cNvGraphicFramePr>
          <p:nvPr/>
        </p:nvGraphicFramePr>
        <p:xfrm>
          <a:off x="914400" y="1269491"/>
          <a:ext cx="4854572" cy="2121404"/>
        </p:xfrm>
        <a:graphic>
          <a:graphicData uri="http://schemas.openxmlformats.org/drawingml/2006/table">
            <a:tbl>
              <a:tblPr firstRow="1" bandRow="1">
                <a:tableStyleId>{2D5ABB26-0587-4C30-8999-92F81FD0307C}</a:tableStyleId>
              </a:tblPr>
              <a:tblGrid>
                <a:gridCol w="2162810">
                  <a:extLst>
                    <a:ext uri="{9D8B030D-6E8A-4147-A177-3AD203B41FA5}">
                      <a16:colId xmlns:a16="http://schemas.microsoft.com/office/drawing/2014/main" val="20000"/>
                    </a:ext>
                  </a:extLst>
                </a:gridCol>
                <a:gridCol w="655319">
                  <a:extLst>
                    <a:ext uri="{9D8B030D-6E8A-4147-A177-3AD203B41FA5}">
                      <a16:colId xmlns:a16="http://schemas.microsoft.com/office/drawing/2014/main" val="20001"/>
                    </a:ext>
                  </a:extLst>
                </a:gridCol>
                <a:gridCol w="652144">
                  <a:extLst>
                    <a:ext uri="{9D8B030D-6E8A-4147-A177-3AD203B41FA5}">
                      <a16:colId xmlns:a16="http://schemas.microsoft.com/office/drawing/2014/main" val="20002"/>
                    </a:ext>
                  </a:extLst>
                </a:gridCol>
                <a:gridCol w="699135">
                  <a:extLst>
                    <a:ext uri="{9D8B030D-6E8A-4147-A177-3AD203B41FA5}">
                      <a16:colId xmlns:a16="http://schemas.microsoft.com/office/drawing/2014/main" val="20003"/>
                    </a:ext>
                  </a:extLst>
                </a:gridCol>
                <a:gridCol w="685164">
                  <a:extLst>
                    <a:ext uri="{9D8B030D-6E8A-4147-A177-3AD203B41FA5}">
                      <a16:colId xmlns:a16="http://schemas.microsoft.com/office/drawing/2014/main" val="20004"/>
                    </a:ext>
                  </a:extLst>
                </a:gridCol>
              </a:tblGrid>
              <a:tr h="420623">
                <a:tc>
                  <a:txBody>
                    <a:bodyPr/>
                    <a:lstStyle/>
                    <a:p>
                      <a:pPr>
                        <a:lnSpc>
                          <a:spcPct val="100000"/>
                        </a:lnSpc>
                      </a:pPr>
                      <a:endParaRPr sz="1000">
                        <a:latin typeface="Times New Roman"/>
                        <a:cs typeface="Times New Roman"/>
                      </a:endParaRPr>
                    </a:p>
                  </a:txBody>
                  <a:tcPr marL="0" marR="0" marT="0"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C2D69B"/>
                    </a:solidFill>
                  </a:tcPr>
                </a:tc>
                <a:tc>
                  <a:txBody>
                    <a:bodyPr/>
                    <a:lstStyle/>
                    <a:p>
                      <a:pPr marL="245110" marR="128270" indent="-113030">
                        <a:lnSpc>
                          <a:spcPts val="1520"/>
                        </a:lnSpc>
                        <a:spcBef>
                          <a:spcPts val="90"/>
                        </a:spcBef>
                      </a:pPr>
                      <a:r>
                        <a:rPr sz="1000" b="1" spc="10" dirty="0">
                          <a:solidFill>
                            <a:srgbClr val="00A650"/>
                          </a:solidFill>
                          <a:latin typeface="Segoe UI"/>
                          <a:cs typeface="Segoe UI"/>
                        </a:rPr>
                        <a:t>Year</a:t>
                      </a:r>
                      <a:r>
                        <a:rPr sz="1000" b="1" spc="-35" dirty="0">
                          <a:solidFill>
                            <a:srgbClr val="00A650"/>
                          </a:solidFill>
                          <a:latin typeface="Segoe UI"/>
                          <a:cs typeface="Segoe UI"/>
                        </a:rPr>
                        <a:t> </a:t>
                      </a:r>
                      <a:r>
                        <a:rPr sz="1000" b="1" spc="-5" dirty="0">
                          <a:solidFill>
                            <a:srgbClr val="00A650"/>
                          </a:solidFill>
                          <a:latin typeface="Segoe UI"/>
                          <a:cs typeface="Segoe UI"/>
                        </a:rPr>
                        <a:t>1  </a:t>
                      </a:r>
                      <a:r>
                        <a:rPr sz="1000" b="1" spc="-20" dirty="0">
                          <a:solidFill>
                            <a:srgbClr val="00A650"/>
                          </a:solidFill>
                          <a:latin typeface="Segoe UI"/>
                          <a:cs typeface="Segoe UI"/>
                        </a:rPr>
                        <a:t>(</a:t>
                      </a:r>
                      <a:r>
                        <a:rPr sz="1000" b="1" spc="-20" dirty="0">
                          <a:solidFill>
                            <a:srgbClr val="00A650"/>
                          </a:solidFill>
                          <a:latin typeface="Trebuchet MS"/>
                          <a:cs typeface="Trebuchet MS"/>
                        </a:rPr>
                        <a:t>`</a:t>
                      </a:r>
                      <a:r>
                        <a:rPr sz="1000" b="1" spc="-20" dirty="0">
                          <a:solidFill>
                            <a:srgbClr val="00A650"/>
                          </a:solidFill>
                          <a:latin typeface="Segoe UI"/>
                          <a:cs typeface="Segoe UI"/>
                        </a:rPr>
                        <a:t>)</a:t>
                      </a:r>
                      <a:endParaRPr sz="1000">
                        <a:latin typeface="Segoe UI"/>
                        <a:cs typeface="Segoe UI"/>
                      </a:endParaRPr>
                    </a:p>
                  </a:txBody>
                  <a:tcPr marL="0" marR="0" marT="11430"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C2D69B"/>
                    </a:solidFill>
                  </a:tcPr>
                </a:tc>
                <a:tc>
                  <a:txBody>
                    <a:bodyPr/>
                    <a:lstStyle/>
                    <a:p>
                      <a:pPr marL="243204" marR="127000" indent="-113030">
                        <a:lnSpc>
                          <a:spcPts val="1520"/>
                        </a:lnSpc>
                        <a:spcBef>
                          <a:spcPts val="90"/>
                        </a:spcBef>
                      </a:pPr>
                      <a:r>
                        <a:rPr sz="1000" b="1" spc="10" dirty="0">
                          <a:solidFill>
                            <a:srgbClr val="00A650"/>
                          </a:solidFill>
                          <a:latin typeface="Segoe UI"/>
                          <a:cs typeface="Segoe UI"/>
                        </a:rPr>
                        <a:t>Year</a:t>
                      </a:r>
                      <a:r>
                        <a:rPr sz="1000" b="1" spc="-35" dirty="0">
                          <a:solidFill>
                            <a:srgbClr val="00A650"/>
                          </a:solidFill>
                          <a:latin typeface="Segoe UI"/>
                          <a:cs typeface="Segoe UI"/>
                        </a:rPr>
                        <a:t> </a:t>
                      </a:r>
                      <a:r>
                        <a:rPr sz="1000" b="1" spc="-5" dirty="0">
                          <a:solidFill>
                            <a:srgbClr val="00A650"/>
                          </a:solidFill>
                          <a:latin typeface="Segoe UI"/>
                          <a:cs typeface="Segoe UI"/>
                        </a:rPr>
                        <a:t>2  </a:t>
                      </a:r>
                      <a:r>
                        <a:rPr sz="1000" b="1" spc="-20" dirty="0">
                          <a:solidFill>
                            <a:srgbClr val="00A650"/>
                          </a:solidFill>
                          <a:latin typeface="Segoe UI"/>
                          <a:cs typeface="Segoe UI"/>
                        </a:rPr>
                        <a:t>(</a:t>
                      </a:r>
                      <a:r>
                        <a:rPr sz="1000" b="1" spc="-20" dirty="0">
                          <a:solidFill>
                            <a:srgbClr val="00A650"/>
                          </a:solidFill>
                          <a:latin typeface="Trebuchet MS"/>
                          <a:cs typeface="Trebuchet MS"/>
                        </a:rPr>
                        <a:t>`</a:t>
                      </a:r>
                      <a:r>
                        <a:rPr sz="1000" b="1" spc="-20" dirty="0">
                          <a:solidFill>
                            <a:srgbClr val="00A650"/>
                          </a:solidFill>
                          <a:latin typeface="Segoe UI"/>
                          <a:cs typeface="Segoe UI"/>
                        </a:rPr>
                        <a:t>)</a:t>
                      </a:r>
                      <a:endParaRPr sz="1000">
                        <a:latin typeface="Segoe UI"/>
                        <a:cs typeface="Segoe UI"/>
                      </a:endParaRPr>
                    </a:p>
                  </a:txBody>
                  <a:tcPr marL="0" marR="0" marT="11430"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C2D69B"/>
                    </a:solidFill>
                  </a:tcPr>
                </a:tc>
                <a:tc>
                  <a:txBody>
                    <a:bodyPr/>
                    <a:lstStyle/>
                    <a:p>
                      <a:pPr marL="266700" marR="149860" indent="-111760">
                        <a:lnSpc>
                          <a:spcPts val="1520"/>
                        </a:lnSpc>
                        <a:spcBef>
                          <a:spcPts val="90"/>
                        </a:spcBef>
                      </a:pPr>
                      <a:r>
                        <a:rPr sz="1000" b="1" spc="10" dirty="0">
                          <a:solidFill>
                            <a:srgbClr val="00A650"/>
                          </a:solidFill>
                          <a:latin typeface="Segoe UI"/>
                          <a:cs typeface="Segoe UI"/>
                        </a:rPr>
                        <a:t>Year</a:t>
                      </a:r>
                      <a:r>
                        <a:rPr sz="1000" b="1" spc="-35" dirty="0">
                          <a:solidFill>
                            <a:srgbClr val="00A650"/>
                          </a:solidFill>
                          <a:latin typeface="Segoe UI"/>
                          <a:cs typeface="Segoe UI"/>
                        </a:rPr>
                        <a:t> </a:t>
                      </a:r>
                      <a:r>
                        <a:rPr sz="1000" b="1" spc="-5" dirty="0">
                          <a:solidFill>
                            <a:srgbClr val="00A650"/>
                          </a:solidFill>
                          <a:latin typeface="Segoe UI"/>
                          <a:cs typeface="Segoe UI"/>
                        </a:rPr>
                        <a:t>3  </a:t>
                      </a:r>
                      <a:r>
                        <a:rPr sz="1000" b="1" spc="-20" dirty="0">
                          <a:solidFill>
                            <a:srgbClr val="00A650"/>
                          </a:solidFill>
                          <a:latin typeface="Segoe UI"/>
                          <a:cs typeface="Segoe UI"/>
                        </a:rPr>
                        <a:t>(</a:t>
                      </a:r>
                      <a:r>
                        <a:rPr sz="1000" b="1" spc="-20" dirty="0">
                          <a:solidFill>
                            <a:srgbClr val="00A650"/>
                          </a:solidFill>
                          <a:latin typeface="Trebuchet MS"/>
                          <a:cs typeface="Trebuchet MS"/>
                        </a:rPr>
                        <a:t>`</a:t>
                      </a:r>
                      <a:r>
                        <a:rPr sz="1000" b="1" spc="-20" dirty="0">
                          <a:solidFill>
                            <a:srgbClr val="00A650"/>
                          </a:solidFill>
                          <a:latin typeface="Segoe UI"/>
                          <a:cs typeface="Segoe UI"/>
                        </a:rPr>
                        <a:t>)</a:t>
                      </a:r>
                      <a:endParaRPr sz="1000">
                        <a:latin typeface="Segoe UI"/>
                        <a:cs typeface="Segoe UI"/>
                      </a:endParaRPr>
                    </a:p>
                  </a:txBody>
                  <a:tcPr marL="0" marR="0" marT="11430"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C2D69B"/>
                    </a:solidFill>
                  </a:tcPr>
                </a:tc>
                <a:tc>
                  <a:txBody>
                    <a:bodyPr/>
                    <a:lstStyle/>
                    <a:p>
                      <a:pPr marL="258445" marR="144780" indent="-113030">
                        <a:lnSpc>
                          <a:spcPts val="1520"/>
                        </a:lnSpc>
                        <a:spcBef>
                          <a:spcPts val="90"/>
                        </a:spcBef>
                      </a:pPr>
                      <a:r>
                        <a:rPr sz="1000" b="1" spc="10" dirty="0">
                          <a:solidFill>
                            <a:srgbClr val="00A650"/>
                          </a:solidFill>
                          <a:latin typeface="Segoe UI"/>
                          <a:cs typeface="Segoe UI"/>
                        </a:rPr>
                        <a:t>Year</a:t>
                      </a:r>
                      <a:r>
                        <a:rPr sz="1000" b="1" spc="-35" dirty="0">
                          <a:solidFill>
                            <a:srgbClr val="00A650"/>
                          </a:solidFill>
                          <a:latin typeface="Segoe UI"/>
                          <a:cs typeface="Segoe UI"/>
                        </a:rPr>
                        <a:t> </a:t>
                      </a:r>
                      <a:r>
                        <a:rPr sz="1000" b="1" spc="-5" dirty="0">
                          <a:solidFill>
                            <a:srgbClr val="00A650"/>
                          </a:solidFill>
                          <a:latin typeface="Segoe UI"/>
                          <a:cs typeface="Segoe UI"/>
                        </a:rPr>
                        <a:t>4  </a:t>
                      </a:r>
                      <a:r>
                        <a:rPr sz="1000" b="1" spc="-20" dirty="0">
                          <a:solidFill>
                            <a:srgbClr val="00A650"/>
                          </a:solidFill>
                          <a:latin typeface="Segoe UI"/>
                          <a:cs typeface="Segoe UI"/>
                        </a:rPr>
                        <a:t>(</a:t>
                      </a:r>
                      <a:r>
                        <a:rPr sz="1000" b="1" spc="-20" dirty="0">
                          <a:solidFill>
                            <a:srgbClr val="00A650"/>
                          </a:solidFill>
                          <a:latin typeface="Trebuchet MS"/>
                          <a:cs typeface="Trebuchet MS"/>
                        </a:rPr>
                        <a:t>`</a:t>
                      </a:r>
                      <a:r>
                        <a:rPr sz="1000" b="1" spc="-20" dirty="0">
                          <a:solidFill>
                            <a:srgbClr val="00A650"/>
                          </a:solidFill>
                          <a:latin typeface="Segoe UI"/>
                          <a:cs typeface="Segoe UI"/>
                        </a:rPr>
                        <a:t>)</a:t>
                      </a:r>
                      <a:endParaRPr sz="1000">
                        <a:latin typeface="Segoe UI"/>
                        <a:cs typeface="Segoe UI"/>
                      </a:endParaRPr>
                    </a:p>
                  </a:txBody>
                  <a:tcPr marL="0" marR="0" marT="11430"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C2D69B"/>
                    </a:solidFill>
                  </a:tcPr>
                </a:tc>
                <a:extLst>
                  <a:ext uri="{0D108BD9-81ED-4DB2-BD59-A6C34878D82A}">
                    <a16:rowId xmlns:a16="http://schemas.microsoft.com/office/drawing/2014/main" val="10000"/>
                  </a:ext>
                </a:extLst>
              </a:tr>
              <a:tr h="243840">
                <a:tc>
                  <a:txBody>
                    <a:bodyPr/>
                    <a:lstStyle/>
                    <a:p>
                      <a:pPr marL="73025">
                        <a:lnSpc>
                          <a:spcPct val="100000"/>
                        </a:lnSpc>
                        <a:spcBef>
                          <a:spcPts val="290"/>
                        </a:spcBef>
                      </a:pPr>
                      <a:r>
                        <a:rPr sz="1100" spc="15" dirty="0">
                          <a:latin typeface="Segoe UI"/>
                          <a:cs typeface="Segoe UI"/>
                        </a:rPr>
                        <a:t>Profit before Interest </a:t>
                      </a:r>
                      <a:r>
                        <a:rPr sz="1100" spc="10" dirty="0">
                          <a:latin typeface="Segoe UI"/>
                          <a:cs typeface="Segoe UI"/>
                        </a:rPr>
                        <a:t>and</a:t>
                      </a:r>
                      <a:r>
                        <a:rPr sz="1100" spc="60" dirty="0">
                          <a:latin typeface="Segoe UI"/>
                          <a:cs typeface="Segoe UI"/>
                        </a:rPr>
                        <a:t> </a:t>
                      </a:r>
                      <a:r>
                        <a:rPr sz="1100" spc="10" dirty="0">
                          <a:latin typeface="Segoe UI"/>
                          <a:cs typeface="Segoe UI"/>
                        </a:rPr>
                        <a:t>Tax</a:t>
                      </a:r>
                      <a:endParaRPr sz="1100">
                        <a:latin typeface="Segoe UI"/>
                        <a:cs typeface="Segoe UI"/>
                      </a:endParaRPr>
                    </a:p>
                  </a:txBody>
                  <a:tcPr marL="0" marR="0" marT="36830"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EAF1DD"/>
                    </a:solidFill>
                  </a:tcPr>
                </a:tc>
                <a:tc>
                  <a:txBody>
                    <a:bodyPr/>
                    <a:lstStyle/>
                    <a:p>
                      <a:pPr marR="65405" algn="r">
                        <a:lnSpc>
                          <a:spcPct val="100000"/>
                        </a:lnSpc>
                        <a:spcBef>
                          <a:spcPts val="290"/>
                        </a:spcBef>
                      </a:pPr>
                      <a:r>
                        <a:rPr sz="1100" spc="15" dirty="0">
                          <a:latin typeface="Segoe UI"/>
                          <a:cs typeface="Segoe UI"/>
                        </a:rPr>
                        <a:t>1</a:t>
                      </a:r>
                      <a:r>
                        <a:rPr sz="1100" spc="25" dirty="0">
                          <a:latin typeface="Segoe UI"/>
                          <a:cs typeface="Segoe UI"/>
                        </a:rPr>
                        <a:t>0</a:t>
                      </a:r>
                      <a:r>
                        <a:rPr sz="1100" spc="10" dirty="0">
                          <a:latin typeface="Segoe UI"/>
                          <a:cs typeface="Segoe UI"/>
                        </a:rPr>
                        <a:t>,</a:t>
                      </a:r>
                      <a:r>
                        <a:rPr sz="1100" spc="15" dirty="0">
                          <a:latin typeface="Segoe UI"/>
                          <a:cs typeface="Segoe UI"/>
                        </a:rPr>
                        <a:t>000</a:t>
                      </a:r>
                      <a:endParaRPr sz="1100">
                        <a:latin typeface="Segoe UI"/>
                        <a:cs typeface="Segoe UI"/>
                      </a:endParaRPr>
                    </a:p>
                  </a:txBody>
                  <a:tcPr marL="0" marR="0" marT="36830"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EAF1DD"/>
                    </a:solidFill>
                  </a:tcPr>
                </a:tc>
                <a:tc>
                  <a:txBody>
                    <a:bodyPr/>
                    <a:lstStyle/>
                    <a:p>
                      <a:pPr marR="65405" algn="r">
                        <a:lnSpc>
                          <a:spcPct val="100000"/>
                        </a:lnSpc>
                        <a:spcBef>
                          <a:spcPts val="290"/>
                        </a:spcBef>
                      </a:pPr>
                      <a:r>
                        <a:rPr sz="1100" spc="15" dirty="0">
                          <a:latin typeface="Segoe UI"/>
                          <a:cs typeface="Segoe UI"/>
                        </a:rPr>
                        <a:t>2</a:t>
                      </a:r>
                      <a:r>
                        <a:rPr sz="1100" spc="25" dirty="0">
                          <a:latin typeface="Segoe UI"/>
                          <a:cs typeface="Segoe UI"/>
                        </a:rPr>
                        <a:t>0</a:t>
                      </a:r>
                      <a:r>
                        <a:rPr sz="1100" spc="10" dirty="0">
                          <a:latin typeface="Segoe UI"/>
                          <a:cs typeface="Segoe UI"/>
                        </a:rPr>
                        <a:t>,</a:t>
                      </a:r>
                      <a:r>
                        <a:rPr sz="1100" spc="15" dirty="0">
                          <a:latin typeface="Segoe UI"/>
                          <a:cs typeface="Segoe UI"/>
                        </a:rPr>
                        <a:t>000</a:t>
                      </a:r>
                      <a:endParaRPr sz="1100">
                        <a:latin typeface="Segoe UI"/>
                        <a:cs typeface="Segoe UI"/>
                      </a:endParaRPr>
                    </a:p>
                  </a:txBody>
                  <a:tcPr marL="0" marR="0" marT="36830"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EAF1DD"/>
                    </a:solidFill>
                  </a:tcPr>
                </a:tc>
                <a:tc>
                  <a:txBody>
                    <a:bodyPr/>
                    <a:lstStyle/>
                    <a:p>
                      <a:pPr marR="65405" algn="r">
                        <a:lnSpc>
                          <a:spcPct val="100000"/>
                        </a:lnSpc>
                        <a:spcBef>
                          <a:spcPts val="290"/>
                        </a:spcBef>
                      </a:pPr>
                      <a:r>
                        <a:rPr sz="1100" spc="15" dirty="0">
                          <a:latin typeface="Segoe UI"/>
                          <a:cs typeface="Segoe UI"/>
                        </a:rPr>
                        <a:t>4</a:t>
                      </a:r>
                      <a:r>
                        <a:rPr sz="1100" spc="25" dirty="0">
                          <a:latin typeface="Segoe UI"/>
                          <a:cs typeface="Segoe UI"/>
                        </a:rPr>
                        <a:t>0</a:t>
                      </a:r>
                      <a:r>
                        <a:rPr sz="1100" spc="10" dirty="0">
                          <a:latin typeface="Segoe UI"/>
                          <a:cs typeface="Segoe UI"/>
                        </a:rPr>
                        <a:t>,</a:t>
                      </a:r>
                      <a:r>
                        <a:rPr sz="1100" spc="15" dirty="0">
                          <a:latin typeface="Segoe UI"/>
                          <a:cs typeface="Segoe UI"/>
                        </a:rPr>
                        <a:t>000</a:t>
                      </a:r>
                      <a:endParaRPr sz="1100">
                        <a:latin typeface="Segoe UI"/>
                        <a:cs typeface="Segoe UI"/>
                      </a:endParaRPr>
                    </a:p>
                  </a:txBody>
                  <a:tcPr marL="0" marR="0" marT="36830"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EAF1DD"/>
                    </a:solidFill>
                  </a:tcPr>
                </a:tc>
                <a:tc>
                  <a:txBody>
                    <a:bodyPr/>
                    <a:lstStyle/>
                    <a:p>
                      <a:pPr marR="67310" algn="r">
                        <a:lnSpc>
                          <a:spcPct val="100000"/>
                        </a:lnSpc>
                        <a:spcBef>
                          <a:spcPts val="290"/>
                        </a:spcBef>
                      </a:pPr>
                      <a:r>
                        <a:rPr sz="1100" spc="15" dirty="0">
                          <a:latin typeface="Segoe UI"/>
                          <a:cs typeface="Segoe UI"/>
                        </a:rPr>
                        <a:t>5</a:t>
                      </a:r>
                      <a:r>
                        <a:rPr sz="1100" spc="25" dirty="0">
                          <a:latin typeface="Segoe UI"/>
                          <a:cs typeface="Segoe UI"/>
                        </a:rPr>
                        <a:t>0</a:t>
                      </a:r>
                      <a:r>
                        <a:rPr sz="1100" spc="10" dirty="0">
                          <a:latin typeface="Segoe UI"/>
                          <a:cs typeface="Segoe UI"/>
                        </a:rPr>
                        <a:t>,</a:t>
                      </a:r>
                      <a:r>
                        <a:rPr sz="1100" spc="15" dirty="0">
                          <a:latin typeface="Segoe UI"/>
                          <a:cs typeface="Segoe UI"/>
                        </a:rPr>
                        <a:t>000</a:t>
                      </a:r>
                      <a:endParaRPr sz="1100">
                        <a:latin typeface="Segoe UI"/>
                        <a:cs typeface="Segoe UI"/>
                      </a:endParaRPr>
                    </a:p>
                  </a:txBody>
                  <a:tcPr marL="0" marR="0" marT="36830"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EAF1DD"/>
                    </a:solidFill>
                  </a:tcPr>
                </a:tc>
                <a:extLst>
                  <a:ext uri="{0D108BD9-81ED-4DB2-BD59-A6C34878D82A}">
                    <a16:rowId xmlns:a16="http://schemas.microsoft.com/office/drawing/2014/main" val="10001"/>
                  </a:ext>
                </a:extLst>
              </a:tr>
              <a:tr h="242316">
                <a:tc>
                  <a:txBody>
                    <a:bodyPr/>
                    <a:lstStyle/>
                    <a:p>
                      <a:pPr marL="73025">
                        <a:lnSpc>
                          <a:spcPct val="100000"/>
                        </a:lnSpc>
                        <a:spcBef>
                          <a:spcPts val="290"/>
                        </a:spcBef>
                      </a:pPr>
                      <a:r>
                        <a:rPr sz="1100" i="1" spc="15" dirty="0">
                          <a:latin typeface="Segoe UI"/>
                          <a:cs typeface="Segoe UI"/>
                        </a:rPr>
                        <a:t>Less</a:t>
                      </a:r>
                      <a:r>
                        <a:rPr sz="1100" spc="15" dirty="0">
                          <a:latin typeface="Segoe UI"/>
                          <a:cs typeface="Segoe UI"/>
                        </a:rPr>
                        <a:t>:</a:t>
                      </a:r>
                      <a:r>
                        <a:rPr sz="1100" spc="25" dirty="0">
                          <a:latin typeface="Segoe UI"/>
                          <a:cs typeface="Segoe UI"/>
                        </a:rPr>
                        <a:t> </a:t>
                      </a:r>
                      <a:r>
                        <a:rPr sz="1100" spc="15" dirty="0">
                          <a:latin typeface="Segoe UI"/>
                          <a:cs typeface="Segoe UI"/>
                        </a:rPr>
                        <a:t>Interest</a:t>
                      </a:r>
                      <a:endParaRPr sz="1100">
                        <a:latin typeface="Segoe UI"/>
                        <a:cs typeface="Segoe UI"/>
                      </a:endParaRPr>
                    </a:p>
                  </a:txBody>
                  <a:tcPr marL="0" marR="0" marT="36830"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EAF1DD"/>
                    </a:solidFill>
                  </a:tcPr>
                </a:tc>
                <a:tc>
                  <a:txBody>
                    <a:bodyPr/>
                    <a:lstStyle/>
                    <a:p>
                      <a:pPr marR="67310" algn="r">
                        <a:lnSpc>
                          <a:spcPct val="100000"/>
                        </a:lnSpc>
                        <a:spcBef>
                          <a:spcPts val="290"/>
                        </a:spcBef>
                      </a:pPr>
                      <a:r>
                        <a:rPr sz="1100" spc="10" dirty="0">
                          <a:latin typeface="Segoe UI"/>
                          <a:cs typeface="Segoe UI"/>
                        </a:rPr>
                        <a:t>(</a:t>
                      </a:r>
                      <a:r>
                        <a:rPr sz="1100" spc="25" dirty="0">
                          <a:latin typeface="Segoe UI"/>
                          <a:cs typeface="Segoe UI"/>
                        </a:rPr>
                        <a:t>5</a:t>
                      </a:r>
                      <a:r>
                        <a:rPr sz="1100" spc="10" dirty="0">
                          <a:latin typeface="Segoe UI"/>
                          <a:cs typeface="Segoe UI"/>
                        </a:rPr>
                        <a:t>,</a:t>
                      </a:r>
                      <a:r>
                        <a:rPr sz="1100" spc="15" dirty="0">
                          <a:latin typeface="Segoe UI"/>
                          <a:cs typeface="Segoe UI"/>
                        </a:rPr>
                        <a:t>00</a:t>
                      </a:r>
                      <a:r>
                        <a:rPr sz="1100" spc="25" dirty="0">
                          <a:latin typeface="Segoe UI"/>
                          <a:cs typeface="Segoe UI"/>
                        </a:rPr>
                        <a:t>0</a:t>
                      </a:r>
                      <a:r>
                        <a:rPr sz="1100" dirty="0">
                          <a:latin typeface="Segoe UI"/>
                          <a:cs typeface="Segoe UI"/>
                        </a:rPr>
                        <a:t>)</a:t>
                      </a:r>
                      <a:endParaRPr sz="1100">
                        <a:latin typeface="Segoe UI"/>
                        <a:cs typeface="Segoe UI"/>
                      </a:endParaRPr>
                    </a:p>
                  </a:txBody>
                  <a:tcPr marL="0" marR="0" marT="36830"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EAF1DD"/>
                    </a:solidFill>
                  </a:tcPr>
                </a:tc>
                <a:tc>
                  <a:txBody>
                    <a:bodyPr/>
                    <a:lstStyle/>
                    <a:p>
                      <a:pPr marR="67310" algn="r">
                        <a:lnSpc>
                          <a:spcPct val="100000"/>
                        </a:lnSpc>
                        <a:spcBef>
                          <a:spcPts val="290"/>
                        </a:spcBef>
                      </a:pPr>
                      <a:r>
                        <a:rPr sz="1100" spc="10" dirty="0">
                          <a:latin typeface="Segoe UI"/>
                          <a:cs typeface="Segoe UI"/>
                        </a:rPr>
                        <a:t>(</a:t>
                      </a:r>
                      <a:r>
                        <a:rPr sz="1100" spc="25" dirty="0">
                          <a:latin typeface="Segoe UI"/>
                          <a:cs typeface="Segoe UI"/>
                        </a:rPr>
                        <a:t>5</a:t>
                      </a:r>
                      <a:r>
                        <a:rPr sz="1100" spc="10" dirty="0">
                          <a:latin typeface="Segoe UI"/>
                          <a:cs typeface="Segoe UI"/>
                        </a:rPr>
                        <a:t>,</a:t>
                      </a:r>
                      <a:r>
                        <a:rPr sz="1100" spc="15" dirty="0">
                          <a:latin typeface="Segoe UI"/>
                          <a:cs typeface="Segoe UI"/>
                        </a:rPr>
                        <a:t>00</a:t>
                      </a:r>
                      <a:r>
                        <a:rPr sz="1100" spc="25" dirty="0">
                          <a:latin typeface="Segoe UI"/>
                          <a:cs typeface="Segoe UI"/>
                        </a:rPr>
                        <a:t>0</a:t>
                      </a:r>
                      <a:r>
                        <a:rPr sz="1100" dirty="0">
                          <a:latin typeface="Segoe UI"/>
                          <a:cs typeface="Segoe UI"/>
                        </a:rPr>
                        <a:t>)</a:t>
                      </a:r>
                      <a:endParaRPr sz="1100">
                        <a:latin typeface="Segoe UI"/>
                        <a:cs typeface="Segoe UI"/>
                      </a:endParaRPr>
                    </a:p>
                  </a:txBody>
                  <a:tcPr marL="0" marR="0" marT="36830"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EAF1DD"/>
                    </a:solidFill>
                  </a:tcPr>
                </a:tc>
                <a:tc>
                  <a:txBody>
                    <a:bodyPr/>
                    <a:lstStyle/>
                    <a:p>
                      <a:pPr marR="67310" algn="r">
                        <a:lnSpc>
                          <a:spcPct val="100000"/>
                        </a:lnSpc>
                        <a:spcBef>
                          <a:spcPts val="290"/>
                        </a:spcBef>
                      </a:pPr>
                      <a:r>
                        <a:rPr sz="1100" spc="10" dirty="0">
                          <a:latin typeface="Segoe UI"/>
                          <a:cs typeface="Segoe UI"/>
                        </a:rPr>
                        <a:t>(</a:t>
                      </a:r>
                      <a:r>
                        <a:rPr sz="1100" spc="25" dirty="0">
                          <a:latin typeface="Segoe UI"/>
                          <a:cs typeface="Segoe UI"/>
                        </a:rPr>
                        <a:t>5</a:t>
                      </a:r>
                      <a:r>
                        <a:rPr sz="1100" spc="10" dirty="0">
                          <a:latin typeface="Segoe UI"/>
                          <a:cs typeface="Segoe UI"/>
                        </a:rPr>
                        <a:t>,</a:t>
                      </a:r>
                      <a:r>
                        <a:rPr sz="1100" spc="15" dirty="0">
                          <a:latin typeface="Segoe UI"/>
                          <a:cs typeface="Segoe UI"/>
                        </a:rPr>
                        <a:t>00</a:t>
                      </a:r>
                      <a:r>
                        <a:rPr sz="1100" spc="25" dirty="0">
                          <a:latin typeface="Segoe UI"/>
                          <a:cs typeface="Segoe UI"/>
                        </a:rPr>
                        <a:t>0</a:t>
                      </a:r>
                      <a:r>
                        <a:rPr sz="1100" dirty="0">
                          <a:latin typeface="Segoe UI"/>
                          <a:cs typeface="Segoe UI"/>
                        </a:rPr>
                        <a:t>)</a:t>
                      </a:r>
                      <a:endParaRPr sz="1100">
                        <a:latin typeface="Segoe UI"/>
                        <a:cs typeface="Segoe UI"/>
                      </a:endParaRPr>
                    </a:p>
                  </a:txBody>
                  <a:tcPr marL="0" marR="0" marT="36830"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EAF1DD"/>
                    </a:solidFill>
                  </a:tcPr>
                </a:tc>
                <a:tc>
                  <a:txBody>
                    <a:bodyPr/>
                    <a:lstStyle/>
                    <a:p>
                      <a:pPr marR="68580" algn="r">
                        <a:lnSpc>
                          <a:spcPct val="100000"/>
                        </a:lnSpc>
                        <a:spcBef>
                          <a:spcPts val="290"/>
                        </a:spcBef>
                      </a:pPr>
                      <a:r>
                        <a:rPr sz="1100" spc="10" dirty="0">
                          <a:latin typeface="Segoe UI"/>
                          <a:cs typeface="Segoe UI"/>
                        </a:rPr>
                        <a:t>(</a:t>
                      </a:r>
                      <a:r>
                        <a:rPr sz="1100" spc="25" dirty="0">
                          <a:latin typeface="Segoe UI"/>
                          <a:cs typeface="Segoe UI"/>
                        </a:rPr>
                        <a:t>5</a:t>
                      </a:r>
                      <a:r>
                        <a:rPr sz="1100" spc="10" dirty="0">
                          <a:latin typeface="Segoe UI"/>
                          <a:cs typeface="Segoe UI"/>
                        </a:rPr>
                        <a:t>,</a:t>
                      </a:r>
                      <a:r>
                        <a:rPr sz="1100" spc="15" dirty="0">
                          <a:latin typeface="Segoe UI"/>
                          <a:cs typeface="Segoe UI"/>
                        </a:rPr>
                        <a:t>00</a:t>
                      </a:r>
                      <a:r>
                        <a:rPr sz="1100" spc="25" dirty="0">
                          <a:latin typeface="Segoe UI"/>
                          <a:cs typeface="Segoe UI"/>
                        </a:rPr>
                        <a:t>0</a:t>
                      </a:r>
                      <a:r>
                        <a:rPr sz="1100" dirty="0">
                          <a:latin typeface="Segoe UI"/>
                          <a:cs typeface="Segoe UI"/>
                        </a:rPr>
                        <a:t>)</a:t>
                      </a:r>
                      <a:endParaRPr sz="1100">
                        <a:latin typeface="Segoe UI"/>
                        <a:cs typeface="Segoe UI"/>
                      </a:endParaRPr>
                    </a:p>
                  </a:txBody>
                  <a:tcPr marL="0" marR="0" marT="36830"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EAF1DD"/>
                    </a:solidFill>
                  </a:tcPr>
                </a:tc>
                <a:extLst>
                  <a:ext uri="{0D108BD9-81ED-4DB2-BD59-A6C34878D82A}">
                    <a16:rowId xmlns:a16="http://schemas.microsoft.com/office/drawing/2014/main" val="10002"/>
                  </a:ext>
                </a:extLst>
              </a:tr>
              <a:tr h="242315">
                <a:tc>
                  <a:txBody>
                    <a:bodyPr/>
                    <a:lstStyle/>
                    <a:p>
                      <a:pPr>
                        <a:lnSpc>
                          <a:spcPct val="100000"/>
                        </a:lnSpc>
                      </a:pPr>
                      <a:endParaRPr sz="1000">
                        <a:latin typeface="Times New Roman"/>
                        <a:cs typeface="Times New Roman"/>
                      </a:endParaRPr>
                    </a:p>
                  </a:txBody>
                  <a:tcPr marL="0" marR="0" marT="0"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EAF1DD"/>
                    </a:solidFill>
                  </a:tcPr>
                </a:tc>
                <a:tc>
                  <a:txBody>
                    <a:bodyPr/>
                    <a:lstStyle/>
                    <a:p>
                      <a:pPr marR="65405" algn="r">
                        <a:lnSpc>
                          <a:spcPct val="100000"/>
                        </a:lnSpc>
                        <a:spcBef>
                          <a:spcPts val="290"/>
                        </a:spcBef>
                      </a:pPr>
                      <a:r>
                        <a:rPr sz="1100" spc="25" dirty="0">
                          <a:latin typeface="Segoe UI"/>
                          <a:cs typeface="Segoe UI"/>
                        </a:rPr>
                        <a:t>5</a:t>
                      </a:r>
                      <a:r>
                        <a:rPr sz="1100" spc="10" dirty="0">
                          <a:latin typeface="Segoe UI"/>
                          <a:cs typeface="Segoe UI"/>
                        </a:rPr>
                        <a:t>,</a:t>
                      </a:r>
                      <a:r>
                        <a:rPr sz="1100" spc="15" dirty="0">
                          <a:latin typeface="Segoe UI"/>
                          <a:cs typeface="Segoe UI"/>
                        </a:rPr>
                        <a:t>000</a:t>
                      </a:r>
                      <a:endParaRPr sz="1100">
                        <a:latin typeface="Segoe UI"/>
                        <a:cs typeface="Segoe UI"/>
                      </a:endParaRPr>
                    </a:p>
                  </a:txBody>
                  <a:tcPr marL="0" marR="0" marT="36830"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EAF1DD"/>
                    </a:solidFill>
                  </a:tcPr>
                </a:tc>
                <a:tc>
                  <a:txBody>
                    <a:bodyPr/>
                    <a:lstStyle/>
                    <a:p>
                      <a:pPr marR="65405" algn="r">
                        <a:lnSpc>
                          <a:spcPct val="100000"/>
                        </a:lnSpc>
                        <a:spcBef>
                          <a:spcPts val="290"/>
                        </a:spcBef>
                      </a:pPr>
                      <a:r>
                        <a:rPr sz="1100" spc="15" dirty="0">
                          <a:latin typeface="Segoe UI"/>
                          <a:cs typeface="Segoe UI"/>
                        </a:rPr>
                        <a:t>1</a:t>
                      </a:r>
                      <a:r>
                        <a:rPr sz="1100" spc="25" dirty="0">
                          <a:latin typeface="Segoe UI"/>
                          <a:cs typeface="Segoe UI"/>
                        </a:rPr>
                        <a:t>5</a:t>
                      </a:r>
                      <a:r>
                        <a:rPr sz="1100" spc="10" dirty="0">
                          <a:latin typeface="Segoe UI"/>
                          <a:cs typeface="Segoe UI"/>
                        </a:rPr>
                        <a:t>,</a:t>
                      </a:r>
                      <a:r>
                        <a:rPr sz="1100" spc="15" dirty="0">
                          <a:latin typeface="Segoe UI"/>
                          <a:cs typeface="Segoe UI"/>
                        </a:rPr>
                        <a:t>000</a:t>
                      </a:r>
                      <a:endParaRPr sz="1100">
                        <a:latin typeface="Segoe UI"/>
                        <a:cs typeface="Segoe UI"/>
                      </a:endParaRPr>
                    </a:p>
                  </a:txBody>
                  <a:tcPr marL="0" marR="0" marT="36830"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EAF1DD"/>
                    </a:solidFill>
                  </a:tcPr>
                </a:tc>
                <a:tc>
                  <a:txBody>
                    <a:bodyPr/>
                    <a:lstStyle/>
                    <a:p>
                      <a:pPr marR="65405" algn="r">
                        <a:lnSpc>
                          <a:spcPct val="100000"/>
                        </a:lnSpc>
                        <a:spcBef>
                          <a:spcPts val="290"/>
                        </a:spcBef>
                      </a:pPr>
                      <a:r>
                        <a:rPr sz="1100" spc="15" dirty="0">
                          <a:latin typeface="Segoe UI"/>
                          <a:cs typeface="Segoe UI"/>
                        </a:rPr>
                        <a:t>3</a:t>
                      </a:r>
                      <a:r>
                        <a:rPr sz="1100" spc="25" dirty="0">
                          <a:latin typeface="Segoe UI"/>
                          <a:cs typeface="Segoe UI"/>
                        </a:rPr>
                        <a:t>5</a:t>
                      </a:r>
                      <a:r>
                        <a:rPr sz="1100" spc="10" dirty="0">
                          <a:latin typeface="Segoe UI"/>
                          <a:cs typeface="Segoe UI"/>
                        </a:rPr>
                        <a:t>,</a:t>
                      </a:r>
                      <a:r>
                        <a:rPr sz="1100" spc="15" dirty="0">
                          <a:latin typeface="Segoe UI"/>
                          <a:cs typeface="Segoe UI"/>
                        </a:rPr>
                        <a:t>000</a:t>
                      </a:r>
                      <a:endParaRPr sz="1100">
                        <a:latin typeface="Segoe UI"/>
                        <a:cs typeface="Segoe UI"/>
                      </a:endParaRPr>
                    </a:p>
                  </a:txBody>
                  <a:tcPr marL="0" marR="0" marT="36830"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EAF1DD"/>
                    </a:solidFill>
                  </a:tcPr>
                </a:tc>
                <a:tc>
                  <a:txBody>
                    <a:bodyPr/>
                    <a:lstStyle/>
                    <a:p>
                      <a:pPr marR="67310" algn="r">
                        <a:lnSpc>
                          <a:spcPct val="100000"/>
                        </a:lnSpc>
                        <a:spcBef>
                          <a:spcPts val="290"/>
                        </a:spcBef>
                      </a:pPr>
                      <a:r>
                        <a:rPr sz="1100" spc="15" dirty="0">
                          <a:latin typeface="Segoe UI"/>
                          <a:cs typeface="Segoe UI"/>
                        </a:rPr>
                        <a:t>4</a:t>
                      </a:r>
                      <a:r>
                        <a:rPr sz="1100" spc="25" dirty="0">
                          <a:latin typeface="Segoe UI"/>
                          <a:cs typeface="Segoe UI"/>
                        </a:rPr>
                        <a:t>5</a:t>
                      </a:r>
                      <a:r>
                        <a:rPr sz="1100" spc="10" dirty="0">
                          <a:latin typeface="Segoe UI"/>
                          <a:cs typeface="Segoe UI"/>
                        </a:rPr>
                        <a:t>,</a:t>
                      </a:r>
                      <a:r>
                        <a:rPr sz="1100" spc="15" dirty="0">
                          <a:latin typeface="Segoe UI"/>
                          <a:cs typeface="Segoe UI"/>
                        </a:rPr>
                        <a:t>000</a:t>
                      </a:r>
                      <a:endParaRPr sz="1100">
                        <a:latin typeface="Segoe UI"/>
                        <a:cs typeface="Segoe UI"/>
                      </a:endParaRPr>
                    </a:p>
                  </a:txBody>
                  <a:tcPr marL="0" marR="0" marT="36830"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EAF1DD"/>
                    </a:solidFill>
                  </a:tcPr>
                </a:tc>
                <a:extLst>
                  <a:ext uri="{0D108BD9-81ED-4DB2-BD59-A6C34878D82A}">
                    <a16:rowId xmlns:a16="http://schemas.microsoft.com/office/drawing/2014/main" val="10003"/>
                  </a:ext>
                </a:extLst>
              </a:tr>
              <a:tr h="243833">
                <a:tc>
                  <a:txBody>
                    <a:bodyPr/>
                    <a:lstStyle/>
                    <a:p>
                      <a:pPr marL="73025">
                        <a:lnSpc>
                          <a:spcPct val="100000"/>
                        </a:lnSpc>
                        <a:spcBef>
                          <a:spcPts val="300"/>
                        </a:spcBef>
                      </a:pPr>
                      <a:r>
                        <a:rPr sz="1100" i="1" spc="15" dirty="0">
                          <a:latin typeface="Segoe UI"/>
                          <a:cs typeface="Segoe UI"/>
                        </a:rPr>
                        <a:t>Less</a:t>
                      </a:r>
                      <a:r>
                        <a:rPr sz="1100" spc="15" dirty="0">
                          <a:latin typeface="Segoe UI"/>
                          <a:cs typeface="Segoe UI"/>
                        </a:rPr>
                        <a:t>: </a:t>
                      </a:r>
                      <a:r>
                        <a:rPr sz="1100" spc="10" dirty="0">
                          <a:latin typeface="Segoe UI"/>
                          <a:cs typeface="Segoe UI"/>
                        </a:rPr>
                        <a:t>Tax </a:t>
                      </a:r>
                      <a:r>
                        <a:rPr sz="1100" dirty="0">
                          <a:latin typeface="Segoe UI"/>
                          <a:cs typeface="Segoe UI"/>
                        </a:rPr>
                        <a:t>@</a:t>
                      </a:r>
                      <a:r>
                        <a:rPr sz="1100" spc="60" dirty="0">
                          <a:latin typeface="Segoe UI"/>
                          <a:cs typeface="Segoe UI"/>
                        </a:rPr>
                        <a:t> </a:t>
                      </a:r>
                      <a:r>
                        <a:rPr sz="1100" spc="15" dirty="0">
                          <a:latin typeface="Segoe UI"/>
                          <a:cs typeface="Segoe UI"/>
                        </a:rPr>
                        <a:t>30%</a:t>
                      </a:r>
                      <a:endParaRPr sz="1100">
                        <a:latin typeface="Segoe UI"/>
                        <a:cs typeface="Segoe UI"/>
                      </a:endParaRPr>
                    </a:p>
                  </a:txBody>
                  <a:tcPr marL="0" marR="0" marT="38100"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EAF1DD"/>
                    </a:solidFill>
                  </a:tcPr>
                </a:tc>
                <a:tc>
                  <a:txBody>
                    <a:bodyPr/>
                    <a:lstStyle/>
                    <a:p>
                      <a:pPr marR="67310" algn="r">
                        <a:lnSpc>
                          <a:spcPct val="100000"/>
                        </a:lnSpc>
                        <a:spcBef>
                          <a:spcPts val="300"/>
                        </a:spcBef>
                      </a:pPr>
                      <a:r>
                        <a:rPr sz="1100" spc="10" dirty="0">
                          <a:latin typeface="Segoe UI"/>
                          <a:cs typeface="Segoe UI"/>
                        </a:rPr>
                        <a:t>(</a:t>
                      </a:r>
                      <a:r>
                        <a:rPr sz="1100" spc="25" dirty="0">
                          <a:latin typeface="Segoe UI"/>
                          <a:cs typeface="Segoe UI"/>
                        </a:rPr>
                        <a:t>1</a:t>
                      </a:r>
                      <a:r>
                        <a:rPr sz="1100" spc="10" dirty="0">
                          <a:latin typeface="Segoe UI"/>
                          <a:cs typeface="Segoe UI"/>
                        </a:rPr>
                        <a:t>,</a:t>
                      </a:r>
                      <a:r>
                        <a:rPr sz="1100" spc="15" dirty="0">
                          <a:latin typeface="Segoe UI"/>
                          <a:cs typeface="Segoe UI"/>
                        </a:rPr>
                        <a:t>50</a:t>
                      </a:r>
                      <a:r>
                        <a:rPr sz="1100" spc="25" dirty="0">
                          <a:latin typeface="Segoe UI"/>
                          <a:cs typeface="Segoe UI"/>
                        </a:rPr>
                        <a:t>0</a:t>
                      </a:r>
                      <a:r>
                        <a:rPr sz="1100" dirty="0">
                          <a:latin typeface="Segoe UI"/>
                          <a:cs typeface="Segoe UI"/>
                        </a:rPr>
                        <a:t>)</a:t>
                      </a:r>
                      <a:endParaRPr sz="1100">
                        <a:latin typeface="Segoe UI"/>
                        <a:cs typeface="Segoe UI"/>
                      </a:endParaRPr>
                    </a:p>
                  </a:txBody>
                  <a:tcPr marL="0" marR="0" marT="38100"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EAF1DD"/>
                    </a:solidFill>
                  </a:tcPr>
                </a:tc>
                <a:tc>
                  <a:txBody>
                    <a:bodyPr/>
                    <a:lstStyle/>
                    <a:p>
                      <a:pPr marR="67310" algn="r">
                        <a:lnSpc>
                          <a:spcPct val="100000"/>
                        </a:lnSpc>
                        <a:spcBef>
                          <a:spcPts val="300"/>
                        </a:spcBef>
                      </a:pPr>
                      <a:r>
                        <a:rPr sz="1100" spc="10" dirty="0">
                          <a:latin typeface="Segoe UI"/>
                          <a:cs typeface="Segoe UI"/>
                        </a:rPr>
                        <a:t>(</a:t>
                      </a:r>
                      <a:r>
                        <a:rPr sz="1100" spc="25" dirty="0">
                          <a:latin typeface="Segoe UI"/>
                          <a:cs typeface="Segoe UI"/>
                        </a:rPr>
                        <a:t>4</a:t>
                      </a:r>
                      <a:r>
                        <a:rPr sz="1100" spc="10" dirty="0">
                          <a:latin typeface="Segoe UI"/>
                          <a:cs typeface="Segoe UI"/>
                        </a:rPr>
                        <a:t>,</a:t>
                      </a:r>
                      <a:r>
                        <a:rPr sz="1100" spc="15" dirty="0">
                          <a:latin typeface="Segoe UI"/>
                          <a:cs typeface="Segoe UI"/>
                        </a:rPr>
                        <a:t>50</a:t>
                      </a:r>
                      <a:r>
                        <a:rPr sz="1100" spc="25" dirty="0">
                          <a:latin typeface="Segoe UI"/>
                          <a:cs typeface="Segoe UI"/>
                        </a:rPr>
                        <a:t>0</a:t>
                      </a:r>
                      <a:r>
                        <a:rPr sz="1100" dirty="0">
                          <a:latin typeface="Segoe UI"/>
                          <a:cs typeface="Segoe UI"/>
                        </a:rPr>
                        <a:t>)</a:t>
                      </a:r>
                      <a:endParaRPr sz="1100">
                        <a:latin typeface="Segoe UI"/>
                        <a:cs typeface="Segoe UI"/>
                      </a:endParaRPr>
                    </a:p>
                  </a:txBody>
                  <a:tcPr marL="0" marR="0" marT="38100"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EAF1DD"/>
                    </a:solidFill>
                  </a:tcPr>
                </a:tc>
                <a:tc>
                  <a:txBody>
                    <a:bodyPr/>
                    <a:lstStyle/>
                    <a:p>
                      <a:pPr marR="67310" algn="r">
                        <a:lnSpc>
                          <a:spcPct val="100000"/>
                        </a:lnSpc>
                        <a:spcBef>
                          <a:spcPts val="300"/>
                        </a:spcBef>
                      </a:pPr>
                      <a:r>
                        <a:rPr sz="1100" spc="10" dirty="0">
                          <a:latin typeface="Segoe UI"/>
                          <a:cs typeface="Segoe UI"/>
                        </a:rPr>
                        <a:t>(</a:t>
                      </a:r>
                      <a:r>
                        <a:rPr sz="1100" spc="15" dirty="0">
                          <a:latin typeface="Segoe UI"/>
                          <a:cs typeface="Segoe UI"/>
                        </a:rPr>
                        <a:t>1</a:t>
                      </a:r>
                      <a:r>
                        <a:rPr sz="1100" spc="25" dirty="0">
                          <a:latin typeface="Segoe UI"/>
                          <a:cs typeface="Segoe UI"/>
                        </a:rPr>
                        <a:t>0</a:t>
                      </a:r>
                      <a:r>
                        <a:rPr sz="1100" spc="10" dirty="0">
                          <a:latin typeface="Segoe UI"/>
                          <a:cs typeface="Segoe UI"/>
                        </a:rPr>
                        <a:t>,</a:t>
                      </a:r>
                      <a:r>
                        <a:rPr sz="1100" spc="15" dirty="0">
                          <a:latin typeface="Segoe UI"/>
                          <a:cs typeface="Segoe UI"/>
                        </a:rPr>
                        <a:t>50</a:t>
                      </a:r>
                      <a:r>
                        <a:rPr sz="1100" spc="25" dirty="0">
                          <a:latin typeface="Segoe UI"/>
                          <a:cs typeface="Segoe UI"/>
                        </a:rPr>
                        <a:t>0</a:t>
                      </a:r>
                      <a:r>
                        <a:rPr sz="1100" dirty="0">
                          <a:latin typeface="Segoe UI"/>
                          <a:cs typeface="Segoe UI"/>
                        </a:rPr>
                        <a:t>)</a:t>
                      </a:r>
                      <a:endParaRPr sz="1100">
                        <a:latin typeface="Segoe UI"/>
                        <a:cs typeface="Segoe UI"/>
                      </a:endParaRPr>
                    </a:p>
                  </a:txBody>
                  <a:tcPr marL="0" marR="0" marT="38100"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EAF1DD"/>
                    </a:solidFill>
                  </a:tcPr>
                </a:tc>
                <a:tc>
                  <a:txBody>
                    <a:bodyPr/>
                    <a:lstStyle/>
                    <a:p>
                      <a:pPr marR="67310" algn="r">
                        <a:lnSpc>
                          <a:spcPct val="100000"/>
                        </a:lnSpc>
                        <a:spcBef>
                          <a:spcPts val="300"/>
                        </a:spcBef>
                      </a:pPr>
                      <a:r>
                        <a:rPr sz="1100" spc="15" dirty="0">
                          <a:latin typeface="Segoe UI"/>
                          <a:cs typeface="Segoe UI"/>
                        </a:rPr>
                        <a:t>1</a:t>
                      </a:r>
                      <a:r>
                        <a:rPr sz="1100" spc="25" dirty="0">
                          <a:latin typeface="Segoe UI"/>
                          <a:cs typeface="Segoe UI"/>
                        </a:rPr>
                        <a:t>3</a:t>
                      </a:r>
                      <a:r>
                        <a:rPr sz="1100" spc="10" dirty="0">
                          <a:latin typeface="Segoe UI"/>
                          <a:cs typeface="Segoe UI"/>
                        </a:rPr>
                        <a:t>,</a:t>
                      </a:r>
                      <a:r>
                        <a:rPr sz="1100" spc="15" dirty="0">
                          <a:latin typeface="Segoe UI"/>
                          <a:cs typeface="Segoe UI"/>
                        </a:rPr>
                        <a:t>500</a:t>
                      </a:r>
                      <a:endParaRPr sz="1100">
                        <a:latin typeface="Segoe UI"/>
                        <a:cs typeface="Segoe UI"/>
                      </a:endParaRPr>
                    </a:p>
                  </a:txBody>
                  <a:tcPr marL="0" marR="0" marT="38100"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EAF1DD"/>
                    </a:solidFill>
                  </a:tcPr>
                </a:tc>
                <a:extLst>
                  <a:ext uri="{0D108BD9-81ED-4DB2-BD59-A6C34878D82A}">
                    <a16:rowId xmlns:a16="http://schemas.microsoft.com/office/drawing/2014/main" val="10004"/>
                  </a:ext>
                </a:extLst>
              </a:tr>
              <a:tr h="242315">
                <a:tc>
                  <a:txBody>
                    <a:bodyPr/>
                    <a:lstStyle/>
                    <a:p>
                      <a:pPr marL="73025">
                        <a:lnSpc>
                          <a:spcPct val="100000"/>
                        </a:lnSpc>
                        <a:spcBef>
                          <a:spcPts val="290"/>
                        </a:spcBef>
                      </a:pPr>
                      <a:r>
                        <a:rPr sz="1100" spc="15" dirty="0">
                          <a:latin typeface="Segoe UI"/>
                          <a:cs typeface="Segoe UI"/>
                        </a:rPr>
                        <a:t>Profit </a:t>
                      </a:r>
                      <a:r>
                        <a:rPr sz="1100" spc="10" dirty="0">
                          <a:latin typeface="Segoe UI"/>
                          <a:cs typeface="Segoe UI"/>
                        </a:rPr>
                        <a:t>after Tax</a:t>
                      </a:r>
                      <a:r>
                        <a:rPr sz="1100" spc="70" dirty="0">
                          <a:latin typeface="Segoe UI"/>
                          <a:cs typeface="Segoe UI"/>
                        </a:rPr>
                        <a:t> </a:t>
                      </a:r>
                      <a:r>
                        <a:rPr sz="1100" spc="10" dirty="0">
                          <a:latin typeface="Segoe UI"/>
                          <a:cs typeface="Segoe UI"/>
                        </a:rPr>
                        <a:t>(PAT)</a:t>
                      </a:r>
                      <a:endParaRPr sz="1100">
                        <a:latin typeface="Segoe UI"/>
                        <a:cs typeface="Segoe UI"/>
                      </a:endParaRPr>
                    </a:p>
                  </a:txBody>
                  <a:tcPr marL="0" marR="0" marT="36830"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EAF1DD"/>
                    </a:solidFill>
                  </a:tcPr>
                </a:tc>
                <a:tc>
                  <a:txBody>
                    <a:bodyPr/>
                    <a:lstStyle/>
                    <a:p>
                      <a:pPr marR="65405" algn="r">
                        <a:lnSpc>
                          <a:spcPct val="100000"/>
                        </a:lnSpc>
                        <a:spcBef>
                          <a:spcPts val="290"/>
                        </a:spcBef>
                      </a:pPr>
                      <a:r>
                        <a:rPr sz="1100" spc="25" dirty="0">
                          <a:latin typeface="Segoe UI"/>
                          <a:cs typeface="Segoe UI"/>
                        </a:rPr>
                        <a:t>3</a:t>
                      </a:r>
                      <a:r>
                        <a:rPr sz="1100" spc="10" dirty="0">
                          <a:latin typeface="Segoe UI"/>
                          <a:cs typeface="Segoe UI"/>
                        </a:rPr>
                        <a:t>,</a:t>
                      </a:r>
                      <a:r>
                        <a:rPr sz="1100" spc="15" dirty="0">
                          <a:latin typeface="Segoe UI"/>
                          <a:cs typeface="Segoe UI"/>
                        </a:rPr>
                        <a:t>500</a:t>
                      </a:r>
                      <a:endParaRPr sz="1100">
                        <a:latin typeface="Segoe UI"/>
                        <a:cs typeface="Segoe UI"/>
                      </a:endParaRPr>
                    </a:p>
                  </a:txBody>
                  <a:tcPr marL="0" marR="0" marT="36830"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EAF1DD"/>
                    </a:solidFill>
                  </a:tcPr>
                </a:tc>
                <a:tc>
                  <a:txBody>
                    <a:bodyPr/>
                    <a:lstStyle/>
                    <a:p>
                      <a:pPr marR="65405" algn="r">
                        <a:lnSpc>
                          <a:spcPct val="100000"/>
                        </a:lnSpc>
                        <a:spcBef>
                          <a:spcPts val="290"/>
                        </a:spcBef>
                      </a:pPr>
                      <a:r>
                        <a:rPr sz="1100" spc="15" dirty="0">
                          <a:latin typeface="Segoe UI"/>
                          <a:cs typeface="Segoe UI"/>
                        </a:rPr>
                        <a:t>1</a:t>
                      </a:r>
                      <a:r>
                        <a:rPr sz="1100" spc="25" dirty="0">
                          <a:latin typeface="Segoe UI"/>
                          <a:cs typeface="Segoe UI"/>
                        </a:rPr>
                        <a:t>0</a:t>
                      </a:r>
                      <a:r>
                        <a:rPr sz="1100" spc="10" dirty="0">
                          <a:latin typeface="Segoe UI"/>
                          <a:cs typeface="Segoe UI"/>
                        </a:rPr>
                        <a:t>,</a:t>
                      </a:r>
                      <a:r>
                        <a:rPr sz="1100" spc="15" dirty="0">
                          <a:latin typeface="Segoe UI"/>
                          <a:cs typeface="Segoe UI"/>
                        </a:rPr>
                        <a:t>500</a:t>
                      </a:r>
                      <a:endParaRPr sz="1100">
                        <a:latin typeface="Segoe UI"/>
                        <a:cs typeface="Segoe UI"/>
                      </a:endParaRPr>
                    </a:p>
                  </a:txBody>
                  <a:tcPr marL="0" marR="0" marT="36830"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EAF1DD"/>
                    </a:solidFill>
                  </a:tcPr>
                </a:tc>
                <a:tc>
                  <a:txBody>
                    <a:bodyPr/>
                    <a:lstStyle/>
                    <a:p>
                      <a:pPr marR="65405" algn="r">
                        <a:lnSpc>
                          <a:spcPct val="100000"/>
                        </a:lnSpc>
                        <a:spcBef>
                          <a:spcPts val="290"/>
                        </a:spcBef>
                      </a:pPr>
                      <a:r>
                        <a:rPr sz="1100" spc="15" dirty="0">
                          <a:latin typeface="Segoe UI"/>
                          <a:cs typeface="Segoe UI"/>
                        </a:rPr>
                        <a:t>2</a:t>
                      </a:r>
                      <a:r>
                        <a:rPr sz="1100" spc="25" dirty="0">
                          <a:latin typeface="Segoe UI"/>
                          <a:cs typeface="Segoe UI"/>
                        </a:rPr>
                        <a:t>4</a:t>
                      </a:r>
                      <a:r>
                        <a:rPr sz="1100" spc="10" dirty="0">
                          <a:latin typeface="Segoe UI"/>
                          <a:cs typeface="Segoe UI"/>
                        </a:rPr>
                        <a:t>,</a:t>
                      </a:r>
                      <a:r>
                        <a:rPr sz="1100" spc="15" dirty="0">
                          <a:latin typeface="Segoe UI"/>
                          <a:cs typeface="Segoe UI"/>
                        </a:rPr>
                        <a:t>500</a:t>
                      </a:r>
                      <a:endParaRPr sz="1100">
                        <a:latin typeface="Segoe UI"/>
                        <a:cs typeface="Segoe UI"/>
                      </a:endParaRPr>
                    </a:p>
                  </a:txBody>
                  <a:tcPr marL="0" marR="0" marT="36830"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EAF1DD"/>
                    </a:solidFill>
                  </a:tcPr>
                </a:tc>
                <a:tc>
                  <a:txBody>
                    <a:bodyPr/>
                    <a:lstStyle/>
                    <a:p>
                      <a:pPr marR="67310" algn="r">
                        <a:lnSpc>
                          <a:spcPct val="100000"/>
                        </a:lnSpc>
                        <a:spcBef>
                          <a:spcPts val="290"/>
                        </a:spcBef>
                      </a:pPr>
                      <a:r>
                        <a:rPr sz="1100" spc="15" dirty="0">
                          <a:latin typeface="Segoe UI"/>
                          <a:cs typeface="Segoe UI"/>
                        </a:rPr>
                        <a:t>3</a:t>
                      </a:r>
                      <a:r>
                        <a:rPr sz="1100" spc="25" dirty="0">
                          <a:latin typeface="Segoe UI"/>
                          <a:cs typeface="Segoe UI"/>
                        </a:rPr>
                        <a:t>1</a:t>
                      </a:r>
                      <a:r>
                        <a:rPr sz="1100" spc="10" dirty="0">
                          <a:latin typeface="Segoe UI"/>
                          <a:cs typeface="Segoe UI"/>
                        </a:rPr>
                        <a:t>,</a:t>
                      </a:r>
                      <a:r>
                        <a:rPr sz="1100" spc="15" dirty="0">
                          <a:latin typeface="Segoe UI"/>
                          <a:cs typeface="Segoe UI"/>
                        </a:rPr>
                        <a:t>500</a:t>
                      </a:r>
                      <a:endParaRPr sz="1100">
                        <a:latin typeface="Segoe UI"/>
                        <a:cs typeface="Segoe UI"/>
                      </a:endParaRPr>
                    </a:p>
                  </a:txBody>
                  <a:tcPr marL="0" marR="0" marT="36830"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EAF1DD"/>
                    </a:solidFill>
                  </a:tcPr>
                </a:tc>
                <a:extLst>
                  <a:ext uri="{0D108BD9-81ED-4DB2-BD59-A6C34878D82A}">
                    <a16:rowId xmlns:a16="http://schemas.microsoft.com/office/drawing/2014/main" val="10005"/>
                  </a:ext>
                </a:extLst>
              </a:tr>
              <a:tr h="243846">
                <a:tc>
                  <a:txBody>
                    <a:bodyPr/>
                    <a:lstStyle/>
                    <a:p>
                      <a:pPr marL="73025">
                        <a:lnSpc>
                          <a:spcPct val="100000"/>
                        </a:lnSpc>
                        <a:spcBef>
                          <a:spcPts val="290"/>
                        </a:spcBef>
                      </a:pPr>
                      <a:r>
                        <a:rPr sz="1100" i="1" spc="15" dirty="0">
                          <a:latin typeface="Segoe UI"/>
                          <a:cs typeface="Segoe UI"/>
                        </a:rPr>
                        <a:t>Add</a:t>
                      </a:r>
                      <a:r>
                        <a:rPr sz="1100" spc="15" dirty="0">
                          <a:latin typeface="Segoe UI"/>
                          <a:cs typeface="Segoe UI"/>
                        </a:rPr>
                        <a:t>: </a:t>
                      </a:r>
                      <a:r>
                        <a:rPr sz="1100" spc="10" dirty="0">
                          <a:latin typeface="Segoe UI"/>
                          <a:cs typeface="Segoe UI"/>
                        </a:rPr>
                        <a:t>Interest (1-</a:t>
                      </a:r>
                      <a:r>
                        <a:rPr sz="1100" spc="75" dirty="0">
                          <a:latin typeface="Segoe UI"/>
                          <a:cs typeface="Segoe UI"/>
                        </a:rPr>
                        <a:t> </a:t>
                      </a:r>
                      <a:r>
                        <a:rPr sz="1100" spc="10" dirty="0">
                          <a:latin typeface="Segoe UI"/>
                          <a:cs typeface="Segoe UI"/>
                        </a:rPr>
                        <a:t>t)</a:t>
                      </a:r>
                      <a:endParaRPr sz="1100">
                        <a:latin typeface="Segoe UI"/>
                        <a:cs typeface="Segoe UI"/>
                      </a:endParaRPr>
                    </a:p>
                  </a:txBody>
                  <a:tcPr marL="0" marR="0" marT="36830"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EAF1DD"/>
                    </a:solidFill>
                  </a:tcPr>
                </a:tc>
                <a:tc>
                  <a:txBody>
                    <a:bodyPr/>
                    <a:lstStyle/>
                    <a:p>
                      <a:pPr marR="65405" algn="r">
                        <a:lnSpc>
                          <a:spcPct val="100000"/>
                        </a:lnSpc>
                        <a:spcBef>
                          <a:spcPts val="290"/>
                        </a:spcBef>
                      </a:pPr>
                      <a:r>
                        <a:rPr sz="1100" spc="25" dirty="0">
                          <a:latin typeface="Segoe UI"/>
                          <a:cs typeface="Segoe UI"/>
                        </a:rPr>
                        <a:t>3</a:t>
                      </a:r>
                      <a:r>
                        <a:rPr sz="1100" spc="10" dirty="0">
                          <a:latin typeface="Segoe UI"/>
                          <a:cs typeface="Segoe UI"/>
                        </a:rPr>
                        <a:t>,</a:t>
                      </a:r>
                      <a:r>
                        <a:rPr sz="1100" spc="15" dirty="0">
                          <a:latin typeface="Segoe UI"/>
                          <a:cs typeface="Segoe UI"/>
                        </a:rPr>
                        <a:t>500</a:t>
                      </a:r>
                      <a:endParaRPr sz="1100">
                        <a:latin typeface="Segoe UI"/>
                        <a:cs typeface="Segoe UI"/>
                      </a:endParaRPr>
                    </a:p>
                  </a:txBody>
                  <a:tcPr marL="0" marR="0" marT="36830"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EAF1DD"/>
                    </a:solidFill>
                  </a:tcPr>
                </a:tc>
                <a:tc>
                  <a:txBody>
                    <a:bodyPr/>
                    <a:lstStyle/>
                    <a:p>
                      <a:pPr marR="65405" algn="r">
                        <a:lnSpc>
                          <a:spcPct val="100000"/>
                        </a:lnSpc>
                        <a:spcBef>
                          <a:spcPts val="290"/>
                        </a:spcBef>
                      </a:pPr>
                      <a:r>
                        <a:rPr sz="1100" spc="25" dirty="0">
                          <a:latin typeface="Segoe UI"/>
                          <a:cs typeface="Segoe UI"/>
                        </a:rPr>
                        <a:t>3</a:t>
                      </a:r>
                      <a:r>
                        <a:rPr sz="1100" spc="10" dirty="0">
                          <a:latin typeface="Segoe UI"/>
                          <a:cs typeface="Segoe UI"/>
                        </a:rPr>
                        <a:t>,</a:t>
                      </a:r>
                      <a:r>
                        <a:rPr sz="1100" spc="15" dirty="0">
                          <a:latin typeface="Segoe UI"/>
                          <a:cs typeface="Segoe UI"/>
                        </a:rPr>
                        <a:t>500</a:t>
                      </a:r>
                      <a:endParaRPr sz="1100">
                        <a:latin typeface="Segoe UI"/>
                        <a:cs typeface="Segoe UI"/>
                      </a:endParaRPr>
                    </a:p>
                  </a:txBody>
                  <a:tcPr marL="0" marR="0" marT="36830"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EAF1DD"/>
                    </a:solidFill>
                  </a:tcPr>
                </a:tc>
                <a:tc>
                  <a:txBody>
                    <a:bodyPr/>
                    <a:lstStyle/>
                    <a:p>
                      <a:pPr marR="65405" algn="r">
                        <a:lnSpc>
                          <a:spcPct val="100000"/>
                        </a:lnSpc>
                        <a:spcBef>
                          <a:spcPts val="290"/>
                        </a:spcBef>
                      </a:pPr>
                      <a:r>
                        <a:rPr sz="1100" spc="25" dirty="0">
                          <a:latin typeface="Segoe UI"/>
                          <a:cs typeface="Segoe UI"/>
                        </a:rPr>
                        <a:t>3</a:t>
                      </a:r>
                      <a:r>
                        <a:rPr sz="1100" spc="10" dirty="0">
                          <a:latin typeface="Segoe UI"/>
                          <a:cs typeface="Segoe UI"/>
                        </a:rPr>
                        <a:t>,</a:t>
                      </a:r>
                      <a:r>
                        <a:rPr sz="1100" spc="15" dirty="0">
                          <a:latin typeface="Segoe UI"/>
                          <a:cs typeface="Segoe UI"/>
                        </a:rPr>
                        <a:t>500</a:t>
                      </a:r>
                      <a:endParaRPr sz="1100">
                        <a:latin typeface="Segoe UI"/>
                        <a:cs typeface="Segoe UI"/>
                      </a:endParaRPr>
                    </a:p>
                  </a:txBody>
                  <a:tcPr marL="0" marR="0" marT="36830"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EAF1DD"/>
                    </a:solidFill>
                  </a:tcPr>
                </a:tc>
                <a:tc>
                  <a:txBody>
                    <a:bodyPr/>
                    <a:lstStyle/>
                    <a:p>
                      <a:pPr marR="66675" algn="r">
                        <a:lnSpc>
                          <a:spcPct val="100000"/>
                        </a:lnSpc>
                        <a:spcBef>
                          <a:spcPts val="290"/>
                        </a:spcBef>
                      </a:pPr>
                      <a:r>
                        <a:rPr sz="1100" spc="25" dirty="0">
                          <a:latin typeface="Segoe UI"/>
                          <a:cs typeface="Segoe UI"/>
                        </a:rPr>
                        <a:t>3</a:t>
                      </a:r>
                      <a:r>
                        <a:rPr sz="1100" spc="10" dirty="0">
                          <a:latin typeface="Segoe UI"/>
                          <a:cs typeface="Segoe UI"/>
                        </a:rPr>
                        <a:t>,</a:t>
                      </a:r>
                      <a:r>
                        <a:rPr sz="1100" spc="15" dirty="0">
                          <a:latin typeface="Segoe UI"/>
                          <a:cs typeface="Segoe UI"/>
                        </a:rPr>
                        <a:t>500</a:t>
                      </a:r>
                      <a:endParaRPr sz="1100">
                        <a:latin typeface="Segoe UI"/>
                        <a:cs typeface="Segoe UI"/>
                      </a:endParaRPr>
                    </a:p>
                  </a:txBody>
                  <a:tcPr marL="0" marR="0" marT="36830"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EAF1DD"/>
                    </a:solidFill>
                  </a:tcPr>
                </a:tc>
                <a:extLst>
                  <a:ext uri="{0D108BD9-81ED-4DB2-BD59-A6C34878D82A}">
                    <a16:rowId xmlns:a16="http://schemas.microsoft.com/office/drawing/2014/main" val="10006"/>
                  </a:ext>
                </a:extLst>
              </a:tr>
              <a:tr h="242316">
                <a:tc>
                  <a:txBody>
                    <a:bodyPr/>
                    <a:lstStyle/>
                    <a:p>
                      <a:pPr marL="73025">
                        <a:lnSpc>
                          <a:spcPct val="100000"/>
                        </a:lnSpc>
                        <a:spcBef>
                          <a:spcPts val="290"/>
                        </a:spcBef>
                      </a:pPr>
                      <a:r>
                        <a:rPr sz="1100" spc="15" dirty="0">
                          <a:latin typeface="Segoe UI"/>
                          <a:cs typeface="Segoe UI"/>
                        </a:rPr>
                        <a:t>PAT excluding financing</a:t>
                      </a:r>
                      <a:r>
                        <a:rPr sz="1100" spc="35" dirty="0">
                          <a:latin typeface="Segoe UI"/>
                          <a:cs typeface="Segoe UI"/>
                        </a:rPr>
                        <a:t> </a:t>
                      </a:r>
                      <a:r>
                        <a:rPr sz="1100" spc="10" dirty="0">
                          <a:latin typeface="Segoe UI"/>
                          <a:cs typeface="Segoe UI"/>
                        </a:rPr>
                        <a:t>cost</a:t>
                      </a:r>
                      <a:endParaRPr sz="1100">
                        <a:latin typeface="Segoe UI"/>
                        <a:cs typeface="Segoe UI"/>
                      </a:endParaRPr>
                    </a:p>
                  </a:txBody>
                  <a:tcPr marL="0" marR="0" marT="36830"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EAF1DD"/>
                    </a:solidFill>
                  </a:tcPr>
                </a:tc>
                <a:tc>
                  <a:txBody>
                    <a:bodyPr/>
                    <a:lstStyle/>
                    <a:p>
                      <a:pPr marR="65405" algn="r">
                        <a:lnSpc>
                          <a:spcPct val="100000"/>
                        </a:lnSpc>
                        <a:spcBef>
                          <a:spcPts val="290"/>
                        </a:spcBef>
                      </a:pPr>
                      <a:r>
                        <a:rPr sz="1100" spc="25" dirty="0">
                          <a:latin typeface="Segoe UI"/>
                          <a:cs typeface="Segoe UI"/>
                        </a:rPr>
                        <a:t>7</a:t>
                      </a:r>
                      <a:r>
                        <a:rPr sz="1100" spc="10" dirty="0">
                          <a:latin typeface="Segoe UI"/>
                          <a:cs typeface="Segoe UI"/>
                        </a:rPr>
                        <a:t>,</a:t>
                      </a:r>
                      <a:r>
                        <a:rPr sz="1100" spc="15" dirty="0">
                          <a:latin typeface="Segoe UI"/>
                          <a:cs typeface="Segoe UI"/>
                        </a:rPr>
                        <a:t>000</a:t>
                      </a:r>
                      <a:endParaRPr sz="1100">
                        <a:latin typeface="Segoe UI"/>
                        <a:cs typeface="Segoe UI"/>
                      </a:endParaRPr>
                    </a:p>
                  </a:txBody>
                  <a:tcPr marL="0" marR="0" marT="36830"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EAF1DD"/>
                    </a:solidFill>
                  </a:tcPr>
                </a:tc>
                <a:tc>
                  <a:txBody>
                    <a:bodyPr/>
                    <a:lstStyle/>
                    <a:p>
                      <a:pPr marR="65405" algn="r">
                        <a:lnSpc>
                          <a:spcPct val="100000"/>
                        </a:lnSpc>
                        <a:spcBef>
                          <a:spcPts val="290"/>
                        </a:spcBef>
                      </a:pPr>
                      <a:r>
                        <a:rPr sz="1100" spc="15" dirty="0">
                          <a:latin typeface="Segoe UI"/>
                          <a:cs typeface="Segoe UI"/>
                        </a:rPr>
                        <a:t>1</a:t>
                      </a:r>
                      <a:r>
                        <a:rPr sz="1100" spc="25" dirty="0">
                          <a:latin typeface="Segoe UI"/>
                          <a:cs typeface="Segoe UI"/>
                        </a:rPr>
                        <a:t>4</a:t>
                      </a:r>
                      <a:r>
                        <a:rPr sz="1100" spc="10" dirty="0">
                          <a:latin typeface="Segoe UI"/>
                          <a:cs typeface="Segoe UI"/>
                        </a:rPr>
                        <a:t>,</a:t>
                      </a:r>
                      <a:r>
                        <a:rPr sz="1100" spc="15" dirty="0">
                          <a:latin typeface="Segoe UI"/>
                          <a:cs typeface="Segoe UI"/>
                        </a:rPr>
                        <a:t>000</a:t>
                      </a:r>
                      <a:endParaRPr sz="1100">
                        <a:latin typeface="Segoe UI"/>
                        <a:cs typeface="Segoe UI"/>
                      </a:endParaRPr>
                    </a:p>
                  </a:txBody>
                  <a:tcPr marL="0" marR="0" marT="36830"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EAF1DD"/>
                    </a:solidFill>
                  </a:tcPr>
                </a:tc>
                <a:tc>
                  <a:txBody>
                    <a:bodyPr/>
                    <a:lstStyle/>
                    <a:p>
                      <a:pPr marR="65405" algn="r">
                        <a:lnSpc>
                          <a:spcPct val="100000"/>
                        </a:lnSpc>
                        <a:spcBef>
                          <a:spcPts val="290"/>
                        </a:spcBef>
                      </a:pPr>
                      <a:r>
                        <a:rPr sz="1100" spc="15" dirty="0">
                          <a:latin typeface="Segoe UI"/>
                          <a:cs typeface="Segoe UI"/>
                        </a:rPr>
                        <a:t>2</a:t>
                      </a:r>
                      <a:r>
                        <a:rPr sz="1100" spc="25" dirty="0">
                          <a:latin typeface="Segoe UI"/>
                          <a:cs typeface="Segoe UI"/>
                        </a:rPr>
                        <a:t>8</a:t>
                      </a:r>
                      <a:r>
                        <a:rPr sz="1100" spc="10" dirty="0">
                          <a:latin typeface="Segoe UI"/>
                          <a:cs typeface="Segoe UI"/>
                        </a:rPr>
                        <a:t>,</a:t>
                      </a:r>
                      <a:r>
                        <a:rPr sz="1100" spc="15" dirty="0">
                          <a:latin typeface="Segoe UI"/>
                          <a:cs typeface="Segoe UI"/>
                        </a:rPr>
                        <a:t>000</a:t>
                      </a:r>
                      <a:endParaRPr sz="1100">
                        <a:latin typeface="Segoe UI"/>
                        <a:cs typeface="Segoe UI"/>
                      </a:endParaRPr>
                    </a:p>
                  </a:txBody>
                  <a:tcPr marL="0" marR="0" marT="36830"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EAF1DD"/>
                    </a:solidFill>
                  </a:tcPr>
                </a:tc>
                <a:tc>
                  <a:txBody>
                    <a:bodyPr/>
                    <a:lstStyle/>
                    <a:p>
                      <a:pPr marR="67310" algn="r">
                        <a:lnSpc>
                          <a:spcPct val="100000"/>
                        </a:lnSpc>
                        <a:spcBef>
                          <a:spcPts val="290"/>
                        </a:spcBef>
                      </a:pPr>
                      <a:r>
                        <a:rPr sz="1100" spc="15" dirty="0">
                          <a:latin typeface="Segoe UI"/>
                          <a:cs typeface="Segoe UI"/>
                        </a:rPr>
                        <a:t>3</a:t>
                      </a:r>
                      <a:r>
                        <a:rPr sz="1100" spc="25" dirty="0">
                          <a:latin typeface="Segoe UI"/>
                          <a:cs typeface="Segoe UI"/>
                        </a:rPr>
                        <a:t>5</a:t>
                      </a:r>
                      <a:r>
                        <a:rPr sz="1100" spc="10" dirty="0">
                          <a:latin typeface="Segoe UI"/>
                          <a:cs typeface="Segoe UI"/>
                        </a:rPr>
                        <a:t>,</a:t>
                      </a:r>
                      <a:r>
                        <a:rPr sz="1100" spc="15" dirty="0">
                          <a:latin typeface="Segoe UI"/>
                          <a:cs typeface="Segoe UI"/>
                        </a:rPr>
                        <a:t>000</a:t>
                      </a:r>
                      <a:endParaRPr sz="1100">
                        <a:latin typeface="Segoe UI"/>
                        <a:cs typeface="Segoe UI"/>
                      </a:endParaRPr>
                    </a:p>
                  </a:txBody>
                  <a:tcPr marL="0" marR="0" marT="36830"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EAF1DD"/>
                    </a:solidFill>
                  </a:tcPr>
                </a:tc>
                <a:extLst>
                  <a:ext uri="{0D108BD9-81ED-4DB2-BD59-A6C34878D82A}">
                    <a16:rowId xmlns:a16="http://schemas.microsoft.com/office/drawing/2014/main" val="10007"/>
                  </a:ext>
                </a:extLst>
              </a:tr>
            </a:tbl>
          </a:graphicData>
        </a:graphic>
      </p:graphicFrame>
      <p:sp>
        <p:nvSpPr>
          <p:cNvPr id="6" name="object 6"/>
          <p:cNvSpPr txBox="1"/>
          <p:nvPr/>
        </p:nvSpPr>
        <p:spPr>
          <a:xfrm>
            <a:off x="901700" y="3468115"/>
            <a:ext cx="900430" cy="193675"/>
          </a:xfrm>
          <a:prstGeom prst="rect">
            <a:avLst/>
          </a:prstGeom>
        </p:spPr>
        <p:txBody>
          <a:bodyPr vert="horz" wrap="square" lIns="0" tIns="13335" rIns="0" bIns="0" rtlCol="0">
            <a:spAutoFit/>
          </a:bodyPr>
          <a:lstStyle/>
          <a:p>
            <a:pPr marL="12700">
              <a:lnSpc>
                <a:spcPct val="100000"/>
              </a:lnSpc>
              <a:spcBef>
                <a:spcPts val="105"/>
              </a:spcBef>
            </a:pPr>
            <a:r>
              <a:rPr sz="1100" b="1" spc="15" dirty="0">
                <a:latin typeface="Segoe UI"/>
                <a:cs typeface="Segoe UI"/>
              </a:rPr>
              <a:t>Alternatively</a:t>
            </a:r>
            <a:endParaRPr sz="1100">
              <a:latin typeface="Segoe UI"/>
              <a:cs typeface="Segoe UI"/>
            </a:endParaRPr>
          </a:p>
        </p:txBody>
      </p:sp>
      <p:graphicFrame>
        <p:nvGraphicFramePr>
          <p:cNvPr id="7" name="object 7"/>
          <p:cNvGraphicFramePr>
            <a:graphicFrameLocks noGrp="1"/>
          </p:cNvGraphicFramePr>
          <p:nvPr/>
        </p:nvGraphicFramePr>
        <p:xfrm>
          <a:off x="914400" y="3735323"/>
          <a:ext cx="4855210" cy="1150618"/>
        </p:xfrm>
        <a:graphic>
          <a:graphicData uri="http://schemas.openxmlformats.org/drawingml/2006/table">
            <a:tbl>
              <a:tblPr firstRow="1" bandRow="1">
                <a:tableStyleId>{2D5ABB26-0587-4C30-8999-92F81FD0307C}</a:tableStyleId>
              </a:tblPr>
              <a:tblGrid>
                <a:gridCol w="2168525">
                  <a:extLst>
                    <a:ext uri="{9D8B030D-6E8A-4147-A177-3AD203B41FA5}">
                      <a16:colId xmlns:a16="http://schemas.microsoft.com/office/drawing/2014/main" val="20000"/>
                    </a:ext>
                  </a:extLst>
                </a:gridCol>
                <a:gridCol w="685800">
                  <a:extLst>
                    <a:ext uri="{9D8B030D-6E8A-4147-A177-3AD203B41FA5}">
                      <a16:colId xmlns:a16="http://schemas.microsoft.com/office/drawing/2014/main" val="20001"/>
                    </a:ext>
                  </a:extLst>
                </a:gridCol>
                <a:gridCol w="629285">
                  <a:extLst>
                    <a:ext uri="{9D8B030D-6E8A-4147-A177-3AD203B41FA5}">
                      <a16:colId xmlns:a16="http://schemas.microsoft.com/office/drawing/2014/main" val="20002"/>
                    </a:ext>
                  </a:extLst>
                </a:gridCol>
                <a:gridCol w="685800">
                  <a:extLst>
                    <a:ext uri="{9D8B030D-6E8A-4147-A177-3AD203B41FA5}">
                      <a16:colId xmlns:a16="http://schemas.microsoft.com/office/drawing/2014/main" val="20003"/>
                    </a:ext>
                  </a:extLst>
                </a:gridCol>
                <a:gridCol w="685800">
                  <a:extLst>
                    <a:ext uri="{9D8B030D-6E8A-4147-A177-3AD203B41FA5}">
                      <a16:colId xmlns:a16="http://schemas.microsoft.com/office/drawing/2014/main" val="20004"/>
                    </a:ext>
                  </a:extLst>
                </a:gridCol>
              </a:tblGrid>
              <a:tr h="420624">
                <a:tc>
                  <a:txBody>
                    <a:bodyPr/>
                    <a:lstStyle/>
                    <a:p>
                      <a:pPr>
                        <a:lnSpc>
                          <a:spcPct val="100000"/>
                        </a:lnSpc>
                      </a:pPr>
                      <a:endParaRPr sz="1000">
                        <a:latin typeface="Times New Roman"/>
                        <a:cs typeface="Times New Roman"/>
                      </a:endParaRPr>
                    </a:p>
                  </a:txBody>
                  <a:tcPr marL="0" marR="0" marT="0"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C2D69B"/>
                    </a:solidFill>
                  </a:tcPr>
                </a:tc>
                <a:tc>
                  <a:txBody>
                    <a:bodyPr/>
                    <a:lstStyle/>
                    <a:p>
                      <a:pPr marL="260350" marR="143510" indent="-113030">
                        <a:lnSpc>
                          <a:spcPts val="1540"/>
                        </a:lnSpc>
                        <a:spcBef>
                          <a:spcPts val="65"/>
                        </a:spcBef>
                      </a:pPr>
                      <a:r>
                        <a:rPr sz="1000" b="1" spc="10" dirty="0">
                          <a:solidFill>
                            <a:srgbClr val="00A650"/>
                          </a:solidFill>
                          <a:latin typeface="Segoe UI"/>
                          <a:cs typeface="Segoe UI"/>
                        </a:rPr>
                        <a:t>Year</a:t>
                      </a:r>
                      <a:r>
                        <a:rPr sz="1000" b="1" spc="-35" dirty="0">
                          <a:solidFill>
                            <a:srgbClr val="00A650"/>
                          </a:solidFill>
                          <a:latin typeface="Segoe UI"/>
                          <a:cs typeface="Segoe UI"/>
                        </a:rPr>
                        <a:t> </a:t>
                      </a:r>
                      <a:r>
                        <a:rPr sz="1000" b="1" spc="-5" dirty="0">
                          <a:solidFill>
                            <a:srgbClr val="00A650"/>
                          </a:solidFill>
                          <a:latin typeface="Segoe UI"/>
                          <a:cs typeface="Segoe UI"/>
                        </a:rPr>
                        <a:t>1  </a:t>
                      </a:r>
                      <a:r>
                        <a:rPr sz="1000" b="1" spc="-20" dirty="0">
                          <a:solidFill>
                            <a:srgbClr val="00A650"/>
                          </a:solidFill>
                          <a:latin typeface="Segoe UI"/>
                          <a:cs typeface="Segoe UI"/>
                        </a:rPr>
                        <a:t>(</a:t>
                      </a:r>
                      <a:r>
                        <a:rPr sz="1000" b="1" spc="-20" dirty="0">
                          <a:solidFill>
                            <a:srgbClr val="00A650"/>
                          </a:solidFill>
                          <a:latin typeface="Trebuchet MS"/>
                          <a:cs typeface="Trebuchet MS"/>
                        </a:rPr>
                        <a:t>`</a:t>
                      </a:r>
                      <a:r>
                        <a:rPr sz="1000" b="1" spc="-20" dirty="0">
                          <a:solidFill>
                            <a:srgbClr val="00A650"/>
                          </a:solidFill>
                          <a:latin typeface="Segoe UI"/>
                          <a:cs typeface="Segoe UI"/>
                        </a:rPr>
                        <a:t>)</a:t>
                      </a:r>
                      <a:endParaRPr sz="1000">
                        <a:latin typeface="Segoe UI"/>
                        <a:cs typeface="Segoe UI"/>
                      </a:endParaRPr>
                    </a:p>
                  </a:txBody>
                  <a:tcPr marL="0" marR="0" marT="8255"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C2D69B"/>
                    </a:solidFill>
                  </a:tcPr>
                </a:tc>
                <a:tc>
                  <a:txBody>
                    <a:bodyPr/>
                    <a:lstStyle/>
                    <a:p>
                      <a:pPr marL="231140" marR="114300" indent="-111760">
                        <a:lnSpc>
                          <a:spcPts val="1540"/>
                        </a:lnSpc>
                        <a:spcBef>
                          <a:spcPts val="65"/>
                        </a:spcBef>
                      </a:pPr>
                      <a:r>
                        <a:rPr sz="1000" b="1" spc="10" dirty="0">
                          <a:solidFill>
                            <a:srgbClr val="00A650"/>
                          </a:solidFill>
                          <a:latin typeface="Segoe UI"/>
                          <a:cs typeface="Segoe UI"/>
                        </a:rPr>
                        <a:t>Year</a:t>
                      </a:r>
                      <a:r>
                        <a:rPr sz="1000" b="1" spc="-35" dirty="0">
                          <a:solidFill>
                            <a:srgbClr val="00A650"/>
                          </a:solidFill>
                          <a:latin typeface="Segoe UI"/>
                          <a:cs typeface="Segoe UI"/>
                        </a:rPr>
                        <a:t> </a:t>
                      </a:r>
                      <a:r>
                        <a:rPr sz="1000" b="1" spc="-5" dirty="0">
                          <a:solidFill>
                            <a:srgbClr val="00A650"/>
                          </a:solidFill>
                          <a:latin typeface="Segoe UI"/>
                          <a:cs typeface="Segoe UI"/>
                        </a:rPr>
                        <a:t>2  </a:t>
                      </a:r>
                      <a:r>
                        <a:rPr sz="1000" b="1" spc="-20" dirty="0">
                          <a:solidFill>
                            <a:srgbClr val="00A650"/>
                          </a:solidFill>
                          <a:latin typeface="Segoe UI"/>
                          <a:cs typeface="Segoe UI"/>
                        </a:rPr>
                        <a:t>(</a:t>
                      </a:r>
                      <a:r>
                        <a:rPr sz="1000" b="1" spc="-20" dirty="0">
                          <a:solidFill>
                            <a:srgbClr val="00A650"/>
                          </a:solidFill>
                          <a:latin typeface="Trebuchet MS"/>
                          <a:cs typeface="Trebuchet MS"/>
                        </a:rPr>
                        <a:t>`</a:t>
                      </a:r>
                      <a:r>
                        <a:rPr sz="1000" b="1" spc="-20" dirty="0">
                          <a:solidFill>
                            <a:srgbClr val="00A650"/>
                          </a:solidFill>
                          <a:latin typeface="Segoe UI"/>
                          <a:cs typeface="Segoe UI"/>
                        </a:rPr>
                        <a:t>)</a:t>
                      </a:r>
                      <a:endParaRPr sz="1000">
                        <a:latin typeface="Segoe UI"/>
                        <a:cs typeface="Segoe UI"/>
                      </a:endParaRPr>
                    </a:p>
                  </a:txBody>
                  <a:tcPr marL="0" marR="0" marT="8255"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C2D69B"/>
                    </a:solidFill>
                  </a:tcPr>
                </a:tc>
                <a:tc>
                  <a:txBody>
                    <a:bodyPr/>
                    <a:lstStyle/>
                    <a:p>
                      <a:pPr marL="258445" marR="144780" indent="-113030">
                        <a:lnSpc>
                          <a:spcPts val="1540"/>
                        </a:lnSpc>
                        <a:spcBef>
                          <a:spcPts val="65"/>
                        </a:spcBef>
                      </a:pPr>
                      <a:r>
                        <a:rPr sz="1000" b="1" spc="10" dirty="0">
                          <a:solidFill>
                            <a:srgbClr val="00A650"/>
                          </a:solidFill>
                          <a:latin typeface="Segoe UI"/>
                          <a:cs typeface="Segoe UI"/>
                        </a:rPr>
                        <a:t>Year</a:t>
                      </a:r>
                      <a:r>
                        <a:rPr sz="1000" b="1" spc="-35" dirty="0">
                          <a:solidFill>
                            <a:srgbClr val="00A650"/>
                          </a:solidFill>
                          <a:latin typeface="Segoe UI"/>
                          <a:cs typeface="Segoe UI"/>
                        </a:rPr>
                        <a:t> </a:t>
                      </a:r>
                      <a:r>
                        <a:rPr sz="1000" b="1" spc="-5" dirty="0">
                          <a:solidFill>
                            <a:srgbClr val="00A650"/>
                          </a:solidFill>
                          <a:latin typeface="Segoe UI"/>
                          <a:cs typeface="Segoe UI"/>
                        </a:rPr>
                        <a:t>3  </a:t>
                      </a:r>
                      <a:r>
                        <a:rPr sz="1000" b="1" spc="-20" dirty="0">
                          <a:solidFill>
                            <a:srgbClr val="00A650"/>
                          </a:solidFill>
                          <a:latin typeface="Segoe UI"/>
                          <a:cs typeface="Segoe UI"/>
                        </a:rPr>
                        <a:t>(</a:t>
                      </a:r>
                      <a:r>
                        <a:rPr sz="1000" b="1" spc="-20" dirty="0">
                          <a:solidFill>
                            <a:srgbClr val="00A650"/>
                          </a:solidFill>
                          <a:latin typeface="Trebuchet MS"/>
                          <a:cs typeface="Trebuchet MS"/>
                        </a:rPr>
                        <a:t>`</a:t>
                      </a:r>
                      <a:r>
                        <a:rPr sz="1000" b="1" spc="-20" dirty="0">
                          <a:solidFill>
                            <a:srgbClr val="00A650"/>
                          </a:solidFill>
                          <a:latin typeface="Segoe UI"/>
                          <a:cs typeface="Segoe UI"/>
                        </a:rPr>
                        <a:t>)</a:t>
                      </a:r>
                      <a:endParaRPr sz="1000">
                        <a:latin typeface="Segoe UI"/>
                        <a:cs typeface="Segoe UI"/>
                      </a:endParaRPr>
                    </a:p>
                  </a:txBody>
                  <a:tcPr marL="0" marR="0" marT="8255"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C2D69B"/>
                    </a:solidFill>
                  </a:tcPr>
                </a:tc>
                <a:tc>
                  <a:txBody>
                    <a:bodyPr/>
                    <a:lstStyle/>
                    <a:p>
                      <a:pPr marL="258445" marR="144780" indent="-113030">
                        <a:lnSpc>
                          <a:spcPts val="1540"/>
                        </a:lnSpc>
                        <a:spcBef>
                          <a:spcPts val="65"/>
                        </a:spcBef>
                      </a:pPr>
                      <a:r>
                        <a:rPr sz="1000" b="1" spc="10" dirty="0">
                          <a:solidFill>
                            <a:srgbClr val="00A650"/>
                          </a:solidFill>
                          <a:latin typeface="Segoe UI"/>
                          <a:cs typeface="Segoe UI"/>
                        </a:rPr>
                        <a:t>Year</a:t>
                      </a:r>
                      <a:r>
                        <a:rPr sz="1000" b="1" spc="-35" dirty="0">
                          <a:solidFill>
                            <a:srgbClr val="00A650"/>
                          </a:solidFill>
                          <a:latin typeface="Segoe UI"/>
                          <a:cs typeface="Segoe UI"/>
                        </a:rPr>
                        <a:t> </a:t>
                      </a:r>
                      <a:r>
                        <a:rPr sz="1000" b="1" spc="-5" dirty="0">
                          <a:solidFill>
                            <a:srgbClr val="00A650"/>
                          </a:solidFill>
                          <a:latin typeface="Segoe UI"/>
                          <a:cs typeface="Segoe UI"/>
                        </a:rPr>
                        <a:t>4  </a:t>
                      </a:r>
                      <a:r>
                        <a:rPr sz="1000" b="1" spc="-20" dirty="0">
                          <a:solidFill>
                            <a:srgbClr val="00A650"/>
                          </a:solidFill>
                          <a:latin typeface="Segoe UI"/>
                          <a:cs typeface="Segoe UI"/>
                        </a:rPr>
                        <a:t>(</a:t>
                      </a:r>
                      <a:r>
                        <a:rPr sz="1000" b="1" spc="-20" dirty="0">
                          <a:solidFill>
                            <a:srgbClr val="00A650"/>
                          </a:solidFill>
                          <a:latin typeface="Trebuchet MS"/>
                          <a:cs typeface="Trebuchet MS"/>
                        </a:rPr>
                        <a:t>`</a:t>
                      </a:r>
                      <a:r>
                        <a:rPr sz="1000" b="1" spc="-20" dirty="0">
                          <a:solidFill>
                            <a:srgbClr val="00A650"/>
                          </a:solidFill>
                          <a:latin typeface="Segoe UI"/>
                          <a:cs typeface="Segoe UI"/>
                        </a:rPr>
                        <a:t>)</a:t>
                      </a:r>
                      <a:endParaRPr sz="1000">
                        <a:latin typeface="Segoe UI"/>
                        <a:cs typeface="Segoe UI"/>
                      </a:endParaRPr>
                    </a:p>
                  </a:txBody>
                  <a:tcPr marL="0" marR="0" marT="8255"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C2D69B"/>
                    </a:solidFill>
                  </a:tcPr>
                </a:tc>
                <a:extLst>
                  <a:ext uri="{0D108BD9-81ED-4DB2-BD59-A6C34878D82A}">
                    <a16:rowId xmlns:a16="http://schemas.microsoft.com/office/drawing/2014/main" val="10000"/>
                  </a:ext>
                </a:extLst>
              </a:tr>
              <a:tr h="243833">
                <a:tc>
                  <a:txBody>
                    <a:bodyPr/>
                    <a:lstStyle/>
                    <a:p>
                      <a:pPr marL="73025">
                        <a:lnSpc>
                          <a:spcPct val="100000"/>
                        </a:lnSpc>
                        <a:spcBef>
                          <a:spcPts val="290"/>
                        </a:spcBef>
                      </a:pPr>
                      <a:r>
                        <a:rPr sz="1100" spc="15" dirty="0">
                          <a:latin typeface="Segoe UI"/>
                          <a:cs typeface="Segoe UI"/>
                        </a:rPr>
                        <a:t>Profit before Interest </a:t>
                      </a:r>
                      <a:r>
                        <a:rPr sz="1100" spc="10" dirty="0">
                          <a:latin typeface="Segoe UI"/>
                          <a:cs typeface="Segoe UI"/>
                        </a:rPr>
                        <a:t>and</a:t>
                      </a:r>
                      <a:r>
                        <a:rPr sz="1100" spc="60" dirty="0">
                          <a:latin typeface="Segoe UI"/>
                          <a:cs typeface="Segoe UI"/>
                        </a:rPr>
                        <a:t> </a:t>
                      </a:r>
                      <a:r>
                        <a:rPr sz="1100" spc="10" dirty="0">
                          <a:latin typeface="Segoe UI"/>
                          <a:cs typeface="Segoe UI"/>
                        </a:rPr>
                        <a:t>Tax</a:t>
                      </a:r>
                      <a:endParaRPr sz="1100">
                        <a:latin typeface="Segoe UI"/>
                        <a:cs typeface="Segoe UI"/>
                      </a:endParaRPr>
                    </a:p>
                  </a:txBody>
                  <a:tcPr marL="0" marR="0" marT="36830"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EAF1DD"/>
                    </a:solidFill>
                  </a:tcPr>
                </a:tc>
                <a:tc>
                  <a:txBody>
                    <a:bodyPr/>
                    <a:lstStyle/>
                    <a:p>
                      <a:pPr marR="65405" algn="r">
                        <a:lnSpc>
                          <a:spcPct val="100000"/>
                        </a:lnSpc>
                        <a:spcBef>
                          <a:spcPts val="290"/>
                        </a:spcBef>
                      </a:pPr>
                      <a:r>
                        <a:rPr sz="1100" spc="15" dirty="0">
                          <a:latin typeface="Segoe UI"/>
                          <a:cs typeface="Segoe UI"/>
                        </a:rPr>
                        <a:t>1</a:t>
                      </a:r>
                      <a:r>
                        <a:rPr sz="1100" spc="25" dirty="0">
                          <a:latin typeface="Segoe UI"/>
                          <a:cs typeface="Segoe UI"/>
                        </a:rPr>
                        <a:t>0</a:t>
                      </a:r>
                      <a:r>
                        <a:rPr sz="1100" spc="10" dirty="0">
                          <a:latin typeface="Segoe UI"/>
                          <a:cs typeface="Segoe UI"/>
                        </a:rPr>
                        <a:t>,</a:t>
                      </a:r>
                      <a:r>
                        <a:rPr sz="1100" spc="15" dirty="0">
                          <a:latin typeface="Segoe UI"/>
                          <a:cs typeface="Segoe UI"/>
                        </a:rPr>
                        <a:t>000</a:t>
                      </a:r>
                      <a:endParaRPr sz="1100">
                        <a:latin typeface="Segoe UI"/>
                        <a:cs typeface="Segoe UI"/>
                      </a:endParaRPr>
                    </a:p>
                  </a:txBody>
                  <a:tcPr marL="0" marR="0" marT="36830"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EAF1DD"/>
                    </a:solidFill>
                  </a:tcPr>
                </a:tc>
                <a:tc>
                  <a:txBody>
                    <a:bodyPr/>
                    <a:lstStyle/>
                    <a:p>
                      <a:pPr marR="65405" algn="r">
                        <a:lnSpc>
                          <a:spcPct val="100000"/>
                        </a:lnSpc>
                        <a:spcBef>
                          <a:spcPts val="290"/>
                        </a:spcBef>
                      </a:pPr>
                      <a:r>
                        <a:rPr sz="1100" spc="15" dirty="0">
                          <a:latin typeface="Segoe UI"/>
                          <a:cs typeface="Segoe UI"/>
                        </a:rPr>
                        <a:t>2</a:t>
                      </a:r>
                      <a:r>
                        <a:rPr sz="1100" spc="25" dirty="0">
                          <a:latin typeface="Segoe UI"/>
                          <a:cs typeface="Segoe UI"/>
                        </a:rPr>
                        <a:t>0</a:t>
                      </a:r>
                      <a:r>
                        <a:rPr sz="1100" spc="10" dirty="0">
                          <a:latin typeface="Segoe UI"/>
                          <a:cs typeface="Segoe UI"/>
                        </a:rPr>
                        <a:t>,</a:t>
                      </a:r>
                      <a:r>
                        <a:rPr sz="1100" spc="15" dirty="0">
                          <a:latin typeface="Segoe UI"/>
                          <a:cs typeface="Segoe UI"/>
                        </a:rPr>
                        <a:t>000</a:t>
                      </a:r>
                      <a:endParaRPr sz="1100">
                        <a:latin typeface="Segoe UI"/>
                        <a:cs typeface="Segoe UI"/>
                      </a:endParaRPr>
                    </a:p>
                  </a:txBody>
                  <a:tcPr marL="0" marR="0" marT="36830"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EAF1DD"/>
                    </a:solidFill>
                  </a:tcPr>
                </a:tc>
                <a:tc>
                  <a:txBody>
                    <a:bodyPr/>
                    <a:lstStyle/>
                    <a:p>
                      <a:pPr marR="67310" algn="r">
                        <a:lnSpc>
                          <a:spcPct val="100000"/>
                        </a:lnSpc>
                        <a:spcBef>
                          <a:spcPts val="290"/>
                        </a:spcBef>
                      </a:pPr>
                      <a:r>
                        <a:rPr sz="1100" spc="15" dirty="0">
                          <a:latin typeface="Segoe UI"/>
                          <a:cs typeface="Segoe UI"/>
                        </a:rPr>
                        <a:t>4</a:t>
                      </a:r>
                      <a:r>
                        <a:rPr sz="1100" spc="25" dirty="0">
                          <a:latin typeface="Segoe UI"/>
                          <a:cs typeface="Segoe UI"/>
                        </a:rPr>
                        <a:t>0</a:t>
                      </a:r>
                      <a:r>
                        <a:rPr sz="1100" spc="10" dirty="0">
                          <a:latin typeface="Segoe UI"/>
                          <a:cs typeface="Segoe UI"/>
                        </a:rPr>
                        <a:t>,</a:t>
                      </a:r>
                      <a:r>
                        <a:rPr sz="1100" spc="15" dirty="0">
                          <a:latin typeface="Segoe UI"/>
                          <a:cs typeface="Segoe UI"/>
                        </a:rPr>
                        <a:t>000</a:t>
                      </a:r>
                      <a:endParaRPr sz="1100">
                        <a:latin typeface="Segoe UI"/>
                        <a:cs typeface="Segoe UI"/>
                      </a:endParaRPr>
                    </a:p>
                  </a:txBody>
                  <a:tcPr marL="0" marR="0" marT="36830"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EAF1DD"/>
                    </a:solidFill>
                  </a:tcPr>
                </a:tc>
                <a:tc>
                  <a:txBody>
                    <a:bodyPr/>
                    <a:lstStyle/>
                    <a:p>
                      <a:pPr marR="67310" algn="r">
                        <a:lnSpc>
                          <a:spcPct val="100000"/>
                        </a:lnSpc>
                        <a:spcBef>
                          <a:spcPts val="290"/>
                        </a:spcBef>
                      </a:pPr>
                      <a:r>
                        <a:rPr sz="1100" spc="15" dirty="0">
                          <a:latin typeface="Segoe UI"/>
                          <a:cs typeface="Segoe UI"/>
                        </a:rPr>
                        <a:t>5</a:t>
                      </a:r>
                      <a:r>
                        <a:rPr sz="1100" spc="25" dirty="0">
                          <a:latin typeface="Segoe UI"/>
                          <a:cs typeface="Segoe UI"/>
                        </a:rPr>
                        <a:t>0</a:t>
                      </a:r>
                      <a:r>
                        <a:rPr sz="1100" spc="10" dirty="0">
                          <a:latin typeface="Segoe UI"/>
                          <a:cs typeface="Segoe UI"/>
                        </a:rPr>
                        <a:t>,</a:t>
                      </a:r>
                      <a:r>
                        <a:rPr sz="1100" spc="15" dirty="0">
                          <a:latin typeface="Segoe UI"/>
                          <a:cs typeface="Segoe UI"/>
                        </a:rPr>
                        <a:t>000</a:t>
                      </a:r>
                      <a:endParaRPr sz="1100">
                        <a:latin typeface="Segoe UI"/>
                        <a:cs typeface="Segoe UI"/>
                      </a:endParaRPr>
                    </a:p>
                  </a:txBody>
                  <a:tcPr marL="0" marR="0" marT="36830"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EAF1DD"/>
                    </a:solidFill>
                  </a:tcPr>
                </a:tc>
                <a:extLst>
                  <a:ext uri="{0D108BD9-81ED-4DB2-BD59-A6C34878D82A}">
                    <a16:rowId xmlns:a16="http://schemas.microsoft.com/office/drawing/2014/main" val="10001"/>
                  </a:ext>
                </a:extLst>
              </a:tr>
              <a:tr h="242315">
                <a:tc>
                  <a:txBody>
                    <a:bodyPr/>
                    <a:lstStyle/>
                    <a:p>
                      <a:pPr marL="73025">
                        <a:lnSpc>
                          <a:spcPct val="100000"/>
                        </a:lnSpc>
                        <a:spcBef>
                          <a:spcPts val="290"/>
                        </a:spcBef>
                      </a:pPr>
                      <a:r>
                        <a:rPr sz="1100" i="1" spc="15" dirty="0">
                          <a:latin typeface="Segoe UI"/>
                          <a:cs typeface="Segoe UI"/>
                        </a:rPr>
                        <a:t>Less</a:t>
                      </a:r>
                      <a:r>
                        <a:rPr sz="1100" spc="15" dirty="0">
                          <a:latin typeface="Segoe UI"/>
                          <a:cs typeface="Segoe UI"/>
                        </a:rPr>
                        <a:t>: </a:t>
                      </a:r>
                      <a:r>
                        <a:rPr sz="1100" spc="10" dirty="0">
                          <a:latin typeface="Segoe UI"/>
                          <a:cs typeface="Segoe UI"/>
                        </a:rPr>
                        <a:t>Tax </a:t>
                      </a:r>
                      <a:r>
                        <a:rPr sz="1100" dirty="0">
                          <a:latin typeface="Segoe UI"/>
                          <a:cs typeface="Segoe UI"/>
                        </a:rPr>
                        <a:t>@</a:t>
                      </a:r>
                      <a:r>
                        <a:rPr sz="1100" spc="60" dirty="0">
                          <a:latin typeface="Segoe UI"/>
                          <a:cs typeface="Segoe UI"/>
                        </a:rPr>
                        <a:t> </a:t>
                      </a:r>
                      <a:r>
                        <a:rPr sz="1100" spc="15" dirty="0">
                          <a:latin typeface="Segoe UI"/>
                          <a:cs typeface="Segoe UI"/>
                        </a:rPr>
                        <a:t>30%</a:t>
                      </a:r>
                      <a:endParaRPr sz="1100">
                        <a:latin typeface="Segoe UI"/>
                        <a:cs typeface="Segoe UI"/>
                      </a:endParaRPr>
                    </a:p>
                  </a:txBody>
                  <a:tcPr marL="0" marR="0" marT="36830"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EAF1DD"/>
                    </a:solidFill>
                  </a:tcPr>
                </a:tc>
                <a:tc>
                  <a:txBody>
                    <a:bodyPr/>
                    <a:lstStyle/>
                    <a:p>
                      <a:pPr marR="65405" algn="r">
                        <a:lnSpc>
                          <a:spcPct val="100000"/>
                        </a:lnSpc>
                        <a:spcBef>
                          <a:spcPts val="290"/>
                        </a:spcBef>
                      </a:pPr>
                      <a:r>
                        <a:rPr sz="1100" spc="25" dirty="0">
                          <a:latin typeface="Segoe UI"/>
                          <a:cs typeface="Segoe UI"/>
                        </a:rPr>
                        <a:t>3</a:t>
                      </a:r>
                      <a:r>
                        <a:rPr sz="1100" spc="10" dirty="0">
                          <a:latin typeface="Segoe UI"/>
                          <a:cs typeface="Segoe UI"/>
                        </a:rPr>
                        <a:t>,</a:t>
                      </a:r>
                      <a:r>
                        <a:rPr sz="1100" spc="15" dirty="0">
                          <a:latin typeface="Segoe UI"/>
                          <a:cs typeface="Segoe UI"/>
                        </a:rPr>
                        <a:t>000</a:t>
                      </a:r>
                      <a:endParaRPr sz="1100">
                        <a:latin typeface="Segoe UI"/>
                        <a:cs typeface="Segoe UI"/>
                      </a:endParaRPr>
                    </a:p>
                  </a:txBody>
                  <a:tcPr marL="0" marR="0" marT="36830"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EAF1DD"/>
                    </a:solidFill>
                  </a:tcPr>
                </a:tc>
                <a:tc>
                  <a:txBody>
                    <a:bodyPr/>
                    <a:lstStyle/>
                    <a:p>
                      <a:pPr marR="65405" algn="r">
                        <a:lnSpc>
                          <a:spcPct val="100000"/>
                        </a:lnSpc>
                        <a:spcBef>
                          <a:spcPts val="290"/>
                        </a:spcBef>
                      </a:pPr>
                      <a:r>
                        <a:rPr sz="1100" spc="25" dirty="0">
                          <a:latin typeface="Segoe UI"/>
                          <a:cs typeface="Segoe UI"/>
                        </a:rPr>
                        <a:t>6</a:t>
                      </a:r>
                      <a:r>
                        <a:rPr sz="1100" spc="10" dirty="0">
                          <a:latin typeface="Segoe UI"/>
                          <a:cs typeface="Segoe UI"/>
                        </a:rPr>
                        <a:t>,</a:t>
                      </a:r>
                      <a:r>
                        <a:rPr sz="1100" spc="15" dirty="0">
                          <a:latin typeface="Segoe UI"/>
                          <a:cs typeface="Segoe UI"/>
                        </a:rPr>
                        <a:t>000</a:t>
                      </a:r>
                      <a:endParaRPr sz="1100">
                        <a:latin typeface="Segoe UI"/>
                        <a:cs typeface="Segoe UI"/>
                      </a:endParaRPr>
                    </a:p>
                  </a:txBody>
                  <a:tcPr marL="0" marR="0" marT="36830"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EAF1DD"/>
                    </a:solidFill>
                  </a:tcPr>
                </a:tc>
                <a:tc>
                  <a:txBody>
                    <a:bodyPr/>
                    <a:lstStyle/>
                    <a:p>
                      <a:pPr marR="67310" algn="r">
                        <a:lnSpc>
                          <a:spcPct val="100000"/>
                        </a:lnSpc>
                        <a:spcBef>
                          <a:spcPts val="290"/>
                        </a:spcBef>
                      </a:pPr>
                      <a:r>
                        <a:rPr sz="1100" spc="15" dirty="0">
                          <a:latin typeface="Segoe UI"/>
                          <a:cs typeface="Segoe UI"/>
                        </a:rPr>
                        <a:t>1</a:t>
                      </a:r>
                      <a:r>
                        <a:rPr sz="1100" spc="25" dirty="0">
                          <a:latin typeface="Segoe UI"/>
                          <a:cs typeface="Segoe UI"/>
                        </a:rPr>
                        <a:t>2</a:t>
                      </a:r>
                      <a:r>
                        <a:rPr sz="1100" spc="10" dirty="0">
                          <a:latin typeface="Segoe UI"/>
                          <a:cs typeface="Segoe UI"/>
                        </a:rPr>
                        <a:t>,</a:t>
                      </a:r>
                      <a:r>
                        <a:rPr sz="1100" spc="15" dirty="0">
                          <a:latin typeface="Segoe UI"/>
                          <a:cs typeface="Segoe UI"/>
                        </a:rPr>
                        <a:t>000</a:t>
                      </a:r>
                      <a:endParaRPr sz="1100">
                        <a:latin typeface="Segoe UI"/>
                        <a:cs typeface="Segoe UI"/>
                      </a:endParaRPr>
                    </a:p>
                  </a:txBody>
                  <a:tcPr marL="0" marR="0" marT="36830"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EAF1DD"/>
                    </a:solidFill>
                  </a:tcPr>
                </a:tc>
                <a:tc>
                  <a:txBody>
                    <a:bodyPr/>
                    <a:lstStyle/>
                    <a:p>
                      <a:pPr marR="67310" algn="r">
                        <a:lnSpc>
                          <a:spcPct val="100000"/>
                        </a:lnSpc>
                        <a:spcBef>
                          <a:spcPts val="290"/>
                        </a:spcBef>
                      </a:pPr>
                      <a:r>
                        <a:rPr sz="1100" spc="15" dirty="0">
                          <a:latin typeface="Segoe UI"/>
                          <a:cs typeface="Segoe UI"/>
                        </a:rPr>
                        <a:t>1</a:t>
                      </a:r>
                      <a:r>
                        <a:rPr sz="1100" spc="25" dirty="0">
                          <a:latin typeface="Segoe UI"/>
                          <a:cs typeface="Segoe UI"/>
                        </a:rPr>
                        <a:t>5</a:t>
                      </a:r>
                      <a:r>
                        <a:rPr sz="1100" spc="10" dirty="0">
                          <a:latin typeface="Segoe UI"/>
                          <a:cs typeface="Segoe UI"/>
                        </a:rPr>
                        <a:t>,</a:t>
                      </a:r>
                      <a:r>
                        <a:rPr sz="1100" spc="15" dirty="0">
                          <a:latin typeface="Segoe UI"/>
                          <a:cs typeface="Segoe UI"/>
                        </a:rPr>
                        <a:t>000</a:t>
                      </a:r>
                      <a:endParaRPr sz="1100">
                        <a:latin typeface="Segoe UI"/>
                        <a:cs typeface="Segoe UI"/>
                      </a:endParaRPr>
                    </a:p>
                  </a:txBody>
                  <a:tcPr marL="0" marR="0" marT="36830"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EAF1DD"/>
                    </a:solidFill>
                  </a:tcPr>
                </a:tc>
                <a:extLst>
                  <a:ext uri="{0D108BD9-81ED-4DB2-BD59-A6C34878D82A}">
                    <a16:rowId xmlns:a16="http://schemas.microsoft.com/office/drawing/2014/main" val="10002"/>
                  </a:ext>
                </a:extLst>
              </a:tr>
              <a:tr h="243846">
                <a:tc>
                  <a:txBody>
                    <a:bodyPr/>
                    <a:lstStyle/>
                    <a:p>
                      <a:pPr marL="73025">
                        <a:lnSpc>
                          <a:spcPct val="100000"/>
                        </a:lnSpc>
                        <a:spcBef>
                          <a:spcPts val="290"/>
                        </a:spcBef>
                      </a:pPr>
                      <a:r>
                        <a:rPr sz="1100" spc="15" dirty="0">
                          <a:latin typeface="Segoe UI"/>
                          <a:cs typeface="Segoe UI"/>
                        </a:rPr>
                        <a:t>PAT excluding financing</a:t>
                      </a:r>
                      <a:r>
                        <a:rPr sz="1100" spc="35" dirty="0">
                          <a:latin typeface="Segoe UI"/>
                          <a:cs typeface="Segoe UI"/>
                        </a:rPr>
                        <a:t> </a:t>
                      </a:r>
                      <a:r>
                        <a:rPr sz="1100" spc="10" dirty="0">
                          <a:latin typeface="Segoe UI"/>
                          <a:cs typeface="Segoe UI"/>
                        </a:rPr>
                        <a:t>cost</a:t>
                      </a:r>
                      <a:endParaRPr sz="1100">
                        <a:latin typeface="Segoe UI"/>
                        <a:cs typeface="Segoe UI"/>
                      </a:endParaRPr>
                    </a:p>
                  </a:txBody>
                  <a:tcPr marL="0" marR="0" marT="36830"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EAF1DD"/>
                    </a:solidFill>
                  </a:tcPr>
                </a:tc>
                <a:tc>
                  <a:txBody>
                    <a:bodyPr/>
                    <a:lstStyle/>
                    <a:p>
                      <a:pPr marR="65405" algn="r">
                        <a:lnSpc>
                          <a:spcPct val="100000"/>
                        </a:lnSpc>
                        <a:spcBef>
                          <a:spcPts val="290"/>
                        </a:spcBef>
                      </a:pPr>
                      <a:r>
                        <a:rPr sz="1100" spc="25" dirty="0">
                          <a:latin typeface="Segoe UI"/>
                          <a:cs typeface="Segoe UI"/>
                        </a:rPr>
                        <a:t>7</a:t>
                      </a:r>
                      <a:r>
                        <a:rPr sz="1100" spc="10" dirty="0">
                          <a:latin typeface="Segoe UI"/>
                          <a:cs typeface="Segoe UI"/>
                        </a:rPr>
                        <a:t>,</a:t>
                      </a:r>
                      <a:r>
                        <a:rPr sz="1100" spc="15" dirty="0">
                          <a:latin typeface="Segoe UI"/>
                          <a:cs typeface="Segoe UI"/>
                        </a:rPr>
                        <a:t>000</a:t>
                      </a:r>
                      <a:endParaRPr sz="1100">
                        <a:latin typeface="Segoe UI"/>
                        <a:cs typeface="Segoe UI"/>
                      </a:endParaRPr>
                    </a:p>
                  </a:txBody>
                  <a:tcPr marL="0" marR="0" marT="36830"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EAF1DD"/>
                    </a:solidFill>
                  </a:tcPr>
                </a:tc>
                <a:tc>
                  <a:txBody>
                    <a:bodyPr/>
                    <a:lstStyle/>
                    <a:p>
                      <a:pPr marR="65405" algn="r">
                        <a:lnSpc>
                          <a:spcPct val="100000"/>
                        </a:lnSpc>
                        <a:spcBef>
                          <a:spcPts val="290"/>
                        </a:spcBef>
                      </a:pPr>
                      <a:r>
                        <a:rPr sz="1100" spc="15" dirty="0">
                          <a:latin typeface="Segoe UI"/>
                          <a:cs typeface="Segoe UI"/>
                        </a:rPr>
                        <a:t>1</a:t>
                      </a:r>
                      <a:r>
                        <a:rPr sz="1100" spc="25" dirty="0">
                          <a:latin typeface="Segoe UI"/>
                          <a:cs typeface="Segoe UI"/>
                        </a:rPr>
                        <a:t>4</a:t>
                      </a:r>
                      <a:r>
                        <a:rPr sz="1100" spc="10" dirty="0">
                          <a:latin typeface="Segoe UI"/>
                          <a:cs typeface="Segoe UI"/>
                        </a:rPr>
                        <a:t>,</a:t>
                      </a:r>
                      <a:r>
                        <a:rPr sz="1100" spc="15" dirty="0">
                          <a:latin typeface="Segoe UI"/>
                          <a:cs typeface="Segoe UI"/>
                        </a:rPr>
                        <a:t>000</a:t>
                      </a:r>
                      <a:endParaRPr sz="1100">
                        <a:latin typeface="Segoe UI"/>
                        <a:cs typeface="Segoe UI"/>
                      </a:endParaRPr>
                    </a:p>
                  </a:txBody>
                  <a:tcPr marL="0" marR="0" marT="36830"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EAF1DD"/>
                    </a:solidFill>
                  </a:tcPr>
                </a:tc>
                <a:tc>
                  <a:txBody>
                    <a:bodyPr/>
                    <a:lstStyle/>
                    <a:p>
                      <a:pPr marR="67310" algn="r">
                        <a:lnSpc>
                          <a:spcPct val="100000"/>
                        </a:lnSpc>
                        <a:spcBef>
                          <a:spcPts val="290"/>
                        </a:spcBef>
                      </a:pPr>
                      <a:r>
                        <a:rPr sz="1100" spc="15" dirty="0">
                          <a:latin typeface="Segoe UI"/>
                          <a:cs typeface="Segoe UI"/>
                        </a:rPr>
                        <a:t>2</a:t>
                      </a:r>
                      <a:r>
                        <a:rPr sz="1100" spc="25" dirty="0">
                          <a:latin typeface="Segoe UI"/>
                          <a:cs typeface="Segoe UI"/>
                        </a:rPr>
                        <a:t>8</a:t>
                      </a:r>
                      <a:r>
                        <a:rPr sz="1100" spc="10" dirty="0">
                          <a:latin typeface="Segoe UI"/>
                          <a:cs typeface="Segoe UI"/>
                        </a:rPr>
                        <a:t>,</a:t>
                      </a:r>
                      <a:r>
                        <a:rPr sz="1100" spc="15" dirty="0">
                          <a:latin typeface="Segoe UI"/>
                          <a:cs typeface="Segoe UI"/>
                        </a:rPr>
                        <a:t>000</a:t>
                      </a:r>
                      <a:endParaRPr sz="1100">
                        <a:latin typeface="Segoe UI"/>
                        <a:cs typeface="Segoe UI"/>
                      </a:endParaRPr>
                    </a:p>
                  </a:txBody>
                  <a:tcPr marL="0" marR="0" marT="36830"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EAF1DD"/>
                    </a:solidFill>
                  </a:tcPr>
                </a:tc>
                <a:tc>
                  <a:txBody>
                    <a:bodyPr/>
                    <a:lstStyle/>
                    <a:p>
                      <a:pPr marR="67310" algn="r">
                        <a:lnSpc>
                          <a:spcPct val="100000"/>
                        </a:lnSpc>
                        <a:spcBef>
                          <a:spcPts val="290"/>
                        </a:spcBef>
                      </a:pPr>
                      <a:r>
                        <a:rPr sz="1100" spc="15" dirty="0">
                          <a:latin typeface="Segoe UI"/>
                          <a:cs typeface="Segoe UI"/>
                        </a:rPr>
                        <a:t>3</a:t>
                      </a:r>
                      <a:r>
                        <a:rPr sz="1100" spc="25" dirty="0">
                          <a:latin typeface="Segoe UI"/>
                          <a:cs typeface="Segoe UI"/>
                        </a:rPr>
                        <a:t>5</a:t>
                      </a:r>
                      <a:r>
                        <a:rPr sz="1100" spc="10" dirty="0">
                          <a:latin typeface="Segoe UI"/>
                          <a:cs typeface="Segoe UI"/>
                        </a:rPr>
                        <a:t>,</a:t>
                      </a:r>
                      <a:r>
                        <a:rPr sz="1100" spc="15" dirty="0">
                          <a:latin typeface="Segoe UI"/>
                          <a:cs typeface="Segoe UI"/>
                        </a:rPr>
                        <a:t>000</a:t>
                      </a:r>
                      <a:endParaRPr sz="1100">
                        <a:latin typeface="Segoe UI"/>
                        <a:cs typeface="Segoe UI"/>
                      </a:endParaRPr>
                    </a:p>
                  </a:txBody>
                  <a:tcPr marL="0" marR="0" marT="36830"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EAF1DD"/>
                    </a:solidFill>
                  </a:tcPr>
                </a:tc>
                <a:extLst>
                  <a:ext uri="{0D108BD9-81ED-4DB2-BD59-A6C34878D82A}">
                    <a16:rowId xmlns:a16="http://schemas.microsoft.com/office/drawing/2014/main" val="10003"/>
                  </a:ext>
                </a:extLst>
              </a:tr>
            </a:tbl>
          </a:graphicData>
        </a:graphic>
      </p:graphicFrame>
      <p:sp>
        <p:nvSpPr>
          <p:cNvPr id="8" name="object 8"/>
          <p:cNvSpPr txBox="1"/>
          <p:nvPr/>
        </p:nvSpPr>
        <p:spPr>
          <a:xfrm>
            <a:off x="901700" y="4876888"/>
            <a:ext cx="5282565" cy="1165860"/>
          </a:xfrm>
          <a:prstGeom prst="rect">
            <a:avLst/>
          </a:prstGeom>
        </p:spPr>
        <p:txBody>
          <a:bodyPr vert="horz" wrap="square" lIns="0" tIns="100330" rIns="0" bIns="0" rtlCol="0">
            <a:spAutoFit/>
          </a:bodyPr>
          <a:lstStyle/>
          <a:p>
            <a:pPr marL="12700" algn="just">
              <a:lnSpc>
                <a:spcPct val="100000"/>
              </a:lnSpc>
              <a:spcBef>
                <a:spcPts val="790"/>
              </a:spcBef>
            </a:pPr>
            <a:r>
              <a:rPr sz="1200" b="1" spc="15" dirty="0" err="1">
                <a:solidFill>
                  <a:srgbClr val="00A650"/>
                </a:solidFill>
                <a:latin typeface="Segoe UI"/>
                <a:cs typeface="Segoe UI"/>
              </a:rPr>
              <a:t>Post</a:t>
            </a:r>
            <a:r>
              <a:rPr sz="1200" b="1" spc="15" dirty="0" err="1">
                <a:solidFill>
                  <a:srgbClr val="00A650"/>
                </a:solidFill>
                <a:latin typeface="Symbol"/>
                <a:cs typeface="Symbol"/>
              </a:rPr>
              <a:t></a:t>
            </a:r>
            <a:r>
              <a:rPr sz="1200" b="1" spc="15" dirty="0" err="1">
                <a:solidFill>
                  <a:srgbClr val="00A650"/>
                </a:solidFill>
                <a:latin typeface="Segoe UI"/>
                <a:cs typeface="Segoe UI"/>
              </a:rPr>
              <a:t>tax</a:t>
            </a:r>
            <a:r>
              <a:rPr sz="1200" b="1" spc="60" dirty="0">
                <a:solidFill>
                  <a:srgbClr val="00A650"/>
                </a:solidFill>
                <a:latin typeface="Segoe UI"/>
                <a:cs typeface="Segoe UI"/>
              </a:rPr>
              <a:t> </a:t>
            </a:r>
            <a:r>
              <a:rPr sz="1200" b="1" spc="15" dirty="0">
                <a:solidFill>
                  <a:srgbClr val="00A650"/>
                </a:solidFill>
                <a:latin typeface="Segoe UI"/>
                <a:cs typeface="Segoe UI"/>
              </a:rPr>
              <a:t>Principle</a:t>
            </a:r>
            <a:endParaRPr sz="1200" dirty="0">
              <a:latin typeface="Segoe UI"/>
              <a:cs typeface="Segoe UI"/>
            </a:endParaRPr>
          </a:p>
          <a:p>
            <a:pPr marL="12700" marR="5080" algn="just">
              <a:lnSpc>
                <a:spcPct val="110900"/>
              </a:lnSpc>
              <a:spcBef>
                <a:spcPts val="495"/>
              </a:spcBef>
            </a:pPr>
            <a:r>
              <a:rPr sz="1100" spc="15" dirty="0">
                <a:latin typeface="Segoe UI"/>
                <a:cs typeface="Segoe UI"/>
              </a:rPr>
              <a:t>Tax payments </a:t>
            </a:r>
            <a:r>
              <a:rPr sz="1100" spc="10" dirty="0">
                <a:latin typeface="Segoe UI"/>
                <a:cs typeface="Segoe UI"/>
              </a:rPr>
              <a:t>like </a:t>
            </a:r>
            <a:r>
              <a:rPr sz="1100" spc="15" dirty="0">
                <a:latin typeface="Segoe UI"/>
                <a:cs typeface="Segoe UI"/>
              </a:rPr>
              <a:t>other payments </a:t>
            </a:r>
            <a:r>
              <a:rPr sz="1100" spc="10" dirty="0">
                <a:latin typeface="Segoe UI"/>
                <a:cs typeface="Segoe UI"/>
              </a:rPr>
              <a:t>must </a:t>
            </a:r>
            <a:r>
              <a:rPr sz="1100" spc="5" dirty="0">
                <a:latin typeface="Segoe UI"/>
                <a:cs typeface="Segoe UI"/>
              </a:rPr>
              <a:t>be </a:t>
            </a:r>
            <a:r>
              <a:rPr sz="1100" spc="15" dirty="0">
                <a:latin typeface="Segoe UI"/>
                <a:cs typeface="Segoe UI"/>
              </a:rPr>
              <a:t>properly deducted </a:t>
            </a:r>
            <a:r>
              <a:rPr sz="1100" dirty="0">
                <a:latin typeface="Segoe UI"/>
                <a:cs typeface="Segoe UI"/>
              </a:rPr>
              <a:t>in </a:t>
            </a:r>
            <a:r>
              <a:rPr sz="1100" spc="10" dirty="0">
                <a:latin typeface="Segoe UI"/>
                <a:cs typeface="Segoe UI"/>
              </a:rPr>
              <a:t>deriving the cash  </a:t>
            </a:r>
            <a:r>
              <a:rPr sz="1100" spc="15" dirty="0">
                <a:latin typeface="Segoe UI"/>
                <a:cs typeface="Segoe UI"/>
              </a:rPr>
              <a:t>flows. </a:t>
            </a:r>
            <a:r>
              <a:rPr sz="1100" spc="10" dirty="0">
                <a:latin typeface="Segoe UI"/>
                <a:cs typeface="Segoe UI"/>
              </a:rPr>
              <a:t>That is, cash flows must </a:t>
            </a:r>
            <a:r>
              <a:rPr sz="1100" spc="5" dirty="0">
                <a:latin typeface="Segoe UI"/>
                <a:cs typeface="Segoe UI"/>
              </a:rPr>
              <a:t>be </a:t>
            </a:r>
            <a:r>
              <a:rPr sz="1100" spc="15" dirty="0">
                <a:latin typeface="Segoe UI"/>
                <a:cs typeface="Segoe UI"/>
              </a:rPr>
              <a:t>defined </a:t>
            </a:r>
            <a:r>
              <a:rPr sz="1100" dirty="0">
                <a:latin typeface="Segoe UI"/>
                <a:cs typeface="Segoe UI"/>
              </a:rPr>
              <a:t>in </a:t>
            </a:r>
            <a:r>
              <a:rPr sz="1100" spc="15" dirty="0">
                <a:latin typeface="Segoe UI"/>
                <a:cs typeface="Segoe UI"/>
              </a:rPr>
              <a:t>post-tax </a:t>
            </a:r>
            <a:r>
              <a:rPr sz="1100" spc="10" dirty="0">
                <a:latin typeface="Segoe UI"/>
                <a:cs typeface="Segoe UI"/>
              </a:rPr>
              <a:t>terms. </a:t>
            </a:r>
            <a:r>
              <a:rPr sz="1100" spc="5" dirty="0">
                <a:latin typeface="Segoe UI"/>
                <a:cs typeface="Segoe UI"/>
              </a:rPr>
              <a:t>It </a:t>
            </a:r>
            <a:r>
              <a:rPr sz="1100" spc="10" dirty="0">
                <a:latin typeface="Segoe UI"/>
                <a:cs typeface="Segoe UI"/>
              </a:rPr>
              <a:t>is </a:t>
            </a:r>
            <a:r>
              <a:rPr sz="1100" spc="15" dirty="0">
                <a:latin typeface="Segoe UI"/>
                <a:cs typeface="Segoe UI"/>
              </a:rPr>
              <a:t>always better </a:t>
            </a:r>
            <a:r>
              <a:rPr sz="1100" spc="10" dirty="0">
                <a:latin typeface="Segoe UI"/>
                <a:cs typeface="Segoe UI"/>
              </a:rPr>
              <a:t>to  </a:t>
            </a:r>
            <a:r>
              <a:rPr sz="1100" spc="15" dirty="0">
                <a:latin typeface="Segoe UI"/>
                <a:cs typeface="Segoe UI"/>
              </a:rPr>
              <a:t>avoid </a:t>
            </a:r>
            <a:r>
              <a:rPr sz="1100" spc="10" dirty="0">
                <a:latin typeface="Segoe UI"/>
                <a:cs typeface="Segoe UI"/>
              </a:rPr>
              <a:t>using Pre Tax Cash Flows and using </a:t>
            </a:r>
            <a:r>
              <a:rPr sz="1100" spc="15" dirty="0">
                <a:latin typeface="Segoe UI"/>
                <a:cs typeface="Segoe UI"/>
              </a:rPr>
              <a:t>Pre-Tax Discounting</a:t>
            </a:r>
            <a:r>
              <a:rPr sz="1100" spc="254" dirty="0">
                <a:latin typeface="Segoe UI"/>
                <a:cs typeface="Segoe UI"/>
              </a:rPr>
              <a:t> </a:t>
            </a:r>
            <a:r>
              <a:rPr sz="1100" spc="10" dirty="0">
                <a:latin typeface="Segoe UI"/>
                <a:cs typeface="Segoe UI"/>
              </a:rPr>
              <a:t>Rate.</a:t>
            </a:r>
            <a:endParaRPr sz="1100" dirty="0">
              <a:latin typeface="Segoe UI"/>
              <a:cs typeface="Segoe UI"/>
            </a:endParaRPr>
          </a:p>
          <a:p>
            <a:pPr marL="292735">
              <a:lnSpc>
                <a:spcPct val="100000"/>
              </a:lnSpc>
              <a:spcBef>
                <a:spcPts val="635"/>
              </a:spcBef>
            </a:pPr>
            <a:r>
              <a:rPr sz="1100" b="1" spc="15" dirty="0">
                <a:latin typeface="Arial Narrow"/>
                <a:cs typeface="Arial Narrow"/>
              </a:rPr>
              <a:t>STATEMENT </a:t>
            </a:r>
            <a:r>
              <a:rPr sz="1100" b="1" spc="10" dirty="0">
                <a:latin typeface="Arial Narrow"/>
                <a:cs typeface="Arial Narrow"/>
              </a:rPr>
              <a:t>SHOWING THE </a:t>
            </a:r>
            <a:r>
              <a:rPr sz="1100" b="1" spc="15" dirty="0">
                <a:latin typeface="Arial Narrow"/>
                <a:cs typeface="Arial Narrow"/>
              </a:rPr>
              <a:t>CALCULATION </a:t>
            </a:r>
            <a:r>
              <a:rPr sz="1100" b="1" spc="10" dirty="0">
                <a:latin typeface="Arial Narrow"/>
                <a:cs typeface="Arial Narrow"/>
              </a:rPr>
              <a:t>OF CASH </a:t>
            </a:r>
            <a:r>
              <a:rPr sz="1100" b="1" spc="15" dirty="0">
                <a:latin typeface="Arial Narrow"/>
                <a:cs typeface="Arial Narrow"/>
              </a:rPr>
              <a:t>INFLOW </a:t>
            </a:r>
            <a:r>
              <a:rPr sz="1100" b="1" spc="10" dirty="0">
                <a:latin typeface="Arial Narrow"/>
                <a:cs typeface="Arial Narrow"/>
              </a:rPr>
              <a:t>AFTER TAX</a:t>
            </a:r>
            <a:r>
              <a:rPr sz="1100" b="1" spc="265" dirty="0">
                <a:latin typeface="Arial Narrow"/>
                <a:cs typeface="Arial Narrow"/>
              </a:rPr>
              <a:t> </a:t>
            </a:r>
            <a:r>
              <a:rPr sz="1100" b="1" spc="10" dirty="0">
                <a:latin typeface="Arial Narrow"/>
                <a:cs typeface="Arial Narrow"/>
              </a:rPr>
              <a:t>(CFAT)</a:t>
            </a:r>
            <a:endParaRPr sz="1100" dirty="0">
              <a:latin typeface="Arial Narrow"/>
              <a:cs typeface="Arial Narrow"/>
            </a:endParaRPr>
          </a:p>
        </p:txBody>
      </p:sp>
      <p:graphicFrame>
        <p:nvGraphicFramePr>
          <p:cNvPr id="9" name="object 9"/>
          <p:cNvGraphicFramePr>
            <a:graphicFrameLocks noGrp="1"/>
          </p:cNvGraphicFramePr>
          <p:nvPr/>
        </p:nvGraphicFramePr>
        <p:xfrm>
          <a:off x="914400" y="6095987"/>
          <a:ext cx="5140324" cy="2170178"/>
        </p:xfrm>
        <a:graphic>
          <a:graphicData uri="http://schemas.openxmlformats.org/drawingml/2006/table">
            <a:tbl>
              <a:tblPr firstRow="1" bandRow="1">
                <a:tableStyleId>{2D5ABB26-0587-4C30-8999-92F81FD0307C}</a:tableStyleId>
              </a:tblPr>
              <a:tblGrid>
                <a:gridCol w="740410">
                  <a:extLst>
                    <a:ext uri="{9D8B030D-6E8A-4147-A177-3AD203B41FA5}">
                      <a16:colId xmlns:a16="http://schemas.microsoft.com/office/drawing/2014/main" val="20000"/>
                    </a:ext>
                  </a:extLst>
                </a:gridCol>
                <a:gridCol w="2590800">
                  <a:extLst>
                    <a:ext uri="{9D8B030D-6E8A-4147-A177-3AD203B41FA5}">
                      <a16:colId xmlns:a16="http://schemas.microsoft.com/office/drawing/2014/main" val="20001"/>
                    </a:ext>
                  </a:extLst>
                </a:gridCol>
                <a:gridCol w="1809114">
                  <a:extLst>
                    <a:ext uri="{9D8B030D-6E8A-4147-A177-3AD203B41FA5}">
                      <a16:colId xmlns:a16="http://schemas.microsoft.com/office/drawing/2014/main" val="20002"/>
                    </a:ext>
                  </a:extLst>
                </a:gridCol>
              </a:tblGrid>
              <a:tr h="225558">
                <a:tc>
                  <a:txBody>
                    <a:bodyPr/>
                    <a:lstStyle/>
                    <a:p>
                      <a:pPr marL="73025">
                        <a:lnSpc>
                          <a:spcPct val="100000"/>
                        </a:lnSpc>
                        <a:spcBef>
                          <a:spcPts val="295"/>
                        </a:spcBef>
                      </a:pPr>
                      <a:r>
                        <a:rPr sz="1000" b="1" spc="15" dirty="0">
                          <a:solidFill>
                            <a:srgbClr val="00A650"/>
                          </a:solidFill>
                          <a:latin typeface="Segoe UI"/>
                          <a:cs typeface="Segoe UI"/>
                        </a:rPr>
                        <a:t>Sl.</a:t>
                      </a:r>
                      <a:r>
                        <a:rPr sz="1000" b="1" spc="10" dirty="0">
                          <a:solidFill>
                            <a:srgbClr val="00A650"/>
                          </a:solidFill>
                          <a:latin typeface="Segoe UI"/>
                          <a:cs typeface="Segoe UI"/>
                        </a:rPr>
                        <a:t> </a:t>
                      </a:r>
                      <a:r>
                        <a:rPr sz="1000" b="1" spc="15" dirty="0">
                          <a:solidFill>
                            <a:srgbClr val="00A650"/>
                          </a:solidFill>
                          <a:latin typeface="Segoe UI"/>
                          <a:cs typeface="Segoe UI"/>
                        </a:rPr>
                        <a:t>No.</a:t>
                      </a:r>
                      <a:endParaRPr sz="1000">
                        <a:latin typeface="Segoe UI"/>
                        <a:cs typeface="Segoe UI"/>
                      </a:endParaRPr>
                    </a:p>
                  </a:txBody>
                  <a:tcPr marL="0" marR="0" marT="37465"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C2D69B"/>
                    </a:solidFill>
                  </a:tcPr>
                </a:tc>
                <a:tc>
                  <a:txBody>
                    <a:bodyPr/>
                    <a:lstStyle/>
                    <a:p>
                      <a:pPr>
                        <a:lnSpc>
                          <a:spcPct val="100000"/>
                        </a:lnSpc>
                      </a:pPr>
                      <a:endParaRPr sz="1000">
                        <a:latin typeface="Times New Roman"/>
                        <a:cs typeface="Times New Roman"/>
                      </a:endParaRPr>
                    </a:p>
                  </a:txBody>
                  <a:tcPr marL="0" marR="0" marT="0"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C2D69B"/>
                    </a:solidFill>
                  </a:tcPr>
                </a:tc>
                <a:tc>
                  <a:txBody>
                    <a:bodyPr/>
                    <a:lstStyle/>
                    <a:p>
                      <a:pPr marL="821055">
                        <a:lnSpc>
                          <a:spcPct val="100000"/>
                        </a:lnSpc>
                        <a:spcBef>
                          <a:spcPts val="295"/>
                        </a:spcBef>
                      </a:pPr>
                      <a:r>
                        <a:rPr sz="1000" b="1" spc="-20" dirty="0">
                          <a:solidFill>
                            <a:srgbClr val="00A650"/>
                          </a:solidFill>
                          <a:latin typeface="Segoe UI"/>
                          <a:cs typeface="Segoe UI"/>
                        </a:rPr>
                        <a:t>(</a:t>
                      </a:r>
                      <a:r>
                        <a:rPr sz="1000" b="1" spc="-20" dirty="0">
                          <a:solidFill>
                            <a:srgbClr val="00A650"/>
                          </a:solidFill>
                          <a:latin typeface="Trebuchet MS"/>
                          <a:cs typeface="Trebuchet MS"/>
                        </a:rPr>
                        <a:t>`</a:t>
                      </a:r>
                      <a:r>
                        <a:rPr sz="1000" b="1" spc="-20" dirty="0">
                          <a:solidFill>
                            <a:srgbClr val="00A650"/>
                          </a:solidFill>
                          <a:latin typeface="Segoe UI"/>
                          <a:cs typeface="Segoe UI"/>
                        </a:rPr>
                        <a:t>)</a:t>
                      </a:r>
                      <a:endParaRPr sz="1000">
                        <a:latin typeface="Segoe UI"/>
                        <a:cs typeface="Segoe UI"/>
                      </a:endParaRPr>
                    </a:p>
                  </a:txBody>
                  <a:tcPr marL="0" marR="0" marT="37465"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C2D69B"/>
                    </a:solidFill>
                  </a:tcPr>
                </a:tc>
                <a:extLst>
                  <a:ext uri="{0D108BD9-81ED-4DB2-BD59-A6C34878D82A}">
                    <a16:rowId xmlns:a16="http://schemas.microsoft.com/office/drawing/2014/main" val="10000"/>
                  </a:ext>
                </a:extLst>
              </a:tr>
              <a:tr h="243839">
                <a:tc>
                  <a:txBody>
                    <a:bodyPr/>
                    <a:lstStyle/>
                    <a:p>
                      <a:pPr algn="ctr">
                        <a:lnSpc>
                          <a:spcPct val="100000"/>
                        </a:lnSpc>
                        <a:spcBef>
                          <a:spcPts val="290"/>
                        </a:spcBef>
                      </a:pPr>
                      <a:r>
                        <a:rPr sz="1100" dirty="0">
                          <a:latin typeface="Segoe UI"/>
                          <a:cs typeface="Segoe UI"/>
                        </a:rPr>
                        <a:t>1</a:t>
                      </a:r>
                      <a:endParaRPr sz="1100">
                        <a:latin typeface="Segoe UI"/>
                        <a:cs typeface="Segoe UI"/>
                      </a:endParaRPr>
                    </a:p>
                  </a:txBody>
                  <a:tcPr marL="0" marR="0" marT="36830"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EAF1DD"/>
                    </a:solidFill>
                  </a:tcPr>
                </a:tc>
                <a:tc>
                  <a:txBody>
                    <a:bodyPr/>
                    <a:lstStyle/>
                    <a:p>
                      <a:pPr marL="71120">
                        <a:lnSpc>
                          <a:spcPct val="100000"/>
                        </a:lnSpc>
                        <a:spcBef>
                          <a:spcPts val="290"/>
                        </a:spcBef>
                      </a:pPr>
                      <a:r>
                        <a:rPr sz="1100" spc="15" dirty="0">
                          <a:latin typeface="Segoe UI"/>
                          <a:cs typeface="Segoe UI"/>
                        </a:rPr>
                        <a:t>Total </a:t>
                      </a:r>
                      <a:r>
                        <a:rPr sz="1100" spc="10" dirty="0">
                          <a:latin typeface="Segoe UI"/>
                          <a:cs typeface="Segoe UI"/>
                        </a:rPr>
                        <a:t>Sales</a:t>
                      </a:r>
                      <a:r>
                        <a:rPr sz="1100" spc="55" dirty="0">
                          <a:latin typeface="Segoe UI"/>
                          <a:cs typeface="Segoe UI"/>
                        </a:rPr>
                        <a:t> </a:t>
                      </a:r>
                      <a:r>
                        <a:rPr sz="1100" spc="10" dirty="0">
                          <a:latin typeface="Segoe UI"/>
                          <a:cs typeface="Segoe UI"/>
                        </a:rPr>
                        <a:t>Units</a:t>
                      </a:r>
                      <a:endParaRPr sz="1100">
                        <a:latin typeface="Segoe UI"/>
                        <a:cs typeface="Segoe UI"/>
                      </a:endParaRPr>
                    </a:p>
                  </a:txBody>
                  <a:tcPr marL="0" marR="0" marT="36830"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EAF1DD"/>
                    </a:solidFill>
                  </a:tcPr>
                </a:tc>
                <a:tc>
                  <a:txBody>
                    <a:bodyPr/>
                    <a:lstStyle/>
                    <a:p>
                      <a:pPr marL="804545">
                        <a:lnSpc>
                          <a:spcPct val="100000"/>
                        </a:lnSpc>
                        <a:spcBef>
                          <a:spcPts val="290"/>
                        </a:spcBef>
                      </a:pPr>
                      <a:r>
                        <a:rPr sz="1100" spc="20" dirty="0">
                          <a:latin typeface="Segoe UI"/>
                          <a:cs typeface="Segoe UI"/>
                        </a:rPr>
                        <a:t>xxx</a:t>
                      </a:r>
                      <a:endParaRPr sz="1100">
                        <a:latin typeface="Segoe UI"/>
                        <a:cs typeface="Segoe UI"/>
                      </a:endParaRPr>
                    </a:p>
                  </a:txBody>
                  <a:tcPr marL="0" marR="0" marT="36830"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EAF1DD"/>
                    </a:solidFill>
                  </a:tcPr>
                </a:tc>
                <a:extLst>
                  <a:ext uri="{0D108BD9-81ED-4DB2-BD59-A6C34878D82A}">
                    <a16:rowId xmlns:a16="http://schemas.microsoft.com/office/drawing/2014/main" val="10001"/>
                  </a:ext>
                </a:extLst>
              </a:tr>
              <a:tr h="242316">
                <a:tc>
                  <a:txBody>
                    <a:bodyPr/>
                    <a:lstStyle/>
                    <a:p>
                      <a:pPr algn="ctr">
                        <a:lnSpc>
                          <a:spcPct val="100000"/>
                        </a:lnSpc>
                        <a:spcBef>
                          <a:spcPts val="290"/>
                        </a:spcBef>
                      </a:pPr>
                      <a:r>
                        <a:rPr sz="1100" dirty="0">
                          <a:latin typeface="Segoe UI"/>
                          <a:cs typeface="Segoe UI"/>
                        </a:rPr>
                        <a:t>2</a:t>
                      </a:r>
                      <a:endParaRPr sz="1100">
                        <a:latin typeface="Segoe UI"/>
                        <a:cs typeface="Segoe UI"/>
                      </a:endParaRPr>
                    </a:p>
                  </a:txBody>
                  <a:tcPr marL="0" marR="0" marT="36830"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EAF1DD"/>
                    </a:solidFill>
                  </a:tcPr>
                </a:tc>
                <a:tc>
                  <a:txBody>
                    <a:bodyPr/>
                    <a:lstStyle/>
                    <a:p>
                      <a:pPr marL="71120">
                        <a:lnSpc>
                          <a:spcPct val="100000"/>
                        </a:lnSpc>
                        <a:spcBef>
                          <a:spcPts val="290"/>
                        </a:spcBef>
                      </a:pPr>
                      <a:r>
                        <a:rPr sz="1100" spc="15" dirty="0">
                          <a:latin typeface="Segoe UI"/>
                          <a:cs typeface="Segoe UI"/>
                        </a:rPr>
                        <a:t>Selling Price </a:t>
                      </a:r>
                      <a:r>
                        <a:rPr sz="1100" spc="10" dirty="0">
                          <a:latin typeface="Segoe UI"/>
                          <a:cs typeface="Segoe UI"/>
                        </a:rPr>
                        <a:t>per</a:t>
                      </a:r>
                      <a:r>
                        <a:rPr sz="1100" spc="55" dirty="0">
                          <a:latin typeface="Segoe UI"/>
                          <a:cs typeface="Segoe UI"/>
                        </a:rPr>
                        <a:t> </a:t>
                      </a:r>
                      <a:r>
                        <a:rPr sz="1100" spc="15" dirty="0">
                          <a:latin typeface="Segoe UI"/>
                          <a:cs typeface="Segoe UI"/>
                        </a:rPr>
                        <a:t>unit</a:t>
                      </a:r>
                      <a:endParaRPr sz="1100">
                        <a:latin typeface="Segoe UI"/>
                        <a:cs typeface="Segoe UI"/>
                      </a:endParaRPr>
                    </a:p>
                  </a:txBody>
                  <a:tcPr marL="0" marR="0" marT="36830"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EAF1DD"/>
                    </a:solidFill>
                  </a:tcPr>
                </a:tc>
                <a:tc>
                  <a:txBody>
                    <a:bodyPr/>
                    <a:lstStyle/>
                    <a:p>
                      <a:pPr marL="804545">
                        <a:lnSpc>
                          <a:spcPct val="100000"/>
                        </a:lnSpc>
                        <a:spcBef>
                          <a:spcPts val="290"/>
                        </a:spcBef>
                      </a:pPr>
                      <a:r>
                        <a:rPr sz="1100" spc="20" dirty="0">
                          <a:latin typeface="Segoe UI"/>
                          <a:cs typeface="Segoe UI"/>
                        </a:rPr>
                        <a:t>xxx</a:t>
                      </a:r>
                      <a:endParaRPr sz="1100">
                        <a:latin typeface="Segoe UI"/>
                        <a:cs typeface="Segoe UI"/>
                      </a:endParaRPr>
                    </a:p>
                  </a:txBody>
                  <a:tcPr marL="0" marR="0" marT="36830"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EAF1DD"/>
                    </a:solidFill>
                  </a:tcPr>
                </a:tc>
                <a:extLst>
                  <a:ext uri="{0D108BD9-81ED-4DB2-BD59-A6C34878D82A}">
                    <a16:rowId xmlns:a16="http://schemas.microsoft.com/office/drawing/2014/main" val="10002"/>
                  </a:ext>
                </a:extLst>
              </a:tr>
              <a:tr h="243833">
                <a:tc>
                  <a:txBody>
                    <a:bodyPr/>
                    <a:lstStyle/>
                    <a:p>
                      <a:pPr algn="ctr">
                        <a:lnSpc>
                          <a:spcPct val="100000"/>
                        </a:lnSpc>
                        <a:spcBef>
                          <a:spcPts val="290"/>
                        </a:spcBef>
                      </a:pPr>
                      <a:r>
                        <a:rPr sz="1100" spc="25" dirty="0">
                          <a:latin typeface="Segoe UI"/>
                          <a:cs typeface="Segoe UI"/>
                        </a:rPr>
                        <a:t>3.</a:t>
                      </a:r>
                      <a:endParaRPr sz="1100">
                        <a:latin typeface="Segoe UI"/>
                        <a:cs typeface="Segoe UI"/>
                      </a:endParaRPr>
                    </a:p>
                  </a:txBody>
                  <a:tcPr marL="0" marR="0" marT="36830"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EAF1DD"/>
                    </a:solidFill>
                  </a:tcPr>
                </a:tc>
                <a:tc>
                  <a:txBody>
                    <a:bodyPr/>
                    <a:lstStyle/>
                    <a:p>
                      <a:pPr marL="71120">
                        <a:lnSpc>
                          <a:spcPct val="100000"/>
                        </a:lnSpc>
                        <a:spcBef>
                          <a:spcPts val="290"/>
                        </a:spcBef>
                      </a:pPr>
                      <a:r>
                        <a:rPr sz="1100" spc="15" dirty="0">
                          <a:latin typeface="Segoe UI"/>
                          <a:cs typeface="Segoe UI"/>
                        </a:rPr>
                        <a:t>Total </a:t>
                      </a:r>
                      <a:r>
                        <a:rPr sz="1100" spc="10" dirty="0">
                          <a:latin typeface="Segoe UI"/>
                          <a:cs typeface="Segoe UI"/>
                        </a:rPr>
                        <a:t>Sales </a:t>
                      </a:r>
                      <a:r>
                        <a:rPr sz="1100" spc="5" dirty="0">
                          <a:latin typeface="Segoe UI"/>
                          <a:cs typeface="Segoe UI"/>
                        </a:rPr>
                        <a:t>[1 </a:t>
                      </a:r>
                      <a:r>
                        <a:rPr sz="1100" dirty="0">
                          <a:latin typeface="Segoe UI"/>
                          <a:cs typeface="Segoe UI"/>
                        </a:rPr>
                        <a:t>×</a:t>
                      </a:r>
                      <a:r>
                        <a:rPr sz="1100" spc="105" dirty="0">
                          <a:latin typeface="Segoe UI"/>
                          <a:cs typeface="Segoe UI"/>
                        </a:rPr>
                        <a:t> </a:t>
                      </a:r>
                      <a:r>
                        <a:rPr sz="1100" spc="15" dirty="0">
                          <a:latin typeface="Segoe UI"/>
                          <a:cs typeface="Segoe UI"/>
                        </a:rPr>
                        <a:t>2]</a:t>
                      </a:r>
                      <a:endParaRPr sz="1100">
                        <a:latin typeface="Segoe UI"/>
                        <a:cs typeface="Segoe UI"/>
                      </a:endParaRPr>
                    </a:p>
                  </a:txBody>
                  <a:tcPr marL="0" marR="0" marT="36830"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EAF1DD"/>
                    </a:solidFill>
                  </a:tcPr>
                </a:tc>
                <a:tc>
                  <a:txBody>
                    <a:bodyPr/>
                    <a:lstStyle/>
                    <a:p>
                      <a:pPr marL="804545">
                        <a:lnSpc>
                          <a:spcPct val="100000"/>
                        </a:lnSpc>
                        <a:spcBef>
                          <a:spcPts val="290"/>
                        </a:spcBef>
                      </a:pPr>
                      <a:r>
                        <a:rPr sz="1100" spc="20" dirty="0">
                          <a:latin typeface="Segoe UI"/>
                          <a:cs typeface="Segoe UI"/>
                        </a:rPr>
                        <a:t>xxx</a:t>
                      </a:r>
                      <a:endParaRPr sz="1100">
                        <a:latin typeface="Segoe UI"/>
                        <a:cs typeface="Segoe UI"/>
                      </a:endParaRPr>
                    </a:p>
                  </a:txBody>
                  <a:tcPr marL="0" marR="0" marT="36830"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EAF1DD"/>
                    </a:solidFill>
                  </a:tcPr>
                </a:tc>
                <a:extLst>
                  <a:ext uri="{0D108BD9-81ED-4DB2-BD59-A6C34878D82A}">
                    <a16:rowId xmlns:a16="http://schemas.microsoft.com/office/drawing/2014/main" val="10003"/>
                  </a:ext>
                </a:extLst>
              </a:tr>
              <a:tr h="242316">
                <a:tc>
                  <a:txBody>
                    <a:bodyPr/>
                    <a:lstStyle/>
                    <a:p>
                      <a:pPr algn="ctr">
                        <a:lnSpc>
                          <a:spcPct val="100000"/>
                        </a:lnSpc>
                        <a:spcBef>
                          <a:spcPts val="290"/>
                        </a:spcBef>
                      </a:pPr>
                      <a:r>
                        <a:rPr sz="1100" spc="25" dirty="0">
                          <a:latin typeface="Segoe UI"/>
                          <a:cs typeface="Segoe UI"/>
                        </a:rPr>
                        <a:t>4.</a:t>
                      </a:r>
                      <a:endParaRPr sz="1100">
                        <a:latin typeface="Segoe UI"/>
                        <a:cs typeface="Segoe UI"/>
                      </a:endParaRPr>
                    </a:p>
                  </a:txBody>
                  <a:tcPr marL="0" marR="0" marT="36830"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EAF1DD"/>
                    </a:solidFill>
                  </a:tcPr>
                </a:tc>
                <a:tc>
                  <a:txBody>
                    <a:bodyPr/>
                    <a:lstStyle/>
                    <a:p>
                      <a:pPr marL="71120">
                        <a:lnSpc>
                          <a:spcPct val="100000"/>
                        </a:lnSpc>
                        <a:spcBef>
                          <a:spcPts val="290"/>
                        </a:spcBef>
                      </a:pPr>
                      <a:r>
                        <a:rPr sz="1100" spc="15" dirty="0">
                          <a:latin typeface="Segoe UI"/>
                          <a:cs typeface="Segoe UI"/>
                        </a:rPr>
                        <a:t>Less: Variable</a:t>
                      </a:r>
                      <a:r>
                        <a:rPr sz="1100" spc="45" dirty="0">
                          <a:latin typeface="Segoe UI"/>
                          <a:cs typeface="Segoe UI"/>
                        </a:rPr>
                        <a:t> </a:t>
                      </a:r>
                      <a:r>
                        <a:rPr sz="1100" spc="15" dirty="0">
                          <a:latin typeface="Segoe UI"/>
                          <a:cs typeface="Segoe UI"/>
                        </a:rPr>
                        <a:t>Cost</a:t>
                      </a:r>
                      <a:endParaRPr sz="1100">
                        <a:latin typeface="Segoe UI"/>
                        <a:cs typeface="Segoe UI"/>
                      </a:endParaRPr>
                    </a:p>
                  </a:txBody>
                  <a:tcPr marL="0" marR="0" marT="36830"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EAF1DD"/>
                    </a:solidFill>
                  </a:tcPr>
                </a:tc>
                <a:tc>
                  <a:txBody>
                    <a:bodyPr/>
                    <a:lstStyle/>
                    <a:p>
                      <a:pPr marL="804545">
                        <a:lnSpc>
                          <a:spcPct val="100000"/>
                        </a:lnSpc>
                        <a:spcBef>
                          <a:spcPts val="290"/>
                        </a:spcBef>
                      </a:pPr>
                      <a:r>
                        <a:rPr sz="1100" spc="20" dirty="0">
                          <a:latin typeface="Segoe UI"/>
                          <a:cs typeface="Segoe UI"/>
                        </a:rPr>
                        <a:t>xxx</a:t>
                      </a:r>
                      <a:endParaRPr sz="1100">
                        <a:latin typeface="Segoe UI"/>
                        <a:cs typeface="Segoe UI"/>
                      </a:endParaRPr>
                    </a:p>
                  </a:txBody>
                  <a:tcPr marL="0" marR="0" marT="36830"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EAF1DD"/>
                    </a:solidFill>
                  </a:tcPr>
                </a:tc>
                <a:extLst>
                  <a:ext uri="{0D108BD9-81ED-4DB2-BD59-A6C34878D82A}">
                    <a16:rowId xmlns:a16="http://schemas.microsoft.com/office/drawing/2014/main" val="10004"/>
                  </a:ext>
                </a:extLst>
              </a:tr>
              <a:tr h="242315">
                <a:tc>
                  <a:txBody>
                    <a:bodyPr/>
                    <a:lstStyle/>
                    <a:p>
                      <a:pPr algn="ctr">
                        <a:lnSpc>
                          <a:spcPct val="100000"/>
                        </a:lnSpc>
                        <a:spcBef>
                          <a:spcPts val="290"/>
                        </a:spcBef>
                      </a:pPr>
                      <a:r>
                        <a:rPr sz="1100" spc="25" dirty="0">
                          <a:latin typeface="Segoe UI"/>
                          <a:cs typeface="Segoe UI"/>
                        </a:rPr>
                        <a:t>5.</a:t>
                      </a:r>
                      <a:endParaRPr sz="1100">
                        <a:latin typeface="Segoe UI"/>
                        <a:cs typeface="Segoe UI"/>
                      </a:endParaRPr>
                    </a:p>
                  </a:txBody>
                  <a:tcPr marL="0" marR="0" marT="36830"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EAF1DD"/>
                    </a:solidFill>
                  </a:tcPr>
                </a:tc>
                <a:tc>
                  <a:txBody>
                    <a:bodyPr/>
                    <a:lstStyle/>
                    <a:p>
                      <a:pPr marL="71120">
                        <a:lnSpc>
                          <a:spcPct val="100000"/>
                        </a:lnSpc>
                        <a:spcBef>
                          <a:spcPts val="290"/>
                        </a:spcBef>
                      </a:pPr>
                      <a:r>
                        <a:rPr sz="1100" spc="15" dirty="0">
                          <a:latin typeface="Segoe UI"/>
                          <a:cs typeface="Segoe UI"/>
                        </a:rPr>
                        <a:t>Contribution</a:t>
                      </a:r>
                      <a:r>
                        <a:rPr sz="1100" spc="25" dirty="0">
                          <a:latin typeface="Segoe UI"/>
                          <a:cs typeface="Segoe UI"/>
                        </a:rPr>
                        <a:t> </a:t>
                      </a:r>
                      <a:r>
                        <a:rPr sz="1100" spc="15" dirty="0">
                          <a:latin typeface="Segoe UI"/>
                          <a:cs typeface="Segoe UI"/>
                        </a:rPr>
                        <a:t>[3-4]</a:t>
                      </a:r>
                      <a:endParaRPr sz="1100">
                        <a:latin typeface="Segoe UI"/>
                        <a:cs typeface="Segoe UI"/>
                      </a:endParaRPr>
                    </a:p>
                  </a:txBody>
                  <a:tcPr marL="0" marR="0" marT="36830"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EAF1DD"/>
                    </a:solidFill>
                  </a:tcPr>
                </a:tc>
                <a:tc>
                  <a:txBody>
                    <a:bodyPr/>
                    <a:lstStyle/>
                    <a:p>
                      <a:pPr marL="804545">
                        <a:lnSpc>
                          <a:spcPct val="100000"/>
                        </a:lnSpc>
                        <a:spcBef>
                          <a:spcPts val="290"/>
                        </a:spcBef>
                      </a:pPr>
                      <a:r>
                        <a:rPr sz="1100" spc="20" dirty="0">
                          <a:latin typeface="Segoe UI"/>
                          <a:cs typeface="Segoe UI"/>
                        </a:rPr>
                        <a:t>xxx</a:t>
                      </a:r>
                      <a:endParaRPr sz="1100">
                        <a:latin typeface="Segoe UI"/>
                        <a:cs typeface="Segoe UI"/>
                      </a:endParaRPr>
                    </a:p>
                  </a:txBody>
                  <a:tcPr marL="0" marR="0" marT="36830"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EAF1DD"/>
                    </a:solidFill>
                  </a:tcPr>
                </a:tc>
                <a:extLst>
                  <a:ext uri="{0D108BD9-81ED-4DB2-BD59-A6C34878D82A}">
                    <a16:rowId xmlns:a16="http://schemas.microsoft.com/office/drawing/2014/main" val="10005"/>
                  </a:ext>
                </a:extLst>
              </a:tr>
              <a:tr h="243846">
                <a:tc>
                  <a:txBody>
                    <a:bodyPr/>
                    <a:lstStyle/>
                    <a:p>
                      <a:pPr algn="ctr">
                        <a:lnSpc>
                          <a:spcPct val="100000"/>
                        </a:lnSpc>
                        <a:spcBef>
                          <a:spcPts val="305"/>
                        </a:spcBef>
                      </a:pPr>
                      <a:r>
                        <a:rPr sz="1100" spc="25" dirty="0">
                          <a:latin typeface="Segoe UI"/>
                          <a:cs typeface="Segoe UI"/>
                        </a:rPr>
                        <a:t>6.</a:t>
                      </a:r>
                      <a:endParaRPr sz="1100">
                        <a:latin typeface="Segoe UI"/>
                        <a:cs typeface="Segoe UI"/>
                      </a:endParaRPr>
                    </a:p>
                  </a:txBody>
                  <a:tcPr marL="0" marR="0" marT="38735"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EAF1DD"/>
                    </a:solidFill>
                  </a:tcPr>
                </a:tc>
                <a:tc>
                  <a:txBody>
                    <a:bodyPr/>
                    <a:lstStyle/>
                    <a:p>
                      <a:pPr marL="71120">
                        <a:lnSpc>
                          <a:spcPct val="100000"/>
                        </a:lnSpc>
                        <a:spcBef>
                          <a:spcPts val="305"/>
                        </a:spcBef>
                      </a:pPr>
                      <a:r>
                        <a:rPr sz="1100" spc="15" dirty="0">
                          <a:latin typeface="Segoe UI"/>
                          <a:cs typeface="Segoe UI"/>
                        </a:rPr>
                        <a:t>Less: Fixed</a:t>
                      </a:r>
                      <a:r>
                        <a:rPr sz="1100" spc="45" dirty="0">
                          <a:latin typeface="Segoe UI"/>
                          <a:cs typeface="Segoe UI"/>
                        </a:rPr>
                        <a:t> </a:t>
                      </a:r>
                      <a:r>
                        <a:rPr sz="1100" spc="10" dirty="0">
                          <a:latin typeface="Segoe UI"/>
                          <a:cs typeface="Segoe UI"/>
                        </a:rPr>
                        <a:t>Cost</a:t>
                      </a:r>
                      <a:endParaRPr sz="1100">
                        <a:latin typeface="Segoe UI"/>
                        <a:cs typeface="Segoe UI"/>
                      </a:endParaRPr>
                    </a:p>
                  </a:txBody>
                  <a:tcPr marL="0" marR="0" marT="38735"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EAF1DD"/>
                    </a:solidFill>
                  </a:tcPr>
                </a:tc>
                <a:tc>
                  <a:txBody>
                    <a:bodyPr/>
                    <a:lstStyle/>
                    <a:p>
                      <a:pPr>
                        <a:lnSpc>
                          <a:spcPct val="100000"/>
                        </a:lnSpc>
                      </a:pPr>
                      <a:endParaRPr sz="1000">
                        <a:latin typeface="Times New Roman"/>
                        <a:cs typeface="Times New Roman"/>
                      </a:endParaRPr>
                    </a:p>
                  </a:txBody>
                  <a:tcPr marL="0" marR="0" marT="0"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EAF1DD"/>
                    </a:solidFill>
                  </a:tcPr>
                </a:tc>
                <a:extLst>
                  <a:ext uri="{0D108BD9-81ED-4DB2-BD59-A6C34878D82A}">
                    <a16:rowId xmlns:a16="http://schemas.microsoft.com/office/drawing/2014/main" val="10006"/>
                  </a:ext>
                </a:extLst>
              </a:tr>
              <a:tr h="242315">
                <a:tc>
                  <a:txBody>
                    <a:bodyPr/>
                    <a:lstStyle/>
                    <a:p>
                      <a:pPr>
                        <a:lnSpc>
                          <a:spcPct val="100000"/>
                        </a:lnSpc>
                      </a:pPr>
                      <a:endParaRPr sz="1000">
                        <a:latin typeface="Times New Roman"/>
                        <a:cs typeface="Times New Roman"/>
                      </a:endParaRPr>
                    </a:p>
                  </a:txBody>
                  <a:tcPr marL="0" marR="0" marT="0"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EAF1DD"/>
                    </a:solidFill>
                  </a:tcPr>
                </a:tc>
                <a:tc>
                  <a:txBody>
                    <a:bodyPr/>
                    <a:lstStyle/>
                    <a:p>
                      <a:pPr marL="71120">
                        <a:lnSpc>
                          <a:spcPct val="100000"/>
                        </a:lnSpc>
                        <a:spcBef>
                          <a:spcPts val="290"/>
                        </a:spcBef>
                      </a:pPr>
                      <a:r>
                        <a:rPr sz="1100" spc="10" dirty="0">
                          <a:latin typeface="Segoe UI"/>
                          <a:cs typeface="Segoe UI"/>
                        </a:rPr>
                        <a:t>(a) </a:t>
                      </a:r>
                      <a:r>
                        <a:rPr sz="1100" spc="15" dirty="0">
                          <a:latin typeface="Segoe UI"/>
                          <a:cs typeface="Segoe UI"/>
                        </a:rPr>
                        <a:t>Fixed </a:t>
                      </a:r>
                      <a:r>
                        <a:rPr sz="1100" spc="10" dirty="0">
                          <a:latin typeface="Segoe UI"/>
                          <a:cs typeface="Segoe UI"/>
                        </a:rPr>
                        <a:t>Cash</a:t>
                      </a:r>
                      <a:r>
                        <a:rPr sz="1100" spc="60" dirty="0">
                          <a:latin typeface="Segoe UI"/>
                          <a:cs typeface="Segoe UI"/>
                        </a:rPr>
                        <a:t> </a:t>
                      </a:r>
                      <a:r>
                        <a:rPr sz="1100" spc="15" dirty="0">
                          <a:latin typeface="Segoe UI"/>
                          <a:cs typeface="Segoe UI"/>
                        </a:rPr>
                        <a:t>Cost</a:t>
                      </a:r>
                      <a:endParaRPr sz="1100">
                        <a:latin typeface="Segoe UI"/>
                        <a:cs typeface="Segoe UI"/>
                      </a:endParaRPr>
                    </a:p>
                  </a:txBody>
                  <a:tcPr marL="0" marR="0" marT="36830"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EAF1DD"/>
                    </a:solidFill>
                  </a:tcPr>
                </a:tc>
                <a:tc>
                  <a:txBody>
                    <a:bodyPr/>
                    <a:lstStyle/>
                    <a:p>
                      <a:pPr marL="804545">
                        <a:lnSpc>
                          <a:spcPct val="100000"/>
                        </a:lnSpc>
                        <a:spcBef>
                          <a:spcPts val="290"/>
                        </a:spcBef>
                      </a:pPr>
                      <a:r>
                        <a:rPr sz="1100" spc="20" dirty="0">
                          <a:latin typeface="Segoe UI"/>
                          <a:cs typeface="Segoe UI"/>
                        </a:rPr>
                        <a:t>xxx</a:t>
                      </a:r>
                      <a:endParaRPr sz="1100">
                        <a:latin typeface="Segoe UI"/>
                        <a:cs typeface="Segoe UI"/>
                      </a:endParaRPr>
                    </a:p>
                  </a:txBody>
                  <a:tcPr marL="0" marR="0" marT="36830"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EAF1DD"/>
                    </a:solidFill>
                  </a:tcPr>
                </a:tc>
                <a:extLst>
                  <a:ext uri="{0D108BD9-81ED-4DB2-BD59-A6C34878D82A}">
                    <a16:rowId xmlns:a16="http://schemas.microsoft.com/office/drawing/2014/main" val="10007"/>
                  </a:ext>
                </a:extLst>
              </a:tr>
              <a:tr h="243840">
                <a:tc>
                  <a:txBody>
                    <a:bodyPr/>
                    <a:lstStyle/>
                    <a:p>
                      <a:pPr>
                        <a:lnSpc>
                          <a:spcPct val="100000"/>
                        </a:lnSpc>
                      </a:pPr>
                      <a:endParaRPr sz="1000">
                        <a:latin typeface="Times New Roman"/>
                        <a:cs typeface="Times New Roman"/>
                      </a:endParaRPr>
                    </a:p>
                  </a:txBody>
                  <a:tcPr marL="0" marR="0" marT="0"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EAF1DD"/>
                    </a:solidFill>
                  </a:tcPr>
                </a:tc>
                <a:tc>
                  <a:txBody>
                    <a:bodyPr/>
                    <a:lstStyle/>
                    <a:p>
                      <a:pPr marL="71120">
                        <a:lnSpc>
                          <a:spcPct val="100000"/>
                        </a:lnSpc>
                        <a:spcBef>
                          <a:spcPts val="290"/>
                        </a:spcBef>
                      </a:pPr>
                      <a:r>
                        <a:rPr sz="1100" spc="10" dirty="0">
                          <a:latin typeface="Segoe UI"/>
                          <a:cs typeface="Segoe UI"/>
                        </a:rPr>
                        <a:t>(b)</a:t>
                      </a:r>
                      <a:r>
                        <a:rPr sz="1100" spc="30" dirty="0">
                          <a:latin typeface="Segoe UI"/>
                          <a:cs typeface="Segoe UI"/>
                        </a:rPr>
                        <a:t> </a:t>
                      </a:r>
                      <a:r>
                        <a:rPr sz="1100" spc="15" dirty="0">
                          <a:latin typeface="Segoe UI"/>
                          <a:cs typeface="Segoe UI"/>
                        </a:rPr>
                        <a:t>Depreciation</a:t>
                      </a:r>
                      <a:endParaRPr sz="1100">
                        <a:latin typeface="Segoe UI"/>
                        <a:cs typeface="Segoe UI"/>
                      </a:endParaRPr>
                    </a:p>
                  </a:txBody>
                  <a:tcPr marL="0" marR="0" marT="36830"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EAF1DD"/>
                    </a:solidFill>
                  </a:tcPr>
                </a:tc>
                <a:tc>
                  <a:txBody>
                    <a:bodyPr/>
                    <a:lstStyle/>
                    <a:p>
                      <a:pPr marL="804545">
                        <a:lnSpc>
                          <a:spcPct val="100000"/>
                        </a:lnSpc>
                        <a:spcBef>
                          <a:spcPts val="290"/>
                        </a:spcBef>
                      </a:pPr>
                      <a:r>
                        <a:rPr sz="1100" spc="20" dirty="0">
                          <a:latin typeface="Segoe UI"/>
                          <a:cs typeface="Segoe UI"/>
                        </a:rPr>
                        <a:t>xxx</a:t>
                      </a:r>
                      <a:endParaRPr sz="1100">
                        <a:latin typeface="Segoe UI"/>
                        <a:cs typeface="Segoe UI"/>
                      </a:endParaRPr>
                    </a:p>
                  </a:txBody>
                  <a:tcPr marL="0" marR="0" marT="36830"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EAF1DD"/>
                    </a:solidFill>
                  </a:tcPr>
                </a:tc>
                <a:extLst>
                  <a:ext uri="{0D108BD9-81ED-4DB2-BD59-A6C34878D82A}">
                    <a16:rowId xmlns:a16="http://schemas.microsoft.com/office/drawing/2014/main" val="10008"/>
                  </a:ext>
                </a:extLst>
              </a:tr>
            </a:tbl>
          </a:graphicData>
        </a:graphic>
      </p:graphicFrame>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txBox="1"/>
          <p:nvPr/>
        </p:nvSpPr>
        <p:spPr>
          <a:xfrm>
            <a:off x="1639316" y="734060"/>
            <a:ext cx="316865" cy="193675"/>
          </a:xfrm>
          <a:prstGeom prst="rect">
            <a:avLst/>
          </a:prstGeom>
        </p:spPr>
        <p:txBody>
          <a:bodyPr vert="horz" wrap="square" lIns="0" tIns="12700" rIns="0" bIns="0" rtlCol="0">
            <a:spAutoFit/>
          </a:bodyPr>
          <a:lstStyle/>
          <a:p>
            <a:pPr marL="12700">
              <a:lnSpc>
                <a:spcPct val="100000"/>
              </a:lnSpc>
              <a:spcBef>
                <a:spcPts val="100"/>
              </a:spcBef>
            </a:pPr>
            <a:r>
              <a:rPr sz="1100" b="1" spc="25" dirty="0">
                <a:solidFill>
                  <a:srgbClr val="FFFFFF"/>
                </a:solidFill>
                <a:latin typeface="Segoe UI"/>
                <a:cs typeface="Segoe UI"/>
              </a:rPr>
              <a:t>7</a:t>
            </a:r>
            <a:r>
              <a:rPr sz="1100" b="1" spc="10" dirty="0">
                <a:solidFill>
                  <a:srgbClr val="FFFFFF"/>
                </a:solidFill>
                <a:latin typeface="Segoe UI"/>
                <a:cs typeface="Segoe UI"/>
              </a:rPr>
              <a:t>.</a:t>
            </a:r>
            <a:r>
              <a:rPr sz="1100" b="1" spc="25" dirty="0">
                <a:solidFill>
                  <a:srgbClr val="FFFFFF"/>
                </a:solidFill>
                <a:latin typeface="Segoe UI"/>
                <a:cs typeface="Segoe UI"/>
              </a:rPr>
              <a:t>16</a:t>
            </a:r>
            <a:endParaRPr sz="1100">
              <a:latin typeface="Segoe UI"/>
              <a:cs typeface="Segoe UI"/>
            </a:endParaRPr>
          </a:p>
        </p:txBody>
      </p:sp>
      <p:graphicFrame>
        <p:nvGraphicFramePr>
          <p:cNvPr id="4" name="object 4"/>
          <p:cNvGraphicFramePr>
            <a:graphicFrameLocks noGrp="1"/>
          </p:cNvGraphicFramePr>
          <p:nvPr/>
        </p:nvGraphicFramePr>
        <p:xfrm>
          <a:off x="914400" y="1269491"/>
          <a:ext cx="5140324" cy="1216150"/>
        </p:xfrm>
        <a:graphic>
          <a:graphicData uri="http://schemas.openxmlformats.org/drawingml/2006/table">
            <a:tbl>
              <a:tblPr firstRow="1" bandRow="1">
                <a:tableStyleId>{2D5ABB26-0587-4C30-8999-92F81FD0307C}</a:tableStyleId>
              </a:tblPr>
              <a:tblGrid>
                <a:gridCol w="740410">
                  <a:extLst>
                    <a:ext uri="{9D8B030D-6E8A-4147-A177-3AD203B41FA5}">
                      <a16:colId xmlns:a16="http://schemas.microsoft.com/office/drawing/2014/main" val="20000"/>
                    </a:ext>
                  </a:extLst>
                </a:gridCol>
                <a:gridCol w="2590800">
                  <a:extLst>
                    <a:ext uri="{9D8B030D-6E8A-4147-A177-3AD203B41FA5}">
                      <a16:colId xmlns:a16="http://schemas.microsoft.com/office/drawing/2014/main" val="20001"/>
                    </a:ext>
                  </a:extLst>
                </a:gridCol>
                <a:gridCol w="1809114">
                  <a:extLst>
                    <a:ext uri="{9D8B030D-6E8A-4147-A177-3AD203B41FA5}">
                      <a16:colId xmlns:a16="http://schemas.microsoft.com/office/drawing/2014/main" val="20002"/>
                    </a:ext>
                  </a:extLst>
                </a:gridCol>
              </a:tblGrid>
              <a:tr h="243839">
                <a:tc>
                  <a:txBody>
                    <a:bodyPr/>
                    <a:lstStyle/>
                    <a:p>
                      <a:pPr algn="ctr">
                        <a:lnSpc>
                          <a:spcPct val="100000"/>
                        </a:lnSpc>
                        <a:spcBef>
                          <a:spcPts val="300"/>
                        </a:spcBef>
                      </a:pPr>
                      <a:r>
                        <a:rPr sz="1100" spc="25" dirty="0">
                          <a:latin typeface="Segoe UI"/>
                          <a:cs typeface="Segoe UI"/>
                        </a:rPr>
                        <a:t>7.</a:t>
                      </a:r>
                      <a:endParaRPr sz="1100">
                        <a:latin typeface="Segoe UI"/>
                        <a:cs typeface="Segoe UI"/>
                      </a:endParaRPr>
                    </a:p>
                  </a:txBody>
                  <a:tcPr marL="0" marR="0" marT="38100"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EAF1DD"/>
                    </a:solidFill>
                  </a:tcPr>
                </a:tc>
                <a:tc>
                  <a:txBody>
                    <a:bodyPr/>
                    <a:lstStyle/>
                    <a:p>
                      <a:pPr marL="71120">
                        <a:lnSpc>
                          <a:spcPct val="100000"/>
                        </a:lnSpc>
                        <a:spcBef>
                          <a:spcPts val="300"/>
                        </a:spcBef>
                      </a:pPr>
                      <a:r>
                        <a:rPr sz="1100" spc="15" dirty="0">
                          <a:latin typeface="Segoe UI"/>
                          <a:cs typeface="Segoe UI"/>
                        </a:rPr>
                        <a:t>Earning Before Tax</a:t>
                      </a:r>
                      <a:r>
                        <a:rPr sz="1100" spc="50" dirty="0">
                          <a:latin typeface="Segoe UI"/>
                          <a:cs typeface="Segoe UI"/>
                        </a:rPr>
                        <a:t> </a:t>
                      </a:r>
                      <a:r>
                        <a:rPr sz="1100" spc="10" dirty="0">
                          <a:latin typeface="Segoe UI"/>
                          <a:cs typeface="Segoe UI"/>
                        </a:rPr>
                        <a:t>[6-7]</a:t>
                      </a:r>
                      <a:endParaRPr sz="1100">
                        <a:latin typeface="Segoe UI"/>
                        <a:cs typeface="Segoe UI"/>
                      </a:endParaRPr>
                    </a:p>
                  </a:txBody>
                  <a:tcPr marL="0" marR="0" marT="38100"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EAF1DD"/>
                    </a:solidFill>
                  </a:tcPr>
                </a:tc>
                <a:tc>
                  <a:txBody>
                    <a:bodyPr/>
                    <a:lstStyle/>
                    <a:p>
                      <a:pPr marL="804545">
                        <a:lnSpc>
                          <a:spcPct val="100000"/>
                        </a:lnSpc>
                        <a:spcBef>
                          <a:spcPts val="300"/>
                        </a:spcBef>
                      </a:pPr>
                      <a:r>
                        <a:rPr sz="1100" spc="20" dirty="0">
                          <a:latin typeface="Segoe UI"/>
                          <a:cs typeface="Segoe UI"/>
                        </a:rPr>
                        <a:t>xxx</a:t>
                      </a:r>
                      <a:endParaRPr sz="1100">
                        <a:latin typeface="Segoe UI"/>
                        <a:cs typeface="Segoe UI"/>
                      </a:endParaRPr>
                    </a:p>
                  </a:txBody>
                  <a:tcPr marL="0" marR="0" marT="38100"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EAF1DD"/>
                    </a:solidFill>
                  </a:tcPr>
                </a:tc>
                <a:extLst>
                  <a:ext uri="{0D108BD9-81ED-4DB2-BD59-A6C34878D82A}">
                    <a16:rowId xmlns:a16="http://schemas.microsoft.com/office/drawing/2014/main" val="10000"/>
                  </a:ext>
                </a:extLst>
              </a:tr>
              <a:tr h="242316">
                <a:tc>
                  <a:txBody>
                    <a:bodyPr/>
                    <a:lstStyle/>
                    <a:p>
                      <a:pPr algn="ctr">
                        <a:lnSpc>
                          <a:spcPct val="100000"/>
                        </a:lnSpc>
                        <a:spcBef>
                          <a:spcPts val="290"/>
                        </a:spcBef>
                      </a:pPr>
                      <a:r>
                        <a:rPr sz="1100" spc="25" dirty="0">
                          <a:latin typeface="Segoe UI"/>
                          <a:cs typeface="Segoe UI"/>
                        </a:rPr>
                        <a:t>8.</a:t>
                      </a:r>
                      <a:endParaRPr sz="1100">
                        <a:latin typeface="Segoe UI"/>
                        <a:cs typeface="Segoe UI"/>
                      </a:endParaRPr>
                    </a:p>
                  </a:txBody>
                  <a:tcPr marL="0" marR="0" marT="36830"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EAF1DD"/>
                    </a:solidFill>
                  </a:tcPr>
                </a:tc>
                <a:tc>
                  <a:txBody>
                    <a:bodyPr/>
                    <a:lstStyle/>
                    <a:p>
                      <a:pPr marL="71120">
                        <a:lnSpc>
                          <a:spcPct val="100000"/>
                        </a:lnSpc>
                        <a:spcBef>
                          <a:spcPts val="290"/>
                        </a:spcBef>
                      </a:pPr>
                      <a:r>
                        <a:rPr sz="1100" spc="15" dirty="0">
                          <a:latin typeface="Segoe UI"/>
                          <a:cs typeface="Segoe UI"/>
                        </a:rPr>
                        <a:t>Less:</a:t>
                      </a:r>
                      <a:r>
                        <a:rPr sz="1100" spc="40" dirty="0">
                          <a:latin typeface="Segoe UI"/>
                          <a:cs typeface="Segoe UI"/>
                        </a:rPr>
                        <a:t> </a:t>
                      </a:r>
                      <a:r>
                        <a:rPr sz="1100" spc="10" dirty="0">
                          <a:latin typeface="Segoe UI"/>
                          <a:cs typeface="Segoe UI"/>
                        </a:rPr>
                        <a:t>Tax</a:t>
                      </a:r>
                      <a:endParaRPr sz="1100">
                        <a:latin typeface="Segoe UI"/>
                        <a:cs typeface="Segoe UI"/>
                      </a:endParaRPr>
                    </a:p>
                  </a:txBody>
                  <a:tcPr marL="0" marR="0" marT="36830"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EAF1DD"/>
                    </a:solidFill>
                  </a:tcPr>
                </a:tc>
                <a:tc>
                  <a:txBody>
                    <a:bodyPr/>
                    <a:lstStyle/>
                    <a:p>
                      <a:pPr marL="804545">
                        <a:lnSpc>
                          <a:spcPct val="100000"/>
                        </a:lnSpc>
                        <a:spcBef>
                          <a:spcPts val="290"/>
                        </a:spcBef>
                      </a:pPr>
                      <a:r>
                        <a:rPr sz="1100" spc="20" dirty="0">
                          <a:latin typeface="Segoe UI"/>
                          <a:cs typeface="Segoe UI"/>
                        </a:rPr>
                        <a:t>xxx</a:t>
                      </a:r>
                      <a:endParaRPr sz="1100">
                        <a:latin typeface="Segoe UI"/>
                        <a:cs typeface="Segoe UI"/>
                      </a:endParaRPr>
                    </a:p>
                  </a:txBody>
                  <a:tcPr marL="0" marR="0" marT="36830"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EAF1DD"/>
                    </a:solidFill>
                  </a:tcPr>
                </a:tc>
                <a:extLst>
                  <a:ext uri="{0D108BD9-81ED-4DB2-BD59-A6C34878D82A}">
                    <a16:rowId xmlns:a16="http://schemas.microsoft.com/office/drawing/2014/main" val="10001"/>
                  </a:ext>
                </a:extLst>
              </a:tr>
              <a:tr h="243833">
                <a:tc>
                  <a:txBody>
                    <a:bodyPr/>
                    <a:lstStyle/>
                    <a:p>
                      <a:pPr algn="ctr">
                        <a:lnSpc>
                          <a:spcPct val="100000"/>
                        </a:lnSpc>
                        <a:spcBef>
                          <a:spcPts val="290"/>
                        </a:spcBef>
                      </a:pPr>
                      <a:r>
                        <a:rPr sz="1100" spc="25" dirty="0">
                          <a:latin typeface="Segoe UI"/>
                          <a:cs typeface="Segoe UI"/>
                        </a:rPr>
                        <a:t>9.</a:t>
                      </a:r>
                      <a:endParaRPr sz="1100">
                        <a:latin typeface="Segoe UI"/>
                        <a:cs typeface="Segoe UI"/>
                      </a:endParaRPr>
                    </a:p>
                  </a:txBody>
                  <a:tcPr marL="0" marR="0" marT="36830"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EAF1DD"/>
                    </a:solidFill>
                  </a:tcPr>
                </a:tc>
                <a:tc>
                  <a:txBody>
                    <a:bodyPr/>
                    <a:lstStyle/>
                    <a:p>
                      <a:pPr marL="71120">
                        <a:lnSpc>
                          <a:spcPct val="100000"/>
                        </a:lnSpc>
                        <a:spcBef>
                          <a:spcPts val="290"/>
                        </a:spcBef>
                      </a:pPr>
                      <a:r>
                        <a:rPr sz="1100" spc="15" dirty="0">
                          <a:latin typeface="Segoe UI"/>
                          <a:cs typeface="Segoe UI"/>
                        </a:rPr>
                        <a:t>Earning </a:t>
                      </a:r>
                      <a:r>
                        <a:rPr sz="1100" spc="10" dirty="0">
                          <a:latin typeface="Segoe UI"/>
                          <a:cs typeface="Segoe UI"/>
                        </a:rPr>
                        <a:t>After Tax</a:t>
                      </a:r>
                      <a:r>
                        <a:rPr sz="1100" spc="80" dirty="0">
                          <a:latin typeface="Segoe UI"/>
                          <a:cs typeface="Segoe UI"/>
                        </a:rPr>
                        <a:t> </a:t>
                      </a:r>
                      <a:r>
                        <a:rPr sz="1100" spc="15" dirty="0">
                          <a:latin typeface="Segoe UI"/>
                          <a:cs typeface="Segoe UI"/>
                        </a:rPr>
                        <a:t>[7-8]</a:t>
                      </a:r>
                      <a:endParaRPr sz="1100">
                        <a:latin typeface="Segoe UI"/>
                        <a:cs typeface="Segoe UI"/>
                      </a:endParaRPr>
                    </a:p>
                  </a:txBody>
                  <a:tcPr marL="0" marR="0" marT="36830"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EAF1DD"/>
                    </a:solidFill>
                  </a:tcPr>
                </a:tc>
                <a:tc>
                  <a:txBody>
                    <a:bodyPr/>
                    <a:lstStyle/>
                    <a:p>
                      <a:pPr marL="804545">
                        <a:lnSpc>
                          <a:spcPct val="100000"/>
                        </a:lnSpc>
                        <a:spcBef>
                          <a:spcPts val="290"/>
                        </a:spcBef>
                      </a:pPr>
                      <a:r>
                        <a:rPr sz="1100" spc="20" dirty="0">
                          <a:latin typeface="Segoe UI"/>
                          <a:cs typeface="Segoe UI"/>
                        </a:rPr>
                        <a:t>xxx</a:t>
                      </a:r>
                      <a:endParaRPr sz="1100">
                        <a:latin typeface="Segoe UI"/>
                        <a:cs typeface="Segoe UI"/>
                      </a:endParaRPr>
                    </a:p>
                  </a:txBody>
                  <a:tcPr marL="0" marR="0" marT="36830"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EAF1DD"/>
                    </a:solidFill>
                  </a:tcPr>
                </a:tc>
                <a:extLst>
                  <a:ext uri="{0D108BD9-81ED-4DB2-BD59-A6C34878D82A}">
                    <a16:rowId xmlns:a16="http://schemas.microsoft.com/office/drawing/2014/main" val="10002"/>
                  </a:ext>
                </a:extLst>
              </a:tr>
              <a:tr h="242316">
                <a:tc>
                  <a:txBody>
                    <a:bodyPr/>
                    <a:lstStyle/>
                    <a:p>
                      <a:pPr algn="ctr">
                        <a:lnSpc>
                          <a:spcPct val="100000"/>
                        </a:lnSpc>
                        <a:spcBef>
                          <a:spcPts val="290"/>
                        </a:spcBef>
                      </a:pPr>
                      <a:r>
                        <a:rPr sz="1100" spc="15" dirty="0">
                          <a:latin typeface="Segoe UI"/>
                          <a:cs typeface="Segoe UI"/>
                        </a:rPr>
                        <a:t>10.</a:t>
                      </a:r>
                      <a:endParaRPr sz="1100">
                        <a:latin typeface="Segoe UI"/>
                        <a:cs typeface="Segoe UI"/>
                      </a:endParaRPr>
                    </a:p>
                  </a:txBody>
                  <a:tcPr marL="0" marR="0" marT="36830"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EAF1DD"/>
                    </a:solidFill>
                  </a:tcPr>
                </a:tc>
                <a:tc>
                  <a:txBody>
                    <a:bodyPr/>
                    <a:lstStyle/>
                    <a:p>
                      <a:pPr marL="71120">
                        <a:lnSpc>
                          <a:spcPct val="100000"/>
                        </a:lnSpc>
                        <a:spcBef>
                          <a:spcPts val="290"/>
                        </a:spcBef>
                      </a:pPr>
                      <a:r>
                        <a:rPr sz="1100" spc="15" dirty="0">
                          <a:latin typeface="Segoe UI"/>
                          <a:cs typeface="Segoe UI"/>
                        </a:rPr>
                        <a:t>Add: Depreciation</a:t>
                      </a:r>
                      <a:endParaRPr sz="1100">
                        <a:latin typeface="Segoe UI"/>
                        <a:cs typeface="Segoe UI"/>
                      </a:endParaRPr>
                    </a:p>
                  </a:txBody>
                  <a:tcPr marL="0" marR="0" marT="36830"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EAF1DD"/>
                    </a:solidFill>
                  </a:tcPr>
                </a:tc>
                <a:tc>
                  <a:txBody>
                    <a:bodyPr/>
                    <a:lstStyle/>
                    <a:p>
                      <a:pPr marL="804545">
                        <a:lnSpc>
                          <a:spcPct val="100000"/>
                        </a:lnSpc>
                        <a:spcBef>
                          <a:spcPts val="290"/>
                        </a:spcBef>
                      </a:pPr>
                      <a:r>
                        <a:rPr sz="1100" spc="20" dirty="0">
                          <a:latin typeface="Segoe UI"/>
                          <a:cs typeface="Segoe UI"/>
                        </a:rPr>
                        <a:t>xxx</a:t>
                      </a:r>
                      <a:endParaRPr sz="1100">
                        <a:latin typeface="Segoe UI"/>
                        <a:cs typeface="Segoe UI"/>
                      </a:endParaRPr>
                    </a:p>
                  </a:txBody>
                  <a:tcPr marL="0" marR="0" marT="36830"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EAF1DD"/>
                    </a:solidFill>
                  </a:tcPr>
                </a:tc>
                <a:extLst>
                  <a:ext uri="{0D108BD9-81ED-4DB2-BD59-A6C34878D82A}">
                    <a16:rowId xmlns:a16="http://schemas.microsoft.com/office/drawing/2014/main" val="10003"/>
                  </a:ext>
                </a:extLst>
              </a:tr>
              <a:tr h="243846">
                <a:tc>
                  <a:txBody>
                    <a:bodyPr/>
                    <a:lstStyle/>
                    <a:p>
                      <a:pPr algn="ctr">
                        <a:lnSpc>
                          <a:spcPct val="100000"/>
                        </a:lnSpc>
                        <a:spcBef>
                          <a:spcPts val="290"/>
                        </a:spcBef>
                      </a:pPr>
                      <a:r>
                        <a:rPr sz="1100" spc="15" dirty="0">
                          <a:latin typeface="Segoe UI"/>
                          <a:cs typeface="Segoe UI"/>
                        </a:rPr>
                        <a:t>11.</a:t>
                      </a:r>
                      <a:endParaRPr sz="1100">
                        <a:latin typeface="Segoe UI"/>
                        <a:cs typeface="Segoe UI"/>
                      </a:endParaRPr>
                    </a:p>
                  </a:txBody>
                  <a:tcPr marL="0" marR="0" marT="36830"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EAF1DD"/>
                    </a:solidFill>
                  </a:tcPr>
                </a:tc>
                <a:tc>
                  <a:txBody>
                    <a:bodyPr/>
                    <a:lstStyle/>
                    <a:p>
                      <a:pPr marL="71120">
                        <a:lnSpc>
                          <a:spcPct val="100000"/>
                        </a:lnSpc>
                        <a:spcBef>
                          <a:spcPts val="290"/>
                        </a:spcBef>
                      </a:pPr>
                      <a:r>
                        <a:rPr sz="1100" spc="10" dirty="0">
                          <a:latin typeface="Segoe UI"/>
                          <a:cs typeface="Segoe UI"/>
                        </a:rPr>
                        <a:t>Cash </a:t>
                      </a:r>
                      <a:r>
                        <a:rPr sz="1100" spc="15" dirty="0">
                          <a:latin typeface="Segoe UI"/>
                          <a:cs typeface="Segoe UI"/>
                        </a:rPr>
                        <a:t>Inflow </a:t>
                      </a:r>
                      <a:r>
                        <a:rPr sz="1100" spc="10" dirty="0">
                          <a:latin typeface="Segoe UI"/>
                          <a:cs typeface="Segoe UI"/>
                        </a:rPr>
                        <a:t>After Tax </a:t>
                      </a:r>
                      <a:r>
                        <a:rPr sz="1100" spc="15" dirty="0">
                          <a:latin typeface="Segoe UI"/>
                          <a:cs typeface="Segoe UI"/>
                        </a:rPr>
                        <a:t>(CFAT) </a:t>
                      </a:r>
                      <a:r>
                        <a:rPr sz="1100" spc="5" dirty="0">
                          <a:latin typeface="Segoe UI"/>
                          <a:cs typeface="Segoe UI"/>
                        </a:rPr>
                        <a:t>[9</a:t>
                      </a:r>
                      <a:r>
                        <a:rPr sz="1100" spc="135" dirty="0">
                          <a:latin typeface="Segoe UI"/>
                          <a:cs typeface="Segoe UI"/>
                        </a:rPr>
                        <a:t> </a:t>
                      </a:r>
                      <a:r>
                        <a:rPr sz="1100" spc="10" dirty="0">
                          <a:latin typeface="Segoe UI"/>
                          <a:cs typeface="Segoe UI"/>
                        </a:rPr>
                        <a:t>+10]</a:t>
                      </a:r>
                      <a:endParaRPr sz="1100">
                        <a:latin typeface="Segoe UI"/>
                        <a:cs typeface="Segoe UI"/>
                      </a:endParaRPr>
                    </a:p>
                  </a:txBody>
                  <a:tcPr marL="0" marR="0" marT="36830"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EAF1DD"/>
                    </a:solidFill>
                  </a:tcPr>
                </a:tc>
                <a:tc>
                  <a:txBody>
                    <a:bodyPr/>
                    <a:lstStyle/>
                    <a:p>
                      <a:pPr marL="804545">
                        <a:lnSpc>
                          <a:spcPct val="100000"/>
                        </a:lnSpc>
                        <a:spcBef>
                          <a:spcPts val="290"/>
                        </a:spcBef>
                      </a:pPr>
                      <a:r>
                        <a:rPr sz="1100" spc="20" dirty="0">
                          <a:latin typeface="Segoe UI"/>
                          <a:cs typeface="Segoe UI"/>
                        </a:rPr>
                        <a:t>xxx</a:t>
                      </a:r>
                      <a:endParaRPr sz="1100">
                        <a:latin typeface="Segoe UI"/>
                        <a:cs typeface="Segoe UI"/>
                      </a:endParaRPr>
                    </a:p>
                  </a:txBody>
                  <a:tcPr marL="0" marR="0" marT="36830"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EAF1DD"/>
                    </a:solidFill>
                  </a:tcPr>
                </a:tc>
                <a:extLst>
                  <a:ext uri="{0D108BD9-81ED-4DB2-BD59-A6C34878D82A}">
                    <a16:rowId xmlns:a16="http://schemas.microsoft.com/office/drawing/2014/main" val="10004"/>
                  </a:ext>
                </a:extLst>
              </a:tr>
            </a:tbl>
          </a:graphicData>
        </a:graphic>
      </p:graphicFrame>
      <p:sp>
        <p:nvSpPr>
          <p:cNvPr id="5" name="object 5"/>
          <p:cNvSpPr txBox="1"/>
          <p:nvPr/>
        </p:nvSpPr>
        <p:spPr>
          <a:xfrm>
            <a:off x="804672" y="2732532"/>
            <a:ext cx="5386070" cy="189230"/>
          </a:xfrm>
          <a:prstGeom prst="rect">
            <a:avLst/>
          </a:prstGeom>
          <a:solidFill>
            <a:srgbClr val="C2D69B"/>
          </a:solidFill>
        </p:spPr>
        <p:txBody>
          <a:bodyPr vert="horz" wrap="square" lIns="0" tIns="12700" rIns="0" bIns="0" rtlCol="0">
            <a:spAutoFit/>
          </a:bodyPr>
          <a:lstStyle/>
          <a:p>
            <a:pPr marL="17780">
              <a:lnSpc>
                <a:spcPct val="100000"/>
              </a:lnSpc>
              <a:spcBef>
                <a:spcPts val="100"/>
              </a:spcBef>
            </a:pPr>
            <a:r>
              <a:rPr sz="1100" b="1" spc="-5" dirty="0">
                <a:solidFill>
                  <a:srgbClr val="00A650"/>
                </a:solidFill>
                <a:latin typeface="Segoe UI Black"/>
                <a:cs typeface="Segoe UI Black"/>
              </a:rPr>
              <a:t>ILLUSTRATION</a:t>
            </a:r>
            <a:r>
              <a:rPr sz="1100" b="1" spc="-10" dirty="0">
                <a:solidFill>
                  <a:srgbClr val="00A650"/>
                </a:solidFill>
                <a:latin typeface="Segoe UI Black"/>
                <a:cs typeface="Segoe UI Black"/>
              </a:rPr>
              <a:t> </a:t>
            </a:r>
            <a:r>
              <a:rPr sz="1100" b="1" dirty="0">
                <a:solidFill>
                  <a:srgbClr val="00A650"/>
                </a:solidFill>
                <a:latin typeface="Segoe UI Black"/>
                <a:cs typeface="Segoe UI Black"/>
              </a:rPr>
              <a:t>1</a:t>
            </a:r>
            <a:endParaRPr sz="1100">
              <a:latin typeface="Segoe UI Black"/>
              <a:cs typeface="Segoe UI Black"/>
            </a:endParaRPr>
          </a:p>
        </p:txBody>
      </p:sp>
      <p:sp>
        <p:nvSpPr>
          <p:cNvPr id="6" name="object 6"/>
          <p:cNvSpPr txBox="1"/>
          <p:nvPr/>
        </p:nvSpPr>
        <p:spPr>
          <a:xfrm>
            <a:off x="901663" y="2983051"/>
            <a:ext cx="5283200" cy="945515"/>
          </a:xfrm>
          <a:prstGeom prst="rect">
            <a:avLst/>
          </a:prstGeom>
        </p:spPr>
        <p:txBody>
          <a:bodyPr vert="horz" wrap="square" lIns="0" tIns="22860" rIns="0" bIns="0" rtlCol="0">
            <a:spAutoFit/>
          </a:bodyPr>
          <a:lstStyle/>
          <a:p>
            <a:pPr marL="12700">
              <a:lnSpc>
                <a:spcPct val="100000"/>
              </a:lnSpc>
              <a:spcBef>
                <a:spcPts val="180"/>
              </a:spcBef>
            </a:pPr>
            <a:r>
              <a:rPr sz="1100" i="1" spc="10" dirty="0">
                <a:latin typeface="Segoe UI"/>
                <a:cs typeface="Segoe UI"/>
              </a:rPr>
              <a:t>ABC</a:t>
            </a:r>
            <a:r>
              <a:rPr sz="1100" i="1" spc="105" dirty="0">
                <a:latin typeface="Segoe UI"/>
                <a:cs typeface="Segoe UI"/>
              </a:rPr>
              <a:t> </a:t>
            </a:r>
            <a:r>
              <a:rPr sz="1100" i="1" spc="15" dirty="0">
                <a:latin typeface="Segoe UI"/>
                <a:cs typeface="Segoe UI"/>
              </a:rPr>
              <a:t>Ltd</a:t>
            </a:r>
            <a:r>
              <a:rPr sz="1100" i="1" spc="105" dirty="0">
                <a:latin typeface="Segoe UI"/>
                <a:cs typeface="Segoe UI"/>
              </a:rPr>
              <a:t> </a:t>
            </a:r>
            <a:r>
              <a:rPr sz="1100" i="1" spc="10" dirty="0">
                <a:latin typeface="Segoe UI"/>
                <a:cs typeface="Segoe UI"/>
              </a:rPr>
              <a:t>is</a:t>
            </a:r>
            <a:r>
              <a:rPr sz="1100" i="1" spc="105" dirty="0">
                <a:latin typeface="Segoe UI"/>
                <a:cs typeface="Segoe UI"/>
              </a:rPr>
              <a:t> </a:t>
            </a:r>
            <a:r>
              <a:rPr sz="1100" i="1" spc="15" dirty="0">
                <a:latin typeface="Segoe UI"/>
                <a:cs typeface="Segoe UI"/>
              </a:rPr>
              <a:t>evaluating</a:t>
            </a:r>
            <a:r>
              <a:rPr sz="1100" i="1" spc="105" dirty="0">
                <a:latin typeface="Segoe UI"/>
                <a:cs typeface="Segoe UI"/>
              </a:rPr>
              <a:t> </a:t>
            </a:r>
            <a:r>
              <a:rPr sz="1100" i="1" spc="10" dirty="0">
                <a:latin typeface="Segoe UI"/>
                <a:cs typeface="Segoe UI"/>
              </a:rPr>
              <a:t>the</a:t>
            </a:r>
            <a:r>
              <a:rPr sz="1100" i="1" spc="105" dirty="0">
                <a:latin typeface="Segoe UI"/>
                <a:cs typeface="Segoe UI"/>
              </a:rPr>
              <a:t> </a:t>
            </a:r>
            <a:r>
              <a:rPr sz="1100" i="1" spc="15" dirty="0">
                <a:latin typeface="Segoe UI"/>
                <a:cs typeface="Segoe UI"/>
              </a:rPr>
              <a:t>purchase</a:t>
            </a:r>
            <a:r>
              <a:rPr sz="1100" i="1" spc="125" dirty="0">
                <a:latin typeface="Segoe UI"/>
                <a:cs typeface="Segoe UI"/>
              </a:rPr>
              <a:t> </a:t>
            </a:r>
            <a:r>
              <a:rPr sz="1100" i="1" spc="10" dirty="0">
                <a:latin typeface="Segoe UI"/>
                <a:cs typeface="Segoe UI"/>
              </a:rPr>
              <a:t>of</a:t>
            </a:r>
            <a:r>
              <a:rPr sz="1100" i="1" spc="100" dirty="0">
                <a:latin typeface="Segoe UI"/>
                <a:cs typeface="Segoe UI"/>
              </a:rPr>
              <a:t> </a:t>
            </a:r>
            <a:r>
              <a:rPr sz="1100" i="1" dirty="0">
                <a:latin typeface="Segoe UI"/>
                <a:cs typeface="Segoe UI"/>
              </a:rPr>
              <a:t>a</a:t>
            </a:r>
            <a:r>
              <a:rPr sz="1100" i="1" spc="105" dirty="0">
                <a:latin typeface="Segoe UI"/>
                <a:cs typeface="Segoe UI"/>
              </a:rPr>
              <a:t> </a:t>
            </a:r>
            <a:r>
              <a:rPr sz="1100" i="1" spc="15" dirty="0">
                <a:latin typeface="Segoe UI"/>
                <a:cs typeface="Segoe UI"/>
              </a:rPr>
              <a:t>new</a:t>
            </a:r>
            <a:r>
              <a:rPr sz="1100" i="1" spc="105" dirty="0">
                <a:latin typeface="Segoe UI"/>
                <a:cs typeface="Segoe UI"/>
              </a:rPr>
              <a:t> </a:t>
            </a:r>
            <a:r>
              <a:rPr sz="1100" i="1" spc="10" dirty="0">
                <a:latin typeface="Segoe UI"/>
                <a:cs typeface="Segoe UI"/>
              </a:rPr>
              <a:t>machinery</a:t>
            </a:r>
            <a:r>
              <a:rPr sz="1100" i="1" spc="120" dirty="0">
                <a:latin typeface="Segoe UI"/>
                <a:cs typeface="Segoe UI"/>
              </a:rPr>
              <a:t> </a:t>
            </a:r>
            <a:r>
              <a:rPr sz="1100" i="1" spc="10" dirty="0">
                <a:latin typeface="Segoe UI"/>
                <a:cs typeface="Segoe UI"/>
              </a:rPr>
              <a:t>with</a:t>
            </a:r>
            <a:r>
              <a:rPr sz="1100" i="1" spc="114" dirty="0">
                <a:latin typeface="Segoe UI"/>
                <a:cs typeface="Segoe UI"/>
              </a:rPr>
              <a:t> </a:t>
            </a:r>
            <a:r>
              <a:rPr sz="1100" i="1" dirty="0">
                <a:latin typeface="Segoe UI"/>
                <a:cs typeface="Segoe UI"/>
              </a:rPr>
              <a:t>a</a:t>
            </a:r>
            <a:r>
              <a:rPr sz="1100" i="1" spc="105" dirty="0">
                <a:latin typeface="Segoe UI"/>
                <a:cs typeface="Segoe UI"/>
              </a:rPr>
              <a:t> </a:t>
            </a:r>
            <a:r>
              <a:rPr sz="1100" i="1" spc="15" dirty="0">
                <a:latin typeface="Segoe UI"/>
                <a:cs typeface="Segoe UI"/>
              </a:rPr>
              <a:t>depreciable</a:t>
            </a:r>
            <a:r>
              <a:rPr sz="1100" i="1" spc="105" dirty="0">
                <a:latin typeface="Segoe UI"/>
                <a:cs typeface="Segoe UI"/>
              </a:rPr>
              <a:t> </a:t>
            </a:r>
            <a:r>
              <a:rPr sz="1100" i="1" spc="10" dirty="0">
                <a:latin typeface="Segoe UI"/>
                <a:cs typeface="Segoe UI"/>
              </a:rPr>
              <a:t>base</a:t>
            </a:r>
            <a:r>
              <a:rPr sz="1100" i="1" spc="110" dirty="0">
                <a:latin typeface="Segoe UI"/>
                <a:cs typeface="Segoe UI"/>
              </a:rPr>
              <a:t> </a:t>
            </a:r>
            <a:r>
              <a:rPr sz="1100" i="1" spc="10" dirty="0">
                <a:latin typeface="Segoe UI"/>
                <a:cs typeface="Segoe UI"/>
              </a:rPr>
              <a:t>of</a:t>
            </a:r>
            <a:endParaRPr sz="1100">
              <a:latin typeface="Segoe UI"/>
              <a:cs typeface="Segoe UI"/>
            </a:endParaRPr>
          </a:p>
          <a:p>
            <a:pPr marL="12700" marR="5080">
              <a:lnSpc>
                <a:spcPct val="106100"/>
              </a:lnSpc>
              <a:spcBef>
                <a:spcPts val="10"/>
              </a:spcBef>
            </a:pPr>
            <a:r>
              <a:rPr sz="1150" i="1" spc="10" dirty="0">
                <a:latin typeface="Trebuchet MS"/>
                <a:cs typeface="Trebuchet MS"/>
              </a:rPr>
              <a:t>`</a:t>
            </a:r>
            <a:r>
              <a:rPr sz="1100" i="1" spc="10" dirty="0">
                <a:latin typeface="Segoe UI"/>
                <a:cs typeface="Segoe UI"/>
              </a:rPr>
              <a:t>1,00,000; expected </a:t>
            </a:r>
            <a:r>
              <a:rPr sz="1100" i="1" spc="15" dirty="0">
                <a:latin typeface="Segoe UI"/>
                <a:cs typeface="Segoe UI"/>
              </a:rPr>
              <a:t>economic </a:t>
            </a:r>
            <a:r>
              <a:rPr sz="1100" i="1" spc="10" dirty="0">
                <a:latin typeface="Segoe UI"/>
                <a:cs typeface="Segoe UI"/>
              </a:rPr>
              <a:t>life of </a:t>
            </a:r>
            <a:r>
              <a:rPr sz="1100" i="1" dirty="0">
                <a:latin typeface="Segoe UI"/>
                <a:cs typeface="Segoe UI"/>
              </a:rPr>
              <a:t>4 </a:t>
            </a:r>
            <a:r>
              <a:rPr sz="1100" i="1" spc="15" dirty="0">
                <a:latin typeface="Segoe UI"/>
                <a:cs typeface="Segoe UI"/>
              </a:rPr>
              <a:t>years and </a:t>
            </a:r>
            <a:r>
              <a:rPr sz="1100" i="1" spc="10" dirty="0">
                <a:latin typeface="Segoe UI"/>
                <a:cs typeface="Segoe UI"/>
              </a:rPr>
              <a:t>change </a:t>
            </a:r>
            <a:r>
              <a:rPr sz="1100" i="1" spc="5" dirty="0">
                <a:latin typeface="Segoe UI"/>
                <a:cs typeface="Segoe UI"/>
              </a:rPr>
              <a:t>in </a:t>
            </a:r>
            <a:r>
              <a:rPr sz="1100" i="1" spc="15" dirty="0">
                <a:latin typeface="Segoe UI"/>
                <a:cs typeface="Segoe UI"/>
              </a:rPr>
              <a:t>earnings </a:t>
            </a:r>
            <a:r>
              <a:rPr sz="1100" i="1" spc="10" dirty="0">
                <a:latin typeface="Segoe UI"/>
                <a:cs typeface="Segoe UI"/>
              </a:rPr>
              <a:t>before </a:t>
            </a:r>
            <a:r>
              <a:rPr sz="1100" i="1" spc="15" dirty="0">
                <a:latin typeface="Segoe UI"/>
                <a:cs typeface="Segoe UI"/>
              </a:rPr>
              <a:t>taxes</a:t>
            </a:r>
            <a:r>
              <a:rPr sz="1100" i="1" spc="-165" dirty="0">
                <a:latin typeface="Segoe UI"/>
                <a:cs typeface="Segoe UI"/>
              </a:rPr>
              <a:t> </a:t>
            </a:r>
            <a:r>
              <a:rPr sz="1100" i="1" spc="15" dirty="0">
                <a:latin typeface="Segoe UI"/>
                <a:cs typeface="Segoe UI"/>
              </a:rPr>
              <a:t>and  depreciation</a:t>
            </a:r>
            <a:r>
              <a:rPr sz="1100" i="1" spc="85" dirty="0">
                <a:latin typeface="Segoe UI"/>
                <a:cs typeface="Segoe UI"/>
              </a:rPr>
              <a:t> </a:t>
            </a:r>
            <a:r>
              <a:rPr sz="1100" i="1" dirty="0">
                <a:latin typeface="Segoe UI"/>
                <a:cs typeface="Segoe UI"/>
              </a:rPr>
              <a:t>of</a:t>
            </a:r>
            <a:r>
              <a:rPr sz="1100" i="1" spc="70" dirty="0">
                <a:latin typeface="Segoe UI"/>
                <a:cs typeface="Segoe UI"/>
              </a:rPr>
              <a:t> </a:t>
            </a:r>
            <a:r>
              <a:rPr sz="1150" i="1" spc="5" dirty="0">
                <a:latin typeface="Trebuchet MS"/>
                <a:cs typeface="Trebuchet MS"/>
              </a:rPr>
              <a:t>`</a:t>
            </a:r>
            <a:r>
              <a:rPr sz="1100" i="1" spc="5" dirty="0">
                <a:latin typeface="Segoe UI"/>
                <a:cs typeface="Segoe UI"/>
              </a:rPr>
              <a:t>45,000</a:t>
            </a:r>
            <a:r>
              <a:rPr sz="1100" i="1" spc="75" dirty="0">
                <a:latin typeface="Segoe UI"/>
                <a:cs typeface="Segoe UI"/>
              </a:rPr>
              <a:t> </a:t>
            </a:r>
            <a:r>
              <a:rPr sz="1100" i="1" spc="10" dirty="0">
                <a:latin typeface="Segoe UI"/>
                <a:cs typeface="Segoe UI"/>
              </a:rPr>
              <a:t>in</a:t>
            </a:r>
            <a:r>
              <a:rPr sz="1100" i="1" spc="65" dirty="0">
                <a:latin typeface="Segoe UI"/>
                <a:cs typeface="Segoe UI"/>
              </a:rPr>
              <a:t> </a:t>
            </a:r>
            <a:r>
              <a:rPr sz="1100" i="1" spc="10" dirty="0">
                <a:latin typeface="Segoe UI"/>
                <a:cs typeface="Segoe UI"/>
              </a:rPr>
              <a:t>year</a:t>
            </a:r>
            <a:r>
              <a:rPr sz="1100" i="1" spc="75" dirty="0">
                <a:latin typeface="Segoe UI"/>
                <a:cs typeface="Segoe UI"/>
              </a:rPr>
              <a:t> </a:t>
            </a:r>
            <a:r>
              <a:rPr sz="1100" i="1" spc="5" dirty="0">
                <a:latin typeface="Segoe UI"/>
                <a:cs typeface="Segoe UI"/>
              </a:rPr>
              <a:t>1,</a:t>
            </a:r>
            <a:r>
              <a:rPr sz="1100" i="1" spc="75" dirty="0">
                <a:latin typeface="Segoe UI"/>
                <a:cs typeface="Segoe UI"/>
              </a:rPr>
              <a:t> </a:t>
            </a:r>
            <a:r>
              <a:rPr sz="1150" i="1" spc="5" dirty="0">
                <a:latin typeface="Trebuchet MS"/>
                <a:cs typeface="Trebuchet MS"/>
              </a:rPr>
              <a:t>`</a:t>
            </a:r>
            <a:r>
              <a:rPr sz="1100" i="1" spc="5" dirty="0">
                <a:latin typeface="Segoe UI"/>
                <a:cs typeface="Segoe UI"/>
              </a:rPr>
              <a:t>30,000</a:t>
            </a:r>
            <a:r>
              <a:rPr sz="1100" i="1" spc="75" dirty="0">
                <a:latin typeface="Segoe UI"/>
                <a:cs typeface="Segoe UI"/>
              </a:rPr>
              <a:t> </a:t>
            </a:r>
            <a:r>
              <a:rPr sz="1100" i="1" spc="5" dirty="0">
                <a:latin typeface="Segoe UI"/>
                <a:cs typeface="Segoe UI"/>
              </a:rPr>
              <a:t>in</a:t>
            </a:r>
            <a:r>
              <a:rPr sz="1100" i="1" spc="70" dirty="0">
                <a:latin typeface="Segoe UI"/>
                <a:cs typeface="Segoe UI"/>
              </a:rPr>
              <a:t> </a:t>
            </a:r>
            <a:r>
              <a:rPr sz="1100" i="1" spc="10" dirty="0">
                <a:latin typeface="Segoe UI"/>
                <a:cs typeface="Segoe UI"/>
              </a:rPr>
              <a:t>year</a:t>
            </a:r>
            <a:r>
              <a:rPr sz="1100" i="1" spc="75" dirty="0">
                <a:latin typeface="Segoe UI"/>
                <a:cs typeface="Segoe UI"/>
              </a:rPr>
              <a:t> </a:t>
            </a:r>
            <a:r>
              <a:rPr sz="1100" i="1" spc="5" dirty="0">
                <a:latin typeface="Segoe UI"/>
                <a:cs typeface="Segoe UI"/>
              </a:rPr>
              <a:t>2,</a:t>
            </a:r>
            <a:r>
              <a:rPr sz="1100" i="1" spc="75" dirty="0">
                <a:latin typeface="Segoe UI"/>
                <a:cs typeface="Segoe UI"/>
              </a:rPr>
              <a:t> </a:t>
            </a:r>
            <a:r>
              <a:rPr sz="1150" i="1" spc="5" dirty="0">
                <a:latin typeface="Trebuchet MS"/>
                <a:cs typeface="Trebuchet MS"/>
              </a:rPr>
              <a:t>`</a:t>
            </a:r>
            <a:r>
              <a:rPr sz="1100" i="1" spc="5" dirty="0">
                <a:latin typeface="Segoe UI"/>
                <a:cs typeface="Segoe UI"/>
              </a:rPr>
              <a:t>25,000</a:t>
            </a:r>
            <a:r>
              <a:rPr sz="1100" i="1" spc="75" dirty="0">
                <a:latin typeface="Segoe UI"/>
                <a:cs typeface="Segoe UI"/>
              </a:rPr>
              <a:t> </a:t>
            </a:r>
            <a:r>
              <a:rPr sz="1100" i="1" spc="10" dirty="0">
                <a:latin typeface="Segoe UI"/>
                <a:cs typeface="Segoe UI"/>
              </a:rPr>
              <a:t>in</a:t>
            </a:r>
            <a:r>
              <a:rPr sz="1100" i="1" spc="65" dirty="0">
                <a:latin typeface="Segoe UI"/>
                <a:cs typeface="Segoe UI"/>
              </a:rPr>
              <a:t> </a:t>
            </a:r>
            <a:r>
              <a:rPr sz="1100" i="1" spc="10" dirty="0">
                <a:latin typeface="Segoe UI"/>
                <a:cs typeface="Segoe UI"/>
              </a:rPr>
              <a:t>year</a:t>
            </a:r>
            <a:r>
              <a:rPr sz="1100" i="1" spc="65" dirty="0">
                <a:latin typeface="Segoe UI"/>
                <a:cs typeface="Segoe UI"/>
              </a:rPr>
              <a:t> </a:t>
            </a:r>
            <a:r>
              <a:rPr sz="1100" i="1" dirty="0">
                <a:latin typeface="Segoe UI"/>
                <a:cs typeface="Segoe UI"/>
              </a:rPr>
              <a:t>3</a:t>
            </a:r>
            <a:r>
              <a:rPr sz="1100" i="1" spc="70" dirty="0">
                <a:latin typeface="Segoe UI"/>
                <a:cs typeface="Segoe UI"/>
              </a:rPr>
              <a:t> </a:t>
            </a:r>
            <a:r>
              <a:rPr sz="1100" i="1" spc="15" dirty="0">
                <a:latin typeface="Segoe UI"/>
                <a:cs typeface="Segoe UI"/>
              </a:rPr>
              <a:t>and</a:t>
            </a:r>
            <a:r>
              <a:rPr sz="1100" i="1" spc="75" dirty="0">
                <a:latin typeface="Segoe UI"/>
                <a:cs typeface="Segoe UI"/>
              </a:rPr>
              <a:t> </a:t>
            </a:r>
            <a:r>
              <a:rPr sz="1150" i="1" spc="5" dirty="0">
                <a:latin typeface="Trebuchet MS"/>
                <a:cs typeface="Trebuchet MS"/>
              </a:rPr>
              <a:t>`</a:t>
            </a:r>
            <a:r>
              <a:rPr sz="1100" i="1" spc="5" dirty="0">
                <a:latin typeface="Segoe UI"/>
                <a:cs typeface="Segoe UI"/>
              </a:rPr>
              <a:t>35,000</a:t>
            </a:r>
            <a:endParaRPr sz="1100">
              <a:latin typeface="Segoe UI"/>
              <a:cs typeface="Segoe UI"/>
            </a:endParaRPr>
          </a:p>
          <a:p>
            <a:pPr marL="12700" marR="5715">
              <a:lnSpc>
                <a:spcPct val="110000"/>
              </a:lnSpc>
            </a:pPr>
            <a:r>
              <a:rPr sz="1100" i="1" spc="10" dirty="0">
                <a:latin typeface="Segoe UI"/>
                <a:cs typeface="Segoe UI"/>
              </a:rPr>
              <a:t>in year </a:t>
            </a:r>
            <a:r>
              <a:rPr sz="1100" i="1" spc="5" dirty="0">
                <a:latin typeface="Segoe UI"/>
                <a:cs typeface="Segoe UI"/>
              </a:rPr>
              <a:t>4. </a:t>
            </a:r>
            <a:r>
              <a:rPr sz="1100" i="1" spc="10" dirty="0">
                <a:latin typeface="Segoe UI"/>
                <a:cs typeface="Segoe UI"/>
              </a:rPr>
              <a:t>Assume </a:t>
            </a:r>
            <a:r>
              <a:rPr sz="1100" i="1" spc="15" dirty="0">
                <a:latin typeface="Segoe UI"/>
                <a:cs typeface="Segoe UI"/>
              </a:rPr>
              <a:t>straight-line depreciation </a:t>
            </a:r>
            <a:r>
              <a:rPr sz="1100" i="1" spc="10" dirty="0">
                <a:latin typeface="Segoe UI"/>
                <a:cs typeface="Segoe UI"/>
              </a:rPr>
              <a:t>and </a:t>
            </a:r>
            <a:r>
              <a:rPr sz="1100" i="1" dirty="0">
                <a:latin typeface="Segoe UI"/>
                <a:cs typeface="Segoe UI"/>
              </a:rPr>
              <a:t>a </a:t>
            </a:r>
            <a:r>
              <a:rPr sz="1100" i="1" spc="10" dirty="0">
                <a:latin typeface="Segoe UI"/>
                <a:cs typeface="Segoe UI"/>
              </a:rPr>
              <a:t>20% tax rate. </a:t>
            </a:r>
            <a:r>
              <a:rPr sz="1100" i="1" spc="15" dirty="0">
                <a:latin typeface="Segoe UI"/>
                <a:cs typeface="Segoe UI"/>
              </a:rPr>
              <a:t>You </a:t>
            </a:r>
            <a:r>
              <a:rPr sz="1100" i="1" spc="10" dirty="0">
                <a:latin typeface="Segoe UI"/>
                <a:cs typeface="Segoe UI"/>
              </a:rPr>
              <a:t>are </a:t>
            </a:r>
            <a:r>
              <a:rPr sz="1100" i="1" spc="15" dirty="0">
                <a:latin typeface="Segoe UI"/>
                <a:cs typeface="Segoe UI"/>
              </a:rPr>
              <a:t>required </a:t>
            </a:r>
            <a:r>
              <a:rPr sz="1100" i="1" spc="5" dirty="0">
                <a:latin typeface="Segoe UI"/>
                <a:cs typeface="Segoe UI"/>
              </a:rPr>
              <a:t>to  </a:t>
            </a:r>
            <a:r>
              <a:rPr sz="1100" i="1" spc="15" dirty="0">
                <a:latin typeface="Segoe UI"/>
                <a:cs typeface="Segoe UI"/>
              </a:rPr>
              <a:t>COMPUTE relevant </a:t>
            </a:r>
            <a:r>
              <a:rPr sz="1100" i="1" spc="10" dirty="0">
                <a:latin typeface="Segoe UI"/>
                <a:cs typeface="Segoe UI"/>
              </a:rPr>
              <a:t>cash</a:t>
            </a:r>
            <a:r>
              <a:rPr sz="1100" i="1" spc="55" dirty="0">
                <a:latin typeface="Segoe UI"/>
                <a:cs typeface="Segoe UI"/>
              </a:rPr>
              <a:t> </a:t>
            </a:r>
            <a:r>
              <a:rPr sz="1100" i="1" spc="15" dirty="0">
                <a:latin typeface="Segoe UI"/>
                <a:cs typeface="Segoe UI"/>
              </a:rPr>
              <a:t>flows.</a:t>
            </a:r>
            <a:endParaRPr sz="1100">
              <a:latin typeface="Segoe UI"/>
              <a:cs typeface="Segoe UI"/>
            </a:endParaRPr>
          </a:p>
        </p:txBody>
      </p:sp>
      <p:sp>
        <p:nvSpPr>
          <p:cNvPr id="7" name="object 7"/>
          <p:cNvSpPr txBox="1"/>
          <p:nvPr/>
        </p:nvSpPr>
        <p:spPr>
          <a:xfrm>
            <a:off x="804672" y="4002023"/>
            <a:ext cx="5386070" cy="189230"/>
          </a:xfrm>
          <a:prstGeom prst="rect">
            <a:avLst/>
          </a:prstGeom>
          <a:solidFill>
            <a:srgbClr val="C2D69B"/>
          </a:solidFill>
        </p:spPr>
        <p:txBody>
          <a:bodyPr vert="horz" wrap="square" lIns="0" tIns="10795" rIns="0" bIns="0" rtlCol="0">
            <a:spAutoFit/>
          </a:bodyPr>
          <a:lstStyle/>
          <a:p>
            <a:pPr marL="17780">
              <a:lnSpc>
                <a:spcPct val="100000"/>
              </a:lnSpc>
              <a:spcBef>
                <a:spcPts val="85"/>
              </a:spcBef>
            </a:pPr>
            <a:r>
              <a:rPr sz="1100" b="1" spc="-5" dirty="0">
                <a:solidFill>
                  <a:srgbClr val="00A650"/>
                </a:solidFill>
                <a:latin typeface="Segoe UI Black"/>
                <a:cs typeface="Segoe UI Black"/>
              </a:rPr>
              <a:t>SOLUTION</a:t>
            </a:r>
            <a:endParaRPr sz="1100">
              <a:latin typeface="Segoe UI Black"/>
              <a:cs typeface="Segoe UI Black"/>
            </a:endParaRPr>
          </a:p>
        </p:txBody>
      </p:sp>
      <p:sp>
        <p:nvSpPr>
          <p:cNvPr id="8" name="object 8"/>
          <p:cNvSpPr txBox="1"/>
          <p:nvPr/>
        </p:nvSpPr>
        <p:spPr>
          <a:xfrm>
            <a:off x="5133847" y="4263644"/>
            <a:ext cx="1049655" cy="208279"/>
          </a:xfrm>
          <a:prstGeom prst="rect">
            <a:avLst/>
          </a:prstGeom>
        </p:spPr>
        <p:txBody>
          <a:bodyPr vert="horz" wrap="square" lIns="0" tIns="12700" rIns="0" bIns="0" rtlCol="0">
            <a:spAutoFit/>
          </a:bodyPr>
          <a:lstStyle/>
          <a:p>
            <a:pPr marL="12700">
              <a:lnSpc>
                <a:spcPct val="100000"/>
              </a:lnSpc>
              <a:spcBef>
                <a:spcPts val="100"/>
              </a:spcBef>
            </a:pPr>
            <a:r>
              <a:rPr sz="1200" b="1" spc="15" dirty="0">
                <a:solidFill>
                  <a:srgbClr val="00A650"/>
                </a:solidFill>
                <a:latin typeface="Segoe UI"/>
                <a:cs typeface="Segoe UI"/>
              </a:rPr>
              <a:t>Amount </a:t>
            </a:r>
            <a:r>
              <a:rPr sz="1200" b="1" spc="10" dirty="0">
                <a:solidFill>
                  <a:srgbClr val="00A650"/>
                </a:solidFill>
                <a:latin typeface="Segoe UI"/>
                <a:cs typeface="Segoe UI"/>
              </a:rPr>
              <a:t>(in</a:t>
            </a:r>
            <a:r>
              <a:rPr sz="1200" b="1" spc="-30" dirty="0">
                <a:solidFill>
                  <a:srgbClr val="00A650"/>
                </a:solidFill>
                <a:latin typeface="Segoe UI"/>
                <a:cs typeface="Segoe UI"/>
              </a:rPr>
              <a:t> </a:t>
            </a:r>
            <a:r>
              <a:rPr sz="1200" b="1" spc="-35" dirty="0">
                <a:solidFill>
                  <a:srgbClr val="00A650"/>
                </a:solidFill>
                <a:latin typeface="Trebuchet MS"/>
                <a:cs typeface="Trebuchet MS"/>
              </a:rPr>
              <a:t>`</a:t>
            </a:r>
            <a:r>
              <a:rPr sz="1200" b="1" spc="-35" dirty="0">
                <a:solidFill>
                  <a:srgbClr val="00A650"/>
                </a:solidFill>
                <a:latin typeface="Segoe UI"/>
                <a:cs typeface="Segoe UI"/>
              </a:rPr>
              <a:t>)</a:t>
            </a:r>
            <a:endParaRPr sz="1200">
              <a:latin typeface="Segoe UI"/>
              <a:cs typeface="Segoe UI"/>
            </a:endParaRPr>
          </a:p>
        </p:txBody>
      </p:sp>
      <p:graphicFrame>
        <p:nvGraphicFramePr>
          <p:cNvPr id="9" name="object 9"/>
          <p:cNvGraphicFramePr>
            <a:graphicFrameLocks noGrp="1"/>
          </p:cNvGraphicFramePr>
          <p:nvPr/>
        </p:nvGraphicFramePr>
        <p:xfrm>
          <a:off x="914400" y="4533900"/>
          <a:ext cx="5124448" cy="2186932"/>
        </p:xfrm>
        <a:graphic>
          <a:graphicData uri="http://schemas.openxmlformats.org/drawingml/2006/table">
            <a:tbl>
              <a:tblPr firstRow="1" bandRow="1">
                <a:tableStyleId>{2D5ABB26-0587-4C30-8999-92F81FD0307C}</a:tableStyleId>
              </a:tblPr>
              <a:tblGrid>
                <a:gridCol w="2491740">
                  <a:extLst>
                    <a:ext uri="{9D8B030D-6E8A-4147-A177-3AD203B41FA5}">
                      <a16:colId xmlns:a16="http://schemas.microsoft.com/office/drawing/2014/main" val="20000"/>
                    </a:ext>
                  </a:extLst>
                </a:gridCol>
                <a:gridCol w="658494">
                  <a:extLst>
                    <a:ext uri="{9D8B030D-6E8A-4147-A177-3AD203B41FA5}">
                      <a16:colId xmlns:a16="http://schemas.microsoft.com/office/drawing/2014/main" val="20001"/>
                    </a:ext>
                  </a:extLst>
                </a:gridCol>
                <a:gridCol w="657224">
                  <a:extLst>
                    <a:ext uri="{9D8B030D-6E8A-4147-A177-3AD203B41FA5}">
                      <a16:colId xmlns:a16="http://schemas.microsoft.com/office/drawing/2014/main" val="20002"/>
                    </a:ext>
                  </a:extLst>
                </a:gridCol>
                <a:gridCol w="658495">
                  <a:extLst>
                    <a:ext uri="{9D8B030D-6E8A-4147-A177-3AD203B41FA5}">
                      <a16:colId xmlns:a16="http://schemas.microsoft.com/office/drawing/2014/main" val="20003"/>
                    </a:ext>
                  </a:extLst>
                </a:gridCol>
                <a:gridCol w="658495">
                  <a:extLst>
                    <a:ext uri="{9D8B030D-6E8A-4147-A177-3AD203B41FA5}">
                      <a16:colId xmlns:a16="http://schemas.microsoft.com/office/drawing/2014/main" val="20004"/>
                    </a:ext>
                  </a:extLst>
                </a:gridCol>
              </a:tblGrid>
              <a:tr h="242315">
                <a:tc rowSpan="2">
                  <a:txBody>
                    <a:bodyPr/>
                    <a:lstStyle/>
                    <a:p>
                      <a:pPr>
                        <a:lnSpc>
                          <a:spcPct val="100000"/>
                        </a:lnSpc>
                      </a:pPr>
                      <a:endParaRPr sz="1000">
                        <a:latin typeface="Times New Roman"/>
                        <a:cs typeface="Times New Roman"/>
                      </a:endParaRPr>
                    </a:p>
                  </a:txBody>
                  <a:tcPr marL="0" marR="0" marT="0"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C2D69B"/>
                    </a:solidFill>
                  </a:tcPr>
                </a:tc>
                <a:tc gridSpan="4">
                  <a:txBody>
                    <a:bodyPr/>
                    <a:lstStyle/>
                    <a:p>
                      <a:pPr algn="ctr">
                        <a:lnSpc>
                          <a:spcPct val="100000"/>
                        </a:lnSpc>
                        <a:spcBef>
                          <a:spcPts val="290"/>
                        </a:spcBef>
                      </a:pPr>
                      <a:r>
                        <a:rPr sz="1100" b="1" spc="15" dirty="0">
                          <a:solidFill>
                            <a:srgbClr val="00A650"/>
                          </a:solidFill>
                          <a:latin typeface="Segoe UI"/>
                          <a:cs typeface="Segoe UI"/>
                        </a:rPr>
                        <a:t>Years</a:t>
                      </a:r>
                      <a:endParaRPr sz="1100">
                        <a:latin typeface="Segoe UI"/>
                        <a:cs typeface="Segoe UI"/>
                      </a:endParaRPr>
                    </a:p>
                  </a:txBody>
                  <a:tcPr marL="0" marR="0" marT="36830"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C2D69B"/>
                    </a:solidFill>
                  </a:tcPr>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extLst>
                  <a:ext uri="{0D108BD9-81ED-4DB2-BD59-A6C34878D82A}">
                    <a16:rowId xmlns:a16="http://schemas.microsoft.com/office/drawing/2014/main" val="10000"/>
                  </a:ext>
                </a:extLst>
              </a:tr>
              <a:tr h="243839">
                <a:tc vMerge="1">
                  <a:txBody>
                    <a:bodyPr/>
                    <a:lstStyle/>
                    <a:p>
                      <a:endParaRPr/>
                    </a:p>
                  </a:txBody>
                  <a:tcPr marL="0" marR="0" marT="0"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C2D69B"/>
                    </a:solidFill>
                  </a:tcPr>
                </a:tc>
                <a:tc>
                  <a:txBody>
                    <a:bodyPr/>
                    <a:lstStyle/>
                    <a:p>
                      <a:pPr algn="ctr">
                        <a:lnSpc>
                          <a:spcPct val="100000"/>
                        </a:lnSpc>
                        <a:spcBef>
                          <a:spcPts val="290"/>
                        </a:spcBef>
                      </a:pPr>
                      <a:r>
                        <a:rPr sz="1100" b="1" dirty="0">
                          <a:solidFill>
                            <a:srgbClr val="00A650"/>
                          </a:solidFill>
                          <a:latin typeface="Segoe UI"/>
                          <a:cs typeface="Segoe UI"/>
                        </a:rPr>
                        <a:t>1</a:t>
                      </a:r>
                      <a:endParaRPr sz="1100">
                        <a:latin typeface="Segoe UI"/>
                        <a:cs typeface="Segoe UI"/>
                      </a:endParaRPr>
                    </a:p>
                  </a:txBody>
                  <a:tcPr marL="0" marR="0" marT="36830"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C2D79B"/>
                    </a:solidFill>
                  </a:tcPr>
                </a:tc>
                <a:tc>
                  <a:txBody>
                    <a:bodyPr/>
                    <a:lstStyle/>
                    <a:p>
                      <a:pPr algn="ctr">
                        <a:lnSpc>
                          <a:spcPct val="100000"/>
                        </a:lnSpc>
                        <a:spcBef>
                          <a:spcPts val="290"/>
                        </a:spcBef>
                      </a:pPr>
                      <a:r>
                        <a:rPr sz="1100" b="1" dirty="0">
                          <a:solidFill>
                            <a:srgbClr val="00A650"/>
                          </a:solidFill>
                          <a:latin typeface="Segoe UI"/>
                          <a:cs typeface="Segoe UI"/>
                        </a:rPr>
                        <a:t>2</a:t>
                      </a:r>
                      <a:endParaRPr sz="1100">
                        <a:latin typeface="Segoe UI"/>
                        <a:cs typeface="Segoe UI"/>
                      </a:endParaRPr>
                    </a:p>
                  </a:txBody>
                  <a:tcPr marL="0" marR="0" marT="36830"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C2D79B"/>
                    </a:solidFill>
                  </a:tcPr>
                </a:tc>
                <a:tc>
                  <a:txBody>
                    <a:bodyPr/>
                    <a:lstStyle/>
                    <a:p>
                      <a:pPr algn="ctr">
                        <a:lnSpc>
                          <a:spcPct val="100000"/>
                        </a:lnSpc>
                        <a:spcBef>
                          <a:spcPts val="290"/>
                        </a:spcBef>
                      </a:pPr>
                      <a:r>
                        <a:rPr sz="1100" b="1" dirty="0">
                          <a:solidFill>
                            <a:srgbClr val="00A650"/>
                          </a:solidFill>
                          <a:latin typeface="Segoe UI"/>
                          <a:cs typeface="Segoe UI"/>
                        </a:rPr>
                        <a:t>3</a:t>
                      </a:r>
                      <a:endParaRPr sz="1100">
                        <a:latin typeface="Segoe UI"/>
                        <a:cs typeface="Segoe UI"/>
                      </a:endParaRPr>
                    </a:p>
                  </a:txBody>
                  <a:tcPr marL="0" marR="0" marT="36830"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C2D79B"/>
                    </a:solidFill>
                  </a:tcPr>
                </a:tc>
                <a:tc>
                  <a:txBody>
                    <a:bodyPr/>
                    <a:lstStyle/>
                    <a:p>
                      <a:pPr algn="ctr">
                        <a:lnSpc>
                          <a:spcPct val="100000"/>
                        </a:lnSpc>
                        <a:spcBef>
                          <a:spcPts val="290"/>
                        </a:spcBef>
                      </a:pPr>
                      <a:r>
                        <a:rPr sz="1100" b="1" dirty="0">
                          <a:solidFill>
                            <a:srgbClr val="00A650"/>
                          </a:solidFill>
                          <a:latin typeface="Segoe UI"/>
                          <a:cs typeface="Segoe UI"/>
                        </a:rPr>
                        <a:t>4</a:t>
                      </a:r>
                      <a:endParaRPr sz="1100">
                        <a:latin typeface="Segoe UI"/>
                        <a:cs typeface="Segoe UI"/>
                      </a:endParaRPr>
                    </a:p>
                  </a:txBody>
                  <a:tcPr marL="0" marR="0" marT="36830"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C2D79B"/>
                    </a:solidFill>
                  </a:tcPr>
                </a:tc>
                <a:extLst>
                  <a:ext uri="{0D108BD9-81ED-4DB2-BD59-A6C34878D82A}">
                    <a16:rowId xmlns:a16="http://schemas.microsoft.com/office/drawing/2014/main" val="10001"/>
                  </a:ext>
                </a:extLst>
              </a:tr>
              <a:tr h="242315">
                <a:tc>
                  <a:txBody>
                    <a:bodyPr/>
                    <a:lstStyle/>
                    <a:p>
                      <a:pPr marL="73025">
                        <a:lnSpc>
                          <a:spcPct val="100000"/>
                        </a:lnSpc>
                        <a:spcBef>
                          <a:spcPts val="290"/>
                        </a:spcBef>
                      </a:pPr>
                      <a:r>
                        <a:rPr sz="1100" spc="15" dirty="0">
                          <a:latin typeface="Segoe UI"/>
                          <a:cs typeface="Segoe UI"/>
                        </a:rPr>
                        <a:t>Earnings </a:t>
                      </a:r>
                      <a:r>
                        <a:rPr sz="1100" spc="10" dirty="0">
                          <a:latin typeface="Segoe UI"/>
                          <a:cs typeface="Segoe UI"/>
                        </a:rPr>
                        <a:t>before tax </a:t>
                      </a:r>
                      <a:r>
                        <a:rPr sz="1100" spc="15" dirty="0">
                          <a:latin typeface="Segoe UI"/>
                          <a:cs typeface="Segoe UI"/>
                        </a:rPr>
                        <a:t>and</a:t>
                      </a:r>
                      <a:r>
                        <a:rPr sz="1100" spc="5" dirty="0">
                          <a:latin typeface="Segoe UI"/>
                          <a:cs typeface="Segoe UI"/>
                        </a:rPr>
                        <a:t> </a:t>
                      </a:r>
                      <a:r>
                        <a:rPr sz="1100" spc="15" dirty="0">
                          <a:latin typeface="Segoe UI"/>
                          <a:cs typeface="Segoe UI"/>
                        </a:rPr>
                        <a:t>depreciation</a:t>
                      </a:r>
                      <a:endParaRPr sz="1100">
                        <a:latin typeface="Segoe UI"/>
                        <a:cs typeface="Segoe UI"/>
                      </a:endParaRPr>
                    </a:p>
                  </a:txBody>
                  <a:tcPr marL="0" marR="0" marT="36830"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EAF1DD"/>
                    </a:solidFill>
                  </a:tcPr>
                </a:tc>
                <a:tc>
                  <a:txBody>
                    <a:bodyPr/>
                    <a:lstStyle/>
                    <a:p>
                      <a:pPr marR="65405" algn="r">
                        <a:lnSpc>
                          <a:spcPct val="100000"/>
                        </a:lnSpc>
                        <a:spcBef>
                          <a:spcPts val="290"/>
                        </a:spcBef>
                      </a:pPr>
                      <a:r>
                        <a:rPr sz="1100" spc="15" dirty="0">
                          <a:latin typeface="Segoe UI"/>
                          <a:cs typeface="Segoe UI"/>
                        </a:rPr>
                        <a:t>4</a:t>
                      </a:r>
                      <a:r>
                        <a:rPr sz="1100" spc="25" dirty="0">
                          <a:latin typeface="Segoe UI"/>
                          <a:cs typeface="Segoe UI"/>
                        </a:rPr>
                        <a:t>5</a:t>
                      </a:r>
                      <a:r>
                        <a:rPr sz="1100" spc="10" dirty="0">
                          <a:latin typeface="Segoe UI"/>
                          <a:cs typeface="Segoe UI"/>
                        </a:rPr>
                        <a:t>,</a:t>
                      </a:r>
                      <a:r>
                        <a:rPr sz="1100" spc="15" dirty="0">
                          <a:latin typeface="Segoe UI"/>
                          <a:cs typeface="Segoe UI"/>
                        </a:rPr>
                        <a:t>000</a:t>
                      </a:r>
                      <a:endParaRPr sz="1100">
                        <a:latin typeface="Segoe UI"/>
                        <a:cs typeface="Segoe UI"/>
                      </a:endParaRPr>
                    </a:p>
                  </a:txBody>
                  <a:tcPr marL="0" marR="0" marT="36830"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EAF1DD"/>
                    </a:solidFill>
                  </a:tcPr>
                </a:tc>
                <a:tc>
                  <a:txBody>
                    <a:bodyPr/>
                    <a:lstStyle/>
                    <a:p>
                      <a:pPr marR="64135" algn="r">
                        <a:lnSpc>
                          <a:spcPct val="100000"/>
                        </a:lnSpc>
                        <a:spcBef>
                          <a:spcPts val="290"/>
                        </a:spcBef>
                      </a:pPr>
                      <a:r>
                        <a:rPr sz="1100" spc="15" dirty="0">
                          <a:latin typeface="Segoe UI"/>
                          <a:cs typeface="Segoe UI"/>
                        </a:rPr>
                        <a:t>3</a:t>
                      </a:r>
                      <a:r>
                        <a:rPr sz="1100" spc="25" dirty="0">
                          <a:latin typeface="Segoe UI"/>
                          <a:cs typeface="Segoe UI"/>
                        </a:rPr>
                        <a:t>0</a:t>
                      </a:r>
                      <a:r>
                        <a:rPr sz="1100" spc="10" dirty="0">
                          <a:latin typeface="Segoe UI"/>
                          <a:cs typeface="Segoe UI"/>
                        </a:rPr>
                        <a:t>,</a:t>
                      </a:r>
                      <a:r>
                        <a:rPr sz="1100" spc="15" dirty="0">
                          <a:latin typeface="Segoe UI"/>
                          <a:cs typeface="Segoe UI"/>
                        </a:rPr>
                        <a:t>000</a:t>
                      </a:r>
                      <a:endParaRPr sz="1100">
                        <a:latin typeface="Segoe UI"/>
                        <a:cs typeface="Segoe UI"/>
                      </a:endParaRPr>
                    </a:p>
                  </a:txBody>
                  <a:tcPr marL="0" marR="0" marT="36830"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EAF1DD"/>
                    </a:solidFill>
                  </a:tcPr>
                </a:tc>
                <a:tc>
                  <a:txBody>
                    <a:bodyPr/>
                    <a:lstStyle/>
                    <a:p>
                      <a:pPr marR="65405" algn="r">
                        <a:lnSpc>
                          <a:spcPct val="100000"/>
                        </a:lnSpc>
                        <a:spcBef>
                          <a:spcPts val="290"/>
                        </a:spcBef>
                      </a:pPr>
                      <a:r>
                        <a:rPr sz="1100" spc="15" dirty="0">
                          <a:latin typeface="Segoe UI"/>
                          <a:cs typeface="Segoe UI"/>
                        </a:rPr>
                        <a:t>2</a:t>
                      </a:r>
                      <a:r>
                        <a:rPr sz="1100" spc="25" dirty="0">
                          <a:latin typeface="Segoe UI"/>
                          <a:cs typeface="Segoe UI"/>
                        </a:rPr>
                        <a:t>5</a:t>
                      </a:r>
                      <a:r>
                        <a:rPr sz="1100" spc="10" dirty="0">
                          <a:latin typeface="Segoe UI"/>
                          <a:cs typeface="Segoe UI"/>
                        </a:rPr>
                        <a:t>,</a:t>
                      </a:r>
                      <a:r>
                        <a:rPr sz="1100" spc="15" dirty="0">
                          <a:latin typeface="Segoe UI"/>
                          <a:cs typeface="Segoe UI"/>
                        </a:rPr>
                        <a:t>000</a:t>
                      </a:r>
                      <a:endParaRPr sz="1100">
                        <a:latin typeface="Segoe UI"/>
                        <a:cs typeface="Segoe UI"/>
                      </a:endParaRPr>
                    </a:p>
                  </a:txBody>
                  <a:tcPr marL="0" marR="0" marT="36830"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EAF1DD"/>
                    </a:solidFill>
                  </a:tcPr>
                </a:tc>
                <a:tc>
                  <a:txBody>
                    <a:bodyPr/>
                    <a:lstStyle/>
                    <a:p>
                      <a:pPr marR="65405" algn="r">
                        <a:lnSpc>
                          <a:spcPct val="100000"/>
                        </a:lnSpc>
                        <a:spcBef>
                          <a:spcPts val="290"/>
                        </a:spcBef>
                      </a:pPr>
                      <a:r>
                        <a:rPr sz="1100" spc="15" dirty="0">
                          <a:latin typeface="Segoe UI"/>
                          <a:cs typeface="Segoe UI"/>
                        </a:rPr>
                        <a:t>3</a:t>
                      </a:r>
                      <a:r>
                        <a:rPr sz="1100" spc="25" dirty="0">
                          <a:latin typeface="Segoe UI"/>
                          <a:cs typeface="Segoe UI"/>
                        </a:rPr>
                        <a:t>5</a:t>
                      </a:r>
                      <a:r>
                        <a:rPr sz="1100" spc="10" dirty="0">
                          <a:latin typeface="Segoe UI"/>
                          <a:cs typeface="Segoe UI"/>
                        </a:rPr>
                        <a:t>,</a:t>
                      </a:r>
                      <a:r>
                        <a:rPr sz="1100" spc="15" dirty="0">
                          <a:latin typeface="Segoe UI"/>
                          <a:cs typeface="Segoe UI"/>
                        </a:rPr>
                        <a:t>000</a:t>
                      </a:r>
                      <a:endParaRPr sz="1100">
                        <a:latin typeface="Segoe UI"/>
                        <a:cs typeface="Segoe UI"/>
                      </a:endParaRPr>
                    </a:p>
                  </a:txBody>
                  <a:tcPr marL="0" marR="0" marT="36830"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EAF1DD"/>
                    </a:solidFill>
                  </a:tcPr>
                </a:tc>
                <a:extLst>
                  <a:ext uri="{0D108BD9-81ED-4DB2-BD59-A6C34878D82A}">
                    <a16:rowId xmlns:a16="http://schemas.microsoft.com/office/drawing/2014/main" val="10002"/>
                  </a:ext>
                </a:extLst>
              </a:tr>
              <a:tr h="243833">
                <a:tc>
                  <a:txBody>
                    <a:bodyPr/>
                    <a:lstStyle/>
                    <a:p>
                      <a:pPr marL="73025">
                        <a:lnSpc>
                          <a:spcPct val="100000"/>
                        </a:lnSpc>
                        <a:spcBef>
                          <a:spcPts val="290"/>
                        </a:spcBef>
                      </a:pPr>
                      <a:r>
                        <a:rPr sz="1100" i="1" spc="15" dirty="0">
                          <a:latin typeface="Segoe UI"/>
                          <a:cs typeface="Segoe UI"/>
                        </a:rPr>
                        <a:t>Less:</a:t>
                      </a:r>
                      <a:r>
                        <a:rPr sz="1100" i="1" spc="25" dirty="0">
                          <a:latin typeface="Segoe UI"/>
                          <a:cs typeface="Segoe UI"/>
                        </a:rPr>
                        <a:t> </a:t>
                      </a:r>
                      <a:r>
                        <a:rPr sz="1100" spc="15" dirty="0">
                          <a:latin typeface="Segoe UI"/>
                          <a:cs typeface="Segoe UI"/>
                        </a:rPr>
                        <a:t>Depreciation</a:t>
                      </a:r>
                      <a:endParaRPr sz="1100">
                        <a:latin typeface="Segoe UI"/>
                        <a:cs typeface="Segoe UI"/>
                      </a:endParaRPr>
                    </a:p>
                  </a:txBody>
                  <a:tcPr marL="0" marR="0" marT="36830"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EAF1DD"/>
                    </a:solidFill>
                  </a:tcPr>
                </a:tc>
                <a:tc>
                  <a:txBody>
                    <a:bodyPr/>
                    <a:lstStyle/>
                    <a:p>
                      <a:pPr marR="67310" algn="r">
                        <a:lnSpc>
                          <a:spcPct val="100000"/>
                        </a:lnSpc>
                        <a:spcBef>
                          <a:spcPts val="290"/>
                        </a:spcBef>
                      </a:pPr>
                      <a:r>
                        <a:rPr sz="1100" spc="10" dirty="0">
                          <a:latin typeface="Segoe UI"/>
                          <a:cs typeface="Segoe UI"/>
                        </a:rPr>
                        <a:t>(</a:t>
                      </a:r>
                      <a:r>
                        <a:rPr sz="1100" spc="15" dirty="0">
                          <a:latin typeface="Segoe UI"/>
                          <a:cs typeface="Segoe UI"/>
                        </a:rPr>
                        <a:t>2</a:t>
                      </a:r>
                      <a:r>
                        <a:rPr sz="1100" spc="25" dirty="0">
                          <a:latin typeface="Segoe UI"/>
                          <a:cs typeface="Segoe UI"/>
                        </a:rPr>
                        <a:t>5</a:t>
                      </a:r>
                      <a:r>
                        <a:rPr sz="1100" spc="10" dirty="0">
                          <a:latin typeface="Segoe UI"/>
                          <a:cs typeface="Segoe UI"/>
                        </a:rPr>
                        <a:t>,</a:t>
                      </a:r>
                      <a:r>
                        <a:rPr sz="1100" spc="15" dirty="0">
                          <a:latin typeface="Segoe UI"/>
                          <a:cs typeface="Segoe UI"/>
                        </a:rPr>
                        <a:t>00</a:t>
                      </a:r>
                      <a:r>
                        <a:rPr sz="1100" spc="25" dirty="0">
                          <a:latin typeface="Segoe UI"/>
                          <a:cs typeface="Segoe UI"/>
                        </a:rPr>
                        <a:t>0</a:t>
                      </a:r>
                      <a:r>
                        <a:rPr sz="1100" dirty="0">
                          <a:latin typeface="Segoe UI"/>
                          <a:cs typeface="Segoe UI"/>
                        </a:rPr>
                        <a:t>)</a:t>
                      </a:r>
                      <a:endParaRPr sz="1100">
                        <a:latin typeface="Segoe UI"/>
                        <a:cs typeface="Segoe UI"/>
                      </a:endParaRPr>
                    </a:p>
                  </a:txBody>
                  <a:tcPr marL="0" marR="0" marT="36830"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EAF1DD"/>
                    </a:solidFill>
                  </a:tcPr>
                </a:tc>
                <a:tc>
                  <a:txBody>
                    <a:bodyPr/>
                    <a:lstStyle/>
                    <a:p>
                      <a:pPr marR="66040" algn="r">
                        <a:lnSpc>
                          <a:spcPct val="100000"/>
                        </a:lnSpc>
                        <a:spcBef>
                          <a:spcPts val="290"/>
                        </a:spcBef>
                      </a:pPr>
                      <a:r>
                        <a:rPr sz="1100" spc="10" dirty="0">
                          <a:latin typeface="Segoe UI"/>
                          <a:cs typeface="Segoe UI"/>
                        </a:rPr>
                        <a:t>(</a:t>
                      </a:r>
                      <a:r>
                        <a:rPr sz="1100" spc="15" dirty="0">
                          <a:latin typeface="Segoe UI"/>
                          <a:cs typeface="Segoe UI"/>
                        </a:rPr>
                        <a:t>2</a:t>
                      </a:r>
                      <a:r>
                        <a:rPr sz="1100" spc="25" dirty="0">
                          <a:latin typeface="Segoe UI"/>
                          <a:cs typeface="Segoe UI"/>
                        </a:rPr>
                        <a:t>5</a:t>
                      </a:r>
                      <a:r>
                        <a:rPr sz="1100" spc="10" dirty="0">
                          <a:latin typeface="Segoe UI"/>
                          <a:cs typeface="Segoe UI"/>
                        </a:rPr>
                        <a:t>,</a:t>
                      </a:r>
                      <a:r>
                        <a:rPr sz="1100" spc="15" dirty="0">
                          <a:latin typeface="Segoe UI"/>
                          <a:cs typeface="Segoe UI"/>
                        </a:rPr>
                        <a:t>00</a:t>
                      </a:r>
                      <a:r>
                        <a:rPr sz="1100" spc="25" dirty="0">
                          <a:latin typeface="Segoe UI"/>
                          <a:cs typeface="Segoe UI"/>
                        </a:rPr>
                        <a:t>0</a:t>
                      </a:r>
                      <a:r>
                        <a:rPr sz="1100" dirty="0">
                          <a:latin typeface="Segoe UI"/>
                          <a:cs typeface="Segoe UI"/>
                        </a:rPr>
                        <a:t>)</a:t>
                      </a:r>
                      <a:endParaRPr sz="1100">
                        <a:latin typeface="Segoe UI"/>
                        <a:cs typeface="Segoe UI"/>
                      </a:endParaRPr>
                    </a:p>
                  </a:txBody>
                  <a:tcPr marL="0" marR="0" marT="36830"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EAF1DD"/>
                    </a:solidFill>
                  </a:tcPr>
                </a:tc>
                <a:tc>
                  <a:txBody>
                    <a:bodyPr/>
                    <a:lstStyle/>
                    <a:p>
                      <a:pPr marR="67310" algn="r">
                        <a:lnSpc>
                          <a:spcPct val="100000"/>
                        </a:lnSpc>
                        <a:spcBef>
                          <a:spcPts val="290"/>
                        </a:spcBef>
                      </a:pPr>
                      <a:r>
                        <a:rPr sz="1100" spc="10" dirty="0">
                          <a:latin typeface="Segoe UI"/>
                          <a:cs typeface="Segoe UI"/>
                        </a:rPr>
                        <a:t>(</a:t>
                      </a:r>
                      <a:r>
                        <a:rPr sz="1100" spc="15" dirty="0">
                          <a:latin typeface="Segoe UI"/>
                          <a:cs typeface="Segoe UI"/>
                        </a:rPr>
                        <a:t>2</a:t>
                      </a:r>
                      <a:r>
                        <a:rPr sz="1100" spc="25" dirty="0">
                          <a:latin typeface="Segoe UI"/>
                          <a:cs typeface="Segoe UI"/>
                        </a:rPr>
                        <a:t>5</a:t>
                      </a:r>
                      <a:r>
                        <a:rPr sz="1100" spc="10" dirty="0">
                          <a:latin typeface="Segoe UI"/>
                          <a:cs typeface="Segoe UI"/>
                        </a:rPr>
                        <a:t>,</a:t>
                      </a:r>
                      <a:r>
                        <a:rPr sz="1100" spc="15" dirty="0">
                          <a:latin typeface="Segoe UI"/>
                          <a:cs typeface="Segoe UI"/>
                        </a:rPr>
                        <a:t>00</a:t>
                      </a:r>
                      <a:r>
                        <a:rPr sz="1100" spc="25" dirty="0">
                          <a:latin typeface="Segoe UI"/>
                          <a:cs typeface="Segoe UI"/>
                        </a:rPr>
                        <a:t>0</a:t>
                      </a:r>
                      <a:r>
                        <a:rPr sz="1100" dirty="0">
                          <a:latin typeface="Segoe UI"/>
                          <a:cs typeface="Segoe UI"/>
                        </a:rPr>
                        <a:t>)</a:t>
                      </a:r>
                      <a:endParaRPr sz="1100">
                        <a:latin typeface="Segoe UI"/>
                        <a:cs typeface="Segoe UI"/>
                      </a:endParaRPr>
                    </a:p>
                  </a:txBody>
                  <a:tcPr marL="0" marR="0" marT="36830"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EAF1DD"/>
                    </a:solidFill>
                  </a:tcPr>
                </a:tc>
                <a:tc>
                  <a:txBody>
                    <a:bodyPr/>
                    <a:lstStyle/>
                    <a:p>
                      <a:pPr marR="67310" algn="r">
                        <a:lnSpc>
                          <a:spcPct val="100000"/>
                        </a:lnSpc>
                        <a:spcBef>
                          <a:spcPts val="290"/>
                        </a:spcBef>
                      </a:pPr>
                      <a:r>
                        <a:rPr sz="1100" spc="10" dirty="0">
                          <a:latin typeface="Segoe UI"/>
                          <a:cs typeface="Segoe UI"/>
                        </a:rPr>
                        <a:t>(</a:t>
                      </a:r>
                      <a:r>
                        <a:rPr sz="1100" spc="15" dirty="0">
                          <a:latin typeface="Segoe UI"/>
                          <a:cs typeface="Segoe UI"/>
                        </a:rPr>
                        <a:t>2</a:t>
                      </a:r>
                      <a:r>
                        <a:rPr sz="1100" spc="25" dirty="0">
                          <a:latin typeface="Segoe UI"/>
                          <a:cs typeface="Segoe UI"/>
                        </a:rPr>
                        <a:t>5</a:t>
                      </a:r>
                      <a:r>
                        <a:rPr sz="1100" spc="10" dirty="0">
                          <a:latin typeface="Segoe UI"/>
                          <a:cs typeface="Segoe UI"/>
                        </a:rPr>
                        <a:t>,</a:t>
                      </a:r>
                      <a:r>
                        <a:rPr sz="1100" spc="15" dirty="0">
                          <a:latin typeface="Segoe UI"/>
                          <a:cs typeface="Segoe UI"/>
                        </a:rPr>
                        <a:t>00</a:t>
                      </a:r>
                      <a:r>
                        <a:rPr sz="1100" spc="25" dirty="0">
                          <a:latin typeface="Segoe UI"/>
                          <a:cs typeface="Segoe UI"/>
                        </a:rPr>
                        <a:t>0</a:t>
                      </a:r>
                      <a:r>
                        <a:rPr sz="1100" dirty="0">
                          <a:latin typeface="Segoe UI"/>
                          <a:cs typeface="Segoe UI"/>
                        </a:rPr>
                        <a:t>)</a:t>
                      </a:r>
                      <a:endParaRPr sz="1100">
                        <a:latin typeface="Segoe UI"/>
                        <a:cs typeface="Segoe UI"/>
                      </a:endParaRPr>
                    </a:p>
                  </a:txBody>
                  <a:tcPr marL="0" marR="0" marT="36830"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EAF1DD"/>
                    </a:solidFill>
                  </a:tcPr>
                </a:tc>
                <a:extLst>
                  <a:ext uri="{0D108BD9-81ED-4DB2-BD59-A6C34878D82A}">
                    <a16:rowId xmlns:a16="http://schemas.microsoft.com/office/drawing/2014/main" val="10003"/>
                  </a:ext>
                </a:extLst>
              </a:tr>
              <a:tr h="242315">
                <a:tc>
                  <a:txBody>
                    <a:bodyPr/>
                    <a:lstStyle/>
                    <a:p>
                      <a:pPr marL="73025">
                        <a:lnSpc>
                          <a:spcPct val="100000"/>
                        </a:lnSpc>
                        <a:spcBef>
                          <a:spcPts val="290"/>
                        </a:spcBef>
                      </a:pPr>
                      <a:r>
                        <a:rPr sz="1100" spc="15" dirty="0">
                          <a:latin typeface="Segoe UI"/>
                          <a:cs typeface="Segoe UI"/>
                        </a:rPr>
                        <a:t>Earnings before</a:t>
                      </a:r>
                      <a:r>
                        <a:rPr sz="1100" spc="45" dirty="0">
                          <a:latin typeface="Segoe UI"/>
                          <a:cs typeface="Segoe UI"/>
                        </a:rPr>
                        <a:t> </a:t>
                      </a:r>
                      <a:r>
                        <a:rPr sz="1100" spc="10" dirty="0">
                          <a:latin typeface="Segoe UI"/>
                          <a:cs typeface="Segoe UI"/>
                        </a:rPr>
                        <a:t>tax</a:t>
                      </a:r>
                      <a:endParaRPr sz="1100">
                        <a:latin typeface="Segoe UI"/>
                        <a:cs typeface="Segoe UI"/>
                      </a:endParaRPr>
                    </a:p>
                  </a:txBody>
                  <a:tcPr marL="0" marR="0" marT="36830"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EAF1DD"/>
                    </a:solidFill>
                  </a:tcPr>
                </a:tc>
                <a:tc>
                  <a:txBody>
                    <a:bodyPr/>
                    <a:lstStyle/>
                    <a:p>
                      <a:pPr marR="65405" algn="r">
                        <a:lnSpc>
                          <a:spcPct val="100000"/>
                        </a:lnSpc>
                        <a:spcBef>
                          <a:spcPts val="290"/>
                        </a:spcBef>
                      </a:pPr>
                      <a:r>
                        <a:rPr sz="1100" spc="15" dirty="0">
                          <a:latin typeface="Segoe UI"/>
                          <a:cs typeface="Segoe UI"/>
                        </a:rPr>
                        <a:t>2</a:t>
                      </a:r>
                      <a:r>
                        <a:rPr sz="1100" spc="25" dirty="0">
                          <a:latin typeface="Segoe UI"/>
                          <a:cs typeface="Segoe UI"/>
                        </a:rPr>
                        <a:t>0</a:t>
                      </a:r>
                      <a:r>
                        <a:rPr sz="1100" spc="10" dirty="0">
                          <a:latin typeface="Segoe UI"/>
                          <a:cs typeface="Segoe UI"/>
                        </a:rPr>
                        <a:t>,</a:t>
                      </a:r>
                      <a:r>
                        <a:rPr sz="1100" spc="15" dirty="0">
                          <a:latin typeface="Segoe UI"/>
                          <a:cs typeface="Segoe UI"/>
                        </a:rPr>
                        <a:t>000</a:t>
                      </a:r>
                      <a:endParaRPr sz="1100">
                        <a:latin typeface="Segoe UI"/>
                        <a:cs typeface="Segoe UI"/>
                      </a:endParaRPr>
                    </a:p>
                  </a:txBody>
                  <a:tcPr marL="0" marR="0" marT="36830"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EAF1DD"/>
                    </a:solidFill>
                  </a:tcPr>
                </a:tc>
                <a:tc>
                  <a:txBody>
                    <a:bodyPr/>
                    <a:lstStyle/>
                    <a:p>
                      <a:pPr marR="64135" algn="r">
                        <a:lnSpc>
                          <a:spcPct val="100000"/>
                        </a:lnSpc>
                        <a:spcBef>
                          <a:spcPts val="290"/>
                        </a:spcBef>
                      </a:pPr>
                      <a:r>
                        <a:rPr sz="1100" spc="25" dirty="0">
                          <a:latin typeface="Segoe UI"/>
                          <a:cs typeface="Segoe UI"/>
                        </a:rPr>
                        <a:t>5</a:t>
                      </a:r>
                      <a:r>
                        <a:rPr sz="1100" spc="10" dirty="0">
                          <a:latin typeface="Segoe UI"/>
                          <a:cs typeface="Segoe UI"/>
                        </a:rPr>
                        <a:t>,</a:t>
                      </a:r>
                      <a:r>
                        <a:rPr sz="1100" spc="15" dirty="0">
                          <a:latin typeface="Segoe UI"/>
                          <a:cs typeface="Segoe UI"/>
                        </a:rPr>
                        <a:t>000</a:t>
                      </a:r>
                      <a:endParaRPr sz="1100">
                        <a:latin typeface="Segoe UI"/>
                        <a:cs typeface="Segoe UI"/>
                      </a:endParaRPr>
                    </a:p>
                  </a:txBody>
                  <a:tcPr marL="0" marR="0" marT="36830"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EAF1DD"/>
                    </a:solidFill>
                  </a:tcPr>
                </a:tc>
                <a:tc>
                  <a:txBody>
                    <a:bodyPr/>
                    <a:lstStyle/>
                    <a:p>
                      <a:pPr marR="67310" algn="r">
                        <a:lnSpc>
                          <a:spcPct val="100000"/>
                        </a:lnSpc>
                        <a:spcBef>
                          <a:spcPts val="290"/>
                        </a:spcBef>
                      </a:pPr>
                      <a:r>
                        <a:rPr sz="1100" dirty="0">
                          <a:latin typeface="Segoe UI"/>
                          <a:cs typeface="Segoe UI"/>
                        </a:rPr>
                        <a:t>0</a:t>
                      </a:r>
                      <a:endParaRPr sz="1100">
                        <a:latin typeface="Segoe UI"/>
                        <a:cs typeface="Segoe UI"/>
                      </a:endParaRPr>
                    </a:p>
                  </a:txBody>
                  <a:tcPr marL="0" marR="0" marT="36830"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EAF1DD"/>
                    </a:solidFill>
                  </a:tcPr>
                </a:tc>
                <a:tc>
                  <a:txBody>
                    <a:bodyPr/>
                    <a:lstStyle/>
                    <a:p>
                      <a:pPr marR="65405" algn="r">
                        <a:lnSpc>
                          <a:spcPct val="100000"/>
                        </a:lnSpc>
                        <a:spcBef>
                          <a:spcPts val="290"/>
                        </a:spcBef>
                      </a:pPr>
                      <a:r>
                        <a:rPr sz="1100" spc="15" dirty="0">
                          <a:latin typeface="Segoe UI"/>
                          <a:cs typeface="Segoe UI"/>
                        </a:rPr>
                        <a:t>1</a:t>
                      </a:r>
                      <a:r>
                        <a:rPr sz="1100" spc="25" dirty="0">
                          <a:latin typeface="Segoe UI"/>
                          <a:cs typeface="Segoe UI"/>
                        </a:rPr>
                        <a:t>0</a:t>
                      </a:r>
                      <a:r>
                        <a:rPr sz="1100" spc="10" dirty="0">
                          <a:latin typeface="Segoe UI"/>
                          <a:cs typeface="Segoe UI"/>
                        </a:rPr>
                        <a:t>,</a:t>
                      </a:r>
                      <a:r>
                        <a:rPr sz="1100" spc="15" dirty="0">
                          <a:latin typeface="Segoe UI"/>
                          <a:cs typeface="Segoe UI"/>
                        </a:rPr>
                        <a:t>000</a:t>
                      </a:r>
                      <a:endParaRPr sz="1100">
                        <a:latin typeface="Segoe UI"/>
                        <a:cs typeface="Segoe UI"/>
                      </a:endParaRPr>
                    </a:p>
                  </a:txBody>
                  <a:tcPr marL="0" marR="0" marT="36830"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EAF1DD"/>
                    </a:solidFill>
                  </a:tcPr>
                </a:tc>
                <a:extLst>
                  <a:ext uri="{0D108BD9-81ED-4DB2-BD59-A6C34878D82A}">
                    <a16:rowId xmlns:a16="http://schemas.microsoft.com/office/drawing/2014/main" val="10004"/>
                  </a:ext>
                </a:extLst>
              </a:tr>
              <a:tr h="242315">
                <a:tc>
                  <a:txBody>
                    <a:bodyPr/>
                    <a:lstStyle/>
                    <a:p>
                      <a:pPr marL="73025">
                        <a:lnSpc>
                          <a:spcPct val="100000"/>
                        </a:lnSpc>
                        <a:spcBef>
                          <a:spcPts val="290"/>
                        </a:spcBef>
                      </a:pPr>
                      <a:r>
                        <a:rPr sz="1100" i="1" spc="15" dirty="0">
                          <a:latin typeface="Segoe UI"/>
                          <a:cs typeface="Segoe UI"/>
                        </a:rPr>
                        <a:t>Less</a:t>
                      </a:r>
                      <a:r>
                        <a:rPr sz="1100" spc="15" dirty="0">
                          <a:latin typeface="Segoe UI"/>
                          <a:cs typeface="Segoe UI"/>
                        </a:rPr>
                        <a:t>: </a:t>
                      </a:r>
                      <a:r>
                        <a:rPr sz="1100" spc="10" dirty="0">
                          <a:latin typeface="Segoe UI"/>
                          <a:cs typeface="Segoe UI"/>
                        </a:rPr>
                        <a:t>Tax</a:t>
                      </a:r>
                      <a:r>
                        <a:rPr sz="1100" spc="40" dirty="0">
                          <a:latin typeface="Segoe UI"/>
                          <a:cs typeface="Segoe UI"/>
                        </a:rPr>
                        <a:t> </a:t>
                      </a:r>
                      <a:r>
                        <a:rPr sz="1100" spc="15" dirty="0">
                          <a:latin typeface="Segoe UI"/>
                          <a:cs typeface="Segoe UI"/>
                        </a:rPr>
                        <a:t>@20%</a:t>
                      </a:r>
                      <a:endParaRPr sz="1100">
                        <a:latin typeface="Segoe UI"/>
                        <a:cs typeface="Segoe UI"/>
                      </a:endParaRPr>
                    </a:p>
                  </a:txBody>
                  <a:tcPr marL="0" marR="0" marT="36830"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EAF1DD"/>
                    </a:solidFill>
                  </a:tcPr>
                </a:tc>
                <a:tc>
                  <a:txBody>
                    <a:bodyPr/>
                    <a:lstStyle/>
                    <a:p>
                      <a:pPr marR="67310" algn="r">
                        <a:lnSpc>
                          <a:spcPct val="100000"/>
                        </a:lnSpc>
                        <a:spcBef>
                          <a:spcPts val="290"/>
                        </a:spcBef>
                      </a:pPr>
                      <a:r>
                        <a:rPr sz="1100" spc="10" dirty="0">
                          <a:latin typeface="Segoe UI"/>
                          <a:cs typeface="Segoe UI"/>
                        </a:rPr>
                        <a:t>(</a:t>
                      </a:r>
                      <a:r>
                        <a:rPr sz="1100" spc="25" dirty="0">
                          <a:latin typeface="Segoe UI"/>
                          <a:cs typeface="Segoe UI"/>
                        </a:rPr>
                        <a:t>4</a:t>
                      </a:r>
                      <a:r>
                        <a:rPr sz="1100" spc="10" dirty="0">
                          <a:latin typeface="Segoe UI"/>
                          <a:cs typeface="Segoe UI"/>
                        </a:rPr>
                        <a:t>,</a:t>
                      </a:r>
                      <a:r>
                        <a:rPr sz="1100" spc="15" dirty="0">
                          <a:latin typeface="Segoe UI"/>
                          <a:cs typeface="Segoe UI"/>
                        </a:rPr>
                        <a:t>00</a:t>
                      </a:r>
                      <a:r>
                        <a:rPr sz="1100" spc="25" dirty="0">
                          <a:latin typeface="Segoe UI"/>
                          <a:cs typeface="Segoe UI"/>
                        </a:rPr>
                        <a:t>0</a:t>
                      </a:r>
                      <a:r>
                        <a:rPr sz="1100" dirty="0">
                          <a:latin typeface="Segoe UI"/>
                          <a:cs typeface="Segoe UI"/>
                        </a:rPr>
                        <a:t>)</a:t>
                      </a:r>
                      <a:endParaRPr sz="1100">
                        <a:latin typeface="Segoe UI"/>
                        <a:cs typeface="Segoe UI"/>
                      </a:endParaRPr>
                    </a:p>
                  </a:txBody>
                  <a:tcPr marL="0" marR="0" marT="36830"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EAF1DD"/>
                    </a:solidFill>
                  </a:tcPr>
                </a:tc>
                <a:tc>
                  <a:txBody>
                    <a:bodyPr/>
                    <a:lstStyle/>
                    <a:p>
                      <a:pPr marR="66040" algn="r">
                        <a:lnSpc>
                          <a:spcPct val="100000"/>
                        </a:lnSpc>
                        <a:spcBef>
                          <a:spcPts val="290"/>
                        </a:spcBef>
                      </a:pPr>
                      <a:r>
                        <a:rPr sz="1100" spc="10" dirty="0">
                          <a:latin typeface="Segoe UI"/>
                          <a:cs typeface="Segoe UI"/>
                        </a:rPr>
                        <a:t>(</a:t>
                      </a:r>
                      <a:r>
                        <a:rPr sz="1100" spc="25" dirty="0">
                          <a:latin typeface="Segoe UI"/>
                          <a:cs typeface="Segoe UI"/>
                        </a:rPr>
                        <a:t>1</a:t>
                      </a:r>
                      <a:r>
                        <a:rPr sz="1100" spc="10" dirty="0">
                          <a:latin typeface="Segoe UI"/>
                          <a:cs typeface="Segoe UI"/>
                        </a:rPr>
                        <a:t>,</a:t>
                      </a:r>
                      <a:r>
                        <a:rPr sz="1100" spc="15" dirty="0">
                          <a:latin typeface="Segoe UI"/>
                          <a:cs typeface="Segoe UI"/>
                        </a:rPr>
                        <a:t>00</a:t>
                      </a:r>
                      <a:r>
                        <a:rPr sz="1100" spc="25" dirty="0">
                          <a:latin typeface="Segoe UI"/>
                          <a:cs typeface="Segoe UI"/>
                        </a:rPr>
                        <a:t>0</a:t>
                      </a:r>
                      <a:r>
                        <a:rPr sz="1100" dirty="0">
                          <a:latin typeface="Segoe UI"/>
                          <a:cs typeface="Segoe UI"/>
                        </a:rPr>
                        <a:t>)</a:t>
                      </a:r>
                      <a:endParaRPr sz="1100">
                        <a:latin typeface="Segoe UI"/>
                        <a:cs typeface="Segoe UI"/>
                      </a:endParaRPr>
                    </a:p>
                  </a:txBody>
                  <a:tcPr marL="0" marR="0" marT="36830"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EAF1DD"/>
                    </a:solidFill>
                  </a:tcPr>
                </a:tc>
                <a:tc>
                  <a:txBody>
                    <a:bodyPr/>
                    <a:lstStyle/>
                    <a:p>
                      <a:pPr marR="67310" algn="r">
                        <a:lnSpc>
                          <a:spcPct val="100000"/>
                        </a:lnSpc>
                        <a:spcBef>
                          <a:spcPts val="290"/>
                        </a:spcBef>
                      </a:pPr>
                      <a:r>
                        <a:rPr sz="1100" dirty="0">
                          <a:latin typeface="Segoe UI"/>
                          <a:cs typeface="Segoe UI"/>
                        </a:rPr>
                        <a:t>0</a:t>
                      </a:r>
                      <a:endParaRPr sz="1100">
                        <a:latin typeface="Segoe UI"/>
                        <a:cs typeface="Segoe UI"/>
                      </a:endParaRPr>
                    </a:p>
                  </a:txBody>
                  <a:tcPr marL="0" marR="0" marT="36830"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EAF1DD"/>
                    </a:solidFill>
                  </a:tcPr>
                </a:tc>
                <a:tc>
                  <a:txBody>
                    <a:bodyPr/>
                    <a:lstStyle/>
                    <a:p>
                      <a:pPr marR="67310" algn="r">
                        <a:lnSpc>
                          <a:spcPct val="100000"/>
                        </a:lnSpc>
                        <a:spcBef>
                          <a:spcPts val="290"/>
                        </a:spcBef>
                      </a:pPr>
                      <a:r>
                        <a:rPr sz="1100" spc="10" dirty="0">
                          <a:latin typeface="Segoe UI"/>
                          <a:cs typeface="Segoe UI"/>
                        </a:rPr>
                        <a:t>(</a:t>
                      </a:r>
                      <a:r>
                        <a:rPr sz="1100" spc="25" dirty="0">
                          <a:latin typeface="Segoe UI"/>
                          <a:cs typeface="Segoe UI"/>
                        </a:rPr>
                        <a:t>2</a:t>
                      </a:r>
                      <a:r>
                        <a:rPr sz="1100" spc="10" dirty="0">
                          <a:latin typeface="Segoe UI"/>
                          <a:cs typeface="Segoe UI"/>
                        </a:rPr>
                        <a:t>,</a:t>
                      </a:r>
                      <a:r>
                        <a:rPr sz="1100" spc="15" dirty="0">
                          <a:latin typeface="Segoe UI"/>
                          <a:cs typeface="Segoe UI"/>
                        </a:rPr>
                        <a:t>00</a:t>
                      </a:r>
                      <a:r>
                        <a:rPr sz="1100" spc="25" dirty="0">
                          <a:latin typeface="Segoe UI"/>
                          <a:cs typeface="Segoe UI"/>
                        </a:rPr>
                        <a:t>0</a:t>
                      </a:r>
                      <a:r>
                        <a:rPr sz="1100" dirty="0">
                          <a:latin typeface="Segoe UI"/>
                          <a:cs typeface="Segoe UI"/>
                        </a:rPr>
                        <a:t>)</a:t>
                      </a:r>
                      <a:endParaRPr sz="1100">
                        <a:latin typeface="Segoe UI"/>
                        <a:cs typeface="Segoe UI"/>
                      </a:endParaRPr>
                    </a:p>
                  </a:txBody>
                  <a:tcPr marL="0" marR="0" marT="36830"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EAF1DD"/>
                    </a:solidFill>
                  </a:tcPr>
                </a:tc>
                <a:extLst>
                  <a:ext uri="{0D108BD9-81ED-4DB2-BD59-A6C34878D82A}">
                    <a16:rowId xmlns:a16="http://schemas.microsoft.com/office/drawing/2014/main" val="10005"/>
                  </a:ext>
                </a:extLst>
              </a:tr>
              <a:tr h="243846">
                <a:tc>
                  <a:txBody>
                    <a:bodyPr/>
                    <a:lstStyle/>
                    <a:p>
                      <a:pPr>
                        <a:lnSpc>
                          <a:spcPct val="100000"/>
                        </a:lnSpc>
                      </a:pPr>
                      <a:endParaRPr sz="1000">
                        <a:latin typeface="Times New Roman"/>
                        <a:cs typeface="Times New Roman"/>
                      </a:endParaRPr>
                    </a:p>
                  </a:txBody>
                  <a:tcPr marL="0" marR="0" marT="0"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EAF1DD"/>
                    </a:solidFill>
                  </a:tcPr>
                </a:tc>
                <a:tc>
                  <a:txBody>
                    <a:bodyPr/>
                    <a:lstStyle/>
                    <a:p>
                      <a:pPr marR="65405" algn="r">
                        <a:lnSpc>
                          <a:spcPct val="100000"/>
                        </a:lnSpc>
                        <a:spcBef>
                          <a:spcPts val="305"/>
                        </a:spcBef>
                      </a:pPr>
                      <a:r>
                        <a:rPr sz="1100" spc="15" dirty="0">
                          <a:latin typeface="Segoe UI"/>
                          <a:cs typeface="Segoe UI"/>
                        </a:rPr>
                        <a:t>1</a:t>
                      </a:r>
                      <a:r>
                        <a:rPr sz="1100" spc="25" dirty="0">
                          <a:latin typeface="Segoe UI"/>
                          <a:cs typeface="Segoe UI"/>
                        </a:rPr>
                        <a:t>6</a:t>
                      </a:r>
                      <a:r>
                        <a:rPr sz="1100" spc="10" dirty="0">
                          <a:latin typeface="Segoe UI"/>
                          <a:cs typeface="Segoe UI"/>
                        </a:rPr>
                        <a:t>,</a:t>
                      </a:r>
                      <a:r>
                        <a:rPr sz="1100" spc="15" dirty="0">
                          <a:latin typeface="Segoe UI"/>
                          <a:cs typeface="Segoe UI"/>
                        </a:rPr>
                        <a:t>000</a:t>
                      </a:r>
                      <a:endParaRPr sz="1100">
                        <a:latin typeface="Segoe UI"/>
                        <a:cs typeface="Segoe UI"/>
                      </a:endParaRPr>
                    </a:p>
                  </a:txBody>
                  <a:tcPr marL="0" marR="0" marT="38735"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EAF1DD"/>
                    </a:solidFill>
                  </a:tcPr>
                </a:tc>
                <a:tc>
                  <a:txBody>
                    <a:bodyPr/>
                    <a:lstStyle/>
                    <a:p>
                      <a:pPr marR="64135" algn="r">
                        <a:lnSpc>
                          <a:spcPct val="100000"/>
                        </a:lnSpc>
                        <a:spcBef>
                          <a:spcPts val="305"/>
                        </a:spcBef>
                      </a:pPr>
                      <a:r>
                        <a:rPr sz="1100" spc="25" dirty="0">
                          <a:latin typeface="Segoe UI"/>
                          <a:cs typeface="Segoe UI"/>
                        </a:rPr>
                        <a:t>4</a:t>
                      </a:r>
                      <a:r>
                        <a:rPr sz="1100" spc="10" dirty="0">
                          <a:latin typeface="Segoe UI"/>
                          <a:cs typeface="Segoe UI"/>
                        </a:rPr>
                        <a:t>,</a:t>
                      </a:r>
                      <a:r>
                        <a:rPr sz="1100" spc="15" dirty="0">
                          <a:latin typeface="Segoe UI"/>
                          <a:cs typeface="Segoe UI"/>
                        </a:rPr>
                        <a:t>000</a:t>
                      </a:r>
                      <a:endParaRPr sz="1100">
                        <a:latin typeface="Segoe UI"/>
                        <a:cs typeface="Segoe UI"/>
                      </a:endParaRPr>
                    </a:p>
                  </a:txBody>
                  <a:tcPr marL="0" marR="0" marT="38735"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EAF1DD"/>
                    </a:solidFill>
                  </a:tcPr>
                </a:tc>
                <a:tc>
                  <a:txBody>
                    <a:bodyPr/>
                    <a:lstStyle/>
                    <a:p>
                      <a:pPr marR="67310" algn="r">
                        <a:lnSpc>
                          <a:spcPct val="100000"/>
                        </a:lnSpc>
                        <a:spcBef>
                          <a:spcPts val="305"/>
                        </a:spcBef>
                      </a:pPr>
                      <a:r>
                        <a:rPr sz="1100" dirty="0">
                          <a:latin typeface="Segoe UI"/>
                          <a:cs typeface="Segoe UI"/>
                        </a:rPr>
                        <a:t>0</a:t>
                      </a:r>
                      <a:endParaRPr sz="1100">
                        <a:latin typeface="Segoe UI"/>
                        <a:cs typeface="Segoe UI"/>
                      </a:endParaRPr>
                    </a:p>
                  </a:txBody>
                  <a:tcPr marL="0" marR="0" marT="38735"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EAF1DD"/>
                    </a:solidFill>
                  </a:tcPr>
                </a:tc>
                <a:tc>
                  <a:txBody>
                    <a:bodyPr/>
                    <a:lstStyle/>
                    <a:p>
                      <a:pPr marR="65405" algn="r">
                        <a:lnSpc>
                          <a:spcPct val="100000"/>
                        </a:lnSpc>
                        <a:spcBef>
                          <a:spcPts val="305"/>
                        </a:spcBef>
                      </a:pPr>
                      <a:r>
                        <a:rPr sz="1100" spc="25" dirty="0">
                          <a:latin typeface="Segoe UI"/>
                          <a:cs typeface="Segoe UI"/>
                        </a:rPr>
                        <a:t>8</a:t>
                      </a:r>
                      <a:r>
                        <a:rPr sz="1100" spc="10" dirty="0">
                          <a:latin typeface="Segoe UI"/>
                          <a:cs typeface="Segoe UI"/>
                        </a:rPr>
                        <a:t>,</a:t>
                      </a:r>
                      <a:r>
                        <a:rPr sz="1100" spc="15" dirty="0">
                          <a:latin typeface="Segoe UI"/>
                          <a:cs typeface="Segoe UI"/>
                        </a:rPr>
                        <a:t>000</a:t>
                      </a:r>
                      <a:endParaRPr sz="1100">
                        <a:latin typeface="Segoe UI"/>
                        <a:cs typeface="Segoe UI"/>
                      </a:endParaRPr>
                    </a:p>
                  </a:txBody>
                  <a:tcPr marL="0" marR="0" marT="38735"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EAF1DD"/>
                    </a:solidFill>
                  </a:tcPr>
                </a:tc>
                <a:extLst>
                  <a:ext uri="{0D108BD9-81ED-4DB2-BD59-A6C34878D82A}">
                    <a16:rowId xmlns:a16="http://schemas.microsoft.com/office/drawing/2014/main" val="10006"/>
                  </a:ext>
                </a:extLst>
              </a:tr>
              <a:tr h="242315">
                <a:tc>
                  <a:txBody>
                    <a:bodyPr/>
                    <a:lstStyle/>
                    <a:p>
                      <a:pPr marL="73025">
                        <a:lnSpc>
                          <a:spcPct val="100000"/>
                        </a:lnSpc>
                        <a:spcBef>
                          <a:spcPts val="290"/>
                        </a:spcBef>
                      </a:pPr>
                      <a:r>
                        <a:rPr sz="1100" i="1" spc="15" dirty="0">
                          <a:latin typeface="Segoe UI"/>
                          <a:cs typeface="Segoe UI"/>
                        </a:rPr>
                        <a:t>Add:</a:t>
                      </a:r>
                      <a:r>
                        <a:rPr sz="1100" i="1" spc="25" dirty="0">
                          <a:latin typeface="Segoe UI"/>
                          <a:cs typeface="Segoe UI"/>
                        </a:rPr>
                        <a:t> </a:t>
                      </a:r>
                      <a:r>
                        <a:rPr sz="1100" spc="15" dirty="0">
                          <a:latin typeface="Segoe UI"/>
                          <a:cs typeface="Segoe UI"/>
                        </a:rPr>
                        <a:t>Depreciation</a:t>
                      </a:r>
                      <a:endParaRPr sz="1100">
                        <a:latin typeface="Segoe UI"/>
                        <a:cs typeface="Segoe UI"/>
                      </a:endParaRPr>
                    </a:p>
                  </a:txBody>
                  <a:tcPr marL="0" marR="0" marT="36830"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EAF1DD"/>
                    </a:solidFill>
                  </a:tcPr>
                </a:tc>
                <a:tc>
                  <a:txBody>
                    <a:bodyPr/>
                    <a:lstStyle/>
                    <a:p>
                      <a:pPr marR="65405" algn="r">
                        <a:lnSpc>
                          <a:spcPct val="100000"/>
                        </a:lnSpc>
                        <a:spcBef>
                          <a:spcPts val="290"/>
                        </a:spcBef>
                      </a:pPr>
                      <a:r>
                        <a:rPr sz="1100" spc="15" dirty="0">
                          <a:latin typeface="Segoe UI"/>
                          <a:cs typeface="Segoe UI"/>
                        </a:rPr>
                        <a:t>2</a:t>
                      </a:r>
                      <a:r>
                        <a:rPr sz="1100" spc="25" dirty="0">
                          <a:latin typeface="Segoe UI"/>
                          <a:cs typeface="Segoe UI"/>
                        </a:rPr>
                        <a:t>5</a:t>
                      </a:r>
                      <a:r>
                        <a:rPr sz="1100" spc="10" dirty="0">
                          <a:latin typeface="Segoe UI"/>
                          <a:cs typeface="Segoe UI"/>
                        </a:rPr>
                        <a:t>,</a:t>
                      </a:r>
                      <a:r>
                        <a:rPr sz="1100" spc="15" dirty="0">
                          <a:latin typeface="Segoe UI"/>
                          <a:cs typeface="Segoe UI"/>
                        </a:rPr>
                        <a:t>000</a:t>
                      </a:r>
                      <a:endParaRPr sz="1100">
                        <a:latin typeface="Segoe UI"/>
                        <a:cs typeface="Segoe UI"/>
                      </a:endParaRPr>
                    </a:p>
                  </a:txBody>
                  <a:tcPr marL="0" marR="0" marT="36830"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EAF1DD"/>
                    </a:solidFill>
                  </a:tcPr>
                </a:tc>
                <a:tc>
                  <a:txBody>
                    <a:bodyPr/>
                    <a:lstStyle/>
                    <a:p>
                      <a:pPr marR="64135" algn="r">
                        <a:lnSpc>
                          <a:spcPct val="100000"/>
                        </a:lnSpc>
                        <a:spcBef>
                          <a:spcPts val="290"/>
                        </a:spcBef>
                      </a:pPr>
                      <a:r>
                        <a:rPr sz="1100" spc="15" dirty="0">
                          <a:latin typeface="Segoe UI"/>
                          <a:cs typeface="Segoe UI"/>
                        </a:rPr>
                        <a:t>2</a:t>
                      </a:r>
                      <a:r>
                        <a:rPr sz="1100" spc="25" dirty="0">
                          <a:latin typeface="Segoe UI"/>
                          <a:cs typeface="Segoe UI"/>
                        </a:rPr>
                        <a:t>5</a:t>
                      </a:r>
                      <a:r>
                        <a:rPr sz="1100" spc="10" dirty="0">
                          <a:latin typeface="Segoe UI"/>
                          <a:cs typeface="Segoe UI"/>
                        </a:rPr>
                        <a:t>,</a:t>
                      </a:r>
                      <a:r>
                        <a:rPr sz="1100" spc="15" dirty="0">
                          <a:latin typeface="Segoe UI"/>
                          <a:cs typeface="Segoe UI"/>
                        </a:rPr>
                        <a:t>000</a:t>
                      </a:r>
                      <a:endParaRPr sz="1100">
                        <a:latin typeface="Segoe UI"/>
                        <a:cs typeface="Segoe UI"/>
                      </a:endParaRPr>
                    </a:p>
                  </a:txBody>
                  <a:tcPr marL="0" marR="0" marT="36830"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EAF1DD"/>
                    </a:solidFill>
                  </a:tcPr>
                </a:tc>
                <a:tc>
                  <a:txBody>
                    <a:bodyPr/>
                    <a:lstStyle/>
                    <a:p>
                      <a:pPr marR="65405" algn="r">
                        <a:lnSpc>
                          <a:spcPct val="100000"/>
                        </a:lnSpc>
                        <a:spcBef>
                          <a:spcPts val="290"/>
                        </a:spcBef>
                      </a:pPr>
                      <a:r>
                        <a:rPr sz="1100" spc="15" dirty="0">
                          <a:latin typeface="Segoe UI"/>
                          <a:cs typeface="Segoe UI"/>
                        </a:rPr>
                        <a:t>2</a:t>
                      </a:r>
                      <a:r>
                        <a:rPr sz="1100" spc="25" dirty="0">
                          <a:latin typeface="Segoe UI"/>
                          <a:cs typeface="Segoe UI"/>
                        </a:rPr>
                        <a:t>5</a:t>
                      </a:r>
                      <a:r>
                        <a:rPr sz="1100" spc="10" dirty="0">
                          <a:latin typeface="Segoe UI"/>
                          <a:cs typeface="Segoe UI"/>
                        </a:rPr>
                        <a:t>,</a:t>
                      </a:r>
                      <a:r>
                        <a:rPr sz="1100" spc="15" dirty="0">
                          <a:latin typeface="Segoe UI"/>
                          <a:cs typeface="Segoe UI"/>
                        </a:rPr>
                        <a:t>000</a:t>
                      </a:r>
                      <a:endParaRPr sz="1100">
                        <a:latin typeface="Segoe UI"/>
                        <a:cs typeface="Segoe UI"/>
                      </a:endParaRPr>
                    </a:p>
                  </a:txBody>
                  <a:tcPr marL="0" marR="0" marT="36830"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EAF1DD"/>
                    </a:solidFill>
                  </a:tcPr>
                </a:tc>
                <a:tc>
                  <a:txBody>
                    <a:bodyPr/>
                    <a:lstStyle/>
                    <a:p>
                      <a:pPr marR="65405" algn="r">
                        <a:lnSpc>
                          <a:spcPct val="100000"/>
                        </a:lnSpc>
                        <a:spcBef>
                          <a:spcPts val="290"/>
                        </a:spcBef>
                      </a:pPr>
                      <a:r>
                        <a:rPr sz="1100" spc="15" dirty="0">
                          <a:latin typeface="Segoe UI"/>
                          <a:cs typeface="Segoe UI"/>
                        </a:rPr>
                        <a:t>2</a:t>
                      </a:r>
                      <a:r>
                        <a:rPr sz="1100" spc="25" dirty="0">
                          <a:latin typeface="Segoe UI"/>
                          <a:cs typeface="Segoe UI"/>
                        </a:rPr>
                        <a:t>5</a:t>
                      </a:r>
                      <a:r>
                        <a:rPr sz="1100" spc="10" dirty="0">
                          <a:latin typeface="Segoe UI"/>
                          <a:cs typeface="Segoe UI"/>
                        </a:rPr>
                        <a:t>,</a:t>
                      </a:r>
                      <a:r>
                        <a:rPr sz="1100" spc="15" dirty="0">
                          <a:latin typeface="Segoe UI"/>
                          <a:cs typeface="Segoe UI"/>
                        </a:rPr>
                        <a:t>000</a:t>
                      </a:r>
                      <a:endParaRPr sz="1100">
                        <a:latin typeface="Segoe UI"/>
                        <a:cs typeface="Segoe UI"/>
                      </a:endParaRPr>
                    </a:p>
                  </a:txBody>
                  <a:tcPr marL="0" marR="0" marT="36830"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EAF1DD"/>
                    </a:solidFill>
                  </a:tcPr>
                </a:tc>
                <a:extLst>
                  <a:ext uri="{0D108BD9-81ED-4DB2-BD59-A6C34878D82A}">
                    <a16:rowId xmlns:a16="http://schemas.microsoft.com/office/drawing/2014/main" val="10007"/>
                  </a:ext>
                </a:extLst>
              </a:tr>
              <a:tr h="243839">
                <a:tc>
                  <a:txBody>
                    <a:bodyPr/>
                    <a:lstStyle/>
                    <a:p>
                      <a:pPr marL="73025">
                        <a:lnSpc>
                          <a:spcPct val="100000"/>
                        </a:lnSpc>
                        <a:spcBef>
                          <a:spcPts val="290"/>
                        </a:spcBef>
                      </a:pPr>
                      <a:r>
                        <a:rPr sz="1100" b="1" spc="15" dirty="0">
                          <a:latin typeface="Segoe UI"/>
                          <a:cs typeface="Segoe UI"/>
                        </a:rPr>
                        <a:t>Net </a:t>
                      </a:r>
                      <a:r>
                        <a:rPr sz="1100" b="1" spc="10" dirty="0">
                          <a:latin typeface="Segoe UI"/>
                          <a:cs typeface="Segoe UI"/>
                        </a:rPr>
                        <a:t>Cash</a:t>
                      </a:r>
                      <a:r>
                        <a:rPr sz="1100" b="1" spc="60" dirty="0">
                          <a:latin typeface="Segoe UI"/>
                          <a:cs typeface="Segoe UI"/>
                        </a:rPr>
                        <a:t> </a:t>
                      </a:r>
                      <a:r>
                        <a:rPr sz="1100" b="1" spc="10" dirty="0">
                          <a:latin typeface="Segoe UI"/>
                          <a:cs typeface="Segoe UI"/>
                        </a:rPr>
                        <a:t>flow</a:t>
                      </a:r>
                      <a:endParaRPr sz="1100">
                        <a:latin typeface="Segoe UI"/>
                        <a:cs typeface="Segoe UI"/>
                      </a:endParaRPr>
                    </a:p>
                  </a:txBody>
                  <a:tcPr marL="0" marR="0" marT="36830"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EAF1DD"/>
                    </a:solidFill>
                  </a:tcPr>
                </a:tc>
                <a:tc>
                  <a:txBody>
                    <a:bodyPr/>
                    <a:lstStyle/>
                    <a:p>
                      <a:pPr marR="65405" algn="r">
                        <a:lnSpc>
                          <a:spcPct val="100000"/>
                        </a:lnSpc>
                        <a:spcBef>
                          <a:spcPts val="290"/>
                        </a:spcBef>
                      </a:pPr>
                      <a:r>
                        <a:rPr sz="1100" spc="15" dirty="0">
                          <a:latin typeface="Segoe UI"/>
                          <a:cs typeface="Segoe UI"/>
                        </a:rPr>
                        <a:t>4</a:t>
                      </a:r>
                      <a:r>
                        <a:rPr sz="1100" spc="25" dirty="0">
                          <a:latin typeface="Segoe UI"/>
                          <a:cs typeface="Segoe UI"/>
                        </a:rPr>
                        <a:t>1</a:t>
                      </a:r>
                      <a:r>
                        <a:rPr sz="1100" spc="10" dirty="0">
                          <a:latin typeface="Segoe UI"/>
                          <a:cs typeface="Segoe UI"/>
                        </a:rPr>
                        <a:t>,</a:t>
                      </a:r>
                      <a:r>
                        <a:rPr sz="1100" spc="15" dirty="0">
                          <a:latin typeface="Segoe UI"/>
                          <a:cs typeface="Segoe UI"/>
                        </a:rPr>
                        <a:t>000</a:t>
                      </a:r>
                      <a:endParaRPr sz="1100">
                        <a:latin typeface="Segoe UI"/>
                        <a:cs typeface="Segoe UI"/>
                      </a:endParaRPr>
                    </a:p>
                  </a:txBody>
                  <a:tcPr marL="0" marR="0" marT="36830"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EAF1DD"/>
                    </a:solidFill>
                  </a:tcPr>
                </a:tc>
                <a:tc>
                  <a:txBody>
                    <a:bodyPr/>
                    <a:lstStyle/>
                    <a:p>
                      <a:pPr marR="64135" algn="r">
                        <a:lnSpc>
                          <a:spcPct val="100000"/>
                        </a:lnSpc>
                        <a:spcBef>
                          <a:spcPts val="290"/>
                        </a:spcBef>
                      </a:pPr>
                      <a:r>
                        <a:rPr sz="1100" spc="15" dirty="0">
                          <a:latin typeface="Segoe UI"/>
                          <a:cs typeface="Segoe UI"/>
                        </a:rPr>
                        <a:t>2</a:t>
                      </a:r>
                      <a:r>
                        <a:rPr sz="1100" spc="25" dirty="0">
                          <a:latin typeface="Segoe UI"/>
                          <a:cs typeface="Segoe UI"/>
                        </a:rPr>
                        <a:t>9</a:t>
                      </a:r>
                      <a:r>
                        <a:rPr sz="1100" spc="10" dirty="0">
                          <a:latin typeface="Segoe UI"/>
                          <a:cs typeface="Segoe UI"/>
                        </a:rPr>
                        <a:t>,</a:t>
                      </a:r>
                      <a:r>
                        <a:rPr sz="1100" spc="15" dirty="0">
                          <a:latin typeface="Segoe UI"/>
                          <a:cs typeface="Segoe UI"/>
                        </a:rPr>
                        <a:t>000</a:t>
                      </a:r>
                      <a:endParaRPr sz="1100">
                        <a:latin typeface="Segoe UI"/>
                        <a:cs typeface="Segoe UI"/>
                      </a:endParaRPr>
                    </a:p>
                  </a:txBody>
                  <a:tcPr marL="0" marR="0" marT="36830"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EAF1DD"/>
                    </a:solidFill>
                  </a:tcPr>
                </a:tc>
                <a:tc>
                  <a:txBody>
                    <a:bodyPr/>
                    <a:lstStyle/>
                    <a:p>
                      <a:pPr marR="65405" algn="r">
                        <a:lnSpc>
                          <a:spcPct val="100000"/>
                        </a:lnSpc>
                        <a:spcBef>
                          <a:spcPts val="290"/>
                        </a:spcBef>
                      </a:pPr>
                      <a:r>
                        <a:rPr sz="1100" spc="15" dirty="0">
                          <a:latin typeface="Segoe UI"/>
                          <a:cs typeface="Segoe UI"/>
                        </a:rPr>
                        <a:t>2</a:t>
                      </a:r>
                      <a:r>
                        <a:rPr sz="1100" spc="25" dirty="0">
                          <a:latin typeface="Segoe UI"/>
                          <a:cs typeface="Segoe UI"/>
                        </a:rPr>
                        <a:t>5</a:t>
                      </a:r>
                      <a:r>
                        <a:rPr sz="1100" spc="10" dirty="0">
                          <a:latin typeface="Segoe UI"/>
                          <a:cs typeface="Segoe UI"/>
                        </a:rPr>
                        <a:t>,</a:t>
                      </a:r>
                      <a:r>
                        <a:rPr sz="1100" spc="15" dirty="0">
                          <a:latin typeface="Segoe UI"/>
                          <a:cs typeface="Segoe UI"/>
                        </a:rPr>
                        <a:t>000</a:t>
                      </a:r>
                      <a:endParaRPr sz="1100">
                        <a:latin typeface="Segoe UI"/>
                        <a:cs typeface="Segoe UI"/>
                      </a:endParaRPr>
                    </a:p>
                  </a:txBody>
                  <a:tcPr marL="0" marR="0" marT="36830"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EAF1DD"/>
                    </a:solidFill>
                  </a:tcPr>
                </a:tc>
                <a:tc>
                  <a:txBody>
                    <a:bodyPr/>
                    <a:lstStyle/>
                    <a:p>
                      <a:pPr marR="65405" algn="r">
                        <a:lnSpc>
                          <a:spcPct val="100000"/>
                        </a:lnSpc>
                        <a:spcBef>
                          <a:spcPts val="290"/>
                        </a:spcBef>
                      </a:pPr>
                      <a:r>
                        <a:rPr sz="1100" spc="15" dirty="0">
                          <a:latin typeface="Segoe UI"/>
                          <a:cs typeface="Segoe UI"/>
                        </a:rPr>
                        <a:t>3</a:t>
                      </a:r>
                      <a:r>
                        <a:rPr sz="1100" spc="25" dirty="0">
                          <a:latin typeface="Segoe UI"/>
                          <a:cs typeface="Segoe UI"/>
                        </a:rPr>
                        <a:t>3</a:t>
                      </a:r>
                      <a:r>
                        <a:rPr sz="1100" spc="10" dirty="0">
                          <a:latin typeface="Segoe UI"/>
                          <a:cs typeface="Segoe UI"/>
                        </a:rPr>
                        <a:t>,</a:t>
                      </a:r>
                      <a:r>
                        <a:rPr sz="1100" spc="15" dirty="0">
                          <a:latin typeface="Segoe UI"/>
                          <a:cs typeface="Segoe UI"/>
                        </a:rPr>
                        <a:t>000</a:t>
                      </a:r>
                      <a:endParaRPr sz="1100">
                        <a:latin typeface="Segoe UI"/>
                        <a:cs typeface="Segoe UI"/>
                      </a:endParaRPr>
                    </a:p>
                  </a:txBody>
                  <a:tcPr marL="0" marR="0" marT="36830"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EAF1DD"/>
                    </a:solidFill>
                  </a:tcPr>
                </a:tc>
                <a:extLst>
                  <a:ext uri="{0D108BD9-81ED-4DB2-BD59-A6C34878D82A}">
                    <a16:rowId xmlns:a16="http://schemas.microsoft.com/office/drawing/2014/main" val="10008"/>
                  </a:ext>
                </a:extLst>
              </a:tr>
            </a:tbl>
          </a:graphicData>
        </a:graphic>
      </p:graphicFrame>
      <p:sp>
        <p:nvSpPr>
          <p:cNvPr id="10" name="object 10"/>
          <p:cNvSpPr txBox="1"/>
          <p:nvPr/>
        </p:nvSpPr>
        <p:spPr>
          <a:xfrm>
            <a:off x="901700" y="6704117"/>
            <a:ext cx="2500630" cy="549910"/>
          </a:xfrm>
          <a:prstGeom prst="rect">
            <a:avLst/>
          </a:prstGeom>
        </p:spPr>
        <p:txBody>
          <a:bodyPr vert="horz" wrap="square" lIns="0" tIns="106680" rIns="0" bIns="0" rtlCol="0">
            <a:spAutoFit/>
          </a:bodyPr>
          <a:lstStyle/>
          <a:p>
            <a:pPr marL="12700">
              <a:lnSpc>
                <a:spcPct val="100000"/>
              </a:lnSpc>
              <a:spcBef>
                <a:spcPts val="840"/>
              </a:spcBef>
            </a:pPr>
            <a:r>
              <a:rPr sz="1100" b="1" spc="15" dirty="0">
                <a:latin typeface="Segoe UI"/>
                <a:cs typeface="Segoe UI"/>
              </a:rPr>
              <a:t>Working</a:t>
            </a:r>
            <a:r>
              <a:rPr sz="1100" b="1" spc="25" dirty="0">
                <a:latin typeface="Segoe UI"/>
                <a:cs typeface="Segoe UI"/>
              </a:rPr>
              <a:t> </a:t>
            </a:r>
            <a:r>
              <a:rPr sz="1100" b="1" spc="15" dirty="0">
                <a:latin typeface="Segoe UI"/>
                <a:cs typeface="Segoe UI"/>
              </a:rPr>
              <a:t>Note:</a:t>
            </a:r>
            <a:endParaRPr sz="1100">
              <a:latin typeface="Segoe UI"/>
              <a:cs typeface="Segoe UI"/>
            </a:endParaRPr>
          </a:p>
          <a:p>
            <a:pPr marL="12700">
              <a:lnSpc>
                <a:spcPct val="100000"/>
              </a:lnSpc>
              <a:spcBef>
                <a:spcPts val="745"/>
              </a:spcBef>
            </a:pPr>
            <a:r>
              <a:rPr sz="1100" spc="15" dirty="0">
                <a:latin typeface="Segoe UI"/>
                <a:cs typeface="Segoe UI"/>
              </a:rPr>
              <a:t>Depreciation </a:t>
            </a:r>
            <a:r>
              <a:rPr sz="1100" dirty="0">
                <a:latin typeface="Segoe UI"/>
                <a:cs typeface="Segoe UI"/>
              </a:rPr>
              <a:t>= </a:t>
            </a:r>
            <a:r>
              <a:rPr sz="1100" dirty="0">
                <a:latin typeface="Trebuchet MS"/>
                <a:cs typeface="Trebuchet MS"/>
              </a:rPr>
              <a:t>`</a:t>
            </a:r>
            <a:r>
              <a:rPr sz="1100" dirty="0">
                <a:latin typeface="Segoe UI"/>
                <a:cs typeface="Segoe UI"/>
              </a:rPr>
              <a:t>1, </a:t>
            </a:r>
            <a:r>
              <a:rPr sz="1100" spc="15" dirty="0">
                <a:latin typeface="Segoe UI"/>
                <a:cs typeface="Segoe UI"/>
              </a:rPr>
              <a:t>00,000</a:t>
            </a:r>
            <a:r>
              <a:rPr sz="1100" spc="15" dirty="0">
                <a:latin typeface="Symbol"/>
                <a:cs typeface="Symbol"/>
              </a:rPr>
              <a:t></a:t>
            </a:r>
            <a:r>
              <a:rPr sz="1100" spc="15" dirty="0">
                <a:latin typeface="Segoe UI"/>
                <a:cs typeface="Segoe UI"/>
              </a:rPr>
              <a:t>4 </a:t>
            </a:r>
            <a:r>
              <a:rPr sz="1100" dirty="0">
                <a:latin typeface="Segoe UI"/>
                <a:cs typeface="Segoe UI"/>
              </a:rPr>
              <a:t>=</a:t>
            </a:r>
            <a:r>
              <a:rPr sz="1100" spc="125" dirty="0">
                <a:latin typeface="Segoe UI"/>
                <a:cs typeface="Segoe UI"/>
              </a:rPr>
              <a:t> </a:t>
            </a:r>
            <a:r>
              <a:rPr sz="1100" spc="10" dirty="0">
                <a:latin typeface="Trebuchet MS"/>
                <a:cs typeface="Trebuchet MS"/>
              </a:rPr>
              <a:t>`</a:t>
            </a:r>
            <a:r>
              <a:rPr sz="1100" spc="10" dirty="0">
                <a:latin typeface="Segoe UI"/>
                <a:cs typeface="Segoe UI"/>
              </a:rPr>
              <a:t>25,000</a:t>
            </a:r>
            <a:endParaRPr sz="1100">
              <a:latin typeface="Segoe UI"/>
              <a:cs typeface="Segoe UI"/>
            </a:endParaRP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 name="object 3"/>
          <p:cNvSpPr txBox="1"/>
          <p:nvPr/>
        </p:nvSpPr>
        <p:spPr>
          <a:xfrm>
            <a:off x="5091176" y="746251"/>
            <a:ext cx="316865" cy="193675"/>
          </a:xfrm>
          <a:prstGeom prst="rect">
            <a:avLst/>
          </a:prstGeom>
        </p:spPr>
        <p:txBody>
          <a:bodyPr vert="horz" wrap="square" lIns="0" tIns="12700" rIns="0" bIns="0" rtlCol="0">
            <a:spAutoFit/>
          </a:bodyPr>
          <a:lstStyle/>
          <a:p>
            <a:pPr marL="12700">
              <a:lnSpc>
                <a:spcPct val="100000"/>
              </a:lnSpc>
              <a:spcBef>
                <a:spcPts val="100"/>
              </a:spcBef>
            </a:pPr>
            <a:r>
              <a:rPr sz="1100" b="1" spc="25" dirty="0">
                <a:solidFill>
                  <a:srgbClr val="FFFFFF"/>
                </a:solidFill>
                <a:latin typeface="Segoe UI"/>
                <a:cs typeface="Segoe UI"/>
              </a:rPr>
              <a:t>7</a:t>
            </a:r>
            <a:r>
              <a:rPr sz="1100" b="1" spc="10" dirty="0">
                <a:solidFill>
                  <a:srgbClr val="FFFFFF"/>
                </a:solidFill>
                <a:latin typeface="Segoe UI"/>
                <a:cs typeface="Segoe UI"/>
              </a:rPr>
              <a:t>.</a:t>
            </a:r>
            <a:r>
              <a:rPr sz="1100" b="1" spc="25" dirty="0">
                <a:solidFill>
                  <a:srgbClr val="FFFFFF"/>
                </a:solidFill>
                <a:latin typeface="Segoe UI"/>
                <a:cs typeface="Segoe UI"/>
              </a:rPr>
              <a:t>17</a:t>
            </a:r>
            <a:endParaRPr sz="1100">
              <a:latin typeface="Segoe UI"/>
              <a:cs typeface="Segoe UI"/>
            </a:endParaRPr>
          </a:p>
        </p:txBody>
      </p:sp>
      <p:sp>
        <p:nvSpPr>
          <p:cNvPr id="5" name="object 5"/>
          <p:cNvSpPr txBox="1"/>
          <p:nvPr/>
        </p:nvSpPr>
        <p:spPr>
          <a:xfrm>
            <a:off x="836675" y="1278636"/>
            <a:ext cx="5413375" cy="281940"/>
          </a:xfrm>
          <a:prstGeom prst="rect">
            <a:avLst/>
          </a:prstGeom>
          <a:solidFill>
            <a:srgbClr val="C2D79B"/>
          </a:solidFill>
          <a:ln w="18288">
            <a:solidFill>
              <a:srgbClr val="000000"/>
            </a:solidFill>
          </a:ln>
        </p:spPr>
        <p:txBody>
          <a:bodyPr vert="horz" wrap="square" lIns="0" tIns="35560" rIns="0" bIns="0" rtlCol="0">
            <a:spAutoFit/>
          </a:bodyPr>
          <a:lstStyle/>
          <a:p>
            <a:pPr algn="ctr">
              <a:lnSpc>
                <a:spcPct val="100000"/>
              </a:lnSpc>
              <a:spcBef>
                <a:spcPts val="280"/>
              </a:spcBef>
            </a:pPr>
            <a:r>
              <a:rPr sz="1400" b="1" spc="15" dirty="0">
                <a:solidFill>
                  <a:srgbClr val="00A650"/>
                </a:solidFill>
                <a:latin typeface="Segoe UI"/>
                <a:cs typeface="Segoe UI"/>
              </a:rPr>
              <a:t>SECTION</a:t>
            </a:r>
            <a:r>
              <a:rPr sz="1400" b="1" spc="35" dirty="0">
                <a:solidFill>
                  <a:srgbClr val="00A650"/>
                </a:solidFill>
                <a:latin typeface="Segoe UI"/>
                <a:cs typeface="Segoe UI"/>
              </a:rPr>
              <a:t> </a:t>
            </a:r>
            <a:r>
              <a:rPr sz="1400" b="1" dirty="0">
                <a:solidFill>
                  <a:srgbClr val="00A650"/>
                </a:solidFill>
                <a:latin typeface="Segoe UI"/>
                <a:cs typeface="Segoe UI"/>
              </a:rPr>
              <a:t>2</a:t>
            </a:r>
            <a:endParaRPr sz="1400">
              <a:latin typeface="Segoe UI"/>
              <a:cs typeface="Segoe UI"/>
            </a:endParaRPr>
          </a:p>
        </p:txBody>
      </p:sp>
      <p:sp>
        <p:nvSpPr>
          <p:cNvPr id="6" name="object 6"/>
          <p:cNvSpPr txBox="1"/>
          <p:nvPr/>
        </p:nvSpPr>
        <p:spPr>
          <a:xfrm>
            <a:off x="901559" y="1597849"/>
            <a:ext cx="5284470" cy="1673860"/>
          </a:xfrm>
          <a:prstGeom prst="rect">
            <a:avLst/>
          </a:prstGeom>
        </p:spPr>
        <p:txBody>
          <a:bodyPr vert="horz" wrap="square" lIns="0" tIns="149225" rIns="0" bIns="0" rtlCol="0">
            <a:spAutoFit/>
          </a:bodyPr>
          <a:lstStyle/>
          <a:p>
            <a:pPr marL="378460">
              <a:lnSpc>
                <a:spcPct val="100000"/>
              </a:lnSpc>
              <a:spcBef>
                <a:spcPts val="1175"/>
              </a:spcBef>
            </a:pPr>
            <a:r>
              <a:rPr sz="1600" b="1" spc="15" dirty="0">
                <a:solidFill>
                  <a:srgbClr val="00A650"/>
                </a:solidFill>
                <a:latin typeface="Segoe UI Black"/>
                <a:cs typeface="Segoe UI Black"/>
              </a:rPr>
              <a:t>CAPITAL </a:t>
            </a:r>
            <a:r>
              <a:rPr sz="1600" b="1" spc="10" dirty="0">
                <a:solidFill>
                  <a:srgbClr val="00A650"/>
                </a:solidFill>
                <a:latin typeface="Segoe UI Black"/>
                <a:cs typeface="Segoe UI Black"/>
              </a:rPr>
              <a:t>BUDGETING</a:t>
            </a:r>
            <a:r>
              <a:rPr sz="1600" b="1" spc="15" dirty="0">
                <a:solidFill>
                  <a:srgbClr val="00A650"/>
                </a:solidFill>
                <a:latin typeface="Segoe UI Black"/>
                <a:cs typeface="Segoe UI Black"/>
              </a:rPr>
              <a:t> </a:t>
            </a:r>
            <a:r>
              <a:rPr sz="1600" b="1" spc="10" dirty="0">
                <a:solidFill>
                  <a:srgbClr val="00A650"/>
                </a:solidFill>
                <a:latin typeface="Segoe UI Black"/>
                <a:cs typeface="Segoe UI Black"/>
              </a:rPr>
              <a:t>TECHNIQUES</a:t>
            </a:r>
            <a:endParaRPr sz="1600" dirty="0">
              <a:latin typeface="Segoe UI Black"/>
              <a:cs typeface="Segoe UI Black"/>
            </a:endParaRPr>
          </a:p>
          <a:p>
            <a:pPr marL="12700" marR="5080" algn="just">
              <a:lnSpc>
                <a:spcPct val="110600"/>
              </a:lnSpc>
              <a:spcBef>
                <a:spcPts val="615"/>
              </a:spcBef>
            </a:pPr>
            <a:r>
              <a:rPr sz="1100" spc="5" dirty="0">
                <a:latin typeface="Segoe UI"/>
                <a:cs typeface="Segoe UI"/>
              </a:rPr>
              <a:t>In </a:t>
            </a:r>
            <a:r>
              <a:rPr sz="1100" spc="10" dirty="0">
                <a:latin typeface="Segoe UI"/>
                <a:cs typeface="Segoe UI"/>
              </a:rPr>
              <a:t>order </a:t>
            </a:r>
            <a:r>
              <a:rPr sz="1100" spc="5" dirty="0">
                <a:latin typeface="Segoe UI"/>
                <a:cs typeface="Segoe UI"/>
              </a:rPr>
              <a:t>to </a:t>
            </a:r>
            <a:r>
              <a:rPr sz="1100" spc="15" dirty="0">
                <a:latin typeface="Segoe UI"/>
                <a:cs typeface="Segoe UI"/>
              </a:rPr>
              <a:t>maximise </a:t>
            </a:r>
            <a:r>
              <a:rPr sz="1100" spc="10" dirty="0">
                <a:latin typeface="Segoe UI"/>
                <a:cs typeface="Segoe UI"/>
              </a:rPr>
              <a:t>the </a:t>
            </a:r>
            <a:r>
              <a:rPr sz="1100" spc="15" dirty="0">
                <a:latin typeface="Segoe UI"/>
                <a:cs typeface="Segoe UI"/>
              </a:rPr>
              <a:t>return </a:t>
            </a:r>
            <a:r>
              <a:rPr sz="1100" spc="5" dirty="0">
                <a:latin typeface="Segoe UI"/>
                <a:cs typeface="Segoe UI"/>
              </a:rPr>
              <a:t>to </a:t>
            </a:r>
            <a:r>
              <a:rPr sz="1100" spc="10" dirty="0">
                <a:latin typeface="Segoe UI"/>
                <a:cs typeface="Segoe UI"/>
              </a:rPr>
              <a:t>the </a:t>
            </a:r>
            <a:r>
              <a:rPr sz="1100" spc="15" dirty="0">
                <a:latin typeface="Segoe UI"/>
                <a:cs typeface="Segoe UI"/>
              </a:rPr>
              <a:t>shareholders </a:t>
            </a:r>
            <a:r>
              <a:rPr sz="1100" spc="5" dirty="0">
                <a:latin typeface="Segoe UI"/>
                <a:cs typeface="Segoe UI"/>
              </a:rPr>
              <a:t>of </a:t>
            </a:r>
            <a:r>
              <a:rPr sz="1100" dirty="0">
                <a:latin typeface="Segoe UI"/>
                <a:cs typeface="Segoe UI"/>
              </a:rPr>
              <a:t>a </a:t>
            </a:r>
            <a:r>
              <a:rPr sz="1100" spc="15" dirty="0">
                <a:latin typeface="Segoe UI"/>
                <a:cs typeface="Segoe UI"/>
              </a:rPr>
              <a:t>company, </a:t>
            </a:r>
            <a:r>
              <a:rPr sz="1100" spc="10" dirty="0">
                <a:latin typeface="Segoe UI"/>
                <a:cs typeface="Segoe UI"/>
              </a:rPr>
              <a:t>it </a:t>
            </a:r>
            <a:r>
              <a:rPr sz="1100" dirty="0">
                <a:latin typeface="Segoe UI"/>
                <a:cs typeface="Segoe UI"/>
              </a:rPr>
              <a:t>is </a:t>
            </a:r>
            <a:r>
              <a:rPr sz="1100" spc="15" dirty="0">
                <a:latin typeface="Segoe UI"/>
                <a:cs typeface="Segoe UI"/>
              </a:rPr>
              <a:t>important  </a:t>
            </a:r>
            <a:r>
              <a:rPr sz="1100" spc="10" dirty="0">
                <a:latin typeface="Segoe UI"/>
                <a:cs typeface="Segoe UI"/>
              </a:rPr>
              <a:t>that</a:t>
            </a:r>
            <a:r>
              <a:rPr sz="1100" dirty="0">
                <a:latin typeface="Segoe UI"/>
                <a:cs typeface="Segoe UI"/>
              </a:rPr>
              <a:t> </a:t>
            </a:r>
            <a:r>
              <a:rPr sz="1100" spc="10" dirty="0">
                <a:latin typeface="Segoe UI"/>
                <a:cs typeface="Segoe UI"/>
              </a:rPr>
              <a:t>the</a:t>
            </a:r>
            <a:r>
              <a:rPr sz="1100" spc="-15" dirty="0">
                <a:latin typeface="Segoe UI"/>
                <a:cs typeface="Segoe UI"/>
              </a:rPr>
              <a:t> </a:t>
            </a:r>
            <a:r>
              <a:rPr sz="1100" spc="10" dirty="0">
                <a:latin typeface="Segoe UI"/>
                <a:cs typeface="Segoe UI"/>
              </a:rPr>
              <a:t>best</a:t>
            </a:r>
            <a:r>
              <a:rPr sz="1100" spc="-15" dirty="0">
                <a:latin typeface="Segoe UI"/>
                <a:cs typeface="Segoe UI"/>
              </a:rPr>
              <a:t> </a:t>
            </a:r>
            <a:r>
              <a:rPr sz="1100" spc="10" dirty="0">
                <a:latin typeface="Segoe UI"/>
                <a:cs typeface="Segoe UI"/>
              </a:rPr>
              <a:t>or</a:t>
            </a:r>
            <a:r>
              <a:rPr sz="1100" spc="-10" dirty="0">
                <a:latin typeface="Segoe UI"/>
                <a:cs typeface="Segoe UI"/>
              </a:rPr>
              <a:t> </a:t>
            </a:r>
            <a:r>
              <a:rPr sz="1100" spc="10" dirty="0">
                <a:latin typeface="Segoe UI"/>
                <a:cs typeface="Segoe UI"/>
              </a:rPr>
              <a:t>most</a:t>
            </a:r>
            <a:r>
              <a:rPr sz="1100" spc="-15" dirty="0">
                <a:latin typeface="Segoe UI"/>
                <a:cs typeface="Segoe UI"/>
              </a:rPr>
              <a:t> </a:t>
            </a:r>
            <a:r>
              <a:rPr sz="1100" spc="15" dirty="0">
                <a:latin typeface="Segoe UI"/>
                <a:cs typeface="Segoe UI"/>
              </a:rPr>
              <a:t>profitable</a:t>
            </a:r>
            <a:r>
              <a:rPr sz="1100" spc="-10" dirty="0">
                <a:latin typeface="Segoe UI"/>
                <a:cs typeface="Segoe UI"/>
              </a:rPr>
              <a:t> </a:t>
            </a:r>
            <a:r>
              <a:rPr sz="1100" spc="15" dirty="0">
                <a:latin typeface="Segoe UI"/>
                <a:cs typeface="Segoe UI"/>
              </a:rPr>
              <a:t>investment</a:t>
            </a:r>
            <a:r>
              <a:rPr sz="1100" spc="-15" dirty="0">
                <a:latin typeface="Segoe UI"/>
                <a:cs typeface="Segoe UI"/>
              </a:rPr>
              <a:t> </a:t>
            </a:r>
            <a:r>
              <a:rPr sz="1100" spc="15" dirty="0">
                <a:latin typeface="Segoe UI"/>
                <a:cs typeface="Segoe UI"/>
              </a:rPr>
              <a:t>projects</a:t>
            </a:r>
            <a:r>
              <a:rPr sz="1100" spc="-10" dirty="0">
                <a:latin typeface="Segoe UI"/>
                <a:cs typeface="Segoe UI"/>
              </a:rPr>
              <a:t> </a:t>
            </a:r>
            <a:r>
              <a:rPr sz="1100" spc="10" dirty="0">
                <a:latin typeface="Segoe UI"/>
                <a:cs typeface="Segoe UI"/>
              </a:rPr>
              <a:t>are</a:t>
            </a:r>
            <a:r>
              <a:rPr sz="1100" spc="-15" dirty="0">
                <a:latin typeface="Segoe UI"/>
                <a:cs typeface="Segoe UI"/>
              </a:rPr>
              <a:t> </a:t>
            </a:r>
            <a:r>
              <a:rPr sz="1100" spc="15" dirty="0">
                <a:latin typeface="Segoe UI"/>
                <a:cs typeface="Segoe UI"/>
              </a:rPr>
              <a:t>selected.</a:t>
            </a:r>
            <a:r>
              <a:rPr sz="1100" spc="-10" dirty="0">
                <a:latin typeface="Segoe UI"/>
                <a:cs typeface="Segoe UI"/>
              </a:rPr>
              <a:t> </a:t>
            </a:r>
            <a:r>
              <a:rPr sz="1100" spc="15" dirty="0">
                <a:latin typeface="Segoe UI"/>
                <a:cs typeface="Segoe UI"/>
              </a:rPr>
              <a:t>Results</a:t>
            </a:r>
            <a:r>
              <a:rPr sz="1100" dirty="0">
                <a:latin typeface="Segoe UI"/>
                <a:cs typeface="Segoe UI"/>
              </a:rPr>
              <a:t> </a:t>
            </a:r>
            <a:r>
              <a:rPr sz="1100" spc="5" dirty="0">
                <a:latin typeface="Segoe UI"/>
                <a:cs typeface="Segoe UI"/>
              </a:rPr>
              <a:t>of</a:t>
            </a:r>
            <a:r>
              <a:rPr sz="1100" spc="-10" dirty="0">
                <a:latin typeface="Segoe UI"/>
                <a:cs typeface="Segoe UI"/>
              </a:rPr>
              <a:t> </a:t>
            </a:r>
            <a:r>
              <a:rPr sz="1100" spc="10" dirty="0">
                <a:latin typeface="Segoe UI"/>
                <a:cs typeface="Segoe UI"/>
              </a:rPr>
              <a:t>making  </a:t>
            </a:r>
            <a:r>
              <a:rPr sz="1100" dirty="0">
                <a:latin typeface="Segoe UI"/>
                <a:cs typeface="Segoe UI"/>
              </a:rPr>
              <a:t>a </a:t>
            </a:r>
            <a:r>
              <a:rPr sz="1100" spc="10" dirty="0">
                <a:latin typeface="Segoe UI"/>
                <a:cs typeface="Segoe UI"/>
              </a:rPr>
              <a:t>bad </a:t>
            </a:r>
            <a:r>
              <a:rPr sz="1100" spc="15" dirty="0">
                <a:latin typeface="Segoe UI"/>
                <a:cs typeface="Segoe UI"/>
              </a:rPr>
              <a:t>long-term investment decision </a:t>
            </a:r>
            <a:r>
              <a:rPr sz="1100" spc="10" dirty="0">
                <a:latin typeface="Segoe UI"/>
                <a:cs typeface="Segoe UI"/>
              </a:rPr>
              <a:t>can be </a:t>
            </a:r>
            <a:r>
              <a:rPr sz="1100" spc="15" dirty="0">
                <a:latin typeface="Segoe UI"/>
                <a:cs typeface="Segoe UI"/>
              </a:rPr>
              <a:t>devastating </a:t>
            </a:r>
            <a:r>
              <a:rPr sz="1100" spc="10" dirty="0">
                <a:latin typeface="Segoe UI"/>
                <a:cs typeface="Segoe UI"/>
              </a:rPr>
              <a:t>in both </a:t>
            </a:r>
            <a:r>
              <a:rPr sz="1100" spc="15" dirty="0">
                <a:latin typeface="Segoe UI"/>
                <a:cs typeface="Segoe UI"/>
              </a:rPr>
              <a:t>financial </a:t>
            </a:r>
            <a:r>
              <a:rPr sz="1100" spc="10" dirty="0">
                <a:latin typeface="Segoe UI"/>
                <a:cs typeface="Segoe UI"/>
              </a:rPr>
              <a:t>and  </a:t>
            </a:r>
            <a:r>
              <a:rPr sz="1100" spc="15" dirty="0">
                <a:latin typeface="Segoe UI"/>
                <a:cs typeface="Segoe UI"/>
              </a:rPr>
              <a:t>strategic </a:t>
            </a:r>
            <a:r>
              <a:rPr sz="1100" spc="10" dirty="0">
                <a:latin typeface="Segoe UI"/>
                <a:cs typeface="Segoe UI"/>
              </a:rPr>
              <a:t>terms. Care </a:t>
            </a:r>
            <a:r>
              <a:rPr sz="1100" spc="15" dirty="0">
                <a:latin typeface="Segoe UI"/>
                <a:cs typeface="Segoe UI"/>
              </a:rPr>
              <a:t>required </a:t>
            </a:r>
            <a:r>
              <a:rPr sz="1100" spc="10" dirty="0">
                <a:latin typeface="Segoe UI"/>
                <a:cs typeface="Segoe UI"/>
              </a:rPr>
              <a:t>for </a:t>
            </a:r>
            <a:r>
              <a:rPr sz="1100" spc="15" dirty="0">
                <a:latin typeface="Segoe UI"/>
                <a:cs typeface="Segoe UI"/>
              </a:rPr>
              <a:t>investment project selection </a:t>
            </a:r>
            <a:r>
              <a:rPr sz="1100" spc="10" dirty="0">
                <a:latin typeface="Segoe UI"/>
                <a:cs typeface="Segoe UI"/>
              </a:rPr>
              <a:t>and</a:t>
            </a:r>
            <a:r>
              <a:rPr sz="1100" spc="215" dirty="0">
                <a:latin typeface="Segoe UI"/>
                <a:cs typeface="Segoe UI"/>
              </a:rPr>
              <a:t> </a:t>
            </a:r>
            <a:r>
              <a:rPr sz="1100" spc="15" dirty="0">
                <a:latin typeface="Segoe UI"/>
                <a:cs typeface="Segoe UI"/>
              </a:rPr>
              <a:t>evaluation.</a:t>
            </a:r>
            <a:endParaRPr sz="1100" dirty="0">
              <a:latin typeface="Segoe UI"/>
              <a:cs typeface="Segoe UI"/>
            </a:endParaRPr>
          </a:p>
          <a:p>
            <a:pPr marL="12700" marR="5715" algn="just">
              <a:lnSpc>
                <a:spcPct val="110900"/>
              </a:lnSpc>
              <a:spcBef>
                <a:spcPts val="600"/>
              </a:spcBef>
            </a:pPr>
            <a:r>
              <a:rPr sz="1100" spc="15" dirty="0">
                <a:latin typeface="Segoe UI"/>
                <a:cs typeface="Segoe UI"/>
              </a:rPr>
              <a:t>There </a:t>
            </a:r>
            <a:r>
              <a:rPr sz="1100" spc="10" dirty="0">
                <a:latin typeface="Segoe UI"/>
                <a:cs typeface="Segoe UI"/>
              </a:rPr>
              <a:t>are </a:t>
            </a:r>
            <a:r>
              <a:rPr sz="1100" dirty="0">
                <a:latin typeface="Segoe UI"/>
                <a:cs typeface="Segoe UI"/>
              </a:rPr>
              <a:t>a </a:t>
            </a:r>
            <a:r>
              <a:rPr sz="1100" spc="15" dirty="0">
                <a:latin typeface="Segoe UI"/>
                <a:cs typeface="Segoe UI"/>
              </a:rPr>
              <a:t>number </a:t>
            </a:r>
            <a:r>
              <a:rPr sz="1100" spc="5" dirty="0">
                <a:latin typeface="Segoe UI"/>
                <a:cs typeface="Segoe UI"/>
              </a:rPr>
              <a:t>of </a:t>
            </a:r>
            <a:r>
              <a:rPr sz="1100" spc="15" dirty="0">
                <a:latin typeface="Segoe UI"/>
                <a:cs typeface="Segoe UI"/>
              </a:rPr>
              <a:t>techniques available </a:t>
            </a:r>
            <a:r>
              <a:rPr sz="1100" spc="10" dirty="0">
                <a:latin typeface="Segoe UI"/>
                <a:cs typeface="Segoe UI"/>
              </a:rPr>
              <a:t>for </a:t>
            </a:r>
            <a:r>
              <a:rPr sz="1100" spc="15" dirty="0">
                <a:latin typeface="Segoe UI"/>
                <a:cs typeface="Segoe UI"/>
              </a:rPr>
              <a:t>appraisal </a:t>
            </a:r>
            <a:r>
              <a:rPr sz="1100" spc="5" dirty="0">
                <a:latin typeface="Segoe UI"/>
                <a:cs typeface="Segoe UI"/>
              </a:rPr>
              <a:t>of </a:t>
            </a:r>
            <a:r>
              <a:rPr sz="1100" spc="15" dirty="0">
                <a:latin typeface="Segoe UI"/>
                <a:cs typeface="Segoe UI"/>
              </a:rPr>
              <a:t>investment proposals  and </a:t>
            </a:r>
            <a:r>
              <a:rPr sz="1100" spc="10" dirty="0">
                <a:latin typeface="Segoe UI"/>
                <a:cs typeface="Segoe UI"/>
              </a:rPr>
              <a:t>can be </a:t>
            </a:r>
            <a:r>
              <a:rPr sz="1100" spc="15" dirty="0">
                <a:latin typeface="Segoe UI"/>
                <a:cs typeface="Segoe UI"/>
              </a:rPr>
              <a:t>classified </a:t>
            </a:r>
            <a:r>
              <a:rPr sz="1100" spc="5" dirty="0">
                <a:latin typeface="Segoe UI"/>
                <a:cs typeface="Segoe UI"/>
              </a:rPr>
              <a:t>as </a:t>
            </a:r>
            <a:r>
              <a:rPr sz="1100" spc="15" dirty="0">
                <a:latin typeface="Segoe UI"/>
                <a:cs typeface="Segoe UI"/>
              </a:rPr>
              <a:t>presented</a:t>
            </a:r>
            <a:r>
              <a:rPr sz="1100" spc="140" dirty="0">
                <a:latin typeface="Segoe UI"/>
                <a:cs typeface="Segoe UI"/>
              </a:rPr>
              <a:t> </a:t>
            </a:r>
            <a:r>
              <a:rPr sz="1100" spc="15" dirty="0">
                <a:latin typeface="Segoe UI"/>
                <a:cs typeface="Segoe UI"/>
              </a:rPr>
              <a:t>below:</a:t>
            </a:r>
            <a:endParaRPr sz="1100" dirty="0">
              <a:latin typeface="Segoe UI"/>
              <a:cs typeface="Segoe UI"/>
            </a:endParaRPr>
          </a:p>
        </p:txBody>
      </p:sp>
      <p:sp>
        <p:nvSpPr>
          <p:cNvPr id="7" name="object 7"/>
          <p:cNvSpPr/>
          <p:nvPr/>
        </p:nvSpPr>
        <p:spPr>
          <a:xfrm>
            <a:off x="914400" y="1684286"/>
            <a:ext cx="310515" cy="264795"/>
          </a:xfrm>
          <a:prstGeom prst="rect">
            <a:avLst/>
          </a:prstGeom>
          <a:blipFill>
            <a:blip r:embed="rId2" cstate="print"/>
            <a:stretch>
              <a:fillRect/>
            </a:stretch>
          </a:blipFill>
        </p:spPr>
        <p:txBody>
          <a:bodyPr wrap="square" lIns="0" tIns="0" rIns="0" bIns="0" rtlCol="0"/>
          <a:lstStyle/>
          <a:p>
            <a:endParaRPr/>
          </a:p>
        </p:txBody>
      </p:sp>
      <p:sp>
        <p:nvSpPr>
          <p:cNvPr id="8" name="object 8"/>
          <p:cNvSpPr/>
          <p:nvPr/>
        </p:nvSpPr>
        <p:spPr>
          <a:xfrm>
            <a:off x="1356191" y="4179867"/>
            <a:ext cx="1136650" cy="299720"/>
          </a:xfrm>
          <a:custGeom>
            <a:avLst/>
            <a:gdLst/>
            <a:ahLst/>
            <a:cxnLst/>
            <a:rect l="l" t="t" r="r" b="b"/>
            <a:pathLst>
              <a:path w="1136650" h="299720">
                <a:moveTo>
                  <a:pt x="1106322" y="0"/>
                </a:moveTo>
                <a:lnTo>
                  <a:pt x="29933" y="0"/>
                </a:lnTo>
                <a:lnTo>
                  <a:pt x="18280" y="2351"/>
                </a:lnTo>
                <a:lnTo>
                  <a:pt x="8766" y="8766"/>
                </a:lnTo>
                <a:lnTo>
                  <a:pt x="2351" y="18280"/>
                </a:lnTo>
                <a:lnTo>
                  <a:pt x="0" y="29933"/>
                </a:lnTo>
                <a:lnTo>
                  <a:pt x="0" y="269392"/>
                </a:lnTo>
                <a:lnTo>
                  <a:pt x="2351" y="281045"/>
                </a:lnTo>
                <a:lnTo>
                  <a:pt x="8766" y="290560"/>
                </a:lnTo>
                <a:lnTo>
                  <a:pt x="18280" y="296974"/>
                </a:lnTo>
                <a:lnTo>
                  <a:pt x="29933" y="299326"/>
                </a:lnTo>
                <a:lnTo>
                  <a:pt x="1106322" y="299326"/>
                </a:lnTo>
                <a:lnTo>
                  <a:pt x="1117975" y="296974"/>
                </a:lnTo>
                <a:lnTo>
                  <a:pt x="1127490" y="290560"/>
                </a:lnTo>
                <a:lnTo>
                  <a:pt x="1133904" y="281045"/>
                </a:lnTo>
                <a:lnTo>
                  <a:pt x="1136256" y="269392"/>
                </a:lnTo>
                <a:lnTo>
                  <a:pt x="1136256" y="29933"/>
                </a:lnTo>
                <a:lnTo>
                  <a:pt x="1133904" y="18280"/>
                </a:lnTo>
                <a:lnTo>
                  <a:pt x="1127490" y="8766"/>
                </a:lnTo>
                <a:lnTo>
                  <a:pt x="1117975" y="2351"/>
                </a:lnTo>
                <a:lnTo>
                  <a:pt x="1106322" y="0"/>
                </a:lnTo>
                <a:close/>
              </a:path>
            </a:pathLst>
          </a:custGeom>
          <a:solidFill>
            <a:srgbClr val="EBF1DE"/>
          </a:solidFill>
        </p:spPr>
        <p:txBody>
          <a:bodyPr wrap="square" lIns="0" tIns="0" rIns="0" bIns="0" rtlCol="0"/>
          <a:lstStyle/>
          <a:p>
            <a:endParaRPr/>
          </a:p>
        </p:txBody>
      </p:sp>
      <p:sp>
        <p:nvSpPr>
          <p:cNvPr id="9" name="object 9"/>
          <p:cNvSpPr/>
          <p:nvPr/>
        </p:nvSpPr>
        <p:spPr>
          <a:xfrm>
            <a:off x="1356191" y="4179867"/>
            <a:ext cx="1136650" cy="299720"/>
          </a:xfrm>
          <a:custGeom>
            <a:avLst/>
            <a:gdLst/>
            <a:ahLst/>
            <a:cxnLst/>
            <a:rect l="l" t="t" r="r" b="b"/>
            <a:pathLst>
              <a:path w="1136650" h="299720">
                <a:moveTo>
                  <a:pt x="0" y="29933"/>
                </a:moveTo>
                <a:lnTo>
                  <a:pt x="2351" y="18280"/>
                </a:lnTo>
                <a:lnTo>
                  <a:pt x="8766" y="8766"/>
                </a:lnTo>
                <a:lnTo>
                  <a:pt x="18280" y="2351"/>
                </a:lnTo>
                <a:lnTo>
                  <a:pt x="29933" y="0"/>
                </a:lnTo>
                <a:lnTo>
                  <a:pt x="1106322" y="0"/>
                </a:lnTo>
                <a:lnTo>
                  <a:pt x="1117975" y="2351"/>
                </a:lnTo>
                <a:lnTo>
                  <a:pt x="1127490" y="8766"/>
                </a:lnTo>
                <a:lnTo>
                  <a:pt x="1133904" y="18280"/>
                </a:lnTo>
                <a:lnTo>
                  <a:pt x="1136256" y="29933"/>
                </a:lnTo>
                <a:lnTo>
                  <a:pt x="1136256" y="269392"/>
                </a:lnTo>
                <a:lnTo>
                  <a:pt x="1133904" y="281045"/>
                </a:lnTo>
                <a:lnTo>
                  <a:pt x="1127490" y="290560"/>
                </a:lnTo>
                <a:lnTo>
                  <a:pt x="1117975" y="296974"/>
                </a:lnTo>
                <a:lnTo>
                  <a:pt x="1106322" y="299326"/>
                </a:lnTo>
                <a:lnTo>
                  <a:pt x="29933" y="299326"/>
                </a:lnTo>
                <a:lnTo>
                  <a:pt x="18280" y="296974"/>
                </a:lnTo>
                <a:lnTo>
                  <a:pt x="8766" y="290560"/>
                </a:lnTo>
                <a:lnTo>
                  <a:pt x="2351" y="281045"/>
                </a:lnTo>
                <a:lnTo>
                  <a:pt x="0" y="269392"/>
                </a:lnTo>
                <a:lnTo>
                  <a:pt x="0" y="29933"/>
                </a:lnTo>
                <a:close/>
              </a:path>
            </a:pathLst>
          </a:custGeom>
          <a:ln w="25400">
            <a:solidFill>
              <a:srgbClr val="8CA950"/>
            </a:solidFill>
          </a:ln>
        </p:spPr>
        <p:txBody>
          <a:bodyPr wrap="square" lIns="0" tIns="0" rIns="0" bIns="0" rtlCol="0"/>
          <a:lstStyle/>
          <a:p>
            <a:endParaRPr/>
          </a:p>
        </p:txBody>
      </p:sp>
      <p:sp>
        <p:nvSpPr>
          <p:cNvPr id="10" name="object 10"/>
          <p:cNvSpPr txBox="1"/>
          <p:nvPr/>
        </p:nvSpPr>
        <p:spPr>
          <a:xfrm>
            <a:off x="1410412" y="4158717"/>
            <a:ext cx="1026160" cy="330200"/>
          </a:xfrm>
          <a:prstGeom prst="rect">
            <a:avLst/>
          </a:prstGeom>
        </p:spPr>
        <p:txBody>
          <a:bodyPr vert="horz" wrap="square" lIns="0" tIns="12065" rIns="0" bIns="0" rtlCol="0">
            <a:spAutoFit/>
          </a:bodyPr>
          <a:lstStyle/>
          <a:p>
            <a:pPr marL="200025" marR="5080" indent="-187960">
              <a:lnSpc>
                <a:spcPct val="100000"/>
              </a:lnSpc>
              <a:spcBef>
                <a:spcPts val="95"/>
              </a:spcBef>
            </a:pPr>
            <a:r>
              <a:rPr sz="1000" spc="-10" dirty="0">
                <a:latin typeface="Segoe UI"/>
                <a:cs typeface="Segoe UI"/>
              </a:rPr>
              <a:t>Capital </a:t>
            </a:r>
            <a:r>
              <a:rPr sz="1000" spc="-5" dirty="0">
                <a:latin typeface="Segoe UI"/>
                <a:cs typeface="Segoe UI"/>
              </a:rPr>
              <a:t>Budgeting  Techniques</a:t>
            </a:r>
            <a:endParaRPr sz="1000">
              <a:latin typeface="Segoe UI"/>
              <a:cs typeface="Segoe UI"/>
            </a:endParaRPr>
          </a:p>
        </p:txBody>
      </p:sp>
      <p:sp>
        <p:nvSpPr>
          <p:cNvPr id="11" name="object 11"/>
          <p:cNvSpPr/>
          <p:nvPr/>
        </p:nvSpPr>
        <p:spPr>
          <a:xfrm>
            <a:off x="2492456" y="3455167"/>
            <a:ext cx="451484" cy="874394"/>
          </a:xfrm>
          <a:custGeom>
            <a:avLst/>
            <a:gdLst/>
            <a:ahLst/>
            <a:cxnLst/>
            <a:rect l="l" t="t" r="r" b="b"/>
            <a:pathLst>
              <a:path w="451485" h="874395">
                <a:moveTo>
                  <a:pt x="0" y="874369"/>
                </a:moveTo>
                <a:lnTo>
                  <a:pt x="450862" y="0"/>
                </a:lnTo>
              </a:path>
            </a:pathLst>
          </a:custGeom>
          <a:ln w="25400">
            <a:solidFill>
              <a:srgbClr val="7B9445"/>
            </a:solidFill>
          </a:ln>
        </p:spPr>
        <p:txBody>
          <a:bodyPr wrap="square" lIns="0" tIns="0" rIns="0" bIns="0" rtlCol="0"/>
          <a:lstStyle/>
          <a:p>
            <a:endParaRPr/>
          </a:p>
        </p:txBody>
      </p:sp>
      <p:sp>
        <p:nvSpPr>
          <p:cNvPr id="12" name="object 12"/>
          <p:cNvSpPr/>
          <p:nvPr/>
        </p:nvSpPr>
        <p:spPr>
          <a:xfrm>
            <a:off x="2849732" y="3452160"/>
            <a:ext cx="1113790" cy="369570"/>
          </a:xfrm>
          <a:custGeom>
            <a:avLst/>
            <a:gdLst/>
            <a:ahLst/>
            <a:cxnLst/>
            <a:rect l="l" t="t" r="r" b="b"/>
            <a:pathLst>
              <a:path w="1113789" h="369570">
                <a:moveTo>
                  <a:pt x="1076756" y="0"/>
                </a:moveTo>
                <a:lnTo>
                  <a:pt x="36893" y="0"/>
                </a:lnTo>
                <a:lnTo>
                  <a:pt x="22534" y="2898"/>
                </a:lnTo>
                <a:lnTo>
                  <a:pt x="10807" y="10802"/>
                </a:lnTo>
                <a:lnTo>
                  <a:pt x="2899" y="22529"/>
                </a:lnTo>
                <a:lnTo>
                  <a:pt x="0" y="36893"/>
                </a:lnTo>
                <a:lnTo>
                  <a:pt x="0" y="332079"/>
                </a:lnTo>
                <a:lnTo>
                  <a:pt x="2899" y="346445"/>
                </a:lnTo>
                <a:lnTo>
                  <a:pt x="10807" y="358176"/>
                </a:lnTo>
                <a:lnTo>
                  <a:pt x="22534" y="366085"/>
                </a:lnTo>
                <a:lnTo>
                  <a:pt x="36893" y="368985"/>
                </a:lnTo>
                <a:lnTo>
                  <a:pt x="1076756" y="368985"/>
                </a:lnTo>
                <a:lnTo>
                  <a:pt x="1091115" y="366085"/>
                </a:lnTo>
                <a:lnTo>
                  <a:pt x="1102842" y="358176"/>
                </a:lnTo>
                <a:lnTo>
                  <a:pt x="1110750" y="346445"/>
                </a:lnTo>
                <a:lnTo>
                  <a:pt x="1113650" y="332079"/>
                </a:lnTo>
                <a:lnTo>
                  <a:pt x="1113650" y="36893"/>
                </a:lnTo>
                <a:lnTo>
                  <a:pt x="1110750" y="22529"/>
                </a:lnTo>
                <a:lnTo>
                  <a:pt x="1102842" y="10802"/>
                </a:lnTo>
                <a:lnTo>
                  <a:pt x="1091115" y="2898"/>
                </a:lnTo>
                <a:lnTo>
                  <a:pt x="1076756" y="0"/>
                </a:lnTo>
                <a:close/>
              </a:path>
            </a:pathLst>
          </a:custGeom>
          <a:solidFill>
            <a:srgbClr val="EBF1DE"/>
          </a:solidFill>
        </p:spPr>
        <p:txBody>
          <a:bodyPr wrap="square" lIns="0" tIns="0" rIns="0" bIns="0" rtlCol="0"/>
          <a:lstStyle/>
          <a:p>
            <a:endParaRPr/>
          </a:p>
        </p:txBody>
      </p:sp>
      <p:sp>
        <p:nvSpPr>
          <p:cNvPr id="13" name="object 13"/>
          <p:cNvSpPr/>
          <p:nvPr/>
        </p:nvSpPr>
        <p:spPr>
          <a:xfrm>
            <a:off x="2849732" y="3452160"/>
            <a:ext cx="1113790" cy="369570"/>
          </a:xfrm>
          <a:custGeom>
            <a:avLst/>
            <a:gdLst/>
            <a:ahLst/>
            <a:cxnLst/>
            <a:rect l="l" t="t" r="r" b="b"/>
            <a:pathLst>
              <a:path w="1113789" h="369570">
                <a:moveTo>
                  <a:pt x="0" y="36893"/>
                </a:moveTo>
                <a:lnTo>
                  <a:pt x="2899" y="22529"/>
                </a:lnTo>
                <a:lnTo>
                  <a:pt x="10807" y="10802"/>
                </a:lnTo>
                <a:lnTo>
                  <a:pt x="22534" y="2898"/>
                </a:lnTo>
                <a:lnTo>
                  <a:pt x="36893" y="0"/>
                </a:lnTo>
                <a:lnTo>
                  <a:pt x="1076756" y="0"/>
                </a:lnTo>
                <a:lnTo>
                  <a:pt x="1091115" y="2898"/>
                </a:lnTo>
                <a:lnTo>
                  <a:pt x="1102842" y="10802"/>
                </a:lnTo>
                <a:lnTo>
                  <a:pt x="1110750" y="22529"/>
                </a:lnTo>
                <a:lnTo>
                  <a:pt x="1113650" y="36893"/>
                </a:lnTo>
                <a:lnTo>
                  <a:pt x="1113650" y="332079"/>
                </a:lnTo>
                <a:lnTo>
                  <a:pt x="1110750" y="346445"/>
                </a:lnTo>
                <a:lnTo>
                  <a:pt x="1102842" y="358176"/>
                </a:lnTo>
                <a:lnTo>
                  <a:pt x="1091115" y="366085"/>
                </a:lnTo>
                <a:lnTo>
                  <a:pt x="1076756" y="368985"/>
                </a:lnTo>
                <a:lnTo>
                  <a:pt x="36893" y="368985"/>
                </a:lnTo>
                <a:lnTo>
                  <a:pt x="22534" y="366085"/>
                </a:lnTo>
                <a:lnTo>
                  <a:pt x="10807" y="358176"/>
                </a:lnTo>
                <a:lnTo>
                  <a:pt x="2899" y="346445"/>
                </a:lnTo>
                <a:lnTo>
                  <a:pt x="0" y="332079"/>
                </a:lnTo>
                <a:lnTo>
                  <a:pt x="0" y="36893"/>
                </a:lnTo>
                <a:close/>
              </a:path>
            </a:pathLst>
          </a:custGeom>
          <a:ln w="25399">
            <a:solidFill>
              <a:srgbClr val="8CA950"/>
            </a:solidFill>
          </a:ln>
        </p:spPr>
        <p:txBody>
          <a:bodyPr wrap="square" lIns="0" tIns="0" rIns="0" bIns="0" rtlCol="0"/>
          <a:lstStyle/>
          <a:p>
            <a:endParaRPr/>
          </a:p>
        </p:txBody>
      </p:sp>
      <p:sp>
        <p:nvSpPr>
          <p:cNvPr id="14" name="object 14"/>
          <p:cNvSpPr txBox="1"/>
          <p:nvPr/>
        </p:nvSpPr>
        <p:spPr>
          <a:xfrm>
            <a:off x="2863380" y="3465835"/>
            <a:ext cx="1085850" cy="330200"/>
          </a:xfrm>
          <a:prstGeom prst="rect">
            <a:avLst/>
          </a:prstGeom>
        </p:spPr>
        <p:txBody>
          <a:bodyPr vert="horz" wrap="square" lIns="0" tIns="12065" rIns="0" bIns="0" rtlCol="0">
            <a:spAutoFit/>
          </a:bodyPr>
          <a:lstStyle/>
          <a:p>
            <a:pPr marL="208915" marR="5080" indent="-196850">
              <a:lnSpc>
                <a:spcPct val="100000"/>
              </a:lnSpc>
              <a:spcBef>
                <a:spcPts val="95"/>
              </a:spcBef>
            </a:pPr>
            <a:r>
              <a:rPr sz="1000" spc="-5" dirty="0">
                <a:latin typeface="Segoe UI"/>
                <a:cs typeface="Segoe UI"/>
              </a:rPr>
              <a:t>Traditional or Non  Discounting</a:t>
            </a:r>
            <a:endParaRPr sz="1000">
              <a:latin typeface="Segoe UI"/>
              <a:cs typeface="Segoe UI"/>
            </a:endParaRPr>
          </a:p>
        </p:txBody>
      </p:sp>
      <p:sp>
        <p:nvSpPr>
          <p:cNvPr id="15" name="object 15"/>
          <p:cNvSpPr/>
          <p:nvPr/>
        </p:nvSpPr>
        <p:spPr>
          <a:xfrm>
            <a:off x="3963387" y="3507717"/>
            <a:ext cx="416559" cy="129539"/>
          </a:xfrm>
          <a:custGeom>
            <a:avLst/>
            <a:gdLst/>
            <a:ahLst/>
            <a:cxnLst/>
            <a:rect l="l" t="t" r="r" b="b"/>
            <a:pathLst>
              <a:path w="416560" h="129539">
                <a:moveTo>
                  <a:pt x="0" y="128943"/>
                </a:moveTo>
                <a:lnTo>
                  <a:pt x="416013" y="0"/>
                </a:lnTo>
              </a:path>
            </a:pathLst>
          </a:custGeom>
          <a:ln w="25399">
            <a:solidFill>
              <a:srgbClr val="8CA950"/>
            </a:solidFill>
          </a:ln>
        </p:spPr>
        <p:txBody>
          <a:bodyPr wrap="square" lIns="0" tIns="0" rIns="0" bIns="0" rtlCol="0"/>
          <a:lstStyle/>
          <a:p>
            <a:endParaRPr/>
          </a:p>
        </p:txBody>
      </p:sp>
      <p:sp>
        <p:nvSpPr>
          <p:cNvPr id="16" name="object 16"/>
          <p:cNvSpPr/>
          <p:nvPr/>
        </p:nvSpPr>
        <p:spPr>
          <a:xfrm>
            <a:off x="4346393" y="3364510"/>
            <a:ext cx="1341755" cy="307340"/>
          </a:xfrm>
          <a:custGeom>
            <a:avLst/>
            <a:gdLst/>
            <a:ahLst/>
            <a:cxnLst/>
            <a:rect l="l" t="t" r="r" b="b"/>
            <a:pathLst>
              <a:path w="1341754" h="307339">
                <a:moveTo>
                  <a:pt x="1311046" y="0"/>
                </a:moveTo>
                <a:lnTo>
                  <a:pt x="30683" y="0"/>
                </a:lnTo>
                <a:lnTo>
                  <a:pt x="18741" y="2411"/>
                </a:lnTo>
                <a:lnTo>
                  <a:pt x="8988" y="8988"/>
                </a:lnTo>
                <a:lnTo>
                  <a:pt x="2411" y="18741"/>
                </a:lnTo>
                <a:lnTo>
                  <a:pt x="0" y="30683"/>
                </a:lnTo>
                <a:lnTo>
                  <a:pt x="0" y="276174"/>
                </a:lnTo>
                <a:lnTo>
                  <a:pt x="2411" y="288121"/>
                </a:lnTo>
                <a:lnTo>
                  <a:pt x="8988" y="297873"/>
                </a:lnTo>
                <a:lnTo>
                  <a:pt x="18741" y="304447"/>
                </a:lnTo>
                <a:lnTo>
                  <a:pt x="30683" y="306857"/>
                </a:lnTo>
                <a:lnTo>
                  <a:pt x="1311046" y="306857"/>
                </a:lnTo>
                <a:lnTo>
                  <a:pt x="1322987" y="304447"/>
                </a:lnTo>
                <a:lnTo>
                  <a:pt x="1332741" y="297873"/>
                </a:lnTo>
                <a:lnTo>
                  <a:pt x="1339317" y="288121"/>
                </a:lnTo>
                <a:lnTo>
                  <a:pt x="1341729" y="276174"/>
                </a:lnTo>
                <a:lnTo>
                  <a:pt x="1341729" y="30683"/>
                </a:lnTo>
                <a:lnTo>
                  <a:pt x="1339317" y="18741"/>
                </a:lnTo>
                <a:lnTo>
                  <a:pt x="1332741" y="8988"/>
                </a:lnTo>
                <a:lnTo>
                  <a:pt x="1322987" y="2411"/>
                </a:lnTo>
                <a:lnTo>
                  <a:pt x="1311046" y="0"/>
                </a:lnTo>
                <a:close/>
              </a:path>
            </a:pathLst>
          </a:custGeom>
          <a:solidFill>
            <a:srgbClr val="EBF1DE"/>
          </a:solidFill>
        </p:spPr>
        <p:txBody>
          <a:bodyPr wrap="square" lIns="0" tIns="0" rIns="0" bIns="0" rtlCol="0"/>
          <a:lstStyle/>
          <a:p>
            <a:endParaRPr/>
          </a:p>
        </p:txBody>
      </p:sp>
      <p:sp>
        <p:nvSpPr>
          <p:cNvPr id="17" name="object 17"/>
          <p:cNvSpPr/>
          <p:nvPr/>
        </p:nvSpPr>
        <p:spPr>
          <a:xfrm>
            <a:off x="4346392" y="3364510"/>
            <a:ext cx="1341755" cy="307340"/>
          </a:xfrm>
          <a:custGeom>
            <a:avLst/>
            <a:gdLst/>
            <a:ahLst/>
            <a:cxnLst/>
            <a:rect l="l" t="t" r="r" b="b"/>
            <a:pathLst>
              <a:path w="1341754" h="307339">
                <a:moveTo>
                  <a:pt x="0" y="30683"/>
                </a:moveTo>
                <a:lnTo>
                  <a:pt x="2411" y="18741"/>
                </a:lnTo>
                <a:lnTo>
                  <a:pt x="8988" y="8988"/>
                </a:lnTo>
                <a:lnTo>
                  <a:pt x="18741" y="2411"/>
                </a:lnTo>
                <a:lnTo>
                  <a:pt x="30683" y="0"/>
                </a:lnTo>
                <a:lnTo>
                  <a:pt x="1311046" y="0"/>
                </a:lnTo>
                <a:lnTo>
                  <a:pt x="1322987" y="2411"/>
                </a:lnTo>
                <a:lnTo>
                  <a:pt x="1332741" y="8988"/>
                </a:lnTo>
                <a:lnTo>
                  <a:pt x="1339317" y="18741"/>
                </a:lnTo>
                <a:lnTo>
                  <a:pt x="1341729" y="30683"/>
                </a:lnTo>
                <a:lnTo>
                  <a:pt x="1341729" y="276174"/>
                </a:lnTo>
                <a:lnTo>
                  <a:pt x="1339317" y="288121"/>
                </a:lnTo>
                <a:lnTo>
                  <a:pt x="1332741" y="297873"/>
                </a:lnTo>
                <a:lnTo>
                  <a:pt x="1322987" y="304447"/>
                </a:lnTo>
                <a:lnTo>
                  <a:pt x="1311046" y="306857"/>
                </a:lnTo>
                <a:lnTo>
                  <a:pt x="30683" y="306857"/>
                </a:lnTo>
                <a:lnTo>
                  <a:pt x="18741" y="304447"/>
                </a:lnTo>
                <a:lnTo>
                  <a:pt x="8988" y="297873"/>
                </a:lnTo>
                <a:lnTo>
                  <a:pt x="2411" y="288121"/>
                </a:lnTo>
                <a:lnTo>
                  <a:pt x="0" y="276174"/>
                </a:lnTo>
                <a:lnTo>
                  <a:pt x="0" y="30683"/>
                </a:lnTo>
                <a:close/>
              </a:path>
            </a:pathLst>
          </a:custGeom>
          <a:ln w="25400">
            <a:solidFill>
              <a:srgbClr val="8CA950"/>
            </a:solidFill>
          </a:ln>
        </p:spPr>
        <p:txBody>
          <a:bodyPr wrap="square" lIns="0" tIns="0" rIns="0" bIns="0" rtlCol="0"/>
          <a:lstStyle/>
          <a:p>
            <a:endParaRPr/>
          </a:p>
        </p:txBody>
      </p:sp>
      <p:sp>
        <p:nvSpPr>
          <p:cNvPr id="18" name="object 18"/>
          <p:cNvSpPr txBox="1"/>
          <p:nvPr/>
        </p:nvSpPr>
        <p:spPr>
          <a:xfrm>
            <a:off x="4363580" y="3423136"/>
            <a:ext cx="1303020" cy="177800"/>
          </a:xfrm>
          <a:prstGeom prst="rect">
            <a:avLst/>
          </a:prstGeom>
        </p:spPr>
        <p:txBody>
          <a:bodyPr vert="horz" wrap="square" lIns="0" tIns="12065" rIns="0" bIns="0" rtlCol="0">
            <a:spAutoFit/>
          </a:bodyPr>
          <a:lstStyle/>
          <a:p>
            <a:pPr marL="226695">
              <a:lnSpc>
                <a:spcPct val="100000"/>
              </a:lnSpc>
              <a:spcBef>
                <a:spcPts val="95"/>
              </a:spcBef>
            </a:pPr>
            <a:r>
              <a:rPr sz="1000" spc="-10" dirty="0">
                <a:latin typeface="Segoe UI"/>
                <a:cs typeface="Segoe UI"/>
              </a:rPr>
              <a:t>Payback</a:t>
            </a:r>
            <a:r>
              <a:rPr sz="1000" spc="20" dirty="0">
                <a:latin typeface="Segoe UI"/>
                <a:cs typeface="Segoe UI"/>
              </a:rPr>
              <a:t> </a:t>
            </a:r>
            <a:r>
              <a:rPr sz="1000" spc="-10" dirty="0">
                <a:latin typeface="Segoe UI"/>
                <a:cs typeface="Segoe UI"/>
              </a:rPr>
              <a:t>Period</a:t>
            </a:r>
            <a:endParaRPr sz="1000">
              <a:latin typeface="Segoe UI"/>
              <a:cs typeface="Segoe UI"/>
            </a:endParaRPr>
          </a:p>
        </p:txBody>
      </p:sp>
      <p:sp>
        <p:nvSpPr>
          <p:cNvPr id="19" name="object 19"/>
          <p:cNvSpPr/>
          <p:nvPr/>
        </p:nvSpPr>
        <p:spPr>
          <a:xfrm>
            <a:off x="3963380" y="3636659"/>
            <a:ext cx="372110" cy="227329"/>
          </a:xfrm>
          <a:custGeom>
            <a:avLst/>
            <a:gdLst/>
            <a:ahLst/>
            <a:cxnLst/>
            <a:rect l="l" t="t" r="r" b="b"/>
            <a:pathLst>
              <a:path w="372110" h="227329">
                <a:moveTo>
                  <a:pt x="0" y="0"/>
                </a:moveTo>
                <a:lnTo>
                  <a:pt x="371576" y="227203"/>
                </a:lnTo>
              </a:path>
            </a:pathLst>
          </a:custGeom>
          <a:ln w="25399">
            <a:solidFill>
              <a:srgbClr val="8CA950"/>
            </a:solidFill>
          </a:ln>
        </p:spPr>
        <p:txBody>
          <a:bodyPr wrap="square" lIns="0" tIns="0" rIns="0" bIns="0" rtlCol="0"/>
          <a:lstStyle/>
          <a:p>
            <a:endParaRPr/>
          </a:p>
        </p:txBody>
      </p:sp>
      <p:sp>
        <p:nvSpPr>
          <p:cNvPr id="20" name="object 20"/>
          <p:cNvSpPr/>
          <p:nvPr/>
        </p:nvSpPr>
        <p:spPr>
          <a:xfrm>
            <a:off x="4346393" y="3717409"/>
            <a:ext cx="1341755" cy="307340"/>
          </a:xfrm>
          <a:custGeom>
            <a:avLst/>
            <a:gdLst/>
            <a:ahLst/>
            <a:cxnLst/>
            <a:rect l="l" t="t" r="r" b="b"/>
            <a:pathLst>
              <a:path w="1341754" h="307339">
                <a:moveTo>
                  <a:pt x="1311046" y="0"/>
                </a:moveTo>
                <a:lnTo>
                  <a:pt x="30683" y="0"/>
                </a:lnTo>
                <a:lnTo>
                  <a:pt x="18741" y="2411"/>
                </a:lnTo>
                <a:lnTo>
                  <a:pt x="8988" y="8988"/>
                </a:lnTo>
                <a:lnTo>
                  <a:pt x="2411" y="18741"/>
                </a:lnTo>
                <a:lnTo>
                  <a:pt x="0" y="30683"/>
                </a:lnTo>
                <a:lnTo>
                  <a:pt x="0" y="276174"/>
                </a:lnTo>
                <a:lnTo>
                  <a:pt x="2411" y="288121"/>
                </a:lnTo>
                <a:lnTo>
                  <a:pt x="8988" y="297873"/>
                </a:lnTo>
                <a:lnTo>
                  <a:pt x="18741" y="304447"/>
                </a:lnTo>
                <a:lnTo>
                  <a:pt x="30683" y="306857"/>
                </a:lnTo>
                <a:lnTo>
                  <a:pt x="1311046" y="306857"/>
                </a:lnTo>
                <a:lnTo>
                  <a:pt x="1322987" y="304447"/>
                </a:lnTo>
                <a:lnTo>
                  <a:pt x="1332741" y="297873"/>
                </a:lnTo>
                <a:lnTo>
                  <a:pt x="1339317" y="288121"/>
                </a:lnTo>
                <a:lnTo>
                  <a:pt x="1341729" y="276174"/>
                </a:lnTo>
                <a:lnTo>
                  <a:pt x="1341729" y="30683"/>
                </a:lnTo>
                <a:lnTo>
                  <a:pt x="1339317" y="18741"/>
                </a:lnTo>
                <a:lnTo>
                  <a:pt x="1332741" y="8988"/>
                </a:lnTo>
                <a:lnTo>
                  <a:pt x="1322987" y="2411"/>
                </a:lnTo>
                <a:lnTo>
                  <a:pt x="1311046" y="0"/>
                </a:lnTo>
                <a:close/>
              </a:path>
            </a:pathLst>
          </a:custGeom>
          <a:solidFill>
            <a:srgbClr val="EBF1DE"/>
          </a:solidFill>
        </p:spPr>
        <p:txBody>
          <a:bodyPr wrap="square" lIns="0" tIns="0" rIns="0" bIns="0" rtlCol="0"/>
          <a:lstStyle/>
          <a:p>
            <a:endParaRPr/>
          </a:p>
        </p:txBody>
      </p:sp>
      <p:sp>
        <p:nvSpPr>
          <p:cNvPr id="21" name="object 21"/>
          <p:cNvSpPr/>
          <p:nvPr/>
        </p:nvSpPr>
        <p:spPr>
          <a:xfrm>
            <a:off x="4346392" y="3717409"/>
            <a:ext cx="1341755" cy="307340"/>
          </a:xfrm>
          <a:custGeom>
            <a:avLst/>
            <a:gdLst/>
            <a:ahLst/>
            <a:cxnLst/>
            <a:rect l="l" t="t" r="r" b="b"/>
            <a:pathLst>
              <a:path w="1341754" h="307339">
                <a:moveTo>
                  <a:pt x="0" y="30683"/>
                </a:moveTo>
                <a:lnTo>
                  <a:pt x="2411" y="18741"/>
                </a:lnTo>
                <a:lnTo>
                  <a:pt x="8988" y="8988"/>
                </a:lnTo>
                <a:lnTo>
                  <a:pt x="18741" y="2411"/>
                </a:lnTo>
                <a:lnTo>
                  <a:pt x="30683" y="0"/>
                </a:lnTo>
                <a:lnTo>
                  <a:pt x="1311046" y="0"/>
                </a:lnTo>
                <a:lnTo>
                  <a:pt x="1322987" y="2411"/>
                </a:lnTo>
                <a:lnTo>
                  <a:pt x="1332741" y="8988"/>
                </a:lnTo>
                <a:lnTo>
                  <a:pt x="1339317" y="18741"/>
                </a:lnTo>
                <a:lnTo>
                  <a:pt x="1341729" y="30683"/>
                </a:lnTo>
                <a:lnTo>
                  <a:pt x="1341729" y="276174"/>
                </a:lnTo>
                <a:lnTo>
                  <a:pt x="1339317" y="288121"/>
                </a:lnTo>
                <a:lnTo>
                  <a:pt x="1332741" y="297873"/>
                </a:lnTo>
                <a:lnTo>
                  <a:pt x="1322987" y="304447"/>
                </a:lnTo>
                <a:lnTo>
                  <a:pt x="1311046" y="306857"/>
                </a:lnTo>
                <a:lnTo>
                  <a:pt x="30683" y="306857"/>
                </a:lnTo>
                <a:lnTo>
                  <a:pt x="18741" y="304447"/>
                </a:lnTo>
                <a:lnTo>
                  <a:pt x="8988" y="297873"/>
                </a:lnTo>
                <a:lnTo>
                  <a:pt x="2411" y="288121"/>
                </a:lnTo>
                <a:lnTo>
                  <a:pt x="0" y="276174"/>
                </a:lnTo>
                <a:lnTo>
                  <a:pt x="0" y="30683"/>
                </a:lnTo>
                <a:close/>
              </a:path>
            </a:pathLst>
          </a:custGeom>
          <a:ln w="25400">
            <a:solidFill>
              <a:srgbClr val="8CA950"/>
            </a:solidFill>
          </a:ln>
        </p:spPr>
        <p:txBody>
          <a:bodyPr wrap="square" lIns="0" tIns="0" rIns="0" bIns="0" rtlCol="0"/>
          <a:lstStyle/>
          <a:p>
            <a:endParaRPr/>
          </a:p>
        </p:txBody>
      </p:sp>
      <p:sp>
        <p:nvSpPr>
          <p:cNvPr id="22" name="object 22"/>
          <p:cNvSpPr txBox="1"/>
          <p:nvPr/>
        </p:nvSpPr>
        <p:spPr>
          <a:xfrm>
            <a:off x="4363580" y="3700024"/>
            <a:ext cx="1303020" cy="330200"/>
          </a:xfrm>
          <a:prstGeom prst="rect">
            <a:avLst/>
          </a:prstGeom>
        </p:spPr>
        <p:txBody>
          <a:bodyPr vert="horz" wrap="square" lIns="0" tIns="12065" rIns="0" bIns="0" rtlCol="0">
            <a:spAutoFit/>
          </a:bodyPr>
          <a:lstStyle/>
          <a:p>
            <a:pPr marL="300990" marR="99060" indent="-189230">
              <a:lnSpc>
                <a:spcPct val="100000"/>
              </a:lnSpc>
              <a:spcBef>
                <a:spcPts val="95"/>
              </a:spcBef>
            </a:pPr>
            <a:r>
              <a:rPr sz="1000" spc="-20" dirty="0">
                <a:latin typeface="Segoe UI"/>
                <a:cs typeface="Segoe UI"/>
              </a:rPr>
              <a:t>Accounting </a:t>
            </a:r>
            <a:r>
              <a:rPr sz="1000" spc="-15" dirty="0">
                <a:latin typeface="Segoe UI"/>
                <a:cs typeface="Segoe UI"/>
              </a:rPr>
              <a:t>Rate </a:t>
            </a:r>
            <a:r>
              <a:rPr sz="1000" spc="-10" dirty="0">
                <a:latin typeface="Segoe UI"/>
                <a:cs typeface="Segoe UI"/>
              </a:rPr>
              <a:t>of  </a:t>
            </a:r>
            <a:r>
              <a:rPr sz="1000" spc="-15" dirty="0">
                <a:latin typeface="Segoe UI"/>
                <a:cs typeface="Segoe UI"/>
              </a:rPr>
              <a:t>Return (ARR)</a:t>
            </a:r>
            <a:endParaRPr sz="1000">
              <a:latin typeface="Segoe UI"/>
              <a:cs typeface="Segoe UI"/>
            </a:endParaRPr>
          </a:p>
        </p:txBody>
      </p:sp>
      <p:sp>
        <p:nvSpPr>
          <p:cNvPr id="23" name="object 23"/>
          <p:cNvSpPr/>
          <p:nvPr/>
        </p:nvSpPr>
        <p:spPr>
          <a:xfrm>
            <a:off x="2492437" y="4329536"/>
            <a:ext cx="406400" cy="838200"/>
          </a:xfrm>
          <a:custGeom>
            <a:avLst/>
            <a:gdLst/>
            <a:ahLst/>
            <a:cxnLst/>
            <a:rect l="l" t="t" r="r" b="b"/>
            <a:pathLst>
              <a:path w="406400" h="838200">
                <a:moveTo>
                  <a:pt x="0" y="0"/>
                </a:moveTo>
                <a:lnTo>
                  <a:pt x="405815" y="838072"/>
                </a:lnTo>
              </a:path>
            </a:pathLst>
          </a:custGeom>
          <a:ln w="25400">
            <a:solidFill>
              <a:srgbClr val="7B9445"/>
            </a:solidFill>
          </a:ln>
        </p:spPr>
        <p:txBody>
          <a:bodyPr wrap="square" lIns="0" tIns="0" rIns="0" bIns="0" rtlCol="0"/>
          <a:lstStyle/>
          <a:p>
            <a:endParaRPr/>
          </a:p>
        </p:txBody>
      </p:sp>
      <p:sp>
        <p:nvSpPr>
          <p:cNvPr id="24" name="object 24"/>
          <p:cNvSpPr/>
          <p:nvPr/>
        </p:nvSpPr>
        <p:spPr>
          <a:xfrm>
            <a:off x="2777686" y="4703579"/>
            <a:ext cx="1120140" cy="430530"/>
          </a:xfrm>
          <a:custGeom>
            <a:avLst/>
            <a:gdLst/>
            <a:ahLst/>
            <a:cxnLst/>
            <a:rect l="l" t="t" r="r" b="b"/>
            <a:pathLst>
              <a:path w="1120139" h="430529">
                <a:moveTo>
                  <a:pt x="1076566" y="0"/>
                </a:moveTo>
                <a:lnTo>
                  <a:pt x="43002" y="0"/>
                </a:lnTo>
                <a:lnTo>
                  <a:pt x="26263" y="3379"/>
                </a:lnTo>
                <a:lnTo>
                  <a:pt x="12595" y="12595"/>
                </a:lnTo>
                <a:lnTo>
                  <a:pt x="3379" y="26263"/>
                </a:lnTo>
                <a:lnTo>
                  <a:pt x="0" y="43002"/>
                </a:lnTo>
                <a:lnTo>
                  <a:pt x="0" y="387032"/>
                </a:lnTo>
                <a:lnTo>
                  <a:pt x="3379" y="403770"/>
                </a:lnTo>
                <a:lnTo>
                  <a:pt x="12595" y="417439"/>
                </a:lnTo>
                <a:lnTo>
                  <a:pt x="26263" y="426655"/>
                </a:lnTo>
                <a:lnTo>
                  <a:pt x="43002" y="430034"/>
                </a:lnTo>
                <a:lnTo>
                  <a:pt x="1076566" y="430034"/>
                </a:lnTo>
                <a:lnTo>
                  <a:pt x="1116189" y="403770"/>
                </a:lnTo>
                <a:lnTo>
                  <a:pt x="1119581" y="43002"/>
                </a:lnTo>
                <a:lnTo>
                  <a:pt x="1116199" y="26263"/>
                </a:lnTo>
                <a:lnTo>
                  <a:pt x="1106979" y="12595"/>
                </a:lnTo>
                <a:lnTo>
                  <a:pt x="1093306" y="3379"/>
                </a:lnTo>
                <a:lnTo>
                  <a:pt x="1076566" y="0"/>
                </a:lnTo>
                <a:close/>
              </a:path>
            </a:pathLst>
          </a:custGeom>
          <a:solidFill>
            <a:srgbClr val="EBF1DE"/>
          </a:solidFill>
        </p:spPr>
        <p:txBody>
          <a:bodyPr wrap="square" lIns="0" tIns="0" rIns="0" bIns="0" rtlCol="0"/>
          <a:lstStyle/>
          <a:p>
            <a:endParaRPr/>
          </a:p>
        </p:txBody>
      </p:sp>
      <p:sp>
        <p:nvSpPr>
          <p:cNvPr id="25" name="object 25"/>
          <p:cNvSpPr/>
          <p:nvPr/>
        </p:nvSpPr>
        <p:spPr>
          <a:xfrm>
            <a:off x="2777686" y="4703579"/>
            <a:ext cx="1120140" cy="430530"/>
          </a:xfrm>
          <a:custGeom>
            <a:avLst/>
            <a:gdLst/>
            <a:ahLst/>
            <a:cxnLst/>
            <a:rect l="l" t="t" r="r" b="b"/>
            <a:pathLst>
              <a:path w="1120139" h="430529">
                <a:moveTo>
                  <a:pt x="0" y="43002"/>
                </a:moveTo>
                <a:lnTo>
                  <a:pt x="3379" y="26263"/>
                </a:lnTo>
                <a:lnTo>
                  <a:pt x="12595" y="12595"/>
                </a:lnTo>
                <a:lnTo>
                  <a:pt x="26263" y="3379"/>
                </a:lnTo>
                <a:lnTo>
                  <a:pt x="43002" y="0"/>
                </a:lnTo>
                <a:lnTo>
                  <a:pt x="1076566" y="0"/>
                </a:lnTo>
                <a:lnTo>
                  <a:pt x="1093306" y="3379"/>
                </a:lnTo>
                <a:lnTo>
                  <a:pt x="1106979" y="12595"/>
                </a:lnTo>
                <a:lnTo>
                  <a:pt x="1116199" y="26263"/>
                </a:lnTo>
                <a:lnTo>
                  <a:pt x="1119581" y="43002"/>
                </a:lnTo>
                <a:lnTo>
                  <a:pt x="1119568" y="387032"/>
                </a:lnTo>
                <a:lnTo>
                  <a:pt x="1116189" y="403770"/>
                </a:lnTo>
                <a:lnTo>
                  <a:pt x="1106973" y="417439"/>
                </a:lnTo>
                <a:lnTo>
                  <a:pt x="1093304" y="426655"/>
                </a:lnTo>
                <a:lnTo>
                  <a:pt x="1076566" y="430034"/>
                </a:lnTo>
                <a:lnTo>
                  <a:pt x="43002" y="430034"/>
                </a:lnTo>
                <a:lnTo>
                  <a:pt x="26263" y="426655"/>
                </a:lnTo>
                <a:lnTo>
                  <a:pt x="12595" y="417439"/>
                </a:lnTo>
                <a:lnTo>
                  <a:pt x="3379" y="403770"/>
                </a:lnTo>
                <a:lnTo>
                  <a:pt x="0" y="387032"/>
                </a:lnTo>
                <a:lnTo>
                  <a:pt x="0" y="43002"/>
                </a:lnTo>
                <a:close/>
              </a:path>
            </a:pathLst>
          </a:custGeom>
          <a:ln w="25400">
            <a:solidFill>
              <a:srgbClr val="8CA950"/>
            </a:solidFill>
          </a:ln>
        </p:spPr>
        <p:txBody>
          <a:bodyPr wrap="square" lIns="0" tIns="0" rIns="0" bIns="0" rtlCol="0"/>
          <a:lstStyle/>
          <a:p>
            <a:endParaRPr/>
          </a:p>
        </p:txBody>
      </p:sp>
      <p:sp>
        <p:nvSpPr>
          <p:cNvPr id="26" name="object 26"/>
          <p:cNvSpPr txBox="1"/>
          <p:nvPr/>
        </p:nvSpPr>
        <p:spPr>
          <a:xfrm>
            <a:off x="2854079" y="4671769"/>
            <a:ext cx="967105" cy="480695"/>
          </a:xfrm>
          <a:prstGeom prst="rect">
            <a:avLst/>
          </a:prstGeom>
        </p:spPr>
        <p:txBody>
          <a:bodyPr vert="horz" wrap="square" lIns="0" tIns="12700" rIns="0" bIns="0" rtlCol="0">
            <a:spAutoFit/>
          </a:bodyPr>
          <a:lstStyle/>
          <a:p>
            <a:pPr marL="12700" marR="5080" algn="ctr">
              <a:lnSpc>
                <a:spcPct val="99500"/>
              </a:lnSpc>
              <a:spcBef>
                <a:spcPts val="100"/>
              </a:spcBef>
            </a:pPr>
            <a:r>
              <a:rPr sz="1000" spc="-10" dirty="0">
                <a:latin typeface="Segoe UI"/>
                <a:cs typeface="Segoe UI"/>
              </a:rPr>
              <a:t>Time </a:t>
            </a:r>
            <a:r>
              <a:rPr sz="1000" spc="-5" dirty="0">
                <a:latin typeface="Segoe UI"/>
                <a:cs typeface="Segoe UI"/>
              </a:rPr>
              <a:t>adjusted</a:t>
            </a:r>
            <a:r>
              <a:rPr sz="1000" spc="-30" dirty="0">
                <a:latin typeface="Segoe UI"/>
                <a:cs typeface="Segoe UI"/>
              </a:rPr>
              <a:t> </a:t>
            </a:r>
            <a:r>
              <a:rPr sz="1000" spc="-5" dirty="0">
                <a:latin typeface="Segoe UI"/>
                <a:cs typeface="Segoe UI"/>
              </a:rPr>
              <a:t>or  Discounted</a:t>
            </a:r>
            <a:r>
              <a:rPr sz="1000" spc="-60" dirty="0">
                <a:latin typeface="Segoe UI"/>
                <a:cs typeface="Segoe UI"/>
              </a:rPr>
              <a:t> </a:t>
            </a:r>
            <a:r>
              <a:rPr sz="1000" spc="-10" dirty="0">
                <a:latin typeface="Segoe UI"/>
                <a:cs typeface="Segoe UI"/>
              </a:rPr>
              <a:t>Cash  </a:t>
            </a:r>
            <a:r>
              <a:rPr sz="1000" spc="-5" dirty="0">
                <a:latin typeface="Segoe UI"/>
                <a:cs typeface="Segoe UI"/>
              </a:rPr>
              <a:t>Flows</a:t>
            </a:r>
            <a:endParaRPr sz="1000">
              <a:latin typeface="Segoe UI"/>
              <a:cs typeface="Segoe UI"/>
            </a:endParaRPr>
          </a:p>
        </p:txBody>
      </p:sp>
      <p:sp>
        <p:nvSpPr>
          <p:cNvPr id="27" name="object 27"/>
          <p:cNvSpPr/>
          <p:nvPr/>
        </p:nvSpPr>
        <p:spPr>
          <a:xfrm>
            <a:off x="3897270" y="4018005"/>
            <a:ext cx="589915" cy="901065"/>
          </a:xfrm>
          <a:custGeom>
            <a:avLst/>
            <a:gdLst/>
            <a:ahLst/>
            <a:cxnLst/>
            <a:rect l="l" t="t" r="r" b="b"/>
            <a:pathLst>
              <a:path w="589914" h="901064">
                <a:moveTo>
                  <a:pt x="0" y="900595"/>
                </a:moveTo>
                <a:lnTo>
                  <a:pt x="589788" y="0"/>
                </a:lnTo>
              </a:path>
            </a:pathLst>
          </a:custGeom>
          <a:ln w="25400">
            <a:solidFill>
              <a:srgbClr val="8CA950"/>
            </a:solidFill>
          </a:ln>
        </p:spPr>
        <p:txBody>
          <a:bodyPr wrap="square" lIns="0" tIns="0" rIns="0" bIns="0" rtlCol="0"/>
          <a:lstStyle/>
          <a:p>
            <a:endParaRPr/>
          </a:p>
        </p:txBody>
      </p:sp>
      <p:sp>
        <p:nvSpPr>
          <p:cNvPr id="28" name="object 28"/>
          <p:cNvSpPr/>
          <p:nvPr/>
        </p:nvSpPr>
        <p:spPr>
          <a:xfrm>
            <a:off x="4352315" y="4070305"/>
            <a:ext cx="1341755" cy="307340"/>
          </a:xfrm>
          <a:custGeom>
            <a:avLst/>
            <a:gdLst/>
            <a:ahLst/>
            <a:cxnLst/>
            <a:rect l="l" t="t" r="r" b="b"/>
            <a:pathLst>
              <a:path w="1341754" h="307339">
                <a:moveTo>
                  <a:pt x="1311046" y="0"/>
                </a:moveTo>
                <a:lnTo>
                  <a:pt x="30683" y="0"/>
                </a:lnTo>
                <a:lnTo>
                  <a:pt x="18741" y="2411"/>
                </a:lnTo>
                <a:lnTo>
                  <a:pt x="8988" y="8988"/>
                </a:lnTo>
                <a:lnTo>
                  <a:pt x="2411" y="18741"/>
                </a:lnTo>
                <a:lnTo>
                  <a:pt x="0" y="30683"/>
                </a:lnTo>
                <a:lnTo>
                  <a:pt x="0" y="276174"/>
                </a:lnTo>
                <a:lnTo>
                  <a:pt x="2411" y="288121"/>
                </a:lnTo>
                <a:lnTo>
                  <a:pt x="8988" y="297873"/>
                </a:lnTo>
                <a:lnTo>
                  <a:pt x="18741" y="304447"/>
                </a:lnTo>
                <a:lnTo>
                  <a:pt x="30683" y="306857"/>
                </a:lnTo>
                <a:lnTo>
                  <a:pt x="1311046" y="306857"/>
                </a:lnTo>
                <a:lnTo>
                  <a:pt x="1322987" y="304447"/>
                </a:lnTo>
                <a:lnTo>
                  <a:pt x="1332741" y="297873"/>
                </a:lnTo>
                <a:lnTo>
                  <a:pt x="1339317" y="288121"/>
                </a:lnTo>
                <a:lnTo>
                  <a:pt x="1341729" y="276174"/>
                </a:lnTo>
                <a:lnTo>
                  <a:pt x="1341729" y="30683"/>
                </a:lnTo>
                <a:lnTo>
                  <a:pt x="1339317" y="18741"/>
                </a:lnTo>
                <a:lnTo>
                  <a:pt x="1332741" y="8988"/>
                </a:lnTo>
                <a:lnTo>
                  <a:pt x="1322987" y="2411"/>
                </a:lnTo>
                <a:lnTo>
                  <a:pt x="1311046" y="0"/>
                </a:lnTo>
                <a:close/>
              </a:path>
            </a:pathLst>
          </a:custGeom>
          <a:solidFill>
            <a:srgbClr val="EBF1DE"/>
          </a:solidFill>
        </p:spPr>
        <p:txBody>
          <a:bodyPr wrap="square" lIns="0" tIns="0" rIns="0" bIns="0" rtlCol="0"/>
          <a:lstStyle/>
          <a:p>
            <a:endParaRPr/>
          </a:p>
        </p:txBody>
      </p:sp>
      <p:sp>
        <p:nvSpPr>
          <p:cNvPr id="29" name="object 29"/>
          <p:cNvSpPr/>
          <p:nvPr/>
        </p:nvSpPr>
        <p:spPr>
          <a:xfrm>
            <a:off x="4352315" y="4070305"/>
            <a:ext cx="1341755" cy="307340"/>
          </a:xfrm>
          <a:custGeom>
            <a:avLst/>
            <a:gdLst/>
            <a:ahLst/>
            <a:cxnLst/>
            <a:rect l="l" t="t" r="r" b="b"/>
            <a:pathLst>
              <a:path w="1341754" h="307339">
                <a:moveTo>
                  <a:pt x="0" y="30683"/>
                </a:moveTo>
                <a:lnTo>
                  <a:pt x="2411" y="18741"/>
                </a:lnTo>
                <a:lnTo>
                  <a:pt x="8988" y="8988"/>
                </a:lnTo>
                <a:lnTo>
                  <a:pt x="18741" y="2411"/>
                </a:lnTo>
                <a:lnTo>
                  <a:pt x="30683" y="0"/>
                </a:lnTo>
                <a:lnTo>
                  <a:pt x="1311046" y="0"/>
                </a:lnTo>
                <a:lnTo>
                  <a:pt x="1322987" y="2411"/>
                </a:lnTo>
                <a:lnTo>
                  <a:pt x="1332741" y="8988"/>
                </a:lnTo>
                <a:lnTo>
                  <a:pt x="1339317" y="18741"/>
                </a:lnTo>
                <a:lnTo>
                  <a:pt x="1341729" y="30683"/>
                </a:lnTo>
                <a:lnTo>
                  <a:pt x="1341729" y="276174"/>
                </a:lnTo>
                <a:lnTo>
                  <a:pt x="1339317" y="288121"/>
                </a:lnTo>
                <a:lnTo>
                  <a:pt x="1332741" y="297873"/>
                </a:lnTo>
                <a:lnTo>
                  <a:pt x="1322987" y="304447"/>
                </a:lnTo>
                <a:lnTo>
                  <a:pt x="1311046" y="306857"/>
                </a:lnTo>
                <a:lnTo>
                  <a:pt x="30683" y="306857"/>
                </a:lnTo>
                <a:lnTo>
                  <a:pt x="18741" y="304447"/>
                </a:lnTo>
                <a:lnTo>
                  <a:pt x="8988" y="297873"/>
                </a:lnTo>
                <a:lnTo>
                  <a:pt x="2411" y="288121"/>
                </a:lnTo>
                <a:lnTo>
                  <a:pt x="0" y="276174"/>
                </a:lnTo>
                <a:lnTo>
                  <a:pt x="0" y="30683"/>
                </a:lnTo>
                <a:close/>
              </a:path>
            </a:pathLst>
          </a:custGeom>
          <a:ln w="25400">
            <a:solidFill>
              <a:srgbClr val="8CA950"/>
            </a:solidFill>
          </a:ln>
        </p:spPr>
        <p:txBody>
          <a:bodyPr wrap="square" lIns="0" tIns="0" rIns="0" bIns="0" rtlCol="0"/>
          <a:lstStyle/>
          <a:p>
            <a:endParaRPr/>
          </a:p>
        </p:txBody>
      </p:sp>
      <p:sp>
        <p:nvSpPr>
          <p:cNvPr id="30" name="object 30"/>
          <p:cNvSpPr txBox="1"/>
          <p:nvPr/>
        </p:nvSpPr>
        <p:spPr>
          <a:xfrm>
            <a:off x="4358703" y="4052921"/>
            <a:ext cx="1307465" cy="330200"/>
          </a:xfrm>
          <a:prstGeom prst="rect">
            <a:avLst/>
          </a:prstGeom>
        </p:spPr>
        <p:txBody>
          <a:bodyPr vert="horz" wrap="square" lIns="0" tIns="12065" rIns="0" bIns="0" rtlCol="0">
            <a:spAutoFit/>
          </a:bodyPr>
          <a:lstStyle/>
          <a:p>
            <a:pPr marL="504190" marR="135890" indent="-341630">
              <a:lnSpc>
                <a:spcPct val="100000"/>
              </a:lnSpc>
              <a:spcBef>
                <a:spcPts val="95"/>
              </a:spcBef>
            </a:pPr>
            <a:r>
              <a:rPr sz="1000" spc="-10" dirty="0">
                <a:latin typeface="Segoe UI"/>
                <a:cs typeface="Segoe UI"/>
              </a:rPr>
              <a:t>Net Present </a:t>
            </a:r>
            <a:r>
              <a:rPr sz="1000" spc="-5" dirty="0">
                <a:latin typeface="Segoe UI"/>
                <a:cs typeface="Segoe UI"/>
              </a:rPr>
              <a:t>Value  </a:t>
            </a:r>
            <a:r>
              <a:rPr sz="1000" spc="-10" dirty="0">
                <a:latin typeface="Segoe UI"/>
                <a:cs typeface="Segoe UI"/>
              </a:rPr>
              <a:t>(NPV)</a:t>
            </a:r>
            <a:endParaRPr sz="1000">
              <a:latin typeface="Segoe UI"/>
              <a:cs typeface="Segoe UI"/>
            </a:endParaRPr>
          </a:p>
        </p:txBody>
      </p:sp>
      <p:sp>
        <p:nvSpPr>
          <p:cNvPr id="31" name="object 31"/>
          <p:cNvSpPr/>
          <p:nvPr/>
        </p:nvSpPr>
        <p:spPr>
          <a:xfrm>
            <a:off x="3897267" y="4546556"/>
            <a:ext cx="495300" cy="372110"/>
          </a:xfrm>
          <a:custGeom>
            <a:avLst/>
            <a:gdLst/>
            <a:ahLst/>
            <a:cxnLst/>
            <a:rect l="l" t="t" r="r" b="b"/>
            <a:pathLst>
              <a:path w="495300" h="372110">
                <a:moveTo>
                  <a:pt x="0" y="372046"/>
                </a:moveTo>
                <a:lnTo>
                  <a:pt x="495096" y="0"/>
                </a:lnTo>
              </a:path>
            </a:pathLst>
          </a:custGeom>
          <a:ln w="25400">
            <a:solidFill>
              <a:srgbClr val="8CA950"/>
            </a:solidFill>
          </a:ln>
        </p:spPr>
        <p:txBody>
          <a:bodyPr wrap="square" lIns="0" tIns="0" rIns="0" bIns="0" rtlCol="0"/>
          <a:lstStyle/>
          <a:p>
            <a:endParaRPr/>
          </a:p>
        </p:txBody>
      </p:sp>
      <p:sp>
        <p:nvSpPr>
          <p:cNvPr id="32" name="object 32"/>
          <p:cNvSpPr/>
          <p:nvPr/>
        </p:nvSpPr>
        <p:spPr>
          <a:xfrm>
            <a:off x="4352315" y="4423204"/>
            <a:ext cx="1341755" cy="307340"/>
          </a:xfrm>
          <a:custGeom>
            <a:avLst/>
            <a:gdLst/>
            <a:ahLst/>
            <a:cxnLst/>
            <a:rect l="l" t="t" r="r" b="b"/>
            <a:pathLst>
              <a:path w="1341754" h="307339">
                <a:moveTo>
                  <a:pt x="1311046" y="0"/>
                </a:moveTo>
                <a:lnTo>
                  <a:pt x="30683" y="0"/>
                </a:lnTo>
                <a:lnTo>
                  <a:pt x="18741" y="2411"/>
                </a:lnTo>
                <a:lnTo>
                  <a:pt x="8988" y="8988"/>
                </a:lnTo>
                <a:lnTo>
                  <a:pt x="2411" y="18741"/>
                </a:lnTo>
                <a:lnTo>
                  <a:pt x="0" y="30683"/>
                </a:lnTo>
                <a:lnTo>
                  <a:pt x="0" y="276174"/>
                </a:lnTo>
                <a:lnTo>
                  <a:pt x="2411" y="288121"/>
                </a:lnTo>
                <a:lnTo>
                  <a:pt x="8988" y="297873"/>
                </a:lnTo>
                <a:lnTo>
                  <a:pt x="18741" y="304447"/>
                </a:lnTo>
                <a:lnTo>
                  <a:pt x="30683" y="306857"/>
                </a:lnTo>
                <a:lnTo>
                  <a:pt x="1311046" y="306857"/>
                </a:lnTo>
                <a:lnTo>
                  <a:pt x="1322987" y="304447"/>
                </a:lnTo>
                <a:lnTo>
                  <a:pt x="1332741" y="297873"/>
                </a:lnTo>
                <a:lnTo>
                  <a:pt x="1339317" y="288121"/>
                </a:lnTo>
                <a:lnTo>
                  <a:pt x="1341729" y="276174"/>
                </a:lnTo>
                <a:lnTo>
                  <a:pt x="1341729" y="30683"/>
                </a:lnTo>
                <a:lnTo>
                  <a:pt x="1339317" y="18741"/>
                </a:lnTo>
                <a:lnTo>
                  <a:pt x="1332741" y="8988"/>
                </a:lnTo>
                <a:lnTo>
                  <a:pt x="1322987" y="2411"/>
                </a:lnTo>
                <a:lnTo>
                  <a:pt x="1311046" y="0"/>
                </a:lnTo>
                <a:close/>
              </a:path>
            </a:pathLst>
          </a:custGeom>
          <a:solidFill>
            <a:srgbClr val="EBF1DE"/>
          </a:solidFill>
        </p:spPr>
        <p:txBody>
          <a:bodyPr wrap="square" lIns="0" tIns="0" rIns="0" bIns="0" rtlCol="0"/>
          <a:lstStyle/>
          <a:p>
            <a:endParaRPr/>
          </a:p>
        </p:txBody>
      </p:sp>
      <p:sp>
        <p:nvSpPr>
          <p:cNvPr id="33" name="object 33"/>
          <p:cNvSpPr/>
          <p:nvPr/>
        </p:nvSpPr>
        <p:spPr>
          <a:xfrm>
            <a:off x="4352315" y="4423204"/>
            <a:ext cx="1341755" cy="307340"/>
          </a:xfrm>
          <a:custGeom>
            <a:avLst/>
            <a:gdLst/>
            <a:ahLst/>
            <a:cxnLst/>
            <a:rect l="l" t="t" r="r" b="b"/>
            <a:pathLst>
              <a:path w="1341754" h="307339">
                <a:moveTo>
                  <a:pt x="0" y="30683"/>
                </a:moveTo>
                <a:lnTo>
                  <a:pt x="2411" y="18741"/>
                </a:lnTo>
                <a:lnTo>
                  <a:pt x="8988" y="8988"/>
                </a:lnTo>
                <a:lnTo>
                  <a:pt x="18741" y="2411"/>
                </a:lnTo>
                <a:lnTo>
                  <a:pt x="30683" y="0"/>
                </a:lnTo>
                <a:lnTo>
                  <a:pt x="1311046" y="0"/>
                </a:lnTo>
                <a:lnTo>
                  <a:pt x="1322987" y="2411"/>
                </a:lnTo>
                <a:lnTo>
                  <a:pt x="1332741" y="8988"/>
                </a:lnTo>
                <a:lnTo>
                  <a:pt x="1339317" y="18741"/>
                </a:lnTo>
                <a:lnTo>
                  <a:pt x="1341729" y="30683"/>
                </a:lnTo>
                <a:lnTo>
                  <a:pt x="1341729" y="276174"/>
                </a:lnTo>
                <a:lnTo>
                  <a:pt x="1339317" y="288121"/>
                </a:lnTo>
                <a:lnTo>
                  <a:pt x="1332741" y="297873"/>
                </a:lnTo>
                <a:lnTo>
                  <a:pt x="1322987" y="304447"/>
                </a:lnTo>
                <a:lnTo>
                  <a:pt x="1311046" y="306857"/>
                </a:lnTo>
                <a:lnTo>
                  <a:pt x="30683" y="306857"/>
                </a:lnTo>
                <a:lnTo>
                  <a:pt x="18741" y="304447"/>
                </a:lnTo>
                <a:lnTo>
                  <a:pt x="8988" y="297873"/>
                </a:lnTo>
                <a:lnTo>
                  <a:pt x="2411" y="288121"/>
                </a:lnTo>
                <a:lnTo>
                  <a:pt x="0" y="276174"/>
                </a:lnTo>
                <a:lnTo>
                  <a:pt x="0" y="30683"/>
                </a:lnTo>
                <a:close/>
              </a:path>
            </a:pathLst>
          </a:custGeom>
          <a:ln w="25400">
            <a:solidFill>
              <a:srgbClr val="8CA950"/>
            </a:solidFill>
          </a:ln>
        </p:spPr>
        <p:txBody>
          <a:bodyPr wrap="square" lIns="0" tIns="0" rIns="0" bIns="0" rtlCol="0"/>
          <a:lstStyle/>
          <a:p>
            <a:endParaRPr/>
          </a:p>
        </p:txBody>
      </p:sp>
      <p:sp>
        <p:nvSpPr>
          <p:cNvPr id="34" name="object 34"/>
          <p:cNvSpPr txBox="1"/>
          <p:nvPr/>
        </p:nvSpPr>
        <p:spPr>
          <a:xfrm>
            <a:off x="4358703" y="4481828"/>
            <a:ext cx="1307465" cy="177800"/>
          </a:xfrm>
          <a:prstGeom prst="rect">
            <a:avLst/>
          </a:prstGeom>
        </p:spPr>
        <p:txBody>
          <a:bodyPr vert="horz" wrap="square" lIns="0" tIns="12065" rIns="0" bIns="0" rtlCol="0">
            <a:spAutoFit/>
          </a:bodyPr>
          <a:lstStyle/>
          <a:p>
            <a:pPr marL="66675">
              <a:lnSpc>
                <a:spcPct val="100000"/>
              </a:lnSpc>
              <a:spcBef>
                <a:spcPts val="95"/>
              </a:spcBef>
            </a:pPr>
            <a:r>
              <a:rPr sz="1000" spc="-5" dirty="0">
                <a:latin typeface="Segoe UI"/>
                <a:cs typeface="Segoe UI"/>
              </a:rPr>
              <a:t>Profitability Index</a:t>
            </a:r>
            <a:r>
              <a:rPr sz="1000" spc="-20" dirty="0">
                <a:latin typeface="Segoe UI"/>
                <a:cs typeface="Segoe UI"/>
              </a:rPr>
              <a:t> </a:t>
            </a:r>
            <a:r>
              <a:rPr sz="1000" spc="-10" dirty="0">
                <a:latin typeface="Segoe UI"/>
                <a:cs typeface="Segoe UI"/>
              </a:rPr>
              <a:t>(PI)</a:t>
            </a:r>
            <a:endParaRPr sz="1000">
              <a:latin typeface="Segoe UI"/>
              <a:cs typeface="Segoe UI"/>
            </a:endParaRPr>
          </a:p>
        </p:txBody>
      </p:sp>
      <p:sp>
        <p:nvSpPr>
          <p:cNvPr id="35" name="object 35"/>
          <p:cNvSpPr/>
          <p:nvPr/>
        </p:nvSpPr>
        <p:spPr>
          <a:xfrm>
            <a:off x="3897261" y="4918604"/>
            <a:ext cx="353695" cy="9525"/>
          </a:xfrm>
          <a:custGeom>
            <a:avLst/>
            <a:gdLst/>
            <a:ahLst/>
            <a:cxnLst/>
            <a:rect l="l" t="t" r="r" b="b"/>
            <a:pathLst>
              <a:path w="353695" h="9525">
                <a:moveTo>
                  <a:pt x="0" y="0"/>
                </a:moveTo>
                <a:lnTo>
                  <a:pt x="353542" y="9017"/>
                </a:lnTo>
              </a:path>
            </a:pathLst>
          </a:custGeom>
          <a:ln w="25400">
            <a:solidFill>
              <a:srgbClr val="8CA950"/>
            </a:solidFill>
          </a:ln>
        </p:spPr>
        <p:txBody>
          <a:bodyPr wrap="square" lIns="0" tIns="0" rIns="0" bIns="0" rtlCol="0"/>
          <a:lstStyle/>
          <a:p>
            <a:endParaRPr/>
          </a:p>
        </p:txBody>
      </p:sp>
      <p:sp>
        <p:nvSpPr>
          <p:cNvPr id="36" name="object 36"/>
          <p:cNvSpPr/>
          <p:nvPr/>
        </p:nvSpPr>
        <p:spPr>
          <a:xfrm>
            <a:off x="4325820" y="4776101"/>
            <a:ext cx="1341755" cy="307340"/>
          </a:xfrm>
          <a:custGeom>
            <a:avLst/>
            <a:gdLst/>
            <a:ahLst/>
            <a:cxnLst/>
            <a:rect l="l" t="t" r="r" b="b"/>
            <a:pathLst>
              <a:path w="1341754" h="307339">
                <a:moveTo>
                  <a:pt x="1311046" y="0"/>
                </a:moveTo>
                <a:lnTo>
                  <a:pt x="30683" y="0"/>
                </a:lnTo>
                <a:lnTo>
                  <a:pt x="18741" y="2411"/>
                </a:lnTo>
                <a:lnTo>
                  <a:pt x="8988" y="8988"/>
                </a:lnTo>
                <a:lnTo>
                  <a:pt x="2411" y="18741"/>
                </a:lnTo>
                <a:lnTo>
                  <a:pt x="0" y="30683"/>
                </a:lnTo>
                <a:lnTo>
                  <a:pt x="0" y="276174"/>
                </a:lnTo>
                <a:lnTo>
                  <a:pt x="2411" y="288121"/>
                </a:lnTo>
                <a:lnTo>
                  <a:pt x="8988" y="297873"/>
                </a:lnTo>
                <a:lnTo>
                  <a:pt x="18741" y="304447"/>
                </a:lnTo>
                <a:lnTo>
                  <a:pt x="30683" y="306857"/>
                </a:lnTo>
                <a:lnTo>
                  <a:pt x="1311046" y="306857"/>
                </a:lnTo>
                <a:lnTo>
                  <a:pt x="1322987" y="304447"/>
                </a:lnTo>
                <a:lnTo>
                  <a:pt x="1332741" y="297873"/>
                </a:lnTo>
                <a:lnTo>
                  <a:pt x="1339317" y="288121"/>
                </a:lnTo>
                <a:lnTo>
                  <a:pt x="1341729" y="276174"/>
                </a:lnTo>
                <a:lnTo>
                  <a:pt x="1341729" y="30683"/>
                </a:lnTo>
                <a:lnTo>
                  <a:pt x="1339317" y="18741"/>
                </a:lnTo>
                <a:lnTo>
                  <a:pt x="1332741" y="8988"/>
                </a:lnTo>
                <a:lnTo>
                  <a:pt x="1322987" y="2411"/>
                </a:lnTo>
                <a:lnTo>
                  <a:pt x="1311046" y="0"/>
                </a:lnTo>
                <a:close/>
              </a:path>
            </a:pathLst>
          </a:custGeom>
          <a:solidFill>
            <a:srgbClr val="EBF1DE"/>
          </a:solidFill>
        </p:spPr>
        <p:txBody>
          <a:bodyPr wrap="square" lIns="0" tIns="0" rIns="0" bIns="0" rtlCol="0"/>
          <a:lstStyle/>
          <a:p>
            <a:endParaRPr/>
          </a:p>
        </p:txBody>
      </p:sp>
      <p:sp>
        <p:nvSpPr>
          <p:cNvPr id="37" name="object 37"/>
          <p:cNvSpPr/>
          <p:nvPr/>
        </p:nvSpPr>
        <p:spPr>
          <a:xfrm>
            <a:off x="4325820" y="4776101"/>
            <a:ext cx="1341755" cy="307340"/>
          </a:xfrm>
          <a:custGeom>
            <a:avLst/>
            <a:gdLst/>
            <a:ahLst/>
            <a:cxnLst/>
            <a:rect l="l" t="t" r="r" b="b"/>
            <a:pathLst>
              <a:path w="1341754" h="307339">
                <a:moveTo>
                  <a:pt x="0" y="30683"/>
                </a:moveTo>
                <a:lnTo>
                  <a:pt x="2411" y="18741"/>
                </a:lnTo>
                <a:lnTo>
                  <a:pt x="8988" y="8988"/>
                </a:lnTo>
                <a:lnTo>
                  <a:pt x="18741" y="2411"/>
                </a:lnTo>
                <a:lnTo>
                  <a:pt x="30683" y="0"/>
                </a:lnTo>
                <a:lnTo>
                  <a:pt x="1311046" y="0"/>
                </a:lnTo>
                <a:lnTo>
                  <a:pt x="1322987" y="2411"/>
                </a:lnTo>
                <a:lnTo>
                  <a:pt x="1332741" y="8988"/>
                </a:lnTo>
                <a:lnTo>
                  <a:pt x="1339317" y="18741"/>
                </a:lnTo>
                <a:lnTo>
                  <a:pt x="1341729" y="30683"/>
                </a:lnTo>
                <a:lnTo>
                  <a:pt x="1341729" y="276174"/>
                </a:lnTo>
                <a:lnTo>
                  <a:pt x="1339317" y="288121"/>
                </a:lnTo>
                <a:lnTo>
                  <a:pt x="1332741" y="297873"/>
                </a:lnTo>
                <a:lnTo>
                  <a:pt x="1322987" y="304447"/>
                </a:lnTo>
                <a:lnTo>
                  <a:pt x="1311046" y="306857"/>
                </a:lnTo>
                <a:lnTo>
                  <a:pt x="30683" y="306857"/>
                </a:lnTo>
                <a:lnTo>
                  <a:pt x="18741" y="304447"/>
                </a:lnTo>
                <a:lnTo>
                  <a:pt x="8988" y="297873"/>
                </a:lnTo>
                <a:lnTo>
                  <a:pt x="2411" y="288121"/>
                </a:lnTo>
                <a:lnTo>
                  <a:pt x="0" y="276174"/>
                </a:lnTo>
                <a:lnTo>
                  <a:pt x="0" y="30683"/>
                </a:lnTo>
                <a:close/>
              </a:path>
            </a:pathLst>
          </a:custGeom>
          <a:ln w="25400">
            <a:solidFill>
              <a:srgbClr val="8CA950"/>
            </a:solidFill>
          </a:ln>
        </p:spPr>
        <p:txBody>
          <a:bodyPr wrap="square" lIns="0" tIns="0" rIns="0" bIns="0" rtlCol="0"/>
          <a:lstStyle/>
          <a:p>
            <a:endParaRPr/>
          </a:p>
        </p:txBody>
      </p:sp>
      <p:sp>
        <p:nvSpPr>
          <p:cNvPr id="38" name="object 38"/>
          <p:cNvSpPr txBox="1"/>
          <p:nvPr/>
        </p:nvSpPr>
        <p:spPr>
          <a:xfrm>
            <a:off x="4362508" y="4758716"/>
            <a:ext cx="1311910" cy="330200"/>
          </a:xfrm>
          <a:prstGeom prst="rect">
            <a:avLst/>
          </a:prstGeom>
        </p:spPr>
        <p:txBody>
          <a:bodyPr vert="horz" wrap="square" lIns="0" tIns="12065" rIns="0" bIns="0" rtlCol="0">
            <a:spAutoFit/>
          </a:bodyPr>
          <a:lstStyle/>
          <a:p>
            <a:pPr marL="502920" marR="38100" indent="-503555">
              <a:lnSpc>
                <a:spcPct val="100000"/>
              </a:lnSpc>
              <a:spcBef>
                <a:spcPts val="95"/>
              </a:spcBef>
            </a:pPr>
            <a:r>
              <a:rPr sz="1000" spc="-5" dirty="0">
                <a:latin typeface="Segoe UI"/>
                <a:cs typeface="Segoe UI"/>
              </a:rPr>
              <a:t>Internal Rate of Return  (IRR)</a:t>
            </a:r>
            <a:endParaRPr sz="1000">
              <a:latin typeface="Segoe UI"/>
              <a:cs typeface="Segoe UI"/>
            </a:endParaRPr>
          </a:p>
        </p:txBody>
      </p:sp>
      <p:sp>
        <p:nvSpPr>
          <p:cNvPr id="39" name="object 39"/>
          <p:cNvSpPr/>
          <p:nvPr/>
        </p:nvSpPr>
        <p:spPr>
          <a:xfrm>
            <a:off x="3897253" y="4918602"/>
            <a:ext cx="483870" cy="387350"/>
          </a:xfrm>
          <a:custGeom>
            <a:avLst/>
            <a:gdLst/>
            <a:ahLst/>
            <a:cxnLst/>
            <a:rect l="l" t="t" r="r" b="b"/>
            <a:pathLst>
              <a:path w="483870" h="387350">
                <a:moveTo>
                  <a:pt x="0" y="0"/>
                </a:moveTo>
                <a:lnTo>
                  <a:pt x="483704" y="386740"/>
                </a:lnTo>
              </a:path>
            </a:pathLst>
          </a:custGeom>
          <a:ln w="25400">
            <a:solidFill>
              <a:srgbClr val="8CA950"/>
            </a:solidFill>
          </a:ln>
        </p:spPr>
        <p:txBody>
          <a:bodyPr wrap="square" lIns="0" tIns="0" rIns="0" bIns="0" rtlCol="0"/>
          <a:lstStyle/>
          <a:p>
            <a:endParaRPr/>
          </a:p>
        </p:txBody>
      </p:sp>
      <p:sp>
        <p:nvSpPr>
          <p:cNvPr id="40" name="object 40"/>
          <p:cNvSpPr/>
          <p:nvPr/>
        </p:nvSpPr>
        <p:spPr>
          <a:xfrm>
            <a:off x="4352315" y="5128997"/>
            <a:ext cx="1341755" cy="307340"/>
          </a:xfrm>
          <a:custGeom>
            <a:avLst/>
            <a:gdLst/>
            <a:ahLst/>
            <a:cxnLst/>
            <a:rect l="l" t="t" r="r" b="b"/>
            <a:pathLst>
              <a:path w="1341754" h="307339">
                <a:moveTo>
                  <a:pt x="1311046" y="0"/>
                </a:moveTo>
                <a:lnTo>
                  <a:pt x="30683" y="0"/>
                </a:lnTo>
                <a:lnTo>
                  <a:pt x="18741" y="2411"/>
                </a:lnTo>
                <a:lnTo>
                  <a:pt x="8988" y="8988"/>
                </a:lnTo>
                <a:lnTo>
                  <a:pt x="2411" y="18741"/>
                </a:lnTo>
                <a:lnTo>
                  <a:pt x="0" y="30683"/>
                </a:lnTo>
                <a:lnTo>
                  <a:pt x="0" y="276174"/>
                </a:lnTo>
                <a:lnTo>
                  <a:pt x="2411" y="288121"/>
                </a:lnTo>
                <a:lnTo>
                  <a:pt x="8988" y="297873"/>
                </a:lnTo>
                <a:lnTo>
                  <a:pt x="18741" y="304447"/>
                </a:lnTo>
                <a:lnTo>
                  <a:pt x="30683" y="306857"/>
                </a:lnTo>
                <a:lnTo>
                  <a:pt x="1311046" y="306857"/>
                </a:lnTo>
                <a:lnTo>
                  <a:pt x="1322987" y="304447"/>
                </a:lnTo>
                <a:lnTo>
                  <a:pt x="1332741" y="297873"/>
                </a:lnTo>
                <a:lnTo>
                  <a:pt x="1339317" y="288121"/>
                </a:lnTo>
                <a:lnTo>
                  <a:pt x="1341729" y="276174"/>
                </a:lnTo>
                <a:lnTo>
                  <a:pt x="1341729" y="30683"/>
                </a:lnTo>
                <a:lnTo>
                  <a:pt x="1339317" y="18741"/>
                </a:lnTo>
                <a:lnTo>
                  <a:pt x="1332741" y="8988"/>
                </a:lnTo>
                <a:lnTo>
                  <a:pt x="1322987" y="2411"/>
                </a:lnTo>
                <a:lnTo>
                  <a:pt x="1311046" y="0"/>
                </a:lnTo>
                <a:close/>
              </a:path>
            </a:pathLst>
          </a:custGeom>
          <a:solidFill>
            <a:srgbClr val="EBF1DE"/>
          </a:solidFill>
        </p:spPr>
        <p:txBody>
          <a:bodyPr wrap="square" lIns="0" tIns="0" rIns="0" bIns="0" rtlCol="0"/>
          <a:lstStyle/>
          <a:p>
            <a:endParaRPr/>
          </a:p>
        </p:txBody>
      </p:sp>
      <p:sp>
        <p:nvSpPr>
          <p:cNvPr id="41" name="object 41"/>
          <p:cNvSpPr/>
          <p:nvPr/>
        </p:nvSpPr>
        <p:spPr>
          <a:xfrm>
            <a:off x="4352315" y="5128997"/>
            <a:ext cx="1341755" cy="307340"/>
          </a:xfrm>
          <a:custGeom>
            <a:avLst/>
            <a:gdLst/>
            <a:ahLst/>
            <a:cxnLst/>
            <a:rect l="l" t="t" r="r" b="b"/>
            <a:pathLst>
              <a:path w="1341754" h="307339">
                <a:moveTo>
                  <a:pt x="0" y="30683"/>
                </a:moveTo>
                <a:lnTo>
                  <a:pt x="2411" y="18741"/>
                </a:lnTo>
                <a:lnTo>
                  <a:pt x="8988" y="8988"/>
                </a:lnTo>
                <a:lnTo>
                  <a:pt x="18741" y="2411"/>
                </a:lnTo>
                <a:lnTo>
                  <a:pt x="30683" y="0"/>
                </a:lnTo>
                <a:lnTo>
                  <a:pt x="1311046" y="0"/>
                </a:lnTo>
                <a:lnTo>
                  <a:pt x="1322987" y="2411"/>
                </a:lnTo>
                <a:lnTo>
                  <a:pt x="1332741" y="8988"/>
                </a:lnTo>
                <a:lnTo>
                  <a:pt x="1339317" y="18741"/>
                </a:lnTo>
                <a:lnTo>
                  <a:pt x="1341729" y="30683"/>
                </a:lnTo>
                <a:lnTo>
                  <a:pt x="1341729" y="276174"/>
                </a:lnTo>
                <a:lnTo>
                  <a:pt x="1339317" y="288121"/>
                </a:lnTo>
                <a:lnTo>
                  <a:pt x="1332741" y="297873"/>
                </a:lnTo>
                <a:lnTo>
                  <a:pt x="1322987" y="304447"/>
                </a:lnTo>
                <a:lnTo>
                  <a:pt x="1311046" y="306857"/>
                </a:lnTo>
                <a:lnTo>
                  <a:pt x="30683" y="306857"/>
                </a:lnTo>
                <a:lnTo>
                  <a:pt x="18741" y="304447"/>
                </a:lnTo>
                <a:lnTo>
                  <a:pt x="8988" y="297873"/>
                </a:lnTo>
                <a:lnTo>
                  <a:pt x="2411" y="288121"/>
                </a:lnTo>
                <a:lnTo>
                  <a:pt x="0" y="276174"/>
                </a:lnTo>
                <a:lnTo>
                  <a:pt x="0" y="30683"/>
                </a:lnTo>
                <a:close/>
              </a:path>
            </a:pathLst>
          </a:custGeom>
          <a:ln w="25400">
            <a:solidFill>
              <a:srgbClr val="8CA950"/>
            </a:solidFill>
          </a:ln>
        </p:spPr>
        <p:txBody>
          <a:bodyPr wrap="square" lIns="0" tIns="0" rIns="0" bIns="0" rtlCol="0"/>
          <a:lstStyle/>
          <a:p>
            <a:endParaRPr/>
          </a:p>
        </p:txBody>
      </p:sp>
      <p:sp>
        <p:nvSpPr>
          <p:cNvPr id="42" name="object 42"/>
          <p:cNvSpPr/>
          <p:nvPr/>
        </p:nvSpPr>
        <p:spPr>
          <a:xfrm>
            <a:off x="3897252" y="4918600"/>
            <a:ext cx="577215" cy="909319"/>
          </a:xfrm>
          <a:custGeom>
            <a:avLst/>
            <a:gdLst/>
            <a:ahLst/>
            <a:cxnLst/>
            <a:rect l="l" t="t" r="r" b="b"/>
            <a:pathLst>
              <a:path w="577214" h="909320">
                <a:moveTo>
                  <a:pt x="0" y="0"/>
                </a:moveTo>
                <a:lnTo>
                  <a:pt x="577024" y="908837"/>
                </a:lnTo>
              </a:path>
            </a:pathLst>
          </a:custGeom>
          <a:ln w="25400">
            <a:solidFill>
              <a:srgbClr val="8CA950"/>
            </a:solidFill>
          </a:ln>
        </p:spPr>
        <p:txBody>
          <a:bodyPr wrap="square" lIns="0" tIns="0" rIns="0" bIns="0" rtlCol="0"/>
          <a:lstStyle/>
          <a:p>
            <a:endParaRPr/>
          </a:p>
        </p:txBody>
      </p:sp>
      <p:sp>
        <p:nvSpPr>
          <p:cNvPr id="43" name="object 43"/>
          <p:cNvSpPr/>
          <p:nvPr/>
        </p:nvSpPr>
        <p:spPr>
          <a:xfrm>
            <a:off x="4352315" y="5481896"/>
            <a:ext cx="1341755" cy="307340"/>
          </a:xfrm>
          <a:custGeom>
            <a:avLst/>
            <a:gdLst/>
            <a:ahLst/>
            <a:cxnLst/>
            <a:rect l="l" t="t" r="r" b="b"/>
            <a:pathLst>
              <a:path w="1341754" h="307339">
                <a:moveTo>
                  <a:pt x="1311046" y="0"/>
                </a:moveTo>
                <a:lnTo>
                  <a:pt x="30683" y="0"/>
                </a:lnTo>
                <a:lnTo>
                  <a:pt x="18741" y="2411"/>
                </a:lnTo>
                <a:lnTo>
                  <a:pt x="8988" y="8988"/>
                </a:lnTo>
                <a:lnTo>
                  <a:pt x="2411" y="18741"/>
                </a:lnTo>
                <a:lnTo>
                  <a:pt x="0" y="30683"/>
                </a:lnTo>
                <a:lnTo>
                  <a:pt x="0" y="276174"/>
                </a:lnTo>
                <a:lnTo>
                  <a:pt x="2411" y="288121"/>
                </a:lnTo>
                <a:lnTo>
                  <a:pt x="8988" y="297873"/>
                </a:lnTo>
                <a:lnTo>
                  <a:pt x="18741" y="304447"/>
                </a:lnTo>
                <a:lnTo>
                  <a:pt x="30683" y="306857"/>
                </a:lnTo>
                <a:lnTo>
                  <a:pt x="1311046" y="306857"/>
                </a:lnTo>
                <a:lnTo>
                  <a:pt x="1322987" y="304447"/>
                </a:lnTo>
                <a:lnTo>
                  <a:pt x="1332741" y="297873"/>
                </a:lnTo>
                <a:lnTo>
                  <a:pt x="1339317" y="288121"/>
                </a:lnTo>
                <a:lnTo>
                  <a:pt x="1341729" y="276174"/>
                </a:lnTo>
                <a:lnTo>
                  <a:pt x="1341729" y="30683"/>
                </a:lnTo>
                <a:lnTo>
                  <a:pt x="1339317" y="18741"/>
                </a:lnTo>
                <a:lnTo>
                  <a:pt x="1332741" y="8988"/>
                </a:lnTo>
                <a:lnTo>
                  <a:pt x="1322987" y="2411"/>
                </a:lnTo>
                <a:lnTo>
                  <a:pt x="1311046" y="0"/>
                </a:lnTo>
                <a:close/>
              </a:path>
            </a:pathLst>
          </a:custGeom>
          <a:solidFill>
            <a:srgbClr val="EBF1DE"/>
          </a:solidFill>
        </p:spPr>
        <p:txBody>
          <a:bodyPr wrap="square" lIns="0" tIns="0" rIns="0" bIns="0" rtlCol="0"/>
          <a:lstStyle/>
          <a:p>
            <a:endParaRPr/>
          </a:p>
        </p:txBody>
      </p:sp>
      <p:sp>
        <p:nvSpPr>
          <p:cNvPr id="44" name="object 44"/>
          <p:cNvSpPr/>
          <p:nvPr/>
        </p:nvSpPr>
        <p:spPr>
          <a:xfrm>
            <a:off x="4352315" y="5481896"/>
            <a:ext cx="1341755" cy="307340"/>
          </a:xfrm>
          <a:custGeom>
            <a:avLst/>
            <a:gdLst/>
            <a:ahLst/>
            <a:cxnLst/>
            <a:rect l="l" t="t" r="r" b="b"/>
            <a:pathLst>
              <a:path w="1341754" h="307339">
                <a:moveTo>
                  <a:pt x="0" y="30683"/>
                </a:moveTo>
                <a:lnTo>
                  <a:pt x="2411" y="18741"/>
                </a:lnTo>
                <a:lnTo>
                  <a:pt x="8988" y="8988"/>
                </a:lnTo>
                <a:lnTo>
                  <a:pt x="18741" y="2411"/>
                </a:lnTo>
                <a:lnTo>
                  <a:pt x="30683" y="0"/>
                </a:lnTo>
                <a:lnTo>
                  <a:pt x="1311046" y="0"/>
                </a:lnTo>
                <a:lnTo>
                  <a:pt x="1322987" y="2411"/>
                </a:lnTo>
                <a:lnTo>
                  <a:pt x="1332741" y="8988"/>
                </a:lnTo>
                <a:lnTo>
                  <a:pt x="1339317" y="18741"/>
                </a:lnTo>
                <a:lnTo>
                  <a:pt x="1341729" y="30683"/>
                </a:lnTo>
                <a:lnTo>
                  <a:pt x="1341729" y="276174"/>
                </a:lnTo>
                <a:lnTo>
                  <a:pt x="1339317" y="288121"/>
                </a:lnTo>
                <a:lnTo>
                  <a:pt x="1332741" y="297873"/>
                </a:lnTo>
                <a:lnTo>
                  <a:pt x="1322987" y="304447"/>
                </a:lnTo>
                <a:lnTo>
                  <a:pt x="1311046" y="306857"/>
                </a:lnTo>
                <a:lnTo>
                  <a:pt x="30683" y="306857"/>
                </a:lnTo>
                <a:lnTo>
                  <a:pt x="18741" y="304447"/>
                </a:lnTo>
                <a:lnTo>
                  <a:pt x="8988" y="297873"/>
                </a:lnTo>
                <a:lnTo>
                  <a:pt x="2411" y="288121"/>
                </a:lnTo>
                <a:lnTo>
                  <a:pt x="0" y="276174"/>
                </a:lnTo>
                <a:lnTo>
                  <a:pt x="0" y="30683"/>
                </a:lnTo>
                <a:close/>
              </a:path>
            </a:pathLst>
          </a:custGeom>
          <a:ln w="25400">
            <a:solidFill>
              <a:srgbClr val="8CA950"/>
            </a:solidFill>
          </a:ln>
        </p:spPr>
        <p:txBody>
          <a:bodyPr wrap="square" lIns="0" tIns="0" rIns="0" bIns="0" rtlCol="0"/>
          <a:lstStyle/>
          <a:p>
            <a:endParaRPr/>
          </a:p>
        </p:txBody>
      </p:sp>
      <p:sp>
        <p:nvSpPr>
          <p:cNvPr id="45" name="object 45"/>
          <p:cNvSpPr txBox="1"/>
          <p:nvPr/>
        </p:nvSpPr>
        <p:spPr>
          <a:xfrm>
            <a:off x="901559" y="5111612"/>
            <a:ext cx="5285740" cy="3204845"/>
          </a:xfrm>
          <a:prstGeom prst="rect">
            <a:avLst/>
          </a:prstGeom>
        </p:spPr>
        <p:txBody>
          <a:bodyPr vert="horz" wrap="square" lIns="0" tIns="12065" rIns="0" bIns="0" rtlCol="0">
            <a:spAutoFit/>
          </a:bodyPr>
          <a:lstStyle/>
          <a:p>
            <a:pPr marL="3496310" marR="531495" algn="ctr">
              <a:lnSpc>
                <a:spcPct val="100000"/>
              </a:lnSpc>
              <a:spcBef>
                <a:spcPts val="95"/>
              </a:spcBef>
            </a:pPr>
            <a:r>
              <a:rPr sz="1000" spc="-5" dirty="0">
                <a:latin typeface="Segoe UI"/>
                <a:cs typeface="Segoe UI"/>
              </a:rPr>
              <a:t>Modified Internal</a:t>
            </a:r>
            <a:r>
              <a:rPr sz="1000" spc="-60" dirty="0">
                <a:latin typeface="Segoe UI"/>
                <a:cs typeface="Segoe UI"/>
              </a:rPr>
              <a:t> </a:t>
            </a:r>
            <a:r>
              <a:rPr sz="1000" spc="-5" dirty="0">
                <a:latin typeface="Segoe UI"/>
                <a:cs typeface="Segoe UI"/>
              </a:rPr>
              <a:t>Rate  of Return</a:t>
            </a:r>
            <a:r>
              <a:rPr sz="1000" spc="-10" dirty="0">
                <a:latin typeface="Segoe UI"/>
                <a:cs typeface="Segoe UI"/>
              </a:rPr>
              <a:t> </a:t>
            </a:r>
            <a:r>
              <a:rPr sz="1000" spc="-5" dirty="0">
                <a:latin typeface="Segoe UI"/>
                <a:cs typeface="Segoe UI"/>
              </a:rPr>
              <a:t>(MIRR)</a:t>
            </a:r>
            <a:endParaRPr sz="1000" dirty="0">
              <a:latin typeface="Segoe UI"/>
              <a:cs typeface="Segoe UI"/>
            </a:endParaRPr>
          </a:p>
          <a:p>
            <a:pPr marL="2955925" algn="ctr">
              <a:lnSpc>
                <a:spcPct val="100000"/>
              </a:lnSpc>
              <a:spcBef>
                <a:spcPts val="975"/>
              </a:spcBef>
            </a:pPr>
            <a:r>
              <a:rPr sz="1000" spc="-5" dirty="0">
                <a:latin typeface="Segoe UI"/>
                <a:cs typeface="Segoe UI"/>
              </a:rPr>
              <a:t>Discounted</a:t>
            </a:r>
            <a:r>
              <a:rPr sz="1000" spc="-50" dirty="0">
                <a:latin typeface="Segoe UI"/>
                <a:cs typeface="Segoe UI"/>
              </a:rPr>
              <a:t> </a:t>
            </a:r>
            <a:r>
              <a:rPr sz="1000" spc="-10" dirty="0">
                <a:latin typeface="Segoe UI"/>
                <a:cs typeface="Segoe UI"/>
              </a:rPr>
              <a:t>Payback</a:t>
            </a:r>
            <a:endParaRPr sz="1000" dirty="0">
              <a:latin typeface="Segoe UI"/>
              <a:cs typeface="Segoe UI"/>
            </a:endParaRPr>
          </a:p>
          <a:p>
            <a:pPr>
              <a:lnSpc>
                <a:spcPct val="100000"/>
              </a:lnSpc>
              <a:spcBef>
                <a:spcPts val="15"/>
              </a:spcBef>
            </a:pPr>
            <a:endParaRPr sz="1100" dirty="0">
              <a:latin typeface="Times New Roman"/>
              <a:cs typeface="Times New Roman"/>
            </a:endParaRPr>
          </a:p>
          <a:p>
            <a:pPr marL="12700" marR="5080" algn="just">
              <a:lnSpc>
                <a:spcPct val="127499"/>
              </a:lnSpc>
            </a:pPr>
            <a:r>
              <a:rPr sz="1100" spc="-5" dirty="0">
                <a:latin typeface="Segoe UI"/>
                <a:cs typeface="Segoe UI"/>
              </a:rPr>
              <a:t>Organizations may </a:t>
            </a:r>
            <a:r>
              <a:rPr sz="1100" dirty="0">
                <a:latin typeface="Segoe UI"/>
                <a:cs typeface="Segoe UI"/>
              </a:rPr>
              <a:t>use any one or more of </a:t>
            </a:r>
            <a:r>
              <a:rPr sz="1100" spc="-5" dirty="0">
                <a:latin typeface="Segoe UI"/>
                <a:cs typeface="Segoe UI"/>
              </a:rPr>
              <a:t>capital investment evaluation techniques;  some organizations </a:t>
            </a:r>
            <a:r>
              <a:rPr sz="1100" dirty="0">
                <a:latin typeface="Segoe UI"/>
                <a:cs typeface="Segoe UI"/>
              </a:rPr>
              <a:t>use </a:t>
            </a:r>
            <a:r>
              <a:rPr sz="1100" spc="-5" dirty="0">
                <a:latin typeface="Segoe UI"/>
                <a:cs typeface="Segoe UI"/>
              </a:rPr>
              <a:t>different methods </a:t>
            </a:r>
            <a:r>
              <a:rPr sz="1100" dirty="0">
                <a:latin typeface="Segoe UI"/>
                <a:cs typeface="Segoe UI"/>
              </a:rPr>
              <a:t>for </a:t>
            </a:r>
            <a:r>
              <a:rPr sz="1100" spc="-5" dirty="0">
                <a:latin typeface="Segoe UI"/>
                <a:cs typeface="Segoe UI"/>
              </a:rPr>
              <a:t>different types </a:t>
            </a:r>
            <a:r>
              <a:rPr sz="1100" dirty="0">
                <a:latin typeface="Segoe UI"/>
                <a:cs typeface="Segoe UI"/>
              </a:rPr>
              <a:t>of </a:t>
            </a:r>
            <a:r>
              <a:rPr sz="1100" spc="-5" dirty="0">
                <a:latin typeface="Segoe UI"/>
                <a:cs typeface="Segoe UI"/>
              </a:rPr>
              <a:t>projects while others  </a:t>
            </a:r>
            <a:r>
              <a:rPr sz="1100" dirty="0">
                <a:latin typeface="Segoe UI"/>
                <a:cs typeface="Segoe UI"/>
              </a:rPr>
              <a:t>may use </a:t>
            </a:r>
            <a:r>
              <a:rPr sz="1100" spc="-5" dirty="0">
                <a:latin typeface="Segoe UI"/>
                <a:cs typeface="Segoe UI"/>
              </a:rPr>
              <a:t>multiple methods </a:t>
            </a:r>
            <a:r>
              <a:rPr sz="1100" dirty="0">
                <a:latin typeface="Segoe UI"/>
                <a:cs typeface="Segoe UI"/>
              </a:rPr>
              <a:t>for </a:t>
            </a:r>
            <a:r>
              <a:rPr sz="1100" spc="-5" dirty="0">
                <a:latin typeface="Segoe UI"/>
                <a:cs typeface="Segoe UI"/>
              </a:rPr>
              <a:t>evaluating each project. These techniques have been  discussed</a:t>
            </a:r>
            <a:r>
              <a:rPr sz="1100" spc="-70" dirty="0">
                <a:latin typeface="Segoe UI"/>
                <a:cs typeface="Segoe UI"/>
              </a:rPr>
              <a:t> </a:t>
            </a:r>
            <a:r>
              <a:rPr sz="1100" spc="-5" dirty="0">
                <a:latin typeface="Segoe UI"/>
                <a:cs typeface="Segoe UI"/>
              </a:rPr>
              <a:t>below</a:t>
            </a:r>
            <a:r>
              <a:rPr sz="1100" spc="-70" dirty="0">
                <a:latin typeface="Segoe UI"/>
                <a:cs typeface="Segoe UI"/>
              </a:rPr>
              <a:t> </a:t>
            </a:r>
            <a:r>
              <a:rPr sz="1100" dirty="0">
                <a:latin typeface="Segoe UI"/>
                <a:cs typeface="Segoe UI"/>
              </a:rPr>
              <a:t>–</a:t>
            </a:r>
            <a:r>
              <a:rPr sz="1100" spc="-65" dirty="0">
                <a:latin typeface="Segoe UI"/>
                <a:cs typeface="Segoe UI"/>
              </a:rPr>
              <a:t> </a:t>
            </a:r>
            <a:r>
              <a:rPr sz="1100" spc="-5" dirty="0">
                <a:latin typeface="Segoe UI"/>
                <a:cs typeface="Segoe UI"/>
              </a:rPr>
              <a:t>net</a:t>
            </a:r>
            <a:r>
              <a:rPr sz="1100" spc="-70" dirty="0">
                <a:latin typeface="Segoe UI"/>
                <a:cs typeface="Segoe UI"/>
              </a:rPr>
              <a:t> </a:t>
            </a:r>
            <a:r>
              <a:rPr sz="1100" spc="-5" dirty="0">
                <a:latin typeface="Segoe UI"/>
                <a:cs typeface="Segoe UI"/>
              </a:rPr>
              <a:t>present</a:t>
            </a:r>
            <a:r>
              <a:rPr sz="1100" spc="-70" dirty="0">
                <a:latin typeface="Segoe UI"/>
                <a:cs typeface="Segoe UI"/>
              </a:rPr>
              <a:t> </a:t>
            </a:r>
            <a:r>
              <a:rPr sz="1100" spc="-5" dirty="0">
                <a:latin typeface="Segoe UI"/>
                <a:cs typeface="Segoe UI"/>
              </a:rPr>
              <a:t>value,</a:t>
            </a:r>
            <a:r>
              <a:rPr sz="1100" spc="-65" dirty="0">
                <a:latin typeface="Segoe UI"/>
                <a:cs typeface="Segoe UI"/>
              </a:rPr>
              <a:t> </a:t>
            </a:r>
            <a:r>
              <a:rPr sz="1100" spc="-5" dirty="0">
                <a:latin typeface="Segoe UI"/>
                <a:cs typeface="Segoe UI"/>
              </a:rPr>
              <a:t>profitability</a:t>
            </a:r>
            <a:r>
              <a:rPr sz="1100" spc="-60" dirty="0">
                <a:latin typeface="Segoe UI"/>
                <a:cs typeface="Segoe UI"/>
              </a:rPr>
              <a:t> </a:t>
            </a:r>
            <a:r>
              <a:rPr sz="1100" spc="-5" dirty="0">
                <a:latin typeface="Segoe UI"/>
                <a:cs typeface="Segoe UI"/>
              </a:rPr>
              <a:t>index,</a:t>
            </a:r>
            <a:r>
              <a:rPr sz="1100" spc="-65" dirty="0">
                <a:latin typeface="Segoe UI"/>
                <a:cs typeface="Segoe UI"/>
              </a:rPr>
              <a:t> </a:t>
            </a:r>
            <a:r>
              <a:rPr sz="1100" spc="-5" dirty="0">
                <a:latin typeface="Segoe UI"/>
                <a:cs typeface="Segoe UI"/>
              </a:rPr>
              <a:t>internal</a:t>
            </a:r>
            <a:r>
              <a:rPr sz="1100" spc="-70" dirty="0">
                <a:latin typeface="Segoe UI"/>
                <a:cs typeface="Segoe UI"/>
              </a:rPr>
              <a:t> </a:t>
            </a:r>
            <a:r>
              <a:rPr sz="1100" dirty="0">
                <a:latin typeface="Segoe UI"/>
                <a:cs typeface="Segoe UI"/>
              </a:rPr>
              <a:t>rate</a:t>
            </a:r>
            <a:r>
              <a:rPr sz="1100" spc="-70" dirty="0">
                <a:latin typeface="Segoe UI"/>
                <a:cs typeface="Segoe UI"/>
              </a:rPr>
              <a:t> </a:t>
            </a:r>
            <a:r>
              <a:rPr sz="1100" dirty="0">
                <a:latin typeface="Segoe UI"/>
                <a:cs typeface="Segoe UI"/>
              </a:rPr>
              <a:t>of</a:t>
            </a:r>
            <a:r>
              <a:rPr sz="1100" spc="-65" dirty="0">
                <a:latin typeface="Segoe UI"/>
                <a:cs typeface="Segoe UI"/>
              </a:rPr>
              <a:t> </a:t>
            </a:r>
            <a:r>
              <a:rPr sz="1100" spc="-5" dirty="0">
                <a:latin typeface="Segoe UI"/>
                <a:cs typeface="Segoe UI"/>
              </a:rPr>
              <a:t>return,</a:t>
            </a:r>
            <a:r>
              <a:rPr sz="1100" spc="-65" dirty="0">
                <a:latin typeface="Segoe UI"/>
                <a:cs typeface="Segoe UI"/>
              </a:rPr>
              <a:t> </a:t>
            </a:r>
            <a:r>
              <a:rPr sz="1100" spc="-5" dirty="0">
                <a:latin typeface="Segoe UI"/>
                <a:cs typeface="Segoe UI"/>
              </a:rPr>
              <a:t>modified  internal </a:t>
            </a:r>
            <a:r>
              <a:rPr sz="1100" dirty="0">
                <a:latin typeface="Segoe UI"/>
                <a:cs typeface="Segoe UI"/>
              </a:rPr>
              <a:t>rate of </a:t>
            </a:r>
            <a:r>
              <a:rPr sz="1100" spc="-5" dirty="0">
                <a:latin typeface="Segoe UI"/>
                <a:cs typeface="Segoe UI"/>
              </a:rPr>
              <a:t>return, payback period, </a:t>
            </a:r>
            <a:r>
              <a:rPr sz="1100" dirty="0">
                <a:latin typeface="Segoe UI"/>
                <a:cs typeface="Segoe UI"/>
              </a:rPr>
              <a:t>and </a:t>
            </a:r>
            <a:r>
              <a:rPr sz="1100" spc="-5" dirty="0">
                <a:latin typeface="Segoe UI"/>
                <a:cs typeface="Segoe UI"/>
              </a:rPr>
              <a:t>accounting (book) </a:t>
            </a:r>
            <a:r>
              <a:rPr sz="1100" dirty="0">
                <a:latin typeface="Segoe UI"/>
                <a:cs typeface="Segoe UI"/>
              </a:rPr>
              <a:t>rate </a:t>
            </a:r>
            <a:r>
              <a:rPr sz="1100" spc="-10" dirty="0">
                <a:latin typeface="Segoe UI"/>
                <a:cs typeface="Segoe UI"/>
              </a:rPr>
              <a:t>of</a:t>
            </a:r>
            <a:r>
              <a:rPr sz="1100" spc="10" dirty="0">
                <a:latin typeface="Segoe UI"/>
                <a:cs typeface="Segoe UI"/>
              </a:rPr>
              <a:t> </a:t>
            </a:r>
            <a:r>
              <a:rPr sz="1100" spc="-5" dirty="0">
                <a:latin typeface="Segoe UI"/>
                <a:cs typeface="Segoe UI"/>
              </a:rPr>
              <a:t>return.</a:t>
            </a:r>
            <a:endParaRPr sz="1100" dirty="0">
              <a:latin typeface="Segoe UI"/>
              <a:cs typeface="Segoe UI"/>
            </a:endParaRPr>
          </a:p>
          <a:p>
            <a:pPr>
              <a:lnSpc>
                <a:spcPct val="100000"/>
              </a:lnSpc>
              <a:spcBef>
                <a:spcPts val="50"/>
              </a:spcBef>
            </a:pPr>
            <a:endParaRPr sz="1200" dirty="0">
              <a:latin typeface="Times New Roman"/>
              <a:cs typeface="Times New Roman"/>
            </a:endParaRPr>
          </a:p>
          <a:p>
            <a:pPr marL="378460" marR="8890" indent="-635">
              <a:lnSpc>
                <a:spcPct val="113100"/>
              </a:lnSpc>
              <a:tabLst>
                <a:tab pos="2557145" algn="l"/>
                <a:tab pos="3212465" algn="l"/>
              </a:tabLst>
            </a:pPr>
            <a:r>
              <a:rPr sz="1600" b="1" spc="20" dirty="0">
                <a:solidFill>
                  <a:srgbClr val="00A650"/>
                </a:solidFill>
                <a:latin typeface="Segoe UI Black"/>
                <a:cs typeface="Segoe UI Black"/>
              </a:rPr>
              <a:t>TRA</a:t>
            </a:r>
            <a:r>
              <a:rPr sz="1600" b="1" spc="15" dirty="0">
                <a:solidFill>
                  <a:srgbClr val="00A650"/>
                </a:solidFill>
                <a:latin typeface="Segoe UI Black"/>
                <a:cs typeface="Segoe UI Black"/>
              </a:rPr>
              <a:t>D</a:t>
            </a:r>
            <a:r>
              <a:rPr sz="1600" b="1" dirty="0">
                <a:solidFill>
                  <a:srgbClr val="00A650"/>
                </a:solidFill>
                <a:latin typeface="Segoe UI Black"/>
                <a:cs typeface="Segoe UI Black"/>
              </a:rPr>
              <a:t>I</a:t>
            </a:r>
            <a:r>
              <a:rPr sz="1600" b="1" spc="20" dirty="0">
                <a:solidFill>
                  <a:srgbClr val="00A650"/>
                </a:solidFill>
                <a:latin typeface="Segoe UI Black"/>
                <a:cs typeface="Segoe UI Black"/>
              </a:rPr>
              <a:t>T</a:t>
            </a:r>
            <a:r>
              <a:rPr sz="1600" b="1" spc="10" dirty="0">
                <a:solidFill>
                  <a:srgbClr val="00A650"/>
                </a:solidFill>
                <a:latin typeface="Segoe UI Black"/>
                <a:cs typeface="Segoe UI Black"/>
              </a:rPr>
              <a:t>I</a:t>
            </a:r>
            <a:r>
              <a:rPr sz="1600" b="1" spc="20" dirty="0">
                <a:solidFill>
                  <a:srgbClr val="00A650"/>
                </a:solidFill>
                <a:latin typeface="Segoe UI Black"/>
                <a:cs typeface="Segoe UI Black"/>
              </a:rPr>
              <a:t>O</a:t>
            </a:r>
            <a:r>
              <a:rPr sz="1600" b="1" spc="15" dirty="0">
                <a:solidFill>
                  <a:srgbClr val="00A650"/>
                </a:solidFill>
                <a:latin typeface="Segoe UI Black"/>
                <a:cs typeface="Segoe UI Black"/>
              </a:rPr>
              <a:t>N</a:t>
            </a:r>
            <a:r>
              <a:rPr sz="1600" b="1" spc="20" dirty="0">
                <a:solidFill>
                  <a:srgbClr val="00A650"/>
                </a:solidFill>
                <a:latin typeface="Segoe UI Black"/>
                <a:cs typeface="Segoe UI Black"/>
              </a:rPr>
              <a:t>A</a:t>
            </a:r>
            <a:r>
              <a:rPr sz="1600" b="1" spc="-5" dirty="0">
                <a:solidFill>
                  <a:srgbClr val="00A650"/>
                </a:solidFill>
                <a:latin typeface="Segoe UI Black"/>
                <a:cs typeface="Segoe UI Black"/>
              </a:rPr>
              <a:t>L</a:t>
            </a:r>
            <a:r>
              <a:rPr sz="1600" b="1" dirty="0">
                <a:solidFill>
                  <a:srgbClr val="00A650"/>
                </a:solidFill>
                <a:latin typeface="Segoe UI Black"/>
                <a:cs typeface="Segoe UI Black"/>
              </a:rPr>
              <a:t>	</a:t>
            </a:r>
            <a:r>
              <a:rPr sz="1600" b="1" spc="20" dirty="0">
                <a:solidFill>
                  <a:srgbClr val="00A650"/>
                </a:solidFill>
                <a:latin typeface="Segoe UI Black"/>
                <a:cs typeface="Segoe UI Black"/>
              </a:rPr>
              <a:t>O</a:t>
            </a:r>
            <a:r>
              <a:rPr sz="1600" b="1" spc="-5" dirty="0">
                <a:solidFill>
                  <a:srgbClr val="00A650"/>
                </a:solidFill>
                <a:latin typeface="Segoe UI Black"/>
                <a:cs typeface="Segoe UI Black"/>
              </a:rPr>
              <a:t>R</a:t>
            </a:r>
            <a:r>
              <a:rPr sz="1600" b="1" dirty="0">
                <a:solidFill>
                  <a:srgbClr val="00A650"/>
                </a:solidFill>
                <a:latin typeface="Segoe UI Black"/>
                <a:cs typeface="Segoe UI Black"/>
              </a:rPr>
              <a:t>	</a:t>
            </a:r>
            <a:r>
              <a:rPr sz="1600" b="1" spc="20" dirty="0">
                <a:solidFill>
                  <a:srgbClr val="00A650"/>
                </a:solidFill>
                <a:latin typeface="Segoe UI Black"/>
                <a:cs typeface="Segoe UI Black"/>
              </a:rPr>
              <a:t>NO</a:t>
            </a:r>
            <a:r>
              <a:rPr sz="1600" b="1" spc="5" dirty="0">
                <a:solidFill>
                  <a:srgbClr val="00A650"/>
                </a:solidFill>
                <a:latin typeface="Segoe UI Black"/>
                <a:cs typeface="Segoe UI Black"/>
              </a:rPr>
              <a:t>N</a:t>
            </a:r>
            <a:r>
              <a:rPr sz="1600" b="1" spc="15" dirty="0">
                <a:solidFill>
                  <a:srgbClr val="00A650"/>
                </a:solidFill>
                <a:latin typeface="Segoe UI Black"/>
                <a:cs typeface="Segoe UI Black"/>
              </a:rPr>
              <a:t>-D</a:t>
            </a:r>
            <a:r>
              <a:rPr sz="1600" b="1" spc="10" dirty="0">
                <a:solidFill>
                  <a:srgbClr val="00A650"/>
                </a:solidFill>
                <a:latin typeface="Segoe UI Black"/>
                <a:cs typeface="Segoe UI Black"/>
              </a:rPr>
              <a:t>I</a:t>
            </a:r>
            <a:r>
              <a:rPr sz="1600" b="1" spc="15" dirty="0">
                <a:solidFill>
                  <a:srgbClr val="00A650"/>
                </a:solidFill>
                <a:latin typeface="Segoe UI Black"/>
                <a:cs typeface="Segoe UI Black"/>
              </a:rPr>
              <a:t>S</a:t>
            </a:r>
            <a:r>
              <a:rPr sz="1600" b="1" spc="20" dirty="0">
                <a:solidFill>
                  <a:srgbClr val="00A650"/>
                </a:solidFill>
                <a:latin typeface="Segoe UI Black"/>
                <a:cs typeface="Segoe UI Black"/>
              </a:rPr>
              <a:t>CO</a:t>
            </a:r>
            <a:r>
              <a:rPr sz="1600" b="1" spc="10" dirty="0">
                <a:solidFill>
                  <a:srgbClr val="00A650"/>
                </a:solidFill>
                <a:latin typeface="Segoe UI Black"/>
                <a:cs typeface="Segoe UI Black"/>
              </a:rPr>
              <a:t>U</a:t>
            </a:r>
            <a:r>
              <a:rPr sz="1600" b="1" spc="15" dirty="0">
                <a:solidFill>
                  <a:srgbClr val="00A650"/>
                </a:solidFill>
                <a:latin typeface="Segoe UI Black"/>
                <a:cs typeface="Segoe UI Black"/>
              </a:rPr>
              <a:t>N</a:t>
            </a:r>
            <a:r>
              <a:rPr sz="1600" b="1" spc="20" dirty="0">
                <a:solidFill>
                  <a:srgbClr val="00A650"/>
                </a:solidFill>
                <a:latin typeface="Segoe UI Black"/>
                <a:cs typeface="Segoe UI Black"/>
              </a:rPr>
              <a:t>T</a:t>
            </a:r>
            <a:r>
              <a:rPr sz="1600" b="1" spc="10" dirty="0">
                <a:solidFill>
                  <a:srgbClr val="00A650"/>
                </a:solidFill>
                <a:latin typeface="Segoe UI Black"/>
                <a:cs typeface="Segoe UI Black"/>
              </a:rPr>
              <a:t>I</a:t>
            </a:r>
            <a:r>
              <a:rPr sz="1600" b="1" spc="5" dirty="0">
                <a:solidFill>
                  <a:srgbClr val="00A650"/>
                </a:solidFill>
                <a:latin typeface="Segoe UI Black"/>
                <a:cs typeface="Segoe UI Black"/>
              </a:rPr>
              <a:t>N</a:t>
            </a:r>
            <a:r>
              <a:rPr sz="1600" b="1" spc="-5" dirty="0">
                <a:solidFill>
                  <a:srgbClr val="00A650"/>
                </a:solidFill>
                <a:latin typeface="Segoe UI Black"/>
                <a:cs typeface="Segoe UI Black"/>
              </a:rPr>
              <a:t>G  </a:t>
            </a:r>
            <a:r>
              <a:rPr sz="1600" b="1" spc="15" dirty="0">
                <a:solidFill>
                  <a:srgbClr val="00A650"/>
                </a:solidFill>
                <a:latin typeface="Segoe UI Black"/>
                <a:cs typeface="Segoe UI Black"/>
              </a:rPr>
              <a:t>TECHNIQUES</a:t>
            </a:r>
            <a:endParaRPr sz="1600" dirty="0">
              <a:latin typeface="Segoe UI Black"/>
              <a:cs typeface="Segoe UI Black"/>
            </a:endParaRPr>
          </a:p>
          <a:p>
            <a:pPr marL="12700" marR="6985" algn="just">
              <a:lnSpc>
                <a:spcPct val="110900"/>
              </a:lnSpc>
              <a:spcBef>
                <a:spcPts val="600"/>
              </a:spcBef>
            </a:pPr>
            <a:r>
              <a:rPr sz="1100" spc="15" dirty="0">
                <a:latin typeface="Segoe UI"/>
                <a:cs typeface="Segoe UI"/>
              </a:rPr>
              <a:t>These techniques </a:t>
            </a:r>
            <a:r>
              <a:rPr sz="1100" spc="10" dirty="0">
                <a:latin typeface="Segoe UI"/>
                <a:cs typeface="Segoe UI"/>
              </a:rPr>
              <a:t>of </a:t>
            </a:r>
            <a:r>
              <a:rPr sz="1100" spc="15" dirty="0">
                <a:latin typeface="Segoe UI"/>
                <a:cs typeface="Segoe UI"/>
              </a:rPr>
              <a:t>capital Budgeting </a:t>
            </a:r>
            <a:r>
              <a:rPr sz="1100" spc="10" dirty="0">
                <a:latin typeface="Segoe UI"/>
                <a:cs typeface="Segoe UI"/>
              </a:rPr>
              <a:t>does not </a:t>
            </a:r>
            <a:r>
              <a:rPr sz="1100" spc="15" dirty="0">
                <a:latin typeface="Segoe UI"/>
                <a:cs typeface="Segoe UI"/>
              </a:rPr>
              <a:t>discount the future </a:t>
            </a:r>
            <a:r>
              <a:rPr sz="1100" spc="10" dirty="0">
                <a:latin typeface="Segoe UI"/>
                <a:cs typeface="Segoe UI"/>
              </a:rPr>
              <a:t>cash </a:t>
            </a:r>
            <a:r>
              <a:rPr sz="1100" spc="15" dirty="0">
                <a:latin typeface="Segoe UI"/>
                <a:cs typeface="Segoe UI"/>
              </a:rPr>
              <a:t>flows.  There </a:t>
            </a:r>
            <a:r>
              <a:rPr sz="1100" spc="10" dirty="0">
                <a:latin typeface="Segoe UI"/>
                <a:cs typeface="Segoe UI"/>
              </a:rPr>
              <a:t>are two such </a:t>
            </a:r>
            <a:r>
              <a:rPr sz="1100" spc="15" dirty="0">
                <a:latin typeface="Segoe UI"/>
                <a:cs typeface="Segoe UI"/>
              </a:rPr>
              <a:t>techniques </a:t>
            </a:r>
            <a:r>
              <a:rPr sz="1100" spc="10" dirty="0">
                <a:latin typeface="Segoe UI"/>
                <a:cs typeface="Segoe UI"/>
              </a:rPr>
              <a:t>namely Payback </a:t>
            </a:r>
            <a:r>
              <a:rPr sz="1100" spc="15" dirty="0">
                <a:latin typeface="Segoe UI"/>
                <a:cs typeface="Segoe UI"/>
              </a:rPr>
              <a:t>Period and </a:t>
            </a:r>
            <a:r>
              <a:rPr sz="1100" spc="10" dirty="0">
                <a:latin typeface="Segoe UI"/>
                <a:cs typeface="Segoe UI"/>
              </a:rPr>
              <a:t>Accounting Rate </a:t>
            </a:r>
            <a:r>
              <a:rPr sz="1100" spc="5" dirty="0">
                <a:latin typeface="Segoe UI"/>
                <a:cs typeface="Segoe UI"/>
              </a:rPr>
              <a:t>of  </a:t>
            </a:r>
            <a:r>
              <a:rPr sz="1100" spc="15" dirty="0">
                <a:latin typeface="Segoe UI"/>
                <a:cs typeface="Segoe UI"/>
              </a:rPr>
              <a:t>Return</a:t>
            </a:r>
            <a:endParaRPr sz="1100" dirty="0">
              <a:latin typeface="Segoe UI"/>
              <a:cs typeface="Segoe UI"/>
            </a:endParaRPr>
          </a:p>
        </p:txBody>
      </p:sp>
      <p:sp>
        <p:nvSpPr>
          <p:cNvPr id="46" name="object 46"/>
          <p:cNvSpPr/>
          <p:nvPr/>
        </p:nvSpPr>
        <p:spPr>
          <a:xfrm>
            <a:off x="914400" y="7087234"/>
            <a:ext cx="310515" cy="264782"/>
          </a:xfrm>
          <a:prstGeom prst="rect">
            <a:avLst/>
          </a:prstGeom>
          <a:blipFill>
            <a:blip r:embed="rId3" cstate="print"/>
            <a:stretch>
              <a:fillRect/>
            </a:stretch>
          </a:blipFill>
        </p:spPr>
        <p:txBody>
          <a:bodyPr wrap="square" lIns="0" tIns="0" rIns="0" bIns="0" rtlCol="0"/>
          <a:lstStyle/>
          <a:p>
            <a:endParaRP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txBox="1"/>
          <p:nvPr/>
        </p:nvSpPr>
        <p:spPr>
          <a:xfrm>
            <a:off x="1639316" y="734060"/>
            <a:ext cx="316865" cy="193675"/>
          </a:xfrm>
          <a:prstGeom prst="rect">
            <a:avLst/>
          </a:prstGeom>
        </p:spPr>
        <p:txBody>
          <a:bodyPr vert="horz" wrap="square" lIns="0" tIns="12700" rIns="0" bIns="0" rtlCol="0">
            <a:spAutoFit/>
          </a:bodyPr>
          <a:lstStyle/>
          <a:p>
            <a:pPr marL="12700">
              <a:lnSpc>
                <a:spcPct val="100000"/>
              </a:lnSpc>
              <a:spcBef>
                <a:spcPts val="100"/>
              </a:spcBef>
            </a:pPr>
            <a:r>
              <a:rPr sz="1100" b="1" spc="25" dirty="0">
                <a:solidFill>
                  <a:srgbClr val="FFFFFF"/>
                </a:solidFill>
                <a:latin typeface="Segoe UI"/>
                <a:cs typeface="Segoe UI"/>
              </a:rPr>
              <a:t>7</a:t>
            </a:r>
            <a:r>
              <a:rPr sz="1100" b="1" spc="10" dirty="0">
                <a:solidFill>
                  <a:srgbClr val="FFFFFF"/>
                </a:solidFill>
                <a:latin typeface="Segoe UI"/>
                <a:cs typeface="Segoe UI"/>
              </a:rPr>
              <a:t>.</a:t>
            </a:r>
            <a:r>
              <a:rPr sz="1100" b="1" spc="25" dirty="0">
                <a:solidFill>
                  <a:srgbClr val="FFFFFF"/>
                </a:solidFill>
                <a:latin typeface="Segoe UI"/>
                <a:cs typeface="Segoe UI"/>
              </a:rPr>
              <a:t>18</a:t>
            </a:r>
            <a:endParaRPr sz="1100">
              <a:latin typeface="Segoe UI"/>
              <a:cs typeface="Segoe UI"/>
            </a:endParaRPr>
          </a:p>
        </p:txBody>
      </p:sp>
      <p:sp>
        <p:nvSpPr>
          <p:cNvPr id="4" name="object 4"/>
          <p:cNvSpPr/>
          <p:nvPr/>
        </p:nvSpPr>
        <p:spPr>
          <a:xfrm>
            <a:off x="914400" y="3924541"/>
            <a:ext cx="5305425" cy="466725"/>
          </a:xfrm>
          <a:custGeom>
            <a:avLst/>
            <a:gdLst/>
            <a:ahLst/>
            <a:cxnLst/>
            <a:rect l="l" t="t" r="r" b="b"/>
            <a:pathLst>
              <a:path w="5305425" h="466725">
                <a:moveTo>
                  <a:pt x="0" y="77787"/>
                </a:moveTo>
                <a:lnTo>
                  <a:pt x="6112" y="47507"/>
                </a:lnTo>
                <a:lnTo>
                  <a:pt x="22782" y="22782"/>
                </a:lnTo>
                <a:lnTo>
                  <a:pt x="47507" y="6112"/>
                </a:lnTo>
                <a:lnTo>
                  <a:pt x="77787" y="0"/>
                </a:lnTo>
                <a:lnTo>
                  <a:pt x="5227637" y="0"/>
                </a:lnTo>
                <a:lnTo>
                  <a:pt x="5257917" y="6112"/>
                </a:lnTo>
                <a:lnTo>
                  <a:pt x="5282642" y="22782"/>
                </a:lnTo>
                <a:lnTo>
                  <a:pt x="5299312" y="47507"/>
                </a:lnTo>
                <a:lnTo>
                  <a:pt x="5305425" y="77787"/>
                </a:lnTo>
                <a:lnTo>
                  <a:pt x="5305425" y="388937"/>
                </a:lnTo>
                <a:lnTo>
                  <a:pt x="5299312" y="419217"/>
                </a:lnTo>
                <a:lnTo>
                  <a:pt x="5282642" y="443942"/>
                </a:lnTo>
                <a:lnTo>
                  <a:pt x="5257917" y="460612"/>
                </a:lnTo>
                <a:lnTo>
                  <a:pt x="5227637" y="466725"/>
                </a:lnTo>
                <a:lnTo>
                  <a:pt x="77787" y="466725"/>
                </a:lnTo>
                <a:lnTo>
                  <a:pt x="47507" y="460612"/>
                </a:lnTo>
                <a:lnTo>
                  <a:pt x="22782" y="443942"/>
                </a:lnTo>
                <a:lnTo>
                  <a:pt x="6112" y="419217"/>
                </a:lnTo>
                <a:lnTo>
                  <a:pt x="0" y="388937"/>
                </a:lnTo>
                <a:lnTo>
                  <a:pt x="0" y="77787"/>
                </a:lnTo>
                <a:close/>
              </a:path>
            </a:pathLst>
          </a:custGeom>
          <a:ln w="25400">
            <a:solidFill>
              <a:srgbClr val="00A650"/>
            </a:solidFill>
          </a:ln>
        </p:spPr>
        <p:txBody>
          <a:bodyPr wrap="square" lIns="0" tIns="0" rIns="0" bIns="0" rtlCol="0"/>
          <a:lstStyle/>
          <a:p>
            <a:endParaRPr/>
          </a:p>
        </p:txBody>
      </p:sp>
      <p:sp>
        <p:nvSpPr>
          <p:cNvPr id="5" name="object 5"/>
          <p:cNvSpPr txBox="1"/>
          <p:nvPr/>
        </p:nvSpPr>
        <p:spPr>
          <a:xfrm>
            <a:off x="876159" y="1176484"/>
            <a:ext cx="5335905" cy="4059060"/>
          </a:xfrm>
          <a:prstGeom prst="rect">
            <a:avLst/>
          </a:prstGeom>
        </p:spPr>
        <p:txBody>
          <a:bodyPr vert="horz" wrap="square" lIns="0" tIns="102235" rIns="0" bIns="0" rtlCol="0">
            <a:spAutoFit/>
          </a:bodyPr>
          <a:lstStyle/>
          <a:p>
            <a:pPr marL="38100" algn="just">
              <a:lnSpc>
                <a:spcPct val="100000"/>
              </a:lnSpc>
              <a:spcBef>
                <a:spcPts val="805"/>
              </a:spcBef>
            </a:pPr>
            <a:r>
              <a:rPr sz="1200" b="1" spc="10" dirty="0">
                <a:solidFill>
                  <a:srgbClr val="00A650"/>
                </a:solidFill>
                <a:latin typeface="Segoe UI"/>
                <a:cs typeface="Segoe UI"/>
              </a:rPr>
              <a:t>Payback</a:t>
            </a:r>
            <a:r>
              <a:rPr sz="1200" b="1" spc="65" dirty="0">
                <a:solidFill>
                  <a:srgbClr val="00A650"/>
                </a:solidFill>
                <a:latin typeface="Segoe UI"/>
                <a:cs typeface="Segoe UI"/>
              </a:rPr>
              <a:t> </a:t>
            </a:r>
            <a:r>
              <a:rPr sz="1200" b="1" spc="10" dirty="0">
                <a:solidFill>
                  <a:srgbClr val="00A650"/>
                </a:solidFill>
                <a:latin typeface="Segoe UI"/>
                <a:cs typeface="Segoe UI"/>
              </a:rPr>
              <a:t>Period</a:t>
            </a:r>
            <a:endParaRPr sz="1200" dirty="0">
              <a:latin typeface="Segoe UI"/>
              <a:cs typeface="Segoe UI"/>
            </a:endParaRPr>
          </a:p>
          <a:p>
            <a:pPr marL="38100" marR="32384" algn="just">
              <a:lnSpc>
                <a:spcPct val="110900"/>
              </a:lnSpc>
              <a:spcBef>
                <a:spcPts val="505"/>
              </a:spcBef>
            </a:pPr>
            <a:r>
              <a:rPr sz="1100" spc="15" dirty="0">
                <a:latin typeface="Segoe UI"/>
                <a:cs typeface="Segoe UI"/>
              </a:rPr>
              <a:t>Time required </a:t>
            </a:r>
            <a:r>
              <a:rPr sz="1100" spc="5" dirty="0">
                <a:latin typeface="Segoe UI"/>
                <a:cs typeface="Segoe UI"/>
              </a:rPr>
              <a:t>to </a:t>
            </a:r>
            <a:r>
              <a:rPr sz="1100" b="1" spc="10" dirty="0">
                <a:latin typeface="Segoe UI"/>
                <a:cs typeface="Segoe UI"/>
              </a:rPr>
              <a:t>recover the initial </a:t>
            </a:r>
            <a:r>
              <a:rPr sz="1100" b="1" spc="15" dirty="0">
                <a:latin typeface="Segoe UI"/>
                <a:cs typeface="Segoe UI"/>
              </a:rPr>
              <a:t>cash-outflow </a:t>
            </a:r>
            <a:r>
              <a:rPr sz="1100" spc="10" dirty="0">
                <a:latin typeface="Segoe UI"/>
                <a:cs typeface="Segoe UI"/>
              </a:rPr>
              <a:t>is </a:t>
            </a:r>
            <a:r>
              <a:rPr sz="1100" spc="15" dirty="0">
                <a:latin typeface="Segoe UI"/>
                <a:cs typeface="Segoe UI"/>
              </a:rPr>
              <a:t>called pay-back period. </a:t>
            </a:r>
            <a:r>
              <a:rPr sz="1100" spc="5" dirty="0">
                <a:latin typeface="Segoe UI"/>
                <a:cs typeface="Segoe UI"/>
              </a:rPr>
              <a:t>The </a:t>
            </a:r>
            <a:r>
              <a:rPr sz="1100" spc="310" dirty="0">
                <a:latin typeface="Segoe UI"/>
                <a:cs typeface="Segoe UI"/>
              </a:rPr>
              <a:t> </a:t>
            </a:r>
            <a:r>
              <a:rPr sz="1100" spc="15" dirty="0">
                <a:latin typeface="Segoe UI"/>
                <a:cs typeface="Segoe UI"/>
              </a:rPr>
              <a:t>payback period </a:t>
            </a:r>
            <a:r>
              <a:rPr sz="1100" spc="5" dirty="0">
                <a:latin typeface="Segoe UI"/>
                <a:cs typeface="Segoe UI"/>
              </a:rPr>
              <a:t>of </a:t>
            </a:r>
            <a:r>
              <a:rPr sz="1100" spc="10" dirty="0">
                <a:latin typeface="Segoe UI"/>
                <a:cs typeface="Segoe UI"/>
              </a:rPr>
              <a:t>an </a:t>
            </a:r>
            <a:r>
              <a:rPr sz="1100" spc="15" dirty="0">
                <a:latin typeface="Segoe UI"/>
                <a:cs typeface="Segoe UI"/>
              </a:rPr>
              <a:t>investment </a:t>
            </a:r>
            <a:r>
              <a:rPr sz="1100" dirty="0">
                <a:latin typeface="Segoe UI"/>
                <a:cs typeface="Segoe UI"/>
              </a:rPr>
              <a:t>is </a:t>
            </a:r>
            <a:r>
              <a:rPr sz="1100" spc="10" dirty="0">
                <a:latin typeface="Segoe UI"/>
                <a:cs typeface="Segoe UI"/>
              </a:rPr>
              <a:t>the </a:t>
            </a:r>
            <a:r>
              <a:rPr sz="1100" spc="15" dirty="0">
                <a:latin typeface="Segoe UI"/>
                <a:cs typeface="Segoe UI"/>
              </a:rPr>
              <a:t>length </a:t>
            </a:r>
            <a:r>
              <a:rPr sz="1100" spc="10" dirty="0">
                <a:latin typeface="Segoe UI"/>
                <a:cs typeface="Segoe UI"/>
              </a:rPr>
              <a:t>of time </a:t>
            </a:r>
            <a:r>
              <a:rPr sz="1100" spc="15" dirty="0">
                <a:latin typeface="Segoe UI"/>
                <a:cs typeface="Segoe UI"/>
              </a:rPr>
              <a:t>required </a:t>
            </a:r>
            <a:r>
              <a:rPr sz="1100" spc="10" dirty="0">
                <a:latin typeface="Segoe UI"/>
                <a:cs typeface="Segoe UI"/>
              </a:rPr>
              <a:t>for the </a:t>
            </a:r>
            <a:r>
              <a:rPr sz="1100" spc="15" dirty="0">
                <a:latin typeface="Segoe UI"/>
                <a:cs typeface="Segoe UI"/>
              </a:rPr>
              <a:t>cumulative  total </a:t>
            </a:r>
            <a:r>
              <a:rPr sz="1100" spc="10" dirty="0">
                <a:latin typeface="Segoe UI"/>
                <a:cs typeface="Segoe UI"/>
              </a:rPr>
              <a:t>net cash </a:t>
            </a:r>
            <a:r>
              <a:rPr sz="1100" spc="15" dirty="0">
                <a:latin typeface="Segoe UI"/>
                <a:cs typeface="Segoe UI"/>
              </a:rPr>
              <a:t>flows </a:t>
            </a:r>
            <a:r>
              <a:rPr sz="1100" spc="10" dirty="0">
                <a:latin typeface="Segoe UI"/>
                <a:cs typeface="Segoe UI"/>
              </a:rPr>
              <a:t>from </a:t>
            </a:r>
            <a:r>
              <a:rPr sz="1100" spc="15" dirty="0">
                <a:latin typeface="Segoe UI"/>
                <a:cs typeface="Segoe UI"/>
              </a:rPr>
              <a:t>the </a:t>
            </a:r>
            <a:r>
              <a:rPr sz="1100" spc="10" dirty="0">
                <a:latin typeface="Segoe UI"/>
                <a:cs typeface="Segoe UI"/>
              </a:rPr>
              <a:t>investment to equal the </a:t>
            </a:r>
            <a:r>
              <a:rPr sz="1100" spc="15" dirty="0">
                <a:latin typeface="Segoe UI"/>
                <a:cs typeface="Segoe UI"/>
              </a:rPr>
              <a:t>total </a:t>
            </a:r>
            <a:r>
              <a:rPr sz="1100" spc="10" dirty="0">
                <a:latin typeface="Segoe UI"/>
                <a:cs typeface="Segoe UI"/>
              </a:rPr>
              <a:t>initial cash </a:t>
            </a:r>
            <a:r>
              <a:rPr sz="1100" spc="15" dirty="0">
                <a:latin typeface="Segoe UI"/>
                <a:cs typeface="Segoe UI"/>
              </a:rPr>
              <a:t>outlays. </a:t>
            </a:r>
            <a:r>
              <a:rPr sz="1100" spc="5" dirty="0">
                <a:latin typeface="Segoe UI"/>
                <a:cs typeface="Segoe UI"/>
              </a:rPr>
              <a:t>At  </a:t>
            </a:r>
            <a:r>
              <a:rPr sz="1100" spc="10" dirty="0">
                <a:latin typeface="Segoe UI"/>
                <a:cs typeface="Segoe UI"/>
              </a:rPr>
              <a:t>that point </a:t>
            </a:r>
            <a:r>
              <a:rPr sz="1100" dirty="0">
                <a:latin typeface="Segoe UI"/>
                <a:cs typeface="Segoe UI"/>
              </a:rPr>
              <a:t>in</a:t>
            </a:r>
            <a:r>
              <a:rPr sz="1100" spc="95" dirty="0">
                <a:latin typeface="Segoe UI"/>
                <a:cs typeface="Segoe UI"/>
              </a:rPr>
              <a:t> </a:t>
            </a:r>
            <a:r>
              <a:rPr sz="1100" spc="10" dirty="0">
                <a:latin typeface="Segoe UI"/>
                <a:cs typeface="Segoe UI"/>
              </a:rPr>
              <a:t>time, the investor has </a:t>
            </a:r>
            <a:r>
              <a:rPr sz="1100" spc="15" dirty="0">
                <a:latin typeface="Segoe UI"/>
                <a:cs typeface="Segoe UI"/>
              </a:rPr>
              <a:t>recovered </a:t>
            </a:r>
            <a:r>
              <a:rPr sz="1100" spc="10" dirty="0">
                <a:latin typeface="Segoe UI"/>
                <a:cs typeface="Segoe UI"/>
              </a:rPr>
              <a:t>the money </a:t>
            </a:r>
            <a:r>
              <a:rPr sz="1100" spc="15" dirty="0">
                <a:latin typeface="Segoe UI"/>
                <a:cs typeface="Segoe UI"/>
              </a:rPr>
              <a:t>invested </a:t>
            </a:r>
            <a:r>
              <a:rPr sz="1100" spc="10" dirty="0">
                <a:latin typeface="Segoe UI"/>
                <a:cs typeface="Segoe UI"/>
              </a:rPr>
              <a:t>in the </a:t>
            </a:r>
            <a:r>
              <a:rPr sz="1100" spc="15" dirty="0">
                <a:latin typeface="Segoe UI"/>
                <a:cs typeface="Segoe UI"/>
              </a:rPr>
              <a:t>project.</a:t>
            </a:r>
            <a:endParaRPr sz="1100" dirty="0">
              <a:latin typeface="Segoe UI"/>
              <a:cs typeface="Segoe UI"/>
            </a:endParaRPr>
          </a:p>
          <a:p>
            <a:pPr marL="38100">
              <a:lnSpc>
                <a:spcPct val="100000"/>
              </a:lnSpc>
              <a:spcBef>
                <a:spcPts val="755"/>
              </a:spcBef>
            </a:pPr>
            <a:r>
              <a:rPr sz="1200" b="1" spc="15" dirty="0">
                <a:solidFill>
                  <a:srgbClr val="00A650"/>
                </a:solidFill>
                <a:latin typeface="Segoe UI"/>
                <a:cs typeface="Segoe UI"/>
              </a:rPr>
              <a:t>Steps </a:t>
            </a:r>
            <a:r>
              <a:rPr sz="1200" b="1" spc="5" dirty="0">
                <a:solidFill>
                  <a:srgbClr val="00A650"/>
                </a:solidFill>
                <a:latin typeface="Segoe UI"/>
                <a:cs typeface="Segoe UI"/>
              </a:rPr>
              <a:t>in </a:t>
            </a:r>
            <a:r>
              <a:rPr sz="1200" b="1" spc="15" dirty="0">
                <a:solidFill>
                  <a:srgbClr val="00A650"/>
                </a:solidFill>
                <a:latin typeface="Segoe UI"/>
                <a:cs typeface="Segoe UI"/>
              </a:rPr>
              <a:t>Payback </a:t>
            </a:r>
            <a:r>
              <a:rPr sz="1200" b="1" spc="10" dirty="0">
                <a:solidFill>
                  <a:srgbClr val="00A650"/>
                </a:solidFill>
                <a:latin typeface="Segoe UI"/>
                <a:cs typeface="Segoe UI"/>
              </a:rPr>
              <a:t>period </a:t>
            </a:r>
            <a:r>
              <a:rPr sz="1200" b="1" spc="15" dirty="0">
                <a:solidFill>
                  <a:srgbClr val="00A650"/>
                </a:solidFill>
                <a:latin typeface="Segoe UI"/>
                <a:cs typeface="Segoe UI"/>
              </a:rPr>
              <a:t>technique</a:t>
            </a:r>
            <a:r>
              <a:rPr sz="1100" spc="15" dirty="0">
                <a:latin typeface="Arial Narrow"/>
                <a:cs typeface="Arial Narrow"/>
              </a:rPr>
              <a:t>:</a:t>
            </a:r>
            <a:r>
              <a:rPr sz="1100" spc="150" dirty="0">
                <a:latin typeface="Arial Narrow"/>
                <a:cs typeface="Arial Narrow"/>
              </a:rPr>
              <a:t> </a:t>
            </a:r>
            <a:r>
              <a:rPr sz="1100" dirty="0">
                <a:latin typeface="Arial Narrow"/>
                <a:cs typeface="Arial Narrow"/>
              </a:rPr>
              <a:t>-</a:t>
            </a:r>
          </a:p>
          <a:p>
            <a:pPr marL="403860" marR="30480" indent="-366395">
              <a:lnSpc>
                <a:spcPct val="110900"/>
              </a:lnSpc>
              <a:spcBef>
                <a:spcPts val="495"/>
              </a:spcBef>
              <a:buAutoNum type="alphaLcParenBoth"/>
              <a:tabLst>
                <a:tab pos="403860" algn="l"/>
                <a:tab pos="404495" algn="l"/>
              </a:tabLst>
            </a:pPr>
            <a:r>
              <a:rPr sz="1100" spc="-5" dirty="0">
                <a:latin typeface="Segoe UI"/>
                <a:cs typeface="Segoe UI"/>
              </a:rPr>
              <a:t>The first steps in calculating the payback period </a:t>
            </a:r>
            <a:r>
              <a:rPr sz="1100" spc="-10" dirty="0">
                <a:latin typeface="Segoe UI"/>
                <a:cs typeface="Segoe UI"/>
              </a:rPr>
              <a:t>is </a:t>
            </a:r>
            <a:r>
              <a:rPr sz="1100" spc="-5" dirty="0">
                <a:latin typeface="Segoe UI"/>
                <a:cs typeface="Segoe UI"/>
              </a:rPr>
              <a:t>determining the total initial  capital investment (cash outflow)</a:t>
            </a:r>
            <a:r>
              <a:rPr sz="1100" dirty="0">
                <a:latin typeface="Segoe UI"/>
                <a:cs typeface="Segoe UI"/>
              </a:rPr>
              <a:t> and</a:t>
            </a:r>
          </a:p>
          <a:p>
            <a:pPr marL="403860" marR="31115" indent="-366395">
              <a:lnSpc>
                <a:spcPct val="110900"/>
              </a:lnSpc>
              <a:spcBef>
                <a:spcPts val="600"/>
              </a:spcBef>
              <a:buAutoNum type="alphaLcParenBoth"/>
              <a:tabLst>
                <a:tab pos="403860" algn="l"/>
                <a:tab pos="404495" algn="l"/>
              </a:tabLst>
            </a:pPr>
            <a:r>
              <a:rPr sz="1100" spc="-5" dirty="0">
                <a:latin typeface="Segoe UI"/>
                <a:cs typeface="Segoe UI"/>
              </a:rPr>
              <a:t>The second step is calculating/estimating the annual expected after-tax cash  flows over the useful life </a:t>
            </a:r>
            <a:r>
              <a:rPr sz="1100" dirty="0">
                <a:latin typeface="Segoe UI"/>
                <a:cs typeface="Segoe UI"/>
              </a:rPr>
              <a:t>of </a:t>
            </a:r>
            <a:r>
              <a:rPr sz="1100" spc="-5" dirty="0">
                <a:latin typeface="Segoe UI"/>
                <a:cs typeface="Segoe UI"/>
              </a:rPr>
              <a:t>the</a:t>
            </a:r>
            <a:r>
              <a:rPr sz="1100" spc="-15" dirty="0">
                <a:latin typeface="Segoe UI"/>
                <a:cs typeface="Segoe UI"/>
              </a:rPr>
              <a:t> </a:t>
            </a:r>
            <a:r>
              <a:rPr sz="1100" spc="-5" dirty="0">
                <a:latin typeface="Segoe UI"/>
                <a:cs typeface="Segoe UI"/>
              </a:rPr>
              <a:t>investment.</a:t>
            </a:r>
            <a:endParaRPr sz="1100" dirty="0">
              <a:latin typeface="Segoe UI"/>
              <a:cs typeface="Segoe UI"/>
            </a:endParaRPr>
          </a:p>
          <a:p>
            <a:pPr marL="403860" marR="30480" indent="-366395">
              <a:lnSpc>
                <a:spcPct val="110900"/>
              </a:lnSpc>
              <a:spcBef>
                <a:spcPts val="600"/>
              </a:spcBef>
              <a:tabLst>
                <a:tab pos="403860" algn="l"/>
              </a:tabLst>
            </a:pPr>
            <a:r>
              <a:rPr sz="1100" dirty="0">
                <a:latin typeface="Segoe UI"/>
                <a:cs typeface="Segoe UI"/>
              </a:rPr>
              <a:t>1.	When</a:t>
            </a:r>
            <a:r>
              <a:rPr sz="1100" spc="-50" dirty="0">
                <a:latin typeface="Segoe UI"/>
                <a:cs typeface="Segoe UI"/>
              </a:rPr>
              <a:t> </a:t>
            </a:r>
            <a:r>
              <a:rPr sz="1100" spc="-5" dirty="0">
                <a:latin typeface="Segoe UI"/>
                <a:cs typeface="Segoe UI"/>
              </a:rPr>
              <a:t>the</a:t>
            </a:r>
            <a:r>
              <a:rPr sz="1100" spc="-45" dirty="0">
                <a:latin typeface="Segoe UI"/>
                <a:cs typeface="Segoe UI"/>
              </a:rPr>
              <a:t> </a:t>
            </a:r>
            <a:r>
              <a:rPr sz="1100" spc="-5" dirty="0">
                <a:latin typeface="Segoe UI"/>
                <a:cs typeface="Segoe UI"/>
              </a:rPr>
              <a:t>cash</a:t>
            </a:r>
            <a:r>
              <a:rPr sz="1100" spc="-45" dirty="0">
                <a:latin typeface="Segoe UI"/>
                <a:cs typeface="Segoe UI"/>
              </a:rPr>
              <a:t> </a:t>
            </a:r>
            <a:r>
              <a:rPr sz="1100" spc="-5" dirty="0">
                <a:latin typeface="Segoe UI"/>
                <a:cs typeface="Segoe UI"/>
              </a:rPr>
              <a:t>inflows</a:t>
            </a:r>
            <a:r>
              <a:rPr sz="1100" spc="-40" dirty="0">
                <a:latin typeface="Segoe UI"/>
                <a:cs typeface="Segoe UI"/>
              </a:rPr>
              <a:t> </a:t>
            </a:r>
            <a:r>
              <a:rPr sz="1100" dirty="0">
                <a:latin typeface="Segoe UI"/>
                <a:cs typeface="Segoe UI"/>
              </a:rPr>
              <a:t>are</a:t>
            </a:r>
            <a:r>
              <a:rPr sz="1100" spc="-45" dirty="0">
                <a:latin typeface="Segoe UI"/>
                <a:cs typeface="Segoe UI"/>
              </a:rPr>
              <a:t> </a:t>
            </a:r>
            <a:r>
              <a:rPr sz="1100" spc="-5" dirty="0">
                <a:latin typeface="Segoe UI"/>
                <a:cs typeface="Segoe UI"/>
              </a:rPr>
              <a:t>uniform</a:t>
            </a:r>
            <a:r>
              <a:rPr sz="1100" spc="-45" dirty="0">
                <a:latin typeface="Segoe UI"/>
                <a:cs typeface="Segoe UI"/>
              </a:rPr>
              <a:t> </a:t>
            </a:r>
            <a:r>
              <a:rPr sz="1100" spc="-5" dirty="0">
                <a:latin typeface="Segoe UI"/>
                <a:cs typeface="Segoe UI"/>
              </a:rPr>
              <a:t>over</a:t>
            </a:r>
            <a:r>
              <a:rPr sz="1100" spc="-40" dirty="0">
                <a:latin typeface="Segoe UI"/>
                <a:cs typeface="Segoe UI"/>
              </a:rPr>
              <a:t> </a:t>
            </a:r>
            <a:r>
              <a:rPr sz="1100" spc="-5" dirty="0">
                <a:latin typeface="Segoe UI"/>
                <a:cs typeface="Segoe UI"/>
              </a:rPr>
              <a:t>the</a:t>
            </a:r>
            <a:r>
              <a:rPr sz="1100" spc="-50" dirty="0">
                <a:latin typeface="Segoe UI"/>
                <a:cs typeface="Segoe UI"/>
              </a:rPr>
              <a:t> </a:t>
            </a:r>
            <a:r>
              <a:rPr sz="1100" spc="-5" dirty="0">
                <a:latin typeface="Segoe UI"/>
                <a:cs typeface="Segoe UI"/>
              </a:rPr>
              <a:t>useful</a:t>
            </a:r>
            <a:r>
              <a:rPr sz="1100" spc="-55" dirty="0">
                <a:latin typeface="Segoe UI"/>
                <a:cs typeface="Segoe UI"/>
              </a:rPr>
              <a:t> </a:t>
            </a:r>
            <a:r>
              <a:rPr sz="1100" spc="-5" dirty="0">
                <a:latin typeface="Segoe UI"/>
                <a:cs typeface="Segoe UI"/>
              </a:rPr>
              <a:t>life</a:t>
            </a:r>
            <a:r>
              <a:rPr sz="1100" spc="-45" dirty="0">
                <a:latin typeface="Segoe UI"/>
                <a:cs typeface="Segoe UI"/>
              </a:rPr>
              <a:t> </a:t>
            </a:r>
            <a:r>
              <a:rPr sz="1100" dirty="0">
                <a:latin typeface="Segoe UI"/>
                <a:cs typeface="Segoe UI"/>
              </a:rPr>
              <a:t>of</a:t>
            </a:r>
            <a:r>
              <a:rPr sz="1100" spc="-40" dirty="0">
                <a:latin typeface="Segoe UI"/>
                <a:cs typeface="Segoe UI"/>
              </a:rPr>
              <a:t> </a:t>
            </a:r>
            <a:r>
              <a:rPr sz="1100" spc="-5" dirty="0">
                <a:latin typeface="Segoe UI"/>
                <a:cs typeface="Segoe UI"/>
              </a:rPr>
              <a:t>the</a:t>
            </a:r>
            <a:r>
              <a:rPr sz="1100" spc="-45" dirty="0">
                <a:latin typeface="Segoe UI"/>
                <a:cs typeface="Segoe UI"/>
              </a:rPr>
              <a:t> </a:t>
            </a:r>
            <a:r>
              <a:rPr sz="1100" spc="-5" dirty="0">
                <a:latin typeface="Segoe UI"/>
                <a:cs typeface="Segoe UI"/>
              </a:rPr>
              <a:t>project,</a:t>
            </a:r>
            <a:r>
              <a:rPr sz="1100" spc="-40" dirty="0">
                <a:latin typeface="Segoe UI"/>
                <a:cs typeface="Segoe UI"/>
              </a:rPr>
              <a:t> </a:t>
            </a:r>
            <a:r>
              <a:rPr sz="1100" spc="-5" dirty="0">
                <a:latin typeface="Segoe UI"/>
                <a:cs typeface="Segoe UI"/>
              </a:rPr>
              <a:t>the</a:t>
            </a:r>
            <a:r>
              <a:rPr sz="1100" spc="-50" dirty="0">
                <a:latin typeface="Segoe UI"/>
                <a:cs typeface="Segoe UI"/>
              </a:rPr>
              <a:t> </a:t>
            </a:r>
            <a:r>
              <a:rPr sz="1100" spc="-5" dirty="0">
                <a:latin typeface="Segoe UI"/>
                <a:cs typeface="Segoe UI"/>
              </a:rPr>
              <a:t>number  </a:t>
            </a:r>
            <a:r>
              <a:rPr sz="1100" dirty="0">
                <a:latin typeface="Segoe UI"/>
                <a:cs typeface="Segoe UI"/>
              </a:rPr>
              <a:t>of </a:t>
            </a:r>
            <a:r>
              <a:rPr sz="1100" spc="-5" dirty="0">
                <a:latin typeface="Segoe UI"/>
                <a:cs typeface="Segoe UI"/>
              </a:rPr>
              <a:t>years in the payback period can be calculated using the following</a:t>
            </a:r>
            <a:r>
              <a:rPr sz="1100" spc="95" dirty="0">
                <a:latin typeface="Segoe UI"/>
                <a:cs typeface="Segoe UI"/>
              </a:rPr>
              <a:t> </a:t>
            </a:r>
            <a:r>
              <a:rPr sz="1100" spc="-5" dirty="0">
                <a:latin typeface="Segoe UI"/>
                <a:cs typeface="Segoe UI"/>
              </a:rPr>
              <a:t>equation:</a:t>
            </a:r>
            <a:endParaRPr sz="1100" dirty="0">
              <a:latin typeface="Segoe UI"/>
              <a:cs typeface="Segoe UI"/>
            </a:endParaRPr>
          </a:p>
          <a:p>
            <a:pPr marR="12700" algn="ctr">
              <a:lnSpc>
                <a:spcPct val="100000"/>
              </a:lnSpc>
              <a:spcBef>
                <a:spcPts val="700"/>
              </a:spcBef>
              <a:tabLst>
                <a:tab pos="1389380" algn="l"/>
                <a:tab pos="3495675" algn="l"/>
              </a:tabLst>
            </a:pPr>
            <a:r>
              <a:rPr sz="1575" spc="37" baseline="-37037" dirty="0">
                <a:latin typeface="Segoe UI"/>
                <a:cs typeface="Segoe UI"/>
              </a:rPr>
              <a:t>Payback</a:t>
            </a:r>
            <a:r>
              <a:rPr sz="1575" spc="-82" baseline="-37037" dirty="0">
                <a:latin typeface="Segoe UI"/>
                <a:cs typeface="Segoe UI"/>
              </a:rPr>
              <a:t> </a:t>
            </a:r>
            <a:r>
              <a:rPr sz="1575" spc="30" baseline="-37037" dirty="0">
                <a:latin typeface="Segoe UI"/>
                <a:cs typeface="Segoe UI"/>
              </a:rPr>
              <a:t>period</a:t>
            </a:r>
            <a:r>
              <a:rPr sz="1575" spc="-262" baseline="-37037" dirty="0">
                <a:latin typeface="Segoe UI"/>
                <a:cs typeface="Segoe UI"/>
              </a:rPr>
              <a:t> </a:t>
            </a:r>
            <a:r>
              <a:rPr sz="1575" spc="44" baseline="-37037" dirty="0">
                <a:latin typeface="Segoe UI"/>
                <a:cs typeface="Segoe UI"/>
              </a:rPr>
              <a:t>=</a:t>
            </a:r>
            <a:r>
              <a:rPr sz="1050" u="sng" spc="30" dirty="0">
                <a:uFill>
                  <a:solidFill>
                    <a:srgbClr val="000000"/>
                  </a:solidFill>
                </a:uFill>
                <a:latin typeface="Segoe UI"/>
                <a:cs typeface="Segoe UI"/>
              </a:rPr>
              <a:t> 	</a:t>
            </a:r>
            <a:r>
              <a:rPr sz="1050" u="sng" spc="25" dirty="0">
                <a:uFill>
                  <a:solidFill>
                    <a:srgbClr val="000000"/>
                  </a:solidFill>
                </a:uFill>
                <a:latin typeface="Segoe UI"/>
                <a:cs typeface="Segoe UI"/>
              </a:rPr>
              <a:t>Total</a:t>
            </a:r>
            <a:r>
              <a:rPr sz="1050" u="sng" spc="-155" dirty="0">
                <a:uFill>
                  <a:solidFill>
                    <a:srgbClr val="000000"/>
                  </a:solidFill>
                </a:uFill>
                <a:latin typeface="Segoe UI"/>
                <a:cs typeface="Segoe UI"/>
              </a:rPr>
              <a:t> </a:t>
            </a:r>
            <a:r>
              <a:rPr sz="1050" u="sng" spc="15" dirty="0">
                <a:uFill>
                  <a:solidFill>
                    <a:srgbClr val="000000"/>
                  </a:solidFill>
                </a:uFill>
                <a:latin typeface="Segoe UI"/>
                <a:cs typeface="Segoe UI"/>
              </a:rPr>
              <a:t>initial</a:t>
            </a:r>
            <a:r>
              <a:rPr sz="1050" u="sng" spc="-135" dirty="0">
                <a:uFill>
                  <a:solidFill>
                    <a:srgbClr val="000000"/>
                  </a:solidFill>
                </a:uFill>
                <a:latin typeface="Segoe UI"/>
                <a:cs typeface="Segoe UI"/>
              </a:rPr>
              <a:t> </a:t>
            </a:r>
            <a:r>
              <a:rPr sz="1050" u="sng" spc="20" dirty="0">
                <a:uFill>
                  <a:solidFill>
                    <a:srgbClr val="000000"/>
                  </a:solidFill>
                </a:uFill>
                <a:latin typeface="Segoe UI"/>
                <a:cs typeface="Segoe UI"/>
              </a:rPr>
              <a:t>capital</a:t>
            </a:r>
            <a:r>
              <a:rPr sz="1050" u="sng" spc="-155" dirty="0">
                <a:uFill>
                  <a:solidFill>
                    <a:srgbClr val="000000"/>
                  </a:solidFill>
                </a:uFill>
                <a:latin typeface="Segoe UI"/>
                <a:cs typeface="Segoe UI"/>
              </a:rPr>
              <a:t> </a:t>
            </a:r>
            <a:r>
              <a:rPr sz="1050" u="sng" spc="20" dirty="0">
                <a:uFill>
                  <a:solidFill>
                    <a:srgbClr val="000000"/>
                  </a:solidFill>
                </a:uFill>
                <a:latin typeface="Segoe UI"/>
                <a:cs typeface="Segoe UI"/>
              </a:rPr>
              <a:t>investment	</a:t>
            </a:r>
            <a:endParaRPr sz="1050" dirty="0">
              <a:latin typeface="Segoe UI"/>
              <a:cs typeface="Segoe UI"/>
            </a:endParaRPr>
          </a:p>
          <a:p>
            <a:pPr marL="1990089">
              <a:lnSpc>
                <a:spcPct val="100000"/>
              </a:lnSpc>
              <a:spcBef>
                <a:spcPts val="310"/>
              </a:spcBef>
            </a:pPr>
            <a:r>
              <a:rPr sz="1050" spc="20" dirty="0">
                <a:latin typeface="Segoe UI"/>
                <a:cs typeface="Segoe UI"/>
              </a:rPr>
              <a:t>Annual</a:t>
            </a:r>
            <a:r>
              <a:rPr sz="1050" spc="-130" dirty="0">
                <a:latin typeface="Segoe UI"/>
                <a:cs typeface="Segoe UI"/>
              </a:rPr>
              <a:t> </a:t>
            </a:r>
            <a:r>
              <a:rPr sz="1050" spc="20" dirty="0">
                <a:latin typeface="Segoe UI"/>
                <a:cs typeface="Segoe UI"/>
              </a:rPr>
              <a:t>expected</a:t>
            </a:r>
            <a:r>
              <a:rPr sz="1050" spc="-114" dirty="0">
                <a:latin typeface="Segoe UI"/>
                <a:cs typeface="Segoe UI"/>
              </a:rPr>
              <a:t> </a:t>
            </a:r>
            <a:r>
              <a:rPr sz="1050" spc="15" dirty="0">
                <a:latin typeface="Segoe UI"/>
                <a:cs typeface="Segoe UI"/>
              </a:rPr>
              <a:t>after</a:t>
            </a:r>
            <a:r>
              <a:rPr sz="1050" spc="-130" dirty="0">
                <a:latin typeface="Segoe UI"/>
                <a:cs typeface="Segoe UI"/>
              </a:rPr>
              <a:t> </a:t>
            </a:r>
            <a:r>
              <a:rPr sz="1050" spc="15" dirty="0">
                <a:latin typeface="Segoe UI"/>
                <a:cs typeface="Segoe UI"/>
              </a:rPr>
              <a:t>-</a:t>
            </a:r>
            <a:r>
              <a:rPr sz="1050" spc="-135" dirty="0">
                <a:latin typeface="Segoe UI"/>
                <a:cs typeface="Segoe UI"/>
              </a:rPr>
              <a:t> </a:t>
            </a:r>
            <a:r>
              <a:rPr sz="1050" spc="20" dirty="0">
                <a:latin typeface="Segoe UI"/>
                <a:cs typeface="Segoe UI"/>
              </a:rPr>
              <a:t>tax</a:t>
            </a:r>
            <a:r>
              <a:rPr sz="1050" spc="-90" dirty="0">
                <a:latin typeface="Segoe UI"/>
                <a:cs typeface="Segoe UI"/>
              </a:rPr>
              <a:t> </a:t>
            </a:r>
            <a:r>
              <a:rPr sz="1050" spc="15" dirty="0">
                <a:latin typeface="Segoe UI"/>
                <a:cs typeface="Segoe UI"/>
              </a:rPr>
              <a:t>net</a:t>
            </a:r>
            <a:r>
              <a:rPr sz="1050" spc="-60" dirty="0">
                <a:latin typeface="Segoe UI"/>
                <a:cs typeface="Segoe UI"/>
              </a:rPr>
              <a:t> </a:t>
            </a:r>
            <a:r>
              <a:rPr sz="1050" spc="25" dirty="0">
                <a:latin typeface="Segoe UI"/>
                <a:cs typeface="Segoe UI"/>
              </a:rPr>
              <a:t>cash</a:t>
            </a:r>
            <a:r>
              <a:rPr sz="1050" spc="-105" dirty="0">
                <a:latin typeface="Segoe UI"/>
                <a:cs typeface="Segoe UI"/>
              </a:rPr>
              <a:t> </a:t>
            </a:r>
            <a:r>
              <a:rPr sz="1050" spc="20" dirty="0">
                <a:latin typeface="Segoe UI"/>
                <a:cs typeface="Segoe UI"/>
              </a:rPr>
              <a:t>flow</a:t>
            </a:r>
            <a:endParaRPr sz="1050" dirty="0">
              <a:latin typeface="Segoe UI"/>
              <a:cs typeface="Segoe UI"/>
            </a:endParaRPr>
          </a:p>
          <a:p>
            <a:pPr marL="38100" algn="just">
              <a:lnSpc>
                <a:spcPct val="100000"/>
              </a:lnSpc>
              <a:spcBef>
                <a:spcPts val="994"/>
              </a:spcBef>
            </a:pPr>
            <a:r>
              <a:rPr sz="1100" b="1" spc="10" dirty="0">
                <a:latin typeface="Segoe UI"/>
                <a:cs typeface="Segoe UI"/>
              </a:rPr>
              <a:t>Example: </a:t>
            </a:r>
            <a:r>
              <a:rPr sz="1100" spc="15" dirty="0">
                <a:latin typeface="Segoe UI"/>
                <a:cs typeface="Segoe UI"/>
              </a:rPr>
              <a:t>Suppose </a:t>
            </a:r>
            <a:r>
              <a:rPr sz="1100" dirty="0">
                <a:latin typeface="Segoe UI"/>
                <a:cs typeface="Segoe UI"/>
              </a:rPr>
              <a:t>a </a:t>
            </a:r>
            <a:r>
              <a:rPr sz="1100" spc="15" dirty="0">
                <a:latin typeface="Segoe UI"/>
                <a:cs typeface="Segoe UI"/>
              </a:rPr>
              <a:t>project </a:t>
            </a:r>
            <a:r>
              <a:rPr sz="1100" spc="10" dirty="0">
                <a:latin typeface="Segoe UI"/>
                <a:cs typeface="Segoe UI"/>
              </a:rPr>
              <a:t>costs </a:t>
            </a:r>
            <a:r>
              <a:rPr sz="1100" spc="10" dirty="0">
                <a:latin typeface="Trebuchet MS"/>
                <a:cs typeface="Trebuchet MS"/>
              </a:rPr>
              <a:t>`</a:t>
            </a:r>
            <a:r>
              <a:rPr sz="1100" spc="10" dirty="0">
                <a:latin typeface="Segoe UI"/>
                <a:cs typeface="Segoe UI"/>
              </a:rPr>
              <a:t>20,00,000 and </a:t>
            </a:r>
            <a:r>
              <a:rPr sz="1100" spc="15" dirty="0">
                <a:latin typeface="Segoe UI"/>
                <a:cs typeface="Segoe UI"/>
              </a:rPr>
              <a:t>yields annually </a:t>
            </a:r>
            <a:r>
              <a:rPr sz="1100" dirty="0">
                <a:latin typeface="Segoe UI"/>
                <a:cs typeface="Segoe UI"/>
              </a:rPr>
              <a:t>a </a:t>
            </a:r>
            <a:r>
              <a:rPr sz="1100" spc="15" dirty="0">
                <a:latin typeface="Segoe UI"/>
                <a:cs typeface="Segoe UI"/>
              </a:rPr>
              <a:t>profit</a:t>
            </a:r>
            <a:r>
              <a:rPr sz="1100" spc="170" dirty="0">
                <a:latin typeface="Segoe UI"/>
                <a:cs typeface="Segoe UI"/>
              </a:rPr>
              <a:t> </a:t>
            </a:r>
            <a:r>
              <a:rPr sz="1100" spc="5" dirty="0">
                <a:latin typeface="Segoe UI"/>
                <a:cs typeface="Segoe UI"/>
              </a:rPr>
              <a:t>of</a:t>
            </a:r>
            <a:endParaRPr sz="1100" dirty="0">
              <a:latin typeface="Segoe UI"/>
              <a:cs typeface="Segoe UI"/>
            </a:endParaRPr>
          </a:p>
          <a:p>
            <a:pPr marL="38100" marR="31115" algn="just">
              <a:lnSpc>
                <a:spcPts val="1460"/>
              </a:lnSpc>
              <a:spcBef>
                <a:spcPts val="60"/>
              </a:spcBef>
            </a:pPr>
            <a:r>
              <a:rPr sz="1100" spc="10" dirty="0">
                <a:latin typeface="Trebuchet MS"/>
                <a:cs typeface="Trebuchet MS"/>
              </a:rPr>
              <a:t>`</a:t>
            </a:r>
            <a:r>
              <a:rPr sz="1100" spc="10" dirty="0">
                <a:latin typeface="Segoe UI"/>
                <a:cs typeface="Segoe UI"/>
              </a:rPr>
              <a:t>3,00,000 after </a:t>
            </a:r>
            <a:r>
              <a:rPr sz="1100" spc="15" dirty="0">
                <a:latin typeface="Segoe UI"/>
                <a:cs typeface="Segoe UI"/>
              </a:rPr>
              <a:t>depreciation </a:t>
            </a:r>
            <a:r>
              <a:rPr sz="1100" dirty="0">
                <a:latin typeface="Segoe UI"/>
                <a:cs typeface="Segoe UI"/>
              </a:rPr>
              <a:t>@ </a:t>
            </a:r>
            <a:r>
              <a:rPr sz="1100" spc="10" dirty="0">
                <a:latin typeface="Segoe UI"/>
                <a:cs typeface="Segoe UI"/>
              </a:rPr>
              <a:t>12½% </a:t>
            </a:r>
            <a:r>
              <a:rPr sz="1100" spc="15" dirty="0">
                <a:latin typeface="Segoe UI"/>
                <a:cs typeface="Segoe UI"/>
              </a:rPr>
              <a:t>(straight line method) </a:t>
            </a:r>
            <a:r>
              <a:rPr sz="1100" spc="10" dirty="0">
                <a:latin typeface="Segoe UI"/>
                <a:cs typeface="Segoe UI"/>
              </a:rPr>
              <a:t>but before tax </a:t>
            </a:r>
            <a:r>
              <a:rPr sz="1100" spc="15" dirty="0">
                <a:latin typeface="Segoe UI"/>
                <a:cs typeface="Segoe UI"/>
              </a:rPr>
              <a:t>50%.  The first </a:t>
            </a:r>
            <a:r>
              <a:rPr sz="1100" spc="10" dirty="0">
                <a:latin typeface="Segoe UI"/>
                <a:cs typeface="Segoe UI"/>
              </a:rPr>
              <a:t>step would be to </a:t>
            </a:r>
            <a:r>
              <a:rPr sz="1100" spc="15" dirty="0">
                <a:latin typeface="Segoe UI"/>
                <a:cs typeface="Segoe UI"/>
              </a:rPr>
              <a:t>calculate the </a:t>
            </a:r>
            <a:r>
              <a:rPr sz="1100" spc="10" dirty="0">
                <a:latin typeface="Segoe UI"/>
                <a:cs typeface="Segoe UI"/>
              </a:rPr>
              <a:t>cash </a:t>
            </a:r>
            <a:r>
              <a:rPr sz="1100" spc="15" dirty="0">
                <a:latin typeface="Segoe UI"/>
                <a:cs typeface="Segoe UI"/>
              </a:rPr>
              <a:t>inflow from </a:t>
            </a:r>
            <a:r>
              <a:rPr sz="1100" spc="10" dirty="0">
                <a:latin typeface="Segoe UI"/>
                <a:cs typeface="Segoe UI"/>
              </a:rPr>
              <a:t>this </a:t>
            </a:r>
            <a:r>
              <a:rPr sz="1100" spc="15" dirty="0">
                <a:latin typeface="Segoe UI"/>
                <a:cs typeface="Segoe UI"/>
              </a:rPr>
              <a:t>project. The </a:t>
            </a:r>
            <a:r>
              <a:rPr sz="1100" spc="10" dirty="0">
                <a:latin typeface="Segoe UI"/>
                <a:cs typeface="Segoe UI"/>
              </a:rPr>
              <a:t>cash  </a:t>
            </a:r>
            <a:r>
              <a:rPr sz="1100" spc="15" dirty="0">
                <a:latin typeface="Segoe UI"/>
                <a:cs typeface="Segoe UI"/>
              </a:rPr>
              <a:t>inflow </a:t>
            </a:r>
            <a:r>
              <a:rPr sz="1100" dirty="0">
                <a:latin typeface="Segoe UI"/>
                <a:cs typeface="Segoe UI"/>
              </a:rPr>
              <a:t>is </a:t>
            </a:r>
            <a:r>
              <a:rPr sz="1100" spc="10" dirty="0">
                <a:latin typeface="Trebuchet MS"/>
                <a:cs typeface="Trebuchet MS"/>
              </a:rPr>
              <a:t>`</a:t>
            </a:r>
            <a:r>
              <a:rPr sz="1100" spc="10" dirty="0">
                <a:latin typeface="Segoe UI"/>
                <a:cs typeface="Segoe UI"/>
              </a:rPr>
              <a:t>4,00,000 </a:t>
            </a:r>
            <a:r>
              <a:rPr sz="1100" spc="15" dirty="0">
                <a:latin typeface="Segoe UI"/>
                <a:cs typeface="Segoe UI"/>
              </a:rPr>
              <a:t>calculated </a:t>
            </a:r>
            <a:r>
              <a:rPr sz="1100" spc="10" dirty="0">
                <a:latin typeface="Segoe UI"/>
                <a:cs typeface="Segoe UI"/>
              </a:rPr>
              <a:t>as</a:t>
            </a:r>
            <a:r>
              <a:rPr sz="1100" spc="140" dirty="0">
                <a:latin typeface="Segoe UI"/>
                <a:cs typeface="Segoe UI"/>
              </a:rPr>
              <a:t> </a:t>
            </a:r>
            <a:r>
              <a:rPr sz="1100" spc="15" dirty="0">
                <a:latin typeface="Segoe UI"/>
                <a:cs typeface="Segoe UI"/>
              </a:rPr>
              <a:t>follows:</a:t>
            </a:r>
            <a:endParaRPr sz="1100" dirty="0">
              <a:latin typeface="Segoe UI"/>
              <a:cs typeface="Segoe UI"/>
            </a:endParaRPr>
          </a:p>
        </p:txBody>
      </p:sp>
      <p:graphicFrame>
        <p:nvGraphicFramePr>
          <p:cNvPr id="6" name="object 6"/>
          <p:cNvGraphicFramePr>
            <a:graphicFrameLocks noGrp="1"/>
          </p:cNvGraphicFramePr>
          <p:nvPr/>
        </p:nvGraphicFramePr>
        <p:xfrm>
          <a:off x="914400" y="5263883"/>
          <a:ext cx="4010024" cy="1475234"/>
        </p:xfrm>
        <a:graphic>
          <a:graphicData uri="http://schemas.openxmlformats.org/drawingml/2006/table">
            <a:tbl>
              <a:tblPr firstRow="1" bandRow="1">
                <a:tableStyleId>{2D5ABB26-0587-4C30-8999-92F81FD0307C}</a:tableStyleId>
              </a:tblPr>
              <a:tblGrid>
                <a:gridCol w="2467610">
                  <a:extLst>
                    <a:ext uri="{9D8B030D-6E8A-4147-A177-3AD203B41FA5}">
                      <a16:colId xmlns:a16="http://schemas.microsoft.com/office/drawing/2014/main" val="20000"/>
                    </a:ext>
                  </a:extLst>
                </a:gridCol>
                <a:gridCol w="1542414">
                  <a:extLst>
                    <a:ext uri="{9D8B030D-6E8A-4147-A177-3AD203B41FA5}">
                      <a16:colId xmlns:a16="http://schemas.microsoft.com/office/drawing/2014/main" val="20001"/>
                    </a:ext>
                  </a:extLst>
                </a:gridCol>
              </a:tblGrid>
              <a:tr h="259086">
                <a:tc>
                  <a:txBody>
                    <a:bodyPr/>
                    <a:lstStyle/>
                    <a:p>
                      <a:pPr algn="ctr">
                        <a:lnSpc>
                          <a:spcPct val="100000"/>
                        </a:lnSpc>
                        <a:spcBef>
                          <a:spcPts val="300"/>
                        </a:spcBef>
                      </a:pPr>
                      <a:r>
                        <a:rPr sz="1200" b="1" spc="15" dirty="0">
                          <a:solidFill>
                            <a:srgbClr val="00A650"/>
                          </a:solidFill>
                          <a:latin typeface="Segoe UI"/>
                          <a:cs typeface="Segoe UI"/>
                        </a:rPr>
                        <a:t>Particulars</a:t>
                      </a:r>
                      <a:endParaRPr sz="1200">
                        <a:latin typeface="Segoe UI"/>
                        <a:cs typeface="Segoe UI"/>
                      </a:endParaRPr>
                    </a:p>
                  </a:txBody>
                  <a:tcPr marL="0" marR="0" marT="38100"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C2D69B"/>
                    </a:solidFill>
                  </a:tcPr>
                </a:tc>
                <a:tc>
                  <a:txBody>
                    <a:bodyPr/>
                    <a:lstStyle/>
                    <a:p>
                      <a:pPr algn="ctr">
                        <a:lnSpc>
                          <a:spcPct val="100000"/>
                        </a:lnSpc>
                        <a:spcBef>
                          <a:spcPts val="300"/>
                        </a:spcBef>
                      </a:pPr>
                      <a:r>
                        <a:rPr sz="1200" b="1" spc="-20" dirty="0">
                          <a:solidFill>
                            <a:srgbClr val="00A650"/>
                          </a:solidFill>
                          <a:latin typeface="Segoe UI"/>
                          <a:cs typeface="Segoe UI"/>
                        </a:rPr>
                        <a:t>(</a:t>
                      </a:r>
                      <a:r>
                        <a:rPr sz="1200" b="1" spc="-20" dirty="0">
                          <a:solidFill>
                            <a:srgbClr val="00A650"/>
                          </a:solidFill>
                          <a:latin typeface="Trebuchet MS"/>
                          <a:cs typeface="Trebuchet MS"/>
                        </a:rPr>
                        <a:t>`</a:t>
                      </a:r>
                      <a:r>
                        <a:rPr sz="1200" b="1" spc="-20" dirty="0">
                          <a:solidFill>
                            <a:srgbClr val="00A650"/>
                          </a:solidFill>
                          <a:latin typeface="Segoe UI"/>
                          <a:cs typeface="Segoe UI"/>
                        </a:rPr>
                        <a:t>)</a:t>
                      </a:r>
                      <a:endParaRPr sz="1200">
                        <a:latin typeface="Segoe UI"/>
                        <a:cs typeface="Segoe UI"/>
                      </a:endParaRPr>
                    </a:p>
                  </a:txBody>
                  <a:tcPr marL="0" marR="0" marT="38100"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C2D69B"/>
                    </a:solidFill>
                  </a:tcPr>
                </a:tc>
                <a:extLst>
                  <a:ext uri="{0D108BD9-81ED-4DB2-BD59-A6C34878D82A}">
                    <a16:rowId xmlns:a16="http://schemas.microsoft.com/office/drawing/2014/main" val="10000"/>
                  </a:ext>
                </a:extLst>
              </a:tr>
              <a:tr h="243833">
                <a:tc>
                  <a:txBody>
                    <a:bodyPr/>
                    <a:lstStyle/>
                    <a:p>
                      <a:pPr marL="73025">
                        <a:lnSpc>
                          <a:spcPct val="100000"/>
                        </a:lnSpc>
                        <a:spcBef>
                          <a:spcPts val="290"/>
                        </a:spcBef>
                      </a:pPr>
                      <a:r>
                        <a:rPr sz="1100" spc="15" dirty="0">
                          <a:latin typeface="Segoe UI"/>
                          <a:cs typeface="Segoe UI"/>
                        </a:rPr>
                        <a:t>Profit before</a:t>
                      </a:r>
                      <a:r>
                        <a:rPr sz="1100" spc="40" dirty="0">
                          <a:latin typeface="Segoe UI"/>
                          <a:cs typeface="Segoe UI"/>
                        </a:rPr>
                        <a:t> </a:t>
                      </a:r>
                      <a:r>
                        <a:rPr sz="1100" spc="10" dirty="0">
                          <a:latin typeface="Segoe UI"/>
                          <a:cs typeface="Segoe UI"/>
                        </a:rPr>
                        <a:t>tax</a:t>
                      </a:r>
                      <a:endParaRPr sz="1100">
                        <a:latin typeface="Segoe UI"/>
                        <a:cs typeface="Segoe UI"/>
                      </a:endParaRPr>
                    </a:p>
                  </a:txBody>
                  <a:tcPr marL="0" marR="0" marT="36830"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EAF1DD"/>
                    </a:solidFill>
                  </a:tcPr>
                </a:tc>
                <a:tc>
                  <a:txBody>
                    <a:bodyPr/>
                    <a:lstStyle/>
                    <a:p>
                      <a:pPr marL="11430" algn="ctr">
                        <a:lnSpc>
                          <a:spcPct val="100000"/>
                        </a:lnSpc>
                        <a:spcBef>
                          <a:spcPts val="290"/>
                        </a:spcBef>
                      </a:pPr>
                      <a:r>
                        <a:rPr sz="1100" spc="15" dirty="0">
                          <a:latin typeface="Segoe UI"/>
                          <a:cs typeface="Segoe UI"/>
                        </a:rPr>
                        <a:t>3,00,000</a:t>
                      </a:r>
                      <a:endParaRPr sz="1100">
                        <a:latin typeface="Segoe UI"/>
                        <a:cs typeface="Segoe UI"/>
                      </a:endParaRPr>
                    </a:p>
                  </a:txBody>
                  <a:tcPr marL="0" marR="0" marT="36830"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EAF1DD"/>
                    </a:solidFill>
                  </a:tcPr>
                </a:tc>
                <a:extLst>
                  <a:ext uri="{0D108BD9-81ED-4DB2-BD59-A6C34878D82A}">
                    <a16:rowId xmlns:a16="http://schemas.microsoft.com/office/drawing/2014/main" val="10001"/>
                  </a:ext>
                </a:extLst>
              </a:tr>
              <a:tr h="242315">
                <a:tc>
                  <a:txBody>
                    <a:bodyPr/>
                    <a:lstStyle/>
                    <a:p>
                      <a:pPr marL="73025">
                        <a:lnSpc>
                          <a:spcPct val="100000"/>
                        </a:lnSpc>
                        <a:spcBef>
                          <a:spcPts val="290"/>
                        </a:spcBef>
                      </a:pPr>
                      <a:r>
                        <a:rPr sz="1100" i="1" spc="15" dirty="0">
                          <a:latin typeface="Segoe UI"/>
                          <a:cs typeface="Segoe UI"/>
                        </a:rPr>
                        <a:t>Less</a:t>
                      </a:r>
                      <a:r>
                        <a:rPr sz="1100" spc="15" dirty="0">
                          <a:latin typeface="Segoe UI"/>
                          <a:cs typeface="Segoe UI"/>
                        </a:rPr>
                        <a:t>: </a:t>
                      </a:r>
                      <a:r>
                        <a:rPr sz="1100" spc="10" dirty="0">
                          <a:latin typeface="Segoe UI"/>
                          <a:cs typeface="Segoe UI"/>
                        </a:rPr>
                        <a:t>Tax </a:t>
                      </a:r>
                      <a:r>
                        <a:rPr sz="1100" dirty="0">
                          <a:latin typeface="Segoe UI"/>
                          <a:cs typeface="Segoe UI"/>
                        </a:rPr>
                        <a:t>@</a:t>
                      </a:r>
                      <a:r>
                        <a:rPr sz="1100" spc="65" dirty="0">
                          <a:latin typeface="Segoe UI"/>
                          <a:cs typeface="Segoe UI"/>
                        </a:rPr>
                        <a:t> </a:t>
                      </a:r>
                      <a:r>
                        <a:rPr sz="1100" spc="15" dirty="0">
                          <a:latin typeface="Segoe UI"/>
                          <a:cs typeface="Segoe UI"/>
                        </a:rPr>
                        <a:t>50%</a:t>
                      </a:r>
                      <a:endParaRPr sz="1100">
                        <a:latin typeface="Segoe UI"/>
                        <a:cs typeface="Segoe UI"/>
                      </a:endParaRPr>
                    </a:p>
                  </a:txBody>
                  <a:tcPr marL="0" marR="0" marT="36830"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EAF1DD"/>
                    </a:solidFill>
                  </a:tcPr>
                </a:tc>
                <a:tc>
                  <a:txBody>
                    <a:bodyPr/>
                    <a:lstStyle/>
                    <a:p>
                      <a:pPr marL="11430" algn="ctr">
                        <a:lnSpc>
                          <a:spcPct val="100000"/>
                        </a:lnSpc>
                        <a:spcBef>
                          <a:spcPts val="290"/>
                        </a:spcBef>
                      </a:pPr>
                      <a:r>
                        <a:rPr sz="1100" spc="15" dirty="0">
                          <a:latin typeface="Segoe UI"/>
                          <a:cs typeface="Segoe UI"/>
                        </a:rPr>
                        <a:t>(1,50,000)</a:t>
                      </a:r>
                      <a:endParaRPr sz="1100">
                        <a:latin typeface="Segoe UI"/>
                        <a:cs typeface="Segoe UI"/>
                      </a:endParaRPr>
                    </a:p>
                  </a:txBody>
                  <a:tcPr marL="0" marR="0" marT="36830"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EAF1DD"/>
                    </a:solidFill>
                  </a:tcPr>
                </a:tc>
                <a:extLst>
                  <a:ext uri="{0D108BD9-81ED-4DB2-BD59-A6C34878D82A}">
                    <a16:rowId xmlns:a16="http://schemas.microsoft.com/office/drawing/2014/main" val="10002"/>
                  </a:ext>
                </a:extLst>
              </a:tr>
              <a:tr h="243846">
                <a:tc>
                  <a:txBody>
                    <a:bodyPr/>
                    <a:lstStyle/>
                    <a:p>
                      <a:pPr marL="73025">
                        <a:lnSpc>
                          <a:spcPct val="100000"/>
                        </a:lnSpc>
                        <a:spcBef>
                          <a:spcPts val="290"/>
                        </a:spcBef>
                      </a:pPr>
                      <a:r>
                        <a:rPr sz="1100" spc="15" dirty="0">
                          <a:latin typeface="Segoe UI"/>
                          <a:cs typeface="Segoe UI"/>
                        </a:rPr>
                        <a:t>Profit </a:t>
                      </a:r>
                      <a:r>
                        <a:rPr sz="1100" spc="10" dirty="0">
                          <a:latin typeface="Segoe UI"/>
                          <a:cs typeface="Segoe UI"/>
                        </a:rPr>
                        <a:t>after</a:t>
                      </a:r>
                      <a:r>
                        <a:rPr sz="1100" spc="55" dirty="0">
                          <a:latin typeface="Segoe UI"/>
                          <a:cs typeface="Segoe UI"/>
                        </a:rPr>
                        <a:t> </a:t>
                      </a:r>
                      <a:r>
                        <a:rPr sz="1100" spc="20" dirty="0">
                          <a:latin typeface="Segoe UI"/>
                          <a:cs typeface="Segoe UI"/>
                        </a:rPr>
                        <a:t>tax</a:t>
                      </a:r>
                      <a:endParaRPr sz="1100">
                        <a:latin typeface="Segoe UI"/>
                        <a:cs typeface="Segoe UI"/>
                      </a:endParaRPr>
                    </a:p>
                  </a:txBody>
                  <a:tcPr marL="0" marR="0" marT="36830"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EAF1DD"/>
                    </a:solidFill>
                  </a:tcPr>
                </a:tc>
                <a:tc>
                  <a:txBody>
                    <a:bodyPr/>
                    <a:lstStyle/>
                    <a:p>
                      <a:pPr marL="11430" algn="ctr">
                        <a:lnSpc>
                          <a:spcPct val="100000"/>
                        </a:lnSpc>
                        <a:spcBef>
                          <a:spcPts val="290"/>
                        </a:spcBef>
                      </a:pPr>
                      <a:r>
                        <a:rPr sz="1100" spc="15" dirty="0">
                          <a:latin typeface="Segoe UI"/>
                          <a:cs typeface="Segoe UI"/>
                        </a:rPr>
                        <a:t>1,50,000</a:t>
                      </a:r>
                      <a:endParaRPr sz="1100">
                        <a:latin typeface="Segoe UI"/>
                        <a:cs typeface="Segoe UI"/>
                      </a:endParaRPr>
                    </a:p>
                  </a:txBody>
                  <a:tcPr marL="0" marR="0" marT="36830"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EAF1DD"/>
                    </a:solidFill>
                  </a:tcPr>
                </a:tc>
                <a:extLst>
                  <a:ext uri="{0D108BD9-81ED-4DB2-BD59-A6C34878D82A}">
                    <a16:rowId xmlns:a16="http://schemas.microsoft.com/office/drawing/2014/main" val="10003"/>
                  </a:ext>
                </a:extLst>
              </a:tr>
              <a:tr h="242315">
                <a:tc>
                  <a:txBody>
                    <a:bodyPr/>
                    <a:lstStyle/>
                    <a:p>
                      <a:pPr marL="73025">
                        <a:lnSpc>
                          <a:spcPct val="100000"/>
                        </a:lnSpc>
                        <a:spcBef>
                          <a:spcPts val="290"/>
                        </a:spcBef>
                      </a:pPr>
                      <a:r>
                        <a:rPr sz="1100" i="1" spc="15" dirty="0">
                          <a:latin typeface="Segoe UI"/>
                          <a:cs typeface="Segoe UI"/>
                        </a:rPr>
                        <a:t>Add</a:t>
                      </a:r>
                      <a:r>
                        <a:rPr sz="1100" spc="15" dirty="0">
                          <a:latin typeface="Segoe UI"/>
                          <a:cs typeface="Segoe UI"/>
                        </a:rPr>
                        <a:t>: Depreciation </a:t>
                      </a:r>
                      <a:r>
                        <a:rPr sz="1100" spc="10" dirty="0">
                          <a:latin typeface="Segoe UI"/>
                          <a:cs typeface="Segoe UI"/>
                        </a:rPr>
                        <a:t>written</a:t>
                      </a:r>
                      <a:r>
                        <a:rPr sz="1100" spc="70" dirty="0">
                          <a:latin typeface="Segoe UI"/>
                          <a:cs typeface="Segoe UI"/>
                        </a:rPr>
                        <a:t> </a:t>
                      </a:r>
                      <a:r>
                        <a:rPr sz="1100" spc="5" dirty="0">
                          <a:latin typeface="Segoe UI"/>
                          <a:cs typeface="Segoe UI"/>
                        </a:rPr>
                        <a:t>off</a:t>
                      </a:r>
                      <a:endParaRPr sz="1100">
                        <a:latin typeface="Segoe UI"/>
                        <a:cs typeface="Segoe UI"/>
                      </a:endParaRPr>
                    </a:p>
                  </a:txBody>
                  <a:tcPr marL="0" marR="0" marT="36830"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EAF1DD"/>
                    </a:solidFill>
                  </a:tcPr>
                </a:tc>
                <a:tc>
                  <a:txBody>
                    <a:bodyPr/>
                    <a:lstStyle/>
                    <a:p>
                      <a:pPr marL="11430" algn="ctr">
                        <a:lnSpc>
                          <a:spcPct val="100000"/>
                        </a:lnSpc>
                        <a:spcBef>
                          <a:spcPts val="290"/>
                        </a:spcBef>
                      </a:pPr>
                      <a:r>
                        <a:rPr sz="1100" spc="15" dirty="0">
                          <a:latin typeface="Segoe UI"/>
                          <a:cs typeface="Segoe UI"/>
                        </a:rPr>
                        <a:t>2,50,000</a:t>
                      </a:r>
                      <a:endParaRPr sz="1100">
                        <a:latin typeface="Segoe UI"/>
                        <a:cs typeface="Segoe UI"/>
                      </a:endParaRPr>
                    </a:p>
                  </a:txBody>
                  <a:tcPr marL="0" marR="0" marT="36830"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EAF1DD"/>
                    </a:solidFill>
                  </a:tcPr>
                </a:tc>
                <a:extLst>
                  <a:ext uri="{0D108BD9-81ED-4DB2-BD59-A6C34878D82A}">
                    <a16:rowId xmlns:a16="http://schemas.microsoft.com/office/drawing/2014/main" val="10004"/>
                  </a:ext>
                </a:extLst>
              </a:tr>
              <a:tr h="243839">
                <a:tc>
                  <a:txBody>
                    <a:bodyPr/>
                    <a:lstStyle/>
                    <a:p>
                      <a:pPr marL="73025">
                        <a:lnSpc>
                          <a:spcPct val="100000"/>
                        </a:lnSpc>
                        <a:spcBef>
                          <a:spcPts val="290"/>
                        </a:spcBef>
                      </a:pPr>
                      <a:r>
                        <a:rPr sz="1100" spc="15" dirty="0">
                          <a:latin typeface="Segoe UI"/>
                          <a:cs typeface="Segoe UI"/>
                        </a:rPr>
                        <a:t>Total </a:t>
                      </a:r>
                      <a:r>
                        <a:rPr sz="1100" spc="10" dirty="0">
                          <a:latin typeface="Segoe UI"/>
                          <a:cs typeface="Segoe UI"/>
                        </a:rPr>
                        <a:t>cash</a:t>
                      </a:r>
                      <a:r>
                        <a:rPr sz="1100" spc="65" dirty="0">
                          <a:latin typeface="Segoe UI"/>
                          <a:cs typeface="Segoe UI"/>
                        </a:rPr>
                        <a:t> </a:t>
                      </a:r>
                      <a:r>
                        <a:rPr sz="1100" spc="15" dirty="0">
                          <a:latin typeface="Segoe UI"/>
                          <a:cs typeface="Segoe UI"/>
                        </a:rPr>
                        <a:t>inflow</a:t>
                      </a:r>
                      <a:endParaRPr sz="1100">
                        <a:latin typeface="Segoe UI"/>
                        <a:cs typeface="Segoe UI"/>
                      </a:endParaRPr>
                    </a:p>
                  </a:txBody>
                  <a:tcPr marL="0" marR="0" marT="36830"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EAF1DD"/>
                    </a:solidFill>
                  </a:tcPr>
                </a:tc>
                <a:tc>
                  <a:txBody>
                    <a:bodyPr/>
                    <a:lstStyle/>
                    <a:p>
                      <a:pPr marL="11430" algn="ctr">
                        <a:lnSpc>
                          <a:spcPct val="100000"/>
                        </a:lnSpc>
                        <a:spcBef>
                          <a:spcPts val="290"/>
                        </a:spcBef>
                      </a:pPr>
                      <a:r>
                        <a:rPr sz="1100" spc="15" dirty="0">
                          <a:latin typeface="Segoe UI"/>
                          <a:cs typeface="Segoe UI"/>
                        </a:rPr>
                        <a:t>4,00,000</a:t>
                      </a:r>
                      <a:endParaRPr sz="1100">
                        <a:latin typeface="Segoe UI"/>
                        <a:cs typeface="Segoe UI"/>
                      </a:endParaRPr>
                    </a:p>
                  </a:txBody>
                  <a:tcPr marL="0" marR="0" marT="36830"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EAF1DD"/>
                    </a:solidFill>
                  </a:tcPr>
                </a:tc>
                <a:extLst>
                  <a:ext uri="{0D108BD9-81ED-4DB2-BD59-A6C34878D82A}">
                    <a16:rowId xmlns:a16="http://schemas.microsoft.com/office/drawing/2014/main" val="10005"/>
                  </a:ext>
                </a:extLst>
              </a:tr>
            </a:tbl>
          </a:graphicData>
        </a:graphic>
      </p:graphicFrame>
      <p:sp>
        <p:nvSpPr>
          <p:cNvPr id="7" name="object 7"/>
          <p:cNvSpPr txBox="1"/>
          <p:nvPr/>
        </p:nvSpPr>
        <p:spPr>
          <a:xfrm>
            <a:off x="901700" y="6724019"/>
            <a:ext cx="5283835" cy="766445"/>
          </a:xfrm>
          <a:prstGeom prst="rect">
            <a:avLst/>
          </a:prstGeom>
        </p:spPr>
        <p:txBody>
          <a:bodyPr vert="horz" wrap="square" lIns="0" tIns="11430" rIns="0" bIns="0" rtlCol="0">
            <a:spAutoFit/>
          </a:bodyPr>
          <a:lstStyle/>
          <a:p>
            <a:pPr marL="12700" marR="5080" algn="just">
              <a:lnSpc>
                <a:spcPct val="110600"/>
              </a:lnSpc>
              <a:spcBef>
                <a:spcPts val="90"/>
              </a:spcBef>
            </a:pPr>
            <a:r>
              <a:rPr sz="1100" spc="15" dirty="0">
                <a:latin typeface="Segoe UI"/>
                <a:cs typeface="Segoe UI"/>
              </a:rPr>
              <a:t>While calculating </a:t>
            </a:r>
            <a:r>
              <a:rPr sz="1100" spc="10" dirty="0">
                <a:latin typeface="Segoe UI"/>
                <a:cs typeface="Segoe UI"/>
              </a:rPr>
              <a:t>cash </a:t>
            </a:r>
            <a:r>
              <a:rPr sz="1100" spc="15" dirty="0">
                <a:latin typeface="Segoe UI"/>
                <a:cs typeface="Segoe UI"/>
              </a:rPr>
              <a:t>inflow, depreciation </a:t>
            </a:r>
            <a:r>
              <a:rPr sz="1100" spc="10" dirty="0">
                <a:latin typeface="Segoe UI"/>
                <a:cs typeface="Segoe UI"/>
              </a:rPr>
              <a:t>is </a:t>
            </a:r>
            <a:r>
              <a:rPr sz="1100" spc="15" dirty="0">
                <a:latin typeface="Segoe UI"/>
                <a:cs typeface="Segoe UI"/>
              </a:rPr>
              <a:t>added </a:t>
            </a:r>
            <a:r>
              <a:rPr sz="1100" spc="10" dirty="0">
                <a:latin typeface="Segoe UI"/>
                <a:cs typeface="Segoe UI"/>
              </a:rPr>
              <a:t>back </a:t>
            </a:r>
            <a:r>
              <a:rPr sz="1100" spc="5" dirty="0">
                <a:latin typeface="Segoe UI"/>
                <a:cs typeface="Segoe UI"/>
              </a:rPr>
              <a:t>to </a:t>
            </a:r>
            <a:r>
              <a:rPr sz="1100" spc="15" dirty="0">
                <a:latin typeface="Segoe UI"/>
                <a:cs typeface="Segoe UI"/>
              </a:rPr>
              <a:t>profit </a:t>
            </a:r>
            <a:r>
              <a:rPr sz="1100" spc="10" dirty="0">
                <a:latin typeface="Segoe UI"/>
                <a:cs typeface="Segoe UI"/>
              </a:rPr>
              <a:t>after tax since </a:t>
            </a:r>
            <a:r>
              <a:rPr sz="1100" dirty="0">
                <a:latin typeface="Segoe UI"/>
                <a:cs typeface="Segoe UI"/>
              </a:rPr>
              <a:t>it  </a:t>
            </a:r>
            <a:r>
              <a:rPr sz="1100" spc="15" dirty="0">
                <a:latin typeface="Segoe UI"/>
                <a:cs typeface="Segoe UI"/>
              </a:rPr>
              <a:t>does </a:t>
            </a:r>
            <a:r>
              <a:rPr sz="1100" spc="10" dirty="0">
                <a:latin typeface="Segoe UI"/>
                <a:cs typeface="Segoe UI"/>
              </a:rPr>
              <a:t>not </a:t>
            </a:r>
            <a:r>
              <a:rPr sz="1100" spc="15" dirty="0">
                <a:latin typeface="Segoe UI"/>
                <a:cs typeface="Segoe UI"/>
              </a:rPr>
              <a:t>result </a:t>
            </a:r>
            <a:r>
              <a:rPr sz="1100" spc="10" dirty="0">
                <a:latin typeface="Segoe UI"/>
                <a:cs typeface="Segoe UI"/>
              </a:rPr>
              <a:t>in cash </a:t>
            </a:r>
            <a:r>
              <a:rPr sz="1100" spc="15" dirty="0">
                <a:latin typeface="Segoe UI"/>
                <a:cs typeface="Segoe UI"/>
              </a:rPr>
              <a:t>outflow. </a:t>
            </a:r>
            <a:r>
              <a:rPr sz="1100" spc="10" dirty="0">
                <a:latin typeface="Segoe UI"/>
                <a:cs typeface="Segoe UI"/>
              </a:rPr>
              <a:t>The cash </a:t>
            </a:r>
            <a:r>
              <a:rPr sz="1100" spc="15" dirty="0">
                <a:latin typeface="Segoe UI"/>
                <a:cs typeface="Segoe UI"/>
              </a:rPr>
              <a:t>generated </a:t>
            </a:r>
            <a:r>
              <a:rPr sz="1100" spc="10" dirty="0">
                <a:latin typeface="Segoe UI"/>
                <a:cs typeface="Segoe UI"/>
              </a:rPr>
              <a:t>from </a:t>
            </a:r>
            <a:r>
              <a:rPr sz="1100" dirty="0">
                <a:latin typeface="Segoe UI"/>
                <a:cs typeface="Segoe UI"/>
              </a:rPr>
              <a:t>a </a:t>
            </a:r>
            <a:r>
              <a:rPr sz="1100" spc="15" dirty="0">
                <a:latin typeface="Segoe UI"/>
                <a:cs typeface="Segoe UI"/>
              </a:rPr>
              <a:t>project therefore </a:t>
            </a:r>
            <a:r>
              <a:rPr sz="1100" spc="10" dirty="0">
                <a:latin typeface="Segoe UI"/>
                <a:cs typeface="Segoe UI"/>
              </a:rPr>
              <a:t>is  </a:t>
            </a:r>
            <a:r>
              <a:rPr sz="1100" spc="15" dirty="0">
                <a:latin typeface="Segoe UI"/>
                <a:cs typeface="Segoe UI"/>
              </a:rPr>
              <a:t>equal </a:t>
            </a:r>
            <a:r>
              <a:rPr sz="1100" spc="5" dirty="0">
                <a:latin typeface="Segoe UI"/>
                <a:cs typeface="Segoe UI"/>
              </a:rPr>
              <a:t>to </a:t>
            </a:r>
            <a:r>
              <a:rPr sz="1100" spc="15" dirty="0">
                <a:latin typeface="Segoe UI"/>
                <a:cs typeface="Segoe UI"/>
              </a:rPr>
              <a:t>profit </a:t>
            </a:r>
            <a:r>
              <a:rPr sz="1100" spc="10" dirty="0">
                <a:latin typeface="Segoe UI"/>
                <a:cs typeface="Segoe UI"/>
              </a:rPr>
              <a:t>after tax </a:t>
            </a:r>
            <a:r>
              <a:rPr sz="1100" spc="15" dirty="0">
                <a:latin typeface="Segoe UI"/>
                <a:cs typeface="Segoe UI"/>
              </a:rPr>
              <a:t>plus depreciation. </a:t>
            </a:r>
            <a:r>
              <a:rPr sz="1100" spc="10" dirty="0">
                <a:latin typeface="Segoe UI"/>
                <a:cs typeface="Segoe UI"/>
              </a:rPr>
              <a:t>The payback </a:t>
            </a:r>
            <a:r>
              <a:rPr sz="1100" spc="15" dirty="0">
                <a:latin typeface="Segoe UI"/>
                <a:cs typeface="Segoe UI"/>
              </a:rPr>
              <a:t>period </a:t>
            </a:r>
            <a:r>
              <a:rPr sz="1100" spc="10" dirty="0">
                <a:latin typeface="Segoe UI"/>
                <a:cs typeface="Segoe UI"/>
              </a:rPr>
              <a:t>of the </a:t>
            </a:r>
            <a:r>
              <a:rPr sz="1100" spc="15" dirty="0">
                <a:latin typeface="Segoe UI"/>
                <a:cs typeface="Segoe UI"/>
              </a:rPr>
              <a:t>project </a:t>
            </a:r>
            <a:r>
              <a:rPr sz="1100" spc="10" dirty="0">
                <a:latin typeface="Segoe UI"/>
                <a:cs typeface="Segoe UI"/>
              </a:rPr>
              <a:t>shall  </a:t>
            </a:r>
            <a:r>
              <a:rPr sz="1100" spc="15" dirty="0">
                <a:latin typeface="Segoe UI"/>
                <a:cs typeface="Segoe UI"/>
              </a:rPr>
              <a:t>be:</a:t>
            </a:r>
            <a:endParaRPr sz="1100">
              <a:latin typeface="Segoe UI"/>
              <a:cs typeface="Segoe UI"/>
            </a:endParaRPr>
          </a:p>
        </p:txBody>
      </p:sp>
      <p:sp>
        <p:nvSpPr>
          <p:cNvPr id="8" name="object 8"/>
          <p:cNvSpPr txBox="1"/>
          <p:nvPr/>
        </p:nvSpPr>
        <p:spPr>
          <a:xfrm>
            <a:off x="2549148" y="7740905"/>
            <a:ext cx="557530" cy="187960"/>
          </a:xfrm>
          <a:prstGeom prst="rect">
            <a:avLst/>
          </a:prstGeom>
        </p:spPr>
        <p:txBody>
          <a:bodyPr vert="horz" wrap="square" lIns="0" tIns="14604" rIns="0" bIns="0" rtlCol="0">
            <a:spAutoFit/>
          </a:bodyPr>
          <a:lstStyle/>
          <a:p>
            <a:pPr marL="12700">
              <a:lnSpc>
                <a:spcPct val="100000"/>
              </a:lnSpc>
              <a:spcBef>
                <a:spcPts val="114"/>
              </a:spcBef>
            </a:pPr>
            <a:r>
              <a:rPr sz="1050" spc="20" dirty="0">
                <a:latin typeface="Segoe UI"/>
                <a:cs typeface="Segoe UI"/>
              </a:rPr>
              <a:t>4</a:t>
            </a:r>
            <a:r>
              <a:rPr sz="1050" spc="85" dirty="0">
                <a:latin typeface="Segoe UI"/>
                <a:cs typeface="Segoe UI"/>
              </a:rPr>
              <a:t>,</a:t>
            </a:r>
            <a:r>
              <a:rPr sz="1050" spc="20" dirty="0">
                <a:latin typeface="Segoe UI"/>
                <a:cs typeface="Segoe UI"/>
              </a:rPr>
              <a:t>00</a:t>
            </a:r>
            <a:r>
              <a:rPr sz="1050" spc="85" dirty="0">
                <a:latin typeface="Segoe UI"/>
                <a:cs typeface="Segoe UI"/>
              </a:rPr>
              <a:t>,</a:t>
            </a:r>
            <a:r>
              <a:rPr sz="1050" spc="20" dirty="0">
                <a:latin typeface="Segoe UI"/>
                <a:cs typeface="Segoe UI"/>
              </a:rPr>
              <a:t>000</a:t>
            </a:r>
            <a:endParaRPr sz="1050">
              <a:latin typeface="Segoe UI"/>
              <a:cs typeface="Segoe UI"/>
            </a:endParaRPr>
          </a:p>
        </p:txBody>
      </p:sp>
      <p:sp>
        <p:nvSpPr>
          <p:cNvPr id="9" name="object 9"/>
          <p:cNvSpPr txBox="1"/>
          <p:nvPr/>
        </p:nvSpPr>
        <p:spPr>
          <a:xfrm>
            <a:off x="1242102" y="7625557"/>
            <a:ext cx="2611120" cy="193675"/>
          </a:xfrm>
          <a:prstGeom prst="rect">
            <a:avLst/>
          </a:prstGeom>
        </p:spPr>
        <p:txBody>
          <a:bodyPr vert="horz" wrap="square" lIns="0" tIns="12700" rIns="0" bIns="0" rtlCol="0">
            <a:spAutoFit/>
          </a:bodyPr>
          <a:lstStyle/>
          <a:p>
            <a:pPr marL="38100">
              <a:lnSpc>
                <a:spcPct val="100000"/>
              </a:lnSpc>
              <a:spcBef>
                <a:spcPts val="100"/>
              </a:spcBef>
            </a:pPr>
            <a:r>
              <a:rPr sz="1100" spc="10" dirty="0">
                <a:latin typeface="Segoe UI"/>
                <a:cs typeface="Segoe UI"/>
              </a:rPr>
              <a:t>Payback </a:t>
            </a:r>
            <a:r>
              <a:rPr sz="1100" spc="15" dirty="0">
                <a:latin typeface="Segoe UI"/>
                <a:cs typeface="Segoe UI"/>
              </a:rPr>
              <a:t>period </a:t>
            </a:r>
            <a:r>
              <a:rPr sz="1100" dirty="0">
                <a:latin typeface="Segoe UI"/>
                <a:cs typeface="Segoe UI"/>
              </a:rPr>
              <a:t>= </a:t>
            </a:r>
            <a:r>
              <a:rPr sz="1575" u="sng" spc="-15" baseline="31746" dirty="0">
                <a:uFill>
                  <a:solidFill>
                    <a:srgbClr val="000000"/>
                  </a:solidFill>
                </a:uFill>
                <a:latin typeface="Trebuchet MS"/>
                <a:cs typeface="Trebuchet MS"/>
              </a:rPr>
              <a:t>` </a:t>
            </a:r>
            <a:r>
              <a:rPr sz="1575" u="sng" spc="52" baseline="31746" dirty="0">
                <a:uFill>
                  <a:solidFill>
                    <a:srgbClr val="000000"/>
                  </a:solidFill>
                </a:uFill>
                <a:latin typeface="Segoe UI"/>
                <a:cs typeface="Segoe UI"/>
              </a:rPr>
              <a:t>20,00,000</a:t>
            </a:r>
            <a:r>
              <a:rPr sz="1575" spc="52" baseline="31746" dirty="0">
                <a:latin typeface="Segoe UI"/>
                <a:cs typeface="Segoe UI"/>
              </a:rPr>
              <a:t> </a:t>
            </a:r>
            <a:r>
              <a:rPr sz="1100" dirty="0">
                <a:latin typeface="Segoe UI"/>
                <a:cs typeface="Segoe UI"/>
              </a:rPr>
              <a:t>= 5</a:t>
            </a:r>
            <a:r>
              <a:rPr sz="1100" spc="5" dirty="0">
                <a:latin typeface="Segoe UI"/>
                <a:cs typeface="Segoe UI"/>
              </a:rPr>
              <a:t> </a:t>
            </a:r>
            <a:r>
              <a:rPr sz="1100" spc="10" dirty="0">
                <a:latin typeface="Segoe UI"/>
                <a:cs typeface="Segoe UI"/>
              </a:rPr>
              <a:t>Years</a:t>
            </a:r>
            <a:endParaRPr sz="1100">
              <a:latin typeface="Segoe UI"/>
              <a:cs typeface="Segoe UI"/>
            </a:endParaRP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 name="object 3"/>
          <p:cNvSpPr txBox="1"/>
          <p:nvPr/>
        </p:nvSpPr>
        <p:spPr>
          <a:xfrm>
            <a:off x="5091176" y="746251"/>
            <a:ext cx="316865" cy="193675"/>
          </a:xfrm>
          <a:prstGeom prst="rect">
            <a:avLst/>
          </a:prstGeom>
        </p:spPr>
        <p:txBody>
          <a:bodyPr vert="horz" wrap="square" lIns="0" tIns="12700" rIns="0" bIns="0" rtlCol="0">
            <a:spAutoFit/>
          </a:bodyPr>
          <a:lstStyle/>
          <a:p>
            <a:pPr marL="12700">
              <a:lnSpc>
                <a:spcPct val="100000"/>
              </a:lnSpc>
              <a:spcBef>
                <a:spcPts val="100"/>
              </a:spcBef>
            </a:pPr>
            <a:r>
              <a:rPr sz="1100" b="1" spc="25" dirty="0">
                <a:solidFill>
                  <a:srgbClr val="FFFFFF"/>
                </a:solidFill>
                <a:latin typeface="Segoe UI"/>
                <a:cs typeface="Segoe UI"/>
              </a:rPr>
              <a:t>7</a:t>
            </a:r>
            <a:r>
              <a:rPr sz="1100" b="1" spc="10" dirty="0">
                <a:solidFill>
                  <a:srgbClr val="FFFFFF"/>
                </a:solidFill>
                <a:latin typeface="Segoe UI"/>
                <a:cs typeface="Segoe UI"/>
              </a:rPr>
              <a:t>.</a:t>
            </a:r>
            <a:r>
              <a:rPr sz="1100" b="1" spc="25" dirty="0">
                <a:solidFill>
                  <a:srgbClr val="FFFFFF"/>
                </a:solidFill>
                <a:latin typeface="Segoe UI"/>
                <a:cs typeface="Segoe UI"/>
              </a:rPr>
              <a:t>19</a:t>
            </a:r>
            <a:endParaRPr sz="1100">
              <a:latin typeface="Segoe UI"/>
              <a:cs typeface="Segoe UI"/>
            </a:endParaRPr>
          </a:p>
        </p:txBody>
      </p:sp>
      <p:sp>
        <p:nvSpPr>
          <p:cNvPr id="5" name="object 5"/>
          <p:cNvSpPr txBox="1"/>
          <p:nvPr/>
        </p:nvSpPr>
        <p:spPr>
          <a:xfrm>
            <a:off x="901559" y="1246745"/>
            <a:ext cx="5284470" cy="2484120"/>
          </a:xfrm>
          <a:prstGeom prst="rect">
            <a:avLst/>
          </a:prstGeom>
        </p:spPr>
        <p:txBody>
          <a:bodyPr vert="horz" wrap="square" lIns="0" tIns="12700" rIns="0" bIns="0" rtlCol="0">
            <a:spAutoFit/>
          </a:bodyPr>
          <a:lstStyle/>
          <a:p>
            <a:pPr marL="12700" marR="5715" algn="just">
              <a:lnSpc>
                <a:spcPct val="110900"/>
              </a:lnSpc>
              <a:spcBef>
                <a:spcPts val="100"/>
              </a:spcBef>
            </a:pPr>
            <a:r>
              <a:rPr sz="1100" spc="15" dirty="0">
                <a:latin typeface="Segoe UI"/>
                <a:cs typeface="Segoe UI"/>
              </a:rPr>
              <a:t>Some Accountants calculate </a:t>
            </a:r>
            <a:r>
              <a:rPr sz="1100" spc="10" dirty="0">
                <a:latin typeface="Segoe UI"/>
                <a:cs typeface="Segoe UI"/>
              </a:rPr>
              <a:t>payback </a:t>
            </a:r>
            <a:r>
              <a:rPr sz="1100" spc="15" dirty="0">
                <a:latin typeface="Segoe UI"/>
                <a:cs typeface="Segoe UI"/>
              </a:rPr>
              <a:t>period after discounting </a:t>
            </a:r>
            <a:r>
              <a:rPr sz="1100" spc="10" dirty="0">
                <a:latin typeface="Segoe UI"/>
                <a:cs typeface="Segoe UI"/>
              </a:rPr>
              <a:t>the cash </a:t>
            </a:r>
            <a:r>
              <a:rPr sz="1100" spc="15" dirty="0">
                <a:latin typeface="Segoe UI"/>
                <a:cs typeface="Segoe UI"/>
              </a:rPr>
              <a:t>flows </a:t>
            </a:r>
            <a:r>
              <a:rPr sz="1100" spc="5" dirty="0">
                <a:latin typeface="Segoe UI"/>
                <a:cs typeface="Segoe UI"/>
              </a:rPr>
              <a:t>by </a:t>
            </a:r>
            <a:r>
              <a:rPr sz="1100" dirty="0">
                <a:latin typeface="Segoe UI"/>
                <a:cs typeface="Segoe UI"/>
              </a:rPr>
              <a:t>a  </a:t>
            </a:r>
            <a:r>
              <a:rPr sz="1100" spc="15" dirty="0">
                <a:latin typeface="Segoe UI"/>
                <a:cs typeface="Segoe UI"/>
              </a:rPr>
              <a:t>predetermined rate </a:t>
            </a:r>
            <a:r>
              <a:rPr sz="1100" spc="10" dirty="0">
                <a:latin typeface="Segoe UI"/>
                <a:cs typeface="Segoe UI"/>
              </a:rPr>
              <a:t>and </a:t>
            </a:r>
            <a:r>
              <a:rPr sz="1100" spc="15" dirty="0">
                <a:latin typeface="Segoe UI"/>
                <a:cs typeface="Segoe UI"/>
              </a:rPr>
              <a:t>the </a:t>
            </a:r>
            <a:r>
              <a:rPr sz="1100" spc="10" dirty="0">
                <a:latin typeface="Segoe UI"/>
                <a:cs typeface="Segoe UI"/>
              </a:rPr>
              <a:t>payback </a:t>
            </a:r>
            <a:r>
              <a:rPr sz="1100" spc="15" dirty="0">
                <a:latin typeface="Segoe UI"/>
                <a:cs typeface="Segoe UI"/>
              </a:rPr>
              <a:t>period </a:t>
            </a:r>
            <a:r>
              <a:rPr sz="1100" spc="5" dirty="0">
                <a:latin typeface="Segoe UI"/>
                <a:cs typeface="Segoe UI"/>
              </a:rPr>
              <a:t>so </a:t>
            </a:r>
            <a:r>
              <a:rPr sz="1100" spc="15" dirty="0">
                <a:latin typeface="Segoe UI"/>
                <a:cs typeface="Segoe UI"/>
              </a:rPr>
              <a:t>calculated </a:t>
            </a:r>
            <a:r>
              <a:rPr sz="1100" dirty="0">
                <a:latin typeface="Segoe UI"/>
                <a:cs typeface="Segoe UI"/>
              </a:rPr>
              <a:t>is </a:t>
            </a:r>
            <a:r>
              <a:rPr sz="1100" spc="15" dirty="0">
                <a:latin typeface="Segoe UI"/>
                <a:cs typeface="Segoe UI"/>
              </a:rPr>
              <a:t>called, ‘Discounted  payback period’ (discussed </a:t>
            </a:r>
            <a:r>
              <a:rPr sz="1100" spc="10" dirty="0">
                <a:latin typeface="Segoe UI"/>
                <a:cs typeface="Segoe UI"/>
              </a:rPr>
              <a:t>later</a:t>
            </a:r>
            <a:r>
              <a:rPr sz="1100" spc="90" dirty="0">
                <a:latin typeface="Segoe UI"/>
                <a:cs typeface="Segoe UI"/>
              </a:rPr>
              <a:t> </a:t>
            </a:r>
            <a:r>
              <a:rPr sz="1100" spc="15" dirty="0">
                <a:latin typeface="Segoe UI"/>
                <a:cs typeface="Segoe UI"/>
              </a:rPr>
              <a:t>on).</a:t>
            </a:r>
            <a:endParaRPr sz="1100">
              <a:latin typeface="Segoe UI"/>
              <a:cs typeface="Segoe UI"/>
            </a:endParaRPr>
          </a:p>
          <a:p>
            <a:pPr marL="12700" marR="5080" algn="just">
              <a:lnSpc>
                <a:spcPct val="110900"/>
              </a:lnSpc>
              <a:spcBef>
                <a:spcPts val="600"/>
              </a:spcBef>
            </a:pPr>
            <a:r>
              <a:rPr sz="1100" spc="10" dirty="0">
                <a:latin typeface="Segoe UI"/>
                <a:cs typeface="Segoe UI"/>
              </a:rPr>
              <a:t>2. </a:t>
            </a:r>
            <a:r>
              <a:rPr sz="1100" spc="15" dirty="0">
                <a:latin typeface="Segoe UI"/>
                <a:cs typeface="Segoe UI"/>
              </a:rPr>
              <a:t>When </a:t>
            </a:r>
            <a:r>
              <a:rPr sz="1100" spc="10" dirty="0">
                <a:latin typeface="Segoe UI"/>
                <a:cs typeface="Segoe UI"/>
              </a:rPr>
              <a:t>the annual cash </a:t>
            </a:r>
            <a:r>
              <a:rPr sz="1100" spc="15" dirty="0">
                <a:latin typeface="Segoe UI"/>
                <a:cs typeface="Segoe UI"/>
              </a:rPr>
              <a:t>inflows </a:t>
            </a:r>
            <a:r>
              <a:rPr sz="1100" spc="10" dirty="0">
                <a:latin typeface="Segoe UI"/>
                <a:cs typeface="Segoe UI"/>
              </a:rPr>
              <a:t>are not </a:t>
            </a:r>
            <a:r>
              <a:rPr sz="1100" spc="15" dirty="0">
                <a:latin typeface="Segoe UI"/>
                <a:cs typeface="Segoe UI"/>
              </a:rPr>
              <a:t>uniform, the cumulative </a:t>
            </a:r>
            <a:r>
              <a:rPr sz="1100" spc="10" dirty="0">
                <a:latin typeface="Segoe UI"/>
                <a:cs typeface="Segoe UI"/>
              </a:rPr>
              <a:t>cash </a:t>
            </a:r>
            <a:r>
              <a:rPr sz="1100" spc="15" dirty="0">
                <a:latin typeface="Segoe UI"/>
                <a:cs typeface="Segoe UI"/>
              </a:rPr>
              <a:t>inflow  from operations </a:t>
            </a:r>
            <a:r>
              <a:rPr sz="1100" spc="10" dirty="0">
                <a:latin typeface="Segoe UI"/>
                <a:cs typeface="Segoe UI"/>
              </a:rPr>
              <a:t>must be </a:t>
            </a:r>
            <a:r>
              <a:rPr sz="1100" spc="15" dirty="0">
                <a:latin typeface="Segoe UI"/>
                <a:cs typeface="Segoe UI"/>
              </a:rPr>
              <a:t>calculated </a:t>
            </a:r>
            <a:r>
              <a:rPr sz="1100" spc="10" dirty="0">
                <a:latin typeface="Segoe UI"/>
                <a:cs typeface="Segoe UI"/>
              </a:rPr>
              <a:t>for each year. The </a:t>
            </a:r>
            <a:r>
              <a:rPr sz="1100" spc="15" dirty="0">
                <a:latin typeface="Segoe UI"/>
                <a:cs typeface="Segoe UI"/>
              </a:rPr>
              <a:t>payback period shall </a:t>
            </a:r>
            <a:r>
              <a:rPr sz="1100" spc="10" dirty="0">
                <a:latin typeface="Segoe UI"/>
                <a:cs typeface="Segoe UI"/>
              </a:rPr>
              <a:t>be  </a:t>
            </a:r>
            <a:r>
              <a:rPr sz="1100" spc="15" dirty="0">
                <a:latin typeface="Segoe UI"/>
                <a:cs typeface="Segoe UI"/>
              </a:rPr>
              <a:t>corresponding period </a:t>
            </a:r>
            <a:r>
              <a:rPr sz="1100" spc="10" dirty="0">
                <a:latin typeface="Segoe UI"/>
                <a:cs typeface="Segoe UI"/>
              </a:rPr>
              <a:t>when </a:t>
            </a:r>
            <a:r>
              <a:rPr sz="1100" spc="15" dirty="0">
                <a:latin typeface="Segoe UI"/>
                <a:cs typeface="Segoe UI"/>
              </a:rPr>
              <a:t>total </a:t>
            </a:r>
            <a:r>
              <a:rPr sz="1100" spc="5" dirty="0">
                <a:latin typeface="Segoe UI"/>
                <a:cs typeface="Segoe UI"/>
              </a:rPr>
              <a:t>of </a:t>
            </a:r>
            <a:r>
              <a:rPr sz="1100" spc="15" dirty="0">
                <a:latin typeface="Segoe UI"/>
                <a:cs typeface="Segoe UI"/>
              </a:rPr>
              <a:t>cumulative </a:t>
            </a:r>
            <a:r>
              <a:rPr sz="1100" spc="10" dirty="0">
                <a:latin typeface="Segoe UI"/>
                <a:cs typeface="Segoe UI"/>
              </a:rPr>
              <a:t>cash inflows </a:t>
            </a:r>
            <a:r>
              <a:rPr sz="1100" dirty="0">
                <a:latin typeface="Segoe UI"/>
                <a:cs typeface="Segoe UI"/>
              </a:rPr>
              <a:t>is </a:t>
            </a:r>
            <a:r>
              <a:rPr sz="1100" spc="10" dirty="0">
                <a:latin typeface="Segoe UI"/>
                <a:cs typeface="Segoe UI"/>
              </a:rPr>
              <a:t>equal </a:t>
            </a:r>
            <a:r>
              <a:rPr sz="1100" spc="5" dirty="0">
                <a:latin typeface="Segoe UI"/>
                <a:cs typeface="Segoe UI"/>
              </a:rPr>
              <a:t>to </a:t>
            </a:r>
            <a:r>
              <a:rPr sz="1100" spc="15" dirty="0">
                <a:latin typeface="Segoe UI"/>
                <a:cs typeface="Segoe UI"/>
              </a:rPr>
              <a:t>the </a:t>
            </a:r>
            <a:r>
              <a:rPr sz="1100" spc="10" dirty="0">
                <a:latin typeface="Segoe UI"/>
                <a:cs typeface="Segoe UI"/>
              </a:rPr>
              <a:t>initial  </a:t>
            </a:r>
            <a:r>
              <a:rPr sz="1100" spc="15" dirty="0">
                <a:latin typeface="Segoe UI"/>
                <a:cs typeface="Segoe UI"/>
              </a:rPr>
              <a:t>capital investment. However, </a:t>
            </a:r>
            <a:r>
              <a:rPr sz="1100" spc="10" dirty="0">
                <a:latin typeface="Segoe UI"/>
                <a:cs typeface="Segoe UI"/>
              </a:rPr>
              <a:t>if exact </a:t>
            </a:r>
            <a:r>
              <a:rPr sz="1100" spc="15" dirty="0">
                <a:latin typeface="Segoe UI"/>
                <a:cs typeface="Segoe UI"/>
              </a:rPr>
              <a:t>sum </a:t>
            </a:r>
            <a:r>
              <a:rPr sz="1100" spc="10" dirty="0">
                <a:latin typeface="Segoe UI"/>
                <a:cs typeface="Segoe UI"/>
              </a:rPr>
              <a:t>does </a:t>
            </a:r>
            <a:r>
              <a:rPr sz="1100" spc="15" dirty="0">
                <a:latin typeface="Segoe UI"/>
                <a:cs typeface="Segoe UI"/>
              </a:rPr>
              <a:t>not </a:t>
            </a:r>
            <a:r>
              <a:rPr sz="1100" spc="10" dirty="0">
                <a:latin typeface="Segoe UI"/>
                <a:cs typeface="Segoe UI"/>
              </a:rPr>
              <a:t>match then </a:t>
            </a:r>
            <a:r>
              <a:rPr sz="1100" spc="15" dirty="0">
                <a:latin typeface="Segoe UI"/>
                <a:cs typeface="Segoe UI"/>
              </a:rPr>
              <a:t>the period </a:t>
            </a:r>
            <a:r>
              <a:rPr sz="1100" spc="10" dirty="0">
                <a:latin typeface="Segoe UI"/>
                <a:cs typeface="Segoe UI"/>
              </a:rPr>
              <a:t>in which  it lies </a:t>
            </a:r>
            <a:r>
              <a:rPr sz="1100" spc="15" dirty="0">
                <a:latin typeface="Segoe UI"/>
                <a:cs typeface="Segoe UI"/>
              </a:rPr>
              <a:t>should </a:t>
            </a:r>
            <a:r>
              <a:rPr sz="1100" spc="5" dirty="0">
                <a:latin typeface="Segoe UI"/>
                <a:cs typeface="Segoe UI"/>
              </a:rPr>
              <a:t>be </a:t>
            </a:r>
            <a:r>
              <a:rPr sz="1100" spc="15" dirty="0">
                <a:latin typeface="Segoe UI"/>
                <a:cs typeface="Segoe UI"/>
              </a:rPr>
              <a:t>identified. </a:t>
            </a:r>
            <a:r>
              <a:rPr sz="1100" spc="10" dirty="0">
                <a:latin typeface="Segoe UI"/>
                <a:cs typeface="Segoe UI"/>
              </a:rPr>
              <a:t>After </a:t>
            </a:r>
            <a:r>
              <a:rPr sz="1100" spc="15" dirty="0">
                <a:latin typeface="Segoe UI"/>
                <a:cs typeface="Segoe UI"/>
              </a:rPr>
              <a:t>that </a:t>
            </a:r>
            <a:r>
              <a:rPr sz="1100" spc="10" dirty="0">
                <a:latin typeface="Segoe UI"/>
                <a:cs typeface="Segoe UI"/>
              </a:rPr>
              <a:t>we need </a:t>
            </a:r>
            <a:r>
              <a:rPr sz="1100" spc="5" dirty="0">
                <a:latin typeface="Segoe UI"/>
                <a:cs typeface="Segoe UI"/>
              </a:rPr>
              <a:t>to </a:t>
            </a:r>
            <a:r>
              <a:rPr sz="1100" spc="10" dirty="0">
                <a:latin typeface="Segoe UI"/>
                <a:cs typeface="Segoe UI"/>
              </a:rPr>
              <a:t>compute the </a:t>
            </a:r>
            <a:r>
              <a:rPr sz="1100" spc="15" dirty="0">
                <a:latin typeface="Segoe UI"/>
                <a:cs typeface="Segoe UI"/>
              </a:rPr>
              <a:t>fraction </a:t>
            </a:r>
            <a:r>
              <a:rPr sz="1100" spc="10" dirty="0">
                <a:latin typeface="Segoe UI"/>
                <a:cs typeface="Segoe UI"/>
              </a:rPr>
              <a:t>of the </a:t>
            </a:r>
            <a:r>
              <a:rPr sz="1100" spc="15" dirty="0">
                <a:latin typeface="Segoe UI"/>
                <a:cs typeface="Segoe UI"/>
              </a:rPr>
              <a:t>year.  This method </a:t>
            </a:r>
            <a:r>
              <a:rPr sz="1100" spc="10" dirty="0">
                <a:latin typeface="Segoe UI"/>
                <a:cs typeface="Segoe UI"/>
              </a:rPr>
              <a:t>can be </a:t>
            </a:r>
            <a:r>
              <a:rPr sz="1100" spc="15" dirty="0">
                <a:latin typeface="Segoe UI"/>
                <a:cs typeface="Segoe UI"/>
              </a:rPr>
              <a:t>understood </a:t>
            </a:r>
            <a:r>
              <a:rPr sz="1100" spc="10" dirty="0">
                <a:latin typeface="Segoe UI"/>
                <a:cs typeface="Segoe UI"/>
              </a:rPr>
              <a:t>with the help </a:t>
            </a:r>
            <a:r>
              <a:rPr sz="1100" spc="5" dirty="0">
                <a:latin typeface="Segoe UI"/>
                <a:cs typeface="Segoe UI"/>
              </a:rPr>
              <a:t>of </a:t>
            </a:r>
            <a:r>
              <a:rPr sz="1100" spc="10" dirty="0">
                <a:latin typeface="Segoe UI"/>
                <a:cs typeface="Segoe UI"/>
              </a:rPr>
              <a:t>an</a:t>
            </a:r>
            <a:r>
              <a:rPr sz="1100" spc="229" dirty="0">
                <a:latin typeface="Segoe UI"/>
                <a:cs typeface="Segoe UI"/>
              </a:rPr>
              <a:t> </a:t>
            </a:r>
            <a:r>
              <a:rPr sz="1100" spc="15" dirty="0">
                <a:latin typeface="Segoe UI"/>
                <a:cs typeface="Segoe UI"/>
              </a:rPr>
              <a:t>example</a:t>
            </a:r>
            <a:endParaRPr sz="1100">
              <a:latin typeface="Segoe UI"/>
              <a:cs typeface="Segoe UI"/>
            </a:endParaRPr>
          </a:p>
          <a:p>
            <a:pPr marL="12700">
              <a:lnSpc>
                <a:spcPct val="100000"/>
              </a:lnSpc>
              <a:spcBef>
                <a:spcPts val="745"/>
              </a:spcBef>
            </a:pPr>
            <a:r>
              <a:rPr sz="1100" b="1" spc="15" dirty="0">
                <a:latin typeface="Segoe UI"/>
                <a:cs typeface="Segoe UI"/>
              </a:rPr>
              <a:t>Example</a:t>
            </a:r>
            <a:endParaRPr sz="1100">
              <a:latin typeface="Segoe UI"/>
              <a:cs typeface="Segoe UI"/>
            </a:endParaRPr>
          </a:p>
          <a:p>
            <a:pPr marL="12700" marR="5715">
              <a:lnSpc>
                <a:spcPct val="110000"/>
              </a:lnSpc>
              <a:spcBef>
                <a:spcPts val="610"/>
              </a:spcBef>
            </a:pPr>
            <a:r>
              <a:rPr sz="1100" spc="15" dirty="0">
                <a:latin typeface="Segoe UI"/>
                <a:cs typeface="Segoe UI"/>
              </a:rPr>
              <a:t>Suppose XYZ </a:t>
            </a:r>
            <a:r>
              <a:rPr sz="1100" spc="10" dirty="0">
                <a:latin typeface="Segoe UI"/>
                <a:cs typeface="Segoe UI"/>
              </a:rPr>
              <a:t>Ltd. is </a:t>
            </a:r>
            <a:r>
              <a:rPr sz="1100" spc="15" dirty="0">
                <a:latin typeface="Segoe UI"/>
                <a:cs typeface="Segoe UI"/>
              </a:rPr>
              <a:t>analyzing </a:t>
            </a:r>
            <a:r>
              <a:rPr sz="1100" dirty="0">
                <a:latin typeface="Segoe UI"/>
                <a:cs typeface="Segoe UI"/>
              </a:rPr>
              <a:t>a </a:t>
            </a:r>
            <a:r>
              <a:rPr sz="1100" spc="15" dirty="0">
                <a:latin typeface="Segoe UI"/>
                <a:cs typeface="Segoe UI"/>
              </a:rPr>
              <a:t>project requiring </a:t>
            </a:r>
            <a:r>
              <a:rPr sz="1100" spc="10" dirty="0">
                <a:latin typeface="Segoe UI"/>
                <a:cs typeface="Segoe UI"/>
              </a:rPr>
              <a:t>an initial cash outlay </a:t>
            </a:r>
            <a:r>
              <a:rPr sz="1100" spc="5" dirty="0">
                <a:latin typeface="Segoe UI"/>
                <a:cs typeface="Segoe UI"/>
              </a:rPr>
              <a:t>of </a:t>
            </a:r>
            <a:r>
              <a:rPr sz="1100" spc="10" dirty="0">
                <a:latin typeface="Trebuchet MS"/>
                <a:cs typeface="Trebuchet MS"/>
              </a:rPr>
              <a:t>`</a:t>
            </a:r>
            <a:r>
              <a:rPr sz="1100" spc="10" dirty="0">
                <a:latin typeface="Segoe UI"/>
                <a:cs typeface="Segoe UI"/>
              </a:rPr>
              <a:t>2,00,000  </a:t>
            </a:r>
            <a:r>
              <a:rPr sz="1100" spc="15" dirty="0">
                <a:latin typeface="Segoe UI"/>
                <a:cs typeface="Segoe UI"/>
              </a:rPr>
              <a:t>and expected </a:t>
            </a:r>
            <a:r>
              <a:rPr sz="1100" spc="10" dirty="0">
                <a:latin typeface="Segoe UI"/>
                <a:cs typeface="Segoe UI"/>
              </a:rPr>
              <a:t>to </a:t>
            </a:r>
            <a:r>
              <a:rPr sz="1100" spc="15" dirty="0">
                <a:latin typeface="Segoe UI"/>
                <a:cs typeface="Segoe UI"/>
              </a:rPr>
              <a:t>generate </a:t>
            </a:r>
            <a:r>
              <a:rPr sz="1100" spc="10" dirty="0">
                <a:latin typeface="Segoe UI"/>
                <a:cs typeface="Segoe UI"/>
              </a:rPr>
              <a:t>cash </a:t>
            </a:r>
            <a:r>
              <a:rPr sz="1100" spc="15" dirty="0">
                <a:latin typeface="Segoe UI"/>
                <a:cs typeface="Segoe UI"/>
              </a:rPr>
              <a:t>inflows </a:t>
            </a:r>
            <a:r>
              <a:rPr sz="1100" spc="5" dirty="0">
                <a:latin typeface="Segoe UI"/>
                <a:cs typeface="Segoe UI"/>
              </a:rPr>
              <a:t>as</a:t>
            </a:r>
            <a:r>
              <a:rPr sz="1100" spc="155" dirty="0">
                <a:latin typeface="Segoe UI"/>
                <a:cs typeface="Segoe UI"/>
              </a:rPr>
              <a:t> </a:t>
            </a:r>
            <a:r>
              <a:rPr sz="1100" spc="15" dirty="0">
                <a:latin typeface="Segoe UI"/>
                <a:cs typeface="Segoe UI"/>
              </a:rPr>
              <a:t>follows:</a:t>
            </a:r>
            <a:endParaRPr sz="1100">
              <a:latin typeface="Segoe UI"/>
              <a:cs typeface="Segoe UI"/>
            </a:endParaRPr>
          </a:p>
        </p:txBody>
      </p:sp>
      <p:graphicFrame>
        <p:nvGraphicFramePr>
          <p:cNvPr id="6" name="object 6"/>
          <p:cNvGraphicFramePr>
            <a:graphicFrameLocks noGrp="1"/>
          </p:cNvGraphicFramePr>
          <p:nvPr/>
        </p:nvGraphicFramePr>
        <p:xfrm>
          <a:off x="914400" y="3803903"/>
          <a:ext cx="3883025" cy="1199378"/>
        </p:xfrm>
        <a:graphic>
          <a:graphicData uri="http://schemas.openxmlformats.org/drawingml/2006/table">
            <a:tbl>
              <a:tblPr firstRow="1" bandRow="1">
                <a:tableStyleId>{2D5ABB26-0587-4C30-8999-92F81FD0307C}</a:tableStyleId>
              </a:tblPr>
              <a:tblGrid>
                <a:gridCol w="720725">
                  <a:extLst>
                    <a:ext uri="{9D8B030D-6E8A-4147-A177-3AD203B41FA5}">
                      <a16:colId xmlns:a16="http://schemas.microsoft.com/office/drawing/2014/main" val="20000"/>
                    </a:ext>
                  </a:extLst>
                </a:gridCol>
                <a:gridCol w="3162300">
                  <a:extLst>
                    <a:ext uri="{9D8B030D-6E8A-4147-A177-3AD203B41FA5}">
                      <a16:colId xmlns:a16="http://schemas.microsoft.com/office/drawing/2014/main" val="20001"/>
                    </a:ext>
                  </a:extLst>
                </a:gridCol>
              </a:tblGrid>
              <a:tr h="227075">
                <a:tc>
                  <a:txBody>
                    <a:bodyPr/>
                    <a:lstStyle/>
                    <a:p>
                      <a:pPr algn="ctr">
                        <a:lnSpc>
                          <a:spcPct val="100000"/>
                        </a:lnSpc>
                        <a:spcBef>
                          <a:spcPts val="305"/>
                        </a:spcBef>
                      </a:pPr>
                      <a:r>
                        <a:rPr sz="1000" b="1" spc="10" dirty="0">
                          <a:solidFill>
                            <a:srgbClr val="00A650"/>
                          </a:solidFill>
                          <a:latin typeface="Segoe UI"/>
                          <a:cs typeface="Segoe UI"/>
                        </a:rPr>
                        <a:t>Year</a:t>
                      </a:r>
                      <a:endParaRPr sz="1000">
                        <a:latin typeface="Segoe UI"/>
                        <a:cs typeface="Segoe UI"/>
                      </a:endParaRPr>
                    </a:p>
                  </a:txBody>
                  <a:tcPr marL="0" marR="0" marT="38735"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C2D69B"/>
                    </a:solidFill>
                  </a:tcPr>
                </a:tc>
                <a:tc>
                  <a:txBody>
                    <a:bodyPr/>
                    <a:lstStyle/>
                    <a:p>
                      <a:pPr algn="ctr">
                        <a:lnSpc>
                          <a:spcPct val="100000"/>
                        </a:lnSpc>
                        <a:spcBef>
                          <a:spcPts val="305"/>
                        </a:spcBef>
                      </a:pPr>
                      <a:r>
                        <a:rPr sz="1000" b="1" spc="10" dirty="0">
                          <a:solidFill>
                            <a:srgbClr val="00A650"/>
                          </a:solidFill>
                          <a:latin typeface="Segoe UI"/>
                          <a:cs typeface="Segoe UI"/>
                        </a:rPr>
                        <a:t>Annual Cash</a:t>
                      </a:r>
                      <a:r>
                        <a:rPr sz="1000" b="1" spc="80" dirty="0">
                          <a:solidFill>
                            <a:srgbClr val="00A650"/>
                          </a:solidFill>
                          <a:latin typeface="Segoe UI"/>
                          <a:cs typeface="Segoe UI"/>
                        </a:rPr>
                        <a:t> </a:t>
                      </a:r>
                      <a:r>
                        <a:rPr sz="1000" b="1" spc="10" dirty="0">
                          <a:solidFill>
                            <a:srgbClr val="00A650"/>
                          </a:solidFill>
                          <a:latin typeface="Segoe UI"/>
                          <a:cs typeface="Segoe UI"/>
                        </a:rPr>
                        <a:t>Inflows</a:t>
                      </a:r>
                      <a:endParaRPr sz="1000">
                        <a:latin typeface="Segoe UI"/>
                        <a:cs typeface="Segoe UI"/>
                      </a:endParaRPr>
                    </a:p>
                  </a:txBody>
                  <a:tcPr marL="0" marR="0" marT="38735"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C2D69B"/>
                    </a:solidFill>
                  </a:tcPr>
                </a:tc>
                <a:extLst>
                  <a:ext uri="{0D108BD9-81ED-4DB2-BD59-A6C34878D82A}">
                    <a16:rowId xmlns:a16="http://schemas.microsoft.com/office/drawing/2014/main" val="10000"/>
                  </a:ext>
                </a:extLst>
              </a:tr>
              <a:tr h="242315">
                <a:tc>
                  <a:txBody>
                    <a:bodyPr/>
                    <a:lstStyle/>
                    <a:p>
                      <a:pPr algn="ctr">
                        <a:lnSpc>
                          <a:spcPct val="100000"/>
                        </a:lnSpc>
                        <a:spcBef>
                          <a:spcPts val="290"/>
                        </a:spcBef>
                      </a:pPr>
                      <a:r>
                        <a:rPr sz="1100" dirty="0">
                          <a:latin typeface="Segoe UI"/>
                          <a:cs typeface="Segoe UI"/>
                        </a:rPr>
                        <a:t>1</a:t>
                      </a:r>
                      <a:endParaRPr sz="1100">
                        <a:latin typeface="Segoe UI"/>
                        <a:cs typeface="Segoe UI"/>
                      </a:endParaRPr>
                    </a:p>
                  </a:txBody>
                  <a:tcPr marL="0" marR="0" marT="36830"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EAF1DD"/>
                    </a:solidFill>
                  </a:tcPr>
                </a:tc>
                <a:tc>
                  <a:txBody>
                    <a:bodyPr/>
                    <a:lstStyle/>
                    <a:p>
                      <a:pPr algn="ctr">
                        <a:lnSpc>
                          <a:spcPct val="100000"/>
                        </a:lnSpc>
                        <a:spcBef>
                          <a:spcPts val="290"/>
                        </a:spcBef>
                      </a:pPr>
                      <a:r>
                        <a:rPr sz="1100" spc="15" dirty="0">
                          <a:latin typeface="Segoe UI"/>
                          <a:cs typeface="Segoe UI"/>
                        </a:rPr>
                        <a:t>80,000</a:t>
                      </a:r>
                      <a:endParaRPr sz="1100">
                        <a:latin typeface="Segoe UI"/>
                        <a:cs typeface="Segoe UI"/>
                      </a:endParaRPr>
                    </a:p>
                  </a:txBody>
                  <a:tcPr marL="0" marR="0" marT="36830"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EAF1DD"/>
                    </a:solidFill>
                  </a:tcPr>
                </a:tc>
                <a:extLst>
                  <a:ext uri="{0D108BD9-81ED-4DB2-BD59-A6C34878D82A}">
                    <a16:rowId xmlns:a16="http://schemas.microsoft.com/office/drawing/2014/main" val="10001"/>
                  </a:ext>
                </a:extLst>
              </a:tr>
              <a:tr h="243840">
                <a:tc>
                  <a:txBody>
                    <a:bodyPr/>
                    <a:lstStyle/>
                    <a:p>
                      <a:pPr algn="ctr">
                        <a:lnSpc>
                          <a:spcPct val="100000"/>
                        </a:lnSpc>
                        <a:spcBef>
                          <a:spcPts val="290"/>
                        </a:spcBef>
                      </a:pPr>
                      <a:r>
                        <a:rPr sz="1100" dirty="0">
                          <a:latin typeface="Segoe UI"/>
                          <a:cs typeface="Segoe UI"/>
                        </a:rPr>
                        <a:t>2</a:t>
                      </a:r>
                      <a:endParaRPr sz="1100">
                        <a:latin typeface="Segoe UI"/>
                        <a:cs typeface="Segoe UI"/>
                      </a:endParaRPr>
                    </a:p>
                  </a:txBody>
                  <a:tcPr marL="0" marR="0" marT="36830"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EAF1DD"/>
                    </a:solidFill>
                  </a:tcPr>
                </a:tc>
                <a:tc>
                  <a:txBody>
                    <a:bodyPr/>
                    <a:lstStyle/>
                    <a:p>
                      <a:pPr algn="ctr">
                        <a:lnSpc>
                          <a:spcPct val="100000"/>
                        </a:lnSpc>
                        <a:spcBef>
                          <a:spcPts val="290"/>
                        </a:spcBef>
                      </a:pPr>
                      <a:r>
                        <a:rPr sz="1100" spc="15" dirty="0">
                          <a:latin typeface="Segoe UI"/>
                          <a:cs typeface="Segoe UI"/>
                        </a:rPr>
                        <a:t>60,000</a:t>
                      </a:r>
                      <a:endParaRPr sz="1100">
                        <a:latin typeface="Segoe UI"/>
                        <a:cs typeface="Segoe UI"/>
                      </a:endParaRPr>
                    </a:p>
                  </a:txBody>
                  <a:tcPr marL="0" marR="0" marT="36830"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EAF1DD"/>
                    </a:solidFill>
                  </a:tcPr>
                </a:tc>
                <a:extLst>
                  <a:ext uri="{0D108BD9-81ED-4DB2-BD59-A6C34878D82A}">
                    <a16:rowId xmlns:a16="http://schemas.microsoft.com/office/drawing/2014/main" val="10002"/>
                  </a:ext>
                </a:extLst>
              </a:tr>
              <a:tr h="242315">
                <a:tc>
                  <a:txBody>
                    <a:bodyPr/>
                    <a:lstStyle/>
                    <a:p>
                      <a:pPr algn="ctr">
                        <a:lnSpc>
                          <a:spcPct val="100000"/>
                        </a:lnSpc>
                        <a:spcBef>
                          <a:spcPts val="290"/>
                        </a:spcBef>
                      </a:pPr>
                      <a:r>
                        <a:rPr sz="1100" dirty="0">
                          <a:latin typeface="Segoe UI"/>
                          <a:cs typeface="Segoe UI"/>
                        </a:rPr>
                        <a:t>3</a:t>
                      </a:r>
                      <a:endParaRPr sz="1100">
                        <a:latin typeface="Segoe UI"/>
                        <a:cs typeface="Segoe UI"/>
                      </a:endParaRPr>
                    </a:p>
                  </a:txBody>
                  <a:tcPr marL="0" marR="0" marT="36830"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EAF1DD"/>
                    </a:solidFill>
                  </a:tcPr>
                </a:tc>
                <a:tc>
                  <a:txBody>
                    <a:bodyPr/>
                    <a:lstStyle/>
                    <a:p>
                      <a:pPr algn="ctr">
                        <a:lnSpc>
                          <a:spcPct val="100000"/>
                        </a:lnSpc>
                        <a:spcBef>
                          <a:spcPts val="290"/>
                        </a:spcBef>
                      </a:pPr>
                      <a:r>
                        <a:rPr sz="1100" spc="15" dirty="0">
                          <a:latin typeface="Segoe UI"/>
                          <a:cs typeface="Segoe UI"/>
                        </a:rPr>
                        <a:t>60,000</a:t>
                      </a:r>
                      <a:endParaRPr sz="1100">
                        <a:latin typeface="Segoe UI"/>
                        <a:cs typeface="Segoe UI"/>
                      </a:endParaRPr>
                    </a:p>
                  </a:txBody>
                  <a:tcPr marL="0" marR="0" marT="36830"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EAF1DD"/>
                    </a:solidFill>
                  </a:tcPr>
                </a:tc>
                <a:extLst>
                  <a:ext uri="{0D108BD9-81ED-4DB2-BD59-A6C34878D82A}">
                    <a16:rowId xmlns:a16="http://schemas.microsoft.com/office/drawing/2014/main" val="10003"/>
                  </a:ext>
                </a:extLst>
              </a:tr>
              <a:tr h="243833">
                <a:tc>
                  <a:txBody>
                    <a:bodyPr/>
                    <a:lstStyle/>
                    <a:p>
                      <a:pPr algn="ctr">
                        <a:lnSpc>
                          <a:spcPct val="100000"/>
                        </a:lnSpc>
                        <a:spcBef>
                          <a:spcPts val="290"/>
                        </a:spcBef>
                      </a:pPr>
                      <a:r>
                        <a:rPr sz="1100" dirty="0">
                          <a:latin typeface="Segoe UI"/>
                          <a:cs typeface="Segoe UI"/>
                        </a:rPr>
                        <a:t>4</a:t>
                      </a:r>
                      <a:endParaRPr sz="1100">
                        <a:latin typeface="Segoe UI"/>
                        <a:cs typeface="Segoe UI"/>
                      </a:endParaRPr>
                    </a:p>
                  </a:txBody>
                  <a:tcPr marL="0" marR="0" marT="36830"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EAF1DD"/>
                    </a:solidFill>
                  </a:tcPr>
                </a:tc>
                <a:tc>
                  <a:txBody>
                    <a:bodyPr/>
                    <a:lstStyle/>
                    <a:p>
                      <a:pPr algn="ctr">
                        <a:lnSpc>
                          <a:spcPct val="100000"/>
                        </a:lnSpc>
                        <a:spcBef>
                          <a:spcPts val="290"/>
                        </a:spcBef>
                      </a:pPr>
                      <a:r>
                        <a:rPr sz="1100" spc="15" dirty="0">
                          <a:latin typeface="Segoe UI"/>
                          <a:cs typeface="Segoe UI"/>
                        </a:rPr>
                        <a:t>20,000</a:t>
                      </a:r>
                      <a:endParaRPr sz="1100">
                        <a:latin typeface="Segoe UI"/>
                        <a:cs typeface="Segoe UI"/>
                      </a:endParaRPr>
                    </a:p>
                  </a:txBody>
                  <a:tcPr marL="0" marR="0" marT="36830"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EAF1DD"/>
                    </a:solidFill>
                  </a:tcPr>
                </a:tc>
                <a:extLst>
                  <a:ext uri="{0D108BD9-81ED-4DB2-BD59-A6C34878D82A}">
                    <a16:rowId xmlns:a16="http://schemas.microsoft.com/office/drawing/2014/main" val="10004"/>
                  </a:ext>
                </a:extLst>
              </a:tr>
            </a:tbl>
          </a:graphicData>
        </a:graphic>
      </p:graphicFrame>
      <p:sp>
        <p:nvSpPr>
          <p:cNvPr id="7" name="object 7"/>
          <p:cNvSpPr txBox="1"/>
          <p:nvPr/>
        </p:nvSpPr>
        <p:spPr>
          <a:xfrm>
            <a:off x="901700" y="5004307"/>
            <a:ext cx="5177790" cy="193675"/>
          </a:xfrm>
          <a:prstGeom prst="rect">
            <a:avLst/>
          </a:prstGeom>
        </p:spPr>
        <p:txBody>
          <a:bodyPr vert="horz" wrap="square" lIns="0" tIns="13335" rIns="0" bIns="0" rtlCol="0">
            <a:spAutoFit/>
          </a:bodyPr>
          <a:lstStyle/>
          <a:p>
            <a:pPr marL="12700">
              <a:lnSpc>
                <a:spcPct val="100000"/>
              </a:lnSpc>
              <a:spcBef>
                <a:spcPts val="105"/>
              </a:spcBef>
            </a:pPr>
            <a:r>
              <a:rPr sz="1100" spc="15" dirty="0">
                <a:latin typeface="Segoe UI"/>
                <a:cs typeface="Segoe UI"/>
              </a:rPr>
              <a:t>It’s payback period </a:t>
            </a:r>
            <a:r>
              <a:rPr sz="1100" spc="10" dirty="0">
                <a:latin typeface="Segoe UI"/>
                <a:cs typeface="Segoe UI"/>
              </a:rPr>
              <a:t>shall be </a:t>
            </a:r>
            <a:r>
              <a:rPr sz="1100" spc="15" dirty="0">
                <a:latin typeface="Segoe UI"/>
                <a:cs typeface="Segoe UI"/>
              </a:rPr>
              <a:t>computed </a:t>
            </a:r>
            <a:r>
              <a:rPr sz="1100" spc="5" dirty="0">
                <a:latin typeface="Segoe UI"/>
                <a:cs typeface="Segoe UI"/>
              </a:rPr>
              <a:t>by </a:t>
            </a:r>
            <a:r>
              <a:rPr sz="1100" spc="10" dirty="0">
                <a:latin typeface="Segoe UI"/>
                <a:cs typeface="Segoe UI"/>
              </a:rPr>
              <a:t>using </a:t>
            </a:r>
            <a:r>
              <a:rPr sz="1100" spc="15" dirty="0">
                <a:latin typeface="Segoe UI"/>
                <a:cs typeface="Segoe UI"/>
              </a:rPr>
              <a:t>cumulative </a:t>
            </a:r>
            <a:r>
              <a:rPr sz="1100" spc="10" dirty="0">
                <a:latin typeface="Segoe UI"/>
                <a:cs typeface="Segoe UI"/>
              </a:rPr>
              <a:t>cash </a:t>
            </a:r>
            <a:r>
              <a:rPr sz="1100" spc="15" dirty="0">
                <a:latin typeface="Segoe UI"/>
                <a:cs typeface="Segoe UI"/>
              </a:rPr>
              <a:t>flows </a:t>
            </a:r>
            <a:r>
              <a:rPr sz="1100" spc="5" dirty="0">
                <a:latin typeface="Segoe UI"/>
                <a:cs typeface="Segoe UI"/>
              </a:rPr>
              <a:t>as</a:t>
            </a:r>
            <a:r>
              <a:rPr sz="1100" spc="295" dirty="0">
                <a:latin typeface="Segoe UI"/>
                <a:cs typeface="Segoe UI"/>
              </a:rPr>
              <a:t> </a:t>
            </a:r>
            <a:r>
              <a:rPr sz="1100" spc="15" dirty="0">
                <a:latin typeface="Segoe UI"/>
                <a:cs typeface="Segoe UI"/>
              </a:rPr>
              <a:t>follows:</a:t>
            </a:r>
            <a:endParaRPr sz="1100">
              <a:latin typeface="Segoe UI"/>
              <a:cs typeface="Segoe UI"/>
            </a:endParaRPr>
          </a:p>
        </p:txBody>
      </p:sp>
      <p:graphicFrame>
        <p:nvGraphicFramePr>
          <p:cNvPr id="8" name="object 8"/>
          <p:cNvGraphicFramePr>
            <a:graphicFrameLocks noGrp="1"/>
          </p:cNvGraphicFramePr>
          <p:nvPr/>
        </p:nvGraphicFramePr>
        <p:xfrm>
          <a:off x="914400" y="5271515"/>
          <a:ext cx="3883659" cy="1214626"/>
        </p:xfrm>
        <a:graphic>
          <a:graphicData uri="http://schemas.openxmlformats.org/drawingml/2006/table">
            <a:tbl>
              <a:tblPr firstRow="1" bandRow="1">
                <a:tableStyleId>{2D5ABB26-0587-4C30-8999-92F81FD0307C}</a:tableStyleId>
              </a:tblPr>
              <a:tblGrid>
                <a:gridCol w="753110">
                  <a:extLst>
                    <a:ext uri="{9D8B030D-6E8A-4147-A177-3AD203B41FA5}">
                      <a16:colId xmlns:a16="http://schemas.microsoft.com/office/drawing/2014/main" val="20000"/>
                    </a:ext>
                  </a:extLst>
                </a:gridCol>
                <a:gridCol w="1440180">
                  <a:extLst>
                    <a:ext uri="{9D8B030D-6E8A-4147-A177-3AD203B41FA5}">
                      <a16:colId xmlns:a16="http://schemas.microsoft.com/office/drawing/2014/main" val="20001"/>
                    </a:ext>
                  </a:extLst>
                </a:gridCol>
                <a:gridCol w="1690369">
                  <a:extLst>
                    <a:ext uri="{9D8B030D-6E8A-4147-A177-3AD203B41FA5}">
                      <a16:colId xmlns:a16="http://schemas.microsoft.com/office/drawing/2014/main" val="20002"/>
                    </a:ext>
                  </a:extLst>
                </a:gridCol>
              </a:tblGrid>
              <a:tr h="242315">
                <a:tc>
                  <a:txBody>
                    <a:bodyPr/>
                    <a:lstStyle/>
                    <a:p>
                      <a:pPr marL="73025">
                        <a:lnSpc>
                          <a:spcPct val="100000"/>
                        </a:lnSpc>
                        <a:spcBef>
                          <a:spcPts val="295"/>
                        </a:spcBef>
                      </a:pPr>
                      <a:r>
                        <a:rPr sz="1000" b="1" spc="10" dirty="0">
                          <a:solidFill>
                            <a:srgbClr val="00A650"/>
                          </a:solidFill>
                          <a:latin typeface="Segoe UI"/>
                          <a:cs typeface="Segoe UI"/>
                        </a:rPr>
                        <a:t>Year</a:t>
                      </a:r>
                      <a:endParaRPr sz="1000">
                        <a:latin typeface="Segoe UI"/>
                        <a:cs typeface="Segoe UI"/>
                      </a:endParaRPr>
                    </a:p>
                  </a:txBody>
                  <a:tcPr marL="0" marR="0" marT="37465"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C2D69B"/>
                    </a:solidFill>
                  </a:tcPr>
                </a:tc>
                <a:tc>
                  <a:txBody>
                    <a:bodyPr/>
                    <a:lstStyle/>
                    <a:p>
                      <a:pPr marR="29845" algn="ctr">
                        <a:lnSpc>
                          <a:spcPct val="100000"/>
                        </a:lnSpc>
                        <a:spcBef>
                          <a:spcPts val="295"/>
                        </a:spcBef>
                      </a:pPr>
                      <a:r>
                        <a:rPr sz="1000" b="1" spc="10" dirty="0">
                          <a:solidFill>
                            <a:srgbClr val="00A650"/>
                          </a:solidFill>
                          <a:latin typeface="Segoe UI"/>
                          <a:cs typeface="Segoe UI"/>
                        </a:rPr>
                        <a:t>Annual Cash</a:t>
                      </a:r>
                      <a:r>
                        <a:rPr sz="1000" b="1" spc="55" dirty="0">
                          <a:solidFill>
                            <a:srgbClr val="00A650"/>
                          </a:solidFill>
                          <a:latin typeface="Segoe UI"/>
                          <a:cs typeface="Segoe UI"/>
                        </a:rPr>
                        <a:t> </a:t>
                      </a:r>
                      <a:r>
                        <a:rPr sz="1000" b="1" spc="10" dirty="0">
                          <a:solidFill>
                            <a:srgbClr val="00A650"/>
                          </a:solidFill>
                          <a:latin typeface="Segoe UI"/>
                          <a:cs typeface="Segoe UI"/>
                        </a:rPr>
                        <a:t>Inflows</a:t>
                      </a:r>
                      <a:endParaRPr sz="1000">
                        <a:latin typeface="Segoe UI"/>
                        <a:cs typeface="Segoe UI"/>
                      </a:endParaRPr>
                    </a:p>
                  </a:txBody>
                  <a:tcPr marL="0" marR="0" marT="37465"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C2D69B"/>
                    </a:solidFill>
                  </a:tcPr>
                </a:tc>
                <a:tc>
                  <a:txBody>
                    <a:bodyPr/>
                    <a:lstStyle/>
                    <a:p>
                      <a:pPr marR="13335" algn="ctr">
                        <a:lnSpc>
                          <a:spcPct val="100000"/>
                        </a:lnSpc>
                        <a:spcBef>
                          <a:spcPts val="295"/>
                        </a:spcBef>
                      </a:pPr>
                      <a:r>
                        <a:rPr sz="1000" b="1" spc="15" dirty="0">
                          <a:solidFill>
                            <a:srgbClr val="00A650"/>
                          </a:solidFill>
                          <a:latin typeface="Segoe UI"/>
                          <a:cs typeface="Segoe UI"/>
                        </a:rPr>
                        <a:t>Cumulative </a:t>
                      </a:r>
                      <a:r>
                        <a:rPr sz="1000" b="1" spc="10" dirty="0">
                          <a:solidFill>
                            <a:srgbClr val="00A650"/>
                          </a:solidFill>
                          <a:latin typeface="Segoe UI"/>
                          <a:cs typeface="Segoe UI"/>
                        </a:rPr>
                        <a:t>Cash</a:t>
                      </a:r>
                      <a:r>
                        <a:rPr sz="1000" b="1" spc="30" dirty="0">
                          <a:solidFill>
                            <a:srgbClr val="00A650"/>
                          </a:solidFill>
                          <a:latin typeface="Segoe UI"/>
                          <a:cs typeface="Segoe UI"/>
                        </a:rPr>
                        <a:t> </a:t>
                      </a:r>
                      <a:r>
                        <a:rPr sz="1000" b="1" spc="15" dirty="0">
                          <a:solidFill>
                            <a:srgbClr val="00A650"/>
                          </a:solidFill>
                          <a:latin typeface="Segoe UI"/>
                          <a:cs typeface="Segoe UI"/>
                        </a:rPr>
                        <a:t>Inflows</a:t>
                      </a:r>
                      <a:endParaRPr sz="1000">
                        <a:latin typeface="Segoe UI"/>
                        <a:cs typeface="Segoe UI"/>
                      </a:endParaRPr>
                    </a:p>
                  </a:txBody>
                  <a:tcPr marL="0" marR="0" marT="37465"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C2D69B"/>
                    </a:solidFill>
                  </a:tcPr>
                </a:tc>
                <a:extLst>
                  <a:ext uri="{0D108BD9-81ED-4DB2-BD59-A6C34878D82A}">
                    <a16:rowId xmlns:a16="http://schemas.microsoft.com/office/drawing/2014/main" val="10000"/>
                  </a:ext>
                </a:extLst>
              </a:tr>
              <a:tr h="242316">
                <a:tc>
                  <a:txBody>
                    <a:bodyPr/>
                    <a:lstStyle/>
                    <a:p>
                      <a:pPr marR="332740" algn="r">
                        <a:lnSpc>
                          <a:spcPct val="100000"/>
                        </a:lnSpc>
                        <a:spcBef>
                          <a:spcPts val="290"/>
                        </a:spcBef>
                      </a:pPr>
                      <a:r>
                        <a:rPr sz="1100" dirty="0">
                          <a:latin typeface="Segoe UI"/>
                          <a:cs typeface="Segoe UI"/>
                        </a:rPr>
                        <a:t>1</a:t>
                      </a:r>
                      <a:endParaRPr sz="1100">
                        <a:latin typeface="Segoe UI"/>
                        <a:cs typeface="Segoe UI"/>
                      </a:endParaRPr>
                    </a:p>
                  </a:txBody>
                  <a:tcPr marL="0" marR="0" marT="36830"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EAF1DD"/>
                    </a:solidFill>
                  </a:tcPr>
                </a:tc>
                <a:tc>
                  <a:txBody>
                    <a:bodyPr/>
                    <a:lstStyle/>
                    <a:p>
                      <a:pPr algn="ctr">
                        <a:lnSpc>
                          <a:spcPct val="100000"/>
                        </a:lnSpc>
                        <a:spcBef>
                          <a:spcPts val="290"/>
                        </a:spcBef>
                      </a:pPr>
                      <a:r>
                        <a:rPr sz="1100" spc="15" dirty="0">
                          <a:latin typeface="Segoe UI"/>
                          <a:cs typeface="Segoe UI"/>
                        </a:rPr>
                        <a:t>80,000</a:t>
                      </a:r>
                      <a:endParaRPr sz="1100">
                        <a:latin typeface="Segoe UI"/>
                        <a:cs typeface="Segoe UI"/>
                      </a:endParaRPr>
                    </a:p>
                  </a:txBody>
                  <a:tcPr marL="0" marR="0" marT="36830"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EAF1DD"/>
                    </a:solidFill>
                  </a:tcPr>
                </a:tc>
                <a:tc>
                  <a:txBody>
                    <a:bodyPr/>
                    <a:lstStyle/>
                    <a:p>
                      <a:pPr algn="ctr">
                        <a:lnSpc>
                          <a:spcPct val="100000"/>
                        </a:lnSpc>
                        <a:spcBef>
                          <a:spcPts val="290"/>
                        </a:spcBef>
                      </a:pPr>
                      <a:r>
                        <a:rPr sz="1100" spc="15" dirty="0">
                          <a:latin typeface="Segoe UI"/>
                          <a:cs typeface="Segoe UI"/>
                        </a:rPr>
                        <a:t>80,000</a:t>
                      </a:r>
                      <a:endParaRPr sz="1100">
                        <a:latin typeface="Segoe UI"/>
                        <a:cs typeface="Segoe UI"/>
                      </a:endParaRPr>
                    </a:p>
                  </a:txBody>
                  <a:tcPr marL="0" marR="0" marT="36830"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EAF1DD"/>
                    </a:solidFill>
                  </a:tcPr>
                </a:tc>
                <a:extLst>
                  <a:ext uri="{0D108BD9-81ED-4DB2-BD59-A6C34878D82A}">
                    <a16:rowId xmlns:a16="http://schemas.microsoft.com/office/drawing/2014/main" val="10001"/>
                  </a:ext>
                </a:extLst>
              </a:tr>
              <a:tr h="243833">
                <a:tc>
                  <a:txBody>
                    <a:bodyPr/>
                    <a:lstStyle/>
                    <a:p>
                      <a:pPr marR="332740" algn="r">
                        <a:lnSpc>
                          <a:spcPct val="100000"/>
                        </a:lnSpc>
                        <a:spcBef>
                          <a:spcPts val="305"/>
                        </a:spcBef>
                      </a:pPr>
                      <a:r>
                        <a:rPr sz="1100" dirty="0">
                          <a:latin typeface="Segoe UI"/>
                          <a:cs typeface="Segoe UI"/>
                        </a:rPr>
                        <a:t>2</a:t>
                      </a:r>
                      <a:endParaRPr sz="1100">
                        <a:latin typeface="Segoe UI"/>
                        <a:cs typeface="Segoe UI"/>
                      </a:endParaRPr>
                    </a:p>
                  </a:txBody>
                  <a:tcPr marL="0" marR="0" marT="38735"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EAF1DD"/>
                    </a:solidFill>
                  </a:tcPr>
                </a:tc>
                <a:tc>
                  <a:txBody>
                    <a:bodyPr/>
                    <a:lstStyle/>
                    <a:p>
                      <a:pPr algn="ctr">
                        <a:lnSpc>
                          <a:spcPct val="100000"/>
                        </a:lnSpc>
                        <a:spcBef>
                          <a:spcPts val="305"/>
                        </a:spcBef>
                      </a:pPr>
                      <a:r>
                        <a:rPr sz="1100" spc="15" dirty="0">
                          <a:latin typeface="Segoe UI"/>
                          <a:cs typeface="Segoe UI"/>
                        </a:rPr>
                        <a:t>60,000</a:t>
                      </a:r>
                      <a:endParaRPr sz="1100">
                        <a:latin typeface="Segoe UI"/>
                        <a:cs typeface="Segoe UI"/>
                      </a:endParaRPr>
                    </a:p>
                  </a:txBody>
                  <a:tcPr marL="0" marR="0" marT="38735"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EAF1DD"/>
                    </a:solidFill>
                  </a:tcPr>
                </a:tc>
                <a:tc>
                  <a:txBody>
                    <a:bodyPr/>
                    <a:lstStyle/>
                    <a:p>
                      <a:pPr algn="ctr">
                        <a:lnSpc>
                          <a:spcPct val="100000"/>
                        </a:lnSpc>
                        <a:spcBef>
                          <a:spcPts val="305"/>
                        </a:spcBef>
                      </a:pPr>
                      <a:r>
                        <a:rPr sz="1100" spc="15" dirty="0">
                          <a:latin typeface="Segoe UI"/>
                          <a:cs typeface="Segoe UI"/>
                        </a:rPr>
                        <a:t>1,40,000</a:t>
                      </a:r>
                      <a:endParaRPr sz="1100">
                        <a:latin typeface="Segoe UI"/>
                        <a:cs typeface="Segoe UI"/>
                      </a:endParaRPr>
                    </a:p>
                  </a:txBody>
                  <a:tcPr marL="0" marR="0" marT="38735"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EAF1DD"/>
                    </a:solidFill>
                  </a:tcPr>
                </a:tc>
                <a:extLst>
                  <a:ext uri="{0D108BD9-81ED-4DB2-BD59-A6C34878D82A}">
                    <a16:rowId xmlns:a16="http://schemas.microsoft.com/office/drawing/2014/main" val="10002"/>
                  </a:ext>
                </a:extLst>
              </a:tr>
              <a:tr h="242316">
                <a:tc>
                  <a:txBody>
                    <a:bodyPr/>
                    <a:lstStyle/>
                    <a:p>
                      <a:pPr marR="332740" algn="r">
                        <a:lnSpc>
                          <a:spcPct val="100000"/>
                        </a:lnSpc>
                        <a:spcBef>
                          <a:spcPts val="290"/>
                        </a:spcBef>
                      </a:pPr>
                      <a:r>
                        <a:rPr sz="1100" dirty="0">
                          <a:latin typeface="Segoe UI"/>
                          <a:cs typeface="Segoe UI"/>
                        </a:rPr>
                        <a:t>3</a:t>
                      </a:r>
                      <a:endParaRPr sz="1100">
                        <a:latin typeface="Segoe UI"/>
                        <a:cs typeface="Segoe UI"/>
                      </a:endParaRPr>
                    </a:p>
                  </a:txBody>
                  <a:tcPr marL="0" marR="0" marT="36830"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EAF1DD"/>
                    </a:solidFill>
                  </a:tcPr>
                </a:tc>
                <a:tc>
                  <a:txBody>
                    <a:bodyPr/>
                    <a:lstStyle/>
                    <a:p>
                      <a:pPr algn="ctr">
                        <a:lnSpc>
                          <a:spcPct val="100000"/>
                        </a:lnSpc>
                        <a:spcBef>
                          <a:spcPts val="290"/>
                        </a:spcBef>
                      </a:pPr>
                      <a:r>
                        <a:rPr sz="1100" spc="15" dirty="0">
                          <a:latin typeface="Segoe UI"/>
                          <a:cs typeface="Segoe UI"/>
                        </a:rPr>
                        <a:t>60,000</a:t>
                      </a:r>
                      <a:endParaRPr sz="1100">
                        <a:latin typeface="Segoe UI"/>
                        <a:cs typeface="Segoe UI"/>
                      </a:endParaRPr>
                    </a:p>
                  </a:txBody>
                  <a:tcPr marL="0" marR="0" marT="36830"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EAF1DD"/>
                    </a:solidFill>
                  </a:tcPr>
                </a:tc>
                <a:tc>
                  <a:txBody>
                    <a:bodyPr/>
                    <a:lstStyle/>
                    <a:p>
                      <a:pPr algn="ctr">
                        <a:lnSpc>
                          <a:spcPct val="100000"/>
                        </a:lnSpc>
                        <a:spcBef>
                          <a:spcPts val="290"/>
                        </a:spcBef>
                      </a:pPr>
                      <a:r>
                        <a:rPr sz="1100" spc="15" dirty="0">
                          <a:latin typeface="Segoe UI"/>
                          <a:cs typeface="Segoe UI"/>
                        </a:rPr>
                        <a:t>2,00,000</a:t>
                      </a:r>
                      <a:endParaRPr sz="1100">
                        <a:latin typeface="Segoe UI"/>
                        <a:cs typeface="Segoe UI"/>
                      </a:endParaRPr>
                    </a:p>
                  </a:txBody>
                  <a:tcPr marL="0" marR="0" marT="36830"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EAF1DD"/>
                    </a:solidFill>
                  </a:tcPr>
                </a:tc>
                <a:extLst>
                  <a:ext uri="{0D108BD9-81ED-4DB2-BD59-A6C34878D82A}">
                    <a16:rowId xmlns:a16="http://schemas.microsoft.com/office/drawing/2014/main" val="10003"/>
                  </a:ext>
                </a:extLst>
              </a:tr>
              <a:tr h="243846">
                <a:tc>
                  <a:txBody>
                    <a:bodyPr/>
                    <a:lstStyle/>
                    <a:p>
                      <a:pPr marR="332740" algn="r">
                        <a:lnSpc>
                          <a:spcPct val="100000"/>
                        </a:lnSpc>
                        <a:spcBef>
                          <a:spcPts val="290"/>
                        </a:spcBef>
                      </a:pPr>
                      <a:r>
                        <a:rPr sz="1100" dirty="0">
                          <a:latin typeface="Segoe UI"/>
                          <a:cs typeface="Segoe UI"/>
                        </a:rPr>
                        <a:t>4</a:t>
                      </a:r>
                      <a:endParaRPr sz="1100">
                        <a:latin typeface="Segoe UI"/>
                        <a:cs typeface="Segoe UI"/>
                      </a:endParaRPr>
                    </a:p>
                  </a:txBody>
                  <a:tcPr marL="0" marR="0" marT="36830"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EAF1DD"/>
                    </a:solidFill>
                  </a:tcPr>
                </a:tc>
                <a:tc>
                  <a:txBody>
                    <a:bodyPr/>
                    <a:lstStyle/>
                    <a:p>
                      <a:pPr algn="ctr">
                        <a:lnSpc>
                          <a:spcPct val="100000"/>
                        </a:lnSpc>
                        <a:spcBef>
                          <a:spcPts val="290"/>
                        </a:spcBef>
                      </a:pPr>
                      <a:r>
                        <a:rPr sz="1100" spc="15" dirty="0">
                          <a:latin typeface="Segoe UI"/>
                          <a:cs typeface="Segoe UI"/>
                        </a:rPr>
                        <a:t>20,000</a:t>
                      </a:r>
                      <a:endParaRPr sz="1100">
                        <a:latin typeface="Segoe UI"/>
                        <a:cs typeface="Segoe UI"/>
                      </a:endParaRPr>
                    </a:p>
                  </a:txBody>
                  <a:tcPr marL="0" marR="0" marT="36830"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EAF1DD"/>
                    </a:solidFill>
                  </a:tcPr>
                </a:tc>
                <a:tc>
                  <a:txBody>
                    <a:bodyPr/>
                    <a:lstStyle/>
                    <a:p>
                      <a:pPr algn="ctr">
                        <a:lnSpc>
                          <a:spcPct val="100000"/>
                        </a:lnSpc>
                        <a:spcBef>
                          <a:spcPts val="290"/>
                        </a:spcBef>
                      </a:pPr>
                      <a:r>
                        <a:rPr sz="1100" spc="15" dirty="0">
                          <a:latin typeface="Segoe UI"/>
                          <a:cs typeface="Segoe UI"/>
                        </a:rPr>
                        <a:t>2,20,000</a:t>
                      </a:r>
                      <a:endParaRPr sz="1100">
                        <a:latin typeface="Segoe UI"/>
                        <a:cs typeface="Segoe UI"/>
                      </a:endParaRPr>
                    </a:p>
                  </a:txBody>
                  <a:tcPr marL="0" marR="0" marT="36830"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EAF1DD"/>
                    </a:solidFill>
                  </a:tcPr>
                </a:tc>
                <a:extLst>
                  <a:ext uri="{0D108BD9-81ED-4DB2-BD59-A6C34878D82A}">
                    <a16:rowId xmlns:a16="http://schemas.microsoft.com/office/drawing/2014/main" val="10004"/>
                  </a:ext>
                </a:extLst>
              </a:tr>
            </a:tbl>
          </a:graphicData>
        </a:graphic>
      </p:graphicFrame>
      <p:sp>
        <p:nvSpPr>
          <p:cNvPr id="9" name="object 9"/>
          <p:cNvSpPr txBox="1"/>
          <p:nvPr/>
        </p:nvSpPr>
        <p:spPr>
          <a:xfrm>
            <a:off x="901700" y="6026911"/>
            <a:ext cx="5283200" cy="1364615"/>
          </a:xfrm>
          <a:prstGeom prst="rect">
            <a:avLst/>
          </a:prstGeom>
        </p:spPr>
        <p:txBody>
          <a:bodyPr vert="horz" wrap="square" lIns="0" tIns="12700" rIns="0" bIns="0" rtlCol="0">
            <a:spAutoFit/>
          </a:bodyPr>
          <a:lstStyle/>
          <a:p>
            <a:pPr marR="1181735" algn="r">
              <a:lnSpc>
                <a:spcPct val="100000"/>
              </a:lnSpc>
              <a:spcBef>
                <a:spcPts val="100"/>
              </a:spcBef>
            </a:pPr>
            <a:r>
              <a:rPr sz="1100" b="1" dirty="0">
                <a:latin typeface="Segoe UI"/>
                <a:cs typeface="Segoe UI"/>
              </a:rPr>
              <a:t>←</a:t>
            </a:r>
            <a:endParaRPr sz="1100">
              <a:latin typeface="Segoe UI"/>
              <a:cs typeface="Segoe UI"/>
            </a:endParaRPr>
          </a:p>
          <a:p>
            <a:pPr>
              <a:lnSpc>
                <a:spcPct val="100000"/>
              </a:lnSpc>
            </a:pPr>
            <a:endParaRPr sz="1400">
              <a:latin typeface="Times New Roman"/>
              <a:cs typeface="Times New Roman"/>
            </a:endParaRPr>
          </a:p>
          <a:p>
            <a:pPr marL="12700" marR="5080">
              <a:lnSpc>
                <a:spcPct val="110900"/>
              </a:lnSpc>
              <a:spcBef>
                <a:spcPts val="1155"/>
              </a:spcBef>
            </a:pPr>
            <a:r>
              <a:rPr sz="1100" spc="5" dirty="0">
                <a:latin typeface="Segoe UI"/>
                <a:cs typeface="Segoe UI"/>
              </a:rPr>
              <a:t>In </a:t>
            </a:r>
            <a:r>
              <a:rPr sz="1100" dirty="0">
                <a:latin typeface="Segoe UI"/>
                <a:cs typeface="Segoe UI"/>
              </a:rPr>
              <a:t>3 </a:t>
            </a:r>
            <a:r>
              <a:rPr sz="1100" spc="10" dirty="0">
                <a:latin typeface="Segoe UI"/>
                <a:cs typeface="Segoe UI"/>
              </a:rPr>
              <a:t>years </a:t>
            </a:r>
            <a:r>
              <a:rPr sz="1100" spc="15" dirty="0">
                <a:latin typeface="Segoe UI"/>
                <a:cs typeface="Segoe UI"/>
              </a:rPr>
              <a:t>total </a:t>
            </a:r>
            <a:r>
              <a:rPr sz="1100" spc="10" dirty="0">
                <a:latin typeface="Segoe UI"/>
                <a:cs typeface="Segoe UI"/>
              </a:rPr>
              <a:t>cash </a:t>
            </a:r>
            <a:r>
              <a:rPr sz="1100" spc="15" dirty="0">
                <a:latin typeface="Segoe UI"/>
                <a:cs typeface="Segoe UI"/>
              </a:rPr>
              <a:t>inflows equal </a:t>
            </a:r>
            <a:r>
              <a:rPr sz="1100" spc="5" dirty="0">
                <a:latin typeface="Segoe UI"/>
                <a:cs typeface="Segoe UI"/>
              </a:rPr>
              <a:t>to </a:t>
            </a:r>
            <a:r>
              <a:rPr sz="1100" spc="10" dirty="0">
                <a:latin typeface="Segoe UI"/>
                <a:cs typeface="Segoe UI"/>
              </a:rPr>
              <a:t>initial cash </a:t>
            </a:r>
            <a:r>
              <a:rPr sz="1100" spc="15" dirty="0">
                <a:latin typeface="Segoe UI"/>
                <a:cs typeface="Segoe UI"/>
              </a:rPr>
              <a:t>outlay. Hence, payback period </a:t>
            </a:r>
            <a:r>
              <a:rPr sz="1100" spc="10" dirty="0">
                <a:latin typeface="Segoe UI"/>
                <a:cs typeface="Segoe UI"/>
              </a:rPr>
              <a:t>is </a:t>
            </a:r>
            <a:r>
              <a:rPr sz="1100" dirty="0">
                <a:latin typeface="Segoe UI"/>
                <a:cs typeface="Segoe UI"/>
              </a:rPr>
              <a:t>3  </a:t>
            </a:r>
            <a:r>
              <a:rPr sz="1100" spc="15" dirty="0">
                <a:latin typeface="Segoe UI"/>
                <a:cs typeface="Segoe UI"/>
              </a:rPr>
              <a:t>years.</a:t>
            </a:r>
            <a:endParaRPr sz="1100">
              <a:latin typeface="Segoe UI"/>
              <a:cs typeface="Segoe UI"/>
            </a:endParaRPr>
          </a:p>
          <a:p>
            <a:pPr marL="12700" marR="5715">
              <a:lnSpc>
                <a:spcPct val="110900"/>
              </a:lnSpc>
              <a:spcBef>
                <a:spcPts val="600"/>
              </a:spcBef>
            </a:pPr>
            <a:r>
              <a:rPr sz="1100" spc="15" dirty="0">
                <a:latin typeface="Segoe UI"/>
                <a:cs typeface="Segoe UI"/>
              </a:rPr>
              <a:t>Suppose </a:t>
            </a:r>
            <a:r>
              <a:rPr sz="1100" dirty="0">
                <a:latin typeface="Segoe UI"/>
                <a:cs typeface="Segoe UI"/>
              </a:rPr>
              <a:t>if in </a:t>
            </a:r>
            <a:r>
              <a:rPr sz="1100" spc="10" dirty="0">
                <a:latin typeface="Segoe UI"/>
                <a:cs typeface="Segoe UI"/>
              </a:rPr>
              <a:t>above example the initial outlay is </a:t>
            </a:r>
            <a:r>
              <a:rPr sz="1100" spc="10" dirty="0">
                <a:latin typeface="Trebuchet MS"/>
                <a:cs typeface="Trebuchet MS"/>
              </a:rPr>
              <a:t>`</a:t>
            </a:r>
            <a:r>
              <a:rPr sz="1100" spc="10" dirty="0">
                <a:latin typeface="Segoe UI"/>
                <a:cs typeface="Segoe UI"/>
              </a:rPr>
              <a:t>2,05,000 then </a:t>
            </a:r>
            <a:r>
              <a:rPr sz="1100" spc="15" dirty="0">
                <a:latin typeface="Segoe UI"/>
                <a:cs typeface="Segoe UI"/>
              </a:rPr>
              <a:t>payback period  shall </a:t>
            </a:r>
            <a:r>
              <a:rPr sz="1100" spc="10" dirty="0">
                <a:latin typeface="Segoe UI"/>
                <a:cs typeface="Segoe UI"/>
              </a:rPr>
              <a:t>be </a:t>
            </a:r>
            <a:r>
              <a:rPr sz="1100" spc="15" dirty="0">
                <a:latin typeface="Segoe UI"/>
                <a:cs typeface="Segoe UI"/>
              </a:rPr>
              <a:t>computed </a:t>
            </a:r>
            <a:r>
              <a:rPr sz="1100" spc="10" dirty="0">
                <a:latin typeface="Segoe UI"/>
                <a:cs typeface="Segoe UI"/>
              </a:rPr>
              <a:t>as</a:t>
            </a:r>
            <a:r>
              <a:rPr sz="1100" spc="85" dirty="0">
                <a:latin typeface="Segoe UI"/>
                <a:cs typeface="Segoe UI"/>
              </a:rPr>
              <a:t> </a:t>
            </a:r>
            <a:r>
              <a:rPr sz="1100" spc="15" dirty="0">
                <a:latin typeface="Segoe UI"/>
                <a:cs typeface="Segoe UI"/>
              </a:rPr>
              <a:t>follows:</a:t>
            </a:r>
            <a:endParaRPr sz="1100">
              <a:latin typeface="Segoe UI"/>
              <a:cs typeface="Segoe UI"/>
            </a:endParaRPr>
          </a:p>
        </p:txBody>
      </p:sp>
      <p:graphicFrame>
        <p:nvGraphicFramePr>
          <p:cNvPr id="10" name="object 10"/>
          <p:cNvGraphicFramePr>
            <a:graphicFrameLocks noGrp="1"/>
          </p:cNvGraphicFramePr>
          <p:nvPr/>
        </p:nvGraphicFramePr>
        <p:xfrm>
          <a:off x="914400" y="7464552"/>
          <a:ext cx="3883025" cy="880864"/>
        </p:xfrm>
        <a:graphic>
          <a:graphicData uri="http://schemas.openxmlformats.org/drawingml/2006/table">
            <a:tbl>
              <a:tblPr firstRow="1" bandRow="1">
                <a:tableStyleId>{2D5ABB26-0587-4C30-8999-92F81FD0307C}</a:tableStyleId>
              </a:tblPr>
              <a:tblGrid>
                <a:gridCol w="810895">
                  <a:extLst>
                    <a:ext uri="{9D8B030D-6E8A-4147-A177-3AD203B41FA5}">
                      <a16:colId xmlns:a16="http://schemas.microsoft.com/office/drawing/2014/main" val="20000"/>
                    </a:ext>
                  </a:extLst>
                </a:gridCol>
                <a:gridCol w="1440180">
                  <a:extLst>
                    <a:ext uri="{9D8B030D-6E8A-4147-A177-3AD203B41FA5}">
                      <a16:colId xmlns:a16="http://schemas.microsoft.com/office/drawing/2014/main" val="20001"/>
                    </a:ext>
                  </a:extLst>
                </a:gridCol>
                <a:gridCol w="1631950">
                  <a:extLst>
                    <a:ext uri="{9D8B030D-6E8A-4147-A177-3AD203B41FA5}">
                      <a16:colId xmlns:a16="http://schemas.microsoft.com/office/drawing/2014/main" val="20002"/>
                    </a:ext>
                  </a:extLst>
                </a:gridCol>
              </a:tblGrid>
              <a:tr h="394715">
                <a:tc>
                  <a:txBody>
                    <a:bodyPr/>
                    <a:lstStyle/>
                    <a:p>
                      <a:pPr algn="ctr">
                        <a:lnSpc>
                          <a:spcPct val="100000"/>
                        </a:lnSpc>
                        <a:spcBef>
                          <a:spcPts val="295"/>
                        </a:spcBef>
                      </a:pPr>
                      <a:r>
                        <a:rPr sz="1000" b="1" spc="10" dirty="0">
                          <a:solidFill>
                            <a:srgbClr val="00A650"/>
                          </a:solidFill>
                          <a:latin typeface="Segoe UI"/>
                          <a:cs typeface="Segoe UI"/>
                        </a:rPr>
                        <a:t>Year</a:t>
                      </a:r>
                      <a:endParaRPr sz="1000">
                        <a:latin typeface="Segoe UI"/>
                        <a:cs typeface="Segoe UI"/>
                      </a:endParaRPr>
                    </a:p>
                  </a:txBody>
                  <a:tcPr marL="0" marR="0" marT="37465"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C2D69B"/>
                    </a:solidFill>
                  </a:tcPr>
                </a:tc>
                <a:tc>
                  <a:txBody>
                    <a:bodyPr/>
                    <a:lstStyle/>
                    <a:p>
                      <a:pPr algn="ctr">
                        <a:lnSpc>
                          <a:spcPct val="100000"/>
                        </a:lnSpc>
                        <a:spcBef>
                          <a:spcPts val="295"/>
                        </a:spcBef>
                      </a:pPr>
                      <a:r>
                        <a:rPr sz="1000" b="1" spc="10" dirty="0">
                          <a:solidFill>
                            <a:srgbClr val="00A650"/>
                          </a:solidFill>
                          <a:latin typeface="Segoe UI"/>
                          <a:cs typeface="Segoe UI"/>
                        </a:rPr>
                        <a:t>Annual Cash</a:t>
                      </a:r>
                      <a:r>
                        <a:rPr sz="1000" b="1" spc="60" dirty="0">
                          <a:solidFill>
                            <a:srgbClr val="00A650"/>
                          </a:solidFill>
                          <a:latin typeface="Segoe UI"/>
                          <a:cs typeface="Segoe UI"/>
                        </a:rPr>
                        <a:t> </a:t>
                      </a:r>
                      <a:r>
                        <a:rPr sz="1000" b="1" spc="10" dirty="0">
                          <a:solidFill>
                            <a:srgbClr val="00A650"/>
                          </a:solidFill>
                          <a:latin typeface="Segoe UI"/>
                          <a:cs typeface="Segoe UI"/>
                        </a:rPr>
                        <a:t>Inflows</a:t>
                      </a:r>
                      <a:endParaRPr sz="1000">
                        <a:latin typeface="Segoe UI"/>
                        <a:cs typeface="Segoe UI"/>
                      </a:endParaRPr>
                    </a:p>
                  </a:txBody>
                  <a:tcPr marL="0" marR="0" marT="37465"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C2D69B"/>
                    </a:solidFill>
                  </a:tcPr>
                </a:tc>
                <a:tc>
                  <a:txBody>
                    <a:bodyPr/>
                    <a:lstStyle/>
                    <a:p>
                      <a:pPr marL="588010" marR="295275" indent="-288290">
                        <a:lnSpc>
                          <a:spcPct val="110000"/>
                        </a:lnSpc>
                        <a:spcBef>
                          <a:spcPts val="175"/>
                        </a:spcBef>
                      </a:pPr>
                      <a:r>
                        <a:rPr sz="1000" b="1" spc="15" dirty="0">
                          <a:solidFill>
                            <a:srgbClr val="00A650"/>
                          </a:solidFill>
                          <a:latin typeface="Segoe UI"/>
                          <a:cs typeface="Segoe UI"/>
                        </a:rPr>
                        <a:t>Cumulative</a:t>
                      </a:r>
                      <a:r>
                        <a:rPr sz="1000" b="1" spc="-30" dirty="0">
                          <a:solidFill>
                            <a:srgbClr val="00A650"/>
                          </a:solidFill>
                          <a:latin typeface="Segoe UI"/>
                          <a:cs typeface="Segoe UI"/>
                        </a:rPr>
                        <a:t> </a:t>
                      </a:r>
                      <a:r>
                        <a:rPr sz="1000" b="1" spc="10" dirty="0">
                          <a:solidFill>
                            <a:srgbClr val="00A650"/>
                          </a:solidFill>
                          <a:latin typeface="Segoe UI"/>
                          <a:cs typeface="Segoe UI"/>
                        </a:rPr>
                        <a:t>Cash  </a:t>
                      </a:r>
                      <a:r>
                        <a:rPr sz="1000" b="1" spc="15" dirty="0">
                          <a:solidFill>
                            <a:srgbClr val="00A650"/>
                          </a:solidFill>
                          <a:latin typeface="Segoe UI"/>
                          <a:cs typeface="Segoe UI"/>
                        </a:rPr>
                        <a:t>Inflows</a:t>
                      </a:r>
                      <a:endParaRPr sz="1000">
                        <a:latin typeface="Segoe UI"/>
                        <a:cs typeface="Segoe UI"/>
                      </a:endParaRPr>
                    </a:p>
                  </a:txBody>
                  <a:tcPr marL="0" marR="0" marT="22225"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C2D69B"/>
                    </a:solidFill>
                  </a:tcPr>
                </a:tc>
                <a:extLst>
                  <a:ext uri="{0D108BD9-81ED-4DB2-BD59-A6C34878D82A}">
                    <a16:rowId xmlns:a16="http://schemas.microsoft.com/office/drawing/2014/main" val="10000"/>
                  </a:ext>
                </a:extLst>
              </a:tr>
              <a:tr h="242316">
                <a:tc>
                  <a:txBody>
                    <a:bodyPr/>
                    <a:lstStyle/>
                    <a:p>
                      <a:pPr algn="ctr">
                        <a:lnSpc>
                          <a:spcPct val="100000"/>
                        </a:lnSpc>
                        <a:spcBef>
                          <a:spcPts val="290"/>
                        </a:spcBef>
                      </a:pPr>
                      <a:r>
                        <a:rPr sz="1100" dirty="0">
                          <a:latin typeface="Segoe UI"/>
                          <a:cs typeface="Segoe UI"/>
                        </a:rPr>
                        <a:t>1</a:t>
                      </a:r>
                      <a:endParaRPr sz="1100">
                        <a:latin typeface="Segoe UI"/>
                        <a:cs typeface="Segoe UI"/>
                      </a:endParaRPr>
                    </a:p>
                  </a:txBody>
                  <a:tcPr marL="0" marR="0" marT="36830"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EAF1DD"/>
                    </a:solidFill>
                  </a:tcPr>
                </a:tc>
                <a:tc>
                  <a:txBody>
                    <a:bodyPr/>
                    <a:lstStyle/>
                    <a:p>
                      <a:pPr algn="ctr">
                        <a:lnSpc>
                          <a:spcPct val="100000"/>
                        </a:lnSpc>
                        <a:spcBef>
                          <a:spcPts val="290"/>
                        </a:spcBef>
                      </a:pPr>
                      <a:r>
                        <a:rPr sz="1100" spc="15" dirty="0">
                          <a:latin typeface="Segoe UI"/>
                          <a:cs typeface="Segoe UI"/>
                        </a:rPr>
                        <a:t>80,000</a:t>
                      </a:r>
                      <a:endParaRPr sz="1100">
                        <a:latin typeface="Segoe UI"/>
                        <a:cs typeface="Segoe UI"/>
                      </a:endParaRPr>
                    </a:p>
                  </a:txBody>
                  <a:tcPr marL="0" marR="0" marT="36830"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EAF1DD"/>
                    </a:solidFill>
                  </a:tcPr>
                </a:tc>
                <a:tc>
                  <a:txBody>
                    <a:bodyPr/>
                    <a:lstStyle/>
                    <a:p>
                      <a:pPr algn="ctr">
                        <a:lnSpc>
                          <a:spcPct val="100000"/>
                        </a:lnSpc>
                        <a:spcBef>
                          <a:spcPts val="290"/>
                        </a:spcBef>
                      </a:pPr>
                      <a:r>
                        <a:rPr sz="1100" spc="15" dirty="0">
                          <a:latin typeface="Segoe UI"/>
                          <a:cs typeface="Segoe UI"/>
                        </a:rPr>
                        <a:t>80,000</a:t>
                      </a:r>
                      <a:endParaRPr sz="1100">
                        <a:latin typeface="Segoe UI"/>
                        <a:cs typeface="Segoe UI"/>
                      </a:endParaRPr>
                    </a:p>
                  </a:txBody>
                  <a:tcPr marL="0" marR="0" marT="36830"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EAF1DD"/>
                    </a:solidFill>
                  </a:tcPr>
                </a:tc>
                <a:extLst>
                  <a:ext uri="{0D108BD9-81ED-4DB2-BD59-A6C34878D82A}">
                    <a16:rowId xmlns:a16="http://schemas.microsoft.com/office/drawing/2014/main" val="10001"/>
                  </a:ext>
                </a:extLst>
              </a:tr>
              <a:tr h="243833">
                <a:tc>
                  <a:txBody>
                    <a:bodyPr/>
                    <a:lstStyle/>
                    <a:p>
                      <a:pPr algn="ctr">
                        <a:lnSpc>
                          <a:spcPct val="100000"/>
                        </a:lnSpc>
                        <a:spcBef>
                          <a:spcPts val="290"/>
                        </a:spcBef>
                      </a:pPr>
                      <a:r>
                        <a:rPr sz="1100" dirty="0">
                          <a:latin typeface="Segoe UI"/>
                          <a:cs typeface="Segoe UI"/>
                        </a:rPr>
                        <a:t>2</a:t>
                      </a:r>
                      <a:endParaRPr sz="1100">
                        <a:latin typeface="Segoe UI"/>
                        <a:cs typeface="Segoe UI"/>
                      </a:endParaRPr>
                    </a:p>
                  </a:txBody>
                  <a:tcPr marL="0" marR="0" marT="36830"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EAF1DD"/>
                    </a:solidFill>
                  </a:tcPr>
                </a:tc>
                <a:tc>
                  <a:txBody>
                    <a:bodyPr/>
                    <a:lstStyle/>
                    <a:p>
                      <a:pPr algn="ctr">
                        <a:lnSpc>
                          <a:spcPct val="100000"/>
                        </a:lnSpc>
                        <a:spcBef>
                          <a:spcPts val="290"/>
                        </a:spcBef>
                      </a:pPr>
                      <a:r>
                        <a:rPr sz="1100" spc="15" dirty="0">
                          <a:latin typeface="Segoe UI"/>
                          <a:cs typeface="Segoe UI"/>
                        </a:rPr>
                        <a:t>60,000</a:t>
                      </a:r>
                      <a:endParaRPr sz="1100">
                        <a:latin typeface="Segoe UI"/>
                        <a:cs typeface="Segoe UI"/>
                      </a:endParaRPr>
                    </a:p>
                  </a:txBody>
                  <a:tcPr marL="0" marR="0" marT="36830"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EAF1DD"/>
                    </a:solidFill>
                  </a:tcPr>
                </a:tc>
                <a:tc>
                  <a:txBody>
                    <a:bodyPr/>
                    <a:lstStyle/>
                    <a:p>
                      <a:pPr algn="ctr">
                        <a:lnSpc>
                          <a:spcPct val="100000"/>
                        </a:lnSpc>
                        <a:spcBef>
                          <a:spcPts val="290"/>
                        </a:spcBef>
                      </a:pPr>
                      <a:r>
                        <a:rPr sz="1100" spc="15" dirty="0">
                          <a:latin typeface="Segoe UI"/>
                          <a:cs typeface="Segoe UI"/>
                        </a:rPr>
                        <a:t>1,40,000</a:t>
                      </a:r>
                      <a:endParaRPr sz="1100">
                        <a:latin typeface="Segoe UI"/>
                        <a:cs typeface="Segoe UI"/>
                      </a:endParaRPr>
                    </a:p>
                  </a:txBody>
                  <a:tcPr marL="0" marR="0" marT="36830"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EAF1DD"/>
                    </a:solidFill>
                  </a:tcPr>
                </a:tc>
                <a:extLst>
                  <a:ext uri="{0D108BD9-81ED-4DB2-BD59-A6C34878D82A}">
                    <a16:rowId xmlns:a16="http://schemas.microsoft.com/office/drawing/2014/main" val="10002"/>
                  </a:ext>
                </a:extLst>
              </a:tr>
            </a:tbl>
          </a:graphicData>
        </a:graphic>
      </p:graphicFrame>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txBox="1"/>
          <p:nvPr/>
        </p:nvSpPr>
        <p:spPr>
          <a:xfrm>
            <a:off x="1639316" y="734060"/>
            <a:ext cx="316865" cy="193675"/>
          </a:xfrm>
          <a:prstGeom prst="rect">
            <a:avLst/>
          </a:prstGeom>
        </p:spPr>
        <p:txBody>
          <a:bodyPr vert="horz" wrap="square" lIns="0" tIns="12700" rIns="0" bIns="0" rtlCol="0">
            <a:spAutoFit/>
          </a:bodyPr>
          <a:lstStyle/>
          <a:p>
            <a:pPr marL="12700">
              <a:lnSpc>
                <a:spcPct val="100000"/>
              </a:lnSpc>
              <a:spcBef>
                <a:spcPts val="100"/>
              </a:spcBef>
            </a:pPr>
            <a:r>
              <a:rPr sz="1100" b="1" spc="25" dirty="0">
                <a:solidFill>
                  <a:srgbClr val="FFFFFF"/>
                </a:solidFill>
                <a:latin typeface="Segoe UI"/>
                <a:cs typeface="Segoe UI"/>
              </a:rPr>
              <a:t>7</a:t>
            </a:r>
            <a:r>
              <a:rPr sz="1100" b="1" spc="10" dirty="0">
                <a:solidFill>
                  <a:srgbClr val="FFFFFF"/>
                </a:solidFill>
                <a:latin typeface="Segoe UI"/>
                <a:cs typeface="Segoe UI"/>
              </a:rPr>
              <a:t>.</a:t>
            </a:r>
            <a:r>
              <a:rPr sz="1100" b="1" spc="25" dirty="0">
                <a:solidFill>
                  <a:srgbClr val="FFFFFF"/>
                </a:solidFill>
                <a:latin typeface="Segoe UI"/>
                <a:cs typeface="Segoe UI"/>
              </a:rPr>
              <a:t>20</a:t>
            </a:r>
            <a:endParaRPr sz="1100">
              <a:latin typeface="Segoe UI"/>
              <a:cs typeface="Segoe UI"/>
            </a:endParaRPr>
          </a:p>
        </p:txBody>
      </p:sp>
      <p:graphicFrame>
        <p:nvGraphicFramePr>
          <p:cNvPr id="4" name="object 4"/>
          <p:cNvGraphicFramePr>
            <a:graphicFrameLocks noGrp="1"/>
          </p:cNvGraphicFramePr>
          <p:nvPr/>
        </p:nvGraphicFramePr>
        <p:xfrm>
          <a:off x="914400" y="1269491"/>
          <a:ext cx="3883025" cy="486155"/>
        </p:xfrm>
        <a:graphic>
          <a:graphicData uri="http://schemas.openxmlformats.org/drawingml/2006/table">
            <a:tbl>
              <a:tblPr firstRow="1" bandRow="1">
                <a:tableStyleId>{2D5ABB26-0587-4C30-8999-92F81FD0307C}</a:tableStyleId>
              </a:tblPr>
              <a:tblGrid>
                <a:gridCol w="810895">
                  <a:extLst>
                    <a:ext uri="{9D8B030D-6E8A-4147-A177-3AD203B41FA5}">
                      <a16:colId xmlns:a16="http://schemas.microsoft.com/office/drawing/2014/main" val="20000"/>
                    </a:ext>
                  </a:extLst>
                </a:gridCol>
                <a:gridCol w="1440180">
                  <a:extLst>
                    <a:ext uri="{9D8B030D-6E8A-4147-A177-3AD203B41FA5}">
                      <a16:colId xmlns:a16="http://schemas.microsoft.com/office/drawing/2014/main" val="20001"/>
                    </a:ext>
                  </a:extLst>
                </a:gridCol>
                <a:gridCol w="1631950">
                  <a:extLst>
                    <a:ext uri="{9D8B030D-6E8A-4147-A177-3AD203B41FA5}">
                      <a16:colId xmlns:a16="http://schemas.microsoft.com/office/drawing/2014/main" val="20002"/>
                    </a:ext>
                  </a:extLst>
                </a:gridCol>
              </a:tblGrid>
              <a:tr h="243839">
                <a:tc>
                  <a:txBody>
                    <a:bodyPr/>
                    <a:lstStyle/>
                    <a:p>
                      <a:pPr algn="ctr">
                        <a:lnSpc>
                          <a:spcPct val="100000"/>
                        </a:lnSpc>
                        <a:spcBef>
                          <a:spcPts val="300"/>
                        </a:spcBef>
                      </a:pPr>
                      <a:r>
                        <a:rPr sz="1100" dirty="0">
                          <a:latin typeface="Segoe UI"/>
                          <a:cs typeface="Segoe UI"/>
                        </a:rPr>
                        <a:t>3</a:t>
                      </a:r>
                      <a:endParaRPr sz="1100">
                        <a:latin typeface="Segoe UI"/>
                        <a:cs typeface="Segoe UI"/>
                      </a:endParaRPr>
                    </a:p>
                  </a:txBody>
                  <a:tcPr marL="0" marR="0" marT="38100"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EAF1DD"/>
                    </a:solidFill>
                  </a:tcPr>
                </a:tc>
                <a:tc>
                  <a:txBody>
                    <a:bodyPr/>
                    <a:lstStyle/>
                    <a:p>
                      <a:pPr algn="ctr">
                        <a:lnSpc>
                          <a:spcPct val="100000"/>
                        </a:lnSpc>
                        <a:spcBef>
                          <a:spcPts val="300"/>
                        </a:spcBef>
                      </a:pPr>
                      <a:r>
                        <a:rPr sz="1100" spc="15" dirty="0">
                          <a:latin typeface="Segoe UI"/>
                          <a:cs typeface="Segoe UI"/>
                        </a:rPr>
                        <a:t>60,000</a:t>
                      </a:r>
                      <a:endParaRPr sz="1100">
                        <a:latin typeface="Segoe UI"/>
                        <a:cs typeface="Segoe UI"/>
                      </a:endParaRPr>
                    </a:p>
                  </a:txBody>
                  <a:tcPr marL="0" marR="0" marT="38100"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EAF1DD"/>
                    </a:solidFill>
                  </a:tcPr>
                </a:tc>
                <a:tc>
                  <a:txBody>
                    <a:bodyPr/>
                    <a:lstStyle/>
                    <a:p>
                      <a:pPr algn="ctr">
                        <a:lnSpc>
                          <a:spcPct val="100000"/>
                        </a:lnSpc>
                        <a:spcBef>
                          <a:spcPts val="300"/>
                        </a:spcBef>
                      </a:pPr>
                      <a:r>
                        <a:rPr sz="1100" spc="15" dirty="0">
                          <a:latin typeface="Segoe UI"/>
                          <a:cs typeface="Segoe UI"/>
                        </a:rPr>
                        <a:t>2,00,000</a:t>
                      </a:r>
                      <a:endParaRPr sz="1100">
                        <a:latin typeface="Segoe UI"/>
                        <a:cs typeface="Segoe UI"/>
                      </a:endParaRPr>
                    </a:p>
                  </a:txBody>
                  <a:tcPr marL="0" marR="0" marT="38100"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EAF1DD"/>
                    </a:solidFill>
                  </a:tcPr>
                </a:tc>
                <a:extLst>
                  <a:ext uri="{0D108BD9-81ED-4DB2-BD59-A6C34878D82A}">
                    <a16:rowId xmlns:a16="http://schemas.microsoft.com/office/drawing/2014/main" val="10000"/>
                  </a:ext>
                </a:extLst>
              </a:tr>
              <a:tr h="242316">
                <a:tc>
                  <a:txBody>
                    <a:bodyPr/>
                    <a:lstStyle/>
                    <a:p>
                      <a:pPr algn="ctr">
                        <a:lnSpc>
                          <a:spcPct val="100000"/>
                        </a:lnSpc>
                        <a:spcBef>
                          <a:spcPts val="290"/>
                        </a:spcBef>
                      </a:pPr>
                      <a:r>
                        <a:rPr sz="1100" dirty="0">
                          <a:latin typeface="Segoe UI"/>
                          <a:cs typeface="Segoe UI"/>
                        </a:rPr>
                        <a:t>4</a:t>
                      </a:r>
                      <a:endParaRPr sz="1100">
                        <a:latin typeface="Segoe UI"/>
                        <a:cs typeface="Segoe UI"/>
                      </a:endParaRPr>
                    </a:p>
                  </a:txBody>
                  <a:tcPr marL="0" marR="0" marT="36830"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EAF1DD"/>
                    </a:solidFill>
                  </a:tcPr>
                </a:tc>
                <a:tc>
                  <a:txBody>
                    <a:bodyPr/>
                    <a:lstStyle/>
                    <a:p>
                      <a:pPr algn="ctr">
                        <a:lnSpc>
                          <a:spcPct val="100000"/>
                        </a:lnSpc>
                        <a:spcBef>
                          <a:spcPts val="290"/>
                        </a:spcBef>
                      </a:pPr>
                      <a:r>
                        <a:rPr sz="1100" spc="15" dirty="0">
                          <a:latin typeface="Segoe UI"/>
                          <a:cs typeface="Segoe UI"/>
                        </a:rPr>
                        <a:t>20,000</a:t>
                      </a:r>
                      <a:endParaRPr sz="1100">
                        <a:latin typeface="Segoe UI"/>
                        <a:cs typeface="Segoe UI"/>
                      </a:endParaRPr>
                    </a:p>
                  </a:txBody>
                  <a:tcPr marL="0" marR="0" marT="36830"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EAF1DD"/>
                    </a:solidFill>
                  </a:tcPr>
                </a:tc>
                <a:tc>
                  <a:txBody>
                    <a:bodyPr/>
                    <a:lstStyle/>
                    <a:p>
                      <a:pPr algn="ctr">
                        <a:lnSpc>
                          <a:spcPct val="100000"/>
                        </a:lnSpc>
                        <a:spcBef>
                          <a:spcPts val="290"/>
                        </a:spcBef>
                      </a:pPr>
                      <a:r>
                        <a:rPr sz="1100" spc="15" dirty="0">
                          <a:latin typeface="Segoe UI"/>
                          <a:cs typeface="Segoe UI"/>
                        </a:rPr>
                        <a:t>2,20,000</a:t>
                      </a:r>
                      <a:endParaRPr sz="1100">
                        <a:latin typeface="Segoe UI"/>
                        <a:cs typeface="Segoe UI"/>
                      </a:endParaRPr>
                    </a:p>
                  </a:txBody>
                  <a:tcPr marL="0" marR="0" marT="36830"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EAF1DD"/>
                    </a:solidFill>
                  </a:tcPr>
                </a:tc>
                <a:extLst>
                  <a:ext uri="{0D108BD9-81ED-4DB2-BD59-A6C34878D82A}">
                    <a16:rowId xmlns:a16="http://schemas.microsoft.com/office/drawing/2014/main" val="10001"/>
                  </a:ext>
                </a:extLst>
              </a:tr>
            </a:tbl>
          </a:graphicData>
        </a:graphic>
      </p:graphicFrame>
      <p:sp>
        <p:nvSpPr>
          <p:cNvPr id="5" name="object 5"/>
          <p:cNvSpPr txBox="1"/>
          <p:nvPr/>
        </p:nvSpPr>
        <p:spPr>
          <a:xfrm>
            <a:off x="863600" y="1540256"/>
            <a:ext cx="5361305" cy="858519"/>
          </a:xfrm>
          <a:prstGeom prst="rect">
            <a:avLst/>
          </a:prstGeom>
        </p:spPr>
        <p:txBody>
          <a:bodyPr vert="horz" wrap="square" lIns="0" tIns="12700" rIns="0" bIns="0" rtlCol="0">
            <a:spAutoFit/>
          </a:bodyPr>
          <a:lstStyle/>
          <a:p>
            <a:pPr marR="1222375" algn="r">
              <a:lnSpc>
                <a:spcPct val="100000"/>
              </a:lnSpc>
              <a:spcBef>
                <a:spcPts val="100"/>
              </a:spcBef>
            </a:pPr>
            <a:r>
              <a:rPr sz="1100" b="1" dirty="0">
                <a:latin typeface="Segoe UI"/>
                <a:cs typeface="Segoe UI"/>
              </a:rPr>
              <a:t>←</a:t>
            </a:r>
            <a:endParaRPr sz="1100">
              <a:latin typeface="Segoe UI"/>
              <a:cs typeface="Segoe UI"/>
            </a:endParaRPr>
          </a:p>
          <a:p>
            <a:pPr marL="50800" marR="43180" algn="just">
              <a:lnSpc>
                <a:spcPct val="110900"/>
              </a:lnSpc>
              <a:spcBef>
                <a:spcPts val="845"/>
              </a:spcBef>
            </a:pPr>
            <a:r>
              <a:rPr sz="1100" spc="10" dirty="0">
                <a:latin typeface="Segoe UI"/>
                <a:cs typeface="Segoe UI"/>
              </a:rPr>
              <a:t>Payback</a:t>
            </a:r>
            <a:r>
              <a:rPr sz="1100" spc="-20" dirty="0">
                <a:latin typeface="Segoe UI"/>
                <a:cs typeface="Segoe UI"/>
              </a:rPr>
              <a:t> </a:t>
            </a:r>
            <a:r>
              <a:rPr sz="1100" spc="15" dirty="0">
                <a:latin typeface="Segoe UI"/>
                <a:cs typeface="Segoe UI"/>
              </a:rPr>
              <a:t>period</a:t>
            </a:r>
            <a:r>
              <a:rPr sz="1100" spc="-25" dirty="0">
                <a:latin typeface="Segoe UI"/>
                <a:cs typeface="Segoe UI"/>
              </a:rPr>
              <a:t> </a:t>
            </a:r>
            <a:r>
              <a:rPr sz="1100" spc="10" dirty="0">
                <a:latin typeface="Segoe UI"/>
                <a:cs typeface="Segoe UI"/>
              </a:rPr>
              <a:t>shall</a:t>
            </a:r>
            <a:r>
              <a:rPr sz="1100" spc="-20" dirty="0">
                <a:latin typeface="Segoe UI"/>
                <a:cs typeface="Segoe UI"/>
              </a:rPr>
              <a:t> </a:t>
            </a:r>
            <a:r>
              <a:rPr sz="1100" spc="10" dirty="0">
                <a:latin typeface="Segoe UI"/>
                <a:cs typeface="Segoe UI"/>
              </a:rPr>
              <a:t>lie</a:t>
            </a:r>
            <a:r>
              <a:rPr sz="1100" spc="-35" dirty="0">
                <a:latin typeface="Segoe UI"/>
                <a:cs typeface="Segoe UI"/>
              </a:rPr>
              <a:t> </a:t>
            </a:r>
            <a:r>
              <a:rPr sz="1100" spc="15" dirty="0">
                <a:latin typeface="Segoe UI"/>
                <a:cs typeface="Segoe UI"/>
              </a:rPr>
              <a:t>between</a:t>
            </a:r>
            <a:r>
              <a:rPr sz="1100" spc="-35" dirty="0">
                <a:latin typeface="Segoe UI"/>
                <a:cs typeface="Segoe UI"/>
              </a:rPr>
              <a:t> </a:t>
            </a:r>
            <a:r>
              <a:rPr sz="1100" dirty="0">
                <a:latin typeface="Segoe UI"/>
                <a:cs typeface="Segoe UI"/>
              </a:rPr>
              <a:t>3</a:t>
            </a:r>
            <a:r>
              <a:rPr sz="1100" spc="-15" dirty="0">
                <a:latin typeface="Segoe UI"/>
                <a:cs typeface="Segoe UI"/>
              </a:rPr>
              <a:t> </a:t>
            </a:r>
            <a:r>
              <a:rPr sz="1100" spc="10" dirty="0">
                <a:latin typeface="Segoe UI"/>
                <a:cs typeface="Segoe UI"/>
              </a:rPr>
              <a:t>to</a:t>
            </a:r>
            <a:r>
              <a:rPr sz="1100" spc="-35" dirty="0">
                <a:latin typeface="Segoe UI"/>
                <a:cs typeface="Segoe UI"/>
              </a:rPr>
              <a:t> </a:t>
            </a:r>
            <a:r>
              <a:rPr sz="1100" dirty="0">
                <a:latin typeface="Segoe UI"/>
                <a:cs typeface="Segoe UI"/>
              </a:rPr>
              <a:t>4</a:t>
            </a:r>
            <a:r>
              <a:rPr sz="1100" spc="-20" dirty="0">
                <a:latin typeface="Segoe UI"/>
                <a:cs typeface="Segoe UI"/>
              </a:rPr>
              <a:t> </a:t>
            </a:r>
            <a:r>
              <a:rPr sz="1100" spc="10" dirty="0">
                <a:latin typeface="Segoe UI"/>
                <a:cs typeface="Segoe UI"/>
              </a:rPr>
              <a:t>years.</a:t>
            </a:r>
            <a:r>
              <a:rPr sz="1100" spc="-20" dirty="0">
                <a:latin typeface="Segoe UI"/>
                <a:cs typeface="Segoe UI"/>
              </a:rPr>
              <a:t> </a:t>
            </a:r>
            <a:r>
              <a:rPr sz="1100" spc="10" dirty="0">
                <a:latin typeface="Segoe UI"/>
                <a:cs typeface="Segoe UI"/>
              </a:rPr>
              <a:t>Since</a:t>
            </a:r>
            <a:r>
              <a:rPr sz="1100" spc="-15" dirty="0">
                <a:latin typeface="Segoe UI"/>
                <a:cs typeface="Segoe UI"/>
              </a:rPr>
              <a:t> </a:t>
            </a:r>
            <a:r>
              <a:rPr sz="1100" spc="5" dirty="0">
                <a:latin typeface="Segoe UI"/>
                <a:cs typeface="Segoe UI"/>
              </a:rPr>
              <a:t>up</a:t>
            </a:r>
            <a:r>
              <a:rPr sz="1100" spc="-20" dirty="0">
                <a:latin typeface="Segoe UI"/>
                <a:cs typeface="Segoe UI"/>
              </a:rPr>
              <a:t> </a:t>
            </a:r>
            <a:r>
              <a:rPr sz="1100" spc="10" dirty="0">
                <a:latin typeface="Segoe UI"/>
                <a:cs typeface="Segoe UI"/>
              </a:rPr>
              <a:t>to</a:t>
            </a:r>
            <a:r>
              <a:rPr sz="1100" spc="-35" dirty="0">
                <a:latin typeface="Segoe UI"/>
                <a:cs typeface="Segoe UI"/>
              </a:rPr>
              <a:t> </a:t>
            </a:r>
            <a:r>
              <a:rPr sz="1100" dirty="0">
                <a:latin typeface="Segoe UI"/>
                <a:cs typeface="Segoe UI"/>
              </a:rPr>
              <a:t>3</a:t>
            </a:r>
            <a:r>
              <a:rPr sz="1100" spc="-20" dirty="0">
                <a:latin typeface="Segoe UI"/>
                <a:cs typeface="Segoe UI"/>
              </a:rPr>
              <a:t> </a:t>
            </a:r>
            <a:r>
              <a:rPr sz="1100" spc="10" dirty="0">
                <a:latin typeface="Segoe UI"/>
                <a:cs typeface="Segoe UI"/>
              </a:rPr>
              <a:t>years</a:t>
            </a:r>
            <a:r>
              <a:rPr sz="1100" spc="-20" dirty="0">
                <a:latin typeface="Segoe UI"/>
                <a:cs typeface="Segoe UI"/>
              </a:rPr>
              <a:t> </a:t>
            </a:r>
            <a:r>
              <a:rPr sz="1100" dirty="0">
                <a:latin typeface="Segoe UI"/>
                <a:cs typeface="Segoe UI"/>
              </a:rPr>
              <a:t>a</a:t>
            </a:r>
            <a:r>
              <a:rPr sz="1100" spc="-20" dirty="0">
                <a:latin typeface="Segoe UI"/>
                <a:cs typeface="Segoe UI"/>
              </a:rPr>
              <a:t> </a:t>
            </a:r>
            <a:r>
              <a:rPr sz="1100" spc="10" dirty="0">
                <a:latin typeface="Segoe UI"/>
                <a:cs typeface="Segoe UI"/>
              </a:rPr>
              <a:t>sum</a:t>
            </a:r>
            <a:r>
              <a:rPr sz="1100" spc="-20" dirty="0">
                <a:latin typeface="Segoe UI"/>
                <a:cs typeface="Segoe UI"/>
              </a:rPr>
              <a:t> </a:t>
            </a:r>
            <a:r>
              <a:rPr sz="1100" spc="5" dirty="0">
                <a:latin typeface="Segoe UI"/>
                <a:cs typeface="Segoe UI"/>
              </a:rPr>
              <a:t>of</a:t>
            </a:r>
            <a:r>
              <a:rPr sz="1100" spc="-20" dirty="0">
                <a:latin typeface="Segoe UI"/>
                <a:cs typeface="Segoe UI"/>
              </a:rPr>
              <a:t> </a:t>
            </a:r>
            <a:r>
              <a:rPr sz="1100" spc="10" dirty="0">
                <a:latin typeface="Trebuchet MS"/>
                <a:cs typeface="Trebuchet MS"/>
              </a:rPr>
              <a:t>`</a:t>
            </a:r>
            <a:r>
              <a:rPr sz="1100" spc="10" dirty="0">
                <a:latin typeface="Segoe UI"/>
                <a:cs typeface="Segoe UI"/>
              </a:rPr>
              <a:t>2,00,000  </a:t>
            </a:r>
            <a:r>
              <a:rPr sz="1100" spc="15" dirty="0">
                <a:latin typeface="Segoe UI"/>
                <a:cs typeface="Segoe UI"/>
              </a:rPr>
              <a:t>shall </a:t>
            </a:r>
            <a:r>
              <a:rPr sz="1100" spc="10" dirty="0">
                <a:latin typeface="Segoe UI"/>
                <a:cs typeface="Segoe UI"/>
              </a:rPr>
              <a:t>be </a:t>
            </a:r>
            <a:r>
              <a:rPr sz="1100" spc="15" dirty="0">
                <a:latin typeface="Segoe UI"/>
                <a:cs typeface="Segoe UI"/>
              </a:rPr>
              <a:t>recovered balance </a:t>
            </a:r>
            <a:r>
              <a:rPr sz="1100" spc="10" dirty="0">
                <a:latin typeface="Segoe UI"/>
                <a:cs typeface="Segoe UI"/>
              </a:rPr>
              <a:t>of </a:t>
            </a:r>
            <a:r>
              <a:rPr sz="1100" spc="5" dirty="0">
                <a:latin typeface="Trebuchet MS"/>
                <a:cs typeface="Trebuchet MS"/>
              </a:rPr>
              <a:t>`</a:t>
            </a:r>
            <a:r>
              <a:rPr sz="1100" spc="5" dirty="0">
                <a:latin typeface="Segoe UI"/>
                <a:cs typeface="Segoe UI"/>
              </a:rPr>
              <a:t>5,000 </a:t>
            </a:r>
            <a:r>
              <a:rPr sz="1100" spc="10" dirty="0">
                <a:latin typeface="Segoe UI"/>
                <a:cs typeface="Segoe UI"/>
              </a:rPr>
              <a:t>shall </a:t>
            </a:r>
            <a:r>
              <a:rPr sz="1100" spc="5" dirty="0">
                <a:latin typeface="Segoe UI"/>
                <a:cs typeface="Segoe UI"/>
              </a:rPr>
              <a:t>be </a:t>
            </a:r>
            <a:r>
              <a:rPr sz="1100" spc="15" dirty="0">
                <a:latin typeface="Segoe UI"/>
                <a:cs typeface="Segoe UI"/>
              </a:rPr>
              <a:t>recovered </a:t>
            </a:r>
            <a:r>
              <a:rPr sz="1100" dirty="0">
                <a:latin typeface="Segoe UI"/>
                <a:cs typeface="Segoe UI"/>
              </a:rPr>
              <a:t>in </a:t>
            </a:r>
            <a:r>
              <a:rPr sz="1100" spc="10" dirty="0">
                <a:latin typeface="Segoe UI"/>
                <a:cs typeface="Segoe UI"/>
              </a:rPr>
              <a:t>the part </a:t>
            </a:r>
            <a:r>
              <a:rPr sz="1100" spc="15" dirty="0">
                <a:latin typeface="Segoe UI"/>
                <a:cs typeface="Segoe UI"/>
              </a:rPr>
              <a:t>(fraction) </a:t>
            </a:r>
            <a:r>
              <a:rPr sz="1100" spc="5" dirty="0">
                <a:latin typeface="Segoe UI"/>
                <a:cs typeface="Segoe UI"/>
              </a:rPr>
              <a:t>of </a:t>
            </a:r>
            <a:r>
              <a:rPr sz="1100" spc="20" dirty="0">
                <a:latin typeface="Segoe UI"/>
                <a:cs typeface="Segoe UI"/>
              </a:rPr>
              <a:t>4</a:t>
            </a:r>
            <a:r>
              <a:rPr sz="1050" spc="30" baseline="35714" dirty="0">
                <a:latin typeface="Segoe UI"/>
                <a:cs typeface="Segoe UI"/>
              </a:rPr>
              <a:t>th  </a:t>
            </a:r>
            <a:r>
              <a:rPr sz="1100" spc="10" dirty="0">
                <a:latin typeface="Segoe UI"/>
                <a:cs typeface="Segoe UI"/>
              </a:rPr>
              <a:t>year, computation is </a:t>
            </a:r>
            <a:r>
              <a:rPr sz="1100" spc="5" dirty="0">
                <a:latin typeface="Segoe UI"/>
                <a:cs typeface="Segoe UI"/>
              </a:rPr>
              <a:t>as</a:t>
            </a:r>
            <a:r>
              <a:rPr sz="1100" spc="125" dirty="0">
                <a:latin typeface="Segoe UI"/>
                <a:cs typeface="Segoe UI"/>
              </a:rPr>
              <a:t> </a:t>
            </a:r>
            <a:r>
              <a:rPr sz="1100" spc="15" dirty="0">
                <a:latin typeface="Segoe UI"/>
                <a:cs typeface="Segoe UI"/>
              </a:rPr>
              <a:t>follows:</a:t>
            </a:r>
            <a:endParaRPr sz="1100">
              <a:latin typeface="Segoe UI"/>
              <a:cs typeface="Segoe UI"/>
            </a:endParaRPr>
          </a:p>
        </p:txBody>
      </p:sp>
      <p:sp>
        <p:nvSpPr>
          <p:cNvPr id="6" name="object 6"/>
          <p:cNvSpPr txBox="1"/>
          <p:nvPr/>
        </p:nvSpPr>
        <p:spPr>
          <a:xfrm>
            <a:off x="902164" y="2459342"/>
            <a:ext cx="1033780" cy="187960"/>
          </a:xfrm>
          <a:prstGeom prst="rect">
            <a:avLst/>
          </a:prstGeom>
        </p:spPr>
        <p:txBody>
          <a:bodyPr vert="horz" wrap="square" lIns="0" tIns="14604" rIns="0" bIns="0" rtlCol="0">
            <a:spAutoFit/>
          </a:bodyPr>
          <a:lstStyle/>
          <a:p>
            <a:pPr marL="38100">
              <a:lnSpc>
                <a:spcPct val="100000"/>
              </a:lnSpc>
              <a:spcBef>
                <a:spcPts val="114"/>
              </a:spcBef>
            </a:pPr>
            <a:r>
              <a:rPr sz="1050" u="sng" spc="35" dirty="0">
                <a:uFill>
                  <a:solidFill>
                    <a:srgbClr val="000000"/>
                  </a:solidFill>
                </a:uFill>
                <a:latin typeface="Segoe UI"/>
                <a:cs typeface="Segoe UI"/>
              </a:rPr>
              <a:t> </a:t>
            </a:r>
            <a:r>
              <a:rPr sz="1050" u="sng" spc="15" dirty="0">
                <a:uFill>
                  <a:solidFill>
                    <a:srgbClr val="000000"/>
                  </a:solidFill>
                </a:uFill>
                <a:latin typeface="Segoe UI"/>
                <a:cs typeface="Segoe UI"/>
              </a:rPr>
              <a:t>5,000</a:t>
            </a:r>
            <a:r>
              <a:rPr sz="1050" spc="15" dirty="0">
                <a:latin typeface="Segoe UI"/>
                <a:cs typeface="Segoe UI"/>
              </a:rPr>
              <a:t> </a:t>
            </a:r>
            <a:r>
              <a:rPr sz="1575" spc="30" baseline="-34391" dirty="0">
                <a:latin typeface="Symbol"/>
                <a:cs typeface="Symbol"/>
              </a:rPr>
              <a:t></a:t>
            </a:r>
            <a:r>
              <a:rPr sz="1575" spc="30" baseline="-34391" dirty="0">
                <a:latin typeface="Times New Roman"/>
                <a:cs typeface="Times New Roman"/>
              </a:rPr>
              <a:t> </a:t>
            </a:r>
            <a:r>
              <a:rPr sz="1050" u="sng" spc="20" dirty="0">
                <a:uFill>
                  <a:solidFill>
                    <a:srgbClr val="000000"/>
                  </a:solidFill>
                </a:uFill>
                <a:latin typeface="Segoe UI"/>
                <a:cs typeface="Segoe UI"/>
              </a:rPr>
              <a:t>1</a:t>
            </a:r>
            <a:r>
              <a:rPr sz="1050" spc="180" dirty="0">
                <a:latin typeface="Segoe UI"/>
                <a:cs typeface="Segoe UI"/>
              </a:rPr>
              <a:t> </a:t>
            </a:r>
            <a:r>
              <a:rPr sz="1575" spc="15" baseline="-34391" dirty="0">
                <a:latin typeface="Segoe UI"/>
                <a:cs typeface="Segoe UI"/>
              </a:rPr>
              <a:t>year</a:t>
            </a:r>
            <a:endParaRPr sz="1575" baseline="-34391">
              <a:latin typeface="Segoe UI"/>
              <a:cs typeface="Segoe UI"/>
            </a:endParaRPr>
          </a:p>
        </p:txBody>
      </p:sp>
      <p:sp>
        <p:nvSpPr>
          <p:cNvPr id="7" name="object 7"/>
          <p:cNvSpPr txBox="1"/>
          <p:nvPr/>
        </p:nvSpPr>
        <p:spPr>
          <a:xfrm>
            <a:off x="901700" y="2564792"/>
            <a:ext cx="4659630" cy="805815"/>
          </a:xfrm>
          <a:prstGeom prst="rect">
            <a:avLst/>
          </a:prstGeom>
        </p:spPr>
        <p:txBody>
          <a:bodyPr vert="horz" wrap="square" lIns="0" tIns="99060" rIns="0" bIns="0" rtlCol="0">
            <a:spAutoFit/>
          </a:bodyPr>
          <a:lstStyle/>
          <a:p>
            <a:pPr marL="44450">
              <a:lnSpc>
                <a:spcPct val="100000"/>
              </a:lnSpc>
              <a:spcBef>
                <a:spcPts val="780"/>
              </a:spcBef>
              <a:tabLst>
                <a:tab pos="617220" algn="l"/>
              </a:tabLst>
            </a:pPr>
            <a:r>
              <a:rPr sz="1050" spc="15" dirty="0">
                <a:latin typeface="Segoe UI"/>
                <a:cs typeface="Segoe UI"/>
              </a:rPr>
              <a:t>20,000	</a:t>
            </a:r>
            <a:r>
              <a:rPr sz="1050" spc="20" dirty="0">
                <a:latin typeface="Segoe UI"/>
                <a:cs typeface="Segoe UI"/>
              </a:rPr>
              <a:t>4</a:t>
            </a:r>
            <a:endParaRPr sz="1050">
              <a:latin typeface="Segoe UI"/>
              <a:cs typeface="Segoe UI"/>
            </a:endParaRPr>
          </a:p>
          <a:p>
            <a:pPr marL="12700">
              <a:lnSpc>
                <a:spcPct val="100000"/>
              </a:lnSpc>
              <a:spcBef>
                <a:spcPts val="700"/>
              </a:spcBef>
            </a:pPr>
            <a:r>
              <a:rPr sz="1100" spc="15" dirty="0">
                <a:latin typeface="Segoe UI"/>
                <a:cs typeface="Segoe UI"/>
              </a:rPr>
              <a:t>Thus, total </a:t>
            </a:r>
            <a:r>
              <a:rPr sz="1100" spc="10" dirty="0">
                <a:latin typeface="Segoe UI"/>
                <a:cs typeface="Segoe UI"/>
              </a:rPr>
              <a:t>cash </a:t>
            </a:r>
            <a:r>
              <a:rPr sz="1100" spc="15" dirty="0">
                <a:latin typeface="Segoe UI"/>
                <a:cs typeface="Segoe UI"/>
              </a:rPr>
              <a:t>outlay </a:t>
            </a:r>
            <a:r>
              <a:rPr sz="1100" spc="5" dirty="0">
                <a:latin typeface="Segoe UI"/>
                <a:cs typeface="Segoe UI"/>
              </a:rPr>
              <a:t>of </a:t>
            </a:r>
            <a:r>
              <a:rPr sz="1100" spc="-25" dirty="0">
                <a:latin typeface="Trebuchet MS"/>
                <a:cs typeface="Trebuchet MS"/>
              </a:rPr>
              <a:t>` </a:t>
            </a:r>
            <a:r>
              <a:rPr sz="1100" spc="10" dirty="0">
                <a:latin typeface="Segoe UI"/>
                <a:cs typeface="Segoe UI"/>
              </a:rPr>
              <a:t>205,000</a:t>
            </a:r>
            <a:r>
              <a:rPr sz="1100" spc="90" dirty="0">
                <a:latin typeface="Segoe UI"/>
                <a:cs typeface="Segoe UI"/>
              </a:rPr>
              <a:t> </a:t>
            </a:r>
            <a:r>
              <a:rPr sz="1100" spc="10" dirty="0">
                <a:latin typeface="Segoe UI"/>
                <a:cs typeface="Segoe UI"/>
              </a:rPr>
              <a:t>shall </a:t>
            </a:r>
            <a:r>
              <a:rPr sz="1100" spc="5" dirty="0">
                <a:latin typeface="Segoe UI"/>
                <a:cs typeface="Segoe UI"/>
              </a:rPr>
              <a:t>be </a:t>
            </a:r>
            <a:r>
              <a:rPr sz="1100" spc="15" dirty="0">
                <a:latin typeface="Segoe UI"/>
                <a:cs typeface="Segoe UI"/>
              </a:rPr>
              <a:t>recovered </a:t>
            </a:r>
            <a:r>
              <a:rPr sz="1100" dirty="0">
                <a:latin typeface="Segoe UI"/>
                <a:cs typeface="Segoe UI"/>
              </a:rPr>
              <a:t>in </a:t>
            </a:r>
            <a:r>
              <a:rPr sz="1100" spc="15" dirty="0">
                <a:latin typeface="Segoe UI"/>
                <a:cs typeface="Segoe UI"/>
              </a:rPr>
              <a:t>3¼ </a:t>
            </a:r>
            <a:r>
              <a:rPr sz="1100" spc="10" dirty="0">
                <a:latin typeface="Segoe UI"/>
                <a:cs typeface="Segoe UI"/>
              </a:rPr>
              <a:t>years’ time.</a:t>
            </a:r>
            <a:endParaRPr sz="1100">
              <a:latin typeface="Segoe UI"/>
              <a:cs typeface="Segoe UI"/>
            </a:endParaRPr>
          </a:p>
          <a:p>
            <a:pPr marL="12700">
              <a:lnSpc>
                <a:spcPct val="100000"/>
              </a:lnSpc>
              <a:spcBef>
                <a:spcPts val="740"/>
              </a:spcBef>
            </a:pPr>
            <a:r>
              <a:rPr sz="1200" b="1" spc="15" dirty="0">
                <a:solidFill>
                  <a:srgbClr val="00A650"/>
                </a:solidFill>
                <a:latin typeface="Segoe UI"/>
                <a:cs typeface="Segoe UI"/>
              </a:rPr>
              <a:t>Advantages </a:t>
            </a:r>
            <a:r>
              <a:rPr sz="1200" b="1" spc="10" dirty="0">
                <a:solidFill>
                  <a:srgbClr val="00A650"/>
                </a:solidFill>
                <a:latin typeface="Segoe UI"/>
                <a:cs typeface="Segoe UI"/>
              </a:rPr>
              <a:t>of </a:t>
            </a:r>
            <a:r>
              <a:rPr sz="1200" b="1" spc="15" dirty="0">
                <a:solidFill>
                  <a:srgbClr val="00A650"/>
                </a:solidFill>
                <a:latin typeface="Segoe UI"/>
                <a:cs typeface="Segoe UI"/>
              </a:rPr>
              <a:t>Payback</a:t>
            </a:r>
            <a:r>
              <a:rPr sz="1200" b="1" spc="85" dirty="0">
                <a:solidFill>
                  <a:srgbClr val="00A650"/>
                </a:solidFill>
                <a:latin typeface="Segoe UI"/>
                <a:cs typeface="Segoe UI"/>
              </a:rPr>
              <a:t> </a:t>
            </a:r>
            <a:r>
              <a:rPr sz="1200" b="1" spc="10" dirty="0">
                <a:solidFill>
                  <a:srgbClr val="00A650"/>
                </a:solidFill>
                <a:latin typeface="Segoe UI"/>
                <a:cs typeface="Segoe UI"/>
              </a:rPr>
              <a:t>period</a:t>
            </a:r>
            <a:endParaRPr sz="1200">
              <a:latin typeface="Segoe UI"/>
              <a:cs typeface="Segoe UI"/>
            </a:endParaRPr>
          </a:p>
        </p:txBody>
      </p:sp>
      <p:sp>
        <p:nvSpPr>
          <p:cNvPr id="8" name="object 8"/>
          <p:cNvSpPr txBox="1"/>
          <p:nvPr/>
        </p:nvSpPr>
        <p:spPr>
          <a:xfrm>
            <a:off x="901700" y="3351816"/>
            <a:ext cx="5286375" cy="4975225"/>
          </a:xfrm>
          <a:prstGeom prst="rect">
            <a:avLst/>
          </a:prstGeom>
        </p:spPr>
        <p:txBody>
          <a:bodyPr vert="horz" wrap="square" lIns="0" tIns="88265" rIns="0" bIns="0" rtlCol="0">
            <a:spAutoFit/>
          </a:bodyPr>
          <a:lstStyle/>
          <a:p>
            <a:pPr marL="378460" indent="-365760" algn="just">
              <a:lnSpc>
                <a:spcPct val="100000"/>
              </a:lnSpc>
              <a:spcBef>
                <a:spcPts val="695"/>
              </a:spcBef>
              <a:buSzPct val="109090"/>
              <a:buFont typeface="Wingdings"/>
              <a:buChar char=""/>
              <a:tabLst>
                <a:tab pos="378460" algn="l"/>
              </a:tabLst>
            </a:pPr>
            <a:r>
              <a:rPr sz="1100" spc="-5" dirty="0">
                <a:latin typeface="Segoe UI"/>
                <a:cs typeface="Segoe UI"/>
              </a:rPr>
              <a:t>It is easy to</a:t>
            </a:r>
            <a:r>
              <a:rPr sz="1100" dirty="0">
                <a:latin typeface="Segoe UI"/>
                <a:cs typeface="Segoe UI"/>
              </a:rPr>
              <a:t> </a:t>
            </a:r>
            <a:r>
              <a:rPr sz="1100" b="1" spc="-5" dirty="0">
                <a:latin typeface="Segoe UI"/>
                <a:cs typeface="Segoe UI"/>
              </a:rPr>
              <a:t>compute.</a:t>
            </a:r>
            <a:endParaRPr sz="1100">
              <a:latin typeface="Segoe UI"/>
              <a:cs typeface="Segoe UI"/>
            </a:endParaRPr>
          </a:p>
          <a:p>
            <a:pPr marL="377825" marR="6350" indent="-365760" algn="just">
              <a:lnSpc>
                <a:spcPct val="110900"/>
              </a:lnSpc>
              <a:spcBef>
                <a:spcPts val="600"/>
              </a:spcBef>
              <a:buSzPct val="109090"/>
              <a:buFont typeface="Wingdings"/>
              <a:buChar char=""/>
              <a:tabLst>
                <a:tab pos="378460" algn="l"/>
              </a:tabLst>
            </a:pPr>
            <a:r>
              <a:rPr sz="1100" spc="-5" dirty="0">
                <a:latin typeface="Segoe UI"/>
                <a:cs typeface="Segoe UI"/>
              </a:rPr>
              <a:t>It is easy to understand </a:t>
            </a:r>
            <a:r>
              <a:rPr sz="1100" dirty="0">
                <a:latin typeface="Segoe UI"/>
                <a:cs typeface="Segoe UI"/>
              </a:rPr>
              <a:t>as </a:t>
            </a:r>
            <a:r>
              <a:rPr sz="1100" spc="-5" dirty="0">
                <a:latin typeface="Segoe UI"/>
                <a:cs typeface="Segoe UI"/>
              </a:rPr>
              <a:t>it provides </a:t>
            </a:r>
            <a:r>
              <a:rPr sz="1100" dirty="0">
                <a:latin typeface="Segoe UI"/>
                <a:cs typeface="Segoe UI"/>
              </a:rPr>
              <a:t>a </a:t>
            </a:r>
            <a:r>
              <a:rPr sz="1100" b="1" spc="-5" dirty="0">
                <a:latin typeface="Segoe UI"/>
                <a:cs typeface="Segoe UI"/>
              </a:rPr>
              <a:t>quick estimate </a:t>
            </a:r>
            <a:r>
              <a:rPr sz="1100" dirty="0">
                <a:latin typeface="Segoe UI"/>
                <a:cs typeface="Segoe UI"/>
              </a:rPr>
              <a:t>of </a:t>
            </a:r>
            <a:r>
              <a:rPr sz="1100" spc="-5" dirty="0">
                <a:latin typeface="Segoe UI"/>
                <a:cs typeface="Segoe UI"/>
              </a:rPr>
              <a:t>the time needed </a:t>
            </a:r>
            <a:r>
              <a:rPr sz="1100" dirty="0">
                <a:latin typeface="Segoe UI"/>
                <a:cs typeface="Segoe UI"/>
              </a:rPr>
              <a:t>for  </a:t>
            </a:r>
            <a:r>
              <a:rPr sz="1100" spc="-5" dirty="0">
                <a:latin typeface="Segoe UI"/>
                <a:cs typeface="Segoe UI"/>
              </a:rPr>
              <a:t>the organization to recoup the cash</a:t>
            </a:r>
            <a:r>
              <a:rPr sz="1100" dirty="0">
                <a:latin typeface="Segoe UI"/>
                <a:cs typeface="Segoe UI"/>
              </a:rPr>
              <a:t> </a:t>
            </a:r>
            <a:r>
              <a:rPr sz="1100" spc="-5" dirty="0">
                <a:latin typeface="Segoe UI"/>
                <a:cs typeface="Segoe UI"/>
              </a:rPr>
              <a:t>invested.</a:t>
            </a:r>
            <a:endParaRPr sz="1100">
              <a:latin typeface="Segoe UI"/>
              <a:cs typeface="Segoe UI"/>
            </a:endParaRPr>
          </a:p>
          <a:p>
            <a:pPr marL="377825" marR="5080" indent="-365760" algn="just">
              <a:lnSpc>
                <a:spcPct val="110900"/>
              </a:lnSpc>
              <a:spcBef>
                <a:spcPts val="600"/>
              </a:spcBef>
              <a:buSzPct val="109090"/>
              <a:buFont typeface="Wingdings"/>
              <a:buChar char=""/>
              <a:tabLst>
                <a:tab pos="378460" algn="l"/>
              </a:tabLst>
            </a:pPr>
            <a:r>
              <a:rPr sz="1100" spc="-5" dirty="0">
                <a:latin typeface="Segoe UI"/>
                <a:cs typeface="Segoe UI"/>
              </a:rPr>
              <a:t>The length </a:t>
            </a:r>
            <a:r>
              <a:rPr sz="1100" dirty="0">
                <a:latin typeface="Segoe UI"/>
                <a:cs typeface="Segoe UI"/>
              </a:rPr>
              <a:t>of </a:t>
            </a:r>
            <a:r>
              <a:rPr sz="1100" spc="-5" dirty="0">
                <a:latin typeface="Segoe UI"/>
                <a:cs typeface="Segoe UI"/>
              </a:rPr>
              <a:t>the payback period can also serve </a:t>
            </a:r>
            <a:r>
              <a:rPr sz="1100" dirty="0">
                <a:latin typeface="Segoe UI"/>
                <a:cs typeface="Segoe UI"/>
              </a:rPr>
              <a:t>as an </a:t>
            </a:r>
            <a:r>
              <a:rPr sz="1100" b="1" spc="-5" dirty="0">
                <a:latin typeface="Segoe UI"/>
                <a:cs typeface="Segoe UI"/>
              </a:rPr>
              <a:t>estimate of </a:t>
            </a:r>
            <a:r>
              <a:rPr sz="1100" b="1" dirty="0">
                <a:latin typeface="Segoe UI"/>
                <a:cs typeface="Segoe UI"/>
              </a:rPr>
              <a:t>a </a:t>
            </a:r>
            <a:r>
              <a:rPr sz="1100" b="1" spc="-5" dirty="0">
                <a:latin typeface="Segoe UI"/>
                <a:cs typeface="Segoe UI"/>
              </a:rPr>
              <a:t>project’s  risk; </a:t>
            </a:r>
            <a:r>
              <a:rPr sz="1100" spc="-5" dirty="0">
                <a:latin typeface="Segoe UI"/>
                <a:cs typeface="Segoe UI"/>
              </a:rPr>
              <a:t>the longer the payback period, the riskier the project </a:t>
            </a:r>
            <a:r>
              <a:rPr sz="1100" dirty="0">
                <a:latin typeface="Segoe UI"/>
                <a:cs typeface="Segoe UI"/>
              </a:rPr>
              <a:t>as </a:t>
            </a:r>
            <a:r>
              <a:rPr sz="1100" spc="-5" dirty="0">
                <a:latin typeface="Segoe UI"/>
                <a:cs typeface="Segoe UI"/>
              </a:rPr>
              <a:t>long-term  predictions </a:t>
            </a:r>
            <a:r>
              <a:rPr sz="1100" dirty="0">
                <a:latin typeface="Segoe UI"/>
                <a:cs typeface="Segoe UI"/>
              </a:rPr>
              <a:t>are </a:t>
            </a:r>
            <a:r>
              <a:rPr sz="1100" spc="-5" dirty="0">
                <a:latin typeface="Segoe UI"/>
                <a:cs typeface="Segoe UI"/>
              </a:rPr>
              <a:t>less reliable. In some industries with high obsolescence </a:t>
            </a:r>
            <a:r>
              <a:rPr sz="1100" dirty="0">
                <a:latin typeface="Segoe UI"/>
                <a:cs typeface="Segoe UI"/>
              </a:rPr>
              <a:t>risk </a:t>
            </a:r>
            <a:r>
              <a:rPr sz="1100" spc="-5" dirty="0">
                <a:latin typeface="Segoe UI"/>
                <a:cs typeface="Segoe UI"/>
              </a:rPr>
              <a:t>like  software industry </a:t>
            </a:r>
            <a:r>
              <a:rPr sz="1100" spc="-10" dirty="0">
                <a:latin typeface="Segoe UI"/>
                <a:cs typeface="Segoe UI"/>
              </a:rPr>
              <a:t>or </a:t>
            </a:r>
            <a:r>
              <a:rPr sz="1100" spc="-5" dirty="0">
                <a:latin typeface="Segoe UI"/>
                <a:cs typeface="Segoe UI"/>
              </a:rPr>
              <a:t>in situations where an organization is short </a:t>
            </a:r>
            <a:r>
              <a:rPr sz="1100" dirty="0">
                <a:latin typeface="Segoe UI"/>
                <a:cs typeface="Segoe UI"/>
              </a:rPr>
              <a:t>on </a:t>
            </a:r>
            <a:r>
              <a:rPr sz="1100" spc="-5" dirty="0">
                <a:latin typeface="Segoe UI"/>
                <a:cs typeface="Segoe UI"/>
              </a:rPr>
              <a:t>cash, short  payback periods often become the determining factor </a:t>
            </a:r>
            <a:r>
              <a:rPr sz="1100" dirty="0">
                <a:latin typeface="Segoe UI"/>
                <a:cs typeface="Segoe UI"/>
              </a:rPr>
              <a:t>for</a:t>
            </a:r>
            <a:r>
              <a:rPr sz="1100" spc="25" dirty="0">
                <a:latin typeface="Segoe UI"/>
                <a:cs typeface="Segoe UI"/>
              </a:rPr>
              <a:t> </a:t>
            </a:r>
            <a:r>
              <a:rPr sz="1100" spc="-5" dirty="0">
                <a:latin typeface="Segoe UI"/>
                <a:cs typeface="Segoe UI"/>
              </a:rPr>
              <a:t>investments.</a:t>
            </a:r>
            <a:endParaRPr sz="1100">
              <a:latin typeface="Segoe UI"/>
              <a:cs typeface="Segoe UI"/>
            </a:endParaRPr>
          </a:p>
          <a:p>
            <a:pPr marL="12700" algn="just">
              <a:lnSpc>
                <a:spcPct val="100000"/>
              </a:lnSpc>
              <a:spcBef>
                <a:spcPts val="750"/>
              </a:spcBef>
            </a:pPr>
            <a:r>
              <a:rPr sz="1200" b="1" spc="15" dirty="0">
                <a:solidFill>
                  <a:srgbClr val="00A650"/>
                </a:solidFill>
                <a:latin typeface="Segoe UI"/>
                <a:cs typeface="Segoe UI"/>
              </a:rPr>
              <a:t>Limitations </a:t>
            </a:r>
            <a:r>
              <a:rPr sz="1200" b="1" spc="10" dirty="0">
                <a:solidFill>
                  <a:srgbClr val="00A650"/>
                </a:solidFill>
                <a:latin typeface="Segoe UI"/>
                <a:cs typeface="Segoe UI"/>
              </a:rPr>
              <a:t>of Payback</a:t>
            </a:r>
            <a:r>
              <a:rPr sz="1200" b="1" spc="85" dirty="0">
                <a:solidFill>
                  <a:srgbClr val="00A650"/>
                </a:solidFill>
                <a:latin typeface="Segoe UI"/>
                <a:cs typeface="Segoe UI"/>
              </a:rPr>
              <a:t> </a:t>
            </a:r>
            <a:r>
              <a:rPr sz="1200" b="1" spc="15" dirty="0">
                <a:solidFill>
                  <a:srgbClr val="00A650"/>
                </a:solidFill>
                <a:latin typeface="Segoe UI"/>
                <a:cs typeface="Segoe UI"/>
              </a:rPr>
              <a:t>period</a:t>
            </a:r>
            <a:endParaRPr sz="1200">
              <a:latin typeface="Segoe UI"/>
              <a:cs typeface="Segoe UI"/>
            </a:endParaRPr>
          </a:p>
          <a:p>
            <a:pPr marL="378460" marR="5715" indent="-366395" algn="just">
              <a:lnSpc>
                <a:spcPct val="110900"/>
              </a:lnSpc>
              <a:spcBef>
                <a:spcPts val="500"/>
              </a:spcBef>
              <a:buSzPct val="109090"/>
              <a:buFont typeface="Wingdings"/>
              <a:buChar char=""/>
              <a:tabLst>
                <a:tab pos="378460" algn="l"/>
              </a:tabLst>
            </a:pPr>
            <a:r>
              <a:rPr sz="1100" spc="-5" dirty="0">
                <a:latin typeface="Segoe UI"/>
                <a:cs typeface="Segoe UI"/>
              </a:rPr>
              <a:t>It </a:t>
            </a:r>
            <a:r>
              <a:rPr sz="1100" b="1" dirty="0">
                <a:latin typeface="Segoe UI"/>
                <a:cs typeface="Segoe UI"/>
              </a:rPr>
              <a:t>ignores the </a:t>
            </a:r>
            <a:r>
              <a:rPr sz="1100" b="1" spc="-5" dirty="0">
                <a:latin typeface="Segoe UI"/>
                <a:cs typeface="Segoe UI"/>
              </a:rPr>
              <a:t>time value of money</a:t>
            </a:r>
            <a:r>
              <a:rPr sz="1100" spc="-5" dirty="0">
                <a:latin typeface="Segoe UI"/>
                <a:cs typeface="Segoe UI"/>
              </a:rPr>
              <a:t>. As long as the payback periods </a:t>
            </a:r>
            <a:r>
              <a:rPr sz="1100" dirty="0">
                <a:latin typeface="Segoe UI"/>
                <a:cs typeface="Segoe UI"/>
              </a:rPr>
              <a:t>for </a:t>
            </a:r>
            <a:r>
              <a:rPr sz="1100" spc="-5" dirty="0">
                <a:latin typeface="Segoe UI"/>
                <a:cs typeface="Segoe UI"/>
              </a:rPr>
              <a:t>two  projects </a:t>
            </a:r>
            <a:r>
              <a:rPr sz="1100" dirty="0">
                <a:latin typeface="Segoe UI"/>
                <a:cs typeface="Segoe UI"/>
              </a:rPr>
              <a:t>are </a:t>
            </a:r>
            <a:r>
              <a:rPr sz="1100" spc="-5" dirty="0">
                <a:latin typeface="Segoe UI"/>
                <a:cs typeface="Segoe UI"/>
              </a:rPr>
              <a:t>the same, the payback period technique considers them equal </a:t>
            </a:r>
            <a:r>
              <a:rPr sz="1100" dirty="0">
                <a:latin typeface="Segoe UI"/>
                <a:cs typeface="Segoe UI"/>
              </a:rPr>
              <a:t>as  </a:t>
            </a:r>
            <a:r>
              <a:rPr sz="1100" spc="-5" dirty="0">
                <a:latin typeface="Segoe UI"/>
                <a:cs typeface="Segoe UI"/>
              </a:rPr>
              <a:t>investments, even if </a:t>
            </a:r>
            <a:r>
              <a:rPr sz="1100" dirty="0">
                <a:latin typeface="Segoe UI"/>
                <a:cs typeface="Segoe UI"/>
              </a:rPr>
              <a:t>one </a:t>
            </a:r>
            <a:r>
              <a:rPr sz="1100" spc="-5" dirty="0">
                <a:latin typeface="Segoe UI"/>
                <a:cs typeface="Segoe UI"/>
              </a:rPr>
              <a:t>project generates most </a:t>
            </a:r>
            <a:r>
              <a:rPr sz="1100" dirty="0">
                <a:latin typeface="Segoe UI"/>
                <a:cs typeface="Segoe UI"/>
              </a:rPr>
              <a:t>of </a:t>
            </a:r>
            <a:r>
              <a:rPr sz="1100" spc="-5" dirty="0">
                <a:latin typeface="Segoe UI"/>
                <a:cs typeface="Segoe UI"/>
              </a:rPr>
              <a:t>its net cash inflows in the  early years </a:t>
            </a:r>
            <a:r>
              <a:rPr sz="1100" dirty="0">
                <a:latin typeface="Segoe UI"/>
                <a:cs typeface="Segoe UI"/>
              </a:rPr>
              <a:t>of </a:t>
            </a:r>
            <a:r>
              <a:rPr sz="1100" spc="-5" dirty="0">
                <a:latin typeface="Segoe UI"/>
                <a:cs typeface="Segoe UI"/>
              </a:rPr>
              <a:t>the project while the other project generates most </a:t>
            </a:r>
            <a:r>
              <a:rPr sz="1100" dirty="0">
                <a:latin typeface="Segoe UI"/>
                <a:cs typeface="Segoe UI"/>
              </a:rPr>
              <a:t>of </a:t>
            </a:r>
            <a:r>
              <a:rPr sz="1100" spc="-5" dirty="0">
                <a:latin typeface="Segoe UI"/>
                <a:cs typeface="Segoe UI"/>
              </a:rPr>
              <a:t>its net cash  inflows in the latter </a:t>
            </a:r>
            <a:r>
              <a:rPr sz="1100" dirty="0">
                <a:latin typeface="Segoe UI"/>
                <a:cs typeface="Segoe UI"/>
              </a:rPr>
              <a:t>years of </a:t>
            </a:r>
            <a:r>
              <a:rPr sz="1100" spc="-5" dirty="0">
                <a:latin typeface="Segoe UI"/>
                <a:cs typeface="Segoe UI"/>
              </a:rPr>
              <a:t>the payback</a:t>
            </a:r>
            <a:r>
              <a:rPr sz="1100" spc="-15" dirty="0">
                <a:latin typeface="Segoe UI"/>
                <a:cs typeface="Segoe UI"/>
              </a:rPr>
              <a:t> </a:t>
            </a:r>
            <a:r>
              <a:rPr sz="1100" spc="-5" dirty="0">
                <a:latin typeface="Segoe UI"/>
                <a:cs typeface="Segoe UI"/>
              </a:rPr>
              <a:t>period.</a:t>
            </a:r>
            <a:endParaRPr sz="1100">
              <a:latin typeface="Segoe UI"/>
              <a:cs typeface="Segoe UI"/>
            </a:endParaRPr>
          </a:p>
          <a:p>
            <a:pPr marL="377825" marR="6350" indent="-365760" algn="just">
              <a:lnSpc>
                <a:spcPct val="110900"/>
              </a:lnSpc>
              <a:spcBef>
                <a:spcPts val="600"/>
              </a:spcBef>
              <a:buSzPct val="109090"/>
              <a:buFont typeface="Wingdings"/>
              <a:buChar char=""/>
              <a:tabLst>
                <a:tab pos="378460" algn="l"/>
              </a:tabLst>
            </a:pPr>
            <a:r>
              <a:rPr sz="1100" dirty="0">
                <a:latin typeface="Segoe UI"/>
                <a:cs typeface="Segoe UI"/>
              </a:rPr>
              <a:t>A </a:t>
            </a:r>
            <a:r>
              <a:rPr sz="1100" spc="-5" dirty="0">
                <a:latin typeface="Segoe UI"/>
                <a:cs typeface="Segoe UI"/>
              </a:rPr>
              <a:t>second limitation </a:t>
            </a:r>
            <a:r>
              <a:rPr sz="1100" dirty="0">
                <a:latin typeface="Segoe UI"/>
                <a:cs typeface="Segoe UI"/>
              </a:rPr>
              <a:t>of this </a:t>
            </a:r>
            <a:r>
              <a:rPr sz="1100" spc="-5" dirty="0">
                <a:latin typeface="Segoe UI"/>
                <a:cs typeface="Segoe UI"/>
              </a:rPr>
              <a:t>technique is its </a:t>
            </a:r>
            <a:r>
              <a:rPr sz="1100" b="1" dirty="0">
                <a:latin typeface="Segoe UI"/>
                <a:cs typeface="Segoe UI"/>
              </a:rPr>
              <a:t>failure </a:t>
            </a:r>
            <a:r>
              <a:rPr sz="1100" spc="-5" dirty="0">
                <a:latin typeface="Segoe UI"/>
                <a:cs typeface="Segoe UI"/>
              </a:rPr>
              <a:t>to consider </a:t>
            </a:r>
            <a:r>
              <a:rPr sz="1100" dirty="0">
                <a:latin typeface="Segoe UI"/>
                <a:cs typeface="Segoe UI"/>
              </a:rPr>
              <a:t>an </a:t>
            </a:r>
            <a:r>
              <a:rPr sz="1100" spc="-5" dirty="0">
                <a:latin typeface="Segoe UI"/>
                <a:cs typeface="Segoe UI"/>
              </a:rPr>
              <a:t>investment’s  total profitability; it only considers cash inflows upto the period in which initial  investment is fully recovered </a:t>
            </a:r>
            <a:r>
              <a:rPr sz="1100" dirty="0">
                <a:latin typeface="Segoe UI"/>
                <a:cs typeface="Segoe UI"/>
              </a:rPr>
              <a:t>and </a:t>
            </a:r>
            <a:r>
              <a:rPr sz="1100" spc="-5" dirty="0">
                <a:latin typeface="Segoe UI"/>
                <a:cs typeface="Segoe UI"/>
              </a:rPr>
              <a:t>ignores cash flows after the payback</a:t>
            </a:r>
            <a:r>
              <a:rPr sz="1100" spc="65" dirty="0">
                <a:latin typeface="Segoe UI"/>
                <a:cs typeface="Segoe UI"/>
              </a:rPr>
              <a:t> </a:t>
            </a:r>
            <a:r>
              <a:rPr sz="1100" spc="-5" dirty="0">
                <a:latin typeface="Segoe UI"/>
                <a:cs typeface="Segoe UI"/>
              </a:rPr>
              <a:t>period.</a:t>
            </a:r>
            <a:endParaRPr sz="1100">
              <a:latin typeface="Segoe UI"/>
              <a:cs typeface="Segoe UI"/>
            </a:endParaRPr>
          </a:p>
          <a:p>
            <a:pPr marL="378460" marR="8255" indent="-365760" algn="just">
              <a:lnSpc>
                <a:spcPct val="110900"/>
              </a:lnSpc>
              <a:spcBef>
                <a:spcPts val="600"/>
              </a:spcBef>
              <a:buSzPct val="109090"/>
              <a:buFont typeface="Wingdings"/>
              <a:buChar char=""/>
              <a:tabLst>
                <a:tab pos="378460" algn="l"/>
              </a:tabLst>
            </a:pPr>
            <a:r>
              <a:rPr sz="1100" spc="-5" dirty="0">
                <a:latin typeface="Segoe UI"/>
                <a:cs typeface="Segoe UI"/>
              </a:rPr>
              <a:t>Payback technique places much emphasis </a:t>
            </a:r>
            <a:r>
              <a:rPr sz="1100" dirty="0">
                <a:latin typeface="Segoe UI"/>
                <a:cs typeface="Segoe UI"/>
              </a:rPr>
              <a:t>on </a:t>
            </a:r>
            <a:r>
              <a:rPr sz="1100" b="1" spc="-5" dirty="0">
                <a:latin typeface="Segoe UI"/>
                <a:cs typeface="Segoe UI"/>
              </a:rPr>
              <a:t>short payback periods </a:t>
            </a:r>
            <a:r>
              <a:rPr sz="1100" spc="-10" dirty="0">
                <a:latin typeface="Segoe UI"/>
                <a:cs typeface="Segoe UI"/>
              </a:rPr>
              <a:t>thereby  </a:t>
            </a:r>
            <a:r>
              <a:rPr sz="1100" spc="-5" dirty="0">
                <a:latin typeface="Segoe UI"/>
                <a:cs typeface="Segoe UI"/>
              </a:rPr>
              <a:t>ignoring long-term</a:t>
            </a:r>
            <a:r>
              <a:rPr sz="1100" spc="-10" dirty="0">
                <a:latin typeface="Segoe UI"/>
                <a:cs typeface="Segoe UI"/>
              </a:rPr>
              <a:t> </a:t>
            </a:r>
            <a:r>
              <a:rPr sz="1100" spc="-5" dirty="0">
                <a:latin typeface="Segoe UI"/>
                <a:cs typeface="Segoe UI"/>
              </a:rPr>
              <a:t>projects.</a:t>
            </a:r>
            <a:endParaRPr sz="1100">
              <a:latin typeface="Segoe UI"/>
              <a:cs typeface="Segoe UI"/>
            </a:endParaRPr>
          </a:p>
          <a:p>
            <a:pPr marL="12700" algn="just">
              <a:lnSpc>
                <a:spcPct val="100000"/>
              </a:lnSpc>
              <a:spcBef>
                <a:spcPts val="740"/>
              </a:spcBef>
            </a:pPr>
            <a:r>
              <a:rPr sz="1200" b="1" spc="15" dirty="0">
                <a:solidFill>
                  <a:srgbClr val="00A650"/>
                </a:solidFill>
                <a:latin typeface="Segoe UI"/>
                <a:cs typeface="Segoe UI"/>
              </a:rPr>
              <a:t>7.8.1.1 </a:t>
            </a:r>
            <a:r>
              <a:rPr sz="1200" b="1" spc="10" dirty="0">
                <a:solidFill>
                  <a:srgbClr val="00A650"/>
                </a:solidFill>
                <a:latin typeface="Segoe UI"/>
                <a:cs typeface="Segoe UI"/>
              </a:rPr>
              <a:t>Payback</a:t>
            </a:r>
            <a:r>
              <a:rPr sz="1200" b="1" spc="65" dirty="0">
                <a:solidFill>
                  <a:srgbClr val="00A650"/>
                </a:solidFill>
                <a:latin typeface="Segoe UI"/>
                <a:cs typeface="Segoe UI"/>
              </a:rPr>
              <a:t> </a:t>
            </a:r>
            <a:r>
              <a:rPr sz="1200" b="1" spc="15" dirty="0">
                <a:solidFill>
                  <a:srgbClr val="00A650"/>
                </a:solidFill>
                <a:latin typeface="Segoe UI"/>
                <a:cs typeface="Segoe UI"/>
              </a:rPr>
              <a:t>Reciprocal</a:t>
            </a:r>
            <a:endParaRPr sz="1200">
              <a:latin typeface="Segoe UI"/>
              <a:cs typeface="Segoe UI"/>
            </a:endParaRPr>
          </a:p>
          <a:p>
            <a:pPr marL="12700" marR="6985" algn="just">
              <a:lnSpc>
                <a:spcPct val="110900"/>
              </a:lnSpc>
              <a:spcBef>
                <a:spcPts val="505"/>
              </a:spcBef>
            </a:pPr>
            <a:r>
              <a:rPr sz="1100" spc="5" dirty="0">
                <a:latin typeface="Segoe UI"/>
                <a:cs typeface="Segoe UI"/>
              </a:rPr>
              <a:t>As </a:t>
            </a:r>
            <a:r>
              <a:rPr sz="1100" spc="15" dirty="0">
                <a:latin typeface="Segoe UI"/>
                <a:cs typeface="Segoe UI"/>
              </a:rPr>
              <a:t>the </a:t>
            </a:r>
            <a:r>
              <a:rPr sz="1100" spc="10" dirty="0">
                <a:latin typeface="Segoe UI"/>
                <a:cs typeface="Segoe UI"/>
              </a:rPr>
              <a:t>name </a:t>
            </a:r>
            <a:r>
              <a:rPr sz="1100" spc="15" dirty="0">
                <a:latin typeface="Segoe UI"/>
                <a:cs typeface="Segoe UI"/>
              </a:rPr>
              <a:t>indicates </a:t>
            </a:r>
            <a:r>
              <a:rPr sz="1100" spc="10" dirty="0">
                <a:latin typeface="Segoe UI"/>
                <a:cs typeface="Segoe UI"/>
              </a:rPr>
              <a:t>it is the </a:t>
            </a:r>
            <a:r>
              <a:rPr sz="1100" spc="15" dirty="0">
                <a:latin typeface="Segoe UI"/>
                <a:cs typeface="Segoe UI"/>
              </a:rPr>
              <a:t>reciprocal </a:t>
            </a:r>
            <a:r>
              <a:rPr sz="1100" spc="5" dirty="0">
                <a:latin typeface="Segoe UI"/>
                <a:cs typeface="Segoe UI"/>
              </a:rPr>
              <a:t>of </a:t>
            </a:r>
            <a:r>
              <a:rPr sz="1100" spc="15" dirty="0">
                <a:latin typeface="Segoe UI"/>
                <a:cs typeface="Segoe UI"/>
              </a:rPr>
              <a:t>payback period. </a:t>
            </a:r>
            <a:r>
              <a:rPr sz="1100" dirty="0">
                <a:latin typeface="Segoe UI"/>
                <a:cs typeface="Segoe UI"/>
              </a:rPr>
              <a:t>A </a:t>
            </a:r>
            <a:r>
              <a:rPr sz="1100" spc="10" dirty="0">
                <a:latin typeface="Segoe UI"/>
                <a:cs typeface="Segoe UI"/>
              </a:rPr>
              <a:t>major </a:t>
            </a:r>
            <a:r>
              <a:rPr sz="1100" spc="15" dirty="0">
                <a:latin typeface="Segoe UI"/>
                <a:cs typeface="Segoe UI"/>
              </a:rPr>
              <a:t>drawback </a:t>
            </a:r>
            <a:r>
              <a:rPr sz="1100" dirty="0">
                <a:latin typeface="Segoe UI"/>
                <a:cs typeface="Segoe UI"/>
              </a:rPr>
              <a:t>of  </a:t>
            </a:r>
            <a:r>
              <a:rPr sz="1100" spc="15" dirty="0">
                <a:latin typeface="Segoe UI"/>
                <a:cs typeface="Segoe UI"/>
              </a:rPr>
              <a:t>the </a:t>
            </a:r>
            <a:r>
              <a:rPr sz="1100" spc="10" dirty="0">
                <a:latin typeface="Segoe UI"/>
                <a:cs typeface="Segoe UI"/>
              </a:rPr>
              <a:t>payback </a:t>
            </a:r>
            <a:r>
              <a:rPr sz="1100" spc="15" dirty="0">
                <a:latin typeface="Segoe UI"/>
                <a:cs typeface="Segoe UI"/>
              </a:rPr>
              <a:t>period method </a:t>
            </a:r>
            <a:r>
              <a:rPr sz="1100" spc="10" dirty="0">
                <a:latin typeface="Segoe UI"/>
                <a:cs typeface="Segoe UI"/>
              </a:rPr>
              <a:t>of </a:t>
            </a:r>
            <a:r>
              <a:rPr sz="1100" spc="15" dirty="0">
                <a:latin typeface="Segoe UI"/>
                <a:cs typeface="Segoe UI"/>
              </a:rPr>
              <a:t>capital budgeting </a:t>
            </a:r>
            <a:r>
              <a:rPr sz="1100" spc="10" dirty="0">
                <a:latin typeface="Segoe UI"/>
                <a:cs typeface="Segoe UI"/>
              </a:rPr>
              <a:t>is that it does not </a:t>
            </a:r>
            <a:r>
              <a:rPr sz="1100" spc="15" dirty="0">
                <a:latin typeface="Segoe UI"/>
                <a:cs typeface="Segoe UI"/>
              </a:rPr>
              <a:t>indicate </a:t>
            </a:r>
            <a:r>
              <a:rPr sz="1100" spc="10" dirty="0">
                <a:latin typeface="Segoe UI"/>
                <a:cs typeface="Segoe UI"/>
              </a:rPr>
              <a:t>any</a:t>
            </a:r>
            <a:r>
              <a:rPr sz="1100" spc="-165" dirty="0">
                <a:latin typeface="Segoe UI"/>
                <a:cs typeface="Segoe UI"/>
              </a:rPr>
              <a:t> </a:t>
            </a:r>
            <a:r>
              <a:rPr sz="1100" spc="5" dirty="0">
                <a:latin typeface="Segoe UI"/>
                <a:cs typeface="Segoe UI"/>
              </a:rPr>
              <a:t>cut  </a:t>
            </a:r>
            <a:r>
              <a:rPr sz="1100" spc="10" dirty="0">
                <a:latin typeface="Segoe UI"/>
                <a:cs typeface="Segoe UI"/>
              </a:rPr>
              <a:t>off</a:t>
            </a:r>
            <a:r>
              <a:rPr sz="1100" spc="105" dirty="0">
                <a:latin typeface="Segoe UI"/>
                <a:cs typeface="Segoe UI"/>
              </a:rPr>
              <a:t> </a:t>
            </a:r>
            <a:r>
              <a:rPr sz="1100" spc="15" dirty="0">
                <a:latin typeface="Segoe UI"/>
                <a:cs typeface="Segoe UI"/>
              </a:rPr>
              <a:t>period</a:t>
            </a:r>
            <a:r>
              <a:rPr sz="1100" spc="105" dirty="0">
                <a:latin typeface="Segoe UI"/>
                <a:cs typeface="Segoe UI"/>
              </a:rPr>
              <a:t> </a:t>
            </a:r>
            <a:r>
              <a:rPr sz="1100" spc="10" dirty="0">
                <a:latin typeface="Segoe UI"/>
                <a:cs typeface="Segoe UI"/>
              </a:rPr>
              <a:t>for</a:t>
            </a:r>
            <a:r>
              <a:rPr sz="1100" spc="120" dirty="0">
                <a:latin typeface="Segoe UI"/>
                <a:cs typeface="Segoe UI"/>
              </a:rPr>
              <a:t> </a:t>
            </a:r>
            <a:r>
              <a:rPr sz="1100" spc="10" dirty="0">
                <a:latin typeface="Segoe UI"/>
                <a:cs typeface="Segoe UI"/>
              </a:rPr>
              <a:t>the</a:t>
            </a:r>
            <a:r>
              <a:rPr sz="1100" spc="105" dirty="0">
                <a:latin typeface="Segoe UI"/>
                <a:cs typeface="Segoe UI"/>
              </a:rPr>
              <a:t> </a:t>
            </a:r>
            <a:r>
              <a:rPr sz="1100" spc="15" dirty="0">
                <a:latin typeface="Segoe UI"/>
                <a:cs typeface="Segoe UI"/>
              </a:rPr>
              <a:t>purpose</a:t>
            </a:r>
            <a:r>
              <a:rPr sz="1100" spc="110" dirty="0">
                <a:latin typeface="Segoe UI"/>
                <a:cs typeface="Segoe UI"/>
              </a:rPr>
              <a:t> </a:t>
            </a:r>
            <a:r>
              <a:rPr sz="1100" spc="5" dirty="0">
                <a:latin typeface="Segoe UI"/>
                <a:cs typeface="Segoe UI"/>
              </a:rPr>
              <a:t>of</a:t>
            </a:r>
            <a:r>
              <a:rPr sz="1100" spc="105" dirty="0">
                <a:latin typeface="Segoe UI"/>
                <a:cs typeface="Segoe UI"/>
              </a:rPr>
              <a:t> </a:t>
            </a:r>
            <a:r>
              <a:rPr sz="1100" spc="15" dirty="0">
                <a:latin typeface="Segoe UI"/>
                <a:cs typeface="Segoe UI"/>
              </a:rPr>
              <a:t>investment</a:t>
            </a:r>
            <a:r>
              <a:rPr sz="1100" spc="105" dirty="0">
                <a:latin typeface="Segoe UI"/>
                <a:cs typeface="Segoe UI"/>
              </a:rPr>
              <a:t> </a:t>
            </a:r>
            <a:r>
              <a:rPr sz="1100" spc="15" dirty="0">
                <a:latin typeface="Segoe UI"/>
                <a:cs typeface="Segoe UI"/>
              </a:rPr>
              <a:t>decision.</a:t>
            </a:r>
            <a:r>
              <a:rPr sz="1100" spc="120" dirty="0">
                <a:latin typeface="Segoe UI"/>
                <a:cs typeface="Segoe UI"/>
              </a:rPr>
              <a:t> </a:t>
            </a:r>
            <a:r>
              <a:rPr sz="1100" spc="5" dirty="0">
                <a:latin typeface="Segoe UI"/>
                <a:cs typeface="Segoe UI"/>
              </a:rPr>
              <a:t>It</a:t>
            </a:r>
            <a:r>
              <a:rPr sz="1100" spc="105" dirty="0">
                <a:latin typeface="Segoe UI"/>
                <a:cs typeface="Segoe UI"/>
              </a:rPr>
              <a:t> </a:t>
            </a:r>
            <a:r>
              <a:rPr sz="1100" spc="10" dirty="0">
                <a:latin typeface="Segoe UI"/>
                <a:cs typeface="Segoe UI"/>
              </a:rPr>
              <a:t>is,</a:t>
            </a:r>
            <a:r>
              <a:rPr sz="1100" spc="120" dirty="0">
                <a:latin typeface="Segoe UI"/>
                <a:cs typeface="Segoe UI"/>
              </a:rPr>
              <a:t> </a:t>
            </a:r>
            <a:r>
              <a:rPr sz="1100" spc="15" dirty="0">
                <a:latin typeface="Segoe UI"/>
                <a:cs typeface="Segoe UI"/>
              </a:rPr>
              <a:t>however,</a:t>
            </a:r>
            <a:r>
              <a:rPr sz="1100" spc="105" dirty="0">
                <a:latin typeface="Segoe UI"/>
                <a:cs typeface="Segoe UI"/>
              </a:rPr>
              <a:t> </a:t>
            </a:r>
            <a:r>
              <a:rPr sz="1100" spc="10" dirty="0">
                <a:latin typeface="Segoe UI"/>
                <a:cs typeface="Segoe UI"/>
              </a:rPr>
              <a:t>argued</a:t>
            </a:r>
            <a:r>
              <a:rPr sz="1100" spc="114" dirty="0">
                <a:latin typeface="Segoe UI"/>
                <a:cs typeface="Segoe UI"/>
              </a:rPr>
              <a:t> </a:t>
            </a:r>
            <a:r>
              <a:rPr sz="1100" spc="10" dirty="0">
                <a:latin typeface="Segoe UI"/>
                <a:cs typeface="Segoe UI"/>
              </a:rPr>
              <a:t>that</a:t>
            </a:r>
            <a:r>
              <a:rPr sz="1100" spc="120" dirty="0">
                <a:latin typeface="Segoe UI"/>
                <a:cs typeface="Segoe UI"/>
              </a:rPr>
              <a:t> </a:t>
            </a:r>
            <a:r>
              <a:rPr sz="1100" spc="10" dirty="0">
                <a:latin typeface="Segoe UI"/>
                <a:cs typeface="Segoe UI"/>
              </a:rPr>
              <a:t>the</a:t>
            </a:r>
            <a:endParaRPr sz="1100">
              <a:latin typeface="Segoe UI"/>
              <a:cs typeface="Segoe UI"/>
            </a:endParaRP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 name="object 3"/>
          <p:cNvSpPr txBox="1"/>
          <p:nvPr/>
        </p:nvSpPr>
        <p:spPr>
          <a:xfrm>
            <a:off x="5091176" y="746251"/>
            <a:ext cx="316865" cy="193675"/>
          </a:xfrm>
          <a:prstGeom prst="rect">
            <a:avLst/>
          </a:prstGeom>
        </p:spPr>
        <p:txBody>
          <a:bodyPr vert="horz" wrap="square" lIns="0" tIns="12700" rIns="0" bIns="0" rtlCol="0">
            <a:spAutoFit/>
          </a:bodyPr>
          <a:lstStyle/>
          <a:p>
            <a:pPr marL="12700">
              <a:lnSpc>
                <a:spcPct val="100000"/>
              </a:lnSpc>
              <a:spcBef>
                <a:spcPts val="100"/>
              </a:spcBef>
            </a:pPr>
            <a:r>
              <a:rPr sz="1100" b="1" spc="25" dirty="0">
                <a:solidFill>
                  <a:srgbClr val="FFFFFF"/>
                </a:solidFill>
                <a:latin typeface="Segoe UI"/>
                <a:cs typeface="Segoe UI"/>
              </a:rPr>
              <a:t>7</a:t>
            </a:r>
            <a:r>
              <a:rPr sz="1100" b="1" spc="10" dirty="0">
                <a:solidFill>
                  <a:srgbClr val="FFFFFF"/>
                </a:solidFill>
                <a:latin typeface="Segoe UI"/>
                <a:cs typeface="Segoe UI"/>
              </a:rPr>
              <a:t>.</a:t>
            </a:r>
            <a:r>
              <a:rPr sz="1100" b="1" spc="25" dirty="0">
                <a:solidFill>
                  <a:srgbClr val="FFFFFF"/>
                </a:solidFill>
                <a:latin typeface="Segoe UI"/>
                <a:cs typeface="Segoe UI"/>
              </a:rPr>
              <a:t>21</a:t>
            </a:r>
            <a:endParaRPr sz="1100">
              <a:latin typeface="Segoe UI"/>
              <a:cs typeface="Segoe UI"/>
            </a:endParaRPr>
          </a:p>
        </p:txBody>
      </p:sp>
      <p:sp>
        <p:nvSpPr>
          <p:cNvPr id="5" name="object 5"/>
          <p:cNvSpPr/>
          <p:nvPr/>
        </p:nvSpPr>
        <p:spPr>
          <a:xfrm>
            <a:off x="914400" y="2533707"/>
            <a:ext cx="5305425" cy="438150"/>
          </a:xfrm>
          <a:custGeom>
            <a:avLst/>
            <a:gdLst/>
            <a:ahLst/>
            <a:cxnLst/>
            <a:rect l="l" t="t" r="r" b="b"/>
            <a:pathLst>
              <a:path w="5305425" h="438150">
                <a:moveTo>
                  <a:pt x="0" y="73025"/>
                </a:moveTo>
                <a:lnTo>
                  <a:pt x="5738" y="44598"/>
                </a:lnTo>
                <a:lnTo>
                  <a:pt x="21386" y="21386"/>
                </a:lnTo>
                <a:lnTo>
                  <a:pt x="44598" y="5738"/>
                </a:lnTo>
                <a:lnTo>
                  <a:pt x="73025" y="0"/>
                </a:lnTo>
                <a:lnTo>
                  <a:pt x="5232400" y="0"/>
                </a:lnTo>
                <a:lnTo>
                  <a:pt x="5260826" y="5738"/>
                </a:lnTo>
                <a:lnTo>
                  <a:pt x="5284038" y="21386"/>
                </a:lnTo>
                <a:lnTo>
                  <a:pt x="5299686" y="44598"/>
                </a:lnTo>
                <a:lnTo>
                  <a:pt x="5305425" y="73025"/>
                </a:lnTo>
                <a:lnTo>
                  <a:pt x="5305425" y="365125"/>
                </a:lnTo>
                <a:lnTo>
                  <a:pt x="5299686" y="393551"/>
                </a:lnTo>
                <a:lnTo>
                  <a:pt x="5284038" y="416763"/>
                </a:lnTo>
                <a:lnTo>
                  <a:pt x="5260826" y="432411"/>
                </a:lnTo>
                <a:lnTo>
                  <a:pt x="5232400" y="438150"/>
                </a:lnTo>
                <a:lnTo>
                  <a:pt x="73025" y="438150"/>
                </a:lnTo>
                <a:lnTo>
                  <a:pt x="44598" y="432411"/>
                </a:lnTo>
                <a:lnTo>
                  <a:pt x="21386" y="416763"/>
                </a:lnTo>
                <a:lnTo>
                  <a:pt x="5738" y="393551"/>
                </a:lnTo>
                <a:lnTo>
                  <a:pt x="0" y="365125"/>
                </a:lnTo>
                <a:lnTo>
                  <a:pt x="0" y="73025"/>
                </a:lnTo>
                <a:close/>
              </a:path>
            </a:pathLst>
          </a:custGeom>
          <a:ln w="25400">
            <a:solidFill>
              <a:srgbClr val="00A650"/>
            </a:solidFill>
          </a:ln>
        </p:spPr>
        <p:txBody>
          <a:bodyPr wrap="square" lIns="0" tIns="0" rIns="0" bIns="0" rtlCol="0"/>
          <a:lstStyle/>
          <a:p>
            <a:endParaRPr/>
          </a:p>
        </p:txBody>
      </p:sp>
      <p:sp>
        <p:nvSpPr>
          <p:cNvPr id="6" name="object 6"/>
          <p:cNvSpPr/>
          <p:nvPr/>
        </p:nvSpPr>
        <p:spPr>
          <a:xfrm>
            <a:off x="914400" y="5660647"/>
            <a:ext cx="5305425" cy="381000"/>
          </a:xfrm>
          <a:custGeom>
            <a:avLst/>
            <a:gdLst/>
            <a:ahLst/>
            <a:cxnLst/>
            <a:rect l="l" t="t" r="r" b="b"/>
            <a:pathLst>
              <a:path w="5305425" h="381000">
                <a:moveTo>
                  <a:pt x="0" y="63500"/>
                </a:moveTo>
                <a:lnTo>
                  <a:pt x="4990" y="38779"/>
                </a:lnTo>
                <a:lnTo>
                  <a:pt x="18600" y="18595"/>
                </a:lnTo>
                <a:lnTo>
                  <a:pt x="38785" y="4989"/>
                </a:lnTo>
                <a:lnTo>
                  <a:pt x="63500" y="0"/>
                </a:lnTo>
                <a:lnTo>
                  <a:pt x="5241925" y="0"/>
                </a:lnTo>
                <a:lnTo>
                  <a:pt x="5266639" y="4989"/>
                </a:lnTo>
                <a:lnTo>
                  <a:pt x="5286824" y="18595"/>
                </a:lnTo>
                <a:lnTo>
                  <a:pt x="5300434" y="38779"/>
                </a:lnTo>
                <a:lnTo>
                  <a:pt x="5305425" y="63500"/>
                </a:lnTo>
                <a:lnTo>
                  <a:pt x="5305425" y="317487"/>
                </a:lnTo>
                <a:lnTo>
                  <a:pt x="5300434" y="342209"/>
                </a:lnTo>
                <a:lnTo>
                  <a:pt x="5286824" y="362397"/>
                </a:lnTo>
                <a:lnTo>
                  <a:pt x="5266639" y="376008"/>
                </a:lnTo>
                <a:lnTo>
                  <a:pt x="5241925" y="381000"/>
                </a:lnTo>
                <a:lnTo>
                  <a:pt x="63500" y="381000"/>
                </a:lnTo>
                <a:lnTo>
                  <a:pt x="38785" y="376008"/>
                </a:lnTo>
                <a:lnTo>
                  <a:pt x="18600" y="362397"/>
                </a:lnTo>
                <a:lnTo>
                  <a:pt x="4990" y="342209"/>
                </a:lnTo>
                <a:lnTo>
                  <a:pt x="0" y="317487"/>
                </a:lnTo>
                <a:lnTo>
                  <a:pt x="0" y="63500"/>
                </a:lnTo>
                <a:close/>
              </a:path>
            </a:pathLst>
          </a:custGeom>
          <a:ln w="25400">
            <a:solidFill>
              <a:srgbClr val="00A650"/>
            </a:solidFill>
          </a:ln>
        </p:spPr>
        <p:txBody>
          <a:bodyPr wrap="square" lIns="0" tIns="0" rIns="0" bIns="0" rtlCol="0"/>
          <a:lstStyle/>
          <a:p>
            <a:endParaRPr/>
          </a:p>
        </p:txBody>
      </p:sp>
      <p:sp>
        <p:nvSpPr>
          <p:cNvPr id="7" name="object 7"/>
          <p:cNvSpPr txBox="1"/>
          <p:nvPr/>
        </p:nvSpPr>
        <p:spPr>
          <a:xfrm>
            <a:off x="863600" y="1246745"/>
            <a:ext cx="5360035" cy="2545080"/>
          </a:xfrm>
          <a:prstGeom prst="rect">
            <a:avLst/>
          </a:prstGeom>
        </p:spPr>
        <p:txBody>
          <a:bodyPr vert="horz" wrap="square" lIns="0" tIns="12700" rIns="0" bIns="0" rtlCol="0">
            <a:spAutoFit/>
          </a:bodyPr>
          <a:lstStyle/>
          <a:p>
            <a:pPr marL="50800" marR="43180" algn="just">
              <a:lnSpc>
                <a:spcPct val="110900"/>
              </a:lnSpc>
              <a:spcBef>
                <a:spcPts val="100"/>
              </a:spcBef>
            </a:pPr>
            <a:r>
              <a:rPr sz="1100" spc="15" dirty="0">
                <a:latin typeface="Segoe UI"/>
                <a:cs typeface="Segoe UI"/>
              </a:rPr>
              <a:t>reciprocal </a:t>
            </a:r>
            <a:r>
              <a:rPr sz="1100" spc="5" dirty="0">
                <a:latin typeface="Segoe UI"/>
                <a:cs typeface="Segoe UI"/>
              </a:rPr>
              <a:t>of </a:t>
            </a:r>
            <a:r>
              <a:rPr sz="1100" spc="10" dirty="0">
                <a:latin typeface="Segoe UI"/>
                <a:cs typeface="Segoe UI"/>
              </a:rPr>
              <a:t>the payback would be </a:t>
            </a:r>
            <a:r>
              <a:rPr sz="1100" dirty="0">
                <a:latin typeface="Segoe UI"/>
                <a:cs typeface="Segoe UI"/>
              </a:rPr>
              <a:t>a </a:t>
            </a:r>
            <a:r>
              <a:rPr sz="1100" spc="10" dirty="0">
                <a:latin typeface="Segoe UI"/>
                <a:cs typeface="Segoe UI"/>
              </a:rPr>
              <a:t>close </a:t>
            </a:r>
            <a:r>
              <a:rPr sz="1100" spc="15" dirty="0">
                <a:latin typeface="Segoe UI"/>
                <a:cs typeface="Segoe UI"/>
              </a:rPr>
              <a:t>approximation </a:t>
            </a:r>
            <a:r>
              <a:rPr sz="1100" spc="10" dirty="0">
                <a:latin typeface="Segoe UI"/>
                <a:cs typeface="Segoe UI"/>
              </a:rPr>
              <a:t>of the </a:t>
            </a:r>
            <a:r>
              <a:rPr sz="1100" spc="15" dirty="0">
                <a:latin typeface="Segoe UI"/>
                <a:cs typeface="Segoe UI"/>
              </a:rPr>
              <a:t>Internal </a:t>
            </a:r>
            <a:r>
              <a:rPr sz="1100" spc="10" dirty="0">
                <a:latin typeface="Segoe UI"/>
                <a:cs typeface="Segoe UI"/>
              </a:rPr>
              <a:t>Rate of  </a:t>
            </a:r>
            <a:r>
              <a:rPr sz="1100" spc="15" dirty="0">
                <a:latin typeface="Segoe UI"/>
                <a:cs typeface="Segoe UI"/>
              </a:rPr>
              <a:t>Return</a:t>
            </a:r>
            <a:r>
              <a:rPr sz="1100" spc="-30" dirty="0">
                <a:latin typeface="Segoe UI"/>
                <a:cs typeface="Segoe UI"/>
              </a:rPr>
              <a:t> </a:t>
            </a:r>
            <a:r>
              <a:rPr sz="1100" spc="15" dirty="0">
                <a:latin typeface="Segoe UI"/>
                <a:cs typeface="Segoe UI"/>
              </a:rPr>
              <a:t>(later</a:t>
            </a:r>
            <a:r>
              <a:rPr sz="1100" spc="-40" dirty="0">
                <a:latin typeface="Segoe UI"/>
                <a:cs typeface="Segoe UI"/>
              </a:rPr>
              <a:t> </a:t>
            </a:r>
            <a:r>
              <a:rPr sz="1100" spc="15" dirty="0">
                <a:latin typeface="Segoe UI"/>
                <a:cs typeface="Segoe UI"/>
              </a:rPr>
              <a:t>discussed</a:t>
            </a:r>
            <a:r>
              <a:rPr sz="1100" spc="-25" dirty="0">
                <a:latin typeface="Segoe UI"/>
                <a:cs typeface="Segoe UI"/>
              </a:rPr>
              <a:t> </a:t>
            </a:r>
            <a:r>
              <a:rPr sz="1100" dirty="0">
                <a:latin typeface="Segoe UI"/>
                <a:cs typeface="Segoe UI"/>
              </a:rPr>
              <a:t>in</a:t>
            </a:r>
            <a:r>
              <a:rPr sz="1100" spc="-30" dirty="0">
                <a:latin typeface="Segoe UI"/>
                <a:cs typeface="Segoe UI"/>
              </a:rPr>
              <a:t> </a:t>
            </a:r>
            <a:r>
              <a:rPr sz="1100" spc="15" dirty="0">
                <a:latin typeface="Segoe UI"/>
                <a:cs typeface="Segoe UI"/>
              </a:rPr>
              <a:t>detail)</a:t>
            </a:r>
            <a:r>
              <a:rPr sz="1100" spc="-20" dirty="0">
                <a:latin typeface="Segoe UI"/>
                <a:cs typeface="Segoe UI"/>
              </a:rPr>
              <a:t> </a:t>
            </a:r>
            <a:r>
              <a:rPr sz="1100" dirty="0">
                <a:latin typeface="Segoe UI"/>
                <a:cs typeface="Segoe UI"/>
              </a:rPr>
              <a:t>if</a:t>
            </a:r>
            <a:r>
              <a:rPr sz="1100" spc="-25" dirty="0">
                <a:latin typeface="Segoe UI"/>
                <a:cs typeface="Segoe UI"/>
              </a:rPr>
              <a:t> </a:t>
            </a:r>
            <a:r>
              <a:rPr sz="1100" spc="10" dirty="0">
                <a:latin typeface="Segoe UI"/>
                <a:cs typeface="Segoe UI"/>
              </a:rPr>
              <a:t>the</a:t>
            </a:r>
            <a:r>
              <a:rPr sz="1100" spc="-25" dirty="0">
                <a:latin typeface="Segoe UI"/>
                <a:cs typeface="Segoe UI"/>
              </a:rPr>
              <a:t> </a:t>
            </a:r>
            <a:r>
              <a:rPr sz="1100" spc="10" dirty="0">
                <a:latin typeface="Segoe UI"/>
                <a:cs typeface="Segoe UI"/>
              </a:rPr>
              <a:t>life</a:t>
            </a:r>
            <a:r>
              <a:rPr sz="1100" spc="-30" dirty="0">
                <a:latin typeface="Segoe UI"/>
                <a:cs typeface="Segoe UI"/>
              </a:rPr>
              <a:t> </a:t>
            </a:r>
            <a:r>
              <a:rPr sz="1100" spc="5" dirty="0">
                <a:latin typeface="Segoe UI"/>
                <a:cs typeface="Segoe UI"/>
              </a:rPr>
              <a:t>of</a:t>
            </a:r>
            <a:r>
              <a:rPr sz="1100" spc="-20" dirty="0">
                <a:latin typeface="Segoe UI"/>
                <a:cs typeface="Segoe UI"/>
              </a:rPr>
              <a:t> </a:t>
            </a:r>
            <a:r>
              <a:rPr sz="1100" spc="10" dirty="0">
                <a:latin typeface="Segoe UI"/>
                <a:cs typeface="Segoe UI"/>
              </a:rPr>
              <a:t>the</a:t>
            </a:r>
            <a:r>
              <a:rPr sz="1100" spc="-40" dirty="0">
                <a:latin typeface="Segoe UI"/>
                <a:cs typeface="Segoe UI"/>
              </a:rPr>
              <a:t> </a:t>
            </a:r>
            <a:r>
              <a:rPr sz="1100" spc="15" dirty="0">
                <a:latin typeface="Segoe UI"/>
                <a:cs typeface="Segoe UI"/>
              </a:rPr>
              <a:t>project</a:t>
            </a:r>
            <a:r>
              <a:rPr sz="1100" spc="-35" dirty="0">
                <a:latin typeface="Segoe UI"/>
                <a:cs typeface="Segoe UI"/>
              </a:rPr>
              <a:t> </a:t>
            </a:r>
            <a:r>
              <a:rPr sz="1100" spc="10" dirty="0">
                <a:latin typeface="Segoe UI"/>
                <a:cs typeface="Segoe UI"/>
              </a:rPr>
              <a:t>is</a:t>
            </a:r>
            <a:r>
              <a:rPr sz="1100" spc="-40" dirty="0">
                <a:latin typeface="Segoe UI"/>
                <a:cs typeface="Segoe UI"/>
              </a:rPr>
              <a:t> </a:t>
            </a:r>
            <a:r>
              <a:rPr sz="1100" spc="10" dirty="0">
                <a:latin typeface="Segoe UI"/>
                <a:cs typeface="Segoe UI"/>
              </a:rPr>
              <a:t>at</a:t>
            </a:r>
            <a:r>
              <a:rPr sz="1100" spc="-25" dirty="0">
                <a:latin typeface="Segoe UI"/>
                <a:cs typeface="Segoe UI"/>
              </a:rPr>
              <a:t> </a:t>
            </a:r>
            <a:r>
              <a:rPr sz="1100" spc="10" dirty="0">
                <a:latin typeface="Segoe UI"/>
                <a:cs typeface="Segoe UI"/>
              </a:rPr>
              <a:t>least</a:t>
            </a:r>
            <a:r>
              <a:rPr sz="1100" spc="-30" dirty="0">
                <a:latin typeface="Segoe UI"/>
                <a:cs typeface="Segoe UI"/>
              </a:rPr>
              <a:t> </a:t>
            </a:r>
            <a:r>
              <a:rPr sz="1100" spc="10" dirty="0">
                <a:latin typeface="Segoe UI"/>
                <a:cs typeface="Segoe UI"/>
              </a:rPr>
              <a:t>twice</a:t>
            </a:r>
            <a:r>
              <a:rPr sz="1100" spc="-25" dirty="0">
                <a:latin typeface="Segoe UI"/>
                <a:cs typeface="Segoe UI"/>
              </a:rPr>
              <a:t> </a:t>
            </a:r>
            <a:r>
              <a:rPr sz="1100" spc="10" dirty="0">
                <a:latin typeface="Segoe UI"/>
                <a:cs typeface="Segoe UI"/>
              </a:rPr>
              <a:t>the</a:t>
            </a:r>
            <a:r>
              <a:rPr sz="1100" spc="-30" dirty="0">
                <a:latin typeface="Segoe UI"/>
                <a:cs typeface="Segoe UI"/>
              </a:rPr>
              <a:t> </a:t>
            </a:r>
            <a:r>
              <a:rPr sz="1100" spc="10" dirty="0">
                <a:latin typeface="Segoe UI"/>
                <a:cs typeface="Segoe UI"/>
              </a:rPr>
              <a:t>payback  </a:t>
            </a:r>
            <a:r>
              <a:rPr sz="1100" spc="15" dirty="0">
                <a:latin typeface="Segoe UI"/>
                <a:cs typeface="Segoe UI"/>
              </a:rPr>
              <a:t>period and </a:t>
            </a:r>
            <a:r>
              <a:rPr sz="1100" spc="10" dirty="0">
                <a:latin typeface="Segoe UI"/>
                <a:cs typeface="Segoe UI"/>
              </a:rPr>
              <a:t>the </a:t>
            </a:r>
            <a:r>
              <a:rPr sz="1100" spc="15" dirty="0">
                <a:latin typeface="Segoe UI"/>
                <a:cs typeface="Segoe UI"/>
              </a:rPr>
              <a:t>project generates </a:t>
            </a:r>
            <a:r>
              <a:rPr sz="1100" spc="10" dirty="0">
                <a:latin typeface="Segoe UI"/>
                <a:cs typeface="Segoe UI"/>
              </a:rPr>
              <a:t>equal </a:t>
            </a:r>
            <a:r>
              <a:rPr sz="1100" spc="15" dirty="0">
                <a:latin typeface="Segoe UI"/>
                <a:cs typeface="Segoe UI"/>
              </a:rPr>
              <a:t>amount </a:t>
            </a:r>
            <a:r>
              <a:rPr sz="1100" spc="10" dirty="0">
                <a:latin typeface="Segoe UI"/>
                <a:cs typeface="Segoe UI"/>
              </a:rPr>
              <a:t>of the </a:t>
            </a:r>
            <a:r>
              <a:rPr sz="1100" spc="15" dirty="0">
                <a:latin typeface="Segoe UI"/>
                <a:cs typeface="Segoe UI"/>
              </a:rPr>
              <a:t>annual </a:t>
            </a:r>
            <a:r>
              <a:rPr sz="1100" spc="10" dirty="0">
                <a:latin typeface="Segoe UI"/>
                <a:cs typeface="Segoe UI"/>
              </a:rPr>
              <a:t>cash inflows. </a:t>
            </a:r>
            <a:r>
              <a:rPr sz="1100" dirty="0">
                <a:latin typeface="Segoe UI"/>
                <a:cs typeface="Segoe UI"/>
              </a:rPr>
              <a:t>In  </a:t>
            </a:r>
            <a:r>
              <a:rPr sz="1100" spc="15" dirty="0">
                <a:latin typeface="Segoe UI"/>
                <a:cs typeface="Segoe UI"/>
              </a:rPr>
              <a:t>practice, the </a:t>
            </a:r>
            <a:r>
              <a:rPr sz="1100" spc="10" dirty="0">
                <a:latin typeface="Segoe UI"/>
                <a:cs typeface="Segoe UI"/>
              </a:rPr>
              <a:t>payback </a:t>
            </a:r>
            <a:r>
              <a:rPr sz="1100" spc="15" dirty="0">
                <a:latin typeface="Segoe UI"/>
                <a:cs typeface="Segoe UI"/>
              </a:rPr>
              <a:t>reciprocal </a:t>
            </a:r>
            <a:r>
              <a:rPr sz="1100" dirty="0">
                <a:latin typeface="Segoe UI"/>
                <a:cs typeface="Segoe UI"/>
              </a:rPr>
              <a:t>is a </a:t>
            </a:r>
            <a:r>
              <a:rPr sz="1100" spc="15" dirty="0">
                <a:latin typeface="Segoe UI"/>
                <a:cs typeface="Segoe UI"/>
              </a:rPr>
              <a:t>helpful tool </a:t>
            </a:r>
            <a:r>
              <a:rPr sz="1100" spc="10" dirty="0">
                <a:latin typeface="Segoe UI"/>
                <a:cs typeface="Segoe UI"/>
              </a:rPr>
              <a:t>for quick estimation of rate of  </a:t>
            </a:r>
            <a:r>
              <a:rPr sz="1100" spc="15" dirty="0">
                <a:latin typeface="Segoe UI"/>
                <a:cs typeface="Segoe UI"/>
              </a:rPr>
              <a:t>return </a:t>
            </a:r>
            <a:r>
              <a:rPr sz="1100" spc="5" dirty="0">
                <a:latin typeface="Segoe UI"/>
                <a:cs typeface="Segoe UI"/>
              </a:rPr>
              <a:t>of </a:t>
            </a:r>
            <a:r>
              <a:rPr sz="1100" dirty="0">
                <a:latin typeface="Segoe UI"/>
                <a:cs typeface="Segoe UI"/>
              </a:rPr>
              <a:t>a </a:t>
            </a:r>
            <a:r>
              <a:rPr sz="1100" spc="15" dirty="0">
                <a:latin typeface="Segoe UI"/>
                <a:cs typeface="Segoe UI"/>
              </a:rPr>
              <a:t>project provided </a:t>
            </a:r>
            <a:r>
              <a:rPr sz="1100" spc="5" dirty="0">
                <a:latin typeface="Segoe UI"/>
                <a:cs typeface="Segoe UI"/>
              </a:rPr>
              <a:t>its </a:t>
            </a:r>
            <a:r>
              <a:rPr sz="1100" spc="10" dirty="0">
                <a:latin typeface="Segoe UI"/>
                <a:cs typeface="Segoe UI"/>
              </a:rPr>
              <a:t>life is </a:t>
            </a:r>
            <a:r>
              <a:rPr sz="1100" spc="5" dirty="0">
                <a:latin typeface="Segoe UI"/>
                <a:cs typeface="Segoe UI"/>
              </a:rPr>
              <a:t>at </a:t>
            </a:r>
            <a:r>
              <a:rPr sz="1100" spc="10" dirty="0">
                <a:latin typeface="Segoe UI"/>
                <a:cs typeface="Segoe UI"/>
              </a:rPr>
              <a:t>least twice the</a:t>
            </a:r>
            <a:r>
              <a:rPr sz="1100" spc="65" dirty="0">
                <a:latin typeface="Segoe UI"/>
                <a:cs typeface="Segoe UI"/>
              </a:rPr>
              <a:t> </a:t>
            </a:r>
            <a:r>
              <a:rPr sz="1100" spc="10" dirty="0">
                <a:latin typeface="Segoe UI"/>
                <a:cs typeface="Segoe UI"/>
              </a:rPr>
              <a:t>payback </a:t>
            </a:r>
            <a:r>
              <a:rPr sz="1100" spc="15" dirty="0">
                <a:latin typeface="Segoe UI"/>
                <a:cs typeface="Segoe UI"/>
              </a:rPr>
              <a:t>period.</a:t>
            </a:r>
            <a:endParaRPr sz="1100">
              <a:latin typeface="Segoe UI"/>
              <a:cs typeface="Segoe UI"/>
            </a:endParaRPr>
          </a:p>
          <a:p>
            <a:pPr marL="50800">
              <a:lnSpc>
                <a:spcPct val="100000"/>
              </a:lnSpc>
              <a:spcBef>
                <a:spcPts val="740"/>
              </a:spcBef>
            </a:pPr>
            <a:r>
              <a:rPr sz="1100" spc="15" dirty="0">
                <a:latin typeface="Segoe UI"/>
                <a:cs typeface="Segoe UI"/>
              </a:rPr>
              <a:t>The payback reciprocal can </a:t>
            </a:r>
            <a:r>
              <a:rPr sz="1100" spc="10" dirty="0">
                <a:latin typeface="Segoe UI"/>
                <a:cs typeface="Segoe UI"/>
              </a:rPr>
              <a:t>be </a:t>
            </a:r>
            <a:r>
              <a:rPr sz="1100" spc="15" dirty="0">
                <a:latin typeface="Segoe UI"/>
                <a:cs typeface="Segoe UI"/>
              </a:rPr>
              <a:t>calculated </a:t>
            </a:r>
            <a:r>
              <a:rPr sz="1100" spc="5" dirty="0">
                <a:latin typeface="Segoe UI"/>
                <a:cs typeface="Segoe UI"/>
              </a:rPr>
              <a:t>as</a:t>
            </a:r>
            <a:r>
              <a:rPr sz="1100" spc="135" dirty="0">
                <a:latin typeface="Segoe UI"/>
                <a:cs typeface="Segoe UI"/>
              </a:rPr>
              <a:t> </a:t>
            </a:r>
            <a:r>
              <a:rPr sz="1100" spc="15" dirty="0">
                <a:latin typeface="Segoe UI"/>
                <a:cs typeface="Segoe UI"/>
              </a:rPr>
              <a:t>follows:</a:t>
            </a:r>
            <a:endParaRPr sz="1100">
              <a:latin typeface="Segoe UI"/>
              <a:cs typeface="Segoe UI"/>
            </a:endParaRPr>
          </a:p>
          <a:p>
            <a:pPr marR="17780" algn="ctr">
              <a:lnSpc>
                <a:spcPct val="100000"/>
              </a:lnSpc>
              <a:spcBef>
                <a:spcPts val="630"/>
              </a:spcBef>
            </a:pPr>
            <a:r>
              <a:rPr sz="1650" spc="15" baseline="-32828" dirty="0">
                <a:latin typeface="Segoe UI"/>
                <a:cs typeface="Segoe UI"/>
              </a:rPr>
              <a:t>Payback </a:t>
            </a:r>
            <a:r>
              <a:rPr sz="1650" spc="22" baseline="-32828" dirty="0">
                <a:latin typeface="Segoe UI"/>
                <a:cs typeface="Segoe UI"/>
              </a:rPr>
              <a:t>Reciprocal </a:t>
            </a:r>
            <a:r>
              <a:rPr sz="1650" baseline="-32828" dirty="0">
                <a:latin typeface="Segoe UI"/>
                <a:cs typeface="Segoe UI"/>
              </a:rPr>
              <a:t>= </a:t>
            </a:r>
            <a:r>
              <a:rPr sz="1050" u="sng" spc="25" dirty="0">
                <a:uFill>
                  <a:solidFill>
                    <a:srgbClr val="000000"/>
                  </a:solidFill>
                </a:uFill>
                <a:latin typeface="Segoe UI"/>
                <a:cs typeface="Segoe UI"/>
              </a:rPr>
              <a:t>Average annual cash </a:t>
            </a:r>
            <a:r>
              <a:rPr sz="1050" u="sng" spc="20" dirty="0">
                <a:uFill>
                  <a:solidFill>
                    <a:srgbClr val="000000"/>
                  </a:solidFill>
                </a:uFill>
                <a:latin typeface="Segoe UI"/>
                <a:cs typeface="Segoe UI"/>
              </a:rPr>
              <a:t>in</a:t>
            </a:r>
            <a:r>
              <a:rPr sz="1050" u="sng" spc="-220" dirty="0">
                <a:uFill>
                  <a:solidFill>
                    <a:srgbClr val="000000"/>
                  </a:solidFill>
                </a:uFill>
                <a:latin typeface="Segoe UI"/>
                <a:cs typeface="Segoe UI"/>
              </a:rPr>
              <a:t> </a:t>
            </a:r>
            <a:r>
              <a:rPr sz="1050" u="sng" spc="25" dirty="0">
                <a:uFill>
                  <a:solidFill>
                    <a:srgbClr val="000000"/>
                  </a:solidFill>
                </a:uFill>
                <a:latin typeface="Segoe UI"/>
                <a:cs typeface="Segoe UI"/>
              </a:rPr>
              <a:t>flow</a:t>
            </a:r>
            <a:r>
              <a:rPr sz="1050" u="sng" spc="85" dirty="0">
                <a:uFill>
                  <a:solidFill>
                    <a:srgbClr val="000000"/>
                  </a:solidFill>
                </a:uFill>
                <a:latin typeface="Segoe UI"/>
                <a:cs typeface="Segoe UI"/>
              </a:rPr>
              <a:t> </a:t>
            </a:r>
            <a:endParaRPr sz="1050">
              <a:latin typeface="Segoe UI"/>
              <a:cs typeface="Segoe UI"/>
            </a:endParaRPr>
          </a:p>
          <a:p>
            <a:pPr marL="2854960">
              <a:lnSpc>
                <a:spcPct val="100000"/>
              </a:lnSpc>
              <a:spcBef>
                <a:spcPts val="254"/>
              </a:spcBef>
            </a:pPr>
            <a:r>
              <a:rPr sz="1050" spc="20" dirty="0">
                <a:latin typeface="Segoe UI"/>
                <a:cs typeface="Segoe UI"/>
              </a:rPr>
              <a:t>Initial</a:t>
            </a:r>
            <a:r>
              <a:rPr sz="1050" spc="-150" dirty="0">
                <a:latin typeface="Segoe UI"/>
                <a:cs typeface="Segoe UI"/>
              </a:rPr>
              <a:t> </a:t>
            </a:r>
            <a:r>
              <a:rPr sz="1050" spc="20" dirty="0">
                <a:latin typeface="Segoe UI"/>
                <a:cs typeface="Segoe UI"/>
              </a:rPr>
              <a:t>investment</a:t>
            </a:r>
            <a:endParaRPr sz="1050">
              <a:latin typeface="Segoe UI"/>
              <a:cs typeface="Segoe UI"/>
            </a:endParaRPr>
          </a:p>
          <a:p>
            <a:pPr marL="50800">
              <a:lnSpc>
                <a:spcPct val="100000"/>
              </a:lnSpc>
              <a:spcBef>
                <a:spcPts val="690"/>
              </a:spcBef>
            </a:pPr>
            <a:r>
              <a:rPr sz="1100" b="1" spc="15" dirty="0">
                <a:latin typeface="Segoe UI"/>
                <a:cs typeface="Segoe UI"/>
              </a:rPr>
              <a:t>Example</a:t>
            </a:r>
            <a:endParaRPr sz="1100">
              <a:latin typeface="Segoe UI"/>
              <a:cs typeface="Segoe UI"/>
            </a:endParaRPr>
          </a:p>
          <a:p>
            <a:pPr marL="50800" marR="42545" algn="just">
              <a:lnSpc>
                <a:spcPct val="110900"/>
              </a:lnSpc>
              <a:spcBef>
                <a:spcPts val="590"/>
              </a:spcBef>
            </a:pPr>
            <a:r>
              <a:rPr sz="1100" spc="15" dirty="0">
                <a:latin typeface="Segoe UI"/>
                <a:cs typeface="Segoe UI"/>
              </a:rPr>
              <a:t>Suppose</a:t>
            </a:r>
            <a:r>
              <a:rPr sz="1100" spc="-40" dirty="0">
                <a:latin typeface="Segoe UI"/>
                <a:cs typeface="Segoe UI"/>
              </a:rPr>
              <a:t> </a:t>
            </a:r>
            <a:r>
              <a:rPr sz="1100" dirty="0">
                <a:latin typeface="Segoe UI"/>
                <a:cs typeface="Segoe UI"/>
              </a:rPr>
              <a:t>a</a:t>
            </a:r>
            <a:r>
              <a:rPr sz="1100" spc="-25" dirty="0">
                <a:latin typeface="Segoe UI"/>
                <a:cs typeface="Segoe UI"/>
              </a:rPr>
              <a:t> </a:t>
            </a:r>
            <a:r>
              <a:rPr sz="1100" spc="15" dirty="0">
                <a:latin typeface="Segoe UI"/>
                <a:cs typeface="Segoe UI"/>
              </a:rPr>
              <a:t>project</a:t>
            </a:r>
            <a:r>
              <a:rPr sz="1100" spc="-30" dirty="0">
                <a:latin typeface="Segoe UI"/>
                <a:cs typeface="Segoe UI"/>
              </a:rPr>
              <a:t> </a:t>
            </a:r>
            <a:r>
              <a:rPr sz="1100" spc="15" dirty="0">
                <a:latin typeface="Segoe UI"/>
                <a:cs typeface="Segoe UI"/>
              </a:rPr>
              <a:t>requires</a:t>
            </a:r>
            <a:r>
              <a:rPr sz="1100" spc="-30" dirty="0">
                <a:latin typeface="Segoe UI"/>
                <a:cs typeface="Segoe UI"/>
              </a:rPr>
              <a:t> </a:t>
            </a:r>
            <a:r>
              <a:rPr sz="1100" spc="5" dirty="0">
                <a:latin typeface="Segoe UI"/>
                <a:cs typeface="Segoe UI"/>
              </a:rPr>
              <a:t>an</a:t>
            </a:r>
            <a:r>
              <a:rPr sz="1100" spc="-30" dirty="0">
                <a:latin typeface="Segoe UI"/>
                <a:cs typeface="Segoe UI"/>
              </a:rPr>
              <a:t> </a:t>
            </a:r>
            <a:r>
              <a:rPr sz="1100" spc="15" dirty="0">
                <a:latin typeface="Segoe UI"/>
                <a:cs typeface="Segoe UI"/>
              </a:rPr>
              <a:t>initial</a:t>
            </a:r>
            <a:r>
              <a:rPr sz="1100" spc="-30" dirty="0">
                <a:latin typeface="Segoe UI"/>
                <a:cs typeface="Segoe UI"/>
              </a:rPr>
              <a:t> </a:t>
            </a:r>
            <a:r>
              <a:rPr sz="1100" spc="15" dirty="0">
                <a:latin typeface="Segoe UI"/>
                <a:cs typeface="Segoe UI"/>
              </a:rPr>
              <a:t>investment</a:t>
            </a:r>
            <a:r>
              <a:rPr sz="1100" spc="-40" dirty="0">
                <a:latin typeface="Segoe UI"/>
                <a:cs typeface="Segoe UI"/>
              </a:rPr>
              <a:t> </a:t>
            </a:r>
            <a:r>
              <a:rPr sz="1100" spc="10" dirty="0">
                <a:latin typeface="Segoe UI"/>
                <a:cs typeface="Segoe UI"/>
              </a:rPr>
              <a:t>of</a:t>
            </a:r>
            <a:r>
              <a:rPr sz="1100" spc="-40" dirty="0">
                <a:latin typeface="Segoe UI"/>
                <a:cs typeface="Segoe UI"/>
              </a:rPr>
              <a:t> </a:t>
            </a:r>
            <a:r>
              <a:rPr sz="1100" spc="10" dirty="0">
                <a:latin typeface="Trebuchet MS"/>
                <a:cs typeface="Trebuchet MS"/>
              </a:rPr>
              <a:t>`</a:t>
            </a:r>
            <a:r>
              <a:rPr sz="1100" spc="10" dirty="0">
                <a:latin typeface="Segoe UI"/>
                <a:cs typeface="Segoe UI"/>
              </a:rPr>
              <a:t>20,000</a:t>
            </a:r>
            <a:r>
              <a:rPr sz="1100" spc="-25" dirty="0">
                <a:latin typeface="Segoe UI"/>
                <a:cs typeface="Segoe UI"/>
              </a:rPr>
              <a:t> </a:t>
            </a:r>
            <a:r>
              <a:rPr sz="1100" spc="10" dirty="0">
                <a:latin typeface="Segoe UI"/>
                <a:cs typeface="Segoe UI"/>
              </a:rPr>
              <a:t>and</a:t>
            </a:r>
            <a:r>
              <a:rPr sz="1100" spc="-30" dirty="0">
                <a:latin typeface="Segoe UI"/>
                <a:cs typeface="Segoe UI"/>
              </a:rPr>
              <a:t> </a:t>
            </a:r>
            <a:r>
              <a:rPr sz="1100" spc="10" dirty="0">
                <a:latin typeface="Segoe UI"/>
                <a:cs typeface="Segoe UI"/>
              </a:rPr>
              <a:t>it</a:t>
            </a:r>
            <a:r>
              <a:rPr sz="1100" spc="-30" dirty="0">
                <a:latin typeface="Segoe UI"/>
                <a:cs typeface="Segoe UI"/>
              </a:rPr>
              <a:t> </a:t>
            </a:r>
            <a:r>
              <a:rPr sz="1100" spc="15" dirty="0">
                <a:latin typeface="Segoe UI"/>
                <a:cs typeface="Segoe UI"/>
              </a:rPr>
              <a:t>would</a:t>
            </a:r>
            <a:r>
              <a:rPr sz="1100" spc="-40" dirty="0">
                <a:latin typeface="Segoe UI"/>
                <a:cs typeface="Segoe UI"/>
              </a:rPr>
              <a:t> </a:t>
            </a:r>
            <a:r>
              <a:rPr sz="1100" spc="15" dirty="0">
                <a:latin typeface="Segoe UI"/>
                <a:cs typeface="Segoe UI"/>
              </a:rPr>
              <a:t>give</a:t>
            </a:r>
            <a:r>
              <a:rPr sz="1100" spc="-40" dirty="0">
                <a:latin typeface="Segoe UI"/>
                <a:cs typeface="Segoe UI"/>
              </a:rPr>
              <a:t> </a:t>
            </a:r>
            <a:r>
              <a:rPr sz="1100" spc="15" dirty="0">
                <a:latin typeface="Segoe UI"/>
                <a:cs typeface="Segoe UI"/>
              </a:rPr>
              <a:t>annual  </a:t>
            </a:r>
            <a:r>
              <a:rPr sz="1100" spc="10" dirty="0">
                <a:latin typeface="Segoe UI"/>
                <a:cs typeface="Segoe UI"/>
              </a:rPr>
              <a:t>cash </a:t>
            </a:r>
            <a:r>
              <a:rPr sz="1100" spc="15" dirty="0">
                <a:latin typeface="Segoe UI"/>
                <a:cs typeface="Segoe UI"/>
              </a:rPr>
              <a:t>inflow </a:t>
            </a:r>
            <a:r>
              <a:rPr sz="1100" spc="5" dirty="0">
                <a:latin typeface="Segoe UI"/>
                <a:cs typeface="Segoe UI"/>
              </a:rPr>
              <a:t>of </a:t>
            </a:r>
            <a:r>
              <a:rPr sz="1100" spc="10" dirty="0">
                <a:latin typeface="Trebuchet MS"/>
                <a:cs typeface="Trebuchet MS"/>
              </a:rPr>
              <a:t>`</a:t>
            </a:r>
            <a:r>
              <a:rPr sz="1100" spc="10" dirty="0">
                <a:latin typeface="Segoe UI"/>
                <a:cs typeface="Segoe UI"/>
              </a:rPr>
              <a:t>4,000. The </a:t>
            </a:r>
            <a:r>
              <a:rPr sz="1100" spc="15" dirty="0">
                <a:latin typeface="Segoe UI"/>
                <a:cs typeface="Segoe UI"/>
              </a:rPr>
              <a:t>useful </a:t>
            </a:r>
            <a:r>
              <a:rPr sz="1100" spc="10" dirty="0">
                <a:latin typeface="Segoe UI"/>
                <a:cs typeface="Segoe UI"/>
              </a:rPr>
              <a:t>life </a:t>
            </a:r>
            <a:r>
              <a:rPr sz="1100" spc="5" dirty="0">
                <a:latin typeface="Segoe UI"/>
                <a:cs typeface="Segoe UI"/>
              </a:rPr>
              <a:t>of </a:t>
            </a:r>
            <a:r>
              <a:rPr sz="1100" spc="15" dirty="0">
                <a:latin typeface="Segoe UI"/>
                <a:cs typeface="Segoe UI"/>
              </a:rPr>
              <a:t>the project </a:t>
            </a:r>
            <a:r>
              <a:rPr sz="1100" dirty="0">
                <a:latin typeface="Segoe UI"/>
                <a:cs typeface="Segoe UI"/>
              </a:rPr>
              <a:t>is </a:t>
            </a:r>
            <a:r>
              <a:rPr sz="1100" spc="15" dirty="0">
                <a:latin typeface="Segoe UI"/>
                <a:cs typeface="Segoe UI"/>
              </a:rPr>
              <a:t>estimated </a:t>
            </a:r>
            <a:r>
              <a:rPr sz="1100" spc="5" dirty="0">
                <a:latin typeface="Segoe UI"/>
                <a:cs typeface="Segoe UI"/>
              </a:rPr>
              <a:t>to be </a:t>
            </a:r>
            <a:r>
              <a:rPr sz="1100" dirty="0">
                <a:latin typeface="Segoe UI"/>
                <a:cs typeface="Segoe UI"/>
              </a:rPr>
              <a:t>5 </a:t>
            </a:r>
            <a:r>
              <a:rPr sz="1100" spc="10" dirty="0">
                <a:latin typeface="Segoe UI"/>
                <a:cs typeface="Segoe UI"/>
              </a:rPr>
              <a:t>years. </a:t>
            </a:r>
            <a:r>
              <a:rPr sz="1100" spc="5" dirty="0">
                <a:latin typeface="Segoe UI"/>
                <a:cs typeface="Segoe UI"/>
              </a:rPr>
              <a:t>In </a:t>
            </a:r>
            <a:r>
              <a:rPr sz="1100" spc="310" dirty="0">
                <a:latin typeface="Segoe UI"/>
                <a:cs typeface="Segoe UI"/>
              </a:rPr>
              <a:t> </a:t>
            </a:r>
            <a:r>
              <a:rPr sz="1100" spc="15" dirty="0">
                <a:latin typeface="Segoe UI"/>
                <a:cs typeface="Segoe UI"/>
              </a:rPr>
              <a:t>this example payback reciprocal will</a:t>
            </a:r>
            <a:r>
              <a:rPr sz="1100" spc="90" dirty="0">
                <a:latin typeface="Segoe UI"/>
                <a:cs typeface="Segoe UI"/>
              </a:rPr>
              <a:t> </a:t>
            </a:r>
            <a:r>
              <a:rPr sz="1100" spc="10" dirty="0">
                <a:latin typeface="Segoe UI"/>
                <a:cs typeface="Segoe UI"/>
              </a:rPr>
              <a:t>be:</a:t>
            </a:r>
            <a:endParaRPr sz="1100">
              <a:latin typeface="Segoe UI"/>
              <a:cs typeface="Segoe UI"/>
            </a:endParaRPr>
          </a:p>
        </p:txBody>
      </p:sp>
      <p:sp>
        <p:nvSpPr>
          <p:cNvPr id="8" name="object 8"/>
          <p:cNvSpPr txBox="1"/>
          <p:nvPr/>
        </p:nvSpPr>
        <p:spPr>
          <a:xfrm>
            <a:off x="2956458" y="3848389"/>
            <a:ext cx="1204595" cy="193675"/>
          </a:xfrm>
          <a:prstGeom prst="rect">
            <a:avLst/>
          </a:prstGeom>
        </p:spPr>
        <p:txBody>
          <a:bodyPr vert="horz" wrap="square" lIns="0" tIns="13335" rIns="0" bIns="0" rtlCol="0">
            <a:spAutoFit/>
          </a:bodyPr>
          <a:lstStyle/>
          <a:p>
            <a:pPr marL="38100">
              <a:lnSpc>
                <a:spcPct val="100000"/>
              </a:lnSpc>
              <a:spcBef>
                <a:spcPts val="105"/>
              </a:spcBef>
            </a:pPr>
            <a:r>
              <a:rPr sz="1050" u="sng" dirty="0">
                <a:uFill>
                  <a:solidFill>
                    <a:srgbClr val="000000"/>
                  </a:solidFill>
                </a:uFill>
                <a:latin typeface="Trebuchet MS"/>
                <a:cs typeface="Trebuchet MS"/>
              </a:rPr>
              <a:t>` </a:t>
            </a:r>
            <a:r>
              <a:rPr sz="1050" u="sng" spc="45" dirty="0">
                <a:uFill>
                  <a:solidFill>
                    <a:srgbClr val="000000"/>
                  </a:solidFill>
                </a:uFill>
                <a:latin typeface="Segoe UI"/>
                <a:cs typeface="Segoe UI"/>
              </a:rPr>
              <a:t>4,000×100</a:t>
            </a:r>
            <a:r>
              <a:rPr sz="1050" spc="-70" dirty="0">
                <a:latin typeface="Segoe UI"/>
                <a:cs typeface="Segoe UI"/>
              </a:rPr>
              <a:t> </a:t>
            </a:r>
            <a:r>
              <a:rPr sz="1650" spc="15" baseline="-30303" dirty="0">
                <a:latin typeface="Arial Narrow"/>
                <a:cs typeface="Arial Narrow"/>
              </a:rPr>
              <a:t>=20%</a:t>
            </a:r>
            <a:endParaRPr sz="1650" baseline="-30303">
              <a:latin typeface="Arial Narrow"/>
              <a:cs typeface="Arial Narrow"/>
            </a:endParaRPr>
          </a:p>
        </p:txBody>
      </p:sp>
      <p:sp>
        <p:nvSpPr>
          <p:cNvPr id="9" name="object 9"/>
          <p:cNvSpPr txBox="1"/>
          <p:nvPr/>
        </p:nvSpPr>
        <p:spPr>
          <a:xfrm>
            <a:off x="901700" y="3958346"/>
            <a:ext cx="5284470" cy="1628775"/>
          </a:xfrm>
          <a:prstGeom prst="rect">
            <a:avLst/>
          </a:prstGeom>
        </p:spPr>
        <p:txBody>
          <a:bodyPr vert="horz" wrap="square" lIns="0" tIns="98425" rIns="0" bIns="0" rtlCol="0">
            <a:spAutoFit/>
          </a:bodyPr>
          <a:lstStyle/>
          <a:p>
            <a:pPr marL="2224405">
              <a:lnSpc>
                <a:spcPct val="100000"/>
              </a:lnSpc>
              <a:spcBef>
                <a:spcPts val="775"/>
              </a:spcBef>
            </a:pPr>
            <a:r>
              <a:rPr sz="1050" dirty="0">
                <a:latin typeface="Trebuchet MS"/>
                <a:cs typeface="Trebuchet MS"/>
              </a:rPr>
              <a:t>`</a:t>
            </a:r>
            <a:r>
              <a:rPr sz="1050" spc="-130" dirty="0">
                <a:latin typeface="Trebuchet MS"/>
                <a:cs typeface="Trebuchet MS"/>
              </a:rPr>
              <a:t> </a:t>
            </a:r>
            <a:r>
              <a:rPr sz="1050" spc="45" dirty="0">
                <a:latin typeface="Segoe UI"/>
                <a:cs typeface="Segoe UI"/>
              </a:rPr>
              <a:t>20,000</a:t>
            </a:r>
            <a:endParaRPr sz="1050" dirty="0">
              <a:latin typeface="Segoe UI"/>
              <a:cs typeface="Segoe UI"/>
            </a:endParaRPr>
          </a:p>
          <a:p>
            <a:pPr marL="12700" marR="5080">
              <a:lnSpc>
                <a:spcPct val="110900"/>
              </a:lnSpc>
              <a:spcBef>
                <a:spcPts val="545"/>
              </a:spcBef>
            </a:pPr>
            <a:r>
              <a:rPr sz="1100" spc="15" dirty="0">
                <a:latin typeface="Segoe UI"/>
                <a:cs typeface="Segoe UI"/>
              </a:rPr>
              <a:t>The above </a:t>
            </a:r>
            <a:r>
              <a:rPr sz="1100" spc="10" dirty="0">
                <a:latin typeface="Segoe UI"/>
                <a:cs typeface="Segoe UI"/>
              </a:rPr>
              <a:t>payback </a:t>
            </a:r>
            <a:r>
              <a:rPr sz="1100" spc="15" dirty="0">
                <a:latin typeface="Segoe UI"/>
                <a:cs typeface="Segoe UI"/>
              </a:rPr>
              <a:t>reciprocal provides </a:t>
            </a:r>
            <a:r>
              <a:rPr sz="1100" dirty="0">
                <a:latin typeface="Segoe UI"/>
                <a:cs typeface="Segoe UI"/>
              </a:rPr>
              <a:t>a </a:t>
            </a:r>
            <a:r>
              <a:rPr sz="1100" spc="15" dirty="0">
                <a:latin typeface="Segoe UI"/>
                <a:cs typeface="Segoe UI"/>
              </a:rPr>
              <a:t>reasonable approximation </a:t>
            </a:r>
            <a:r>
              <a:rPr sz="1100" spc="10" dirty="0">
                <a:latin typeface="Segoe UI"/>
                <a:cs typeface="Segoe UI"/>
              </a:rPr>
              <a:t>of </a:t>
            </a:r>
            <a:r>
              <a:rPr sz="1100" spc="15" dirty="0">
                <a:latin typeface="Segoe UI"/>
                <a:cs typeface="Segoe UI"/>
              </a:rPr>
              <a:t>the </a:t>
            </a:r>
            <a:r>
              <a:rPr sz="1100" spc="10" dirty="0">
                <a:latin typeface="Segoe UI"/>
                <a:cs typeface="Segoe UI"/>
              </a:rPr>
              <a:t>internal  </a:t>
            </a:r>
            <a:r>
              <a:rPr sz="1100" spc="15" dirty="0">
                <a:latin typeface="Segoe UI"/>
                <a:cs typeface="Segoe UI"/>
              </a:rPr>
              <a:t>rate </a:t>
            </a:r>
            <a:r>
              <a:rPr sz="1100" spc="10" dirty="0">
                <a:latin typeface="Segoe UI"/>
                <a:cs typeface="Segoe UI"/>
              </a:rPr>
              <a:t>of </a:t>
            </a:r>
            <a:r>
              <a:rPr sz="1100" spc="15" dirty="0">
                <a:latin typeface="Segoe UI"/>
                <a:cs typeface="Segoe UI"/>
              </a:rPr>
              <a:t>return, </a:t>
            </a:r>
            <a:r>
              <a:rPr sz="1100" spc="10" dirty="0">
                <a:latin typeface="Segoe UI"/>
                <a:cs typeface="Segoe UI"/>
              </a:rPr>
              <a:t>i.e.</a:t>
            </a:r>
            <a:r>
              <a:rPr sz="1100" spc="85" dirty="0">
                <a:latin typeface="Segoe UI"/>
                <a:cs typeface="Segoe UI"/>
              </a:rPr>
              <a:t> </a:t>
            </a:r>
            <a:r>
              <a:rPr sz="1100" spc="10" dirty="0">
                <a:latin typeface="Segoe UI"/>
                <a:cs typeface="Segoe UI"/>
              </a:rPr>
              <a:t>19%.</a:t>
            </a:r>
            <a:endParaRPr sz="1100" dirty="0">
              <a:latin typeface="Segoe UI"/>
              <a:cs typeface="Segoe UI"/>
            </a:endParaRPr>
          </a:p>
          <a:p>
            <a:pPr marL="12700" marR="5080">
              <a:lnSpc>
                <a:spcPct val="110000"/>
              </a:lnSpc>
              <a:spcBef>
                <a:spcPts val="620"/>
              </a:spcBef>
            </a:pPr>
            <a:r>
              <a:rPr sz="1200" b="1" spc="15" dirty="0">
                <a:solidFill>
                  <a:srgbClr val="00A650"/>
                </a:solidFill>
                <a:latin typeface="Segoe UI"/>
                <a:cs typeface="Segoe UI"/>
              </a:rPr>
              <a:t>Accounting</a:t>
            </a:r>
            <a:r>
              <a:rPr sz="1200" b="1" spc="-45" dirty="0">
                <a:solidFill>
                  <a:srgbClr val="00A650"/>
                </a:solidFill>
                <a:latin typeface="Segoe UI"/>
                <a:cs typeface="Segoe UI"/>
              </a:rPr>
              <a:t> </a:t>
            </a:r>
            <a:r>
              <a:rPr sz="1200" b="1" spc="15" dirty="0">
                <a:solidFill>
                  <a:srgbClr val="00A650"/>
                </a:solidFill>
                <a:latin typeface="Segoe UI"/>
                <a:cs typeface="Segoe UI"/>
              </a:rPr>
              <a:t>(Book)</a:t>
            </a:r>
            <a:r>
              <a:rPr sz="1200" b="1" spc="-45" dirty="0">
                <a:solidFill>
                  <a:srgbClr val="00A650"/>
                </a:solidFill>
                <a:latin typeface="Segoe UI"/>
                <a:cs typeface="Segoe UI"/>
              </a:rPr>
              <a:t> </a:t>
            </a:r>
            <a:r>
              <a:rPr sz="1200" b="1" spc="10" dirty="0">
                <a:solidFill>
                  <a:srgbClr val="00A650"/>
                </a:solidFill>
                <a:latin typeface="Segoe UI"/>
                <a:cs typeface="Segoe UI"/>
              </a:rPr>
              <a:t>Rate</a:t>
            </a:r>
            <a:r>
              <a:rPr sz="1200" b="1" spc="-50" dirty="0">
                <a:solidFill>
                  <a:srgbClr val="00A650"/>
                </a:solidFill>
                <a:latin typeface="Segoe UI"/>
                <a:cs typeface="Segoe UI"/>
              </a:rPr>
              <a:t> </a:t>
            </a:r>
            <a:r>
              <a:rPr sz="1200" b="1" spc="10" dirty="0">
                <a:solidFill>
                  <a:srgbClr val="00A650"/>
                </a:solidFill>
                <a:latin typeface="Segoe UI"/>
                <a:cs typeface="Segoe UI"/>
              </a:rPr>
              <a:t>of</a:t>
            </a:r>
            <a:r>
              <a:rPr sz="1200" b="1" spc="-50" dirty="0">
                <a:solidFill>
                  <a:srgbClr val="00A650"/>
                </a:solidFill>
                <a:latin typeface="Segoe UI"/>
                <a:cs typeface="Segoe UI"/>
              </a:rPr>
              <a:t> </a:t>
            </a:r>
            <a:r>
              <a:rPr sz="1200" b="1" spc="15" dirty="0">
                <a:solidFill>
                  <a:srgbClr val="00A650"/>
                </a:solidFill>
                <a:latin typeface="Segoe UI"/>
                <a:cs typeface="Segoe UI"/>
              </a:rPr>
              <a:t>Return</a:t>
            </a:r>
            <a:r>
              <a:rPr sz="1200" b="1" spc="-40" dirty="0">
                <a:solidFill>
                  <a:srgbClr val="00A650"/>
                </a:solidFill>
                <a:latin typeface="Segoe UI"/>
                <a:cs typeface="Segoe UI"/>
              </a:rPr>
              <a:t> </a:t>
            </a:r>
            <a:r>
              <a:rPr sz="1200" b="1" spc="10" dirty="0">
                <a:solidFill>
                  <a:srgbClr val="00A650"/>
                </a:solidFill>
                <a:latin typeface="Segoe UI"/>
                <a:cs typeface="Segoe UI"/>
              </a:rPr>
              <a:t>(ARR)</a:t>
            </a:r>
            <a:r>
              <a:rPr sz="1200" b="1" spc="-30" dirty="0">
                <a:solidFill>
                  <a:srgbClr val="00A650"/>
                </a:solidFill>
                <a:latin typeface="Segoe UI"/>
                <a:cs typeface="Segoe UI"/>
              </a:rPr>
              <a:t> </a:t>
            </a:r>
            <a:r>
              <a:rPr sz="1200" b="1" spc="5" dirty="0">
                <a:solidFill>
                  <a:srgbClr val="00A650"/>
                </a:solidFill>
                <a:latin typeface="Segoe UI"/>
                <a:cs typeface="Segoe UI"/>
              </a:rPr>
              <a:t>or</a:t>
            </a:r>
            <a:r>
              <a:rPr sz="1200" b="1" spc="-50" dirty="0">
                <a:solidFill>
                  <a:srgbClr val="00A650"/>
                </a:solidFill>
                <a:latin typeface="Segoe UI"/>
                <a:cs typeface="Segoe UI"/>
              </a:rPr>
              <a:t> </a:t>
            </a:r>
            <a:r>
              <a:rPr sz="1200" b="1" spc="15" dirty="0">
                <a:solidFill>
                  <a:srgbClr val="00A650"/>
                </a:solidFill>
                <a:latin typeface="Segoe UI"/>
                <a:cs typeface="Segoe UI"/>
              </a:rPr>
              <a:t>Average</a:t>
            </a:r>
            <a:r>
              <a:rPr sz="1200" b="1" spc="-35" dirty="0">
                <a:solidFill>
                  <a:srgbClr val="00A650"/>
                </a:solidFill>
                <a:latin typeface="Segoe UI"/>
                <a:cs typeface="Segoe UI"/>
              </a:rPr>
              <a:t> </a:t>
            </a:r>
            <a:r>
              <a:rPr sz="1200" b="1" spc="10" dirty="0">
                <a:solidFill>
                  <a:srgbClr val="00A650"/>
                </a:solidFill>
                <a:latin typeface="Segoe UI"/>
                <a:cs typeface="Segoe UI"/>
              </a:rPr>
              <a:t>Rate</a:t>
            </a:r>
            <a:r>
              <a:rPr sz="1200" b="1" spc="-45" dirty="0">
                <a:solidFill>
                  <a:srgbClr val="00A650"/>
                </a:solidFill>
                <a:latin typeface="Segoe UI"/>
                <a:cs typeface="Segoe UI"/>
              </a:rPr>
              <a:t> </a:t>
            </a:r>
            <a:r>
              <a:rPr sz="1200" b="1" spc="10" dirty="0">
                <a:solidFill>
                  <a:srgbClr val="00A650"/>
                </a:solidFill>
                <a:latin typeface="Segoe UI"/>
                <a:cs typeface="Segoe UI"/>
              </a:rPr>
              <a:t>of</a:t>
            </a:r>
            <a:r>
              <a:rPr sz="1200" b="1" spc="-40" dirty="0">
                <a:solidFill>
                  <a:srgbClr val="00A650"/>
                </a:solidFill>
                <a:latin typeface="Segoe UI"/>
                <a:cs typeface="Segoe UI"/>
              </a:rPr>
              <a:t> </a:t>
            </a:r>
            <a:r>
              <a:rPr sz="1200" b="1" spc="15" dirty="0">
                <a:solidFill>
                  <a:srgbClr val="00A650"/>
                </a:solidFill>
                <a:latin typeface="Segoe UI"/>
                <a:cs typeface="Segoe UI"/>
              </a:rPr>
              <a:t>Return  </a:t>
            </a:r>
            <a:r>
              <a:rPr sz="1200" b="1" spc="20" dirty="0">
                <a:solidFill>
                  <a:srgbClr val="00A650"/>
                </a:solidFill>
                <a:latin typeface="Segoe UI"/>
                <a:cs typeface="Segoe UI"/>
              </a:rPr>
              <a:t>(ARR)</a:t>
            </a:r>
            <a:endParaRPr sz="1200" dirty="0">
              <a:latin typeface="Segoe UI"/>
              <a:cs typeface="Segoe UI"/>
            </a:endParaRPr>
          </a:p>
          <a:p>
            <a:pPr marL="12700" marR="7620">
              <a:lnSpc>
                <a:spcPct val="110900"/>
              </a:lnSpc>
              <a:spcBef>
                <a:spcPts val="495"/>
              </a:spcBef>
            </a:pPr>
            <a:r>
              <a:rPr sz="1100" spc="15" dirty="0">
                <a:latin typeface="Segoe UI"/>
                <a:cs typeface="Segoe UI"/>
              </a:rPr>
              <a:t>The accounting </a:t>
            </a:r>
            <a:r>
              <a:rPr sz="1100" spc="10" dirty="0">
                <a:latin typeface="Segoe UI"/>
                <a:cs typeface="Segoe UI"/>
              </a:rPr>
              <a:t>rate </a:t>
            </a:r>
            <a:r>
              <a:rPr sz="1100" spc="5" dirty="0">
                <a:latin typeface="Segoe UI"/>
                <a:cs typeface="Segoe UI"/>
              </a:rPr>
              <a:t>of </a:t>
            </a:r>
            <a:r>
              <a:rPr sz="1100" spc="15" dirty="0">
                <a:latin typeface="Segoe UI"/>
                <a:cs typeface="Segoe UI"/>
              </a:rPr>
              <a:t>return </a:t>
            </a:r>
            <a:r>
              <a:rPr sz="1100" spc="5" dirty="0">
                <a:latin typeface="Segoe UI"/>
                <a:cs typeface="Segoe UI"/>
              </a:rPr>
              <a:t>of </a:t>
            </a:r>
            <a:r>
              <a:rPr sz="1100" spc="10" dirty="0">
                <a:latin typeface="Segoe UI"/>
                <a:cs typeface="Segoe UI"/>
              </a:rPr>
              <a:t>an </a:t>
            </a:r>
            <a:r>
              <a:rPr sz="1100" spc="15" dirty="0">
                <a:latin typeface="Segoe UI"/>
                <a:cs typeface="Segoe UI"/>
              </a:rPr>
              <a:t>investment measures </a:t>
            </a:r>
            <a:r>
              <a:rPr sz="1100" spc="10" dirty="0">
                <a:latin typeface="Segoe UI"/>
                <a:cs typeface="Segoe UI"/>
              </a:rPr>
              <a:t>the </a:t>
            </a:r>
            <a:r>
              <a:rPr sz="1100" b="1" spc="10" dirty="0">
                <a:latin typeface="Segoe UI"/>
                <a:cs typeface="Segoe UI"/>
              </a:rPr>
              <a:t>average </a:t>
            </a:r>
            <a:r>
              <a:rPr sz="1100" b="1" spc="15" dirty="0">
                <a:latin typeface="Segoe UI"/>
                <a:cs typeface="Segoe UI"/>
              </a:rPr>
              <a:t>annual </a:t>
            </a:r>
            <a:r>
              <a:rPr sz="1100" b="1" spc="10" dirty="0">
                <a:latin typeface="Segoe UI"/>
                <a:cs typeface="Segoe UI"/>
              </a:rPr>
              <a:t>net  </a:t>
            </a:r>
            <a:r>
              <a:rPr sz="1100" b="1" spc="15" dirty="0">
                <a:latin typeface="Segoe UI"/>
                <a:cs typeface="Segoe UI"/>
              </a:rPr>
              <a:t>income </a:t>
            </a:r>
            <a:r>
              <a:rPr sz="1100" spc="10" dirty="0">
                <a:latin typeface="Segoe UI"/>
                <a:cs typeface="Segoe UI"/>
              </a:rPr>
              <a:t>of the </a:t>
            </a:r>
            <a:r>
              <a:rPr sz="1100" spc="15" dirty="0">
                <a:latin typeface="Segoe UI"/>
                <a:cs typeface="Segoe UI"/>
              </a:rPr>
              <a:t>project (incremental income) </a:t>
            </a:r>
            <a:r>
              <a:rPr sz="1100" spc="5" dirty="0">
                <a:latin typeface="Segoe UI"/>
                <a:cs typeface="Segoe UI"/>
              </a:rPr>
              <a:t>as </a:t>
            </a:r>
            <a:r>
              <a:rPr sz="1100" dirty="0">
                <a:latin typeface="Segoe UI"/>
                <a:cs typeface="Segoe UI"/>
              </a:rPr>
              <a:t>a </a:t>
            </a:r>
            <a:r>
              <a:rPr sz="1100" spc="15" dirty="0">
                <a:latin typeface="Segoe UI"/>
                <a:cs typeface="Segoe UI"/>
              </a:rPr>
              <a:t>percentage </a:t>
            </a:r>
            <a:r>
              <a:rPr sz="1100" spc="5" dirty="0">
                <a:latin typeface="Segoe UI"/>
                <a:cs typeface="Segoe UI"/>
              </a:rPr>
              <a:t>of </a:t>
            </a:r>
            <a:r>
              <a:rPr sz="1100" spc="10" dirty="0">
                <a:latin typeface="Segoe UI"/>
                <a:cs typeface="Segoe UI"/>
              </a:rPr>
              <a:t>the</a:t>
            </a:r>
            <a:r>
              <a:rPr sz="1100" spc="280" dirty="0">
                <a:latin typeface="Segoe UI"/>
                <a:cs typeface="Segoe UI"/>
              </a:rPr>
              <a:t> </a:t>
            </a:r>
            <a:r>
              <a:rPr sz="1100" spc="15" dirty="0">
                <a:latin typeface="Segoe UI"/>
                <a:cs typeface="Segoe UI"/>
              </a:rPr>
              <a:t>investment.</a:t>
            </a:r>
            <a:endParaRPr sz="1100" dirty="0">
              <a:latin typeface="Segoe UI"/>
              <a:cs typeface="Segoe UI"/>
            </a:endParaRPr>
          </a:p>
        </p:txBody>
      </p:sp>
      <p:sp>
        <p:nvSpPr>
          <p:cNvPr id="10" name="object 10"/>
          <p:cNvSpPr txBox="1"/>
          <p:nvPr/>
        </p:nvSpPr>
        <p:spPr>
          <a:xfrm>
            <a:off x="1040763" y="5720581"/>
            <a:ext cx="3598545" cy="193675"/>
          </a:xfrm>
          <a:prstGeom prst="rect">
            <a:avLst/>
          </a:prstGeom>
        </p:spPr>
        <p:txBody>
          <a:bodyPr vert="horz" wrap="square" lIns="0" tIns="13335" rIns="0" bIns="0" rtlCol="0">
            <a:spAutoFit/>
          </a:bodyPr>
          <a:lstStyle/>
          <a:p>
            <a:pPr marL="38100">
              <a:lnSpc>
                <a:spcPct val="100000"/>
              </a:lnSpc>
              <a:spcBef>
                <a:spcPts val="105"/>
              </a:spcBef>
            </a:pPr>
            <a:r>
              <a:rPr sz="1100" spc="15" dirty="0">
                <a:latin typeface="Segoe UI"/>
                <a:cs typeface="Segoe UI"/>
              </a:rPr>
              <a:t>Accounting </a:t>
            </a:r>
            <a:r>
              <a:rPr sz="1100" spc="10" dirty="0">
                <a:latin typeface="Segoe UI"/>
                <a:cs typeface="Segoe UI"/>
              </a:rPr>
              <a:t>rate of </a:t>
            </a:r>
            <a:r>
              <a:rPr sz="1100" spc="15" dirty="0">
                <a:latin typeface="Segoe UI"/>
                <a:cs typeface="Segoe UI"/>
              </a:rPr>
              <a:t>return </a:t>
            </a:r>
            <a:r>
              <a:rPr sz="1100" dirty="0">
                <a:latin typeface="Segoe UI"/>
                <a:cs typeface="Segoe UI"/>
              </a:rPr>
              <a:t>= </a:t>
            </a:r>
            <a:r>
              <a:rPr sz="1575" u="sng" spc="37" baseline="34391" dirty="0">
                <a:uFill>
                  <a:solidFill>
                    <a:srgbClr val="000000"/>
                  </a:solidFill>
                </a:uFill>
                <a:latin typeface="Segoe UI"/>
                <a:cs typeface="Segoe UI"/>
              </a:rPr>
              <a:t>Average annual </a:t>
            </a:r>
            <a:r>
              <a:rPr sz="1575" u="sng" spc="30" baseline="34391" dirty="0">
                <a:uFill>
                  <a:solidFill>
                    <a:srgbClr val="000000"/>
                  </a:solidFill>
                </a:uFill>
                <a:latin typeface="Segoe UI"/>
                <a:cs typeface="Segoe UI"/>
              </a:rPr>
              <a:t>net</a:t>
            </a:r>
            <a:r>
              <a:rPr sz="1575" u="sng" spc="-7" baseline="34391" dirty="0">
                <a:uFill>
                  <a:solidFill>
                    <a:srgbClr val="000000"/>
                  </a:solidFill>
                </a:uFill>
                <a:latin typeface="Segoe UI"/>
                <a:cs typeface="Segoe UI"/>
              </a:rPr>
              <a:t> </a:t>
            </a:r>
            <a:r>
              <a:rPr sz="1575" u="sng" spc="44" baseline="34391" dirty="0">
                <a:uFill>
                  <a:solidFill>
                    <a:srgbClr val="000000"/>
                  </a:solidFill>
                </a:uFill>
                <a:latin typeface="Segoe UI"/>
                <a:cs typeface="Segoe UI"/>
              </a:rPr>
              <a:t>income</a:t>
            </a:r>
            <a:endParaRPr sz="1575" baseline="34391">
              <a:latin typeface="Segoe UI"/>
              <a:cs typeface="Segoe UI"/>
            </a:endParaRPr>
          </a:p>
        </p:txBody>
      </p:sp>
      <p:sp>
        <p:nvSpPr>
          <p:cNvPr id="11" name="object 11"/>
          <p:cNvSpPr txBox="1"/>
          <p:nvPr/>
        </p:nvSpPr>
        <p:spPr>
          <a:xfrm>
            <a:off x="3396514" y="5839281"/>
            <a:ext cx="708025" cy="187325"/>
          </a:xfrm>
          <a:prstGeom prst="rect">
            <a:avLst/>
          </a:prstGeom>
        </p:spPr>
        <p:txBody>
          <a:bodyPr vert="horz" wrap="square" lIns="0" tIns="13970" rIns="0" bIns="0" rtlCol="0">
            <a:spAutoFit/>
          </a:bodyPr>
          <a:lstStyle/>
          <a:p>
            <a:pPr marL="12700">
              <a:lnSpc>
                <a:spcPct val="100000"/>
              </a:lnSpc>
              <a:spcBef>
                <a:spcPts val="110"/>
              </a:spcBef>
            </a:pPr>
            <a:r>
              <a:rPr sz="1050" spc="20" dirty="0">
                <a:latin typeface="Segoe UI"/>
                <a:cs typeface="Segoe UI"/>
              </a:rPr>
              <a:t>Investment</a:t>
            </a:r>
            <a:endParaRPr sz="1050">
              <a:latin typeface="Segoe UI"/>
              <a:cs typeface="Segoe UI"/>
            </a:endParaRPr>
          </a:p>
        </p:txBody>
      </p:sp>
      <p:sp>
        <p:nvSpPr>
          <p:cNvPr id="12" name="object 12"/>
          <p:cNvSpPr txBox="1"/>
          <p:nvPr/>
        </p:nvSpPr>
        <p:spPr>
          <a:xfrm>
            <a:off x="901712" y="6068724"/>
            <a:ext cx="5285740" cy="2037714"/>
          </a:xfrm>
          <a:prstGeom prst="rect">
            <a:avLst/>
          </a:prstGeom>
        </p:spPr>
        <p:txBody>
          <a:bodyPr vert="horz" wrap="square" lIns="0" tIns="12700" rIns="0" bIns="0" rtlCol="0">
            <a:spAutoFit/>
          </a:bodyPr>
          <a:lstStyle/>
          <a:p>
            <a:pPr marL="12700" marR="5080" algn="just">
              <a:lnSpc>
                <a:spcPct val="110900"/>
              </a:lnSpc>
              <a:spcBef>
                <a:spcPts val="100"/>
              </a:spcBef>
            </a:pPr>
            <a:r>
              <a:rPr sz="1100" spc="15" dirty="0">
                <a:latin typeface="Segoe UI"/>
                <a:cs typeface="Segoe UI"/>
              </a:rPr>
              <a:t>The numerator </a:t>
            </a:r>
            <a:r>
              <a:rPr sz="1100" dirty="0">
                <a:latin typeface="Segoe UI"/>
                <a:cs typeface="Segoe UI"/>
              </a:rPr>
              <a:t>is </a:t>
            </a:r>
            <a:r>
              <a:rPr sz="1100" spc="10" dirty="0">
                <a:latin typeface="Segoe UI"/>
                <a:cs typeface="Segoe UI"/>
              </a:rPr>
              <a:t>the </a:t>
            </a:r>
            <a:r>
              <a:rPr sz="1100" spc="15" dirty="0">
                <a:latin typeface="Segoe UI"/>
                <a:cs typeface="Segoe UI"/>
              </a:rPr>
              <a:t>average annual </a:t>
            </a:r>
            <a:r>
              <a:rPr sz="1100" spc="10" dirty="0">
                <a:latin typeface="Segoe UI"/>
                <a:cs typeface="Segoe UI"/>
              </a:rPr>
              <a:t>net income </a:t>
            </a:r>
            <a:r>
              <a:rPr sz="1100" spc="15" dirty="0">
                <a:latin typeface="Segoe UI"/>
                <a:cs typeface="Segoe UI"/>
              </a:rPr>
              <a:t>generated </a:t>
            </a:r>
            <a:r>
              <a:rPr sz="1100" spc="5" dirty="0">
                <a:latin typeface="Segoe UI"/>
                <a:cs typeface="Segoe UI"/>
              </a:rPr>
              <a:t>by </a:t>
            </a:r>
            <a:r>
              <a:rPr sz="1100" spc="10" dirty="0">
                <a:latin typeface="Segoe UI"/>
                <a:cs typeface="Segoe UI"/>
              </a:rPr>
              <a:t>the project </a:t>
            </a:r>
            <a:r>
              <a:rPr sz="1100" spc="15" dirty="0">
                <a:latin typeface="Segoe UI"/>
                <a:cs typeface="Segoe UI"/>
              </a:rPr>
              <a:t>over </a:t>
            </a:r>
            <a:r>
              <a:rPr sz="1100" spc="5" dirty="0">
                <a:latin typeface="Segoe UI"/>
                <a:cs typeface="Segoe UI"/>
              </a:rPr>
              <a:t>its  </a:t>
            </a:r>
            <a:r>
              <a:rPr sz="1100" spc="15" dirty="0">
                <a:latin typeface="Segoe UI"/>
                <a:cs typeface="Segoe UI"/>
              </a:rPr>
              <a:t>useful life. </a:t>
            </a:r>
            <a:r>
              <a:rPr sz="1100" spc="10" dirty="0">
                <a:latin typeface="Segoe UI"/>
                <a:cs typeface="Segoe UI"/>
              </a:rPr>
              <a:t>The </a:t>
            </a:r>
            <a:r>
              <a:rPr sz="1100" spc="15" dirty="0">
                <a:latin typeface="Segoe UI"/>
                <a:cs typeface="Segoe UI"/>
              </a:rPr>
              <a:t>denominator </a:t>
            </a:r>
            <a:r>
              <a:rPr sz="1100" spc="10" dirty="0">
                <a:latin typeface="Segoe UI"/>
                <a:cs typeface="Segoe UI"/>
              </a:rPr>
              <a:t>can be </a:t>
            </a:r>
            <a:r>
              <a:rPr sz="1100" spc="15" dirty="0">
                <a:latin typeface="Segoe UI"/>
                <a:cs typeface="Segoe UI"/>
              </a:rPr>
              <a:t>either the </a:t>
            </a:r>
            <a:r>
              <a:rPr sz="1100" spc="10" dirty="0">
                <a:latin typeface="Segoe UI"/>
                <a:cs typeface="Segoe UI"/>
              </a:rPr>
              <a:t>initial </a:t>
            </a:r>
            <a:r>
              <a:rPr sz="1100" spc="15" dirty="0">
                <a:latin typeface="Segoe UI"/>
                <a:cs typeface="Segoe UI"/>
              </a:rPr>
              <a:t>investment (including  installation </a:t>
            </a:r>
            <a:r>
              <a:rPr sz="1100" spc="10" dirty="0">
                <a:latin typeface="Segoe UI"/>
                <a:cs typeface="Segoe UI"/>
              </a:rPr>
              <a:t>cost) </a:t>
            </a:r>
            <a:r>
              <a:rPr sz="1100" spc="5" dirty="0">
                <a:latin typeface="Segoe UI"/>
                <a:cs typeface="Segoe UI"/>
              </a:rPr>
              <a:t>or </a:t>
            </a:r>
            <a:r>
              <a:rPr sz="1100" spc="15" dirty="0">
                <a:latin typeface="Segoe UI"/>
                <a:cs typeface="Segoe UI"/>
              </a:rPr>
              <a:t>the </a:t>
            </a:r>
            <a:r>
              <a:rPr sz="1100" spc="10" dirty="0">
                <a:latin typeface="Segoe UI"/>
                <a:cs typeface="Segoe UI"/>
              </a:rPr>
              <a:t>average </a:t>
            </a:r>
            <a:r>
              <a:rPr sz="1100" spc="15" dirty="0">
                <a:latin typeface="Segoe UI"/>
                <a:cs typeface="Segoe UI"/>
              </a:rPr>
              <a:t>investment </a:t>
            </a:r>
            <a:r>
              <a:rPr sz="1100" spc="10" dirty="0">
                <a:latin typeface="Segoe UI"/>
                <a:cs typeface="Segoe UI"/>
              </a:rPr>
              <a:t>over the </a:t>
            </a:r>
            <a:r>
              <a:rPr sz="1100" spc="15" dirty="0">
                <a:latin typeface="Segoe UI"/>
                <a:cs typeface="Segoe UI"/>
              </a:rPr>
              <a:t>useful </a:t>
            </a:r>
            <a:r>
              <a:rPr sz="1100" spc="10" dirty="0">
                <a:latin typeface="Segoe UI"/>
                <a:cs typeface="Segoe UI"/>
              </a:rPr>
              <a:t>life </a:t>
            </a:r>
            <a:r>
              <a:rPr sz="1100" spc="5" dirty="0">
                <a:latin typeface="Segoe UI"/>
                <a:cs typeface="Segoe UI"/>
              </a:rPr>
              <a:t>of </a:t>
            </a:r>
            <a:r>
              <a:rPr sz="1100" spc="10" dirty="0">
                <a:latin typeface="Segoe UI"/>
                <a:cs typeface="Segoe UI"/>
              </a:rPr>
              <a:t>the </a:t>
            </a:r>
            <a:r>
              <a:rPr sz="1100" spc="15" dirty="0">
                <a:latin typeface="Segoe UI"/>
                <a:cs typeface="Segoe UI"/>
              </a:rPr>
              <a:t>project.  Average investment means </a:t>
            </a:r>
            <a:r>
              <a:rPr sz="1100" spc="10" dirty="0">
                <a:latin typeface="Segoe UI"/>
                <a:cs typeface="Segoe UI"/>
              </a:rPr>
              <a:t>the average </a:t>
            </a:r>
            <a:r>
              <a:rPr sz="1100" spc="15" dirty="0">
                <a:latin typeface="Segoe UI"/>
                <a:cs typeface="Segoe UI"/>
              </a:rPr>
              <a:t>amount </a:t>
            </a:r>
            <a:r>
              <a:rPr sz="1100" spc="10" dirty="0">
                <a:latin typeface="Segoe UI"/>
                <a:cs typeface="Segoe UI"/>
              </a:rPr>
              <a:t>of </a:t>
            </a:r>
            <a:r>
              <a:rPr sz="1100" spc="15" dirty="0">
                <a:latin typeface="Segoe UI"/>
                <a:cs typeface="Segoe UI"/>
              </a:rPr>
              <a:t>fund remained blocked during  the lifetime </a:t>
            </a:r>
            <a:r>
              <a:rPr sz="1100" spc="5" dirty="0">
                <a:latin typeface="Segoe UI"/>
                <a:cs typeface="Segoe UI"/>
              </a:rPr>
              <a:t>of </a:t>
            </a:r>
            <a:r>
              <a:rPr sz="1100" spc="10" dirty="0">
                <a:latin typeface="Segoe UI"/>
                <a:cs typeface="Segoe UI"/>
              </a:rPr>
              <a:t>the project under </a:t>
            </a:r>
            <a:r>
              <a:rPr sz="1100" spc="15" dirty="0">
                <a:latin typeface="Segoe UI"/>
                <a:cs typeface="Segoe UI"/>
              </a:rPr>
              <a:t>consideration. Further </a:t>
            </a:r>
            <a:r>
              <a:rPr sz="1100" spc="10" dirty="0">
                <a:latin typeface="Segoe UI"/>
                <a:cs typeface="Segoe UI"/>
              </a:rPr>
              <a:t>ARR can be </a:t>
            </a:r>
            <a:r>
              <a:rPr sz="1100" spc="15" dirty="0">
                <a:latin typeface="Segoe UI"/>
                <a:cs typeface="Segoe UI"/>
              </a:rPr>
              <a:t>calculated </a:t>
            </a:r>
            <a:r>
              <a:rPr sz="1100" dirty="0">
                <a:latin typeface="Segoe UI"/>
                <a:cs typeface="Segoe UI"/>
              </a:rPr>
              <a:t>in a  </a:t>
            </a:r>
            <a:r>
              <a:rPr sz="1100" spc="15" dirty="0">
                <a:latin typeface="Segoe UI"/>
                <a:cs typeface="Segoe UI"/>
              </a:rPr>
              <a:t>number </a:t>
            </a:r>
            <a:r>
              <a:rPr sz="1100" spc="5" dirty="0">
                <a:latin typeface="Segoe UI"/>
                <a:cs typeface="Segoe UI"/>
              </a:rPr>
              <a:t>of </a:t>
            </a:r>
            <a:r>
              <a:rPr sz="1100" spc="10" dirty="0">
                <a:latin typeface="Segoe UI"/>
                <a:cs typeface="Segoe UI"/>
              </a:rPr>
              <a:t>ways </a:t>
            </a:r>
            <a:r>
              <a:rPr sz="1100" spc="5" dirty="0">
                <a:latin typeface="Segoe UI"/>
                <a:cs typeface="Segoe UI"/>
              </a:rPr>
              <a:t>as </a:t>
            </a:r>
            <a:r>
              <a:rPr sz="1100" spc="10" dirty="0">
                <a:latin typeface="Segoe UI"/>
                <a:cs typeface="Segoe UI"/>
              </a:rPr>
              <a:t>shown in the </a:t>
            </a:r>
            <a:r>
              <a:rPr sz="1100" spc="15" dirty="0">
                <a:latin typeface="Segoe UI"/>
                <a:cs typeface="Segoe UI"/>
              </a:rPr>
              <a:t>following</a:t>
            </a:r>
            <a:r>
              <a:rPr sz="1100" spc="225" dirty="0">
                <a:latin typeface="Segoe UI"/>
                <a:cs typeface="Segoe UI"/>
              </a:rPr>
              <a:t> </a:t>
            </a:r>
            <a:r>
              <a:rPr sz="1100" spc="15" dirty="0">
                <a:latin typeface="Segoe UI"/>
                <a:cs typeface="Segoe UI"/>
              </a:rPr>
              <a:t>example.</a:t>
            </a:r>
            <a:endParaRPr sz="1100">
              <a:latin typeface="Segoe UI"/>
              <a:cs typeface="Segoe UI"/>
            </a:endParaRPr>
          </a:p>
          <a:p>
            <a:pPr marL="12700">
              <a:lnSpc>
                <a:spcPct val="100000"/>
              </a:lnSpc>
              <a:spcBef>
                <a:spcPts val="740"/>
              </a:spcBef>
            </a:pPr>
            <a:r>
              <a:rPr sz="1100" b="1" spc="15" dirty="0">
                <a:latin typeface="Segoe UI"/>
                <a:cs typeface="Segoe UI"/>
              </a:rPr>
              <a:t>Example</a:t>
            </a:r>
            <a:endParaRPr sz="1100">
              <a:latin typeface="Segoe UI"/>
              <a:cs typeface="Segoe UI"/>
            </a:endParaRPr>
          </a:p>
          <a:p>
            <a:pPr marL="12700" marR="8255" algn="just">
              <a:lnSpc>
                <a:spcPct val="110900"/>
              </a:lnSpc>
              <a:spcBef>
                <a:spcPts val="605"/>
              </a:spcBef>
            </a:pPr>
            <a:r>
              <a:rPr sz="1100" spc="15" dirty="0">
                <a:latin typeface="Segoe UI"/>
                <a:cs typeface="Segoe UI"/>
              </a:rPr>
              <a:t>Suppose </a:t>
            </a:r>
            <a:r>
              <a:rPr sz="1100" spc="10" dirty="0">
                <a:latin typeface="Segoe UI"/>
                <a:cs typeface="Segoe UI"/>
              </a:rPr>
              <a:t>Times Ltd. </a:t>
            </a:r>
            <a:r>
              <a:rPr sz="1100" dirty="0">
                <a:latin typeface="Segoe UI"/>
                <a:cs typeface="Segoe UI"/>
              </a:rPr>
              <a:t>is </a:t>
            </a:r>
            <a:r>
              <a:rPr sz="1100" spc="15" dirty="0">
                <a:latin typeface="Segoe UI"/>
                <a:cs typeface="Segoe UI"/>
              </a:rPr>
              <a:t>going </a:t>
            </a:r>
            <a:r>
              <a:rPr sz="1100" spc="5" dirty="0">
                <a:latin typeface="Segoe UI"/>
                <a:cs typeface="Segoe UI"/>
              </a:rPr>
              <a:t>to </a:t>
            </a:r>
            <a:r>
              <a:rPr sz="1100" spc="15" dirty="0">
                <a:latin typeface="Segoe UI"/>
                <a:cs typeface="Segoe UI"/>
              </a:rPr>
              <a:t>invest </a:t>
            </a:r>
            <a:r>
              <a:rPr sz="1100" spc="10" dirty="0">
                <a:latin typeface="Segoe UI"/>
                <a:cs typeface="Segoe UI"/>
              </a:rPr>
              <a:t>in </a:t>
            </a:r>
            <a:r>
              <a:rPr sz="1100" dirty="0">
                <a:latin typeface="Segoe UI"/>
                <a:cs typeface="Segoe UI"/>
              </a:rPr>
              <a:t>a </a:t>
            </a:r>
            <a:r>
              <a:rPr sz="1100" spc="10" dirty="0">
                <a:latin typeface="Segoe UI"/>
                <a:cs typeface="Segoe UI"/>
              </a:rPr>
              <a:t>project </a:t>
            </a:r>
            <a:r>
              <a:rPr sz="1100" dirty="0">
                <a:latin typeface="Segoe UI"/>
                <a:cs typeface="Segoe UI"/>
              </a:rPr>
              <a:t>a </a:t>
            </a:r>
            <a:r>
              <a:rPr sz="1100" spc="15" dirty="0">
                <a:latin typeface="Segoe UI"/>
                <a:cs typeface="Segoe UI"/>
              </a:rPr>
              <a:t>sum </a:t>
            </a:r>
            <a:r>
              <a:rPr sz="1100" spc="10" dirty="0">
                <a:latin typeface="Segoe UI"/>
                <a:cs typeface="Segoe UI"/>
              </a:rPr>
              <a:t>of </a:t>
            </a:r>
            <a:r>
              <a:rPr sz="1100" spc="-25" dirty="0">
                <a:latin typeface="Trebuchet MS"/>
                <a:cs typeface="Trebuchet MS"/>
              </a:rPr>
              <a:t>` </a:t>
            </a:r>
            <a:r>
              <a:rPr sz="1100" spc="15" dirty="0">
                <a:latin typeface="Segoe UI"/>
                <a:cs typeface="Segoe UI"/>
              </a:rPr>
              <a:t>3,00,000 having </a:t>
            </a:r>
            <a:r>
              <a:rPr sz="1100" dirty="0">
                <a:latin typeface="Segoe UI"/>
                <a:cs typeface="Segoe UI"/>
              </a:rPr>
              <a:t>a </a:t>
            </a:r>
            <a:r>
              <a:rPr sz="1100" spc="10" dirty="0">
                <a:latin typeface="Segoe UI"/>
                <a:cs typeface="Segoe UI"/>
              </a:rPr>
              <a:t>life  </a:t>
            </a:r>
            <a:r>
              <a:rPr sz="1100" spc="15" dirty="0">
                <a:latin typeface="Segoe UI"/>
                <a:cs typeface="Segoe UI"/>
              </a:rPr>
              <a:t>span</a:t>
            </a:r>
            <a:r>
              <a:rPr sz="1100" spc="-15" dirty="0">
                <a:latin typeface="Segoe UI"/>
                <a:cs typeface="Segoe UI"/>
              </a:rPr>
              <a:t> </a:t>
            </a:r>
            <a:r>
              <a:rPr sz="1100" spc="10" dirty="0">
                <a:latin typeface="Segoe UI"/>
                <a:cs typeface="Segoe UI"/>
              </a:rPr>
              <a:t>of</a:t>
            </a:r>
            <a:r>
              <a:rPr sz="1100" spc="-15" dirty="0">
                <a:latin typeface="Segoe UI"/>
                <a:cs typeface="Segoe UI"/>
              </a:rPr>
              <a:t> </a:t>
            </a:r>
            <a:r>
              <a:rPr sz="1100" dirty="0">
                <a:latin typeface="Segoe UI"/>
                <a:cs typeface="Segoe UI"/>
              </a:rPr>
              <a:t>3</a:t>
            </a:r>
            <a:r>
              <a:rPr sz="1100" spc="-5" dirty="0">
                <a:latin typeface="Segoe UI"/>
                <a:cs typeface="Segoe UI"/>
              </a:rPr>
              <a:t> </a:t>
            </a:r>
            <a:r>
              <a:rPr sz="1100" spc="15" dirty="0">
                <a:latin typeface="Segoe UI"/>
                <a:cs typeface="Segoe UI"/>
              </a:rPr>
              <a:t>years.</a:t>
            </a:r>
            <a:r>
              <a:rPr sz="1100" spc="-15" dirty="0">
                <a:latin typeface="Segoe UI"/>
                <a:cs typeface="Segoe UI"/>
              </a:rPr>
              <a:t> </a:t>
            </a:r>
            <a:r>
              <a:rPr sz="1100" spc="15" dirty="0">
                <a:latin typeface="Segoe UI"/>
                <a:cs typeface="Segoe UI"/>
              </a:rPr>
              <a:t>Salvage</a:t>
            </a:r>
            <a:r>
              <a:rPr sz="1100" spc="-15" dirty="0">
                <a:latin typeface="Segoe UI"/>
                <a:cs typeface="Segoe UI"/>
              </a:rPr>
              <a:t> </a:t>
            </a:r>
            <a:r>
              <a:rPr sz="1100" spc="15" dirty="0">
                <a:latin typeface="Segoe UI"/>
                <a:cs typeface="Segoe UI"/>
              </a:rPr>
              <a:t>value</a:t>
            </a:r>
            <a:r>
              <a:rPr sz="1100" spc="-20" dirty="0">
                <a:latin typeface="Segoe UI"/>
                <a:cs typeface="Segoe UI"/>
              </a:rPr>
              <a:t> </a:t>
            </a:r>
            <a:r>
              <a:rPr sz="1100" spc="10" dirty="0">
                <a:latin typeface="Segoe UI"/>
                <a:cs typeface="Segoe UI"/>
              </a:rPr>
              <a:t>of</a:t>
            </a:r>
            <a:r>
              <a:rPr sz="1100" spc="-10" dirty="0">
                <a:latin typeface="Segoe UI"/>
                <a:cs typeface="Segoe UI"/>
              </a:rPr>
              <a:t> </a:t>
            </a:r>
            <a:r>
              <a:rPr sz="1100" spc="15" dirty="0">
                <a:latin typeface="Segoe UI"/>
                <a:cs typeface="Segoe UI"/>
              </a:rPr>
              <a:t>machine</a:t>
            </a:r>
            <a:r>
              <a:rPr sz="1100" spc="-5" dirty="0">
                <a:latin typeface="Segoe UI"/>
                <a:cs typeface="Segoe UI"/>
              </a:rPr>
              <a:t> </a:t>
            </a:r>
            <a:r>
              <a:rPr sz="1100" spc="10" dirty="0">
                <a:latin typeface="Segoe UI"/>
                <a:cs typeface="Segoe UI"/>
              </a:rPr>
              <a:t>is</a:t>
            </a:r>
            <a:r>
              <a:rPr sz="1100" spc="-10" dirty="0">
                <a:latin typeface="Segoe UI"/>
                <a:cs typeface="Segoe UI"/>
              </a:rPr>
              <a:t> </a:t>
            </a:r>
            <a:r>
              <a:rPr sz="1100" spc="10" dirty="0">
                <a:latin typeface="Trebuchet MS"/>
                <a:cs typeface="Trebuchet MS"/>
              </a:rPr>
              <a:t>`</a:t>
            </a:r>
            <a:r>
              <a:rPr sz="1100" spc="10" dirty="0">
                <a:latin typeface="Segoe UI"/>
                <a:cs typeface="Segoe UI"/>
              </a:rPr>
              <a:t>90,000.</a:t>
            </a:r>
            <a:r>
              <a:rPr sz="1100" spc="-5" dirty="0">
                <a:latin typeface="Segoe UI"/>
                <a:cs typeface="Segoe UI"/>
              </a:rPr>
              <a:t> </a:t>
            </a:r>
            <a:r>
              <a:rPr sz="1100" spc="10" dirty="0">
                <a:latin typeface="Segoe UI"/>
                <a:cs typeface="Segoe UI"/>
              </a:rPr>
              <a:t>The</a:t>
            </a:r>
            <a:r>
              <a:rPr sz="1100" spc="-20" dirty="0">
                <a:latin typeface="Segoe UI"/>
                <a:cs typeface="Segoe UI"/>
              </a:rPr>
              <a:t> </a:t>
            </a:r>
            <a:r>
              <a:rPr sz="1100" spc="15" dirty="0">
                <a:latin typeface="Segoe UI"/>
                <a:cs typeface="Segoe UI"/>
              </a:rPr>
              <a:t>profit</a:t>
            </a:r>
            <a:r>
              <a:rPr sz="1100" dirty="0">
                <a:latin typeface="Segoe UI"/>
                <a:cs typeface="Segoe UI"/>
              </a:rPr>
              <a:t> </a:t>
            </a:r>
            <a:r>
              <a:rPr sz="1100" spc="10" dirty="0">
                <a:latin typeface="Segoe UI"/>
                <a:cs typeface="Segoe UI"/>
              </a:rPr>
              <a:t>before</a:t>
            </a:r>
            <a:r>
              <a:rPr sz="1100" spc="-5" dirty="0">
                <a:latin typeface="Segoe UI"/>
                <a:cs typeface="Segoe UI"/>
              </a:rPr>
              <a:t> </a:t>
            </a:r>
            <a:r>
              <a:rPr sz="1100" spc="15" dirty="0">
                <a:latin typeface="Segoe UI"/>
                <a:cs typeface="Segoe UI"/>
              </a:rPr>
              <a:t>depreciation  </a:t>
            </a:r>
            <a:r>
              <a:rPr sz="1100" spc="10" dirty="0">
                <a:latin typeface="Segoe UI"/>
                <a:cs typeface="Segoe UI"/>
              </a:rPr>
              <a:t>for each </a:t>
            </a:r>
            <a:r>
              <a:rPr sz="1100" spc="15" dirty="0">
                <a:latin typeface="Segoe UI"/>
                <a:cs typeface="Segoe UI"/>
              </a:rPr>
              <a:t>year </a:t>
            </a:r>
            <a:r>
              <a:rPr sz="1100" spc="10" dirty="0">
                <a:latin typeface="Segoe UI"/>
                <a:cs typeface="Segoe UI"/>
              </a:rPr>
              <a:t>is</a:t>
            </a:r>
            <a:r>
              <a:rPr sz="1100" spc="95" dirty="0">
                <a:latin typeface="Segoe UI"/>
                <a:cs typeface="Segoe UI"/>
              </a:rPr>
              <a:t> </a:t>
            </a:r>
            <a:r>
              <a:rPr sz="1100" spc="10" dirty="0">
                <a:latin typeface="Trebuchet MS"/>
                <a:cs typeface="Trebuchet MS"/>
              </a:rPr>
              <a:t>`</a:t>
            </a:r>
            <a:r>
              <a:rPr sz="1100" spc="10" dirty="0">
                <a:latin typeface="Segoe UI"/>
                <a:cs typeface="Segoe UI"/>
              </a:rPr>
              <a:t>1,50,000.</a:t>
            </a:r>
            <a:endParaRPr sz="1100">
              <a:latin typeface="Segoe UI"/>
              <a:cs typeface="Segoe UI"/>
            </a:endParaRP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txBox="1"/>
          <p:nvPr/>
        </p:nvSpPr>
        <p:spPr>
          <a:xfrm>
            <a:off x="1639316" y="734060"/>
            <a:ext cx="316865" cy="193675"/>
          </a:xfrm>
          <a:prstGeom prst="rect">
            <a:avLst/>
          </a:prstGeom>
        </p:spPr>
        <p:txBody>
          <a:bodyPr vert="horz" wrap="square" lIns="0" tIns="12700" rIns="0" bIns="0" rtlCol="0">
            <a:spAutoFit/>
          </a:bodyPr>
          <a:lstStyle/>
          <a:p>
            <a:pPr marL="12700">
              <a:lnSpc>
                <a:spcPct val="100000"/>
              </a:lnSpc>
              <a:spcBef>
                <a:spcPts val="100"/>
              </a:spcBef>
            </a:pPr>
            <a:r>
              <a:rPr sz="1100" b="1" spc="25" dirty="0">
                <a:solidFill>
                  <a:srgbClr val="FFFFFF"/>
                </a:solidFill>
                <a:latin typeface="Segoe UI"/>
                <a:cs typeface="Segoe UI"/>
              </a:rPr>
              <a:t>7</a:t>
            </a:r>
            <a:r>
              <a:rPr sz="1100" b="1" spc="10" dirty="0">
                <a:solidFill>
                  <a:srgbClr val="FFFFFF"/>
                </a:solidFill>
                <a:latin typeface="Segoe UI"/>
                <a:cs typeface="Segoe UI"/>
              </a:rPr>
              <a:t>.</a:t>
            </a:r>
            <a:r>
              <a:rPr sz="1100" b="1" spc="25" dirty="0">
                <a:solidFill>
                  <a:srgbClr val="FFFFFF"/>
                </a:solidFill>
                <a:latin typeface="Segoe UI"/>
                <a:cs typeface="Segoe UI"/>
              </a:rPr>
              <a:t>22</a:t>
            </a:r>
            <a:endParaRPr sz="1100">
              <a:latin typeface="Segoe UI"/>
              <a:cs typeface="Segoe UI"/>
            </a:endParaRPr>
          </a:p>
        </p:txBody>
      </p:sp>
      <p:sp>
        <p:nvSpPr>
          <p:cNvPr id="4" name="object 4"/>
          <p:cNvSpPr txBox="1"/>
          <p:nvPr/>
        </p:nvSpPr>
        <p:spPr>
          <a:xfrm>
            <a:off x="901700" y="1246745"/>
            <a:ext cx="5282565" cy="397510"/>
          </a:xfrm>
          <a:prstGeom prst="rect">
            <a:avLst/>
          </a:prstGeom>
        </p:spPr>
        <p:txBody>
          <a:bodyPr vert="horz" wrap="square" lIns="0" tIns="12700" rIns="0" bIns="0" rtlCol="0">
            <a:spAutoFit/>
          </a:bodyPr>
          <a:lstStyle/>
          <a:p>
            <a:pPr marL="12700" marR="5080">
              <a:lnSpc>
                <a:spcPct val="110900"/>
              </a:lnSpc>
              <a:spcBef>
                <a:spcPts val="100"/>
              </a:spcBef>
            </a:pPr>
            <a:r>
              <a:rPr sz="1100" spc="15" dirty="0">
                <a:latin typeface="Segoe UI"/>
                <a:cs typeface="Segoe UI"/>
              </a:rPr>
              <a:t>The</a:t>
            </a:r>
            <a:r>
              <a:rPr sz="1100" spc="-30" dirty="0">
                <a:latin typeface="Segoe UI"/>
                <a:cs typeface="Segoe UI"/>
              </a:rPr>
              <a:t> </a:t>
            </a:r>
            <a:r>
              <a:rPr sz="1100" spc="15" dirty="0">
                <a:latin typeface="Segoe UI"/>
                <a:cs typeface="Segoe UI"/>
              </a:rPr>
              <a:t>Profit</a:t>
            </a:r>
            <a:r>
              <a:rPr sz="1100" spc="-30" dirty="0">
                <a:latin typeface="Segoe UI"/>
                <a:cs typeface="Segoe UI"/>
              </a:rPr>
              <a:t> </a:t>
            </a:r>
            <a:r>
              <a:rPr sz="1100" spc="15" dirty="0">
                <a:latin typeface="Segoe UI"/>
                <a:cs typeface="Segoe UI"/>
              </a:rPr>
              <a:t>after</a:t>
            </a:r>
            <a:r>
              <a:rPr sz="1100" spc="-25" dirty="0">
                <a:latin typeface="Segoe UI"/>
                <a:cs typeface="Segoe UI"/>
              </a:rPr>
              <a:t> </a:t>
            </a:r>
            <a:r>
              <a:rPr sz="1100" spc="10" dirty="0">
                <a:latin typeface="Segoe UI"/>
                <a:cs typeface="Segoe UI"/>
              </a:rPr>
              <a:t>Tax</a:t>
            </a:r>
            <a:r>
              <a:rPr sz="1100" spc="-20" dirty="0">
                <a:latin typeface="Segoe UI"/>
                <a:cs typeface="Segoe UI"/>
              </a:rPr>
              <a:t> </a:t>
            </a:r>
            <a:r>
              <a:rPr sz="1100" spc="10" dirty="0">
                <a:latin typeface="Segoe UI"/>
                <a:cs typeface="Segoe UI"/>
              </a:rPr>
              <a:t>and</a:t>
            </a:r>
            <a:r>
              <a:rPr sz="1100" spc="-30" dirty="0">
                <a:latin typeface="Segoe UI"/>
                <a:cs typeface="Segoe UI"/>
              </a:rPr>
              <a:t> </a:t>
            </a:r>
            <a:r>
              <a:rPr sz="1100" spc="15" dirty="0">
                <a:latin typeface="Segoe UI"/>
                <a:cs typeface="Segoe UI"/>
              </a:rPr>
              <a:t>value</a:t>
            </a:r>
            <a:r>
              <a:rPr sz="1100" spc="-25" dirty="0">
                <a:latin typeface="Segoe UI"/>
                <a:cs typeface="Segoe UI"/>
              </a:rPr>
              <a:t> </a:t>
            </a:r>
            <a:r>
              <a:rPr sz="1100" spc="10" dirty="0">
                <a:latin typeface="Segoe UI"/>
                <a:cs typeface="Segoe UI"/>
              </a:rPr>
              <a:t>of</a:t>
            </a:r>
            <a:r>
              <a:rPr sz="1100" spc="-15" dirty="0">
                <a:latin typeface="Segoe UI"/>
                <a:cs typeface="Segoe UI"/>
              </a:rPr>
              <a:t> </a:t>
            </a:r>
            <a:r>
              <a:rPr sz="1100" spc="15" dirty="0">
                <a:latin typeface="Segoe UI"/>
                <a:cs typeface="Segoe UI"/>
              </a:rPr>
              <a:t>Investment</a:t>
            </a:r>
            <a:r>
              <a:rPr sz="1100" spc="-20" dirty="0">
                <a:latin typeface="Segoe UI"/>
                <a:cs typeface="Segoe UI"/>
              </a:rPr>
              <a:t> </a:t>
            </a:r>
            <a:r>
              <a:rPr sz="1100" spc="10" dirty="0">
                <a:latin typeface="Segoe UI"/>
                <a:cs typeface="Segoe UI"/>
              </a:rPr>
              <a:t>in</a:t>
            </a:r>
            <a:r>
              <a:rPr sz="1100" spc="-10" dirty="0">
                <a:latin typeface="Segoe UI"/>
                <a:cs typeface="Segoe UI"/>
              </a:rPr>
              <a:t> </a:t>
            </a:r>
            <a:r>
              <a:rPr sz="1100" spc="5" dirty="0">
                <a:latin typeface="Segoe UI"/>
                <a:cs typeface="Segoe UI"/>
              </a:rPr>
              <a:t>the</a:t>
            </a:r>
            <a:r>
              <a:rPr sz="1100" spc="-20" dirty="0">
                <a:latin typeface="Segoe UI"/>
                <a:cs typeface="Segoe UI"/>
              </a:rPr>
              <a:t> </a:t>
            </a:r>
            <a:r>
              <a:rPr sz="1100" spc="15" dirty="0">
                <a:latin typeface="Segoe UI"/>
                <a:cs typeface="Segoe UI"/>
              </a:rPr>
              <a:t>Beginning</a:t>
            </a:r>
            <a:r>
              <a:rPr sz="1100" spc="-15" dirty="0">
                <a:latin typeface="Segoe UI"/>
                <a:cs typeface="Segoe UI"/>
              </a:rPr>
              <a:t> </a:t>
            </a:r>
            <a:r>
              <a:rPr sz="1100" spc="10" dirty="0">
                <a:latin typeface="Segoe UI"/>
                <a:cs typeface="Segoe UI"/>
              </a:rPr>
              <a:t>and</a:t>
            </a:r>
            <a:r>
              <a:rPr sz="1100" spc="-30" dirty="0">
                <a:latin typeface="Segoe UI"/>
                <a:cs typeface="Segoe UI"/>
              </a:rPr>
              <a:t> </a:t>
            </a:r>
            <a:r>
              <a:rPr sz="1100" spc="10" dirty="0">
                <a:latin typeface="Segoe UI"/>
                <a:cs typeface="Segoe UI"/>
              </a:rPr>
              <a:t>at</a:t>
            </a:r>
            <a:r>
              <a:rPr sz="1100" spc="-20" dirty="0">
                <a:latin typeface="Segoe UI"/>
                <a:cs typeface="Segoe UI"/>
              </a:rPr>
              <a:t> </a:t>
            </a:r>
            <a:r>
              <a:rPr sz="1100" spc="10" dirty="0">
                <a:latin typeface="Segoe UI"/>
                <a:cs typeface="Segoe UI"/>
              </a:rPr>
              <a:t>the</a:t>
            </a:r>
            <a:r>
              <a:rPr sz="1100" spc="-25" dirty="0">
                <a:latin typeface="Segoe UI"/>
                <a:cs typeface="Segoe UI"/>
              </a:rPr>
              <a:t> </a:t>
            </a:r>
            <a:r>
              <a:rPr sz="1100" spc="10" dirty="0">
                <a:latin typeface="Segoe UI"/>
                <a:cs typeface="Segoe UI"/>
              </a:rPr>
              <a:t>End</a:t>
            </a:r>
            <a:r>
              <a:rPr sz="1100" spc="-20" dirty="0">
                <a:latin typeface="Segoe UI"/>
                <a:cs typeface="Segoe UI"/>
              </a:rPr>
              <a:t> </a:t>
            </a:r>
            <a:r>
              <a:rPr sz="1100" spc="5" dirty="0">
                <a:latin typeface="Segoe UI"/>
                <a:cs typeface="Segoe UI"/>
              </a:rPr>
              <a:t>of</a:t>
            </a:r>
            <a:r>
              <a:rPr sz="1100" spc="-15" dirty="0">
                <a:latin typeface="Segoe UI"/>
                <a:cs typeface="Segoe UI"/>
              </a:rPr>
              <a:t> </a:t>
            </a:r>
            <a:r>
              <a:rPr sz="1100" spc="10" dirty="0">
                <a:latin typeface="Segoe UI"/>
                <a:cs typeface="Segoe UI"/>
              </a:rPr>
              <a:t>each  year shall </a:t>
            </a:r>
            <a:r>
              <a:rPr sz="1100" spc="5" dirty="0">
                <a:latin typeface="Segoe UI"/>
                <a:cs typeface="Segoe UI"/>
              </a:rPr>
              <a:t>be </a:t>
            </a:r>
            <a:r>
              <a:rPr sz="1100" spc="10" dirty="0">
                <a:latin typeface="Segoe UI"/>
                <a:cs typeface="Segoe UI"/>
              </a:rPr>
              <a:t>as</a:t>
            </a:r>
            <a:r>
              <a:rPr sz="1100" spc="120" dirty="0">
                <a:latin typeface="Segoe UI"/>
                <a:cs typeface="Segoe UI"/>
              </a:rPr>
              <a:t> </a:t>
            </a:r>
            <a:r>
              <a:rPr sz="1100" spc="15" dirty="0">
                <a:latin typeface="Segoe UI"/>
                <a:cs typeface="Segoe UI"/>
              </a:rPr>
              <a:t>follows:</a:t>
            </a:r>
            <a:endParaRPr sz="1100">
              <a:latin typeface="Segoe UI"/>
              <a:cs typeface="Segoe UI"/>
            </a:endParaRPr>
          </a:p>
        </p:txBody>
      </p:sp>
      <p:graphicFrame>
        <p:nvGraphicFramePr>
          <p:cNvPr id="5" name="object 5"/>
          <p:cNvGraphicFramePr>
            <a:graphicFrameLocks noGrp="1"/>
          </p:cNvGraphicFramePr>
          <p:nvPr/>
        </p:nvGraphicFramePr>
        <p:xfrm>
          <a:off x="914400" y="1717548"/>
          <a:ext cx="4935854" cy="1772402"/>
        </p:xfrm>
        <a:graphic>
          <a:graphicData uri="http://schemas.openxmlformats.org/drawingml/2006/table">
            <a:tbl>
              <a:tblPr firstRow="1" bandRow="1">
                <a:tableStyleId>{2D5ABB26-0587-4C30-8999-92F81FD0307C}</a:tableStyleId>
              </a:tblPr>
              <a:tblGrid>
                <a:gridCol w="454025">
                  <a:extLst>
                    <a:ext uri="{9D8B030D-6E8A-4147-A177-3AD203B41FA5}">
                      <a16:colId xmlns:a16="http://schemas.microsoft.com/office/drawing/2014/main" val="20000"/>
                    </a:ext>
                  </a:extLst>
                </a:gridCol>
                <a:gridCol w="1019175">
                  <a:extLst>
                    <a:ext uri="{9D8B030D-6E8A-4147-A177-3AD203B41FA5}">
                      <a16:colId xmlns:a16="http://schemas.microsoft.com/office/drawing/2014/main" val="20001"/>
                    </a:ext>
                  </a:extLst>
                </a:gridCol>
                <a:gridCol w="1019175">
                  <a:extLst>
                    <a:ext uri="{9D8B030D-6E8A-4147-A177-3AD203B41FA5}">
                      <a16:colId xmlns:a16="http://schemas.microsoft.com/office/drawing/2014/main" val="20002"/>
                    </a:ext>
                  </a:extLst>
                </a:gridCol>
                <a:gridCol w="874395">
                  <a:extLst>
                    <a:ext uri="{9D8B030D-6E8A-4147-A177-3AD203B41FA5}">
                      <a16:colId xmlns:a16="http://schemas.microsoft.com/office/drawing/2014/main" val="20003"/>
                    </a:ext>
                  </a:extLst>
                </a:gridCol>
                <a:gridCol w="839470">
                  <a:extLst>
                    <a:ext uri="{9D8B030D-6E8A-4147-A177-3AD203B41FA5}">
                      <a16:colId xmlns:a16="http://schemas.microsoft.com/office/drawing/2014/main" val="20004"/>
                    </a:ext>
                  </a:extLst>
                </a:gridCol>
                <a:gridCol w="729614">
                  <a:extLst>
                    <a:ext uri="{9D8B030D-6E8A-4147-A177-3AD203B41FA5}">
                      <a16:colId xmlns:a16="http://schemas.microsoft.com/office/drawing/2014/main" val="20005"/>
                    </a:ext>
                  </a:extLst>
                </a:gridCol>
              </a:tblGrid>
              <a:tr h="800100">
                <a:tc>
                  <a:txBody>
                    <a:bodyPr/>
                    <a:lstStyle/>
                    <a:p>
                      <a:pPr algn="ctr">
                        <a:lnSpc>
                          <a:spcPct val="100000"/>
                        </a:lnSpc>
                        <a:spcBef>
                          <a:spcPts val="290"/>
                        </a:spcBef>
                      </a:pPr>
                      <a:r>
                        <a:rPr sz="1100" b="1" spc="10" dirty="0">
                          <a:solidFill>
                            <a:srgbClr val="00A650"/>
                          </a:solidFill>
                          <a:latin typeface="Segoe UI"/>
                          <a:cs typeface="Segoe UI"/>
                        </a:rPr>
                        <a:t>Year</a:t>
                      </a:r>
                      <a:endParaRPr sz="1100">
                        <a:latin typeface="Segoe UI"/>
                        <a:cs typeface="Segoe UI"/>
                      </a:endParaRPr>
                    </a:p>
                  </a:txBody>
                  <a:tcPr marL="0" marR="0" marT="36830"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C2D69B"/>
                    </a:solidFill>
                  </a:tcPr>
                </a:tc>
                <a:tc>
                  <a:txBody>
                    <a:bodyPr/>
                    <a:lstStyle/>
                    <a:p>
                      <a:pPr marL="73025" marR="67310" indent="-1270" algn="ctr">
                        <a:lnSpc>
                          <a:spcPct val="110900"/>
                        </a:lnSpc>
                        <a:spcBef>
                          <a:spcPts val="145"/>
                        </a:spcBef>
                      </a:pPr>
                      <a:r>
                        <a:rPr sz="1100" b="1" spc="15" dirty="0">
                          <a:solidFill>
                            <a:srgbClr val="00A650"/>
                          </a:solidFill>
                          <a:latin typeface="Segoe UI"/>
                          <a:cs typeface="Segoe UI"/>
                        </a:rPr>
                        <a:t>Profit  Before  </a:t>
                      </a:r>
                      <a:r>
                        <a:rPr sz="1100" b="1" spc="25" dirty="0">
                          <a:solidFill>
                            <a:srgbClr val="00A650"/>
                          </a:solidFill>
                          <a:latin typeface="Segoe UI"/>
                          <a:cs typeface="Segoe UI"/>
                        </a:rPr>
                        <a:t>D</a:t>
                      </a:r>
                      <a:r>
                        <a:rPr sz="1100" b="1" spc="10" dirty="0">
                          <a:solidFill>
                            <a:srgbClr val="00A650"/>
                          </a:solidFill>
                          <a:latin typeface="Segoe UI"/>
                          <a:cs typeface="Segoe UI"/>
                        </a:rPr>
                        <a:t>ep</a:t>
                      </a:r>
                      <a:r>
                        <a:rPr sz="1100" b="1" spc="15" dirty="0">
                          <a:solidFill>
                            <a:srgbClr val="00A650"/>
                          </a:solidFill>
                          <a:latin typeface="Segoe UI"/>
                          <a:cs typeface="Segoe UI"/>
                        </a:rPr>
                        <a:t>r</a:t>
                      </a:r>
                      <a:r>
                        <a:rPr sz="1100" b="1" spc="25" dirty="0">
                          <a:solidFill>
                            <a:srgbClr val="00A650"/>
                          </a:solidFill>
                          <a:latin typeface="Segoe UI"/>
                          <a:cs typeface="Segoe UI"/>
                        </a:rPr>
                        <a:t>e</a:t>
                      </a:r>
                      <a:r>
                        <a:rPr sz="1100" b="1" spc="20" dirty="0">
                          <a:solidFill>
                            <a:srgbClr val="00A650"/>
                          </a:solidFill>
                          <a:latin typeface="Segoe UI"/>
                          <a:cs typeface="Segoe UI"/>
                        </a:rPr>
                        <a:t>c</a:t>
                      </a:r>
                      <a:r>
                        <a:rPr sz="1100" b="1" spc="5" dirty="0">
                          <a:solidFill>
                            <a:srgbClr val="00A650"/>
                          </a:solidFill>
                          <a:latin typeface="Segoe UI"/>
                          <a:cs typeface="Segoe UI"/>
                        </a:rPr>
                        <a:t>i</a:t>
                      </a:r>
                      <a:r>
                        <a:rPr sz="1100" b="1" spc="15" dirty="0">
                          <a:solidFill>
                            <a:srgbClr val="00A650"/>
                          </a:solidFill>
                          <a:latin typeface="Segoe UI"/>
                          <a:cs typeface="Segoe UI"/>
                        </a:rPr>
                        <a:t>a</a:t>
                      </a:r>
                      <a:r>
                        <a:rPr sz="1100" b="1" spc="25" dirty="0">
                          <a:solidFill>
                            <a:srgbClr val="00A650"/>
                          </a:solidFill>
                          <a:latin typeface="Segoe UI"/>
                          <a:cs typeface="Segoe UI"/>
                        </a:rPr>
                        <a:t>t</a:t>
                      </a:r>
                      <a:r>
                        <a:rPr sz="1100" b="1" spc="20" dirty="0">
                          <a:solidFill>
                            <a:srgbClr val="00A650"/>
                          </a:solidFill>
                          <a:latin typeface="Segoe UI"/>
                          <a:cs typeface="Segoe UI"/>
                        </a:rPr>
                        <a:t>i</a:t>
                      </a:r>
                      <a:r>
                        <a:rPr sz="1100" b="1" spc="5" dirty="0">
                          <a:solidFill>
                            <a:srgbClr val="00A650"/>
                          </a:solidFill>
                          <a:latin typeface="Segoe UI"/>
                          <a:cs typeface="Segoe UI"/>
                        </a:rPr>
                        <a:t>o</a:t>
                      </a:r>
                      <a:r>
                        <a:rPr sz="1100" b="1" dirty="0">
                          <a:solidFill>
                            <a:srgbClr val="00A650"/>
                          </a:solidFill>
                          <a:latin typeface="Segoe UI"/>
                          <a:cs typeface="Segoe UI"/>
                        </a:rPr>
                        <a:t>n</a:t>
                      </a:r>
                      <a:endParaRPr sz="1100">
                        <a:latin typeface="Segoe UI"/>
                        <a:cs typeface="Segoe UI"/>
                      </a:endParaRPr>
                    </a:p>
                    <a:p>
                      <a:pPr algn="ctr">
                        <a:lnSpc>
                          <a:spcPts val="1310"/>
                        </a:lnSpc>
                        <a:spcBef>
                          <a:spcPts val="350"/>
                        </a:spcBef>
                      </a:pPr>
                      <a:r>
                        <a:rPr sz="1100" b="1" spc="-15" dirty="0">
                          <a:solidFill>
                            <a:srgbClr val="00A650"/>
                          </a:solidFill>
                          <a:latin typeface="Segoe UI"/>
                          <a:cs typeface="Segoe UI"/>
                        </a:rPr>
                        <a:t>(</a:t>
                      </a:r>
                      <a:r>
                        <a:rPr sz="1100" b="1" spc="-15" dirty="0">
                          <a:solidFill>
                            <a:srgbClr val="00A650"/>
                          </a:solidFill>
                          <a:latin typeface="Trebuchet MS"/>
                          <a:cs typeface="Trebuchet MS"/>
                        </a:rPr>
                        <a:t>`</a:t>
                      </a:r>
                      <a:r>
                        <a:rPr sz="1100" b="1" spc="-15" dirty="0">
                          <a:solidFill>
                            <a:srgbClr val="00A650"/>
                          </a:solidFill>
                          <a:latin typeface="Segoe UI"/>
                          <a:cs typeface="Segoe UI"/>
                        </a:rPr>
                        <a:t>)</a:t>
                      </a:r>
                      <a:endParaRPr sz="1100">
                        <a:latin typeface="Segoe UI"/>
                        <a:cs typeface="Segoe UI"/>
                      </a:endParaRPr>
                    </a:p>
                  </a:txBody>
                  <a:tcPr marL="0" marR="0" marT="18415"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C2D69B"/>
                    </a:solidFill>
                  </a:tcPr>
                </a:tc>
                <a:tc>
                  <a:txBody>
                    <a:bodyPr/>
                    <a:lstStyle/>
                    <a:p>
                      <a:pPr algn="ctr">
                        <a:lnSpc>
                          <a:spcPct val="100000"/>
                        </a:lnSpc>
                        <a:spcBef>
                          <a:spcPts val="290"/>
                        </a:spcBef>
                      </a:pPr>
                      <a:r>
                        <a:rPr sz="1100" b="1" spc="15" dirty="0">
                          <a:solidFill>
                            <a:srgbClr val="00A650"/>
                          </a:solidFill>
                          <a:latin typeface="Segoe UI"/>
                          <a:cs typeface="Segoe UI"/>
                        </a:rPr>
                        <a:t>Depreciation</a:t>
                      </a:r>
                      <a:endParaRPr sz="1100">
                        <a:latin typeface="Segoe UI"/>
                        <a:cs typeface="Segoe UI"/>
                      </a:endParaRPr>
                    </a:p>
                    <a:p>
                      <a:pPr>
                        <a:lnSpc>
                          <a:spcPct val="100000"/>
                        </a:lnSpc>
                        <a:spcBef>
                          <a:spcPts val="5"/>
                        </a:spcBef>
                      </a:pPr>
                      <a:endParaRPr sz="1750">
                        <a:latin typeface="Times New Roman"/>
                        <a:cs typeface="Times New Roman"/>
                      </a:endParaRPr>
                    </a:p>
                    <a:p>
                      <a:pPr algn="ctr">
                        <a:lnSpc>
                          <a:spcPct val="100000"/>
                        </a:lnSpc>
                      </a:pPr>
                      <a:r>
                        <a:rPr sz="1100" b="1" spc="-15" dirty="0">
                          <a:solidFill>
                            <a:srgbClr val="00A650"/>
                          </a:solidFill>
                          <a:latin typeface="Segoe UI"/>
                          <a:cs typeface="Segoe UI"/>
                        </a:rPr>
                        <a:t>(</a:t>
                      </a:r>
                      <a:r>
                        <a:rPr sz="1100" b="1" spc="-15" dirty="0">
                          <a:solidFill>
                            <a:srgbClr val="00A650"/>
                          </a:solidFill>
                          <a:latin typeface="Trebuchet MS"/>
                          <a:cs typeface="Trebuchet MS"/>
                        </a:rPr>
                        <a:t>`</a:t>
                      </a:r>
                      <a:r>
                        <a:rPr sz="1100" b="1" spc="-15" dirty="0">
                          <a:solidFill>
                            <a:srgbClr val="00A650"/>
                          </a:solidFill>
                          <a:latin typeface="Segoe UI"/>
                          <a:cs typeface="Segoe UI"/>
                        </a:rPr>
                        <a:t>)</a:t>
                      </a:r>
                      <a:endParaRPr sz="1100">
                        <a:latin typeface="Segoe UI"/>
                        <a:cs typeface="Segoe UI"/>
                      </a:endParaRPr>
                    </a:p>
                  </a:txBody>
                  <a:tcPr marL="0" marR="0" marT="36830"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C2D69B"/>
                    </a:solidFill>
                  </a:tcPr>
                </a:tc>
                <a:tc>
                  <a:txBody>
                    <a:bodyPr/>
                    <a:lstStyle/>
                    <a:p>
                      <a:pPr marL="95885" marR="91440" indent="-1905" algn="ctr">
                        <a:lnSpc>
                          <a:spcPct val="118600"/>
                        </a:lnSpc>
                        <a:spcBef>
                          <a:spcPts val="45"/>
                        </a:spcBef>
                      </a:pPr>
                      <a:r>
                        <a:rPr sz="1100" b="1" spc="15" dirty="0">
                          <a:solidFill>
                            <a:srgbClr val="00A650"/>
                          </a:solidFill>
                          <a:latin typeface="Segoe UI"/>
                          <a:cs typeface="Segoe UI"/>
                        </a:rPr>
                        <a:t>Profit  </a:t>
                      </a:r>
                      <a:r>
                        <a:rPr sz="1100" b="1" spc="10" dirty="0">
                          <a:solidFill>
                            <a:srgbClr val="00A650"/>
                          </a:solidFill>
                          <a:latin typeface="Segoe UI"/>
                          <a:cs typeface="Segoe UI"/>
                        </a:rPr>
                        <a:t>after</a:t>
                      </a:r>
                      <a:r>
                        <a:rPr sz="1100" b="1" spc="-25" dirty="0">
                          <a:solidFill>
                            <a:srgbClr val="00A650"/>
                          </a:solidFill>
                          <a:latin typeface="Segoe UI"/>
                          <a:cs typeface="Segoe UI"/>
                        </a:rPr>
                        <a:t> </a:t>
                      </a:r>
                      <a:r>
                        <a:rPr sz="1100" b="1" spc="10" dirty="0">
                          <a:solidFill>
                            <a:srgbClr val="00A650"/>
                          </a:solidFill>
                          <a:latin typeface="Segoe UI"/>
                          <a:cs typeface="Segoe UI"/>
                        </a:rPr>
                        <a:t>Dep.  </a:t>
                      </a:r>
                      <a:r>
                        <a:rPr sz="1100" b="1" spc="-15" dirty="0">
                          <a:solidFill>
                            <a:srgbClr val="00A650"/>
                          </a:solidFill>
                          <a:latin typeface="Segoe UI"/>
                          <a:cs typeface="Segoe UI"/>
                        </a:rPr>
                        <a:t>(</a:t>
                      </a:r>
                      <a:r>
                        <a:rPr sz="1100" b="1" spc="-15" dirty="0">
                          <a:solidFill>
                            <a:srgbClr val="00A650"/>
                          </a:solidFill>
                          <a:latin typeface="Trebuchet MS"/>
                          <a:cs typeface="Trebuchet MS"/>
                        </a:rPr>
                        <a:t>`</a:t>
                      </a:r>
                      <a:r>
                        <a:rPr sz="1100" b="1" spc="-15" dirty="0">
                          <a:solidFill>
                            <a:srgbClr val="00A650"/>
                          </a:solidFill>
                          <a:latin typeface="Segoe UI"/>
                          <a:cs typeface="Segoe UI"/>
                        </a:rPr>
                        <a:t>)</a:t>
                      </a:r>
                      <a:endParaRPr sz="1100">
                        <a:latin typeface="Segoe UI"/>
                        <a:cs typeface="Segoe UI"/>
                      </a:endParaRPr>
                    </a:p>
                  </a:txBody>
                  <a:tcPr marL="0" marR="0" marT="5715"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C2D69B"/>
                    </a:solidFill>
                  </a:tcPr>
                </a:tc>
                <a:tc gridSpan="2">
                  <a:txBody>
                    <a:bodyPr/>
                    <a:lstStyle/>
                    <a:p>
                      <a:pPr marL="99060" marR="93345" algn="ctr">
                        <a:lnSpc>
                          <a:spcPct val="110900"/>
                        </a:lnSpc>
                        <a:spcBef>
                          <a:spcPts val="145"/>
                        </a:spcBef>
                      </a:pPr>
                      <a:r>
                        <a:rPr sz="1100" b="1" spc="10" dirty="0">
                          <a:solidFill>
                            <a:srgbClr val="00A650"/>
                          </a:solidFill>
                          <a:latin typeface="Segoe UI"/>
                          <a:cs typeface="Segoe UI"/>
                        </a:rPr>
                        <a:t>Value </a:t>
                      </a:r>
                      <a:r>
                        <a:rPr sz="1100" b="1" dirty="0">
                          <a:solidFill>
                            <a:srgbClr val="00A650"/>
                          </a:solidFill>
                          <a:latin typeface="Segoe UI"/>
                          <a:cs typeface="Segoe UI"/>
                        </a:rPr>
                        <a:t>of </a:t>
                      </a:r>
                      <a:r>
                        <a:rPr sz="1100" b="1" spc="15" dirty="0">
                          <a:solidFill>
                            <a:srgbClr val="00A650"/>
                          </a:solidFill>
                          <a:latin typeface="Segoe UI"/>
                          <a:cs typeface="Segoe UI"/>
                        </a:rPr>
                        <a:t>Investment  </a:t>
                      </a:r>
                      <a:r>
                        <a:rPr sz="1100" b="1" spc="20" dirty="0">
                          <a:solidFill>
                            <a:srgbClr val="00A650"/>
                          </a:solidFill>
                          <a:latin typeface="Segoe UI"/>
                          <a:cs typeface="Segoe UI"/>
                        </a:rPr>
                        <a:t>in</a:t>
                      </a:r>
                      <a:endParaRPr sz="1100">
                        <a:latin typeface="Segoe UI"/>
                        <a:cs typeface="Segoe UI"/>
                      </a:endParaRPr>
                    </a:p>
                    <a:p>
                      <a:pPr algn="ctr">
                        <a:lnSpc>
                          <a:spcPct val="100000"/>
                        </a:lnSpc>
                        <a:spcBef>
                          <a:spcPts val="145"/>
                        </a:spcBef>
                      </a:pPr>
                      <a:r>
                        <a:rPr sz="1100" b="1" spc="-15" dirty="0">
                          <a:solidFill>
                            <a:srgbClr val="00A650"/>
                          </a:solidFill>
                          <a:latin typeface="Segoe UI"/>
                          <a:cs typeface="Segoe UI"/>
                        </a:rPr>
                        <a:t>(</a:t>
                      </a:r>
                      <a:r>
                        <a:rPr sz="1100" b="1" spc="-15" dirty="0">
                          <a:solidFill>
                            <a:srgbClr val="00A650"/>
                          </a:solidFill>
                          <a:latin typeface="Trebuchet MS"/>
                          <a:cs typeface="Trebuchet MS"/>
                        </a:rPr>
                        <a:t>`</a:t>
                      </a:r>
                      <a:r>
                        <a:rPr sz="1100" b="1" spc="-15" dirty="0">
                          <a:solidFill>
                            <a:srgbClr val="00A650"/>
                          </a:solidFill>
                          <a:latin typeface="Segoe UI"/>
                          <a:cs typeface="Segoe UI"/>
                        </a:rPr>
                        <a:t>)</a:t>
                      </a:r>
                      <a:endParaRPr sz="1100">
                        <a:latin typeface="Segoe UI"/>
                        <a:cs typeface="Segoe UI"/>
                      </a:endParaRPr>
                    </a:p>
                  </a:txBody>
                  <a:tcPr marL="0" marR="0" marT="18415"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C2D69B"/>
                    </a:solidFill>
                  </a:tcPr>
                </a:tc>
                <a:tc hMerge="1">
                  <a:txBody>
                    <a:bodyPr/>
                    <a:lstStyle/>
                    <a:p>
                      <a:endParaRPr/>
                    </a:p>
                  </a:txBody>
                  <a:tcPr marL="0" marR="0" marT="0" marB="0"/>
                </a:tc>
                <a:extLst>
                  <a:ext uri="{0D108BD9-81ED-4DB2-BD59-A6C34878D82A}">
                    <a16:rowId xmlns:a16="http://schemas.microsoft.com/office/drawing/2014/main" val="10000"/>
                  </a:ext>
                </a:extLst>
              </a:tr>
              <a:tr h="243839">
                <a:tc>
                  <a:txBody>
                    <a:bodyPr/>
                    <a:lstStyle/>
                    <a:p>
                      <a:pPr>
                        <a:lnSpc>
                          <a:spcPct val="100000"/>
                        </a:lnSpc>
                      </a:pPr>
                      <a:endParaRPr sz="1100">
                        <a:latin typeface="Times New Roman"/>
                        <a:cs typeface="Times New Roman"/>
                      </a:endParaRPr>
                    </a:p>
                  </a:txBody>
                  <a:tcPr marL="0" marR="0" marT="0"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EAF1DD"/>
                    </a:solidFill>
                  </a:tcPr>
                </a:tc>
                <a:tc>
                  <a:txBody>
                    <a:bodyPr/>
                    <a:lstStyle/>
                    <a:p>
                      <a:pPr>
                        <a:lnSpc>
                          <a:spcPct val="100000"/>
                        </a:lnSpc>
                      </a:pPr>
                      <a:endParaRPr sz="1100">
                        <a:latin typeface="Times New Roman"/>
                        <a:cs typeface="Times New Roman"/>
                      </a:endParaRPr>
                    </a:p>
                  </a:txBody>
                  <a:tcPr marL="0" marR="0" marT="0"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EAF1DD"/>
                    </a:solidFill>
                  </a:tcPr>
                </a:tc>
                <a:tc>
                  <a:txBody>
                    <a:bodyPr/>
                    <a:lstStyle/>
                    <a:p>
                      <a:pPr>
                        <a:lnSpc>
                          <a:spcPct val="100000"/>
                        </a:lnSpc>
                      </a:pPr>
                      <a:endParaRPr sz="1100">
                        <a:latin typeface="Times New Roman"/>
                        <a:cs typeface="Times New Roman"/>
                      </a:endParaRPr>
                    </a:p>
                  </a:txBody>
                  <a:tcPr marL="0" marR="0" marT="0"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EAF1DD"/>
                    </a:solidFill>
                  </a:tcPr>
                </a:tc>
                <a:tc>
                  <a:txBody>
                    <a:bodyPr/>
                    <a:lstStyle/>
                    <a:p>
                      <a:pPr>
                        <a:lnSpc>
                          <a:spcPct val="100000"/>
                        </a:lnSpc>
                      </a:pPr>
                      <a:endParaRPr sz="1100">
                        <a:latin typeface="Times New Roman"/>
                        <a:cs typeface="Times New Roman"/>
                      </a:endParaRPr>
                    </a:p>
                  </a:txBody>
                  <a:tcPr marL="0" marR="0" marT="0"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EAF1DD"/>
                    </a:solidFill>
                  </a:tcPr>
                </a:tc>
                <a:tc>
                  <a:txBody>
                    <a:bodyPr/>
                    <a:lstStyle/>
                    <a:p>
                      <a:pPr algn="ctr">
                        <a:lnSpc>
                          <a:spcPct val="100000"/>
                        </a:lnSpc>
                        <a:spcBef>
                          <a:spcPts val="300"/>
                        </a:spcBef>
                      </a:pPr>
                      <a:r>
                        <a:rPr sz="1100" b="1" spc="10" dirty="0">
                          <a:solidFill>
                            <a:srgbClr val="00A650"/>
                          </a:solidFill>
                          <a:latin typeface="Segoe UI"/>
                          <a:cs typeface="Segoe UI"/>
                        </a:rPr>
                        <a:t>Beginning</a:t>
                      </a:r>
                      <a:endParaRPr sz="1100">
                        <a:latin typeface="Segoe UI"/>
                        <a:cs typeface="Segoe UI"/>
                      </a:endParaRPr>
                    </a:p>
                  </a:txBody>
                  <a:tcPr marL="0" marR="0" marT="38100"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EAF1DD"/>
                    </a:solidFill>
                  </a:tcPr>
                </a:tc>
                <a:tc>
                  <a:txBody>
                    <a:bodyPr/>
                    <a:lstStyle/>
                    <a:p>
                      <a:pPr algn="ctr">
                        <a:lnSpc>
                          <a:spcPct val="100000"/>
                        </a:lnSpc>
                        <a:spcBef>
                          <a:spcPts val="300"/>
                        </a:spcBef>
                      </a:pPr>
                      <a:r>
                        <a:rPr sz="1100" b="1" spc="15" dirty="0">
                          <a:solidFill>
                            <a:srgbClr val="00A650"/>
                          </a:solidFill>
                          <a:latin typeface="Segoe UI"/>
                          <a:cs typeface="Segoe UI"/>
                        </a:rPr>
                        <a:t>End</a:t>
                      </a:r>
                      <a:endParaRPr sz="1100">
                        <a:latin typeface="Segoe UI"/>
                        <a:cs typeface="Segoe UI"/>
                      </a:endParaRPr>
                    </a:p>
                  </a:txBody>
                  <a:tcPr marL="0" marR="0" marT="38100"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EAF1DD"/>
                    </a:solidFill>
                  </a:tcPr>
                </a:tc>
                <a:extLst>
                  <a:ext uri="{0D108BD9-81ED-4DB2-BD59-A6C34878D82A}">
                    <a16:rowId xmlns:a16="http://schemas.microsoft.com/office/drawing/2014/main" val="10001"/>
                  </a:ext>
                </a:extLst>
              </a:tr>
              <a:tr h="242315">
                <a:tc>
                  <a:txBody>
                    <a:bodyPr/>
                    <a:lstStyle/>
                    <a:p>
                      <a:pPr algn="ctr">
                        <a:lnSpc>
                          <a:spcPct val="100000"/>
                        </a:lnSpc>
                        <a:spcBef>
                          <a:spcPts val="290"/>
                        </a:spcBef>
                      </a:pPr>
                      <a:r>
                        <a:rPr sz="1100" dirty="0">
                          <a:latin typeface="Segoe UI"/>
                          <a:cs typeface="Segoe UI"/>
                        </a:rPr>
                        <a:t>1</a:t>
                      </a:r>
                      <a:endParaRPr sz="1100">
                        <a:latin typeface="Segoe UI"/>
                        <a:cs typeface="Segoe UI"/>
                      </a:endParaRPr>
                    </a:p>
                  </a:txBody>
                  <a:tcPr marL="0" marR="0" marT="36830"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EAF1DD"/>
                    </a:solidFill>
                  </a:tcPr>
                </a:tc>
                <a:tc>
                  <a:txBody>
                    <a:bodyPr/>
                    <a:lstStyle/>
                    <a:p>
                      <a:pPr algn="ctr">
                        <a:lnSpc>
                          <a:spcPct val="100000"/>
                        </a:lnSpc>
                        <a:spcBef>
                          <a:spcPts val="290"/>
                        </a:spcBef>
                      </a:pPr>
                      <a:r>
                        <a:rPr sz="1100" spc="15" dirty="0">
                          <a:latin typeface="Segoe UI"/>
                          <a:cs typeface="Segoe UI"/>
                        </a:rPr>
                        <a:t>1,50,000</a:t>
                      </a:r>
                      <a:endParaRPr sz="1100">
                        <a:latin typeface="Segoe UI"/>
                        <a:cs typeface="Segoe UI"/>
                      </a:endParaRPr>
                    </a:p>
                  </a:txBody>
                  <a:tcPr marL="0" marR="0" marT="36830"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EAF1DD"/>
                    </a:solidFill>
                  </a:tcPr>
                </a:tc>
                <a:tc>
                  <a:txBody>
                    <a:bodyPr/>
                    <a:lstStyle/>
                    <a:p>
                      <a:pPr algn="ctr">
                        <a:lnSpc>
                          <a:spcPct val="100000"/>
                        </a:lnSpc>
                        <a:spcBef>
                          <a:spcPts val="290"/>
                        </a:spcBef>
                      </a:pPr>
                      <a:r>
                        <a:rPr sz="1100" spc="15" dirty="0">
                          <a:latin typeface="Segoe UI"/>
                          <a:cs typeface="Segoe UI"/>
                        </a:rPr>
                        <a:t>70,000</a:t>
                      </a:r>
                      <a:endParaRPr sz="1100">
                        <a:latin typeface="Segoe UI"/>
                        <a:cs typeface="Segoe UI"/>
                      </a:endParaRPr>
                    </a:p>
                  </a:txBody>
                  <a:tcPr marL="0" marR="0" marT="36830"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EAF1DD"/>
                    </a:solidFill>
                  </a:tcPr>
                </a:tc>
                <a:tc>
                  <a:txBody>
                    <a:bodyPr/>
                    <a:lstStyle/>
                    <a:p>
                      <a:pPr marR="219710" algn="r">
                        <a:lnSpc>
                          <a:spcPct val="100000"/>
                        </a:lnSpc>
                        <a:spcBef>
                          <a:spcPts val="290"/>
                        </a:spcBef>
                      </a:pPr>
                      <a:r>
                        <a:rPr sz="1100" spc="15" dirty="0">
                          <a:latin typeface="Segoe UI"/>
                          <a:cs typeface="Segoe UI"/>
                        </a:rPr>
                        <a:t>8</a:t>
                      </a:r>
                      <a:r>
                        <a:rPr sz="1100" spc="25" dirty="0">
                          <a:latin typeface="Segoe UI"/>
                          <a:cs typeface="Segoe UI"/>
                        </a:rPr>
                        <a:t>0</a:t>
                      </a:r>
                      <a:r>
                        <a:rPr sz="1100" spc="10" dirty="0">
                          <a:latin typeface="Segoe UI"/>
                          <a:cs typeface="Segoe UI"/>
                        </a:rPr>
                        <a:t>,</a:t>
                      </a:r>
                      <a:r>
                        <a:rPr sz="1100" spc="15" dirty="0">
                          <a:latin typeface="Segoe UI"/>
                          <a:cs typeface="Segoe UI"/>
                        </a:rPr>
                        <a:t>000</a:t>
                      </a:r>
                      <a:endParaRPr sz="1100">
                        <a:latin typeface="Segoe UI"/>
                        <a:cs typeface="Segoe UI"/>
                      </a:endParaRPr>
                    </a:p>
                  </a:txBody>
                  <a:tcPr marL="0" marR="0" marT="36830"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EAF1DD"/>
                    </a:solidFill>
                  </a:tcPr>
                </a:tc>
                <a:tc>
                  <a:txBody>
                    <a:bodyPr/>
                    <a:lstStyle/>
                    <a:p>
                      <a:pPr algn="ctr">
                        <a:lnSpc>
                          <a:spcPct val="100000"/>
                        </a:lnSpc>
                        <a:spcBef>
                          <a:spcPts val="290"/>
                        </a:spcBef>
                      </a:pPr>
                      <a:r>
                        <a:rPr sz="1100" spc="15" dirty="0">
                          <a:latin typeface="Segoe UI"/>
                          <a:cs typeface="Segoe UI"/>
                        </a:rPr>
                        <a:t>3,00,000</a:t>
                      </a:r>
                      <a:endParaRPr sz="1100">
                        <a:latin typeface="Segoe UI"/>
                        <a:cs typeface="Segoe UI"/>
                      </a:endParaRPr>
                    </a:p>
                  </a:txBody>
                  <a:tcPr marL="0" marR="0" marT="36830"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EAF1DD"/>
                    </a:solidFill>
                  </a:tcPr>
                </a:tc>
                <a:tc>
                  <a:txBody>
                    <a:bodyPr/>
                    <a:lstStyle/>
                    <a:p>
                      <a:pPr algn="ctr">
                        <a:lnSpc>
                          <a:spcPct val="100000"/>
                        </a:lnSpc>
                        <a:spcBef>
                          <a:spcPts val="290"/>
                        </a:spcBef>
                      </a:pPr>
                      <a:r>
                        <a:rPr sz="1100" spc="15" dirty="0">
                          <a:latin typeface="Segoe UI"/>
                          <a:cs typeface="Segoe UI"/>
                        </a:rPr>
                        <a:t>2,30,000</a:t>
                      </a:r>
                      <a:endParaRPr sz="1100">
                        <a:latin typeface="Segoe UI"/>
                        <a:cs typeface="Segoe UI"/>
                      </a:endParaRPr>
                    </a:p>
                  </a:txBody>
                  <a:tcPr marL="0" marR="0" marT="36830"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EAF1DD"/>
                    </a:solidFill>
                  </a:tcPr>
                </a:tc>
                <a:extLst>
                  <a:ext uri="{0D108BD9-81ED-4DB2-BD59-A6C34878D82A}">
                    <a16:rowId xmlns:a16="http://schemas.microsoft.com/office/drawing/2014/main" val="10002"/>
                  </a:ext>
                </a:extLst>
              </a:tr>
              <a:tr h="243833">
                <a:tc>
                  <a:txBody>
                    <a:bodyPr/>
                    <a:lstStyle/>
                    <a:p>
                      <a:pPr algn="ctr">
                        <a:lnSpc>
                          <a:spcPct val="100000"/>
                        </a:lnSpc>
                        <a:spcBef>
                          <a:spcPts val="290"/>
                        </a:spcBef>
                      </a:pPr>
                      <a:r>
                        <a:rPr sz="1100" dirty="0">
                          <a:latin typeface="Segoe UI"/>
                          <a:cs typeface="Segoe UI"/>
                        </a:rPr>
                        <a:t>2</a:t>
                      </a:r>
                      <a:endParaRPr sz="1100">
                        <a:latin typeface="Segoe UI"/>
                        <a:cs typeface="Segoe UI"/>
                      </a:endParaRPr>
                    </a:p>
                  </a:txBody>
                  <a:tcPr marL="0" marR="0" marT="36830"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EAF1DD"/>
                    </a:solidFill>
                  </a:tcPr>
                </a:tc>
                <a:tc>
                  <a:txBody>
                    <a:bodyPr/>
                    <a:lstStyle/>
                    <a:p>
                      <a:pPr algn="ctr">
                        <a:lnSpc>
                          <a:spcPct val="100000"/>
                        </a:lnSpc>
                        <a:spcBef>
                          <a:spcPts val="290"/>
                        </a:spcBef>
                      </a:pPr>
                      <a:r>
                        <a:rPr sz="1100" spc="15" dirty="0">
                          <a:latin typeface="Segoe UI"/>
                          <a:cs typeface="Segoe UI"/>
                        </a:rPr>
                        <a:t>1,50,000</a:t>
                      </a:r>
                      <a:endParaRPr sz="1100">
                        <a:latin typeface="Segoe UI"/>
                        <a:cs typeface="Segoe UI"/>
                      </a:endParaRPr>
                    </a:p>
                  </a:txBody>
                  <a:tcPr marL="0" marR="0" marT="36830"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EAF1DD"/>
                    </a:solidFill>
                  </a:tcPr>
                </a:tc>
                <a:tc>
                  <a:txBody>
                    <a:bodyPr/>
                    <a:lstStyle/>
                    <a:p>
                      <a:pPr algn="ctr">
                        <a:lnSpc>
                          <a:spcPct val="100000"/>
                        </a:lnSpc>
                        <a:spcBef>
                          <a:spcPts val="290"/>
                        </a:spcBef>
                      </a:pPr>
                      <a:r>
                        <a:rPr sz="1100" spc="15" dirty="0">
                          <a:latin typeface="Segoe UI"/>
                          <a:cs typeface="Segoe UI"/>
                        </a:rPr>
                        <a:t>70,000</a:t>
                      </a:r>
                      <a:endParaRPr sz="1100">
                        <a:latin typeface="Segoe UI"/>
                        <a:cs typeface="Segoe UI"/>
                      </a:endParaRPr>
                    </a:p>
                  </a:txBody>
                  <a:tcPr marL="0" marR="0" marT="36830"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EAF1DD"/>
                    </a:solidFill>
                  </a:tcPr>
                </a:tc>
                <a:tc>
                  <a:txBody>
                    <a:bodyPr/>
                    <a:lstStyle/>
                    <a:p>
                      <a:pPr marR="219710" algn="r">
                        <a:lnSpc>
                          <a:spcPct val="100000"/>
                        </a:lnSpc>
                        <a:spcBef>
                          <a:spcPts val="290"/>
                        </a:spcBef>
                      </a:pPr>
                      <a:r>
                        <a:rPr sz="1100" spc="15" dirty="0">
                          <a:latin typeface="Segoe UI"/>
                          <a:cs typeface="Segoe UI"/>
                        </a:rPr>
                        <a:t>8</a:t>
                      </a:r>
                      <a:r>
                        <a:rPr sz="1100" spc="25" dirty="0">
                          <a:latin typeface="Segoe UI"/>
                          <a:cs typeface="Segoe UI"/>
                        </a:rPr>
                        <a:t>0</a:t>
                      </a:r>
                      <a:r>
                        <a:rPr sz="1100" spc="10" dirty="0">
                          <a:latin typeface="Segoe UI"/>
                          <a:cs typeface="Segoe UI"/>
                        </a:rPr>
                        <a:t>,</a:t>
                      </a:r>
                      <a:r>
                        <a:rPr sz="1100" spc="15" dirty="0">
                          <a:latin typeface="Segoe UI"/>
                          <a:cs typeface="Segoe UI"/>
                        </a:rPr>
                        <a:t>000</a:t>
                      </a:r>
                      <a:endParaRPr sz="1100">
                        <a:latin typeface="Segoe UI"/>
                        <a:cs typeface="Segoe UI"/>
                      </a:endParaRPr>
                    </a:p>
                  </a:txBody>
                  <a:tcPr marL="0" marR="0" marT="36830"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EAF1DD"/>
                    </a:solidFill>
                  </a:tcPr>
                </a:tc>
                <a:tc>
                  <a:txBody>
                    <a:bodyPr/>
                    <a:lstStyle/>
                    <a:p>
                      <a:pPr algn="ctr">
                        <a:lnSpc>
                          <a:spcPct val="100000"/>
                        </a:lnSpc>
                        <a:spcBef>
                          <a:spcPts val="290"/>
                        </a:spcBef>
                      </a:pPr>
                      <a:r>
                        <a:rPr sz="1100" spc="15" dirty="0">
                          <a:latin typeface="Segoe UI"/>
                          <a:cs typeface="Segoe UI"/>
                        </a:rPr>
                        <a:t>2,30,000</a:t>
                      </a:r>
                      <a:endParaRPr sz="1100">
                        <a:latin typeface="Segoe UI"/>
                        <a:cs typeface="Segoe UI"/>
                      </a:endParaRPr>
                    </a:p>
                  </a:txBody>
                  <a:tcPr marL="0" marR="0" marT="36830"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EAF1DD"/>
                    </a:solidFill>
                  </a:tcPr>
                </a:tc>
                <a:tc>
                  <a:txBody>
                    <a:bodyPr/>
                    <a:lstStyle/>
                    <a:p>
                      <a:pPr algn="ctr">
                        <a:lnSpc>
                          <a:spcPct val="100000"/>
                        </a:lnSpc>
                        <a:spcBef>
                          <a:spcPts val="290"/>
                        </a:spcBef>
                      </a:pPr>
                      <a:r>
                        <a:rPr sz="1100" spc="15" dirty="0">
                          <a:latin typeface="Segoe UI"/>
                          <a:cs typeface="Segoe UI"/>
                        </a:rPr>
                        <a:t>1,60,000</a:t>
                      </a:r>
                      <a:endParaRPr sz="1100">
                        <a:latin typeface="Segoe UI"/>
                        <a:cs typeface="Segoe UI"/>
                      </a:endParaRPr>
                    </a:p>
                  </a:txBody>
                  <a:tcPr marL="0" marR="0" marT="36830"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EAF1DD"/>
                    </a:solidFill>
                  </a:tcPr>
                </a:tc>
                <a:extLst>
                  <a:ext uri="{0D108BD9-81ED-4DB2-BD59-A6C34878D82A}">
                    <a16:rowId xmlns:a16="http://schemas.microsoft.com/office/drawing/2014/main" val="10003"/>
                  </a:ext>
                </a:extLst>
              </a:tr>
              <a:tr h="242315">
                <a:tc>
                  <a:txBody>
                    <a:bodyPr/>
                    <a:lstStyle/>
                    <a:p>
                      <a:pPr algn="ctr">
                        <a:lnSpc>
                          <a:spcPct val="100000"/>
                        </a:lnSpc>
                        <a:spcBef>
                          <a:spcPts val="290"/>
                        </a:spcBef>
                      </a:pPr>
                      <a:r>
                        <a:rPr sz="1100" dirty="0">
                          <a:latin typeface="Segoe UI"/>
                          <a:cs typeface="Segoe UI"/>
                        </a:rPr>
                        <a:t>3</a:t>
                      </a:r>
                      <a:endParaRPr sz="1100">
                        <a:latin typeface="Segoe UI"/>
                        <a:cs typeface="Segoe UI"/>
                      </a:endParaRPr>
                    </a:p>
                  </a:txBody>
                  <a:tcPr marL="0" marR="0" marT="36830"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EAF1DD"/>
                    </a:solidFill>
                  </a:tcPr>
                </a:tc>
                <a:tc>
                  <a:txBody>
                    <a:bodyPr/>
                    <a:lstStyle/>
                    <a:p>
                      <a:pPr algn="ctr">
                        <a:lnSpc>
                          <a:spcPct val="100000"/>
                        </a:lnSpc>
                        <a:spcBef>
                          <a:spcPts val="290"/>
                        </a:spcBef>
                      </a:pPr>
                      <a:r>
                        <a:rPr sz="1100" spc="15" dirty="0">
                          <a:latin typeface="Segoe UI"/>
                          <a:cs typeface="Segoe UI"/>
                        </a:rPr>
                        <a:t>1,50,000</a:t>
                      </a:r>
                      <a:endParaRPr sz="1100">
                        <a:latin typeface="Segoe UI"/>
                        <a:cs typeface="Segoe UI"/>
                      </a:endParaRPr>
                    </a:p>
                  </a:txBody>
                  <a:tcPr marL="0" marR="0" marT="36830"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EAF1DD"/>
                    </a:solidFill>
                  </a:tcPr>
                </a:tc>
                <a:tc>
                  <a:txBody>
                    <a:bodyPr/>
                    <a:lstStyle/>
                    <a:p>
                      <a:pPr algn="ctr">
                        <a:lnSpc>
                          <a:spcPct val="100000"/>
                        </a:lnSpc>
                        <a:spcBef>
                          <a:spcPts val="290"/>
                        </a:spcBef>
                      </a:pPr>
                      <a:r>
                        <a:rPr sz="1100" spc="15" dirty="0">
                          <a:latin typeface="Segoe UI"/>
                          <a:cs typeface="Segoe UI"/>
                        </a:rPr>
                        <a:t>70,000</a:t>
                      </a:r>
                      <a:endParaRPr sz="1100">
                        <a:latin typeface="Segoe UI"/>
                        <a:cs typeface="Segoe UI"/>
                      </a:endParaRPr>
                    </a:p>
                  </a:txBody>
                  <a:tcPr marL="0" marR="0" marT="36830"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EAF1DD"/>
                    </a:solidFill>
                  </a:tcPr>
                </a:tc>
                <a:tc>
                  <a:txBody>
                    <a:bodyPr/>
                    <a:lstStyle/>
                    <a:p>
                      <a:pPr marR="219710" algn="r">
                        <a:lnSpc>
                          <a:spcPct val="100000"/>
                        </a:lnSpc>
                        <a:spcBef>
                          <a:spcPts val="290"/>
                        </a:spcBef>
                      </a:pPr>
                      <a:r>
                        <a:rPr sz="1100" spc="15" dirty="0">
                          <a:latin typeface="Segoe UI"/>
                          <a:cs typeface="Segoe UI"/>
                        </a:rPr>
                        <a:t>8</a:t>
                      </a:r>
                      <a:r>
                        <a:rPr sz="1100" spc="25" dirty="0">
                          <a:latin typeface="Segoe UI"/>
                          <a:cs typeface="Segoe UI"/>
                        </a:rPr>
                        <a:t>0</a:t>
                      </a:r>
                      <a:r>
                        <a:rPr sz="1100" spc="10" dirty="0">
                          <a:latin typeface="Segoe UI"/>
                          <a:cs typeface="Segoe UI"/>
                        </a:rPr>
                        <a:t>,</a:t>
                      </a:r>
                      <a:r>
                        <a:rPr sz="1100" spc="15" dirty="0">
                          <a:latin typeface="Segoe UI"/>
                          <a:cs typeface="Segoe UI"/>
                        </a:rPr>
                        <a:t>000</a:t>
                      </a:r>
                      <a:endParaRPr sz="1100">
                        <a:latin typeface="Segoe UI"/>
                        <a:cs typeface="Segoe UI"/>
                      </a:endParaRPr>
                    </a:p>
                  </a:txBody>
                  <a:tcPr marL="0" marR="0" marT="36830"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EAF1DD"/>
                    </a:solidFill>
                  </a:tcPr>
                </a:tc>
                <a:tc>
                  <a:txBody>
                    <a:bodyPr/>
                    <a:lstStyle/>
                    <a:p>
                      <a:pPr algn="ctr">
                        <a:lnSpc>
                          <a:spcPct val="100000"/>
                        </a:lnSpc>
                        <a:spcBef>
                          <a:spcPts val="290"/>
                        </a:spcBef>
                      </a:pPr>
                      <a:r>
                        <a:rPr sz="1100" spc="15" dirty="0">
                          <a:latin typeface="Segoe UI"/>
                          <a:cs typeface="Segoe UI"/>
                        </a:rPr>
                        <a:t>1,60,000</a:t>
                      </a:r>
                      <a:endParaRPr sz="1100">
                        <a:latin typeface="Segoe UI"/>
                        <a:cs typeface="Segoe UI"/>
                      </a:endParaRPr>
                    </a:p>
                  </a:txBody>
                  <a:tcPr marL="0" marR="0" marT="36830"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EAF1DD"/>
                    </a:solidFill>
                  </a:tcPr>
                </a:tc>
                <a:tc>
                  <a:txBody>
                    <a:bodyPr/>
                    <a:lstStyle/>
                    <a:p>
                      <a:pPr algn="ctr">
                        <a:lnSpc>
                          <a:spcPct val="100000"/>
                        </a:lnSpc>
                        <a:spcBef>
                          <a:spcPts val="290"/>
                        </a:spcBef>
                      </a:pPr>
                      <a:r>
                        <a:rPr sz="1100" spc="15" dirty="0">
                          <a:latin typeface="Segoe UI"/>
                          <a:cs typeface="Segoe UI"/>
                        </a:rPr>
                        <a:t>90,000</a:t>
                      </a:r>
                      <a:endParaRPr sz="1100">
                        <a:latin typeface="Segoe UI"/>
                        <a:cs typeface="Segoe UI"/>
                      </a:endParaRPr>
                    </a:p>
                  </a:txBody>
                  <a:tcPr marL="0" marR="0" marT="36830"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EAF1DD"/>
                    </a:solidFill>
                  </a:tcPr>
                </a:tc>
                <a:extLst>
                  <a:ext uri="{0D108BD9-81ED-4DB2-BD59-A6C34878D82A}">
                    <a16:rowId xmlns:a16="http://schemas.microsoft.com/office/drawing/2014/main" val="10004"/>
                  </a:ext>
                </a:extLst>
              </a:tr>
            </a:tbl>
          </a:graphicData>
        </a:graphic>
      </p:graphicFrame>
      <p:sp>
        <p:nvSpPr>
          <p:cNvPr id="6" name="object 6"/>
          <p:cNvSpPr txBox="1"/>
          <p:nvPr/>
        </p:nvSpPr>
        <p:spPr>
          <a:xfrm>
            <a:off x="876300" y="3473237"/>
            <a:ext cx="3906520" cy="1021080"/>
          </a:xfrm>
          <a:prstGeom prst="rect">
            <a:avLst/>
          </a:prstGeom>
        </p:spPr>
        <p:txBody>
          <a:bodyPr vert="horz" wrap="square" lIns="0" tIns="106680" rIns="0" bIns="0" rtlCol="0">
            <a:spAutoFit/>
          </a:bodyPr>
          <a:lstStyle/>
          <a:p>
            <a:pPr marL="38100">
              <a:lnSpc>
                <a:spcPct val="100000"/>
              </a:lnSpc>
              <a:spcBef>
                <a:spcPts val="840"/>
              </a:spcBef>
            </a:pPr>
            <a:r>
              <a:rPr sz="1100" spc="15" dirty="0">
                <a:latin typeface="Segoe UI"/>
                <a:cs typeface="Segoe UI"/>
              </a:rPr>
              <a:t>The </a:t>
            </a:r>
            <a:r>
              <a:rPr sz="1100" spc="10" dirty="0">
                <a:latin typeface="Segoe UI"/>
                <a:cs typeface="Segoe UI"/>
              </a:rPr>
              <a:t>ARR can be </a:t>
            </a:r>
            <a:r>
              <a:rPr sz="1100" spc="15" dirty="0">
                <a:latin typeface="Segoe UI"/>
                <a:cs typeface="Segoe UI"/>
              </a:rPr>
              <a:t>computed </a:t>
            </a:r>
            <a:r>
              <a:rPr sz="1100" spc="5" dirty="0">
                <a:latin typeface="Segoe UI"/>
                <a:cs typeface="Segoe UI"/>
              </a:rPr>
              <a:t>by </a:t>
            </a:r>
            <a:r>
              <a:rPr sz="1100" spc="15" dirty="0">
                <a:latin typeface="Segoe UI"/>
                <a:cs typeface="Segoe UI"/>
              </a:rPr>
              <a:t>following methods </a:t>
            </a:r>
            <a:r>
              <a:rPr sz="1100" spc="5" dirty="0">
                <a:latin typeface="Segoe UI"/>
                <a:cs typeface="Segoe UI"/>
              </a:rPr>
              <a:t>as</a:t>
            </a:r>
            <a:r>
              <a:rPr sz="1100" spc="200" dirty="0">
                <a:latin typeface="Segoe UI"/>
                <a:cs typeface="Segoe UI"/>
              </a:rPr>
              <a:t> </a:t>
            </a:r>
            <a:r>
              <a:rPr sz="1100" spc="15" dirty="0">
                <a:latin typeface="Segoe UI"/>
                <a:cs typeface="Segoe UI"/>
              </a:rPr>
              <a:t>follows:</a:t>
            </a:r>
            <a:endParaRPr sz="1100">
              <a:latin typeface="Segoe UI"/>
              <a:cs typeface="Segoe UI"/>
            </a:endParaRPr>
          </a:p>
          <a:p>
            <a:pPr marL="38100">
              <a:lnSpc>
                <a:spcPct val="100000"/>
              </a:lnSpc>
              <a:spcBef>
                <a:spcPts val="745"/>
              </a:spcBef>
              <a:tabLst>
                <a:tab pos="403225" algn="l"/>
              </a:tabLst>
            </a:pPr>
            <a:r>
              <a:rPr sz="1100" i="1" spc="-5" dirty="0">
                <a:latin typeface="Segoe UI"/>
                <a:cs typeface="Segoe UI"/>
              </a:rPr>
              <a:t>(a)	Version </a:t>
            </a:r>
            <a:r>
              <a:rPr sz="1100" i="1" dirty="0">
                <a:latin typeface="Segoe UI"/>
                <a:cs typeface="Segoe UI"/>
              </a:rPr>
              <a:t>1: </a:t>
            </a:r>
            <a:r>
              <a:rPr sz="1100" i="1" spc="-5" dirty="0">
                <a:latin typeface="Segoe UI"/>
                <a:cs typeface="Segoe UI"/>
              </a:rPr>
              <a:t>Annual</a:t>
            </a:r>
            <a:r>
              <a:rPr sz="1100" i="1" spc="-20" dirty="0">
                <a:latin typeface="Segoe UI"/>
                <a:cs typeface="Segoe UI"/>
              </a:rPr>
              <a:t> </a:t>
            </a:r>
            <a:r>
              <a:rPr sz="1100" i="1" dirty="0">
                <a:latin typeface="Segoe UI"/>
                <a:cs typeface="Segoe UI"/>
              </a:rPr>
              <a:t>Basis</a:t>
            </a:r>
            <a:endParaRPr sz="1100">
              <a:latin typeface="Segoe UI"/>
              <a:cs typeface="Segoe UI"/>
            </a:endParaRPr>
          </a:p>
          <a:p>
            <a:pPr marL="875030" marR="537210" indent="-445134">
              <a:lnSpc>
                <a:spcPct val="117600"/>
              </a:lnSpc>
              <a:spcBef>
                <a:spcPts val="464"/>
              </a:spcBef>
              <a:tabLst>
                <a:tab pos="1311910" algn="l"/>
                <a:tab pos="3360420" algn="l"/>
              </a:tabLst>
            </a:pPr>
            <a:r>
              <a:rPr sz="1725" spc="67" baseline="-33816" dirty="0">
                <a:latin typeface="Segoe UI"/>
                <a:cs typeface="Segoe UI"/>
              </a:rPr>
              <a:t>ARR</a:t>
            </a:r>
            <a:r>
              <a:rPr sz="1725" spc="-179" baseline="-33816" dirty="0">
                <a:latin typeface="Segoe UI"/>
                <a:cs typeface="Segoe UI"/>
              </a:rPr>
              <a:t> </a:t>
            </a:r>
            <a:r>
              <a:rPr sz="1725" spc="82" baseline="-33816" dirty="0">
                <a:latin typeface="Segoe UI"/>
                <a:cs typeface="Segoe UI"/>
              </a:rPr>
              <a:t>=</a:t>
            </a:r>
            <a:r>
              <a:rPr sz="1150" u="sng" spc="55" dirty="0">
                <a:uFill>
                  <a:solidFill>
                    <a:srgbClr val="000000"/>
                  </a:solidFill>
                </a:uFill>
                <a:latin typeface="Segoe UI"/>
                <a:cs typeface="Segoe UI"/>
              </a:rPr>
              <a:t> 	</a:t>
            </a:r>
            <a:r>
              <a:rPr sz="1150" u="sng" spc="45" dirty="0">
                <a:uFill>
                  <a:solidFill>
                    <a:srgbClr val="000000"/>
                  </a:solidFill>
                </a:uFill>
                <a:latin typeface="Segoe UI"/>
                <a:cs typeface="Segoe UI"/>
              </a:rPr>
              <a:t>ProfitafterDepreciation 	</a:t>
            </a:r>
            <a:r>
              <a:rPr sz="1150" dirty="0">
                <a:latin typeface="Segoe UI"/>
                <a:cs typeface="Segoe UI"/>
              </a:rPr>
              <a:t> </a:t>
            </a:r>
            <a:r>
              <a:rPr sz="1150" spc="35" dirty="0">
                <a:latin typeface="Segoe UI"/>
                <a:cs typeface="Segoe UI"/>
              </a:rPr>
              <a:t>Investment</a:t>
            </a:r>
            <a:r>
              <a:rPr sz="1150" spc="-210" dirty="0">
                <a:latin typeface="Segoe UI"/>
                <a:cs typeface="Segoe UI"/>
              </a:rPr>
              <a:t> </a:t>
            </a:r>
            <a:r>
              <a:rPr sz="1150" spc="50" dirty="0">
                <a:latin typeface="Segoe UI"/>
                <a:cs typeface="Segoe UI"/>
              </a:rPr>
              <a:t>inthebeginingof</a:t>
            </a:r>
            <a:r>
              <a:rPr sz="1150" spc="-125" dirty="0">
                <a:latin typeface="Segoe UI"/>
                <a:cs typeface="Segoe UI"/>
              </a:rPr>
              <a:t> </a:t>
            </a:r>
            <a:r>
              <a:rPr sz="1150" spc="35" dirty="0">
                <a:latin typeface="Segoe UI"/>
                <a:cs typeface="Segoe UI"/>
              </a:rPr>
              <a:t>the</a:t>
            </a:r>
            <a:r>
              <a:rPr sz="1150" spc="-165" dirty="0">
                <a:latin typeface="Segoe UI"/>
                <a:cs typeface="Segoe UI"/>
              </a:rPr>
              <a:t> </a:t>
            </a:r>
            <a:r>
              <a:rPr sz="1150" spc="35" dirty="0">
                <a:latin typeface="Segoe UI"/>
                <a:cs typeface="Segoe UI"/>
              </a:rPr>
              <a:t>year</a:t>
            </a:r>
            <a:endParaRPr sz="1150">
              <a:latin typeface="Segoe UI"/>
              <a:cs typeface="Segoe UI"/>
            </a:endParaRPr>
          </a:p>
        </p:txBody>
      </p:sp>
      <p:graphicFrame>
        <p:nvGraphicFramePr>
          <p:cNvPr id="7" name="object 7"/>
          <p:cNvGraphicFramePr>
            <a:graphicFrameLocks noGrp="1"/>
          </p:cNvGraphicFramePr>
          <p:nvPr/>
        </p:nvGraphicFramePr>
        <p:xfrm>
          <a:off x="1280160" y="4602479"/>
          <a:ext cx="2488564" cy="1519427"/>
        </p:xfrm>
        <a:graphic>
          <a:graphicData uri="http://schemas.openxmlformats.org/drawingml/2006/table">
            <a:tbl>
              <a:tblPr firstRow="1" bandRow="1">
                <a:tableStyleId>{2D5ABB26-0587-4C30-8999-92F81FD0307C}</a:tableStyleId>
              </a:tblPr>
              <a:tblGrid>
                <a:gridCol w="888365">
                  <a:extLst>
                    <a:ext uri="{9D8B030D-6E8A-4147-A177-3AD203B41FA5}">
                      <a16:colId xmlns:a16="http://schemas.microsoft.com/office/drawing/2014/main" val="20000"/>
                    </a:ext>
                  </a:extLst>
                </a:gridCol>
                <a:gridCol w="1600199">
                  <a:extLst>
                    <a:ext uri="{9D8B030D-6E8A-4147-A177-3AD203B41FA5}">
                      <a16:colId xmlns:a16="http://schemas.microsoft.com/office/drawing/2014/main" val="20001"/>
                    </a:ext>
                  </a:extLst>
                </a:gridCol>
              </a:tblGrid>
              <a:tr h="242315">
                <a:tc>
                  <a:txBody>
                    <a:bodyPr/>
                    <a:lstStyle/>
                    <a:p>
                      <a:pPr algn="ctr">
                        <a:lnSpc>
                          <a:spcPct val="100000"/>
                        </a:lnSpc>
                        <a:spcBef>
                          <a:spcPts val="290"/>
                        </a:spcBef>
                      </a:pPr>
                      <a:r>
                        <a:rPr sz="1100" b="1" spc="10" dirty="0">
                          <a:solidFill>
                            <a:srgbClr val="00A650"/>
                          </a:solidFill>
                          <a:latin typeface="Segoe UI"/>
                          <a:cs typeface="Segoe UI"/>
                        </a:rPr>
                        <a:t>Year</a:t>
                      </a:r>
                      <a:endParaRPr sz="1100">
                        <a:latin typeface="Segoe UI"/>
                        <a:cs typeface="Segoe UI"/>
                      </a:endParaRPr>
                    </a:p>
                  </a:txBody>
                  <a:tcPr marL="0" marR="0" marT="36830"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C2D69B"/>
                    </a:solidFill>
                  </a:tcPr>
                </a:tc>
                <a:tc>
                  <a:txBody>
                    <a:bodyPr/>
                    <a:lstStyle/>
                    <a:p>
                      <a:pPr>
                        <a:lnSpc>
                          <a:spcPct val="100000"/>
                        </a:lnSpc>
                      </a:pPr>
                      <a:endParaRPr sz="1100">
                        <a:latin typeface="Times New Roman"/>
                        <a:cs typeface="Times New Roman"/>
                      </a:endParaRPr>
                    </a:p>
                  </a:txBody>
                  <a:tcPr marL="0" marR="0" marT="0"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C2D69B"/>
                    </a:solidFill>
                  </a:tcPr>
                </a:tc>
                <a:extLst>
                  <a:ext uri="{0D108BD9-81ED-4DB2-BD59-A6C34878D82A}">
                    <a16:rowId xmlns:a16="http://schemas.microsoft.com/office/drawing/2014/main" val="10000"/>
                  </a:ext>
                </a:extLst>
              </a:tr>
              <a:tr h="426720">
                <a:tc>
                  <a:txBody>
                    <a:bodyPr/>
                    <a:lstStyle/>
                    <a:p>
                      <a:pPr algn="ctr">
                        <a:lnSpc>
                          <a:spcPct val="100000"/>
                        </a:lnSpc>
                        <a:spcBef>
                          <a:spcPts val="305"/>
                        </a:spcBef>
                      </a:pPr>
                      <a:r>
                        <a:rPr sz="1100" dirty="0">
                          <a:latin typeface="Segoe UI"/>
                          <a:cs typeface="Segoe UI"/>
                        </a:rPr>
                        <a:t>1</a:t>
                      </a:r>
                      <a:endParaRPr sz="1100">
                        <a:latin typeface="Segoe UI"/>
                        <a:cs typeface="Segoe UI"/>
                      </a:endParaRPr>
                    </a:p>
                  </a:txBody>
                  <a:tcPr marL="0" marR="0" marT="38735"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EAF1DD"/>
                    </a:solidFill>
                  </a:tcPr>
                </a:tc>
                <a:tc>
                  <a:txBody>
                    <a:bodyPr/>
                    <a:lstStyle/>
                    <a:p>
                      <a:pPr marL="99060">
                        <a:lnSpc>
                          <a:spcPct val="100000"/>
                        </a:lnSpc>
                        <a:spcBef>
                          <a:spcPts val="265"/>
                        </a:spcBef>
                      </a:pPr>
                      <a:r>
                        <a:rPr sz="1050" u="sng" dirty="0">
                          <a:uFill>
                            <a:solidFill>
                              <a:srgbClr val="000000"/>
                            </a:solidFill>
                          </a:uFill>
                          <a:latin typeface="Segoe UI"/>
                          <a:cs typeface="Segoe UI"/>
                        </a:rPr>
                        <a:t> </a:t>
                      </a:r>
                      <a:r>
                        <a:rPr sz="1050" u="sng" spc="-90" dirty="0">
                          <a:uFill>
                            <a:solidFill>
                              <a:srgbClr val="000000"/>
                            </a:solidFill>
                          </a:uFill>
                          <a:latin typeface="Segoe UI"/>
                          <a:cs typeface="Segoe UI"/>
                        </a:rPr>
                        <a:t> </a:t>
                      </a:r>
                      <a:r>
                        <a:rPr sz="1050" u="sng" spc="40" dirty="0">
                          <a:uFill>
                            <a:solidFill>
                              <a:srgbClr val="000000"/>
                            </a:solidFill>
                          </a:uFill>
                          <a:latin typeface="Segoe UI"/>
                          <a:cs typeface="Segoe UI"/>
                        </a:rPr>
                        <a:t>80,000</a:t>
                      </a:r>
                      <a:r>
                        <a:rPr sz="1050" spc="40" dirty="0">
                          <a:latin typeface="Segoe UI"/>
                          <a:cs typeface="Segoe UI"/>
                        </a:rPr>
                        <a:t> </a:t>
                      </a:r>
                      <a:r>
                        <a:rPr sz="1575" spc="44" baseline="-34391" dirty="0">
                          <a:latin typeface="Segoe UI"/>
                          <a:cs typeface="Segoe UI"/>
                        </a:rPr>
                        <a:t>=</a:t>
                      </a:r>
                      <a:r>
                        <a:rPr sz="1575" spc="-232" baseline="-34391" dirty="0">
                          <a:latin typeface="Segoe UI"/>
                          <a:cs typeface="Segoe UI"/>
                        </a:rPr>
                        <a:t> </a:t>
                      </a:r>
                      <a:r>
                        <a:rPr sz="1575" spc="44" baseline="-34391" dirty="0">
                          <a:latin typeface="Segoe UI"/>
                          <a:cs typeface="Segoe UI"/>
                        </a:rPr>
                        <a:t>26.67%</a:t>
                      </a:r>
                      <a:endParaRPr sz="1575" baseline="-34391">
                        <a:latin typeface="Segoe UI"/>
                        <a:cs typeface="Segoe UI"/>
                      </a:endParaRPr>
                    </a:p>
                    <a:p>
                      <a:pPr marL="102870">
                        <a:lnSpc>
                          <a:spcPct val="100000"/>
                        </a:lnSpc>
                        <a:spcBef>
                          <a:spcPts val="225"/>
                        </a:spcBef>
                      </a:pPr>
                      <a:r>
                        <a:rPr sz="1050" spc="45" dirty="0">
                          <a:latin typeface="Segoe UI"/>
                          <a:cs typeface="Segoe UI"/>
                        </a:rPr>
                        <a:t>3,00,000</a:t>
                      </a:r>
                      <a:endParaRPr sz="1050">
                        <a:latin typeface="Segoe UI"/>
                        <a:cs typeface="Segoe UI"/>
                      </a:endParaRPr>
                    </a:p>
                  </a:txBody>
                  <a:tcPr marL="0" marR="0" marT="33655"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EAF1DD"/>
                    </a:solidFill>
                  </a:tcPr>
                </a:tc>
                <a:extLst>
                  <a:ext uri="{0D108BD9-81ED-4DB2-BD59-A6C34878D82A}">
                    <a16:rowId xmlns:a16="http://schemas.microsoft.com/office/drawing/2014/main" val="10001"/>
                  </a:ext>
                </a:extLst>
              </a:tr>
              <a:tr h="425196">
                <a:tc>
                  <a:txBody>
                    <a:bodyPr/>
                    <a:lstStyle/>
                    <a:p>
                      <a:pPr algn="ctr">
                        <a:lnSpc>
                          <a:spcPct val="100000"/>
                        </a:lnSpc>
                        <a:spcBef>
                          <a:spcPts val="290"/>
                        </a:spcBef>
                      </a:pPr>
                      <a:r>
                        <a:rPr sz="1100" dirty="0">
                          <a:latin typeface="Segoe UI"/>
                          <a:cs typeface="Segoe UI"/>
                        </a:rPr>
                        <a:t>2</a:t>
                      </a:r>
                      <a:endParaRPr sz="1100">
                        <a:latin typeface="Segoe UI"/>
                        <a:cs typeface="Segoe UI"/>
                      </a:endParaRPr>
                    </a:p>
                  </a:txBody>
                  <a:tcPr marL="0" marR="0" marT="36830"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EAF1DD"/>
                    </a:solidFill>
                  </a:tcPr>
                </a:tc>
                <a:tc>
                  <a:txBody>
                    <a:bodyPr/>
                    <a:lstStyle/>
                    <a:p>
                      <a:pPr marL="99060">
                        <a:lnSpc>
                          <a:spcPct val="100000"/>
                        </a:lnSpc>
                        <a:spcBef>
                          <a:spcPts val="250"/>
                        </a:spcBef>
                      </a:pPr>
                      <a:r>
                        <a:rPr sz="1050" u="sng" dirty="0">
                          <a:uFill>
                            <a:solidFill>
                              <a:srgbClr val="000000"/>
                            </a:solidFill>
                          </a:uFill>
                          <a:latin typeface="Segoe UI"/>
                          <a:cs typeface="Segoe UI"/>
                        </a:rPr>
                        <a:t> </a:t>
                      </a:r>
                      <a:r>
                        <a:rPr sz="1050" u="sng" spc="-90" dirty="0">
                          <a:uFill>
                            <a:solidFill>
                              <a:srgbClr val="000000"/>
                            </a:solidFill>
                          </a:uFill>
                          <a:latin typeface="Segoe UI"/>
                          <a:cs typeface="Segoe UI"/>
                        </a:rPr>
                        <a:t> </a:t>
                      </a:r>
                      <a:r>
                        <a:rPr sz="1050" u="sng" spc="40" dirty="0">
                          <a:uFill>
                            <a:solidFill>
                              <a:srgbClr val="000000"/>
                            </a:solidFill>
                          </a:uFill>
                          <a:latin typeface="Segoe UI"/>
                          <a:cs typeface="Segoe UI"/>
                        </a:rPr>
                        <a:t>80,000</a:t>
                      </a:r>
                      <a:r>
                        <a:rPr sz="1050" spc="40" dirty="0">
                          <a:latin typeface="Segoe UI"/>
                          <a:cs typeface="Segoe UI"/>
                        </a:rPr>
                        <a:t> </a:t>
                      </a:r>
                      <a:r>
                        <a:rPr sz="1575" spc="44" baseline="-34391" dirty="0">
                          <a:latin typeface="Segoe UI"/>
                          <a:cs typeface="Segoe UI"/>
                        </a:rPr>
                        <a:t>=</a:t>
                      </a:r>
                      <a:r>
                        <a:rPr sz="1575" spc="-254" baseline="-34391" dirty="0">
                          <a:latin typeface="Segoe UI"/>
                          <a:cs typeface="Segoe UI"/>
                        </a:rPr>
                        <a:t> </a:t>
                      </a:r>
                      <a:r>
                        <a:rPr sz="1575" spc="44" baseline="-34391" dirty="0">
                          <a:latin typeface="Segoe UI"/>
                          <a:cs typeface="Segoe UI"/>
                        </a:rPr>
                        <a:t>34.78%</a:t>
                      </a:r>
                      <a:endParaRPr sz="1575" baseline="-34391">
                        <a:latin typeface="Segoe UI"/>
                        <a:cs typeface="Segoe UI"/>
                      </a:endParaRPr>
                    </a:p>
                    <a:p>
                      <a:pPr marL="105410">
                        <a:lnSpc>
                          <a:spcPct val="100000"/>
                        </a:lnSpc>
                        <a:spcBef>
                          <a:spcPts val="225"/>
                        </a:spcBef>
                      </a:pPr>
                      <a:r>
                        <a:rPr sz="1050" spc="40" dirty="0">
                          <a:latin typeface="Segoe UI"/>
                          <a:cs typeface="Segoe UI"/>
                        </a:rPr>
                        <a:t>2,30,000</a:t>
                      </a:r>
                      <a:endParaRPr sz="1050">
                        <a:latin typeface="Segoe UI"/>
                        <a:cs typeface="Segoe UI"/>
                      </a:endParaRPr>
                    </a:p>
                  </a:txBody>
                  <a:tcPr marL="0" marR="0" marT="31750"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EAF1DD"/>
                    </a:solidFill>
                  </a:tcPr>
                </a:tc>
                <a:extLst>
                  <a:ext uri="{0D108BD9-81ED-4DB2-BD59-A6C34878D82A}">
                    <a16:rowId xmlns:a16="http://schemas.microsoft.com/office/drawing/2014/main" val="10002"/>
                  </a:ext>
                </a:extLst>
              </a:tr>
              <a:tr h="425196">
                <a:tc>
                  <a:txBody>
                    <a:bodyPr/>
                    <a:lstStyle/>
                    <a:p>
                      <a:pPr algn="ctr">
                        <a:lnSpc>
                          <a:spcPct val="100000"/>
                        </a:lnSpc>
                        <a:spcBef>
                          <a:spcPts val="290"/>
                        </a:spcBef>
                      </a:pPr>
                      <a:r>
                        <a:rPr sz="1100" dirty="0">
                          <a:latin typeface="Segoe UI"/>
                          <a:cs typeface="Segoe UI"/>
                        </a:rPr>
                        <a:t>3</a:t>
                      </a:r>
                      <a:endParaRPr sz="1100">
                        <a:latin typeface="Segoe UI"/>
                        <a:cs typeface="Segoe UI"/>
                      </a:endParaRPr>
                    </a:p>
                  </a:txBody>
                  <a:tcPr marL="0" marR="0" marT="36830"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EAF1DD"/>
                    </a:solidFill>
                  </a:tcPr>
                </a:tc>
                <a:tc>
                  <a:txBody>
                    <a:bodyPr/>
                    <a:lstStyle/>
                    <a:p>
                      <a:pPr marL="99060">
                        <a:lnSpc>
                          <a:spcPct val="100000"/>
                        </a:lnSpc>
                        <a:spcBef>
                          <a:spcPts val="250"/>
                        </a:spcBef>
                      </a:pPr>
                      <a:r>
                        <a:rPr sz="1050" u="sng" dirty="0">
                          <a:uFill>
                            <a:solidFill>
                              <a:srgbClr val="000000"/>
                            </a:solidFill>
                          </a:uFill>
                          <a:latin typeface="Segoe UI"/>
                          <a:cs typeface="Segoe UI"/>
                        </a:rPr>
                        <a:t> </a:t>
                      </a:r>
                      <a:r>
                        <a:rPr sz="1050" u="sng" spc="-125" dirty="0">
                          <a:uFill>
                            <a:solidFill>
                              <a:srgbClr val="000000"/>
                            </a:solidFill>
                          </a:uFill>
                          <a:latin typeface="Segoe UI"/>
                          <a:cs typeface="Segoe UI"/>
                        </a:rPr>
                        <a:t> </a:t>
                      </a:r>
                      <a:r>
                        <a:rPr sz="1050" u="sng" spc="40" dirty="0">
                          <a:uFill>
                            <a:solidFill>
                              <a:srgbClr val="000000"/>
                            </a:solidFill>
                          </a:uFill>
                          <a:latin typeface="Segoe UI"/>
                          <a:cs typeface="Segoe UI"/>
                        </a:rPr>
                        <a:t>80,000</a:t>
                      </a:r>
                      <a:r>
                        <a:rPr sz="1050" spc="40" dirty="0">
                          <a:latin typeface="Segoe UI"/>
                          <a:cs typeface="Segoe UI"/>
                        </a:rPr>
                        <a:t> </a:t>
                      </a:r>
                      <a:r>
                        <a:rPr sz="1575" spc="44" baseline="-34391" dirty="0">
                          <a:latin typeface="Segoe UI"/>
                          <a:cs typeface="Segoe UI"/>
                        </a:rPr>
                        <a:t>=</a:t>
                      </a:r>
                      <a:r>
                        <a:rPr sz="1575" spc="-322" baseline="-34391" dirty="0">
                          <a:latin typeface="Segoe UI"/>
                          <a:cs typeface="Segoe UI"/>
                        </a:rPr>
                        <a:t> </a:t>
                      </a:r>
                      <a:r>
                        <a:rPr sz="1575" spc="52" baseline="-34391" dirty="0">
                          <a:latin typeface="Segoe UI"/>
                          <a:cs typeface="Segoe UI"/>
                        </a:rPr>
                        <a:t>50%</a:t>
                      </a:r>
                      <a:endParaRPr sz="1575" baseline="-34391">
                        <a:latin typeface="Segoe UI"/>
                        <a:cs typeface="Segoe UI"/>
                      </a:endParaRPr>
                    </a:p>
                    <a:p>
                      <a:pPr marL="93980">
                        <a:lnSpc>
                          <a:spcPct val="100000"/>
                        </a:lnSpc>
                        <a:spcBef>
                          <a:spcPts val="225"/>
                        </a:spcBef>
                      </a:pPr>
                      <a:r>
                        <a:rPr sz="1050" spc="45" dirty="0">
                          <a:latin typeface="Segoe UI"/>
                          <a:cs typeface="Segoe UI"/>
                        </a:rPr>
                        <a:t>1,60,000</a:t>
                      </a:r>
                      <a:endParaRPr sz="1050">
                        <a:latin typeface="Segoe UI"/>
                        <a:cs typeface="Segoe UI"/>
                      </a:endParaRPr>
                    </a:p>
                  </a:txBody>
                  <a:tcPr marL="0" marR="0" marT="31750"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EAF1DD"/>
                    </a:solidFill>
                  </a:tcPr>
                </a:tc>
                <a:extLst>
                  <a:ext uri="{0D108BD9-81ED-4DB2-BD59-A6C34878D82A}">
                    <a16:rowId xmlns:a16="http://schemas.microsoft.com/office/drawing/2014/main" val="10003"/>
                  </a:ext>
                </a:extLst>
              </a:tr>
            </a:tbl>
          </a:graphicData>
        </a:graphic>
      </p:graphicFrame>
      <p:sp>
        <p:nvSpPr>
          <p:cNvPr id="8" name="object 8"/>
          <p:cNvSpPr txBox="1"/>
          <p:nvPr/>
        </p:nvSpPr>
        <p:spPr>
          <a:xfrm>
            <a:off x="1176313" y="6283077"/>
            <a:ext cx="3371850" cy="208915"/>
          </a:xfrm>
          <a:prstGeom prst="rect">
            <a:avLst/>
          </a:prstGeom>
        </p:spPr>
        <p:txBody>
          <a:bodyPr vert="horz" wrap="square" lIns="0" tIns="12700" rIns="0" bIns="0" rtlCol="0">
            <a:spAutoFit/>
          </a:bodyPr>
          <a:lstStyle/>
          <a:p>
            <a:pPr marL="38100">
              <a:lnSpc>
                <a:spcPct val="100000"/>
              </a:lnSpc>
              <a:spcBef>
                <a:spcPts val="100"/>
              </a:spcBef>
            </a:pPr>
            <a:r>
              <a:rPr sz="1800" spc="-30" baseline="-34722" dirty="0">
                <a:latin typeface="Segoe UI"/>
                <a:cs typeface="Segoe UI"/>
              </a:rPr>
              <a:t>Average</a:t>
            </a:r>
            <a:r>
              <a:rPr sz="1800" spc="-300" baseline="-34722" dirty="0">
                <a:latin typeface="Segoe UI"/>
                <a:cs typeface="Segoe UI"/>
              </a:rPr>
              <a:t> </a:t>
            </a:r>
            <a:r>
              <a:rPr sz="1800" spc="-37" baseline="-34722" dirty="0">
                <a:latin typeface="Segoe UI"/>
                <a:cs typeface="Segoe UI"/>
              </a:rPr>
              <a:t>ARR</a:t>
            </a:r>
            <a:r>
              <a:rPr sz="1800" spc="-217" baseline="-34722" dirty="0">
                <a:latin typeface="Segoe UI"/>
                <a:cs typeface="Segoe UI"/>
              </a:rPr>
              <a:t> </a:t>
            </a:r>
            <a:r>
              <a:rPr sz="1800" spc="-30" baseline="-34722" dirty="0">
                <a:latin typeface="Segoe UI"/>
                <a:cs typeface="Segoe UI"/>
              </a:rPr>
              <a:t>=</a:t>
            </a:r>
            <a:r>
              <a:rPr sz="1800" spc="-120" baseline="-34722" dirty="0">
                <a:latin typeface="Segoe UI"/>
                <a:cs typeface="Segoe UI"/>
              </a:rPr>
              <a:t> </a:t>
            </a:r>
            <a:r>
              <a:rPr sz="1200" u="sng" dirty="0">
                <a:uFill>
                  <a:solidFill>
                    <a:srgbClr val="000000"/>
                  </a:solidFill>
                </a:uFill>
                <a:latin typeface="Segoe UI"/>
                <a:cs typeface="Segoe UI"/>
              </a:rPr>
              <a:t>26.67%+34.78%+50.00%</a:t>
            </a:r>
            <a:r>
              <a:rPr sz="1200" spc="-75" dirty="0">
                <a:latin typeface="Segoe UI"/>
                <a:cs typeface="Segoe UI"/>
              </a:rPr>
              <a:t> </a:t>
            </a:r>
            <a:r>
              <a:rPr sz="1800" spc="-30" baseline="-34722" dirty="0">
                <a:latin typeface="Segoe UI"/>
                <a:cs typeface="Segoe UI"/>
              </a:rPr>
              <a:t>=</a:t>
            </a:r>
            <a:r>
              <a:rPr sz="1800" spc="-307" baseline="-34722" dirty="0">
                <a:latin typeface="Segoe UI"/>
                <a:cs typeface="Segoe UI"/>
              </a:rPr>
              <a:t> </a:t>
            </a:r>
            <a:r>
              <a:rPr sz="1800" spc="-22" baseline="-34722" dirty="0">
                <a:latin typeface="Segoe UI"/>
                <a:cs typeface="Segoe UI"/>
              </a:rPr>
              <a:t>37.15%</a:t>
            </a:r>
            <a:endParaRPr sz="1800" baseline="-34722">
              <a:latin typeface="Segoe UI"/>
              <a:cs typeface="Segoe UI"/>
            </a:endParaRPr>
          </a:p>
        </p:txBody>
      </p:sp>
      <p:sp>
        <p:nvSpPr>
          <p:cNvPr id="9" name="object 9"/>
          <p:cNvSpPr txBox="1"/>
          <p:nvPr/>
        </p:nvSpPr>
        <p:spPr>
          <a:xfrm>
            <a:off x="901748" y="6412363"/>
            <a:ext cx="2372995" cy="537210"/>
          </a:xfrm>
          <a:prstGeom prst="rect">
            <a:avLst/>
          </a:prstGeom>
        </p:spPr>
        <p:txBody>
          <a:bodyPr vert="horz" wrap="square" lIns="0" tIns="95885" rIns="0" bIns="0" rtlCol="0">
            <a:spAutoFit/>
          </a:bodyPr>
          <a:lstStyle/>
          <a:p>
            <a:pPr marL="2098675">
              <a:lnSpc>
                <a:spcPct val="100000"/>
              </a:lnSpc>
              <a:spcBef>
                <a:spcPts val="755"/>
              </a:spcBef>
            </a:pPr>
            <a:r>
              <a:rPr sz="1200" spc="-15" dirty="0">
                <a:latin typeface="Segoe UI"/>
                <a:cs typeface="Segoe UI"/>
              </a:rPr>
              <a:t>3</a:t>
            </a:r>
            <a:endParaRPr sz="1200">
              <a:latin typeface="Segoe UI"/>
              <a:cs typeface="Segoe UI"/>
            </a:endParaRPr>
          </a:p>
          <a:p>
            <a:pPr marL="12700">
              <a:lnSpc>
                <a:spcPct val="100000"/>
              </a:lnSpc>
              <a:spcBef>
                <a:spcPts val="610"/>
              </a:spcBef>
              <a:tabLst>
                <a:tab pos="377825" algn="l"/>
              </a:tabLst>
            </a:pPr>
            <a:r>
              <a:rPr sz="1100" i="1" spc="-5" dirty="0">
                <a:latin typeface="Segoe UI"/>
                <a:cs typeface="Segoe UI"/>
              </a:rPr>
              <a:t>(b)	Version </a:t>
            </a:r>
            <a:r>
              <a:rPr sz="1100" i="1" dirty="0">
                <a:latin typeface="Segoe UI"/>
                <a:cs typeface="Segoe UI"/>
              </a:rPr>
              <a:t>2: </a:t>
            </a:r>
            <a:r>
              <a:rPr sz="1100" i="1" spc="-5" dirty="0">
                <a:latin typeface="Segoe UI"/>
                <a:cs typeface="Segoe UI"/>
              </a:rPr>
              <a:t>Total Investment</a:t>
            </a:r>
            <a:r>
              <a:rPr sz="1100" i="1" spc="-15" dirty="0">
                <a:latin typeface="Segoe UI"/>
                <a:cs typeface="Segoe UI"/>
              </a:rPr>
              <a:t> </a:t>
            </a:r>
            <a:r>
              <a:rPr sz="1100" i="1" dirty="0">
                <a:latin typeface="Segoe UI"/>
                <a:cs typeface="Segoe UI"/>
              </a:rPr>
              <a:t>Basis</a:t>
            </a:r>
            <a:endParaRPr sz="1100">
              <a:latin typeface="Segoe UI"/>
              <a:cs typeface="Segoe UI"/>
            </a:endParaRPr>
          </a:p>
        </p:txBody>
      </p:sp>
      <p:sp>
        <p:nvSpPr>
          <p:cNvPr id="10" name="object 10"/>
          <p:cNvSpPr txBox="1"/>
          <p:nvPr/>
        </p:nvSpPr>
        <p:spPr>
          <a:xfrm>
            <a:off x="1136928" y="6980159"/>
            <a:ext cx="3096895" cy="958850"/>
          </a:xfrm>
          <a:prstGeom prst="rect">
            <a:avLst/>
          </a:prstGeom>
        </p:spPr>
        <p:txBody>
          <a:bodyPr vert="horz" wrap="square" lIns="0" tIns="11430" rIns="0" bIns="0" rtlCol="0">
            <a:spAutoFit/>
          </a:bodyPr>
          <a:lstStyle/>
          <a:p>
            <a:pPr marL="498475" marR="539115" indent="-421640">
              <a:lnSpc>
                <a:spcPct val="119700"/>
              </a:lnSpc>
              <a:spcBef>
                <a:spcPts val="90"/>
              </a:spcBef>
              <a:tabLst>
                <a:tab pos="2195195" algn="l"/>
              </a:tabLst>
            </a:pPr>
            <a:r>
              <a:rPr sz="1725" spc="7" baseline="-36231" dirty="0">
                <a:latin typeface="Segoe UI"/>
                <a:cs typeface="Segoe UI"/>
              </a:rPr>
              <a:t>ARR </a:t>
            </a:r>
            <a:r>
              <a:rPr sz="1725" spc="15" baseline="-36231" dirty="0">
                <a:latin typeface="Segoe UI"/>
                <a:cs typeface="Segoe UI"/>
              </a:rPr>
              <a:t>=</a:t>
            </a:r>
            <a:r>
              <a:rPr sz="1150" u="sng" spc="10" dirty="0">
                <a:uFill>
                  <a:solidFill>
                    <a:srgbClr val="000000"/>
                  </a:solidFill>
                </a:uFill>
                <a:latin typeface="Segoe UI"/>
                <a:cs typeface="Segoe UI"/>
              </a:rPr>
              <a:t>  </a:t>
            </a:r>
            <a:r>
              <a:rPr sz="1150" u="sng" spc="305" dirty="0">
                <a:uFill>
                  <a:solidFill>
                    <a:srgbClr val="000000"/>
                  </a:solidFill>
                </a:uFill>
                <a:latin typeface="Segoe UI"/>
                <a:cs typeface="Segoe UI"/>
              </a:rPr>
              <a:t> </a:t>
            </a:r>
            <a:r>
              <a:rPr sz="1150" u="sng" spc="5" dirty="0">
                <a:uFill>
                  <a:solidFill>
                    <a:srgbClr val="000000"/>
                  </a:solidFill>
                </a:uFill>
                <a:latin typeface="Segoe UI"/>
                <a:cs typeface="Segoe UI"/>
              </a:rPr>
              <a:t>Average</a:t>
            </a:r>
            <a:r>
              <a:rPr sz="1150" u="sng" spc="-185" dirty="0">
                <a:uFill>
                  <a:solidFill>
                    <a:srgbClr val="000000"/>
                  </a:solidFill>
                </a:uFill>
                <a:latin typeface="Segoe UI"/>
                <a:cs typeface="Segoe UI"/>
              </a:rPr>
              <a:t> </a:t>
            </a:r>
            <a:r>
              <a:rPr sz="1150" u="sng" spc="5" dirty="0">
                <a:uFill>
                  <a:solidFill>
                    <a:srgbClr val="000000"/>
                  </a:solidFill>
                </a:uFill>
                <a:latin typeface="Segoe UI"/>
                <a:cs typeface="Segoe UI"/>
              </a:rPr>
              <a:t>AnnualProfit	</a:t>
            </a:r>
            <a:r>
              <a:rPr sz="1725" baseline="-36231" dirty="0">
                <a:latin typeface="Segoe UI"/>
                <a:cs typeface="Segoe UI"/>
              </a:rPr>
              <a:t>×100  </a:t>
            </a:r>
            <a:r>
              <a:rPr sz="1150" dirty="0">
                <a:latin typeface="Segoe UI"/>
                <a:cs typeface="Segoe UI"/>
              </a:rPr>
              <a:t>Investment</a:t>
            </a:r>
            <a:r>
              <a:rPr sz="1150" spc="-215" dirty="0">
                <a:latin typeface="Segoe UI"/>
                <a:cs typeface="Segoe UI"/>
              </a:rPr>
              <a:t> </a:t>
            </a:r>
            <a:r>
              <a:rPr sz="1150" spc="15" dirty="0">
                <a:latin typeface="Segoe UI"/>
                <a:cs typeface="Segoe UI"/>
              </a:rPr>
              <a:t>inthebegining</a:t>
            </a:r>
            <a:endParaRPr sz="1150">
              <a:latin typeface="Segoe UI"/>
              <a:cs typeface="Segoe UI"/>
            </a:endParaRPr>
          </a:p>
          <a:p>
            <a:pPr marL="63500">
              <a:lnSpc>
                <a:spcPct val="100000"/>
              </a:lnSpc>
              <a:spcBef>
                <a:spcPts val="1015"/>
              </a:spcBef>
            </a:pPr>
            <a:r>
              <a:rPr sz="1725" spc="15" baseline="-36231" dirty="0">
                <a:latin typeface="Segoe UI"/>
                <a:cs typeface="Segoe UI"/>
              </a:rPr>
              <a:t>=</a:t>
            </a:r>
            <a:r>
              <a:rPr sz="1725" spc="-135" baseline="-36231" dirty="0">
                <a:latin typeface="Segoe UI"/>
                <a:cs typeface="Segoe UI"/>
              </a:rPr>
              <a:t> </a:t>
            </a:r>
            <a:r>
              <a:rPr sz="1150" u="sng" spc="35" dirty="0">
                <a:uFill>
                  <a:solidFill>
                    <a:srgbClr val="000000"/>
                  </a:solidFill>
                </a:uFill>
                <a:latin typeface="Segoe UI"/>
                <a:cs typeface="Segoe UI"/>
              </a:rPr>
              <a:t>(80,000+80,000+80,000)</a:t>
            </a:r>
            <a:r>
              <a:rPr sz="1150" u="sng" spc="-110" dirty="0">
                <a:uFill>
                  <a:solidFill>
                    <a:srgbClr val="000000"/>
                  </a:solidFill>
                </a:uFill>
                <a:latin typeface="Segoe UI"/>
                <a:cs typeface="Segoe UI"/>
              </a:rPr>
              <a:t> </a:t>
            </a:r>
            <a:r>
              <a:rPr sz="1150" u="sng" spc="5" dirty="0">
                <a:uFill>
                  <a:solidFill>
                    <a:srgbClr val="000000"/>
                  </a:solidFill>
                </a:uFill>
                <a:latin typeface="Segoe UI"/>
                <a:cs typeface="Segoe UI"/>
              </a:rPr>
              <a:t>/</a:t>
            </a:r>
            <a:r>
              <a:rPr sz="1150" u="sng" spc="-125" dirty="0">
                <a:uFill>
                  <a:solidFill>
                    <a:srgbClr val="000000"/>
                  </a:solidFill>
                </a:uFill>
                <a:latin typeface="Segoe UI"/>
                <a:cs typeface="Segoe UI"/>
              </a:rPr>
              <a:t> </a:t>
            </a:r>
            <a:r>
              <a:rPr sz="1150" u="sng" spc="10" dirty="0">
                <a:uFill>
                  <a:solidFill>
                    <a:srgbClr val="000000"/>
                  </a:solidFill>
                </a:uFill>
                <a:latin typeface="Segoe UI"/>
                <a:cs typeface="Segoe UI"/>
              </a:rPr>
              <a:t>3</a:t>
            </a:r>
            <a:r>
              <a:rPr sz="1150" spc="50" dirty="0">
                <a:latin typeface="Segoe UI"/>
                <a:cs typeface="Segoe UI"/>
              </a:rPr>
              <a:t> </a:t>
            </a:r>
            <a:r>
              <a:rPr sz="1725" baseline="-36231" dirty="0">
                <a:latin typeface="Segoe UI"/>
                <a:cs typeface="Segoe UI"/>
              </a:rPr>
              <a:t>×100</a:t>
            </a:r>
            <a:r>
              <a:rPr sz="1725" spc="-209" baseline="-36231" dirty="0">
                <a:latin typeface="Segoe UI"/>
                <a:cs typeface="Segoe UI"/>
              </a:rPr>
              <a:t> </a:t>
            </a:r>
            <a:r>
              <a:rPr sz="1650" baseline="-42929" dirty="0">
                <a:latin typeface="Arial Narrow"/>
                <a:cs typeface="Arial Narrow"/>
              </a:rPr>
              <a:t>=</a:t>
            </a:r>
            <a:r>
              <a:rPr sz="1650" spc="60" baseline="-42929" dirty="0">
                <a:latin typeface="Arial Narrow"/>
                <a:cs typeface="Arial Narrow"/>
              </a:rPr>
              <a:t> </a:t>
            </a:r>
            <a:r>
              <a:rPr sz="1650" spc="22" baseline="-42929" dirty="0">
                <a:latin typeface="Segoe UI"/>
                <a:cs typeface="Segoe UI"/>
              </a:rPr>
              <a:t>26.67%</a:t>
            </a:r>
            <a:endParaRPr sz="1650" baseline="-42929">
              <a:latin typeface="Segoe UI"/>
              <a:cs typeface="Segoe UI"/>
            </a:endParaRPr>
          </a:p>
          <a:p>
            <a:pPr marL="840105">
              <a:lnSpc>
                <a:spcPct val="100000"/>
              </a:lnSpc>
              <a:spcBef>
                <a:spcPts val="270"/>
              </a:spcBef>
            </a:pPr>
            <a:r>
              <a:rPr sz="1150" spc="30" dirty="0">
                <a:latin typeface="Segoe UI"/>
                <a:cs typeface="Segoe UI"/>
              </a:rPr>
              <a:t>3,00,000</a:t>
            </a:r>
            <a:endParaRPr sz="1150">
              <a:latin typeface="Segoe UI"/>
              <a:cs typeface="Segoe UI"/>
            </a:endParaRP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 name="object 3"/>
          <p:cNvSpPr txBox="1"/>
          <p:nvPr/>
        </p:nvSpPr>
        <p:spPr>
          <a:xfrm>
            <a:off x="5091176" y="746251"/>
            <a:ext cx="316865" cy="193675"/>
          </a:xfrm>
          <a:prstGeom prst="rect">
            <a:avLst/>
          </a:prstGeom>
        </p:spPr>
        <p:txBody>
          <a:bodyPr vert="horz" wrap="square" lIns="0" tIns="12700" rIns="0" bIns="0" rtlCol="0">
            <a:spAutoFit/>
          </a:bodyPr>
          <a:lstStyle/>
          <a:p>
            <a:pPr marL="12700">
              <a:lnSpc>
                <a:spcPct val="100000"/>
              </a:lnSpc>
              <a:spcBef>
                <a:spcPts val="100"/>
              </a:spcBef>
            </a:pPr>
            <a:r>
              <a:rPr sz="1100" b="1" spc="25" dirty="0">
                <a:solidFill>
                  <a:srgbClr val="FFFFFF"/>
                </a:solidFill>
                <a:latin typeface="Segoe UI"/>
                <a:cs typeface="Segoe UI"/>
              </a:rPr>
              <a:t>7</a:t>
            </a:r>
            <a:r>
              <a:rPr sz="1100" b="1" spc="10" dirty="0">
                <a:solidFill>
                  <a:srgbClr val="FFFFFF"/>
                </a:solidFill>
                <a:latin typeface="Segoe UI"/>
                <a:cs typeface="Segoe UI"/>
              </a:rPr>
              <a:t>.</a:t>
            </a:r>
            <a:r>
              <a:rPr sz="1100" b="1" spc="25" dirty="0">
                <a:solidFill>
                  <a:srgbClr val="FFFFFF"/>
                </a:solidFill>
                <a:latin typeface="Segoe UI"/>
                <a:cs typeface="Segoe UI"/>
              </a:rPr>
              <a:t>23</a:t>
            </a:r>
            <a:endParaRPr sz="1100">
              <a:latin typeface="Segoe UI"/>
              <a:cs typeface="Segoe UI"/>
            </a:endParaRPr>
          </a:p>
        </p:txBody>
      </p:sp>
      <p:sp>
        <p:nvSpPr>
          <p:cNvPr id="5" name="object 5"/>
          <p:cNvSpPr txBox="1"/>
          <p:nvPr/>
        </p:nvSpPr>
        <p:spPr>
          <a:xfrm>
            <a:off x="876300" y="1180939"/>
            <a:ext cx="4066540" cy="1557655"/>
          </a:xfrm>
          <a:prstGeom prst="rect">
            <a:avLst/>
          </a:prstGeom>
        </p:spPr>
        <p:txBody>
          <a:bodyPr vert="horz" wrap="square" lIns="0" tIns="96520" rIns="0" bIns="0" rtlCol="0">
            <a:spAutoFit/>
          </a:bodyPr>
          <a:lstStyle/>
          <a:p>
            <a:pPr marL="38100">
              <a:lnSpc>
                <a:spcPct val="100000"/>
              </a:lnSpc>
              <a:spcBef>
                <a:spcPts val="760"/>
              </a:spcBef>
              <a:tabLst>
                <a:tab pos="403225" algn="l"/>
              </a:tabLst>
            </a:pPr>
            <a:r>
              <a:rPr sz="1100" i="1" spc="-5" dirty="0">
                <a:latin typeface="Segoe UI"/>
                <a:cs typeface="Segoe UI"/>
              </a:rPr>
              <a:t>(c)	Version </a:t>
            </a:r>
            <a:r>
              <a:rPr sz="1100" i="1" dirty="0">
                <a:latin typeface="Segoe UI"/>
                <a:cs typeface="Segoe UI"/>
              </a:rPr>
              <a:t>3: </a:t>
            </a:r>
            <a:r>
              <a:rPr sz="1100" i="1" spc="-5" dirty="0">
                <a:latin typeface="Segoe UI"/>
                <a:cs typeface="Segoe UI"/>
              </a:rPr>
              <a:t>Average Investment</a:t>
            </a:r>
            <a:r>
              <a:rPr sz="1100" i="1" dirty="0">
                <a:latin typeface="Segoe UI"/>
                <a:cs typeface="Segoe UI"/>
              </a:rPr>
              <a:t> Basis</a:t>
            </a:r>
            <a:endParaRPr sz="1100">
              <a:latin typeface="Segoe UI"/>
              <a:cs typeface="Segoe UI"/>
            </a:endParaRPr>
          </a:p>
          <a:p>
            <a:pPr marL="798830" marR="1577975" indent="-462280">
              <a:lnSpc>
                <a:spcPct val="117400"/>
              </a:lnSpc>
              <a:spcBef>
                <a:spcPts val="465"/>
              </a:spcBef>
            </a:pPr>
            <a:r>
              <a:rPr sz="1725" spc="-15" baseline="-33816" dirty="0">
                <a:latin typeface="Segoe UI"/>
                <a:cs typeface="Segoe UI"/>
              </a:rPr>
              <a:t>ARR</a:t>
            </a:r>
            <a:r>
              <a:rPr sz="1725" spc="-217" baseline="-33816" dirty="0">
                <a:latin typeface="Segoe UI"/>
                <a:cs typeface="Segoe UI"/>
              </a:rPr>
              <a:t> </a:t>
            </a:r>
            <a:r>
              <a:rPr sz="1725" spc="-7" baseline="-33816" dirty="0">
                <a:latin typeface="Segoe UI"/>
                <a:cs typeface="Segoe UI"/>
              </a:rPr>
              <a:t>=</a:t>
            </a:r>
            <a:r>
              <a:rPr sz="1725" spc="-82" baseline="-33816" dirty="0">
                <a:latin typeface="Segoe UI"/>
                <a:cs typeface="Segoe UI"/>
              </a:rPr>
              <a:t> </a:t>
            </a:r>
            <a:r>
              <a:rPr sz="1150" u="sng" spc="-10" dirty="0">
                <a:uFill>
                  <a:solidFill>
                    <a:srgbClr val="000000"/>
                  </a:solidFill>
                </a:uFill>
                <a:latin typeface="Segoe UI"/>
                <a:cs typeface="Segoe UI"/>
              </a:rPr>
              <a:t>Average</a:t>
            </a:r>
            <a:r>
              <a:rPr sz="1150" u="sng" spc="-200" dirty="0">
                <a:uFill>
                  <a:solidFill>
                    <a:srgbClr val="000000"/>
                  </a:solidFill>
                </a:uFill>
                <a:latin typeface="Segoe UI"/>
                <a:cs typeface="Segoe UI"/>
              </a:rPr>
              <a:t> </a:t>
            </a:r>
            <a:r>
              <a:rPr sz="1150" u="sng" spc="-5" dirty="0">
                <a:uFill>
                  <a:solidFill>
                    <a:srgbClr val="000000"/>
                  </a:solidFill>
                </a:uFill>
                <a:latin typeface="Segoe UI"/>
                <a:cs typeface="Segoe UI"/>
              </a:rPr>
              <a:t>AnnualProfit</a:t>
            </a:r>
            <a:r>
              <a:rPr sz="1150" spc="65" dirty="0">
                <a:latin typeface="Segoe UI"/>
                <a:cs typeface="Segoe UI"/>
              </a:rPr>
              <a:t> </a:t>
            </a:r>
            <a:r>
              <a:rPr sz="1725" spc="-22" baseline="-33816" dirty="0">
                <a:latin typeface="Segoe UI"/>
                <a:cs typeface="Segoe UI"/>
              </a:rPr>
              <a:t>×100  </a:t>
            </a:r>
            <a:r>
              <a:rPr sz="1150" spc="-10" dirty="0">
                <a:latin typeface="Segoe UI"/>
                <a:cs typeface="Segoe UI"/>
              </a:rPr>
              <a:t>AverageInvestment</a:t>
            </a:r>
            <a:endParaRPr sz="1150">
              <a:latin typeface="Segoe UI"/>
              <a:cs typeface="Segoe UI"/>
            </a:endParaRPr>
          </a:p>
          <a:p>
            <a:pPr marL="403860" marR="17780" indent="-635">
              <a:lnSpc>
                <a:spcPct val="156400"/>
              </a:lnSpc>
              <a:spcBef>
                <a:spcPts val="180"/>
              </a:spcBef>
            </a:pPr>
            <a:r>
              <a:rPr sz="1100" spc="-5" dirty="0">
                <a:latin typeface="Segoe UI"/>
                <a:cs typeface="Segoe UI"/>
              </a:rPr>
              <a:t>Average Investment </a:t>
            </a:r>
            <a:r>
              <a:rPr sz="1100" dirty="0">
                <a:latin typeface="Segoe UI"/>
                <a:cs typeface="Segoe UI"/>
              </a:rPr>
              <a:t>= </a:t>
            </a:r>
            <a:r>
              <a:rPr sz="1100" spc="-10" dirty="0">
                <a:latin typeface="Segoe UI"/>
                <a:cs typeface="Segoe UI"/>
              </a:rPr>
              <a:t>(</a:t>
            </a:r>
            <a:r>
              <a:rPr sz="1100" spc="-10" dirty="0">
                <a:latin typeface="Trebuchet MS"/>
                <a:cs typeface="Trebuchet MS"/>
              </a:rPr>
              <a:t>`</a:t>
            </a:r>
            <a:r>
              <a:rPr sz="1100" spc="-10" dirty="0">
                <a:latin typeface="Segoe UI"/>
                <a:cs typeface="Segoe UI"/>
              </a:rPr>
              <a:t>3,00,000 </a:t>
            </a:r>
            <a:r>
              <a:rPr sz="1100" dirty="0">
                <a:latin typeface="Segoe UI"/>
                <a:cs typeface="Segoe UI"/>
              </a:rPr>
              <a:t>+ </a:t>
            </a:r>
            <a:r>
              <a:rPr sz="1100" spc="-25" dirty="0">
                <a:latin typeface="Trebuchet MS"/>
                <a:cs typeface="Trebuchet MS"/>
              </a:rPr>
              <a:t>` </a:t>
            </a:r>
            <a:r>
              <a:rPr sz="1100" spc="-5" dirty="0">
                <a:latin typeface="Segoe UI"/>
                <a:cs typeface="Segoe UI"/>
              </a:rPr>
              <a:t>90,000)/2 </a:t>
            </a:r>
            <a:r>
              <a:rPr sz="1100" dirty="0">
                <a:latin typeface="Segoe UI"/>
                <a:cs typeface="Segoe UI"/>
              </a:rPr>
              <a:t>= </a:t>
            </a:r>
            <a:r>
              <a:rPr sz="1100" spc="-10" dirty="0">
                <a:latin typeface="Trebuchet MS"/>
                <a:cs typeface="Trebuchet MS"/>
              </a:rPr>
              <a:t>`</a:t>
            </a:r>
            <a:r>
              <a:rPr sz="1100" spc="-10" dirty="0">
                <a:latin typeface="Segoe UI"/>
                <a:cs typeface="Segoe UI"/>
              </a:rPr>
              <a:t>1,95,000  </a:t>
            </a:r>
            <a:r>
              <a:rPr sz="1100" dirty="0">
                <a:latin typeface="Segoe UI"/>
                <a:cs typeface="Segoe UI"/>
              </a:rPr>
              <a:t>Or, </a:t>
            </a:r>
            <a:r>
              <a:rPr sz="1100" spc="-5" dirty="0">
                <a:latin typeface="Segoe UI"/>
                <a:cs typeface="Segoe UI"/>
              </a:rPr>
              <a:t>½(Initial Investment </a:t>
            </a:r>
            <a:r>
              <a:rPr sz="1100" dirty="0">
                <a:latin typeface="Segoe UI"/>
                <a:cs typeface="Segoe UI"/>
              </a:rPr>
              <a:t>– </a:t>
            </a:r>
            <a:r>
              <a:rPr sz="1100" spc="-5" dirty="0">
                <a:latin typeface="Segoe UI"/>
                <a:cs typeface="Segoe UI"/>
              </a:rPr>
              <a:t>Salvage Value) </a:t>
            </a:r>
            <a:r>
              <a:rPr sz="1100" dirty="0">
                <a:latin typeface="Segoe UI"/>
                <a:cs typeface="Segoe UI"/>
              </a:rPr>
              <a:t>+ </a:t>
            </a:r>
            <a:r>
              <a:rPr sz="1100" spc="-5" dirty="0">
                <a:latin typeface="Segoe UI"/>
                <a:cs typeface="Segoe UI"/>
              </a:rPr>
              <a:t>Salvage</a:t>
            </a:r>
            <a:r>
              <a:rPr sz="1100" spc="15" dirty="0">
                <a:latin typeface="Segoe UI"/>
                <a:cs typeface="Segoe UI"/>
              </a:rPr>
              <a:t> </a:t>
            </a:r>
            <a:r>
              <a:rPr sz="1100" spc="-5" dirty="0">
                <a:latin typeface="Segoe UI"/>
                <a:cs typeface="Segoe UI"/>
              </a:rPr>
              <a:t>Value</a:t>
            </a:r>
            <a:endParaRPr sz="1100">
              <a:latin typeface="Segoe UI"/>
              <a:cs typeface="Segoe UI"/>
            </a:endParaRPr>
          </a:p>
          <a:p>
            <a:pPr marL="403860">
              <a:lnSpc>
                <a:spcPct val="100000"/>
              </a:lnSpc>
              <a:spcBef>
                <a:spcPts val="745"/>
              </a:spcBef>
            </a:pPr>
            <a:r>
              <a:rPr sz="1100" dirty="0">
                <a:latin typeface="Segoe UI"/>
                <a:cs typeface="Segoe UI"/>
              </a:rPr>
              <a:t>= </a:t>
            </a:r>
            <a:r>
              <a:rPr sz="1100" spc="-10" dirty="0">
                <a:latin typeface="Segoe UI"/>
                <a:cs typeface="Segoe UI"/>
              </a:rPr>
              <a:t>½(</a:t>
            </a:r>
            <a:r>
              <a:rPr sz="1100" spc="-10" dirty="0">
                <a:latin typeface="Trebuchet MS"/>
                <a:cs typeface="Trebuchet MS"/>
              </a:rPr>
              <a:t>`</a:t>
            </a:r>
            <a:r>
              <a:rPr sz="1100" spc="-10" dirty="0">
                <a:latin typeface="Segoe UI"/>
                <a:cs typeface="Segoe UI"/>
              </a:rPr>
              <a:t>3,00,000 –</a:t>
            </a:r>
            <a:r>
              <a:rPr sz="1100" spc="-10" dirty="0">
                <a:latin typeface="Trebuchet MS"/>
                <a:cs typeface="Trebuchet MS"/>
              </a:rPr>
              <a:t>`</a:t>
            </a:r>
            <a:r>
              <a:rPr sz="1100" spc="-10" dirty="0">
                <a:latin typeface="Segoe UI"/>
                <a:cs typeface="Segoe UI"/>
              </a:rPr>
              <a:t>90,000) </a:t>
            </a:r>
            <a:r>
              <a:rPr sz="1100" dirty="0">
                <a:latin typeface="Segoe UI"/>
                <a:cs typeface="Segoe UI"/>
              </a:rPr>
              <a:t>+ </a:t>
            </a:r>
            <a:r>
              <a:rPr sz="1100" spc="-10" dirty="0">
                <a:latin typeface="Trebuchet MS"/>
                <a:cs typeface="Trebuchet MS"/>
              </a:rPr>
              <a:t>`</a:t>
            </a:r>
            <a:r>
              <a:rPr sz="1100" spc="-10" dirty="0">
                <a:latin typeface="Segoe UI"/>
                <a:cs typeface="Segoe UI"/>
              </a:rPr>
              <a:t>90,000 </a:t>
            </a:r>
            <a:r>
              <a:rPr sz="1100" dirty="0">
                <a:latin typeface="Segoe UI"/>
                <a:cs typeface="Segoe UI"/>
              </a:rPr>
              <a:t>= </a:t>
            </a:r>
            <a:r>
              <a:rPr sz="1100" spc="-25" dirty="0">
                <a:latin typeface="Trebuchet MS"/>
                <a:cs typeface="Trebuchet MS"/>
              </a:rPr>
              <a:t>` </a:t>
            </a:r>
            <a:r>
              <a:rPr sz="1100" spc="-5" dirty="0">
                <a:latin typeface="Segoe UI"/>
                <a:cs typeface="Segoe UI"/>
              </a:rPr>
              <a:t>1,95,000</a:t>
            </a:r>
            <a:endParaRPr sz="1100">
              <a:latin typeface="Segoe UI"/>
              <a:cs typeface="Segoe UI"/>
            </a:endParaRPr>
          </a:p>
        </p:txBody>
      </p:sp>
      <p:sp>
        <p:nvSpPr>
          <p:cNvPr id="6" name="object 6"/>
          <p:cNvSpPr txBox="1"/>
          <p:nvPr/>
        </p:nvSpPr>
        <p:spPr>
          <a:xfrm>
            <a:off x="1253859" y="2906458"/>
            <a:ext cx="1779905" cy="205740"/>
          </a:xfrm>
          <a:prstGeom prst="rect">
            <a:avLst/>
          </a:prstGeom>
        </p:spPr>
        <p:txBody>
          <a:bodyPr vert="horz" wrap="square" lIns="0" tIns="16510" rIns="0" bIns="0" rtlCol="0">
            <a:spAutoFit/>
          </a:bodyPr>
          <a:lstStyle/>
          <a:p>
            <a:pPr marL="38100">
              <a:lnSpc>
                <a:spcPct val="100000"/>
              </a:lnSpc>
              <a:spcBef>
                <a:spcPts val="130"/>
              </a:spcBef>
            </a:pPr>
            <a:r>
              <a:rPr sz="1725" spc="30" baseline="4830" dirty="0">
                <a:latin typeface="Segoe UI"/>
                <a:cs typeface="Segoe UI"/>
              </a:rPr>
              <a:t>=</a:t>
            </a:r>
            <a:r>
              <a:rPr sz="1725" u="sng" spc="30" baseline="41062" dirty="0">
                <a:uFill>
                  <a:solidFill>
                    <a:srgbClr val="000000"/>
                  </a:solidFill>
                </a:uFill>
                <a:latin typeface="Segoe UI"/>
                <a:cs typeface="Segoe UI"/>
              </a:rPr>
              <a:t> </a:t>
            </a:r>
            <a:r>
              <a:rPr sz="1725" u="sng" spc="44" baseline="41062" dirty="0">
                <a:uFill>
                  <a:solidFill>
                    <a:srgbClr val="000000"/>
                  </a:solidFill>
                </a:uFill>
                <a:latin typeface="Segoe UI"/>
                <a:cs typeface="Segoe UI"/>
              </a:rPr>
              <a:t>80,000</a:t>
            </a:r>
            <a:r>
              <a:rPr sz="1725" spc="44" baseline="41062" dirty="0">
                <a:latin typeface="Segoe UI"/>
                <a:cs typeface="Segoe UI"/>
              </a:rPr>
              <a:t> </a:t>
            </a:r>
            <a:r>
              <a:rPr sz="1725" spc="15" baseline="4830" dirty="0">
                <a:latin typeface="Segoe UI"/>
                <a:cs typeface="Segoe UI"/>
              </a:rPr>
              <a:t>×100 </a:t>
            </a:r>
            <a:r>
              <a:rPr sz="1100" dirty="0">
                <a:latin typeface="Segoe UI"/>
                <a:cs typeface="Segoe UI"/>
              </a:rPr>
              <a:t>=</a:t>
            </a:r>
            <a:r>
              <a:rPr sz="1100" spc="25" dirty="0">
                <a:latin typeface="Segoe UI"/>
                <a:cs typeface="Segoe UI"/>
              </a:rPr>
              <a:t> </a:t>
            </a:r>
            <a:r>
              <a:rPr sz="1100" spc="-5" dirty="0">
                <a:latin typeface="Segoe UI"/>
                <a:cs typeface="Segoe UI"/>
              </a:rPr>
              <a:t>41.03%</a:t>
            </a:r>
            <a:endParaRPr sz="1100">
              <a:latin typeface="Segoe UI"/>
              <a:cs typeface="Segoe UI"/>
            </a:endParaRPr>
          </a:p>
        </p:txBody>
      </p:sp>
      <p:sp>
        <p:nvSpPr>
          <p:cNvPr id="7" name="object 7"/>
          <p:cNvSpPr txBox="1"/>
          <p:nvPr/>
        </p:nvSpPr>
        <p:spPr>
          <a:xfrm>
            <a:off x="901651" y="3010200"/>
            <a:ext cx="5283200" cy="1847214"/>
          </a:xfrm>
          <a:prstGeom prst="rect">
            <a:avLst/>
          </a:prstGeom>
        </p:spPr>
        <p:txBody>
          <a:bodyPr vert="horz" wrap="square" lIns="0" tIns="16510" rIns="0" bIns="0" rtlCol="0">
            <a:spAutoFit/>
          </a:bodyPr>
          <a:lstStyle/>
          <a:p>
            <a:pPr marL="512445">
              <a:lnSpc>
                <a:spcPct val="100000"/>
              </a:lnSpc>
              <a:spcBef>
                <a:spcPts val="130"/>
              </a:spcBef>
            </a:pPr>
            <a:r>
              <a:rPr sz="1150" spc="40" dirty="0">
                <a:latin typeface="Segoe UI"/>
                <a:cs typeface="Segoe UI"/>
              </a:rPr>
              <a:t>1,95,000</a:t>
            </a:r>
            <a:endParaRPr sz="1150">
              <a:latin typeface="Segoe UI"/>
              <a:cs typeface="Segoe UI"/>
            </a:endParaRPr>
          </a:p>
          <a:p>
            <a:pPr marL="12700" marR="5080" algn="just">
              <a:lnSpc>
                <a:spcPct val="110900"/>
              </a:lnSpc>
              <a:spcBef>
                <a:spcPts val="880"/>
              </a:spcBef>
            </a:pPr>
            <a:r>
              <a:rPr sz="1100" spc="15" dirty="0">
                <a:latin typeface="Segoe UI"/>
                <a:cs typeface="Segoe UI"/>
              </a:rPr>
              <a:t>Further, </a:t>
            </a:r>
            <a:r>
              <a:rPr sz="1100" spc="10" dirty="0">
                <a:latin typeface="Segoe UI"/>
                <a:cs typeface="Segoe UI"/>
              </a:rPr>
              <a:t>it is </a:t>
            </a:r>
            <a:r>
              <a:rPr sz="1100" spc="15" dirty="0">
                <a:latin typeface="Segoe UI"/>
                <a:cs typeface="Segoe UI"/>
              </a:rPr>
              <a:t>important </a:t>
            </a:r>
            <a:r>
              <a:rPr sz="1100" spc="10" dirty="0">
                <a:latin typeface="Segoe UI"/>
                <a:cs typeface="Segoe UI"/>
              </a:rPr>
              <a:t>to </a:t>
            </a:r>
            <a:r>
              <a:rPr sz="1100" spc="15" dirty="0">
                <a:latin typeface="Segoe UI"/>
                <a:cs typeface="Segoe UI"/>
              </a:rPr>
              <a:t>note that project </a:t>
            </a:r>
            <a:r>
              <a:rPr sz="1100" spc="5" dirty="0">
                <a:latin typeface="Segoe UI"/>
                <a:cs typeface="Segoe UI"/>
              </a:rPr>
              <a:t>may </a:t>
            </a:r>
            <a:r>
              <a:rPr sz="1100" spc="10" dirty="0">
                <a:latin typeface="Segoe UI"/>
                <a:cs typeface="Segoe UI"/>
              </a:rPr>
              <a:t>also </a:t>
            </a:r>
            <a:r>
              <a:rPr sz="1100" spc="15" dirty="0">
                <a:latin typeface="Segoe UI"/>
                <a:cs typeface="Segoe UI"/>
              </a:rPr>
              <a:t>require additional working  capital </a:t>
            </a:r>
            <a:r>
              <a:rPr sz="1100" spc="10" dirty="0">
                <a:latin typeface="Segoe UI"/>
                <a:cs typeface="Segoe UI"/>
              </a:rPr>
              <a:t>during its life in </a:t>
            </a:r>
            <a:r>
              <a:rPr sz="1100" spc="15" dirty="0">
                <a:latin typeface="Segoe UI"/>
                <a:cs typeface="Segoe UI"/>
              </a:rPr>
              <a:t>addition </a:t>
            </a:r>
            <a:r>
              <a:rPr sz="1100" spc="10" dirty="0">
                <a:latin typeface="Segoe UI"/>
                <a:cs typeface="Segoe UI"/>
              </a:rPr>
              <a:t>to </a:t>
            </a:r>
            <a:r>
              <a:rPr sz="1100" spc="15" dirty="0">
                <a:latin typeface="Segoe UI"/>
                <a:cs typeface="Segoe UI"/>
              </a:rPr>
              <a:t>initial </a:t>
            </a:r>
            <a:r>
              <a:rPr sz="1100" spc="10" dirty="0">
                <a:latin typeface="Segoe UI"/>
                <a:cs typeface="Segoe UI"/>
              </a:rPr>
              <a:t>working </a:t>
            </a:r>
            <a:r>
              <a:rPr sz="1100" spc="15" dirty="0">
                <a:latin typeface="Segoe UI"/>
                <a:cs typeface="Segoe UI"/>
              </a:rPr>
              <a:t>capital. </a:t>
            </a:r>
            <a:r>
              <a:rPr sz="1100" spc="5" dirty="0">
                <a:latin typeface="Segoe UI"/>
                <a:cs typeface="Segoe UI"/>
              </a:rPr>
              <a:t>In </a:t>
            </a:r>
            <a:r>
              <a:rPr sz="1100" spc="10" dirty="0">
                <a:latin typeface="Segoe UI"/>
                <a:cs typeface="Segoe UI"/>
              </a:rPr>
              <a:t>such </a:t>
            </a:r>
            <a:r>
              <a:rPr sz="1100" spc="15" dirty="0">
                <a:latin typeface="Segoe UI"/>
                <a:cs typeface="Segoe UI"/>
              </a:rPr>
              <a:t>situation </a:t>
            </a:r>
            <a:r>
              <a:rPr sz="1100" spc="10" dirty="0">
                <a:latin typeface="Segoe UI"/>
                <a:cs typeface="Segoe UI"/>
              </a:rPr>
              <a:t>formula  for the </a:t>
            </a:r>
            <a:r>
              <a:rPr sz="1100" spc="15" dirty="0">
                <a:latin typeface="Segoe UI"/>
                <a:cs typeface="Segoe UI"/>
              </a:rPr>
              <a:t>calculation </a:t>
            </a:r>
            <a:r>
              <a:rPr sz="1100" spc="10" dirty="0">
                <a:latin typeface="Segoe UI"/>
                <a:cs typeface="Segoe UI"/>
              </a:rPr>
              <a:t>of </a:t>
            </a:r>
            <a:r>
              <a:rPr sz="1100" spc="15" dirty="0">
                <a:latin typeface="Segoe UI"/>
                <a:cs typeface="Segoe UI"/>
              </a:rPr>
              <a:t>average investment shall </a:t>
            </a:r>
            <a:r>
              <a:rPr sz="1100" spc="10" dirty="0">
                <a:latin typeface="Segoe UI"/>
                <a:cs typeface="Segoe UI"/>
              </a:rPr>
              <a:t>be </a:t>
            </a:r>
            <a:r>
              <a:rPr sz="1100" spc="15" dirty="0">
                <a:latin typeface="Segoe UI"/>
                <a:cs typeface="Segoe UI"/>
              </a:rPr>
              <a:t>modified </a:t>
            </a:r>
            <a:r>
              <a:rPr sz="1100" spc="10" dirty="0">
                <a:latin typeface="Segoe UI"/>
                <a:cs typeface="Segoe UI"/>
              </a:rPr>
              <a:t>as</a:t>
            </a:r>
            <a:r>
              <a:rPr sz="1100" spc="220" dirty="0">
                <a:latin typeface="Segoe UI"/>
                <a:cs typeface="Segoe UI"/>
              </a:rPr>
              <a:t> </a:t>
            </a:r>
            <a:r>
              <a:rPr sz="1100" spc="15" dirty="0">
                <a:latin typeface="Segoe UI"/>
                <a:cs typeface="Segoe UI"/>
              </a:rPr>
              <a:t>follows:</a:t>
            </a:r>
            <a:endParaRPr sz="1100">
              <a:latin typeface="Segoe UI"/>
              <a:cs typeface="Segoe UI"/>
            </a:endParaRPr>
          </a:p>
          <a:p>
            <a:pPr marL="12700" indent="-635" algn="just">
              <a:lnSpc>
                <a:spcPct val="100000"/>
              </a:lnSpc>
              <a:spcBef>
                <a:spcPts val="745"/>
              </a:spcBef>
            </a:pPr>
            <a:r>
              <a:rPr sz="1100" spc="15" dirty="0">
                <a:latin typeface="Segoe UI"/>
                <a:cs typeface="Segoe UI"/>
              </a:rPr>
              <a:t>½(Initial Investment </a:t>
            </a:r>
            <a:r>
              <a:rPr sz="1100" dirty="0">
                <a:latin typeface="Segoe UI"/>
                <a:cs typeface="Segoe UI"/>
              </a:rPr>
              <a:t>– </a:t>
            </a:r>
            <a:r>
              <a:rPr sz="1100" spc="15" dirty="0">
                <a:latin typeface="Segoe UI"/>
                <a:cs typeface="Segoe UI"/>
              </a:rPr>
              <a:t>Salvage </a:t>
            </a:r>
            <a:r>
              <a:rPr sz="1100" spc="10" dirty="0">
                <a:latin typeface="Segoe UI"/>
                <a:cs typeface="Segoe UI"/>
              </a:rPr>
              <a:t>Value) </a:t>
            </a:r>
            <a:r>
              <a:rPr sz="1100" dirty="0">
                <a:latin typeface="Segoe UI"/>
                <a:cs typeface="Segoe UI"/>
              </a:rPr>
              <a:t>+ </a:t>
            </a:r>
            <a:r>
              <a:rPr sz="1100" spc="15" dirty="0">
                <a:latin typeface="Segoe UI"/>
                <a:cs typeface="Segoe UI"/>
              </a:rPr>
              <a:t>Salvage Value+ Additional Working</a:t>
            </a:r>
            <a:r>
              <a:rPr sz="1100" spc="-80" dirty="0">
                <a:latin typeface="Segoe UI"/>
                <a:cs typeface="Segoe UI"/>
              </a:rPr>
              <a:t> </a:t>
            </a:r>
            <a:r>
              <a:rPr sz="1100" spc="15" dirty="0">
                <a:latin typeface="Segoe UI"/>
                <a:cs typeface="Segoe UI"/>
              </a:rPr>
              <a:t>Capital</a:t>
            </a:r>
            <a:endParaRPr sz="1100">
              <a:latin typeface="Segoe UI"/>
              <a:cs typeface="Segoe UI"/>
            </a:endParaRPr>
          </a:p>
          <a:p>
            <a:pPr marL="12700" marR="5080" indent="-635" algn="just">
              <a:lnSpc>
                <a:spcPct val="110900"/>
              </a:lnSpc>
              <a:spcBef>
                <a:spcPts val="600"/>
              </a:spcBef>
            </a:pPr>
            <a:r>
              <a:rPr sz="1100" spc="15" dirty="0">
                <a:latin typeface="Segoe UI"/>
                <a:cs typeface="Segoe UI"/>
              </a:rPr>
              <a:t>Continuing </a:t>
            </a:r>
            <a:r>
              <a:rPr sz="1100" spc="10" dirty="0">
                <a:latin typeface="Segoe UI"/>
                <a:cs typeface="Segoe UI"/>
              </a:rPr>
              <a:t>above </a:t>
            </a:r>
            <a:r>
              <a:rPr sz="1100" spc="15" dirty="0">
                <a:latin typeface="Segoe UI"/>
                <a:cs typeface="Segoe UI"/>
              </a:rPr>
              <a:t>example, suppose </a:t>
            </a:r>
            <a:r>
              <a:rPr sz="1100" dirty="0">
                <a:latin typeface="Segoe UI"/>
                <a:cs typeface="Segoe UI"/>
              </a:rPr>
              <a:t>a </a:t>
            </a:r>
            <a:r>
              <a:rPr sz="1100" spc="10" dirty="0">
                <a:latin typeface="Segoe UI"/>
                <a:cs typeface="Segoe UI"/>
              </a:rPr>
              <a:t>sum </a:t>
            </a:r>
            <a:r>
              <a:rPr sz="1100" spc="5" dirty="0">
                <a:latin typeface="Segoe UI"/>
                <a:cs typeface="Segoe UI"/>
              </a:rPr>
              <a:t>of </a:t>
            </a:r>
            <a:r>
              <a:rPr sz="1100" spc="10" dirty="0">
                <a:latin typeface="Trebuchet MS"/>
                <a:cs typeface="Trebuchet MS"/>
              </a:rPr>
              <a:t>`</a:t>
            </a:r>
            <a:r>
              <a:rPr sz="1100" spc="10" dirty="0">
                <a:latin typeface="Segoe UI"/>
                <a:cs typeface="Segoe UI"/>
              </a:rPr>
              <a:t>45,000 </a:t>
            </a:r>
            <a:r>
              <a:rPr sz="1100" dirty="0">
                <a:latin typeface="Segoe UI"/>
                <a:cs typeface="Segoe UI"/>
              </a:rPr>
              <a:t>is </a:t>
            </a:r>
            <a:r>
              <a:rPr sz="1100" spc="15" dirty="0">
                <a:latin typeface="Segoe UI"/>
                <a:cs typeface="Segoe UI"/>
              </a:rPr>
              <a:t>required </a:t>
            </a:r>
            <a:r>
              <a:rPr sz="1100" spc="5" dirty="0">
                <a:latin typeface="Segoe UI"/>
                <a:cs typeface="Segoe UI"/>
              </a:rPr>
              <a:t>as </a:t>
            </a:r>
            <a:r>
              <a:rPr sz="1100" spc="15" dirty="0">
                <a:latin typeface="Segoe UI"/>
                <a:cs typeface="Segoe UI"/>
              </a:rPr>
              <a:t>additional  working capital </a:t>
            </a:r>
            <a:r>
              <a:rPr sz="1100" spc="10" dirty="0">
                <a:latin typeface="Segoe UI"/>
                <a:cs typeface="Segoe UI"/>
              </a:rPr>
              <a:t>during the </a:t>
            </a:r>
            <a:r>
              <a:rPr sz="1100" spc="15" dirty="0">
                <a:latin typeface="Segoe UI"/>
                <a:cs typeface="Segoe UI"/>
              </a:rPr>
              <a:t>project </a:t>
            </a:r>
            <a:r>
              <a:rPr sz="1100" spc="10" dirty="0">
                <a:latin typeface="Segoe UI"/>
                <a:cs typeface="Segoe UI"/>
              </a:rPr>
              <a:t>life then </a:t>
            </a:r>
            <a:r>
              <a:rPr sz="1100" spc="15" dirty="0">
                <a:latin typeface="Segoe UI"/>
                <a:cs typeface="Segoe UI"/>
              </a:rPr>
              <a:t>average investment shall</a:t>
            </a:r>
            <a:r>
              <a:rPr sz="1100" spc="225" dirty="0">
                <a:latin typeface="Segoe UI"/>
                <a:cs typeface="Segoe UI"/>
              </a:rPr>
              <a:t> </a:t>
            </a:r>
            <a:r>
              <a:rPr sz="1100" spc="10" dirty="0">
                <a:latin typeface="Segoe UI"/>
                <a:cs typeface="Segoe UI"/>
              </a:rPr>
              <a:t>be:</a:t>
            </a:r>
            <a:endParaRPr sz="1100">
              <a:latin typeface="Segoe UI"/>
              <a:cs typeface="Segoe UI"/>
            </a:endParaRPr>
          </a:p>
          <a:p>
            <a:pPr marL="12700" algn="just">
              <a:lnSpc>
                <a:spcPct val="100000"/>
              </a:lnSpc>
              <a:spcBef>
                <a:spcPts val="745"/>
              </a:spcBef>
            </a:pPr>
            <a:r>
              <a:rPr sz="1100" dirty="0">
                <a:latin typeface="Segoe UI"/>
                <a:cs typeface="Segoe UI"/>
              </a:rPr>
              <a:t>= ½ </a:t>
            </a:r>
            <a:r>
              <a:rPr sz="1100" spc="10" dirty="0">
                <a:latin typeface="Segoe UI"/>
                <a:cs typeface="Segoe UI"/>
              </a:rPr>
              <a:t>(</a:t>
            </a:r>
            <a:r>
              <a:rPr sz="1100" spc="10" dirty="0">
                <a:latin typeface="Trebuchet MS"/>
                <a:cs typeface="Trebuchet MS"/>
              </a:rPr>
              <a:t>`</a:t>
            </a:r>
            <a:r>
              <a:rPr sz="1100" spc="10" dirty="0">
                <a:latin typeface="Segoe UI"/>
                <a:cs typeface="Segoe UI"/>
              </a:rPr>
              <a:t>3,00,000 </a:t>
            </a:r>
            <a:r>
              <a:rPr sz="1100" dirty="0">
                <a:latin typeface="Segoe UI"/>
                <a:cs typeface="Segoe UI"/>
              </a:rPr>
              <a:t>– </a:t>
            </a:r>
            <a:r>
              <a:rPr sz="1100" spc="10" dirty="0">
                <a:latin typeface="Trebuchet MS"/>
                <a:cs typeface="Trebuchet MS"/>
              </a:rPr>
              <a:t>`</a:t>
            </a:r>
            <a:r>
              <a:rPr sz="1100" spc="10" dirty="0">
                <a:latin typeface="Segoe UI"/>
                <a:cs typeface="Segoe UI"/>
              </a:rPr>
              <a:t>90,000) </a:t>
            </a:r>
            <a:r>
              <a:rPr sz="1100" dirty="0">
                <a:latin typeface="Segoe UI"/>
                <a:cs typeface="Segoe UI"/>
              </a:rPr>
              <a:t>+ </a:t>
            </a:r>
            <a:r>
              <a:rPr sz="1100" spc="10" dirty="0">
                <a:latin typeface="Trebuchet MS"/>
                <a:cs typeface="Trebuchet MS"/>
              </a:rPr>
              <a:t>`</a:t>
            </a:r>
            <a:r>
              <a:rPr sz="1100" spc="10" dirty="0">
                <a:latin typeface="Segoe UI"/>
                <a:cs typeface="Segoe UI"/>
              </a:rPr>
              <a:t>90,000 </a:t>
            </a:r>
            <a:r>
              <a:rPr sz="1100" dirty="0">
                <a:latin typeface="Segoe UI"/>
                <a:cs typeface="Segoe UI"/>
              </a:rPr>
              <a:t>+ </a:t>
            </a:r>
            <a:r>
              <a:rPr sz="1100" spc="10" dirty="0">
                <a:latin typeface="Trebuchet MS"/>
                <a:cs typeface="Trebuchet MS"/>
              </a:rPr>
              <a:t>`</a:t>
            </a:r>
            <a:r>
              <a:rPr sz="1100" spc="10" dirty="0">
                <a:latin typeface="Segoe UI"/>
                <a:cs typeface="Segoe UI"/>
              </a:rPr>
              <a:t>45,000 </a:t>
            </a:r>
            <a:r>
              <a:rPr sz="1100" dirty="0">
                <a:latin typeface="Segoe UI"/>
                <a:cs typeface="Segoe UI"/>
              </a:rPr>
              <a:t>=</a:t>
            </a:r>
            <a:r>
              <a:rPr sz="1100" spc="60" dirty="0">
                <a:latin typeface="Segoe UI"/>
                <a:cs typeface="Segoe UI"/>
              </a:rPr>
              <a:t> </a:t>
            </a:r>
            <a:r>
              <a:rPr sz="1100" spc="10" dirty="0">
                <a:latin typeface="Trebuchet MS"/>
                <a:cs typeface="Trebuchet MS"/>
              </a:rPr>
              <a:t>`</a:t>
            </a:r>
            <a:r>
              <a:rPr sz="1100" spc="10" dirty="0">
                <a:latin typeface="Segoe UI"/>
                <a:cs typeface="Segoe UI"/>
              </a:rPr>
              <a:t>2,40,000 </a:t>
            </a:r>
            <a:r>
              <a:rPr sz="1100" spc="15" dirty="0">
                <a:latin typeface="Segoe UI"/>
                <a:cs typeface="Segoe UI"/>
              </a:rPr>
              <a:t>and</a:t>
            </a:r>
            <a:endParaRPr sz="1100">
              <a:latin typeface="Segoe UI"/>
              <a:cs typeface="Segoe UI"/>
            </a:endParaRPr>
          </a:p>
        </p:txBody>
      </p:sp>
      <p:sp>
        <p:nvSpPr>
          <p:cNvPr id="8" name="object 8"/>
          <p:cNvSpPr txBox="1"/>
          <p:nvPr/>
        </p:nvSpPr>
        <p:spPr>
          <a:xfrm>
            <a:off x="876531" y="5025001"/>
            <a:ext cx="2153285" cy="205740"/>
          </a:xfrm>
          <a:prstGeom prst="rect">
            <a:avLst/>
          </a:prstGeom>
        </p:spPr>
        <p:txBody>
          <a:bodyPr vert="horz" wrap="square" lIns="0" tIns="16510" rIns="0" bIns="0" rtlCol="0">
            <a:spAutoFit/>
          </a:bodyPr>
          <a:lstStyle/>
          <a:p>
            <a:pPr marL="38100">
              <a:lnSpc>
                <a:spcPct val="100000"/>
              </a:lnSpc>
              <a:spcBef>
                <a:spcPts val="130"/>
              </a:spcBef>
            </a:pPr>
            <a:r>
              <a:rPr sz="1100" spc="10" dirty="0">
                <a:latin typeface="Segoe UI"/>
                <a:cs typeface="Segoe UI"/>
              </a:rPr>
              <a:t>ARR </a:t>
            </a:r>
            <a:r>
              <a:rPr sz="1725" spc="15" baseline="4830" dirty="0">
                <a:latin typeface="Segoe UI"/>
                <a:cs typeface="Segoe UI"/>
              </a:rPr>
              <a:t>=</a:t>
            </a:r>
            <a:r>
              <a:rPr sz="1725" u="sng" spc="15" baseline="41062" dirty="0">
                <a:uFill>
                  <a:solidFill>
                    <a:srgbClr val="000000"/>
                  </a:solidFill>
                </a:uFill>
                <a:latin typeface="Segoe UI"/>
                <a:cs typeface="Segoe UI"/>
              </a:rPr>
              <a:t> </a:t>
            </a:r>
            <a:r>
              <a:rPr sz="1725" u="sng" spc="37" baseline="41062" dirty="0">
                <a:uFill>
                  <a:solidFill>
                    <a:srgbClr val="000000"/>
                  </a:solidFill>
                </a:uFill>
                <a:latin typeface="Segoe UI"/>
                <a:cs typeface="Segoe UI"/>
              </a:rPr>
              <a:t>80,000</a:t>
            </a:r>
            <a:r>
              <a:rPr sz="1725" spc="37" baseline="41062" dirty="0">
                <a:latin typeface="Segoe UI"/>
                <a:cs typeface="Segoe UI"/>
              </a:rPr>
              <a:t> </a:t>
            </a:r>
            <a:r>
              <a:rPr sz="1725" baseline="4830" dirty="0">
                <a:latin typeface="Segoe UI"/>
                <a:cs typeface="Segoe UI"/>
              </a:rPr>
              <a:t>×100 </a:t>
            </a:r>
            <a:r>
              <a:rPr sz="1100" dirty="0">
                <a:latin typeface="Segoe UI"/>
                <a:cs typeface="Segoe UI"/>
              </a:rPr>
              <a:t>=</a:t>
            </a:r>
            <a:r>
              <a:rPr sz="1100" spc="-60" dirty="0">
                <a:latin typeface="Segoe UI"/>
                <a:cs typeface="Segoe UI"/>
              </a:rPr>
              <a:t> </a:t>
            </a:r>
            <a:r>
              <a:rPr sz="1100" spc="15" dirty="0">
                <a:latin typeface="Segoe UI"/>
                <a:cs typeface="Segoe UI"/>
              </a:rPr>
              <a:t>33.33%</a:t>
            </a:r>
            <a:endParaRPr sz="1100">
              <a:latin typeface="Segoe UI"/>
              <a:cs typeface="Segoe UI"/>
            </a:endParaRPr>
          </a:p>
        </p:txBody>
      </p:sp>
      <p:sp>
        <p:nvSpPr>
          <p:cNvPr id="9" name="object 9"/>
          <p:cNvSpPr txBox="1"/>
          <p:nvPr/>
        </p:nvSpPr>
        <p:spPr>
          <a:xfrm>
            <a:off x="901681" y="5128561"/>
            <a:ext cx="5283200" cy="1524635"/>
          </a:xfrm>
          <a:prstGeom prst="rect">
            <a:avLst/>
          </a:prstGeom>
        </p:spPr>
        <p:txBody>
          <a:bodyPr vert="horz" wrap="square" lIns="0" tIns="16510" rIns="0" bIns="0" rtlCol="0">
            <a:spAutoFit/>
          </a:bodyPr>
          <a:lstStyle/>
          <a:p>
            <a:pPr marR="3769995" algn="ctr">
              <a:lnSpc>
                <a:spcPct val="100000"/>
              </a:lnSpc>
              <a:spcBef>
                <a:spcPts val="130"/>
              </a:spcBef>
            </a:pPr>
            <a:r>
              <a:rPr sz="1150" spc="5" dirty="0">
                <a:latin typeface="Segoe UI"/>
                <a:cs typeface="Segoe UI"/>
              </a:rPr>
              <a:t>2,</a:t>
            </a:r>
            <a:r>
              <a:rPr sz="1150" spc="-180" dirty="0">
                <a:latin typeface="Segoe UI"/>
                <a:cs typeface="Segoe UI"/>
              </a:rPr>
              <a:t> </a:t>
            </a:r>
            <a:r>
              <a:rPr sz="1150" spc="25" dirty="0">
                <a:latin typeface="Segoe UI"/>
                <a:cs typeface="Segoe UI"/>
              </a:rPr>
              <a:t>40,000</a:t>
            </a:r>
            <a:endParaRPr sz="1150">
              <a:latin typeface="Segoe UI"/>
              <a:cs typeface="Segoe UI"/>
            </a:endParaRPr>
          </a:p>
          <a:p>
            <a:pPr marL="12700" marR="5080" algn="just">
              <a:lnSpc>
                <a:spcPct val="110700"/>
              </a:lnSpc>
              <a:spcBef>
                <a:spcPts val="890"/>
              </a:spcBef>
            </a:pPr>
            <a:r>
              <a:rPr sz="1100" spc="15" dirty="0">
                <a:latin typeface="Segoe UI"/>
                <a:cs typeface="Segoe UI"/>
              </a:rPr>
              <a:t>Some organizations prefer </a:t>
            </a:r>
            <a:r>
              <a:rPr sz="1100" spc="10" dirty="0">
                <a:latin typeface="Segoe UI"/>
                <a:cs typeface="Segoe UI"/>
              </a:rPr>
              <a:t>the initial </a:t>
            </a:r>
            <a:r>
              <a:rPr sz="1100" spc="15" dirty="0">
                <a:latin typeface="Segoe UI"/>
                <a:cs typeface="Segoe UI"/>
              </a:rPr>
              <a:t>investment because </a:t>
            </a:r>
            <a:r>
              <a:rPr sz="1100" dirty="0">
                <a:latin typeface="Segoe UI"/>
                <a:cs typeface="Segoe UI"/>
              </a:rPr>
              <a:t>it is </a:t>
            </a:r>
            <a:r>
              <a:rPr sz="1100" spc="15" dirty="0">
                <a:latin typeface="Segoe UI"/>
                <a:cs typeface="Segoe UI"/>
              </a:rPr>
              <a:t>objectively  determined </a:t>
            </a:r>
            <a:r>
              <a:rPr sz="1100" spc="10" dirty="0">
                <a:latin typeface="Segoe UI"/>
                <a:cs typeface="Segoe UI"/>
              </a:rPr>
              <a:t>and is not </a:t>
            </a:r>
            <a:r>
              <a:rPr sz="1100" spc="15" dirty="0">
                <a:latin typeface="Segoe UI"/>
                <a:cs typeface="Segoe UI"/>
              </a:rPr>
              <a:t>influenced </a:t>
            </a:r>
            <a:r>
              <a:rPr sz="1100" spc="5" dirty="0">
                <a:latin typeface="Segoe UI"/>
                <a:cs typeface="Segoe UI"/>
              </a:rPr>
              <a:t>by </a:t>
            </a:r>
            <a:r>
              <a:rPr sz="1100" spc="15" dirty="0">
                <a:latin typeface="Segoe UI"/>
                <a:cs typeface="Segoe UI"/>
              </a:rPr>
              <a:t>either </a:t>
            </a:r>
            <a:r>
              <a:rPr sz="1100" spc="10" dirty="0">
                <a:latin typeface="Segoe UI"/>
                <a:cs typeface="Segoe UI"/>
              </a:rPr>
              <a:t>the </a:t>
            </a:r>
            <a:r>
              <a:rPr sz="1100" spc="15" dirty="0">
                <a:latin typeface="Segoe UI"/>
                <a:cs typeface="Segoe UI"/>
              </a:rPr>
              <a:t>choice </a:t>
            </a:r>
            <a:r>
              <a:rPr sz="1100" spc="5" dirty="0">
                <a:latin typeface="Segoe UI"/>
                <a:cs typeface="Segoe UI"/>
              </a:rPr>
              <a:t>of </a:t>
            </a:r>
            <a:r>
              <a:rPr sz="1100" spc="15" dirty="0">
                <a:latin typeface="Segoe UI"/>
                <a:cs typeface="Segoe UI"/>
              </a:rPr>
              <a:t>the depreciation method  </a:t>
            </a:r>
            <a:r>
              <a:rPr sz="1100" spc="10" dirty="0">
                <a:latin typeface="Segoe UI"/>
                <a:cs typeface="Segoe UI"/>
              </a:rPr>
              <a:t>or </a:t>
            </a:r>
            <a:r>
              <a:rPr sz="1100" spc="15" dirty="0">
                <a:latin typeface="Segoe UI"/>
                <a:cs typeface="Segoe UI"/>
              </a:rPr>
              <a:t>the estimation </a:t>
            </a:r>
            <a:r>
              <a:rPr sz="1100" spc="5" dirty="0">
                <a:latin typeface="Segoe UI"/>
                <a:cs typeface="Segoe UI"/>
              </a:rPr>
              <a:t>of </a:t>
            </a:r>
            <a:r>
              <a:rPr sz="1100" spc="10" dirty="0">
                <a:latin typeface="Segoe UI"/>
                <a:cs typeface="Segoe UI"/>
              </a:rPr>
              <a:t>the </a:t>
            </a:r>
            <a:r>
              <a:rPr sz="1100" spc="15" dirty="0">
                <a:latin typeface="Segoe UI"/>
                <a:cs typeface="Segoe UI"/>
              </a:rPr>
              <a:t>salvage value. Either </a:t>
            </a:r>
            <a:r>
              <a:rPr sz="1100" spc="10" dirty="0">
                <a:latin typeface="Segoe UI"/>
                <a:cs typeface="Segoe UI"/>
              </a:rPr>
              <a:t>of </a:t>
            </a:r>
            <a:r>
              <a:rPr sz="1100" spc="15" dirty="0">
                <a:latin typeface="Segoe UI"/>
                <a:cs typeface="Segoe UI"/>
              </a:rPr>
              <a:t>these amounts </a:t>
            </a:r>
            <a:r>
              <a:rPr sz="1100" spc="10" dirty="0">
                <a:latin typeface="Segoe UI"/>
                <a:cs typeface="Segoe UI"/>
              </a:rPr>
              <a:t>is used </a:t>
            </a:r>
            <a:r>
              <a:rPr sz="1100" dirty="0">
                <a:latin typeface="Segoe UI"/>
                <a:cs typeface="Segoe UI"/>
              </a:rPr>
              <a:t>in </a:t>
            </a:r>
            <a:r>
              <a:rPr sz="1100" spc="10" dirty="0">
                <a:latin typeface="Segoe UI"/>
                <a:cs typeface="Segoe UI"/>
              </a:rPr>
              <a:t>practice  </a:t>
            </a:r>
            <a:r>
              <a:rPr sz="1100" spc="15" dirty="0">
                <a:latin typeface="Segoe UI"/>
                <a:cs typeface="Segoe UI"/>
              </a:rPr>
              <a:t>but </a:t>
            </a:r>
            <a:r>
              <a:rPr sz="1100" spc="10" dirty="0">
                <a:latin typeface="Segoe UI"/>
                <a:cs typeface="Segoe UI"/>
              </a:rPr>
              <a:t>it </a:t>
            </a:r>
            <a:r>
              <a:rPr sz="1100" dirty="0">
                <a:latin typeface="Segoe UI"/>
                <a:cs typeface="Segoe UI"/>
              </a:rPr>
              <a:t>is </a:t>
            </a:r>
            <a:r>
              <a:rPr sz="1100" spc="15" dirty="0">
                <a:latin typeface="Segoe UI"/>
                <a:cs typeface="Segoe UI"/>
              </a:rPr>
              <a:t>important </a:t>
            </a:r>
            <a:r>
              <a:rPr sz="1100" spc="10" dirty="0">
                <a:latin typeface="Segoe UI"/>
                <a:cs typeface="Segoe UI"/>
              </a:rPr>
              <a:t>that </a:t>
            </a:r>
            <a:r>
              <a:rPr sz="1100" spc="15" dirty="0">
                <a:latin typeface="Segoe UI"/>
                <a:cs typeface="Segoe UI"/>
              </a:rPr>
              <a:t>the </a:t>
            </a:r>
            <a:r>
              <a:rPr sz="1100" spc="10" dirty="0">
                <a:latin typeface="Segoe UI"/>
                <a:cs typeface="Segoe UI"/>
              </a:rPr>
              <a:t>same </a:t>
            </a:r>
            <a:r>
              <a:rPr sz="1100" spc="15" dirty="0">
                <a:latin typeface="Segoe UI"/>
                <a:cs typeface="Segoe UI"/>
              </a:rPr>
              <a:t>method </a:t>
            </a:r>
            <a:r>
              <a:rPr sz="1100" spc="5" dirty="0">
                <a:latin typeface="Segoe UI"/>
                <a:cs typeface="Segoe UI"/>
              </a:rPr>
              <a:t>be </a:t>
            </a:r>
            <a:r>
              <a:rPr sz="1100" spc="15" dirty="0">
                <a:latin typeface="Segoe UI"/>
                <a:cs typeface="Segoe UI"/>
              </a:rPr>
              <a:t>used </a:t>
            </a:r>
            <a:r>
              <a:rPr sz="1100" spc="10" dirty="0">
                <a:latin typeface="Segoe UI"/>
                <a:cs typeface="Segoe UI"/>
              </a:rPr>
              <a:t>for all </a:t>
            </a:r>
            <a:r>
              <a:rPr sz="1100" spc="15" dirty="0">
                <a:latin typeface="Segoe UI"/>
                <a:cs typeface="Segoe UI"/>
              </a:rPr>
              <a:t>investments </a:t>
            </a:r>
            <a:r>
              <a:rPr sz="1100" spc="10" dirty="0">
                <a:latin typeface="Segoe UI"/>
                <a:cs typeface="Segoe UI"/>
              </a:rPr>
              <a:t>under  </a:t>
            </a:r>
            <a:r>
              <a:rPr sz="1100" spc="15" dirty="0">
                <a:latin typeface="Segoe UI"/>
                <a:cs typeface="Segoe UI"/>
              </a:rPr>
              <a:t>consideration.</a:t>
            </a:r>
            <a:endParaRPr sz="1100">
              <a:latin typeface="Segoe UI"/>
              <a:cs typeface="Segoe UI"/>
            </a:endParaRPr>
          </a:p>
          <a:p>
            <a:pPr marR="3820160" algn="ctr">
              <a:lnSpc>
                <a:spcPct val="100000"/>
              </a:lnSpc>
              <a:spcBef>
                <a:spcPts val="755"/>
              </a:spcBef>
            </a:pPr>
            <a:r>
              <a:rPr sz="1200" b="1" spc="15" dirty="0">
                <a:solidFill>
                  <a:srgbClr val="00A650"/>
                </a:solidFill>
                <a:latin typeface="Segoe UI"/>
                <a:cs typeface="Segoe UI"/>
              </a:rPr>
              <a:t>Advantages </a:t>
            </a:r>
            <a:r>
              <a:rPr sz="1200" b="1" spc="10" dirty="0">
                <a:solidFill>
                  <a:srgbClr val="00A650"/>
                </a:solidFill>
                <a:latin typeface="Segoe UI"/>
                <a:cs typeface="Segoe UI"/>
              </a:rPr>
              <a:t>of</a:t>
            </a:r>
            <a:r>
              <a:rPr sz="1200" b="1" spc="-5" dirty="0">
                <a:solidFill>
                  <a:srgbClr val="00A650"/>
                </a:solidFill>
                <a:latin typeface="Segoe UI"/>
                <a:cs typeface="Segoe UI"/>
              </a:rPr>
              <a:t> </a:t>
            </a:r>
            <a:r>
              <a:rPr sz="1200" b="1" spc="20" dirty="0">
                <a:solidFill>
                  <a:srgbClr val="00A650"/>
                </a:solidFill>
                <a:latin typeface="Segoe UI"/>
                <a:cs typeface="Segoe UI"/>
              </a:rPr>
              <a:t>ARR</a:t>
            </a:r>
            <a:endParaRPr sz="1200">
              <a:latin typeface="Segoe UI"/>
              <a:cs typeface="Segoe UI"/>
            </a:endParaRPr>
          </a:p>
        </p:txBody>
      </p:sp>
      <p:sp>
        <p:nvSpPr>
          <p:cNvPr id="10" name="object 10"/>
          <p:cNvSpPr txBox="1"/>
          <p:nvPr/>
        </p:nvSpPr>
        <p:spPr>
          <a:xfrm>
            <a:off x="901700" y="6691997"/>
            <a:ext cx="5285105" cy="1217295"/>
          </a:xfrm>
          <a:prstGeom prst="rect">
            <a:avLst/>
          </a:prstGeom>
        </p:spPr>
        <p:txBody>
          <a:bodyPr vert="horz" wrap="square" lIns="0" tIns="12700" rIns="0" bIns="0" rtlCol="0">
            <a:spAutoFit/>
          </a:bodyPr>
          <a:lstStyle/>
          <a:p>
            <a:pPr marL="377825" marR="5080" indent="-365760" algn="just">
              <a:lnSpc>
                <a:spcPct val="110900"/>
              </a:lnSpc>
              <a:spcBef>
                <a:spcPts val="100"/>
              </a:spcBef>
              <a:buSzPct val="109090"/>
              <a:buFont typeface="Wingdings"/>
              <a:buChar char=""/>
              <a:tabLst>
                <a:tab pos="378460" algn="l"/>
              </a:tabLst>
            </a:pPr>
            <a:r>
              <a:rPr sz="1100" spc="-5" dirty="0">
                <a:latin typeface="Segoe UI"/>
                <a:cs typeface="Segoe UI"/>
              </a:rPr>
              <a:t>This technique uses </a:t>
            </a:r>
            <a:r>
              <a:rPr sz="1100" b="1" spc="-5" dirty="0">
                <a:latin typeface="Segoe UI"/>
                <a:cs typeface="Segoe UI"/>
              </a:rPr>
              <a:t>readily available data </a:t>
            </a:r>
            <a:r>
              <a:rPr sz="1100" spc="-5" dirty="0">
                <a:latin typeface="Segoe UI"/>
                <a:cs typeface="Segoe UI"/>
              </a:rPr>
              <a:t>that is routinely generated </a:t>
            </a:r>
            <a:r>
              <a:rPr sz="1100" dirty="0">
                <a:latin typeface="Segoe UI"/>
                <a:cs typeface="Segoe UI"/>
              </a:rPr>
              <a:t>for  </a:t>
            </a:r>
            <a:r>
              <a:rPr sz="1100" spc="-5" dirty="0">
                <a:latin typeface="Segoe UI"/>
                <a:cs typeface="Segoe UI"/>
              </a:rPr>
              <a:t>financial reports </a:t>
            </a:r>
            <a:r>
              <a:rPr sz="1100" dirty="0">
                <a:latin typeface="Segoe UI"/>
                <a:cs typeface="Segoe UI"/>
              </a:rPr>
              <a:t>and </a:t>
            </a:r>
            <a:r>
              <a:rPr sz="1100" spc="-10" dirty="0">
                <a:latin typeface="Segoe UI"/>
                <a:cs typeface="Segoe UI"/>
              </a:rPr>
              <a:t>does </a:t>
            </a:r>
            <a:r>
              <a:rPr sz="1100" dirty="0">
                <a:latin typeface="Segoe UI"/>
                <a:cs typeface="Segoe UI"/>
              </a:rPr>
              <a:t>not </a:t>
            </a:r>
            <a:r>
              <a:rPr sz="1100" spc="-5" dirty="0">
                <a:latin typeface="Segoe UI"/>
                <a:cs typeface="Segoe UI"/>
              </a:rPr>
              <a:t>require any special procedures to generate</a:t>
            </a:r>
            <a:r>
              <a:rPr sz="1100" spc="105" dirty="0">
                <a:latin typeface="Segoe UI"/>
                <a:cs typeface="Segoe UI"/>
              </a:rPr>
              <a:t> </a:t>
            </a:r>
            <a:r>
              <a:rPr sz="1100" spc="-5" dirty="0">
                <a:latin typeface="Segoe UI"/>
                <a:cs typeface="Segoe UI"/>
              </a:rPr>
              <a:t>data.</a:t>
            </a:r>
            <a:endParaRPr sz="1100">
              <a:latin typeface="Segoe UI"/>
              <a:cs typeface="Segoe UI"/>
            </a:endParaRPr>
          </a:p>
          <a:p>
            <a:pPr marL="378460" marR="5080" indent="-365760" algn="just">
              <a:lnSpc>
                <a:spcPct val="110900"/>
              </a:lnSpc>
              <a:spcBef>
                <a:spcPts val="600"/>
              </a:spcBef>
              <a:buSzPct val="109090"/>
              <a:buFont typeface="Wingdings"/>
              <a:buChar char=""/>
              <a:tabLst>
                <a:tab pos="378460" algn="l"/>
              </a:tabLst>
            </a:pPr>
            <a:r>
              <a:rPr sz="1100" spc="-5" dirty="0">
                <a:latin typeface="Segoe UI"/>
                <a:cs typeface="Segoe UI"/>
              </a:rPr>
              <a:t>This</a:t>
            </a:r>
            <a:r>
              <a:rPr sz="1100" spc="-40" dirty="0">
                <a:latin typeface="Segoe UI"/>
                <a:cs typeface="Segoe UI"/>
              </a:rPr>
              <a:t> </a:t>
            </a:r>
            <a:r>
              <a:rPr sz="1100" spc="-5" dirty="0">
                <a:latin typeface="Segoe UI"/>
                <a:cs typeface="Segoe UI"/>
              </a:rPr>
              <a:t>method</a:t>
            </a:r>
            <a:r>
              <a:rPr sz="1100" spc="-35" dirty="0">
                <a:latin typeface="Segoe UI"/>
                <a:cs typeface="Segoe UI"/>
              </a:rPr>
              <a:t> </a:t>
            </a:r>
            <a:r>
              <a:rPr sz="1100" dirty="0">
                <a:latin typeface="Segoe UI"/>
                <a:cs typeface="Segoe UI"/>
              </a:rPr>
              <a:t>may</a:t>
            </a:r>
            <a:r>
              <a:rPr sz="1100" spc="-30" dirty="0">
                <a:latin typeface="Segoe UI"/>
                <a:cs typeface="Segoe UI"/>
              </a:rPr>
              <a:t> </a:t>
            </a:r>
            <a:r>
              <a:rPr sz="1100" spc="-5" dirty="0">
                <a:latin typeface="Segoe UI"/>
                <a:cs typeface="Segoe UI"/>
              </a:rPr>
              <a:t>also</a:t>
            </a:r>
            <a:r>
              <a:rPr sz="1100" spc="-35" dirty="0">
                <a:latin typeface="Segoe UI"/>
                <a:cs typeface="Segoe UI"/>
              </a:rPr>
              <a:t> </a:t>
            </a:r>
            <a:r>
              <a:rPr sz="1100" dirty="0">
                <a:latin typeface="Segoe UI"/>
                <a:cs typeface="Segoe UI"/>
              </a:rPr>
              <a:t>mirror</a:t>
            </a:r>
            <a:r>
              <a:rPr sz="1100" spc="-35" dirty="0">
                <a:latin typeface="Segoe UI"/>
                <a:cs typeface="Segoe UI"/>
              </a:rPr>
              <a:t> </a:t>
            </a:r>
            <a:r>
              <a:rPr sz="1100" spc="-5" dirty="0">
                <a:latin typeface="Segoe UI"/>
                <a:cs typeface="Segoe UI"/>
              </a:rPr>
              <a:t>the</a:t>
            </a:r>
            <a:r>
              <a:rPr sz="1100" spc="-35" dirty="0">
                <a:latin typeface="Segoe UI"/>
                <a:cs typeface="Segoe UI"/>
              </a:rPr>
              <a:t> </a:t>
            </a:r>
            <a:r>
              <a:rPr sz="1100" spc="-5" dirty="0">
                <a:latin typeface="Segoe UI"/>
                <a:cs typeface="Segoe UI"/>
              </a:rPr>
              <a:t>method</a:t>
            </a:r>
            <a:r>
              <a:rPr sz="1100" spc="-35" dirty="0">
                <a:latin typeface="Segoe UI"/>
                <a:cs typeface="Segoe UI"/>
              </a:rPr>
              <a:t> </a:t>
            </a:r>
            <a:r>
              <a:rPr sz="1100" spc="-5" dirty="0">
                <a:latin typeface="Segoe UI"/>
                <a:cs typeface="Segoe UI"/>
              </a:rPr>
              <a:t>used</a:t>
            </a:r>
            <a:r>
              <a:rPr sz="1100" spc="-35" dirty="0">
                <a:latin typeface="Segoe UI"/>
                <a:cs typeface="Segoe UI"/>
              </a:rPr>
              <a:t> </a:t>
            </a:r>
            <a:r>
              <a:rPr sz="1100" spc="-5" dirty="0">
                <a:latin typeface="Segoe UI"/>
                <a:cs typeface="Segoe UI"/>
              </a:rPr>
              <a:t>to</a:t>
            </a:r>
            <a:r>
              <a:rPr sz="1100" spc="-25" dirty="0">
                <a:latin typeface="Segoe UI"/>
                <a:cs typeface="Segoe UI"/>
              </a:rPr>
              <a:t> </a:t>
            </a:r>
            <a:r>
              <a:rPr sz="1100" b="1" dirty="0">
                <a:latin typeface="Segoe UI"/>
                <a:cs typeface="Segoe UI"/>
              </a:rPr>
              <a:t>evaluate</a:t>
            </a:r>
            <a:r>
              <a:rPr sz="1100" b="1" spc="-35" dirty="0">
                <a:latin typeface="Segoe UI"/>
                <a:cs typeface="Segoe UI"/>
              </a:rPr>
              <a:t> </a:t>
            </a:r>
            <a:r>
              <a:rPr sz="1100" b="1" spc="-5" dirty="0">
                <a:latin typeface="Segoe UI"/>
                <a:cs typeface="Segoe UI"/>
              </a:rPr>
              <a:t>performance</a:t>
            </a:r>
            <a:r>
              <a:rPr sz="1100" b="1" spc="-30" dirty="0">
                <a:latin typeface="Segoe UI"/>
                <a:cs typeface="Segoe UI"/>
              </a:rPr>
              <a:t> </a:t>
            </a:r>
            <a:r>
              <a:rPr sz="1100" spc="-10" dirty="0">
                <a:latin typeface="Segoe UI"/>
                <a:cs typeface="Segoe UI"/>
              </a:rPr>
              <a:t>on</a:t>
            </a:r>
            <a:r>
              <a:rPr sz="1100" spc="-35" dirty="0">
                <a:latin typeface="Segoe UI"/>
                <a:cs typeface="Segoe UI"/>
              </a:rPr>
              <a:t> </a:t>
            </a:r>
            <a:r>
              <a:rPr sz="1100" spc="-5" dirty="0">
                <a:latin typeface="Segoe UI"/>
                <a:cs typeface="Segoe UI"/>
              </a:rPr>
              <a:t>the  operating results </a:t>
            </a:r>
            <a:r>
              <a:rPr sz="1100" dirty="0">
                <a:latin typeface="Segoe UI"/>
                <a:cs typeface="Segoe UI"/>
              </a:rPr>
              <a:t>of an </a:t>
            </a:r>
            <a:r>
              <a:rPr sz="1100" spc="-5" dirty="0">
                <a:latin typeface="Segoe UI"/>
                <a:cs typeface="Segoe UI"/>
              </a:rPr>
              <a:t>investment </a:t>
            </a:r>
            <a:r>
              <a:rPr sz="1100" dirty="0">
                <a:latin typeface="Segoe UI"/>
                <a:cs typeface="Segoe UI"/>
              </a:rPr>
              <a:t>and </a:t>
            </a:r>
            <a:r>
              <a:rPr sz="1100" spc="-5" dirty="0">
                <a:latin typeface="Segoe UI"/>
                <a:cs typeface="Segoe UI"/>
              </a:rPr>
              <a:t>management performance. Using the  same procedure in both decision-making </a:t>
            </a:r>
            <a:r>
              <a:rPr sz="1100" dirty="0">
                <a:latin typeface="Segoe UI"/>
                <a:cs typeface="Segoe UI"/>
              </a:rPr>
              <a:t>and </a:t>
            </a:r>
            <a:r>
              <a:rPr sz="1100" spc="-5" dirty="0">
                <a:latin typeface="Segoe UI"/>
                <a:cs typeface="Segoe UI"/>
              </a:rPr>
              <a:t>performance evaluation ensures  consistency.</a:t>
            </a:r>
            <a:endParaRPr sz="1100">
              <a:latin typeface="Segoe UI"/>
              <a:cs typeface="Segoe UI"/>
            </a:endParaRP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txBox="1"/>
          <p:nvPr/>
        </p:nvSpPr>
        <p:spPr>
          <a:xfrm>
            <a:off x="1639316" y="734060"/>
            <a:ext cx="316865" cy="193675"/>
          </a:xfrm>
          <a:prstGeom prst="rect">
            <a:avLst/>
          </a:prstGeom>
        </p:spPr>
        <p:txBody>
          <a:bodyPr vert="horz" wrap="square" lIns="0" tIns="12700" rIns="0" bIns="0" rtlCol="0">
            <a:spAutoFit/>
          </a:bodyPr>
          <a:lstStyle/>
          <a:p>
            <a:pPr marL="12700">
              <a:lnSpc>
                <a:spcPct val="100000"/>
              </a:lnSpc>
              <a:spcBef>
                <a:spcPts val="100"/>
              </a:spcBef>
            </a:pPr>
            <a:r>
              <a:rPr sz="1100" b="1" spc="25" dirty="0">
                <a:solidFill>
                  <a:srgbClr val="FFFFFF"/>
                </a:solidFill>
                <a:latin typeface="Segoe UI"/>
                <a:cs typeface="Segoe UI"/>
              </a:rPr>
              <a:t>7</a:t>
            </a:r>
            <a:r>
              <a:rPr sz="1100" b="1" spc="10" dirty="0">
                <a:solidFill>
                  <a:srgbClr val="FFFFFF"/>
                </a:solidFill>
                <a:latin typeface="Segoe UI"/>
                <a:cs typeface="Segoe UI"/>
              </a:rPr>
              <a:t>.</a:t>
            </a:r>
            <a:r>
              <a:rPr sz="1100" b="1" spc="25" dirty="0">
                <a:solidFill>
                  <a:srgbClr val="FFFFFF"/>
                </a:solidFill>
                <a:latin typeface="Segoe UI"/>
                <a:cs typeface="Segoe UI"/>
              </a:rPr>
              <a:t>24</a:t>
            </a:r>
            <a:endParaRPr sz="1100">
              <a:latin typeface="Segoe UI"/>
              <a:cs typeface="Segoe UI"/>
            </a:endParaRPr>
          </a:p>
        </p:txBody>
      </p:sp>
      <p:sp>
        <p:nvSpPr>
          <p:cNvPr id="4" name="object 4"/>
          <p:cNvSpPr txBox="1"/>
          <p:nvPr/>
        </p:nvSpPr>
        <p:spPr>
          <a:xfrm>
            <a:off x="901700" y="1246745"/>
            <a:ext cx="5285740" cy="3570604"/>
          </a:xfrm>
          <a:prstGeom prst="rect">
            <a:avLst/>
          </a:prstGeom>
        </p:spPr>
        <p:txBody>
          <a:bodyPr vert="horz" wrap="square" lIns="0" tIns="12700" rIns="0" bIns="0" rtlCol="0">
            <a:spAutoFit/>
          </a:bodyPr>
          <a:lstStyle/>
          <a:p>
            <a:pPr marL="377825" marR="5080" indent="-365760" algn="just">
              <a:lnSpc>
                <a:spcPct val="110900"/>
              </a:lnSpc>
              <a:spcBef>
                <a:spcPts val="100"/>
              </a:spcBef>
              <a:buSzPct val="109090"/>
              <a:buFont typeface="Wingdings"/>
              <a:buChar char=""/>
              <a:tabLst>
                <a:tab pos="378460" algn="l"/>
              </a:tabLst>
            </a:pPr>
            <a:r>
              <a:rPr sz="1100" spc="-5" dirty="0">
                <a:latin typeface="Segoe UI"/>
                <a:cs typeface="Segoe UI"/>
              </a:rPr>
              <a:t>Calculation </a:t>
            </a:r>
            <a:r>
              <a:rPr sz="1100" dirty="0">
                <a:latin typeface="Segoe UI"/>
                <a:cs typeface="Segoe UI"/>
              </a:rPr>
              <a:t>of </a:t>
            </a:r>
            <a:r>
              <a:rPr sz="1100" spc="-5" dirty="0">
                <a:latin typeface="Segoe UI"/>
                <a:cs typeface="Segoe UI"/>
              </a:rPr>
              <a:t>the accounting </a:t>
            </a:r>
            <a:r>
              <a:rPr sz="1100" dirty="0">
                <a:latin typeface="Segoe UI"/>
                <a:cs typeface="Segoe UI"/>
              </a:rPr>
              <a:t>rate of </a:t>
            </a:r>
            <a:r>
              <a:rPr sz="1100" spc="-5" dirty="0">
                <a:latin typeface="Segoe UI"/>
                <a:cs typeface="Segoe UI"/>
              </a:rPr>
              <a:t>return </a:t>
            </a:r>
            <a:r>
              <a:rPr sz="1100" dirty="0">
                <a:latin typeface="Segoe UI"/>
                <a:cs typeface="Segoe UI"/>
              </a:rPr>
              <a:t>method </a:t>
            </a:r>
            <a:r>
              <a:rPr sz="1100" spc="-5" dirty="0">
                <a:latin typeface="Segoe UI"/>
                <a:cs typeface="Segoe UI"/>
              </a:rPr>
              <a:t>considers all net incomes  over the </a:t>
            </a:r>
            <a:r>
              <a:rPr sz="1100" b="1" spc="-5" dirty="0">
                <a:latin typeface="Segoe UI"/>
                <a:cs typeface="Segoe UI"/>
              </a:rPr>
              <a:t>entire life of </a:t>
            </a:r>
            <a:r>
              <a:rPr sz="1100" b="1" dirty="0">
                <a:latin typeface="Segoe UI"/>
                <a:cs typeface="Segoe UI"/>
              </a:rPr>
              <a:t>the </a:t>
            </a:r>
            <a:r>
              <a:rPr sz="1100" b="1" spc="-5" dirty="0">
                <a:latin typeface="Segoe UI"/>
                <a:cs typeface="Segoe UI"/>
              </a:rPr>
              <a:t>project </a:t>
            </a:r>
            <a:r>
              <a:rPr sz="1100" spc="-5" dirty="0">
                <a:latin typeface="Segoe UI"/>
                <a:cs typeface="Segoe UI"/>
              </a:rPr>
              <a:t>and provides </a:t>
            </a:r>
            <a:r>
              <a:rPr sz="1100" dirty="0">
                <a:latin typeface="Segoe UI"/>
                <a:cs typeface="Segoe UI"/>
              </a:rPr>
              <a:t>a </a:t>
            </a:r>
            <a:r>
              <a:rPr sz="1100" spc="-5" dirty="0">
                <a:latin typeface="Segoe UI"/>
                <a:cs typeface="Segoe UI"/>
              </a:rPr>
              <a:t>measure </a:t>
            </a:r>
            <a:r>
              <a:rPr sz="1100" dirty="0">
                <a:latin typeface="Segoe UI"/>
                <a:cs typeface="Segoe UI"/>
              </a:rPr>
              <a:t>of </a:t>
            </a:r>
            <a:r>
              <a:rPr sz="1100" spc="-5" dirty="0">
                <a:latin typeface="Segoe UI"/>
                <a:cs typeface="Segoe UI"/>
              </a:rPr>
              <a:t>the investment’s  profitability.</a:t>
            </a:r>
            <a:endParaRPr sz="1100">
              <a:latin typeface="Segoe UI"/>
              <a:cs typeface="Segoe UI"/>
            </a:endParaRPr>
          </a:p>
          <a:p>
            <a:pPr marL="12700" algn="just">
              <a:lnSpc>
                <a:spcPct val="100000"/>
              </a:lnSpc>
              <a:spcBef>
                <a:spcPts val="750"/>
              </a:spcBef>
            </a:pPr>
            <a:r>
              <a:rPr sz="1200" b="1" spc="15" dirty="0">
                <a:solidFill>
                  <a:srgbClr val="00A650"/>
                </a:solidFill>
                <a:latin typeface="Segoe UI"/>
                <a:cs typeface="Segoe UI"/>
              </a:rPr>
              <a:t>Limitations </a:t>
            </a:r>
            <a:r>
              <a:rPr sz="1200" b="1" spc="10" dirty="0">
                <a:solidFill>
                  <a:srgbClr val="00A650"/>
                </a:solidFill>
                <a:latin typeface="Segoe UI"/>
                <a:cs typeface="Segoe UI"/>
              </a:rPr>
              <a:t>of</a:t>
            </a:r>
            <a:r>
              <a:rPr sz="1200" b="1" spc="55" dirty="0">
                <a:solidFill>
                  <a:srgbClr val="00A650"/>
                </a:solidFill>
                <a:latin typeface="Segoe UI"/>
                <a:cs typeface="Segoe UI"/>
              </a:rPr>
              <a:t> </a:t>
            </a:r>
            <a:r>
              <a:rPr sz="1200" b="1" spc="10" dirty="0">
                <a:solidFill>
                  <a:srgbClr val="00A650"/>
                </a:solidFill>
                <a:latin typeface="Segoe UI"/>
                <a:cs typeface="Segoe UI"/>
              </a:rPr>
              <a:t>ARR</a:t>
            </a:r>
            <a:endParaRPr sz="1200">
              <a:latin typeface="Segoe UI"/>
              <a:cs typeface="Segoe UI"/>
            </a:endParaRPr>
          </a:p>
          <a:p>
            <a:pPr marL="377825" marR="6985" indent="-365760" algn="just">
              <a:lnSpc>
                <a:spcPct val="110900"/>
              </a:lnSpc>
              <a:spcBef>
                <a:spcPts val="509"/>
              </a:spcBef>
              <a:buSzPct val="109090"/>
              <a:buFont typeface="Wingdings"/>
              <a:buChar char=""/>
              <a:tabLst>
                <a:tab pos="378460" algn="l"/>
              </a:tabLst>
            </a:pPr>
            <a:r>
              <a:rPr sz="1100" spc="-5" dirty="0">
                <a:latin typeface="Segoe UI"/>
                <a:cs typeface="Segoe UI"/>
              </a:rPr>
              <a:t>The accounting </a:t>
            </a:r>
            <a:r>
              <a:rPr sz="1100" dirty="0">
                <a:latin typeface="Segoe UI"/>
                <a:cs typeface="Segoe UI"/>
              </a:rPr>
              <a:t>rate of </a:t>
            </a:r>
            <a:r>
              <a:rPr sz="1100" spc="-5" dirty="0">
                <a:latin typeface="Segoe UI"/>
                <a:cs typeface="Segoe UI"/>
              </a:rPr>
              <a:t>return technique, like the payback period </a:t>
            </a:r>
            <a:r>
              <a:rPr sz="1100" spc="-10" dirty="0">
                <a:latin typeface="Segoe UI"/>
                <a:cs typeface="Segoe UI"/>
              </a:rPr>
              <a:t>technique,  </a:t>
            </a:r>
            <a:r>
              <a:rPr sz="1100" b="1" spc="-5" dirty="0">
                <a:latin typeface="Segoe UI"/>
                <a:cs typeface="Segoe UI"/>
              </a:rPr>
              <a:t>ignores </a:t>
            </a:r>
            <a:r>
              <a:rPr sz="1100" b="1" dirty="0">
                <a:latin typeface="Segoe UI"/>
                <a:cs typeface="Segoe UI"/>
              </a:rPr>
              <a:t>the </a:t>
            </a:r>
            <a:r>
              <a:rPr sz="1100" b="1" spc="-5" dirty="0">
                <a:latin typeface="Segoe UI"/>
                <a:cs typeface="Segoe UI"/>
              </a:rPr>
              <a:t>time </a:t>
            </a:r>
            <a:r>
              <a:rPr sz="1100" b="1" dirty="0">
                <a:latin typeface="Segoe UI"/>
                <a:cs typeface="Segoe UI"/>
              </a:rPr>
              <a:t>value </a:t>
            </a:r>
            <a:r>
              <a:rPr sz="1100" b="1" spc="-5" dirty="0">
                <a:latin typeface="Segoe UI"/>
                <a:cs typeface="Segoe UI"/>
              </a:rPr>
              <a:t>of </a:t>
            </a:r>
            <a:r>
              <a:rPr sz="1100" b="1" dirty="0">
                <a:latin typeface="Segoe UI"/>
                <a:cs typeface="Segoe UI"/>
              </a:rPr>
              <a:t>money </a:t>
            </a:r>
            <a:r>
              <a:rPr sz="1100" dirty="0">
                <a:latin typeface="Segoe UI"/>
                <a:cs typeface="Segoe UI"/>
              </a:rPr>
              <a:t>and </a:t>
            </a:r>
            <a:r>
              <a:rPr sz="1100" spc="-5" dirty="0">
                <a:latin typeface="Segoe UI"/>
                <a:cs typeface="Segoe UI"/>
              </a:rPr>
              <a:t>considers the value </a:t>
            </a:r>
            <a:r>
              <a:rPr sz="1100" dirty="0">
                <a:latin typeface="Segoe UI"/>
                <a:cs typeface="Segoe UI"/>
              </a:rPr>
              <a:t>of </a:t>
            </a:r>
            <a:r>
              <a:rPr sz="1100" spc="-5" dirty="0">
                <a:latin typeface="Segoe UI"/>
                <a:cs typeface="Segoe UI"/>
              </a:rPr>
              <a:t>all cash </a:t>
            </a:r>
            <a:r>
              <a:rPr sz="1100" dirty="0">
                <a:latin typeface="Segoe UI"/>
                <a:cs typeface="Segoe UI"/>
              </a:rPr>
              <a:t>flows </a:t>
            </a:r>
            <a:r>
              <a:rPr sz="1100" spc="-5" dirty="0">
                <a:latin typeface="Segoe UI"/>
                <a:cs typeface="Segoe UI"/>
              </a:rPr>
              <a:t>to  be</a:t>
            </a:r>
            <a:r>
              <a:rPr sz="1100" spc="-10" dirty="0">
                <a:latin typeface="Segoe UI"/>
                <a:cs typeface="Segoe UI"/>
              </a:rPr>
              <a:t> </a:t>
            </a:r>
            <a:r>
              <a:rPr sz="1100" spc="-5" dirty="0">
                <a:latin typeface="Segoe UI"/>
                <a:cs typeface="Segoe UI"/>
              </a:rPr>
              <a:t>equal.</a:t>
            </a:r>
            <a:endParaRPr sz="1100">
              <a:latin typeface="Segoe UI"/>
              <a:cs typeface="Segoe UI"/>
            </a:endParaRPr>
          </a:p>
          <a:p>
            <a:pPr marL="377825" marR="5080" indent="-365760" algn="just">
              <a:lnSpc>
                <a:spcPct val="110600"/>
              </a:lnSpc>
              <a:spcBef>
                <a:spcPts val="600"/>
              </a:spcBef>
              <a:buSzPct val="109090"/>
              <a:buFont typeface="Wingdings"/>
              <a:buChar char=""/>
              <a:tabLst>
                <a:tab pos="378460" algn="l"/>
              </a:tabLst>
            </a:pPr>
            <a:r>
              <a:rPr sz="1100" spc="-5" dirty="0">
                <a:latin typeface="Segoe UI"/>
                <a:cs typeface="Segoe UI"/>
              </a:rPr>
              <a:t>The technique uses accounting numbers </a:t>
            </a:r>
            <a:r>
              <a:rPr sz="1100" dirty="0">
                <a:latin typeface="Segoe UI"/>
                <a:cs typeface="Segoe UI"/>
              </a:rPr>
              <a:t>that are </a:t>
            </a:r>
            <a:r>
              <a:rPr sz="1100" spc="-5" dirty="0">
                <a:latin typeface="Segoe UI"/>
                <a:cs typeface="Segoe UI"/>
              </a:rPr>
              <a:t>dependent </a:t>
            </a:r>
            <a:r>
              <a:rPr sz="1100" dirty="0">
                <a:latin typeface="Segoe UI"/>
                <a:cs typeface="Segoe UI"/>
              </a:rPr>
              <a:t>on </a:t>
            </a:r>
            <a:r>
              <a:rPr sz="1100" spc="-5" dirty="0">
                <a:latin typeface="Segoe UI"/>
                <a:cs typeface="Segoe UI"/>
              </a:rPr>
              <a:t>the  organization’s </a:t>
            </a:r>
            <a:r>
              <a:rPr sz="1100" b="1" spc="-5" dirty="0">
                <a:latin typeface="Segoe UI"/>
                <a:cs typeface="Segoe UI"/>
              </a:rPr>
              <a:t>choice </a:t>
            </a:r>
            <a:r>
              <a:rPr sz="1100" b="1" spc="-10" dirty="0">
                <a:latin typeface="Segoe UI"/>
                <a:cs typeface="Segoe UI"/>
              </a:rPr>
              <a:t>of </a:t>
            </a:r>
            <a:r>
              <a:rPr sz="1100" b="1" spc="-5" dirty="0">
                <a:latin typeface="Segoe UI"/>
                <a:cs typeface="Segoe UI"/>
              </a:rPr>
              <a:t>accounting procedures, </a:t>
            </a:r>
            <a:r>
              <a:rPr sz="1100" dirty="0">
                <a:latin typeface="Segoe UI"/>
                <a:cs typeface="Segoe UI"/>
              </a:rPr>
              <a:t>and </a:t>
            </a:r>
            <a:r>
              <a:rPr sz="1100" spc="-5" dirty="0">
                <a:latin typeface="Segoe UI"/>
                <a:cs typeface="Segoe UI"/>
              </a:rPr>
              <a:t>different accounting  procedures, e.g., depreciation methods, can lead to substantially different  amounts for </a:t>
            </a:r>
            <a:r>
              <a:rPr sz="1100" dirty="0">
                <a:latin typeface="Segoe UI"/>
                <a:cs typeface="Segoe UI"/>
              </a:rPr>
              <a:t>an </a:t>
            </a:r>
            <a:r>
              <a:rPr sz="1100" spc="-5" dirty="0">
                <a:latin typeface="Segoe UI"/>
                <a:cs typeface="Segoe UI"/>
              </a:rPr>
              <a:t>investment’s net income </a:t>
            </a:r>
            <a:r>
              <a:rPr sz="1100" dirty="0">
                <a:latin typeface="Segoe UI"/>
                <a:cs typeface="Segoe UI"/>
              </a:rPr>
              <a:t>and </a:t>
            </a:r>
            <a:r>
              <a:rPr sz="1100" spc="-5" dirty="0">
                <a:latin typeface="Segoe UI"/>
                <a:cs typeface="Segoe UI"/>
              </a:rPr>
              <a:t>book values.</a:t>
            </a:r>
            <a:endParaRPr sz="1100">
              <a:latin typeface="Segoe UI"/>
              <a:cs typeface="Segoe UI"/>
            </a:endParaRPr>
          </a:p>
          <a:p>
            <a:pPr marL="377825" marR="5715" indent="-365760" algn="just">
              <a:lnSpc>
                <a:spcPct val="110900"/>
              </a:lnSpc>
              <a:spcBef>
                <a:spcPts val="605"/>
              </a:spcBef>
              <a:buSzPct val="109090"/>
              <a:buFont typeface="Wingdings"/>
              <a:buChar char=""/>
              <a:tabLst>
                <a:tab pos="378460" algn="l"/>
              </a:tabLst>
            </a:pPr>
            <a:r>
              <a:rPr sz="1100" spc="-5" dirty="0">
                <a:latin typeface="Segoe UI"/>
                <a:cs typeface="Segoe UI"/>
              </a:rPr>
              <a:t>The method uses </a:t>
            </a:r>
            <a:r>
              <a:rPr sz="1100" b="1" spc="-5" dirty="0">
                <a:latin typeface="Segoe UI"/>
                <a:cs typeface="Segoe UI"/>
              </a:rPr>
              <a:t>net income rather than cash flows</a:t>
            </a:r>
            <a:r>
              <a:rPr sz="1100" spc="-5" dirty="0">
                <a:latin typeface="Segoe UI"/>
                <a:cs typeface="Segoe UI"/>
              </a:rPr>
              <a:t>; while net income is </a:t>
            </a:r>
            <a:r>
              <a:rPr sz="1100" dirty="0">
                <a:latin typeface="Segoe UI"/>
                <a:cs typeface="Segoe UI"/>
              </a:rPr>
              <a:t>a  </a:t>
            </a:r>
            <a:r>
              <a:rPr sz="1100" spc="-5" dirty="0">
                <a:latin typeface="Segoe UI"/>
                <a:cs typeface="Segoe UI"/>
              </a:rPr>
              <a:t>useful measure </a:t>
            </a:r>
            <a:r>
              <a:rPr sz="1100" dirty="0">
                <a:latin typeface="Segoe UI"/>
                <a:cs typeface="Segoe UI"/>
              </a:rPr>
              <a:t>of </a:t>
            </a:r>
            <a:r>
              <a:rPr sz="1100" spc="-5" dirty="0">
                <a:latin typeface="Segoe UI"/>
                <a:cs typeface="Segoe UI"/>
              </a:rPr>
              <a:t>profitability, the net cash flow is </a:t>
            </a:r>
            <a:r>
              <a:rPr sz="1100" dirty="0">
                <a:latin typeface="Segoe UI"/>
                <a:cs typeface="Segoe UI"/>
              </a:rPr>
              <a:t>a </a:t>
            </a:r>
            <a:r>
              <a:rPr sz="1100" spc="-5" dirty="0">
                <a:latin typeface="Segoe UI"/>
                <a:cs typeface="Segoe UI"/>
              </a:rPr>
              <a:t>better measure </a:t>
            </a:r>
            <a:r>
              <a:rPr sz="1100" dirty="0">
                <a:latin typeface="Segoe UI"/>
                <a:cs typeface="Segoe UI"/>
              </a:rPr>
              <a:t>of </a:t>
            </a:r>
            <a:r>
              <a:rPr sz="1100" spc="-5" dirty="0">
                <a:latin typeface="Segoe UI"/>
                <a:cs typeface="Segoe UI"/>
              </a:rPr>
              <a:t>an  investment’s</a:t>
            </a:r>
            <a:r>
              <a:rPr sz="1100" spc="-10" dirty="0">
                <a:latin typeface="Segoe UI"/>
                <a:cs typeface="Segoe UI"/>
              </a:rPr>
              <a:t> </a:t>
            </a:r>
            <a:r>
              <a:rPr sz="1100" spc="-5" dirty="0">
                <a:latin typeface="Segoe UI"/>
                <a:cs typeface="Segoe UI"/>
              </a:rPr>
              <a:t>performance.</a:t>
            </a:r>
            <a:endParaRPr sz="1100">
              <a:latin typeface="Segoe UI"/>
              <a:cs typeface="Segoe UI"/>
            </a:endParaRPr>
          </a:p>
          <a:p>
            <a:pPr marL="377825" marR="5080" indent="-365760" algn="just">
              <a:lnSpc>
                <a:spcPct val="110900"/>
              </a:lnSpc>
              <a:spcBef>
                <a:spcPts val="600"/>
              </a:spcBef>
              <a:buSzPct val="109090"/>
              <a:buFont typeface="Wingdings"/>
              <a:buChar char=""/>
              <a:tabLst>
                <a:tab pos="378460" algn="l"/>
              </a:tabLst>
            </a:pPr>
            <a:r>
              <a:rPr sz="1100" spc="-5" dirty="0">
                <a:latin typeface="Segoe UI"/>
                <a:cs typeface="Segoe UI"/>
              </a:rPr>
              <a:t>Furthermore, inclusion </a:t>
            </a:r>
            <a:r>
              <a:rPr sz="1100" dirty="0">
                <a:latin typeface="Segoe UI"/>
                <a:cs typeface="Segoe UI"/>
              </a:rPr>
              <a:t>of </a:t>
            </a:r>
            <a:r>
              <a:rPr sz="1100" spc="-5" dirty="0">
                <a:latin typeface="Segoe UI"/>
                <a:cs typeface="Segoe UI"/>
              </a:rPr>
              <a:t>only the </a:t>
            </a:r>
            <a:r>
              <a:rPr sz="1100" dirty="0">
                <a:latin typeface="Segoe UI"/>
                <a:cs typeface="Segoe UI"/>
              </a:rPr>
              <a:t>book </a:t>
            </a:r>
            <a:r>
              <a:rPr sz="1100" spc="-5" dirty="0">
                <a:latin typeface="Segoe UI"/>
                <a:cs typeface="Segoe UI"/>
              </a:rPr>
              <a:t>value </a:t>
            </a:r>
            <a:r>
              <a:rPr sz="1100" dirty="0">
                <a:latin typeface="Segoe UI"/>
                <a:cs typeface="Segoe UI"/>
              </a:rPr>
              <a:t>of </a:t>
            </a:r>
            <a:r>
              <a:rPr sz="1100" spc="-5" dirty="0">
                <a:latin typeface="Segoe UI"/>
                <a:cs typeface="Segoe UI"/>
              </a:rPr>
              <a:t>the invested asset </a:t>
            </a:r>
            <a:r>
              <a:rPr sz="1100" b="1" spc="-5" dirty="0">
                <a:latin typeface="Segoe UI"/>
                <a:cs typeface="Segoe UI"/>
              </a:rPr>
              <a:t>ignores </a:t>
            </a:r>
            <a:r>
              <a:rPr sz="1100" spc="-5" dirty="0">
                <a:latin typeface="Segoe UI"/>
                <a:cs typeface="Segoe UI"/>
              </a:rPr>
              <a:t>the  fact that </a:t>
            </a:r>
            <a:r>
              <a:rPr sz="1100" dirty="0">
                <a:latin typeface="Segoe UI"/>
                <a:cs typeface="Segoe UI"/>
              </a:rPr>
              <a:t>a </a:t>
            </a:r>
            <a:r>
              <a:rPr sz="1100" spc="-5" dirty="0">
                <a:latin typeface="Segoe UI"/>
                <a:cs typeface="Segoe UI"/>
              </a:rPr>
              <a:t>project can </a:t>
            </a:r>
            <a:r>
              <a:rPr sz="1100" dirty="0">
                <a:latin typeface="Segoe UI"/>
                <a:cs typeface="Segoe UI"/>
              </a:rPr>
              <a:t>require </a:t>
            </a:r>
            <a:r>
              <a:rPr sz="1100" b="1" spc="-5" dirty="0">
                <a:latin typeface="Segoe UI"/>
                <a:cs typeface="Segoe UI"/>
              </a:rPr>
              <a:t>commitments of working </a:t>
            </a:r>
            <a:r>
              <a:rPr sz="1100" b="1" dirty="0">
                <a:latin typeface="Segoe UI"/>
                <a:cs typeface="Segoe UI"/>
              </a:rPr>
              <a:t>capital </a:t>
            </a:r>
            <a:r>
              <a:rPr sz="1100" dirty="0">
                <a:latin typeface="Segoe UI"/>
                <a:cs typeface="Segoe UI"/>
              </a:rPr>
              <a:t>and </a:t>
            </a:r>
            <a:r>
              <a:rPr sz="1100" spc="-10" dirty="0">
                <a:latin typeface="Segoe UI"/>
                <a:cs typeface="Segoe UI"/>
              </a:rPr>
              <a:t>other  </a:t>
            </a:r>
            <a:r>
              <a:rPr sz="1100" dirty="0">
                <a:latin typeface="Segoe UI"/>
                <a:cs typeface="Segoe UI"/>
              </a:rPr>
              <a:t>outlays </a:t>
            </a:r>
            <a:r>
              <a:rPr sz="1100" spc="-5" dirty="0">
                <a:latin typeface="Segoe UI"/>
                <a:cs typeface="Segoe UI"/>
              </a:rPr>
              <a:t>that </a:t>
            </a:r>
            <a:r>
              <a:rPr sz="1100" dirty="0">
                <a:latin typeface="Segoe UI"/>
                <a:cs typeface="Segoe UI"/>
              </a:rPr>
              <a:t>are not </a:t>
            </a:r>
            <a:r>
              <a:rPr sz="1100" spc="-5" dirty="0">
                <a:latin typeface="Segoe UI"/>
                <a:cs typeface="Segoe UI"/>
              </a:rPr>
              <a:t>included in the </a:t>
            </a:r>
            <a:r>
              <a:rPr sz="1100" dirty="0">
                <a:latin typeface="Segoe UI"/>
                <a:cs typeface="Segoe UI"/>
              </a:rPr>
              <a:t>book </a:t>
            </a:r>
            <a:r>
              <a:rPr sz="1100" spc="-5" dirty="0">
                <a:latin typeface="Segoe UI"/>
                <a:cs typeface="Segoe UI"/>
              </a:rPr>
              <a:t>value </a:t>
            </a:r>
            <a:r>
              <a:rPr sz="1100" spc="-10" dirty="0">
                <a:latin typeface="Segoe UI"/>
                <a:cs typeface="Segoe UI"/>
              </a:rPr>
              <a:t>of </a:t>
            </a:r>
            <a:r>
              <a:rPr sz="1100" spc="-5" dirty="0">
                <a:latin typeface="Segoe UI"/>
                <a:cs typeface="Segoe UI"/>
              </a:rPr>
              <a:t>the</a:t>
            </a:r>
            <a:r>
              <a:rPr sz="1100" spc="-25" dirty="0">
                <a:latin typeface="Segoe UI"/>
                <a:cs typeface="Segoe UI"/>
              </a:rPr>
              <a:t> </a:t>
            </a:r>
            <a:r>
              <a:rPr sz="1100" spc="-5" dirty="0">
                <a:latin typeface="Segoe UI"/>
                <a:cs typeface="Segoe UI"/>
              </a:rPr>
              <a:t>project.</a:t>
            </a:r>
            <a:endParaRPr sz="1100">
              <a:latin typeface="Segoe UI"/>
              <a:cs typeface="Segoe UI"/>
            </a:endParaRPr>
          </a:p>
        </p:txBody>
      </p:sp>
      <p:sp>
        <p:nvSpPr>
          <p:cNvPr id="5" name="object 5"/>
          <p:cNvSpPr txBox="1"/>
          <p:nvPr/>
        </p:nvSpPr>
        <p:spPr>
          <a:xfrm>
            <a:off x="804672" y="4890515"/>
            <a:ext cx="5386070" cy="192405"/>
          </a:xfrm>
          <a:prstGeom prst="rect">
            <a:avLst/>
          </a:prstGeom>
          <a:solidFill>
            <a:srgbClr val="C2D69B"/>
          </a:solidFill>
        </p:spPr>
        <p:txBody>
          <a:bodyPr vert="horz" wrap="square" lIns="0" tIns="12700" rIns="0" bIns="0" rtlCol="0">
            <a:spAutoFit/>
          </a:bodyPr>
          <a:lstStyle/>
          <a:p>
            <a:pPr marL="17780">
              <a:lnSpc>
                <a:spcPct val="100000"/>
              </a:lnSpc>
              <a:spcBef>
                <a:spcPts val="100"/>
              </a:spcBef>
            </a:pPr>
            <a:r>
              <a:rPr sz="1100" b="1" spc="-5" dirty="0">
                <a:solidFill>
                  <a:srgbClr val="00A650"/>
                </a:solidFill>
                <a:latin typeface="Segoe UI Black"/>
                <a:cs typeface="Segoe UI Black"/>
              </a:rPr>
              <a:t>ILLUSTRATION</a:t>
            </a:r>
            <a:r>
              <a:rPr sz="1100" b="1" spc="-10" dirty="0">
                <a:solidFill>
                  <a:srgbClr val="00A650"/>
                </a:solidFill>
                <a:latin typeface="Segoe UI Black"/>
                <a:cs typeface="Segoe UI Black"/>
              </a:rPr>
              <a:t> </a:t>
            </a:r>
            <a:r>
              <a:rPr sz="1100" b="1" dirty="0">
                <a:solidFill>
                  <a:srgbClr val="00A650"/>
                </a:solidFill>
                <a:latin typeface="Segoe UI Black"/>
                <a:cs typeface="Segoe UI Black"/>
              </a:rPr>
              <a:t>2</a:t>
            </a:r>
            <a:endParaRPr sz="1100">
              <a:latin typeface="Segoe UI Black"/>
              <a:cs typeface="Segoe UI Black"/>
            </a:endParaRPr>
          </a:p>
        </p:txBody>
      </p:sp>
      <p:sp>
        <p:nvSpPr>
          <p:cNvPr id="6" name="object 6"/>
          <p:cNvSpPr txBox="1"/>
          <p:nvPr/>
        </p:nvSpPr>
        <p:spPr>
          <a:xfrm>
            <a:off x="901700" y="5129052"/>
            <a:ext cx="5281295" cy="404495"/>
          </a:xfrm>
          <a:prstGeom prst="rect">
            <a:avLst/>
          </a:prstGeom>
        </p:spPr>
        <p:txBody>
          <a:bodyPr vert="horz" wrap="square" lIns="0" tIns="13970" rIns="0" bIns="0" rtlCol="0">
            <a:spAutoFit/>
          </a:bodyPr>
          <a:lstStyle/>
          <a:p>
            <a:pPr marL="12700" marR="5080" indent="-635">
              <a:lnSpc>
                <a:spcPct val="109700"/>
              </a:lnSpc>
              <a:spcBef>
                <a:spcPts val="110"/>
              </a:spcBef>
            </a:pPr>
            <a:r>
              <a:rPr sz="1100" i="1" dirty="0">
                <a:latin typeface="Segoe UI"/>
                <a:cs typeface="Segoe UI"/>
              </a:rPr>
              <a:t>A </a:t>
            </a:r>
            <a:r>
              <a:rPr sz="1100" i="1" spc="10" dirty="0">
                <a:latin typeface="Segoe UI"/>
                <a:cs typeface="Segoe UI"/>
              </a:rPr>
              <a:t>project </a:t>
            </a:r>
            <a:r>
              <a:rPr sz="1100" i="1" spc="15" dirty="0">
                <a:latin typeface="Segoe UI"/>
                <a:cs typeface="Segoe UI"/>
              </a:rPr>
              <a:t>requiring </a:t>
            </a:r>
            <a:r>
              <a:rPr sz="1100" i="1" spc="5" dirty="0">
                <a:latin typeface="Segoe UI"/>
                <a:cs typeface="Segoe UI"/>
              </a:rPr>
              <a:t>an </a:t>
            </a:r>
            <a:r>
              <a:rPr sz="1100" i="1" spc="15" dirty="0">
                <a:latin typeface="Segoe UI"/>
                <a:cs typeface="Segoe UI"/>
              </a:rPr>
              <a:t>investment </a:t>
            </a:r>
            <a:r>
              <a:rPr sz="1100" i="1" spc="10" dirty="0">
                <a:latin typeface="Segoe UI"/>
                <a:cs typeface="Segoe UI"/>
              </a:rPr>
              <a:t>of </a:t>
            </a:r>
            <a:r>
              <a:rPr sz="1150" i="1" spc="10" dirty="0">
                <a:latin typeface="Trebuchet MS"/>
                <a:cs typeface="Trebuchet MS"/>
              </a:rPr>
              <a:t>`</a:t>
            </a:r>
            <a:r>
              <a:rPr sz="1100" i="1" spc="10" dirty="0">
                <a:latin typeface="Segoe UI"/>
                <a:cs typeface="Segoe UI"/>
              </a:rPr>
              <a:t>10,00,000 and it </a:t>
            </a:r>
            <a:r>
              <a:rPr sz="1100" i="1" spc="15" dirty="0">
                <a:latin typeface="Segoe UI"/>
                <a:cs typeface="Segoe UI"/>
              </a:rPr>
              <a:t>yields </a:t>
            </a:r>
            <a:r>
              <a:rPr sz="1100" i="1" spc="10" dirty="0">
                <a:latin typeface="Segoe UI"/>
                <a:cs typeface="Segoe UI"/>
              </a:rPr>
              <a:t>profit </a:t>
            </a:r>
            <a:r>
              <a:rPr sz="1100" i="1" spc="15" dirty="0">
                <a:latin typeface="Segoe UI"/>
                <a:cs typeface="Segoe UI"/>
              </a:rPr>
              <a:t>after </a:t>
            </a:r>
            <a:r>
              <a:rPr sz="1100" i="1" spc="10" dirty="0">
                <a:latin typeface="Segoe UI"/>
                <a:cs typeface="Segoe UI"/>
              </a:rPr>
              <a:t>tax and  </a:t>
            </a:r>
            <a:r>
              <a:rPr sz="1100" i="1" spc="15" dirty="0">
                <a:latin typeface="Segoe UI"/>
                <a:cs typeface="Segoe UI"/>
              </a:rPr>
              <a:t>depreciation which </a:t>
            </a:r>
            <a:r>
              <a:rPr sz="1100" i="1" spc="10" dirty="0">
                <a:latin typeface="Segoe UI"/>
                <a:cs typeface="Segoe UI"/>
              </a:rPr>
              <a:t>is as</a:t>
            </a:r>
            <a:r>
              <a:rPr sz="1100" i="1" spc="75" dirty="0">
                <a:latin typeface="Segoe UI"/>
                <a:cs typeface="Segoe UI"/>
              </a:rPr>
              <a:t> </a:t>
            </a:r>
            <a:r>
              <a:rPr sz="1100" i="1" spc="15" dirty="0">
                <a:latin typeface="Segoe UI"/>
                <a:cs typeface="Segoe UI"/>
              </a:rPr>
              <a:t>follows:</a:t>
            </a:r>
            <a:endParaRPr sz="1100">
              <a:latin typeface="Segoe UI"/>
              <a:cs typeface="Segoe UI"/>
            </a:endParaRPr>
          </a:p>
        </p:txBody>
      </p:sp>
      <p:graphicFrame>
        <p:nvGraphicFramePr>
          <p:cNvPr id="7" name="object 7"/>
          <p:cNvGraphicFramePr>
            <a:graphicFrameLocks noGrp="1"/>
          </p:cNvGraphicFramePr>
          <p:nvPr/>
        </p:nvGraphicFramePr>
        <p:xfrm>
          <a:off x="914400" y="5605271"/>
          <a:ext cx="4398010" cy="1702297"/>
        </p:xfrm>
        <a:graphic>
          <a:graphicData uri="http://schemas.openxmlformats.org/drawingml/2006/table">
            <a:tbl>
              <a:tblPr firstRow="1" bandRow="1">
                <a:tableStyleId>{2D5ABB26-0587-4C30-8999-92F81FD0307C}</a:tableStyleId>
              </a:tblPr>
              <a:tblGrid>
                <a:gridCol w="1612265">
                  <a:extLst>
                    <a:ext uri="{9D8B030D-6E8A-4147-A177-3AD203B41FA5}">
                      <a16:colId xmlns:a16="http://schemas.microsoft.com/office/drawing/2014/main" val="20000"/>
                    </a:ext>
                  </a:extLst>
                </a:gridCol>
                <a:gridCol w="2785745">
                  <a:extLst>
                    <a:ext uri="{9D8B030D-6E8A-4147-A177-3AD203B41FA5}">
                      <a16:colId xmlns:a16="http://schemas.microsoft.com/office/drawing/2014/main" val="20001"/>
                    </a:ext>
                  </a:extLst>
                </a:gridCol>
              </a:tblGrid>
              <a:tr h="243833">
                <a:tc>
                  <a:txBody>
                    <a:bodyPr/>
                    <a:lstStyle/>
                    <a:p>
                      <a:pPr algn="ctr">
                        <a:lnSpc>
                          <a:spcPct val="100000"/>
                        </a:lnSpc>
                        <a:spcBef>
                          <a:spcPts val="305"/>
                        </a:spcBef>
                      </a:pPr>
                      <a:r>
                        <a:rPr sz="1100" b="1" i="1" spc="15" dirty="0">
                          <a:solidFill>
                            <a:srgbClr val="00A650"/>
                          </a:solidFill>
                          <a:latin typeface="Segoe UI"/>
                          <a:cs typeface="Segoe UI"/>
                        </a:rPr>
                        <a:t>Years</a:t>
                      </a:r>
                      <a:endParaRPr sz="1100">
                        <a:latin typeface="Segoe UI"/>
                        <a:cs typeface="Segoe UI"/>
                      </a:endParaRPr>
                    </a:p>
                  </a:txBody>
                  <a:tcPr marL="0" marR="0" marT="38735"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C2D69B"/>
                    </a:solidFill>
                  </a:tcPr>
                </a:tc>
                <a:tc>
                  <a:txBody>
                    <a:bodyPr/>
                    <a:lstStyle/>
                    <a:p>
                      <a:pPr marL="176530">
                        <a:lnSpc>
                          <a:spcPct val="100000"/>
                        </a:lnSpc>
                        <a:spcBef>
                          <a:spcPts val="254"/>
                        </a:spcBef>
                      </a:pPr>
                      <a:r>
                        <a:rPr sz="1100" b="1" i="1" spc="10" dirty="0">
                          <a:solidFill>
                            <a:srgbClr val="00A650"/>
                          </a:solidFill>
                          <a:latin typeface="Segoe UI"/>
                          <a:cs typeface="Segoe UI"/>
                        </a:rPr>
                        <a:t>Profit </a:t>
                      </a:r>
                      <a:r>
                        <a:rPr sz="1100" b="1" i="1" spc="15" dirty="0">
                          <a:solidFill>
                            <a:srgbClr val="00A650"/>
                          </a:solidFill>
                          <a:latin typeface="Segoe UI"/>
                          <a:cs typeface="Segoe UI"/>
                        </a:rPr>
                        <a:t>after </a:t>
                      </a:r>
                      <a:r>
                        <a:rPr sz="1100" b="1" i="1" spc="10" dirty="0">
                          <a:solidFill>
                            <a:srgbClr val="00A650"/>
                          </a:solidFill>
                          <a:latin typeface="Segoe UI"/>
                          <a:cs typeface="Segoe UI"/>
                        </a:rPr>
                        <a:t>tax </a:t>
                      </a:r>
                      <a:r>
                        <a:rPr sz="1100" b="1" i="1" spc="15" dirty="0">
                          <a:solidFill>
                            <a:srgbClr val="00A650"/>
                          </a:solidFill>
                          <a:latin typeface="Segoe UI"/>
                          <a:cs typeface="Segoe UI"/>
                        </a:rPr>
                        <a:t>and depreciation</a:t>
                      </a:r>
                      <a:r>
                        <a:rPr sz="1100" b="1" i="1" spc="95" dirty="0">
                          <a:solidFill>
                            <a:srgbClr val="00A650"/>
                          </a:solidFill>
                          <a:latin typeface="Segoe UI"/>
                          <a:cs typeface="Segoe UI"/>
                        </a:rPr>
                        <a:t> </a:t>
                      </a:r>
                      <a:r>
                        <a:rPr sz="1100" b="1" i="1" spc="-30" dirty="0">
                          <a:solidFill>
                            <a:srgbClr val="00A650"/>
                          </a:solidFill>
                          <a:latin typeface="Segoe UI"/>
                          <a:cs typeface="Segoe UI"/>
                        </a:rPr>
                        <a:t>(</a:t>
                      </a:r>
                      <a:r>
                        <a:rPr sz="1150" b="1" i="1" spc="-30" dirty="0">
                          <a:solidFill>
                            <a:srgbClr val="00A650"/>
                          </a:solidFill>
                          <a:latin typeface="Trebuchet MS"/>
                          <a:cs typeface="Trebuchet MS"/>
                        </a:rPr>
                        <a:t>`</a:t>
                      </a:r>
                      <a:r>
                        <a:rPr sz="1100" b="1" i="1" spc="-30" dirty="0">
                          <a:solidFill>
                            <a:srgbClr val="00A650"/>
                          </a:solidFill>
                          <a:latin typeface="Segoe UI"/>
                          <a:cs typeface="Segoe UI"/>
                        </a:rPr>
                        <a:t>)</a:t>
                      </a:r>
                      <a:endParaRPr sz="1100">
                        <a:latin typeface="Segoe UI"/>
                        <a:cs typeface="Segoe UI"/>
                      </a:endParaRPr>
                    </a:p>
                  </a:txBody>
                  <a:tcPr marL="0" marR="0" marT="32384"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C2D69B"/>
                    </a:solidFill>
                  </a:tcPr>
                </a:tc>
                <a:extLst>
                  <a:ext uri="{0D108BD9-81ED-4DB2-BD59-A6C34878D82A}">
                    <a16:rowId xmlns:a16="http://schemas.microsoft.com/office/drawing/2014/main" val="10000"/>
                  </a:ext>
                </a:extLst>
              </a:tr>
              <a:tr h="242315">
                <a:tc>
                  <a:txBody>
                    <a:bodyPr/>
                    <a:lstStyle/>
                    <a:p>
                      <a:pPr marL="8255" algn="ctr">
                        <a:lnSpc>
                          <a:spcPct val="100000"/>
                        </a:lnSpc>
                        <a:spcBef>
                          <a:spcPts val="290"/>
                        </a:spcBef>
                      </a:pPr>
                      <a:r>
                        <a:rPr sz="1100" i="1" dirty="0">
                          <a:latin typeface="Segoe UI"/>
                          <a:cs typeface="Segoe UI"/>
                        </a:rPr>
                        <a:t>1</a:t>
                      </a:r>
                      <a:endParaRPr sz="1100">
                        <a:latin typeface="Segoe UI"/>
                        <a:cs typeface="Segoe UI"/>
                      </a:endParaRPr>
                    </a:p>
                  </a:txBody>
                  <a:tcPr marL="0" marR="0" marT="36830"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EAF1DD"/>
                    </a:solidFill>
                  </a:tcPr>
                </a:tc>
                <a:tc>
                  <a:txBody>
                    <a:bodyPr/>
                    <a:lstStyle/>
                    <a:p>
                      <a:pPr marL="293370" algn="ctr">
                        <a:lnSpc>
                          <a:spcPct val="100000"/>
                        </a:lnSpc>
                        <a:spcBef>
                          <a:spcPts val="290"/>
                        </a:spcBef>
                      </a:pPr>
                      <a:r>
                        <a:rPr sz="1100" i="1" spc="15" dirty="0">
                          <a:latin typeface="Segoe UI"/>
                          <a:cs typeface="Segoe UI"/>
                        </a:rPr>
                        <a:t>50,000</a:t>
                      </a:r>
                      <a:endParaRPr sz="1100">
                        <a:latin typeface="Segoe UI"/>
                        <a:cs typeface="Segoe UI"/>
                      </a:endParaRPr>
                    </a:p>
                  </a:txBody>
                  <a:tcPr marL="0" marR="0" marT="36830"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EAF1DD"/>
                    </a:solidFill>
                  </a:tcPr>
                </a:tc>
                <a:extLst>
                  <a:ext uri="{0D108BD9-81ED-4DB2-BD59-A6C34878D82A}">
                    <a16:rowId xmlns:a16="http://schemas.microsoft.com/office/drawing/2014/main" val="10001"/>
                  </a:ext>
                </a:extLst>
              </a:tr>
              <a:tr h="243846">
                <a:tc>
                  <a:txBody>
                    <a:bodyPr/>
                    <a:lstStyle/>
                    <a:p>
                      <a:pPr marL="8255" algn="ctr">
                        <a:lnSpc>
                          <a:spcPct val="100000"/>
                        </a:lnSpc>
                        <a:spcBef>
                          <a:spcPts val="290"/>
                        </a:spcBef>
                      </a:pPr>
                      <a:r>
                        <a:rPr sz="1100" i="1" dirty="0">
                          <a:latin typeface="Segoe UI"/>
                          <a:cs typeface="Segoe UI"/>
                        </a:rPr>
                        <a:t>2</a:t>
                      </a:r>
                      <a:endParaRPr sz="1100">
                        <a:latin typeface="Segoe UI"/>
                        <a:cs typeface="Segoe UI"/>
                      </a:endParaRPr>
                    </a:p>
                  </a:txBody>
                  <a:tcPr marL="0" marR="0" marT="36830"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EAF1DD"/>
                    </a:solidFill>
                  </a:tcPr>
                </a:tc>
                <a:tc>
                  <a:txBody>
                    <a:bodyPr/>
                    <a:lstStyle/>
                    <a:p>
                      <a:pPr marL="293370" algn="ctr">
                        <a:lnSpc>
                          <a:spcPct val="100000"/>
                        </a:lnSpc>
                        <a:spcBef>
                          <a:spcPts val="290"/>
                        </a:spcBef>
                      </a:pPr>
                      <a:r>
                        <a:rPr sz="1100" i="1" spc="15" dirty="0">
                          <a:latin typeface="Segoe UI"/>
                          <a:cs typeface="Segoe UI"/>
                        </a:rPr>
                        <a:t>75,000</a:t>
                      </a:r>
                      <a:endParaRPr sz="1100">
                        <a:latin typeface="Segoe UI"/>
                        <a:cs typeface="Segoe UI"/>
                      </a:endParaRPr>
                    </a:p>
                  </a:txBody>
                  <a:tcPr marL="0" marR="0" marT="36830"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EAF1DD"/>
                    </a:solidFill>
                  </a:tcPr>
                </a:tc>
                <a:extLst>
                  <a:ext uri="{0D108BD9-81ED-4DB2-BD59-A6C34878D82A}">
                    <a16:rowId xmlns:a16="http://schemas.microsoft.com/office/drawing/2014/main" val="10002"/>
                  </a:ext>
                </a:extLst>
              </a:tr>
              <a:tr h="242316">
                <a:tc>
                  <a:txBody>
                    <a:bodyPr/>
                    <a:lstStyle/>
                    <a:p>
                      <a:pPr marL="8255" algn="ctr">
                        <a:lnSpc>
                          <a:spcPct val="100000"/>
                        </a:lnSpc>
                        <a:spcBef>
                          <a:spcPts val="290"/>
                        </a:spcBef>
                      </a:pPr>
                      <a:r>
                        <a:rPr sz="1100" i="1" dirty="0">
                          <a:latin typeface="Segoe UI"/>
                          <a:cs typeface="Segoe UI"/>
                        </a:rPr>
                        <a:t>3</a:t>
                      </a:r>
                      <a:endParaRPr sz="1100">
                        <a:latin typeface="Segoe UI"/>
                        <a:cs typeface="Segoe UI"/>
                      </a:endParaRPr>
                    </a:p>
                  </a:txBody>
                  <a:tcPr marL="0" marR="0" marT="36830"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EAF1DD"/>
                    </a:solidFill>
                  </a:tcPr>
                </a:tc>
                <a:tc>
                  <a:txBody>
                    <a:bodyPr/>
                    <a:lstStyle/>
                    <a:p>
                      <a:pPr marL="182245" algn="ctr">
                        <a:lnSpc>
                          <a:spcPct val="100000"/>
                        </a:lnSpc>
                        <a:spcBef>
                          <a:spcPts val="290"/>
                        </a:spcBef>
                      </a:pPr>
                      <a:r>
                        <a:rPr sz="1100" i="1" spc="15" dirty="0">
                          <a:latin typeface="Segoe UI"/>
                          <a:cs typeface="Segoe UI"/>
                        </a:rPr>
                        <a:t>1,25,000</a:t>
                      </a:r>
                      <a:endParaRPr sz="1100">
                        <a:latin typeface="Segoe UI"/>
                        <a:cs typeface="Segoe UI"/>
                      </a:endParaRPr>
                    </a:p>
                  </a:txBody>
                  <a:tcPr marL="0" marR="0" marT="36830"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EAF1DD"/>
                    </a:solidFill>
                  </a:tcPr>
                </a:tc>
                <a:extLst>
                  <a:ext uri="{0D108BD9-81ED-4DB2-BD59-A6C34878D82A}">
                    <a16:rowId xmlns:a16="http://schemas.microsoft.com/office/drawing/2014/main" val="10003"/>
                  </a:ext>
                </a:extLst>
              </a:tr>
              <a:tr h="243839">
                <a:tc>
                  <a:txBody>
                    <a:bodyPr/>
                    <a:lstStyle/>
                    <a:p>
                      <a:pPr marL="8255" algn="ctr">
                        <a:lnSpc>
                          <a:spcPct val="100000"/>
                        </a:lnSpc>
                        <a:spcBef>
                          <a:spcPts val="290"/>
                        </a:spcBef>
                      </a:pPr>
                      <a:r>
                        <a:rPr sz="1100" i="1" dirty="0">
                          <a:latin typeface="Segoe UI"/>
                          <a:cs typeface="Segoe UI"/>
                        </a:rPr>
                        <a:t>4</a:t>
                      </a:r>
                      <a:endParaRPr sz="1100">
                        <a:latin typeface="Segoe UI"/>
                        <a:cs typeface="Segoe UI"/>
                      </a:endParaRPr>
                    </a:p>
                  </a:txBody>
                  <a:tcPr marL="0" marR="0" marT="36830"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EAF1DD"/>
                    </a:solidFill>
                  </a:tcPr>
                </a:tc>
                <a:tc>
                  <a:txBody>
                    <a:bodyPr/>
                    <a:lstStyle/>
                    <a:p>
                      <a:pPr marL="182245" algn="ctr">
                        <a:lnSpc>
                          <a:spcPct val="100000"/>
                        </a:lnSpc>
                        <a:spcBef>
                          <a:spcPts val="290"/>
                        </a:spcBef>
                      </a:pPr>
                      <a:r>
                        <a:rPr sz="1100" i="1" spc="15" dirty="0">
                          <a:latin typeface="Segoe UI"/>
                          <a:cs typeface="Segoe UI"/>
                        </a:rPr>
                        <a:t>1,30,000</a:t>
                      </a:r>
                      <a:endParaRPr sz="1100">
                        <a:latin typeface="Segoe UI"/>
                        <a:cs typeface="Segoe UI"/>
                      </a:endParaRPr>
                    </a:p>
                  </a:txBody>
                  <a:tcPr marL="0" marR="0" marT="36830"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EAF1DD"/>
                    </a:solidFill>
                  </a:tcPr>
                </a:tc>
                <a:extLst>
                  <a:ext uri="{0D108BD9-81ED-4DB2-BD59-A6C34878D82A}">
                    <a16:rowId xmlns:a16="http://schemas.microsoft.com/office/drawing/2014/main" val="10004"/>
                  </a:ext>
                </a:extLst>
              </a:tr>
              <a:tr h="242315">
                <a:tc>
                  <a:txBody>
                    <a:bodyPr/>
                    <a:lstStyle/>
                    <a:p>
                      <a:pPr marL="8255" algn="ctr">
                        <a:lnSpc>
                          <a:spcPct val="100000"/>
                        </a:lnSpc>
                        <a:spcBef>
                          <a:spcPts val="290"/>
                        </a:spcBef>
                      </a:pPr>
                      <a:r>
                        <a:rPr sz="1100" i="1" dirty="0">
                          <a:latin typeface="Segoe UI"/>
                          <a:cs typeface="Segoe UI"/>
                        </a:rPr>
                        <a:t>5</a:t>
                      </a:r>
                      <a:endParaRPr sz="1100">
                        <a:latin typeface="Segoe UI"/>
                        <a:cs typeface="Segoe UI"/>
                      </a:endParaRPr>
                    </a:p>
                  </a:txBody>
                  <a:tcPr marL="0" marR="0" marT="36830"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EAF1DD"/>
                    </a:solidFill>
                  </a:tcPr>
                </a:tc>
                <a:tc>
                  <a:txBody>
                    <a:bodyPr/>
                    <a:lstStyle/>
                    <a:p>
                      <a:pPr marL="293370" algn="ctr">
                        <a:lnSpc>
                          <a:spcPct val="100000"/>
                        </a:lnSpc>
                        <a:spcBef>
                          <a:spcPts val="290"/>
                        </a:spcBef>
                      </a:pPr>
                      <a:r>
                        <a:rPr sz="1100" i="1" spc="15" dirty="0">
                          <a:latin typeface="Segoe UI"/>
                          <a:cs typeface="Segoe UI"/>
                        </a:rPr>
                        <a:t>80,000</a:t>
                      </a:r>
                      <a:endParaRPr sz="1100">
                        <a:latin typeface="Segoe UI"/>
                        <a:cs typeface="Segoe UI"/>
                      </a:endParaRPr>
                    </a:p>
                  </a:txBody>
                  <a:tcPr marL="0" marR="0" marT="36830"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EAF1DD"/>
                    </a:solidFill>
                  </a:tcPr>
                </a:tc>
                <a:extLst>
                  <a:ext uri="{0D108BD9-81ED-4DB2-BD59-A6C34878D82A}">
                    <a16:rowId xmlns:a16="http://schemas.microsoft.com/office/drawing/2014/main" val="10005"/>
                  </a:ext>
                </a:extLst>
              </a:tr>
              <a:tr h="243833">
                <a:tc>
                  <a:txBody>
                    <a:bodyPr/>
                    <a:lstStyle/>
                    <a:p>
                      <a:pPr marL="8255" algn="ctr">
                        <a:lnSpc>
                          <a:spcPct val="100000"/>
                        </a:lnSpc>
                        <a:spcBef>
                          <a:spcPts val="290"/>
                        </a:spcBef>
                      </a:pPr>
                      <a:r>
                        <a:rPr sz="1100" i="1" spc="15" dirty="0">
                          <a:latin typeface="Segoe UI"/>
                          <a:cs typeface="Segoe UI"/>
                        </a:rPr>
                        <a:t>Total</a:t>
                      </a:r>
                      <a:endParaRPr sz="1100">
                        <a:latin typeface="Segoe UI"/>
                        <a:cs typeface="Segoe UI"/>
                      </a:endParaRPr>
                    </a:p>
                  </a:txBody>
                  <a:tcPr marL="0" marR="0" marT="36830"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EAF1DD"/>
                    </a:solidFill>
                  </a:tcPr>
                </a:tc>
                <a:tc>
                  <a:txBody>
                    <a:bodyPr/>
                    <a:lstStyle/>
                    <a:p>
                      <a:pPr marL="182245" algn="ctr">
                        <a:lnSpc>
                          <a:spcPct val="100000"/>
                        </a:lnSpc>
                        <a:spcBef>
                          <a:spcPts val="290"/>
                        </a:spcBef>
                      </a:pPr>
                      <a:r>
                        <a:rPr sz="1100" i="1" spc="15" dirty="0">
                          <a:latin typeface="Segoe UI"/>
                          <a:cs typeface="Segoe UI"/>
                        </a:rPr>
                        <a:t>4,60,000</a:t>
                      </a:r>
                      <a:endParaRPr sz="1100">
                        <a:latin typeface="Segoe UI"/>
                        <a:cs typeface="Segoe UI"/>
                      </a:endParaRPr>
                    </a:p>
                  </a:txBody>
                  <a:tcPr marL="0" marR="0" marT="36830"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EAF1DD"/>
                    </a:solidFill>
                  </a:tcPr>
                </a:tc>
                <a:extLst>
                  <a:ext uri="{0D108BD9-81ED-4DB2-BD59-A6C34878D82A}">
                    <a16:rowId xmlns:a16="http://schemas.microsoft.com/office/drawing/2014/main" val="10006"/>
                  </a:ext>
                </a:extLst>
              </a:tr>
            </a:tbl>
          </a:graphicData>
        </a:graphic>
      </p:graphicFrame>
      <p:sp>
        <p:nvSpPr>
          <p:cNvPr id="8" name="object 8"/>
          <p:cNvSpPr txBox="1"/>
          <p:nvPr/>
        </p:nvSpPr>
        <p:spPr>
          <a:xfrm>
            <a:off x="876287" y="7308595"/>
            <a:ext cx="5333365" cy="379730"/>
          </a:xfrm>
          <a:prstGeom prst="rect">
            <a:avLst/>
          </a:prstGeom>
        </p:spPr>
        <p:txBody>
          <a:bodyPr vert="horz" wrap="square" lIns="0" tIns="2540" rIns="0" bIns="0" rtlCol="0">
            <a:spAutoFit/>
          </a:bodyPr>
          <a:lstStyle/>
          <a:p>
            <a:pPr marL="38100" marR="30480">
              <a:lnSpc>
                <a:spcPct val="106200"/>
              </a:lnSpc>
              <a:spcBef>
                <a:spcPts val="20"/>
              </a:spcBef>
            </a:pPr>
            <a:r>
              <a:rPr sz="1100" i="1" spc="15" dirty="0">
                <a:latin typeface="Segoe UI"/>
                <a:cs typeface="Segoe UI"/>
              </a:rPr>
              <a:t>Suppose further that </a:t>
            </a:r>
            <a:r>
              <a:rPr sz="1100" i="1" spc="5" dirty="0">
                <a:latin typeface="Segoe UI"/>
                <a:cs typeface="Segoe UI"/>
              </a:rPr>
              <a:t>at </a:t>
            </a:r>
            <a:r>
              <a:rPr sz="1100" i="1" spc="10" dirty="0">
                <a:latin typeface="Segoe UI"/>
                <a:cs typeface="Segoe UI"/>
              </a:rPr>
              <a:t>the </a:t>
            </a:r>
            <a:r>
              <a:rPr sz="1100" i="1" spc="15" dirty="0">
                <a:latin typeface="Segoe UI"/>
                <a:cs typeface="Segoe UI"/>
              </a:rPr>
              <a:t>end </a:t>
            </a:r>
            <a:r>
              <a:rPr sz="1100" i="1" dirty="0">
                <a:latin typeface="Segoe UI"/>
                <a:cs typeface="Segoe UI"/>
              </a:rPr>
              <a:t>of </a:t>
            </a:r>
            <a:r>
              <a:rPr sz="1100" i="1" spc="10" dirty="0">
                <a:latin typeface="Segoe UI"/>
                <a:cs typeface="Segoe UI"/>
              </a:rPr>
              <a:t>the 5</a:t>
            </a:r>
            <a:r>
              <a:rPr sz="1050" i="1" spc="15" baseline="35714" dirty="0">
                <a:latin typeface="Segoe UI"/>
                <a:cs typeface="Segoe UI"/>
              </a:rPr>
              <a:t>th </a:t>
            </a:r>
            <a:r>
              <a:rPr sz="1100" i="1" spc="15" dirty="0">
                <a:latin typeface="Segoe UI"/>
                <a:cs typeface="Segoe UI"/>
              </a:rPr>
              <a:t>year, </a:t>
            </a:r>
            <a:r>
              <a:rPr sz="1100" i="1" spc="10" dirty="0">
                <a:latin typeface="Segoe UI"/>
                <a:cs typeface="Segoe UI"/>
              </a:rPr>
              <a:t>the plant and </a:t>
            </a:r>
            <a:r>
              <a:rPr sz="1100" i="1" spc="15" dirty="0">
                <a:latin typeface="Segoe UI"/>
                <a:cs typeface="Segoe UI"/>
              </a:rPr>
              <a:t>machinery </a:t>
            </a:r>
            <a:r>
              <a:rPr sz="1100" i="1" dirty="0">
                <a:latin typeface="Segoe UI"/>
                <a:cs typeface="Segoe UI"/>
              </a:rPr>
              <a:t>of </a:t>
            </a:r>
            <a:r>
              <a:rPr sz="1100" i="1" spc="10" dirty="0">
                <a:latin typeface="Segoe UI"/>
                <a:cs typeface="Segoe UI"/>
              </a:rPr>
              <a:t>the</a:t>
            </a:r>
            <a:r>
              <a:rPr sz="1100" i="1" spc="-175" dirty="0">
                <a:latin typeface="Segoe UI"/>
                <a:cs typeface="Segoe UI"/>
              </a:rPr>
              <a:t> </a:t>
            </a:r>
            <a:r>
              <a:rPr sz="1100" i="1" spc="10" dirty="0">
                <a:latin typeface="Segoe UI"/>
                <a:cs typeface="Segoe UI"/>
              </a:rPr>
              <a:t>project  can be sold </a:t>
            </a:r>
            <a:r>
              <a:rPr sz="1100" i="1" spc="5" dirty="0">
                <a:latin typeface="Segoe UI"/>
                <a:cs typeface="Segoe UI"/>
              </a:rPr>
              <a:t>for </a:t>
            </a:r>
            <a:r>
              <a:rPr sz="1150" i="1" spc="-55" dirty="0">
                <a:latin typeface="Trebuchet MS"/>
                <a:cs typeface="Trebuchet MS"/>
              </a:rPr>
              <a:t>` </a:t>
            </a:r>
            <a:r>
              <a:rPr sz="1100" i="1" spc="15" dirty="0">
                <a:latin typeface="Segoe UI"/>
                <a:cs typeface="Segoe UI"/>
              </a:rPr>
              <a:t>80,000. DETERMINE </a:t>
            </a:r>
            <a:r>
              <a:rPr sz="1100" i="1" spc="10" dirty="0">
                <a:latin typeface="Segoe UI"/>
                <a:cs typeface="Segoe UI"/>
              </a:rPr>
              <a:t>Average Rate of</a:t>
            </a:r>
            <a:r>
              <a:rPr sz="1100" i="1" spc="250" dirty="0">
                <a:latin typeface="Segoe UI"/>
                <a:cs typeface="Segoe UI"/>
              </a:rPr>
              <a:t> </a:t>
            </a:r>
            <a:r>
              <a:rPr sz="1100" i="1" spc="15" dirty="0">
                <a:latin typeface="Segoe UI"/>
                <a:cs typeface="Segoe UI"/>
              </a:rPr>
              <a:t>Return.</a:t>
            </a:r>
            <a:endParaRPr sz="1100">
              <a:latin typeface="Segoe UI"/>
              <a:cs typeface="Segoe UI"/>
            </a:endParaRPr>
          </a:p>
        </p:txBody>
      </p:sp>
      <p:sp>
        <p:nvSpPr>
          <p:cNvPr id="9" name="object 9"/>
          <p:cNvSpPr txBox="1"/>
          <p:nvPr/>
        </p:nvSpPr>
        <p:spPr>
          <a:xfrm>
            <a:off x="804672" y="7760207"/>
            <a:ext cx="5386070" cy="189230"/>
          </a:xfrm>
          <a:prstGeom prst="rect">
            <a:avLst/>
          </a:prstGeom>
          <a:solidFill>
            <a:srgbClr val="C2D69B"/>
          </a:solidFill>
        </p:spPr>
        <p:txBody>
          <a:bodyPr vert="horz" wrap="square" lIns="0" tIns="10795" rIns="0" bIns="0" rtlCol="0">
            <a:spAutoFit/>
          </a:bodyPr>
          <a:lstStyle/>
          <a:p>
            <a:pPr marL="17780">
              <a:lnSpc>
                <a:spcPct val="100000"/>
              </a:lnSpc>
              <a:spcBef>
                <a:spcPts val="85"/>
              </a:spcBef>
            </a:pPr>
            <a:r>
              <a:rPr sz="1100" b="1" spc="-5" dirty="0">
                <a:solidFill>
                  <a:srgbClr val="00A650"/>
                </a:solidFill>
                <a:latin typeface="Segoe UI Black"/>
                <a:cs typeface="Segoe UI Black"/>
              </a:rPr>
              <a:t>SOLUTION</a:t>
            </a:r>
            <a:endParaRPr sz="1100">
              <a:latin typeface="Segoe UI Black"/>
              <a:cs typeface="Segoe UI Black"/>
            </a:endParaRPr>
          </a:p>
        </p:txBody>
      </p:sp>
      <p:sp>
        <p:nvSpPr>
          <p:cNvPr id="10" name="object 10"/>
          <p:cNvSpPr txBox="1"/>
          <p:nvPr/>
        </p:nvSpPr>
        <p:spPr>
          <a:xfrm>
            <a:off x="901700" y="8020304"/>
            <a:ext cx="3732529" cy="193675"/>
          </a:xfrm>
          <a:prstGeom prst="rect">
            <a:avLst/>
          </a:prstGeom>
        </p:spPr>
        <p:txBody>
          <a:bodyPr vert="horz" wrap="square" lIns="0" tIns="12700" rIns="0" bIns="0" rtlCol="0">
            <a:spAutoFit/>
          </a:bodyPr>
          <a:lstStyle/>
          <a:p>
            <a:pPr marL="12700">
              <a:lnSpc>
                <a:spcPct val="100000"/>
              </a:lnSpc>
              <a:spcBef>
                <a:spcPts val="100"/>
              </a:spcBef>
            </a:pPr>
            <a:r>
              <a:rPr sz="1100" spc="5" dirty="0">
                <a:latin typeface="Segoe UI"/>
                <a:cs typeface="Segoe UI"/>
              </a:rPr>
              <a:t>In </a:t>
            </a:r>
            <a:r>
              <a:rPr sz="1100" spc="10" dirty="0">
                <a:latin typeface="Segoe UI"/>
                <a:cs typeface="Segoe UI"/>
              </a:rPr>
              <a:t>this case the rate of </a:t>
            </a:r>
            <a:r>
              <a:rPr sz="1100" spc="15" dirty="0">
                <a:latin typeface="Segoe UI"/>
                <a:cs typeface="Segoe UI"/>
              </a:rPr>
              <a:t>return </a:t>
            </a:r>
            <a:r>
              <a:rPr sz="1100" spc="10" dirty="0">
                <a:latin typeface="Segoe UI"/>
                <a:cs typeface="Segoe UI"/>
              </a:rPr>
              <a:t>can be </a:t>
            </a:r>
            <a:r>
              <a:rPr sz="1100" spc="15" dirty="0">
                <a:latin typeface="Segoe UI"/>
                <a:cs typeface="Segoe UI"/>
              </a:rPr>
              <a:t>calculated </a:t>
            </a:r>
            <a:r>
              <a:rPr sz="1100" spc="10" dirty="0">
                <a:latin typeface="Segoe UI"/>
                <a:cs typeface="Segoe UI"/>
              </a:rPr>
              <a:t>as</a:t>
            </a:r>
            <a:r>
              <a:rPr sz="1100" spc="290" dirty="0">
                <a:latin typeface="Segoe UI"/>
                <a:cs typeface="Segoe UI"/>
              </a:rPr>
              <a:t> </a:t>
            </a:r>
            <a:r>
              <a:rPr sz="1100" spc="15" dirty="0">
                <a:latin typeface="Segoe UI"/>
                <a:cs typeface="Segoe UI"/>
              </a:rPr>
              <a:t>follows:</a:t>
            </a:r>
            <a:endParaRPr sz="1100">
              <a:latin typeface="Segoe UI"/>
              <a:cs typeface="Segoe UI"/>
            </a:endParaRP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 name="object 3"/>
          <p:cNvSpPr txBox="1"/>
          <p:nvPr/>
        </p:nvSpPr>
        <p:spPr>
          <a:xfrm>
            <a:off x="5091176" y="746251"/>
            <a:ext cx="316865" cy="193675"/>
          </a:xfrm>
          <a:prstGeom prst="rect">
            <a:avLst/>
          </a:prstGeom>
        </p:spPr>
        <p:txBody>
          <a:bodyPr vert="horz" wrap="square" lIns="0" tIns="12700" rIns="0" bIns="0" rtlCol="0">
            <a:spAutoFit/>
          </a:bodyPr>
          <a:lstStyle/>
          <a:p>
            <a:pPr marL="12700">
              <a:lnSpc>
                <a:spcPct val="100000"/>
              </a:lnSpc>
              <a:spcBef>
                <a:spcPts val="100"/>
              </a:spcBef>
            </a:pPr>
            <a:r>
              <a:rPr sz="1100" b="1" spc="25" dirty="0">
                <a:solidFill>
                  <a:srgbClr val="FFFFFF"/>
                </a:solidFill>
                <a:latin typeface="Segoe UI"/>
                <a:cs typeface="Segoe UI"/>
              </a:rPr>
              <a:t>7</a:t>
            </a:r>
            <a:r>
              <a:rPr sz="1100" b="1" spc="10" dirty="0">
                <a:solidFill>
                  <a:srgbClr val="FFFFFF"/>
                </a:solidFill>
                <a:latin typeface="Segoe UI"/>
                <a:cs typeface="Segoe UI"/>
              </a:rPr>
              <a:t>.</a:t>
            </a:r>
            <a:r>
              <a:rPr sz="1100" b="1" spc="25" dirty="0">
                <a:solidFill>
                  <a:srgbClr val="FFFFFF"/>
                </a:solidFill>
                <a:latin typeface="Segoe UI"/>
                <a:cs typeface="Segoe UI"/>
              </a:rPr>
              <a:t>25</a:t>
            </a:r>
            <a:endParaRPr sz="1100">
              <a:latin typeface="Segoe UI"/>
              <a:cs typeface="Segoe UI"/>
            </a:endParaRPr>
          </a:p>
        </p:txBody>
      </p:sp>
      <p:sp>
        <p:nvSpPr>
          <p:cNvPr id="5" name="object 5"/>
          <p:cNvSpPr/>
          <p:nvPr/>
        </p:nvSpPr>
        <p:spPr>
          <a:xfrm>
            <a:off x="2037950" y="1474746"/>
            <a:ext cx="2368550" cy="0"/>
          </a:xfrm>
          <a:custGeom>
            <a:avLst/>
            <a:gdLst/>
            <a:ahLst/>
            <a:cxnLst/>
            <a:rect l="l" t="t" r="r" b="b"/>
            <a:pathLst>
              <a:path w="2368550">
                <a:moveTo>
                  <a:pt x="0" y="0"/>
                </a:moveTo>
                <a:lnTo>
                  <a:pt x="2368350" y="0"/>
                </a:lnTo>
              </a:path>
            </a:pathLst>
          </a:custGeom>
          <a:ln w="7640">
            <a:solidFill>
              <a:srgbClr val="000000"/>
            </a:solidFill>
          </a:ln>
        </p:spPr>
        <p:txBody>
          <a:bodyPr wrap="square" lIns="0" tIns="0" rIns="0" bIns="0" rtlCol="0"/>
          <a:lstStyle/>
          <a:p>
            <a:endParaRPr/>
          </a:p>
        </p:txBody>
      </p:sp>
      <p:sp>
        <p:nvSpPr>
          <p:cNvPr id="6" name="object 6"/>
          <p:cNvSpPr txBox="1"/>
          <p:nvPr/>
        </p:nvSpPr>
        <p:spPr>
          <a:xfrm>
            <a:off x="2459302" y="1260177"/>
            <a:ext cx="1530985" cy="195580"/>
          </a:xfrm>
          <a:prstGeom prst="rect">
            <a:avLst/>
          </a:prstGeom>
        </p:spPr>
        <p:txBody>
          <a:bodyPr vert="horz" wrap="square" lIns="0" tIns="14605" rIns="0" bIns="0" rtlCol="0">
            <a:spAutoFit/>
          </a:bodyPr>
          <a:lstStyle/>
          <a:p>
            <a:pPr marL="12700">
              <a:lnSpc>
                <a:spcPct val="100000"/>
              </a:lnSpc>
              <a:spcBef>
                <a:spcPts val="115"/>
              </a:spcBef>
            </a:pPr>
            <a:r>
              <a:rPr sz="1100" spc="5" dirty="0">
                <a:latin typeface="Segoe UI"/>
                <a:cs typeface="Segoe UI"/>
              </a:rPr>
              <a:t>Total</a:t>
            </a:r>
            <a:r>
              <a:rPr sz="1100" spc="-200" dirty="0">
                <a:latin typeface="Segoe UI"/>
                <a:cs typeface="Segoe UI"/>
              </a:rPr>
              <a:t> </a:t>
            </a:r>
            <a:r>
              <a:rPr sz="1100" spc="10" dirty="0">
                <a:latin typeface="Segoe UI"/>
                <a:cs typeface="Segoe UI"/>
              </a:rPr>
              <a:t>Profit÷No.</a:t>
            </a:r>
            <a:r>
              <a:rPr sz="1100" spc="-105" dirty="0">
                <a:latin typeface="Segoe UI"/>
                <a:cs typeface="Segoe UI"/>
              </a:rPr>
              <a:t> </a:t>
            </a:r>
            <a:r>
              <a:rPr sz="1100" dirty="0">
                <a:latin typeface="Segoe UI"/>
                <a:cs typeface="Segoe UI"/>
              </a:rPr>
              <a:t>of</a:t>
            </a:r>
            <a:r>
              <a:rPr sz="1100" spc="5" dirty="0">
                <a:latin typeface="Segoe UI"/>
                <a:cs typeface="Segoe UI"/>
              </a:rPr>
              <a:t> </a:t>
            </a:r>
            <a:r>
              <a:rPr sz="1100" spc="-5" dirty="0">
                <a:latin typeface="Segoe UI"/>
                <a:cs typeface="Segoe UI"/>
              </a:rPr>
              <a:t>years</a:t>
            </a:r>
            <a:endParaRPr sz="1100">
              <a:latin typeface="Segoe UI"/>
              <a:cs typeface="Segoe UI"/>
            </a:endParaRPr>
          </a:p>
        </p:txBody>
      </p:sp>
      <p:sp>
        <p:nvSpPr>
          <p:cNvPr id="7" name="object 7"/>
          <p:cNvSpPr txBox="1"/>
          <p:nvPr/>
        </p:nvSpPr>
        <p:spPr>
          <a:xfrm>
            <a:off x="4406360" y="1347739"/>
            <a:ext cx="341630" cy="210820"/>
          </a:xfrm>
          <a:prstGeom prst="rect">
            <a:avLst/>
          </a:prstGeom>
        </p:spPr>
        <p:txBody>
          <a:bodyPr vert="horz" wrap="square" lIns="0" tIns="14604" rIns="0" bIns="0" rtlCol="0">
            <a:spAutoFit/>
          </a:bodyPr>
          <a:lstStyle/>
          <a:p>
            <a:pPr marL="12700">
              <a:lnSpc>
                <a:spcPct val="100000"/>
              </a:lnSpc>
              <a:spcBef>
                <a:spcPts val="114"/>
              </a:spcBef>
            </a:pPr>
            <a:r>
              <a:rPr sz="1200" dirty="0">
                <a:latin typeface="Segoe UI"/>
                <a:cs typeface="Segoe UI"/>
              </a:rPr>
              <a:t>×</a:t>
            </a:r>
            <a:r>
              <a:rPr sz="1200" spc="-275" dirty="0">
                <a:latin typeface="Segoe UI"/>
                <a:cs typeface="Segoe UI"/>
              </a:rPr>
              <a:t> </a:t>
            </a:r>
            <a:r>
              <a:rPr sz="1100" spc="15" dirty="0">
                <a:latin typeface="Arial Narrow"/>
                <a:cs typeface="Arial Narrow"/>
              </a:rPr>
              <a:t>100</a:t>
            </a:r>
            <a:endParaRPr sz="1100">
              <a:latin typeface="Arial Narrow"/>
              <a:cs typeface="Arial Narrow"/>
            </a:endParaRPr>
          </a:p>
        </p:txBody>
      </p:sp>
      <p:sp>
        <p:nvSpPr>
          <p:cNvPr id="8" name="object 8"/>
          <p:cNvSpPr txBox="1"/>
          <p:nvPr/>
        </p:nvSpPr>
        <p:spPr>
          <a:xfrm>
            <a:off x="901693" y="1481277"/>
            <a:ext cx="3508375" cy="478155"/>
          </a:xfrm>
          <a:prstGeom prst="rect">
            <a:avLst/>
          </a:prstGeom>
        </p:spPr>
        <p:txBody>
          <a:bodyPr vert="horz" wrap="square" lIns="0" tIns="14605" rIns="0" bIns="0" rtlCol="0">
            <a:spAutoFit/>
          </a:bodyPr>
          <a:lstStyle/>
          <a:p>
            <a:pPr marL="1146175">
              <a:lnSpc>
                <a:spcPct val="100000"/>
              </a:lnSpc>
              <a:spcBef>
                <a:spcPts val="115"/>
              </a:spcBef>
            </a:pPr>
            <a:r>
              <a:rPr sz="1100" dirty="0">
                <a:latin typeface="Segoe UI"/>
                <a:cs typeface="Segoe UI"/>
              </a:rPr>
              <a:t>Average</a:t>
            </a:r>
            <a:r>
              <a:rPr sz="1100" spc="-125" dirty="0">
                <a:latin typeface="Segoe UI"/>
                <a:cs typeface="Segoe UI"/>
              </a:rPr>
              <a:t> </a:t>
            </a:r>
            <a:r>
              <a:rPr sz="1100" spc="-5" dirty="0">
                <a:latin typeface="Segoe UI"/>
                <a:cs typeface="Segoe UI"/>
              </a:rPr>
              <a:t>investment</a:t>
            </a:r>
            <a:r>
              <a:rPr sz="1100" spc="-65" dirty="0">
                <a:latin typeface="Segoe UI"/>
                <a:cs typeface="Segoe UI"/>
              </a:rPr>
              <a:t> </a:t>
            </a:r>
            <a:r>
              <a:rPr sz="1100" dirty="0">
                <a:latin typeface="Segoe UI"/>
                <a:cs typeface="Segoe UI"/>
              </a:rPr>
              <a:t>/</a:t>
            </a:r>
            <a:r>
              <a:rPr sz="1100" spc="-155" dirty="0">
                <a:latin typeface="Segoe UI"/>
                <a:cs typeface="Segoe UI"/>
              </a:rPr>
              <a:t> </a:t>
            </a:r>
            <a:r>
              <a:rPr sz="1100" dirty="0">
                <a:latin typeface="Segoe UI"/>
                <a:cs typeface="Segoe UI"/>
              </a:rPr>
              <a:t>Initial</a:t>
            </a:r>
            <a:r>
              <a:rPr sz="1100" spc="-190" dirty="0">
                <a:latin typeface="Segoe UI"/>
                <a:cs typeface="Segoe UI"/>
              </a:rPr>
              <a:t> </a:t>
            </a:r>
            <a:r>
              <a:rPr sz="1100" spc="-5" dirty="0">
                <a:latin typeface="Segoe UI"/>
                <a:cs typeface="Segoe UI"/>
              </a:rPr>
              <a:t>Investment</a:t>
            </a:r>
            <a:endParaRPr sz="1100">
              <a:latin typeface="Segoe UI"/>
              <a:cs typeface="Segoe UI"/>
            </a:endParaRPr>
          </a:p>
          <a:p>
            <a:pPr marL="12700">
              <a:lnSpc>
                <a:spcPct val="100000"/>
              </a:lnSpc>
              <a:spcBef>
                <a:spcPts val="905"/>
              </a:spcBef>
              <a:tabLst>
                <a:tab pos="377825" algn="l"/>
              </a:tabLst>
            </a:pPr>
            <a:r>
              <a:rPr sz="1100" i="1" spc="-5" dirty="0">
                <a:latin typeface="Segoe UI"/>
                <a:cs typeface="Segoe UI"/>
              </a:rPr>
              <a:t>(a)	If </a:t>
            </a:r>
            <a:r>
              <a:rPr sz="1100" i="1" dirty="0">
                <a:latin typeface="Segoe UI"/>
                <a:cs typeface="Segoe UI"/>
              </a:rPr>
              <a:t>Initial </a:t>
            </a:r>
            <a:r>
              <a:rPr sz="1100" i="1" spc="-5" dirty="0">
                <a:latin typeface="Segoe UI"/>
                <a:cs typeface="Segoe UI"/>
              </a:rPr>
              <a:t>Investment </a:t>
            </a:r>
            <a:r>
              <a:rPr sz="1100" i="1" dirty="0">
                <a:latin typeface="Segoe UI"/>
                <a:cs typeface="Segoe UI"/>
              </a:rPr>
              <a:t>is </a:t>
            </a:r>
            <a:r>
              <a:rPr sz="1100" i="1" spc="-5" dirty="0">
                <a:latin typeface="Segoe UI"/>
                <a:cs typeface="Segoe UI"/>
              </a:rPr>
              <a:t>considered</a:t>
            </a:r>
            <a:r>
              <a:rPr sz="1100" i="1" spc="-15" dirty="0">
                <a:latin typeface="Segoe UI"/>
                <a:cs typeface="Segoe UI"/>
              </a:rPr>
              <a:t> </a:t>
            </a:r>
            <a:r>
              <a:rPr sz="1100" i="1" spc="-5" dirty="0">
                <a:latin typeface="Segoe UI"/>
                <a:cs typeface="Segoe UI"/>
              </a:rPr>
              <a:t>then,</a:t>
            </a:r>
            <a:endParaRPr sz="1100">
              <a:latin typeface="Segoe UI"/>
              <a:cs typeface="Segoe UI"/>
            </a:endParaRPr>
          </a:p>
        </p:txBody>
      </p:sp>
      <p:sp>
        <p:nvSpPr>
          <p:cNvPr id="9" name="object 9"/>
          <p:cNvSpPr/>
          <p:nvPr/>
        </p:nvSpPr>
        <p:spPr>
          <a:xfrm>
            <a:off x="1958666" y="2237232"/>
            <a:ext cx="1167765" cy="0"/>
          </a:xfrm>
          <a:custGeom>
            <a:avLst/>
            <a:gdLst/>
            <a:ahLst/>
            <a:cxnLst/>
            <a:rect l="l" t="t" r="r" b="b"/>
            <a:pathLst>
              <a:path w="1167764">
                <a:moveTo>
                  <a:pt x="0" y="0"/>
                </a:moveTo>
                <a:lnTo>
                  <a:pt x="1167571" y="0"/>
                </a:lnTo>
              </a:path>
            </a:pathLst>
          </a:custGeom>
          <a:ln w="7611">
            <a:solidFill>
              <a:srgbClr val="000000"/>
            </a:solidFill>
          </a:ln>
        </p:spPr>
        <p:txBody>
          <a:bodyPr wrap="square" lIns="0" tIns="0" rIns="0" bIns="0" rtlCol="0"/>
          <a:lstStyle/>
          <a:p>
            <a:endParaRPr/>
          </a:p>
        </p:txBody>
      </p:sp>
      <p:sp>
        <p:nvSpPr>
          <p:cNvPr id="10" name="object 10"/>
          <p:cNvSpPr/>
          <p:nvPr/>
        </p:nvSpPr>
        <p:spPr>
          <a:xfrm>
            <a:off x="3577051" y="2237231"/>
            <a:ext cx="687705" cy="0"/>
          </a:xfrm>
          <a:custGeom>
            <a:avLst/>
            <a:gdLst/>
            <a:ahLst/>
            <a:cxnLst/>
            <a:rect l="l" t="t" r="r" b="b"/>
            <a:pathLst>
              <a:path w="687704">
                <a:moveTo>
                  <a:pt x="0" y="0"/>
                </a:moveTo>
                <a:lnTo>
                  <a:pt x="687362" y="0"/>
                </a:lnTo>
              </a:path>
            </a:pathLst>
          </a:custGeom>
          <a:ln w="7611">
            <a:solidFill>
              <a:srgbClr val="000000"/>
            </a:solidFill>
          </a:ln>
        </p:spPr>
        <p:txBody>
          <a:bodyPr wrap="square" lIns="0" tIns="0" rIns="0" bIns="0" rtlCol="0"/>
          <a:lstStyle/>
          <a:p>
            <a:endParaRPr/>
          </a:p>
        </p:txBody>
      </p:sp>
      <p:sp>
        <p:nvSpPr>
          <p:cNvPr id="11" name="object 11"/>
          <p:cNvSpPr txBox="1"/>
          <p:nvPr/>
        </p:nvSpPr>
        <p:spPr>
          <a:xfrm>
            <a:off x="1777890" y="1972247"/>
            <a:ext cx="2519045" cy="466725"/>
          </a:xfrm>
          <a:prstGeom prst="rect">
            <a:avLst/>
          </a:prstGeom>
        </p:spPr>
        <p:txBody>
          <a:bodyPr vert="horz" wrap="square" lIns="0" tIns="64769" rIns="0" bIns="0" rtlCol="0">
            <a:spAutoFit/>
          </a:bodyPr>
          <a:lstStyle/>
          <a:p>
            <a:pPr marL="50800">
              <a:lnSpc>
                <a:spcPct val="100000"/>
              </a:lnSpc>
              <a:spcBef>
                <a:spcPts val="509"/>
              </a:spcBef>
            </a:pPr>
            <a:r>
              <a:rPr sz="1650" baseline="-40404" dirty="0">
                <a:latin typeface="Arial Narrow"/>
                <a:cs typeface="Arial Narrow"/>
              </a:rPr>
              <a:t>= </a:t>
            </a:r>
            <a:r>
              <a:rPr sz="1100" spc="20" dirty="0">
                <a:latin typeface="Trebuchet MS"/>
                <a:cs typeface="Trebuchet MS"/>
              </a:rPr>
              <a:t>`</a:t>
            </a:r>
            <a:r>
              <a:rPr sz="1100" spc="20" dirty="0">
                <a:latin typeface="Segoe UI"/>
                <a:cs typeface="Segoe UI"/>
              </a:rPr>
              <a:t>4,60,000÷5 </a:t>
            </a:r>
            <a:r>
              <a:rPr sz="1100" dirty="0">
                <a:latin typeface="Segoe UI"/>
                <a:cs typeface="Segoe UI"/>
              </a:rPr>
              <a:t>years </a:t>
            </a:r>
            <a:r>
              <a:rPr sz="1650" spc="-7" baseline="-40404" dirty="0">
                <a:latin typeface="Segoe UI"/>
                <a:cs typeface="Segoe UI"/>
              </a:rPr>
              <a:t>×100 </a:t>
            </a:r>
            <a:r>
              <a:rPr sz="1650" baseline="-40404" dirty="0">
                <a:latin typeface="Arial Narrow"/>
                <a:cs typeface="Arial Narrow"/>
              </a:rPr>
              <a:t>=</a:t>
            </a:r>
            <a:r>
              <a:rPr sz="1650" spc="52" baseline="-40404" dirty="0">
                <a:latin typeface="Arial Narrow"/>
                <a:cs typeface="Arial Narrow"/>
              </a:rPr>
              <a:t> </a:t>
            </a:r>
            <a:r>
              <a:rPr sz="1100" spc="10" dirty="0">
                <a:latin typeface="Trebuchet MS"/>
                <a:cs typeface="Trebuchet MS"/>
              </a:rPr>
              <a:t>`</a:t>
            </a:r>
            <a:r>
              <a:rPr sz="1100" spc="10" dirty="0">
                <a:latin typeface="Segoe UI"/>
                <a:cs typeface="Segoe UI"/>
              </a:rPr>
              <a:t>92,000</a:t>
            </a:r>
            <a:endParaRPr sz="1100">
              <a:latin typeface="Segoe UI"/>
              <a:cs typeface="Segoe UI"/>
            </a:endParaRPr>
          </a:p>
          <a:p>
            <a:pPr marL="424815">
              <a:lnSpc>
                <a:spcPct val="100000"/>
              </a:lnSpc>
              <a:spcBef>
                <a:spcPts val="415"/>
              </a:spcBef>
              <a:tabLst>
                <a:tab pos="1806575" algn="l"/>
              </a:tabLst>
            </a:pPr>
            <a:r>
              <a:rPr sz="1100" spc="10" dirty="0">
                <a:latin typeface="Trebuchet MS"/>
                <a:cs typeface="Trebuchet MS"/>
              </a:rPr>
              <a:t>`</a:t>
            </a:r>
            <a:r>
              <a:rPr sz="1100" spc="10" dirty="0">
                <a:latin typeface="Segoe UI"/>
                <a:cs typeface="Segoe UI"/>
              </a:rPr>
              <a:t>10,00,000	</a:t>
            </a:r>
            <a:r>
              <a:rPr sz="1100" spc="5" dirty="0">
                <a:latin typeface="Trebuchet MS"/>
                <a:cs typeface="Trebuchet MS"/>
              </a:rPr>
              <a:t>`</a:t>
            </a:r>
            <a:r>
              <a:rPr sz="1100" spc="5" dirty="0">
                <a:latin typeface="Segoe UI"/>
                <a:cs typeface="Segoe UI"/>
              </a:rPr>
              <a:t>10,00,000</a:t>
            </a:r>
            <a:endParaRPr sz="1100">
              <a:latin typeface="Segoe UI"/>
              <a:cs typeface="Segoe UI"/>
            </a:endParaRPr>
          </a:p>
        </p:txBody>
      </p:sp>
      <p:sp>
        <p:nvSpPr>
          <p:cNvPr id="12" name="object 12"/>
          <p:cNvSpPr txBox="1"/>
          <p:nvPr/>
        </p:nvSpPr>
        <p:spPr>
          <a:xfrm>
            <a:off x="4265865" y="2123146"/>
            <a:ext cx="769620" cy="194945"/>
          </a:xfrm>
          <a:prstGeom prst="rect">
            <a:avLst/>
          </a:prstGeom>
        </p:spPr>
        <p:txBody>
          <a:bodyPr vert="horz" wrap="square" lIns="0" tIns="13970" rIns="0" bIns="0" rtlCol="0">
            <a:spAutoFit/>
          </a:bodyPr>
          <a:lstStyle/>
          <a:p>
            <a:pPr marL="12700">
              <a:lnSpc>
                <a:spcPct val="100000"/>
              </a:lnSpc>
              <a:spcBef>
                <a:spcPts val="110"/>
              </a:spcBef>
            </a:pPr>
            <a:r>
              <a:rPr sz="1100" spc="-10" dirty="0">
                <a:latin typeface="Segoe UI"/>
                <a:cs typeface="Segoe UI"/>
              </a:rPr>
              <a:t>×100</a:t>
            </a:r>
            <a:r>
              <a:rPr sz="1100" spc="-195" dirty="0">
                <a:latin typeface="Segoe UI"/>
                <a:cs typeface="Segoe UI"/>
              </a:rPr>
              <a:t> </a:t>
            </a:r>
            <a:r>
              <a:rPr sz="1100" spc="20" dirty="0">
                <a:latin typeface="Segoe UI"/>
                <a:cs typeface="Segoe UI"/>
              </a:rPr>
              <a:t>=9.2%</a:t>
            </a:r>
            <a:endParaRPr sz="1100">
              <a:latin typeface="Segoe UI"/>
              <a:cs typeface="Segoe UI"/>
            </a:endParaRPr>
          </a:p>
        </p:txBody>
      </p:sp>
      <p:sp>
        <p:nvSpPr>
          <p:cNvPr id="13" name="object 13"/>
          <p:cNvSpPr txBox="1"/>
          <p:nvPr/>
        </p:nvSpPr>
        <p:spPr>
          <a:xfrm>
            <a:off x="901584" y="2482740"/>
            <a:ext cx="5285740" cy="1403350"/>
          </a:xfrm>
          <a:prstGeom prst="rect">
            <a:avLst/>
          </a:prstGeom>
        </p:spPr>
        <p:txBody>
          <a:bodyPr vert="horz" wrap="square" lIns="0" tIns="12700" rIns="0" bIns="0" rtlCol="0">
            <a:spAutoFit/>
          </a:bodyPr>
          <a:lstStyle/>
          <a:p>
            <a:pPr marL="378460" marR="5080" algn="just">
              <a:lnSpc>
                <a:spcPct val="110900"/>
              </a:lnSpc>
              <a:spcBef>
                <a:spcPts val="100"/>
              </a:spcBef>
            </a:pPr>
            <a:r>
              <a:rPr sz="1100" spc="-5" dirty="0">
                <a:latin typeface="Segoe UI"/>
                <a:cs typeface="Segoe UI"/>
              </a:rPr>
              <a:t>This </a:t>
            </a:r>
            <a:r>
              <a:rPr sz="1100" dirty="0">
                <a:latin typeface="Segoe UI"/>
                <a:cs typeface="Segoe UI"/>
              </a:rPr>
              <a:t>rate </a:t>
            </a:r>
            <a:r>
              <a:rPr sz="1100" spc="-5" dirty="0">
                <a:latin typeface="Segoe UI"/>
                <a:cs typeface="Segoe UI"/>
              </a:rPr>
              <a:t>is compared with the </a:t>
            </a:r>
            <a:r>
              <a:rPr sz="1100" dirty="0">
                <a:latin typeface="Segoe UI"/>
                <a:cs typeface="Segoe UI"/>
              </a:rPr>
              <a:t>rate </a:t>
            </a:r>
            <a:r>
              <a:rPr sz="1100" spc="-5" dirty="0">
                <a:latin typeface="Segoe UI"/>
                <a:cs typeface="Segoe UI"/>
              </a:rPr>
              <a:t>expected </a:t>
            </a:r>
            <a:r>
              <a:rPr sz="1100" dirty="0">
                <a:latin typeface="Segoe UI"/>
                <a:cs typeface="Segoe UI"/>
              </a:rPr>
              <a:t>on </a:t>
            </a:r>
            <a:r>
              <a:rPr sz="1100" spc="-5" dirty="0">
                <a:latin typeface="Segoe UI"/>
                <a:cs typeface="Segoe UI"/>
              </a:rPr>
              <a:t>other projects, </a:t>
            </a:r>
            <a:r>
              <a:rPr sz="1100" dirty="0">
                <a:latin typeface="Segoe UI"/>
                <a:cs typeface="Segoe UI"/>
              </a:rPr>
              <a:t>had </a:t>
            </a:r>
            <a:r>
              <a:rPr sz="1100" spc="-5" dirty="0">
                <a:latin typeface="Segoe UI"/>
                <a:cs typeface="Segoe UI"/>
              </a:rPr>
              <a:t>the same  funds</a:t>
            </a:r>
            <a:r>
              <a:rPr sz="1100" spc="-55" dirty="0">
                <a:latin typeface="Segoe UI"/>
                <a:cs typeface="Segoe UI"/>
              </a:rPr>
              <a:t> </a:t>
            </a:r>
            <a:r>
              <a:rPr sz="1100" spc="-5" dirty="0">
                <a:latin typeface="Segoe UI"/>
                <a:cs typeface="Segoe UI"/>
              </a:rPr>
              <a:t>been</a:t>
            </a:r>
            <a:r>
              <a:rPr sz="1100" spc="-55" dirty="0">
                <a:latin typeface="Segoe UI"/>
                <a:cs typeface="Segoe UI"/>
              </a:rPr>
              <a:t> </a:t>
            </a:r>
            <a:r>
              <a:rPr sz="1100" spc="-5" dirty="0">
                <a:latin typeface="Segoe UI"/>
                <a:cs typeface="Segoe UI"/>
              </a:rPr>
              <a:t>invested</a:t>
            </a:r>
            <a:r>
              <a:rPr sz="1100" spc="-55" dirty="0">
                <a:latin typeface="Segoe UI"/>
                <a:cs typeface="Segoe UI"/>
              </a:rPr>
              <a:t> </a:t>
            </a:r>
            <a:r>
              <a:rPr sz="1100" spc="-5" dirty="0">
                <a:latin typeface="Segoe UI"/>
                <a:cs typeface="Segoe UI"/>
              </a:rPr>
              <a:t>alternatively</a:t>
            </a:r>
            <a:r>
              <a:rPr sz="1100" spc="-45" dirty="0">
                <a:latin typeface="Segoe UI"/>
                <a:cs typeface="Segoe UI"/>
              </a:rPr>
              <a:t> </a:t>
            </a:r>
            <a:r>
              <a:rPr sz="1100" spc="-5" dirty="0">
                <a:latin typeface="Segoe UI"/>
                <a:cs typeface="Segoe UI"/>
              </a:rPr>
              <a:t>in</a:t>
            </a:r>
            <a:r>
              <a:rPr sz="1100" spc="-55" dirty="0">
                <a:latin typeface="Segoe UI"/>
                <a:cs typeface="Segoe UI"/>
              </a:rPr>
              <a:t> </a:t>
            </a:r>
            <a:r>
              <a:rPr sz="1100" spc="-5" dirty="0">
                <a:latin typeface="Segoe UI"/>
                <a:cs typeface="Segoe UI"/>
              </a:rPr>
              <a:t>those</a:t>
            </a:r>
            <a:r>
              <a:rPr sz="1100" spc="-55" dirty="0">
                <a:latin typeface="Segoe UI"/>
                <a:cs typeface="Segoe UI"/>
              </a:rPr>
              <a:t> </a:t>
            </a:r>
            <a:r>
              <a:rPr sz="1100" spc="-5" dirty="0">
                <a:latin typeface="Segoe UI"/>
                <a:cs typeface="Segoe UI"/>
              </a:rPr>
              <a:t>projects.</a:t>
            </a:r>
            <a:r>
              <a:rPr sz="1100" spc="-65" dirty="0">
                <a:latin typeface="Segoe UI"/>
                <a:cs typeface="Segoe UI"/>
              </a:rPr>
              <a:t> </a:t>
            </a:r>
            <a:r>
              <a:rPr sz="1100" spc="-5" dirty="0">
                <a:latin typeface="Segoe UI"/>
                <a:cs typeface="Segoe UI"/>
              </a:rPr>
              <a:t>Sometimes,</a:t>
            </a:r>
            <a:r>
              <a:rPr sz="1100" spc="-50" dirty="0">
                <a:latin typeface="Segoe UI"/>
                <a:cs typeface="Segoe UI"/>
              </a:rPr>
              <a:t> </a:t>
            </a:r>
            <a:r>
              <a:rPr sz="1100" spc="-5" dirty="0">
                <a:latin typeface="Segoe UI"/>
                <a:cs typeface="Segoe UI"/>
              </a:rPr>
              <a:t>the</a:t>
            </a:r>
            <a:r>
              <a:rPr sz="1100" spc="-55" dirty="0">
                <a:latin typeface="Segoe UI"/>
                <a:cs typeface="Segoe UI"/>
              </a:rPr>
              <a:t> </a:t>
            </a:r>
            <a:r>
              <a:rPr sz="1100" spc="-5" dirty="0">
                <a:latin typeface="Segoe UI"/>
                <a:cs typeface="Segoe UI"/>
              </a:rPr>
              <a:t>management  compares this </a:t>
            </a:r>
            <a:r>
              <a:rPr sz="1100" dirty="0">
                <a:latin typeface="Segoe UI"/>
                <a:cs typeface="Segoe UI"/>
              </a:rPr>
              <a:t>rate </a:t>
            </a:r>
            <a:r>
              <a:rPr sz="1100" spc="-5" dirty="0">
                <a:latin typeface="Segoe UI"/>
                <a:cs typeface="Segoe UI"/>
              </a:rPr>
              <a:t>with the minimum </a:t>
            </a:r>
            <a:r>
              <a:rPr sz="1100" dirty="0">
                <a:latin typeface="Segoe UI"/>
                <a:cs typeface="Segoe UI"/>
              </a:rPr>
              <a:t>rate </a:t>
            </a:r>
            <a:r>
              <a:rPr sz="1100" spc="-5" dirty="0">
                <a:latin typeface="Segoe UI"/>
                <a:cs typeface="Segoe UI"/>
              </a:rPr>
              <a:t>(called-cut </a:t>
            </a:r>
            <a:r>
              <a:rPr sz="1100" dirty="0">
                <a:latin typeface="Segoe UI"/>
                <a:cs typeface="Segoe UI"/>
              </a:rPr>
              <a:t>off </a:t>
            </a:r>
            <a:r>
              <a:rPr sz="1100" spc="-5" dirty="0">
                <a:latin typeface="Segoe UI"/>
                <a:cs typeface="Segoe UI"/>
              </a:rPr>
              <a:t>rate). </a:t>
            </a:r>
            <a:r>
              <a:rPr sz="1100" dirty="0">
                <a:latin typeface="Segoe UI"/>
                <a:cs typeface="Segoe UI"/>
              </a:rPr>
              <a:t>For </a:t>
            </a:r>
            <a:r>
              <a:rPr sz="1100" spc="-5" dirty="0">
                <a:latin typeface="Segoe UI"/>
                <a:cs typeface="Segoe UI"/>
              </a:rPr>
              <a:t>example,  management may decide that they will </a:t>
            </a:r>
            <a:r>
              <a:rPr sz="1100" dirty="0">
                <a:latin typeface="Segoe UI"/>
                <a:cs typeface="Segoe UI"/>
              </a:rPr>
              <a:t>not </a:t>
            </a:r>
            <a:r>
              <a:rPr sz="1100" spc="-5" dirty="0">
                <a:latin typeface="Segoe UI"/>
                <a:cs typeface="Segoe UI"/>
              </a:rPr>
              <a:t>undertake any project which </a:t>
            </a:r>
            <a:r>
              <a:rPr sz="1100" dirty="0">
                <a:latin typeface="Segoe UI"/>
                <a:cs typeface="Segoe UI"/>
              </a:rPr>
              <a:t>has </a:t>
            </a:r>
            <a:r>
              <a:rPr sz="1100" spc="-5" dirty="0">
                <a:latin typeface="Segoe UI"/>
                <a:cs typeface="Segoe UI"/>
              </a:rPr>
              <a:t>an  average annual yield after </a:t>
            </a:r>
            <a:r>
              <a:rPr sz="1100" dirty="0">
                <a:latin typeface="Segoe UI"/>
                <a:cs typeface="Segoe UI"/>
              </a:rPr>
              <a:t>tax </a:t>
            </a:r>
            <a:r>
              <a:rPr sz="1100" spc="-5" dirty="0">
                <a:latin typeface="Segoe UI"/>
                <a:cs typeface="Segoe UI"/>
              </a:rPr>
              <a:t>less than 20%. Any capital expenditure proposal  which</a:t>
            </a:r>
            <a:r>
              <a:rPr sz="1100" spc="-70" dirty="0">
                <a:latin typeface="Segoe UI"/>
                <a:cs typeface="Segoe UI"/>
              </a:rPr>
              <a:t> </a:t>
            </a:r>
            <a:r>
              <a:rPr sz="1100" dirty="0">
                <a:latin typeface="Segoe UI"/>
                <a:cs typeface="Segoe UI"/>
              </a:rPr>
              <a:t>has</a:t>
            </a:r>
            <a:r>
              <a:rPr sz="1100" spc="-65" dirty="0">
                <a:latin typeface="Segoe UI"/>
                <a:cs typeface="Segoe UI"/>
              </a:rPr>
              <a:t> </a:t>
            </a:r>
            <a:r>
              <a:rPr sz="1100" dirty="0">
                <a:latin typeface="Segoe UI"/>
                <a:cs typeface="Segoe UI"/>
              </a:rPr>
              <a:t>an</a:t>
            </a:r>
            <a:r>
              <a:rPr sz="1100" spc="-65" dirty="0">
                <a:latin typeface="Segoe UI"/>
                <a:cs typeface="Segoe UI"/>
              </a:rPr>
              <a:t> </a:t>
            </a:r>
            <a:r>
              <a:rPr sz="1100" spc="-5" dirty="0">
                <a:latin typeface="Segoe UI"/>
                <a:cs typeface="Segoe UI"/>
              </a:rPr>
              <a:t>average</a:t>
            </a:r>
            <a:r>
              <a:rPr sz="1100" spc="-70" dirty="0">
                <a:latin typeface="Segoe UI"/>
                <a:cs typeface="Segoe UI"/>
              </a:rPr>
              <a:t> </a:t>
            </a:r>
            <a:r>
              <a:rPr sz="1100" spc="-5" dirty="0">
                <a:latin typeface="Segoe UI"/>
                <a:cs typeface="Segoe UI"/>
              </a:rPr>
              <a:t>annual</a:t>
            </a:r>
            <a:r>
              <a:rPr sz="1100" spc="-70" dirty="0">
                <a:latin typeface="Segoe UI"/>
                <a:cs typeface="Segoe UI"/>
              </a:rPr>
              <a:t> </a:t>
            </a:r>
            <a:r>
              <a:rPr sz="1100" spc="-5" dirty="0">
                <a:latin typeface="Segoe UI"/>
                <a:cs typeface="Segoe UI"/>
              </a:rPr>
              <a:t>yield</a:t>
            </a:r>
            <a:r>
              <a:rPr sz="1100" spc="-70" dirty="0">
                <a:latin typeface="Segoe UI"/>
                <a:cs typeface="Segoe UI"/>
              </a:rPr>
              <a:t> </a:t>
            </a:r>
            <a:r>
              <a:rPr sz="1100" dirty="0">
                <a:latin typeface="Segoe UI"/>
                <a:cs typeface="Segoe UI"/>
              </a:rPr>
              <a:t>of</a:t>
            </a:r>
            <a:r>
              <a:rPr sz="1100" spc="-70" dirty="0">
                <a:latin typeface="Segoe UI"/>
                <a:cs typeface="Segoe UI"/>
              </a:rPr>
              <a:t> </a:t>
            </a:r>
            <a:r>
              <a:rPr sz="1100" spc="-5" dirty="0">
                <a:latin typeface="Segoe UI"/>
                <a:cs typeface="Segoe UI"/>
              </a:rPr>
              <a:t>less</a:t>
            </a:r>
            <a:r>
              <a:rPr sz="1100" spc="-65" dirty="0">
                <a:latin typeface="Segoe UI"/>
                <a:cs typeface="Segoe UI"/>
              </a:rPr>
              <a:t> </a:t>
            </a:r>
            <a:r>
              <a:rPr sz="1100" spc="-5" dirty="0">
                <a:latin typeface="Segoe UI"/>
                <a:cs typeface="Segoe UI"/>
              </a:rPr>
              <a:t>than</a:t>
            </a:r>
            <a:r>
              <a:rPr sz="1100" spc="-65" dirty="0">
                <a:latin typeface="Segoe UI"/>
                <a:cs typeface="Segoe UI"/>
              </a:rPr>
              <a:t> </a:t>
            </a:r>
            <a:r>
              <a:rPr sz="1100" dirty="0">
                <a:latin typeface="Segoe UI"/>
                <a:cs typeface="Segoe UI"/>
              </a:rPr>
              <a:t>20%</a:t>
            </a:r>
            <a:r>
              <a:rPr sz="1100" spc="-70" dirty="0">
                <a:latin typeface="Segoe UI"/>
                <a:cs typeface="Segoe UI"/>
              </a:rPr>
              <a:t> </a:t>
            </a:r>
            <a:r>
              <a:rPr sz="1100" spc="-5" dirty="0">
                <a:latin typeface="Segoe UI"/>
                <a:cs typeface="Segoe UI"/>
              </a:rPr>
              <a:t>will</a:t>
            </a:r>
            <a:r>
              <a:rPr sz="1100" spc="-75" dirty="0">
                <a:latin typeface="Segoe UI"/>
                <a:cs typeface="Segoe UI"/>
              </a:rPr>
              <a:t> </a:t>
            </a:r>
            <a:r>
              <a:rPr sz="1100" spc="-5" dirty="0">
                <a:latin typeface="Segoe UI"/>
                <a:cs typeface="Segoe UI"/>
              </a:rPr>
              <a:t>be</a:t>
            </a:r>
            <a:r>
              <a:rPr sz="1100" spc="-55" dirty="0">
                <a:latin typeface="Segoe UI"/>
                <a:cs typeface="Segoe UI"/>
              </a:rPr>
              <a:t> </a:t>
            </a:r>
            <a:r>
              <a:rPr sz="1100" spc="-5" dirty="0">
                <a:latin typeface="Segoe UI"/>
                <a:cs typeface="Segoe UI"/>
              </a:rPr>
              <a:t>automatically</a:t>
            </a:r>
            <a:r>
              <a:rPr sz="1100" spc="-60" dirty="0">
                <a:latin typeface="Segoe UI"/>
                <a:cs typeface="Segoe UI"/>
              </a:rPr>
              <a:t> </a:t>
            </a:r>
            <a:r>
              <a:rPr sz="1100" spc="-5" dirty="0">
                <a:latin typeface="Segoe UI"/>
                <a:cs typeface="Segoe UI"/>
              </a:rPr>
              <a:t>rejected.</a:t>
            </a:r>
            <a:endParaRPr sz="1100">
              <a:latin typeface="Segoe UI"/>
              <a:cs typeface="Segoe UI"/>
            </a:endParaRPr>
          </a:p>
          <a:p>
            <a:pPr marL="12700">
              <a:lnSpc>
                <a:spcPct val="100000"/>
              </a:lnSpc>
              <a:spcBef>
                <a:spcPts val="740"/>
              </a:spcBef>
              <a:tabLst>
                <a:tab pos="377825" algn="l"/>
              </a:tabLst>
            </a:pPr>
            <a:r>
              <a:rPr sz="1100" i="1" spc="-5" dirty="0">
                <a:latin typeface="Segoe UI"/>
                <a:cs typeface="Segoe UI"/>
              </a:rPr>
              <a:t>(b)	If </a:t>
            </a:r>
            <a:r>
              <a:rPr sz="1100" i="1" dirty="0">
                <a:latin typeface="Segoe UI"/>
                <a:cs typeface="Segoe UI"/>
              </a:rPr>
              <a:t>Average </a:t>
            </a:r>
            <a:r>
              <a:rPr sz="1100" i="1" spc="-5" dirty="0">
                <a:latin typeface="Segoe UI"/>
                <a:cs typeface="Segoe UI"/>
              </a:rPr>
              <a:t>investment </a:t>
            </a:r>
            <a:r>
              <a:rPr sz="1100" i="1" dirty="0">
                <a:latin typeface="Segoe UI"/>
                <a:cs typeface="Segoe UI"/>
              </a:rPr>
              <a:t>is </a:t>
            </a:r>
            <a:r>
              <a:rPr sz="1100" i="1" spc="-5" dirty="0">
                <a:latin typeface="Segoe UI"/>
                <a:cs typeface="Segoe UI"/>
              </a:rPr>
              <a:t>considered,</a:t>
            </a:r>
            <a:r>
              <a:rPr sz="1100" i="1" spc="-30" dirty="0">
                <a:latin typeface="Segoe UI"/>
                <a:cs typeface="Segoe UI"/>
              </a:rPr>
              <a:t> </a:t>
            </a:r>
            <a:r>
              <a:rPr sz="1100" i="1" dirty="0">
                <a:latin typeface="Segoe UI"/>
                <a:cs typeface="Segoe UI"/>
              </a:rPr>
              <a:t>then,</a:t>
            </a:r>
            <a:endParaRPr sz="1100">
              <a:latin typeface="Segoe UI"/>
              <a:cs typeface="Segoe UI"/>
            </a:endParaRPr>
          </a:p>
        </p:txBody>
      </p:sp>
      <p:sp>
        <p:nvSpPr>
          <p:cNvPr id="14" name="object 14"/>
          <p:cNvSpPr/>
          <p:nvPr/>
        </p:nvSpPr>
        <p:spPr>
          <a:xfrm>
            <a:off x="1958468" y="4162700"/>
            <a:ext cx="1223010" cy="0"/>
          </a:xfrm>
          <a:custGeom>
            <a:avLst/>
            <a:gdLst/>
            <a:ahLst/>
            <a:cxnLst/>
            <a:rect l="l" t="t" r="r" b="b"/>
            <a:pathLst>
              <a:path w="1223010">
                <a:moveTo>
                  <a:pt x="0" y="0"/>
                </a:moveTo>
                <a:lnTo>
                  <a:pt x="1222771" y="0"/>
                </a:lnTo>
              </a:path>
            </a:pathLst>
          </a:custGeom>
          <a:ln w="7640">
            <a:solidFill>
              <a:srgbClr val="000000"/>
            </a:solidFill>
          </a:ln>
        </p:spPr>
        <p:txBody>
          <a:bodyPr wrap="square" lIns="0" tIns="0" rIns="0" bIns="0" rtlCol="0"/>
          <a:lstStyle/>
          <a:p>
            <a:endParaRPr/>
          </a:p>
        </p:txBody>
      </p:sp>
      <p:sp>
        <p:nvSpPr>
          <p:cNvPr id="15" name="object 15"/>
          <p:cNvSpPr txBox="1"/>
          <p:nvPr/>
        </p:nvSpPr>
        <p:spPr>
          <a:xfrm>
            <a:off x="2346213" y="3948132"/>
            <a:ext cx="447040" cy="195580"/>
          </a:xfrm>
          <a:prstGeom prst="rect">
            <a:avLst/>
          </a:prstGeom>
        </p:spPr>
        <p:txBody>
          <a:bodyPr vert="horz" wrap="square" lIns="0" tIns="14605" rIns="0" bIns="0" rtlCol="0">
            <a:spAutoFit/>
          </a:bodyPr>
          <a:lstStyle/>
          <a:p>
            <a:pPr marL="12700">
              <a:lnSpc>
                <a:spcPct val="100000"/>
              </a:lnSpc>
              <a:spcBef>
                <a:spcPts val="115"/>
              </a:spcBef>
            </a:pPr>
            <a:r>
              <a:rPr sz="1100" spc="5" dirty="0">
                <a:latin typeface="Segoe UI"/>
                <a:cs typeface="Segoe UI"/>
              </a:rPr>
              <a:t>92</a:t>
            </a:r>
            <a:r>
              <a:rPr sz="1100" spc="80" dirty="0">
                <a:latin typeface="Segoe UI"/>
                <a:cs typeface="Segoe UI"/>
              </a:rPr>
              <a:t>,</a:t>
            </a:r>
            <a:r>
              <a:rPr sz="1100" spc="5" dirty="0">
                <a:latin typeface="Segoe UI"/>
                <a:cs typeface="Segoe UI"/>
              </a:rPr>
              <a:t>000</a:t>
            </a:r>
            <a:endParaRPr sz="1100">
              <a:latin typeface="Segoe UI"/>
              <a:cs typeface="Segoe UI"/>
            </a:endParaRPr>
          </a:p>
        </p:txBody>
      </p:sp>
      <p:sp>
        <p:nvSpPr>
          <p:cNvPr id="16" name="object 16"/>
          <p:cNvSpPr/>
          <p:nvPr/>
        </p:nvSpPr>
        <p:spPr>
          <a:xfrm>
            <a:off x="3737036" y="4163498"/>
            <a:ext cx="550545" cy="0"/>
          </a:xfrm>
          <a:custGeom>
            <a:avLst/>
            <a:gdLst/>
            <a:ahLst/>
            <a:cxnLst/>
            <a:rect l="l" t="t" r="r" b="b"/>
            <a:pathLst>
              <a:path w="550545">
                <a:moveTo>
                  <a:pt x="0" y="0"/>
                </a:moveTo>
                <a:lnTo>
                  <a:pt x="550548" y="0"/>
                </a:lnTo>
              </a:path>
            </a:pathLst>
          </a:custGeom>
          <a:ln w="7599">
            <a:solidFill>
              <a:srgbClr val="000000"/>
            </a:solidFill>
          </a:ln>
        </p:spPr>
        <p:txBody>
          <a:bodyPr wrap="square" lIns="0" tIns="0" rIns="0" bIns="0" rtlCol="0"/>
          <a:lstStyle/>
          <a:p>
            <a:endParaRPr/>
          </a:p>
        </p:txBody>
      </p:sp>
      <p:sp>
        <p:nvSpPr>
          <p:cNvPr id="17" name="object 17"/>
          <p:cNvSpPr txBox="1"/>
          <p:nvPr/>
        </p:nvSpPr>
        <p:spPr>
          <a:xfrm>
            <a:off x="1790480" y="4048924"/>
            <a:ext cx="3541395" cy="195580"/>
          </a:xfrm>
          <a:prstGeom prst="rect">
            <a:avLst/>
          </a:prstGeom>
        </p:spPr>
        <p:txBody>
          <a:bodyPr vert="horz" wrap="square" lIns="0" tIns="14605" rIns="0" bIns="0" rtlCol="0">
            <a:spAutoFit/>
          </a:bodyPr>
          <a:lstStyle/>
          <a:p>
            <a:pPr marL="38100">
              <a:lnSpc>
                <a:spcPct val="100000"/>
              </a:lnSpc>
              <a:spcBef>
                <a:spcPts val="115"/>
              </a:spcBef>
              <a:tabLst>
                <a:tab pos="1404620" algn="l"/>
              </a:tabLst>
            </a:pPr>
            <a:r>
              <a:rPr sz="1100" dirty="0">
                <a:latin typeface="Arial Narrow"/>
                <a:cs typeface="Arial Narrow"/>
              </a:rPr>
              <a:t>=	</a:t>
            </a:r>
            <a:r>
              <a:rPr sz="1100" dirty="0">
                <a:latin typeface="Segoe UI"/>
                <a:cs typeface="Segoe UI"/>
              </a:rPr>
              <a:t>× </a:t>
            </a:r>
            <a:r>
              <a:rPr sz="1100" spc="10" dirty="0">
                <a:latin typeface="Segoe UI"/>
                <a:cs typeface="Segoe UI"/>
              </a:rPr>
              <a:t>100 </a:t>
            </a:r>
            <a:r>
              <a:rPr sz="1100" dirty="0">
                <a:latin typeface="Segoe UI"/>
                <a:cs typeface="Segoe UI"/>
              </a:rPr>
              <a:t>= </a:t>
            </a:r>
            <a:r>
              <a:rPr sz="1650" spc="22" baseline="40404" dirty="0">
                <a:latin typeface="Segoe UI"/>
                <a:cs typeface="Segoe UI"/>
              </a:rPr>
              <a:t>92,000 </a:t>
            </a:r>
            <a:r>
              <a:rPr sz="1100" spc="25" dirty="0">
                <a:latin typeface="Segoe UI"/>
                <a:cs typeface="Segoe UI"/>
              </a:rPr>
              <a:t>×100 </a:t>
            </a:r>
            <a:r>
              <a:rPr sz="1100" dirty="0">
                <a:latin typeface="Segoe UI"/>
                <a:cs typeface="Segoe UI"/>
              </a:rPr>
              <a:t>=</a:t>
            </a:r>
            <a:r>
              <a:rPr sz="1100" spc="-85" dirty="0">
                <a:latin typeface="Segoe UI"/>
                <a:cs typeface="Segoe UI"/>
              </a:rPr>
              <a:t> </a:t>
            </a:r>
            <a:r>
              <a:rPr sz="1100" spc="15" dirty="0">
                <a:latin typeface="Segoe UI"/>
                <a:cs typeface="Segoe UI"/>
              </a:rPr>
              <a:t>17.04%</a:t>
            </a:r>
            <a:endParaRPr sz="1100">
              <a:latin typeface="Segoe UI"/>
              <a:cs typeface="Segoe UI"/>
            </a:endParaRPr>
          </a:p>
        </p:txBody>
      </p:sp>
      <p:sp>
        <p:nvSpPr>
          <p:cNvPr id="18" name="object 18"/>
          <p:cNvSpPr txBox="1"/>
          <p:nvPr/>
        </p:nvSpPr>
        <p:spPr>
          <a:xfrm>
            <a:off x="901559" y="4169374"/>
            <a:ext cx="5285105" cy="4269105"/>
          </a:xfrm>
          <a:prstGeom prst="rect">
            <a:avLst/>
          </a:prstGeom>
        </p:spPr>
        <p:txBody>
          <a:bodyPr vert="horz" wrap="square" lIns="0" tIns="14605" rIns="0" bIns="0" rtlCol="0">
            <a:spAutoFit/>
          </a:bodyPr>
          <a:lstStyle/>
          <a:p>
            <a:pPr marL="1066800">
              <a:lnSpc>
                <a:spcPct val="100000"/>
              </a:lnSpc>
              <a:spcBef>
                <a:spcPts val="115"/>
              </a:spcBef>
              <a:tabLst>
                <a:tab pos="2836545" algn="l"/>
              </a:tabLst>
            </a:pPr>
            <a:r>
              <a:rPr sz="1100" spc="-5" dirty="0">
                <a:latin typeface="Segoe UI"/>
                <a:cs typeface="Segoe UI"/>
              </a:rPr>
              <a:t>Average</a:t>
            </a:r>
            <a:r>
              <a:rPr sz="1100" spc="-114" dirty="0">
                <a:latin typeface="Segoe UI"/>
                <a:cs typeface="Segoe UI"/>
              </a:rPr>
              <a:t> </a:t>
            </a:r>
            <a:r>
              <a:rPr sz="1100" spc="-5" dirty="0">
                <a:latin typeface="Segoe UI"/>
                <a:cs typeface="Segoe UI"/>
              </a:rPr>
              <a:t>investment	</a:t>
            </a:r>
            <a:r>
              <a:rPr sz="1100" dirty="0">
                <a:latin typeface="Segoe UI"/>
                <a:cs typeface="Segoe UI"/>
              </a:rPr>
              <a:t>5,</a:t>
            </a:r>
            <a:r>
              <a:rPr sz="1100" spc="-170" dirty="0">
                <a:latin typeface="Segoe UI"/>
                <a:cs typeface="Segoe UI"/>
              </a:rPr>
              <a:t> </a:t>
            </a:r>
            <a:r>
              <a:rPr sz="1100" spc="15" dirty="0">
                <a:latin typeface="Segoe UI"/>
                <a:cs typeface="Segoe UI"/>
              </a:rPr>
              <a:t>40,000</a:t>
            </a:r>
            <a:endParaRPr sz="1100" dirty="0">
              <a:latin typeface="Segoe UI"/>
              <a:cs typeface="Segoe UI"/>
            </a:endParaRPr>
          </a:p>
          <a:p>
            <a:pPr marL="378460">
              <a:lnSpc>
                <a:spcPct val="100000"/>
              </a:lnSpc>
              <a:spcBef>
                <a:spcPts val="910"/>
              </a:spcBef>
            </a:pPr>
            <a:r>
              <a:rPr sz="1100" spc="-5" dirty="0">
                <a:latin typeface="Segoe UI"/>
                <a:cs typeface="Segoe UI"/>
              </a:rPr>
              <a:t>Where,</a:t>
            </a:r>
            <a:endParaRPr sz="1100" dirty="0">
              <a:latin typeface="Segoe UI"/>
              <a:cs typeface="Segoe UI"/>
            </a:endParaRPr>
          </a:p>
          <a:p>
            <a:pPr marL="378460">
              <a:lnSpc>
                <a:spcPct val="100000"/>
              </a:lnSpc>
              <a:spcBef>
                <a:spcPts val="745"/>
              </a:spcBef>
              <a:tabLst>
                <a:tab pos="1841500" algn="l"/>
              </a:tabLst>
            </a:pPr>
            <a:r>
              <a:rPr sz="1100" spc="-5" dirty="0">
                <a:latin typeface="Segoe UI"/>
                <a:cs typeface="Segoe UI"/>
              </a:rPr>
              <a:t>Average</a:t>
            </a:r>
            <a:r>
              <a:rPr sz="1100" spc="10" dirty="0">
                <a:latin typeface="Segoe UI"/>
                <a:cs typeface="Segoe UI"/>
              </a:rPr>
              <a:t> </a:t>
            </a:r>
            <a:r>
              <a:rPr sz="1100" spc="-5" dirty="0">
                <a:latin typeface="Segoe UI"/>
                <a:cs typeface="Segoe UI"/>
              </a:rPr>
              <a:t>Investment=	</a:t>
            </a:r>
            <a:r>
              <a:rPr sz="1100" dirty="0">
                <a:latin typeface="Segoe UI"/>
                <a:cs typeface="Segoe UI"/>
              </a:rPr>
              <a:t>½</a:t>
            </a:r>
            <a:r>
              <a:rPr sz="1100" spc="140" dirty="0">
                <a:latin typeface="Segoe UI"/>
                <a:cs typeface="Segoe UI"/>
              </a:rPr>
              <a:t> </a:t>
            </a:r>
            <a:r>
              <a:rPr sz="1100" spc="-5" dirty="0">
                <a:latin typeface="Segoe UI"/>
                <a:cs typeface="Segoe UI"/>
              </a:rPr>
              <a:t>(Initial</a:t>
            </a:r>
            <a:r>
              <a:rPr sz="1100" spc="130" dirty="0">
                <a:latin typeface="Segoe UI"/>
                <a:cs typeface="Segoe UI"/>
              </a:rPr>
              <a:t> </a:t>
            </a:r>
            <a:r>
              <a:rPr sz="1100" spc="-5" dirty="0">
                <a:latin typeface="Segoe UI"/>
                <a:cs typeface="Segoe UI"/>
              </a:rPr>
              <a:t>investment</a:t>
            </a:r>
            <a:r>
              <a:rPr sz="1100" spc="130" dirty="0">
                <a:latin typeface="Segoe UI"/>
                <a:cs typeface="Segoe UI"/>
              </a:rPr>
              <a:t> </a:t>
            </a:r>
            <a:r>
              <a:rPr sz="1100" dirty="0">
                <a:latin typeface="Segoe UI"/>
                <a:cs typeface="Segoe UI"/>
              </a:rPr>
              <a:t>–</a:t>
            </a:r>
            <a:r>
              <a:rPr sz="1100" spc="135" dirty="0">
                <a:latin typeface="Segoe UI"/>
                <a:cs typeface="Segoe UI"/>
              </a:rPr>
              <a:t> </a:t>
            </a:r>
            <a:r>
              <a:rPr sz="1100" spc="-5" dirty="0">
                <a:latin typeface="Segoe UI"/>
                <a:cs typeface="Segoe UI"/>
              </a:rPr>
              <a:t>Salvage</a:t>
            </a:r>
            <a:r>
              <a:rPr sz="1100" spc="130" dirty="0">
                <a:latin typeface="Segoe UI"/>
                <a:cs typeface="Segoe UI"/>
              </a:rPr>
              <a:t> </a:t>
            </a:r>
            <a:r>
              <a:rPr sz="1100" spc="-5" dirty="0">
                <a:latin typeface="Segoe UI"/>
                <a:cs typeface="Segoe UI"/>
              </a:rPr>
              <a:t>value)</a:t>
            </a:r>
            <a:r>
              <a:rPr sz="1100" spc="135" dirty="0">
                <a:latin typeface="Segoe UI"/>
                <a:cs typeface="Segoe UI"/>
              </a:rPr>
              <a:t> </a:t>
            </a:r>
            <a:r>
              <a:rPr sz="1100" dirty="0">
                <a:latin typeface="Segoe UI"/>
                <a:cs typeface="Segoe UI"/>
              </a:rPr>
              <a:t>+</a:t>
            </a:r>
            <a:r>
              <a:rPr sz="1100" spc="135" dirty="0">
                <a:latin typeface="Segoe UI"/>
                <a:cs typeface="Segoe UI"/>
              </a:rPr>
              <a:t> </a:t>
            </a:r>
            <a:r>
              <a:rPr sz="1100" spc="-5" dirty="0">
                <a:latin typeface="Segoe UI"/>
                <a:cs typeface="Segoe UI"/>
              </a:rPr>
              <a:t>Salvage</a:t>
            </a:r>
            <a:r>
              <a:rPr sz="1100" spc="120" dirty="0">
                <a:latin typeface="Segoe UI"/>
                <a:cs typeface="Segoe UI"/>
              </a:rPr>
              <a:t> </a:t>
            </a:r>
            <a:r>
              <a:rPr sz="1100" spc="-5" dirty="0">
                <a:latin typeface="Segoe UI"/>
                <a:cs typeface="Segoe UI"/>
              </a:rPr>
              <a:t>value</a:t>
            </a:r>
            <a:endParaRPr sz="1100" dirty="0">
              <a:latin typeface="Segoe UI"/>
              <a:cs typeface="Segoe UI"/>
            </a:endParaRPr>
          </a:p>
          <a:p>
            <a:pPr marL="1612900">
              <a:lnSpc>
                <a:spcPct val="100000"/>
              </a:lnSpc>
              <a:spcBef>
                <a:spcPts val="145"/>
              </a:spcBef>
              <a:tabLst>
                <a:tab pos="1841500" algn="l"/>
              </a:tabLst>
            </a:pPr>
            <a:r>
              <a:rPr sz="1100" dirty="0">
                <a:latin typeface="Segoe UI"/>
                <a:cs typeface="Segoe UI"/>
              </a:rPr>
              <a:t>=	½ </a:t>
            </a:r>
            <a:r>
              <a:rPr sz="1100" spc="-5" dirty="0">
                <a:latin typeface="Segoe UI"/>
                <a:cs typeface="Segoe UI"/>
              </a:rPr>
              <a:t>(10,00,000 </a:t>
            </a:r>
            <a:r>
              <a:rPr sz="1100" dirty="0">
                <a:latin typeface="Segoe UI"/>
                <a:cs typeface="Segoe UI"/>
              </a:rPr>
              <a:t>– </a:t>
            </a:r>
            <a:r>
              <a:rPr sz="1100" spc="-5" dirty="0">
                <a:latin typeface="Segoe UI"/>
                <a:cs typeface="Segoe UI"/>
              </a:rPr>
              <a:t>80,000) </a:t>
            </a:r>
            <a:r>
              <a:rPr sz="1100" dirty="0">
                <a:latin typeface="Segoe UI"/>
                <a:cs typeface="Segoe UI"/>
              </a:rPr>
              <a:t>+</a:t>
            </a:r>
            <a:r>
              <a:rPr sz="1100" spc="-25" dirty="0">
                <a:latin typeface="Segoe UI"/>
                <a:cs typeface="Segoe UI"/>
              </a:rPr>
              <a:t> </a:t>
            </a:r>
            <a:r>
              <a:rPr sz="1100" spc="-5" dirty="0">
                <a:latin typeface="Segoe UI"/>
                <a:cs typeface="Segoe UI"/>
              </a:rPr>
              <a:t>80,000</a:t>
            </a:r>
            <a:endParaRPr sz="1100" dirty="0">
              <a:latin typeface="Segoe UI"/>
              <a:cs typeface="Segoe UI"/>
            </a:endParaRPr>
          </a:p>
          <a:p>
            <a:pPr marL="1612900">
              <a:lnSpc>
                <a:spcPct val="100000"/>
              </a:lnSpc>
              <a:spcBef>
                <a:spcPts val="740"/>
              </a:spcBef>
              <a:tabLst>
                <a:tab pos="1841500" algn="l"/>
              </a:tabLst>
            </a:pPr>
            <a:r>
              <a:rPr sz="1100" dirty="0">
                <a:latin typeface="Segoe UI"/>
                <a:cs typeface="Segoe UI"/>
              </a:rPr>
              <a:t>=	</a:t>
            </a:r>
            <a:r>
              <a:rPr sz="1100" spc="-5" dirty="0">
                <a:latin typeface="Segoe UI"/>
                <a:cs typeface="Segoe UI"/>
              </a:rPr>
              <a:t>4,60,000 </a:t>
            </a:r>
            <a:r>
              <a:rPr sz="1100" dirty="0">
                <a:latin typeface="Segoe UI"/>
                <a:cs typeface="Segoe UI"/>
              </a:rPr>
              <a:t>+ </a:t>
            </a:r>
            <a:r>
              <a:rPr sz="1100" spc="-5" dirty="0">
                <a:latin typeface="Segoe UI"/>
                <a:cs typeface="Segoe UI"/>
              </a:rPr>
              <a:t>80,000 </a:t>
            </a:r>
            <a:r>
              <a:rPr sz="1100" dirty="0">
                <a:latin typeface="Segoe UI"/>
                <a:cs typeface="Segoe UI"/>
              </a:rPr>
              <a:t>=</a:t>
            </a:r>
            <a:r>
              <a:rPr sz="1100" spc="-25" dirty="0">
                <a:latin typeface="Segoe UI"/>
                <a:cs typeface="Segoe UI"/>
              </a:rPr>
              <a:t> </a:t>
            </a:r>
            <a:r>
              <a:rPr sz="1100" spc="-10" dirty="0">
                <a:latin typeface="Segoe UI"/>
                <a:cs typeface="Segoe UI"/>
              </a:rPr>
              <a:t>5,40,000</a:t>
            </a:r>
            <a:endParaRPr sz="1100" dirty="0">
              <a:latin typeface="Segoe UI"/>
              <a:cs typeface="Segoe UI"/>
            </a:endParaRPr>
          </a:p>
          <a:p>
            <a:pPr>
              <a:lnSpc>
                <a:spcPct val="100000"/>
              </a:lnSpc>
              <a:spcBef>
                <a:spcPts val="45"/>
              </a:spcBef>
            </a:pPr>
            <a:endParaRPr sz="1250" dirty="0">
              <a:latin typeface="Times New Roman"/>
              <a:cs typeface="Times New Roman"/>
            </a:endParaRPr>
          </a:p>
          <a:p>
            <a:pPr marL="378460">
              <a:lnSpc>
                <a:spcPct val="100000"/>
              </a:lnSpc>
            </a:pPr>
            <a:r>
              <a:rPr sz="1600" b="1" spc="15" dirty="0">
                <a:solidFill>
                  <a:srgbClr val="00A650"/>
                </a:solidFill>
                <a:latin typeface="Segoe UI Black"/>
                <a:cs typeface="Segoe UI Black"/>
              </a:rPr>
              <a:t>DISCOUNTING</a:t>
            </a:r>
            <a:r>
              <a:rPr sz="1600" b="1" spc="-85" dirty="0">
                <a:solidFill>
                  <a:srgbClr val="00A650"/>
                </a:solidFill>
                <a:latin typeface="Segoe UI Black"/>
                <a:cs typeface="Segoe UI Black"/>
              </a:rPr>
              <a:t> </a:t>
            </a:r>
            <a:r>
              <a:rPr sz="1600" b="1" spc="15" dirty="0">
                <a:solidFill>
                  <a:srgbClr val="00A650"/>
                </a:solidFill>
                <a:latin typeface="Segoe UI Black"/>
                <a:cs typeface="Segoe UI Black"/>
              </a:rPr>
              <a:t>TECHNIQUES</a:t>
            </a:r>
            <a:endParaRPr sz="1600" dirty="0">
              <a:latin typeface="Segoe UI Black"/>
              <a:cs typeface="Segoe UI Black"/>
            </a:endParaRPr>
          </a:p>
          <a:p>
            <a:pPr marL="12700" marR="5080" algn="just">
              <a:lnSpc>
                <a:spcPct val="110900"/>
              </a:lnSpc>
              <a:spcBef>
                <a:spcPts val="595"/>
              </a:spcBef>
            </a:pPr>
            <a:r>
              <a:rPr sz="1100" spc="15" dirty="0">
                <a:latin typeface="Segoe UI"/>
                <a:cs typeface="Segoe UI"/>
              </a:rPr>
              <a:t>Discounting techniques consider </a:t>
            </a:r>
            <a:r>
              <a:rPr sz="1100" spc="10" dirty="0">
                <a:latin typeface="Segoe UI"/>
                <a:cs typeface="Segoe UI"/>
              </a:rPr>
              <a:t>time value </a:t>
            </a:r>
            <a:r>
              <a:rPr sz="1100" spc="5" dirty="0">
                <a:latin typeface="Segoe UI"/>
                <a:cs typeface="Segoe UI"/>
              </a:rPr>
              <a:t>of </a:t>
            </a:r>
            <a:r>
              <a:rPr sz="1100" spc="15" dirty="0">
                <a:latin typeface="Segoe UI"/>
                <a:cs typeface="Segoe UI"/>
              </a:rPr>
              <a:t>money </a:t>
            </a:r>
            <a:r>
              <a:rPr sz="1100" spc="10" dirty="0">
                <a:latin typeface="Segoe UI"/>
                <a:cs typeface="Segoe UI"/>
              </a:rPr>
              <a:t>and discount the </a:t>
            </a:r>
            <a:r>
              <a:rPr sz="1100" spc="15" dirty="0">
                <a:latin typeface="Segoe UI"/>
                <a:cs typeface="Segoe UI"/>
              </a:rPr>
              <a:t>cash flows  </a:t>
            </a:r>
            <a:r>
              <a:rPr sz="1100" spc="10" dirty="0">
                <a:latin typeface="Segoe UI"/>
                <a:cs typeface="Segoe UI"/>
              </a:rPr>
              <a:t>to </a:t>
            </a:r>
            <a:r>
              <a:rPr sz="1100" spc="15" dirty="0">
                <a:latin typeface="Segoe UI"/>
                <a:cs typeface="Segoe UI"/>
              </a:rPr>
              <a:t>their Present Value. </a:t>
            </a:r>
            <a:r>
              <a:rPr sz="1100" spc="10" dirty="0">
                <a:latin typeface="Segoe UI"/>
                <a:cs typeface="Segoe UI"/>
              </a:rPr>
              <a:t>These </a:t>
            </a:r>
            <a:r>
              <a:rPr sz="1100" spc="15" dirty="0">
                <a:latin typeface="Segoe UI"/>
                <a:cs typeface="Segoe UI"/>
              </a:rPr>
              <a:t>techniques </a:t>
            </a:r>
            <a:r>
              <a:rPr sz="1100" spc="10" dirty="0">
                <a:latin typeface="Segoe UI"/>
                <a:cs typeface="Segoe UI"/>
              </a:rPr>
              <a:t>are also </a:t>
            </a:r>
            <a:r>
              <a:rPr sz="1100" spc="15" dirty="0">
                <a:latin typeface="Segoe UI"/>
                <a:cs typeface="Segoe UI"/>
              </a:rPr>
              <a:t>known </a:t>
            </a:r>
            <a:r>
              <a:rPr sz="1100" spc="10" dirty="0">
                <a:latin typeface="Segoe UI"/>
                <a:cs typeface="Segoe UI"/>
              </a:rPr>
              <a:t>as </a:t>
            </a:r>
            <a:r>
              <a:rPr sz="1100" spc="15" dirty="0">
                <a:latin typeface="Segoe UI"/>
                <a:cs typeface="Segoe UI"/>
              </a:rPr>
              <a:t>Present Value  techniques.</a:t>
            </a:r>
            <a:r>
              <a:rPr sz="1100" spc="-15" dirty="0">
                <a:latin typeface="Segoe UI"/>
                <a:cs typeface="Segoe UI"/>
              </a:rPr>
              <a:t> </a:t>
            </a:r>
            <a:r>
              <a:rPr sz="1100" spc="10" dirty="0">
                <a:latin typeface="Segoe UI"/>
                <a:cs typeface="Segoe UI"/>
              </a:rPr>
              <a:t>These</a:t>
            </a:r>
            <a:r>
              <a:rPr sz="1100" spc="-25" dirty="0">
                <a:latin typeface="Segoe UI"/>
                <a:cs typeface="Segoe UI"/>
              </a:rPr>
              <a:t> </a:t>
            </a:r>
            <a:r>
              <a:rPr sz="1100" spc="15" dirty="0">
                <a:latin typeface="Segoe UI"/>
                <a:cs typeface="Segoe UI"/>
              </a:rPr>
              <a:t>are</a:t>
            </a:r>
            <a:r>
              <a:rPr sz="1100" spc="-30" dirty="0">
                <a:latin typeface="Segoe UI"/>
                <a:cs typeface="Segoe UI"/>
              </a:rPr>
              <a:t> </a:t>
            </a:r>
            <a:r>
              <a:rPr sz="1100" spc="10" dirty="0">
                <a:latin typeface="Segoe UI"/>
                <a:cs typeface="Segoe UI"/>
              </a:rPr>
              <a:t>namely</a:t>
            </a:r>
            <a:r>
              <a:rPr sz="1100" spc="-15" dirty="0">
                <a:latin typeface="Segoe UI"/>
                <a:cs typeface="Segoe UI"/>
              </a:rPr>
              <a:t> </a:t>
            </a:r>
            <a:r>
              <a:rPr sz="1100" spc="15" dirty="0">
                <a:latin typeface="Segoe UI"/>
                <a:cs typeface="Segoe UI"/>
              </a:rPr>
              <a:t>Net</a:t>
            </a:r>
            <a:r>
              <a:rPr sz="1100" spc="-25" dirty="0">
                <a:latin typeface="Segoe UI"/>
                <a:cs typeface="Segoe UI"/>
              </a:rPr>
              <a:t> </a:t>
            </a:r>
            <a:r>
              <a:rPr sz="1100" spc="15" dirty="0">
                <a:latin typeface="Segoe UI"/>
                <a:cs typeface="Segoe UI"/>
              </a:rPr>
              <a:t>Present</a:t>
            </a:r>
            <a:r>
              <a:rPr sz="1100" spc="-20" dirty="0">
                <a:latin typeface="Segoe UI"/>
                <a:cs typeface="Segoe UI"/>
              </a:rPr>
              <a:t> </a:t>
            </a:r>
            <a:r>
              <a:rPr sz="1100" spc="10" dirty="0">
                <a:latin typeface="Segoe UI"/>
                <a:cs typeface="Segoe UI"/>
              </a:rPr>
              <a:t>Value</a:t>
            </a:r>
            <a:r>
              <a:rPr sz="1100" spc="-25" dirty="0">
                <a:latin typeface="Segoe UI"/>
                <a:cs typeface="Segoe UI"/>
              </a:rPr>
              <a:t> </a:t>
            </a:r>
            <a:r>
              <a:rPr sz="1100" spc="15" dirty="0">
                <a:latin typeface="Segoe UI"/>
                <a:cs typeface="Segoe UI"/>
              </a:rPr>
              <a:t>(NPV),</a:t>
            </a:r>
            <a:r>
              <a:rPr sz="1100" spc="-15" dirty="0">
                <a:latin typeface="Segoe UI"/>
                <a:cs typeface="Segoe UI"/>
              </a:rPr>
              <a:t> </a:t>
            </a:r>
            <a:r>
              <a:rPr sz="1100" spc="15" dirty="0">
                <a:latin typeface="Segoe UI"/>
                <a:cs typeface="Segoe UI"/>
              </a:rPr>
              <a:t>Internal</a:t>
            </a:r>
            <a:r>
              <a:rPr sz="1100" spc="-25" dirty="0">
                <a:latin typeface="Segoe UI"/>
                <a:cs typeface="Segoe UI"/>
              </a:rPr>
              <a:t> </a:t>
            </a:r>
            <a:r>
              <a:rPr sz="1100" spc="10" dirty="0">
                <a:latin typeface="Segoe UI"/>
                <a:cs typeface="Segoe UI"/>
              </a:rPr>
              <a:t>Rate</a:t>
            </a:r>
            <a:r>
              <a:rPr sz="1100" spc="-25" dirty="0">
                <a:latin typeface="Segoe UI"/>
                <a:cs typeface="Segoe UI"/>
              </a:rPr>
              <a:t> </a:t>
            </a:r>
            <a:r>
              <a:rPr sz="1100" spc="10" dirty="0">
                <a:latin typeface="Segoe UI"/>
                <a:cs typeface="Segoe UI"/>
              </a:rPr>
              <a:t>of</a:t>
            </a:r>
            <a:r>
              <a:rPr sz="1100" spc="-25" dirty="0">
                <a:latin typeface="Segoe UI"/>
                <a:cs typeface="Segoe UI"/>
              </a:rPr>
              <a:t> </a:t>
            </a:r>
            <a:r>
              <a:rPr sz="1100" spc="15" dirty="0">
                <a:latin typeface="Segoe UI"/>
                <a:cs typeface="Segoe UI"/>
              </a:rPr>
              <a:t>Return</a:t>
            </a:r>
            <a:r>
              <a:rPr sz="1100" spc="-10" dirty="0">
                <a:latin typeface="Segoe UI"/>
                <a:cs typeface="Segoe UI"/>
              </a:rPr>
              <a:t> </a:t>
            </a:r>
            <a:r>
              <a:rPr sz="1100" spc="10" dirty="0">
                <a:latin typeface="Segoe UI"/>
                <a:cs typeface="Segoe UI"/>
              </a:rPr>
              <a:t>(IRR)  </a:t>
            </a:r>
            <a:r>
              <a:rPr sz="1100" spc="15" dirty="0">
                <a:latin typeface="Segoe UI"/>
                <a:cs typeface="Segoe UI"/>
              </a:rPr>
              <a:t>and</a:t>
            </a:r>
            <a:r>
              <a:rPr sz="1100" spc="-20" dirty="0">
                <a:latin typeface="Segoe UI"/>
                <a:cs typeface="Segoe UI"/>
              </a:rPr>
              <a:t> </a:t>
            </a:r>
            <a:r>
              <a:rPr sz="1100" spc="15" dirty="0">
                <a:latin typeface="Segoe UI"/>
                <a:cs typeface="Segoe UI"/>
              </a:rPr>
              <a:t>Profitability</a:t>
            </a:r>
            <a:r>
              <a:rPr sz="1100" spc="5" dirty="0">
                <a:latin typeface="Segoe UI"/>
                <a:cs typeface="Segoe UI"/>
              </a:rPr>
              <a:t> </a:t>
            </a:r>
            <a:r>
              <a:rPr sz="1100" spc="10" dirty="0">
                <a:latin typeface="Segoe UI"/>
                <a:cs typeface="Segoe UI"/>
              </a:rPr>
              <a:t>Index</a:t>
            </a:r>
            <a:r>
              <a:rPr sz="1100" dirty="0">
                <a:latin typeface="Segoe UI"/>
                <a:cs typeface="Segoe UI"/>
              </a:rPr>
              <a:t> </a:t>
            </a:r>
            <a:r>
              <a:rPr sz="1100" spc="10" dirty="0">
                <a:latin typeface="Segoe UI"/>
                <a:cs typeface="Segoe UI"/>
              </a:rPr>
              <a:t>(PI).</a:t>
            </a:r>
            <a:r>
              <a:rPr sz="1100" spc="-15" dirty="0">
                <a:latin typeface="Segoe UI"/>
                <a:cs typeface="Segoe UI"/>
              </a:rPr>
              <a:t> </a:t>
            </a:r>
            <a:r>
              <a:rPr sz="1100" spc="15" dirty="0">
                <a:latin typeface="Segoe UI"/>
                <a:cs typeface="Segoe UI"/>
              </a:rPr>
              <a:t>First</a:t>
            </a:r>
            <a:r>
              <a:rPr sz="1100" dirty="0">
                <a:latin typeface="Segoe UI"/>
                <a:cs typeface="Segoe UI"/>
              </a:rPr>
              <a:t> </a:t>
            </a:r>
            <a:r>
              <a:rPr sz="1100" spc="10" dirty="0">
                <a:latin typeface="Segoe UI"/>
                <a:cs typeface="Segoe UI"/>
              </a:rPr>
              <a:t>let</a:t>
            </a:r>
            <a:r>
              <a:rPr sz="1100" dirty="0">
                <a:latin typeface="Segoe UI"/>
                <a:cs typeface="Segoe UI"/>
              </a:rPr>
              <a:t> </a:t>
            </a:r>
            <a:r>
              <a:rPr sz="1100" spc="10" dirty="0">
                <a:latin typeface="Segoe UI"/>
                <a:cs typeface="Segoe UI"/>
              </a:rPr>
              <a:t>us</a:t>
            </a:r>
            <a:r>
              <a:rPr sz="1100" spc="-15" dirty="0">
                <a:latin typeface="Segoe UI"/>
                <a:cs typeface="Segoe UI"/>
              </a:rPr>
              <a:t> </a:t>
            </a:r>
            <a:r>
              <a:rPr sz="1100" spc="15" dirty="0">
                <a:latin typeface="Segoe UI"/>
                <a:cs typeface="Segoe UI"/>
              </a:rPr>
              <a:t>discuss</a:t>
            </a:r>
            <a:r>
              <a:rPr sz="1100" spc="-10" dirty="0">
                <a:latin typeface="Segoe UI"/>
                <a:cs typeface="Segoe UI"/>
              </a:rPr>
              <a:t> </a:t>
            </a:r>
            <a:r>
              <a:rPr sz="1100" spc="15" dirty="0">
                <a:latin typeface="Segoe UI"/>
                <a:cs typeface="Segoe UI"/>
              </a:rPr>
              <a:t>about</a:t>
            </a:r>
            <a:r>
              <a:rPr sz="1100" spc="-15" dirty="0">
                <a:latin typeface="Segoe UI"/>
                <a:cs typeface="Segoe UI"/>
              </a:rPr>
              <a:t> </a:t>
            </a:r>
            <a:r>
              <a:rPr sz="1100" spc="15" dirty="0">
                <a:latin typeface="Segoe UI"/>
                <a:cs typeface="Segoe UI"/>
              </a:rPr>
              <a:t>Determination</a:t>
            </a:r>
            <a:r>
              <a:rPr sz="1100" spc="-5" dirty="0">
                <a:latin typeface="Segoe UI"/>
                <a:cs typeface="Segoe UI"/>
              </a:rPr>
              <a:t> </a:t>
            </a:r>
            <a:r>
              <a:rPr sz="1100" spc="5" dirty="0">
                <a:latin typeface="Segoe UI"/>
                <a:cs typeface="Segoe UI"/>
              </a:rPr>
              <a:t>of</a:t>
            </a:r>
            <a:r>
              <a:rPr sz="1100" spc="-10" dirty="0">
                <a:latin typeface="Segoe UI"/>
                <a:cs typeface="Segoe UI"/>
              </a:rPr>
              <a:t> </a:t>
            </a:r>
            <a:r>
              <a:rPr sz="1100" spc="15" dirty="0">
                <a:latin typeface="Segoe UI"/>
                <a:cs typeface="Segoe UI"/>
              </a:rPr>
              <a:t>Discount</a:t>
            </a:r>
            <a:r>
              <a:rPr sz="1100" spc="-15" dirty="0">
                <a:latin typeface="Segoe UI"/>
                <a:cs typeface="Segoe UI"/>
              </a:rPr>
              <a:t> </a:t>
            </a:r>
            <a:r>
              <a:rPr sz="1100" spc="10" dirty="0">
                <a:latin typeface="Segoe UI"/>
                <a:cs typeface="Segoe UI"/>
              </a:rPr>
              <a:t>rate  </a:t>
            </a:r>
            <a:r>
              <a:rPr sz="1100" spc="15" dirty="0">
                <a:latin typeface="Segoe UI"/>
                <a:cs typeface="Segoe UI"/>
              </a:rPr>
              <a:t>and </a:t>
            </a:r>
            <a:r>
              <a:rPr sz="1100" spc="10" dirty="0">
                <a:latin typeface="Segoe UI"/>
                <a:cs typeface="Segoe UI"/>
              </a:rPr>
              <a:t>it will </a:t>
            </a:r>
            <a:r>
              <a:rPr sz="1100" spc="5" dirty="0">
                <a:latin typeface="Segoe UI"/>
                <a:cs typeface="Segoe UI"/>
              </a:rPr>
              <a:t>be </a:t>
            </a:r>
            <a:r>
              <a:rPr sz="1100" spc="15" dirty="0">
                <a:latin typeface="Segoe UI"/>
                <a:cs typeface="Segoe UI"/>
              </a:rPr>
              <a:t>followed </a:t>
            </a:r>
            <a:r>
              <a:rPr sz="1100" spc="5" dirty="0">
                <a:latin typeface="Segoe UI"/>
                <a:cs typeface="Segoe UI"/>
              </a:rPr>
              <a:t>by </a:t>
            </a:r>
            <a:r>
              <a:rPr sz="1100" spc="10" dirty="0">
                <a:latin typeface="Segoe UI"/>
                <a:cs typeface="Segoe UI"/>
              </a:rPr>
              <a:t>the three</a:t>
            </a:r>
            <a:r>
              <a:rPr sz="1100" spc="215" dirty="0">
                <a:latin typeface="Segoe UI"/>
                <a:cs typeface="Segoe UI"/>
              </a:rPr>
              <a:t> </a:t>
            </a:r>
            <a:r>
              <a:rPr sz="1100" spc="15" dirty="0">
                <a:latin typeface="Segoe UI"/>
                <a:cs typeface="Segoe UI"/>
              </a:rPr>
              <a:t>techniques.</a:t>
            </a:r>
            <a:endParaRPr sz="1100" dirty="0">
              <a:latin typeface="Segoe UI"/>
              <a:cs typeface="Segoe UI"/>
            </a:endParaRPr>
          </a:p>
          <a:p>
            <a:pPr marL="12700" algn="just">
              <a:lnSpc>
                <a:spcPct val="100000"/>
              </a:lnSpc>
              <a:spcBef>
                <a:spcPts val="755"/>
              </a:spcBef>
            </a:pPr>
            <a:r>
              <a:rPr sz="1200" b="1" spc="15" dirty="0">
                <a:solidFill>
                  <a:srgbClr val="00A650"/>
                </a:solidFill>
                <a:latin typeface="Segoe UI"/>
                <a:cs typeface="Segoe UI"/>
              </a:rPr>
              <a:t>Determining </a:t>
            </a:r>
            <a:r>
              <a:rPr sz="1200" b="1" spc="10" dirty="0">
                <a:solidFill>
                  <a:srgbClr val="00A650"/>
                </a:solidFill>
                <a:latin typeface="Segoe UI"/>
                <a:cs typeface="Segoe UI"/>
              </a:rPr>
              <a:t>Discount</a:t>
            </a:r>
            <a:r>
              <a:rPr sz="1200" b="1" spc="70" dirty="0">
                <a:solidFill>
                  <a:srgbClr val="00A650"/>
                </a:solidFill>
                <a:latin typeface="Segoe UI"/>
                <a:cs typeface="Segoe UI"/>
              </a:rPr>
              <a:t> </a:t>
            </a:r>
            <a:r>
              <a:rPr sz="1200" b="1" spc="20" dirty="0">
                <a:solidFill>
                  <a:srgbClr val="00A650"/>
                </a:solidFill>
                <a:latin typeface="Segoe UI"/>
                <a:cs typeface="Segoe UI"/>
              </a:rPr>
              <a:t>Rate</a:t>
            </a:r>
            <a:endParaRPr sz="1200" dirty="0">
              <a:latin typeface="Segoe UI"/>
              <a:cs typeface="Segoe UI"/>
            </a:endParaRPr>
          </a:p>
          <a:p>
            <a:pPr marL="12700" marR="5715" algn="just">
              <a:lnSpc>
                <a:spcPct val="110900"/>
              </a:lnSpc>
              <a:spcBef>
                <a:spcPts val="495"/>
              </a:spcBef>
            </a:pPr>
            <a:r>
              <a:rPr sz="1100" spc="15" dirty="0">
                <a:latin typeface="Segoe UI"/>
                <a:cs typeface="Segoe UI"/>
              </a:rPr>
              <a:t>Theoretically, </a:t>
            </a:r>
            <a:r>
              <a:rPr sz="1100" spc="10" dirty="0">
                <a:latin typeface="Segoe UI"/>
                <a:cs typeface="Segoe UI"/>
              </a:rPr>
              <a:t>the </a:t>
            </a:r>
            <a:r>
              <a:rPr sz="1100" spc="15" dirty="0">
                <a:latin typeface="Segoe UI"/>
                <a:cs typeface="Segoe UI"/>
              </a:rPr>
              <a:t>discount </a:t>
            </a:r>
            <a:r>
              <a:rPr sz="1100" spc="10" dirty="0">
                <a:latin typeface="Segoe UI"/>
                <a:cs typeface="Segoe UI"/>
              </a:rPr>
              <a:t>rate </a:t>
            </a:r>
            <a:r>
              <a:rPr sz="1100" spc="5" dirty="0">
                <a:latin typeface="Segoe UI"/>
                <a:cs typeface="Segoe UI"/>
              </a:rPr>
              <a:t>or </a:t>
            </a:r>
            <a:r>
              <a:rPr sz="1100" b="1" spc="10" dirty="0">
                <a:latin typeface="Segoe UI"/>
                <a:cs typeface="Segoe UI"/>
              </a:rPr>
              <a:t>desired rate of return </a:t>
            </a:r>
            <a:r>
              <a:rPr sz="1100" spc="10" dirty="0">
                <a:latin typeface="Segoe UI"/>
                <a:cs typeface="Segoe UI"/>
              </a:rPr>
              <a:t>on an </a:t>
            </a:r>
            <a:r>
              <a:rPr sz="1100" spc="15" dirty="0">
                <a:latin typeface="Segoe UI"/>
                <a:cs typeface="Segoe UI"/>
              </a:rPr>
              <a:t>investment </a:t>
            </a:r>
            <a:r>
              <a:rPr sz="1100" dirty="0">
                <a:latin typeface="Segoe UI"/>
                <a:cs typeface="Segoe UI"/>
              </a:rPr>
              <a:t>is </a:t>
            </a:r>
            <a:r>
              <a:rPr sz="1100" spc="15" dirty="0">
                <a:latin typeface="Segoe UI"/>
                <a:cs typeface="Segoe UI"/>
              </a:rPr>
              <a:t>the  rate </a:t>
            </a:r>
            <a:r>
              <a:rPr sz="1100" spc="5" dirty="0">
                <a:latin typeface="Segoe UI"/>
                <a:cs typeface="Segoe UI"/>
              </a:rPr>
              <a:t>of </a:t>
            </a:r>
            <a:r>
              <a:rPr sz="1100" spc="15" dirty="0">
                <a:latin typeface="Segoe UI"/>
                <a:cs typeface="Segoe UI"/>
              </a:rPr>
              <a:t>return </a:t>
            </a:r>
            <a:r>
              <a:rPr sz="1100" spc="10" dirty="0">
                <a:latin typeface="Segoe UI"/>
                <a:cs typeface="Segoe UI"/>
              </a:rPr>
              <a:t>the firm </a:t>
            </a:r>
            <a:r>
              <a:rPr sz="1100" spc="15" dirty="0">
                <a:latin typeface="Segoe UI"/>
                <a:cs typeface="Segoe UI"/>
              </a:rPr>
              <a:t>would </a:t>
            </a:r>
            <a:r>
              <a:rPr sz="1100" spc="10" dirty="0">
                <a:latin typeface="Segoe UI"/>
                <a:cs typeface="Segoe UI"/>
              </a:rPr>
              <a:t>have </a:t>
            </a:r>
            <a:r>
              <a:rPr sz="1100" spc="15" dirty="0">
                <a:latin typeface="Segoe UI"/>
                <a:cs typeface="Segoe UI"/>
              </a:rPr>
              <a:t>earned </a:t>
            </a:r>
            <a:r>
              <a:rPr sz="1100" spc="5" dirty="0">
                <a:latin typeface="Segoe UI"/>
                <a:cs typeface="Segoe UI"/>
              </a:rPr>
              <a:t>by </a:t>
            </a:r>
            <a:r>
              <a:rPr sz="1100" spc="15" dirty="0">
                <a:latin typeface="Segoe UI"/>
                <a:cs typeface="Segoe UI"/>
              </a:rPr>
              <a:t>investing </a:t>
            </a:r>
            <a:r>
              <a:rPr sz="1100" spc="10" dirty="0">
                <a:latin typeface="Segoe UI"/>
                <a:cs typeface="Segoe UI"/>
              </a:rPr>
              <a:t>the same </a:t>
            </a:r>
            <a:r>
              <a:rPr sz="1100" spc="15" dirty="0">
                <a:latin typeface="Segoe UI"/>
                <a:cs typeface="Segoe UI"/>
              </a:rPr>
              <a:t>funds </a:t>
            </a:r>
            <a:r>
              <a:rPr sz="1100" spc="10" dirty="0">
                <a:latin typeface="Segoe UI"/>
                <a:cs typeface="Segoe UI"/>
              </a:rPr>
              <a:t>in the best  </a:t>
            </a:r>
            <a:r>
              <a:rPr sz="1100" spc="15" dirty="0">
                <a:latin typeface="Segoe UI"/>
                <a:cs typeface="Segoe UI"/>
              </a:rPr>
              <a:t>available alternative investment that </a:t>
            </a:r>
            <a:r>
              <a:rPr sz="1100" spc="10" dirty="0">
                <a:latin typeface="Segoe UI"/>
                <a:cs typeface="Segoe UI"/>
              </a:rPr>
              <a:t>has the same risk. </a:t>
            </a:r>
            <a:r>
              <a:rPr sz="1100" spc="15" dirty="0">
                <a:latin typeface="Segoe UI"/>
                <a:cs typeface="Segoe UI"/>
              </a:rPr>
              <a:t>Determining </a:t>
            </a:r>
            <a:r>
              <a:rPr sz="1100" spc="10" dirty="0">
                <a:latin typeface="Segoe UI"/>
                <a:cs typeface="Segoe UI"/>
              </a:rPr>
              <a:t>the best  </a:t>
            </a:r>
            <a:r>
              <a:rPr sz="1100" spc="15" dirty="0">
                <a:latin typeface="Segoe UI"/>
                <a:cs typeface="Segoe UI"/>
              </a:rPr>
              <a:t>alternative opportunity available </a:t>
            </a:r>
            <a:r>
              <a:rPr sz="1100" spc="10" dirty="0">
                <a:latin typeface="Segoe UI"/>
                <a:cs typeface="Segoe UI"/>
              </a:rPr>
              <a:t>is </a:t>
            </a:r>
            <a:r>
              <a:rPr sz="1100" spc="15" dirty="0">
                <a:latin typeface="Segoe UI"/>
                <a:cs typeface="Segoe UI"/>
              </a:rPr>
              <a:t>difficult </a:t>
            </a:r>
            <a:r>
              <a:rPr sz="1100" dirty="0">
                <a:latin typeface="Segoe UI"/>
                <a:cs typeface="Segoe UI"/>
              </a:rPr>
              <a:t>in </a:t>
            </a:r>
            <a:r>
              <a:rPr sz="1100" spc="15" dirty="0">
                <a:latin typeface="Segoe UI"/>
                <a:cs typeface="Segoe UI"/>
              </a:rPr>
              <a:t>practical terms </a:t>
            </a:r>
            <a:r>
              <a:rPr sz="1100" spc="10" dirty="0">
                <a:latin typeface="Segoe UI"/>
                <a:cs typeface="Segoe UI"/>
              </a:rPr>
              <a:t>so </a:t>
            </a:r>
            <a:r>
              <a:rPr sz="1100" spc="15" dirty="0">
                <a:latin typeface="Segoe UI"/>
                <a:cs typeface="Segoe UI"/>
              </a:rPr>
              <a:t>rather </a:t>
            </a:r>
            <a:r>
              <a:rPr sz="1100" spc="10" dirty="0">
                <a:latin typeface="Segoe UI"/>
                <a:cs typeface="Segoe UI"/>
              </a:rPr>
              <a:t>than using  </a:t>
            </a:r>
            <a:r>
              <a:rPr sz="1100" spc="15" dirty="0">
                <a:latin typeface="Segoe UI"/>
                <a:cs typeface="Segoe UI"/>
              </a:rPr>
              <a:t>the </a:t>
            </a:r>
            <a:r>
              <a:rPr sz="1100" spc="10" dirty="0">
                <a:latin typeface="Segoe UI"/>
                <a:cs typeface="Segoe UI"/>
              </a:rPr>
              <a:t>true </a:t>
            </a:r>
            <a:r>
              <a:rPr sz="1100" spc="15" dirty="0">
                <a:latin typeface="Segoe UI"/>
                <a:cs typeface="Segoe UI"/>
              </a:rPr>
              <a:t>opportunity </a:t>
            </a:r>
            <a:r>
              <a:rPr sz="1100" spc="10" dirty="0">
                <a:latin typeface="Segoe UI"/>
                <a:cs typeface="Segoe UI"/>
              </a:rPr>
              <a:t>cost, </a:t>
            </a:r>
            <a:r>
              <a:rPr sz="1100" spc="15" dirty="0">
                <a:latin typeface="Segoe UI"/>
                <a:cs typeface="Segoe UI"/>
              </a:rPr>
              <a:t>organizations often use </a:t>
            </a:r>
            <a:r>
              <a:rPr sz="1100" spc="10" dirty="0">
                <a:latin typeface="Segoe UI"/>
                <a:cs typeface="Segoe UI"/>
              </a:rPr>
              <a:t>an </a:t>
            </a:r>
            <a:r>
              <a:rPr sz="1100" spc="15" dirty="0">
                <a:latin typeface="Segoe UI"/>
                <a:cs typeface="Segoe UI"/>
              </a:rPr>
              <a:t>alternative measure </a:t>
            </a:r>
            <a:r>
              <a:rPr sz="1100" spc="10" dirty="0">
                <a:latin typeface="Segoe UI"/>
                <a:cs typeface="Segoe UI"/>
              </a:rPr>
              <a:t>for the  </a:t>
            </a:r>
            <a:r>
              <a:rPr sz="1100" spc="15" dirty="0">
                <a:latin typeface="Segoe UI"/>
                <a:cs typeface="Segoe UI"/>
              </a:rPr>
              <a:t>desired rate </a:t>
            </a:r>
            <a:r>
              <a:rPr sz="1100" spc="10" dirty="0">
                <a:latin typeface="Segoe UI"/>
                <a:cs typeface="Segoe UI"/>
              </a:rPr>
              <a:t>of </a:t>
            </a:r>
            <a:r>
              <a:rPr sz="1100" spc="15" dirty="0">
                <a:latin typeface="Segoe UI"/>
                <a:cs typeface="Segoe UI"/>
              </a:rPr>
              <a:t>return. </a:t>
            </a:r>
            <a:r>
              <a:rPr sz="1100" dirty="0">
                <a:latin typeface="Segoe UI"/>
                <a:cs typeface="Segoe UI"/>
              </a:rPr>
              <a:t>An </a:t>
            </a:r>
            <a:r>
              <a:rPr sz="1100" spc="15" dirty="0">
                <a:latin typeface="Segoe UI"/>
                <a:cs typeface="Segoe UI"/>
              </a:rPr>
              <a:t>organization </a:t>
            </a:r>
            <a:r>
              <a:rPr sz="1100" spc="5" dirty="0">
                <a:latin typeface="Segoe UI"/>
                <a:cs typeface="Segoe UI"/>
              </a:rPr>
              <a:t>may </a:t>
            </a:r>
            <a:r>
              <a:rPr sz="1100" spc="15" dirty="0">
                <a:latin typeface="Segoe UI"/>
                <a:cs typeface="Segoe UI"/>
              </a:rPr>
              <a:t>establish </a:t>
            </a:r>
            <a:r>
              <a:rPr sz="1100" dirty="0">
                <a:latin typeface="Segoe UI"/>
                <a:cs typeface="Segoe UI"/>
              </a:rPr>
              <a:t>a </a:t>
            </a:r>
            <a:r>
              <a:rPr sz="1100" spc="15" dirty="0">
                <a:latin typeface="Segoe UI"/>
                <a:cs typeface="Segoe UI"/>
              </a:rPr>
              <a:t>minimum </a:t>
            </a:r>
            <a:r>
              <a:rPr sz="1100" spc="10" dirty="0">
                <a:latin typeface="Segoe UI"/>
                <a:cs typeface="Segoe UI"/>
              </a:rPr>
              <a:t>rate </a:t>
            </a:r>
            <a:r>
              <a:rPr sz="1100" spc="5" dirty="0">
                <a:latin typeface="Segoe UI"/>
                <a:cs typeface="Segoe UI"/>
              </a:rPr>
              <a:t>of </a:t>
            </a:r>
            <a:r>
              <a:rPr sz="1100" spc="15" dirty="0">
                <a:latin typeface="Segoe UI"/>
                <a:cs typeface="Segoe UI"/>
              </a:rPr>
              <a:t>return that  all</a:t>
            </a:r>
            <a:r>
              <a:rPr sz="1100" spc="-15" dirty="0">
                <a:latin typeface="Segoe UI"/>
                <a:cs typeface="Segoe UI"/>
              </a:rPr>
              <a:t> </a:t>
            </a:r>
            <a:r>
              <a:rPr sz="1100" spc="15" dirty="0">
                <a:latin typeface="Segoe UI"/>
                <a:cs typeface="Segoe UI"/>
              </a:rPr>
              <a:t>capital</a:t>
            </a:r>
            <a:r>
              <a:rPr sz="1100" spc="-25" dirty="0">
                <a:latin typeface="Segoe UI"/>
                <a:cs typeface="Segoe UI"/>
              </a:rPr>
              <a:t> </a:t>
            </a:r>
            <a:r>
              <a:rPr sz="1100" spc="15" dirty="0">
                <a:latin typeface="Segoe UI"/>
                <a:cs typeface="Segoe UI"/>
              </a:rPr>
              <a:t>projects</a:t>
            </a:r>
            <a:r>
              <a:rPr sz="1100" spc="-25" dirty="0">
                <a:latin typeface="Segoe UI"/>
                <a:cs typeface="Segoe UI"/>
              </a:rPr>
              <a:t> </a:t>
            </a:r>
            <a:r>
              <a:rPr sz="1100" spc="10" dirty="0">
                <a:latin typeface="Segoe UI"/>
                <a:cs typeface="Segoe UI"/>
              </a:rPr>
              <a:t>must</a:t>
            </a:r>
            <a:r>
              <a:rPr sz="1100" spc="-25" dirty="0">
                <a:latin typeface="Segoe UI"/>
                <a:cs typeface="Segoe UI"/>
              </a:rPr>
              <a:t> </a:t>
            </a:r>
            <a:r>
              <a:rPr sz="1100" spc="15" dirty="0">
                <a:latin typeface="Segoe UI"/>
                <a:cs typeface="Segoe UI"/>
              </a:rPr>
              <a:t>meet;</a:t>
            </a:r>
            <a:r>
              <a:rPr sz="1100" spc="-10" dirty="0">
                <a:latin typeface="Segoe UI"/>
                <a:cs typeface="Segoe UI"/>
              </a:rPr>
              <a:t> </a:t>
            </a:r>
            <a:r>
              <a:rPr sz="1100" spc="10" dirty="0">
                <a:latin typeface="Segoe UI"/>
                <a:cs typeface="Segoe UI"/>
              </a:rPr>
              <a:t>this</a:t>
            </a:r>
            <a:r>
              <a:rPr sz="1100" spc="-25" dirty="0">
                <a:latin typeface="Segoe UI"/>
                <a:cs typeface="Segoe UI"/>
              </a:rPr>
              <a:t> </a:t>
            </a:r>
            <a:r>
              <a:rPr sz="1100" spc="15" dirty="0">
                <a:latin typeface="Segoe UI"/>
                <a:cs typeface="Segoe UI"/>
              </a:rPr>
              <a:t>minimum</a:t>
            </a:r>
            <a:r>
              <a:rPr sz="1100" spc="-15" dirty="0">
                <a:latin typeface="Segoe UI"/>
                <a:cs typeface="Segoe UI"/>
              </a:rPr>
              <a:t> </a:t>
            </a:r>
            <a:r>
              <a:rPr sz="1100" spc="10" dirty="0">
                <a:latin typeface="Segoe UI"/>
                <a:cs typeface="Segoe UI"/>
              </a:rPr>
              <a:t>could</a:t>
            </a:r>
            <a:r>
              <a:rPr sz="1100" spc="-10" dirty="0">
                <a:latin typeface="Segoe UI"/>
                <a:cs typeface="Segoe UI"/>
              </a:rPr>
              <a:t> </a:t>
            </a:r>
            <a:r>
              <a:rPr sz="1100" spc="10" dirty="0">
                <a:latin typeface="Segoe UI"/>
                <a:cs typeface="Segoe UI"/>
              </a:rPr>
              <a:t>be</a:t>
            </a:r>
            <a:r>
              <a:rPr sz="1100" spc="-25" dirty="0">
                <a:latin typeface="Segoe UI"/>
                <a:cs typeface="Segoe UI"/>
              </a:rPr>
              <a:t> </a:t>
            </a:r>
            <a:r>
              <a:rPr sz="1100" spc="15" dirty="0">
                <a:latin typeface="Segoe UI"/>
                <a:cs typeface="Segoe UI"/>
              </a:rPr>
              <a:t>based</a:t>
            </a:r>
            <a:r>
              <a:rPr sz="1100" spc="-15" dirty="0">
                <a:latin typeface="Segoe UI"/>
                <a:cs typeface="Segoe UI"/>
              </a:rPr>
              <a:t> </a:t>
            </a:r>
            <a:r>
              <a:rPr sz="1100" spc="5" dirty="0">
                <a:latin typeface="Segoe UI"/>
                <a:cs typeface="Segoe UI"/>
              </a:rPr>
              <a:t>on</a:t>
            </a:r>
            <a:r>
              <a:rPr sz="1100" spc="-25" dirty="0">
                <a:latin typeface="Segoe UI"/>
                <a:cs typeface="Segoe UI"/>
              </a:rPr>
              <a:t> </a:t>
            </a:r>
            <a:r>
              <a:rPr sz="1100" spc="10" dirty="0">
                <a:latin typeface="Segoe UI"/>
                <a:cs typeface="Segoe UI"/>
              </a:rPr>
              <a:t>an</a:t>
            </a:r>
            <a:r>
              <a:rPr sz="1100" spc="-10" dirty="0">
                <a:latin typeface="Segoe UI"/>
                <a:cs typeface="Segoe UI"/>
              </a:rPr>
              <a:t> </a:t>
            </a:r>
            <a:r>
              <a:rPr sz="1100" spc="10" dirty="0">
                <a:latin typeface="Segoe UI"/>
                <a:cs typeface="Segoe UI"/>
              </a:rPr>
              <a:t>industry</a:t>
            </a:r>
            <a:r>
              <a:rPr sz="1100" spc="-15" dirty="0">
                <a:latin typeface="Segoe UI"/>
                <a:cs typeface="Segoe UI"/>
              </a:rPr>
              <a:t> </a:t>
            </a:r>
            <a:r>
              <a:rPr sz="1100" spc="10" dirty="0">
                <a:latin typeface="Segoe UI"/>
                <a:cs typeface="Segoe UI"/>
              </a:rPr>
              <a:t>average</a:t>
            </a:r>
            <a:endParaRPr sz="1100" dirty="0">
              <a:latin typeface="Segoe UI"/>
              <a:cs typeface="Segoe UI"/>
            </a:endParaRPr>
          </a:p>
        </p:txBody>
      </p:sp>
      <p:sp>
        <p:nvSpPr>
          <p:cNvPr id="19" name="object 19"/>
          <p:cNvSpPr/>
          <p:nvPr/>
        </p:nvSpPr>
        <p:spPr>
          <a:xfrm>
            <a:off x="914400" y="5468924"/>
            <a:ext cx="310515" cy="264795"/>
          </a:xfrm>
          <a:prstGeom prst="rect">
            <a:avLst/>
          </a:prstGeom>
          <a:blipFill>
            <a:blip r:embed="rId2" cstate="print"/>
            <a:stretch>
              <a:fillRect/>
            </a:stretch>
          </a:blipFill>
        </p:spPr>
        <p:txBody>
          <a:bodyPr wrap="square" lIns="0" tIns="0" rIns="0" bIns="0" rtlCol="0"/>
          <a:lstStyle/>
          <a:p>
            <a:endParaRP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txBox="1"/>
          <p:nvPr/>
        </p:nvSpPr>
        <p:spPr>
          <a:xfrm>
            <a:off x="1639316" y="734060"/>
            <a:ext cx="316865" cy="193675"/>
          </a:xfrm>
          <a:prstGeom prst="rect">
            <a:avLst/>
          </a:prstGeom>
        </p:spPr>
        <p:txBody>
          <a:bodyPr vert="horz" wrap="square" lIns="0" tIns="12700" rIns="0" bIns="0" rtlCol="0">
            <a:spAutoFit/>
          </a:bodyPr>
          <a:lstStyle/>
          <a:p>
            <a:pPr marL="12700">
              <a:lnSpc>
                <a:spcPct val="100000"/>
              </a:lnSpc>
              <a:spcBef>
                <a:spcPts val="100"/>
              </a:spcBef>
            </a:pPr>
            <a:r>
              <a:rPr sz="1100" b="1" spc="25" dirty="0">
                <a:solidFill>
                  <a:srgbClr val="FFFFFF"/>
                </a:solidFill>
                <a:latin typeface="Segoe UI"/>
                <a:cs typeface="Segoe UI"/>
              </a:rPr>
              <a:t>7</a:t>
            </a:r>
            <a:r>
              <a:rPr sz="1100" b="1" spc="10" dirty="0">
                <a:solidFill>
                  <a:srgbClr val="FFFFFF"/>
                </a:solidFill>
                <a:latin typeface="Segoe UI"/>
                <a:cs typeface="Segoe UI"/>
              </a:rPr>
              <a:t>.</a:t>
            </a:r>
            <a:r>
              <a:rPr sz="1100" b="1" spc="25" dirty="0">
                <a:solidFill>
                  <a:srgbClr val="FFFFFF"/>
                </a:solidFill>
                <a:latin typeface="Segoe UI"/>
                <a:cs typeface="Segoe UI"/>
              </a:rPr>
              <a:t>26</a:t>
            </a:r>
            <a:endParaRPr sz="1100">
              <a:latin typeface="Segoe UI"/>
              <a:cs typeface="Segoe UI"/>
            </a:endParaRPr>
          </a:p>
        </p:txBody>
      </p:sp>
      <p:sp>
        <p:nvSpPr>
          <p:cNvPr id="4" name="object 4"/>
          <p:cNvSpPr/>
          <p:nvPr/>
        </p:nvSpPr>
        <p:spPr>
          <a:xfrm>
            <a:off x="914400" y="5490419"/>
            <a:ext cx="5305425" cy="466725"/>
          </a:xfrm>
          <a:custGeom>
            <a:avLst/>
            <a:gdLst/>
            <a:ahLst/>
            <a:cxnLst/>
            <a:rect l="l" t="t" r="r" b="b"/>
            <a:pathLst>
              <a:path w="5305425" h="466725">
                <a:moveTo>
                  <a:pt x="0" y="77787"/>
                </a:moveTo>
                <a:lnTo>
                  <a:pt x="6112" y="47507"/>
                </a:lnTo>
                <a:lnTo>
                  <a:pt x="22782" y="22782"/>
                </a:lnTo>
                <a:lnTo>
                  <a:pt x="47507" y="6112"/>
                </a:lnTo>
                <a:lnTo>
                  <a:pt x="77787" y="0"/>
                </a:lnTo>
                <a:lnTo>
                  <a:pt x="5227637" y="0"/>
                </a:lnTo>
                <a:lnTo>
                  <a:pt x="5257917" y="6112"/>
                </a:lnTo>
                <a:lnTo>
                  <a:pt x="5282642" y="22782"/>
                </a:lnTo>
                <a:lnTo>
                  <a:pt x="5299312" y="47507"/>
                </a:lnTo>
                <a:lnTo>
                  <a:pt x="5305425" y="77787"/>
                </a:lnTo>
                <a:lnTo>
                  <a:pt x="5305425" y="388937"/>
                </a:lnTo>
                <a:lnTo>
                  <a:pt x="5299312" y="419217"/>
                </a:lnTo>
                <a:lnTo>
                  <a:pt x="5282642" y="443942"/>
                </a:lnTo>
                <a:lnTo>
                  <a:pt x="5257917" y="460612"/>
                </a:lnTo>
                <a:lnTo>
                  <a:pt x="5227637" y="466725"/>
                </a:lnTo>
                <a:lnTo>
                  <a:pt x="77787" y="466725"/>
                </a:lnTo>
                <a:lnTo>
                  <a:pt x="47507" y="460612"/>
                </a:lnTo>
                <a:lnTo>
                  <a:pt x="22782" y="443942"/>
                </a:lnTo>
                <a:lnTo>
                  <a:pt x="6112" y="419217"/>
                </a:lnTo>
                <a:lnTo>
                  <a:pt x="0" y="388937"/>
                </a:lnTo>
                <a:lnTo>
                  <a:pt x="0" y="77787"/>
                </a:lnTo>
                <a:close/>
              </a:path>
            </a:pathLst>
          </a:custGeom>
          <a:ln w="25400">
            <a:solidFill>
              <a:srgbClr val="00A650"/>
            </a:solidFill>
          </a:ln>
        </p:spPr>
        <p:txBody>
          <a:bodyPr wrap="square" lIns="0" tIns="0" rIns="0" bIns="0" rtlCol="0"/>
          <a:lstStyle/>
          <a:p>
            <a:endParaRPr/>
          </a:p>
        </p:txBody>
      </p:sp>
      <p:sp>
        <p:nvSpPr>
          <p:cNvPr id="5" name="object 5"/>
          <p:cNvSpPr/>
          <p:nvPr/>
        </p:nvSpPr>
        <p:spPr>
          <a:xfrm>
            <a:off x="914400" y="6180766"/>
            <a:ext cx="5305425" cy="466725"/>
          </a:xfrm>
          <a:custGeom>
            <a:avLst/>
            <a:gdLst/>
            <a:ahLst/>
            <a:cxnLst/>
            <a:rect l="l" t="t" r="r" b="b"/>
            <a:pathLst>
              <a:path w="5305425" h="466725">
                <a:moveTo>
                  <a:pt x="0" y="77787"/>
                </a:moveTo>
                <a:lnTo>
                  <a:pt x="6112" y="47507"/>
                </a:lnTo>
                <a:lnTo>
                  <a:pt x="22782" y="22782"/>
                </a:lnTo>
                <a:lnTo>
                  <a:pt x="47507" y="6112"/>
                </a:lnTo>
                <a:lnTo>
                  <a:pt x="77787" y="0"/>
                </a:lnTo>
                <a:lnTo>
                  <a:pt x="5227637" y="0"/>
                </a:lnTo>
                <a:lnTo>
                  <a:pt x="5257917" y="6112"/>
                </a:lnTo>
                <a:lnTo>
                  <a:pt x="5282642" y="22782"/>
                </a:lnTo>
                <a:lnTo>
                  <a:pt x="5299312" y="47507"/>
                </a:lnTo>
                <a:lnTo>
                  <a:pt x="5305425" y="77787"/>
                </a:lnTo>
                <a:lnTo>
                  <a:pt x="5305425" y="388937"/>
                </a:lnTo>
                <a:lnTo>
                  <a:pt x="5299312" y="419217"/>
                </a:lnTo>
                <a:lnTo>
                  <a:pt x="5282642" y="443942"/>
                </a:lnTo>
                <a:lnTo>
                  <a:pt x="5257917" y="460612"/>
                </a:lnTo>
                <a:lnTo>
                  <a:pt x="5227637" y="466725"/>
                </a:lnTo>
                <a:lnTo>
                  <a:pt x="77787" y="466725"/>
                </a:lnTo>
                <a:lnTo>
                  <a:pt x="47507" y="460612"/>
                </a:lnTo>
                <a:lnTo>
                  <a:pt x="22782" y="443942"/>
                </a:lnTo>
                <a:lnTo>
                  <a:pt x="6112" y="419217"/>
                </a:lnTo>
                <a:lnTo>
                  <a:pt x="0" y="388937"/>
                </a:lnTo>
                <a:lnTo>
                  <a:pt x="0" y="77787"/>
                </a:lnTo>
                <a:close/>
              </a:path>
            </a:pathLst>
          </a:custGeom>
          <a:ln w="25400">
            <a:solidFill>
              <a:srgbClr val="00A650"/>
            </a:solidFill>
          </a:ln>
        </p:spPr>
        <p:txBody>
          <a:bodyPr wrap="square" lIns="0" tIns="0" rIns="0" bIns="0" rtlCol="0"/>
          <a:lstStyle/>
          <a:p>
            <a:endParaRPr/>
          </a:p>
        </p:txBody>
      </p:sp>
      <p:sp>
        <p:nvSpPr>
          <p:cNvPr id="6" name="object 6"/>
          <p:cNvSpPr txBox="1"/>
          <p:nvPr/>
        </p:nvSpPr>
        <p:spPr>
          <a:xfrm>
            <a:off x="901700" y="1246745"/>
            <a:ext cx="5287010" cy="4171315"/>
          </a:xfrm>
          <a:prstGeom prst="rect">
            <a:avLst/>
          </a:prstGeom>
        </p:spPr>
        <p:txBody>
          <a:bodyPr vert="horz" wrap="square" lIns="0" tIns="12700" rIns="0" bIns="0" rtlCol="0">
            <a:spAutoFit/>
          </a:bodyPr>
          <a:lstStyle/>
          <a:p>
            <a:pPr marL="12700" marR="8255" algn="just">
              <a:lnSpc>
                <a:spcPct val="110900"/>
              </a:lnSpc>
              <a:spcBef>
                <a:spcPts val="100"/>
              </a:spcBef>
            </a:pPr>
            <a:r>
              <a:rPr sz="1100" spc="10" dirty="0">
                <a:latin typeface="Segoe UI"/>
                <a:cs typeface="Segoe UI"/>
              </a:rPr>
              <a:t>or the cost of </a:t>
            </a:r>
            <a:r>
              <a:rPr sz="1100" spc="15" dirty="0">
                <a:latin typeface="Segoe UI"/>
                <a:cs typeface="Segoe UI"/>
              </a:rPr>
              <a:t>other </a:t>
            </a:r>
            <a:r>
              <a:rPr sz="1100" spc="10" dirty="0">
                <a:latin typeface="Segoe UI"/>
                <a:cs typeface="Segoe UI"/>
              </a:rPr>
              <a:t>investment </a:t>
            </a:r>
            <a:r>
              <a:rPr sz="1100" spc="15" dirty="0">
                <a:latin typeface="Segoe UI"/>
                <a:cs typeface="Segoe UI"/>
              </a:rPr>
              <a:t>opportunities. Many organizations choose </a:t>
            </a:r>
            <a:r>
              <a:rPr sz="1100" spc="10" dirty="0">
                <a:latin typeface="Segoe UI"/>
                <a:cs typeface="Segoe UI"/>
              </a:rPr>
              <a:t>to use  </a:t>
            </a:r>
            <a:r>
              <a:rPr sz="1100" spc="15" dirty="0">
                <a:latin typeface="Segoe UI"/>
                <a:cs typeface="Segoe UI"/>
              </a:rPr>
              <a:t>the overall </a:t>
            </a:r>
            <a:r>
              <a:rPr sz="1100" spc="10" dirty="0">
                <a:latin typeface="Segoe UI"/>
                <a:cs typeface="Segoe UI"/>
              </a:rPr>
              <a:t>cost </a:t>
            </a:r>
            <a:r>
              <a:rPr sz="1100" spc="5" dirty="0">
                <a:latin typeface="Segoe UI"/>
                <a:cs typeface="Segoe UI"/>
              </a:rPr>
              <a:t>of </a:t>
            </a:r>
            <a:r>
              <a:rPr sz="1100" spc="15" dirty="0">
                <a:latin typeface="Segoe UI"/>
                <a:cs typeface="Segoe UI"/>
              </a:rPr>
              <a:t>capital </a:t>
            </a:r>
            <a:r>
              <a:rPr sz="1100" spc="5" dirty="0">
                <a:latin typeface="Segoe UI"/>
                <a:cs typeface="Segoe UI"/>
              </a:rPr>
              <a:t>or </a:t>
            </a:r>
            <a:r>
              <a:rPr sz="1100" spc="15" dirty="0">
                <a:latin typeface="Segoe UI"/>
                <a:cs typeface="Segoe UI"/>
              </a:rPr>
              <a:t>Weighted </a:t>
            </a:r>
            <a:r>
              <a:rPr sz="1100" spc="10" dirty="0">
                <a:latin typeface="Segoe UI"/>
                <a:cs typeface="Segoe UI"/>
              </a:rPr>
              <a:t>Average Cost of Capital </a:t>
            </a:r>
            <a:r>
              <a:rPr sz="1100" spc="15" dirty="0">
                <a:latin typeface="Segoe UI"/>
                <a:cs typeface="Segoe UI"/>
              </a:rPr>
              <a:t>(WACC) that </a:t>
            </a:r>
            <a:r>
              <a:rPr sz="1100" spc="5" dirty="0">
                <a:latin typeface="Segoe UI"/>
                <a:cs typeface="Segoe UI"/>
              </a:rPr>
              <a:t>an  </a:t>
            </a:r>
            <a:r>
              <a:rPr sz="1100" spc="15" dirty="0">
                <a:latin typeface="Segoe UI"/>
                <a:cs typeface="Segoe UI"/>
              </a:rPr>
              <a:t>organization </a:t>
            </a:r>
            <a:r>
              <a:rPr sz="1100" spc="10" dirty="0">
                <a:latin typeface="Segoe UI"/>
                <a:cs typeface="Segoe UI"/>
              </a:rPr>
              <a:t>has </a:t>
            </a:r>
            <a:r>
              <a:rPr sz="1100" spc="15" dirty="0">
                <a:latin typeface="Segoe UI"/>
                <a:cs typeface="Segoe UI"/>
              </a:rPr>
              <a:t>incurred </a:t>
            </a:r>
            <a:r>
              <a:rPr sz="1100" spc="10" dirty="0">
                <a:latin typeface="Segoe UI"/>
                <a:cs typeface="Segoe UI"/>
              </a:rPr>
              <a:t>in </a:t>
            </a:r>
            <a:r>
              <a:rPr sz="1100" spc="15" dirty="0">
                <a:latin typeface="Segoe UI"/>
                <a:cs typeface="Segoe UI"/>
              </a:rPr>
              <a:t>raising funds </a:t>
            </a:r>
            <a:r>
              <a:rPr sz="1100" spc="5" dirty="0">
                <a:latin typeface="Segoe UI"/>
                <a:cs typeface="Segoe UI"/>
              </a:rPr>
              <a:t>or </a:t>
            </a:r>
            <a:r>
              <a:rPr sz="1100" spc="15" dirty="0">
                <a:latin typeface="Segoe UI"/>
                <a:cs typeface="Segoe UI"/>
              </a:rPr>
              <a:t>expects </a:t>
            </a:r>
            <a:r>
              <a:rPr sz="1100" spc="5" dirty="0">
                <a:latin typeface="Segoe UI"/>
                <a:cs typeface="Segoe UI"/>
              </a:rPr>
              <a:t>to </a:t>
            </a:r>
            <a:r>
              <a:rPr sz="1100" spc="10" dirty="0">
                <a:latin typeface="Segoe UI"/>
                <a:cs typeface="Segoe UI"/>
              </a:rPr>
              <a:t>incur </a:t>
            </a:r>
            <a:r>
              <a:rPr sz="1100" dirty="0">
                <a:latin typeface="Segoe UI"/>
                <a:cs typeface="Segoe UI"/>
              </a:rPr>
              <a:t>in </a:t>
            </a:r>
            <a:r>
              <a:rPr sz="1100" spc="10" dirty="0">
                <a:latin typeface="Segoe UI"/>
                <a:cs typeface="Segoe UI"/>
              </a:rPr>
              <a:t>raising the funds  </a:t>
            </a:r>
            <a:r>
              <a:rPr sz="1100" spc="15" dirty="0">
                <a:latin typeface="Segoe UI"/>
                <a:cs typeface="Segoe UI"/>
              </a:rPr>
              <a:t>needed </a:t>
            </a:r>
            <a:r>
              <a:rPr sz="1100" spc="10" dirty="0">
                <a:latin typeface="Segoe UI"/>
                <a:cs typeface="Segoe UI"/>
              </a:rPr>
              <a:t>for </a:t>
            </a:r>
            <a:r>
              <a:rPr sz="1100" spc="5" dirty="0">
                <a:latin typeface="Segoe UI"/>
                <a:cs typeface="Segoe UI"/>
              </a:rPr>
              <a:t>an</a:t>
            </a:r>
            <a:r>
              <a:rPr sz="1100" spc="80" dirty="0">
                <a:latin typeface="Segoe UI"/>
                <a:cs typeface="Segoe UI"/>
              </a:rPr>
              <a:t> </a:t>
            </a:r>
            <a:r>
              <a:rPr sz="1100" spc="15" dirty="0">
                <a:latin typeface="Segoe UI"/>
                <a:cs typeface="Segoe UI"/>
              </a:rPr>
              <a:t>investment.</a:t>
            </a:r>
            <a:endParaRPr sz="1100" dirty="0">
              <a:latin typeface="Segoe UI"/>
              <a:cs typeface="Segoe UI"/>
            </a:endParaRPr>
          </a:p>
          <a:p>
            <a:pPr marL="12700" algn="just">
              <a:lnSpc>
                <a:spcPct val="100000"/>
              </a:lnSpc>
              <a:spcBef>
                <a:spcPts val="750"/>
              </a:spcBef>
            </a:pPr>
            <a:r>
              <a:rPr sz="1200" b="1" spc="10" dirty="0">
                <a:solidFill>
                  <a:srgbClr val="00A650"/>
                </a:solidFill>
                <a:latin typeface="Segoe UI"/>
                <a:cs typeface="Segoe UI"/>
              </a:rPr>
              <a:t>Net Present Value </a:t>
            </a:r>
            <a:r>
              <a:rPr sz="1200" b="1" spc="15" dirty="0">
                <a:solidFill>
                  <a:srgbClr val="00A650"/>
                </a:solidFill>
                <a:latin typeface="Segoe UI"/>
                <a:cs typeface="Segoe UI"/>
              </a:rPr>
              <a:t>Technique</a:t>
            </a:r>
            <a:r>
              <a:rPr sz="1200" b="1" spc="150" dirty="0">
                <a:solidFill>
                  <a:srgbClr val="00A650"/>
                </a:solidFill>
                <a:latin typeface="Segoe UI"/>
                <a:cs typeface="Segoe UI"/>
              </a:rPr>
              <a:t> </a:t>
            </a:r>
            <a:r>
              <a:rPr sz="1200" b="1" spc="15" dirty="0">
                <a:solidFill>
                  <a:srgbClr val="00A650"/>
                </a:solidFill>
                <a:latin typeface="Segoe UI"/>
                <a:cs typeface="Segoe UI"/>
              </a:rPr>
              <a:t>(NPV)</a:t>
            </a:r>
            <a:endParaRPr sz="1200" dirty="0">
              <a:latin typeface="Segoe UI"/>
              <a:cs typeface="Segoe UI"/>
            </a:endParaRPr>
          </a:p>
          <a:p>
            <a:pPr marL="12700" marR="8890" algn="just">
              <a:lnSpc>
                <a:spcPct val="110600"/>
              </a:lnSpc>
              <a:spcBef>
                <a:spcPts val="509"/>
              </a:spcBef>
            </a:pPr>
            <a:r>
              <a:rPr sz="1100" spc="15" dirty="0">
                <a:latin typeface="Segoe UI"/>
                <a:cs typeface="Segoe UI"/>
              </a:rPr>
              <a:t>The </a:t>
            </a:r>
            <a:r>
              <a:rPr sz="1100" spc="10" dirty="0">
                <a:latin typeface="Segoe UI"/>
                <a:cs typeface="Segoe UI"/>
              </a:rPr>
              <a:t>net </a:t>
            </a:r>
            <a:r>
              <a:rPr sz="1100" spc="15" dirty="0">
                <a:latin typeface="Segoe UI"/>
                <a:cs typeface="Segoe UI"/>
              </a:rPr>
              <a:t>present </a:t>
            </a:r>
            <a:r>
              <a:rPr sz="1100" spc="10" dirty="0">
                <a:latin typeface="Segoe UI"/>
                <a:cs typeface="Segoe UI"/>
              </a:rPr>
              <a:t>value </a:t>
            </a:r>
            <a:r>
              <a:rPr sz="1100" spc="15" dirty="0">
                <a:latin typeface="Segoe UI"/>
                <a:cs typeface="Segoe UI"/>
              </a:rPr>
              <a:t>technique </a:t>
            </a:r>
            <a:r>
              <a:rPr sz="1100" dirty="0">
                <a:latin typeface="Segoe UI"/>
                <a:cs typeface="Segoe UI"/>
              </a:rPr>
              <a:t>is a </a:t>
            </a:r>
            <a:r>
              <a:rPr sz="1100" spc="15" dirty="0">
                <a:latin typeface="Segoe UI"/>
                <a:cs typeface="Segoe UI"/>
              </a:rPr>
              <a:t>discounted </a:t>
            </a:r>
            <a:r>
              <a:rPr sz="1100" spc="10" dirty="0">
                <a:latin typeface="Segoe UI"/>
                <a:cs typeface="Segoe UI"/>
              </a:rPr>
              <a:t>cash </a:t>
            </a:r>
            <a:r>
              <a:rPr sz="1100" spc="15" dirty="0">
                <a:latin typeface="Segoe UI"/>
                <a:cs typeface="Segoe UI"/>
              </a:rPr>
              <a:t>flow method </a:t>
            </a:r>
            <a:r>
              <a:rPr sz="1100" spc="10" dirty="0">
                <a:latin typeface="Segoe UI"/>
                <a:cs typeface="Segoe UI"/>
              </a:rPr>
              <a:t>that </a:t>
            </a:r>
            <a:r>
              <a:rPr sz="1100" spc="15" dirty="0">
                <a:latin typeface="Segoe UI"/>
                <a:cs typeface="Segoe UI"/>
              </a:rPr>
              <a:t>considers  the </a:t>
            </a:r>
            <a:r>
              <a:rPr sz="1100" spc="10" dirty="0">
                <a:latin typeface="Segoe UI"/>
                <a:cs typeface="Segoe UI"/>
              </a:rPr>
              <a:t>time value </a:t>
            </a:r>
            <a:r>
              <a:rPr sz="1100" spc="5" dirty="0">
                <a:latin typeface="Segoe UI"/>
                <a:cs typeface="Segoe UI"/>
              </a:rPr>
              <a:t>of </a:t>
            </a:r>
            <a:r>
              <a:rPr sz="1100" spc="10" dirty="0">
                <a:latin typeface="Segoe UI"/>
                <a:cs typeface="Segoe UI"/>
              </a:rPr>
              <a:t>money in </a:t>
            </a:r>
            <a:r>
              <a:rPr sz="1100" spc="15" dirty="0">
                <a:latin typeface="Segoe UI"/>
                <a:cs typeface="Segoe UI"/>
              </a:rPr>
              <a:t>evaluating capital investments. </a:t>
            </a:r>
            <a:r>
              <a:rPr sz="1100" spc="5" dirty="0">
                <a:latin typeface="Segoe UI"/>
                <a:cs typeface="Segoe UI"/>
              </a:rPr>
              <a:t>An </a:t>
            </a:r>
            <a:r>
              <a:rPr sz="1100" spc="15" dirty="0">
                <a:latin typeface="Segoe UI"/>
                <a:cs typeface="Segoe UI"/>
              </a:rPr>
              <a:t>investment </a:t>
            </a:r>
            <a:r>
              <a:rPr sz="1100" spc="5" dirty="0">
                <a:latin typeface="Segoe UI"/>
                <a:cs typeface="Segoe UI"/>
              </a:rPr>
              <a:t>has </a:t>
            </a:r>
            <a:r>
              <a:rPr sz="1100" spc="10" dirty="0">
                <a:latin typeface="Segoe UI"/>
                <a:cs typeface="Segoe UI"/>
              </a:rPr>
              <a:t>cash  </a:t>
            </a:r>
            <a:r>
              <a:rPr sz="1100" spc="15" dirty="0">
                <a:latin typeface="Segoe UI"/>
                <a:cs typeface="Segoe UI"/>
              </a:rPr>
              <a:t>flows throughout </a:t>
            </a:r>
            <a:r>
              <a:rPr sz="1100" spc="5" dirty="0">
                <a:latin typeface="Segoe UI"/>
                <a:cs typeface="Segoe UI"/>
              </a:rPr>
              <a:t>its </a:t>
            </a:r>
            <a:r>
              <a:rPr sz="1100" spc="10" dirty="0">
                <a:latin typeface="Segoe UI"/>
                <a:cs typeface="Segoe UI"/>
              </a:rPr>
              <a:t>life, </a:t>
            </a:r>
            <a:r>
              <a:rPr sz="1100" spc="15" dirty="0">
                <a:latin typeface="Segoe UI"/>
                <a:cs typeface="Segoe UI"/>
              </a:rPr>
              <a:t>and </a:t>
            </a:r>
            <a:r>
              <a:rPr sz="1100" dirty="0">
                <a:latin typeface="Segoe UI"/>
                <a:cs typeface="Segoe UI"/>
              </a:rPr>
              <a:t>it </a:t>
            </a:r>
            <a:r>
              <a:rPr sz="1100" spc="10" dirty="0">
                <a:latin typeface="Segoe UI"/>
                <a:cs typeface="Segoe UI"/>
              </a:rPr>
              <a:t>is </a:t>
            </a:r>
            <a:r>
              <a:rPr sz="1100" spc="15" dirty="0">
                <a:latin typeface="Segoe UI"/>
                <a:cs typeface="Segoe UI"/>
              </a:rPr>
              <a:t>assumed that </a:t>
            </a:r>
            <a:r>
              <a:rPr sz="1100" dirty="0">
                <a:latin typeface="Segoe UI"/>
                <a:cs typeface="Segoe UI"/>
              </a:rPr>
              <a:t>an </a:t>
            </a:r>
            <a:r>
              <a:rPr sz="1100" spc="15" dirty="0">
                <a:latin typeface="Segoe UI"/>
                <a:cs typeface="Segoe UI"/>
              </a:rPr>
              <a:t>amount </a:t>
            </a:r>
            <a:r>
              <a:rPr sz="1100" spc="10" dirty="0">
                <a:latin typeface="Segoe UI"/>
                <a:cs typeface="Segoe UI"/>
              </a:rPr>
              <a:t>of cash </a:t>
            </a:r>
            <a:r>
              <a:rPr sz="1100" spc="15" dirty="0">
                <a:latin typeface="Segoe UI"/>
                <a:cs typeface="Segoe UI"/>
              </a:rPr>
              <a:t>flow </a:t>
            </a:r>
            <a:r>
              <a:rPr sz="1100" dirty="0">
                <a:latin typeface="Segoe UI"/>
                <a:cs typeface="Segoe UI"/>
              </a:rPr>
              <a:t>in </a:t>
            </a:r>
            <a:r>
              <a:rPr sz="1100" spc="15" dirty="0">
                <a:latin typeface="Segoe UI"/>
                <a:cs typeface="Segoe UI"/>
              </a:rPr>
              <a:t>the </a:t>
            </a:r>
            <a:r>
              <a:rPr sz="1100" spc="10" dirty="0">
                <a:latin typeface="Segoe UI"/>
                <a:cs typeface="Segoe UI"/>
              </a:rPr>
              <a:t>early  years</a:t>
            </a:r>
            <a:r>
              <a:rPr sz="1100" spc="40" dirty="0">
                <a:latin typeface="Segoe UI"/>
                <a:cs typeface="Segoe UI"/>
              </a:rPr>
              <a:t> </a:t>
            </a:r>
            <a:r>
              <a:rPr sz="1100" spc="10" dirty="0">
                <a:latin typeface="Segoe UI"/>
                <a:cs typeface="Segoe UI"/>
              </a:rPr>
              <a:t>of</a:t>
            </a:r>
            <a:r>
              <a:rPr sz="1100" spc="40" dirty="0">
                <a:latin typeface="Segoe UI"/>
                <a:cs typeface="Segoe UI"/>
              </a:rPr>
              <a:t> </a:t>
            </a:r>
            <a:r>
              <a:rPr sz="1100" spc="5" dirty="0">
                <a:latin typeface="Segoe UI"/>
                <a:cs typeface="Segoe UI"/>
              </a:rPr>
              <a:t>an</a:t>
            </a:r>
            <a:r>
              <a:rPr sz="1100" spc="50" dirty="0">
                <a:latin typeface="Segoe UI"/>
                <a:cs typeface="Segoe UI"/>
              </a:rPr>
              <a:t> </a:t>
            </a:r>
            <a:r>
              <a:rPr sz="1100" spc="10" dirty="0">
                <a:latin typeface="Segoe UI"/>
                <a:cs typeface="Segoe UI"/>
              </a:rPr>
              <a:t>investment</a:t>
            </a:r>
            <a:r>
              <a:rPr sz="1100" spc="45" dirty="0">
                <a:latin typeface="Segoe UI"/>
                <a:cs typeface="Segoe UI"/>
              </a:rPr>
              <a:t> </a:t>
            </a:r>
            <a:r>
              <a:rPr sz="1100" dirty="0">
                <a:latin typeface="Segoe UI"/>
                <a:cs typeface="Segoe UI"/>
              </a:rPr>
              <a:t>is</a:t>
            </a:r>
            <a:r>
              <a:rPr sz="1100" spc="50" dirty="0">
                <a:latin typeface="Segoe UI"/>
                <a:cs typeface="Segoe UI"/>
              </a:rPr>
              <a:t> </a:t>
            </a:r>
            <a:r>
              <a:rPr sz="1100" spc="10" dirty="0">
                <a:latin typeface="Segoe UI"/>
                <a:cs typeface="Segoe UI"/>
              </a:rPr>
              <a:t>worth</a:t>
            </a:r>
            <a:r>
              <a:rPr sz="1100" spc="50" dirty="0">
                <a:latin typeface="Segoe UI"/>
                <a:cs typeface="Segoe UI"/>
              </a:rPr>
              <a:t> </a:t>
            </a:r>
            <a:r>
              <a:rPr sz="1100" spc="10" dirty="0">
                <a:latin typeface="Segoe UI"/>
                <a:cs typeface="Segoe UI"/>
              </a:rPr>
              <a:t>more</a:t>
            </a:r>
            <a:r>
              <a:rPr sz="1100" spc="50" dirty="0">
                <a:latin typeface="Segoe UI"/>
                <a:cs typeface="Segoe UI"/>
              </a:rPr>
              <a:t> </a:t>
            </a:r>
            <a:r>
              <a:rPr sz="1100" spc="10" dirty="0">
                <a:latin typeface="Segoe UI"/>
                <a:cs typeface="Segoe UI"/>
              </a:rPr>
              <a:t>than</a:t>
            </a:r>
            <a:r>
              <a:rPr sz="1100" spc="35" dirty="0">
                <a:latin typeface="Segoe UI"/>
                <a:cs typeface="Segoe UI"/>
              </a:rPr>
              <a:t> </a:t>
            </a:r>
            <a:r>
              <a:rPr sz="1100" spc="10" dirty="0">
                <a:latin typeface="Segoe UI"/>
                <a:cs typeface="Segoe UI"/>
              </a:rPr>
              <a:t>an</a:t>
            </a:r>
            <a:r>
              <a:rPr sz="1100" spc="35" dirty="0">
                <a:latin typeface="Segoe UI"/>
                <a:cs typeface="Segoe UI"/>
              </a:rPr>
              <a:t> </a:t>
            </a:r>
            <a:r>
              <a:rPr sz="1100" spc="15" dirty="0">
                <a:latin typeface="Segoe UI"/>
                <a:cs typeface="Segoe UI"/>
              </a:rPr>
              <a:t>amount</a:t>
            </a:r>
            <a:r>
              <a:rPr sz="1100" spc="35" dirty="0">
                <a:latin typeface="Segoe UI"/>
                <a:cs typeface="Segoe UI"/>
              </a:rPr>
              <a:t> </a:t>
            </a:r>
            <a:r>
              <a:rPr sz="1100" spc="5" dirty="0">
                <a:latin typeface="Segoe UI"/>
                <a:cs typeface="Segoe UI"/>
              </a:rPr>
              <a:t>of</a:t>
            </a:r>
            <a:r>
              <a:rPr sz="1100" spc="50" dirty="0">
                <a:latin typeface="Segoe UI"/>
                <a:cs typeface="Segoe UI"/>
              </a:rPr>
              <a:t> </a:t>
            </a:r>
            <a:r>
              <a:rPr sz="1100" spc="10" dirty="0">
                <a:latin typeface="Segoe UI"/>
                <a:cs typeface="Segoe UI"/>
              </a:rPr>
              <a:t>cash</a:t>
            </a:r>
            <a:r>
              <a:rPr sz="1100" spc="35" dirty="0">
                <a:latin typeface="Segoe UI"/>
                <a:cs typeface="Segoe UI"/>
              </a:rPr>
              <a:t> </a:t>
            </a:r>
            <a:r>
              <a:rPr sz="1100" spc="15" dirty="0">
                <a:latin typeface="Segoe UI"/>
                <a:cs typeface="Segoe UI"/>
              </a:rPr>
              <a:t>flow</a:t>
            </a:r>
            <a:r>
              <a:rPr sz="1100" spc="45" dirty="0">
                <a:latin typeface="Segoe UI"/>
                <a:cs typeface="Segoe UI"/>
              </a:rPr>
              <a:t> </a:t>
            </a:r>
            <a:r>
              <a:rPr sz="1100" dirty="0">
                <a:latin typeface="Segoe UI"/>
                <a:cs typeface="Segoe UI"/>
              </a:rPr>
              <a:t>in</a:t>
            </a:r>
            <a:r>
              <a:rPr sz="1100" spc="40" dirty="0">
                <a:latin typeface="Segoe UI"/>
                <a:cs typeface="Segoe UI"/>
              </a:rPr>
              <a:t> </a:t>
            </a:r>
            <a:r>
              <a:rPr sz="1100" dirty="0">
                <a:latin typeface="Segoe UI"/>
                <a:cs typeface="Segoe UI"/>
              </a:rPr>
              <a:t>a</a:t>
            </a:r>
            <a:r>
              <a:rPr sz="1100" spc="40" dirty="0">
                <a:latin typeface="Segoe UI"/>
                <a:cs typeface="Segoe UI"/>
              </a:rPr>
              <a:t> </a:t>
            </a:r>
            <a:r>
              <a:rPr sz="1100" spc="15" dirty="0">
                <a:latin typeface="Segoe UI"/>
                <a:cs typeface="Segoe UI"/>
              </a:rPr>
              <a:t>later</a:t>
            </a:r>
            <a:r>
              <a:rPr sz="1100" spc="40" dirty="0">
                <a:latin typeface="Segoe UI"/>
                <a:cs typeface="Segoe UI"/>
              </a:rPr>
              <a:t> </a:t>
            </a:r>
            <a:r>
              <a:rPr sz="1100" spc="10" dirty="0">
                <a:latin typeface="Segoe UI"/>
                <a:cs typeface="Segoe UI"/>
              </a:rPr>
              <a:t>year.</a:t>
            </a:r>
            <a:endParaRPr sz="1100" dirty="0">
              <a:latin typeface="Segoe UI"/>
              <a:cs typeface="Segoe UI"/>
            </a:endParaRPr>
          </a:p>
          <a:p>
            <a:pPr marL="12700" marR="5080" algn="just">
              <a:lnSpc>
                <a:spcPct val="110900"/>
              </a:lnSpc>
              <a:spcBef>
                <a:spcPts val="605"/>
              </a:spcBef>
            </a:pPr>
            <a:r>
              <a:rPr sz="1100" spc="15" dirty="0">
                <a:latin typeface="Segoe UI"/>
                <a:cs typeface="Segoe UI"/>
              </a:rPr>
              <a:t>The</a:t>
            </a:r>
            <a:r>
              <a:rPr sz="1100" spc="-25" dirty="0">
                <a:latin typeface="Segoe UI"/>
                <a:cs typeface="Segoe UI"/>
              </a:rPr>
              <a:t> </a:t>
            </a:r>
            <a:r>
              <a:rPr sz="1100" spc="10" dirty="0">
                <a:latin typeface="Segoe UI"/>
                <a:cs typeface="Segoe UI"/>
              </a:rPr>
              <a:t>net</a:t>
            </a:r>
            <a:r>
              <a:rPr sz="1100" spc="-25" dirty="0">
                <a:latin typeface="Segoe UI"/>
                <a:cs typeface="Segoe UI"/>
              </a:rPr>
              <a:t> </a:t>
            </a:r>
            <a:r>
              <a:rPr sz="1100" spc="15" dirty="0">
                <a:latin typeface="Segoe UI"/>
                <a:cs typeface="Segoe UI"/>
              </a:rPr>
              <a:t>present</a:t>
            </a:r>
            <a:r>
              <a:rPr sz="1100" spc="-30" dirty="0">
                <a:latin typeface="Segoe UI"/>
                <a:cs typeface="Segoe UI"/>
              </a:rPr>
              <a:t> </a:t>
            </a:r>
            <a:r>
              <a:rPr sz="1100" spc="10" dirty="0">
                <a:latin typeface="Segoe UI"/>
                <a:cs typeface="Segoe UI"/>
              </a:rPr>
              <a:t>value</a:t>
            </a:r>
            <a:r>
              <a:rPr sz="1100" spc="-25" dirty="0">
                <a:latin typeface="Segoe UI"/>
                <a:cs typeface="Segoe UI"/>
              </a:rPr>
              <a:t> </a:t>
            </a:r>
            <a:r>
              <a:rPr sz="1100" spc="15" dirty="0">
                <a:latin typeface="Segoe UI"/>
                <a:cs typeface="Segoe UI"/>
              </a:rPr>
              <a:t>method</a:t>
            </a:r>
            <a:r>
              <a:rPr sz="1100" spc="-25" dirty="0">
                <a:latin typeface="Segoe UI"/>
                <a:cs typeface="Segoe UI"/>
              </a:rPr>
              <a:t> </a:t>
            </a:r>
            <a:r>
              <a:rPr sz="1100" spc="10" dirty="0">
                <a:latin typeface="Segoe UI"/>
                <a:cs typeface="Segoe UI"/>
              </a:rPr>
              <a:t>uses</a:t>
            </a:r>
            <a:r>
              <a:rPr sz="1100" spc="-35" dirty="0">
                <a:latin typeface="Segoe UI"/>
                <a:cs typeface="Segoe UI"/>
              </a:rPr>
              <a:t> </a:t>
            </a:r>
            <a:r>
              <a:rPr sz="1100" dirty="0">
                <a:latin typeface="Segoe UI"/>
                <a:cs typeface="Segoe UI"/>
              </a:rPr>
              <a:t>a</a:t>
            </a:r>
            <a:r>
              <a:rPr sz="1100" spc="-20" dirty="0">
                <a:latin typeface="Segoe UI"/>
                <a:cs typeface="Segoe UI"/>
              </a:rPr>
              <a:t> </a:t>
            </a:r>
            <a:r>
              <a:rPr sz="1100" spc="15" dirty="0">
                <a:latin typeface="Segoe UI"/>
                <a:cs typeface="Segoe UI"/>
              </a:rPr>
              <a:t>specified</a:t>
            </a:r>
            <a:r>
              <a:rPr sz="1100" spc="-25" dirty="0">
                <a:latin typeface="Segoe UI"/>
                <a:cs typeface="Segoe UI"/>
              </a:rPr>
              <a:t> </a:t>
            </a:r>
            <a:r>
              <a:rPr sz="1100" spc="15" dirty="0">
                <a:latin typeface="Segoe UI"/>
                <a:cs typeface="Segoe UI"/>
              </a:rPr>
              <a:t>discount</a:t>
            </a:r>
            <a:r>
              <a:rPr sz="1100" spc="-25" dirty="0">
                <a:latin typeface="Segoe UI"/>
                <a:cs typeface="Segoe UI"/>
              </a:rPr>
              <a:t> </a:t>
            </a:r>
            <a:r>
              <a:rPr sz="1100" spc="10" dirty="0">
                <a:latin typeface="Segoe UI"/>
                <a:cs typeface="Segoe UI"/>
              </a:rPr>
              <a:t>rate</a:t>
            </a:r>
            <a:r>
              <a:rPr sz="1100" spc="-25" dirty="0">
                <a:latin typeface="Segoe UI"/>
                <a:cs typeface="Segoe UI"/>
              </a:rPr>
              <a:t> </a:t>
            </a:r>
            <a:r>
              <a:rPr sz="1100" spc="10" dirty="0">
                <a:latin typeface="Segoe UI"/>
                <a:cs typeface="Segoe UI"/>
              </a:rPr>
              <a:t>to</a:t>
            </a:r>
            <a:r>
              <a:rPr sz="1100" spc="-20" dirty="0">
                <a:latin typeface="Segoe UI"/>
                <a:cs typeface="Segoe UI"/>
              </a:rPr>
              <a:t> </a:t>
            </a:r>
            <a:r>
              <a:rPr sz="1100" spc="10" dirty="0">
                <a:latin typeface="Segoe UI"/>
                <a:cs typeface="Segoe UI"/>
              </a:rPr>
              <a:t>bring</a:t>
            </a:r>
            <a:r>
              <a:rPr sz="1100" spc="-25" dirty="0">
                <a:latin typeface="Segoe UI"/>
                <a:cs typeface="Segoe UI"/>
              </a:rPr>
              <a:t> </a:t>
            </a:r>
            <a:r>
              <a:rPr sz="1100" spc="15" dirty="0">
                <a:latin typeface="Segoe UI"/>
                <a:cs typeface="Segoe UI"/>
              </a:rPr>
              <a:t>all</a:t>
            </a:r>
            <a:r>
              <a:rPr sz="1100" spc="-25" dirty="0">
                <a:latin typeface="Segoe UI"/>
                <a:cs typeface="Segoe UI"/>
              </a:rPr>
              <a:t> </a:t>
            </a:r>
            <a:r>
              <a:rPr sz="1100" spc="10" dirty="0">
                <a:latin typeface="Segoe UI"/>
                <a:cs typeface="Segoe UI"/>
              </a:rPr>
              <a:t>subsequent  cash inflows </a:t>
            </a:r>
            <a:r>
              <a:rPr sz="1100" spc="15" dirty="0">
                <a:latin typeface="Segoe UI"/>
                <a:cs typeface="Segoe UI"/>
              </a:rPr>
              <a:t>after </a:t>
            </a:r>
            <a:r>
              <a:rPr sz="1100" spc="10" dirty="0">
                <a:latin typeface="Segoe UI"/>
                <a:cs typeface="Segoe UI"/>
              </a:rPr>
              <a:t>the initial </a:t>
            </a:r>
            <a:r>
              <a:rPr sz="1100" spc="15" dirty="0">
                <a:latin typeface="Segoe UI"/>
                <a:cs typeface="Segoe UI"/>
              </a:rPr>
              <a:t>investment </a:t>
            </a:r>
            <a:r>
              <a:rPr sz="1100" spc="10" dirty="0">
                <a:latin typeface="Segoe UI"/>
                <a:cs typeface="Segoe UI"/>
              </a:rPr>
              <a:t>to their </a:t>
            </a:r>
            <a:r>
              <a:rPr sz="1100" spc="15" dirty="0">
                <a:latin typeface="Segoe UI"/>
                <a:cs typeface="Segoe UI"/>
              </a:rPr>
              <a:t>present values (the </a:t>
            </a:r>
            <a:r>
              <a:rPr sz="1100" spc="10" dirty="0">
                <a:latin typeface="Segoe UI"/>
                <a:cs typeface="Segoe UI"/>
              </a:rPr>
              <a:t>time </a:t>
            </a:r>
            <a:r>
              <a:rPr sz="1100" spc="5" dirty="0">
                <a:latin typeface="Segoe UI"/>
                <a:cs typeface="Segoe UI"/>
              </a:rPr>
              <a:t>of </a:t>
            </a:r>
            <a:r>
              <a:rPr sz="1100" spc="15" dirty="0">
                <a:latin typeface="Segoe UI"/>
                <a:cs typeface="Segoe UI"/>
              </a:rPr>
              <a:t>the  initial investment </a:t>
            </a:r>
            <a:r>
              <a:rPr sz="1100" dirty="0">
                <a:latin typeface="Segoe UI"/>
                <a:cs typeface="Segoe UI"/>
              </a:rPr>
              <a:t>is </a:t>
            </a:r>
            <a:r>
              <a:rPr sz="1100" spc="15" dirty="0">
                <a:latin typeface="Segoe UI"/>
                <a:cs typeface="Segoe UI"/>
              </a:rPr>
              <a:t>year</a:t>
            </a:r>
            <a:r>
              <a:rPr sz="1100" spc="110" dirty="0">
                <a:latin typeface="Segoe UI"/>
                <a:cs typeface="Segoe UI"/>
              </a:rPr>
              <a:t> </a:t>
            </a:r>
            <a:r>
              <a:rPr sz="1100" spc="10" dirty="0">
                <a:latin typeface="Segoe UI"/>
                <a:cs typeface="Segoe UI"/>
              </a:rPr>
              <a:t>0).</a:t>
            </a:r>
            <a:endParaRPr sz="1100" dirty="0">
              <a:latin typeface="Segoe UI"/>
              <a:cs typeface="Segoe UI"/>
            </a:endParaRPr>
          </a:p>
          <a:p>
            <a:pPr marL="12700" marR="8890" algn="just">
              <a:lnSpc>
                <a:spcPct val="110900"/>
              </a:lnSpc>
              <a:spcBef>
                <a:spcPts val="600"/>
              </a:spcBef>
            </a:pPr>
            <a:r>
              <a:rPr sz="1100" spc="15" dirty="0">
                <a:latin typeface="Segoe UI"/>
                <a:cs typeface="Segoe UI"/>
              </a:rPr>
              <a:t>The </a:t>
            </a:r>
            <a:r>
              <a:rPr sz="1100" spc="10" dirty="0">
                <a:latin typeface="Segoe UI"/>
                <a:cs typeface="Segoe UI"/>
              </a:rPr>
              <a:t>net present </a:t>
            </a:r>
            <a:r>
              <a:rPr sz="1100" spc="15" dirty="0">
                <a:latin typeface="Segoe UI"/>
                <a:cs typeface="Segoe UI"/>
              </a:rPr>
              <a:t>value </a:t>
            </a:r>
            <a:r>
              <a:rPr sz="1100" spc="5" dirty="0">
                <a:latin typeface="Segoe UI"/>
                <a:cs typeface="Segoe UI"/>
              </a:rPr>
              <a:t>of </a:t>
            </a:r>
            <a:r>
              <a:rPr sz="1100" dirty="0">
                <a:latin typeface="Segoe UI"/>
                <a:cs typeface="Segoe UI"/>
              </a:rPr>
              <a:t>a </a:t>
            </a:r>
            <a:r>
              <a:rPr sz="1100" spc="15" dirty="0">
                <a:latin typeface="Segoe UI"/>
                <a:cs typeface="Segoe UI"/>
              </a:rPr>
              <a:t>project </a:t>
            </a:r>
            <a:r>
              <a:rPr sz="1100" spc="10" dirty="0">
                <a:latin typeface="Segoe UI"/>
                <a:cs typeface="Segoe UI"/>
              </a:rPr>
              <a:t>is the amount, in current </a:t>
            </a:r>
            <a:r>
              <a:rPr sz="1100" spc="15" dirty="0">
                <a:latin typeface="Segoe UI"/>
                <a:cs typeface="Segoe UI"/>
              </a:rPr>
              <a:t>value </a:t>
            </a:r>
            <a:r>
              <a:rPr sz="1100" spc="10" dirty="0">
                <a:latin typeface="Segoe UI"/>
                <a:cs typeface="Segoe UI"/>
              </a:rPr>
              <a:t>of </a:t>
            </a:r>
            <a:r>
              <a:rPr sz="1100" spc="15" dirty="0">
                <a:latin typeface="Segoe UI"/>
                <a:cs typeface="Segoe UI"/>
              </a:rPr>
              <a:t>amount, the  investment </a:t>
            </a:r>
            <a:r>
              <a:rPr sz="1100" spc="10" dirty="0">
                <a:latin typeface="Segoe UI"/>
                <a:cs typeface="Segoe UI"/>
              </a:rPr>
              <a:t>earns after paying cost </a:t>
            </a:r>
            <a:r>
              <a:rPr sz="1100" spc="5" dirty="0">
                <a:latin typeface="Segoe UI"/>
                <a:cs typeface="Segoe UI"/>
              </a:rPr>
              <a:t>of </a:t>
            </a:r>
            <a:r>
              <a:rPr sz="1100" spc="15" dirty="0">
                <a:latin typeface="Segoe UI"/>
                <a:cs typeface="Segoe UI"/>
              </a:rPr>
              <a:t>capital </a:t>
            </a:r>
            <a:r>
              <a:rPr sz="1100" spc="10" dirty="0">
                <a:latin typeface="Segoe UI"/>
                <a:cs typeface="Segoe UI"/>
              </a:rPr>
              <a:t>in each</a:t>
            </a:r>
            <a:r>
              <a:rPr sz="1100" spc="235" dirty="0">
                <a:latin typeface="Segoe UI"/>
                <a:cs typeface="Segoe UI"/>
              </a:rPr>
              <a:t> </a:t>
            </a:r>
            <a:r>
              <a:rPr sz="1100" spc="15" dirty="0">
                <a:latin typeface="Segoe UI"/>
                <a:cs typeface="Segoe UI"/>
              </a:rPr>
              <a:t>period.</a:t>
            </a:r>
            <a:endParaRPr sz="1100" dirty="0">
              <a:latin typeface="Segoe UI"/>
              <a:cs typeface="Segoe UI"/>
            </a:endParaRPr>
          </a:p>
          <a:p>
            <a:pPr marL="12700">
              <a:lnSpc>
                <a:spcPct val="100000"/>
              </a:lnSpc>
              <a:spcBef>
                <a:spcPts val="745"/>
              </a:spcBef>
            </a:pPr>
            <a:r>
              <a:rPr sz="1100" b="1" dirty="0">
                <a:latin typeface="Segoe UI"/>
                <a:cs typeface="Segoe UI"/>
              </a:rPr>
              <a:t>Net</a:t>
            </a:r>
            <a:r>
              <a:rPr sz="1100" b="1" spc="-45" dirty="0">
                <a:latin typeface="Segoe UI"/>
                <a:cs typeface="Segoe UI"/>
              </a:rPr>
              <a:t> </a:t>
            </a:r>
            <a:r>
              <a:rPr sz="1100" b="1" spc="-5" dirty="0">
                <a:latin typeface="Segoe UI"/>
                <a:cs typeface="Segoe UI"/>
              </a:rPr>
              <a:t>present</a:t>
            </a:r>
            <a:r>
              <a:rPr sz="1100" b="1" spc="-45" dirty="0">
                <a:latin typeface="Segoe UI"/>
                <a:cs typeface="Segoe UI"/>
              </a:rPr>
              <a:t> </a:t>
            </a:r>
            <a:r>
              <a:rPr sz="1100" b="1" dirty="0">
                <a:latin typeface="Segoe UI"/>
                <a:cs typeface="Segoe UI"/>
              </a:rPr>
              <a:t>value</a:t>
            </a:r>
            <a:r>
              <a:rPr sz="1100" b="1" spc="-45" dirty="0">
                <a:latin typeface="Segoe UI"/>
                <a:cs typeface="Segoe UI"/>
              </a:rPr>
              <a:t> </a:t>
            </a:r>
            <a:r>
              <a:rPr sz="1100" b="1" dirty="0">
                <a:latin typeface="Segoe UI"/>
                <a:cs typeface="Segoe UI"/>
              </a:rPr>
              <a:t>=</a:t>
            </a:r>
            <a:r>
              <a:rPr sz="1100" b="1" spc="-50" dirty="0">
                <a:latin typeface="Segoe UI"/>
                <a:cs typeface="Segoe UI"/>
              </a:rPr>
              <a:t> </a:t>
            </a:r>
            <a:r>
              <a:rPr sz="1100" b="1" spc="-5" dirty="0">
                <a:latin typeface="Segoe UI"/>
                <a:cs typeface="Segoe UI"/>
              </a:rPr>
              <a:t>Present</a:t>
            </a:r>
            <a:r>
              <a:rPr sz="1100" b="1" spc="-45" dirty="0">
                <a:latin typeface="Segoe UI"/>
                <a:cs typeface="Segoe UI"/>
              </a:rPr>
              <a:t> </a:t>
            </a:r>
            <a:r>
              <a:rPr sz="1100" b="1" dirty="0">
                <a:latin typeface="Segoe UI"/>
                <a:cs typeface="Segoe UI"/>
              </a:rPr>
              <a:t>value</a:t>
            </a:r>
            <a:r>
              <a:rPr sz="1100" b="1" spc="-45" dirty="0">
                <a:latin typeface="Segoe UI"/>
                <a:cs typeface="Segoe UI"/>
              </a:rPr>
              <a:t> </a:t>
            </a:r>
            <a:r>
              <a:rPr sz="1100" b="1" spc="-5" dirty="0">
                <a:latin typeface="Segoe UI"/>
                <a:cs typeface="Segoe UI"/>
              </a:rPr>
              <a:t>of</a:t>
            </a:r>
            <a:r>
              <a:rPr sz="1100" b="1" spc="-55" dirty="0">
                <a:latin typeface="Segoe UI"/>
                <a:cs typeface="Segoe UI"/>
              </a:rPr>
              <a:t> </a:t>
            </a:r>
            <a:r>
              <a:rPr sz="1100" b="1" dirty="0">
                <a:latin typeface="Segoe UI"/>
                <a:cs typeface="Segoe UI"/>
              </a:rPr>
              <a:t>net</a:t>
            </a:r>
            <a:r>
              <a:rPr sz="1100" b="1" spc="-45" dirty="0">
                <a:latin typeface="Segoe UI"/>
                <a:cs typeface="Segoe UI"/>
              </a:rPr>
              <a:t> </a:t>
            </a:r>
            <a:r>
              <a:rPr sz="1100" b="1" spc="-5" dirty="0">
                <a:latin typeface="Segoe UI"/>
                <a:cs typeface="Segoe UI"/>
              </a:rPr>
              <a:t>cash</a:t>
            </a:r>
            <a:r>
              <a:rPr sz="1100" b="1" spc="-55" dirty="0">
                <a:latin typeface="Segoe UI"/>
                <a:cs typeface="Segoe UI"/>
              </a:rPr>
              <a:t> </a:t>
            </a:r>
            <a:r>
              <a:rPr sz="1100" b="1" spc="-5" dirty="0">
                <a:latin typeface="Segoe UI"/>
                <a:cs typeface="Segoe UI"/>
              </a:rPr>
              <a:t>inflow</a:t>
            </a:r>
            <a:r>
              <a:rPr sz="1100" b="1" spc="-55" dirty="0">
                <a:latin typeface="Segoe UI"/>
                <a:cs typeface="Segoe UI"/>
              </a:rPr>
              <a:t> </a:t>
            </a:r>
            <a:r>
              <a:rPr sz="1100" b="1" dirty="0">
                <a:latin typeface="Segoe UI"/>
                <a:cs typeface="Segoe UI"/>
              </a:rPr>
              <a:t>-</a:t>
            </a:r>
            <a:r>
              <a:rPr sz="1100" b="1" spc="-25" dirty="0">
                <a:latin typeface="Segoe UI"/>
                <a:cs typeface="Segoe UI"/>
              </a:rPr>
              <a:t> </a:t>
            </a:r>
            <a:r>
              <a:rPr sz="1100" b="1" dirty="0">
                <a:latin typeface="Segoe UI"/>
                <a:cs typeface="Segoe UI"/>
              </a:rPr>
              <a:t>Total</a:t>
            </a:r>
            <a:r>
              <a:rPr sz="1100" b="1" spc="-50" dirty="0">
                <a:latin typeface="Segoe UI"/>
                <a:cs typeface="Segoe UI"/>
              </a:rPr>
              <a:t> </a:t>
            </a:r>
            <a:r>
              <a:rPr sz="1100" b="1" dirty="0">
                <a:latin typeface="Segoe UI"/>
                <a:cs typeface="Segoe UI"/>
              </a:rPr>
              <a:t>net</a:t>
            </a:r>
            <a:r>
              <a:rPr sz="1100" b="1" spc="-45" dirty="0">
                <a:latin typeface="Segoe UI"/>
                <a:cs typeface="Segoe UI"/>
              </a:rPr>
              <a:t> </a:t>
            </a:r>
            <a:r>
              <a:rPr sz="1100" b="1" spc="-5" dirty="0">
                <a:latin typeface="Segoe UI"/>
                <a:cs typeface="Segoe UI"/>
              </a:rPr>
              <a:t>initial</a:t>
            </a:r>
            <a:r>
              <a:rPr sz="1100" b="1" spc="-50" dirty="0">
                <a:latin typeface="Segoe UI"/>
                <a:cs typeface="Segoe UI"/>
              </a:rPr>
              <a:t> </a:t>
            </a:r>
            <a:r>
              <a:rPr sz="1100" b="1" spc="-5" dirty="0">
                <a:latin typeface="Segoe UI"/>
                <a:cs typeface="Segoe UI"/>
              </a:rPr>
              <a:t>investment</a:t>
            </a:r>
            <a:endParaRPr sz="1100" dirty="0">
              <a:latin typeface="Segoe UI"/>
              <a:cs typeface="Segoe UI"/>
            </a:endParaRPr>
          </a:p>
          <a:p>
            <a:pPr marL="12700" marR="6350">
              <a:lnSpc>
                <a:spcPct val="110900"/>
              </a:lnSpc>
              <a:spcBef>
                <a:spcPts val="600"/>
              </a:spcBef>
            </a:pPr>
            <a:r>
              <a:rPr sz="1100" spc="15" dirty="0">
                <a:latin typeface="Segoe UI"/>
                <a:cs typeface="Segoe UI"/>
              </a:rPr>
              <a:t>Since </a:t>
            </a:r>
            <a:r>
              <a:rPr sz="1100" spc="10" dirty="0">
                <a:latin typeface="Segoe UI"/>
                <a:cs typeface="Segoe UI"/>
              </a:rPr>
              <a:t>it might </a:t>
            </a:r>
            <a:r>
              <a:rPr sz="1100" spc="5" dirty="0">
                <a:latin typeface="Segoe UI"/>
                <a:cs typeface="Segoe UI"/>
              </a:rPr>
              <a:t>be </a:t>
            </a:r>
            <a:r>
              <a:rPr sz="1100" spc="15" dirty="0">
                <a:latin typeface="Segoe UI"/>
                <a:cs typeface="Segoe UI"/>
              </a:rPr>
              <a:t>possible </a:t>
            </a:r>
            <a:r>
              <a:rPr sz="1100" spc="10" dirty="0">
                <a:latin typeface="Segoe UI"/>
                <a:cs typeface="Segoe UI"/>
              </a:rPr>
              <a:t>that some </a:t>
            </a:r>
            <a:r>
              <a:rPr sz="1100" spc="15" dirty="0">
                <a:latin typeface="Segoe UI"/>
                <a:cs typeface="Segoe UI"/>
              </a:rPr>
              <a:t>additional investment </a:t>
            </a:r>
            <a:r>
              <a:rPr sz="1100" spc="5" dirty="0">
                <a:latin typeface="Segoe UI"/>
                <a:cs typeface="Segoe UI"/>
              </a:rPr>
              <a:t>may </a:t>
            </a:r>
            <a:r>
              <a:rPr sz="1100" spc="15" dirty="0">
                <a:latin typeface="Segoe UI"/>
                <a:cs typeface="Segoe UI"/>
              </a:rPr>
              <a:t>also </a:t>
            </a:r>
            <a:r>
              <a:rPr sz="1100" spc="5" dirty="0">
                <a:latin typeface="Segoe UI"/>
                <a:cs typeface="Segoe UI"/>
              </a:rPr>
              <a:t>be </a:t>
            </a:r>
            <a:r>
              <a:rPr sz="1100" spc="15" dirty="0">
                <a:latin typeface="Segoe UI"/>
                <a:cs typeface="Segoe UI"/>
              </a:rPr>
              <a:t>required  during </a:t>
            </a:r>
            <a:r>
              <a:rPr sz="1100" spc="10" dirty="0">
                <a:latin typeface="Segoe UI"/>
                <a:cs typeface="Segoe UI"/>
              </a:rPr>
              <a:t>the life </a:t>
            </a:r>
            <a:r>
              <a:rPr sz="1100" spc="15" dirty="0">
                <a:latin typeface="Segoe UI"/>
                <a:cs typeface="Segoe UI"/>
              </a:rPr>
              <a:t>time </a:t>
            </a:r>
            <a:r>
              <a:rPr sz="1100" spc="5" dirty="0">
                <a:latin typeface="Segoe UI"/>
                <a:cs typeface="Segoe UI"/>
              </a:rPr>
              <a:t>of </a:t>
            </a:r>
            <a:r>
              <a:rPr sz="1100" spc="10" dirty="0">
                <a:latin typeface="Segoe UI"/>
                <a:cs typeface="Segoe UI"/>
              </a:rPr>
              <a:t>the </a:t>
            </a:r>
            <a:r>
              <a:rPr sz="1100" spc="15" dirty="0">
                <a:latin typeface="Segoe UI"/>
                <a:cs typeface="Segoe UI"/>
              </a:rPr>
              <a:t>project </a:t>
            </a:r>
            <a:r>
              <a:rPr sz="1100" spc="10" dirty="0">
                <a:latin typeface="Segoe UI"/>
                <a:cs typeface="Segoe UI"/>
              </a:rPr>
              <a:t>then </a:t>
            </a:r>
            <a:r>
              <a:rPr sz="1100" spc="15" dirty="0">
                <a:latin typeface="Segoe UI"/>
                <a:cs typeface="Segoe UI"/>
              </a:rPr>
              <a:t>appropriate </a:t>
            </a:r>
            <a:r>
              <a:rPr sz="1100" spc="10" dirty="0">
                <a:latin typeface="Segoe UI"/>
                <a:cs typeface="Segoe UI"/>
              </a:rPr>
              <a:t>formula </a:t>
            </a:r>
            <a:r>
              <a:rPr sz="1100" spc="15" dirty="0">
                <a:latin typeface="Segoe UI"/>
                <a:cs typeface="Segoe UI"/>
              </a:rPr>
              <a:t>shall</a:t>
            </a:r>
            <a:r>
              <a:rPr sz="1100" spc="260" dirty="0">
                <a:latin typeface="Segoe UI"/>
                <a:cs typeface="Segoe UI"/>
              </a:rPr>
              <a:t> </a:t>
            </a:r>
            <a:r>
              <a:rPr sz="1100" spc="10" dirty="0">
                <a:latin typeface="Segoe UI"/>
                <a:cs typeface="Segoe UI"/>
              </a:rPr>
              <a:t>be:</a:t>
            </a:r>
            <a:endParaRPr sz="1100" dirty="0">
              <a:latin typeface="Segoe UI"/>
              <a:cs typeface="Segoe UI"/>
            </a:endParaRPr>
          </a:p>
          <a:p>
            <a:pPr marL="12700" marR="35560">
              <a:lnSpc>
                <a:spcPct val="156400"/>
              </a:lnSpc>
            </a:pPr>
            <a:r>
              <a:rPr sz="1100" spc="15" dirty="0">
                <a:latin typeface="Segoe UI"/>
                <a:cs typeface="Segoe UI"/>
              </a:rPr>
              <a:t>Net present </a:t>
            </a:r>
            <a:r>
              <a:rPr sz="1100" spc="10" dirty="0">
                <a:latin typeface="Segoe UI"/>
                <a:cs typeface="Segoe UI"/>
              </a:rPr>
              <a:t>value </a:t>
            </a:r>
            <a:r>
              <a:rPr sz="1100" dirty="0">
                <a:latin typeface="Segoe UI"/>
                <a:cs typeface="Segoe UI"/>
              </a:rPr>
              <a:t>= </a:t>
            </a:r>
            <a:r>
              <a:rPr sz="1100" spc="15" dirty="0">
                <a:latin typeface="Segoe UI"/>
                <a:cs typeface="Segoe UI"/>
              </a:rPr>
              <a:t>Present </a:t>
            </a:r>
            <a:r>
              <a:rPr sz="1100" spc="10" dirty="0">
                <a:latin typeface="Segoe UI"/>
                <a:cs typeface="Segoe UI"/>
              </a:rPr>
              <a:t>value of cash inflows </a:t>
            </a:r>
            <a:r>
              <a:rPr sz="1100" dirty="0">
                <a:latin typeface="Segoe UI"/>
                <a:cs typeface="Segoe UI"/>
              </a:rPr>
              <a:t>- </a:t>
            </a:r>
            <a:r>
              <a:rPr sz="1100" spc="15" dirty="0">
                <a:latin typeface="Segoe UI"/>
                <a:cs typeface="Segoe UI"/>
              </a:rPr>
              <a:t>Present value </a:t>
            </a:r>
            <a:r>
              <a:rPr sz="1100" spc="5" dirty="0">
                <a:latin typeface="Segoe UI"/>
                <a:cs typeface="Segoe UI"/>
              </a:rPr>
              <a:t>of </a:t>
            </a:r>
            <a:r>
              <a:rPr sz="1100" spc="10" dirty="0">
                <a:latin typeface="Segoe UI"/>
                <a:cs typeface="Segoe UI"/>
              </a:rPr>
              <a:t>cash </a:t>
            </a:r>
            <a:r>
              <a:rPr sz="1100" spc="15" dirty="0">
                <a:latin typeface="Segoe UI"/>
                <a:cs typeface="Segoe UI"/>
              </a:rPr>
              <a:t>outflows  </a:t>
            </a:r>
            <a:r>
              <a:rPr sz="1100" spc="5" dirty="0">
                <a:latin typeface="Segoe UI"/>
                <a:cs typeface="Segoe UI"/>
              </a:rPr>
              <a:t>It </a:t>
            </a:r>
            <a:r>
              <a:rPr sz="1100" spc="10" dirty="0">
                <a:latin typeface="Segoe UI"/>
                <a:cs typeface="Segoe UI"/>
              </a:rPr>
              <a:t>can </a:t>
            </a:r>
            <a:r>
              <a:rPr sz="1100" spc="5" dirty="0">
                <a:latin typeface="Segoe UI"/>
                <a:cs typeface="Segoe UI"/>
              </a:rPr>
              <a:t>be </a:t>
            </a:r>
            <a:r>
              <a:rPr sz="1100" spc="15" dirty="0">
                <a:latin typeface="Segoe UI"/>
                <a:cs typeface="Segoe UI"/>
              </a:rPr>
              <a:t>expressed </a:t>
            </a:r>
            <a:r>
              <a:rPr sz="1100" spc="5" dirty="0">
                <a:latin typeface="Segoe UI"/>
                <a:cs typeface="Segoe UI"/>
              </a:rPr>
              <a:t>as</a:t>
            </a:r>
            <a:r>
              <a:rPr sz="1100" spc="160" dirty="0">
                <a:latin typeface="Segoe UI"/>
                <a:cs typeface="Segoe UI"/>
              </a:rPr>
              <a:t> </a:t>
            </a:r>
            <a:r>
              <a:rPr sz="1100" spc="15" dirty="0">
                <a:latin typeface="Segoe UI"/>
                <a:cs typeface="Segoe UI"/>
              </a:rPr>
              <a:t>below:</a:t>
            </a:r>
            <a:endParaRPr sz="1100" dirty="0">
              <a:latin typeface="Segoe UI"/>
              <a:cs typeface="Segoe UI"/>
            </a:endParaRPr>
          </a:p>
        </p:txBody>
      </p:sp>
      <p:sp>
        <p:nvSpPr>
          <p:cNvPr id="7" name="object 7"/>
          <p:cNvSpPr/>
          <p:nvPr/>
        </p:nvSpPr>
        <p:spPr>
          <a:xfrm>
            <a:off x="2603945" y="5712305"/>
            <a:ext cx="325120" cy="0"/>
          </a:xfrm>
          <a:custGeom>
            <a:avLst/>
            <a:gdLst/>
            <a:ahLst/>
            <a:cxnLst/>
            <a:rect l="l" t="t" r="r" b="b"/>
            <a:pathLst>
              <a:path w="325119">
                <a:moveTo>
                  <a:pt x="0" y="0"/>
                </a:moveTo>
                <a:lnTo>
                  <a:pt x="324861" y="0"/>
                </a:lnTo>
              </a:path>
            </a:pathLst>
          </a:custGeom>
          <a:ln w="6836">
            <a:solidFill>
              <a:srgbClr val="000000"/>
            </a:solidFill>
          </a:ln>
        </p:spPr>
        <p:txBody>
          <a:bodyPr wrap="square" lIns="0" tIns="0" rIns="0" bIns="0" rtlCol="0"/>
          <a:lstStyle/>
          <a:p>
            <a:endParaRPr/>
          </a:p>
        </p:txBody>
      </p:sp>
      <p:sp>
        <p:nvSpPr>
          <p:cNvPr id="8" name="object 8"/>
          <p:cNvSpPr/>
          <p:nvPr/>
        </p:nvSpPr>
        <p:spPr>
          <a:xfrm>
            <a:off x="3057563" y="5712305"/>
            <a:ext cx="387985" cy="0"/>
          </a:xfrm>
          <a:custGeom>
            <a:avLst/>
            <a:gdLst/>
            <a:ahLst/>
            <a:cxnLst/>
            <a:rect l="l" t="t" r="r" b="b"/>
            <a:pathLst>
              <a:path w="387985">
                <a:moveTo>
                  <a:pt x="0" y="0"/>
                </a:moveTo>
                <a:lnTo>
                  <a:pt x="387456" y="0"/>
                </a:lnTo>
              </a:path>
            </a:pathLst>
          </a:custGeom>
          <a:ln w="6836">
            <a:solidFill>
              <a:srgbClr val="000000"/>
            </a:solidFill>
          </a:ln>
        </p:spPr>
        <p:txBody>
          <a:bodyPr wrap="square" lIns="0" tIns="0" rIns="0" bIns="0" rtlCol="0"/>
          <a:lstStyle/>
          <a:p>
            <a:endParaRPr/>
          </a:p>
        </p:txBody>
      </p:sp>
      <p:sp>
        <p:nvSpPr>
          <p:cNvPr id="9" name="object 9"/>
          <p:cNvSpPr/>
          <p:nvPr/>
        </p:nvSpPr>
        <p:spPr>
          <a:xfrm>
            <a:off x="3573776" y="5712305"/>
            <a:ext cx="384810" cy="0"/>
          </a:xfrm>
          <a:custGeom>
            <a:avLst/>
            <a:gdLst/>
            <a:ahLst/>
            <a:cxnLst/>
            <a:rect l="l" t="t" r="r" b="b"/>
            <a:pathLst>
              <a:path w="384810">
                <a:moveTo>
                  <a:pt x="0" y="0"/>
                </a:moveTo>
                <a:lnTo>
                  <a:pt x="384683" y="0"/>
                </a:lnTo>
              </a:path>
            </a:pathLst>
          </a:custGeom>
          <a:ln w="6836">
            <a:solidFill>
              <a:srgbClr val="000000"/>
            </a:solidFill>
          </a:ln>
        </p:spPr>
        <p:txBody>
          <a:bodyPr wrap="square" lIns="0" tIns="0" rIns="0" bIns="0" rtlCol="0"/>
          <a:lstStyle/>
          <a:p>
            <a:endParaRPr/>
          </a:p>
        </p:txBody>
      </p:sp>
      <p:sp>
        <p:nvSpPr>
          <p:cNvPr id="10" name="object 10"/>
          <p:cNvSpPr/>
          <p:nvPr/>
        </p:nvSpPr>
        <p:spPr>
          <a:xfrm>
            <a:off x="4383553" y="5712304"/>
            <a:ext cx="384810" cy="0"/>
          </a:xfrm>
          <a:custGeom>
            <a:avLst/>
            <a:gdLst/>
            <a:ahLst/>
            <a:cxnLst/>
            <a:rect l="l" t="t" r="r" b="b"/>
            <a:pathLst>
              <a:path w="384810">
                <a:moveTo>
                  <a:pt x="0" y="0"/>
                </a:moveTo>
                <a:lnTo>
                  <a:pt x="384683" y="0"/>
                </a:lnTo>
              </a:path>
            </a:pathLst>
          </a:custGeom>
          <a:ln w="6836">
            <a:solidFill>
              <a:srgbClr val="000000"/>
            </a:solidFill>
          </a:ln>
        </p:spPr>
        <p:txBody>
          <a:bodyPr wrap="square" lIns="0" tIns="0" rIns="0" bIns="0" rtlCol="0"/>
          <a:lstStyle/>
          <a:p>
            <a:endParaRPr/>
          </a:p>
        </p:txBody>
      </p:sp>
      <p:sp>
        <p:nvSpPr>
          <p:cNvPr id="11" name="object 11"/>
          <p:cNvSpPr txBox="1"/>
          <p:nvPr/>
        </p:nvSpPr>
        <p:spPr>
          <a:xfrm>
            <a:off x="4775804" y="5628396"/>
            <a:ext cx="79375" cy="195580"/>
          </a:xfrm>
          <a:prstGeom prst="rect">
            <a:avLst/>
          </a:prstGeom>
        </p:spPr>
        <p:txBody>
          <a:bodyPr vert="horz" wrap="square" lIns="0" tIns="14605" rIns="0" bIns="0" rtlCol="0">
            <a:spAutoFit/>
          </a:bodyPr>
          <a:lstStyle/>
          <a:p>
            <a:pPr marL="12700">
              <a:lnSpc>
                <a:spcPct val="100000"/>
              </a:lnSpc>
              <a:spcBef>
                <a:spcPts val="115"/>
              </a:spcBef>
            </a:pPr>
            <a:r>
              <a:rPr sz="1100" spc="-5" dirty="0">
                <a:latin typeface="Symbol"/>
                <a:cs typeface="Symbol"/>
              </a:rPr>
              <a:t></a:t>
            </a:r>
            <a:endParaRPr sz="1100">
              <a:latin typeface="Symbol"/>
              <a:cs typeface="Symbol"/>
            </a:endParaRPr>
          </a:p>
        </p:txBody>
      </p:sp>
      <p:sp>
        <p:nvSpPr>
          <p:cNvPr id="12" name="object 12"/>
          <p:cNvSpPr txBox="1"/>
          <p:nvPr/>
        </p:nvSpPr>
        <p:spPr>
          <a:xfrm>
            <a:off x="2516367" y="5735407"/>
            <a:ext cx="79375" cy="195580"/>
          </a:xfrm>
          <a:prstGeom prst="rect">
            <a:avLst/>
          </a:prstGeom>
        </p:spPr>
        <p:txBody>
          <a:bodyPr vert="horz" wrap="square" lIns="0" tIns="14605" rIns="0" bIns="0" rtlCol="0">
            <a:spAutoFit/>
          </a:bodyPr>
          <a:lstStyle/>
          <a:p>
            <a:pPr marL="12700">
              <a:lnSpc>
                <a:spcPct val="100000"/>
              </a:lnSpc>
              <a:spcBef>
                <a:spcPts val="115"/>
              </a:spcBef>
            </a:pPr>
            <a:r>
              <a:rPr sz="1100" spc="-5" dirty="0">
                <a:latin typeface="Symbol"/>
                <a:cs typeface="Symbol"/>
              </a:rPr>
              <a:t></a:t>
            </a:r>
            <a:endParaRPr sz="1100">
              <a:latin typeface="Symbol"/>
              <a:cs typeface="Symbol"/>
            </a:endParaRPr>
          </a:p>
        </p:txBody>
      </p:sp>
      <p:sp>
        <p:nvSpPr>
          <p:cNvPr id="13" name="object 13"/>
          <p:cNvSpPr txBox="1"/>
          <p:nvPr/>
        </p:nvSpPr>
        <p:spPr>
          <a:xfrm>
            <a:off x="4775804" y="5735407"/>
            <a:ext cx="79375" cy="195580"/>
          </a:xfrm>
          <a:prstGeom prst="rect">
            <a:avLst/>
          </a:prstGeom>
        </p:spPr>
        <p:txBody>
          <a:bodyPr vert="horz" wrap="square" lIns="0" tIns="14605" rIns="0" bIns="0" rtlCol="0">
            <a:spAutoFit/>
          </a:bodyPr>
          <a:lstStyle/>
          <a:p>
            <a:pPr marL="12700">
              <a:lnSpc>
                <a:spcPct val="100000"/>
              </a:lnSpc>
              <a:spcBef>
                <a:spcPts val="115"/>
              </a:spcBef>
            </a:pPr>
            <a:r>
              <a:rPr sz="1100" spc="-5" dirty="0">
                <a:latin typeface="Symbol"/>
                <a:cs typeface="Symbol"/>
              </a:rPr>
              <a:t></a:t>
            </a:r>
            <a:endParaRPr sz="1100">
              <a:latin typeface="Symbol"/>
              <a:cs typeface="Symbol"/>
            </a:endParaRPr>
          </a:p>
        </p:txBody>
      </p:sp>
      <p:sp>
        <p:nvSpPr>
          <p:cNvPr id="14" name="object 14"/>
          <p:cNvSpPr txBox="1"/>
          <p:nvPr/>
        </p:nvSpPr>
        <p:spPr>
          <a:xfrm>
            <a:off x="4688989" y="5700806"/>
            <a:ext cx="76200" cy="133985"/>
          </a:xfrm>
          <a:prstGeom prst="rect">
            <a:avLst/>
          </a:prstGeom>
        </p:spPr>
        <p:txBody>
          <a:bodyPr vert="horz" wrap="square" lIns="0" tIns="13970" rIns="0" bIns="0" rtlCol="0">
            <a:spAutoFit/>
          </a:bodyPr>
          <a:lstStyle/>
          <a:p>
            <a:pPr marL="12700">
              <a:lnSpc>
                <a:spcPct val="100000"/>
              </a:lnSpc>
              <a:spcBef>
                <a:spcPts val="110"/>
              </a:spcBef>
            </a:pPr>
            <a:r>
              <a:rPr sz="700" spc="-5" dirty="0">
                <a:latin typeface="Segoe UI"/>
                <a:cs typeface="Segoe UI"/>
              </a:rPr>
              <a:t>n</a:t>
            </a:r>
            <a:endParaRPr sz="700">
              <a:latin typeface="Segoe UI"/>
              <a:cs typeface="Segoe UI"/>
            </a:endParaRPr>
          </a:p>
        </p:txBody>
      </p:sp>
      <p:sp>
        <p:nvSpPr>
          <p:cNvPr id="15" name="object 15"/>
          <p:cNvSpPr txBox="1"/>
          <p:nvPr/>
        </p:nvSpPr>
        <p:spPr>
          <a:xfrm>
            <a:off x="2650180" y="5502229"/>
            <a:ext cx="713105" cy="195580"/>
          </a:xfrm>
          <a:prstGeom prst="rect">
            <a:avLst/>
          </a:prstGeom>
        </p:spPr>
        <p:txBody>
          <a:bodyPr vert="horz" wrap="square" lIns="0" tIns="14605" rIns="0" bIns="0" rtlCol="0">
            <a:spAutoFit/>
          </a:bodyPr>
          <a:lstStyle/>
          <a:p>
            <a:pPr marL="50800">
              <a:lnSpc>
                <a:spcPct val="100000"/>
              </a:lnSpc>
              <a:spcBef>
                <a:spcPts val="115"/>
              </a:spcBef>
              <a:tabLst>
                <a:tab pos="526415" algn="l"/>
              </a:tabLst>
            </a:pPr>
            <a:r>
              <a:rPr sz="1100" spc="-30" dirty="0">
                <a:latin typeface="Segoe UI"/>
                <a:cs typeface="Segoe UI"/>
              </a:rPr>
              <a:t>C</a:t>
            </a:r>
            <a:r>
              <a:rPr sz="1050" spc="-44" baseline="-23809" dirty="0">
                <a:latin typeface="Segoe UI"/>
                <a:cs typeface="Segoe UI"/>
              </a:rPr>
              <a:t>1	</a:t>
            </a:r>
            <a:r>
              <a:rPr sz="1100" dirty="0">
                <a:latin typeface="Segoe UI"/>
                <a:cs typeface="Segoe UI"/>
              </a:rPr>
              <a:t>C</a:t>
            </a:r>
            <a:r>
              <a:rPr sz="1050" baseline="-23809" dirty="0">
                <a:latin typeface="Segoe UI"/>
                <a:cs typeface="Segoe UI"/>
              </a:rPr>
              <a:t>2</a:t>
            </a:r>
            <a:endParaRPr sz="1050" baseline="-23809">
              <a:latin typeface="Segoe UI"/>
              <a:cs typeface="Segoe UI"/>
            </a:endParaRPr>
          </a:p>
        </p:txBody>
      </p:sp>
      <p:sp>
        <p:nvSpPr>
          <p:cNvPr id="16" name="object 16"/>
          <p:cNvSpPr txBox="1"/>
          <p:nvPr/>
        </p:nvSpPr>
        <p:spPr>
          <a:xfrm>
            <a:off x="3641826" y="5502229"/>
            <a:ext cx="1046480" cy="195580"/>
          </a:xfrm>
          <a:prstGeom prst="rect">
            <a:avLst/>
          </a:prstGeom>
        </p:spPr>
        <p:txBody>
          <a:bodyPr vert="horz" wrap="square" lIns="0" tIns="14605" rIns="0" bIns="0" rtlCol="0">
            <a:spAutoFit/>
          </a:bodyPr>
          <a:lstStyle/>
          <a:p>
            <a:pPr marL="50800">
              <a:lnSpc>
                <a:spcPct val="100000"/>
              </a:lnSpc>
              <a:spcBef>
                <a:spcPts val="115"/>
              </a:spcBef>
              <a:tabLst>
                <a:tab pos="860425" algn="l"/>
              </a:tabLst>
            </a:pPr>
            <a:r>
              <a:rPr sz="1100" spc="-5" dirty="0">
                <a:latin typeface="Segoe UI"/>
                <a:cs typeface="Segoe UI"/>
              </a:rPr>
              <a:t>C</a:t>
            </a:r>
            <a:r>
              <a:rPr sz="1050" spc="-7" baseline="-23809" dirty="0">
                <a:latin typeface="Segoe UI"/>
                <a:cs typeface="Segoe UI"/>
              </a:rPr>
              <a:t>3	</a:t>
            </a:r>
            <a:r>
              <a:rPr sz="1100" spc="-10" dirty="0">
                <a:latin typeface="Segoe UI"/>
                <a:cs typeface="Segoe UI"/>
              </a:rPr>
              <a:t>C</a:t>
            </a:r>
            <a:r>
              <a:rPr sz="1050" spc="-15" baseline="-23809" dirty="0">
                <a:latin typeface="Segoe UI"/>
                <a:cs typeface="Segoe UI"/>
              </a:rPr>
              <a:t>n</a:t>
            </a:r>
            <a:endParaRPr sz="1050" baseline="-23809">
              <a:latin typeface="Segoe UI"/>
              <a:cs typeface="Segoe UI"/>
            </a:endParaRPr>
          </a:p>
        </p:txBody>
      </p:sp>
      <p:sp>
        <p:nvSpPr>
          <p:cNvPr id="17" name="object 17"/>
          <p:cNvSpPr txBox="1"/>
          <p:nvPr/>
        </p:nvSpPr>
        <p:spPr>
          <a:xfrm>
            <a:off x="2085687" y="5593528"/>
            <a:ext cx="535305" cy="195580"/>
          </a:xfrm>
          <a:prstGeom prst="rect">
            <a:avLst/>
          </a:prstGeom>
        </p:spPr>
        <p:txBody>
          <a:bodyPr vert="horz" wrap="square" lIns="0" tIns="14605" rIns="0" bIns="0" rtlCol="0">
            <a:spAutoFit/>
          </a:bodyPr>
          <a:lstStyle/>
          <a:p>
            <a:pPr marL="38100">
              <a:lnSpc>
                <a:spcPct val="100000"/>
              </a:lnSpc>
              <a:spcBef>
                <a:spcPts val="115"/>
              </a:spcBef>
            </a:pPr>
            <a:r>
              <a:rPr sz="1100" spc="-5" dirty="0">
                <a:latin typeface="Segoe UI"/>
                <a:cs typeface="Segoe UI"/>
              </a:rPr>
              <a:t>NPV</a:t>
            </a:r>
            <a:r>
              <a:rPr sz="1100" spc="-155" dirty="0">
                <a:latin typeface="Segoe UI"/>
                <a:cs typeface="Segoe UI"/>
              </a:rPr>
              <a:t> </a:t>
            </a:r>
            <a:r>
              <a:rPr sz="1100" spc="-5" dirty="0">
                <a:latin typeface="Segoe UI"/>
                <a:cs typeface="Segoe UI"/>
              </a:rPr>
              <a:t>=</a:t>
            </a:r>
            <a:r>
              <a:rPr sz="1100" spc="-180" dirty="0">
                <a:latin typeface="Segoe UI"/>
                <a:cs typeface="Segoe UI"/>
              </a:rPr>
              <a:t> </a:t>
            </a:r>
            <a:r>
              <a:rPr sz="1650" spc="-7" baseline="37878" dirty="0">
                <a:latin typeface="Symbol"/>
                <a:cs typeface="Symbol"/>
              </a:rPr>
              <a:t></a:t>
            </a:r>
            <a:endParaRPr sz="1650" baseline="37878">
              <a:latin typeface="Symbol"/>
              <a:cs typeface="Symbol"/>
            </a:endParaRPr>
          </a:p>
        </p:txBody>
      </p:sp>
      <p:sp>
        <p:nvSpPr>
          <p:cNvPr id="18" name="object 18"/>
          <p:cNvSpPr txBox="1"/>
          <p:nvPr/>
        </p:nvSpPr>
        <p:spPr>
          <a:xfrm>
            <a:off x="2932749" y="5593528"/>
            <a:ext cx="1447165" cy="195580"/>
          </a:xfrm>
          <a:prstGeom prst="rect">
            <a:avLst/>
          </a:prstGeom>
        </p:spPr>
        <p:txBody>
          <a:bodyPr vert="horz" wrap="square" lIns="0" tIns="14605" rIns="0" bIns="0" rtlCol="0">
            <a:spAutoFit/>
          </a:bodyPr>
          <a:lstStyle/>
          <a:p>
            <a:pPr marL="12700">
              <a:lnSpc>
                <a:spcPct val="100000"/>
              </a:lnSpc>
              <a:spcBef>
                <a:spcPts val="115"/>
              </a:spcBef>
              <a:tabLst>
                <a:tab pos="528320" algn="l"/>
                <a:tab pos="1042035" algn="l"/>
              </a:tabLst>
            </a:pPr>
            <a:r>
              <a:rPr sz="1100" spc="-5" dirty="0">
                <a:latin typeface="Segoe UI"/>
                <a:cs typeface="Segoe UI"/>
              </a:rPr>
              <a:t>+	+	</a:t>
            </a:r>
            <a:r>
              <a:rPr sz="1100" spc="55" dirty="0">
                <a:latin typeface="Segoe UI"/>
                <a:cs typeface="Segoe UI"/>
              </a:rPr>
              <a:t>+</a:t>
            </a:r>
            <a:r>
              <a:rPr sz="1100" spc="-5" dirty="0">
                <a:latin typeface="Segoe UI"/>
                <a:cs typeface="Segoe UI"/>
              </a:rPr>
              <a:t>.....</a:t>
            </a:r>
            <a:r>
              <a:rPr sz="1100" spc="75" dirty="0">
                <a:latin typeface="Segoe UI"/>
                <a:cs typeface="Segoe UI"/>
              </a:rPr>
              <a:t>.</a:t>
            </a:r>
            <a:r>
              <a:rPr sz="1100" spc="-5" dirty="0">
                <a:latin typeface="Segoe UI"/>
                <a:cs typeface="Segoe UI"/>
              </a:rPr>
              <a:t>+</a:t>
            </a:r>
            <a:endParaRPr sz="1100">
              <a:latin typeface="Segoe UI"/>
              <a:cs typeface="Segoe UI"/>
            </a:endParaRPr>
          </a:p>
        </p:txBody>
      </p:sp>
      <p:sp>
        <p:nvSpPr>
          <p:cNvPr id="19" name="object 19"/>
          <p:cNvSpPr txBox="1"/>
          <p:nvPr/>
        </p:nvSpPr>
        <p:spPr>
          <a:xfrm>
            <a:off x="4750404" y="5593528"/>
            <a:ext cx="249554" cy="195580"/>
          </a:xfrm>
          <a:prstGeom prst="rect">
            <a:avLst/>
          </a:prstGeom>
        </p:spPr>
        <p:txBody>
          <a:bodyPr vert="horz" wrap="square" lIns="0" tIns="14605" rIns="0" bIns="0" rtlCol="0">
            <a:spAutoFit/>
          </a:bodyPr>
          <a:lstStyle/>
          <a:p>
            <a:pPr marL="38100">
              <a:lnSpc>
                <a:spcPct val="100000"/>
              </a:lnSpc>
              <a:spcBef>
                <a:spcPts val="115"/>
              </a:spcBef>
            </a:pPr>
            <a:r>
              <a:rPr sz="1650" spc="97" baseline="37878" dirty="0">
                <a:latin typeface="Symbol"/>
                <a:cs typeface="Symbol"/>
              </a:rPr>
              <a:t></a:t>
            </a:r>
            <a:r>
              <a:rPr sz="1100" spc="65" dirty="0">
                <a:latin typeface="Segoe UI"/>
                <a:cs typeface="Segoe UI"/>
              </a:rPr>
              <a:t>-I</a:t>
            </a:r>
            <a:endParaRPr sz="1100">
              <a:latin typeface="Segoe UI"/>
              <a:cs typeface="Segoe UI"/>
            </a:endParaRPr>
          </a:p>
        </p:txBody>
      </p:sp>
      <p:sp>
        <p:nvSpPr>
          <p:cNvPr id="20" name="object 20"/>
          <p:cNvSpPr txBox="1"/>
          <p:nvPr/>
        </p:nvSpPr>
        <p:spPr>
          <a:xfrm>
            <a:off x="2490967" y="5706060"/>
            <a:ext cx="474345" cy="195580"/>
          </a:xfrm>
          <a:prstGeom prst="rect">
            <a:avLst/>
          </a:prstGeom>
        </p:spPr>
        <p:txBody>
          <a:bodyPr vert="horz" wrap="square" lIns="0" tIns="14605" rIns="0" bIns="0" rtlCol="0">
            <a:spAutoFit/>
          </a:bodyPr>
          <a:lstStyle/>
          <a:p>
            <a:pPr marL="38100">
              <a:lnSpc>
                <a:spcPct val="100000"/>
              </a:lnSpc>
              <a:spcBef>
                <a:spcPts val="115"/>
              </a:spcBef>
            </a:pPr>
            <a:r>
              <a:rPr sz="1650" spc="-7" baseline="30303" dirty="0">
                <a:latin typeface="Symbol"/>
                <a:cs typeface="Symbol"/>
              </a:rPr>
              <a:t></a:t>
            </a:r>
            <a:r>
              <a:rPr sz="1650" spc="-187" baseline="30303" dirty="0">
                <a:latin typeface="Times New Roman"/>
                <a:cs typeface="Times New Roman"/>
              </a:rPr>
              <a:t> </a:t>
            </a:r>
            <a:r>
              <a:rPr sz="1100" spc="-10" dirty="0">
                <a:latin typeface="Segoe UI"/>
                <a:cs typeface="Segoe UI"/>
              </a:rPr>
              <a:t>(1+k)</a:t>
            </a:r>
            <a:endParaRPr sz="1100">
              <a:latin typeface="Segoe UI"/>
              <a:cs typeface="Segoe UI"/>
            </a:endParaRPr>
          </a:p>
        </p:txBody>
      </p:sp>
      <p:sp>
        <p:nvSpPr>
          <p:cNvPr id="21" name="object 21"/>
          <p:cNvSpPr txBox="1"/>
          <p:nvPr/>
        </p:nvSpPr>
        <p:spPr>
          <a:xfrm>
            <a:off x="3009131" y="5712854"/>
            <a:ext cx="1736089" cy="195580"/>
          </a:xfrm>
          <a:prstGeom prst="rect">
            <a:avLst/>
          </a:prstGeom>
        </p:spPr>
        <p:txBody>
          <a:bodyPr vert="horz" wrap="square" lIns="0" tIns="14605" rIns="0" bIns="0" rtlCol="0">
            <a:spAutoFit/>
          </a:bodyPr>
          <a:lstStyle/>
          <a:p>
            <a:pPr marL="50800">
              <a:lnSpc>
                <a:spcPct val="100000"/>
              </a:lnSpc>
              <a:spcBef>
                <a:spcPts val="115"/>
              </a:spcBef>
              <a:tabLst>
                <a:tab pos="566420" algn="l"/>
                <a:tab pos="1376045" algn="l"/>
              </a:tabLst>
            </a:pPr>
            <a:r>
              <a:rPr sz="1100" spc="-10" dirty="0">
                <a:latin typeface="Segoe UI"/>
                <a:cs typeface="Segoe UI"/>
              </a:rPr>
              <a:t>(1+k)</a:t>
            </a:r>
            <a:r>
              <a:rPr sz="1050" spc="-15" baseline="39682" dirty="0">
                <a:latin typeface="Segoe UI"/>
                <a:cs typeface="Segoe UI"/>
              </a:rPr>
              <a:t>2	</a:t>
            </a:r>
            <a:r>
              <a:rPr sz="1100" spc="-15" dirty="0">
                <a:latin typeface="Segoe UI"/>
                <a:cs typeface="Segoe UI"/>
              </a:rPr>
              <a:t>(1+k)</a:t>
            </a:r>
            <a:r>
              <a:rPr sz="1050" spc="-22" baseline="39682" dirty="0">
                <a:latin typeface="Segoe UI"/>
                <a:cs typeface="Segoe UI"/>
              </a:rPr>
              <a:t>3	</a:t>
            </a:r>
            <a:r>
              <a:rPr sz="1100" spc="-10" dirty="0">
                <a:latin typeface="Segoe UI"/>
                <a:cs typeface="Segoe UI"/>
              </a:rPr>
              <a:t>(1+k)</a:t>
            </a:r>
            <a:endParaRPr sz="1100">
              <a:latin typeface="Segoe UI"/>
              <a:cs typeface="Segoe UI"/>
            </a:endParaRPr>
          </a:p>
        </p:txBody>
      </p:sp>
      <p:sp>
        <p:nvSpPr>
          <p:cNvPr id="22" name="object 22"/>
          <p:cNvSpPr/>
          <p:nvPr/>
        </p:nvSpPr>
        <p:spPr>
          <a:xfrm>
            <a:off x="3602045" y="6405496"/>
            <a:ext cx="393700" cy="0"/>
          </a:xfrm>
          <a:custGeom>
            <a:avLst/>
            <a:gdLst/>
            <a:ahLst/>
            <a:cxnLst/>
            <a:rect l="l" t="t" r="r" b="b"/>
            <a:pathLst>
              <a:path w="393700">
                <a:moveTo>
                  <a:pt x="0" y="0"/>
                </a:moveTo>
                <a:lnTo>
                  <a:pt x="393381" y="0"/>
                </a:lnTo>
              </a:path>
            </a:pathLst>
          </a:custGeom>
          <a:ln w="7835">
            <a:solidFill>
              <a:srgbClr val="000000"/>
            </a:solidFill>
          </a:ln>
        </p:spPr>
        <p:txBody>
          <a:bodyPr wrap="square" lIns="0" tIns="0" rIns="0" bIns="0" rtlCol="0"/>
          <a:lstStyle/>
          <a:p>
            <a:endParaRPr/>
          </a:p>
        </p:txBody>
      </p:sp>
      <p:sp>
        <p:nvSpPr>
          <p:cNvPr id="23" name="object 23"/>
          <p:cNvSpPr txBox="1"/>
          <p:nvPr/>
        </p:nvSpPr>
        <p:spPr>
          <a:xfrm>
            <a:off x="3397870" y="6282182"/>
            <a:ext cx="130175" cy="220345"/>
          </a:xfrm>
          <a:prstGeom prst="rect">
            <a:avLst/>
          </a:prstGeom>
        </p:spPr>
        <p:txBody>
          <a:bodyPr vert="horz" wrap="square" lIns="0" tIns="15875" rIns="0" bIns="0" rtlCol="0">
            <a:spAutoFit/>
          </a:bodyPr>
          <a:lstStyle/>
          <a:p>
            <a:pPr marL="12700">
              <a:lnSpc>
                <a:spcPct val="100000"/>
              </a:lnSpc>
              <a:spcBef>
                <a:spcPts val="125"/>
              </a:spcBef>
            </a:pPr>
            <a:r>
              <a:rPr sz="1250" spc="-70" dirty="0">
                <a:latin typeface="Symbol"/>
                <a:cs typeface="Symbol"/>
              </a:rPr>
              <a:t></a:t>
            </a:r>
            <a:endParaRPr sz="1250">
              <a:latin typeface="Symbol"/>
              <a:cs typeface="Symbol"/>
            </a:endParaRPr>
          </a:p>
        </p:txBody>
      </p:sp>
      <p:sp>
        <p:nvSpPr>
          <p:cNvPr id="24" name="object 24"/>
          <p:cNvSpPr txBox="1"/>
          <p:nvPr/>
        </p:nvSpPr>
        <p:spPr>
          <a:xfrm>
            <a:off x="3423318" y="6195535"/>
            <a:ext cx="78740" cy="149860"/>
          </a:xfrm>
          <a:prstGeom prst="rect">
            <a:avLst/>
          </a:prstGeom>
        </p:spPr>
        <p:txBody>
          <a:bodyPr vert="horz" wrap="square" lIns="0" tIns="13970" rIns="0" bIns="0" rtlCol="0">
            <a:spAutoFit/>
          </a:bodyPr>
          <a:lstStyle/>
          <a:p>
            <a:pPr marL="12700">
              <a:lnSpc>
                <a:spcPct val="100000"/>
              </a:lnSpc>
              <a:spcBef>
                <a:spcPts val="110"/>
              </a:spcBef>
            </a:pPr>
            <a:r>
              <a:rPr sz="800" spc="-40" dirty="0">
                <a:latin typeface="Segoe UI"/>
                <a:cs typeface="Segoe UI"/>
              </a:rPr>
              <a:t>n</a:t>
            </a:r>
            <a:endParaRPr sz="800">
              <a:latin typeface="Segoe UI"/>
              <a:cs typeface="Segoe UI"/>
            </a:endParaRPr>
          </a:p>
        </p:txBody>
      </p:sp>
      <p:sp>
        <p:nvSpPr>
          <p:cNvPr id="25" name="object 25"/>
          <p:cNvSpPr txBox="1"/>
          <p:nvPr/>
        </p:nvSpPr>
        <p:spPr>
          <a:xfrm>
            <a:off x="3928476" y="6394165"/>
            <a:ext cx="57150" cy="149860"/>
          </a:xfrm>
          <a:prstGeom prst="rect">
            <a:avLst/>
          </a:prstGeom>
        </p:spPr>
        <p:txBody>
          <a:bodyPr vert="horz" wrap="square" lIns="0" tIns="13970" rIns="0" bIns="0" rtlCol="0">
            <a:spAutoFit/>
          </a:bodyPr>
          <a:lstStyle/>
          <a:p>
            <a:pPr marL="12700">
              <a:lnSpc>
                <a:spcPct val="100000"/>
              </a:lnSpc>
              <a:spcBef>
                <a:spcPts val="110"/>
              </a:spcBef>
            </a:pPr>
            <a:r>
              <a:rPr sz="800" spc="-25" dirty="0">
                <a:latin typeface="Segoe UI"/>
                <a:cs typeface="Segoe UI"/>
              </a:rPr>
              <a:t>t</a:t>
            </a:r>
            <a:endParaRPr sz="800">
              <a:latin typeface="Segoe UI"/>
              <a:cs typeface="Segoe UI"/>
            </a:endParaRPr>
          </a:p>
        </p:txBody>
      </p:sp>
      <p:sp>
        <p:nvSpPr>
          <p:cNvPr id="26" name="object 26"/>
          <p:cNvSpPr txBox="1"/>
          <p:nvPr/>
        </p:nvSpPr>
        <p:spPr>
          <a:xfrm>
            <a:off x="3689094" y="6165115"/>
            <a:ext cx="201930" cy="220345"/>
          </a:xfrm>
          <a:prstGeom prst="rect">
            <a:avLst/>
          </a:prstGeom>
        </p:spPr>
        <p:txBody>
          <a:bodyPr vert="horz" wrap="square" lIns="0" tIns="15875" rIns="0" bIns="0" rtlCol="0">
            <a:spAutoFit/>
          </a:bodyPr>
          <a:lstStyle/>
          <a:p>
            <a:pPr marL="38100">
              <a:lnSpc>
                <a:spcPct val="100000"/>
              </a:lnSpc>
              <a:spcBef>
                <a:spcPts val="125"/>
              </a:spcBef>
            </a:pPr>
            <a:r>
              <a:rPr sz="1250" spc="-35" dirty="0">
                <a:latin typeface="Segoe UI"/>
                <a:cs typeface="Segoe UI"/>
              </a:rPr>
              <a:t>C</a:t>
            </a:r>
            <a:r>
              <a:rPr sz="1200" spc="-52" baseline="-24305" dirty="0">
                <a:latin typeface="Segoe UI"/>
                <a:cs typeface="Segoe UI"/>
              </a:rPr>
              <a:t>t</a:t>
            </a:r>
            <a:endParaRPr sz="1200" baseline="-24305">
              <a:latin typeface="Segoe UI"/>
              <a:cs typeface="Segoe UI"/>
            </a:endParaRPr>
          </a:p>
        </p:txBody>
      </p:sp>
      <p:sp>
        <p:nvSpPr>
          <p:cNvPr id="27" name="object 27"/>
          <p:cNvSpPr txBox="1"/>
          <p:nvPr/>
        </p:nvSpPr>
        <p:spPr>
          <a:xfrm>
            <a:off x="2943585" y="6271053"/>
            <a:ext cx="433705" cy="220345"/>
          </a:xfrm>
          <a:prstGeom prst="rect">
            <a:avLst/>
          </a:prstGeom>
        </p:spPr>
        <p:txBody>
          <a:bodyPr vert="horz" wrap="square" lIns="0" tIns="15875" rIns="0" bIns="0" rtlCol="0">
            <a:spAutoFit/>
          </a:bodyPr>
          <a:lstStyle/>
          <a:p>
            <a:pPr marL="12700">
              <a:lnSpc>
                <a:spcPct val="100000"/>
              </a:lnSpc>
              <a:spcBef>
                <a:spcPts val="125"/>
              </a:spcBef>
            </a:pPr>
            <a:r>
              <a:rPr sz="1250" spc="-65" dirty="0">
                <a:latin typeface="Segoe UI"/>
                <a:cs typeface="Segoe UI"/>
              </a:rPr>
              <a:t>NPV</a:t>
            </a:r>
            <a:r>
              <a:rPr sz="1250" spc="-215" dirty="0">
                <a:latin typeface="Segoe UI"/>
                <a:cs typeface="Segoe UI"/>
              </a:rPr>
              <a:t> </a:t>
            </a:r>
            <a:r>
              <a:rPr sz="1250" spc="-65" dirty="0">
                <a:latin typeface="Segoe UI"/>
                <a:cs typeface="Segoe UI"/>
              </a:rPr>
              <a:t>=</a:t>
            </a:r>
            <a:endParaRPr sz="1250">
              <a:latin typeface="Segoe UI"/>
              <a:cs typeface="Segoe UI"/>
            </a:endParaRPr>
          </a:p>
        </p:txBody>
      </p:sp>
      <p:sp>
        <p:nvSpPr>
          <p:cNvPr id="28" name="object 28"/>
          <p:cNvSpPr txBox="1"/>
          <p:nvPr/>
        </p:nvSpPr>
        <p:spPr>
          <a:xfrm>
            <a:off x="4004805" y="6271053"/>
            <a:ext cx="134620" cy="220345"/>
          </a:xfrm>
          <a:prstGeom prst="rect">
            <a:avLst/>
          </a:prstGeom>
        </p:spPr>
        <p:txBody>
          <a:bodyPr vert="horz" wrap="square" lIns="0" tIns="15875" rIns="0" bIns="0" rtlCol="0">
            <a:spAutoFit/>
          </a:bodyPr>
          <a:lstStyle/>
          <a:p>
            <a:pPr marL="12700">
              <a:lnSpc>
                <a:spcPct val="100000"/>
              </a:lnSpc>
              <a:spcBef>
                <a:spcPts val="125"/>
              </a:spcBef>
            </a:pPr>
            <a:r>
              <a:rPr sz="1250" spc="45" dirty="0">
                <a:latin typeface="Segoe UI"/>
                <a:cs typeface="Segoe UI"/>
              </a:rPr>
              <a:t>-</a:t>
            </a:r>
            <a:r>
              <a:rPr sz="1250" spc="-25" dirty="0">
                <a:latin typeface="Segoe UI"/>
                <a:cs typeface="Segoe UI"/>
              </a:rPr>
              <a:t>I</a:t>
            </a:r>
            <a:endParaRPr sz="1250">
              <a:latin typeface="Segoe UI"/>
              <a:cs typeface="Segoe UI"/>
            </a:endParaRPr>
          </a:p>
        </p:txBody>
      </p:sp>
      <p:sp>
        <p:nvSpPr>
          <p:cNvPr id="29" name="object 29"/>
          <p:cNvSpPr txBox="1"/>
          <p:nvPr/>
        </p:nvSpPr>
        <p:spPr>
          <a:xfrm>
            <a:off x="3374073" y="6407977"/>
            <a:ext cx="581660" cy="220345"/>
          </a:xfrm>
          <a:prstGeom prst="rect">
            <a:avLst/>
          </a:prstGeom>
        </p:spPr>
        <p:txBody>
          <a:bodyPr vert="horz" wrap="square" lIns="0" tIns="15875" rIns="0" bIns="0" rtlCol="0">
            <a:spAutoFit/>
          </a:bodyPr>
          <a:lstStyle/>
          <a:p>
            <a:pPr marL="12700">
              <a:lnSpc>
                <a:spcPct val="100000"/>
              </a:lnSpc>
              <a:spcBef>
                <a:spcPts val="125"/>
              </a:spcBef>
            </a:pPr>
            <a:r>
              <a:rPr sz="800" spc="-25" dirty="0">
                <a:latin typeface="Segoe UI"/>
                <a:cs typeface="Segoe UI"/>
              </a:rPr>
              <a:t>t =1</a:t>
            </a:r>
            <a:r>
              <a:rPr sz="800" spc="50" dirty="0">
                <a:latin typeface="Segoe UI"/>
                <a:cs typeface="Segoe UI"/>
              </a:rPr>
              <a:t> </a:t>
            </a:r>
            <a:r>
              <a:rPr sz="1250" spc="-55" dirty="0">
                <a:latin typeface="Segoe UI"/>
                <a:cs typeface="Segoe UI"/>
              </a:rPr>
              <a:t>(1+k)</a:t>
            </a:r>
            <a:endParaRPr sz="1250">
              <a:latin typeface="Segoe UI"/>
              <a:cs typeface="Segoe UI"/>
            </a:endParaRPr>
          </a:p>
        </p:txBody>
      </p:sp>
      <p:sp>
        <p:nvSpPr>
          <p:cNvPr id="30" name="object 30"/>
          <p:cNvSpPr txBox="1"/>
          <p:nvPr/>
        </p:nvSpPr>
        <p:spPr>
          <a:xfrm>
            <a:off x="901645" y="6785851"/>
            <a:ext cx="2146935" cy="1280795"/>
          </a:xfrm>
          <a:prstGeom prst="rect">
            <a:avLst/>
          </a:prstGeom>
        </p:spPr>
        <p:txBody>
          <a:bodyPr vert="horz" wrap="square" lIns="0" tIns="12700" rIns="0" bIns="0" rtlCol="0">
            <a:spAutoFit/>
          </a:bodyPr>
          <a:lstStyle/>
          <a:p>
            <a:pPr marL="12700">
              <a:lnSpc>
                <a:spcPct val="100000"/>
              </a:lnSpc>
              <a:spcBef>
                <a:spcPts val="100"/>
              </a:spcBef>
            </a:pPr>
            <a:r>
              <a:rPr sz="1100" spc="15" dirty="0">
                <a:latin typeface="Segoe UI"/>
                <a:cs typeface="Segoe UI"/>
              </a:rPr>
              <a:t>Where,</a:t>
            </a:r>
            <a:endParaRPr sz="1100">
              <a:latin typeface="Segoe UI"/>
              <a:cs typeface="Segoe UI"/>
            </a:endParaRPr>
          </a:p>
          <a:p>
            <a:pPr marL="287020" marR="5080" indent="-635">
              <a:lnSpc>
                <a:spcPct val="148200"/>
              </a:lnSpc>
              <a:spcBef>
                <a:spcPts val="710"/>
              </a:spcBef>
            </a:pPr>
            <a:r>
              <a:rPr sz="1100" spc="15" dirty="0">
                <a:latin typeface="Segoe UI"/>
                <a:cs typeface="Segoe UI"/>
              </a:rPr>
              <a:t>C=Cash flow </a:t>
            </a:r>
            <a:r>
              <a:rPr sz="1100" spc="5" dirty="0">
                <a:latin typeface="Segoe UI"/>
                <a:cs typeface="Segoe UI"/>
              </a:rPr>
              <a:t>of </a:t>
            </a:r>
            <a:r>
              <a:rPr sz="1100" spc="10" dirty="0">
                <a:latin typeface="Segoe UI"/>
                <a:cs typeface="Segoe UI"/>
              </a:rPr>
              <a:t>various years  </a:t>
            </a:r>
            <a:r>
              <a:rPr sz="1100" dirty="0">
                <a:latin typeface="Segoe UI"/>
                <a:cs typeface="Segoe UI"/>
              </a:rPr>
              <a:t>K = </a:t>
            </a:r>
            <a:r>
              <a:rPr sz="1100" spc="15" dirty="0">
                <a:latin typeface="Segoe UI"/>
                <a:cs typeface="Segoe UI"/>
              </a:rPr>
              <a:t>discount</a:t>
            </a:r>
            <a:r>
              <a:rPr sz="1100" spc="95" dirty="0">
                <a:latin typeface="Segoe UI"/>
                <a:cs typeface="Segoe UI"/>
              </a:rPr>
              <a:t> </a:t>
            </a:r>
            <a:r>
              <a:rPr sz="1100" spc="15" dirty="0">
                <a:latin typeface="Segoe UI"/>
                <a:cs typeface="Segoe UI"/>
              </a:rPr>
              <a:t>rate</a:t>
            </a:r>
            <a:endParaRPr sz="1100">
              <a:latin typeface="Segoe UI"/>
              <a:cs typeface="Segoe UI"/>
            </a:endParaRPr>
          </a:p>
          <a:p>
            <a:pPr marL="287020" marR="511809">
              <a:lnSpc>
                <a:spcPct val="149100"/>
              </a:lnSpc>
            </a:pPr>
            <a:r>
              <a:rPr sz="1100" spc="15" dirty="0">
                <a:latin typeface="Segoe UI"/>
                <a:cs typeface="Segoe UI"/>
              </a:rPr>
              <a:t>N=Life </a:t>
            </a:r>
            <a:r>
              <a:rPr sz="1100" spc="10" dirty="0">
                <a:latin typeface="Segoe UI"/>
                <a:cs typeface="Segoe UI"/>
              </a:rPr>
              <a:t>of the </a:t>
            </a:r>
            <a:r>
              <a:rPr sz="1100" spc="15" dirty="0">
                <a:latin typeface="Segoe UI"/>
                <a:cs typeface="Segoe UI"/>
              </a:rPr>
              <a:t>project  </a:t>
            </a:r>
            <a:r>
              <a:rPr sz="1100" dirty="0">
                <a:latin typeface="Segoe UI"/>
                <a:cs typeface="Segoe UI"/>
              </a:rPr>
              <a:t> I =</a:t>
            </a:r>
            <a:r>
              <a:rPr sz="1100" spc="70" dirty="0">
                <a:latin typeface="Segoe UI"/>
                <a:cs typeface="Segoe UI"/>
              </a:rPr>
              <a:t> </a:t>
            </a:r>
            <a:r>
              <a:rPr sz="1100" spc="15" dirty="0">
                <a:latin typeface="Segoe UI"/>
                <a:cs typeface="Segoe UI"/>
              </a:rPr>
              <a:t>Investment</a:t>
            </a:r>
            <a:endParaRPr sz="1100">
              <a:latin typeface="Segoe UI"/>
              <a:cs typeface="Segoe UI"/>
            </a:endParaRP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 name="object 3"/>
          <p:cNvSpPr txBox="1"/>
          <p:nvPr/>
        </p:nvSpPr>
        <p:spPr>
          <a:xfrm>
            <a:off x="5091176" y="746251"/>
            <a:ext cx="316865" cy="193675"/>
          </a:xfrm>
          <a:prstGeom prst="rect">
            <a:avLst/>
          </a:prstGeom>
        </p:spPr>
        <p:txBody>
          <a:bodyPr vert="horz" wrap="square" lIns="0" tIns="12700" rIns="0" bIns="0" rtlCol="0">
            <a:spAutoFit/>
          </a:bodyPr>
          <a:lstStyle/>
          <a:p>
            <a:pPr marL="12700">
              <a:lnSpc>
                <a:spcPct val="100000"/>
              </a:lnSpc>
              <a:spcBef>
                <a:spcPts val="100"/>
              </a:spcBef>
            </a:pPr>
            <a:r>
              <a:rPr sz="1100" b="1" spc="25" dirty="0">
                <a:solidFill>
                  <a:srgbClr val="FFFFFF"/>
                </a:solidFill>
                <a:latin typeface="Segoe UI"/>
                <a:cs typeface="Segoe UI"/>
              </a:rPr>
              <a:t>7</a:t>
            </a:r>
            <a:r>
              <a:rPr sz="1100" b="1" spc="10" dirty="0">
                <a:solidFill>
                  <a:srgbClr val="FFFFFF"/>
                </a:solidFill>
                <a:latin typeface="Segoe UI"/>
                <a:cs typeface="Segoe UI"/>
              </a:rPr>
              <a:t>.</a:t>
            </a:r>
            <a:r>
              <a:rPr sz="1100" b="1" spc="25" dirty="0">
                <a:solidFill>
                  <a:srgbClr val="FFFFFF"/>
                </a:solidFill>
                <a:latin typeface="Segoe UI"/>
                <a:cs typeface="Segoe UI"/>
              </a:rPr>
              <a:t>27</a:t>
            </a:r>
            <a:endParaRPr sz="1100" dirty="0">
              <a:latin typeface="Segoe UI"/>
              <a:cs typeface="Segoe UI"/>
            </a:endParaRPr>
          </a:p>
        </p:txBody>
      </p:sp>
      <p:sp>
        <p:nvSpPr>
          <p:cNvPr id="5" name="object 5"/>
          <p:cNvSpPr txBox="1"/>
          <p:nvPr/>
        </p:nvSpPr>
        <p:spPr>
          <a:xfrm>
            <a:off x="901700" y="1179664"/>
            <a:ext cx="5285105" cy="2860675"/>
          </a:xfrm>
          <a:prstGeom prst="rect">
            <a:avLst/>
          </a:prstGeom>
        </p:spPr>
        <p:txBody>
          <a:bodyPr vert="horz" wrap="square" lIns="0" tIns="100330" rIns="0" bIns="0" rtlCol="0">
            <a:spAutoFit/>
          </a:bodyPr>
          <a:lstStyle/>
          <a:p>
            <a:pPr marL="12700">
              <a:lnSpc>
                <a:spcPct val="100000"/>
              </a:lnSpc>
              <a:spcBef>
                <a:spcPts val="790"/>
              </a:spcBef>
            </a:pPr>
            <a:r>
              <a:rPr sz="1200" b="1" spc="15" dirty="0">
                <a:solidFill>
                  <a:srgbClr val="00A650"/>
                </a:solidFill>
                <a:latin typeface="Segoe UI"/>
                <a:cs typeface="Segoe UI"/>
              </a:rPr>
              <a:t>Steps </a:t>
            </a:r>
            <a:r>
              <a:rPr sz="1200" b="1" spc="10" dirty="0">
                <a:solidFill>
                  <a:srgbClr val="00A650"/>
                </a:solidFill>
                <a:latin typeface="Segoe UI"/>
                <a:cs typeface="Segoe UI"/>
              </a:rPr>
              <a:t>to </a:t>
            </a:r>
            <a:r>
              <a:rPr sz="1200" b="1" spc="15" dirty="0">
                <a:solidFill>
                  <a:srgbClr val="00A650"/>
                </a:solidFill>
                <a:latin typeface="Segoe UI"/>
                <a:cs typeface="Segoe UI"/>
              </a:rPr>
              <a:t>calculating </a:t>
            </a:r>
            <a:r>
              <a:rPr sz="1200" b="1" spc="10" dirty="0">
                <a:solidFill>
                  <a:srgbClr val="00A650"/>
                </a:solidFill>
                <a:latin typeface="Segoe UI"/>
                <a:cs typeface="Segoe UI"/>
              </a:rPr>
              <a:t>Net </a:t>
            </a:r>
            <a:r>
              <a:rPr sz="1200" b="1" spc="15" dirty="0">
                <a:solidFill>
                  <a:srgbClr val="00A650"/>
                </a:solidFill>
                <a:latin typeface="Segoe UI"/>
                <a:cs typeface="Segoe UI"/>
              </a:rPr>
              <a:t>Present Value</a:t>
            </a:r>
            <a:r>
              <a:rPr sz="1200" b="1" spc="145" dirty="0">
                <a:solidFill>
                  <a:srgbClr val="00A650"/>
                </a:solidFill>
                <a:latin typeface="Segoe UI"/>
                <a:cs typeface="Segoe UI"/>
              </a:rPr>
              <a:t> </a:t>
            </a:r>
            <a:r>
              <a:rPr sz="1200" b="1" spc="10" dirty="0">
                <a:solidFill>
                  <a:srgbClr val="00A650"/>
                </a:solidFill>
                <a:latin typeface="Segoe UI"/>
                <a:cs typeface="Segoe UI"/>
              </a:rPr>
              <a:t>(NPV):</a:t>
            </a:r>
            <a:endParaRPr sz="1200">
              <a:latin typeface="Segoe UI"/>
              <a:cs typeface="Segoe UI"/>
            </a:endParaRPr>
          </a:p>
          <a:p>
            <a:pPr marL="12700">
              <a:lnSpc>
                <a:spcPct val="100000"/>
              </a:lnSpc>
              <a:spcBef>
                <a:spcPts val="640"/>
              </a:spcBef>
            </a:pPr>
            <a:r>
              <a:rPr sz="1100" spc="15" dirty="0">
                <a:latin typeface="Segoe UI"/>
                <a:cs typeface="Segoe UI"/>
              </a:rPr>
              <a:t>The steps </a:t>
            </a:r>
            <a:r>
              <a:rPr sz="1100" spc="10" dirty="0">
                <a:latin typeface="Segoe UI"/>
                <a:cs typeface="Segoe UI"/>
              </a:rPr>
              <a:t>to </a:t>
            </a:r>
            <a:r>
              <a:rPr sz="1100" spc="15" dirty="0">
                <a:latin typeface="Segoe UI"/>
                <a:cs typeface="Segoe UI"/>
              </a:rPr>
              <a:t>calculating net present value </a:t>
            </a:r>
            <a:r>
              <a:rPr sz="1100" spc="10" dirty="0">
                <a:latin typeface="Segoe UI"/>
                <a:cs typeface="Segoe UI"/>
              </a:rPr>
              <a:t>are:</a:t>
            </a:r>
            <a:r>
              <a:rPr sz="1100" spc="130" dirty="0">
                <a:latin typeface="Segoe UI"/>
                <a:cs typeface="Segoe UI"/>
              </a:rPr>
              <a:t> </a:t>
            </a:r>
            <a:r>
              <a:rPr sz="1100" dirty="0">
                <a:latin typeface="Segoe UI"/>
                <a:cs typeface="Segoe UI"/>
              </a:rPr>
              <a:t>-</a:t>
            </a:r>
            <a:endParaRPr sz="1100">
              <a:latin typeface="Segoe UI"/>
              <a:cs typeface="Segoe UI"/>
            </a:endParaRPr>
          </a:p>
          <a:p>
            <a:pPr marL="378460" indent="-366395" algn="just">
              <a:lnSpc>
                <a:spcPct val="100000"/>
              </a:lnSpc>
              <a:spcBef>
                <a:spcPts val="745"/>
              </a:spcBef>
              <a:buFont typeface="Segoe UI"/>
              <a:buAutoNum type="arabicPeriod"/>
              <a:tabLst>
                <a:tab pos="379095" algn="l"/>
              </a:tabLst>
            </a:pPr>
            <a:r>
              <a:rPr sz="1100" b="1" spc="-5" dirty="0">
                <a:latin typeface="Segoe UI"/>
                <a:cs typeface="Segoe UI"/>
              </a:rPr>
              <a:t>Determine </a:t>
            </a:r>
            <a:r>
              <a:rPr sz="1100" spc="-5" dirty="0">
                <a:latin typeface="Segoe UI"/>
                <a:cs typeface="Segoe UI"/>
              </a:rPr>
              <a:t>the net cash inflow in each </a:t>
            </a:r>
            <a:r>
              <a:rPr sz="1100" dirty="0">
                <a:latin typeface="Segoe UI"/>
                <a:cs typeface="Segoe UI"/>
              </a:rPr>
              <a:t>year </a:t>
            </a:r>
            <a:r>
              <a:rPr sz="1100" spc="-10" dirty="0">
                <a:latin typeface="Segoe UI"/>
                <a:cs typeface="Segoe UI"/>
              </a:rPr>
              <a:t>of </a:t>
            </a:r>
            <a:r>
              <a:rPr sz="1100" spc="-5" dirty="0">
                <a:latin typeface="Segoe UI"/>
                <a:cs typeface="Segoe UI"/>
              </a:rPr>
              <a:t>the</a:t>
            </a:r>
            <a:r>
              <a:rPr sz="1100" dirty="0">
                <a:latin typeface="Segoe UI"/>
                <a:cs typeface="Segoe UI"/>
              </a:rPr>
              <a:t> </a:t>
            </a:r>
            <a:r>
              <a:rPr sz="1100" spc="-5" dirty="0">
                <a:latin typeface="Segoe UI"/>
                <a:cs typeface="Segoe UI"/>
              </a:rPr>
              <a:t>investment</a:t>
            </a:r>
            <a:endParaRPr sz="1100">
              <a:latin typeface="Segoe UI"/>
              <a:cs typeface="Segoe UI"/>
            </a:endParaRPr>
          </a:p>
          <a:p>
            <a:pPr marL="378460" marR="6350" indent="-365760" algn="just">
              <a:lnSpc>
                <a:spcPct val="110900"/>
              </a:lnSpc>
              <a:spcBef>
                <a:spcPts val="600"/>
              </a:spcBef>
              <a:buFont typeface="Segoe UI"/>
              <a:buAutoNum type="arabicPeriod"/>
              <a:tabLst>
                <a:tab pos="379095" algn="l"/>
              </a:tabLst>
            </a:pPr>
            <a:r>
              <a:rPr sz="1100" b="1" spc="-5" dirty="0">
                <a:latin typeface="Segoe UI"/>
                <a:cs typeface="Segoe UI"/>
              </a:rPr>
              <a:t>Select </a:t>
            </a:r>
            <a:r>
              <a:rPr sz="1100" spc="-5" dirty="0">
                <a:latin typeface="Segoe UI"/>
                <a:cs typeface="Segoe UI"/>
              </a:rPr>
              <a:t>the desired </a:t>
            </a:r>
            <a:r>
              <a:rPr sz="1100" dirty="0">
                <a:latin typeface="Segoe UI"/>
                <a:cs typeface="Segoe UI"/>
              </a:rPr>
              <a:t>rate of </a:t>
            </a:r>
            <a:r>
              <a:rPr sz="1100" spc="-5" dirty="0">
                <a:latin typeface="Segoe UI"/>
                <a:cs typeface="Segoe UI"/>
              </a:rPr>
              <a:t>return </a:t>
            </a:r>
            <a:r>
              <a:rPr sz="1100" dirty="0">
                <a:latin typeface="Segoe UI"/>
                <a:cs typeface="Segoe UI"/>
              </a:rPr>
              <a:t>or </a:t>
            </a:r>
            <a:r>
              <a:rPr sz="1100" spc="-5" dirty="0">
                <a:latin typeface="Segoe UI"/>
                <a:cs typeface="Segoe UI"/>
              </a:rPr>
              <a:t>discounting </a:t>
            </a:r>
            <a:r>
              <a:rPr sz="1100" dirty="0">
                <a:latin typeface="Segoe UI"/>
                <a:cs typeface="Segoe UI"/>
              </a:rPr>
              <a:t>rate or </a:t>
            </a:r>
            <a:r>
              <a:rPr sz="1100" spc="-5" dirty="0">
                <a:latin typeface="Segoe UI"/>
                <a:cs typeface="Segoe UI"/>
              </a:rPr>
              <a:t>Weighted Average Cost  </a:t>
            </a:r>
            <a:r>
              <a:rPr sz="1100" dirty="0">
                <a:latin typeface="Segoe UI"/>
                <a:cs typeface="Segoe UI"/>
              </a:rPr>
              <a:t>of</a:t>
            </a:r>
            <a:r>
              <a:rPr sz="1100" spc="-5" dirty="0">
                <a:latin typeface="Segoe UI"/>
                <a:cs typeface="Segoe UI"/>
              </a:rPr>
              <a:t> Capital.</a:t>
            </a:r>
            <a:endParaRPr sz="1100">
              <a:latin typeface="Segoe UI"/>
              <a:cs typeface="Segoe UI"/>
            </a:endParaRPr>
          </a:p>
          <a:p>
            <a:pPr marL="378460" marR="5080" indent="-366395" algn="just">
              <a:lnSpc>
                <a:spcPct val="110900"/>
              </a:lnSpc>
              <a:spcBef>
                <a:spcPts val="600"/>
              </a:spcBef>
              <a:buFont typeface="Segoe UI"/>
              <a:buAutoNum type="arabicPeriod"/>
              <a:tabLst>
                <a:tab pos="379095" algn="l"/>
              </a:tabLst>
            </a:pPr>
            <a:r>
              <a:rPr sz="1100" b="1" dirty="0">
                <a:latin typeface="Segoe UI"/>
                <a:cs typeface="Segoe UI"/>
              </a:rPr>
              <a:t>Find </a:t>
            </a:r>
            <a:r>
              <a:rPr sz="1100" spc="-5" dirty="0">
                <a:latin typeface="Segoe UI"/>
                <a:cs typeface="Segoe UI"/>
              </a:rPr>
              <a:t>the discount factor </a:t>
            </a:r>
            <a:r>
              <a:rPr sz="1100" dirty="0">
                <a:latin typeface="Segoe UI"/>
                <a:cs typeface="Segoe UI"/>
              </a:rPr>
              <a:t>for </a:t>
            </a:r>
            <a:r>
              <a:rPr sz="1100" spc="-5" dirty="0">
                <a:latin typeface="Segoe UI"/>
                <a:cs typeface="Segoe UI"/>
              </a:rPr>
              <a:t>each </a:t>
            </a:r>
            <a:r>
              <a:rPr sz="1100" dirty="0">
                <a:latin typeface="Segoe UI"/>
                <a:cs typeface="Segoe UI"/>
              </a:rPr>
              <a:t>year </a:t>
            </a:r>
            <a:r>
              <a:rPr sz="1100" spc="-5" dirty="0">
                <a:latin typeface="Segoe UI"/>
                <a:cs typeface="Segoe UI"/>
              </a:rPr>
              <a:t>based </a:t>
            </a:r>
            <a:r>
              <a:rPr sz="1100" spc="-10" dirty="0">
                <a:latin typeface="Segoe UI"/>
                <a:cs typeface="Segoe UI"/>
              </a:rPr>
              <a:t>on </a:t>
            </a:r>
            <a:r>
              <a:rPr sz="1100" spc="-5" dirty="0">
                <a:latin typeface="Segoe UI"/>
                <a:cs typeface="Segoe UI"/>
              </a:rPr>
              <a:t>the desired </a:t>
            </a:r>
            <a:r>
              <a:rPr sz="1100" dirty="0">
                <a:latin typeface="Segoe UI"/>
                <a:cs typeface="Segoe UI"/>
              </a:rPr>
              <a:t>rate of return  </a:t>
            </a:r>
            <a:r>
              <a:rPr sz="1100" spc="-5" dirty="0">
                <a:latin typeface="Segoe UI"/>
                <a:cs typeface="Segoe UI"/>
              </a:rPr>
              <a:t>selected.</a:t>
            </a:r>
            <a:endParaRPr sz="1100">
              <a:latin typeface="Segoe UI"/>
              <a:cs typeface="Segoe UI"/>
            </a:endParaRPr>
          </a:p>
          <a:p>
            <a:pPr marL="378460" marR="5080" indent="-366395" algn="just">
              <a:lnSpc>
                <a:spcPct val="110400"/>
              </a:lnSpc>
              <a:spcBef>
                <a:spcPts val="610"/>
              </a:spcBef>
              <a:buFont typeface="Segoe UI"/>
              <a:buAutoNum type="arabicPeriod"/>
              <a:tabLst>
                <a:tab pos="379095" algn="l"/>
              </a:tabLst>
            </a:pPr>
            <a:r>
              <a:rPr sz="1100" b="1" spc="-5" dirty="0">
                <a:latin typeface="Segoe UI"/>
                <a:cs typeface="Segoe UI"/>
              </a:rPr>
              <a:t>Determine</a:t>
            </a:r>
            <a:r>
              <a:rPr sz="1100" b="1" spc="-55" dirty="0">
                <a:latin typeface="Segoe UI"/>
                <a:cs typeface="Segoe UI"/>
              </a:rPr>
              <a:t> </a:t>
            </a:r>
            <a:r>
              <a:rPr sz="1100" spc="-5" dirty="0">
                <a:latin typeface="Segoe UI"/>
                <a:cs typeface="Segoe UI"/>
              </a:rPr>
              <a:t>the</a:t>
            </a:r>
            <a:r>
              <a:rPr sz="1100" spc="-55" dirty="0">
                <a:latin typeface="Segoe UI"/>
                <a:cs typeface="Segoe UI"/>
              </a:rPr>
              <a:t> </a:t>
            </a:r>
            <a:r>
              <a:rPr sz="1100" spc="-5" dirty="0">
                <a:latin typeface="Segoe UI"/>
                <a:cs typeface="Segoe UI"/>
              </a:rPr>
              <a:t>present</a:t>
            </a:r>
            <a:r>
              <a:rPr sz="1100" spc="-55" dirty="0">
                <a:latin typeface="Segoe UI"/>
                <a:cs typeface="Segoe UI"/>
              </a:rPr>
              <a:t> </a:t>
            </a:r>
            <a:r>
              <a:rPr sz="1100" spc="-5" dirty="0">
                <a:latin typeface="Segoe UI"/>
                <a:cs typeface="Segoe UI"/>
              </a:rPr>
              <a:t>values</a:t>
            </a:r>
            <a:r>
              <a:rPr sz="1100" spc="-55" dirty="0">
                <a:latin typeface="Segoe UI"/>
                <a:cs typeface="Segoe UI"/>
              </a:rPr>
              <a:t> </a:t>
            </a:r>
            <a:r>
              <a:rPr sz="1100" dirty="0">
                <a:latin typeface="Segoe UI"/>
                <a:cs typeface="Segoe UI"/>
              </a:rPr>
              <a:t>of</a:t>
            </a:r>
            <a:r>
              <a:rPr sz="1100" spc="-50" dirty="0">
                <a:latin typeface="Segoe UI"/>
                <a:cs typeface="Segoe UI"/>
              </a:rPr>
              <a:t> </a:t>
            </a:r>
            <a:r>
              <a:rPr sz="1100" spc="-5" dirty="0">
                <a:latin typeface="Segoe UI"/>
                <a:cs typeface="Segoe UI"/>
              </a:rPr>
              <a:t>the</a:t>
            </a:r>
            <a:r>
              <a:rPr sz="1100" spc="-60" dirty="0">
                <a:latin typeface="Segoe UI"/>
                <a:cs typeface="Segoe UI"/>
              </a:rPr>
              <a:t> </a:t>
            </a:r>
            <a:r>
              <a:rPr sz="1100" spc="-5" dirty="0">
                <a:latin typeface="Segoe UI"/>
                <a:cs typeface="Segoe UI"/>
              </a:rPr>
              <a:t>net</a:t>
            </a:r>
            <a:r>
              <a:rPr sz="1100" spc="-55" dirty="0">
                <a:latin typeface="Segoe UI"/>
                <a:cs typeface="Segoe UI"/>
              </a:rPr>
              <a:t> </a:t>
            </a:r>
            <a:r>
              <a:rPr sz="1100" spc="-5" dirty="0">
                <a:latin typeface="Segoe UI"/>
                <a:cs typeface="Segoe UI"/>
              </a:rPr>
              <a:t>cash</a:t>
            </a:r>
            <a:r>
              <a:rPr sz="1100" spc="-55" dirty="0">
                <a:latin typeface="Segoe UI"/>
                <a:cs typeface="Segoe UI"/>
              </a:rPr>
              <a:t> </a:t>
            </a:r>
            <a:r>
              <a:rPr sz="1100" spc="-5" dirty="0">
                <a:latin typeface="Segoe UI"/>
                <a:cs typeface="Segoe UI"/>
              </a:rPr>
              <a:t>flows</a:t>
            </a:r>
            <a:r>
              <a:rPr sz="1100" spc="-55" dirty="0">
                <a:latin typeface="Segoe UI"/>
                <a:cs typeface="Segoe UI"/>
              </a:rPr>
              <a:t> </a:t>
            </a:r>
            <a:r>
              <a:rPr sz="1100" spc="-5" dirty="0">
                <a:latin typeface="Segoe UI"/>
                <a:cs typeface="Segoe UI"/>
              </a:rPr>
              <a:t>by</a:t>
            </a:r>
            <a:r>
              <a:rPr sz="1100" spc="-55" dirty="0">
                <a:latin typeface="Segoe UI"/>
                <a:cs typeface="Segoe UI"/>
              </a:rPr>
              <a:t> </a:t>
            </a:r>
            <a:r>
              <a:rPr sz="1100" spc="-5" dirty="0">
                <a:latin typeface="Segoe UI"/>
                <a:cs typeface="Segoe UI"/>
              </a:rPr>
              <a:t>multiplying</a:t>
            </a:r>
            <a:r>
              <a:rPr sz="1100" spc="-55" dirty="0">
                <a:latin typeface="Segoe UI"/>
                <a:cs typeface="Segoe UI"/>
              </a:rPr>
              <a:t> </a:t>
            </a:r>
            <a:r>
              <a:rPr sz="1100" spc="-5" dirty="0">
                <a:latin typeface="Segoe UI"/>
                <a:cs typeface="Segoe UI"/>
              </a:rPr>
              <a:t>the</a:t>
            </a:r>
            <a:r>
              <a:rPr sz="1100" spc="-55" dirty="0">
                <a:latin typeface="Segoe UI"/>
                <a:cs typeface="Segoe UI"/>
              </a:rPr>
              <a:t> </a:t>
            </a:r>
            <a:r>
              <a:rPr sz="1100" spc="-5" dirty="0">
                <a:latin typeface="Segoe UI"/>
                <a:cs typeface="Segoe UI"/>
              </a:rPr>
              <a:t>cash</a:t>
            </a:r>
            <a:r>
              <a:rPr sz="1100" spc="-55" dirty="0">
                <a:latin typeface="Segoe UI"/>
                <a:cs typeface="Segoe UI"/>
              </a:rPr>
              <a:t> </a:t>
            </a:r>
            <a:r>
              <a:rPr sz="1100" spc="-5" dirty="0">
                <a:latin typeface="Segoe UI"/>
                <a:cs typeface="Segoe UI"/>
              </a:rPr>
              <a:t>flows  by respective discount factors </a:t>
            </a:r>
            <a:r>
              <a:rPr sz="1100" dirty="0">
                <a:latin typeface="Segoe UI"/>
                <a:cs typeface="Segoe UI"/>
              </a:rPr>
              <a:t>of </a:t>
            </a:r>
            <a:r>
              <a:rPr sz="1100" spc="-5" dirty="0">
                <a:latin typeface="Segoe UI"/>
                <a:cs typeface="Segoe UI"/>
              </a:rPr>
              <a:t>respective period called </a:t>
            </a:r>
            <a:r>
              <a:rPr sz="1100" dirty="0">
                <a:latin typeface="Segoe UI"/>
                <a:cs typeface="Segoe UI"/>
              </a:rPr>
              <a:t>Present </a:t>
            </a:r>
            <a:r>
              <a:rPr sz="1100" spc="-5" dirty="0">
                <a:latin typeface="Segoe UI"/>
                <a:cs typeface="Segoe UI"/>
              </a:rPr>
              <a:t>Value (PV) </a:t>
            </a:r>
            <a:r>
              <a:rPr sz="1100" dirty="0">
                <a:latin typeface="Segoe UI"/>
                <a:cs typeface="Segoe UI"/>
              </a:rPr>
              <a:t>of  Cash</a:t>
            </a:r>
            <a:r>
              <a:rPr sz="1100" spc="-10" dirty="0">
                <a:latin typeface="Segoe UI"/>
                <a:cs typeface="Segoe UI"/>
              </a:rPr>
              <a:t> </a:t>
            </a:r>
            <a:r>
              <a:rPr sz="1100" spc="-5" dirty="0">
                <a:latin typeface="Segoe UI"/>
                <a:cs typeface="Segoe UI"/>
              </a:rPr>
              <a:t>flows</a:t>
            </a:r>
            <a:endParaRPr sz="1100">
              <a:latin typeface="Segoe UI"/>
              <a:cs typeface="Segoe UI"/>
            </a:endParaRPr>
          </a:p>
          <a:p>
            <a:pPr marL="12700" marR="2224405" algn="just">
              <a:lnSpc>
                <a:spcPct val="156400"/>
              </a:lnSpc>
              <a:buAutoNum type="arabicPeriod"/>
              <a:tabLst>
                <a:tab pos="379095" algn="l"/>
              </a:tabLst>
            </a:pPr>
            <a:r>
              <a:rPr sz="1100" spc="-5" dirty="0">
                <a:latin typeface="Segoe UI"/>
                <a:cs typeface="Segoe UI"/>
              </a:rPr>
              <a:t>Total the amounts </a:t>
            </a:r>
            <a:r>
              <a:rPr sz="1100" spc="-10" dirty="0">
                <a:latin typeface="Segoe UI"/>
                <a:cs typeface="Segoe UI"/>
              </a:rPr>
              <a:t>of </a:t>
            </a:r>
            <a:r>
              <a:rPr sz="1100" spc="-5" dirty="0">
                <a:latin typeface="Segoe UI"/>
                <a:cs typeface="Segoe UI"/>
              </a:rPr>
              <a:t>all </a:t>
            </a:r>
            <a:r>
              <a:rPr sz="1100" b="1" dirty="0">
                <a:latin typeface="Segoe UI"/>
                <a:cs typeface="Segoe UI"/>
              </a:rPr>
              <a:t>PVs </a:t>
            </a:r>
            <a:r>
              <a:rPr sz="1100" b="1" spc="-5" dirty="0">
                <a:latin typeface="Segoe UI"/>
                <a:cs typeface="Segoe UI"/>
              </a:rPr>
              <a:t>of Cash Flows  </a:t>
            </a:r>
            <a:r>
              <a:rPr sz="1100" b="1" spc="10" dirty="0">
                <a:latin typeface="Segoe UI"/>
                <a:cs typeface="Segoe UI"/>
              </a:rPr>
              <a:t>Decision</a:t>
            </a:r>
            <a:r>
              <a:rPr sz="1100" b="1" spc="40" dirty="0">
                <a:latin typeface="Segoe UI"/>
                <a:cs typeface="Segoe UI"/>
              </a:rPr>
              <a:t> </a:t>
            </a:r>
            <a:r>
              <a:rPr sz="1100" b="1" spc="10" dirty="0">
                <a:latin typeface="Segoe UI"/>
                <a:cs typeface="Segoe UI"/>
              </a:rPr>
              <a:t>Rule:</a:t>
            </a:r>
            <a:endParaRPr sz="1100">
              <a:latin typeface="Segoe UI"/>
              <a:cs typeface="Segoe UI"/>
            </a:endParaRPr>
          </a:p>
        </p:txBody>
      </p:sp>
      <p:graphicFrame>
        <p:nvGraphicFramePr>
          <p:cNvPr id="6" name="object 6"/>
          <p:cNvGraphicFramePr>
            <a:graphicFrameLocks noGrp="1"/>
          </p:cNvGraphicFramePr>
          <p:nvPr/>
        </p:nvGraphicFramePr>
        <p:xfrm>
          <a:off x="1833372" y="4113276"/>
          <a:ext cx="3401694" cy="716279"/>
        </p:xfrm>
        <a:graphic>
          <a:graphicData uri="http://schemas.openxmlformats.org/drawingml/2006/table">
            <a:tbl>
              <a:tblPr firstRow="1" bandRow="1">
                <a:tableStyleId>{2D5ABB26-0587-4C30-8999-92F81FD0307C}</a:tableStyleId>
              </a:tblPr>
              <a:tblGrid>
                <a:gridCol w="963294">
                  <a:extLst>
                    <a:ext uri="{9D8B030D-6E8A-4147-A177-3AD203B41FA5}">
                      <a16:colId xmlns:a16="http://schemas.microsoft.com/office/drawing/2014/main" val="20000"/>
                    </a:ext>
                  </a:extLst>
                </a:gridCol>
                <a:gridCol w="2438400">
                  <a:extLst>
                    <a:ext uri="{9D8B030D-6E8A-4147-A177-3AD203B41FA5}">
                      <a16:colId xmlns:a16="http://schemas.microsoft.com/office/drawing/2014/main" val="20001"/>
                    </a:ext>
                  </a:extLst>
                </a:gridCol>
              </a:tblGrid>
              <a:tr h="358139">
                <a:tc>
                  <a:txBody>
                    <a:bodyPr/>
                    <a:lstStyle/>
                    <a:p>
                      <a:pPr marL="68580">
                        <a:lnSpc>
                          <a:spcPct val="100000"/>
                        </a:lnSpc>
                        <a:spcBef>
                          <a:spcPts val="750"/>
                        </a:spcBef>
                      </a:pPr>
                      <a:r>
                        <a:rPr sz="1100" spc="5" dirty="0">
                          <a:latin typeface="Segoe UI"/>
                          <a:cs typeface="Segoe UI"/>
                        </a:rPr>
                        <a:t>If </a:t>
                      </a:r>
                      <a:r>
                        <a:rPr sz="1100" spc="10" dirty="0">
                          <a:latin typeface="Segoe UI"/>
                          <a:cs typeface="Segoe UI"/>
                        </a:rPr>
                        <a:t>NPV </a:t>
                      </a:r>
                      <a:r>
                        <a:rPr sz="1100" dirty="0">
                          <a:latin typeface="Segoe UI"/>
                          <a:cs typeface="Segoe UI"/>
                        </a:rPr>
                        <a:t>≥</a:t>
                      </a:r>
                      <a:r>
                        <a:rPr sz="1100" spc="50" dirty="0">
                          <a:latin typeface="Segoe UI"/>
                          <a:cs typeface="Segoe UI"/>
                        </a:rPr>
                        <a:t> </a:t>
                      </a:r>
                      <a:r>
                        <a:rPr sz="1100" dirty="0">
                          <a:latin typeface="Segoe UI"/>
                          <a:cs typeface="Segoe UI"/>
                        </a:rPr>
                        <a:t>0</a:t>
                      </a:r>
                      <a:endParaRPr sz="1100">
                        <a:latin typeface="Segoe UI"/>
                        <a:cs typeface="Segoe UI"/>
                      </a:endParaRPr>
                    </a:p>
                  </a:txBody>
                  <a:tcPr marL="0" marR="0" marT="95250" marB="0">
                    <a:lnL w="19050">
                      <a:solidFill>
                        <a:srgbClr val="00A650"/>
                      </a:solidFill>
                      <a:prstDash val="solid"/>
                    </a:lnL>
                    <a:lnR w="19050">
                      <a:solidFill>
                        <a:srgbClr val="00A650"/>
                      </a:solidFill>
                      <a:prstDash val="solid"/>
                    </a:lnR>
                    <a:lnT w="19050">
                      <a:solidFill>
                        <a:srgbClr val="00A650"/>
                      </a:solidFill>
                      <a:prstDash val="solid"/>
                    </a:lnT>
                    <a:lnB w="19050">
                      <a:solidFill>
                        <a:srgbClr val="00A650"/>
                      </a:solidFill>
                      <a:prstDash val="solid"/>
                    </a:lnB>
                  </a:tcPr>
                </a:tc>
                <a:tc>
                  <a:txBody>
                    <a:bodyPr/>
                    <a:lstStyle/>
                    <a:p>
                      <a:pPr marL="66675">
                        <a:lnSpc>
                          <a:spcPct val="100000"/>
                        </a:lnSpc>
                        <a:spcBef>
                          <a:spcPts val="750"/>
                        </a:spcBef>
                      </a:pPr>
                      <a:r>
                        <a:rPr sz="1100" spc="15" dirty="0">
                          <a:latin typeface="Segoe UI"/>
                          <a:cs typeface="Segoe UI"/>
                        </a:rPr>
                        <a:t>Accept </a:t>
                      </a:r>
                      <a:r>
                        <a:rPr sz="1100" spc="10" dirty="0">
                          <a:latin typeface="Segoe UI"/>
                          <a:cs typeface="Segoe UI"/>
                        </a:rPr>
                        <a:t>the</a:t>
                      </a:r>
                      <a:r>
                        <a:rPr sz="1100" spc="40" dirty="0">
                          <a:latin typeface="Segoe UI"/>
                          <a:cs typeface="Segoe UI"/>
                        </a:rPr>
                        <a:t> </a:t>
                      </a:r>
                      <a:r>
                        <a:rPr sz="1100" spc="15" dirty="0">
                          <a:latin typeface="Segoe UI"/>
                          <a:cs typeface="Segoe UI"/>
                        </a:rPr>
                        <a:t>Proposal</a:t>
                      </a:r>
                      <a:endParaRPr sz="1100">
                        <a:latin typeface="Segoe UI"/>
                        <a:cs typeface="Segoe UI"/>
                      </a:endParaRPr>
                    </a:p>
                  </a:txBody>
                  <a:tcPr marL="0" marR="0" marT="95250" marB="0">
                    <a:lnL w="19050">
                      <a:solidFill>
                        <a:srgbClr val="00A650"/>
                      </a:solidFill>
                      <a:prstDash val="solid"/>
                    </a:lnL>
                    <a:lnR w="19050">
                      <a:solidFill>
                        <a:srgbClr val="00A650"/>
                      </a:solidFill>
                      <a:prstDash val="solid"/>
                    </a:lnR>
                    <a:lnT w="19050">
                      <a:solidFill>
                        <a:srgbClr val="00A650"/>
                      </a:solidFill>
                      <a:prstDash val="solid"/>
                    </a:lnT>
                    <a:lnB w="19050">
                      <a:solidFill>
                        <a:srgbClr val="00A650"/>
                      </a:solidFill>
                      <a:prstDash val="solid"/>
                    </a:lnB>
                  </a:tcPr>
                </a:tc>
                <a:extLst>
                  <a:ext uri="{0D108BD9-81ED-4DB2-BD59-A6C34878D82A}">
                    <a16:rowId xmlns:a16="http://schemas.microsoft.com/office/drawing/2014/main" val="10000"/>
                  </a:ext>
                </a:extLst>
              </a:tr>
              <a:tr h="358140">
                <a:tc>
                  <a:txBody>
                    <a:bodyPr/>
                    <a:lstStyle/>
                    <a:p>
                      <a:pPr marL="67945">
                        <a:lnSpc>
                          <a:spcPct val="100000"/>
                        </a:lnSpc>
                        <a:spcBef>
                          <a:spcPts val="735"/>
                        </a:spcBef>
                      </a:pPr>
                      <a:r>
                        <a:rPr sz="1100" spc="5" dirty="0">
                          <a:latin typeface="Segoe UI"/>
                          <a:cs typeface="Segoe UI"/>
                        </a:rPr>
                        <a:t>If </a:t>
                      </a:r>
                      <a:r>
                        <a:rPr sz="1100" spc="10" dirty="0">
                          <a:latin typeface="Segoe UI"/>
                          <a:cs typeface="Segoe UI"/>
                        </a:rPr>
                        <a:t>NPV </a:t>
                      </a:r>
                      <a:r>
                        <a:rPr sz="1100" dirty="0">
                          <a:latin typeface="Segoe UI"/>
                          <a:cs typeface="Segoe UI"/>
                        </a:rPr>
                        <a:t>≤</a:t>
                      </a:r>
                      <a:r>
                        <a:rPr sz="1100" spc="50" dirty="0">
                          <a:latin typeface="Segoe UI"/>
                          <a:cs typeface="Segoe UI"/>
                        </a:rPr>
                        <a:t> </a:t>
                      </a:r>
                      <a:r>
                        <a:rPr sz="1100" dirty="0">
                          <a:latin typeface="Segoe UI"/>
                          <a:cs typeface="Segoe UI"/>
                        </a:rPr>
                        <a:t>0</a:t>
                      </a:r>
                      <a:endParaRPr sz="1100">
                        <a:latin typeface="Segoe UI"/>
                        <a:cs typeface="Segoe UI"/>
                      </a:endParaRPr>
                    </a:p>
                  </a:txBody>
                  <a:tcPr marL="0" marR="0" marT="93345" marB="0">
                    <a:lnL w="19050">
                      <a:solidFill>
                        <a:srgbClr val="00A650"/>
                      </a:solidFill>
                      <a:prstDash val="solid"/>
                    </a:lnL>
                    <a:lnR w="19050">
                      <a:solidFill>
                        <a:srgbClr val="00A650"/>
                      </a:solidFill>
                      <a:prstDash val="solid"/>
                    </a:lnR>
                    <a:lnT w="19050">
                      <a:solidFill>
                        <a:srgbClr val="00A650"/>
                      </a:solidFill>
                      <a:prstDash val="solid"/>
                    </a:lnT>
                    <a:lnB w="19050">
                      <a:solidFill>
                        <a:srgbClr val="00A650"/>
                      </a:solidFill>
                      <a:prstDash val="solid"/>
                    </a:lnB>
                  </a:tcPr>
                </a:tc>
                <a:tc>
                  <a:txBody>
                    <a:bodyPr/>
                    <a:lstStyle/>
                    <a:p>
                      <a:pPr marL="66675">
                        <a:lnSpc>
                          <a:spcPct val="100000"/>
                        </a:lnSpc>
                        <a:spcBef>
                          <a:spcPts val="735"/>
                        </a:spcBef>
                      </a:pPr>
                      <a:r>
                        <a:rPr sz="1100" spc="15" dirty="0">
                          <a:latin typeface="Segoe UI"/>
                          <a:cs typeface="Segoe UI"/>
                        </a:rPr>
                        <a:t>Reject </a:t>
                      </a:r>
                      <a:r>
                        <a:rPr sz="1100" spc="10" dirty="0">
                          <a:latin typeface="Segoe UI"/>
                          <a:cs typeface="Segoe UI"/>
                        </a:rPr>
                        <a:t>the</a:t>
                      </a:r>
                      <a:r>
                        <a:rPr sz="1100" spc="45" dirty="0">
                          <a:latin typeface="Segoe UI"/>
                          <a:cs typeface="Segoe UI"/>
                        </a:rPr>
                        <a:t> </a:t>
                      </a:r>
                      <a:r>
                        <a:rPr sz="1100" spc="15" dirty="0">
                          <a:latin typeface="Segoe UI"/>
                          <a:cs typeface="Segoe UI"/>
                        </a:rPr>
                        <a:t>Proposal</a:t>
                      </a:r>
                      <a:endParaRPr sz="1100">
                        <a:latin typeface="Segoe UI"/>
                        <a:cs typeface="Segoe UI"/>
                      </a:endParaRPr>
                    </a:p>
                  </a:txBody>
                  <a:tcPr marL="0" marR="0" marT="93345" marB="0">
                    <a:lnL w="19050">
                      <a:solidFill>
                        <a:srgbClr val="00A650"/>
                      </a:solidFill>
                      <a:prstDash val="solid"/>
                    </a:lnL>
                    <a:lnR w="19050">
                      <a:solidFill>
                        <a:srgbClr val="00A650"/>
                      </a:solidFill>
                      <a:prstDash val="solid"/>
                    </a:lnR>
                    <a:lnT w="19050">
                      <a:solidFill>
                        <a:srgbClr val="00A650"/>
                      </a:solidFill>
                      <a:prstDash val="solid"/>
                    </a:lnT>
                    <a:lnB w="19050">
                      <a:solidFill>
                        <a:srgbClr val="00A650"/>
                      </a:solidFill>
                      <a:prstDash val="solid"/>
                    </a:lnB>
                  </a:tcPr>
                </a:tc>
                <a:extLst>
                  <a:ext uri="{0D108BD9-81ED-4DB2-BD59-A6C34878D82A}">
                    <a16:rowId xmlns:a16="http://schemas.microsoft.com/office/drawing/2014/main" val="10001"/>
                  </a:ext>
                </a:extLst>
              </a:tr>
            </a:tbl>
          </a:graphicData>
        </a:graphic>
      </p:graphicFrame>
      <p:sp>
        <p:nvSpPr>
          <p:cNvPr id="7" name="object 7"/>
          <p:cNvSpPr txBox="1"/>
          <p:nvPr/>
        </p:nvSpPr>
        <p:spPr>
          <a:xfrm>
            <a:off x="901700" y="4826639"/>
            <a:ext cx="5286375" cy="394335"/>
          </a:xfrm>
          <a:prstGeom prst="rect">
            <a:avLst/>
          </a:prstGeom>
        </p:spPr>
        <p:txBody>
          <a:bodyPr vert="horz" wrap="square" lIns="0" tIns="12065" rIns="0" bIns="0" rtlCol="0">
            <a:spAutoFit/>
          </a:bodyPr>
          <a:lstStyle/>
          <a:p>
            <a:pPr marL="12700" marR="5080">
              <a:lnSpc>
                <a:spcPct val="110000"/>
              </a:lnSpc>
              <a:spcBef>
                <a:spcPts val="95"/>
              </a:spcBef>
            </a:pPr>
            <a:r>
              <a:rPr sz="1100" spc="15" dirty="0">
                <a:latin typeface="Segoe UI"/>
                <a:cs typeface="Segoe UI"/>
              </a:rPr>
              <a:t>The </a:t>
            </a:r>
            <a:r>
              <a:rPr sz="1100" spc="10" dirty="0">
                <a:latin typeface="Segoe UI"/>
                <a:cs typeface="Segoe UI"/>
              </a:rPr>
              <a:t>NPV </a:t>
            </a:r>
            <a:r>
              <a:rPr sz="1100" spc="15" dirty="0">
                <a:latin typeface="Segoe UI"/>
                <a:cs typeface="Segoe UI"/>
              </a:rPr>
              <a:t>method </a:t>
            </a:r>
            <a:r>
              <a:rPr sz="1100" spc="10" dirty="0">
                <a:latin typeface="Segoe UI"/>
                <a:cs typeface="Segoe UI"/>
              </a:rPr>
              <a:t>can </a:t>
            </a:r>
            <a:r>
              <a:rPr sz="1100" spc="5" dirty="0">
                <a:latin typeface="Segoe UI"/>
                <a:cs typeface="Segoe UI"/>
              </a:rPr>
              <a:t>be </a:t>
            </a:r>
            <a:r>
              <a:rPr sz="1100" spc="10" dirty="0">
                <a:latin typeface="Segoe UI"/>
                <a:cs typeface="Segoe UI"/>
              </a:rPr>
              <a:t>used </a:t>
            </a:r>
            <a:r>
              <a:rPr sz="1100" spc="5" dirty="0">
                <a:latin typeface="Segoe UI"/>
                <a:cs typeface="Segoe UI"/>
              </a:rPr>
              <a:t>to </a:t>
            </a:r>
            <a:r>
              <a:rPr sz="1100" spc="15" dirty="0">
                <a:latin typeface="Segoe UI"/>
                <a:cs typeface="Segoe UI"/>
              </a:rPr>
              <a:t>select between mutually exclusive projects; the  one </a:t>
            </a:r>
            <a:r>
              <a:rPr sz="1100" spc="10" dirty="0">
                <a:latin typeface="Segoe UI"/>
                <a:cs typeface="Segoe UI"/>
              </a:rPr>
              <a:t>with the </a:t>
            </a:r>
            <a:r>
              <a:rPr sz="1100" spc="15" dirty="0">
                <a:latin typeface="Segoe UI"/>
                <a:cs typeface="Segoe UI"/>
              </a:rPr>
              <a:t>higher </a:t>
            </a:r>
            <a:r>
              <a:rPr sz="1100" spc="10" dirty="0">
                <a:latin typeface="Segoe UI"/>
                <a:cs typeface="Segoe UI"/>
              </a:rPr>
              <a:t>NPV </a:t>
            </a:r>
            <a:r>
              <a:rPr sz="1100" spc="15" dirty="0">
                <a:latin typeface="Segoe UI"/>
                <a:cs typeface="Segoe UI"/>
              </a:rPr>
              <a:t>should </a:t>
            </a:r>
            <a:r>
              <a:rPr sz="1100" spc="10" dirty="0">
                <a:latin typeface="Segoe UI"/>
                <a:cs typeface="Segoe UI"/>
              </a:rPr>
              <a:t>be</a:t>
            </a:r>
            <a:r>
              <a:rPr sz="1100" spc="150" dirty="0">
                <a:latin typeface="Segoe UI"/>
                <a:cs typeface="Segoe UI"/>
              </a:rPr>
              <a:t> </a:t>
            </a:r>
            <a:r>
              <a:rPr sz="1100" spc="15" dirty="0">
                <a:latin typeface="Segoe UI"/>
                <a:cs typeface="Segoe UI"/>
              </a:rPr>
              <a:t>selected</a:t>
            </a:r>
            <a:endParaRPr sz="1100">
              <a:latin typeface="Segoe UI"/>
              <a:cs typeface="Segoe UI"/>
            </a:endParaRPr>
          </a:p>
        </p:txBody>
      </p:sp>
      <p:sp>
        <p:nvSpPr>
          <p:cNvPr id="8" name="object 8"/>
          <p:cNvSpPr txBox="1"/>
          <p:nvPr/>
        </p:nvSpPr>
        <p:spPr>
          <a:xfrm>
            <a:off x="896111" y="5294376"/>
            <a:ext cx="5294630" cy="189230"/>
          </a:xfrm>
          <a:prstGeom prst="rect">
            <a:avLst/>
          </a:prstGeom>
          <a:solidFill>
            <a:srgbClr val="C2D69B"/>
          </a:solidFill>
        </p:spPr>
        <p:txBody>
          <a:bodyPr vert="horz" wrap="square" lIns="0" tIns="10795" rIns="0" bIns="0" rtlCol="0">
            <a:spAutoFit/>
          </a:bodyPr>
          <a:lstStyle/>
          <a:p>
            <a:pPr marL="17780">
              <a:lnSpc>
                <a:spcPct val="100000"/>
              </a:lnSpc>
              <a:spcBef>
                <a:spcPts val="85"/>
              </a:spcBef>
            </a:pPr>
            <a:r>
              <a:rPr sz="1100" b="1" spc="-5" dirty="0">
                <a:solidFill>
                  <a:srgbClr val="00A650"/>
                </a:solidFill>
                <a:latin typeface="Segoe UI Black"/>
                <a:cs typeface="Segoe UI Black"/>
              </a:rPr>
              <a:t>ILLUSTRATION</a:t>
            </a:r>
            <a:r>
              <a:rPr sz="1100" b="1" spc="-10" dirty="0">
                <a:solidFill>
                  <a:srgbClr val="00A650"/>
                </a:solidFill>
                <a:latin typeface="Segoe UI Black"/>
                <a:cs typeface="Segoe UI Black"/>
              </a:rPr>
              <a:t> </a:t>
            </a:r>
            <a:r>
              <a:rPr sz="1100" b="1" dirty="0">
                <a:solidFill>
                  <a:srgbClr val="00A650"/>
                </a:solidFill>
                <a:latin typeface="Segoe UI Black"/>
                <a:cs typeface="Segoe UI Black"/>
              </a:rPr>
              <a:t>3</a:t>
            </a:r>
            <a:endParaRPr sz="1100">
              <a:latin typeface="Segoe UI Black"/>
              <a:cs typeface="Segoe UI Black"/>
            </a:endParaRPr>
          </a:p>
        </p:txBody>
      </p:sp>
      <p:sp>
        <p:nvSpPr>
          <p:cNvPr id="9" name="object 9"/>
          <p:cNvSpPr txBox="1"/>
          <p:nvPr/>
        </p:nvSpPr>
        <p:spPr>
          <a:xfrm>
            <a:off x="901645" y="5546887"/>
            <a:ext cx="5282565" cy="835660"/>
          </a:xfrm>
          <a:prstGeom prst="rect">
            <a:avLst/>
          </a:prstGeom>
        </p:spPr>
        <p:txBody>
          <a:bodyPr vert="horz" wrap="square" lIns="0" tIns="3810" rIns="0" bIns="0" rtlCol="0">
            <a:spAutoFit/>
          </a:bodyPr>
          <a:lstStyle/>
          <a:p>
            <a:pPr marL="12700" marR="5080" indent="-635">
              <a:lnSpc>
                <a:spcPct val="106100"/>
              </a:lnSpc>
              <a:spcBef>
                <a:spcPts val="30"/>
              </a:spcBef>
            </a:pPr>
            <a:r>
              <a:rPr sz="1100" i="1" spc="15" dirty="0">
                <a:latin typeface="Segoe UI"/>
                <a:cs typeface="Segoe UI"/>
              </a:rPr>
              <a:t>COMPUTE </a:t>
            </a:r>
            <a:r>
              <a:rPr sz="1100" i="1" spc="10" dirty="0">
                <a:latin typeface="Segoe UI"/>
                <a:cs typeface="Segoe UI"/>
              </a:rPr>
              <a:t>the net present </a:t>
            </a:r>
            <a:r>
              <a:rPr sz="1100" i="1" spc="15" dirty="0">
                <a:latin typeface="Segoe UI"/>
                <a:cs typeface="Segoe UI"/>
              </a:rPr>
              <a:t>value </a:t>
            </a:r>
            <a:r>
              <a:rPr sz="1100" i="1" spc="5" dirty="0">
                <a:latin typeface="Segoe UI"/>
                <a:cs typeface="Segoe UI"/>
              </a:rPr>
              <a:t>for </a:t>
            </a:r>
            <a:r>
              <a:rPr sz="1100" i="1" dirty="0">
                <a:latin typeface="Segoe UI"/>
                <a:cs typeface="Segoe UI"/>
              </a:rPr>
              <a:t>a </a:t>
            </a:r>
            <a:r>
              <a:rPr sz="1100" i="1" spc="10" dirty="0">
                <a:latin typeface="Segoe UI"/>
                <a:cs typeface="Segoe UI"/>
              </a:rPr>
              <a:t>project with </a:t>
            </a:r>
            <a:r>
              <a:rPr sz="1100" i="1" dirty="0">
                <a:latin typeface="Segoe UI"/>
                <a:cs typeface="Segoe UI"/>
              </a:rPr>
              <a:t>a </a:t>
            </a:r>
            <a:r>
              <a:rPr sz="1100" i="1" spc="10" dirty="0">
                <a:latin typeface="Segoe UI"/>
                <a:cs typeface="Segoe UI"/>
              </a:rPr>
              <a:t>net </a:t>
            </a:r>
            <a:r>
              <a:rPr sz="1100" i="1" spc="15" dirty="0">
                <a:latin typeface="Segoe UI"/>
                <a:cs typeface="Segoe UI"/>
              </a:rPr>
              <a:t>investment </a:t>
            </a:r>
            <a:r>
              <a:rPr sz="1100" i="1" spc="10" dirty="0">
                <a:latin typeface="Segoe UI"/>
                <a:cs typeface="Segoe UI"/>
              </a:rPr>
              <a:t>of </a:t>
            </a:r>
            <a:r>
              <a:rPr sz="1150" i="1" spc="5" dirty="0">
                <a:latin typeface="Trebuchet MS"/>
                <a:cs typeface="Trebuchet MS"/>
              </a:rPr>
              <a:t>`</a:t>
            </a:r>
            <a:r>
              <a:rPr sz="1100" i="1" spc="5" dirty="0">
                <a:latin typeface="Segoe UI"/>
                <a:cs typeface="Segoe UI"/>
              </a:rPr>
              <a:t>1,00,000 </a:t>
            </a:r>
            <a:r>
              <a:rPr sz="1100" i="1" spc="10" dirty="0">
                <a:latin typeface="Segoe UI"/>
                <a:cs typeface="Segoe UI"/>
              </a:rPr>
              <a:t>and  </a:t>
            </a:r>
            <a:r>
              <a:rPr sz="1100" i="1" spc="15" dirty="0">
                <a:latin typeface="Segoe UI"/>
                <a:cs typeface="Segoe UI"/>
              </a:rPr>
              <a:t>net </a:t>
            </a:r>
            <a:r>
              <a:rPr sz="1100" i="1" spc="10" dirty="0">
                <a:latin typeface="Segoe UI"/>
                <a:cs typeface="Segoe UI"/>
              </a:rPr>
              <a:t>cash flows year </a:t>
            </a:r>
            <a:r>
              <a:rPr sz="1100" i="1" spc="5" dirty="0">
                <a:latin typeface="Segoe UI"/>
                <a:cs typeface="Segoe UI"/>
              </a:rPr>
              <a:t>one </a:t>
            </a:r>
            <a:r>
              <a:rPr sz="1100" i="1" spc="10" dirty="0">
                <a:latin typeface="Segoe UI"/>
                <a:cs typeface="Segoe UI"/>
              </a:rPr>
              <a:t>is </a:t>
            </a:r>
            <a:r>
              <a:rPr sz="1150" i="1" spc="5" dirty="0">
                <a:latin typeface="Trebuchet MS"/>
                <a:cs typeface="Trebuchet MS"/>
              </a:rPr>
              <a:t>`</a:t>
            </a:r>
            <a:r>
              <a:rPr sz="1100" i="1" spc="5" dirty="0">
                <a:latin typeface="Segoe UI"/>
                <a:cs typeface="Segoe UI"/>
              </a:rPr>
              <a:t>55,000; </a:t>
            </a:r>
            <a:r>
              <a:rPr sz="1100" i="1" spc="10" dirty="0">
                <a:latin typeface="Segoe UI"/>
                <a:cs typeface="Segoe UI"/>
              </a:rPr>
              <a:t>for year two is </a:t>
            </a:r>
            <a:r>
              <a:rPr sz="1150" i="1" spc="5" dirty="0">
                <a:latin typeface="Trebuchet MS"/>
                <a:cs typeface="Trebuchet MS"/>
              </a:rPr>
              <a:t>`</a:t>
            </a:r>
            <a:r>
              <a:rPr sz="1100" i="1" spc="5" dirty="0">
                <a:latin typeface="Segoe UI"/>
                <a:cs typeface="Segoe UI"/>
              </a:rPr>
              <a:t>80,000 </a:t>
            </a:r>
            <a:r>
              <a:rPr sz="1100" i="1" spc="15" dirty="0">
                <a:latin typeface="Segoe UI"/>
                <a:cs typeface="Segoe UI"/>
              </a:rPr>
              <a:t>and </a:t>
            </a:r>
            <a:r>
              <a:rPr sz="1100" i="1" spc="5" dirty="0">
                <a:latin typeface="Segoe UI"/>
                <a:cs typeface="Segoe UI"/>
              </a:rPr>
              <a:t>for </a:t>
            </a:r>
            <a:r>
              <a:rPr sz="1100" i="1" spc="15" dirty="0">
                <a:latin typeface="Segoe UI"/>
                <a:cs typeface="Segoe UI"/>
              </a:rPr>
              <a:t>year </a:t>
            </a:r>
            <a:r>
              <a:rPr sz="1100" i="1" spc="10" dirty="0">
                <a:latin typeface="Segoe UI"/>
                <a:cs typeface="Segoe UI"/>
              </a:rPr>
              <a:t>three</a:t>
            </a:r>
            <a:r>
              <a:rPr sz="1100" i="1" spc="215" dirty="0">
                <a:latin typeface="Segoe UI"/>
                <a:cs typeface="Segoe UI"/>
              </a:rPr>
              <a:t> </a:t>
            </a:r>
            <a:r>
              <a:rPr sz="1100" i="1" spc="10" dirty="0">
                <a:latin typeface="Segoe UI"/>
                <a:cs typeface="Segoe UI"/>
              </a:rPr>
              <a:t>is</a:t>
            </a:r>
            <a:endParaRPr sz="1100">
              <a:latin typeface="Segoe UI"/>
              <a:cs typeface="Segoe UI"/>
            </a:endParaRPr>
          </a:p>
          <a:p>
            <a:pPr marL="12700">
              <a:lnSpc>
                <a:spcPct val="100000"/>
              </a:lnSpc>
              <a:spcBef>
                <a:spcPts val="80"/>
              </a:spcBef>
            </a:pPr>
            <a:r>
              <a:rPr sz="1150" i="1" spc="-55" dirty="0">
                <a:latin typeface="Trebuchet MS"/>
                <a:cs typeface="Trebuchet MS"/>
              </a:rPr>
              <a:t>` </a:t>
            </a:r>
            <a:r>
              <a:rPr sz="1100" i="1" spc="15" dirty="0">
                <a:latin typeface="Segoe UI"/>
                <a:cs typeface="Segoe UI"/>
              </a:rPr>
              <a:t>15,000. Further, </a:t>
            </a:r>
            <a:r>
              <a:rPr sz="1100" i="1" spc="10" dirty="0">
                <a:latin typeface="Segoe UI"/>
                <a:cs typeface="Segoe UI"/>
              </a:rPr>
              <a:t>the </a:t>
            </a:r>
            <a:r>
              <a:rPr sz="1100" i="1" spc="15" dirty="0">
                <a:latin typeface="Segoe UI"/>
                <a:cs typeface="Segoe UI"/>
              </a:rPr>
              <a:t>company’s </a:t>
            </a:r>
            <a:r>
              <a:rPr sz="1100" i="1" spc="10" dirty="0">
                <a:latin typeface="Segoe UI"/>
                <a:cs typeface="Segoe UI"/>
              </a:rPr>
              <a:t>cost of capital </a:t>
            </a:r>
            <a:r>
              <a:rPr sz="1100" i="1" spc="5" dirty="0">
                <a:latin typeface="Segoe UI"/>
                <a:cs typeface="Segoe UI"/>
              </a:rPr>
              <a:t>is</a:t>
            </a:r>
            <a:r>
              <a:rPr sz="1100" i="1" spc="225" dirty="0">
                <a:latin typeface="Segoe UI"/>
                <a:cs typeface="Segoe UI"/>
              </a:rPr>
              <a:t> </a:t>
            </a:r>
            <a:r>
              <a:rPr sz="1100" i="1" spc="10" dirty="0">
                <a:latin typeface="Segoe UI"/>
                <a:cs typeface="Segoe UI"/>
              </a:rPr>
              <a:t>10%?</a:t>
            </a:r>
            <a:endParaRPr sz="1100">
              <a:latin typeface="Segoe UI"/>
              <a:cs typeface="Segoe UI"/>
            </a:endParaRPr>
          </a:p>
          <a:p>
            <a:pPr marL="12700">
              <a:lnSpc>
                <a:spcPct val="100000"/>
              </a:lnSpc>
              <a:spcBef>
                <a:spcPts val="735"/>
              </a:spcBef>
            </a:pPr>
            <a:r>
              <a:rPr sz="1100" i="1" spc="15" dirty="0">
                <a:latin typeface="Segoe UI"/>
                <a:cs typeface="Segoe UI"/>
              </a:rPr>
              <a:t>[PVIF </a:t>
            </a:r>
            <a:r>
              <a:rPr sz="1100" i="1" dirty="0">
                <a:latin typeface="Segoe UI"/>
                <a:cs typeface="Segoe UI"/>
              </a:rPr>
              <a:t>@ </a:t>
            </a:r>
            <a:r>
              <a:rPr sz="1100" i="1" spc="10" dirty="0">
                <a:latin typeface="Segoe UI"/>
                <a:cs typeface="Segoe UI"/>
              </a:rPr>
              <a:t>10% </a:t>
            </a:r>
            <a:r>
              <a:rPr sz="1100" i="1" spc="5" dirty="0">
                <a:latin typeface="Segoe UI"/>
                <a:cs typeface="Segoe UI"/>
              </a:rPr>
              <a:t>for </a:t>
            </a:r>
            <a:r>
              <a:rPr sz="1100" i="1" spc="15" dirty="0">
                <a:latin typeface="Segoe UI"/>
                <a:cs typeface="Segoe UI"/>
              </a:rPr>
              <a:t>three years </a:t>
            </a:r>
            <a:r>
              <a:rPr sz="1100" i="1" spc="10" dirty="0">
                <a:latin typeface="Segoe UI"/>
                <a:cs typeface="Segoe UI"/>
              </a:rPr>
              <a:t>are </a:t>
            </a:r>
            <a:r>
              <a:rPr sz="1100" i="1" spc="15" dirty="0">
                <a:latin typeface="Segoe UI"/>
                <a:cs typeface="Segoe UI"/>
              </a:rPr>
              <a:t>0.909, </a:t>
            </a:r>
            <a:r>
              <a:rPr sz="1100" i="1" spc="10" dirty="0">
                <a:latin typeface="Segoe UI"/>
                <a:cs typeface="Segoe UI"/>
              </a:rPr>
              <a:t>0.826 and</a:t>
            </a:r>
            <a:r>
              <a:rPr sz="1100" i="1" spc="235" dirty="0">
                <a:latin typeface="Segoe UI"/>
                <a:cs typeface="Segoe UI"/>
              </a:rPr>
              <a:t> </a:t>
            </a:r>
            <a:r>
              <a:rPr sz="1100" i="1" spc="15" dirty="0">
                <a:latin typeface="Segoe UI"/>
                <a:cs typeface="Segoe UI"/>
              </a:rPr>
              <a:t>0.751]</a:t>
            </a:r>
            <a:endParaRPr sz="1100">
              <a:latin typeface="Segoe UI"/>
              <a:cs typeface="Segoe UI"/>
            </a:endParaRPr>
          </a:p>
        </p:txBody>
      </p:sp>
      <p:sp>
        <p:nvSpPr>
          <p:cNvPr id="10" name="object 10"/>
          <p:cNvSpPr txBox="1"/>
          <p:nvPr/>
        </p:nvSpPr>
        <p:spPr>
          <a:xfrm>
            <a:off x="896111" y="6455664"/>
            <a:ext cx="5294630" cy="189230"/>
          </a:xfrm>
          <a:prstGeom prst="rect">
            <a:avLst/>
          </a:prstGeom>
          <a:solidFill>
            <a:srgbClr val="C2D69B"/>
          </a:solidFill>
        </p:spPr>
        <p:txBody>
          <a:bodyPr vert="horz" wrap="square" lIns="0" tIns="10795" rIns="0" bIns="0" rtlCol="0">
            <a:spAutoFit/>
          </a:bodyPr>
          <a:lstStyle/>
          <a:p>
            <a:pPr marL="17780">
              <a:lnSpc>
                <a:spcPct val="100000"/>
              </a:lnSpc>
              <a:spcBef>
                <a:spcPts val="85"/>
              </a:spcBef>
            </a:pPr>
            <a:r>
              <a:rPr sz="1100" b="1" spc="-5" dirty="0">
                <a:solidFill>
                  <a:srgbClr val="00A650"/>
                </a:solidFill>
                <a:latin typeface="Segoe UI Black"/>
                <a:cs typeface="Segoe UI Black"/>
              </a:rPr>
              <a:t>SOLUTION</a:t>
            </a:r>
            <a:endParaRPr sz="1100">
              <a:latin typeface="Segoe UI Black"/>
              <a:cs typeface="Segoe UI Black"/>
            </a:endParaRPr>
          </a:p>
        </p:txBody>
      </p:sp>
      <p:graphicFrame>
        <p:nvGraphicFramePr>
          <p:cNvPr id="11" name="object 11"/>
          <p:cNvGraphicFramePr>
            <a:graphicFrameLocks noGrp="1"/>
          </p:cNvGraphicFramePr>
          <p:nvPr/>
        </p:nvGraphicFramePr>
        <p:xfrm>
          <a:off x="914400" y="6720840"/>
          <a:ext cx="4915533" cy="1609341"/>
        </p:xfrm>
        <a:graphic>
          <a:graphicData uri="http://schemas.openxmlformats.org/drawingml/2006/table">
            <a:tbl>
              <a:tblPr firstRow="1" bandRow="1">
                <a:tableStyleId>{2D5ABB26-0587-4C30-8999-92F81FD0307C}</a:tableStyleId>
              </a:tblPr>
              <a:tblGrid>
                <a:gridCol w="824230">
                  <a:extLst>
                    <a:ext uri="{9D8B030D-6E8A-4147-A177-3AD203B41FA5}">
                      <a16:colId xmlns:a16="http://schemas.microsoft.com/office/drawing/2014/main" val="20000"/>
                    </a:ext>
                  </a:extLst>
                </a:gridCol>
                <a:gridCol w="1188720">
                  <a:extLst>
                    <a:ext uri="{9D8B030D-6E8A-4147-A177-3AD203B41FA5}">
                      <a16:colId xmlns:a16="http://schemas.microsoft.com/office/drawing/2014/main" val="20001"/>
                    </a:ext>
                  </a:extLst>
                </a:gridCol>
                <a:gridCol w="1189989">
                  <a:extLst>
                    <a:ext uri="{9D8B030D-6E8A-4147-A177-3AD203B41FA5}">
                      <a16:colId xmlns:a16="http://schemas.microsoft.com/office/drawing/2014/main" val="20002"/>
                    </a:ext>
                  </a:extLst>
                </a:gridCol>
                <a:gridCol w="1712594">
                  <a:extLst>
                    <a:ext uri="{9D8B030D-6E8A-4147-A177-3AD203B41FA5}">
                      <a16:colId xmlns:a16="http://schemas.microsoft.com/office/drawing/2014/main" val="20003"/>
                    </a:ext>
                  </a:extLst>
                </a:gridCol>
              </a:tblGrid>
              <a:tr h="268224">
                <a:tc>
                  <a:txBody>
                    <a:bodyPr/>
                    <a:lstStyle/>
                    <a:p>
                      <a:pPr marL="73025">
                        <a:lnSpc>
                          <a:spcPct val="100000"/>
                        </a:lnSpc>
                        <a:spcBef>
                          <a:spcPts val="85"/>
                        </a:spcBef>
                      </a:pPr>
                      <a:r>
                        <a:rPr sz="1100" b="1" i="1" spc="10" dirty="0">
                          <a:solidFill>
                            <a:srgbClr val="00A650"/>
                          </a:solidFill>
                          <a:latin typeface="Segoe UI"/>
                          <a:cs typeface="Segoe UI"/>
                        </a:rPr>
                        <a:t>Year</a:t>
                      </a:r>
                      <a:endParaRPr sz="1100">
                        <a:latin typeface="Segoe UI"/>
                        <a:cs typeface="Segoe UI"/>
                      </a:endParaRPr>
                    </a:p>
                  </a:txBody>
                  <a:tcPr marL="0" marR="0" marT="10795"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C2D69B"/>
                    </a:solidFill>
                  </a:tcPr>
                </a:tc>
                <a:tc>
                  <a:txBody>
                    <a:bodyPr/>
                    <a:lstStyle/>
                    <a:p>
                      <a:pPr marR="635" algn="ctr">
                        <a:lnSpc>
                          <a:spcPct val="100000"/>
                        </a:lnSpc>
                        <a:spcBef>
                          <a:spcPts val="85"/>
                        </a:spcBef>
                      </a:pPr>
                      <a:r>
                        <a:rPr sz="1100" b="1" i="1" spc="10" dirty="0">
                          <a:solidFill>
                            <a:srgbClr val="00A650"/>
                          </a:solidFill>
                          <a:latin typeface="Segoe UI"/>
                          <a:cs typeface="Segoe UI"/>
                        </a:rPr>
                        <a:t>Net Cash</a:t>
                      </a:r>
                      <a:r>
                        <a:rPr sz="1100" b="1" i="1" spc="45" dirty="0">
                          <a:solidFill>
                            <a:srgbClr val="00A650"/>
                          </a:solidFill>
                          <a:latin typeface="Segoe UI"/>
                          <a:cs typeface="Segoe UI"/>
                        </a:rPr>
                        <a:t> </a:t>
                      </a:r>
                      <a:r>
                        <a:rPr sz="1100" b="1" i="1" spc="10" dirty="0">
                          <a:solidFill>
                            <a:srgbClr val="00A650"/>
                          </a:solidFill>
                          <a:latin typeface="Segoe UI"/>
                          <a:cs typeface="Segoe UI"/>
                        </a:rPr>
                        <a:t>Flows</a:t>
                      </a:r>
                      <a:endParaRPr sz="1100">
                        <a:latin typeface="Segoe UI"/>
                        <a:cs typeface="Segoe UI"/>
                      </a:endParaRPr>
                    </a:p>
                  </a:txBody>
                  <a:tcPr marL="0" marR="0" marT="10795"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C2D69B"/>
                    </a:solidFill>
                  </a:tcPr>
                </a:tc>
                <a:tc>
                  <a:txBody>
                    <a:bodyPr/>
                    <a:lstStyle/>
                    <a:p>
                      <a:pPr marL="73025">
                        <a:lnSpc>
                          <a:spcPct val="100000"/>
                        </a:lnSpc>
                        <a:spcBef>
                          <a:spcPts val="85"/>
                        </a:spcBef>
                      </a:pPr>
                      <a:r>
                        <a:rPr sz="1100" b="1" i="1" spc="10" dirty="0">
                          <a:solidFill>
                            <a:srgbClr val="00A650"/>
                          </a:solidFill>
                          <a:latin typeface="Segoe UI"/>
                          <a:cs typeface="Segoe UI"/>
                        </a:rPr>
                        <a:t>PVIF </a:t>
                      </a:r>
                      <a:r>
                        <a:rPr sz="1100" b="1" i="1" dirty="0">
                          <a:solidFill>
                            <a:srgbClr val="00A650"/>
                          </a:solidFill>
                          <a:latin typeface="Segoe UI"/>
                          <a:cs typeface="Segoe UI"/>
                        </a:rPr>
                        <a:t>@</a:t>
                      </a:r>
                      <a:r>
                        <a:rPr sz="1100" b="1" i="1" spc="45" dirty="0">
                          <a:solidFill>
                            <a:srgbClr val="00A650"/>
                          </a:solidFill>
                          <a:latin typeface="Segoe UI"/>
                          <a:cs typeface="Segoe UI"/>
                        </a:rPr>
                        <a:t> </a:t>
                      </a:r>
                      <a:r>
                        <a:rPr sz="1100" b="1" i="1" spc="10" dirty="0">
                          <a:solidFill>
                            <a:srgbClr val="00A650"/>
                          </a:solidFill>
                          <a:latin typeface="Segoe UI"/>
                          <a:cs typeface="Segoe UI"/>
                        </a:rPr>
                        <a:t>10%</a:t>
                      </a:r>
                      <a:endParaRPr sz="1100">
                        <a:latin typeface="Segoe UI"/>
                        <a:cs typeface="Segoe UI"/>
                      </a:endParaRPr>
                    </a:p>
                  </a:txBody>
                  <a:tcPr marL="0" marR="0" marT="10795"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C2D69B"/>
                    </a:solidFill>
                  </a:tcPr>
                </a:tc>
                <a:tc>
                  <a:txBody>
                    <a:bodyPr/>
                    <a:lstStyle/>
                    <a:p>
                      <a:pPr marR="13335" algn="ctr">
                        <a:lnSpc>
                          <a:spcPct val="100000"/>
                        </a:lnSpc>
                        <a:spcBef>
                          <a:spcPts val="85"/>
                        </a:spcBef>
                      </a:pPr>
                      <a:r>
                        <a:rPr sz="1100" b="1" i="1" spc="15" dirty="0">
                          <a:solidFill>
                            <a:srgbClr val="00A650"/>
                          </a:solidFill>
                          <a:latin typeface="Segoe UI"/>
                          <a:cs typeface="Segoe UI"/>
                        </a:rPr>
                        <a:t>Discounted </a:t>
                      </a:r>
                      <a:r>
                        <a:rPr sz="1100" b="1" i="1" spc="10" dirty="0">
                          <a:solidFill>
                            <a:srgbClr val="00A650"/>
                          </a:solidFill>
                          <a:latin typeface="Segoe UI"/>
                          <a:cs typeface="Segoe UI"/>
                        </a:rPr>
                        <a:t>Cash</a:t>
                      </a:r>
                      <a:r>
                        <a:rPr sz="1100" b="1" i="1" spc="40" dirty="0">
                          <a:solidFill>
                            <a:srgbClr val="00A650"/>
                          </a:solidFill>
                          <a:latin typeface="Segoe UI"/>
                          <a:cs typeface="Segoe UI"/>
                        </a:rPr>
                        <a:t> </a:t>
                      </a:r>
                      <a:r>
                        <a:rPr sz="1100" b="1" i="1" spc="10" dirty="0">
                          <a:solidFill>
                            <a:srgbClr val="00A650"/>
                          </a:solidFill>
                          <a:latin typeface="Segoe UI"/>
                          <a:cs typeface="Segoe UI"/>
                        </a:rPr>
                        <a:t>Flows</a:t>
                      </a:r>
                      <a:endParaRPr sz="1100">
                        <a:latin typeface="Segoe UI"/>
                        <a:cs typeface="Segoe UI"/>
                      </a:endParaRPr>
                    </a:p>
                  </a:txBody>
                  <a:tcPr marL="0" marR="0" marT="10795"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C2D69B"/>
                    </a:solidFill>
                  </a:tcPr>
                </a:tc>
                <a:extLst>
                  <a:ext uri="{0D108BD9-81ED-4DB2-BD59-A6C34878D82A}">
                    <a16:rowId xmlns:a16="http://schemas.microsoft.com/office/drawing/2014/main" val="10000"/>
                  </a:ext>
                </a:extLst>
              </a:tr>
              <a:tr h="268217">
                <a:tc>
                  <a:txBody>
                    <a:bodyPr/>
                    <a:lstStyle/>
                    <a:p>
                      <a:pPr marR="367665" algn="r">
                        <a:lnSpc>
                          <a:spcPct val="100000"/>
                        </a:lnSpc>
                        <a:spcBef>
                          <a:spcPts val="85"/>
                        </a:spcBef>
                      </a:pPr>
                      <a:r>
                        <a:rPr sz="1100" i="1" dirty="0">
                          <a:latin typeface="Segoe UI"/>
                          <a:cs typeface="Segoe UI"/>
                        </a:rPr>
                        <a:t>0</a:t>
                      </a:r>
                      <a:endParaRPr sz="1100">
                        <a:latin typeface="Segoe UI"/>
                        <a:cs typeface="Segoe UI"/>
                      </a:endParaRPr>
                    </a:p>
                  </a:txBody>
                  <a:tcPr marL="0" marR="0" marT="10795"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EAF1DD"/>
                    </a:solidFill>
                  </a:tcPr>
                </a:tc>
                <a:tc>
                  <a:txBody>
                    <a:bodyPr/>
                    <a:lstStyle/>
                    <a:p>
                      <a:pPr algn="ctr">
                        <a:lnSpc>
                          <a:spcPct val="100000"/>
                        </a:lnSpc>
                        <a:spcBef>
                          <a:spcPts val="85"/>
                        </a:spcBef>
                      </a:pPr>
                      <a:r>
                        <a:rPr sz="1100" i="1" spc="15" dirty="0">
                          <a:latin typeface="Segoe UI"/>
                          <a:cs typeface="Segoe UI"/>
                        </a:rPr>
                        <a:t>(1,00,000)</a:t>
                      </a:r>
                      <a:endParaRPr sz="1100">
                        <a:latin typeface="Segoe UI"/>
                        <a:cs typeface="Segoe UI"/>
                      </a:endParaRPr>
                    </a:p>
                  </a:txBody>
                  <a:tcPr marL="0" marR="0" marT="10795"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EAF1DD"/>
                    </a:solidFill>
                  </a:tcPr>
                </a:tc>
                <a:tc>
                  <a:txBody>
                    <a:bodyPr/>
                    <a:lstStyle/>
                    <a:p>
                      <a:pPr algn="ctr">
                        <a:lnSpc>
                          <a:spcPct val="100000"/>
                        </a:lnSpc>
                        <a:spcBef>
                          <a:spcPts val="85"/>
                        </a:spcBef>
                      </a:pPr>
                      <a:r>
                        <a:rPr sz="1100" i="1" spc="15" dirty="0">
                          <a:latin typeface="Segoe UI"/>
                          <a:cs typeface="Segoe UI"/>
                        </a:rPr>
                        <a:t>1.000</a:t>
                      </a:r>
                      <a:endParaRPr sz="1100">
                        <a:latin typeface="Segoe UI"/>
                        <a:cs typeface="Segoe UI"/>
                      </a:endParaRPr>
                    </a:p>
                  </a:txBody>
                  <a:tcPr marL="0" marR="0" marT="10795"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EAF1DD"/>
                    </a:solidFill>
                  </a:tcPr>
                </a:tc>
                <a:tc>
                  <a:txBody>
                    <a:bodyPr/>
                    <a:lstStyle/>
                    <a:p>
                      <a:pPr algn="ctr">
                        <a:lnSpc>
                          <a:spcPct val="100000"/>
                        </a:lnSpc>
                        <a:spcBef>
                          <a:spcPts val="85"/>
                        </a:spcBef>
                      </a:pPr>
                      <a:r>
                        <a:rPr sz="1100" i="1" spc="15" dirty="0">
                          <a:latin typeface="Segoe UI"/>
                          <a:cs typeface="Segoe UI"/>
                        </a:rPr>
                        <a:t>(1,00,000)</a:t>
                      </a:r>
                      <a:endParaRPr sz="1100">
                        <a:latin typeface="Segoe UI"/>
                        <a:cs typeface="Segoe UI"/>
                      </a:endParaRPr>
                    </a:p>
                  </a:txBody>
                  <a:tcPr marL="0" marR="0" marT="10795"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EAF1DD"/>
                    </a:solidFill>
                  </a:tcPr>
                </a:tc>
                <a:extLst>
                  <a:ext uri="{0D108BD9-81ED-4DB2-BD59-A6C34878D82A}">
                    <a16:rowId xmlns:a16="http://schemas.microsoft.com/office/drawing/2014/main" val="10001"/>
                  </a:ext>
                </a:extLst>
              </a:tr>
              <a:tr h="268230">
                <a:tc>
                  <a:txBody>
                    <a:bodyPr/>
                    <a:lstStyle/>
                    <a:p>
                      <a:pPr marR="367665" algn="r">
                        <a:lnSpc>
                          <a:spcPct val="100000"/>
                        </a:lnSpc>
                        <a:spcBef>
                          <a:spcPts val="85"/>
                        </a:spcBef>
                      </a:pPr>
                      <a:r>
                        <a:rPr sz="1100" i="1" dirty="0">
                          <a:latin typeface="Segoe UI"/>
                          <a:cs typeface="Segoe UI"/>
                        </a:rPr>
                        <a:t>1</a:t>
                      </a:r>
                      <a:endParaRPr sz="1100">
                        <a:latin typeface="Segoe UI"/>
                        <a:cs typeface="Segoe UI"/>
                      </a:endParaRPr>
                    </a:p>
                  </a:txBody>
                  <a:tcPr marL="0" marR="0" marT="10795"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EAF1DD"/>
                    </a:solidFill>
                  </a:tcPr>
                </a:tc>
                <a:tc>
                  <a:txBody>
                    <a:bodyPr/>
                    <a:lstStyle/>
                    <a:p>
                      <a:pPr marL="635" algn="ctr">
                        <a:lnSpc>
                          <a:spcPct val="100000"/>
                        </a:lnSpc>
                        <a:spcBef>
                          <a:spcPts val="85"/>
                        </a:spcBef>
                      </a:pPr>
                      <a:r>
                        <a:rPr sz="1100" i="1" spc="15" dirty="0">
                          <a:latin typeface="Segoe UI"/>
                          <a:cs typeface="Segoe UI"/>
                        </a:rPr>
                        <a:t>55,000</a:t>
                      </a:r>
                      <a:endParaRPr sz="1100">
                        <a:latin typeface="Segoe UI"/>
                        <a:cs typeface="Segoe UI"/>
                      </a:endParaRPr>
                    </a:p>
                  </a:txBody>
                  <a:tcPr marL="0" marR="0" marT="10795"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EAF1DD"/>
                    </a:solidFill>
                  </a:tcPr>
                </a:tc>
                <a:tc>
                  <a:txBody>
                    <a:bodyPr/>
                    <a:lstStyle/>
                    <a:p>
                      <a:pPr algn="ctr">
                        <a:lnSpc>
                          <a:spcPct val="100000"/>
                        </a:lnSpc>
                        <a:spcBef>
                          <a:spcPts val="85"/>
                        </a:spcBef>
                      </a:pPr>
                      <a:r>
                        <a:rPr sz="1100" i="1" spc="15" dirty="0">
                          <a:latin typeface="Segoe UI"/>
                          <a:cs typeface="Segoe UI"/>
                        </a:rPr>
                        <a:t>0.909</a:t>
                      </a:r>
                      <a:endParaRPr sz="1100">
                        <a:latin typeface="Segoe UI"/>
                        <a:cs typeface="Segoe UI"/>
                      </a:endParaRPr>
                    </a:p>
                  </a:txBody>
                  <a:tcPr marL="0" marR="0" marT="10795"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EAF1DD"/>
                    </a:solidFill>
                  </a:tcPr>
                </a:tc>
                <a:tc>
                  <a:txBody>
                    <a:bodyPr/>
                    <a:lstStyle/>
                    <a:p>
                      <a:pPr algn="ctr">
                        <a:lnSpc>
                          <a:spcPct val="100000"/>
                        </a:lnSpc>
                        <a:spcBef>
                          <a:spcPts val="85"/>
                        </a:spcBef>
                      </a:pPr>
                      <a:r>
                        <a:rPr sz="1100" i="1" spc="15" dirty="0">
                          <a:latin typeface="Segoe UI"/>
                          <a:cs typeface="Segoe UI"/>
                        </a:rPr>
                        <a:t>49,995</a:t>
                      </a:r>
                      <a:endParaRPr sz="1100">
                        <a:latin typeface="Segoe UI"/>
                        <a:cs typeface="Segoe UI"/>
                      </a:endParaRPr>
                    </a:p>
                  </a:txBody>
                  <a:tcPr marL="0" marR="0" marT="10795"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EAF1DD"/>
                    </a:solidFill>
                  </a:tcPr>
                </a:tc>
                <a:extLst>
                  <a:ext uri="{0D108BD9-81ED-4DB2-BD59-A6C34878D82A}">
                    <a16:rowId xmlns:a16="http://schemas.microsoft.com/office/drawing/2014/main" val="10002"/>
                  </a:ext>
                </a:extLst>
              </a:tr>
              <a:tr h="268223">
                <a:tc>
                  <a:txBody>
                    <a:bodyPr/>
                    <a:lstStyle/>
                    <a:p>
                      <a:pPr marR="367665" algn="r">
                        <a:lnSpc>
                          <a:spcPct val="100000"/>
                        </a:lnSpc>
                        <a:spcBef>
                          <a:spcPts val="85"/>
                        </a:spcBef>
                      </a:pPr>
                      <a:r>
                        <a:rPr sz="1100" i="1" dirty="0">
                          <a:latin typeface="Segoe UI"/>
                          <a:cs typeface="Segoe UI"/>
                        </a:rPr>
                        <a:t>2</a:t>
                      </a:r>
                      <a:endParaRPr sz="1100">
                        <a:latin typeface="Segoe UI"/>
                        <a:cs typeface="Segoe UI"/>
                      </a:endParaRPr>
                    </a:p>
                  </a:txBody>
                  <a:tcPr marL="0" marR="0" marT="10795"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EAF1DD"/>
                    </a:solidFill>
                  </a:tcPr>
                </a:tc>
                <a:tc>
                  <a:txBody>
                    <a:bodyPr/>
                    <a:lstStyle/>
                    <a:p>
                      <a:pPr marL="635" algn="ctr">
                        <a:lnSpc>
                          <a:spcPct val="100000"/>
                        </a:lnSpc>
                        <a:spcBef>
                          <a:spcPts val="85"/>
                        </a:spcBef>
                      </a:pPr>
                      <a:r>
                        <a:rPr sz="1100" i="1" spc="15" dirty="0">
                          <a:latin typeface="Segoe UI"/>
                          <a:cs typeface="Segoe UI"/>
                        </a:rPr>
                        <a:t>80,000</a:t>
                      </a:r>
                      <a:endParaRPr sz="1100">
                        <a:latin typeface="Segoe UI"/>
                        <a:cs typeface="Segoe UI"/>
                      </a:endParaRPr>
                    </a:p>
                  </a:txBody>
                  <a:tcPr marL="0" marR="0" marT="10795"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EAF1DD"/>
                    </a:solidFill>
                  </a:tcPr>
                </a:tc>
                <a:tc>
                  <a:txBody>
                    <a:bodyPr/>
                    <a:lstStyle/>
                    <a:p>
                      <a:pPr algn="ctr">
                        <a:lnSpc>
                          <a:spcPct val="100000"/>
                        </a:lnSpc>
                        <a:spcBef>
                          <a:spcPts val="85"/>
                        </a:spcBef>
                      </a:pPr>
                      <a:r>
                        <a:rPr sz="1100" i="1" spc="15" dirty="0">
                          <a:latin typeface="Segoe UI"/>
                          <a:cs typeface="Segoe UI"/>
                        </a:rPr>
                        <a:t>0.826</a:t>
                      </a:r>
                      <a:endParaRPr sz="1100">
                        <a:latin typeface="Segoe UI"/>
                        <a:cs typeface="Segoe UI"/>
                      </a:endParaRPr>
                    </a:p>
                  </a:txBody>
                  <a:tcPr marL="0" marR="0" marT="10795"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EAF1DD"/>
                    </a:solidFill>
                  </a:tcPr>
                </a:tc>
                <a:tc>
                  <a:txBody>
                    <a:bodyPr/>
                    <a:lstStyle/>
                    <a:p>
                      <a:pPr algn="ctr">
                        <a:lnSpc>
                          <a:spcPct val="100000"/>
                        </a:lnSpc>
                        <a:spcBef>
                          <a:spcPts val="85"/>
                        </a:spcBef>
                      </a:pPr>
                      <a:r>
                        <a:rPr sz="1100" i="1" spc="15" dirty="0">
                          <a:latin typeface="Segoe UI"/>
                          <a:cs typeface="Segoe UI"/>
                        </a:rPr>
                        <a:t>66,080</a:t>
                      </a:r>
                      <a:endParaRPr sz="1100">
                        <a:latin typeface="Segoe UI"/>
                        <a:cs typeface="Segoe UI"/>
                      </a:endParaRPr>
                    </a:p>
                  </a:txBody>
                  <a:tcPr marL="0" marR="0" marT="10795"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EAF1DD"/>
                    </a:solidFill>
                  </a:tcPr>
                </a:tc>
                <a:extLst>
                  <a:ext uri="{0D108BD9-81ED-4DB2-BD59-A6C34878D82A}">
                    <a16:rowId xmlns:a16="http://schemas.microsoft.com/office/drawing/2014/main" val="10003"/>
                  </a:ext>
                </a:extLst>
              </a:tr>
              <a:tr h="268217">
                <a:tc>
                  <a:txBody>
                    <a:bodyPr/>
                    <a:lstStyle/>
                    <a:p>
                      <a:pPr marR="367665" algn="r">
                        <a:lnSpc>
                          <a:spcPct val="100000"/>
                        </a:lnSpc>
                        <a:spcBef>
                          <a:spcPts val="85"/>
                        </a:spcBef>
                      </a:pPr>
                      <a:r>
                        <a:rPr sz="1100" i="1" dirty="0">
                          <a:latin typeface="Segoe UI"/>
                          <a:cs typeface="Segoe UI"/>
                        </a:rPr>
                        <a:t>3</a:t>
                      </a:r>
                      <a:endParaRPr sz="1100">
                        <a:latin typeface="Segoe UI"/>
                        <a:cs typeface="Segoe UI"/>
                      </a:endParaRPr>
                    </a:p>
                  </a:txBody>
                  <a:tcPr marL="0" marR="0" marT="10795"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EAF1DD"/>
                    </a:solidFill>
                  </a:tcPr>
                </a:tc>
                <a:tc>
                  <a:txBody>
                    <a:bodyPr/>
                    <a:lstStyle/>
                    <a:p>
                      <a:pPr marL="635" algn="ctr">
                        <a:lnSpc>
                          <a:spcPct val="100000"/>
                        </a:lnSpc>
                        <a:spcBef>
                          <a:spcPts val="85"/>
                        </a:spcBef>
                      </a:pPr>
                      <a:r>
                        <a:rPr sz="1100" i="1" spc="15" dirty="0">
                          <a:latin typeface="Segoe UI"/>
                          <a:cs typeface="Segoe UI"/>
                        </a:rPr>
                        <a:t>15,000</a:t>
                      </a:r>
                      <a:endParaRPr sz="1100">
                        <a:latin typeface="Segoe UI"/>
                        <a:cs typeface="Segoe UI"/>
                      </a:endParaRPr>
                    </a:p>
                  </a:txBody>
                  <a:tcPr marL="0" marR="0" marT="10795"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EAF1DD"/>
                    </a:solidFill>
                  </a:tcPr>
                </a:tc>
                <a:tc>
                  <a:txBody>
                    <a:bodyPr/>
                    <a:lstStyle/>
                    <a:p>
                      <a:pPr algn="ctr">
                        <a:lnSpc>
                          <a:spcPct val="100000"/>
                        </a:lnSpc>
                        <a:spcBef>
                          <a:spcPts val="85"/>
                        </a:spcBef>
                      </a:pPr>
                      <a:r>
                        <a:rPr sz="1100" i="1" spc="15" dirty="0">
                          <a:latin typeface="Segoe UI"/>
                          <a:cs typeface="Segoe UI"/>
                        </a:rPr>
                        <a:t>0.751</a:t>
                      </a:r>
                      <a:endParaRPr sz="1100">
                        <a:latin typeface="Segoe UI"/>
                        <a:cs typeface="Segoe UI"/>
                      </a:endParaRPr>
                    </a:p>
                  </a:txBody>
                  <a:tcPr marL="0" marR="0" marT="10795"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EAF1DD"/>
                    </a:solidFill>
                  </a:tcPr>
                </a:tc>
                <a:tc>
                  <a:txBody>
                    <a:bodyPr/>
                    <a:lstStyle/>
                    <a:p>
                      <a:pPr algn="ctr">
                        <a:lnSpc>
                          <a:spcPct val="100000"/>
                        </a:lnSpc>
                        <a:spcBef>
                          <a:spcPts val="85"/>
                        </a:spcBef>
                      </a:pPr>
                      <a:r>
                        <a:rPr sz="1100" i="1" spc="15" dirty="0">
                          <a:latin typeface="Segoe UI"/>
                          <a:cs typeface="Segoe UI"/>
                        </a:rPr>
                        <a:t>11,265</a:t>
                      </a:r>
                      <a:endParaRPr sz="1100">
                        <a:latin typeface="Segoe UI"/>
                        <a:cs typeface="Segoe UI"/>
                      </a:endParaRPr>
                    </a:p>
                  </a:txBody>
                  <a:tcPr marL="0" marR="0" marT="10795"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EAF1DD"/>
                    </a:solidFill>
                  </a:tcPr>
                </a:tc>
                <a:extLst>
                  <a:ext uri="{0D108BD9-81ED-4DB2-BD59-A6C34878D82A}">
                    <a16:rowId xmlns:a16="http://schemas.microsoft.com/office/drawing/2014/main" val="10004"/>
                  </a:ext>
                </a:extLst>
              </a:tr>
              <a:tr h="268230">
                <a:tc gridSpan="2">
                  <a:txBody>
                    <a:bodyPr/>
                    <a:lstStyle/>
                    <a:p>
                      <a:pPr marL="73025">
                        <a:lnSpc>
                          <a:spcPct val="100000"/>
                        </a:lnSpc>
                        <a:spcBef>
                          <a:spcPts val="85"/>
                        </a:spcBef>
                      </a:pPr>
                      <a:r>
                        <a:rPr sz="1100" i="1" spc="10" dirty="0">
                          <a:latin typeface="Segoe UI"/>
                          <a:cs typeface="Segoe UI"/>
                        </a:rPr>
                        <a:t>Net </a:t>
                      </a:r>
                      <a:r>
                        <a:rPr sz="1100" i="1" spc="15" dirty="0">
                          <a:latin typeface="Segoe UI"/>
                          <a:cs typeface="Segoe UI"/>
                        </a:rPr>
                        <a:t>Present</a:t>
                      </a:r>
                      <a:r>
                        <a:rPr sz="1100" i="1" spc="50" dirty="0">
                          <a:latin typeface="Segoe UI"/>
                          <a:cs typeface="Segoe UI"/>
                        </a:rPr>
                        <a:t> </a:t>
                      </a:r>
                      <a:r>
                        <a:rPr sz="1100" i="1" spc="10" dirty="0">
                          <a:latin typeface="Segoe UI"/>
                          <a:cs typeface="Segoe UI"/>
                        </a:rPr>
                        <a:t>Value</a:t>
                      </a:r>
                      <a:endParaRPr sz="1100">
                        <a:latin typeface="Segoe UI"/>
                        <a:cs typeface="Segoe UI"/>
                      </a:endParaRPr>
                    </a:p>
                  </a:txBody>
                  <a:tcPr marL="0" marR="0" marT="10795"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EAF1DD"/>
                    </a:solidFill>
                  </a:tcPr>
                </a:tc>
                <a:tc hMerge="1">
                  <a:txBody>
                    <a:bodyPr/>
                    <a:lstStyle/>
                    <a:p>
                      <a:endParaRPr/>
                    </a:p>
                  </a:txBody>
                  <a:tcPr marL="0" marR="0" marT="0" marB="0"/>
                </a:tc>
                <a:tc>
                  <a:txBody>
                    <a:bodyPr/>
                    <a:lstStyle/>
                    <a:p>
                      <a:pPr>
                        <a:lnSpc>
                          <a:spcPct val="100000"/>
                        </a:lnSpc>
                      </a:pPr>
                      <a:endParaRPr sz="1100">
                        <a:latin typeface="Times New Roman"/>
                        <a:cs typeface="Times New Roman"/>
                      </a:endParaRPr>
                    </a:p>
                  </a:txBody>
                  <a:tcPr marL="0" marR="0" marT="0"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EAF1DD"/>
                    </a:solidFill>
                  </a:tcPr>
                </a:tc>
                <a:tc>
                  <a:txBody>
                    <a:bodyPr/>
                    <a:lstStyle/>
                    <a:p>
                      <a:pPr algn="ctr">
                        <a:lnSpc>
                          <a:spcPct val="100000"/>
                        </a:lnSpc>
                        <a:spcBef>
                          <a:spcPts val="85"/>
                        </a:spcBef>
                      </a:pPr>
                      <a:r>
                        <a:rPr sz="1100" i="1" spc="15" dirty="0">
                          <a:latin typeface="Segoe UI"/>
                          <a:cs typeface="Segoe UI"/>
                        </a:rPr>
                        <a:t>27,340</a:t>
                      </a:r>
                      <a:endParaRPr sz="1100">
                        <a:latin typeface="Segoe UI"/>
                        <a:cs typeface="Segoe UI"/>
                      </a:endParaRPr>
                    </a:p>
                  </a:txBody>
                  <a:tcPr marL="0" marR="0" marT="10795"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EAF1DD"/>
                    </a:solidFill>
                  </a:tcPr>
                </a:tc>
                <a:extLst>
                  <a:ext uri="{0D108BD9-81ED-4DB2-BD59-A6C34878D82A}">
                    <a16:rowId xmlns:a16="http://schemas.microsoft.com/office/drawing/2014/main" val="10005"/>
                  </a:ext>
                </a:extLst>
              </a:tr>
            </a:tbl>
          </a:graphicData>
        </a:graphic>
      </p:graphicFrame>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txBox="1"/>
          <p:nvPr/>
        </p:nvSpPr>
        <p:spPr>
          <a:xfrm>
            <a:off x="1639316" y="734060"/>
            <a:ext cx="316865" cy="193675"/>
          </a:xfrm>
          <a:prstGeom prst="rect">
            <a:avLst/>
          </a:prstGeom>
        </p:spPr>
        <p:txBody>
          <a:bodyPr vert="horz" wrap="square" lIns="0" tIns="12700" rIns="0" bIns="0" rtlCol="0">
            <a:spAutoFit/>
          </a:bodyPr>
          <a:lstStyle/>
          <a:p>
            <a:pPr marL="12700">
              <a:lnSpc>
                <a:spcPct val="100000"/>
              </a:lnSpc>
              <a:spcBef>
                <a:spcPts val="100"/>
              </a:spcBef>
            </a:pPr>
            <a:r>
              <a:rPr sz="1100" b="1" spc="25" dirty="0">
                <a:solidFill>
                  <a:srgbClr val="FFFFFF"/>
                </a:solidFill>
                <a:latin typeface="Segoe UI"/>
                <a:cs typeface="Segoe UI"/>
              </a:rPr>
              <a:t>7</a:t>
            </a:r>
            <a:r>
              <a:rPr sz="1100" b="1" spc="10" dirty="0">
                <a:solidFill>
                  <a:srgbClr val="FFFFFF"/>
                </a:solidFill>
                <a:latin typeface="Segoe UI"/>
                <a:cs typeface="Segoe UI"/>
              </a:rPr>
              <a:t>.</a:t>
            </a:r>
            <a:r>
              <a:rPr sz="1100" b="1" spc="25" dirty="0">
                <a:solidFill>
                  <a:srgbClr val="FFFFFF"/>
                </a:solidFill>
                <a:latin typeface="Segoe UI"/>
                <a:cs typeface="Segoe UI"/>
              </a:rPr>
              <a:t>28</a:t>
            </a:r>
            <a:endParaRPr sz="1100">
              <a:latin typeface="Segoe UI"/>
              <a:cs typeface="Segoe UI"/>
            </a:endParaRPr>
          </a:p>
        </p:txBody>
      </p:sp>
      <p:sp>
        <p:nvSpPr>
          <p:cNvPr id="4" name="object 4"/>
          <p:cNvSpPr txBox="1"/>
          <p:nvPr/>
        </p:nvSpPr>
        <p:spPr>
          <a:xfrm>
            <a:off x="901700" y="1246745"/>
            <a:ext cx="5283200" cy="397510"/>
          </a:xfrm>
          <a:prstGeom prst="rect">
            <a:avLst/>
          </a:prstGeom>
        </p:spPr>
        <p:txBody>
          <a:bodyPr vert="horz" wrap="square" lIns="0" tIns="12700" rIns="0" bIns="0" rtlCol="0">
            <a:spAutoFit/>
          </a:bodyPr>
          <a:lstStyle/>
          <a:p>
            <a:pPr marL="12700" marR="5080">
              <a:lnSpc>
                <a:spcPct val="110900"/>
              </a:lnSpc>
              <a:spcBef>
                <a:spcPts val="100"/>
              </a:spcBef>
            </a:pPr>
            <a:r>
              <a:rPr sz="1100" i="1" spc="15" dirty="0">
                <a:latin typeface="Segoe UI"/>
                <a:cs typeface="Segoe UI"/>
              </a:rPr>
              <a:t>Recommendation: </a:t>
            </a:r>
            <a:r>
              <a:rPr sz="1100" spc="15" dirty="0">
                <a:latin typeface="Segoe UI"/>
                <a:cs typeface="Segoe UI"/>
              </a:rPr>
              <a:t>Since the </a:t>
            </a:r>
            <a:r>
              <a:rPr sz="1100" spc="10" dirty="0">
                <a:latin typeface="Segoe UI"/>
                <a:cs typeface="Segoe UI"/>
              </a:rPr>
              <a:t>net present value </a:t>
            </a:r>
            <a:r>
              <a:rPr sz="1100" spc="5" dirty="0">
                <a:latin typeface="Segoe UI"/>
                <a:cs typeface="Segoe UI"/>
              </a:rPr>
              <a:t>of </a:t>
            </a:r>
            <a:r>
              <a:rPr sz="1100" spc="10" dirty="0">
                <a:latin typeface="Segoe UI"/>
                <a:cs typeface="Segoe UI"/>
              </a:rPr>
              <a:t>the </a:t>
            </a:r>
            <a:r>
              <a:rPr sz="1100" spc="15" dirty="0">
                <a:latin typeface="Segoe UI"/>
                <a:cs typeface="Segoe UI"/>
              </a:rPr>
              <a:t>project </a:t>
            </a:r>
            <a:r>
              <a:rPr sz="1100" spc="10" dirty="0">
                <a:latin typeface="Segoe UI"/>
                <a:cs typeface="Segoe UI"/>
              </a:rPr>
              <a:t>is </a:t>
            </a:r>
            <a:r>
              <a:rPr sz="1100" spc="15" dirty="0">
                <a:latin typeface="Segoe UI"/>
                <a:cs typeface="Segoe UI"/>
              </a:rPr>
              <a:t>positive, </a:t>
            </a:r>
            <a:r>
              <a:rPr sz="1100" spc="5" dirty="0">
                <a:latin typeface="Segoe UI"/>
                <a:cs typeface="Segoe UI"/>
              </a:rPr>
              <a:t>the </a:t>
            </a:r>
            <a:r>
              <a:rPr sz="1100" spc="310" dirty="0">
                <a:latin typeface="Segoe UI"/>
                <a:cs typeface="Segoe UI"/>
              </a:rPr>
              <a:t> </a:t>
            </a:r>
            <a:r>
              <a:rPr sz="1100" spc="15" dirty="0">
                <a:latin typeface="Segoe UI"/>
                <a:cs typeface="Segoe UI"/>
              </a:rPr>
              <a:t>company should accept the</a:t>
            </a:r>
            <a:r>
              <a:rPr sz="1100" spc="90" dirty="0">
                <a:latin typeface="Segoe UI"/>
                <a:cs typeface="Segoe UI"/>
              </a:rPr>
              <a:t> </a:t>
            </a:r>
            <a:r>
              <a:rPr sz="1100" spc="15" dirty="0">
                <a:latin typeface="Segoe UI"/>
                <a:cs typeface="Segoe UI"/>
              </a:rPr>
              <a:t>project.</a:t>
            </a:r>
            <a:endParaRPr sz="1100">
              <a:latin typeface="Segoe UI"/>
              <a:cs typeface="Segoe UI"/>
            </a:endParaRPr>
          </a:p>
        </p:txBody>
      </p:sp>
      <p:sp>
        <p:nvSpPr>
          <p:cNvPr id="5" name="object 5"/>
          <p:cNvSpPr txBox="1"/>
          <p:nvPr/>
        </p:nvSpPr>
        <p:spPr>
          <a:xfrm>
            <a:off x="896111" y="1717548"/>
            <a:ext cx="5294630" cy="189230"/>
          </a:xfrm>
          <a:prstGeom prst="rect">
            <a:avLst/>
          </a:prstGeom>
          <a:solidFill>
            <a:srgbClr val="C2D69B"/>
          </a:solidFill>
        </p:spPr>
        <p:txBody>
          <a:bodyPr vert="horz" wrap="square" lIns="0" tIns="10795" rIns="0" bIns="0" rtlCol="0">
            <a:spAutoFit/>
          </a:bodyPr>
          <a:lstStyle/>
          <a:p>
            <a:pPr marL="17780">
              <a:lnSpc>
                <a:spcPct val="100000"/>
              </a:lnSpc>
              <a:spcBef>
                <a:spcPts val="85"/>
              </a:spcBef>
            </a:pPr>
            <a:r>
              <a:rPr sz="1100" b="1" spc="-5" dirty="0">
                <a:solidFill>
                  <a:srgbClr val="00A650"/>
                </a:solidFill>
                <a:latin typeface="Segoe UI Black"/>
                <a:cs typeface="Segoe UI Black"/>
              </a:rPr>
              <a:t>ILLUSTRATION</a:t>
            </a:r>
            <a:r>
              <a:rPr sz="1100" b="1" spc="-10" dirty="0">
                <a:solidFill>
                  <a:srgbClr val="00A650"/>
                </a:solidFill>
                <a:latin typeface="Segoe UI Black"/>
                <a:cs typeface="Segoe UI Black"/>
              </a:rPr>
              <a:t> </a:t>
            </a:r>
            <a:r>
              <a:rPr sz="1100" b="1" dirty="0">
                <a:solidFill>
                  <a:srgbClr val="00A650"/>
                </a:solidFill>
                <a:latin typeface="Segoe UI Black"/>
                <a:cs typeface="Segoe UI Black"/>
              </a:rPr>
              <a:t>4</a:t>
            </a:r>
            <a:endParaRPr sz="1100">
              <a:latin typeface="Segoe UI Black"/>
              <a:cs typeface="Segoe UI Black"/>
            </a:endParaRPr>
          </a:p>
        </p:txBody>
      </p:sp>
      <p:sp>
        <p:nvSpPr>
          <p:cNvPr id="6" name="object 6"/>
          <p:cNvSpPr txBox="1"/>
          <p:nvPr/>
        </p:nvSpPr>
        <p:spPr>
          <a:xfrm>
            <a:off x="901700" y="1959977"/>
            <a:ext cx="5285740" cy="1141095"/>
          </a:xfrm>
          <a:prstGeom prst="rect">
            <a:avLst/>
          </a:prstGeom>
        </p:spPr>
        <p:txBody>
          <a:bodyPr vert="horz" wrap="square" lIns="0" tIns="13970" rIns="0" bIns="0" rtlCol="0">
            <a:spAutoFit/>
          </a:bodyPr>
          <a:lstStyle/>
          <a:p>
            <a:pPr marL="12700" marR="5080" indent="-635" algn="just">
              <a:lnSpc>
                <a:spcPct val="109900"/>
              </a:lnSpc>
              <a:spcBef>
                <a:spcPts val="110"/>
              </a:spcBef>
            </a:pPr>
            <a:r>
              <a:rPr sz="1100" i="1" spc="10" dirty="0">
                <a:latin typeface="Segoe UI"/>
                <a:cs typeface="Segoe UI"/>
              </a:rPr>
              <a:t>ABC Ltd is </a:t>
            </a:r>
            <a:r>
              <a:rPr sz="1100" i="1" dirty="0">
                <a:latin typeface="Segoe UI"/>
                <a:cs typeface="Segoe UI"/>
              </a:rPr>
              <a:t>a </a:t>
            </a:r>
            <a:r>
              <a:rPr sz="1100" i="1" spc="10" dirty="0">
                <a:latin typeface="Segoe UI"/>
                <a:cs typeface="Segoe UI"/>
              </a:rPr>
              <a:t>small company </a:t>
            </a:r>
            <a:r>
              <a:rPr sz="1100" i="1" spc="15" dirty="0">
                <a:latin typeface="Segoe UI"/>
                <a:cs typeface="Segoe UI"/>
              </a:rPr>
              <a:t>that </a:t>
            </a:r>
            <a:r>
              <a:rPr sz="1100" i="1" spc="10" dirty="0">
                <a:latin typeface="Segoe UI"/>
                <a:cs typeface="Segoe UI"/>
              </a:rPr>
              <a:t>is currently analyzing </a:t>
            </a:r>
            <a:r>
              <a:rPr sz="1100" i="1" spc="15" dirty="0">
                <a:latin typeface="Segoe UI"/>
                <a:cs typeface="Segoe UI"/>
              </a:rPr>
              <a:t>capital expenditure proposals  </a:t>
            </a:r>
            <a:r>
              <a:rPr sz="1100" i="1" spc="10" dirty="0">
                <a:latin typeface="Segoe UI"/>
                <a:cs typeface="Segoe UI"/>
              </a:rPr>
              <a:t>for the </a:t>
            </a:r>
            <a:r>
              <a:rPr sz="1100" i="1" spc="15" dirty="0">
                <a:latin typeface="Segoe UI"/>
                <a:cs typeface="Segoe UI"/>
              </a:rPr>
              <a:t>purchase </a:t>
            </a:r>
            <a:r>
              <a:rPr sz="1100" i="1" dirty="0">
                <a:latin typeface="Segoe UI"/>
                <a:cs typeface="Segoe UI"/>
              </a:rPr>
              <a:t>of </a:t>
            </a:r>
            <a:r>
              <a:rPr sz="1100" i="1" spc="15" dirty="0">
                <a:latin typeface="Segoe UI"/>
                <a:cs typeface="Segoe UI"/>
              </a:rPr>
              <a:t>equipment; </a:t>
            </a:r>
            <a:r>
              <a:rPr sz="1100" i="1" spc="10" dirty="0">
                <a:latin typeface="Segoe UI"/>
                <a:cs typeface="Segoe UI"/>
              </a:rPr>
              <a:t>the company uses the net </a:t>
            </a:r>
            <a:r>
              <a:rPr sz="1100" i="1" spc="15" dirty="0">
                <a:latin typeface="Segoe UI"/>
                <a:cs typeface="Segoe UI"/>
              </a:rPr>
              <a:t>present </a:t>
            </a:r>
            <a:r>
              <a:rPr sz="1100" i="1" spc="10" dirty="0">
                <a:latin typeface="Segoe UI"/>
                <a:cs typeface="Segoe UI"/>
              </a:rPr>
              <a:t>value </a:t>
            </a:r>
            <a:r>
              <a:rPr sz="1100" i="1" spc="15" dirty="0">
                <a:latin typeface="Segoe UI"/>
                <a:cs typeface="Segoe UI"/>
              </a:rPr>
              <a:t>technique </a:t>
            </a:r>
            <a:r>
              <a:rPr sz="1100" i="1" spc="5" dirty="0">
                <a:latin typeface="Segoe UI"/>
                <a:cs typeface="Segoe UI"/>
              </a:rPr>
              <a:t>to  </a:t>
            </a:r>
            <a:r>
              <a:rPr sz="1100" i="1" spc="15" dirty="0">
                <a:latin typeface="Segoe UI"/>
                <a:cs typeface="Segoe UI"/>
              </a:rPr>
              <a:t>evaluate projects. </a:t>
            </a:r>
            <a:r>
              <a:rPr sz="1100" i="1" spc="10" dirty="0">
                <a:latin typeface="Segoe UI"/>
                <a:cs typeface="Segoe UI"/>
              </a:rPr>
              <a:t>The capital budget is limited </a:t>
            </a:r>
            <a:r>
              <a:rPr sz="1100" i="1" spc="5" dirty="0">
                <a:latin typeface="Segoe UI"/>
                <a:cs typeface="Segoe UI"/>
              </a:rPr>
              <a:t>to </a:t>
            </a:r>
            <a:r>
              <a:rPr sz="1150" i="1" spc="-55" dirty="0">
                <a:latin typeface="Trebuchet MS"/>
                <a:cs typeface="Trebuchet MS"/>
              </a:rPr>
              <a:t>` </a:t>
            </a:r>
            <a:r>
              <a:rPr sz="1100" i="1" spc="15" dirty="0">
                <a:latin typeface="Segoe UI"/>
                <a:cs typeface="Segoe UI"/>
              </a:rPr>
              <a:t>500,000 which </a:t>
            </a:r>
            <a:r>
              <a:rPr sz="1100" i="1" spc="10" dirty="0">
                <a:latin typeface="Segoe UI"/>
                <a:cs typeface="Segoe UI"/>
              </a:rPr>
              <a:t>ABC </a:t>
            </a:r>
            <a:r>
              <a:rPr sz="1100" i="1" spc="15" dirty="0">
                <a:latin typeface="Segoe UI"/>
                <a:cs typeface="Segoe UI"/>
              </a:rPr>
              <a:t>Ltd believes  </a:t>
            </a:r>
            <a:r>
              <a:rPr sz="1100" i="1" spc="10" dirty="0">
                <a:latin typeface="Segoe UI"/>
                <a:cs typeface="Segoe UI"/>
              </a:rPr>
              <a:t>is the maximum capital it can </a:t>
            </a:r>
            <a:r>
              <a:rPr sz="1100" i="1" spc="15" dirty="0">
                <a:latin typeface="Segoe UI"/>
                <a:cs typeface="Segoe UI"/>
              </a:rPr>
              <a:t>raise. </a:t>
            </a:r>
            <a:r>
              <a:rPr sz="1100" i="1" spc="5" dirty="0">
                <a:latin typeface="Segoe UI"/>
                <a:cs typeface="Segoe UI"/>
              </a:rPr>
              <a:t>The </a:t>
            </a:r>
            <a:r>
              <a:rPr sz="1100" i="1" spc="15" dirty="0">
                <a:latin typeface="Segoe UI"/>
                <a:cs typeface="Segoe UI"/>
              </a:rPr>
              <a:t>initial investment </a:t>
            </a:r>
            <a:r>
              <a:rPr sz="1100" i="1" spc="10" dirty="0">
                <a:latin typeface="Segoe UI"/>
                <a:cs typeface="Segoe UI"/>
              </a:rPr>
              <a:t>and </a:t>
            </a:r>
            <a:r>
              <a:rPr sz="1100" i="1" spc="15" dirty="0">
                <a:latin typeface="Segoe UI"/>
                <a:cs typeface="Segoe UI"/>
              </a:rPr>
              <a:t>projected </a:t>
            </a:r>
            <a:r>
              <a:rPr sz="1100" i="1" spc="10" dirty="0">
                <a:latin typeface="Segoe UI"/>
                <a:cs typeface="Segoe UI"/>
              </a:rPr>
              <a:t>net cash  </a:t>
            </a:r>
            <a:r>
              <a:rPr sz="1100" i="1" spc="15" dirty="0">
                <a:latin typeface="Segoe UI"/>
                <a:cs typeface="Segoe UI"/>
              </a:rPr>
              <a:t>flows </a:t>
            </a:r>
            <a:r>
              <a:rPr sz="1100" i="1" spc="5" dirty="0">
                <a:latin typeface="Segoe UI"/>
                <a:cs typeface="Segoe UI"/>
              </a:rPr>
              <a:t>for </a:t>
            </a:r>
            <a:r>
              <a:rPr sz="1100" i="1" spc="10" dirty="0">
                <a:latin typeface="Segoe UI"/>
                <a:cs typeface="Segoe UI"/>
              </a:rPr>
              <a:t>each </a:t>
            </a:r>
            <a:r>
              <a:rPr sz="1100" i="1" spc="15" dirty="0">
                <a:latin typeface="Segoe UI"/>
                <a:cs typeface="Segoe UI"/>
              </a:rPr>
              <a:t>project </a:t>
            </a:r>
            <a:r>
              <a:rPr sz="1100" i="1" spc="10" dirty="0">
                <a:latin typeface="Segoe UI"/>
                <a:cs typeface="Segoe UI"/>
              </a:rPr>
              <a:t>are shown </a:t>
            </a:r>
            <a:r>
              <a:rPr sz="1100" i="1" spc="15" dirty="0">
                <a:latin typeface="Segoe UI"/>
                <a:cs typeface="Segoe UI"/>
              </a:rPr>
              <a:t>below. </a:t>
            </a:r>
            <a:r>
              <a:rPr sz="1100" i="1" spc="5" dirty="0">
                <a:latin typeface="Segoe UI"/>
                <a:cs typeface="Segoe UI"/>
              </a:rPr>
              <a:t>The </a:t>
            </a:r>
            <a:r>
              <a:rPr sz="1100" i="1" spc="10" dirty="0">
                <a:latin typeface="Segoe UI"/>
                <a:cs typeface="Segoe UI"/>
              </a:rPr>
              <a:t>cost of </a:t>
            </a:r>
            <a:r>
              <a:rPr sz="1100" i="1" spc="15" dirty="0">
                <a:latin typeface="Segoe UI"/>
                <a:cs typeface="Segoe UI"/>
              </a:rPr>
              <a:t>capital </a:t>
            </a:r>
            <a:r>
              <a:rPr sz="1100" i="1" dirty="0">
                <a:latin typeface="Segoe UI"/>
                <a:cs typeface="Segoe UI"/>
              </a:rPr>
              <a:t>of </a:t>
            </a:r>
            <a:r>
              <a:rPr sz="1100" i="1" spc="10" dirty="0">
                <a:latin typeface="Segoe UI"/>
                <a:cs typeface="Segoe UI"/>
              </a:rPr>
              <a:t>ABC </a:t>
            </a:r>
            <a:r>
              <a:rPr sz="1100" i="1" spc="15" dirty="0">
                <a:latin typeface="Segoe UI"/>
                <a:cs typeface="Segoe UI"/>
              </a:rPr>
              <a:t>Ltd </a:t>
            </a:r>
            <a:r>
              <a:rPr sz="1100" i="1" spc="10" dirty="0">
                <a:latin typeface="Segoe UI"/>
                <a:cs typeface="Segoe UI"/>
              </a:rPr>
              <a:t>is </a:t>
            </a:r>
            <a:r>
              <a:rPr sz="1100" i="1" spc="15" dirty="0">
                <a:latin typeface="Segoe UI"/>
                <a:cs typeface="Segoe UI"/>
              </a:rPr>
              <a:t>12%. You  are required </a:t>
            </a:r>
            <a:r>
              <a:rPr sz="1100" i="1" spc="10" dirty="0">
                <a:latin typeface="Segoe UI"/>
                <a:cs typeface="Segoe UI"/>
              </a:rPr>
              <a:t>to COMPUTE the NPV of the </a:t>
            </a:r>
            <a:r>
              <a:rPr sz="1100" i="1" spc="15" dirty="0">
                <a:latin typeface="Segoe UI"/>
                <a:cs typeface="Segoe UI"/>
              </a:rPr>
              <a:t>different</a:t>
            </a:r>
            <a:r>
              <a:rPr sz="1100" i="1" spc="229" dirty="0">
                <a:latin typeface="Segoe UI"/>
                <a:cs typeface="Segoe UI"/>
              </a:rPr>
              <a:t> </a:t>
            </a:r>
            <a:r>
              <a:rPr sz="1100" i="1" spc="15" dirty="0">
                <a:latin typeface="Segoe UI"/>
                <a:cs typeface="Segoe UI"/>
              </a:rPr>
              <a:t>projects.</a:t>
            </a:r>
            <a:endParaRPr sz="1100">
              <a:latin typeface="Segoe UI"/>
              <a:cs typeface="Segoe UI"/>
            </a:endParaRPr>
          </a:p>
        </p:txBody>
      </p:sp>
      <p:graphicFrame>
        <p:nvGraphicFramePr>
          <p:cNvPr id="7" name="object 7"/>
          <p:cNvGraphicFramePr>
            <a:graphicFrameLocks noGrp="1"/>
          </p:cNvGraphicFramePr>
          <p:nvPr/>
        </p:nvGraphicFramePr>
        <p:xfrm>
          <a:off x="914400" y="3174479"/>
          <a:ext cx="5198109" cy="1943095"/>
        </p:xfrm>
        <a:graphic>
          <a:graphicData uri="http://schemas.openxmlformats.org/drawingml/2006/table">
            <a:tbl>
              <a:tblPr firstRow="1" bandRow="1">
                <a:tableStyleId>{2D5ABB26-0587-4C30-8999-92F81FD0307C}</a:tableStyleId>
              </a:tblPr>
              <a:tblGrid>
                <a:gridCol w="1711325">
                  <a:extLst>
                    <a:ext uri="{9D8B030D-6E8A-4147-A177-3AD203B41FA5}">
                      <a16:colId xmlns:a16="http://schemas.microsoft.com/office/drawing/2014/main" val="20000"/>
                    </a:ext>
                  </a:extLst>
                </a:gridCol>
                <a:gridCol w="857885">
                  <a:extLst>
                    <a:ext uri="{9D8B030D-6E8A-4147-A177-3AD203B41FA5}">
                      <a16:colId xmlns:a16="http://schemas.microsoft.com/office/drawing/2014/main" val="20001"/>
                    </a:ext>
                  </a:extLst>
                </a:gridCol>
                <a:gridCol w="856614">
                  <a:extLst>
                    <a:ext uri="{9D8B030D-6E8A-4147-A177-3AD203B41FA5}">
                      <a16:colId xmlns:a16="http://schemas.microsoft.com/office/drawing/2014/main" val="20002"/>
                    </a:ext>
                  </a:extLst>
                </a:gridCol>
                <a:gridCol w="914400">
                  <a:extLst>
                    <a:ext uri="{9D8B030D-6E8A-4147-A177-3AD203B41FA5}">
                      <a16:colId xmlns:a16="http://schemas.microsoft.com/office/drawing/2014/main" val="20003"/>
                    </a:ext>
                  </a:extLst>
                </a:gridCol>
                <a:gridCol w="857885">
                  <a:extLst>
                    <a:ext uri="{9D8B030D-6E8A-4147-A177-3AD203B41FA5}">
                      <a16:colId xmlns:a16="http://schemas.microsoft.com/office/drawing/2014/main" val="20004"/>
                    </a:ext>
                  </a:extLst>
                </a:gridCol>
              </a:tblGrid>
              <a:tr h="242315">
                <a:tc>
                  <a:txBody>
                    <a:bodyPr/>
                    <a:lstStyle/>
                    <a:p>
                      <a:pPr>
                        <a:lnSpc>
                          <a:spcPct val="100000"/>
                        </a:lnSpc>
                      </a:pPr>
                      <a:endParaRPr sz="1000">
                        <a:latin typeface="Times New Roman"/>
                        <a:cs typeface="Times New Roman"/>
                      </a:endParaRPr>
                    </a:p>
                  </a:txBody>
                  <a:tcPr marL="0" marR="0" marT="0"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C2D69B"/>
                    </a:solidFill>
                  </a:tcPr>
                </a:tc>
                <a:tc>
                  <a:txBody>
                    <a:bodyPr/>
                    <a:lstStyle/>
                    <a:p>
                      <a:pPr marR="67310" algn="r">
                        <a:lnSpc>
                          <a:spcPct val="100000"/>
                        </a:lnSpc>
                        <a:spcBef>
                          <a:spcPts val="290"/>
                        </a:spcBef>
                      </a:pPr>
                      <a:r>
                        <a:rPr sz="1100" b="1" i="1" spc="15" dirty="0">
                          <a:solidFill>
                            <a:srgbClr val="00A650"/>
                          </a:solidFill>
                          <a:latin typeface="Segoe UI"/>
                          <a:cs typeface="Segoe UI"/>
                        </a:rPr>
                        <a:t>Project</a:t>
                      </a:r>
                      <a:r>
                        <a:rPr sz="1100" b="1" i="1" spc="-60" dirty="0">
                          <a:solidFill>
                            <a:srgbClr val="00A650"/>
                          </a:solidFill>
                          <a:latin typeface="Segoe UI"/>
                          <a:cs typeface="Segoe UI"/>
                        </a:rPr>
                        <a:t> </a:t>
                      </a:r>
                      <a:r>
                        <a:rPr sz="1100" b="1" i="1" dirty="0">
                          <a:solidFill>
                            <a:srgbClr val="00A650"/>
                          </a:solidFill>
                          <a:latin typeface="Segoe UI"/>
                          <a:cs typeface="Segoe UI"/>
                        </a:rPr>
                        <a:t>A</a:t>
                      </a:r>
                      <a:endParaRPr sz="1100">
                        <a:latin typeface="Segoe UI"/>
                        <a:cs typeface="Segoe UI"/>
                      </a:endParaRPr>
                    </a:p>
                  </a:txBody>
                  <a:tcPr marL="0" marR="0" marT="36830"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C2D69B"/>
                    </a:solidFill>
                  </a:tcPr>
                </a:tc>
                <a:tc>
                  <a:txBody>
                    <a:bodyPr/>
                    <a:lstStyle/>
                    <a:p>
                      <a:pPr marR="67310" algn="r">
                        <a:lnSpc>
                          <a:spcPct val="100000"/>
                        </a:lnSpc>
                        <a:spcBef>
                          <a:spcPts val="290"/>
                        </a:spcBef>
                      </a:pPr>
                      <a:r>
                        <a:rPr sz="1100" b="1" i="1" spc="15" dirty="0">
                          <a:solidFill>
                            <a:srgbClr val="00A650"/>
                          </a:solidFill>
                          <a:latin typeface="Segoe UI"/>
                          <a:cs typeface="Segoe UI"/>
                        </a:rPr>
                        <a:t>Project</a:t>
                      </a:r>
                      <a:r>
                        <a:rPr sz="1100" b="1" i="1" spc="-60" dirty="0">
                          <a:solidFill>
                            <a:srgbClr val="00A650"/>
                          </a:solidFill>
                          <a:latin typeface="Segoe UI"/>
                          <a:cs typeface="Segoe UI"/>
                        </a:rPr>
                        <a:t> </a:t>
                      </a:r>
                      <a:r>
                        <a:rPr sz="1100" b="1" i="1" dirty="0">
                          <a:solidFill>
                            <a:srgbClr val="00A650"/>
                          </a:solidFill>
                          <a:latin typeface="Segoe UI"/>
                          <a:cs typeface="Segoe UI"/>
                        </a:rPr>
                        <a:t>B</a:t>
                      </a:r>
                      <a:endParaRPr sz="1100">
                        <a:latin typeface="Segoe UI"/>
                        <a:cs typeface="Segoe UI"/>
                      </a:endParaRPr>
                    </a:p>
                  </a:txBody>
                  <a:tcPr marL="0" marR="0" marT="36830"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C2D69B"/>
                    </a:solidFill>
                  </a:tcPr>
                </a:tc>
                <a:tc>
                  <a:txBody>
                    <a:bodyPr/>
                    <a:lstStyle/>
                    <a:p>
                      <a:pPr marR="66040" algn="r">
                        <a:lnSpc>
                          <a:spcPct val="100000"/>
                        </a:lnSpc>
                        <a:spcBef>
                          <a:spcPts val="290"/>
                        </a:spcBef>
                      </a:pPr>
                      <a:r>
                        <a:rPr sz="1100" b="1" i="1" spc="15" dirty="0">
                          <a:solidFill>
                            <a:srgbClr val="00A650"/>
                          </a:solidFill>
                          <a:latin typeface="Segoe UI"/>
                          <a:cs typeface="Segoe UI"/>
                        </a:rPr>
                        <a:t>Project</a:t>
                      </a:r>
                      <a:r>
                        <a:rPr sz="1100" b="1" i="1" spc="-45" dirty="0">
                          <a:solidFill>
                            <a:srgbClr val="00A650"/>
                          </a:solidFill>
                          <a:latin typeface="Segoe UI"/>
                          <a:cs typeface="Segoe UI"/>
                        </a:rPr>
                        <a:t> </a:t>
                      </a:r>
                      <a:r>
                        <a:rPr sz="1100" b="1" i="1" dirty="0">
                          <a:solidFill>
                            <a:srgbClr val="00A650"/>
                          </a:solidFill>
                          <a:latin typeface="Segoe UI"/>
                          <a:cs typeface="Segoe UI"/>
                        </a:rPr>
                        <a:t>C</a:t>
                      </a:r>
                      <a:endParaRPr sz="1100">
                        <a:latin typeface="Segoe UI"/>
                        <a:cs typeface="Segoe UI"/>
                      </a:endParaRPr>
                    </a:p>
                  </a:txBody>
                  <a:tcPr marL="0" marR="0" marT="36830"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C2D69B"/>
                    </a:solidFill>
                  </a:tcPr>
                </a:tc>
                <a:tc>
                  <a:txBody>
                    <a:bodyPr/>
                    <a:lstStyle/>
                    <a:p>
                      <a:pPr marR="66675" algn="r">
                        <a:lnSpc>
                          <a:spcPct val="100000"/>
                        </a:lnSpc>
                        <a:spcBef>
                          <a:spcPts val="290"/>
                        </a:spcBef>
                      </a:pPr>
                      <a:r>
                        <a:rPr sz="1100" b="1" i="1" spc="15" dirty="0">
                          <a:solidFill>
                            <a:srgbClr val="00A650"/>
                          </a:solidFill>
                          <a:latin typeface="Segoe UI"/>
                          <a:cs typeface="Segoe UI"/>
                        </a:rPr>
                        <a:t>Project</a:t>
                      </a:r>
                      <a:r>
                        <a:rPr sz="1100" b="1" i="1" spc="-45" dirty="0">
                          <a:solidFill>
                            <a:srgbClr val="00A650"/>
                          </a:solidFill>
                          <a:latin typeface="Segoe UI"/>
                          <a:cs typeface="Segoe UI"/>
                        </a:rPr>
                        <a:t> </a:t>
                      </a:r>
                      <a:r>
                        <a:rPr sz="1100" b="1" i="1" dirty="0">
                          <a:solidFill>
                            <a:srgbClr val="00A650"/>
                          </a:solidFill>
                          <a:latin typeface="Segoe UI"/>
                          <a:cs typeface="Segoe UI"/>
                        </a:rPr>
                        <a:t>D</a:t>
                      </a:r>
                      <a:endParaRPr sz="1100">
                        <a:latin typeface="Segoe UI"/>
                        <a:cs typeface="Segoe UI"/>
                      </a:endParaRPr>
                    </a:p>
                  </a:txBody>
                  <a:tcPr marL="0" marR="0" marT="36830"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C2D69B"/>
                    </a:solidFill>
                  </a:tcPr>
                </a:tc>
                <a:extLst>
                  <a:ext uri="{0D108BD9-81ED-4DB2-BD59-A6C34878D82A}">
                    <a16:rowId xmlns:a16="http://schemas.microsoft.com/office/drawing/2014/main" val="10000"/>
                  </a:ext>
                </a:extLst>
              </a:tr>
              <a:tr h="242316">
                <a:tc>
                  <a:txBody>
                    <a:bodyPr/>
                    <a:lstStyle/>
                    <a:p>
                      <a:pPr marL="73025">
                        <a:lnSpc>
                          <a:spcPct val="100000"/>
                        </a:lnSpc>
                        <a:spcBef>
                          <a:spcPts val="290"/>
                        </a:spcBef>
                      </a:pPr>
                      <a:r>
                        <a:rPr sz="1100" i="1" spc="15" dirty="0">
                          <a:latin typeface="Segoe UI"/>
                          <a:cs typeface="Segoe UI"/>
                        </a:rPr>
                        <a:t>Initial</a:t>
                      </a:r>
                      <a:r>
                        <a:rPr sz="1100" i="1" spc="35" dirty="0">
                          <a:latin typeface="Segoe UI"/>
                          <a:cs typeface="Segoe UI"/>
                        </a:rPr>
                        <a:t> </a:t>
                      </a:r>
                      <a:r>
                        <a:rPr sz="1100" i="1" spc="15" dirty="0">
                          <a:latin typeface="Segoe UI"/>
                          <a:cs typeface="Segoe UI"/>
                        </a:rPr>
                        <a:t>Investment</a:t>
                      </a:r>
                      <a:endParaRPr sz="1100">
                        <a:latin typeface="Segoe UI"/>
                        <a:cs typeface="Segoe UI"/>
                      </a:endParaRPr>
                    </a:p>
                  </a:txBody>
                  <a:tcPr marL="0" marR="0" marT="36830"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EAF1DD"/>
                    </a:solidFill>
                  </a:tcPr>
                </a:tc>
                <a:tc>
                  <a:txBody>
                    <a:bodyPr/>
                    <a:lstStyle/>
                    <a:p>
                      <a:pPr marR="65405" algn="r">
                        <a:lnSpc>
                          <a:spcPct val="100000"/>
                        </a:lnSpc>
                        <a:spcBef>
                          <a:spcPts val="290"/>
                        </a:spcBef>
                      </a:pPr>
                      <a:r>
                        <a:rPr sz="1100" i="1" spc="15" dirty="0">
                          <a:latin typeface="Segoe UI"/>
                          <a:cs typeface="Segoe UI"/>
                        </a:rPr>
                        <a:t>20</a:t>
                      </a:r>
                      <a:r>
                        <a:rPr sz="1100" i="1" spc="25" dirty="0">
                          <a:latin typeface="Segoe UI"/>
                          <a:cs typeface="Segoe UI"/>
                        </a:rPr>
                        <a:t>0</a:t>
                      </a:r>
                      <a:r>
                        <a:rPr sz="1100" i="1" spc="10" dirty="0">
                          <a:latin typeface="Segoe UI"/>
                          <a:cs typeface="Segoe UI"/>
                        </a:rPr>
                        <a:t>,</a:t>
                      </a:r>
                      <a:r>
                        <a:rPr sz="1100" i="1" spc="15" dirty="0">
                          <a:latin typeface="Segoe UI"/>
                          <a:cs typeface="Segoe UI"/>
                        </a:rPr>
                        <a:t>000</a:t>
                      </a:r>
                      <a:endParaRPr sz="1100">
                        <a:latin typeface="Segoe UI"/>
                        <a:cs typeface="Segoe UI"/>
                      </a:endParaRPr>
                    </a:p>
                  </a:txBody>
                  <a:tcPr marL="0" marR="0" marT="36830"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EAF1DD"/>
                    </a:solidFill>
                  </a:tcPr>
                </a:tc>
                <a:tc>
                  <a:txBody>
                    <a:bodyPr/>
                    <a:lstStyle/>
                    <a:p>
                      <a:pPr marR="65405" algn="r">
                        <a:lnSpc>
                          <a:spcPct val="100000"/>
                        </a:lnSpc>
                        <a:spcBef>
                          <a:spcPts val="290"/>
                        </a:spcBef>
                      </a:pPr>
                      <a:r>
                        <a:rPr sz="1100" i="1" spc="15" dirty="0">
                          <a:latin typeface="Segoe UI"/>
                          <a:cs typeface="Segoe UI"/>
                        </a:rPr>
                        <a:t>19</a:t>
                      </a:r>
                      <a:r>
                        <a:rPr sz="1100" i="1" spc="25" dirty="0">
                          <a:latin typeface="Segoe UI"/>
                          <a:cs typeface="Segoe UI"/>
                        </a:rPr>
                        <a:t>0</a:t>
                      </a:r>
                      <a:r>
                        <a:rPr sz="1100" i="1" spc="10" dirty="0">
                          <a:latin typeface="Segoe UI"/>
                          <a:cs typeface="Segoe UI"/>
                        </a:rPr>
                        <a:t>,</a:t>
                      </a:r>
                      <a:r>
                        <a:rPr sz="1100" i="1" spc="15" dirty="0">
                          <a:latin typeface="Segoe UI"/>
                          <a:cs typeface="Segoe UI"/>
                        </a:rPr>
                        <a:t>000</a:t>
                      </a:r>
                      <a:endParaRPr sz="1100">
                        <a:latin typeface="Segoe UI"/>
                        <a:cs typeface="Segoe UI"/>
                      </a:endParaRPr>
                    </a:p>
                  </a:txBody>
                  <a:tcPr marL="0" marR="0" marT="36830"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EAF1DD"/>
                    </a:solidFill>
                  </a:tcPr>
                </a:tc>
                <a:tc>
                  <a:txBody>
                    <a:bodyPr/>
                    <a:lstStyle/>
                    <a:p>
                      <a:pPr marR="65405" algn="r">
                        <a:lnSpc>
                          <a:spcPct val="100000"/>
                        </a:lnSpc>
                        <a:spcBef>
                          <a:spcPts val="290"/>
                        </a:spcBef>
                      </a:pPr>
                      <a:r>
                        <a:rPr sz="1100" i="1" spc="15" dirty="0">
                          <a:latin typeface="Segoe UI"/>
                          <a:cs typeface="Segoe UI"/>
                        </a:rPr>
                        <a:t>25</a:t>
                      </a:r>
                      <a:r>
                        <a:rPr sz="1100" i="1" spc="25" dirty="0">
                          <a:latin typeface="Segoe UI"/>
                          <a:cs typeface="Segoe UI"/>
                        </a:rPr>
                        <a:t>0</a:t>
                      </a:r>
                      <a:r>
                        <a:rPr sz="1100" i="1" spc="10" dirty="0">
                          <a:latin typeface="Segoe UI"/>
                          <a:cs typeface="Segoe UI"/>
                        </a:rPr>
                        <a:t>,</a:t>
                      </a:r>
                      <a:r>
                        <a:rPr sz="1100" i="1" spc="15" dirty="0">
                          <a:latin typeface="Segoe UI"/>
                          <a:cs typeface="Segoe UI"/>
                        </a:rPr>
                        <a:t>000</a:t>
                      </a:r>
                      <a:endParaRPr sz="1100">
                        <a:latin typeface="Segoe UI"/>
                        <a:cs typeface="Segoe UI"/>
                      </a:endParaRPr>
                    </a:p>
                  </a:txBody>
                  <a:tcPr marL="0" marR="0" marT="36830"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EAF1DD"/>
                    </a:solidFill>
                  </a:tcPr>
                </a:tc>
                <a:tc>
                  <a:txBody>
                    <a:bodyPr/>
                    <a:lstStyle/>
                    <a:p>
                      <a:pPr marR="65405" algn="r">
                        <a:lnSpc>
                          <a:spcPct val="100000"/>
                        </a:lnSpc>
                        <a:spcBef>
                          <a:spcPts val="290"/>
                        </a:spcBef>
                      </a:pPr>
                      <a:r>
                        <a:rPr sz="1100" i="1" spc="15" dirty="0">
                          <a:latin typeface="Segoe UI"/>
                          <a:cs typeface="Segoe UI"/>
                        </a:rPr>
                        <a:t>21</a:t>
                      </a:r>
                      <a:r>
                        <a:rPr sz="1100" i="1" spc="25" dirty="0">
                          <a:latin typeface="Segoe UI"/>
                          <a:cs typeface="Segoe UI"/>
                        </a:rPr>
                        <a:t>0</a:t>
                      </a:r>
                      <a:r>
                        <a:rPr sz="1100" i="1" spc="10" dirty="0">
                          <a:latin typeface="Segoe UI"/>
                          <a:cs typeface="Segoe UI"/>
                        </a:rPr>
                        <a:t>,</a:t>
                      </a:r>
                      <a:r>
                        <a:rPr sz="1100" i="1" spc="15" dirty="0">
                          <a:latin typeface="Segoe UI"/>
                          <a:cs typeface="Segoe UI"/>
                        </a:rPr>
                        <a:t>000</a:t>
                      </a:r>
                      <a:endParaRPr sz="1100">
                        <a:latin typeface="Segoe UI"/>
                        <a:cs typeface="Segoe UI"/>
                      </a:endParaRPr>
                    </a:p>
                  </a:txBody>
                  <a:tcPr marL="0" marR="0" marT="36830"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EAF1DD"/>
                    </a:solidFill>
                  </a:tcPr>
                </a:tc>
                <a:extLst>
                  <a:ext uri="{0D108BD9-81ED-4DB2-BD59-A6C34878D82A}">
                    <a16:rowId xmlns:a16="http://schemas.microsoft.com/office/drawing/2014/main" val="10001"/>
                  </a:ext>
                </a:extLst>
              </a:tr>
              <a:tr h="243846">
                <a:tc>
                  <a:txBody>
                    <a:bodyPr/>
                    <a:lstStyle/>
                    <a:p>
                      <a:pPr marL="73025">
                        <a:lnSpc>
                          <a:spcPct val="100000"/>
                        </a:lnSpc>
                        <a:spcBef>
                          <a:spcPts val="305"/>
                        </a:spcBef>
                      </a:pPr>
                      <a:r>
                        <a:rPr sz="1100" i="1" spc="15" dirty="0">
                          <a:latin typeface="Segoe UI"/>
                          <a:cs typeface="Segoe UI"/>
                        </a:rPr>
                        <a:t>Project Cash</a:t>
                      </a:r>
                      <a:r>
                        <a:rPr sz="1100" i="1" spc="45" dirty="0">
                          <a:latin typeface="Segoe UI"/>
                          <a:cs typeface="Segoe UI"/>
                        </a:rPr>
                        <a:t> </a:t>
                      </a:r>
                      <a:r>
                        <a:rPr sz="1100" i="1" spc="15" dirty="0">
                          <a:latin typeface="Segoe UI"/>
                          <a:cs typeface="Segoe UI"/>
                        </a:rPr>
                        <a:t>Inflows</a:t>
                      </a:r>
                      <a:endParaRPr sz="1100">
                        <a:latin typeface="Segoe UI"/>
                        <a:cs typeface="Segoe UI"/>
                      </a:endParaRPr>
                    </a:p>
                  </a:txBody>
                  <a:tcPr marL="0" marR="0" marT="38735"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EAF1DD"/>
                    </a:solidFill>
                  </a:tcPr>
                </a:tc>
                <a:tc>
                  <a:txBody>
                    <a:bodyPr/>
                    <a:lstStyle/>
                    <a:p>
                      <a:pPr>
                        <a:lnSpc>
                          <a:spcPct val="100000"/>
                        </a:lnSpc>
                      </a:pPr>
                      <a:endParaRPr sz="1000">
                        <a:latin typeface="Times New Roman"/>
                        <a:cs typeface="Times New Roman"/>
                      </a:endParaRPr>
                    </a:p>
                  </a:txBody>
                  <a:tcPr marL="0" marR="0" marT="0"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EAF1DD"/>
                    </a:solidFill>
                  </a:tcPr>
                </a:tc>
                <a:tc>
                  <a:txBody>
                    <a:bodyPr/>
                    <a:lstStyle/>
                    <a:p>
                      <a:pPr>
                        <a:lnSpc>
                          <a:spcPct val="100000"/>
                        </a:lnSpc>
                      </a:pPr>
                      <a:endParaRPr sz="1000">
                        <a:latin typeface="Times New Roman"/>
                        <a:cs typeface="Times New Roman"/>
                      </a:endParaRPr>
                    </a:p>
                  </a:txBody>
                  <a:tcPr marL="0" marR="0" marT="0"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EAF1DD"/>
                    </a:solidFill>
                  </a:tcPr>
                </a:tc>
                <a:tc>
                  <a:txBody>
                    <a:bodyPr/>
                    <a:lstStyle/>
                    <a:p>
                      <a:pPr>
                        <a:lnSpc>
                          <a:spcPct val="100000"/>
                        </a:lnSpc>
                      </a:pPr>
                      <a:endParaRPr sz="1000">
                        <a:latin typeface="Times New Roman"/>
                        <a:cs typeface="Times New Roman"/>
                      </a:endParaRPr>
                    </a:p>
                  </a:txBody>
                  <a:tcPr marL="0" marR="0" marT="0"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EAF1DD"/>
                    </a:solidFill>
                  </a:tcPr>
                </a:tc>
                <a:tc>
                  <a:txBody>
                    <a:bodyPr/>
                    <a:lstStyle/>
                    <a:p>
                      <a:pPr>
                        <a:lnSpc>
                          <a:spcPct val="100000"/>
                        </a:lnSpc>
                      </a:pPr>
                      <a:endParaRPr sz="1000">
                        <a:latin typeface="Times New Roman"/>
                        <a:cs typeface="Times New Roman"/>
                      </a:endParaRPr>
                    </a:p>
                  </a:txBody>
                  <a:tcPr marL="0" marR="0" marT="0"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EAF1DD"/>
                    </a:solidFill>
                  </a:tcPr>
                </a:tc>
                <a:extLst>
                  <a:ext uri="{0D108BD9-81ED-4DB2-BD59-A6C34878D82A}">
                    <a16:rowId xmlns:a16="http://schemas.microsoft.com/office/drawing/2014/main" val="10002"/>
                  </a:ext>
                </a:extLst>
              </a:tr>
              <a:tr h="242315">
                <a:tc>
                  <a:txBody>
                    <a:bodyPr/>
                    <a:lstStyle/>
                    <a:p>
                      <a:pPr marL="73025">
                        <a:lnSpc>
                          <a:spcPct val="100000"/>
                        </a:lnSpc>
                        <a:spcBef>
                          <a:spcPts val="290"/>
                        </a:spcBef>
                      </a:pPr>
                      <a:r>
                        <a:rPr sz="1100" i="1" spc="10" dirty="0">
                          <a:latin typeface="Segoe UI"/>
                          <a:cs typeface="Segoe UI"/>
                        </a:rPr>
                        <a:t>Year</a:t>
                      </a:r>
                      <a:r>
                        <a:rPr sz="1100" i="1" spc="30" dirty="0">
                          <a:latin typeface="Segoe UI"/>
                          <a:cs typeface="Segoe UI"/>
                        </a:rPr>
                        <a:t> </a:t>
                      </a:r>
                      <a:r>
                        <a:rPr sz="1100" i="1" dirty="0">
                          <a:latin typeface="Segoe UI"/>
                          <a:cs typeface="Segoe UI"/>
                        </a:rPr>
                        <a:t>1</a:t>
                      </a:r>
                      <a:endParaRPr sz="1100">
                        <a:latin typeface="Segoe UI"/>
                        <a:cs typeface="Segoe UI"/>
                      </a:endParaRPr>
                    </a:p>
                  </a:txBody>
                  <a:tcPr marL="0" marR="0" marT="36830"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EAF1DD"/>
                    </a:solidFill>
                  </a:tcPr>
                </a:tc>
                <a:tc>
                  <a:txBody>
                    <a:bodyPr/>
                    <a:lstStyle/>
                    <a:p>
                      <a:pPr marR="65405" algn="r">
                        <a:lnSpc>
                          <a:spcPct val="100000"/>
                        </a:lnSpc>
                        <a:spcBef>
                          <a:spcPts val="290"/>
                        </a:spcBef>
                      </a:pPr>
                      <a:r>
                        <a:rPr sz="1100" i="1" spc="15" dirty="0">
                          <a:latin typeface="Segoe UI"/>
                          <a:cs typeface="Segoe UI"/>
                        </a:rPr>
                        <a:t>5</a:t>
                      </a:r>
                      <a:r>
                        <a:rPr sz="1100" i="1" spc="25" dirty="0">
                          <a:latin typeface="Segoe UI"/>
                          <a:cs typeface="Segoe UI"/>
                        </a:rPr>
                        <a:t>0</a:t>
                      </a:r>
                      <a:r>
                        <a:rPr sz="1100" i="1" spc="10" dirty="0">
                          <a:latin typeface="Segoe UI"/>
                          <a:cs typeface="Segoe UI"/>
                        </a:rPr>
                        <a:t>,</a:t>
                      </a:r>
                      <a:r>
                        <a:rPr sz="1100" i="1" spc="15" dirty="0">
                          <a:latin typeface="Segoe UI"/>
                          <a:cs typeface="Segoe UI"/>
                        </a:rPr>
                        <a:t>000</a:t>
                      </a:r>
                      <a:endParaRPr sz="1100">
                        <a:latin typeface="Segoe UI"/>
                        <a:cs typeface="Segoe UI"/>
                      </a:endParaRPr>
                    </a:p>
                  </a:txBody>
                  <a:tcPr marL="0" marR="0" marT="36830"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EAF1DD"/>
                    </a:solidFill>
                  </a:tcPr>
                </a:tc>
                <a:tc>
                  <a:txBody>
                    <a:bodyPr/>
                    <a:lstStyle/>
                    <a:p>
                      <a:pPr marR="65405" algn="r">
                        <a:lnSpc>
                          <a:spcPct val="100000"/>
                        </a:lnSpc>
                        <a:spcBef>
                          <a:spcPts val="290"/>
                        </a:spcBef>
                      </a:pPr>
                      <a:r>
                        <a:rPr sz="1100" i="1" spc="15" dirty="0">
                          <a:latin typeface="Segoe UI"/>
                          <a:cs typeface="Segoe UI"/>
                        </a:rPr>
                        <a:t>4</a:t>
                      </a:r>
                      <a:r>
                        <a:rPr sz="1100" i="1" spc="25" dirty="0">
                          <a:latin typeface="Segoe UI"/>
                          <a:cs typeface="Segoe UI"/>
                        </a:rPr>
                        <a:t>0</a:t>
                      </a:r>
                      <a:r>
                        <a:rPr sz="1100" i="1" spc="10" dirty="0">
                          <a:latin typeface="Segoe UI"/>
                          <a:cs typeface="Segoe UI"/>
                        </a:rPr>
                        <a:t>,</a:t>
                      </a:r>
                      <a:r>
                        <a:rPr sz="1100" i="1" spc="15" dirty="0">
                          <a:latin typeface="Segoe UI"/>
                          <a:cs typeface="Segoe UI"/>
                        </a:rPr>
                        <a:t>000</a:t>
                      </a:r>
                      <a:endParaRPr sz="1100">
                        <a:latin typeface="Segoe UI"/>
                        <a:cs typeface="Segoe UI"/>
                      </a:endParaRPr>
                    </a:p>
                  </a:txBody>
                  <a:tcPr marL="0" marR="0" marT="36830"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EAF1DD"/>
                    </a:solidFill>
                  </a:tcPr>
                </a:tc>
                <a:tc>
                  <a:txBody>
                    <a:bodyPr/>
                    <a:lstStyle/>
                    <a:p>
                      <a:pPr marR="65405" algn="r">
                        <a:lnSpc>
                          <a:spcPct val="100000"/>
                        </a:lnSpc>
                        <a:spcBef>
                          <a:spcPts val="290"/>
                        </a:spcBef>
                      </a:pPr>
                      <a:r>
                        <a:rPr sz="1100" i="1" spc="15" dirty="0">
                          <a:latin typeface="Segoe UI"/>
                          <a:cs typeface="Segoe UI"/>
                        </a:rPr>
                        <a:t>7</a:t>
                      </a:r>
                      <a:r>
                        <a:rPr sz="1100" i="1" spc="25" dirty="0">
                          <a:latin typeface="Segoe UI"/>
                          <a:cs typeface="Segoe UI"/>
                        </a:rPr>
                        <a:t>5</a:t>
                      </a:r>
                      <a:r>
                        <a:rPr sz="1100" i="1" spc="10" dirty="0">
                          <a:latin typeface="Segoe UI"/>
                          <a:cs typeface="Segoe UI"/>
                        </a:rPr>
                        <a:t>,</a:t>
                      </a:r>
                      <a:r>
                        <a:rPr sz="1100" i="1" spc="15" dirty="0">
                          <a:latin typeface="Segoe UI"/>
                          <a:cs typeface="Segoe UI"/>
                        </a:rPr>
                        <a:t>000</a:t>
                      </a:r>
                      <a:endParaRPr sz="1100">
                        <a:latin typeface="Segoe UI"/>
                        <a:cs typeface="Segoe UI"/>
                      </a:endParaRPr>
                    </a:p>
                  </a:txBody>
                  <a:tcPr marL="0" marR="0" marT="36830"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EAF1DD"/>
                    </a:solidFill>
                  </a:tcPr>
                </a:tc>
                <a:tc>
                  <a:txBody>
                    <a:bodyPr/>
                    <a:lstStyle/>
                    <a:p>
                      <a:pPr marR="65405" algn="r">
                        <a:lnSpc>
                          <a:spcPct val="100000"/>
                        </a:lnSpc>
                        <a:spcBef>
                          <a:spcPts val="290"/>
                        </a:spcBef>
                      </a:pPr>
                      <a:r>
                        <a:rPr sz="1100" i="1" spc="15" dirty="0">
                          <a:latin typeface="Segoe UI"/>
                          <a:cs typeface="Segoe UI"/>
                        </a:rPr>
                        <a:t>7</a:t>
                      </a:r>
                      <a:r>
                        <a:rPr sz="1100" i="1" spc="25" dirty="0">
                          <a:latin typeface="Segoe UI"/>
                          <a:cs typeface="Segoe UI"/>
                        </a:rPr>
                        <a:t>5</a:t>
                      </a:r>
                      <a:r>
                        <a:rPr sz="1100" i="1" spc="10" dirty="0">
                          <a:latin typeface="Segoe UI"/>
                          <a:cs typeface="Segoe UI"/>
                        </a:rPr>
                        <a:t>,</a:t>
                      </a:r>
                      <a:r>
                        <a:rPr sz="1100" i="1" spc="15" dirty="0">
                          <a:latin typeface="Segoe UI"/>
                          <a:cs typeface="Segoe UI"/>
                        </a:rPr>
                        <a:t>000</a:t>
                      </a:r>
                      <a:endParaRPr sz="1100">
                        <a:latin typeface="Segoe UI"/>
                        <a:cs typeface="Segoe UI"/>
                      </a:endParaRPr>
                    </a:p>
                  </a:txBody>
                  <a:tcPr marL="0" marR="0" marT="36830"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EAF1DD"/>
                    </a:solidFill>
                  </a:tcPr>
                </a:tc>
                <a:extLst>
                  <a:ext uri="{0D108BD9-81ED-4DB2-BD59-A6C34878D82A}">
                    <a16:rowId xmlns:a16="http://schemas.microsoft.com/office/drawing/2014/main" val="10003"/>
                  </a:ext>
                </a:extLst>
              </a:tr>
              <a:tr h="243839">
                <a:tc>
                  <a:txBody>
                    <a:bodyPr/>
                    <a:lstStyle/>
                    <a:p>
                      <a:pPr marL="363855">
                        <a:lnSpc>
                          <a:spcPct val="100000"/>
                        </a:lnSpc>
                        <a:spcBef>
                          <a:spcPts val="290"/>
                        </a:spcBef>
                      </a:pPr>
                      <a:r>
                        <a:rPr sz="1100" i="1" dirty="0">
                          <a:latin typeface="Segoe UI"/>
                          <a:cs typeface="Segoe UI"/>
                        </a:rPr>
                        <a:t>2</a:t>
                      </a:r>
                      <a:endParaRPr sz="1100">
                        <a:latin typeface="Segoe UI"/>
                        <a:cs typeface="Segoe UI"/>
                      </a:endParaRPr>
                    </a:p>
                  </a:txBody>
                  <a:tcPr marL="0" marR="0" marT="36830"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EAF1DD"/>
                    </a:solidFill>
                  </a:tcPr>
                </a:tc>
                <a:tc>
                  <a:txBody>
                    <a:bodyPr/>
                    <a:lstStyle/>
                    <a:p>
                      <a:pPr marR="65405" algn="r">
                        <a:lnSpc>
                          <a:spcPct val="100000"/>
                        </a:lnSpc>
                        <a:spcBef>
                          <a:spcPts val="290"/>
                        </a:spcBef>
                      </a:pPr>
                      <a:r>
                        <a:rPr sz="1100" i="1" spc="15" dirty="0">
                          <a:latin typeface="Segoe UI"/>
                          <a:cs typeface="Segoe UI"/>
                        </a:rPr>
                        <a:t>5</a:t>
                      </a:r>
                      <a:r>
                        <a:rPr sz="1100" i="1" spc="25" dirty="0">
                          <a:latin typeface="Segoe UI"/>
                          <a:cs typeface="Segoe UI"/>
                        </a:rPr>
                        <a:t>0</a:t>
                      </a:r>
                      <a:r>
                        <a:rPr sz="1100" i="1" spc="10" dirty="0">
                          <a:latin typeface="Segoe UI"/>
                          <a:cs typeface="Segoe UI"/>
                        </a:rPr>
                        <a:t>,</a:t>
                      </a:r>
                      <a:r>
                        <a:rPr sz="1100" i="1" spc="15" dirty="0">
                          <a:latin typeface="Segoe UI"/>
                          <a:cs typeface="Segoe UI"/>
                        </a:rPr>
                        <a:t>000</a:t>
                      </a:r>
                      <a:endParaRPr sz="1100">
                        <a:latin typeface="Segoe UI"/>
                        <a:cs typeface="Segoe UI"/>
                      </a:endParaRPr>
                    </a:p>
                  </a:txBody>
                  <a:tcPr marL="0" marR="0" marT="36830"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EAF1DD"/>
                    </a:solidFill>
                  </a:tcPr>
                </a:tc>
                <a:tc>
                  <a:txBody>
                    <a:bodyPr/>
                    <a:lstStyle/>
                    <a:p>
                      <a:pPr marR="65405" algn="r">
                        <a:lnSpc>
                          <a:spcPct val="100000"/>
                        </a:lnSpc>
                        <a:spcBef>
                          <a:spcPts val="290"/>
                        </a:spcBef>
                      </a:pPr>
                      <a:r>
                        <a:rPr sz="1100" i="1" spc="15" dirty="0">
                          <a:latin typeface="Segoe UI"/>
                          <a:cs typeface="Segoe UI"/>
                        </a:rPr>
                        <a:t>5</a:t>
                      </a:r>
                      <a:r>
                        <a:rPr sz="1100" i="1" spc="25" dirty="0">
                          <a:latin typeface="Segoe UI"/>
                          <a:cs typeface="Segoe UI"/>
                        </a:rPr>
                        <a:t>0</a:t>
                      </a:r>
                      <a:r>
                        <a:rPr sz="1100" i="1" spc="10" dirty="0">
                          <a:latin typeface="Segoe UI"/>
                          <a:cs typeface="Segoe UI"/>
                        </a:rPr>
                        <a:t>,</a:t>
                      </a:r>
                      <a:r>
                        <a:rPr sz="1100" i="1" spc="15" dirty="0">
                          <a:latin typeface="Segoe UI"/>
                          <a:cs typeface="Segoe UI"/>
                        </a:rPr>
                        <a:t>000</a:t>
                      </a:r>
                      <a:endParaRPr sz="1100">
                        <a:latin typeface="Segoe UI"/>
                        <a:cs typeface="Segoe UI"/>
                      </a:endParaRPr>
                    </a:p>
                  </a:txBody>
                  <a:tcPr marL="0" marR="0" marT="36830"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EAF1DD"/>
                    </a:solidFill>
                  </a:tcPr>
                </a:tc>
                <a:tc>
                  <a:txBody>
                    <a:bodyPr/>
                    <a:lstStyle/>
                    <a:p>
                      <a:pPr marR="65405" algn="r">
                        <a:lnSpc>
                          <a:spcPct val="100000"/>
                        </a:lnSpc>
                        <a:spcBef>
                          <a:spcPts val="290"/>
                        </a:spcBef>
                      </a:pPr>
                      <a:r>
                        <a:rPr sz="1100" i="1" spc="15" dirty="0">
                          <a:latin typeface="Segoe UI"/>
                          <a:cs typeface="Segoe UI"/>
                        </a:rPr>
                        <a:t>7</a:t>
                      </a:r>
                      <a:r>
                        <a:rPr sz="1100" i="1" spc="25" dirty="0">
                          <a:latin typeface="Segoe UI"/>
                          <a:cs typeface="Segoe UI"/>
                        </a:rPr>
                        <a:t>5</a:t>
                      </a:r>
                      <a:r>
                        <a:rPr sz="1100" i="1" spc="10" dirty="0">
                          <a:latin typeface="Segoe UI"/>
                          <a:cs typeface="Segoe UI"/>
                        </a:rPr>
                        <a:t>,</a:t>
                      </a:r>
                      <a:r>
                        <a:rPr sz="1100" i="1" spc="15" dirty="0">
                          <a:latin typeface="Segoe UI"/>
                          <a:cs typeface="Segoe UI"/>
                        </a:rPr>
                        <a:t>000</a:t>
                      </a:r>
                      <a:endParaRPr sz="1100">
                        <a:latin typeface="Segoe UI"/>
                        <a:cs typeface="Segoe UI"/>
                      </a:endParaRPr>
                    </a:p>
                  </a:txBody>
                  <a:tcPr marL="0" marR="0" marT="36830"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EAF1DD"/>
                    </a:solidFill>
                  </a:tcPr>
                </a:tc>
                <a:tc>
                  <a:txBody>
                    <a:bodyPr/>
                    <a:lstStyle/>
                    <a:p>
                      <a:pPr marR="65405" algn="r">
                        <a:lnSpc>
                          <a:spcPct val="100000"/>
                        </a:lnSpc>
                        <a:spcBef>
                          <a:spcPts val="290"/>
                        </a:spcBef>
                      </a:pPr>
                      <a:r>
                        <a:rPr sz="1100" i="1" spc="15" dirty="0">
                          <a:latin typeface="Segoe UI"/>
                          <a:cs typeface="Segoe UI"/>
                        </a:rPr>
                        <a:t>7</a:t>
                      </a:r>
                      <a:r>
                        <a:rPr sz="1100" i="1" spc="25" dirty="0">
                          <a:latin typeface="Segoe UI"/>
                          <a:cs typeface="Segoe UI"/>
                        </a:rPr>
                        <a:t>5</a:t>
                      </a:r>
                      <a:r>
                        <a:rPr sz="1100" i="1" spc="10" dirty="0">
                          <a:latin typeface="Segoe UI"/>
                          <a:cs typeface="Segoe UI"/>
                        </a:rPr>
                        <a:t>,</a:t>
                      </a:r>
                      <a:r>
                        <a:rPr sz="1100" i="1" spc="15" dirty="0">
                          <a:latin typeface="Segoe UI"/>
                          <a:cs typeface="Segoe UI"/>
                        </a:rPr>
                        <a:t>000</a:t>
                      </a:r>
                      <a:endParaRPr sz="1100">
                        <a:latin typeface="Segoe UI"/>
                        <a:cs typeface="Segoe UI"/>
                      </a:endParaRPr>
                    </a:p>
                  </a:txBody>
                  <a:tcPr marL="0" marR="0" marT="36830"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EAF1DD"/>
                    </a:solidFill>
                  </a:tcPr>
                </a:tc>
                <a:extLst>
                  <a:ext uri="{0D108BD9-81ED-4DB2-BD59-A6C34878D82A}">
                    <a16:rowId xmlns:a16="http://schemas.microsoft.com/office/drawing/2014/main" val="10004"/>
                  </a:ext>
                </a:extLst>
              </a:tr>
              <a:tr h="242316">
                <a:tc>
                  <a:txBody>
                    <a:bodyPr/>
                    <a:lstStyle/>
                    <a:p>
                      <a:pPr marL="363855">
                        <a:lnSpc>
                          <a:spcPct val="100000"/>
                        </a:lnSpc>
                        <a:spcBef>
                          <a:spcPts val="290"/>
                        </a:spcBef>
                      </a:pPr>
                      <a:r>
                        <a:rPr sz="1100" i="1" dirty="0">
                          <a:latin typeface="Segoe UI"/>
                          <a:cs typeface="Segoe UI"/>
                        </a:rPr>
                        <a:t>3</a:t>
                      </a:r>
                      <a:endParaRPr sz="1100">
                        <a:latin typeface="Segoe UI"/>
                        <a:cs typeface="Segoe UI"/>
                      </a:endParaRPr>
                    </a:p>
                  </a:txBody>
                  <a:tcPr marL="0" marR="0" marT="36830"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EAF1DD"/>
                    </a:solidFill>
                  </a:tcPr>
                </a:tc>
                <a:tc>
                  <a:txBody>
                    <a:bodyPr/>
                    <a:lstStyle/>
                    <a:p>
                      <a:pPr marR="65405" algn="r">
                        <a:lnSpc>
                          <a:spcPct val="100000"/>
                        </a:lnSpc>
                        <a:spcBef>
                          <a:spcPts val="290"/>
                        </a:spcBef>
                      </a:pPr>
                      <a:r>
                        <a:rPr sz="1100" i="1" spc="15" dirty="0">
                          <a:latin typeface="Segoe UI"/>
                          <a:cs typeface="Segoe UI"/>
                        </a:rPr>
                        <a:t>5</a:t>
                      </a:r>
                      <a:r>
                        <a:rPr sz="1100" i="1" spc="25" dirty="0">
                          <a:latin typeface="Segoe UI"/>
                          <a:cs typeface="Segoe UI"/>
                        </a:rPr>
                        <a:t>0</a:t>
                      </a:r>
                      <a:r>
                        <a:rPr sz="1100" i="1" spc="10" dirty="0">
                          <a:latin typeface="Segoe UI"/>
                          <a:cs typeface="Segoe UI"/>
                        </a:rPr>
                        <a:t>,</a:t>
                      </a:r>
                      <a:r>
                        <a:rPr sz="1100" i="1" spc="15" dirty="0">
                          <a:latin typeface="Segoe UI"/>
                          <a:cs typeface="Segoe UI"/>
                        </a:rPr>
                        <a:t>000</a:t>
                      </a:r>
                      <a:endParaRPr sz="1100">
                        <a:latin typeface="Segoe UI"/>
                        <a:cs typeface="Segoe UI"/>
                      </a:endParaRPr>
                    </a:p>
                  </a:txBody>
                  <a:tcPr marL="0" marR="0" marT="36830"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EAF1DD"/>
                    </a:solidFill>
                  </a:tcPr>
                </a:tc>
                <a:tc>
                  <a:txBody>
                    <a:bodyPr/>
                    <a:lstStyle/>
                    <a:p>
                      <a:pPr marR="65405" algn="r">
                        <a:lnSpc>
                          <a:spcPct val="100000"/>
                        </a:lnSpc>
                        <a:spcBef>
                          <a:spcPts val="290"/>
                        </a:spcBef>
                      </a:pPr>
                      <a:r>
                        <a:rPr sz="1100" i="1" spc="15" dirty="0">
                          <a:latin typeface="Segoe UI"/>
                          <a:cs typeface="Segoe UI"/>
                        </a:rPr>
                        <a:t>7</a:t>
                      </a:r>
                      <a:r>
                        <a:rPr sz="1100" i="1" spc="25" dirty="0">
                          <a:latin typeface="Segoe UI"/>
                          <a:cs typeface="Segoe UI"/>
                        </a:rPr>
                        <a:t>0</a:t>
                      </a:r>
                      <a:r>
                        <a:rPr sz="1100" i="1" spc="10" dirty="0">
                          <a:latin typeface="Segoe UI"/>
                          <a:cs typeface="Segoe UI"/>
                        </a:rPr>
                        <a:t>,</a:t>
                      </a:r>
                      <a:r>
                        <a:rPr sz="1100" i="1" spc="15" dirty="0">
                          <a:latin typeface="Segoe UI"/>
                          <a:cs typeface="Segoe UI"/>
                        </a:rPr>
                        <a:t>000</a:t>
                      </a:r>
                      <a:endParaRPr sz="1100">
                        <a:latin typeface="Segoe UI"/>
                        <a:cs typeface="Segoe UI"/>
                      </a:endParaRPr>
                    </a:p>
                  </a:txBody>
                  <a:tcPr marL="0" marR="0" marT="36830"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EAF1DD"/>
                    </a:solidFill>
                  </a:tcPr>
                </a:tc>
                <a:tc>
                  <a:txBody>
                    <a:bodyPr/>
                    <a:lstStyle/>
                    <a:p>
                      <a:pPr marR="65405" algn="r">
                        <a:lnSpc>
                          <a:spcPct val="100000"/>
                        </a:lnSpc>
                        <a:spcBef>
                          <a:spcPts val="290"/>
                        </a:spcBef>
                      </a:pPr>
                      <a:r>
                        <a:rPr sz="1100" i="1" spc="15" dirty="0">
                          <a:latin typeface="Segoe UI"/>
                          <a:cs typeface="Segoe UI"/>
                        </a:rPr>
                        <a:t>6</a:t>
                      </a:r>
                      <a:r>
                        <a:rPr sz="1100" i="1" spc="25" dirty="0">
                          <a:latin typeface="Segoe UI"/>
                          <a:cs typeface="Segoe UI"/>
                        </a:rPr>
                        <a:t>0</a:t>
                      </a:r>
                      <a:r>
                        <a:rPr sz="1100" i="1" spc="10" dirty="0">
                          <a:latin typeface="Segoe UI"/>
                          <a:cs typeface="Segoe UI"/>
                        </a:rPr>
                        <a:t>,</a:t>
                      </a:r>
                      <a:r>
                        <a:rPr sz="1100" i="1" spc="15" dirty="0">
                          <a:latin typeface="Segoe UI"/>
                          <a:cs typeface="Segoe UI"/>
                        </a:rPr>
                        <a:t>000</a:t>
                      </a:r>
                      <a:endParaRPr sz="1100">
                        <a:latin typeface="Segoe UI"/>
                        <a:cs typeface="Segoe UI"/>
                      </a:endParaRPr>
                    </a:p>
                  </a:txBody>
                  <a:tcPr marL="0" marR="0" marT="36830"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EAF1DD"/>
                    </a:solidFill>
                  </a:tcPr>
                </a:tc>
                <a:tc>
                  <a:txBody>
                    <a:bodyPr/>
                    <a:lstStyle/>
                    <a:p>
                      <a:pPr marR="65405" algn="r">
                        <a:lnSpc>
                          <a:spcPct val="100000"/>
                        </a:lnSpc>
                        <a:spcBef>
                          <a:spcPts val="290"/>
                        </a:spcBef>
                      </a:pPr>
                      <a:r>
                        <a:rPr sz="1100" i="1" spc="15" dirty="0">
                          <a:latin typeface="Segoe UI"/>
                          <a:cs typeface="Segoe UI"/>
                        </a:rPr>
                        <a:t>6</a:t>
                      </a:r>
                      <a:r>
                        <a:rPr sz="1100" i="1" spc="25" dirty="0">
                          <a:latin typeface="Segoe UI"/>
                          <a:cs typeface="Segoe UI"/>
                        </a:rPr>
                        <a:t>0</a:t>
                      </a:r>
                      <a:r>
                        <a:rPr sz="1100" i="1" spc="10" dirty="0">
                          <a:latin typeface="Segoe UI"/>
                          <a:cs typeface="Segoe UI"/>
                        </a:rPr>
                        <a:t>,</a:t>
                      </a:r>
                      <a:r>
                        <a:rPr sz="1100" i="1" spc="15" dirty="0">
                          <a:latin typeface="Segoe UI"/>
                          <a:cs typeface="Segoe UI"/>
                        </a:rPr>
                        <a:t>000</a:t>
                      </a:r>
                      <a:endParaRPr sz="1100">
                        <a:latin typeface="Segoe UI"/>
                        <a:cs typeface="Segoe UI"/>
                      </a:endParaRPr>
                    </a:p>
                  </a:txBody>
                  <a:tcPr marL="0" marR="0" marT="36830"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EAF1DD"/>
                    </a:solidFill>
                  </a:tcPr>
                </a:tc>
                <a:extLst>
                  <a:ext uri="{0D108BD9-81ED-4DB2-BD59-A6C34878D82A}">
                    <a16:rowId xmlns:a16="http://schemas.microsoft.com/office/drawing/2014/main" val="10005"/>
                  </a:ext>
                </a:extLst>
              </a:tr>
              <a:tr h="242315">
                <a:tc>
                  <a:txBody>
                    <a:bodyPr/>
                    <a:lstStyle/>
                    <a:p>
                      <a:pPr marL="363855">
                        <a:lnSpc>
                          <a:spcPct val="100000"/>
                        </a:lnSpc>
                        <a:spcBef>
                          <a:spcPts val="290"/>
                        </a:spcBef>
                      </a:pPr>
                      <a:r>
                        <a:rPr sz="1100" i="1" dirty="0">
                          <a:latin typeface="Segoe UI"/>
                          <a:cs typeface="Segoe UI"/>
                        </a:rPr>
                        <a:t>4</a:t>
                      </a:r>
                      <a:endParaRPr sz="1100">
                        <a:latin typeface="Segoe UI"/>
                        <a:cs typeface="Segoe UI"/>
                      </a:endParaRPr>
                    </a:p>
                  </a:txBody>
                  <a:tcPr marL="0" marR="0" marT="36830"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EAF1DD"/>
                    </a:solidFill>
                  </a:tcPr>
                </a:tc>
                <a:tc>
                  <a:txBody>
                    <a:bodyPr/>
                    <a:lstStyle/>
                    <a:p>
                      <a:pPr marR="65405" algn="r">
                        <a:lnSpc>
                          <a:spcPct val="100000"/>
                        </a:lnSpc>
                        <a:spcBef>
                          <a:spcPts val="290"/>
                        </a:spcBef>
                      </a:pPr>
                      <a:r>
                        <a:rPr sz="1100" i="1" spc="15" dirty="0">
                          <a:latin typeface="Segoe UI"/>
                          <a:cs typeface="Segoe UI"/>
                        </a:rPr>
                        <a:t>5</a:t>
                      </a:r>
                      <a:r>
                        <a:rPr sz="1100" i="1" spc="25" dirty="0">
                          <a:latin typeface="Segoe UI"/>
                          <a:cs typeface="Segoe UI"/>
                        </a:rPr>
                        <a:t>0</a:t>
                      </a:r>
                      <a:r>
                        <a:rPr sz="1100" i="1" spc="10" dirty="0">
                          <a:latin typeface="Segoe UI"/>
                          <a:cs typeface="Segoe UI"/>
                        </a:rPr>
                        <a:t>,</a:t>
                      </a:r>
                      <a:r>
                        <a:rPr sz="1100" i="1" spc="15" dirty="0">
                          <a:latin typeface="Segoe UI"/>
                          <a:cs typeface="Segoe UI"/>
                        </a:rPr>
                        <a:t>000</a:t>
                      </a:r>
                      <a:endParaRPr sz="1100">
                        <a:latin typeface="Segoe UI"/>
                        <a:cs typeface="Segoe UI"/>
                      </a:endParaRPr>
                    </a:p>
                  </a:txBody>
                  <a:tcPr marL="0" marR="0" marT="36830"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EAF1DD"/>
                    </a:solidFill>
                  </a:tcPr>
                </a:tc>
                <a:tc>
                  <a:txBody>
                    <a:bodyPr/>
                    <a:lstStyle/>
                    <a:p>
                      <a:pPr marR="65405" algn="r">
                        <a:lnSpc>
                          <a:spcPct val="100000"/>
                        </a:lnSpc>
                        <a:spcBef>
                          <a:spcPts val="290"/>
                        </a:spcBef>
                      </a:pPr>
                      <a:r>
                        <a:rPr sz="1100" i="1" spc="15" dirty="0">
                          <a:latin typeface="Segoe UI"/>
                          <a:cs typeface="Segoe UI"/>
                        </a:rPr>
                        <a:t>7</a:t>
                      </a:r>
                      <a:r>
                        <a:rPr sz="1100" i="1" spc="25" dirty="0">
                          <a:latin typeface="Segoe UI"/>
                          <a:cs typeface="Segoe UI"/>
                        </a:rPr>
                        <a:t>5</a:t>
                      </a:r>
                      <a:r>
                        <a:rPr sz="1100" i="1" spc="10" dirty="0">
                          <a:latin typeface="Segoe UI"/>
                          <a:cs typeface="Segoe UI"/>
                        </a:rPr>
                        <a:t>,</a:t>
                      </a:r>
                      <a:r>
                        <a:rPr sz="1100" i="1" spc="15" dirty="0">
                          <a:latin typeface="Segoe UI"/>
                          <a:cs typeface="Segoe UI"/>
                        </a:rPr>
                        <a:t>000</a:t>
                      </a:r>
                      <a:endParaRPr sz="1100">
                        <a:latin typeface="Segoe UI"/>
                        <a:cs typeface="Segoe UI"/>
                      </a:endParaRPr>
                    </a:p>
                  </a:txBody>
                  <a:tcPr marL="0" marR="0" marT="36830"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EAF1DD"/>
                    </a:solidFill>
                  </a:tcPr>
                </a:tc>
                <a:tc>
                  <a:txBody>
                    <a:bodyPr/>
                    <a:lstStyle/>
                    <a:p>
                      <a:pPr marR="65405" algn="r">
                        <a:lnSpc>
                          <a:spcPct val="100000"/>
                        </a:lnSpc>
                        <a:spcBef>
                          <a:spcPts val="290"/>
                        </a:spcBef>
                      </a:pPr>
                      <a:r>
                        <a:rPr sz="1100" i="1" spc="15" dirty="0">
                          <a:latin typeface="Segoe UI"/>
                          <a:cs typeface="Segoe UI"/>
                        </a:rPr>
                        <a:t>8</a:t>
                      </a:r>
                      <a:r>
                        <a:rPr sz="1100" i="1" spc="25" dirty="0">
                          <a:latin typeface="Segoe UI"/>
                          <a:cs typeface="Segoe UI"/>
                        </a:rPr>
                        <a:t>0</a:t>
                      </a:r>
                      <a:r>
                        <a:rPr sz="1100" i="1" spc="10" dirty="0">
                          <a:latin typeface="Segoe UI"/>
                          <a:cs typeface="Segoe UI"/>
                        </a:rPr>
                        <a:t>,</a:t>
                      </a:r>
                      <a:r>
                        <a:rPr sz="1100" i="1" spc="15" dirty="0">
                          <a:latin typeface="Segoe UI"/>
                          <a:cs typeface="Segoe UI"/>
                        </a:rPr>
                        <a:t>000</a:t>
                      </a:r>
                      <a:endParaRPr sz="1100">
                        <a:latin typeface="Segoe UI"/>
                        <a:cs typeface="Segoe UI"/>
                      </a:endParaRPr>
                    </a:p>
                  </a:txBody>
                  <a:tcPr marL="0" marR="0" marT="36830"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EAF1DD"/>
                    </a:solidFill>
                  </a:tcPr>
                </a:tc>
                <a:tc>
                  <a:txBody>
                    <a:bodyPr/>
                    <a:lstStyle/>
                    <a:p>
                      <a:pPr marR="65405" algn="r">
                        <a:lnSpc>
                          <a:spcPct val="100000"/>
                        </a:lnSpc>
                        <a:spcBef>
                          <a:spcPts val="290"/>
                        </a:spcBef>
                      </a:pPr>
                      <a:r>
                        <a:rPr sz="1100" i="1" spc="15" dirty="0">
                          <a:latin typeface="Segoe UI"/>
                          <a:cs typeface="Segoe UI"/>
                        </a:rPr>
                        <a:t>4</a:t>
                      </a:r>
                      <a:r>
                        <a:rPr sz="1100" i="1" spc="25" dirty="0">
                          <a:latin typeface="Segoe UI"/>
                          <a:cs typeface="Segoe UI"/>
                        </a:rPr>
                        <a:t>0</a:t>
                      </a:r>
                      <a:r>
                        <a:rPr sz="1100" i="1" spc="10" dirty="0">
                          <a:latin typeface="Segoe UI"/>
                          <a:cs typeface="Segoe UI"/>
                        </a:rPr>
                        <a:t>,</a:t>
                      </a:r>
                      <a:r>
                        <a:rPr sz="1100" i="1" spc="15" dirty="0">
                          <a:latin typeface="Segoe UI"/>
                          <a:cs typeface="Segoe UI"/>
                        </a:rPr>
                        <a:t>000</a:t>
                      </a:r>
                      <a:endParaRPr sz="1100">
                        <a:latin typeface="Segoe UI"/>
                        <a:cs typeface="Segoe UI"/>
                      </a:endParaRPr>
                    </a:p>
                  </a:txBody>
                  <a:tcPr marL="0" marR="0" marT="36830"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EAF1DD"/>
                    </a:solidFill>
                  </a:tcPr>
                </a:tc>
                <a:extLst>
                  <a:ext uri="{0D108BD9-81ED-4DB2-BD59-A6C34878D82A}">
                    <a16:rowId xmlns:a16="http://schemas.microsoft.com/office/drawing/2014/main" val="10006"/>
                  </a:ext>
                </a:extLst>
              </a:tr>
              <a:tr h="243833">
                <a:tc>
                  <a:txBody>
                    <a:bodyPr/>
                    <a:lstStyle/>
                    <a:p>
                      <a:pPr marL="363855">
                        <a:lnSpc>
                          <a:spcPct val="100000"/>
                        </a:lnSpc>
                        <a:spcBef>
                          <a:spcPts val="305"/>
                        </a:spcBef>
                      </a:pPr>
                      <a:r>
                        <a:rPr sz="1100" i="1" dirty="0">
                          <a:latin typeface="Segoe UI"/>
                          <a:cs typeface="Segoe UI"/>
                        </a:rPr>
                        <a:t>5</a:t>
                      </a:r>
                      <a:endParaRPr sz="1100">
                        <a:latin typeface="Segoe UI"/>
                        <a:cs typeface="Segoe UI"/>
                      </a:endParaRPr>
                    </a:p>
                  </a:txBody>
                  <a:tcPr marL="0" marR="0" marT="38735"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EAF1DD"/>
                    </a:solidFill>
                  </a:tcPr>
                </a:tc>
                <a:tc>
                  <a:txBody>
                    <a:bodyPr/>
                    <a:lstStyle/>
                    <a:p>
                      <a:pPr marR="65405" algn="r">
                        <a:lnSpc>
                          <a:spcPct val="100000"/>
                        </a:lnSpc>
                        <a:spcBef>
                          <a:spcPts val="305"/>
                        </a:spcBef>
                      </a:pPr>
                      <a:r>
                        <a:rPr sz="1100" i="1" spc="15" dirty="0">
                          <a:latin typeface="Segoe UI"/>
                          <a:cs typeface="Segoe UI"/>
                        </a:rPr>
                        <a:t>5</a:t>
                      </a:r>
                      <a:r>
                        <a:rPr sz="1100" i="1" spc="25" dirty="0">
                          <a:latin typeface="Segoe UI"/>
                          <a:cs typeface="Segoe UI"/>
                        </a:rPr>
                        <a:t>0</a:t>
                      </a:r>
                      <a:r>
                        <a:rPr sz="1100" i="1" spc="10" dirty="0">
                          <a:latin typeface="Segoe UI"/>
                          <a:cs typeface="Segoe UI"/>
                        </a:rPr>
                        <a:t>,</a:t>
                      </a:r>
                      <a:r>
                        <a:rPr sz="1100" i="1" spc="15" dirty="0">
                          <a:latin typeface="Segoe UI"/>
                          <a:cs typeface="Segoe UI"/>
                        </a:rPr>
                        <a:t>000</a:t>
                      </a:r>
                      <a:endParaRPr sz="1100">
                        <a:latin typeface="Segoe UI"/>
                        <a:cs typeface="Segoe UI"/>
                      </a:endParaRPr>
                    </a:p>
                  </a:txBody>
                  <a:tcPr marL="0" marR="0" marT="38735"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EAF1DD"/>
                    </a:solidFill>
                  </a:tcPr>
                </a:tc>
                <a:tc>
                  <a:txBody>
                    <a:bodyPr/>
                    <a:lstStyle/>
                    <a:p>
                      <a:pPr marR="65405" algn="r">
                        <a:lnSpc>
                          <a:spcPct val="100000"/>
                        </a:lnSpc>
                        <a:spcBef>
                          <a:spcPts val="305"/>
                        </a:spcBef>
                      </a:pPr>
                      <a:r>
                        <a:rPr sz="1100" i="1" spc="15" dirty="0">
                          <a:latin typeface="Segoe UI"/>
                          <a:cs typeface="Segoe UI"/>
                        </a:rPr>
                        <a:t>7</a:t>
                      </a:r>
                      <a:r>
                        <a:rPr sz="1100" i="1" spc="25" dirty="0">
                          <a:latin typeface="Segoe UI"/>
                          <a:cs typeface="Segoe UI"/>
                        </a:rPr>
                        <a:t>5</a:t>
                      </a:r>
                      <a:r>
                        <a:rPr sz="1100" i="1" spc="10" dirty="0">
                          <a:latin typeface="Segoe UI"/>
                          <a:cs typeface="Segoe UI"/>
                        </a:rPr>
                        <a:t>,</a:t>
                      </a:r>
                      <a:r>
                        <a:rPr sz="1100" i="1" spc="15" dirty="0">
                          <a:latin typeface="Segoe UI"/>
                          <a:cs typeface="Segoe UI"/>
                        </a:rPr>
                        <a:t>000</a:t>
                      </a:r>
                      <a:endParaRPr sz="1100">
                        <a:latin typeface="Segoe UI"/>
                        <a:cs typeface="Segoe UI"/>
                      </a:endParaRPr>
                    </a:p>
                  </a:txBody>
                  <a:tcPr marL="0" marR="0" marT="38735"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EAF1DD"/>
                    </a:solidFill>
                  </a:tcPr>
                </a:tc>
                <a:tc>
                  <a:txBody>
                    <a:bodyPr/>
                    <a:lstStyle/>
                    <a:p>
                      <a:pPr marR="65405" algn="r">
                        <a:lnSpc>
                          <a:spcPct val="100000"/>
                        </a:lnSpc>
                        <a:spcBef>
                          <a:spcPts val="305"/>
                        </a:spcBef>
                      </a:pPr>
                      <a:r>
                        <a:rPr sz="1100" i="1" spc="15" dirty="0">
                          <a:latin typeface="Segoe UI"/>
                          <a:cs typeface="Segoe UI"/>
                        </a:rPr>
                        <a:t>10</a:t>
                      </a:r>
                      <a:r>
                        <a:rPr sz="1100" i="1" spc="25" dirty="0">
                          <a:latin typeface="Segoe UI"/>
                          <a:cs typeface="Segoe UI"/>
                        </a:rPr>
                        <a:t>0</a:t>
                      </a:r>
                      <a:r>
                        <a:rPr sz="1100" i="1" spc="10" dirty="0">
                          <a:latin typeface="Segoe UI"/>
                          <a:cs typeface="Segoe UI"/>
                        </a:rPr>
                        <a:t>,</a:t>
                      </a:r>
                      <a:r>
                        <a:rPr sz="1100" i="1" spc="15" dirty="0">
                          <a:latin typeface="Segoe UI"/>
                          <a:cs typeface="Segoe UI"/>
                        </a:rPr>
                        <a:t>000</a:t>
                      </a:r>
                      <a:endParaRPr sz="1100">
                        <a:latin typeface="Segoe UI"/>
                        <a:cs typeface="Segoe UI"/>
                      </a:endParaRPr>
                    </a:p>
                  </a:txBody>
                  <a:tcPr marL="0" marR="0" marT="38735"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EAF1DD"/>
                    </a:solidFill>
                  </a:tcPr>
                </a:tc>
                <a:tc>
                  <a:txBody>
                    <a:bodyPr/>
                    <a:lstStyle/>
                    <a:p>
                      <a:pPr marR="65405" algn="r">
                        <a:lnSpc>
                          <a:spcPct val="100000"/>
                        </a:lnSpc>
                        <a:spcBef>
                          <a:spcPts val="305"/>
                        </a:spcBef>
                      </a:pPr>
                      <a:r>
                        <a:rPr sz="1100" i="1" spc="15" dirty="0">
                          <a:latin typeface="Segoe UI"/>
                          <a:cs typeface="Segoe UI"/>
                        </a:rPr>
                        <a:t>2</a:t>
                      </a:r>
                      <a:r>
                        <a:rPr sz="1100" i="1" spc="25" dirty="0">
                          <a:latin typeface="Segoe UI"/>
                          <a:cs typeface="Segoe UI"/>
                        </a:rPr>
                        <a:t>0</a:t>
                      </a:r>
                      <a:r>
                        <a:rPr sz="1100" i="1" spc="10" dirty="0">
                          <a:latin typeface="Segoe UI"/>
                          <a:cs typeface="Segoe UI"/>
                        </a:rPr>
                        <a:t>,</a:t>
                      </a:r>
                      <a:r>
                        <a:rPr sz="1100" i="1" spc="15" dirty="0">
                          <a:latin typeface="Segoe UI"/>
                          <a:cs typeface="Segoe UI"/>
                        </a:rPr>
                        <a:t>000</a:t>
                      </a:r>
                      <a:endParaRPr sz="1100">
                        <a:latin typeface="Segoe UI"/>
                        <a:cs typeface="Segoe UI"/>
                      </a:endParaRPr>
                    </a:p>
                  </a:txBody>
                  <a:tcPr marL="0" marR="0" marT="38735"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EAF1DD"/>
                    </a:solidFill>
                  </a:tcPr>
                </a:tc>
                <a:extLst>
                  <a:ext uri="{0D108BD9-81ED-4DB2-BD59-A6C34878D82A}">
                    <a16:rowId xmlns:a16="http://schemas.microsoft.com/office/drawing/2014/main" val="10007"/>
                  </a:ext>
                </a:extLst>
              </a:tr>
            </a:tbl>
          </a:graphicData>
        </a:graphic>
      </p:graphicFrame>
      <p:sp>
        <p:nvSpPr>
          <p:cNvPr id="8" name="object 8"/>
          <p:cNvSpPr txBox="1"/>
          <p:nvPr/>
        </p:nvSpPr>
        <p:spPr>
          <a:xfrm>
            <a:off x="896111" y="5199888"/>
            <a:ext cx="5294630" cy="189230"/>
          </a:xfrm>
          <a:prstGeom prst="rect">
            <a:avLst/>
          </a:prstGeom>
          <a:solidFill>
            <a:srgbClr val="C2D69B"/>
          </a:solidFill>
        </p:spPr>
        <p:txBody>
          <a:bodyPr vert="horz" wrap="square" lIns="0" tIns="10795" rIns="0" bIns="0" rtlCol="0">
            <a:spAutoFit/>
          </a:bodyPr>
          <a:lstStyle/>
          <a:p>
            <a:pPr marL="17780">
              <a:lnSpc>
                <a:spcPct val="100000"/>
              </a:lnSpc>
              <a:spcBef>
                <a:spcPts val="85"/>
              </a:spcBef>
            </a:pPr>
            <a:r>
              <a:rPr sz="1100" b="1" spc="-5" dirty="0">
                <a:solidFill>
                  <a:srgbClr val="00A650"/>
                </a:solidFill>
                <a:latin typeface="Segoe UI Black"/>
                <a:cs typeface="Segoe UI Black"/>
              </a:rPr>
              <a:t>SOLUTION</a:t>
            </a:r>
            <a:endParaRPr sz="1100">
              <a:latin typeface="Segoe UI Black"/>
              <a:cs typeface="Segoe UI Black"/>
            </a:endParaRPr>
          </a:p>
        </p:txBody>
      </p:sp>
      <p:sp>
        <p:nvSpPr>
          <p:cNvPr id="9" name="object 9"/>
          <p:cNvSpPr txBox="1"/>
          <p:nvPr/>
        </p:nvSpPr>
        <p:spPr>
          <a:xfrm>
            <a:off x="901700" y="5459983"/>
            <a:ext cx="2233295" cy="193675"/>
          </a:xfrm>
          <a:prstGeom prst="rect">
            <a:avLst/>
          </a:prstGeom>
        </p:spPr>
        <p:txBody>
          <a:bodyPr vert="horz" wrap="square" lIns="0" tIns="13335" rIns="0" bIns="0" rtlCol="0">
            <a:spAutoFit/>
          </a:bodyPr>
          <a:lstStyle/>
          <a:p>
            <a:pPr marL="12700">
              <a:lnSpc>
                <a:spcPct val="100000"/>
              </a:lnSpc>
              <a:spcBef>
                <a:spcPts val="105"/>
              </a:spcBef>
            </a:pPr>
            <a:r>
              <a:rPr sz="1100" b="1" spc="15" dirty="0">
                <a:latin typeface="Segoe UI"/>
                <a:cs typeface="Segoe UI"/>
              </a:rPr>
              <a:t>Calculation </a:t>
            </a:r>
            <a:r>
              <a:rPr sz="1100" b="1" dirty="0">
                <a:latin typeface="Segoe UI"/>
                <a:cs typeface="Segoe UI"/>
              </a:rPr>
              <a:t>of </a:t>
            </a:r>
            <a:r>
              <a:rPr sz="1100" b="1" spc="10" dirty="0">
                <a:latin typeface="Segoe UI"/>
                <a:cs typeface="Segoe UI"/>
              </a:rPr>
              <a:t>net present</a:t>
            </a:r>
            <a:r>
              <a:rPr sz="1100" b="1" spc="114" dirty="0">
                <a:latin typeface="Segoe UI"/>
                <a:cs typeface="Segoe UI"/>
              </a:rPr>
              <a:t> </a:t>
            </a:r>
            <a:r>
              <a:rPr sz="1100" b="1" spc="15" dirty="0">
                <a:latin typeface="Segoe UI"/>
                <a:cs typeface="Segoe UI"/>
              </a:rPr>
              <a:t>value:</a:t>
            </a:r>
            <a:endParaRPr sz="1100">
              <a:latin typeface="Segoe UI"/>
              <a:cs typeface="Segoe UI"/>
            </a:endParaRPr>
          </a:p>
        </p:txBody>
      </p:sp>
      <p:graphicFrame>
        <p:nvGraphicFramePr>
          <p:cNvPr id="10" name="object 10"/>
          <p:cNvGraphicFramePr>
            <a:graphicFrameLocks noGrp="1"/>
          </p:cNvGraphicFramePr>
          <p:nvPr/>
        </p:nvGraphicFramePr>
        <p:xfrm>
          <a:off x="914400" y="5727191"/>
          <a:ext cx="5154928" cy="1842513"/>
        </p:xfrm>
        <a:graphic>
          <a:graphicData uri="http://schemas.openxmlformats.org/drawingml/2006/table">
            <a:tbl>
              <a:tblPr firstRow="1" bandRow="1">
                <a:tableStyleId>{2D5ABB26-0587-4C30-8999-92F81FD0307C}</a:tableStyleId>
              </a:tblPr>
              <a:tblGrid>
                <a:gridCol w="792480">
                  <a:extLst>
                    <a:ext uri="{9D8B030D-6E8A-4147-A177-3AD203B41FA5}">
                      <a16:colId xmlns:a16="http://schemas.microsoft.com/office/drawing/2014/main" val="20000"/>
                    </a:ext>
                  </a:extLst>
                </a:gridCol>
                <a:gridCol w="861059">
                  <a:extLst>
                    <a:ext uri="{9D8B030D-6E8A-4147-A177-3AD203B41FA5}">
                      <a16:colId xmlns:a16="http://schemas.microsoft.com/office/drawing/2014/main" val="20001"/>
                    </a:ext>
                  </a:extLst>
                </a:gridCol>
                <a:gridCol w="875030">
                  <a:extLst>
                    <a:ext uri="{9D8B030D-6E8A-4147-A177-3AD203B41FA5}">
                      <a16:colId xmlns:a16="http://schemas.microsoft.com/office/drawing/2014/main" val="20002"/>
                    </a:ext>
                  </a:extLst>
                </a:gridCol>
                <a:gridCol w="875030">
                  <a:extLst>
                    <a:ext uri="{9D8B030D-6E8A-4147-A177-3AD203B41FA5}">
                      <a16:colId xmlns:a16="http://schemas.microsoft.com/office/drawing/2014/main" val="20003"/>
                    </a:ext>
                  </a:extLst>
                </a:gridCol>
                <a:gridCol w="876300">
                  <a:extLst>
                    <a:ext uri="{9D8B030D-6E8A-4147-A177-3AD203B41FA5}">
                      <a16:colId xmlns:a16="http://schemas.microsoft.com/office/drawing/2014/main" val="20004"/>
                    </a:ext>
                  </a:extLst>
                </a:gridCol>
                <a:gridCol w="875029">
                  <a:extLst>
                    <a:ext uri="{9D8B030D-6E8A-4147-A177-3AD203B41FA5}">
                      <a16:colId xmlns:a16="http://schemas.microsoft.com/office/drawing/2014/main" val="20005"/>
                    </a:ext>
                  </a:extLst>
                </a:gridCol>
              </a:tblGrid>
              <a:tr h="230124">
                <a:tc>
                  <a:txBody>
                    <a:bodyPr/>
                    <a:lstStyle/>
                    <a:p>
                      <a:pPr algn="ctr">
                        <a:lnSpc>
                          <a:spcPct val="100000"/>
                        </a:lnSpc>
                        <a:spcBef>
                          <a:spcPts val="290"/>
                        </a:spcBef>
                      </a:pPr>
                      <a:r>
                        <a:rPr sz="1100" b="1" spc="15" dirty="0">
                          <a:solidFill>
                            <a:srgbClr val="00A650"/>
                          </a:solidFill>
                          <a:latin typeface="Segoe UI"/>
                          <a:cs typeface="Segoe UI"/>
                        </a:rPr>
                        <a:t>Period</a:t>
                      </a:r>
                      <a:endParaRPr sz="1100">
                        <a:latin typeface="Segoe UI"/>
                        <a:cs typeface="Segoe UI"/>
                      </a:endParaRPr>
                    </a:p>
                  </a:txBody>
                  <a:tcPr marL="0" marR="0" marT="36830"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C2D69B"/>
                    </a:solidFill>
                  </a:tcPr>
                </a:tc>
                <a:tc>
                  <a:txBody>
                    <a:bodyPr/>
                    <a:lstStyle/>
                    <a:p>
                      <a:pPr algn="ctr">
                        <a:lnSpc>
                          <a:spcPct val="100000"/>
                        </a:lnSpc>
                        <a:spcBef>
                          <a:spcPts val="290"/>
                        </a:spcBef>
                      </a:pPr>
                      <a:r>
                        <a:rPr sz="1100" b="1" spc="15" dirty="0">
                          <a:solidFill>
                            <a:srgbClr val="00A650"/>
                          </a:solidFill>
                          <a:latin typeface="Segoe UI"/>
                          <a:cs typeface="Segoe UI"/>
                        </a:rPr>
                        <a:t>PV</a:t>
                      </a:r>
                      <a:r>
                        <a:rPr sz="1100" b="1" spc="5" dirty="0">
                          <a:solidFill>
                            <a:srgbClr val="00A650"/>
                          </a:solidFill>
                          <a:latin typeface="Segoe UI"/>
                          <a:cs typeface="Segoe UI"/>
                        </a:rPr>
                        <a:t> </a:t>
                      </a:r>
                      <a:r>
                        <a:rPr sz="1100" b="1" spc="10" dirty="0">
                          <a:solidFill>
                            <a:srgbClr val="00A650"/>
                          </a:solidFill>
                          <a:latin typeface="Segoe UI"/>
                          <a:cs typeface="Segoe UI"/>
                        </a:rPr>
                        <a:t>factor</a:t>
                      </a:r>
                      <a:endParaRPr sz="1100">
                        <a:latin typeface="Segoe UI"/>
                        <a:cs typeface="Segoe UI"/>
                      </a:endParaRPr>
                    </a:p>
                  </a:txBody>
                  <a:tcPr marL="0" marR="0" marT="36830"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C2D69B"/>
                    </a:solidFill>
                  </a:tcPr>
                </a:tc>
                <a:tc>
                  <a:txBody>
                    <a:bodyPr/>
                    <a:lstStyle/>
                    <a:p>
                      <a:pPr marL="177800">
                        <a:lnSpc>
                          <a:spcPct val="100000"/>
                        </a:lnSpc>
                        <a:spcBef>
                          <a:spcPts val="290"/>
                        </a:spcBef>
                      </a:pPr>
                      <a:r>
                        <a:rPr sz="1100" b="1" spc="15" dirty="0">
                          <a:solidFill>
                            <a:srgbClr val="00A650"/>
                          </a:solidFill>
                          <a:latin typeface="Segoe UI"/>
                          <a:cs typeface="Segoe UI"/>
                        </a:rPr>
                        <a:t>Project</a:t>
                      </a:r>
                      <a:r>
                        <a:rPr sz="1100" b="1" dirty="0">
                          <a:solidFill>
                            <a:srgbClr val="00A650"/>
                          </a:solidFill>
                          <a:latin typeface="Segoe UI"/>
                          <a:cs typeface="Segoe UI"/>
                        </a:rPr>
                        <a:t> A</a:t>
                      </a:r>
                      <a:endParaRPr sz="1100">
                        <a:latin typeface="Segoe UI"/>
                        <a:cs typeface="Segoe UI"/>
                      </a:endParaRPr>
                    </a:p>
                  </a:txBody>
                  <a:tcPr marL="0" marR="0" marT="36830"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C2D69B"/>
                    </a:solidFill>
                  </a:tcPr>
                </a:tc>
                <a:tc>
                  <a:txBody>
                    <a:bodyPr/>
                    <a:lstStyle/>
                    <a:p>
                      <a:pPr marL="187325">
                        <a:lnSpc>
                          <a:spcPct val="100000"/>
                        </a:lnSpc>
                        <a:spcBef>
                          <a:spcPts val="290"/>
                        </a:spcBef>
                      </a:pPr>
                      <a:r>
                        <a:rPr sz="1100" b="1" spc="15" dirty="0">
                          <a:solidFill>
                            <a:srgbClr val="00A650"/>
                          </a:solidFill>
                          <a:latin typeface="Segoe UI"/>
                          <a:cs typeface="Segoe UI"/>
                        </a:rPr>
                        <a:t>Project</a:t>
                      </a:r>
                      <a:r>
                        <a:rPr sz="1100" b="1" dirty="0">
                          <a:solidFill>
                            <a:srgbClr val="00A650"/>
                          </a:solidFill>
                          <a:latin typeface="Segoe UI"/>
                          <a:cs typeface="Segoe UI"/>
                        </a:rPr>
                        <a:t> B</a:t>
                      </a:r>
                      <a:endParaRPr sz="1100">
                        <a:latin typeface="Segoe UI"/>
                        <a:cs typeface="Segoe UI"/>
                      </a:endParaRPr>
                    </a:p>
                  </a:txBody>
                  <a:tcPr marL="0" marR="0" marT="36830"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C2D69B"/>
                    </a:solidFill>
                  </a:tcPr>
                </a:tc>
                <a:tc>
                  <a:txBody>
                    <a:bodyPr/>
                    <a:lstStyle/>
                    <a:p>
                      <a:pPr marL="188595">
                        <a:lnSpc>
                          <a:spcPct val="100000"/>
                        </a:lnSpc>
                        <a:spcBef>
                          <a:spcPts val="290"/>
                        </a:spcBef>
                      </a:pPr>
                      <a:r>
                        <a:rPr sz="1100" b="1" spc="15" dirty="0">
                          <a:solidFill>
                            <a:srgbClr val="00A650"/>
                          </a:solidFill>
                          <a:latin typeface="Segoe UI"/>
                          <a:cs typeface="Segoe UI"/>
                        </a:rPr>
                        <a:t>Project</a:t>
                      </a:r>
                      <a:r>
                        <a:rPr sz="1100" b="1" spc="10" dirty="0">
                          <a:solidFill>
                            <a:srgbClr val="00A650"/>
                          </a:solidFill>
                          <a:latin typeface="Segoe UI"/>
                          <a:cs typeface="Segoe UI"/>
                        </a:rPr>
                        <a:t> </a:t>
                      </a:r>
                      <a:r>
                        <a:rPr sz="1100" b="1" dirty="0">
                          <a:solidFill>
                            <a:srgbClr val="00A650"/>
                          </a:solidFill>
                          <a:latin typeface="Segoe UI"/>
                          <a:cs typeface="Segoe UI"/>
                        </a:rPr>
                        <a:t>C</a:t>
                      </a:r>
                      <a:endParaRPr sz="1100">
                        <a:latin typeface="Segoe UI"/>
                        <a:cs typeface="Segoe UI"/>
                      </a:endParaRPr>
                    </a:p>
                  </a:txBody>
                  <a:tcPr marL="0" marR="0" marT="36830"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C2D69B"/>
                    </a:solidFill>
                  </a:tcPr>
                </a:tc>
                <a:tc>
                  <a:txBody>
                    <a:bodyPr/>
                    <a:lstStyle/>
                    <a:p>
                      <a:pPr marL="172085">
                        <a:lnSpc>
                          <a:spcPct val="100000"/>
                        </a:lnSpc>
                        <a:spcBef>
                          <a:spcPts val="290"/>
                        </a:spcBef>
                      </a:pPr>
                      <a:r>
                        <a:rPr sz="1100" b="1" spc="15" dirty="0">
                          <a:solidFill>
                            <a:srgbClr val="00A650"/>
                          </a:solidFill>
                          <a:latin typeface="Segoe UI"/>
                          <a:cs typeface="Segoe UI"/>
                        </a:rPr>
                        <a:t>Project</a:t>
                      </a:r>
                      <a:r>
                        <a:rPr sz="1100" b="1" dirty="0">
                          <a:solidFill>
                            <a:srgbClr val="00A650"/>
                          </a:solidFill>
                          <a:latin typeface="Segoe UI"/>
                          <a:cs typeface="Segoe UI"/>
                        </a:rPr>
                        <a:t> D</a:t>
                      </a:r>
                      <a:endParaRPr sz="1100">
                        <a:latin typeface="Segoe UI"/>
                        <a:cs typeface="Segoe UI"/>
                      </a:endParaRPr>
                    </a:p>
                  </a:txBody>
                  <a:tcPr marL="0" marR="0" marT="36830"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C2D69B"/>
                    </a:solidFill>
                  </a:tcPr>
                </a:tc>
                <a:extLst>
                  <a:ext uri="{0D108BD9-81ED-4DB2-BD59-A6C34878D82A}">
                    <a16:rowId xmlns:a16="http://schemas.microsoft.com/office/drawing/2014/main" val="10000"/>
                  </a:ext>
                </a:extLst>
              </a:tr>
              <a:tr h="230117">
                <a:tc>
                  <a:txBody>
                    <a:bodyPr/>
                    <a:lstStyle/>
                    <a:p>
                      <a:pPr algn="ctr">
                        <a:lnSpc>
                          <a:spcPct val="100000"/>
                        </a:lnSpc>
                        <a:spcBef>
                          <a:spcPts val="290"/>
                        </a:spcBef>
                      </a:pPr>
                      <a:r>
                        <a:rPr sz="1100" dirty="0">
                          <a:latin typeface="Segoe UI"/>
                          <a:cs typeface="Segoe UI"/>
                        </a:rPr>
                        <a:t>0</a:t>
                      </a:r>
                      <a:endParaRPr sz="1100">
                        <a:latin typeface="Segoe UI"/>
                        <a:cs typeface="Segoe UI"/>
                      </a:endParaRPr>
                    </a:p>
                  </a:txBody>
                  <a:tcPr marL="0" marR="0" marT="36830"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EAF1DD"/>
                    </a:solidFill>
                  </a:tcPr>
                </a:tc>
                <a:tc>
                  <a:txBody>
                    <a:bodyPr/>
                    <a:lstStyle/>
                    <a:p>
                      <a:pPr algn="ctr">
                        <a:lnSpc>
                          <a:spcPct val="100000"/>
                        </a:lnSpc>
                        <a:spcBef>
                          <a:spcPts val="290"/>
                        </a:spcBef>
                      </a:pPr>
                      <a:r>
                        <a:rPr sz="1100" spc="15" dirty="0">
                          <a:latin typeface="Segoe UI"/>
                          <a:cs typeface="Segoe UI"/>
                        </a:rPr>
                        <a:t>1.000</a:t>
                      </a:r>
                      <a:endParaRPr sz="1100">
                        <a:latin typeface="Segoe UI"/>
                        <a:cs typeface="Segoe UI"/>
                      </a:endParaRPr>
                    </a:p>
                  </a:txBody>
                  <a:tcPr marL="0" marR="0" marT="36830"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EAF1DD"/>
                    </a:solidFill>
                  </a:tcPr>
                </a:tc>
                <a:tc>
                  <a:txBody>
                    <a:bodyPr/>
                    <a:lstStyle/>
                    <a:p>
                      <a:pPr marL="73025">
                        <a:lnSpc>
                          <a:spcPct val="100000"/>
                        </a:lnSpc>
                        <a:spcBef>
                          <a:spcPts val="290"/>
                        </a:spcBef>
                      </a:pPr>
                      <a:r>
                        <a:rPr sz="1100" spc="15" dirty="0">
                          <a:latin typeface="Segoe UI"/>
                          <a:cs typeface="Segoe UI"/>
                        </a:rPr>
                        <a:t>(2,00,000)</a:t>
                      </a:r>
                      <a:endParaRPr sz="1100">
                        <a:latin typeface="Segoe UI"/>
                        <a:cs typeface="Segoe UI"/>
                      </a:endParaRPr>
                    </a:p>
                  </a:txBody>
                  <a:tcPr marL="0" marR="0" marT="36830"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EAF1DD"/>
                    </a:solidFill>
                  </a:tcPr>
                </a:tc>
                <a:tc>
                  <a:txBody>
                    <a:bodyPr/>
                    <a:lstStyle/>
                    <a:p>
                      <a:pPr marL="73025">
                        <a:lnSpc>
                          <a:spcPct val="100000"/>
                        </a:lnSpc>
                        <a:spcBef>
                          <a:spcPts val="290"/>
                        </a:spcBef>
                      </a:pPr>
                      <a:r>
                        <a:rPr sz="1100" spc="15" dirty="0">
                          <a:latin typeface="Segoe UI"/>
                          <a:cs typeface="Segoe UI"/>
                        </a:rPr>
                        <a:t>(1,90,000)</a:t>
                      </a:r>
                      <a:endParaRPr sz="1100">
                        <a:latin typeface="Segoe UI"/>
                        <a:cs typeface="Segoe UI"/>
                      </a:endParaRPr>
                    </a:p>
                  </a:txBody>
                  <a:tcPr marL="0" marR="0" marT="36830"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EAF1DD"/>
                    </a:solidFill>
                  </a:tcPr>
                </a:tc>
                <a:tc>
                  <a:txBody>
                    <a:bodyPr/>
                    <a:lstStyle/>
                    <a:p>
                      <a:pPr marL="73025">
                        <a:lnSpc>
                          <a:spcPct val="100000"/>
                        </a:lnSpc>
                        <a:spcBef>
                          <a:spcPts val="290"/>
                        </a:spcBef>
                      </a:pPr>
                      <a:r>
                        <a:rPr sz="1100" spc="15" dirty="0">
                          <a:latin typeface="Segoe UI"/>
                          <a:cs typeface="Segoe UI"/>
                        </a:rPr>
                        <a:t>(2,50,000)</a:t>
                      </a:r>
                      <a:endParaRPr sz="1100">
                        <a:latin typeface="Segoe UI"/>
                        <a:cs typeface="Segoe UI"/>
                      </a:endParaRPr>
                    </a:p>
                  </a:txBody>
                  <a:tcPr marL="0" marR="0" marT="36830"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EAF1DD"/>
                    </a:solidFill>
                  </a:tcPr>
                </a:tc>
                <a:tc>
                  <a:txBody>
                    <a:bodyPr/>
                    <a:lstStyle/>
                    <a:p>
                      <a:pPr marL="71120">
                        <a:lnSpc>
                          <a:spcPct val="100000"/>
                        </a:lnSpc>
                        <a:spcBef>
                          <a:spcPts val="290"/>
                        </a:spcBef>
                      </a:pPr>
                      <a:r>
                        <a:rPr sz="1100" spc="15" dirty="0">
                          <a:latin typeface="Segoe UI"/>
                          <a:cs typeface="Segoe UI"/>
                        </a:rPr>
                        <a:t>(2,10,000)</a:t>
                      </a:r>
                      <a:endParaRPr sz="1100">
                        <a:latin typeface="Segoe UI"/>
                        <a:cs typeface="Segoe UI"/>
                      </a:endParaRPr>
                    </a:p>
                  </a:txBody>
                  <a:tcPr marL="0" marR="0" marT="36830"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EAF1DD"/>
                    </a:solidFill>
                  </a:tcPr>
                </a:tc>
                <a:extLst>
                  <a:ext uri="{0D108BD9-81ED-4DB2-BD59-A6C34878D82A}">
                    <a16:rowId xmlns:a16="http://schemas.microsoft.com/office/drawing/2014/main" val="10001"/>
                  </a:ext>
                </a:extLst>
              </a:tr>
              <a:tr h="230130">
                <a:tc>
                  <a:txBody>
                    <a:bodyPr/>
                    <a:lstStyle/>
                    <a:p>
                      <a:pPr algn="ctr">
                        <a:lnSpc>
                          <a:spcPct val="100000"/>
                        </a:lnSpc>
                        <a:spcBef>
                          <a:spcPts val="290"/>
                        </a:spcBef>
                      </a:pPr>
                      <a:r>
                        <a:rPr sz="1100" dirty="0">
                          <a:latin typeface="Segoe UI"/>
                          <a:cs typeface="Segoe UI"/>
                        </a:rPr>
                        <a:t>1</a:t>
                      </a:r>
                      <a:endParaRPr sz="1100">
                        <a:latin typeface="Segoe UI"/>
                        <a:cs typeface="Segoe UI"/>
                      </a:endParaRPr>
                    </a:p>
                  </a:txBody>
                  <a:tcPr marL="0" marR="0" marT="36830"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EAF1DD"/>
                    </a:solidFill>
                  </a:tcPr>
                </a:tc>
                <a:tc>
                  <a:txBody>
                    <a:bodyPr/>
                    <a:lstStyle/>
                    <a:p>
                      <a:pPr algn="ctr">
                        <a:lnSpc>
                          <a:spcPct val="100000"/>
                        </a:lnSpc>
                        <a:spcBef>
                          <a:spcPts val="290"/>
                        </a:spcBef>
                      </a:pPr>
                      <a:r>
                        <a:rPr sz="1100" spc="15" dirty="0">
                          <a:latin typeface="Segoe UI"/>
                          <a:cs typeface="Segoe UI"/>
                        </a:rPr>
                        <a:t>0.893</a:t>
                      </a:r>
                      <a:endParaRPr sz="1100">
                        <a:latin typeface="Segoe UI"/>
                        <a:cs typeface="Segoe UI"/>
                      </a:endParaRPr>
                    </a:p>
                  </a:txBody>
                  <a:tcPr marL="0" marR="0" marT="36830"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EAF1DD"/>
                    </a:solidFill>
                  </a:tcPr>
                </a:tc>
                <a:tc>
                  <a:txBody>
                    <a:bodyPr/>
                    <a:lstStyle/>
                    <a:p>
                      <a:pPr marL="272415">
                        <a:lnSpc>
                          <a:spcPct val="100000"/>
                        </a:lnSpc>
                        <a:spcBef>
                          <a:spcPts val="290"/>
                        </a:spcBef>
                      </a:pPr>
                      <a:r>
                        <a:rPr sz="1100" spc="15" dirty="0">
                          <a:latin typeface="Segoe UI"/>
                          <a:cs typeface="Segoe UI"/>
                        </a:rPr>
                        <a:t>44,650</a:t>
                      </a:r>
                      <a:endParaRPr sz="1100">
                        <a:latin typeface="Segoe UI"/>
                        <a:cs typeface="Segoe UI"/>
                      </a:endParaRPr>
                    </a:p>
                  </a:txBody>
                  <a:tcPr marL="0" marR="0" marT="36830"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EAF1DD"/>
                    </a:solidFill>
                  </a:tcPr>
                </a:tc>
                <a:tc>
                  <a:txBody>
                    <a:bodyPr/>
                    <a:lstStyle/>
                    <a:p>
                      <a:pPr marL="272415">
                        <a:lnSpc>
                          <a:spcPct val="100000"/>
                        </a:lnSpc>
                        <a:spcBef>
                          <a:spcPts val="290"/>
                        </a:spcBef>
                      </a:pPr>
                      <a:r>
                        <a:rPr sz="1100" spc="15" dirty="0">
                          <a:latin typeface="Segoe UI"/>
                          <a:cs typeface="Segoe UI"/>
                        </a:rPr>
                        <a:t>35,720</a:t>
                      </a:r>
                      <a:endParaRPr sz="1100">
                        <a:latin typeface="Segoe UI"/>
                        <a:cs typeface="Segoe UI"/>
                      </a:endParaRPr>
                    </a:p>
                  </a:txBody>
                  <a:tcPr marL="0" marR="0" marT="36830"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EAF1DD"/>
                    </a:solidFill>
                  </a:tcPr>
                </a:tc>
                <a:tc>
                  <a:txBody>
                    <a:bodyPr/>
                    <a:lstStyle/>
                    <a:p>
                      <a:pPr marL="272415">
                        <a:lnSpc>
                          <a:spcPct val="100000"/>
                        </a:lnSpc>
                        <a:spcBef>
                          <a:spcPts val="290"/>
                        </a:spcBef>
                      </a:pPr>
                      <a:r>
                        <a:rPr sz="1100" spc="15" dirty="0">
                          <a:latin typeface="Segoe UI"/>
                          <a:cs typeface="Segoe UI"/>
                        </a:rPr>
                        <a:t>66,975</a:t>
                      </a:r>
                      <a:endParaRPr sz="1100">
                        <a:latin typeface="Segoe UI"/>
                        <a:cs typeface="Segoe UI"/>
                      </a:endParaRPr>
                    </a:p>
                  </a:txBody>
                  <a:tcPr marL="0" marR="0" marT="36830"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EAF1DD"/>
                    </a:solidFill>
                  </a:tcPr>
                </a:tc>
                <a:tc>
                  <a:txBody>
                    <a:bodyPr/>
                    <a:lstStyle/>
                    <a:p>
                      <a:pPr marL="271145">
                        <a:lnSpc>
                          <a:spcPct val="100000"/>
                        </a:lnSpc>
                        <a:spcBef>
                          <a:spcPts val="290"/>
                        </a:spcBef>
                      </a:pPr>
                      <a:r>
                        <a:rPr sz="1100" spc="15" dirty="0">
                          <a:latin typeface="Segoe UI"/>
                          <a:cs typeface="Segoe UI"/>
                        </a:rPr>
                        <a:t>66,975</a:t>
                      </a:r>
                      <a:endParaRPr sz="1100">
                        <a:latin typeface="Segoe UI"/>
                        <a:cs typeface="Segoe UI"/>
                      </a:endParaRPr>
                    </a:p>
                  </a:txBody>
                  <a:tcPr marL="0" marR="0" marT="36830"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EAF1DD"/>
                    </a:solidFill>
                  </a:tcPr>
                </a:tc>
                <a:extLst>
                  <a:ext uri="{0D108BD9-81ED-4DB2-BD59-A6C34878D82A}">
                    <a16:rowId xmlns:a16="http://schemas.microsoft.com/office/drawing/2014/main" val="10002"/>
                  </a:ext>
                </a:extLst>
              </a:tr>
              <a:tr h="230124">
                <a:tc>
                  <a:txBody>
                    <a:bodyPr/>
                    <a:lstStyle/>
                    <a:p>
                      <a:pPr algn="ctr">
                        <a:lnSpc>
                          <a:spcPct val="100000"/>
                        </a:lnSpc>
                        <a:spcBef>
                          <a:spcPts val="290"/>
                        </a:spcBef>
                      </a:pPr>
                      <a:r>
                        <a:rPr sz="1100" dirty="0">
                          <a:latin typeface="Segoe UI"/>
                          <a:cs typeface="Segoe UI"/>
                        </a:rPr>
                        <a:t>2</a:t>
                      </a:r>
                      <a:endParaRPr sz="1100">
                        <a:latin typeface="Segoe UI"/>
                        <a:cs typeface="Segoe UI"/>
                      </a:endParaRPr>
                    </a:p>
                  </a:txBody>
                  <a:tcPr marL="0" marR="0" marT="36830"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EAF1DD"/>
                    </a:solidFill>
                  </a:tcPr>
                </a:tc>
                <a:tc>
                  <a:txBody>
                    <a:bodyPr/>
                    <a:lstStyle/>
                    <a:p>
                      <a:pPr algn="ctr">
                        <a:lnSpc>
                          <a:spcPct val="100000"/>
                        </a:lnSpc>
                        <a:spcBef>
                          <a:spcPts val="290"/>
                        </a:spcBef>
                      </a:pPr>
                      <a:r>
                        <a:rPr sz="1100" spc="15" dirty="0">
                          <a:latin typeface="Segoe UI"/>
                          <a:cs typeface="Segoe UI"/>
                        </a:rPr>
                        <a:t>0.797</a:t>
                      </a:r>
                      <a:endParaRPr sz="1100">
                        <a:latin typeface="Segoe UI"/>
                        <a:cs typeface="Segoe UI"/>
                      </a:endParaRPr>
                    </a:p>
                  </a:txBody>
                  <a:tcPr marL="0" marR="0" marT="36830"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EAF1DD"/>
                    </a:solidFill>
                  </a:tcPr>
                </a:tc>
                <a:tc>
                  <a:txBody>
                    <a:bodyPr/>
                    <a:lstStyle/>
                    <a:p>
                      <a:pPr marL="272415">
                        <a:lnSpc>
                          <a:spcPct val="100000"/>
                        </a:lnSpc>
                        <a:spcBef>
                          <a:spcPts val="290"/>
                        </a:spcBef>
                      </a:pPr>
                      <a:r>
                        <a:rPr sz="1100" spc="15" dirty="0">
                          <a:latin typeface="Segoe UI"/>
                          <a:cs typeface="Segoe UI"/>
                        </a:rPr>
                        <a:t>39,850</a:t>
                      </a:r>
                      <a:endParaRPr sz="1100">
                        <a:latin typeface="Segoe UI"/>
                        <a:cs typeface="Segoe UI"/>
                      </a:endParaRPr>
                    </a:p>
                  </a:txBody>
                  <a:tcPr marL="0" marR="0" marT="36830"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EAF1DD"/>
                    </a:solidFill>
                  </a:tcPr>
                </a:tc>
                <a:tc>
                  <a:txBody>
                    <a:bodyPr/>
                    <a:lstStyle/>
                    <a:p>
                      <a:pPr marL="272415">
                        <a:lnSpc>
                          <a:spcPct val="100000"/>
                        </a:lnSpc>
                        <a:spcBef>
                          <a:spcPts val="290"/>
                        </a:spcBef>
                      </a:pPr>
                      <a:r>
                        <a:rPr sz="1100" spc="15" dirty="0">
                          <a:latin typeface="Segoe UI"/>
                          <a:cs typeface="Segoe UI"/>
                        </a:rPr>
                        <a:t>39,850</a:t>
                      </a:r>
                      <a:endParaRPr sz="1100">
                        <a:latin typeface="Segoe UI"/>
                        <a:cs typeface="Segoe UI"/>
                      </a:endParaRPr>
                    </a:p>
                  </a:txBody>
                  <a:tcPr marL="0" marR="0" marT="36830"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EAF1DD"/>
                    </a:solidFill>
                  </a:tcPr>
                </a:tc>
                <a:tc>
                  <a:txBody>
                    <a:bodyPr/>
                    <a:lstStyle/>
                    <a:p>
                      <a:pPr marL="272415">
                        <a:lnSpc>
                          <a:spcPct val="100000"/>
                        </a:lnSpc>
                        <a:spcBef>
                          <a:spcPts val="290"/>
                        </a:spcBef>
                      </a:pPr>
                      <a:r>
                        <a:rPr sz="1100" spc="15" dirty="0">
                          <a:latin typeface="Segoe UI"/>
                          <a:cs typeface="Segoe UI"/>
                        </a:rPr>
                        <a:t>59,775</a:t>
                      </a:r>
                      <a:endParaRPr sz="1100">
                        <a:latin typeface="Segoe UI"/>
                        <a:cs typeface="Segoe UI"/>
                      </a:endParaRPr>
                    </a:p>
                  </a:txBody>
                  <a:tcPr marL="0" marR="0" marT="36830"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EAF1DD"/>
                    </a:solidFill>
                  </a:tcPr>
                </a:tc>
                <a:tc>
                  <a:txBody>
                    <a:bodyPr/>
                    <a:lstStyle/>
                    <a:p>
                      <a:pPr marL="271145">
                        <a:lnSpc>
                          <a:spcPct val="100000"/>
                        </a:lnSpc>
                        <a:spcBef>
                          <a:spcPts val="290"/>
                        </a:spcBef>
                      </a:pPr>
                      <a:r>
                        <a:rPr sz="1100" spc="15" dirty="0">
                          <a:latin typeface="Segoe UI"/>
                          <a:cs typeface="Segoe UI"/>
                        </a:rPr>
                        <a:t>59,775</a:t>
                      </a:r>
                      <a:endParaRPr sz="1100">
                        <a:latin typeface="Segoe UI"/>
                        <a:cs typeface="Segoe UI"/>
                      </a:endParaRPr>
                    </a:p>
                  </a:txBody>
                  <a:tcPr marL="0" marR="0" marT="36830"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EAF1DD"/>
                    </a:solidFill>
                  </a:tcPr>
                </a:tc>
                <a:extLst>
                  <a:ext uri="{0D108BD9-81ED-4DB2-BD59-A6C34878D82A}">
                    <a16:rowId xmlns:a16="http://schemas.microsoft.com/office/drawing/2014/main" val="10003"/>
                  </a:ext>
                </a:extLst>
              </a:tr>
              <a:tr h="230117">
                <a:tc>
                  <a:txBody>
                    <a:bodyPr/>
                    <a:lstStyle/>
                    <a:p>
                      <a:pPr algn="ctr">
                        <a:lnSpc>
                          <a:spcPct val="100000"/>
                        </a:lnSpc>
                        <a:spcBef>
                          <a:spcPts val="290"/>
                        </a:spcBef>
                      </a:pPr>
                      <a:r>
                        <a:rPr sz="1100" dirty="0">
                          <a:latin typeface="Segoe UI"/>
                          <a:cs typeface="Segoe UI"/>
                        </a:rPr>
                        <a:t>3</a:t>
                      </a:r>
                      <a:endParaRPr sz="1100">
                        <a:latin typeface="Segoe UI"/>
                        <a:cs typeface="Segoe UI"/>
                      </a:endParaRPr>
                    </a:p>
                  </a:txBody>
                  <a:tcPr marL="0" marR="0" marT="36830"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EAF1DD"/>
                    </a:solidFill>
                  </a:tcPr>
                </a:tc>
                <a:tc>
                  <a:txBody>
                    <a:bodyPr/>
                    <a:lstStyle/>
                    <a:p>
                      <a:pPr algn="ctr">
                        <a:lnSpc>
                          <a:spcPct val="100000"/>
                        </a:lnSpc>
                        <a:spcBef>
                          <a:spcPts val="290"/>
                        </a:spcBef>
                      </a:pPr>
                      <a:r>
                        <a:rPr sz="1100" spc="15" dirty="0">
                          <a:latin typeface="Segoe UI"/>
                          <a:cs typeface="Segoe UI"/>
                        </a:rPr>
                        <a:t>0.712</a:t>
                      </a:r>
                      <a:endParaRPr sz="1100">
                        <a:latin typeface="Segoe UI"/>
                        <a:cs typeface="Segoe UI"/>
                      </a:endParaRPr>
                    </a:p>
                  </a:txBody>
                  <a:tcPr marL="0" marR="0" marT="36830"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EAF1DD"/>
                    </a:solidFill>
                  </a:tcPr>
                </a:tc>
                <a:tc>
                  <a:txBody>
                    <a:bodyPr/>
                    <a:lstStyle/>
                    <a:p>
                      <a:pPr marL="272415">
                        <a:lnSpc>
                          <a:spcPct val="100000"/>
                        </a:lnSpc>
                        <a:spcBef>
                          <a:spcPts val="290"/>
                        </a:spcBef>
                      </a:pPr>
                      <a:r>
                        <a:rPr sz="1100" spc="15" dirty="0">
                          <a:latin typeface="Segoe UI"/>
                          <a:cs typeface="Segoe UI"/>
                        </a:rPr>
                        <a:t>35,600</a:t>
                      </a:r>
                      <a:endParaRPr sz="1100">
                        <a:latin typeface="Segoe UI"/>
                        <a:cs typeface="Segoe UI"/>
                      </a:endParaRPr>
                    </a:p>
                  </a:txBody>
                  <a:tcPr marL="0" marR="0" marT="36830"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EAF1DD"/>
                    </a:solidFill>
                  </a:tcPr>
                </a:tc>
                <a:tc>
                  <a:txBody>
                    <a:bodyPr/>
                    <a:lstStyle/>
                    <a:p>
                      <a:pPr marL="272415">
                        <a:lnSpc>
                          <a:spcPct val="100000"/>
                        </a:lnSpc>
                        <a:spcBef>
                          <a:spcPts val="290"/>
                        </a:spcBef>
                      </a:pPr>
                      <a:r>
                        <a:rPr sz="1100" spc="15" dirty="0">
                          <a:latin typeface="Segoe UI"/>
                          <a:cs typeface="Segoe UI"/>
                        </a:rPr>
                        <a:t>49,840</a:t>
                      </a:r>
                      <a:endParaRPr sz="1100">
                        <a:latin typeface="Segoe UI"/>
                        <a:cs typeface="Segoe UI"/>
                      </a:endParaRPr>
                    </a:p>
                  </a:txBody>
                  <a:tcPr marL="0" marR="0" marT="36830"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EAF1DD"/>
                    </a:solidFill>
                  </a:tcPr>
                </a:tc>
                <a:tc>
                  <a:txBody>
                    <a:bodyPr/>
                    <a:lstStyle/>
                    <a:p>
                      <a:pPr marL="272415">
                        <a:lnSpc>
                          <a:spcPct val="100000"/>
                        </a:lnSpc>
                        <a:spcBef>
                          <a:spcPts val="290"/>
                        </a:spcBef>
                      </a:pPr>
                      <a:r>
                        <a:rPr sz="1100" spc="15" dirty="0">
                          <a:latin typeface="Segoe UI"/>
                          <a:cs typeface="Segoe UI"/>
                        </a:rPr>
                        <a:t>42,720</a:t>
                      </a:r>
                      <a:endParaRPr sz="1100">
                        <a:latin typeface="Segoe UI"/>
                        <a:cs typeface="Segoe UI"/>
                      </a:endParaRPr>
                    </a:p>
                  </a:txBody>
                  <a:tcPr marL="0" marR="0" marT="36830"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EAF1DD"/>
                    </a:solidFill>
                  </a:tcPr>
                </a:tc>
                <a:tc>
                  <a:txBody>
                    <a:bodyPr/>
                    <a:lstStyle/>
                    <a:p>
                      <a:pPr marL="271145">
                        <a:lnSpc>
                          <a:spcPct val="100000"/>
                        </a:lnSpc>
                        <a:spcBef>
                          <a:spcPts val="290"/>
                        </a:spcBef>
                      </a:pPr>
                      <a:r>
                        <a:rPr sz="1100" spc="15" dirty="0">
                          <a:latin typeface="Segoe UI"/>
                          <a:cs typeface="Segoe UI"/>
                        </a:rPr>
                        <a:t>42,720</a:t>
                      </a:r>
                      <a:endParaRPr sz="1100">
                        <a:latin typeface="Segoe UI"/>
                        <a:cs typeface="Segoe UI"/>
                      </a:endParaRPr>
                    </a:p>
                  </a:txBody>
                  <a:tcPr marL="0" marR="0" marT="36830"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EAF1DD"/>
                    </a:solidFill>
                  </a:tcPr>
                </a:tc>
                <a:extLst>
                  <a:ext uri="{0D108BD9-81ED-4DB2-BD59-A6C34878D82A}">
                    <a16:rowId xmlns:a16="http://schemas.microsoft.com/office/drawing/2014/main" val="10004"/>
                  </a:ext>
                </a:extLst>
              </a:tr>
              <a:tr h="230130">
                <a:tc>
                  <a:txBody>
                    <a:bodyPr/>
                    <a:lstStyle/>
                    <a:p>
                      <a:pPr algn="ctr">
                        <a:lnSpc>
                          <a:spcPct val="100000"/>
                        </a:lnSpc>
                        <a:spcBef>
                          <a:spcPts val="290"/>
                        </a:spcBef>
                      </a:pPr>
                      <a:r>
                        <a:rPr sz="1100" dirty="0">
                          <a:latin typeface="Segoe UI"/>
                          <a:cs typeface="Segoe UI"/>
                        </a:rPr>
                        <a:t>4</a:t>
                      </a:r>
                      <a:endParaRPr sz="1100">
                        <a:latin typeface="Segoe UI"/>
                        <a:cs typeface="Segoe UI"/>
                      </a:endParaRPr>
                    </a:p>
                  </a:txBody>
                  <a:tcPr marL="0" marR="0" marT="36830"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EAF1DD"/>
                    </a:solidFill>
                  </a:tcPr>
                </a:tc>
                <a:tc>
                  <a:txBody>
                    <a:bodyPr/>
                    <a:lstStyle/>
                    <a:p>
                      <a:pPr algn="ctr">
                        <a:lnSpc>
                          <a:spcPct val="100000"/>
                        </a:lnSpc>
                        <a:spcBef>
                          <a:spcPts val="290"/>
                        </a:spcBef>
                      </a:pPr>
                      <a:r>
                        <a:rPr sz="1100" spc="15" dirty="0">
                          <a:latin typeface="Segoe UI"/>
                          <a:cs typeface="Segoe UI"/>
                        </a:rPr>
                        <a:t>0.636</a:t>
                      </a:r>
                      <a:endParaRPr sz="1100">
                        <a:latin typeface="Segoe UI"/>
                        <a:cs typeface="Segoe UI"/>
                      </a:endParaRPr>
                    </a:p>
                  </a:txBody>
                  <a:tcPr marL="0" marR="0" marT="36830"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EAF1DD"/>
                    </a:solidFill>
                  </a:tcPr>
                </a:tc>
                <a:tc>
                  <a:txBody>
                    <a:bodyPr/>
                    <a:lstStyle/>
                    <a:p>
                      <a:pPr marL="272415">
                        <a:lnSpc>
                          <a:spcPct val="100000"/>
                        </a:lnSpc>
                        <a:spcBef>
                          <a:spcPts val="290"/>
                        </a:spcBef>
                      </a:pPr>
                      <a:r>
                        <a:rPr sz="1100" spc="15" dirty="0">
                          <a:latin typeface="Segoe UI"/>
                          <a:cs typeface="Segoe UI"/>
                        </a:rPr>
                        <a:t>31,800</a:t>
                      </a:r>
                      <a:endParaRPr sz="1100">
                        <a:latin typeface="Segoe UI"/>
                        <a:cs typeface="Segoe UI"/>
                      </a:endParaRPr>
                    </a:p>
                  </a:txBody>
                  <a:tcPr marL="0" marR="0" marT="36830"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EAF1DD"/>
                    </a:solidFill>
                  </a:tcPr>
                </a:tc>
                <a:tc>
                  <a:txBody>
                    <a:bodyPr/>
                    <a:lstStyle/>
                    <a:p>
                      <a:pPr marL="272415">
                        <a:lnSpc>
                          <a:spcPct val="100000"/>
                        </a:lnSpc>
                        <a:spcBef>
                          <a:spcPts val="290"/>
                        </a:spcBef>
                      </a:pPr>
                      <a:r>
                        <a:rPr sz="1100" spc="15" dirty="0">
                          <a:latin typeface="Segoe UI"/>
                          <a:cs typeface="Segoe UI"/>
                        </a:rPr>
                        <a:t>47,700</a:t>
                      </a:r>
                      <a:endParaRPr sz="1100">
                        <a:latin typeface="Segoe UI"/>
                        <a:cs typeface="Segoe UI"/>
                      </a:endParaRPr>
                    </a:p>
                  </a:txBody>
                  <a:tcPr marL="0" marR="0" marT="36830"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EAF1DD"/>
                    </a:solidFill>
                  </a:tcPr>
                </a:tc>
                <a:tc>
                  <a:txBody>
                    <a:bodyPr/>
                    <a:lstStyle/>
                    <a:p>
                      <a:pPr marL="272415">
                        <a:lnSpc>
                          <a:spcPct val="100000"/>
                        </a:lnSpc>
                        <a:spcBef>
                          <a:spcPts val="290"/>
                        </a:spcBef>
                      </a:pPr>
                      <a:r>
                        <a:rPr sz="1100" spc="15" dirty="0">
                          <a:latin typeface="Segoe UI"/>
                          <a:cs typeface="Segoe UI"/>
                        </a:rPr>
                        <a:t>50,880</a:t>
                      </a:r>
                      <a:endParaRPr sz="1100">
                        <a:latin typeface="Segoe UI"/>
                        <a:cs typeface="Segoe UI"/>
                      </a:endParaRPr>
                    </a:p>
                  </a:txBody>
                  <a:tcPr marL="0" marR="0" marT="36830"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EAF1DD"/>
                    </a:solidFill>
                  </a:tcPr>
                </a:tc>
                <a:tc>
                  <a:txBody>
                    <a:bodyPr/>
                    <a:lstStyle/>
                    <a:p>
                      <a:pPr marL="271145">
                        <a:lnSpc>
                          <a:spcPct val="100000"/>
                        </a:lnSpc>
                        <a:spcBef>
                          <a:spcPts val="290"/>
                        </a:spcBef>
                      </a:pPr>
                      <a:r>
                        <a:rPr sz="1100" spc="15" dirty="0">
                          <a:latin typeface="Segoe UI"/>
                          <a:cs typeface="Segoe UI"/>
                        </a:rPr>
                        <a:t>25,440</a:t>
                      </a:r>
                      <a:endParaRPr sz="1100">
                        <a:latin typeface="Segoe UI"/>
                        <a:cs typeface="Segoe UI"/>
                      </a:endParaRPr>
                    </a:p>
                  </a:txBody>
                  <a:tcPr marL="0" marR="0" marT="36830"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EAF1DD"/>
                    </a:solidFill>
                  </a:tcPr>
                </a:tc>
                <a:extLst>
                  <a:ext uri="{0D108BD9-81ED-4DB2-BD59-A6C34878D82A}">
                    <a16:rowId xmlns:a16="http://schemas.microsoft.com/office/drawing/2014/main" val="10005"/>
                  </a:ext>
                </a:extLst>
              </a:tr>
              <a:tr h="230124">
                <a:tc>
                  <a:txBody>
                    <a:bodyPr/>
                    <a:lstStyle/>
                    <a:p>
                      <a:pPr algn="ctr">
                        <a:lnSpc>
                          <a:spcPct val="100000"/>
                        </a:lnSpc>
                        <a:spcBef>
                          <a:spcPts val="305"/>
                        </a:spcBef>
                      </a:pPr>
                      <a:r>
                        <a:rPr sz="1100" dirty="0">
                          <a:latin typeface="Segoe UI"/>
                          <a:cs typeface="Segoe UI"/>
                        </a:rPr>
                        <a:t>5</a:t>
                      </a:r>
                      <a:endParaRPr sz="1100">
                        <a:latin typeface="Segoe UI"/>
                        <a:cs typeface="Segoe UI"/>
                      </a:endParaRPr>
                    </a:p>
                  </a:txBody>
                  <a:tcPr marL="0" marR="0" marT="38735"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EAF1DD"/>
                    </a:solidFill>
                  </a:tcPr>
                </a:tc>
                <a:tc>
                  <a:txBody>
                    <a:bodyPr/>
                    <a:lstStyle/>
                    <a:p>
                      <a:pPr algn="ctr">
                        <a:lnSpc>
                          <a:spcPct val="100000"/>
                        </a:lnSpc>
                        <a:spcBef>
                          <a:spcPts val="305"/>
                        </a:spcBef>
                      </a:pPr>
                      <a:r>
                        <a:rPr sz="1100" spc="15" dirty="0">
                          <a:latin typeface="Segoe UI"/>
                          <a:cs typeface="Segoe UI"/>
                        </a:rPr>
                        <a:t>0.567</a:t>
                      </a:r>
                      <a:endParaRPr sz="1100">
                        <a:latin typeface="Segoe UI"/>
                        <a:cs typeface="Segoe UI"/>
                      </a:endParaRPr>
                    </a:p>
                  </a:txBody>
                  <a:tcPr marL="0" marR="0" marT="38735"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EAF1DD"/>
                    </a:solidFill>
                  </a:tcPr>
                </a:tc>
                <a:tc>
                  <a:txBody>
                    <a:bodyPr/>
                    <a:lstStyle/>
                    <a:p>
                      <a:pPr marL="272415">
                        <a:lnSpc>
                          <a:spcPct val="100000"/>
                        </a:lnSpc>
                        <a:spcBef>
                          <a:spcPts val="305"/>
                        </a:spcBef>
                      </a:pPr>
                      <a:r>
                        <a:rPr sz="1100" spc="15" dirty="0">
                          <a:latin typeface="Segoe UI"/>
                          <a:cs typeface="Segoe UI"/>
                        </a:rPr>
                        <a:t>28,350</a:t>
                      </a:r>
                      <a:endParaRPr sz="1100">
                        <a:latin typeface="Segoe UI"/>
                        <a:cs typeface="Segoe UI"/>
                      </a:endParaRPr>
                    </a:p>
                  </a:txBody>
                  <a:tcPr marL="0" marR="0" marT="38735"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EAF1DD"/>
                    </a:solidFill>
                  </a:tcPr>
                </a:tc>
                <a:tc>
                  <a:txBody>
                    <a:bodyPr/>
                    <a:lstStyle/>
                    <a:p>
                      <a:pPr marL="272415">
                        <a:lnSpc>
                          <a:spcPct val="100000"/>
                        </a:lnSpc>
                        <a:spcBef>
                          <a:spcPts val="305"/>
                        </a:spcBef>
                      </a:pPr>
                      <a:r>
                        <a:rPr sz="1100" spc="15" dirty="0">
                          <a:latin typeface="Segoe UI"/>
                          <a:cs typeface="Segoe UI"/>
                        </a:rPr>
                        <a:t>42,525</a:t>
                      </a:r>
                      <a:endParaRPr sz="1100">
                        <a:latin typeface="Segoe UI"/>
                        <a:cs typeface="Segoe UI"/>
                      </a:endParaRPr>
                    </a:p>
                  </a:txBody>
                  <a:tcPr marL="0" marR="0" marT="38735"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EAF1DD"/>
                    </a:solidFill>
                  </a:tcPr>
                </a:tc>
                <a:tc>
                  <a:txBody>
                    <a:bodyPr/>
                    <a:lstStyle/>
                    <a:p>
                      <a:pPr marL="272415">
                        <a:lnSpc>
                          <a:spcPct val="100000"/>
                        </a:lnSpc>
                        <a:spcBef>
                          <a:spcPts val="305"/>
                        </a:spcBef>
                      </a:pPr>
                      <a:r>
                        <a:rPr sz="1100" spc="15" dirty="0">
                          <a:latin typeface="Segoe UI"/>
                          <a:cs typeface="Segoe UI"/>
                        </a:rPr>
                        <a:t>56,700</a:t>
                      </a:r>
                      <a:endParaRPr sz="1100">
                        <a:latin typeface="Segoe UI"/>
                        <a:cs typeface="Segoe UI"/>
                      </a:endParaRPr>
                    </a:p>
                  </a:txBody>
                  <a:tcPr marL="0" marR="0" marT="38735"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EAF1DD"/>
                    </a:solidFill>
                  </a:tcPr>
                </a:tc>
                <a:tc>
                  <a:txBody>
                    <a:bodyPr/>
                    <a:lstStyle/>
                    <a:p>
                      <a:pPr marL="271145">
                        <a:lnSpc>
                          <a:spcPct val="100000"/>
                        </a:lnSpc>
                        <a:spcBef>
                          <a:spcPts val="305"/>
                        </a:spcBef>
                      </a:pPr>
                      <a:r>
                        <a:rPr sz="1100" spc="15" dirty="0">
                          <a:latin typeface="Segoe UI"/>
                          <a:cs typeface="Segoe UI"/>
                        </a:rPr>
                        <a:t>11,340</a:t>
                      </a:r>
                      <a:endParaRPr sz="1100">
                        <a:latin typeface="Segoe UI"/>
                        <a:cs typeface="Segoe UI"/>
                      </a:endParaRPr>
                    </a:p>
                  </a:txBody>
                  <a:tcPr marL="0" marR="0" marT="38735"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EAF1DD"/>
                    </a:solidFill>
                  </a:tcPr>
                </a:tc>
                <a:extLst>
                  <a:ext uri="{0D108BD9-81ED-4DB2-BD59-A6C34878D82A}">
                    <a16:rowId xmlns:a16="http://schemas.microsoft.com/office/drawing/2014/main" val="10006"/>
                  </a:ext>
                </a:extLst>
              </a:tr>
              <a:tr h="231647">
                <a:tc gridSpan="2">
                  <a:txBody>
                    <a:bodyPr/>
                    <a:lstStyle/>
                    <a:p>
                      <a:pPr marL="73025">
                        <a:lnSpc>
                          <a:spcPct val="100000"/>
                        </a:lnSpc>
                        <a:spcBef>
                          <a:spcPts val="305"/>
                        </a:spcBef>
                      </a:pPr>
                      <a:r>
                        <a:rPr sz="1100" b="1" spc="15" dirty="0">
                          <a:latin typeface="Segoe UI"/>
                          <a:cs typeface="Segoe UI"/>
                        </a:rPr>
                        <a:t>Net Present</a:t>
                      </a:r>
                      <a:r>
                        <a:rPr sz="1100" b="1" spc="45" dirty="0">
                          <a:latin typeface="Segoe UI"/>
                          <a:cs typeface="Segoe UI"/>
                        </a:rPr>
                        <a:t> </a:t>
                      </a:r>
                      <a:r>
                        <a:rPr sz="1100" b="1" spc="10" dirty="0">
                          <a:latin typeface="Segoe UI"/>
                          <a:cs typeface="Segoe UI"/>
                        </a:rPr>
                        <a:t>Value</a:t>
                      </a:r>
                      <a:endParaRPr sz="1100">
                        <a:latin typeface="Segoe UI"/>
                        <a:cs typeface="Segoe UI"/>
                      </a:endParaRPr>
                    </a:p>
                  </a:txBody>
                  <a:tcPr marL="0" marR="0" marT="38735"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EAF1DD"/>
                    </a:solidFill>
                  </a:tcPr>
                </a:tc>
                <a:tc hMerge="1">
                  <a:txBody>
                    <a:bodyPr/>
                    <a:lstStyle/>
                    <a:p>
                      <a:endParaRPr/>
                    </a:p>
                  </a:txBody>
                  <a:tcPr marL="0" marR="0" marT="0" marB="0"/>
                </a:tc>
                <a:tc>
                  <a:txBody>
                    <a:bodyPr/>
                    <a:lstStyle/>
                    <a:p>
                      <a:pPr marL="182880">
                        <a:lnSpc>
                          <a:spcPct val="100000"/>
                        </a:lnSpc>
                        <a:spcBef>
                          <a:spcPts val="305"/>
                        </a:spcBef>
                      </a:pPr>
                      <a:r>
                        <a:rPr sz="1100" spc="15" dirty="0">
                          <a:latin typeface="Segoe UI"/>
                          <a:cs typeface="Segoe UI"/>
                        </a:rPr>
                        <a:t>(19,750)</a:t>
                      </a:r>
                      <a:endParaRPr sz="1100">
                        <a:latin typeface="Segoe UI"/>
                        <a:cs typeface="Segoe UI"/>
                      </a:endParaRPr>
                    </a:p>
                  </a:txBody>
                  <a:tcPr marL="0" marR="0" marT="38735"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EAF1DD"/>
                    </a:solidFill>
                  </a:tcPr>
                </a:tc>
                <a:tc>
                  <a:txBody>
                    <a:bodyPr/>
                    <a:lstStyle/>
                    <a:p>
                      <a:pPr marL="272415">
                        <a:lnSpc>
                          <a:spcPct val="100000"/>
                        </a:lnSpc>
                        <a:spcBef>
                          <a:spcPts val="305"/>
                        </a:spcBef>
                      </a:pPr>
                      <a:r>
                        <a:rPr sz="1100" spc="15" dirty="0">
                          <a:latin typeface="Segoe UI"/>
                          <a:cs typeface="Segoe UI"/>
                        </a:rPr>
                        <a:t>25,635</a:t>
                      </a:r>
                      <a:endParaRPr sz="1100">
                        <a:latin typeface="Segoe UI"/>
                        <a:cs typeface="Segoe UI"/>
                      </a:endParaRPr>
                    </a:p>
                  </a:txBody>
                  <a:tcPr marL="0" marR="0" marT="38735"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EAF1DD"/>
                    </a:solidFill>
                  </a:tcPr>
                </a:tc>
                <a:tc>
                  <a:txBody>
                    <a:bodyPr/>
                    <a:lstStyle/>
                    <a:p>
                      <a:pPr marL="272415">
                        <a:lnSpc>
                          <a:spcPct val="100000"/>
                        </a:lnSpc>
                        <a:spcBef>
                          <a:spcPts val="305"/>
                        </a:spcBef>
                      </a:pPr>
                      <a:r>
                        <a:rPr sz="1100" spc="15" dirty="0">
                          <a:latin typeface="Segoe UI"/>
                          <a:cs typeface="Segoe UI"/>
                        </a:rPr>
                        <a:t>27,050</a:t>
                      </a:r>
                      <a:endParaRPr sz="1100">
                        <a:latin typeface="Segoe UI"/>
                        <a:cs typeface="Segoe UI"/>
                      </a:endParaRPr>
                    </a:p>
                  </a:txBody>
                  <a:tcPr marL="0" marR="0" marT="38735"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EAF1DD"/>
                    </a:solidFill>
                  </a:tcPr>
                </a:tc>
                <a:tc>
                  <a:txBody>
                    <a:bodyPr/>
                    <a:lstStyle/>
                    <a:p>
                      <a:pPr marL="260350">
                        <a:lnSpc>
                          <a:spcPct val="100000"/>
                        </a:lnSpc>
                        <a:spcBef>
                          <a:spcPts val="305"/>
                        </a:spcBef>
                      </a:pPr>
                      <a:r>
                        <a:rPr sz="1100" spc="15" dirty="0">
                          <a:latin typeface="Segoe UI"/>
                          <a:cs typeface="Segoe UI"/>
                        </a:rPr>
                        <a:t>(3,750)</a:t>
                      </a:r>
                      <a:endParaRPr sz="1100">
                        <a:latin typeface="Segoe UI"/>
                        <a:cs typeface="Segoe UI"/>
                      </a:endParaRPr>
                    </a:p>
                  </a:txBody>
                  <a:tcPr marL="0" marR="0" marT="38735"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EAF1DD"/>
                    </a:solidFill>
                  </a:tcPr>
                </a:tc>
                <a:extLst>
                  <a:ext uri="{0D108BD9-81ED-4DB2-BD59-A6C34878D82A}">
                    <a16:rowId xmlns:a16="http://schemas.microsoft.com/office/drawing/2014/main" val="10007"/>
                  </a:ext>
                </a:extLst>
              </a:tr>
            </a:tbl>
          </a:graphicData>
        </a:graphic>
      </p:graphicFrame>
      <p:sp>
        <p:nvSpPr>
          <p:cNvPr id="11" name="object 11"/>
          <p:cNvSpPr txBox="1"/>
          <p:nvPr/>
        </p:nvSpPr>
        <p:spPr>
          <a:xfrm>
            <a:off x="901700" y="7579867"/>
            <a:ext cx="4008120" cy="790575"/>
          </a:xfrm>
          <a:prstGeom prst="rect">
            <a:avLst/>
          </a:prstGeom>
        </p:spPr>
        <p:txBody>
          <a:bodyPr vert="horz" wrap="square" lIns="0" tIns="81280" rIns="0" bIns="0" rtlCol="0">
            <a:spAutoFit/>
          </a:bodyPr>
          <a:lstStyle/>
          <a:p>
            <a:pPr marL="12700">
              <a:lnSpc>
                <a:spcPct val="100000"/>
              </a:lnSpc>
              <a:spcBef>
                <a:spcPts val="640"/>
              </a:spcBef>
            </a:pPr>
            <a:r>
              <a:rPr sz="1200" b="1" spc="15" dirty="0">
                <a:solidFill>
                  <a:srgbClr val="00A650"/>
                </a:solidFill>
                <a:latin typeface="Segoe UI"/>
                <a:cs typeface="Segoe UI"/>
              </a:rPr>
              <a:t>Advantages </a:t>
            </a:r>
            <a:r>
              <a:rPr sz="1200" b="1" spc="10" dirty="0">
                <a:solidFill>
                  <a:srgbClr val="00A650"/>
                </a:solidFill>
                <a:latin typeface="Segoe UI"/>
                <a:cs typeface="Segoe UI"/>
              </a:rPr>
              <a:t>of</a:t>
            </a:r>
            <a:r>
              <a:rPr sz="1200" b="1" spc="55" dirty="0">
                <a:solidFill>
                  <a:srgbClr val="00A650"/>
                </a:solidFill>
                <a:latin typeface="Segoe UI"/>
                <a:cs typeface="Segoe UI"/>
              </a:rPr>
              <a:t> </a:t>
            </a:r>
            <a:r>
              <a:rPr sz="1200" b="1" spc="10" dirty="0">
                <a:solidFill>
                  <a:srgbClr val="00A650"/>
                </a:solidFill>
                <a:latin typeface="Segoe UI"/>
                <a:cs typeface="Segoe UI"/>
              </a:rPr>
              <a:t>NPV</a:t>
            </a:r>
            <a:endParaRPr sz="1200">
              <a:latin typeface="Segoe UI"/>
              <a:cs typeface="Segoe UI"/>
            </a:endParaRPr>
          </a:p>
          <a:p>
            <a:pPr marL="378460" indent="-365760">
              <a:lnSpc>
                <a:spcPct val="100000"/>
              </a:lnSpc>
              <a:spcBef>
                <a:spcPts val="640"/>
              </a:spcBef>
              <a:buSzPct val="109090"/>
              <a:buFont typeface="Wingdings"/>
              <a:buChar char=""/>
              <a:tabLst>
                <a:tab pos="377825" algn="l"/>
                <a:tab pos="378460" algn="l"/>
              </a:tabLst>
            </a:pPr>
            <a:r>
              <a:rPr sz="1100" dirty="0">
                <a:latin typeface="Segoe UI"/>
                <a:cs typeface="Segoe UI"/>
              </a:rPr>
              <a:t>NPV </a:t>
            </a:r>
            <a:r>
              <a:rPr sz="1100" spc="-5" dirty="0">
                <a:latin typeface="Segoe UI"/>
                <a:cs typeface="Segoe UI"/>
              </a:rPr>
              <a:t>method takes into account the </a:t>
            </a:r>
            <a:r>
              <a:rPr sz="1100" b="1" spc="-5" dirty="0">
                <a:latin typeface="Segoe UI"/>
                <a:cs typeface="Segoe UI"/>
              </a:rPr>
              <a:t>time </a:t>
            </a:r>
            <a:r>
              <a:rPr sz="1100" b="1" dirty="0">
                <a:latin typeface="Segoe UI"/>
                <a:cs typeface="Segoe UI"/>
              </a:rPr>
              <a:t>value </a:t>
            </a:r>
            <a:r>
              <a:rPr sz="1100" b="1" spc="-5" dirty="0">
                <a:latin typeface="Segoe UI"/>
                <a:cs typeface="Segoe UI"/>
              </a:rPr>
              <a:t>of</a:t>
            </a:r>
            <a:r>
              <a:rPr sz="1100" b="1" spc="-15" dirty="0">
                <a:latin typeface="Segoe UI"/>
                <a:cs typeface="Segoe UI"/>
              </a:rPr>
              <a:t> </a:t>
            </a:r>
            <a:r>
              <a:rPr sz="1100" b="1" dirty="0">
                <a:latin typeface="Segoe UI"/>
                <a:cs typeface="Segoe UI"/>
              </a:rPr>
              <a:t>money</a:t>
            </a:r>
            <a:r>
              <a:rPr sz="1100" dirty="0">
                <a:latin typeface="Segoe UI"/>
                <a:cs typeface="Segoe UI"/>
              </a:rPr>
              <a:t>.</a:t>
            </a:r>
            <a:endParaRPr sz="1100">
              <a:latin typeface="Segoe UI"/>
              <a:cs typeface="Segoe UI"/>
            </a:endParaRPr>
          </a:p>
          <a:p>
            <a:pPr marL="378460" indent="-365760">
              <a:lnSpc>
                <a:spcPct val="100000"/>
              </a:lnSpc>
              <a:spcBef>
                <a:spcPts val="745"/>
              </a:spcBef>
              <a:buSzPct val="109090"/>
              <a:buFont typeface="Wingdings"/>
              <a:buChar char=""/>
              <a:tabLst>
                <a:tab pos="377825" algn="l"/>
                <a:tab pos="378460" algn="l"/>
              </a:tabLst>
            </a:pPr>
            <a:r>
              <a:rPr sz="1100" spc="-5" dirty="0">
                <a:latin typeface="Segoe UI"/>
                <a:cs typeface="Segoe UI"/>
              </a:rPr>
              <a:t>The whole stream </a:t>
            </a:r>
            <a:r>
              <a:rPr sz="1100" dirty="0">
                <a:latin typeface="Segoe UI"/>
                <a:cs typeface="Segoe UI"/>
              </a:rPr>
              <a:t>of </a:t>
            </a:r>
            <a:r>
              <a:rPr sz="1100" b="1" spc="-5" dirty="0">
                <a:latin typeface="Segoe UI"/>
                <a:cs typeface="Segoe UI"/>
              </a:rPr>
              <a:t>cash flows </a:t>
            </a:r>
            <a:r>
              <a:rPr sz="1100" b="1" dirty="0">
                <a:latin typeface="Segoe UI"/>
                <a:cs typeface="Segoe UI"/>
              </a:rPr>
              <a:t>is</a:t>
            </a:r>
            <a:r>
              <a:rPr sz="1100" b="1" spc="-10" dirty="0">
                <a:latin typeface="Segoe UI"/>
                <a:cs typeface="Segoe UI"/>
              </a:rPr>
              <a:t> </a:t>
            </a:r>
            <a:r>
              <a:rPr sz="1100" b="1" spc="-5" dirty="0">
                <a:latin typeface="Segoe UI"/>
                <a:cs typeface="Segoe UI"/>
              </a:rPr>
              <a:t>considered.</a:t>
            </a:r>
            <a:endParaRPr sz="1100">
              <a:latin typeface="Segoe UI"/>
              <a:cs typeface="Segoe UI"/>
            </a:endParaRP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 name="object 3"/>
          <p:cNvSpPr txBox="1"/>
          <p:nvPr/>
        </p:nvSpPr>
        <p:spPr>
          <a:xfrm>
            <a:off x="5091176" y="746251"/>
            <a:ext cx="316865" cy="193675"/>
          </a:xfrm>
          <a:prstGeom prst="rect">
            <a:avLst/>
          </a:prstGeom>
        </p:spPr>
        <p:txBody>
          <a:bodyPr vert="horz" wrap="square" lIns="0" tIns="12700" rIns="0" bIns="0" rtlCol="0">
            <a:spAutoFit/>
          </a:bodyPr>
          <a:lstStyle/>
          <a:p>
            <a:pPr marL="12700">
              <a:lnSpc>
                <a:spcPct val="100000"/>
              </a:lnSpc>
              <a:spcBef>
                <a:spcPts val="100"/>
              </a:spcBef>
            </a:pPr>
            <a:r>
              <a:rPr sz="1100" b="1" spc="25" dirty="0">
                <a:solidFill>
                  <a:srgbClr val="FFFFFF"/>
                </a:solidFill>
                <a:latin typeface="Segoe UI"/>
                <a:cs typeface="Segoe UI"/>
              </a:rPr>
              <a:t>7</a:t>
            </a:r>
            <a:r>
              <a:rPr sz="1100" b="1" spc="10" dirty="0">
                <a:solidFill>
                  <a:srgbClr val="FFFFFF"/>
                </a:solidFill>
                <a:latin typeface="Segoe UI"/>
                <a:cs typeface="Segoe UI"/>
              </a:rPr>
              <a:t>.</a:t>
            </a:r>
            <a:r>
              <a:rPr sz="1100" b="1" spc="25" dirty="0">
                <a:solidFill>
                  <a:srgbClr val="FFFFFF"/>
                </a:solidFill>
                <a:latin typeface="Segoe UI"/>
                <a:cs typeface="Segoe UI"/>
              </a:rPr>
              <a:t>29</a:t>
            </a:r>
            <a:endParaRPr sz="1100">
              <a:latin typeface="Segoe UI"/>
              <a:cs typeface="Segoe UI"/>
            </a:endParaRPr>
          </a:p>
        </p:txBody>
      </p:sp>
      <p:sp>
        <p:nvSpPr>
          <p:cNvPr id="5" name="object 5"/>
          <p:cNvSpPr/>
          <p:nvPr/>
        </p:nvSpPr>
        <p:spPr>
          <a:xfrm>
            <a:off x="914400" y="6596377"/>
            <a:ext cx="5305425" cy="409575"/>
          </a:xfrm>
          <a:custGeom>
            <a:avLst/>
            <a:gdLst/>
            <a:ahLst/>
            <a:cxnLst/>
            <a:rect l="l" t="t" r="r" b="b"/>
            <a:pathLst>
              <a:path w="5305425" h="409575">
                <a:moveTo>
                  <a:pt x="0" y="68262"/>
                </a:moveTo>
                <a:lnTo>
                  <a:pt x="5363" y="41694"/>
                </a:lnTo>
                <a:lnTo>
                  <a:pt x="19991" y="19996"/>
                </a:lnTo>
                <a:lnTo>
                  <a:pt x="41689" y="5365"/>
                </a:lnTo>
                <a:lnTo>
                  <a:pt x="68262" y="0"/>
                </a:lnTo>
                <a:lnTo>
                  <a:pt x="5237162" y="0"/>
                </a:lnTo>
                <a:lnTo>
                  <a:pt x="5263735" y="5365"/>
                </a:lnTo>
                <a:lnTo>
                  <a:pt x="5285433" y="19996"/>
                </a:lnTo>
                <a:lnTo>
                  <a:pt x="5300061" y="41694"/>
                </a:lnTo>
                <a:lnTo>
                  <a:pt x="5305425" y="68262"/>
                </a:lnTo>
                <a:lnTo>
                  <a:pt x="5305425" y="341312"/>
                </a:lnTo>
                <a:lnTo>
                  <a:pt x="5300061" y="367885"/>
                </a:lnTo>
                <a:lnTo>
                  <a:pt x="5285433" y="389583"/>
                </a:lnTo>
                <a:lnTo>
                  <a:pt x="5263735" y="404211"/>
                </a:lnTo>
                <a:lnTo>
                  <a:pt x="5237162" y="409574"/>
                </a:lnTo>
                <a:lnTo>
                  <a:pt x="68262" y="409574"/>
                </a:lnTo>
                <a:lnTo>
                  <a:pt x="41689" y="404211"/>
                </a:lnTo>
                <a:lnTo>
                  <a:pt x="19991" y="389583"/>
                </a:lnTo>
                <a:lnTo>
                  <a:pt x="5363" y="367885"/>
                </a:lnTo>
                <a:lnTo>
                  <a:pt x="0" y="341312"/>
                </a:lnTo>
                <a:lnTo>
                  <a:pt x="0" y="68262"/>
                </a:lnTo>
                <a:close/>
              </a:path>
            </a:pathLst>
          </a:custGeom>
          <a:ln w="25400">
            <a:solidFill>
              <a:srgbClr val="00A650"/>
            </a:solidFill>
          </a:ln>
        </p:spPr>
        <p:txBody>
          <a:bodyPr wrap="square" lIns="0" tIns="0" rIns="0" bIns="0" rtlCol="0"/>
          <a:lstStyle/>
          <a:p>
            <a:endParaRPr/>
          </a:p>
        </p:txBody>
      </p:sp>
      <p:sp>
        <p:nvSpPr>
          <p:cNvPr id="6" name="object 6"/>
          <p:cNvSpPr txBox="1"/>
          <p:nvPr/>
        </p:nvSpPr>
        <p:spPr>
          <a:xfrm>
            <a:off x="901559" y="1246745"/>
            <a:ext cx="5285740" cy="5273040"/>
          </a:xfrm>
          <a:prstGeom prst="rect">
            <a:avLst/>
          </a:prstGeom>
        </p:spPr>
        <p:txBody>
          <a:bodyPr vert="horz" wrap="square" lIns="0" tIns="12700" rIns="0" bIns="0" rtlCol="0">
            <a:spAutoFit/>
          </a:bodyPr>
          <a:lstStyle/>
          <a:p>
            <a:pPr marL="378460" marR="5080" indent="-365760" algn="just">
              <a:lnSpc>
                <a:spcPct val="110900"/>
              </a:lnSpc>
              <a:spcBef>
                <a:spcPts val="100"/>
              </a:spcBef>
              <a:buSzPct val="109090"/>
              <a:buFont typeface="Wingdings"/>
              <a:buChar char=""/>
              <a:tabLst>
                <a:tab pos="379095" algn="l"/>
              </a:tabLst>
            </a:pPr>
            <a:r>
              <a:rPr sz="1100" spc="-5" dirty="0">
                <a:latin typeface="Segoe UI"/>
                <a:cs typeface="Segoe UI"/>
              </a:rPr>
              <a:t>The net present value can be seen </a:t>
            </a:r>
            <a:r>
              <a:rPr sz="1100" dirty="0">
                <a:latin typeface="Segoe UI"/>
                <a:cs typeface="Segoe UI"/>
              </a:rPr>
              <a:t>as </a:t>
            </a:r>
            <a:r>
              <a:rPr sz="1100" spc="-5" dirty="0">
                <a:latin typeface="Segoe UI"/>
                <a:cs typeface="Segoe UI"/>
              </a:rPr>
              <a:t>the addition to the wealth </a:t>
            </a:r>
            <a:r>
              <a:rPr sz="1100" dirty="0">
                <a:latin typeface="Segoe UI"/>
                <a:cs typeface="Segoe UI"/>
              </a:rPr>
              <a:t>of </a:t>
            </a:r>
            <a:r>
              <a:rPr sz="1100" spc="-5" dirty="0">
                <a:latin typeface="Segoe UI"/>
                <a:cs typeface="Segoe UI"/>
              </a:rPr>
              <a:t>shareholders.  The criterion </a:t>
            </a:r>
            <a:r>
              <a:rPr sz="1100" dirty="0">
                <a:latin typeface="Segoe UI"/>
                <a:cs typeface="Segoe UI"/>
              </a:rPr>
              <a:t>of NPV </a:t>
            </a:r>
            <a:r>
              <a:rPr sz="1100" spc="-5" dirty="0">
                <a:latin typeface="Segoe UI"/>
                <a:cs typeface="Segoe UI"/>
              </a:rPr>
              <a:t>is thus in conformity with basic financial</a:t>
            </a:r>
            <a:r>
              <a:rPr sz="1100" spc="30" dirty="0">
                <a:latin typeface="Segoe UI"/>
                <a:cs typeface="Segoe UI"/>
              </a:rPr>
              <a:t> </a:t>
            </a:r>
            <a:r>
              <a:rPr sz="1100" spc="-5" dirty="0">
                <a:latin typeface="Segoe UI"/>
                <a:cs typeface="Segoe UI"/>
              </a:rPr>
              <a:t>objectives.</a:t>
            </a:r>
            <a:endParaRPr sz="1100" dirty="0">
              <a:latin typeface="Segoe UI"/>
              <a:cs typeface="Segoe UI"/>
            </a:endParaRPr>
          </a:p>
          <a:p>
            <a:pPr marL="378460" marR="5715" indent="-365760" algn="just">
              <a:lnSpc>
                <a:spcPct val="110900"/>
              </a:lnSpc>
              <a:spcBef>
                <a:spcPts val="600"/>
              </a:spcBef>
              <a:buSzPct val="109090"/>
              <a:buFont typeface="Wingdings"/>
              <a:buChar char=""/>
              <a:tabLst>
                <a:tab pos="379095" algn="l"/>
              </a:tabLst>
            </a:pPr>
            <a:r>
              <a:rPr sz="1100" spc="-5" dirty="0">
                <a:latin typeface="Segoe UI"/>
                <a:cs typeface="Segoe UI"/>
              </a:rPr>
              <a:t>The </a:t>
            </a:r>
            <a:r>
              <a:rPr sz="1100" dirty="0">
                <a:latin typeface="Segoe UI"/>
                <a:cs typeface="Segoe UI"/>
              </a:rPr>
              <a:t>NPV </a:t>
            </a:r>
            <a:r>
              <a:rPr sz="1100" spc="-5" dirty="0">
                <a:latin typeface="Segoe UI"/>
                <a:cs typeface="Segoe UI"/>
              </a:rPr>
              <a:t>uses the </a:t>
            </a:r>
            <a:r>
              <a:rPr sz="1100" b="1" spc="-5" dirty="0">
                <a:latin typeface="Segoe UI"/>
                <a:cs typeface="Segoe UI"/>
              </a:rPr>
              <a:t>discounted cash flows </a:t>
            </a:r>
            <a:r>
              <a:rPr sz="1100" spc="-5" dirty="0">
                <a:latin typeface="Segoe UI"/>
                <a:cs typeface="Segoe UI"/>
              </a:rPr>
              <a:t>i.e., expresses cash flows in terms </a:t>
            </a:r>
            <a:r>
              <a:rPr sz="1100" dirty="0">
                <a:latin typeface="Segoe UI"/>
                <a:cs typeface="Segoe UI"/>
              </a:rPr>
              <a:t>of  </a:t>
            </a:r>
            <a:r>
              <a:rPr sz="1100" spc="-5" dirty="0">
                <a:latin typeface="Segoe UI"/>
                <a:cs typeface="Segoe UI"/>
              </a:rPr>
              <a:t>current rupees. The NPVs </a:t>
            </a:r>
            <a:r>
              <a:rPr sz="1100" dirty="0">
                <a:latin typeface="Segoe UI"/>
                <a:cs typeface="Segoe UI"/>
              </a:rPr>
              <a:t>of </a:t>
            </a:r>
            <a:r>
              <a:rPr sz="1100" spc="-5" dirty="0">
                <a:latin typeface="Segoe UI"/>
                <a:cs typeface="Segoe UI"/>
              </a:rPr>
              <a:t>different projects therefore can be compared. </a:t>
            </a:r>
            <a:r>
              <a:rPr sz="1100" spc="-10" dirty="0">
                <a:latin typeface="Segoe UI"/>
                <a:cs typeface="Segoe UI"/>
              </a:rPr>
              <a:t>It  </a:t>
            </a:r>
            <a:r>
              <a:rPr sz="1100" spc="-5" dirty="0">
                <a:latin typeface="Segoe UI"/>
                <a:cs typeface="Segoe UI"/>
              </a:rPr>
              <a:t>implies that each project can be evaluated independent </a:t>
            </a:r>
            <a:r>
              <a:rPr sz="1100" dirty="0">
                <a:latin typeface="Segoe UI"/>
                <a:cs typeface="Segoe UI"/>
              </a:rPr>
              <a:t>of </a:t>
            </a:r>
            <a:r>
              <a:rPr sz="1100" spc="-5" dirty="0">
                <a:latin typeface="Segoe UI"/>
                <a:cs typeface="Segoe UI"/>
              </a:rPr>
              <a:t>others </a:t>
            </a:r>
            <a:r>
              <a:rPr sz="1100" dirty="0">
                <a:latin typeface="Segoe UI"/>
                <a:cs typeface="Segoe UI"/>
              </a:rPr>
              <a:t>on </a:t>
            </a:r>
            <a:r>
              <a:rPr sz="1100" spc="-5" dirty="0">
                <a:latin typeface="Segoe UI"/>
                <a:cs typeface="Segoe UI"/>
              </a:rPr>
              <a:t>its own  merit.</a:t>
            </a:r>
            <a:endParaRPr sz="1100" dirty="0">
              <a:latin typeface="Segoe UI"/>
              <a:cs typeface="Segoe UI"/>
            </a:endParaRPr>
          </a:p>
          <a:p>
            <a:pPr marL="12700" algn="just">
              <a:lnSpc>
                <a:spcPct val="100000"/>
              </a:lnSpc>
              <a:spcBef>
                <a:spcPts val="750"/>
              </a:spcBef>
            </a:pPr>
            <a:r>
              <a:rPr sz="1200" b="1" spc="15" dirty="0">
                <a:solidFill>
                  <a:srgbClr val="00A650"/>
                </a:solidFill>
                <a:latin typeface="Segoe UI"/>
                <a:cs typeface="Segoe UI"/>
              </a:rPr>
              <a:t>Limitations </a:t>
            </a:r>
            <a:r>
              <a:rPr sz="1200" b="1" spc="10" dirty="0">
                <a:solidFill>
                  <a:srgbClr val="00A650"/>
                </a:solidFill>
                <a:latin typeface="Segoe UI"/>
                <a:cs typeface="Segoe UI"/>
              </a:rPr>
              <a:t>of</a:t>
            </a:r>
            <a:r>
              <a:rPr sz="1200" b="1" spc="55" dirty="0">
                <a:solidFill>
                  <a:srgbClr val="00A650"/>
                </a:solidFill>
                <a:latin typeface="Segoe UI"/>
                <a:cs typeface="Segoe UI"/>
              </a:rPr>
              <a:t> </a:t>
            </a:r>
            <a:r>
              <a:rPr sz="1200" b="1" spc="5" dirty="0">
                <a:solidFill>
                  <a:srgbClr val="00A650"/>
                </a:solidFill>
                <a:latin typeface="Segoe UI"/>
                <a:cs typeface="Segoe UI"/>
              </a:rPr>
              <a:t>NPV</a:t>
            </a:r>
            <a:endParaRPr sz="1200" dirty="0">
              <a:latin typeface="Segoe UI"/>
              <a:cs typeface="Segoe UI"/>
            </a:endParaRPr>
          </a:p>
          <a:p>
            <a:pPr marL="378460" indent="-366395" algn="just">
              <a:lnSpc>
                <a:spcPct val="100000"/>
              </a:lnSpc>
              <a:spcBef>
                <a:spcPts val="650"/>
              </a:spcBef>
              <a:buSzPct val="109090"/>
              <a:buFont typeface="Wingdings"/>
              <a:buChar char=""/>
              <a:tabLst>
                <a:tab pos="379095" algn="l"/>
              </a:tabLst>
            </a:pPr>
            <a:r>
              <a:rPr sz="1100" spc="-5" dirty="0">
                <a:latin typeface="Segoe UI"/>
                <a:cs typeface="Segoe UI"/>
              </a:rPr>
              <a:t>It involves </a:t>
            </a:r>
            <a:r>
              <a:rPr sz="1100" b="1" spc="-5" dirty="0">
                <a:latin typeface="Segoe UI"/>
                <a:cs typeface="Segoe UI"/>
              </a:rPr>
              <a:t>difficult calculations</a:t>
            </a:r>
            <a:r>
              <a:rPr sz="1100" spc="-5" dirty="0">
                <a:latin typeface="Segoe UI"/>
                <a:cs typeface="Segoe UI"/>
              </a:rPr>
              <a:t>.</a:t>
            </a:r>
            <a:endParaRPr sz="1100" dirty="0">
              <a:latin typeface="Segoe UI"/>
              <a:cs typeface="Segoe UI"/>
            </a:endParaRPr>
          </a:p>
          <a:p>
            <a:pPr marL="378460" marR="5080" indent="-365760" algn="just">
              <a:lnSpc>
                <a:spcPct val="110900"/>
              </a:lnSpc>
              <a:spcBef>
                <a:spcPts val="590"/>
              </a:spcBef>
              <a:buSzPct val="109090"/>
              <a:buFont typeface="Wingdings"/>
              <a:buChar char=""/>
              <a:tabLst>
                <a:tab pos="379095" algn="l"/>
              </a:tabLst>
            </a:pPr>
            <a:r>
              <a:rPr sz="1100" spc="-5" dirty="0">
                <a:latin typeface="Segoe UI"/>
                <a:cs typeface="Segoe UI"/>
              </a:rPr>
              <a:t>The application </a:t>
            </a:r>
            <a:r>
              <a:rPr sz="1100" dirty="0">
                <a:latin typeface="Segoe UI"/>
                <a:cs typeface="Segoe UI"/>
              </a:rPr>
              <a:t>of </a:t>
            </a:r>
            <a:r>
              <a:rPr sz="1100" spc="-5" dirty="0">
                <a:latin typeface="Segoe UI"/>
                <a:cs typeface="Segoe UI"/>
              </a:rPr>
              <a:t>this method necessitates forecasting cash flows </a:t>
            </a:r>
            <a:r>
              <a:rPr sz="1100" dirty="0">
                <a:latin typeface="Segoe UI"/>
                <a:cs typeface="Segoe UI"/>
              </a:rPr>
              <a:t>and </a:t>
            </a:r>
            <a:r>
              <a:rPr sz="1100" spc="-5" dirty="0">
                <a:latin typeface="Segoe UI"/>
                <a:cs typeface="Segoe UI"/>
              </a:rPr>
              <a:t>the  discount rate. Thus accuracy </a:t>
            </a:r>
            <a:r>
              <a:rPr sz="1100" dirty="0">
                <a:latin typeface="Segoe UI"/>
                <a:cs typeface="Segoe UI"/>
              </a:rPr>
              <a:t>of NPV </a:t>
            </a:r>
            <a:r>
              <a:rPr sz="1100" spc="-5" dirty="0">
                <a:latin typeface="Segoe UI"/>
                <a:cs typeface="Segoe UI"/>
              </a:rPr>
              <a:t>depends </a:t>
            </a:r>
            <a:r>
              <a:rPr sz="1100" dirty="0">
                <a:latin typeface="Segoe UI"/>
                <a:cs typeface="Segoe UI"/>
              </a:rPr>
              <a:t>on </a:t>
            </a:r>
            <a:r>
              <a:rPr sz="1100" spc="-5" dirty="0">
                <a:latin typeface="Segoe UI"/>
                <a:cs typeface="Segoe UI"/>
              </a:rPr>
              <a:t>accurate estimation </a:t>
            </a:r>
            <a:r>
              <a:rPr sz="1100" dirty="0">
                <a:latin typeface="Segoe UI"/>
                <a:cs typeface="Segoe UI"/>
              </a:rPr>
              <a:t>of these  </a:t>
            </a:r>
            <a:r>
              <a:rPr sz="1100" spc="-5" dirty="0">
                <a:latin typeface="Segoe UI"/>
                <a:cs typeface="Segoe UI"/>
              </a:rPr>
              <a:t>two factors which </a:t>
            </a:r>
            <a:r>
              <a:rPr sz="1100" dirty="0">
                <a:latin typeface="Segoe UI"/>
                <a:cs typeface="Segoe UI"/>
              </a:rPr>
              <a:t>may </a:t>
            </a:r>
            <a:r>
              <a:rPr sz="1100" spc="-10" dirty="0">
                <a:latin typeface="Segoe UI"/>
                <a:cs typeface="Segoe UI"/>
              </a:rPr>
              <a:t>be </a:t>
            </a:r>
            <a:r>
              <a:rPr sz="1100" b="1" dirty="0">
                <a:latin typeface="Segoe UI"/>
                <a:cs typeface="Segoe UI"/>
              </a:rPr>
              <a:t>quite </a:t>
            </a:r>
            <a:r>
              <a:rPr sz="1100" b="1" spc="-5" dirty="0">
                <a:latin typeface="Segoe UI"/>
                <a:cs typeface="Segoe UI"/>
              </a:rPr>
              <a:t>difficult in</a:t>
            </a:r>
            <a:r>
              <a:rPr sz="1100" b="1" spc="5" dirty="0">
                <a:latin typeface="Segoe UI"/>
                <a:cs typeface="Segoe UI"/>
              </a:rPr>
              <a:t> </a:t>
            </a:r>
            <a:r>
              <a:rPr sz="1100" b="1" spc="-5" dirty="0">
                <a:latin typeface="Segoe UI"/>
                <a:cs typeface="Segoe UI"/>
              </a:rPr>
              <a:t>practice</a:t>
            </a:r>
            <a:r>
              <a:rPr sz="1100" spc="-5" dirty="0">
                <a:latin typeface="Segoe UI"/>
                <a:cs typeface="Segoe UI"/>
              </a:rPr>
              <a:t>.</a:t>
            </a:r>
            <a:endParaRPr sz="1100" dirty="0">
              <a:latin typeface="Segoe UI"/>
              <a:cs typeface="Segoe UI"/>
            </a:endParaRPr>
          </a:p>
          <a:p>
            <a:pPr marL="378460" marR="6985" algn="just">
              <a:lnSpc>
                <a:spcPct val="110900"/>
              </a:lnSpc>
              <a:spcBef>
                <a:spcPts val="600"/>
              </a:spcBef>
            </a:pPr>
            <a:r>
              <a:rPr sz="1100" spc="-5" dirty="0">
                <a:latin typeface="Segoe UI"/>
                <a:cs typeface="Segoe UI"/>
              </a:rPr>
              <a:t>The decision under </a:t>
            </a:r>
            <a:r>
              <a:rPr sz="1100" dirty="0">
                <a:latin typeface="Segoe UI"/>
                <a:cs typeface="Segoe UI"/>
              </a:rPr>
              <a:t>NPV </a:t>
            </a:r>
            <a:r>
              <a:rPr sz="1100" spc="-5" dirty="0">
                <a:latin typeface="Segoe UI"/>
                <a:cs typeface="Segoe UI"/>
              </a:rPr>
              <a:t>method is </a:t>
            </a:r>
            <a:r>
              <a:rPr sz="1100" b="1" dirty="0">
                <a:latin typeface="Segoe UI"/>
                <a:cs typeface="Segoe UI"/>
              </a:rPr>
              <a:t>based </a:t>
            </a:r>
            <a:r>
              <a:rPr sz="1100" b="1" spc="-5" dirty="0">
                <a:latin typeface="Segoe UI"/>
                <a:cs typeface="Segoe UI"/>
              </a:rPr>
              <a:t>on absolute measure</a:t>
            </a:r>
            <a:r>
              <a:rPr sz="1100" spc="-5" dirty="0">
                <a:latin typeface="Segoe UI"/>
                <a:cs typeface="Segoe UI"/>
              </a:rPr>
              <a:t>. It ignores the  difference in initial outflows, </a:t>
            </a:r>
            <a:r>
              <a:rPr sz="1100" dirty="0">
                <a:latin typeface="Segoe UI"/>
                <a:cs typeface="Segoe UI"/>
              </a:rPr>
              <a:t>size of </a:t>
            </a:r>
            <a:r>
              <a:rPr sz="1100" spc="-5" dirty="0">
                <a:latin typeface="Segoe UI"/>
                <a:cs typeface="Segoe UI"/>
              </a:rPr>
              <a:t>different proposals etc. while evaluating  mutually exclusive projects.</a:t>
            </a:r>
            <a:endParaRPr sz="1100" dirty="0">
              <a:latin typeface="Segoe UI"/>
              <a:cs typeface="Segoe UI"/>
            </a:endParaRPr>
          </a:p>
          <a:p>
            <a:pPr marL="12700" marR="8255" algn="just">
              <a:lnSpc>
                <a:spcPct val="110000"/>
              </a:lnSpc>
              <a:spcBef>
                <a:spcPts val="620"/>
              </a:spcBef>
            </a:pPr>
            <a:r>
              <a:rPr sz="1200" b="1" spc="15" dirty="0">
                <a:solidFill>
                  <a:srgbClr val="00A650"/>
                </a:solidFill>
                <a:latin typeface="Segoe UI"/>
                <a:cs typeface="Segoe UI"/>
              </a:rPr>
              <a:t>Profitability Index /Desirability Factor/Present </a:t>
            </a:r>
            <a:r>
              <a:rPr sz="1200" b="1" spc="10" dirty="0">
                <a:solidFill>
                  <a:srgbClr val="00A650"/>
                </a:solidFill>
                <a:latin typeface="Segoe UI"/>
                <a:cs typeface="Segoe UI"/>
              </a:rPr>
              <a:t>Value Index  </a:t>
            </a:r>
            <a:r>
              <a:rPr sz="1200" b="1" spc="15" dirty="0">
                <a:solidFill>
                  <a:srgbClr val="00A650"/>
                </a:solidFill>
                <a:latin typeface="Segoe UI"/>
                <a:cs typeface="Segoe UI"/>
              </a:rPr>
              <a:t>Method</a:t>
            </a:r>
            <a:r>
              <a:rPr sz="1200" b="1" spc="35" dirty="0">
                <a:solidFill>
                  <a:srgbClr val="00A650"/>
                </a:solidFill>
                <a:latin typeface="Segoe UI"/>
                <a:cs typeface="Segoe UI"/>
              </a:rPr>
              <a:t> </a:t>
            </a:r>
            <a:r>
              <a:rPr sz="1200" b="1" spc="10" dirty="0">
                <a:solidFill>
                  <a:srgbClr val="00A650"/>
                </a:solidFill>
                <a:latin typeface="Segoe UI"/>
                <a:cs typeface="Segoe UI"/>
              </a:rPr>
              <a:t>(PI)</a:t>
            </a:r>
            <a:endParaRPr sz="1200" dirty="0">
              <a:latin typeface="Segoe UI"/>
              <a:cs typeface="Segoe UI"/>
            </a:endParaRPr>
          </a:p>
          <a:p>
            <a:pPr marL="12700" marR="8255" algn="just">
              <a:lnSpc>
                <a:spcPct val="110600"/>
              </a:lnSpc>
              <a:spcBef>
                <a:spcPts val="515"/>
              </a:spcBef>
            </a:pPr>
            <a:r>
              <a:rPr sz="1100" spc="15" dirty="0">
                <a:latin typeface="Segoe UI"/>
                <a:cs typeface="Segoe UI"/>
              </a:rPr>
              <a:t>The students </a:t>
            </a:r>
            <a:r>
              <a:rPr sz="1100" spc="5" dirty="0">
                <a:latin typeface="Segoe UI"/>
                <a:cs typeface="Segoe UI"/>
              </a:rPr>
              <a:t>may </a:t>
            </a:r>
            <a:r>
              <a:rPr sz="1100" spc="10" dirty="0">
                <a:latin typeface="Segoe UI"/>
                <a:cs typeface="Segoe UI"/>
              </a:rPr>
              <a:t>have seen how with the help of </a:t>
            </a:r>
            <a:r>
              <a:rPr sz="1100" spc="15" dirty="0">
                <a:latin typeface="Segoe UI"/>
                <a:cs typeface="Segoe UI"/>
              </a:rPr>
              <a:t>discounted </a:t>
            </a:r>
            <a:r>
              <a:rPr sz="1100" spc="10" dirty="0">
                <a:latin typeface="Segoe UI"/>
                <a:cs typeface="Segoe UI"/>
              </a:rPr>
              <a:t>cash </a:t>
            </a:r>
            <a:r>
              <a:rPr sz="1100" spc="15" dirty="0">
                <a:latin typeface="Segoe UI"/>
                <a:cs typeface="Segoe UI"/>
              </a:rPr>
              <a:t>flow technique,  the </a:t>
            </a:r>
            <a:r>
              <a:rPr sz="1100" spc="10" dirty="0">
                <a:latin typeface="Segoe UI"/>
                <a:cs typeface="Segoe UI"/>
              </a:rPr>
              <a:t>two </a:t>
            </a:r>
            <a:r>
              <a:rPr sz="1100" spc="15" dirty="0">
                <a:latin typeface="Segoe UI"/>
                <a:cs typeface="Segoe UI"/>
              </a:rPr>
              <a:t>alternative proposals </a:t>
            </a:r>
            <a:r>
              <a:rPr sz="1100" spc="10" dirty="0">
                <a:latin typeface="Segoe UI"/>
                <a:cs typeface="Segoe UI"/>
              </a:rPr>
              <a:t>for </a:t>
            </a:r>
            <a:r>
              <a:rPr sz="1100" spc="15" dirty="0">
                <a:latin typeface="Segoe UI"/>
                <a:cs typeface="Segoe UI"/>
              </a:rPr>
              <a:t>capital expenditure </a:t>
            </a:r>
            <a:r>
              <a:rPr sz="1100" spc="10" dirty="0">
                <a:latin typeface="Segoe UI"/>
                <a:cs typeface="Segoe UI"/>
              </a:rPr>
              <a:t>can be compared. </a:t>
            </a:r>
            <a:r>
              <a:rPr sz="1100" spc="5" dirty="0">
                <a:latin typeface="Segoe UI"/>
                <a:cs typeface="Segoe UI"/>
              </a:rPr>
              <a:t>In </a:t>
            </a:r>
            <a:r>
              <a:rPr sz="1100" spc="10" dirty="0">
                <a:latin typeface="Segoe UI"/>
                <a:cs typeface="Segoe UI"/>
              </a:rPr>
              <a:t>certain  </a:t>
            </a:r>
            <a:r>
              <a:rPr sz="1100" spc="15" dirty="0">
                <a:latin typeface="Segoe UI"/>
                <a:cs typeface="Segoe UI"/>
              </a:rPr>
              <a:t>cases </a:t>
            </a:r>
            <a:r>
              <a:rPr sz="1100" spc="5" dirty="0">
                <a:latin typeface="Segoe UI"/>
                <a:cs typeface="Segoe UI"/>
              </a:rPr>
              <a:t>we </a:t>
            </a:r>
            <a:r>
              <a:rPr sz="1100" spc="10" dirty="0">
                <a:latin typeface="Segoe UI"/>
                <a:cs typeface="Segoe UI"/>
              </a:rPr>
              <a:t>have </a:t>
            </a:r>
            <a:r>
              <a:rPr sz="1100" spc="5" dirty="0">
                <a:latin typeface="Segoe UI"/>
                <a:cs typeface="Segoe UI"/>
              </a:rPr>
              <a:t>to </a:t>
            </a:r>
            <a:r>
              <a:rPr sz="1100" b="1" spc="15" dirty="0">
                <a:latin typeface="Segoe UI"/>
                <a:cs typeface="Segoe UI"/>
              </a:rPr>
              <a:t>compare </a:t>
            </a:r>
            <a:r>
              <a:rPr sz="1100" b="1" dirty="0">
                <a:latin typeface="Segoe UI"/>
                <a:cs typeface="Segoe UI"/>
              </a:rPr>
              <a:t>a </a:t>
            </a:r>
            <a:r>
              <a:rPr sz="1100" b="1" spc="15" dirty="0">
                <a:latin typeface="Segoe UI"/>
                <a:cs typeface="Segoe UI"/>
              </a:rPr>
              <a:t>number </a:t>
            </a:r>
            <a:r>
              <a:rPr sz="1100" b="1" spc="10" dirty="0">
                <a:latin typeface="Segoe UI"/>
                <a:cs typeface="Segoe UI"/>
              </a:rPr>
              <a:t>of </a:t>
            </a:r>
            <a:r>
              <a:rPr sz="1100" b="1" spc="15" dirty="0">
                <a:latin typeface="Segoe UI"/>
                <a:cs typeface="Segoe UI"/>
              </a:rPr>
              <a:t>proposals </a:t>
            </a:r>
            <a:r>
              <a:rPr sz="1100" b="1" spc="10" dirty="0">
                <a:latin typeface="Segoe UI"/>
                <a:cs typeface="Segoe UI"/>
              </a:rPr>
              <a:t>each involving different  </a:t>
            </a:r>
            <a:r>
              <a:rPr sz="1100" b="1" spc="15" dirty="0">
                <a:latin typeface="Segoe UI"/>
                <a:cs typeface="Segoe UI"/>
              </a:rPr>
              <a:t>amounts </a:t>
            </a:r>
            <a:r>
              <a:rPr sz="1100" b="1" dirty="0">
                <a:latin typeface="Segoe UI"/>
                <a:cs typeface="Segoe UI"/>
              </a:rPr>
              <a:t>of </a:t>
            </a:r>
            <a:r>
              <a:rPr sz="1100" b="1" spc="10" dirty="0">
                <a:latin typeface="Segoe UI"/>
                <a:cs typeface="Segoe UI"/>
              </a:rPr>
              <a:t>cash</a:t>
            </a:r>
            <a:r>
              <a:rPr sz="1100" b="1" spc="90" dirty="0">
                <a:latin typeface="Segoe UI"/>
                <a:cs typeface="Segoe UI"/>
              </a:rPr>
              <a:t> </a:t>
            </a:r>
            <a:r>
              <a:rPr sz="1100" b="1" spc="10" dirty="0">
                <a:latin typeface="Segoe UI"/>
                <a:cs typeface="Segoe UI"/>
              </a:rPr>
              <a:t>inflows.</a:t>
            </a:r>
            <a:endParaRPr sz="1100" dirty="0">
              <a:latin typeface="Segoe UI"/>
              <a:cs typeface="Segoe UI"/>
            </a:endParaRPr>
          </a:p>
          <a:p>
            <a:pPr marL="12700" marR="8255" algn="just">
              <a:lnSpc>
                <a:spcPct val="110900"/>
              </a:lnSpc>
              <a:spcBef>
                <a:spcPts val="600"/>
              </a:spcBef>
            </a:pPr>
            <a:r>
              <a:rPr sz="1100" spc="15" dirty="0">
                <a:latin typeface="Segoe UI"/>
                <a:cs typeface="Segoe UI"/>
              </a:rPr>
              <a:t>One </a:t>
            </a:r>
            <a:r>
              <a:rPr sz="1100" spc="10" dirty="0">
                <a:latin typeface="Segoe UI"/>
                <a:cs typeface="Segoe UI"/>
              </a:rPr>
              <a:t>of the </a:t>
            </a:r>
            <a:r>
              <a:rPr sz="1100" spc="15" dirty="0">
                <a:latin typeface="Segoe UI"/>
                <a:cs typeface="Segoe UI"/>
              </a:rPr>
              <a:t>methods </a:t>
            </a:r>
            <a:r>
              <a:rPr sz="1100" spc="5" dirty="0">
                <a:latin typeface="Segoe UI"/>
                <a:cs typeface="Segoe UI"/>
              </a:rPr>
              <a:t>of </a:t>
            </a:r>
            <a:r>
              <a:rPr sz="1100" spc="15" dirty="0">
                <a:latin typeface="Segoe UI"/>
                <a:cs typeface="Segoe UI"/>
              </a:rPr>
              <a:t>comparing </a:t>
            </a:r>
            <a:r>
              <a:rPr sz="1100" spc="10" dirty="0">
                <a:latin typeface="Segoe UI"/>
                <a:cs typeface="Segoe UI"/>
              </a:rPr>
              <a:t>such </a:t>
            </a:r>
            <a:r>
              <a:rPr sz="1100" spc="15" dirty="0">
                <a:latin typeface="Segoe UI"/>
                <a:cs typeface="Segoe UI"/>
              </a:rPr>
              <a:t>proposals </a:t>
            </a:r>
            <a:r>
              <a:rPr sz="1100" spc="10" dirty="0">
                <a:latin typeface="Segoe UI"/>
                <a:cs typeface="Segoe UI"/>
              </a:rPr>
              <a:t>is </a:t>
            </a:r>
            <a:r>
              <a:rPr sz="1100" spc="5" dirty="0">
                <a:latin typeface="Segoe UI"/>
                <a:cs typeface="Segoe UI"/>
              </a:rPr>
              <a:t>to </a:t>
            </a:r>
            <a:r>
              <a:rPr sz="1100" spc="10" dirty="0">
                <a:latin typeface="Segoe UI"/>
                <a:cs typeface="Segoe UI"/>
              </a:rPr>
              <a:t>work </a:t>
            </a:r>
            <a:r>
              <a:rPr sz="1100" spc="15" dirty="0">
                <a:latin typeface="Segoe UI"/>
                <a:cs typeface="Segoe UI"/>
              </a:rPr>
              <a:t>out </a:t>
            </a:r>
            <a:r>
              <a:rPr sz="1100" spc="10" dirty="0">
                <a:latin typeface="Segoe UI"/>
                <a:cs typeface="Segoe UI"/>
              </a:rPr>
              <a:t>what </a:t>
            </a:r>
            <a:r>
              <a:rPr sz="1100" dirty="0">
                <a:latin typeface="Segoe UI"/>
                <a:cs typeface="Segoe UI"/>
              </a:rPr>
              <a:t>is </a:t>
            </a:r>
            <a:r>
              <a:rPr sz="1100" spc="15" dirty="0">
                <a:latin typeface="Segoe UI"/>
                <a:cs typeface="Segoe UI"/>
              </a:rPr>
              <a:t>known </a:t>
            </a:r>
            <a:r>
              <a:rPr sz="1100" spc="5" dirty="0">
                <a:latin typeface="Segoe UI"/>
                <a:cs typeface="Segoe UI"/>
              </a:rPr>
              <a:t>as  </a:t>
            </a:r>
            <a:r>
              <a:rPr sz="1100" spc="15" dirty="0">
                <a:latin typeface="Segoe UI"/>
                <a:cs typeface="Segoe UI"/>
              </a:rPr>
              <a:t>the ‘</a:t>
            </a:r>
            <a:r>
              <a:rPr sz="1100" i="1" spc="15" dirty="0">
                <a:latin typeface="Segoe UI"/>
                <a:cs typeface="Segoe UI"/>
              </a:rPr>
              <a:t>Desirability factor</a:t>
            </a:r>
            <a:r>
              <a:rPr sz="1100" spc="15" dirty="0">
                <a:latin typeface="Segoe UI"/>
                <a:cs typeface="Segoe UI"/>
              </a:rPr>
              <a:t>’, </a:t>
            </a:r>
            <a:r>
              <a:rPr sz="1100" spc="10" dirty="0">
                <a:latin typeface="Segoe UI"/>
                <a:cs typeface="Segoe UI"/>
              </a:rPr>
              <a:t>or </a:t>
            </a:r>
            <a:r>
              <a:rPr sz="1100" spc="15" dirty="0">
                <a:latin typeface="Segoe UI"/>
                <a:cs typeface="Segoe UI"/>
              </a:rPr>
              <a:t>‘</a:t>
            </a:r>
            <a:r>
              <a:rPr sz="1100" i="1" spc="15" dirty="0">
                <a:latin typeface="Segoe UI"/>
                <a:cs typeface="Segoe UI"/>
              </a:rPr>
              <a:t>Profitability </a:t>
            </a:r>
            <a:r>
              <a:rPr sz="1100" i="1" spc="10" dirty="0">
                <a:latin typeface="Segoe UI"/>
                <a:cs typeface="Segoe UI"/>
              </a:rPr>
              <a:t>index</a:t>
            </a:r>
            <a:r>
              <a:rPr sz="1100" spc="10" dirty="0">
                <a:latin typeface="Segoe UI"/>
                <a:cs typeface="Segoe UI"/>
              </a:rPr>
              <a:t>’ </a:t>
            </a:r>
            <a:r>
              <a:rPr sz="1100" spc="5" dirty="0">
                <a:latin typeface="Segoe UI"/>
                <a:cs typeface="Segoe UI"/>
              </a:rPr>
              <a:t>or </a:t>
            </a:r>
            <a:r>
              <a:rPr sz="1100" spc="15" dirty="0">
                <a:latin typeface="Segoe UI"/>
                <a:cs typeface="Segoe UI"/>
              </a:rPr>
              <a:t>‘</a:t>
            </a:r>
            <a:r>
              <a:rPr sz="1100" i="1" spc="15" dirty="0">
                <a:latin typeface="Segoe UI"/>
                <a:cs typeface="Segoe UI"/>
              </a:rPr>
              <a:t>Present Value </a:t>
            </a:r>
            <a:r>
              <a:rPr sz="1100" i="1" spc="10" dirty="0">
                <a:latin typeface="Segoe UI"/>
                <a:cs typeface="Segoe UI"/>
              </a:rPr>
              <a:t>Index</a:t>
            </a:r>
            <a:r>
              <a:rPr sz="1100" i="1" spc="270" dirty="0">
                <a:latin typeface="Segoe UI"/>
                <a:cs typeface="Segoe UI"/>
              </a:rPr>
              <a:t> </a:t>
            </a:r>
            <a:r>
              <a:rPr sz="1100" i="1" spc="15" dirty="0">
                <a:latin typeface="Segoe UI"/>
                <a:cs typeface="Segoe UI"/>
              </a:rPr>
              <a:t>Method</a:t>
            </a:r>
            <a:r>
              <a:rPr sz="1100" spc="15" dirty="0">
                <a:latin typeface="Segoe UI"/>
                <a:cs typeface="Segoe UI"/>
              </a:rPr>
              <a:t>’.</a:t>
            </a:r>
            <a:endParaRPr sz="1100" dirty="0">
              <a:latin typeface="Segoe UI"/>
              <a:cs typeface="Segoe UI"/>
            </a:endParaRPr>
          </a:p>
          <a:p>
            <a:pPr marL="12700">
              <a:lnSpc>
                <a:spcPct val="100000"/>
              </a:lnSpc>
              <a:spcBef>
                <a:spcPts val="745"/>
              </a:spcBef>
            </a:pPr>
            <a:r>
              <a:rPr sz="1100" i="1" spc="15" dirty="0">
                <a:latin typeface="Segoe UI"/>
                <a:cs typeface="Segoe UI"/>
              </a:rPr>
              <a:t>Mathematically:</a:t>
            </a:r>
            <a:endParaRPr sz="1100" dirty="0">
              <a:latin typeface="Segoe UI"/>
              <a:cs typeface="Segoe UI"/>
            </a:endParaRPr>
          </a:p>
          <a:p>
            <a:pPr marL="12700">
              <a:lnSpc>
                <a:spcPct val="100000"/>
              </a:lnSpc>
              <a:spcBef>
                <a:spcPts val="740"/>
              </a:spcBef>
            </a:pPr>
            <a:r>
              <a:rPr sz="1100" spc="15" dirty="0">
                <a:latin typeface="Segoe UI"/>
                <a:cs typeface="Segoe UI"/>
              </a:rPr>
              <a:t>The Profitability </a:t>
            </a:r>
            <a:r>
              <a:rPr sz="1100" spc="10" dirty="0">
                <a:latin typeface="Segoe UI"/>
                <a:cs typeface="Segoe UI"/>
              </a:rPr>
              <a:t>Index (PI) is </a:t>
            </a:r>
            <a:r>
              <a:rPr sz="1100" spc="15" dirty="0">
                <a:latin typeface="Segoe UI"/>
                <a:cs typeface="Segoe UI"/>
              </a:rPr>
              <a:t>calculated </a:t>
            </a:r>
            <a:r>
              <a:rPr sz="1100" spc="10" dirty="0">
                <a:latin typeface="Segoe UI"/>
                <a:cs typeface="Segoe UI"/>
              </a:rPr>
              <a:t>as</a:t>
            </a:r>
            <a:r>
              <a:rPr sz="1100" spc="170" dirty="0">
                <a:latin typeface="Segoe UI"/>
                <a:cs typeface="Segoe UI"/>
              </a:rPr>
              <a:t> </a:t>
            </a:r>
            <a:r>
              <a:rPr sz="1100" spc="10" dirty="0">
                <a:latin typeface="Segoe UI"/>
                <a:cs typeface="Segoe UI"/>
              </a:rPr>
              <a:t>below:</a:t>
            </a:r>
            <a:endParaRPr sz="1100" dirty="0">
              <a:latin typeface="Segoe UI"/>
              <a:cs typeface="Segoe UI"/>
            </a:endParaRPr>
          </a:p>
        </p:txBody>
      </p:sp>
      <p:sp>
        <p:nvSpPr>
          <p:cNvPr id="7" name="object 7"/>
          <p:cNvSpPr txBox="1"/>
          <p:nvPr/>
        </p:nvSpPr>
        <p:spPr>
          <a:xfrm>
            <a:off x="1086103" y="6676135"/>
            <a:ext cx="1368425" cy="177800"/>
          </a:xfrm>
          <a:prstGeom prst="rect">
            <a:avLst/>
          </a:prstGeom>
        </p:spPr>
        <p:txBody>
          <a:bodyPr vert="horz" wrap="square" lIns="0" tIns="12065" rIns="0" bIns="0" rtlCol="0">
            <a:spAutoFit/>
          </a:bodyPr>
          <a:lstStyle/>
          <a:p>
            <a:pPr marL="12700">
              <a:lnSpc>
                <a:spcPct val="100000"/>
              </a:lnSpc>
              <a:spcBef>
                <a:spcPts val="95"/>
              </a:spcBef>
            </a:pPr>
            <a:r>
              <a:rPr sz="1000" spc="15" dirty="0">
                <a:latin typeface="Segoe UI"/>
                <a:cs typeface="Segoe UI"/>
              </a:rPr>
              <a:t>Profitability </a:t>
            </a:r>
            <a:r>
              <a:rPr sz="1000" spc="10" dirty="0">
                <a:latin typeface="Segoe UI"/>
                <a:cs typeface="Segoe UI"/>
              </a:rPr>
              <a:t>Index</a:t>
            </a:r>
            <a:r>
              <a:rPr sz="1000" spc="25" dirty="0">
                <a:latin typeface="Segoe UI"/>
                <a:cs typeface="Segoe UI"/>
              </a:rPr>
              <a:t> </a:t>
            </a:r>
            <a:r>
              <a:rPr sz="1000" spc="10" dirty="0">
                <a:latin typeface="Segoe UI"/>
                <a:cs typeface="Segoe UI"/>
              </a:rPr>
              <a:t>(PI)=</a:t>
            </a:r>
            <a:endParaRPr sz="1000">
              <a:latin typeface="Segoe UI"/>
              <a:cs typeface="Segoe UI"/>
            </a:endParaRPr>
          </a:p>
        </p:txBody>
      </p:sp>
      <p:sp>
        <p:nvSpPr>
          <p:cNvPr id="8" name="object 8"/>
          <p:cNvSpPr/>
          <p:nvPr/>
        </p:nvSpPr>
        <p:spPr>
          <a:xfrm>
            <a:off x="2469277" y="6783916"/>
            <a:ext cx="3486150" cy="0"/>
          </a:xfrm>
          <a:custGeom>
            <a:avLst/>
            <a:gdLst/>
            <a:ahLst/>
            <a:cxnLst/>
            <a:rect l="l" t="t" r="r" b="b"/>
            <a:pathLst>
              <a:path w="3486150">
                <a:moveTo>
                  <a:pt x="0" y="0"/>
                </a:moveTo>
                <a:lnTo>
                  <a:pt x="3485686" y="0"/>
                </a:lnTo>
              </a:path>
            </a:pathLst>
          </a:custGeom>
          <a:ln w="6683">
            <a:solidFill>
              <a:srgbClr val="000000"/>
            </a:solidFill>
          </a:ln>
        </p:spPr>
        <p:txBody>
          <a:bodyPr wrap="square" lIns="0" tIns="0" rIns="0" bIns="0" rtlCol="0"/>
          <a:lstStyle/>
          <a:p>
            <a:endParaRPr/>
          </a:p>
        </p:txBody>
      </p:sp>
      <p:sp>
        <p:nvSpPr>
          <p:cNvPr id="9" name="object 9"/>
          <p:cNvSpPr txBox="1"/>
          <p:nvPr/>
        </p:nvSpPr>
        <p:spPr>
          <a:xfrm>
            <a:off x="3366809" y="6590761"/>
            <a:ext cx="1656080" cy="176530"/>
          </a:xfrm>
          <a:prstGeom prst="rect">
            <a:avLst/>
          </a:prstGeom>
        </p:spPr>
        <p:txBody>
          <a:bodyPr vert="horz" wrap="square" lIns="0" tIns="11430" rIns="0" bIns="0" rtlCol="0">
            <a:spAutoFit/>
          </a:bodyPr>
          <a:lstStyle/>
          <a:p>
            <a:pPr marL="12700">
              <a:lnSpc>
                <a:spcPct val="100000"/>
              </a:lnSpc>
              <a:spcBef>
                <a:spcPts val="90"/>
              </a:spcBef>
            </a:pPr>
            <a:r>
              <a:rPr sz="1000" spc="-50" dirty="0">
                <a:latin typeface="Segoe UI"/>
                <a:cs typeface="Segoe UI"/>
              </a:rPr>
              <a:t>Sum</a:t>
            </a:r>
            <a:r>
              <a:rPr sz="1000" spc="-140" dirty="0">
                <a:latin typeface="Segoe UI"/>
                <a:cs typeface="Segoe UI"/>
              </a:rPr>
              <a:t> </a:t>
            </a:r>
            <a:r>
              <a:rPr sz="1000" spc="-30" dirty="0">
                <a:latin typeface="Segoe UI"/>
                <a:cs typeface="Segoe UI"/>
              </a:rPr>
              <a:t>of</a:t>
            </a:r>
            <a:r>
              <a:rPr sz="1000" spc="-55" dirty="0">
                <a:latin typeface="Segoe UI"/>
                <a:cs typeface="Segoe UI"/>
              </a:rPr>
              <a:t> </a:t>
            </a:r>
            <a:r>
              <a:rPr sz="1000" spc="-35" dirty="0">
                <a:latin typeface="Segoe UI"/>
                <a:cs typeface="Segoe UI"/>
              </a:rPr>
              <a:t>discounted</a:t>
            </a:r>
            <a:r>
              <a:rPr sz="1000" spc="-125" dirty="0">
                <a:latin typeface="Segoe UI"/>
                <a:cs typeface="Segoe UI"/>
              </a:rPr>
              <a:t> </a:t>
            </a:r>
            <a:r>
              <a:rPr sz="1000" spc="-35" dirty="0">
                <a:latin typeface="Segoe UI"/>
                <a:cs typeface="Segoe UI"/>
              </a:rPr>
              <a:t>cash</a:t>
            </a:r>
            <a:r>
              <a:rPr sz="1000" spc="-155" dirty="0">
                <a:latin typeface="Segoe UI"/>
                <a:cs typeface="Segoe UI"/>
              </a:rPr>
              <a:t> </a:t>
            </a:r>
            <a:r>
              <a:rPr sz="1000" spc="-25" dirty="0">
                <a:latin typeface="Segoe UI"/>
                <a:cs typeface="Segoe UI"/>
              </a:rPr>
              <a:t>in</a:t>
            </a:r>
            <a:r>
              <a:rPr sz="1000" spc="-125" dirty="0">
                <a:latin typeface="Segoe UI"/>
                <a:cs typeface="Segoe UI"/>
              </a:rPr>
              <a:t> </a:t>
            </a:r>
            <a:r>
              <a:rPr sz="1000" spc="-30" dirty="0">
                <a:latin typeface="Segoe UI"/>
                <a:cs typeface="Segoe UI"/>
              </a:rPr>
              <a:t>flows</a:t>
            </a:r>
            <a:endParaRPr sz="1000">
              <a:latin typeface="Segoe UI"/>
              <a:cs typeface="Segoe UI"/>
            </a:endParaRPr>
          </a:p>
        </p:txBody>
      </p:sp>
      <p:sp>
        <p:nvSpPr>
          <p:cNvPr id="10" name="object 10"/>
          <p:cNvSpPr txBox="1"/>
          <p:nvPr/>
        </p:nvSpPr>
        <p:spPr>
          <a:xfrm>
            <a:off x="901687" y="6790042"/>
            <a:ext cx="5064125" cy="471805"/>
          </a:xfrm>
          <a:prstGeom prst="rect">
            <a:avLst/>
          </a:prstGeom>
        </p:spPr>
        <p:txBody>
          <a:bodyPr vert="horz" wrap="square" lIns="0" tIns="11430" rIns="0" bIns="0" rtlCol="0">
            <a:spAutoFit/>
          </a:bodyPr>
          <a:lstStyle/>
          <a:p>
            <a:pPr marL="1566545">
              <a:lnSpc>
                <a:spcPct val="100000"/>
              </a:lnSpc>
              <a:spcBef>
                <a:spcPts val="90"/>
              </a:spcBef>
            </a:pPr>
            <a:r>
              <a:rPr sz="1000" spc="-25" dirty="0">
                <a:latin typeface="Segoe UI"/>
                <a:cs typeface="Segoe UI"/>
              </a:rPr>
              <a:t>Initial</a:t>
            </a:r>
            <a:r>
              <a:rPr sz="1000" spc="-135" dirty="0">
                <a:latin typeface="Segoe UI"/>
                <a:cs typeface="Segoe UI"/>
              </a:rPr>
              <a:t> </a:t>
            </a:r>
            <a:r>
              <a:rPr sz="1000" spc="-35" dirty="0">
                <a:latin typeface="Segoe UI"/>
                <a:cs typeface="Segoe UI"/>
              </a:rPr>
              <a:t>cash</a:t>
            </a:r>
            <a:r>
              <a:rPr sz="1000" spc="-130" dirty="0">
                <a:latin typeface="Segoe UI"/>
                <a:cs typeface="Segoe UI"/>
              </a:rPr>
              <a:t> </a:t>
            </a:r>
            <a:r>
              <a:rPr sz="1000" spc="-30" dirty="0">
                <a:latin typeface="Segoe UI"/>
                <a:cs typeface="Segoe UI"/>
              </a:rPr>
              <a:t>outlay</a:t>
            </a:r>
            <a:r>
              <a:rPr sz="1000" spc="-45" dirty="0">
                <a:latin typeface="Segoe UI"/>
                <a:cs typeface="Segoe UI"/>
              </a:rPr>
              <a:t> </a:t>
            </a:r>
            <a:r>
              <a:rPr sz="1000" spc="-30" dirty="0">
                <a:latin typeface="Segoe UI"/>
                <a:cs typeface="Segoe UI"/>
              </a:rPr>
              <a:t>or</a:t>
            </a:r>
            <a:r>
              <a:rPr sz="1000" spc="-20" dirty="0">
                <a:latin typeface="Segoe UI"/>
                <a:cs typeface="Segoe UI"/>
              </a:rPr>
              <a:t> </a:t>
            </a:r>
            <a:r>
              <a:rPr sz="1000" spc="-30" dirty="0">
                <a:latin typeface="Segoe UI"/>
                <a:cs typeface="Segoe UI"/>
              </a:rPr>
              <a:t>Total</a:t>
            </a:r>
            <a:r>
              <a:rPr sz="1000" spc="-135" dirty="0">
                <a:latin typeface="Segoe UI"/>
                <a:cs typeface="Segoe UI"/>
              </a:rPr>
              <a:t> </a:t>
            </a:r>
            <a:r>
              <a:rPr sz="1000" spc="-35" dirty="0">
                <a:latin typeface="Segoe UI"/>
                <a:cs typeface="Segoe UI"/>
              </a:rPr>
              <a:t>discounted</a:t>
            </a:r>
            <a:r>
              <a:rPr sz="1000" spc="-120" dirty="0">
                <a:latin typeface="Segoe UI"/>
                <a:cs typeface="Segoe UI"/>
              </a:rPr>
              <a:t> </a:t>
            </a:r>
            <a:r>
              <a:rPr sz="1000" spc="-35" dirty="0">
                <a:latin typeface="Segoe UI"/>
                <a:cs typeface="Segoe UI"/>
              </a:rPr>
              <a:t>cash</a:t>
            </a:r>
            <a:r>
              <a:rPr sz="1000" spc="-130" dirty="0">
                <a:latin typeface="Segoe UI"/>
                <a:cs typeface="Segoe UI"/>
              </a:rPr>
              <a:t> </a:t>
            </a:r>
            <a:r>
              <a:rPr sz="1000" spc="-35" dirty="0">
                <a:latin typeface="Segoe UI"/>
                <a:cs typeface="Segoe UI"/>
              </a:rPr>
              <a:t>outflow</a:t>
            </a:r>
            <a:r>
              <a:rPr sz="1000" spc="-80" dirty="0">
                <a:latin typeface="Segoe UI"/>
                <a:cs typeface="Segoe UI"/>
              </a:rPr>
              <a:t> </a:t>
            </a:r>
            <a:r>
              <a:rPr sz="1000" spc="-30" dirty="0">
                <a:latin typeface="Segoe UI"/>
                <a:cs typeface="Segoe UI"/>
              </a:rPr>
              <a:t>(as</a:t>
            </a:r>
            <a:r>
              <a:rPr sz="1000" spc="-80" dirty="0">
                <a:latin typeface="Segoe UI"/>
                <a:cs typeface="Segoe UI"/>
              </a:rPr>
              <a:t> </a:t>
            </a:r>
            <a:r>
              <a:rPr sz="1000" spc="-35" dirty="0">
                <a:latin typeface="Segoe UI"/>
                <a:cs typeface="Segoe UI"/>
              </a:rPr>
              <a:t>the</a:t>
            </a:r>
            <a:r>
              <a:rPr sz="1000" spc="-105" dirty="0">
                <a:latin typeface="Segoe UI"/>
                <a:cs typeface="Segoe UI"/>
              </a:rPr>
              <a:t> </a:t>
            </a:r>
            <a:r>
              <a:rPr sz="1000" spc="-30" dirty="0">
                <a:latin typeface="Segoe UI"/>
                <a:cs typeface="Segoe UI"/>
              </a:rPr>
              <a:t>case</a:t>
            </a:r>
            <a:r>
              <a:rPr sz="1000" spc="-130" dirty="0">
                <a:latin typeface="Segoe UI"/>
                <a:cs typeface="Segoe UI"/>
              </a:rPr>
              <a:t> </a:t>
            </a:r>
            <a:r>
              <a:rPr sz="1000" spc="-35" dirty="0">
                <a:latin typeface="Segoe UI"/>
                <a:cs typeface="Segoe UI"/>
              </a:rPr>
              <a:t>may)</a:t>
            </a:r>
            <a:endParaRPr sz="1000">
              <a:latin typeface="Segoe UI"/>
              <a:cs typeface="Segoe UI"/>
            </a:endParaRPr>
          </a:p>
          <a:p>
            <a:pPr marL="12700">
              <a:lnSpc>
                <a:spcPct val="100000"/>
              </a:lnSpc>
              <a:spcBef>
                <a:spcPts val="1000"/>
              </a:spcBef>
            </a:pPr>
            <a:r>
              <a:rPr sz="1100" b="1" spc="10" dirty="0">
                <a:latin typeface="Segoe UI"/>
                <a:cs typeface="Segoe UI"/>
              </a:rPr>
              <a:t>Decision</a:t>
            </a:r>
            <a:r>
              <a:rPr sz="1100" b="1" spc="40" dirty="0">
                <a:latin typeface="Segoe UI"/>
                <a:cs typeface="Segoe UI"/>
              </a:rPr>
              <a:t> </a:t>
            </a:r>
            <a:r>
              <a:rPr sz="1100" b="1" spc="10" dirty="0">
                <a:latin typeface="Segoe UI"/>
                <a:cs typeface="Segoe UI"/>
              </a:rPr>
              <a:t>Rule:</a:t>
            </a:r>
            <a:endParaRPr sz="1100">
              <a:latin typeface="Segoe UI"/>
              <a:cs typeface="Segoe UI"/>
            </a:endParaRPr>
          </a:p>
        </p:txBody>
      </p:sp>
      <p:graphicFrame>
        <p:nvGraphicFramePr>
          <p:cNvPr id="11" name="object 11"/>
          <p:cNvGraphicFramePr>
            <a:graphicFrameLocks noGrp="1"/>
          </p:cNvGraphicFramePr>
          <p:nvPr/>
        </p:nvGraphicFramePr>
        <p:xfrm>
          <a:off x="1857755" y="7333488"/>
          <a:ext cx="3354070" cy="614171"/>
        </p:xfrm>
        <a:graphic>
          <a:graphicData uri="http://schemas.openxmlformats.org/drawingml/2006/table">
            <a:tbl>
              <a:tblPr firstRow="1" bandRow="1">
                <a:tableStyleId>{2D5ABB26-0587-4C30-8999-92F81FD0307C}</a:tableStyleId>
              </a:tblPr>
              <a:tblGrid>
                <a:gridCol w="770890">
                  <a:extLst>
                    <a:ext uri="{9D8B030D-6E8A-4147-A177-3AD203B41FA5}">
                      <a16:colId xmlns:a16="http://schemas.microsoft.com/office/drawing/2014/main" val="20000"/>
                    </a:ext>
                  </a:extLst>
                </a:gridCol>
                <a:gridCol w="2583180">
                  <a:extLst>
                    <a:ext uri="{9D8B030D-6E8A-4147-A177-3AD203B41FA5}">
                      <a16:colId xmlns:a16="http://schemas.microsoft.com/office/drawing/2014/main" val="20001"/>
                    </a:ext>
                  </a:extLst>
                </a:gridCol>
              </a:tblGrid>
              <a:tr h="306324">
                <a:tc>
                  <a:txBody>
                    <a:bodyPr/>
                    <a:lstStyle/>
                    <a:p>
                      <a:pPr marL="68580">
                        <a:lnSpc>
                          <a:spcPct val="100000"/>
                        </a:lnSpc>
                        <a:spcBef>
                          <a:spcPts val="555"/>
                        </a:spcBef>
                      </a:pPr>
                      <a:r>
                        <a:rPr sz="1100" spc="5" dirty="0">
                          <a:latin typeface="Segoe UI"/>
                          <a:cs typeface="Segoe UI"/>
                        </a:rPr>
                        <a:t>If </a:t>
                      </a:r>
                      <a:r>
                        <a:rPr sz="1100" spc="10" dirty="0">
                          <a:latin typeface="Segoe UI"/>
                          <a:cs typeface="Segoe UI"/>
                        </a:rPr>
                        <a:t>PI </a:t>
                      </a:r>
                      <a:r>
                        <a:rPr sz="1100" dirty="0">
                          <a:latin typeface="Segoe UI"/>
                          <a:cs typeface="Segoe UI"/>
                        </a:rPr>
                        <a:t>≥</a:t>
                      </a:r>
                      <a:r>
                        <a:rPr sz="1100" spc="45" dirty="0">
                          <a:latin typeface="Segoe UI"/>
                          <a:cs typeface="Segoe UI"/>
                        </a:rPr>
                        <a:t> </a:t>
                      </a:r>
                      <a:r>
                        <a:rPr sz="1100" dirty="0">
                          <a:latin typeface="Segoe UI"/>
                          <a:cs typeface="Segoe UI"/>
                        </a:rPr>
                        <a:t>1</a:t>
                      </a:r>
                      <a:endParaRPr sz="1100">
                        <a:latin typeface="Segoe UI"/>
                        <a:cs typeface="Segoe UI"/>
                      </a:endParaRPr>
                    </a:p>
                  </a:txBody>
                  <a:tcPr marL="0" marR="0" marT="70485" marB="0">
                    <a:lnL w="19050">
                      <a:solidFill>
                        <a:srgbClr val="00A650"/>
                      </a:solidFill>
                      <a:prstDash val="solid"/>
                    </a:lnL>
                    <a:lnR w="19050">
                      <a:solidFill>
                        <a:srgbClr val="00A650"/>
                      </a:solidFill>
                      <a:prstDash val="solid"/>
                    </a:lnR>
                    <a:lnT w="19050">
                      <a:solidFill>
                        <a:srgbClr val="00A650"/>
                      </a:solidFill>
                      <a:prstDash val="solid"/>
                    </a:lnT>
                    <a:lnB w="19050">
                      <a:solidFill>
                        <a:srgbClr val="00A650"/>
                      </a:solidFill>
                      <a:prstDash val="solid"/>
                    </a:lnB>
                  </a:tcPr>
                </a:tc>
                <a:tc>
                  <a:txBody>
                    <a:bodyPr/>
                    <a:lstStyle/>
                    <a:p>
                      <a:pPr marL="66675">
                        <a:lnSpc>
                          <a:spcPct val="100000"/>
                        </a:lnSpc>
                        <a:spcBef>
                          <a:spcPts val="555"/>
                        </a:spcBef>
                      </a:pPr>
                      <a:r>
                        <a:rPr sz="1100" spc="15" dirty="0">
                          <a:latin typeface="Segoe UI"/>
                          <a:cs typeface="Segoe UI"/>
                        </a:rPr>
                        <a:t>Accept </a:t>
                      </a:r>
                      <a:r>
                        <a:rPr sz="1100" spc="10" dirty="0">
                          <a:latin typeface="Segoe UI"/>
                          <a:cs typeface="Segoe UI"/>
                        </a:rPr>
                        <a:t>the</a:t>
                      </a:r>
                      <a:r>
                        <a:rPr sz="1100" spc="40" dirty="0">
                          <a:latin typeface="Segoe UI"/>
                          <a:cs typeface="Segoe UI"/>
                        </a:rPr>
                        <a:t> </a:t>
                      </a:r>
                      <a:r>
                        <a:rPr sz="1100" spc="15" dirty="0">
                          <a:latin typeface="Segoe UI"/>
                          <a:cs typeface="Segoe UI"/>
                        </a:rPr>
                        <a:t>Proposal</a:t>
                      </a:r>
                      <a:endParaRPr sz="1100">
                        <a:latin typeface="Segoe UI"/>
                        <a:cs typeface="Segoe UI"/>
                      </a:endParaRPr>
                    </a:p>
                  </a:txBody>
                  <a:tcPr marL="0" marR="0" marT="70485" marB="0">
                    <a:lnL w="19050">
                      <a:solidFill>
                        <a:srgbClr val="00A650"/>
                      </a:solidFill>
                      <a:prstDash val="solid"/>
                    </a:lnL>
                    <a:lnR w="19050">
                      <a:solidFill>
                        <a:srgbClr val="00A650"/>
                      </a:solidFill>
                      <a:prstDash val="solid"/>
                    </a:lnR>
                    <a:lnT w="19050">
                      <a:solidFill>
                        <a:srgbClr val="00A650"/>
                      </a:solidFill>
                      <a:prstDash val="solid"/>
                    </a:lnT>
                    <a:lnB w="19050">
                      <a:solidFill>
                        <a:srgbClr val="00A650"/>
                      </a:solidFill>
                      <a:prstDash val="solid"/>
                    </a:lnB>
                  </a:tcPr>
                </a:tc>
                <a:extLst>
                  <a:ext uri="{0D108BD9-81ED-4DB2-BD59-A6C34878D82A}">
                    <a16:rowId xmlns:a16="http://schemas.microsoft.com/office/drawing/2014/main" val="10000"/>
                  </a:ext>
                </a:extLst>
              </a:tr>
              <a:tr h="307847">
                <a:tc>
                  <a:txBody>
                    <a:bodyPr/>
                    <a:lstStyle/>
                    <a:p>
                      <a:pPr marL="68580">
                        <a:lnSpc>
                          <a:spcPct val="100000"/>
                        </a:lnSpc>
                        <a:spcBef>
                          <a:spcPts val="555"/>
                        </a:spcBef>
                      </a:pPr>
                      <a:r>
                        <a:rPr sz="1100" spc="5" dirty="0">
                          <a:latin typeface="Segoe UI"/>
                          <a:cs typeface="Segoe UI"/>
                        </a:rPr>
                        <a:t>If </a:t>
                      </a:r>
                      <a:r>
                        <a:rPr sz="1100" spc="10" dirty="0">
                          <a:latin typeface="Segoe UI"/>
                          <a:cs typeface="Segoe UI"/>
                        </a:rPr>
                        <a:t>PI </a:t>
                      </a:r>
                      <a:r>
                        <a:rPr sz="1100" dirty="0">
                          <a:latin typeface="Segoe UI"/>
                          <a:cs typeface="Segoe UI"/>
                        </a:rPr>
                        <a:t>≤</a:t>
                      </a:r>
                      <a:r>
                        <a:rPr sz="1100" spc="45" dirty="0">
                          <a:latin typeface="Segoe UI"/>
                          <a:cs typeface="Segoe UI"/>
                        </a:rPr>
                        <a:t> </a:t>
                      </a:r>
                      <a:r>
                        <a:rPr sz="1100" dirty="0">
                          <a:latin typeface="Segoe UI"/>
                          <a:cs typeface="Segoe UI"/>
                        </a:rPr>
                        <a:t>1</a:t>
                      </a:r>
                      <a:endParaRPr sz="1100">
                        <a:latin typeface="Segoe UI"/>
                        <a:cs typeface="Segoe UI"/>
                      </a:endParaRPr>
                    </a:p>
                  </a:txBody>
                  <a:tcPr marL="0" marR="0" marT="70485" marB="0">
                    <a:lnL w="19050">
                      <a:solidFill>
                        <a:srgbClr val="00A650"/>
                      </a:solidFill>
                      <a:prstDash val="solid"/>
                    </a:lnL>
                    <a:lnR w="19050">
                      <a:solidFill>
                        <a:srgbClr val="00A650"/>
                      </a:solidFill>
                      <a:prstDash val="solid"/>
                    </a:lnR>
                    <a:lnT w="19050">
                      <a:solidFill>
                        <a:srgbClr val="00A650"/>
                      </a:solidFill>
                      <a:prstDash val="solid"/>
                    </a:lnT>
                    <a:lnB w="19050">
                      <a:solidFill>
                        <a:srgbClr val="00A650"/>
                      </a:solidFill>
                      <a:prstDash val="solid"/>
                    </a:lnB>
                  </a:tcPr>
                </a:tc>
                <a:tc>
                  <a:txBody>
                    <a:bodyPr/>
                    <a:lstStyle/>
                    <a:p>
                      <a:pPr marL="66675">
                        <a:lnSpc>
                          <a:spcPct val="100000"/>
                        </a:lnSpc>
                        <a:spcBef>
                          <a:spcPts val="555"/>
                        </a:spcBef>
                      </a:pPr>
                      <a:r>
                        <a:rPr sz="1100" spc="15" dirty="0">
                          <a:latin typeface="Segoe UI"/>
                          <a:cs typeface="Segoe UI"/>
                        </a:rPr>
                        <a:t>Reject </a:t>
                      </a:r>
                      <a:r>
                        <a:rPr sz="1100" spc="10" dirty="0">
                          <a:latin typeface="Segoe UI"/>
                          <a:cs typeface="Segoe UI"/>
                        </a:rPr>
                        <a:t>the</a:t>
                      </a:r>
                      <a:r>
                        <a:rPr sz="1100" spc="45" dirty="0">
                          <a:latin typeface="Segoe UI"/>
                          <a:cs typeface="Segoe UI"/>
                        </a:rPr>
                        <a:t> </a:t>
                      </a:r>
                      <a:r>
                        <a:rPr sz="1100" spc="15" dirty="0">
                          <a:latin typeface="Segoe UI"/>
                          <a:cs typeface="Segoe UI"/>
                        </a:rPr>
                        <a:t>Proposal</a:t>
                      </a:r>
                      <a:endParaRPr sz="1100">
                        <a:latin typeface="Segoe UI"/>
                        <a:cs typeface="Segoe UI"/>
                      </a:endParaRPr>
                    </a:p>
                  </a:txBody>
                  <a:tcPr marL="0" marR="0" marT="70485" marB="0">
                    <a:lnL w="19050">
                      <a:solidFill>
                        <a:srgbClr val="00A650"/>
                      </a:solidFill>
                      <a:prstDash val="solid"/>
                    </a:lnL>
                    <a:lnR w="19050">
                      <a:solidFill>
                        <a:srgbClr val="00A650"/>
                      </a:solidFill>
                      <a:prstDash val="solid"/>
                    </a:lnR>
                    <a:lnT w="19050">
                      <a:solidFill>
                        <a:srgbClr val="00A650"/>
                      </a:solidFill>
                      <a:prstDash val="solid"/>
                    </a:lnT>
                    <a:lnB w="19050">
                      <a:solidFill>
                        <a:srgbClr val="00A650"/>
                      </a:solidFill>
                      <a:prstDash val="solid"/>
                    </a:lnB>
                  </a:tcPr>
                </a:tc>
                <a:extLst>
                  <a:ext uri="{0D108BD9-81ED-4DB2-BD59-A6C34878D82A}">
                    <a16:rowId xmlns:a16="http://schemas.microsoft.com/office/drawing/2014/main" val="10001"/>
                  </a:ext>
                </a:extLst>
              </a:tr>
            </a:tbl>
          </a:graphicData>
        </a:graphic>
      </p:graphicFrame>
      <p:sp>
        <p:nvSpPr>
          <p:cNvPr id="12" name="object 12"/>
          <p:cNvSpPr txBox="1"/>
          <p:nvPr/>
        </p:nvSpPr>
        <p:spPr>
          <a:xfrm>
            <a:off x="901700" y="8146784"/>
            <a:ext cx="5081270" cy="193675"/>
          </a:xfrm>
          <a:prstGeom prst="rect">
            <a:avLst/>
          </a:prstGeom>
        </p:spPr>
        <p:txBody>
          <a:bodyPr vert="horz" wrap="square" lIns="0" tIns="12700" rIns="0" bIns="0" rtlCol="0">
            <a:spAutoFit/>
          </a:bodyPr>
          <a:lstStyle/>
          <a:p>
            <a:pPr marL="12700">
              <a:lnSpc>
                <a:spcPct val="100000"/>
              </a:lnSpc>
              <a:spcBef>
                <a:spcPts val="100"/>
              </a:spcBef>
            </a:pPr>
            <a:r>
              <a:rPr sz="1100" spc="5" dirty="0">
                <a:latin typeface="Segoe UI"/>
                <a:cs typeface="Segoe UI"/>
              </a:rPr>
              <a:t>In </a:t>
            </a:r>
            <a:r>
              <a:rPr sz="1100" spc="10" dirty="0">
                <a:latin typeface="Segoe UI"/>
                <a:cs typeface="Segoe UI"/>
              </a:rPr>
              <a:t>case </a:t>
            </a:r>
            <a:r>
              <a:rPr sz="1100" spc="5" dirty="0">
                <a:latin typeface="Segoe UI"/>
                <a:cs typeface="Segoe UI"/>
              </a:rPr>
              <a:t>of </a:t>
            </a:r>
            <a:r>
              <a:rPr sz="1100" spc="15" dirty="0">
                <a:latin typeface="Segoe UI"/>
                <a:cs typeface="Segoe UI"/>
              </a:rPr>
              <a:t>mutually exclusive projects; project </a:t>
            </a:r>
            <a:r>
              <a:rPr sz="1100" spc="10" dirty="0">
                <a:latin typeface="Segoe UI"/>
                <a:cs typeface="Segoe UI"/>
              </a:rPr>
              <a:t>with </a:t>
            </a:r>
            <a:r>
              <a:rPr sz="1100" spc="15" dirty="0">
                <a:latin typeface="Segoe UI"/>
                <a:cs typeface="Segoe UI"/>
              </a:rPr>
              <a:t>higher </a:t>
            </a:r>
            <a:r>
              <a:rPr sz="1100" spc="10" dirty="0">
                <a:latin typeface="Segoe UI"/>
                <a:cs typeface="Segoe UI"/>
              </a:rPr>
              <a:t>PI </a:t>
            </a:r>
            <a:r>
              <a:rPr sz="1100" spc="15" dirty="0">
                <a:latin typeface="Segoe UI"/>
                <a:cs typeface="Segoe UI"/>
              </a:rPr>
              <a:t>should </a:t>
            </a:r>
            <a:r>
              <a:rPr sz="1100" spc="10" dirty="0">
                <a:latin typeface="Segoe UI"/>
                <a:cs typeface="Segoe UI"/>
              </a:rPr>
              <a:t>be</a:t>
            </a:r>
            <a:r>
              <a:rPr sz="1100" spc="290" dirty="0">
                <a:latin typeface="Segoe UI"/>
                <a:cs typeface="Segoe UI"/>
              </a:rPr>
              <a:t> </a:t>
            </a:r>
            <a:r>
              <a:rPr sz="1100" spc="15" dirty="0">
                <a:latin typeface="Segoe UI"/>
                <a:cs typeface="Segoe UI"/>
              </a:rPr>
              <a:t>selected</a:t>
            </a:r>
            <a:endParaRPr sz="1100">
              <a:latin typeface="Segoe UI"/>
              <a:cs typeface="Segoe UI"/>
            </a:endParaRP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txBox="1"/>
          <p:nvPr/>
        </p:nvSpPr>
        <p:spPr>
          <a:xfrm>
            <a:off x="1639316" y="734060"/>
            <a:ext cx="316865" cy="193675"/>
          </a:xfrm>
          <a:prstGeom prst="rect">
            <a:avLst/>
          </a:prstGeom>
        </p:spPr>
        <p:txBody>
          <a:bodyPr vert="horz" wrap="square" lIns="0" tIns="12700" rIns="0" bIns="0" rtlCol="0">
            <a:spAutoFit/>
          </a:bodyPr>
          <a:lstStyle/>
          <a:p>
            <a:pPr marL="12700">
              <a:lnSpc>
                <a:spcPct val="100000"/>
              </a:lnSpc>
              <a:spcBef>
                <a:spcPts val="100"/>
              </a:spcBef>
            </a:pPr>
            <a:r>
              <a:rPr sz="1100" b="1" spc="25" dirty="0">
                <a:solidFill>
                  <a:srgbClr val="FFFFFF"/>
                </a:solidFill>
                <a:latin typeface="Segoe UI"/>
                <a:cs typeface="Segoe UI"/>
              </a:rPr>
              <a:t>7</a:t>
            </a:r>
            <a:r>
              <a:rPr sz="1100" b="1" spc="10" dirty="0">
                <a:solidFill>
                  <a:srgbClr val="FFFFFF"/>
                </a:solidFill>
                <a:latin typeface="Segoe UI"/>
                <a:cs typeface="Segoe UI"/>
              </a:rPr>
              <a:t>.</a:t>
            </a:r>
            <a:r>
              <a:rPr sz="1100" b="1" spc="25" dirty="0">
                <a:solidFill>
                  <a:srgbClr val="FFFFFF"/>
                </a:solidFill>
                <a:latin typeface="Segoe UI"/>
                <a:cs typeface="Segoe UI"/>
              </a:rPr>
              <a:t>30</a:t>
            </a:r>
            <a:endParaRPr sz="1100">
              <a:latin typeface="Segoe UI"/>
              <a:cs typeface="Segoe UI"/>
            </a:endParaRPr>
          </a:p>
        </p:txBody>
      </p:sp>
      <p:sp>
        <p:nvSpPr>
          <p:cNvPr id="4" name="object 4"/>
          <p:cNvSpPr txBox="1"/>
          <p:nvPr/>
        </p:nvSpPr>
        <p:spPr>
          <a:xfrm>
            <a:off x="896111" y="1269491"/>
            <a:ext cx="5294630" cy="189230"/>
          </a:xfrm>
          <a:prstGeom prst="rect">
            <a:avLst/>
          </a:prstGeom>
          <a:solidFill>
            <a:srgbClr val="C2D69B"/>
          </a:solidFill>
        </p:spPr>
        <p:txBody>
          <a:bodyPr vert="horz" wrap="square" lIns="0" tIns="10795" rIns="0" bIns="0" rtlCol="0">
            <a:spAutoFit/>
          </a:bodyPr>
          <a:lstStyle/>
          <a:p>
            <a:pPr marL="17780">
              <a:lnSpc>
                <a:spcPct val="100000"/>
              </a:lnSpc>
              <a:spcBef>
                <a:spcPts val="85"/>
              </a:spcBef>
            </a:pPr>
            <a:r>
              <a:rPr sz="1100" b="1" spc="-5" dirty="0">
                <a:solidFill>
                  <a:srgbClr val="00A650"/>
                </a:solidFill>
                <a:latin typeface="Segoe UI Black"/>
                <a:cs typeface="Segoe UI Black"/>
              </a:rPr>
              <a:t>ILLUSTRATION</a:t>
            </a:r>
            <a:r>
              <a:rPr sz="1100" b="1" spc="-10" dirty="0">
                <a:solidFill>
                  <a:srgbClr val="00A650"/>
                </a:solidFill>
                <a:latin typeface="Segoe UI Black"/>
                <a:cs typeface="Segoe UI Black"/>
              </a:rPr>
              <a:t> </a:t>
            </a:r>
            <a:r>
              <a:rPr sz="1100" b="1" dirty="0">
                <a:solidFill>
                  <a:srgbClr val="00A650"/>
                </a:solidFill>
                <a:latin typeface="Segoe UI Black"/>
                <a:cs typeface="Segoe UI Black"/>
              </a:rPr>
              <a:t>5</a:t>
            </a:r>
            <a:endParaRPr sz="1100">
              <a:latin typeface="Segoe UI Black"/>
              <a:cs typeface="Segoe UI Black"/>
            </a:endParaRPr>
          </a:p>
        </p:txBody>
      </p:sp>
      <p:sp>
        <p:nvSpPr>
          <p:cNvPr id="5" name="object 5"/>
          <p:cNvSpPr txBox="1"/>
          <p:nvPr/>
        </p:nvSpPr>
        <p:spPr>
          <a:xfrm>
            <a:off x="901700" y="1522003"/>
            <a:ext cx="5281295" cy="759460"/>
          </a:xfrm>
          <a:prstGeom prst="rect">
            <a:avLst/>
          </a:prstGeom>
        </p:spPr>
        <p:txBody>
          <a:bodyPr vert="horz" wrap="square" lIns="0" tIns="1270" rIns="0" bIns="0" rtlCol="0">
            <a:spAutoFit/>
          </a:bodyPr>
          <a:lstStyle/>
          <a:p>
            <a:pPr marL="12700" marR="5080" algn="just">
              <a:lnSpc>
                <a:spcPct val="107300"/>
              </a:lnSpc>
              <a:spcBef>
                <a:spcPts val="10"/>
              </a:spcBef>
            </a:pPr>
            <a:r>
              <a:rPr sz="1100" i="1" spc="15" dirty="0">
                <a:latin typeface="Segoe UI"/>
                <a:cs typeface="Segoe UI"/>
              </a:rPr>
              <a:t>Suppose </a:t>
            </a:r>
            <a:r>
              <a:rPr sz="1100" i="1" dirty="0">
                <a:latin typeface="Segoe UI"/>
                <a:cs typeface="Segoe UI"/>
              </a:rPr>
              <a:t>we </a:t>
            </a:r>
            <a:r>
              <a:rPr sz="1100" i="1" spc="10" dirty="0">
                <a:latin typeface="Segoe UI"/>
                <a:cs typeface="Segoe UI"/>
              </a:rPr>
              <a:t>have three </a:t>
            </a:r>
            <a:r>
              <a:rPr sz="1100" i="1" spc="15" dirty="0">
                <a:latin typeface="Segoe UI"/>
                <a:cs typeface="Segoe UI"/>
              </a:rPr>
              <a:t>projects </a:t>
            </a:r>
            <a:r>
              <a:rPr sz="1100" i="1" spc="10" dirty="0">
                <a:latin typeface="Segoe UI"/>
                <a:cs typeface="Segoe UI"/>
              </a:rPr>
              <a:t>involving </a:t>
            </a:r>
            <a:r>
              <a:rPr sz="1100" i="1" spc="15" dirty="0">
                <a:latin typeface="Segoe UI"/>
                <a:cs typeface="Segoe UI"/>
              </a:rPr>
              <a:t>discounted </a:t>
            </a:r>
            <a:r>
              <a:rPr sz="1100" i="1" spc="10" dirty="0">
                <a:latin typeface="Segoe UI"/>
                <a:cs typeface="Segoe UI"/>
              </a:rPr>
              <a:t>cash </a:t>
            </a:r>
            <a:r>
              <a:rPr sz="1100" i="1" spc="15" dirty="0">
                <a:latin typeface="Segoe UI"/>
                <a:cs typeface="Segoe UI"/>
              </a:rPr>
              <a:t>outflow </a:t>
            </a:r>
            <a:r>
              <a:rPr sz="1100" i="1" dirty="0">
                <a:latin typeface="Segoe UI"/>
                <a:cs typeface="Segoe UI"/>
              </a:rPr>
              <a:t>of </a:t>
            </a:r>
            <a:r>
              <a:rPr sz="1150" i="1" spc="10" dirty="0">
                <a:latin typeface="Trebuchet MS"/>
                <a:cs typeface="Trebuchet MS"/>
              </a:rPr>
              <a:t>`</a:t>
            </a:r>
            <a:r>
              <a:rPr sz="1100" i="1" spc="10" dirty="0">
                <a:latin typeface="Segoe UI"/>
                <a:cs typeface="Segoe UI"/>
              </a:rPr>
              <a:t>5,50,000, </a:t>
            </a:r>
            <a:r>
              <a:rPr sz="1150" i="1" spc="-55" dirty="0">
                <a:latin typeface="Trebuchet MS"/>
                <a:cs typeface="Trebuchet MS"/>
              </a:rPr>
              <a:t>`  </a:t>
            </a:r>
            <a:r>
              <a:rPr sz="1100" i="1" spc="15" dirty="0">
                <a:latin typeface="Segoe UI"/>
                <a:cs typeface="Segoe UI"/>
              </a:rPr>
              <a:t>75,000 and </a:t>
            </a:r>
            <a:r>
              <a:rPr sz="1150" i="1" spc="10" dirty="0">
                <a:latin typeface="Trebuchet MS"/>
                <a:cs typeface="Trebuchet MS"/>
              </a:rPr>
              <a:t>`</a:t>
            </a:r>
            <a:r>
              <a:rPr sz="1100" i="1" spc="10" dirty="0">
                <a:latin typeface="Segoe UI"/>
                <a:cs typeface="Segoe UI"/>
              </a:rPr>
              <a:t>1,00,20,000 </a:t>
            </a:r>
            <a:r>
              <a:rPr sz="1100" i="1" spc="15" dirty="0">
                <a:latin typeface="Segoe UI"/>
                <a:cs typeface="Segoe UI"/>
              </a:rPr>
              <a:t>respectively. Suppose </a:t>
            </a:r>
            <a:r>
              <a:rPr sz="1100" i="1" spc="10" dirty="0">
                <a:latin typeface="Segoe UI"/>
                <a:cs typeface="Segoe UI"/>
              </a:rPr>
              <a:t>further that the </a:t>
            </a:r>
            <a:r>
              <a:rPr sz="1100" i="1" spc="5" dirty="0">
                <a:latin typeface="Segoe UI"/>
                <a:cs typeface="Segoe UI"/>
              </a:rPr>
              <a:t>sum </a:t>
            </a:r>
            <a:r>
              <a:rPr sz="1100" i="1" spc="10" dirty="0">
                <a:latin typeface="Segoe UI"/>
                <a:cs typeface="Segoe UI"/>
              </a:rPr>
              <a:t>of </a:t>
            </a:r>
            <a:r>
              <a:rPr sz="1100" i="1" spc="15" dirty="0">
                <a:latin typeface="Segoe UI"/>
                <a:cs typeface="Segoe UI"/>
              </a:rPr>
              <a:t>discounted  cash inflows </a:t>
            </a:r>
            <a:r>
              <a:rPr sz="1100" i="1" spc="10" dirty="0">
                <a:latin typeface="Segoe UI"/>
                <a:cs typeface="Segoe UI"/>
              </a:rPr>
              <a:t>for these </a:t>
            </a:r>
            <a:r>
              <a:rPr sz="1100" i="1" spc="15" dirty="0">
                <a:latin typeface="Segoe UI"/>
                <a:cs typeface="Segoe UI"/>
              </a:rPr>
              <a:t>projects </a:t>
            </a:r>
            <a:r>
              <a:rPr sz="1100" i="1" spc="10" dirty="0">
                <a:latin typeface="Segoe UI"/>
                <a:cs typeface="Segoe UI"/>
              </a:rPr>
              <a:t>are </a:t>
            </a:r>
            <a:r>
              <a:rPr sz="1150" i="1" spc="10" dirty="0">
                <a:latin typeface="Trebuchet MS"/>
                <a:cs typeface="Trebuchet MS"/>
              </a:rPr>
              <a:t>`</a:t>
            </a:r>
            <a:r>
              <a:rPr sz="1100" i="1" spc="10" dirty="0">
                <a:latin typeface="Segoe UI"/>
                <a:cs typeface="Segoe UI"/>
              </a:rPr>
              <a:t>6,50,000, </a:t>
            </a:r>
            <a:r>
              <a:rPr sz="1150" i="1" spc="5" dirty="0">
                <a:latin typeface="Trebuchet MS"/>
                <a:cs typeface="Trebuchet MS"/>
              </a:rPr>
              <a:t>`</a:t>
            </a:r>
            <a:r>
              <a:rPr sz="1100" i="1" spc="5" dirty="0">
                <a:latin typeface="Segoe UI"/>
                <a:cs typeface="Segoe UI"/>
              </a:rPr>
              <a:t>95,000 </a:t>
            </a:r>
            <a:r>
              <a:rPr sz="1100" i="1" spc="15" dirty="0">
                <a:latin typeface="Segoe UI"/>
                <a:cs typeface="Segoe UI"/>
              </a:rPr>
              <a:t>and </a:t>
            </a:r>
            <a:r>
              <a:rPr sz="1150" i="1" spc="10" dirty="0">
                <a:latin typeface="Trebuchet MS"/>
                <a:cs typeface="Trebuchet MS"/>
              </a:rPr>
              <a:t>`</a:t>
            </a:r>
            <a:r>
              <a:rPr sz="1100" i="1" spc="10" dirty="0">
                <a:latin typeface="Segoe UI"/>
                <a:cs typeface="Segoe UI"/>
              </a:rPr>
              <a:t>1,00,30,000 </a:t>
            </a:r>
            <a:r>
              <a:rPr sz="1100" i="1" spc="15" dirty="0">
                <a:latin typeface="Segoe UI"/>
                <a:cs typeface="Segoe UI"/>
              </a:rPr>
              <a:t>respectively.  CALCULATE </a:t>
            </a:r>
            <a:r>
              <a:rPr sz="1100" i="1" spc="10" dirty="0">
                <a:latin typeface="Segoe UI"/>
                <a:cs typeface="Segoe UI"/>
              </a:rPr>
              <a:t>the </a:t>
            </a:r>
            <a:r>
              <a:rPr sz="1100" i="1" spc="15" dirty="0">
                <a:latin typeface="Segoe UI"/>
                <a:cs typeface="Segoe UI"/>
              </a:rPr>
              <a:t>desirability factors </a:t>
            </a:r>
            <a:r>
              <a:rPr sz="1100" i="1" spc="5" dirty="0">
                <a:latin typeface="Segoe UI"/>
                <a:cs typeface="Segoe UI"/>
              </a:rPr>
              <a:t>for </a:t>
            </a:r>
            <a:r>
              <a:rPr sz="1100" i="1" spc="10" dirty="0">
                <a:latin typeface="Segoe UI"/>
                <a:cs typeface="Segoe UI"/>
              </a:rPr>
              <a:t>the three</a:t>
            </a:r>
            <a:r>
              <a:rPr sz="1100" i="1" spc="185" dirty="0">
                <a:latin typeface="Segoe UI"/>
                <a:cs typeface="Segoe UI"/>
              </a:rPr>
              <a:t> </a:t>
            </a:r>
            <a:r>
              <a:rPr sz="1100" i="1" spc="15" dirty="0">
                <a:latin typeface="Segoe UI"/>
                <a:cs typeface="Segoe UI"/>
              </a:rPr>
              <a:t>projects.</a:t>
            </a:r>
            <a:endParaRPr sz="1100">
              <a:latin typeface="Segoe UI"/>
              <a:cs typeface="Segoe UI"/>
            </a:endParaRPr>
          </a:p>
        </p:txBody>
      </p:sp>
      <p:sp>
        <p:nvSpPr>
          <p:cNvPr id="6" name="object 6"/>
          <p:cNvSpPr txBox="1"/>
          <p:nvPr/>
        </p:nvSpPr>
        <p:spPr>
          <a:xfrm>
            <a:off x="896111" y="2354579"/>
            <a:ext cx="5294630" cy="189230"/>
          </a:xfrm>
          <a:prstGeom prst="rect">
            <a:avLst/>
          </a:prstGeom>
          <a:solidFill>
            <a:srgbClr val="C2D69B"/>
          </a:solidFill>
        </p:spPr>
        <p:txBody>
          <a:bodyPr vert="horz" wrap="square" lIns="0" tIns="10795" rIns="0" bIns="0" rtlCol="0">
            <a:spAutoFit/>
          </a:bodyPr>
          <a:lstStyle/>
          <a:p>
            <a:pPr marL="17780">
              <a:lnSpc>
                <a:spcPct val="100000"/>
              </a:lnSpc>
              <a:spcBef>
                <a:spcPts val="85"/>
              </a:spcBef>
            </a:pPr>
            <a:r>
              <a:rPr sz="1100" b="1" spc="-5" dirty="0">
                <a:solidFill>
                  <a:srgbClr val="00A650"/>
                </a:solidFill>
                <a:latin typeface="Segoe UI Black"/>
                <a:cs typeface="Segoe UI Black"/>
              </a:rPr>
              <a:t>SOLUTION</a:t>
            </a:r>
            <a:endParaRPr sz="1100">
              <a:latin typeface="Segoe UI Black"/>
              <a:cs typeface="Segoe UI Black"/>
            </a:endParaRPr>
          </a:p>
        </p:txBody>
      </p:sp>
      <p:sp>
        <p:nvSpPr>
          <p:cNvPr id="7" name="object 7"/>
          <p:cNvSpPr txBox="1"/>
          <p:nvPr/>
        </p:nvSpPr>
        <p:spPr>
          <a:xfrm>
            <a:off x="901700" y="2614676"/>
            <a:ext cx="4203700" cy="193675"/>
          </a:xfrm>
          <a:prstGeom prst="rect">
            <a:avLst/>
          </a:prstGeom>
        </p:spPr>
        <p:txBody>
          <a:bodyPr vert="horz" wrap="square" lIns="0" tIns="12700" rIns="0" bIns="0" rtlCol="0">
            <a:spAutoFit/>
          </a:bodyPr>
          <a:lstStyle/>
          <a:p>
            <a:pPr marL="12700">
              <a:lnSpc>
                <a:spcPct val="100000"/>
              </a:lnSpc>
              <a:spcBef>
                <a:spcPts val="100"/>
              </a:spcBef>
            </a:pPr>
            <a:r>
              <a:rPr sz="1100" spc="15" dirty="0">
                <a:latin typeface="Segoe UI"/>
                <a:cs typeface="Segoe UI"/>
              </a:rPr>
              <a:t>The desirability factors </a:t>
            </a:r>
            <a:r>
              <a:rPr sz="1100" spc="10" dirty="0">
                <a:latin typeface="Segoe UI"/>
                <a:cs typeface="Segoe UI"/>
              </a:rPr>
              <a:t>for </a:t>
            </a:r>
            <a:r>
              <a:rPr sz="1100" spc="15" dirty="0">
                <a:latin typeface="Segoe UI"/>
                <a:cs typeface="Segoe UI"/>
              </a:rPr>
              <a:t>the </a:t>
            </a:r>
            <a:r>
              <a:rPr sz="1100" spc="10" dirty="0">
                <a:latin typeface="Segoe UI"/>
                <a:cs typeface="Segoe UI"/>
              </a:rPr>
              <a:t>three projects </a:t>
            </a:r>
            <a:r>
              <a:rPr sz="1100" spc="15" dirty="0">
                <a:latin typeface="Segoe UI"/>
                <a:cs typeface="Segoe UI"/>
              </a:rPr>
              <a:t>would </a:t>
            </a:r>
            <a:r>
              <a:rPr sz="1100" spc="10" dirty="0">
                <a:latin typeface="Segoe UI"/>
                <a:cs typeface="Segoe UI"/>
              </a:rPr>
              <a:t>be as</a:t>
            </a:r>
            <a:r>
              <a:rPr sz="1100" spc="245" dirty="0">
                <a:latin typeface="Segoe UI"/>
                <a:cs typeface="Segoe UI"/>
              </a:rPr>
              <a:t> </a:t>
            </a:r>
            <a:r>
              <a:rPr sz="1100" spc="15" dirty="0">
                <a:latin typeface="Segoe UI"/>
                <a:cs typeface="Segoe UI"/>
              </a:rPr>
              <a:t>follows:</a:t>
            </a:r>
            <a:endParaRPr sz="1100">
              <a:latin typeface="Segoe UI"/>
              <a:cs typeface="Segoe UI"/>
            </a:endParaRPr>
          </a:p>
        </p:txBody>
      </p:sp>
      <p:sp>
        <p:nvSpPr>
          <p:cNvPr id="8" name="object 8"/>
          <p:cNvSpPr txBox="1"/>
          <p:nvPr/>
        </p:nvSpPr>
        <p:spPr>
          <a:xfrm>
            <a:off x="901700" y="2943884"/>
            <a:ext cx="132715" cy="193675"/>
          </a:xfrm>
          <a:prstGeom prst="rect">
            <a:avLst/>
          </a:prstGeom>
        </p:spPr>
        <p:txBody>
          <a:bodyPr vert="horz" wrap="square" lIns="0" tIns="13335" rIns="0" bIns="0" rtlCol="0">
            <a:spAutoFit/>
          </a:bodyPr>
          <a:lstStyle/>
          <a:p>
            <a:pPr marL="12700">
              <a:lnSpc>
                <a:spcPct val="100000"/>
              </a:lnSpc>
              <a:spcBef>
                <a:spcPts val="105"/>
              </a:spcBef>
            </a:pPr>
            <a:r>
              <a:rPr sz="1100" dirty="0">
                <a:latin typeface="Segoe UI"/>
                <a:cs typeface="Segoe UI"/>
              </a:rPr>
              <a:t>1.</a:t>
            </a:r>
            <a:endParaRPr sz="1100">
              <a:latin typeface="Segoe UI"/>
              <a:cs typeface="Segoe UI"/>
            </a:endParaRPr>
          </a:p>
        </p:txBody>
      </p:sp>
      <p:sp>
        <p:nvSpPr>
          <p:cNvPr id="9" name="object 9"/>
          <p:cNvSpPr txBox="1"/>
          <p:nvPr/>
        </p:nvSpPr>
        <p:spPr>
          <a:xfrm>
            <a:off x="1304012" y="3059052"/>
            <a:ext cx="627380" cy="187960"/>
          </a:xfrm>
          <a:prstGeom prst="rect">
            <a:avLst/>
          </a:prstGeom>
        </p:spPr>
        <p:txBody>
          <a:bodyPr vert="horz" wrap="square" lIns="0" tIns="14604" rIns="0" bIns="0" rtlCol="0">
            <a:spAutoFit/>
          </a:bodyPr>
          <a:lstStyle/>
          <a:p>
            <a:pPr marL="12700">
              <a:lnSpc>
                <a:spcPct val="100000"/>
              </a:lnSpc>
              <a:spcBef>
                <a:spcPts val="114"/>
              </a:spcBef>
            </a:pPr>
            <a:r>
              <a:rPr sz="1050" spc="-35" dirty="0">
                <a:latin typeface="Trebuchet MS"/>
                <a:cs typeface="Trebuchet MS"/>
              </a:rPr>
              <a:t>`</a:t>
            </a:r>
            <a:r>
              <a:rPr sz="1050" spc="30" dirty="0">
                <a:latin typeface="Segoe UI"/>
                <a:cs typeface="Segoe UI"/>
              </a:rPr>
              <a:t>5</a:t>
            </a:r>
            <a:r>
              <a:rPr sz="1050" spc="55" dirty="0">
                <a:latin typeface="Segoe UI"/>
                <a:cs typeface="Segoe UI"/>
              </a:rPr>
              <a:t>,</a:t>
            </a:r>
            <a:r>
              <a:rPr sz="1050" spc="30" dirty="0">
                <a:latin typeface="Segoe UI"/>
                <a:cs typeface="Segoe UI"/>
              </a:rPr>
              <a:t>50</a:t>
            </a:r>
            <a:r>
              <a:rPr sz="1050" spc="90" dirty="0">
                <a:latin typeface="Segoe UI"/>
                <a:cs typeface="Segoe UI"/>
              </a:rPr>
              <a:t>,</a:t>
            </a:r>
            <a:r>
              <a:rPr sz="1050" spc="30" dirty="0">
                <a:latin typeface="Segoe UI"/>
                <a:cs typeface="Segoe UI"/>
              </a:rPr>
              <a:t>000</a:t>
            </a:r>
            <a:endParaRPr sz="1050">
              <a:latin typeface="Segoe UI"/>
              <a:cs typeface="Segoe UI"/>
            </a:endParaRPr>
          </a:p>
        </p:txBody>
      </p:sp>
      <p:sp>
        <p:nvSpPr>
          <p:cNvPr id="10" name="object 10"/>
          <p:cNvSpPr txBox="1"/>
          <p:nvPr/>
        </p:nvSpPr>
        <p:spPr>
          <a:xfrm>
            <a:off x="1276650" y="2865410"/>
            <a:ext cx="1070610" cy="193675"/>
          </a:xfrm>
          <a:prstGeom prst="rect">
            <a:avLst/>
          </a:prstGeom>
        </p:spPr>
        <p:txBody>
          <a:bodyPr vert="horz" wrap="square" lIns="0" tIns="13335" rIns="0" bIns="0" rtlCol="0">
            <a:spAutoFit/>
          </a:bodyPr>
          <a:lstStyle/>
          <a:p>
            <a:pPr marL="38100">
              <a:lnSpc>
                <a:spcPct val="100000"/>
              </a:lnSpc>
              <a:spcBef>
                <a:spcPts val="105"/>
              </a:spcBef>
            </a:pPr>
            <a:r>
              <a:rPr sz="1050" u="sng" spc="35" dirty="0">
                <a:uFill>
                  <a:solidFill>
                    <a:srgbClr val="000000"/>
                  </a:solidFill>
                </a:uFill>
                <a:latin typeface="Trebuchet MS"/>
                <a:cs typeface="Trebuchet MS"/>
              </a:rPr>
              <a:t>`</a:t>
            </a:r>
            <a:r>
              <a:rPr sz="1050" u="sng" spc="35" dirty="0">
                <a:uFill>
                  <a:solidFill>
                    <a:srgbClr val="000000"/>
                  </a:solidFill>
                </a:uFill>
                <a:latin typeface="Segoe UI"/>
                <a:cs typeface="Segoe UI"/>
              </a:rPr>
              <a:t>6,50,000</a:t>
            </a:r>
            <a:r>
              <a:rPr sz="1050" spc="-45" dirty="0">
                <a:latin typeface="Segoe UI"/>
                <a:cs typeface="Segoe UI"/>
              </a:rPr>
              <a:t> </a:t>
            </a:r>
            <a:r>
              <a:rPr sz="1650" spc="-7" baseline="-30303" dirty="0">
                <a:latin typeface="Segoe UI"/>
                <a:cs typeface="Segoe UI"/>
              </a:rPr>
              <a:t>=1.18</a:t>
            </a:r>
            <a:endParaRPr sz="1650" baseline="-30303">
              <a:latin typeface="Segoe UI"/>
              <a:cs typeface="Segoe UI"/>
            </a:endParaRPr>
          </a:p>
        </p:txBody>
      </p:sp>
      <p:sp>
        <p:nvSpPr>
          <p:cNvPr id="11" name="object 11"/>
          <p:cNvSpPr txBox="1"/>
          <p:nvPr/>
        </p:nvSpPr>
        <p:spPr>
          <a:xfrm>
            <a:off x="901687" y="3387337"/>
            <a:ext cx="132715" cy="193675"/>
          </a:xfrm>
          <a:prstGeom prst="rect">
            <a:avLst/>
          </a:prstGeom>
        </p:spPr>
        <p:txBody>
          <a:bodyPr vert="horz" wrap="square" lIns="0" tIns="13335" rIns="0" bIns="0" rtlCol="0">
            <a:spAutoFit/>
          </a:bodyPr>
          <a:lstStyle/>
          <a:p>
            <a:pPr marL="12700">
              <a:lnSpc>
                <a:spcPct val="100000"/>
              </a:lnSpc>
              <a:spcBef>
                <a:spcPts val="105"/>
              </a:spcBef>
            </a:pPr>
            <a:r>
              <a:rPr sz="1100" dirty="0">
                <a:latin typeface="Segoe UI"/>
                <a:cs typeface="Segoe UI"/>
              </a:rPr>
              <a:t>2.</a:t>
            </a:r>
            <a:endParaRPr sz="1100">
              <a:latin typeface="Segoe UI"/>
              <a:cs typeface="Segoe UI"/>
            </a:endParaRPr>
          </a:p>
        </p:txBody>
      </p:sp>
      <p:sp>
        <p:nvSpPr>
          <p:cNvPr id="12" name="object 12"/>
          <p:cNvSpPr txBox="1"/>
          <p:nvPr/>
        </p:nvSpPr>
        <p:spPr>
          <a:xfrm>
            <a:off x="1301611" y="3502283"/>
            <a:ext cx="512445" cy="187960"/>
          </a:xfrm>
          <a:prstGeom prst="rect">
            <a:avLst/>
          </a:prstGeom>
        </p:spPr>
        <p:txBody>
          <a:bodyPr vert="horz" wrap="square" lIns="0" tIns="14604" rIns="0" bIns="0" rtlCol="0">
            <a:spAutoFit/>
          </a:bodyPr>
          <a:lstStyle/>
          <a:p>
            <a:pPr marL="12700">
              <a:lnSpc>
                <a:spcPct val="100000"/>
              </a:lnSpc>
              <a:spcBef>
                <a:spcPts val="114"/>
              </a:spcBef>
            </a:pPr>
            <a:r>
              <a:rPr sz="1050" spc="-10" dirty="0">
                <a:latin typeface="Trebuchet MS"/>
                <a:cs typeface="Trebuchet MS"/>
              </a:rPr>
              <a:t>`</a:t>
            </a:r>
            <a:r>
              <a:rPr sz="1050" spc="25" dirty="0">
                <a:latin typeface="Segoe UI"/>
                <a:cs typeface="Segoe UI"/>
              </a:rPr>
              <a:t>75</a:t>
            </a:r>
            <a:r>
              <a:rPr sz="1050" spc="85" dirty="0">
                <a:latin typeface="Segoe UI"/>
                <a:cs typeface="Segoe UI"/>
              </a:rPr>
              <a:t>,</a:t>
            </a:r>
            <a:r>
              <a:rPr sz="1050" spc="25" dirty="0">
                <a:latin typeface="Segoe UI"/>
                <a:cs typeface="Segoe UI"/>
              </a:rPr>
              <a:t>000</a:t>
            </a:r>
            <a:endParaRPr sz="1050">
              <a:latin typeface="Segoe UI"/>
              <a:cs typeface="Segoe UI"/>
            </a:endParaRPr>
          </a:p>
        </p:txBody>
      </p:sp>
      <p:sp>
        <p:nvSpPr>
          <p:cNvPr id="13" name="object 13"/>
          <p:cNvSpPr txBox="1"/>
          <p:nvPr/>
        </p:nvSpPr>
        <p:spPr>
          <a:xfrm>
            <a:off x="1276211" y="3308640"/>
            <a:ext cx="985519" cy="193675"/>
          </a:xfrm>
          <a:prstGeom prst="rect">
            <a:avLst/>
          </a:prstGeom>
        </p:spPr>
        <p:txBody>
          <a:bodyPr vert="horz" wrap="square" lIns="0" tIns="13335" rIns="0" bIns="0" rtlCol="0">
            <a:spAutoFit/>
          </a:bodyPr>
          <a:lstStyle/>
          <a:p>
            <a:pPr marL="38100">
              <a:lnSpc>
                <a:spcPct val="100000"/>
              </a:lnSpc>
              <a:spcBef>
                <a:spcPts val="105"/>
              </a:spcBef>
            </a:pPr>
            <a:r>
              <a:rPr sz="1050" u="sng" spc="25" dirty="0">
                <a:uFill>
                  <a:solidFill>
                    <a:srgbClr val="000000"/>
                  </a:solidFill>
                </a:uFill>
                <a:latin typeface="Trebuchet MS"/>
                <a:cs typeface="Trebuchet MS"/>
              </a:rPr>
              <a:t>`</a:t>
            </a:r>
            <a:r>
              <a:rPr sz="1050" u="sng" spc="25" dirty="0">
                <a:uFill>
                  <a:solidFill>
                    <a:srgbClr val="000000"/>
                  </a:solidFill>
                </a:uFill>
                <a:latin typeface="Segoe UI"/>
                <a:cs typeface="Segoe UI"/>
              </a:rPr>
              <a:t>95,000</a:t>
            </a:r>
            <a:r>
              <a:rPr sz="1050" spc="25" dirty="0">
                <a:latin typeface="Segoe UI"/>
                <a:cs typeface="Segoe UI"/>
              </a:rPr>
              <a:t> </a:t>
            </a:r>
            <a:r>
              <a:rPr sz="1650" baseline="-30303" dirty="0">
                <a:latin typeface="Segoe UI"/>
                <a:cs typeface="Segoe UI"/>
              </a:rPr>
              <a:t>=</a:t>
            </a:r>
            <a:r>
              <a:rPr sz="1650" spc="-150" baseline="-30303" dirty="0">
                <a:latin typeface="Segoe UI"/>
                <a:cs typeface="Segoe UI"/>
              </a:rPr>
              <a:t> </a:t>
            </a:r>
            <a:r>
              <a:rPr sz="1650" spc="-7" baseline="-30303" dirty="0">
                <a:latin typeface="Segoe UI"/>
                <a:cs typeface="Segoe UI"/>
              </a:rPr>
              <a:t>1.27</a:t>
            </a:r>
            <a:endParaRPr sz="1650" baseline="-30303">
              <a:latin typeface="Segoe UI"/>
              <a:cs typeface="Segoe UI"/>
            </a:endParaRPr>
          </a:p>
        </p:txBody>
      </p:sp>
      <p:sp>
        <p:nvSpPr>
          <p:cNvPr id="14" name="object 14"/>
          <p:cNvSpPr txBox="1"/>
          <p:nvPr/>
        </p:nvSpPr>
        <p:spPr>
          <a:xfrm>
            <a:off x="901748" y="3832364"/>
            <a:ext cx="132715" cy="193675"/>
          </a:xfrm>
          <a:prstGeom prst="rect">
            <a:avLst/>
          </a:prstGeom>
        </p:spPr>
        <p:txBody>
          <a:bodyPr vert="horz" wrap="square" lIns="0" tIns="13335" rIns="0" bIns="0" rtlCol="0">
            <a:spAutoFit/>
          </a:bodyPr>
          <a:lstStyle/>
          <a:p>
            <a:pPr marL="12700">
              <a:lnSpc>
                <a:spcPct val="100000"/>
              </a:lnSpc>
              <a:spcBef>
                <a:spcPts val="105"/>
              </a:spcBef>
            </a:pPr>
            <a:r>
              <a:rPr sz="1100" dirty="0">
                <a:latin typeface="Segoe UI"/>
                <a:cs typeface="Segoe UI"/>
              </a:rPr>
              <a:t>3.</a:t>
            </a:r>
            <a:endParaRPr sz="1100">
              <a:latin typeface="Segoe UI"/>
              <a:cs typeface="Segoe UI"/>
            </a:endParaRPr>
          </a:p>
        </p:txBody>
      </p:sp>
      <p:sp>
        <p:nvSpPr>
          <p:cNvPr id="15" name="object 15"/>
          <p:cNvSpPr txBox="1"/>
          <p:nvPr/>
        </p:nvSpPr>
        <p:spPr>
          <a:xfrm>
            <a:off x="1302335" y="3947417"/>
            <a:ext cx="826769" cy="187960"/>
          </a:xfrm>
          <a:prstGeom prst="rect">
            <a:avLst/>
          </a:prstGeom>
        </p:spPr>
        <p:txBody>
          <a:bodyPr vert="horz" wrap="square" lIns="0" tIns="14604" rIns="0" bIns="0" rtlCol="0">
            <a:spAutoFit/>
          </a:bodyPr>
          <a:lstStyle/>
          <a:p>
            <a:pPr marL="12700">
              <a:lnSpc>
                <a:spcPct val="100000"/>
              </a:lnSpc>
              <a:spcBef>
                <a:spcPts val="114"/>
              </a:spcBef>
            </a:pPr>
            <a:r>
              <a:rPr sz="1050" spc="40" dirty="0">
                <a:latin typeface="Trebuchet MS"/>
                <a:cs typeface="Trebuchet MS"/>
              </a:rPr>
              <a:t>`</a:t>
            </a:r>
            <a:r>
              <a:rPr sz="1050" spc="40" dirty="0">
                <a:latin typeface="Segoe UI"/>
                <a:cs typeface="Segoe UI"/>
              </a:rPr>
              <a:t>1,00,20,000</a:t>
            </a:r>
            <a:endParaRPr sz="1050">
              <a:latin typeface="Segoe UI"/>
              <a:cs typeface="Segoe UI"/>
            </a:endParaRPr>
          </a:p>
        </p:txBody>
      </p:sp>
      <p:sp>
        <p:nvSpPr>
          <p:cNvPr id="16" name="object 16"/>
          <p:cNvSpPr txBox="1"/>
          <p:nvPr/>
        </p:nvSpPr>
        <p:spPr>
          <a:xfrm>
            <a:off x="1278209" y="3753775"/>
            <a:ext cx="1342390" cy="193675"/>
          </a:xfrm>
          <a:prstGeom prst="rect">
            <a:avLst/>
          </a:prstGeom>
        </p:spPr>
        <p:txBody>
          <a:bodyPr vert="horz" wrap="square" lIns="0" tIns="13335" rIns="0" bIns="0" rtlCol="0">
            <a:spAutoFit/>
          </a:bodyPr>
          <a:lstStyle/>
          <a:p>
            <a:pPr marL="38100">
              <a:lnSpc>
                <a:spcPct val="100000"/>
              </a:lnSpc>
              <a:spcBef>
                <a:spcPts val="105"/>
              </a:spcBef>
            </a:pPr>
            <a:r>
              <a:rPr sz="1050" u="sng" spc="40" dirty="0">
                <a:uFill>
                  <a:solidFill>
                    <a:srgbClr val="000000"/>
                  </a:solidFill>
                </a:uFill>
                <a:latin typeface="Trebuchet MS"/>
                <a:cs typeface="Trebuchet MS"/>
              </a:rPr>
              <a:t>`</a:t>
            </a:r>
            <a:r>
              <a:rPr sz="1050" u="sng" spc="40" dirty="0">
                <a:uFill>
                  <a:solidFill>
                    <a:srgbClr val="000000"/>
                  </a:solidFill>
                </a:uFill>
                <a:latin typeface="Segoe UI"/>
                <a:cs typeface="Segoe UI"/>
              </a:rPr>
              <a:t>1,00,30,000</a:t>
            </a:r>
            <a:r>
              <a:rPr sz="1050" spc="-15" dirty="0">
                <a:latin typeface="Segoe UI"/>
                <a:cs typeface="Segoe UI"/>
              </a:rPr>
              <a:t> </a:t>
            </a:r>
            <a:r>
              <a:rPr sz="1650" spc="-7" baseline="-30303" dirty="0">
                <a:latin typeface="Segoe UI"/>
                <a:cs typeface="Segoe UI"/>
              </a:rPr>
              <a:t>=1.001</a:t>
            </a:r>
            <a:endParaRPr sz="1650" baseline="-30303">
              <a:latin typeface="Segoe UI"/>
              <a:cs typeface="Segoe UI"/>
            </a:endParaRPr>
          </a:p>
        </p:txBody>
      </p:sp>
      <p:sp>
        <p:nvSpPr>
          <p:cNvPr id="17" name="object 17"/>
          <p:cNvSpPr txBox="1"/>
          <p:nvPr/>
        </p:nvSpPr>
        <p:spPr>
          <a:xfrm>
            <a:off x="901675" y="4192686"/>
            <a:ext cx="5285105" cy="4173854"/>
          </a:xfrm>
          <a:prstGeom prst="rect">
            <a:avLst/>
          </a:prstGeom>
        </p:spPr>
        <p:txBody>
          <a:bodyPr vert="horz" wrap="square" lIns="0" tIns="12700" rIns="0" bIns="0" rtlCol="0">
            <a:spAutoFit/>
          </a:bodyPr>
          <a:lstStyle/>
          <a:p>
            <a:pPr marL="12700" marR="6350" algn="just">
              <a:lnSpc>
                <a:spcPct val="110900"/>
              </a:lnSpc>
              <a:spcBef>
                <a:spcPts val="100"/>
              </a:spcBef>
            </a:pPr>
            <a:r>
              <a:rPr sz="1100" spc="5" dirty="0">
                <a:latin typeface="Segoe UI"/>
                <a:cs typeface="Segoe UI"/>
              </a:rPr>
              <a:t>It </a:t>
            </a:r>
            <a:r>
              <a:rPr sz="1100" spc="15" dirty="0">
                <a:latin typeface="Segoe UI"/>
                <a:cs typeface="Segoe UI"/>
              </a:rPr>
              <a:t>would </a:t>
            </a:r>
            <a:r>
              <a:rPr sz="1100" spc="10" dirty="0">
                <a:latin typeface="Segoe UI"/>
                <a:cs typeface="Segoe UI"/>
              </a:rPr>
              <a:t>be seen </a:t>
            </a:r>
            <a:r>
              <a:rPr sz="1100" spc="15" dirty="0">
                <a:latin typeface="Segoe UI"/>
                <a:cs typeface="Segoe UI"/>
              </a:rPr>
              <a:t>that </a:t>
            </a:r>
            <a:r>
              <a:rPr sz="1100" spc="10" dirty="0">
                <a:latin typeface="Segoe UI"/>
                <a:cs typeface="Segoe UI"/>
              </a:rPr>
              <a:t>in </a:t>
            </a:r>
            <a:r>
              <a:rPr sz="1100" spc="15" dirty="0">
                <a:latin typeface="Segoe UI"/>
                <a:cs typeface="Segoe UI"/>
              </a:rPr>
              <a:t>absolute </a:t>
            </a:r>
            <a:r>
              <a:rPr sz="1100" spc="10" dirty="0">
                <a:latin typeface="Segoe UI"/>
                <a:cs typeface="Segoe UI"/>
              </a:rPr>
              <a:t>terms </a:t>
            </a:r>
            <a:r>
              <a:rPr sz="1100" spc="15" dirty="0">
                <a:latin typeface="Segoe UI"/>
                <a:cs typeface="Segoe UI"/>
              </a:rPr>
              <a:t>project </a:t>
            </a:r>
            <a:r>
              <a:rPr sz="1100" dirty="0">
                <a:latin typeface="Segoe UI"/>
                <a:cs typeface="Segoe UI"/>
              </a:rPr>
              <a:t>3 </a:t>
            </a:r>
            <a:r>
              <a:rPr sz="1100" spc="15" dirty="0">
                <a:latin typeface="Segoe UI"/>
                <a:cs typeface="Segoe UI"/>
              </a:rPr>
              <a:t>gives the highest </a:t>
            </a:r>
            <a:r>
              <a:rPr sz="1100" spc="10" dirty="0">
                <a:latin typeface="Segoe UI"/>
                <a:cs typeface="Segoe UI"/>
              </a:rPr>
              <a:t>cash </a:t>
            </a:r>
            <a:r>
              <a:rPr sz="1100" spc="15" dirty="0">
                <a:latin typeface="Segoe UI"/>
                <a:cs typeface="Segoe UI"/>
              </a:rPr>
              <a:t>inflows </a:t>
            </a:r>
            <a:r>
              <a:rPr sz="1100" spc="10" dirty="0">
                <a:latin typeface="Segoe UI"/>
                <a:cs typeface="Segoe UI"/>
              </a:rPr>
              <a:t>yet  its </a:t>
            </a:r>
            <a:r>
              <a:rPr sz="1100" spc="15" dirty="0">
                <a:latin typeface="Segoe UI"/>
                <a:cs typeface="Segoe UI"/>
              </a:rPr>
              <a:t>desirability factor </a:t>
            </a:r>
            <a:r>
              <a:rPr sz="1100" spc="10" dirty="0">
                <a:latin typeface="Segoe UI"/>
                <a:cs typeface="Segoe UI"/>
              </a:rPr>
              <a:t>is low. This is </a:t>
            </a:r>
            <a:r>
              <a:rPr sz="1100" spc="15" dirty="0">
                <a:latin typeface="Segoe UI"/>
                <a:cs typeface="Segoe UI"/>
              </a:rPr>
              <a:t>because </a:t>
            </a:r>
            <a:r>
              <a:rPr sz="1100" spc="10" dirty="0">
                <a:latin typeface="Segoe UI"/>
                <a:cs typeface="Segoe UI"/>
              </a:rPr>
              <a:t>the </a:t>
            </a:r>
            <a:r>
              <a:rPr sz="1100" spc="15" dirty="0">
                <a:latin typeface="Segoe UI"/>
                <a:cs typeface="Segoe UI"/>
              </a:rPr>
              <a:t>outflow </a:t>
            </a:r>
            <a:r>
              <a:rPr sz="1100" spc="10" dirty="0">
                <a:latin typeface="Segoe UI"/>
                <a:cs typeface="Segoe UI"/>
              </a:rPr>
              <a:t>is </a:t>
            </a:r>
            <a:r>
              <a:rPr sz="1100" spc="15" dirty="0">
                <a:latin typeface="Segoe UI"/>
                <a:cs typeface="Segoe UI"/>
              </a:rPr>
              <a:t>also </a:t>
            </a:r>
            <a:r>
              <a:rPr sz="1100" spc="10" dirty="0">
                <a:latin typeface="Segoe UI"/>
                <a:cs typeface="Segoe UI"/>
              </a:rPr>
              <a:t>very high. </a:t>
            </a:r>
            <a:r>
              <a:rPr sz="1100" spc="5" dirty="0">
                <a:latin typeface="Segoe UI"/>
                <a:cs typeface="Segoe UI"/>
              </a:rPr>
              <a:t>The  </a:t>
            </a:r>
            <a:r>
              <a:rPr sz="1100" spc="15" dirty="0">
                <a:latin typeface="Segoe UI"/>
                <a:cs typeface="Segoe UI"/>
              </a:rPr>
              <a:t>Desirability/ Profitability </a:t>
            </a:r>
            <a:r>
              <a:rPr sz="1100" spc="10" dirty="0">
                <a:latin typeface="Segoe UI"/>
                <a:cs typeface="Segoe UI"/>
              </a:rPr>
              <a:t>Index factor helps </a:t>
            </a:r>
            <a:r>
              <a:rPr sz="1100" spc="5" dirty="0">
                <a:latin typeface="Segoe UI"/>
                <a:cs typeface="Segoe UI"/>
              </a:rPr>
              <a:t>us </a:t>
            </a:r>
            <a:r>
              <a:rPr sz="1100" spc="10" dirty="0">
                <a:latin typeface="Segoe UI"/>
                <a:cs typeface="Segoe UI"/>
              </a:rPr>
              <a:t>in </a:t>
            </a:r>
            <a:r>
              <a:rPr sz="1100" spc="15" dirty="0">
                <a:latin typeface="Segoe UI"/>
                <a:cs typeface="Segoe UI"/>
              </a:rPr>
              <a:t>ranking </a:t>
            </a:r>
            <a:r>
              <a:rPr sz="1100" spc="10" dirty="0">
                <a:latin typeface="Segoe UI"/>
                <a:cs typeface="Segoe UI"/>
              </a:rPr>
              <a:t>various</a:t>
            </a:r>
            <a:r>
              <a:rPr sz="1100" spc="275" dirty="0">
                <a:latin typeface="Segoe UI"/>
                <a:cs typeface="Segoe UI"/>
              </a:rPr>
              <a:t> </a:t>
            </a:r>
            <a:r>
              <a:rPr sz="1100" spc="15" dirty="0">
                <a:latin typeface="Segoe UI"/>
                <a:cs typeface="Segoe UI"/>
              </a:rPr>
              <a:t>projects.</a:t>
            </a:r>
            <a:endParaRPr sz="1100">
              <a:latin typeface="Segoe UI"/>
              <a:cs typeface="Segoe UI"/>
            </a:endParaRPr>
          </a:p>
          <a:p>
            <a:pPr marL="12700">
              <a:lnSpc>
                <a:spcPct val="100000"/>
              </a:lnSpc>
              <a:spcBef>
                <a:spcPts val="740"/>
              </a:spcBef>
            </a:pPr>
            <a:r>
              <a:rPr sz="1100" spc="15" dirty="0">
                <a:latin typeface="Segoe UI"/>
                <a:cs typeface="Segoe UI"/>
              </a:rPr>
              <a:t>Since </a:t>
            </a:r>
            <a:r>
              <a:rPr sz="1100" spc="10" dirty="0">
                <a:latin typeface="Segoe UI"/>
                <a:cs typeface="Segoe UI"/>
              </a:rPr>
              <a:t>PI </a:t>
            </a:r>
            <a:r>
              <a:rPr sz="1100" dirty="0">
                <a:latin typeface="Segoe UI"/>
                <a:cs typeface="Segoe UI"/>
              </a:rPr>
              <a:t>is </a:t>
            </a:r>
            <a:r>
              <a:rPr sz="1100" spc="5" dirty="0">
                <a:latin typeface="Segoe UI"/>
                <a:cs typeface="Segoe UI"/>
              </a:rPr>
              <a:t>an </a:t>
            </a:r>
            <a:r>
              <a:rPr sz="1100" spc="15" dirty="0">
                <a:latin typeface="Segoe UI"/>
                <a:cs typeface="Segoe UI"/>
              </a:rPr>
              <a:t>extension </a:t>
            </a:r>
            <a:r>
              <a:rPr sz="1100" spc="10" dirty="0">
                <a:latin typeface="Segoe UI"/>
                <a:cs typeface="Segoe UI"/>
              </a:rPr>
              <a:t>of NPV it has same </a:t>
            </a:r>
            <a:r>
              <a:rPr sz="1100" spc="15" dirty="0">
                <a:latin typeface="Segoe UI"/>
                <a:cs typeface="Segoe UI"/>
              </a:rPr>
              <a:t>advantages and</a:t>
            </a:r>
            <a:r>
              <a:rPr sz="1100" spc="305" dirty="0">
                <a:latin typeface="Segoe UI"/>
                <a:cs typeface="Segoe UI"/>
              </a:rPr>
              <a:t> </a:t>
            </a:r>
            <a:r>
              <a:rPr sz="1100" spc="15" dirty="0">
                <a:latin typeface="Segoe UI"/>
                <a:cs typeface="Segoe UI"/>
              </a:rPr>
              <a:t>limitation.</a:t>
            </a:r>
            <a:endParaRPr sz="1100">
              <a:latin typeface="Segoe UI"/>
              <a:cs typeface="Segoe UI"/>
            </a:endParaRPr>
          </a:p>
          <a:p>
            <a:pPr marL="12700">
              <a:lnSpc>
                <a:spcPct val="100000"/>
              </a:lnSpc>
              <a:spcBef>
                <a:spcPts val="755"/>
              </a:spcBef>
            </a:pPr>
            <a:r>
              <a:rPr sz="1200" b="1" spc="15" dirty="0">
                <a:solidFill>
                  <a:srgbClr val="00A650"/>
                </a:solidFill>
                <a:latin typeface="Segoe UI"/>
                <a:cs typeface="Segoe UI"/>
              </a:rPr>
              <a:t>Advantages </a:t>
            </a:r>
            <a:r>
              <a:rPr sz="1200" b="1" spc="10" dirty="0">
                <a:solidFill>
                  <a:srgbClr val="00A650"/>
                </a:solidFill>
                <a:latin typeface="Segoe UI"/>
                <a:cs typeface="Segoe UI"/>
              </a:rPr>
              <a:t>of</a:t>
            </a:r>
            <a:r>
              <a:rPr sz="1200" b="1" spc="55" dirty="0">
                <a:solidFill>
                  <a:srgbClr val="00A650"/>
                </a:solidFill>
                <a:latin typeface="Segoe UI"/>
                <a:cs typeface="Segoe UI"/>
              </a:rPr>
              <a:t> </a:t>
            </a:r>
            <a:r>
              <a:rPr sz="1200" b="1" spc="5" dirty="0">
                <a:solidFill>
                  <a:srgbClr val="00A650"/>
                </a:solidFill>
                <a:latin typeface="Segoe UI"/>
                <a:cs typeface="Segoe UI"/>
              </a:rPr>
              <a:t>PI</a:t>
            </a:r>
            <a:endParaRPr sz="1200">
              <a:latin typeface="Segoe UI"/>
              <a:cs typeface="Segoe UI"/>
            </a:endParaRPr>
          </a:p>
          <a:p>
            <a:pPr marL="287020" marR="6350" indent="-274320">
              <a:lnSpc>
                <a:spcPct val="110900"/>
              </a:lnSpc>
              <a:spcBef>
                <a:spcPts val="495"/>
              </a:spcBef>
              <a:buSzPct val="109090"/>
              <a:buFont typeface="Wingdings"/>
              <a:buChar char=""/>
              <a:tabLst>
                <a:tab pos="286385" algn="l"/>
                <a:tab pos="287655" algn="l"/>
              </a:tabLst>
            </a:pPr>
            <a:r>
              <a:rPr sz="1100" spc="-5" dirty="0">
                <a:latin typeface="Segoe UI"/>
                <a:cs typeface="Segoe UI"/>
              </a:rPr>
              <a:t>The</a:t>
            </a:r>
            <a:r>
              <a:rPr sz="1100" spc="-60" dirty="0">
                <a:latin typeface="Segoe UI"/>
                <a:cs typeface="Segoe UI"/>
              </a:rPr>
              <a:t> </a:t>
            </a:r>
            <a:r>
              <a:rPr sz="1100" spc="-5" dirty="0">
                <a:latin typeface="Segoe UI"/>
                <a:cs typeface="Segoe UI"/>
              </a:rPr>
              <a:t>method</a:t>
            </a:r>
            <a:r>
              <a:rPr sz="1100" spc="-60" dirty="0">
                <a:latin typeface="Segoe UI"/>
                <a:cs typeface="Segoe UI"/>
              </a:rPr>
              <a:t> </a:t>
            </a:r>
            <a:r>
              <a:rPr sz="1100" spc="-5" dirty="0">
                <a:latin typeface="Segoe UI"/>
                <a:cs typeface="Segoe UI"/>
              </a:rPr>
              <a:t>also</a:t>
            </a:r>
            <a:r>
              <a:rPr sz="1100" spc="-60" dirty="0">
                <a:latin typeface="Segoe UI"/>
                <a:cs typeface="Segoe UI"/>
              </a:rPr>
              <a:t> </a:t>
            </a:r>
            <a:r>
              <a:rPr sz="1100" spc="-5" dirty="0">
                <a:latin typeface="Segoe UI"/>
                <a:cs typeface="Segoe UI"/>
              </a:rPr>
              <a:t>uses</a:t>
            </a:r>
            <a:r>
              <a:rPr sz="1100" spc="-60" dirty="0">
                <a:latin typeface="Segoe UI"/>
                <a:cs typeface="Segoe UI"/>
              </a:rPr>
              <a:t> </a:t>
            </a:r>
            <a:r>
              <a:rPr sz="1100" spc="-5" dirty="0">
                <a:latin typeface="Segoe UI"/>
                <a:cs typeface="Segoe UI"/>
              </a:rPr>
              <a:t>the</a:t>
            </a:r>
            <a:r>
              <a:rPr sz="1100" spc="-70" dirty="0">
                <a:latin typeface="Segoe UI"/>
                <a:cs typeface="Segoe UI"/>
              </a:rPr>
              <a:t> </a:t>
            </a:r>
            <a:r>
              <a:rPr sz="1100" b="1" spc="-5" dirty="0">
                <a:latin typeface="Segoe UI"/>
                <a:cs typeface="Segoe UI"/>
              </a:rPr>
              <a:t>concept</a:t>
            </a:r>
            <a:r>
              <a:rPr sz="1100" b="1" spc="-60" dirty="0">
                <a:latin typeface="Segoe UI"/>
                <a:cs typeface="Segoe UI"/>
              </a:rPr>
              <a:t> </a:t>
            </a:r>
            <a:r>
              <a:rPr sz="1100" b="1" spc="-5" dirty="0">
                <a:latin typeface="Segoe UI"/>
                <a:cs typeface="Segoe UI"/>
              </a:rPr>
              <a:t>of</a:t>
            </a:r>
            <a:r>
              <a:rPr sz="1100" b="1" spc="-65" dirty="0">
                <a:latin typeface="Segoe UI"/>
                <a:cs typeface="Segoe UI"/>
              </a:rPr>
              <a:t> </a:t>
            </a:r>
            <a:r>
              <a:rPr sz="1100" b="1" spc="-5" dirty="0">
                <a:latin typeface="Segoe UI"/>
                <a:cs typeface="Segoe UI"/>
              </a:rPr>
              <a:t>time</a:t>
            </a:r>
            <a:r>
              <a:rPr sz="1100" b="1" spc="-55" dirty="0">
                <a:latin typeface="Segoe UI"/>
                <a:cs typeface="Segoe UI"/>
              </a:rPr>
              <a:t> </a:t>
            </a:r>
            <a:r>
              <a:rPr sz="1100" b="1" dirty="0">
                <a:latin typeface="Segoe UI"/>
                <a:cs typeface="Segoe UI"/>
              </a:rPr>
              <a:t>value</a:t>
            </a:r>
            <a:r>
              <a:rPr sz="1100" b="1" spc="-60" dirty="0">
                <a:latin typeface="Segoe UI"/>
                <a:cs typeface="Segoe UI"/>
              </a:rPr>
              <a:t> </a:t>
            </a:r>
            <a:r>
              <a:rPr sz="1100" b="1" spc="-10" dirty="0">
                <a:latin typeface="Segoe UI"/>
                <a:cs typeface="Segoe UI"/>
              </a:rPr>
              <a:t>of</a:t>
            </a:r>
            <a:r>
              <a:rPr sz="1100" b="1" spc="-65" dirty="0">
                <a:latin typeface="Segoe UI"/>
                <a:cs typeface="Segoe UI"/>
              </a:rPr>
              <a:t> </a:t>
            </a:r>
            <a:r>
              <a:rPr sz="1100" b="1" dirty="0">
                <a:latin typeface="Segoe UI"/>
                <a:cs typeface="Segoe UI"/>
              </a:rPr>
              <a:t>money</a:t>
            </a:r>
            <a:r>
              <a:rPr sz="1100" b="1" spc="-50" dirty="0">
                <a:latin typeface="Segoe UI"/>
                <a:cs typeface="Segoe UI"/>
              </a:rPr>
              <a:t> </a:t>
            </a:r>
            <a:r>
              <a:rPr sz="1100" dirty="0">
                <a:latin typeface="Segoe UI"/>
                <a:cs typeface="Segoe UI"/>
              </a:rPr>
              <a:t>and</a:t>
            </a:r>
            <a:r>
              <a:rPr sz="1100" spc="-60" dirty="0">
                <a:latin typeface="Segoe UI"/>
                <a:cs typeface="Segoe UI"/>
              </a:rPr>
              <a:t> </a:t>
            </a:r>
            <a:r>
              <a:rPr sz="1100" spc="-5" dirty="0">
                <a:latin typeface="Segoe UI"/>
                <a:cs typeface="Segoe UI"/>
              </a:rPr>
              <a:t>is</a:t>
            </a:r>
            <a:r>
              <a:rPr sz="1100" spc="-60" dirty="0">
                <a:latin typeface="Segoe UI"/>
                <a:cs typeface="Segoe UI"/>
              </a:rPr>
              <a:t> </a:t>
            </a:r>
            <a:r>
              <a:rPr sz="1100" dirty="0">
                <a:latin typeface="Segoe UI"/>
                <a:cs typeface="Segoe UI"/>
              </a:rPr>
              <a:t>a</a:t>
            </a:r>
            <a:r>
              <a:rPr sz="1100" spc="-55" dirty="0">
                <a:latin typeface="Segoe UI"/>
                <a:cs typeface="Segoe UI"/>
              </a:rPr>
              <a:t> </a:t>
            </a:r>
            <a:r>
              <a:rPr sz="1100" spc="-5" dirty="0">
                <a:latin typeface="Segoe UI"/>
                <a:cs typeface="Segoe UI"/>
              </a:rPr>
              <a:t>better</a:t>
            </a:r>
            <a:r>
              <a:rPr sz="1100" spc="-55" dirty="0">
                <a:latin typeface="Segoe UI"/>
                <a:cs typeface="Segoe UI"/>
              </a:rPr>
              <a:t> </a:t>
            </a:r>
            <a:r>
              <a:rPr sz="1100" spc="-5" dirty="0">
                <a:latin typeface="Segoe UI"/>
                <a:cs typeface="Segoe UI"/>
              </a:rPr>
              <a:t>project  evaluation technique than</a:t>
            </a:r>
            <a:r>
              <a:rPr sz="1100" spc="-10" dirty="0">
                <a:latin typeface="Segoe UI"/>
                <a:cs typeface="Segoe UI"/>
              </a:rPr>
              <a:t> </a:t>
            </a:r>
            <a:r>
              <a:rPr sz="1100" dirty="0">
                <a:latin typeface="Segoe UI"/>
                <a:cs typeface="Segoe UI"/>
              </a:rPr>
              <a:t>NPV.</a:t>
            </a:r>
            <a:endParaRPr sz="1100">
              <a:latin typeface="Segoe UI"/>
              <a:cs typeface="Segoe UI"/>
            </a:endParaRPr>
          </a:p>
          <a:p>
            <a:pPr marL="287020" marR="5080" indent="-274320">
              <a:lnSpc>
                <a:spcPct val="110900"/>
              </a:lnSpc>
              <a:spcBef>
                <a:spcPts val="600"/>
              </a:spcBef>
              <a:buSzPct val="109090"/>
              <a:buFont typeface="Wingdings"/>
              <a:buChar char=""/>
              <a:tabLst>
                <a:tab pos="286385" algn="l"/>
                <a:tab pos="287655" algn="l"/>
              </a:tabLst>
            </a:pPr>
            <a:r>
              <a:rPr sz="1100" spc="-5" dirty="0">
                <a:latin typeface="Segoe UI"/>
                <a:cs typeface="Segoe UI"/>
              </a:rPr>
              <a:t>In the </a:t>
            </a:r>
            <a:r>
              <a:rPr sz="1100" dirty="0">
                <a:latin typeface="Segoe UI"/>
                <a:cs typeface="Segoe UI"/>
              </a:rPr>
              <a:t>PI </a:t>
            </a:r>
            <a:r>
              <a:rPr sz="1100" spc="-5" dirty="0">
                <a:latin typeface="Segoe UI"/>
                <a:cs typeface="Segoe UI"/>
              </a:rPr>
              <a:t>method, since the present value </a:t>
            </a:r>
            <a:r>
              <a:rPr sz="1100" dirty="0">
                <a:latin typeface="Segoe UI"/>
                <a:cs typeface="Segoe UI"/>
              </a:rPr>
              <a:t>of </a:t>
            </a:r>
            <a:r>
              <a:rPr sz="1100" spc="-5" dirty="0">
                <a:latin typeface="Segoe UI"/>
                <a:cs typeface="Segoe UI"/>
              </a:rPr>
              <a:t>cash inflows is divided by the present  value </a:t>
            </a:r>
            <a:r>
              <a:rPr sz="1100" dirty="0">
                <a:latin typeface="Segoe UI"/>
                <a:cs typeface="Segoe UI"/>
              </a:rPr>
              <a:t>of </a:t>
            </a:r>
            <a:r>
              <a:rPr sz="1100" spc="-5" dirty="0">
                <a:latin typeface="Segoe UI"/>
                <a:cs typeface="Segoe UI"/>
              </a:rPr>
              <a:t>cash outflow, it is </a:t>
            </a:r>
            <a:r>
              <a:rPr sz="1100" dirty="0">
                <a:latin typeface="Segoe UI"/>
                <a:cs typeface="Segoe UI"/>
              </a:rPr>
              <a:t>a </a:t>
            </a:r>
            <a:r>
              <a:rPr sz="1100" b="1" spc="-5" dirty="0">
                <a:latin typeface="Segoe UI"/>
                <a:cs typeface="Segoe UI"/>
              </a:rPr>
              <a:t>relative measure </a:t>
            </a:r>
            <a:r>
              <a:rPr sz="1100" dirty="0">
                <a:latin typeface="Segoe UI"/>
                <a:cs typeface="Segoe UI"/>
              </a:rPr>
              <a:t>of a </a:t>
            </a:r>
            <a:r>
              <a:rPr sz="1100" spc="-5" dirty="0">
                <a:latin typeface="Segoe UI"/>
                <a:cs typeface="Segoe UI"/>
              </a:rPr>
              <a:t>project’s</a:t>
            </a:r>
            <a:r>
              <a:rPr sz="1100" spc="30" dirty="0">
                <a:latin typeface="Segoe UI"/>
                <a:cs typeface="Segoe UI"/>
              </a:rPr>
              <a:t> </a:t>
            </a:r>
            <a:r>
              <a:rPr sz="1100" spc="-5" dirty="0">
                <a:latin typeface="Segoe UI"/>
                <a:cs typeface="Segoe UI"/>
              </a:rPr>
              <a:t>profitability.</a:t>
            </a:r>
            <a:endParaRPr sz="1100">
              <a:latin typeface="Segoe UI"/>
              <a:cs typeface="Segoe UI"/>
            </a:endParaRPr>
          </a:p>
          <a:p>
            <a:pPr marL="12700" algn="just">
              <a:lnSpc>
                <a:spcPct val="100000"/>
              </a:lnSpc>
              <a:spcBef>
                <a:spcPts val="750"/>
              </a:spcBef>
            </a:pPr>
            <a:r>
              <a:rPr sz="1200" b="1" spc="15" dirty="0">
                <a:solidFill>
                  <a:srgbClr val="00A650"/>
                </a:solidFill>
                <a:latin typeface="Segoe UI"/>
                <a:cs typeface="Segoe UI"/>
              </a:rPr>
              <a:t>Limitations </a:t>
            </a:r>
            <a:r>
              <a:rPr sz="1200" b="1" spc="10" dirty="0">
                <a:solidFill>
                  <a:srgbClr val="00A650"/>
                </a:solidFill>
                <a:latin typeface="Segoe UI"/>
                <a:cs typeface="Segoe UI"/>
              </a:rPr>
              <a:t>of</a:t>
            </a:r>
            <a:r>
              <a:rPr sz="1200" b="1" spc="55" dirty="0">
                <a:solidFill>
                  <a:srgbClr val="00A650"/>
                </a:solidFill>
                <a:latin typeface="Segoe UI"/>
                <a:cs typeface="Segoe UI"/>
              </a:rPr>
              <a:t> </a:t>
            </a:r>
            <a:r>
              <a:rPr sz="1200" b="1" dirty="0">
                <a:solidFill>
                  <a:srgbClr val="00A650"/>
                </a:solidFill>
                <a:latin typeface="Segoe UI"/>
                <a:cs typeface="Segoe UI"/>
              </a:rPr>
              <a:t>PI</a:t>
            </a:r>
            <a:endParaRPr sz="1200">
              <a:latin typeface="Segoe UI"/>
              <a:cs typeface="Segoe UI"/>
            </a:endParaRPr>
          </a:p>
          <a:p>
            <a:pPr marL="287020" marR="6350" indent="-274320" algn="just">
              <a:lnSpc>
                <a:spcPct val="110000"/>
              </a:lnSpc>
              <a:spcBef>
                <a:spcPts val="520"/>
              </a:spcBef>
              <a:buSzPct val="109090"/>
              <a:buFont typeface="Wingdings"/>
              <a:buChar char=""/>
              <a:tabLst>
                <a:tab pos="287655" algn="l"/>
              </a:tabLst>
            </a:pPr>
            <a:r>
              <a:rPr sz="1100" spc="-5" dirty="0">
                <a:latin typeface="Segoe UI"/>
                <a:cs typeface="Segoe UI"/>
              </a:rPr>
              <a:t>Profitability</a:t>
            </a:r>
            <a:r>
              <a:rPr sz="1100" spc="-25" dirty="0">
                <a:latin typeface="Segoe UI"/>
                <a:cs typeface="Segoe UI"/>
              </a:rPr>
              <a:t> </a:t>
            </a:r>
            <a:r>
              <a:rPr sz="1100" spc="-5" dirty="0">
                <a:latin typeface="Segoe UI"/>
                <a:cs typeface="Segoe UI"/>
              </a:rPr>
              <a:t>index</a:t>
            </a:r>
            <a:r>
              <a:rPr sz="1100" spc="-35" dirty="0">
                <a:latin typeface="Segoe UI"/>
                <a:cs typeface="Segoe UI"/>
              </a:rPr>
              <a:t> </a:t>
            </a:r>
            <a:r>
              <a:rPr sz="1100" b="1" spc="-5" dirty="0">
                <a:latin typeface="Segoe UI"/>
                <a:cs typeface="Segoe UI"/>
              </a:rPr>
              <a:t>fails</a:t>
            </a:r>
            <a:r>
              <a:rPr sz="1100" b="1" spc="-40" dirty="0">
                <a:latin typeface="Segoe UI"/>
                <a:cs typeface="Segoe UI"/>
              </a:rPr>
              <a:t> </a:t>
            </a:r>
            <a:r>
              <a:rPr sz="1100" b="1" dirty="0">
                <a:latin typeface="Segoe UI"/>
                <a:cs typeface="Segoe UI"/>
              </a:rPr>
              <a:t>as</a:t>
            </a:r>
            <a:r>
              <a:rPr sz="1100" b="1" spc="-50" dirty="0">
                <a:latin typeface="Segoe UI"/>
                <a:cs typeface="Segoe UI"/>
              </a:rPr>
              <a:t> </a:t>
            </a:r>
            <a:r>
              <a:rPr sz="1100" b="1" dirty="0">
                <a:latin typeface="Segoe UI"/>
                <a:cs typeface="Segoe UI"/>
              </a:rPr>
              <a:t>a</a:t>
            </a:r>
            <a:r>
              <a:rPr sz="1100" b="1" spc="-25" dirty="0">
                <a:latin typeface="Segoe UI"/>
                <a:cs typeface="Segoe UI"/>
              </a:rPr>
              <a:t> </a:t>
            </a:r>
            <a:r>
              <a:rPr sz="1100" b="1" spc="-5" dirty="0">
                <a:latin typeface="Segoe UI"/>
                <a:cs typeface="Segoe UI"/>
              </a:rPr>
              <a:t>guide</a:t>
            </a:r>
            <a:r>
              <a:rPr sz="1100" b="1" spc="-25" dirty="0">
                <a:latin typeface="Segoe UI"/>
                <a:cs typeface="Segoe UI"/>
              </a:rPr>
              <a:t> </a:t>
            </a:r>
            <a:r>
              <a:rPr sz="1100" spc="-5" dirty="0">
                <a:latin typeface="Segoe UI"/>
                <a:cs typeface="Segoe UI"/>
              </a:rPr>
              <a:t>in</a:t>
            </a:r>
            <a:r>
              <a:rPr sz="1100" spc="-30" dirty="0">
                <a:latin typeface="Segoe UI"/>
                <a:cs typeface="Segoe UI"/>
              </a:rPr>
              <a:t> </a:t>
            </a:r>
            <a:r>
              <a:rPr sz="1100" spc="-5" dirty="0">
                <a:latin typeface="Segoe UI"/>
                <a:cs typeface="Segoe UI"/>
              </a:rPr>
              <a:t>resolving</a:t>
            </a:r>
            <a:r>
              <a:rPr sz="1100" spc="-30" dirty="0">
                <a:latin typeface="Segoe UI"/>
                <a:cs typeface="Segoe UI"/>
              </a:rPr>
              <a:t> </a:t>
            </a:r>
            <a:r>
              <a:rPr sz="1100" spc="-5" dirty="0">
                <a:latin typeface="Segoe UI"/>
                <a:cs typeface="Segoe UI"/>
              </a:rPr>
              <a:t>capital</a:t>
            </a:r>
            <a:r>
              <a:rPr sz="1100" spc="-35" dirty="0">
                <a:latin typeface="Segoe UI"/>
                <a:cs typeface="Segoe UI"/>
              </a:rPr>
              <a:t> </a:t>
            </a:r>
            <a:r>
              <a:rPr sz="1100" spc="-5" dirty="0">
                <a:latin typeface="Segoe UI"/>
                <a:cs typeface="Segoe UI"/>
              </a:rPr>
              <a:t>rationing</a:t>
            </a:r>
            <a:r>
              <a:rPr sz="1100" spc="-30" dirty="0">
                <a:latin typeface="Segoe UI"/>
                <a:cs typeface="Segoe UI"/>
              </a:rPr>
              <a:t> </a:t>
            </a:r>
            <a:r>
              <a:rPr sz="1100" spc="-5" dirty="0">
                <a:latin typeface="Segoe UI"/>
                <a:cs typeface="Segoe UI"/>
              </a:rPr>
              <a:t>where</a:t>
            </a:r>
            <a:r>
              <a:rPr sz="1100" spc="-30" dirty="0">
                <a:latin typeface="Segoe UI"/>
                <a:cs typeface="Segoe UI"/>
              </a:rPr>
              <a:t> </a:t>
            </a:r>
            <a:r>
              <a:rPr sz="1100" spc="-5" dirty="0">
                <a:latin typeface="Segoe UI"/>
                <a:cs typeface="Segoe UI"/>
              </a:rPr>
              <a:t>projects</a:t>
            </a:r>
            <a:r>
              <a:rPr sz="1100" spc="-30" dirty="0">
                <a:latin typeface="Segoe UI"/>
                <a:cs typeface="Segoe UI"/>
              </a:rPr>
              <a:t> </a:t>
            </a:r>
            <a:r>
              <a:rPr sz="1100" dirty="0">
                <a:latin typeface="Segoe UI"/>
                <a:cs typeface="Segoe UI"/>
              </a:rPr>
              <a:t>are  </a:t>
            </a:r>
            <a:r>
              <a:rPr sz="1100" spc="-5" dirty="0">
                <a:latin typeface="Segoe UI"/>
                <a:cs typeface="Segoe UI"/>
              </a:rPr>
              <a:t>indivisible.</a:t>
            </a:r>
            <a:endParaRPr sz="1100">
              <a:latin typeface="Segoe UI"/>
              <a:cs typeface="Segoe UI"/>
            </a:endParaRPr>
          </a:p>
          <a:p>
            <a:pPr marL="287020" marR="5080" indent="-274320" algn="just">
              <a:lnSpc>
                <a:spcPct val="110900"/>
              </a:lnSpc>
              <a:spcBef>
                <a:spcPts val="600"/>
              </a:spcBef>
              <a:buSzPct val="109090"/>
              <a:buFont typeface="Wingdings"/>
              <a:buChar char=""/>
              <a:tabLst>
                <a:tab pos="287655" algn="l"/>
              </a:tabLst>
            </a:pPr>
            <a:r>
              <a:rPr sz="1100" spc="-5" dirty="0">
                <a:latin typeface="Segoe UI"/>
                <a:cs typeface="Segoe UI"/>
              </a:rPr>
              <a:t>Once </a:t>
            </a:r>
            <a:r>
              <a:rPr sz="1100" dirty="0">
                <a:latin typeface="Segoe UI"/>
                <a:cs typeface="Segoe UI"/>
              </a:rPr>
              <a:t>a </a:t>
            </a:r>
            <a:r>
              <a:rPr sz="1100" spc="-5" dirty="0">
                <a:latin typeface="Segoe UI"/>
                <a:cs typeface="Segoe UI"/>
              </a:rPr>
              <a:t>single large project with high </a:t>
            </a:r>
            <a:r>
              <a:rPr sz="1100" dirty="0">
                <a:latin typeface="Segoe UI"/>
                <a:cs typeface="Segoe UI"/>
              </a:rPr>
              <a:t>NPV </a:t>
            </a:r>
            <a:r>
              <a:rPr sz="1100" spc="-5" dirty="0">
                <a:latin typeface="Segoe UI"/>
                <a:cs typeface="Segoe UI"/>
              </a:rPr>
              <a:t>is selected, possibility </a:t>
            </a:r>
            <a:r>
              <a:rPr sz="1100" dirty="0">
                <a:latin typeface="Segoe UI"/>
                <a:cs typeface="Segoe UI"/>
              </a:rPr>
              <a:t>of </a:t>
            </a:r>
            <a:r>
              <a:rPr sz="1100" spc="-5" dirty="0">
                <a:latin typeface="Segoe UI"/>
                <a:cs typeface="Segoe UI"/>
              </a:rPr>
              <a:t>accepting  several small projects which together </a:t>
            </a:r>
            <a:r>
              <a:rPr sz="1100" dirty="0">
                <a:latin typeface="Segoe UI"/>
                <a:cs typeface="Segoe UI"/>
              </a:rPr>
              <a:t>may </a:t>
            </a:r>
            <a:r>
              <a:rPr sz="1100" spc="-5" dirty="0">
                <a:latin typeface="Segoe UI"/>
                <a:cs typeface="Segoe UI"/>
              </a:rPr>
              <a:t>have higher </a:t>
            </a:r>
            <a:r>
              <a:rPr sz="1100" dirty="0">
                <a:latin typeface="Segoe UI"/>
                <a:cs typeface="Segoe UI"/>
              </a:rPr>
              <a:t>NPV </a:t>
            </a:r>
            <a:r>
              <a:rPr sz="1100" spc="-5" dirty="0">
                <a:latin typeface="Segoe UI"/>
                <a:cs typeface="Segoe UI"/>
              </a:rPr>
              <a:t>than the </a:t>
            </a:r>
            <a:r>
              <a:rPr sz="1100" b="1" dirty="0">
                <a:latin typeface="Segoe UI"/>
                <a:cs typeface="Segoe UI"/>
              </a:rPr>
              <a:t>single  </a:t>
            </a:r>
            <a:r>
              <a:rPr sz="1100" b="1" spc="-5" dirty="0">
                <a:latin typeface="Segoe UI"/>
                <a:cs typeface="Segoe UI"/>
              </a:rPr>
              <a:t>project is</a:t>
            </a:r>
            <a:r>
              <a:rPr sz="1100" b="1" spc="-15" dirty="0">
                <a:latin typeface="Segoe UI"/>
                <a:cs typeface="Segoe UI"/>
              </a:rPr>
              <a:t> </a:t>
            </a:r>
            <a:r>
              <a:rPr sz="1100" b="1" spc="-5" dirty="0">
                <a:latin typeface="Segoe UI"/>
                <a:cs typeface="Segoe UI"/>
              </a:rPr>
              <a:t>excluded</a:t>
            </a:r>
            <a:r>
              <a:rPr sz="1100" spc="-5" dirty="0">
                <a:latin typeface="Segoe UI"/>
                <a:cs typeface="Segoe UI"/>
              </a:rPr>
              <a:t>.</a:t>
            </a:r>
            <a:endParaRPr sz="1100">
              <a:latin typeface="Segoe UI"/>
              <a:cs typeface="Segoe UI"/>
            </a:endParaRPr>
          </a:p>
          <a:p>
            <a:pPr marL="287020" marR="6350" indent="-274320" algn="just">
              <a:lnSpc>
                <a:spcPct val="110900"/>
              </a:lnSpc>
              <a:spcBef>
                <a:spcPts val="605"/>
              </a:spcBef>
              <a:buSzPct val="109090"/>
              <a:buFont typeface="Wingdings"/>
              <a:buChar char=""/>
              <a:tabLst>
                <a:tab pos="287655" algn="l"/>
              </a:tabLst>
            </a:pPr>
            <a:r>
              <a:rPr sz="1100" spc="-5" dirty="0">
                <a:latin typeface="Segoe UI"/>
                <a:cs typeface="Segoe UI"/>
              </a:rPr>
              <a:t>Also situations may arise where </a:t>
            </a:r>
            <a:r>
              <a:rPr sz="1100" dirty="0">
                <a:latin typeface="Segoe UI"/>
                <a:cs typeface="Segoe UI"/>
              </a:rPr>
              <a:t>a </a:t>
            </a:r>
            <a:r>
              <a:rPr sz="1100" spc="-5" dirty="0">
                <a:latin typeface="Segoe UI"/>
                <a:cs typeface="Segoe UI"/>
              </a:rPr>
              <a:t>project with </a:t>
            </a:r>
            <a:r>
              <a:rPr sz="1100" dirty="0">
                <a:latin typeface="Segoe UI"/>
                <a:cs typeface="Segoe UI"/>
              </a:rPr>
              <a:t>a </a:t>
            </a:r>
            <a:r>
              <a:rPr sz="1100" spc="-10" dirty="0">
                <a:latin typeface="Segoe UI"/>
                <a:cs typeface="Segoe UI"/>
              </a:rPr>
              <a:t>lower </a:t>
            </a:r>
            <a:r>
              <a:rPr sz="1100" spc="-5" dirty="0">
                <a:latin typeface="Segoe UI"/>
                <a:cs typeface="Segoe UI"/>
              </a:rPr>
              <a:t>profitability index </a:t>
            </a:r>
            <a:r>
              <a:rPr sz="1100" spc="-10" dirty="0">
                <a:latin typeface="Segoe UI"/>
                <a:cs typeface="Segoe UI"/>
              </a:rPr>
              <a:t>selected  </a:t>
            </a:r>
            <a:r>
              <a:rPr sz="1100" dirty="0">
                <a:latin typeface="Segoe UI"/>
                <a:cs typeface="Segoe UI"/>
              </a:rPr>
              <a:t>may </a:t>
            </a:r>
            <a:r>
              <a:rPr sz="1100" spc="-5" dirty="0">
                <a:latin typeface="Segoe UI"/>
                <a:cs typeface="Segoe UI"/>
              </a:rPr>
              <a:t>generate cash flows in such </a:t>
            </a:r>
            <a:r>
              <a:rPr sz="1100" dirty="0">
                <a:latin typeface="Segoe UI"/>
                <a:cs typeface="Segoe UI"/>
              </a:rPr>
              <a:t>a </a:t>
            </a:r>
            <a:r>
              <a:rPr sz="1100" spc="-5" dirty="0">
                <a:latin typeface="Segoe UI"/>
                <a:cs typeface="Segoe UI"/>
              </a:rPr>
              <a:t>way that another project can be taken </a:t>
            </a:r>
            <a:r>
              <a:rPr sz="1100" spc="-10" dirty="0">
                <a:latin typeface="Segoe UI"/>
                <a:cs typeface="Segoe UI"/>
              </a:rPr>
              <a:t>up </a:t>
            </a:r>
            <a:r>
              <a:rPr sz="1100" spc="-5" dirty="0">
                <a:latin typeface="Segoe UI"/>
                <a:cs typeface="Segoe UI"/>
              </a:rPr>
              <a:t>one  </a:t>
            </a:r>
            <a:r>
              <a:rPr sz="1100" dirty="0">
                <a:latin typeface="Segoe UI"/>
                <a:cs typeface="Segoe UI"/>
              </a:rPr>
              <a:t>or </a:t>
            </a:r>
            <a:r>
              <a:rPr sz="1100" spc="-5" dirty="0">
                <a:latin typeface="Segoe UI"/>
                <a:cs typeface="Segoe UI"/>
              </a:rPr>
              <a:t>two </a:t>
            </a:r>
            <a:r>
              <a:rPr sz="1100" dirty="0">
                <a:latin typeface="Segoe UI"/>
                <a:cs typeface="Segoe UI"/>
              </a:rPr>
              <a:t>years </a:t>
            </a:r>
            <a:r>
              <a:rPr sz="1100" spc="-5" dirty="0">
                <a:latin typeface="Segoe UI"/>
                <a:cs typeface="Segoe UI"/>
              </a:rPr>
              <a:t>later, the total </a:t>
            </a:r>
            <a:r>
              <a:rPr sz="1100" dirty="0">
                <a:latin typeface="Segoe UI"/>
                <a:cs typeface="Segoe UI"/>
              </a:rPr>
              <a:t>NPV </a:t>
            </a:r>
            <a:r>
              <a:rPr sz="1100" spc="-5" dirty="0">
                <a:latin typeface="Segoe UI"/>
                <a:cs typeface="Segoe UI"/>
              </a:rPr>
              <a:t>in such case being </a:t>
            </a:r>
            <a:r>
              <a:rPr sz="1100" dirty="0">
                <a:latin typeface="Segoe UI"/>
                <a:cs typeface="Segoe UI"/>
              </a:rPr>
              <a:t>more </a:t>
            </a:r>
            <a:r>
              <a:rPr sz="1100" spc="-5" dirty="0">
                <a:latin typeface="Segoe UI"/>
                <a:cs typeface="Segoe UI"/>
              </a:rPr>
              <a:t>than the </a:t>
            </a:r>
            <a:r>
              <a:rPr sz="1100" dirty="0">
                <a:latin typeface="Segoe UI"/>
                <a:cs typeface="Segoe UI"/>
              </a:rPr>
              <a:t>one </a:t>
            </a:r>
            <a:r>
              <a:rPr sz="1100" spc="-5" dirty="0">
                <a:latin typeface="Segoe UI"/>
                <a:cs typeface="Segoe UI"/>
              </a:rPr>
              <a:t>with </a:t>
            </a:r>
            <a:r>
              <a:rPr sz="1100" dirty="0">
                <a:latin typeface="Segoe UI"/>
                <a:cs typeface="Segoe UI"/>
              </a:rPr>
              <a:t>a  </a:t>
            </a:r>
            <a:r>
              <a:rPr sz="1100" spc="-5" dirty="0">
                <a:latin typeface="Segoe UI"/>
                <a:cs typeface="Segoe UI"/>
              </a:rPr>
              <a:t>project with highest Profitability</a:t>
            </a:r>
            <a:r>
              <a:rPr sz="1100" dirty="0">
                <a:latin typeface="Segoe UI"/>
                <a:cs typeface="Segoe UI"/>
              </a:rPr>
              <a:t> </a:t>
            </a:r>
            <a:r>
              <a:rPr sz="1100" spc="-5" dirty="0">
                <a:latin typeface="Segoe UI"/>
                <a:cs typeface="Segoe UI"/>
              </a:rPr>
              <a:t>Index.</a:t>
            </a:r>
            <a:endParaRPr sz="1100">
              <a:latin typeface="Segoe UI"/>
              <a:cs typeface="Segoe UI"/>
            </a:endParaRP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 name="object 3"/>
          <p:cNvSpPr txBox="1"/>
          <p:nvPr/>
        </p:nvSpPr>
        <p:spPr>
          <a:xfrm>
            <a:off x="5091176" y="746251"/>
            <a:ext cx="316865" cy="193675"/>
          </a:xfrm>
          <a:prstGeom prst="rect">
            <a:avLst/>
          </a:prstGeom>
        </p:spPr>
        <p:txBody>
          <a:bodyPr vert="horz" wrap="square" lIns="0" tIns="12700" rIns="0" bIns="0" rtlCol="0">
            <a:spAutoFit/>
          </a:bodyPr>
          <a:lstStyle/>
          <a:p>
            <a:pPr marL="12700">
              <a:lnSpc>
                <a:spcPct val="100000"/>
              </a:lnSpc>
              <a:spcBef>
                <a:spcPts val="100"/>
              </a:spcBef>
            </a:pPr>
            <a:r>
              <a:rPr sz="1100" b="1" spc="25" dirty="0">
                <a:solidFill>
                  <a:srgbClr val="FFFFFF"/>
                </a:solidFill>
                <a:latin typeface="Segoe UI"/>
                <a:cs typeface="Segoe UI"/>
              </a:rPr>
              <a:t>7</a:t>
            </a:r>
            <a:r>
              <a:rPr sz="1100" b="1" spc="10" dirty="0">
                <a:solidFill>
                  <a:srgbClr val="FFFFFF"/>
                </a:solidFill>
                <a:latin typeface="Segoe UI"/>
                <a:cs typeface="Segoe UI"/>
              </a:rPr>
              <a:t>.</a:t>
            </a:r>
            <a:r>
              <a:rPr sz="1100" b="1" spc="25" dirty="0">
                <a:solidFill>
                  <a:srgbClr val="FFFFFF"/>
                </a:solidFill>
                <a:latin typeface="Segoe UI"/>
                <a:cs typeface="Segoe UI"/>
              </a:rPr>
              <a:t>31</a:t>
            </a:r>
            <a:endParaRPr sz="1100">
              <a:latin typeface="Segoe UI"/>
              <a:cs typeface="Segoe UI"/>
            </a:endParaRPr>
          </a:p>
        </p:txBody>
      </p:sp>
      <p:sp>
        <p:nvSpPr>
          <p:cNvPr id="5" name="object 5"/>
          <p:cNvSpPr/>
          <p:nvPr/>
        </p:nvSpPr>
        <p:spPr>
          <a:xfrm>
            <a:off x="914400" y="5675596"/>
            <a:ext cx="5305425" cy="466725"/>
          </a:xfrm>
          <a:custGeom>
            <a:avLst/>
            <a:gdLst/>
            <a:ahLst/>
            <a:cxnLst/>
            <a:rect l="l" t="t" r="r" b="b"/>
            <a:pathLst>
              <a:path w="5305425" h="466725">
                <a:moveTo>
                  <a:pt x="0" y="77787"/>
                </a:moveTo>
                <a:lnTo>
                  <a:pt x="6112" y="47507"/>
                </a:lnTo>
                <a:lnTo>
                  <a:pt x="22782" y="22782"/>
                </a:lnTo>
                <a:lnTo>
                  <a:pt x="47507" y="6112"/>
                </a:lnTo>
                <a:lnTo>
                  <a:pt x="77787" y="0"/>
                </a:lnTo>
                <a:lnTo>
                  <a:pt x="5227637" y="0"/>
                </a:lnTo>
                <a:lnTo>
                  <a:pt x="5257917" y="6112"/>
                </a:lnTo>
                <a:lnTo>
                  <a:pt x="5282642" y="22782"/>
                </a:lnTo>
                <a:lnTo>
                  <a:pt x="5299312" y="47507"/>
                </a:lnTo>
                <a:lnTo>
                  <a:pt x="5305425" y="77787"/>
                </a:lnTo>
                <a:lnTo>
                  <a:pt x="5305425" y="388937"/>
                </a:lnTo>
                <a:lnTo>
                  <a:pt x="5299312" y="419217"/>
                </a:lnTo>
                <a:lnTo>
                  <a:pt x="5282642" y="443942"/>
                </a:lnTo>
                <a:lnTo>
                  <a:pt x="5257917" y="460612"/>
                </a:lnTo>
                <a:lnTo>
                  <a:pt x="5227637" y="466725"/>
                </a:lnTo>
                <a:lnTo>
                  <a:pt x="77787" y="466725"/>
                </a:lnTo>
                <a:lnTo>
                  <a:pt x="47507" y="460612"/>
                </a:lnTo>
                <a:lnTo>
                  <a:pt x="22782" y="443942"/>
                </a:lnTo>
                <a:lnTo>
                  <a:pt x="6112" y="419217"/>
                </a:lnTo>
                <a:lnTo>
                  <a:pt x="0" y="388937"/>
                </a:lnTo>
                <a:lnTo>
                  <a:pt x="0" y="77787"/>
                </a:lnTo>
                <a:close/>
              </a:path>
            </a:pathLst>
          </a:custGeom>
          <a:ln w="25400">
            <a:solidFill>
              <a:srgbClr val="00A650"/>
            </a:solidFill>
          </a:ln>
        </p:spPr>
        <p:txBody>
          <a:bodyPr wrap="square" lIns="0" tIns="0" rIns="0" bIns="0" rtlCol="0"/>
          <a:lstStyle/>
          <a:p>
            <a:endParaRPr/>
          </a:p>
        </p:txBody>
      </p:sp>
      <p:sp>
        <p:nvSpPr>
          <p:cNvPr id="6" name="object 6"/>
          <p:cNvSpPr/>
          <p:nvPr/>
        </p:nvSpPr>
        <p:spPr>
          <a:xfrm>
            <a:off x="1627552" y="5894268"/>
            <a:ext cx="4063365" cy="0"/>
          </a:xfrm>
          <a:custGeom>
            <a:avLst/>
            <a:gdLst/>
            <a:ahLst/>
            <a:cxnLst/>
            <a:rect l="l" t="t" r="r" b="b"/>
            <a:pathLst>
              <a:path w="4063365">
                <a:moveTo>
                  <a:pt x="0" y="0"/>
                </a:moveTo>
                <a:lnTo>
                  <a:pt x="4063358" y="0"/>
                </a:lnTo>
              </a:path>
            </a:pathLst>
          </a:custGeom>
          <a:ln w="3658">
            <a:solidFill>
              <a:srgbClr val="000000"/>
            </a:solidFill>
          </a:ln>
        </p:spPr>
        <p:txBody>
          <a:bodyPr wrap="square" lIns="0" tIns="0" rIns="0" bIns="0" rtlCol="0"/>
          <a:lstStyle/>
          <a:p>
            <a:endParaRPr/>
          </a:p>
        </p:txBody>
      </p:sp>
      <p:sp>
        <p:nvSpPr>
          <p:cNvPr id="7" name="object 7"/>
          <p:cNvSpPr txBox="1"/>
          <p:nvPr/>
        </p:nvSpPr>
        <p:spPr>
          <a:xfrm>
            <a:off x="876019" y="1246745"/>
            <a:ext cx="5338445" cy="7025640"/>
          </a:xfrm>
          <a:prstGeom prst="rect">
            <a:avLst/>
          </a:prstGeom>
        </p:spPr>
        <p:txBody>
          <a:bodyPr vert="horz" wrap="square" lIns="0" tIns="12700" rIns="0" bIns="0" rtlCol="0">
            <a:spAutoFit/>
          </a:bodyPr>
          <a:lstStyle/>
          <a:p>
            <a:pPr marL="38100" marR="35560" algn="just">
              <a:lnSpc>
                <a:spcPct val="110900"/>
              </a:lnSpc>
              <a:spcBef>
                <a:spcPts val="100"/>
              </a:spcBef>
            </a:pPr>
            <a:r>
              <a:rPr sz="1100" spc="15" dirty="0">
                <a:latin typeface="Segoe UI"/>
                <a:cs typeface="Segoe UI"/>
              </a:rPr>
              <a:t>The Profitability </a:t>
            </a:r>
            <a:r>
              <a:rPr sz="1100" spc="10" dirty="0">
                <a:latin typeface="Segoe UI"/>
                <a:cs typeface="Segoe UI"/>
              </a:rPr>
              <a:t>Index </a:t>
            </a:r>
            <a:r>
              <a:rPr sz="1100" spc="15" dirty="0">
                <a:latin typeface="Segoe UI"/>
                <a:cs typeface="Segoe UI"/>
              </a:rPr>
              <a:t>approach </a:t>
            </a:r>
            <a:r>
              <a:rPr sz="1100" spc="10" dirty="0">
                <a:latin typeface="Segoe UI"/>
                <a:cs typeface="Segoe UI"/>
              </a:rPr>
              <a:t>thus </a:t>
            </a:r>
            <a:r>
              <a:rPr sz="1100" b="1" spc="10" dirty="0">
                <a:latin typeface="Segoe UI"/>
                <a:cs typeface="Segoe UI"/>
              </a:rPr>
              <a:t>cannot be used </a:t>
            </a:r>
            <a:r>
              <a:rPr sz="1100" b="1" spc="15" dirty="0">
                <a:latin typeface="Segoe UI"/>
                <a:cs typeface="Segoe UI"/>
              </a:rPr>
              <a:t>indiscriminately </a:t>
            </a:r>
            <a:r>
              <a:rPr sz="1100" spc="10" dirty="0">
                <a:latin typeface="Segoe UI"/>
                <a:cs typeface="Segoe UI"/>
              </a:rPr>
              <a:t>but </a:t>
            </a:r>
            <a:r>
              <a:rPr sz="1100" spc="15" dirty="0">
                <a:latin typeface="Segoe UI"/>
                <a:cs typeface="Segoe UI"/>
              </a:rPr>
              <a:t>all  other type </a:t>
            </a:r>
            <a:r>
              <a:rPr sz="1100" spc="5" dirty="0">
                <a:latin typeface="Segoe UI"/>
                <a:cs typeface="Segoe UI"/>
              </a:rPr>
              <a:t>of </a:t>
            </a:r>
            <a:r>
              <a:rPr sz="1100" spc="15" dirty="0">
                <a:latin typeface="Segoe UI"/>
                <a:cs typeface="Segoe UI"/>
              </a:rPr>
              <a:t>alternatives </a:t>
            </a:r>
            <a:r>
              <a:rPr sz="1100" spc="5" dirty="0">
                <a:latin typeface="Segoe UI"/>
                <a:cs typeface="Segoe UI"/>
              </a:rPr>
              <a:t>of </a:t>
            </a:r>
            <a:r>
              <a:rPr sz="1100" spc="15" dirty="0">
                <a:latin typeface="Segoe UI"/>
                <a:cs typeface="Segoe UI"/>
              </a:rPr>
              <a:t>projects </a:t>
            </a:r>
            <a:r>
              <a:rPr sz="1100" spc="10" dirty="0">
                <a:latin typeface="Segoe UI"/>
                <a:cs typeface="Segoe UI"/>
              </a:rPr>
              <a:t>will have </a:t>
            </a:r>
            <a:r>
              <a:rPr sz="1100" spc="5" dirty="0">
                <a:latin typeface="Segoe UI"/>
                <a:cs typeface="Segoe UI"/>
              </a:rPr>
              <a:t>to </a:t>
            </a:r>
            <a:r>
              <a:rPr sz="1100" spc="10" dirty="0">
                <a:latin typeface="Segoe UI"/>
                <a:cs typeface="Segoe UI"/>
              </a:rPr>
              <a:t>be worked</a:t>
            </a:r>
            <a:r>
              <a:rPr sz="1100" spc="305" dirty="0">
                <a:latin typeface="Segoe UI"/>
                <a:cs typeface="Segoe UI"/>
              </a:rPr>
              <a:t> </a:t>
            </a:r>
            <a:r>
              <a:rPr sz="1100" spc="15" dirty="0">
                <a:latin typeface="Segoe UI"/>
                <a:cs typeface="Segoe UI"/>
              </a:rPr>
              <a:t>out.</a:t>
            </a:r>
            <a:endParaRPr sz="1100" dirty="0">
              <a:latin typeface="Segoe UI"/>
              <a:cs typeface="Segoe UI"/>
            </a:endParaRPr>
          </a:p>
          <a:p>
            <a:pPr marL="38100" algn="just">
              <a:lnSpc>
                <a:spcPct val="100000"/>
              </a:lnSpc>
              <a:spcBef>
                <a:spcPts val="750"/>
              </a:spcBef>
            </a:pPr>
            <a:r>
              <a:rPr sz="1200" b="1" spc="15" dirty="0">
                <a:solidFill>
                  <a:srgbClr val="00A650"/>
                </a:solidFill>
                <a:latin typeface="Segoe UI"/>
                <a:cs typeface="Segoe UI"/>
              </a:rPr>
              <a:t>Internal </a:t>
            </a:r>
            <a:r>
              <a:rPr sz="1200" b="1" spc="10" dirty="0">
                <a:solidFill>
                  <a:srgbClr val="00A650"/>
                </a:solidFill>
                <a:latin typeface="Segoe UI"/>
                <a:cs typeface="Segoe UI"/>
              </a:rPr>
              <a:t>Rate </a:t>
            </a:r>
            <a:r>
              <a:rPr sz="1200" b="1" spc="5" dirty="0">
                <a:solidFill>
                  <a:srgbClr val="00A650"/>
                </a:solidFill>
                <a:latin typeface="Segoe UI"/>
                <a:cs typeface="Segoe UI"/>
              </a:rPr>
              <a:t>of </a:t>
            </a:r>
            <a:r>
              <a:rPr sz="1200" b="1" spc="15" dirty="0">
                <a:solidFill>
                  <a:srgbClr val="00A650"/>
                </a:solidFill>
                <a:latin typeface="Segoe UI"/>
                <a:cs typeface="Segoe UI"/>
              </a:rPr>
              <a:t>Return Method</a:t>
            </a:r>
            <a:r>
              <a:rPr sz="1200" b="1" spc="180" dirty="0">
                <a:solidFill>
                  <a:srgbClr val="00A650"/>
                </a:solidFill>
                <a:latin typeface="Segoe UI"/>
                <a:cs typeface="Segoe UI"/>
              </a:rPr>
              <a:t> </a:t>
            </a:r>
            <a:r>
              <a:rPr sz="1200" b="1" spc="15" dirty="0">
                <a:solidFill>
                  <a:srgbClr val="00A650"/>
                </a:solidFill>
                <a:latin typeface="Segoe UI"/>
                <a:cs typeface="Segoe UI"/>
              </a:rPr>
              <a:t>(IRR)</a:t>
            </a:r>
            <a:endParaRPr sz="1200" dirty="0">
              <a:latin typeface="Segoe UI"/>
              <a:cs typeface="Segoe UI"/>
            </a:endParaRPr>
          </a:p>
          <a:p>
            <a:pPr marL="38100" marR="32384" algn="just">
              <a:lnSpc>
                <a:spcPct val="110900"/>
              </a:lnSpc>
              <a:spcBef>
                <a:spcPts val="509"/>
              </a:spcBef>
            </a:pPr>
            <a:r>
              <a:rPr sz="1100" spc="15" dirty="0">
                <a:latin typeface="Segoe UI"/>
                <a:cs typeface="Segoe UI"/>
              </a:rPr>
              <a:t>The internal rate </a:t>
            </a:r>
            <a:r>
              <a:rPr sz="1100" spc="10" dirty="0">
                <a:latin typeface="Segoe UI"/>
                <a:cs typeface="Segoe UI"/>
              </a:rPr>
              <a:t>of </a:t>
            </a:r>
            <a:r>
              <a:rPr sz="1100" spc="15" dirty="0">
                <a:latin typeface="Segoe UI"/>
                <a:cs typeface="Segoe UI"/>
              </a:rPr>
              <a:t>return </a:t>
            </a:r>
            <a:r>
              <a:rPr sz="1100" spc="10" dirty="0">
                <a:latin typeface="Segoe UI"/>
                <a:cs typeface="Segoe UI"/>
              </a:rPr>
              <a:t>method </a:t>
            </a:r>
            <a:r>
              <a:rPr sz="1100" spc="15" dirty="0">
                <a:latin typeface="Segoe UI"/>
                <a:cs typeface="Segoe UI"/>
              </a:rPr>
              <a:t>considers </a:t>
            </a:r>
            <a:r>
              <a:rPr sz="1100" spc="10" dirty="0">
                <a:latin typeface="Segoe UI"/>
                <a:cs typeface="Segoe UI"/>
              </a:rPr>
              <a:t>the time value </a:t>
            </a:r>
            <a:r>
              <a:rPr sz="1100" spc="5" dirty="0">
                <a:latin typeface="Segoe UI"/>
                <a:cs typeface="Segoe UI"/>
              </a:rPr>
              <a:t>of </a:t>
            </a:r>
            <a:r>
              <a:rPr sz="1100" spc="10" dirty="0">
                <a:latin typeface="Segoe UI"/>
                <a:cs typeface="Segoe UI"/>
              </a:rPr>
              <a:t>money, the initial  cash </a:t>
            </a:r>
            <a:r>
              <a:rPr sz="1100" spc="15" dirty="0">
                <a:latin typeface="Segoe UI"/>
                <a:cs typeface="Segoe UI"/>
              </a:rPr>
              <a:t>investment, </a:t>
            </a:r>
            <a:r>
              <a:rPr sz="1100" spc="10" dirty="0">
                <a:latin typeface="Segoe UI"/>
                <a:cs typeface="Segoe UI"/>
              </a:rPr>
              <a:t>and </a:t>
            </a:r>
            <a:r>
              <a:rPr sz="1100" spc="15" dirty="0">
                <a:latin typeface="Segoe UI"/>
                <a:cs typeface="Segoe UI"/>
              </a:rPr>
              <a:t>all </a:t>
            </a:r>
            <a:r>
              <a:rPr sz="1100" spc="10" dirty="0">
                <a:latin typeface="Segoe UI"/>
                <a:cs typeface="Segoe UI"/>
              </a:rPr>
              <a:t>cash </a:t>
            </a:r>
            <a:r>
              <a:rPr sz="1100" spc="15" dirty="0">
                <a:latin typeface="Segoe UI"/>
                <a:cs typeface="Segoe UI"/>
              </a:rPr>
              <a:t>flows from the investment. </a:t>
            </a:r>
            <a:r>
              <a:rPr sz="1100" spc="10" dirty="0">
                <a:latin typeface="Segoe UI"/>
                <a:cs typeface="Segoe UI"/>
              </a:rPr>
              <a:t>But </a:t>
            </a:r>
            <a:r>
              <a:rPr sz="1100" spc="15" dirty="0">
                <a:latin typeface="Segoe UI"/>
                <a:cs typeface="Segoe UI"/>
              </a:rPr>
              <a:t>unlike </a:t>
            </a:r>
            <a:r>
              <a:rPr sz="1100" spc="10" dirty="0">
                <a:latin typeface="Segoe UI"/>
                <a:cs typeface="Segoe UI"/>
              </a:rPr>
              <a:t>the net </a:t>
            </a:r>
            <a:r>
              <a:rPr sz="1100" spc="15" dirty="0">
                <a:latin typeface="Segoe UI"/>
                <a:cs typeface="Segoe UI"/>
              </a:rPr>
              <a:t>present  value method, the internal </a:t>
            </a:r>
            <a:r>
              <a:rPr sz="1100" spc="10" dirty="0">
                <a:latin typeface="Segoe UI"/>
                <a:cs typeface="Segoe UI"/>
              </a:rPr>
              <a:t>rate </a:t>
            </a:r>
            <a:r>
              <a:rPr sz="1100" spc="5" dirty="0">
                <a:latin typeface="Segoe UI"/>
                <a:cs typeface="Segoe UI"/>
              </a:rPr>
              <a:t>of </a:t>
            </a:r>
            <a:r>
              <a:rPr sz="1100" spc="15" dirty="0">
                <a:latin typeface="Segoe UI"/>
                <a:cs typeface="Segoe UI"/>
              </a:rPr>
              <a:t>return </a:t>
            </a:r>
            <a:r>
              <a:rPr sz="1100" spc="10" dirty="0">
                <a:latin typeface="Segoe UI"/>
                <a:cs typeface="Segoe UI"/>
              </a:rPr>
              <a:t>method does not use the </a:t>
            </a:r>
            <a:r>
              <a:rPr sz="1100" spc="15" dirty="0">
                <a:latin typeface="Segoe UI"/>
                <a:cs typeface="Segoe UI"/>
              </a:rPr>
              <a:t>desired </a:t>
            </a:r>
            <a:r>
              <a:rPr sz="1100" spc="10" dirty="0">
                <a:latin typeface="Segoe UI"/>
                <a:cs typeface="Segoe UI"/>
              </a:rPr>
              <a:t>rate </a:t>
            </a:r>
            <a:r>
              <a:rPr sz="1100" spc="5" dirty="0">
                <a:latin typeface="Segoe UI"/>
                <a:cs typeface="Segoe UI"/>
              </a:rPr>
              <a:t>of </a:t>
            </a:r>
            <a:r>
              <a:rPr sz="1100" spc="310" dirty="0">
                <a:latin typeface="Segoe UI"/>
                <a:cs typeface="Segoe UI"/>
              </a:rPr>
              <a:t> </a:t>
            </a:r>
            <a:r>
              <a:rPr sz="1100" spc="15" dirty="0">
                <a:latin typeface="Segoe UI"/>
                <a:cs typeface="Segoe UI"/>
              </a:rPr>
              <a:t>return </a:t>
            </a:r>
            <a:r>
              <a:rPr sz="1100" spc="10" dirty="0">
                <a:latin typeface="Segoe UI"/>
                <a:cs typeface="Segoe UI"/>
              </a:rPr>
              <a:t>but </a:t>
            </a:r>
            <a:r>
              <a:rPr sz="1100" spc="15" dirty="0">
                <a:latin typeface="Segoe UI"/>
                <a:cs typeface="Segoe UI"/>
              </a:rPr>
              <a:t>estimates </a:t>
            </a:r>
            <a:r>
              <a:rPr sz="1100" spc="10" dirty="0">
                <a:latin typeface="Segoe UI"/>
                <a:cs typeface="Segoe UI"/>
              </a:rPr>
              <a:t>the </a:t>
            </a:r>
            <a:r>
              <a:rPr sz="1100" spc="15" dirty="0">
                <a:latin typeface="Segoe UI"/>
                <a:cs typeface="Segoe UI"/>
              </a:rPr>
              <a:t>discount </a:t>
            </a:r>
            <a:r>
              <a:rPr sz="1100" spc="10" dirty="0">
                <a:latin typeface="Segoe UI"/>
                <a:cs typeface="Segoe UI"/>
              </a:rPr>
              <a:t>rate that makes the </a:t>
            </a:r>
            <a:r>
              <a:rPr sz="1100" spc="15" dirty="0">
                <a:latin typeface="Segoe UI"/>
                <a:cs typeface="Segoe UI"/>
              </a:rPr>
              <a:t>present </a:t>
            </a:r>
            <a:r>
              <a:rPr sz="1100" spc="10" dirty="0">
                <a:latin typeface="Segoe UI"/>
                <a:cs typeface="Segoe UI"/>
              </a:rPr>
              <a:t>value </a:t>
            </a:r>
            <a:r>
              <a:rPr sz="1100" spc="5" dirty="0">
                <a:latin typeface="Segoe UI"/>
                <a:cs typeface="Segoe UI"/>
              </a:rPr>
              <a:t>of </a:t>
            </a:r>
            <a:r>
              <a:rPr sz="1100" spc="15" dirty="0">
                <a:latin typeface="Segoe UI"/>
                <a:cs typeface="Segoe UI"/>
              </a:rPr>
              <a:t>subsequent  </a:t>
            </a:r>
            <a:r>
              <a:rPr sz="1100" spc="10" dirty="0">
                <a:latin typeface="Segoe UI"/>
                <a:cs typeface="Segoe UI"/>
              </a:rPr>
              <a:t>cash </a:t>
            </a:r>
            <a:r>
              <a:rPr sz="1100" spc="15" dirty="0">
                <a:latin typeface="Segoe UI"/>
                <a:cs typeface="Segoe UI"/>
              </a:rPr>
              <a:t>inflows </a:t>
            </a:r>
            <a:r>
              <a:rPr sz="1100" spc="10" dirty="0">
                <a:latin typeface="Segoe UI"/>
                <a:cs typeface="Segoe UI"/>
              </a:rPr>
              <a:t>equal </a:t>
            </a:r>
            <a:r>
              <a:rPr sz="1100" spc="5" dirty="0">
                <a:latin typeface="Segoe UI"/>
                <a:cs typeface="Segoe UI"/>
              </a:rPr>
              <a:t>to the </a:t>
            </a:r>
            <a:r>
              <a:rPr sz="1100" spc="10" dirty="0">
                <a:latin typeface="Segoe UI"/>
                <a:cs typeface="Segoe UI"/>
              </a:rPr>
              <a:t>initial </a:t>
            </a:r>
            <a:r>
              <a:rPr sz="1100" spc="15" dirty="0">
                <a:latin typeface="Segoe UI"/>
                <a:cs typeface="Segoe UI"/>
              </a:rPr>
              <a:t>investment. </a:t>
            </a:r>
            <a:r>
              <a:rPr sz="1100" spc="10" dirty="0">
                <a:latin typeface="Segoe UI"/>
                <a:cs typeface="Segoe UI"/>
              </a:rPr>
              <a:t>This </a:t>
            </a:r>
            <a:r>
              <a:rPr sz="1100" spc="15" dirty="0">
                <a:latin typeface="Segoe UI"/>
                <a:cs typeface="Segoe UI"/>
              </a:rPr>
              <a:t>discount rate </a:t>
            </a:r>
            <a:r>
              <a:rPr sz="1100" spc="10" dirty="0">
                <a:latin typeface="Segoe UI"/>
                <a:cs typeface="Segoe UI"/>
              </a:rPr>
              <a:t>is</a:t>
            </a:r>
            <a:r>
              <a:rPr sz="1100" spc="55" dirty="0">
                <a:latin typeface="Segoe UI"/>
                <a:cs typeface="Segoe UI"/>
              </a:rPr>
              <a:t> </a:t>
            </a:r>
            <a:r>
              <a:rPr sz="1100" spc="10" dirty="0">
                <a:latin typeface="Segoe UI"/>
                <a:cs typeface="Segoe UI"/>
              </a:rPr>
              <a:t>called </a:t>
            </a:r>
            <a:r>
              <a:rPr sz="1100" spc="15" dirty="0">
                <a:latin typeface="Segoe UI"/>
                <a:cs typeface="Segoe UI"/>
              </a:rPr>
              <a:t>IRR.</a:t>
            </a:r>
            <a:endParaRPr sz="1100" dirty="0">
              <a:latin typeface="Segoe UI"/>
              <a:cs typeface="Segoe UI"/>
            </a:endParaRPr>
          </a:p>
          <a:p>
            <a:pPr marL="38100" marR="31750" algn="just">
              <a:lnSpc>
                <a:spcPct val="110900"/>
              </a:lnSpc>
              <a:spcBef>
                <a:spcPts val="585"/>
              </a:spcBef>
            </a:pPr>
            <a:r>
              <a:rPr sz="1100" b="1" spc="15" dirty="0">
                <a:latin typeface="Segoe UI"/>
                <a:cs typeface="Segoe UI"/>
              </a:rPr>
              <a:t>IRR Definition: </a:t>
            </a:r>
            <a:r>
              <a:rPr sz="1100" spc="15" dirty="0">
                <a:latin typeface="Segoe UI"/>
                <a:cs typeface="Segoe UI"/>
              </a:rPr>
              <a:t>Internal </a:t>
            </a:r>
            <a:r>
              <a:rPr sz="1100" spc="10" dirty="0">
                <a:latin typeface="Segoe UI"/>
                <a:cs typeface="Segoe UI"/>
              </a:rPr>
              <a:t>rate </a:t>
            </a:r>
            <a:r>
              <a:rPr sz="1100" spc="5" dirty="0">
                <a:latin typeface="Segoe UI"/>
                <a:cs typeface="Segoe UI"/>
              </a:rPr>
              <a:t>of </a:t>
            </a:r>
            <a:r>
              <a:rPr sz="1100" spc="15" dirty="0">
                <a:latin typeface="Segoe UI"/>
                <a:cs typeface="Segoe UI"/>
              </a:rPr>
              <a:t>return </a:t>
            </a:r>
            <a:r>
              <a:rPr sz="1100" spc="10" dirty="0">
                <a:latin typeface="Segoe UI"/>
                <a:cs typeface="Segoe UI"/>
              </a:rPr>
              <a:t>for </a:t>
            </a:r>
            <a:r>
              <a:rPr sz="1100" spc="5" dirty="0">
                <a:latin typeface="Segoe UI"/>
                <a:cs typeface="Segoe UI"/>
              </a:rPr>
              <a:t>an </a:t>
            </a:r>
            <a:r>
              <a:rPr sz="1100" spc="15" dirty="0">
                <a:latin typeface="Segoe UI"/>
                <a:cs typeface="Segoe UI"/>
              </a:rPr>
              <a:t>investment proposal </a:t>
            </a:r>
            <a:r>
              <a:rPr sz="1100" dirty="0">
                <a:latin typeface="Segoe UI"/>
                <a:cs typeface="Segoe UI"/>
              </a:rPr>
              <a:t>is </a:t>
            </a:r>
            <a:r>
              <a:rPr sz="1100" spc="5" dirty="0">
                <a:latin typeface="Segoe UI"/>
                <a:cs typeface="Segoe UI"/>
              </a:rPr>
              <a:t>the </a:t>
            </a:r>
            <a:r>
              <a:rPr sz="1100" spc="15" dirty="0">
                <a:latin typeface="Segoe UI"/>
                <a:cs typeface="Segoe UI"/>
              </a:rPr>
              <a:t>discount  rate</a:t>
            </a:r>
            <a:r>
              <a:rPr sz="1100" spc="-20" dirty="0">
                <a:latin typeface="Segoe UI"/>
                <a:cs typeface="Segoe UI"/>
              </a:rPr>
              <a:t> </a:t>
            </a:r>
            <a:r>
              <a:rPr sz="1100" spc="10" dirty="0">
                <a:latin typeface="Segoe UI"/>
                <a:cs typeface="Segoe UI"/>
              </a:rPr>
              <a:t>that</a:t>
            </a:r>
            <a:r>
              <a:rPr sz="1100" spc="-25" dirty="0">
                <a:latin typeface="Segoe UI"/>
                <a:cs typeface="Segoe UI"/>
              </a:rPr>
              <a:t> </a:t>
            </a:r>
            <a:r>
              <a:rPr sz="1100" spc="15" dirty="0">
                <a:latin typeface="Segoe UI"/>
                <a:cs typeface="Segoe UI"/>
              </a:rPr>
              <a:t>equates</a:t>
            </a:r>
            <a:r>
              <a:rPr sz="1100" spc="-25" dirty="0">
                <a:latin typeface="Segoe UI"/>
                <a:cs typeface="Segoe UI"/>
              </a:rPr>
              <a:t> </a:t>
            </a:r>
            <a:r>
              <a:rPr sz="1100" spc="10" dirty="0">
                <a:latin typeface="Segoe UI"/>
                <a:cs typeface="Segoe UI"/>
              </a:rPr>
              <a:t>the</a:t>
            </a:r>
            <a:r>
              <a:rPr sz="1100" spc="-25" dirty="0">
                <a:latin typeface="Segoe UI"/>
                <a:cs typeface="Segoe UI"/>
              </a:rPr>
              <a:t> </a:t>
            </a:r>
            <a:r>
              <a:rPr sz="1100" spc="10" dirty="0">
                <a:latin typeface="Segoe UI"/>
                <a:cs typeface="Segoe UI"/>
              </a:rPr>
              <a:t>present</a:t>
            </a:r>
            <a:r>
              <a:rPr sz="1100" spc="-15" dirty="0">
                <a:latin typeface="Segoe UI"/>
                <a:cs typeface="Segoe UI"/>
              </a:rPr>
              <a:t> </a:t>
            </a:r>
            <a:r>
              <a:rPr sz="1100" spc="10" dirty="0">
                <a:latin typeface="Segoe UI"/>
                <a:cs typeface="Segoe UI"/>
              </a:rPr>
              <a:t>value</a:t>
            </a:r>
            <a:r>
              <a:rPr sz="1100" spc="-25" dirty="0">
                <a:latin typeface="Segoe UI"/>
                <a:cs typeface="Segoe UI"/>
              </a:rPr>
              <a:t> </a:t>
            </a:r>
            <a:r>
              <a:rPr sz="1100" spc="5" dirty="0">
                <a:latin typeface="Segoe UI"/>
                <a:cs typeface="Segoe UI"/>
              </a:rPr>
              <a:t>of</a:t>
            </a:r>
            <a:r>
              <a:rPr sz="1100" spc="-10" dirty="0">
                <a:latin typeface="Segoe UI"/>
                <a:cs typeface="Segoe UI"/>
              </a:rPr>
              <a:t> </a:t>
            </a:r>
            <a:r>
              <a:rPr sz="1100" spc="10" dirty="0">
                <a:latin typeface="Segoe UI"/>
                <a:cs typeface="Segoe UI"/>
              </a:rPr>
              <a:t>the</a:t>
            </a:r>
            <a:r>
              <a:rPr sz="1100" spc="-25" dirty="0">
                <a:latin typeface="Segoe UI"/>
                <a:cs typeface="Segoe UI"/>
              </a:rPr>
              <a:t> </a:t>
            </a:r>
            <a:r>
              <a:rPr sz="1100" spc="15" dirty="0">
                <a:latin typeface="Segoe UI"/>
                <a:cs typeface="Segoe UI"/>
              </a:rPr>
              <a:t>expected</a:t>
            </a:r>
            <a:r>
              <a:rPr sz="1100" spc="-15" dirty="0">
                <a:latin typeface="Segoe UI"/>
                <a:cs typeface="Segoe UI"/>
              </a:rPr>
              <a:t> </a:t>
            </a:r>
            <a:r>
              <a:rPr sz="1100" spc="10" dirty="0">
                <a:latin typeface="Segoe UI"/>
                <a:cs typeface="Segoe UI"/>
              </a:rPr>
              <a:t>cash</a:t>
            </a:r>
            <a:r>
              <a:rPr sz="1100" spc="-10" dirty="0">
                <a:latin typeface="Segoe UI"/>
                <a:cs typeface="Segoe UI"/>
              </a:rPr>
              <a:t> </a:t>
            </a:r>
            <a:r>
              <a:rPr sz="1100" spc="10" dirty="0">
                <a:latin typeface="Segoe UI"/>
                <a:cs typeface="Segoe UI"/>
              </a:rPr>
              <a:t>inflows</a:t>
            </a:r>
            <a:r>
              <a:rPr sz="1100" spc="-10" dirty="0">
                <a:latin typeface="Segoe UI"/>
                <a:cs typeface="Segoe UI"/>
              </a:rPr>
              <a:t> </a:t>
            </a:r>
            <a:r>
              <a:rPr sz="1100" spc="10" dirty="0">
                <a:latin typeface="Segoe UI"/>
                <a:cs typeface="Segoe UI"/>
              </a:rPr>
              <a:t>with</a:t>
            </a:r>
            <a:r>
              <a:rPr sz="1100" spc="-30" dirty="0">
                <a:latin typeface="Segoe UI"/>
                <a:cs typeface="Segoe UI"/>
              </a:rPr>
              <a:t> </a:t>
            </a:r>
            <a:r>
              <a:rPr sz="1100" spc="15" dirty="0">
                <a:latin typeface="Segoe UI"/>
                <a:cs typeface="Segoe UI"/>
              </a:rPr>
              <a:t>the</a:t>
            </a:r>
            <a:r>
              <a:rPr sz="1100" spc="-35" dirty="0">
                <a:latin typeface="Segoe UI"/>
                <a:cs typeface="Segoe UI"/>
              </a:rPr>
              <a:t> </a:t>
            </a:r>
            <a:r>
              <a:rPr sz="1100" spc="15" dirty="0">
                <a:latin typeface="Segoe UI"/>
                <a:cs typeface="Segoe UI"/>
              </a:rPr>
              <a:t>initial</a:t>
            </a:r>
            <a:r>
              <a:rPr sz="1100" spc="-15" dirty="0">
                <a:latin typeface="Segoe UI"/>
                <a:cs typeface="Segoe UI"/>
              </a:rPr>
              <a:t> </a:t>
            </a:r>
            <a:r>
              <a:rPr sz="1100" spc="10" dirty="0">
                <a:latin typeface="Segoe UI"/>
                <a:cs typeface="Segoe UI"/>
              </a:rPr>
              <a:t>cash  </a:t>
            </a:r>
            <a:r>
              <a:rPr sz="1100" spc="15" dirty="0">
                <a:latin typeface="Segoe UI"/>
                <a:cs typeface="Segoe UI"/>
              </a:rPr>
              <a:t>outflow.</a:t>
            </a:r>
            <a:endParaRPr sz="1100" dirty="0">
              <a:latin typeface="Segoe UI"/>
              <a:cs typeface="Segoe UI"/>
            </a:endParaRPr>
          </a:p>
          <a:p>
            <a:pPr marL="38100" marR="31750" algn="just">
              <a:lnSpc>
                <a:spcPct val="110900"/>
              </a:lnSpc>
              <a:spcBef>
                <a:spcPts val="600"/>
              </a:spcBef>
            </a:pPr>
            <a:r>
              <a:rPr sz="1100" spc="15" dirty="0">
                <a:latin typeface="Segoe UI"/>
                <a:cs typeface="Segoe UI"/>
              </a:rPr>
              <a:t>This</a:t>
            </a:r>
            <a:r>
              <a:rPr sz="1100" spc="-15" dirty="0">
                <a:latin typeface="Segoe UI"/>
                <a:cs typeface="Segoe UI"/>
              </a:rPr>
              <a:t> </a:t>
            </a:r>
            <a:r>
              <a:rPr sz="1100" spc="10" dirty="0">
                <a:latin typeface="Segoe UI"/>
                <a:cs typeface="Segoe UI"/>
              </a:rPr>
              <a:t>IRR</a:t>
            </a:r>
            <a:r>
              <a:rPr sz="1100" spc="-10" dirty="0">
                <a:latin typeface="Segoe UI"/>
                <a:cs typeface="Segoe UI"/>
              </a:rPr>
              <a:t> </a:t>
            </a:r>
            <a:r>
              <a:rPr sz="1100" dirty="0">
                <a:latin typeface="Segoe UI"/>
                <a:cs typeface="Segoe UI"/>
              </a:rPr>
              <a:t>is</a:t>
            </a:r>
            <a:r>
              <a:rPr sz="1100" spc="-10" dirty="0">
                <a:latin typeface="Segoe UI"/>
                <a:cs typeface="Segoe UI"/>
              </a:rPr>
              <a:t> </a:t>
            </a:r>
            <a:r>
              <a:rPr sz="1100" spc="10" dirty="0">
                <a:latin typeface="Segoe UI"/>
                <a:cs typeface="Segoe UI"/>
              </a:rPr>
              <a:t>then</a:t>
            </a:r>
            <a:r>
              <a:rPr sz="1100" spc="-15" dirty="0">
                <a:latin typeface="Segoe UI"/>
                <a:cs typeface="Segoe UI"/>
              </a:rPr>
              <a:t> </a:t>
            </a:r>
            <a:r>
              <a:rPr sz="1100" spc="10" dirty="0">
                <a:latin typeface="Segoe UI"/>
                <a:cs typeface="Segoe UI"/>
              </a:rPr>
              <a:t>compared</a:t>
            </a:r>
            <a:r>
              <a:rPr sz="1100" spc="-15" dirty="0">
                <a:latin typeface="Segoe UI"/>
                <a:cs typeface="Segoe UI"/>
              </a:rPr>
              <a:t> </a:t>
            </a:r>
            <a:r>
              <a:rPr sz="1100" spc="10" dirty="0">
                <a:latin typeface="Segoe UI"/>
                <a:cs typeface="Segoe UI"/>
              </a:rPr>
              <a:t>to</a:t>
            </a:r>
            <a:r>
              <a:rPr sz="1100" spc="-25" dirty="0">
                <a:latin typeface="Segoe UI"/>
                <a:cs typeface="Segoe UI"/>
              </a:rPr>
              <a:t> </a:t>
            </a:r>
            <a:r>
              <a:rPr sz="1100" dirty="0">
                <a:latin typeface="Segoe UI"/>
                <a:cs typeface="Segoe UI"/>
              </a:rPr>
              <a:t>a</a:t>
            </a:r>
            <a:r>
              <a:rPr sz="1100" spc="-10" dirty="0">
                <a:latin typeface="Segoe UI"/>
                <a:cs typeface="Segoe UI"/>
              </a:rPr>
              <a:t> </a:t>
            </a:r>
            <a:r>
              <a:rPr sz="1100" spc="15" dirty="0">
                <a:latin typeface="Segoe UI"/>
                <a:cs typeface="Segoe UI"/>
              </a:rPr>
              <a:t>criterion</a:t>
            </a:r>
            <a:r>
              <a:rPr sz="1100" spc="-10" dirty="0">
                <a:latin typeface="Segoe UI"/>
                <a:cs typeface="Segoe UI"/>
              </a:rPr>
              <a:t> </a:t>
            </a:r>
            <a:r>
              <a:rPr sz="1100" spc="10" dirty="0">
                <a:latin typeface="Segoe UI"/>
                <a:cs typeface="Segoe UI"/>
              </a:rPr>
              <a:t>rate</a:t>
            </a:r>
            <a:r>
              <a:rPr sz="1100" spc="-20" dirty="0">
                <a:latin typeface="Segoe UI"/>
                <a:cs typeface="Segoe UI"/>
              </a:rPr>
              <a:t> </a:t>
            </a:r>
            <a:r>
              <a:rPr sz="1100" spc="5" dirty="0">
                <a:latin typeface="Segoe UI"/>
                <a:cs typeface="Segoe UI"/>
              </a:rPr>
              <a:t>of</a:t>
            </a:r>
            <a:r>
              <a:rPr sz="1100" spc="-20" dirty="0">
                <a:latin typeface="Segoe UI"/>
                <a:cs typeface="Segoe UI"/>
              </a:rPr>
              <a:t> </a:t>
            </a:r>
            <a:r>
              <a:rPr sz="1100" spc="15" dirty="0">
                <a:latin typeface="Segoe UI"/>
                <a:cs typeface="Segoe UI"/>
              </a:rPr>
              <a:t>return</a:t>
            </a:r>
            <a:r>
              <a:rPr sz="1100" spc="-10" dirty="0">
                <a:latin typeface="Segoe UI"/>
                <a:cs typeface="Segoe UI"/>
              </a:rPr>
              <a:t> </a:t>
            </a:r>
            <a:r>
              <a:rPr sz="1100" spc="15" dirty="0">
                <a:latin typeface="Segoe UI"/>
                <a:cs typeface="Segoe UI"/>
              </a:rPr>
              <a:t>that</a:t>
            </a:r>
            <a:r>
              <a:rPr sz="1100" spc="-20" dirty="0">
                <a:latin typeface="Segoe UI"/>
                <a:cs typeface="Segoe UI"/>
              </a:rPr>
              <a:t> </a:t>
            </a:r>
            <a:r>
              <a:rPr sz="1100" spc="5" dirty="0">
                <a:latin typeface="Segoe UI"/>
                <a:cs typeface="Segoe UI"/>
              </a:rPr>
              <a:t>can</a:t>
            </a:r>
            <a:r>
              <a:rPr sz="1100" spc="-10" dirty="0">
                <a:latin typeface="Segoe UI"/>
                <a:cs typeface="Segoe UI"/>
              </a:rPr>
              <a:t> </a:t>
            </a:r>
            <a:r>
              <a:rPr sz="1100" spc="10" dirty="0">
                <a:latin typeface="Segoe UI"/>
                <a:cs typeface="Segoe UI"/>
              </a:rPr>
              <a:t>be</a:t>
            </a:r>
            <a:r>
              <a:rPr sz="1100" spc="-25" dirty="0">
                <a:latin typeface="Segoe UI"/>
                <a:cs typeface="Segoe UI"/>
              </a:rPr>
              <a:t> </a:t>
            </a:r>
            <a:r>
              <a:rPr sz="1100" spc="10" dirty="0">
                <a:latin typeface="Segoe UI"/>
                <a:cs typeface="Segoe UI"/>
              </a:rPr>
              <a:t>the</a:t>
            </a:r>
            <a:r>
              <a:rPr sz="1100" spc="-20" dirty="0">
                <a:latin typeface="Segoe UI"/>
                <a:cs typeface="Segoe UI"/>
              </a:rPr>
              <a:t> </a:t>
            </a:r>
            <a:r>
              <a:rPr sz="1100" spc="15" dirty="0">
                <a:latin typeface="Segoe UI"/>
                <a:cs typeface="Segoe UI"/>
              </a:rPr>
              <a:t>organization’s  desired </a:t>
            </a:r>
            <a:r>
              <a:rPr sz="1100" spc="10" dirty="0">
                <a:latin typeface="Segoe UI"/>
                <a:cs typeface="Segoe UI"/>
              </a:rPr>
              <a:t>rate </a:t>
            </a:r>
            <a:r>
              <a:rPr sz="1100" spc="5" dirty="0">
                <a:latin typeface="Segoe UI"/>
                <a:cs typeface="Segoe UI"/>
              </a:rPr>
              <a:t>of </a:t>
            </a:r>
            <a:r>
              <a:rPr sz="1100" spc="15" dirty="0">
                <a:latin typeface="Segoe UI"/>
                <a:cs typeface="Segoe UI"/>
              </a:rPr>
              <a:t>return </a:t>
            </a:r>
            <a:r>
              <a:rPr sz="1100" spc="10" dirty="0">
                <a:latin typeface="Segoe UI"/>
                <a:cs typeface="Segoe UI"/>
              </a:rPr>
              <a:t>for </a:t>
            </a:r>
            <a:r>
              <a:rPr sz="1100" b="1" spc="10" dirty="0">
                <a:latin typeface="Segoe UI"/>
                <a:cs typeface="Segoe UI"/>
              </a:rPr>
              <a:t>evaluating capital</a:t>
            </a:r>
            <a:r>
              <a:rPr sz="1100" b="1" spc="200" dirty="0">
                <a:latin typeface="Segoe UI"/>
                <a:cs typeface="Segoe UI"/>
              </a:rPr>
              <a:t> </a:t>
            </a:r>
            <a:r>
              <a:rPr sz="1100" b="1" spc="15" dirty="0">
                <a:latin typeface="Segoe UI"/>
                <a:cs typeface="Segoe UI"/>
              </a:rPr>
              <a:t>investments</a:t>
            </a:r>
            <a:r>
              <a:rPr sz="1100" spc="15" dirty="0">
                <a:latin typeface="Segoe UI"/>
                <a:cs typeface="Segoe UI"/>
              </a:rPr>
              <a:t>.</a:t>
            </a:r>
            <a:endParaRPr sz="1100" dirty="0">
              <a:latin typeface="Segoe UI"/>
              <a:cs typeface="Segoe UI"/>
            </a:endParaRPr>
          </a:p>
          <a:p>
            <a:pPr marL="38100" marR="36195" algn="just">
              <a:lnSpc>
                <a:spcPct val="110900"/>
              </a:lnSpc>
              <a:spcBef>
                <a:spcPts val="605"/>
              </a:spcBef>
            </a:pPr>
            <a:r>
              <a:rPr sz="1100" b="1" spc="15" dirty="0">
                <a:latin typeface="Segoe UI"/>
                <a:cs typeface="Segoe UI"/>
              </a:rPr>
              <a:t>Calculation </a:t>
            </a:r>
            <a:r>
              <a:rPr sz="1100" b="1" spc="10" dirty="0">
                <a:latin typeface="Segoe UI"/>
                <a:cs typeface="Segoe UI"/>
              </a:rPr>
              <a:t>of IRR: </a:t>
            </a:r>
            <a:r>
              <a:rPr sz="1100" spc="10" dirty="0">
                <a:latin typeface="Segoe UI"/>
                <a:cs typeface="Segoe UI"/>
              </a:rPr>
              <a:t>The </a:t>
            </a:r>
            <a:r>
              <a:rPr sz="1100" spc="15" dirty="0">
                <a:latin typeface="Segoe UI"/>
                <a:cs typeface="Segoe UI"/>
              </a:rPr>
              <a:t>procedures </a:t>
            </a:r>
            <a:r>
              <a:rPr sz="1100" spc="5" dirty="0">
                <a:latin typeface="Segoe UI"/>
                <a:cs typeface="Segoe UI"/>
              </a:rPr>
              <a:t>for </a:t>
            </a:r>
            <a:r>
              <a:rPr sz="1100" spc="15" dirty="0">
                <a:latin typeface="Segoe UI"/>
                <a:cs typeface="Segoe UI"/>
              </a:rPr>
              <a:t>computing </a:t>
            </a:r>
            <a:r>
              <a:rPr sz="1100" spc="10" dirty="0">
                <a:latin typeface="Segoe UI"/>
                <a:cs typeface="Segoe UI"/>
              </a:rPr>
              <a:t>the </a:t>
            </a:r>
            <a:r>
              <a:rPr sz="1100" spc="15" dirty="0">
                <a:latin typeface="Segoe UI"/>
                <a:cs typeface="Segoe UI"/>
              </a:rPr>
              <a:t>internal </a:t>
            </a:r>
            <a:r>
              <a:rPr sz="1100" spc="10" dirty="0">
                <a:latin typeface="Segoe UI"/>
                <a:cs typeface="Segoe UI"/>
              </a:rPr>
              <a:t>rate </a:t>
            </a:r>
            <a:r>
              <a:rPr sz="1100" spc="5" dirty="0">
                <a:latin typeface="Segoe UI"/>
                <a:cs typeface="Segoe UI"/>
              </a:rPr>
              <a:t>of </a:t>
            </a:r>
            <a:r>
              <a:rPr sz="1100" spc="15" dirty="0">
                <a:latin typeface="Segoe UI"/>
                <a:cs typeface="Segoe UI"/>
              </a:rPr>
              <a:t>return </a:t>
            </a:r>
            <a:r>
              <a:rPr sz="1100" spc="10" dirty="0">
                <a:latin typeface="Segoe UI"/>
                <a:cs typeface="Segoe UI"/>
              </a:rPr>
              <a:t>vary  </a:t>
            </a:r>
            <a:r>
              <a:rPr sz="1100" spc="15" dirty="0">
                <a:latin typeface="Segoe UI"/>
                <a:cs typeface="Segoe UI"/>
              </a:rPr>
              <a:t>with </a:t>
            </a:r>
            <a:r>
              <a:rPr sz="1100" spc="10" dirty="0">
                <a:latin typeface="Segoe UI"/>
                <a:cs typeface="Segoe UI"/>
              </a:rPr>
              <a:t>the </a:t>
            </a:r>
            <a:r>
              <a:rPr sz="1100" spc="15" dirty="0">
                <a:latin typeface="Segoe UI"/>
                <a:cs typeface="Segoe UI"/>
              </a:rPr>
              <a:t>pattern </a:t>
            </a:r>
            <a:r>
              <a:rPr sz="1100" spc="5" dirty="0">
                <a:latin typeface="Segoe UI"/>
                <a:cs typeface="Segoe UI"/>
              </a:rPr>
              <a:t>of </a:t>
            </a:r>
            <a:r>
              <a:rPr sz="1100" spc="15" dirty="0">
                <a:latin typeface="Segoe UI"/>
                <a:cs typeface="Segoe UI"/>
              </a:rPr>
              <a:t>net </a:t>
            </a:r>
            <a:r>
              <a:rPr sz="1100" spc="10" dirty="0">
                <a:latin typeface="Segoe UI"/>
                <a:cs typeface="Segoe UI"/>
              </a:rPr>
              <a:t>cash flows </a:t>
            </a:r>
            <a:r>
              <a:rPr sz="1100" spc="15" dirty="0">
                <a:latin typeface="Segoe UI"/>
                <a:cs typeface="Segoe UI"/>
              </a:rPr>
              <a:t>over </a:t>
            </a:r>
            <a:r>
              <a:rPr sz="1100" spc="10" dirty="0">
                <a:latin typeface="Segoe UI"/>
                <a:cs typeface="Segoe UI"/>
              </a:rPr>
              <a:t>the useful life </a:t>
            </a:r>
            <a:r>
              <a:rPr sz="1100" spc="5" dirty="0">
                <a:latin typeface="Segoe UI"/>
                <a:cs typeface="Segoe UI"/>
              </a:rPr>
              <a:t>of </a:t>
            </a:r>
            <a:r>
              <a:rPr sz="1100" spc="10" dirty="0">
                <a:latin typeface="Segoe UI"/>
                <a:cs typeface="Segoe UI"/>
              </a:rPr>
              <a:t>an</a:t>
            </a:r>
            <a:r>
              <a:rPr sz="1100" spc="30" dirty="0">
                <a:latin typeface="Segoe UI"/>
                <a:cs typeface="Segoe UI"/>
              </a:rPr>
              <a:t> </a:t>
            </a:r>
            <a:r>
              <a:rPr sz="1100" spc="15" dirty="0">
                <a:latin typeface="Segoe UI"/>
                <a:cs typeface="Segoe UI"/>
              </a:rPr>
              <a:t>investment.</a:t>
            </a:r>
            <a:endParaRPr sz="1100" dirty="0">
              <a:latin typeface="Segoe UI"/>
              <a:cs typeface="Segoe UI"/>
            </a:endParaRPr>
          </a:p>
          <a:p>
            <a:pPr marL="38100" marR="30480" algn="just">
              <a:lnSpc>
                <a:spcPct val="110900"/>
              </a:lnSpc>
              <a:spcBef>
                <a:spcPts val="600"/>
              </a:spcBef>
            </a:pPr>
            <a:r>
              <a:rPr sz="1100" b="1" spc="15" dirty="0">
                <a:latin typeface="Segoe UI"/>
                <a:cs typeface="Segoe UI"/>
              </a:rPr>
              <a:t>Scenario </a:t>
            </a:r>
            <a:r>
              <a:rPr sz="1100" b="1" spc="10" dirty="0">
                <a:latin typeface="Segoe UI"/>
                <a:cs typeface="Segoe UI"/>
              </a:rPr>
              <a:t>1: </a:t>
            </a:r>
            <a:r>
              <a:rPr sz="1100" spc="5" dirty="0">
                <a:latin typeface="Segoe UI"/>
                <a:cs typeface="Segoe UI"/>
              </a:rPr>
              <a:t>For </a:t>
            </a:r>
            <a:r>
              <a:rPr sz="1100" spc="10" dirty="0">
                <a:latin typeface="Segoe UI"/>
                <a:cs typeface="Segoe UI"/>
              </a:rPr>
              <a:t>an </a:t>
            </a:r>
            <a:r>
              <a:rPr sz="1100" spc="15" dirty="0">
                <a:latin typeface="Segoe UI"/>
                <a:cs typeface="Segoe UI"/>
              </a:rPr>
              <a:t>investment </a:t>
            </a:r>
            <a:r>
              <a:rPr sz="1100" spc="10" dirty="0">
                <a:latin typeface="Segoe UI"/>
                <a:cs typeface="Segoe UI"/>
              </a:rPr>
              <a:t>with uniform cash flows over </a:t>
            </a:r>
            <a:r>
              <a:rPr sz="1100" spc="5" dirty="0">
                <a:latin typeface="Segoe UI"/>
                <a:cs typeface="Segoe UI"/>
              </a:rPr>
              <a:t>its </a:t>
            </a:r>
            <a:r>
              <a:rPr sz="1100" spc="10" dirty="0">
                <a:latin typeface="Segoe UI"/>
                <a:cs typeface="Segoe UI"/>
              </a:rPr>
              <a:t>life, the </a:t>
            </a:r>
            <a:r>
              <a:rPr sz="1100" spc="20" dirty="0">
                <a:latin typeface="Segoe UI"/>
                <a:cs typeface="Segoe UI"/>
              </a:rPr>
              <a:t>following  </a:t>
            </a:r>
            <a:r>
              <a:rPr sz="1100" spc="15" dirty="0">
                <a:latin typeface="Segoe UI"/>
                <a:cs typeface="Segoe UI"/>
              </a:rPr>
              <a:t>equation </a:t>
            </a:r>
            <a:r>
              <a:rPr sz="1100" spc="10" dirty="0">
                <a:latin typeface="Segoe UI"/>
                <a:cs typeface="Segoe UI"/>
              </a:rPr>
              <a:t>is</a:t>
            </a:r>
            <a:r>
              <a:rPr sz="1100" spc="45" dirty="0">
                <a:latin typeface="Segoe UI"/>
                <a:cs typeface="Segoe UI"/>
              </a:rPr>
              <a:t> </a:t>
            </a:r>
            <a:r>
              <a:rPr sz="1100" spc="15" dirty="0">
                <a:latin typeface="Segoe UI"/>
                <a:cs typeface="Segoe UI"/>
              </a:rPr>
              <a:t>used:</a:t>
            </a:r>
            <a:endParaRPr sz="1100" dirty="0">
              <a:latin typeface="Segoe UI"/>
              <a:cs typeface="Segoe UI"/>
            </a:endParaRPr>
          </a:p>
          <a:p>
            <a:pPr marL="38100" marR="36195" algn="just">
              <a:lnSpc>
                <a:spcPct val="110900"/>
              </a:lnSpc>
              <a:spcBef>
                <a:spcPts val="600"/>
              </a:spcBef>
            </a:pPr>
            <a:r>
              <a:rPr sz="1100" i="1" spc="10" dirty="0">
                <a:latin typeface="Segoe UI"/>
                <a:cs typeface="Segoe UI"/>
              </a:rPr>
              <a:t>Step </a:t>
            </a:r>
            <a:r>
              <a:rPr sz="1100" i="1" spc="5" dirty="0">
                <a:latin typeface="Segoe UI"/>
                <a:cs typeface="Segoe UI"/>
              </a:rPr>
              <a:t>1: </a:t>
            </a:r>
            <a:r>
              <a:rPr sz="1100" spc="10" dirty="0">
                <a:latin typeface="Segoe UI"/>
                <a:cs typeface="Segoe UI"/>
              </a:rPr>
              <a:t>Total </a:t>
            </a:r>
            <a:r>
              <a:rPr sz="1100" spc="15" dirty="0">
                <a:latin typeface="Segoe UI"/>
                <a:cs typeface="Segoe UI"/>
              </a:rPr>
              <a:t>initial investment =Annual </a:t>
            </a:r>
            <a:r>
              <a:rPr sz="1100" spc="10" dirty="0">
                <a:latin typeface="Segoe UI"/>
                <a:cs typeface="Segoe UI"/>
              </a:rPr>
              <a:t>cash </a:t>
            </a:r>
            <a:r>
              <a:rPr sz="1100" spc="15" dirty="0">
                <a:latin typeface="Segoe UI"/>
                <a:cs typeface="Segoe UI"/>
              </a:rPr>
              <a:t>inflow </a:t>
            </a:r>
            <a:r>
              <a:rPr sz="1100" dirty="0">
                <a:latin typeface="Segoe UI"/>
                <a:cs typeface="Segoe UI"/>
              </a:rPr>
              <a:t>× </a:t>
            </a:r>
            <a:r>
              <a:rPr sz="1100" spc="10" dirty="0">
                <a:latin typeface="Segoe UI"/>
                <a:cs typeface="Segoe UI"/>
              </a:rPr>
              <a:t>Annuity discount </a:t>
            </a:r>
            <a:r>
              <a:rPr sz="1100" spc="15" dirty="0">
                <a:latin typeface="Segoe UI"/>
                <a:cs typeface="Segoe UI"/>
              </a:rPr>
              <a:t>factor </a:t>
            </a:r>
            <a:r>
              <a:rPr sz="1100" spc="5" dirty="0">
                <a:latin typeface="Segoe UI"/>
                <a:cs typeface="Segoe UI"/>
              </a:rPr>
              <a:t>of  </a:t>
            </a:r>
            <a:r>
              <a:rPr sz="1100" spc="15" dirty="0">
                <a:latin typeface="Segoe UI"/>
                <a:cs typeface="Segoe UI"/>
              </a:rPr>
              <a:t>the discount </a:t>
            </a:r>
            <a:r>
              <a:rPr sz="1100" spc="10" dirty="0">
                <a:latin typeface="Segoe UI"/>
                <a:cs typeface="Segoe UI"/>
              </a:rPr>
              <a:t>rate for </a:t>
            </a:r>
            <a:r>
              <a:rPr sz="1100" spc="15" dirty="0">
                <a:latin typeface="Segoe UI"/>
                <a:cs typeface="Segoe UI"/>
              </a:rPr>
              <a:t>the number </a:t>
            </a:r>
            <a:r>
              <a:rPr sz="1100" spc="10" dirty="0">
                <a:latin typeface="Segoe UI"/>
                <a:cs typeface="Segoe UI"/>
              </a:rPr>
              <a:t>of </a:t>
            </a:r>
            <a:r>
              <a:rPr sz="1100" spc="15" dirty="0">
                <a:latin typeface="Segoe UI"/>
                <a:cs typeface="Segoe UI"/>
              </a:rPr>
              <a:t>periods </a:t>
            </a:r>
            <a:r>
              <a:rPr sz="1100" spc="5" dirty="0">
                <a:latin typeface="Segoe UI"/>
                <a:cs typeface="Segoe UI"/>
              </a:rPr>
              <a:t>of </a:t>
            </a:r>
            <a:r>
              <a:rPr sz="1100" spc="10" dirty="0">
                <a:latin typeface="Segoe UI"/>
                <a:cs typeface="Segoe UI"/>
              </a:rPr>
              <a:t>the </a:t>
            </a:r>
            <a:r>
              <a:rPr sz="1100" spc="15" dirty="0">
                <a:latin typeface="Segoe UI"/>
                <a:cs typeface="Segoe UI"/>
              </a:rPr>
              <a:t>investment’s useful</a:t>
            </a:r>
            <a:r>
              <a:rPr sz="1100" spc="270" dirty="0">
                <a:latin typeface="Segoe UI"/>
                <a:cs typeface="Segoe UI"/>
              </a:rPr>
              <a:t> </a:t>
            </a:r>
            <a:r>
              <a:rPr sz="1100" spc="10" dirty="0">
                <a:latin typeface="Segoe UI"/>
                <a:cs typeface="Segoe UI"/>
              </a:rPr>
              <a:t>life</a:t>
            </a:r>
            <a:endParaRPr sz="1100" dirty="0">
              <a:latin typeface="Segoe UI"/>
              <a:cs typeface="Segoe UI"/>
            </a:endParaRPr>
          </a:p>
          <a:p>
            <a:pPr marL="38100">
              <a:lnSpc>
                <a:spcPct val="100000"/>
              </a:lnSpc>
              <a:spcBef>
                <a:spcPts val="745"/>
              </a:spcBef>
            </a:pPr>
            <a:r>
              <a:rPr sz="1100" spc="5" dirty="0">
                <a:latin typeface="Segoe UI"/>
                <a:cs typeface="Segoe UI"/>
              </a:rPr>
              <a:t>If </a:t>
            </a:r>
            <a:r>
              <a:rPr sz="1100" dirty="0">
                <a:latin typeface="Segoe UI"/>
                <a:cs typeface="Segoe UI"/>
              </a:rPr>
              <a:t>A is </a:t>
            </a:r>
            <a:r>
              <a:rPr sz="1100" spc="10" dirty="0">
                <a:latin typeface="Segoe UI"/>
                <a:cs typeface="Segoe UI"/>
              </a:rPr>
              <a:t>the </a:t>
            </a:r>
            <a:r>
              <a:rPr sz="1100" spc="15" dirty="0">
                <a:latin typeface="Segoe UI"/>
                <a:cs typeface="Segoe UI"/>
              </a:rPr>
              <a:t>annuity </a:t>
            </a:r>
            <a:r>
              <a:rPr sz="1100" spc="10" dirty="0">
                <a:latin typeface="Segoe UI"/>
                <a:cs typeface="Segoe UI"/>
              </a:rPr>
              <a:t>discount </a:t>
            </a:r>
            <a:r>
              <a:rPr sz="1100" spc="15" dirty="0">
                <a:latin typeface="Segoe UI"/>
                <a:cs typeface="Segoe UI"/>
              </a:rPr>
              <a:t>factor,</a:t>
            </a:r>
            <a:r>
              <a:rPr sz="1100" spc="240" dirty="0">
                <a:latin typeface="Segoe UI"/>
                <a:cs typeface="Segoe UI"/>
              </a:rPr>
              <a:t> </a:t>
            </a:r>
            <a:r>
              <a:rPr sz="1100" spc="10" dirty="0">
                <a:latin typeface="Segoe UI"/>
                <a:cs typeface="Segoe UI"/>
              </a:rPr>
              <a:t>then</a:t>
            </a:r>
            <a:endParaRPr sz="1100" dirty="0">
              <a:latin typeface="Segoe UI"/>
              <a:cs typeface="Segoe UI"/>
            </a:endParaRPr>
          </a:p>
          <a:p>
            <a:pPr marL="1374140" marR="524510" indent="-881380">
              <a:lnSpc>
                <a:spcPct val="137100"/>
              </a:lnSpc>
              <a:spcBef>
                <a:spcPts val="265"/>
              </a:spcBef>
            </a:pPr>
            <a:r>
              <a:rPr sz="1650" baseline="-40404" dirty="0">
                <a:latin typeface="Segoe UI"/>
                <a:cs typeface="Segoe UI"/>
              </a:rPr>
              <a:t>A = </a:t>
            </a:r>
            <a:r>
              <a:rPr sz="1000" dirty="0">
                <a:latin typeface="Segoe UI"/>
                <a:cs typeface="Segoe UI"/>
              </a:rPr>
              <a:t>Total initial </a:t>
            </a:r>
            <a:r>
              <a:rPr sz="1000" spc="-5" dirty="0">
                <a:latin typeface="Segoe UI"/>
                <a:cs typeface="Segoe UI"/>
              </a:rPr>
              <a:t>cash disbursements and commitments for the investment  Annual (equal) cash inflows from the</a:t>
            </a:r>
            <a:r>
              <a:rPr sz="1000" spc="204" dirty="0">
                <a:latin typeface="Segoe UI"/>
                <a:cs typeface="Segoe UI"/>
              </a:rPr>
              <a:t> </a:t>
            </a:r>
            <a:r>
              <a:rPr sz="1000" spc="-5" dirty="0">
                <a:latin typeface="Segoe UI"/>
                <a:cs typeface="Segoe UI"/>
              </a:rPr>
              <a:t>investment</a:t>
            </a:r>
            <a:endParaRPr sz="1000" dirty="0">
              <a:latin typeface="Segoe UI"/>
              <a:cs typeface="Segoe UI"/>
            </a:endParaRPr>
          </a:p>
          <a:p>
            <a:pPr marL="38100" marR="32384" algn="just">
              <a:lnSpc>
                <a:spcPct val="110700"/>
              </a:lnSpc>
              <a:spcBef>
                <a:spcPts val="819"/>
              </a:spcBef>
            </a:pPr>
            <a:r>
              <a:rPr sz="1100" i="1" spc="10" dirty="0">
                <a:latin typeface="Segoe UI"/>
                <a:cs typeface="Segoe UI"/>
              </a:rPr>
              <a:t>Step 2: </a:t>
            </a:r>
            <a:r>
              <a:rPr sz="1100" spc="10" dirty="0">
                <a:latin typeface="Segoe UI"/>
                <a:cs typeface="Segoe UI"/>
              </a:rPr>
              <a:t>Once </a:t>
            </a:r>
            <a:r>
              <a:rPr sz="1100" dirty="0">
                <a:latin typeface="Segoe UI"/>
                <a:cs typeface="Segoe UI"/>
              </a:rPr>
              <a:t>A </a:t>
            </a:r>
            <a:r>
              <a:rPr sz="1100" spc="10" dirty="0">
                <a:latin typeface="Segoe UI"/>
                <a:cs typeface="Segoe UI"/>
              </a:rPr>
              <a:t>has been </a:t>
            </a:r>
            <a:r>
              <a:rPr sz="1100" spc="15" dirty="0">
                <a:latin typeface="Segoe UI"/>
                <a:cs typeface="Segoe UI"/>
              </a:rPr>
              <a:t>calculated, </a:t>
            </a:r>
            <a:r>
              <a:rPr sz="1100" spc="10" dirty="0">
                <a:latin typeface="Segoe UI"/>
                <a:cs typeface="Segoe UI"/>
              </a:rPr>
              <a:t>the discount rate </a:t>
            </a:r>
            <a:r>
              <a:rPr sz="1100" dirty="0">
                <a:latin typeface="Segoe UI"/>
                <a:cs typeface="Segoe UI"/>
              </a:rPr>
              <a:t>is </a:t>
            </a:r>
            <a:r>
              <a:rPr sz="1100" spc="10" dirty="0">
                <a:latin typeface="Segoe UI"/>
                <a:cs typeface="Segoe UI"/>
              </a:rPr>
              <a:t>the interest rate that has  </a:t>
            </a:r>
            <a:r>
              <a:rPr sz="1100" spc="15" dirty="0">
                <a:latin typeface="Segoe UI"/>
                <a:cs typeface="Segoe UI"/>
              </a:rPr>
              <a:t>the </a:t>
            </a:r>
            <a:r>
              <a:rPr sz="1100" spc="10" dirty="0">
                <a:latin typeface="Segoe UI"/>
                <a:cs typeface="Segoe UI"/>
              </a:rPr>
              <a:t>same </a:t>
            </a:r>
            <a:r>
              <a:rPr sz="1100" spc="15" dirty="0">
                <a:latin typeface="Segoe UI"/>
                <a:cs typeface="Segoe UI"/>
              </a:rPr>
              <a:t>discounting factor </a:t>
            </a:r>
            <a:r>
              <a:rPr sz="1100" spc="10" dirty="0">
                <a:latin typeface="Segoe UI"/>
                <a:cs typeface="Segoe UI"/>
              </a:rPr>
              <a:t>as </a:t>
            </a:r>
            <a:r>
              <a:rPr sz="1100" dirty="0">
                <a:latin typeface="Segoe UI"/>
                <a:cs typeface="Segoe UI"/>
              </a:rPr>
              <a:t>A in </a:t>
            </a:r>
            <a:r>
              <a:rPr sz="1100" spc="10" dirty="0">
                <a:latin typeface="Segoe UI"/>
                <a:cs typeface="Segoe UI"/>
              </a:rPr>
              <a:t>the annuity table </a:t>
            </a:r>
            <a:r>
              <a:rPr sz="1100" spc="15" dirty="0">
                <a:latin typeface="Segoe UI"/>
                <a:cs typeface="Segoe UI"/>
              </a:rPr>
              <a:t>along </a:t>
            </a:r>
            <a:r>
              <a:rPr sz="1100" spc="10" dirty="0">
                <a:latin typeface="Segoe UI"/>
                <a:cs typeface="Segoe UI"/>
              </a:rPr>
              <a:t>the row for the number  of periods </a:t>
            </a:r>
            <a:r>
              <a:rPr sz="1100" spc="5" dirty="0">
                <a:latin typeface="Segoe UI"/>
                <a:cs typeface="Segoe UI"/>
              </a:rPr>
              <a:t>of </a:t>
            </a:r>
            <a:r>
              <a:rPr sz="1100" spc="10" dirty="0">
                <a:latin typeface="Segoe UI"/>
                <a:cs typeface="Segoe UI"/>
              </a:rPr>
              <a:t>the </a:t>
            </a:r>
            <a:r>
              <a:rPr sz="1100" spc="15" dirty="0">
                <a:latin typeface="Segoe UI"/>
                <a:cs typeface="Segoe UI"/>
              </a:rPr>
              <a:t>useful life </a:t>
            </a:r>
            <a:r>
              <a:rPr sz="1100" spc="10" dirty="0">
                <a:latin typeface="Segoe UI"/>
                <a:cs typeface="Segoe UI"/>
              </a:rPr>
              <a:t>of the </a:t>
            </a:r>
            <a:r>
              <a:rPr sz="1100" spc="15" dirty="0">
                <a:latin typeface="Segoe UI"/>
                <a:cs typeface="Segoe UI"/>
              </a:rPr>
              <a:t>investment. </a:t>
            </a:r>
            <a:r>
              <a:rPr sz="1100" dirty="0">
                <a:latin typeface="Segoe UI"/>
                <a:cs typeface="Segoe UI"/>
              </a:rPr>
              <a:t>If </a:t>
            </a:r>
            <a:r>
              <a:rPr sz="1100" spc="10" dirty="0">
                <a:latin typeface="Segoe UI"/>
                <a:cs typeface="Segoe UI"/>
              </a:rPr>
              <a:t>exact value </a:t>
            </a:r>
            <a:r>
              <a:rPr sz="1100" spc="5" dirty="0">
                <a:latin typeface="Segoe UI"/>
                <a:cs typeface="Segoe UI"/>
              </a:rPr>
              <a:t>of </a:t>
            </a:r>
            <a:r>
              <a:rPr sz="1100" spc="10" dirty="0">
                <a:latin typeface="Segoe UI"/>
                <a:cs typeface="Segoe UI"/>
              </a:rPr>
              <a:t>‘A’ </a:t>
            </a:r>
            <a:r>
              <a:rPr sz="1100" spc="15" dirty="0">
                <a:latin typeface="Segoe UI"/>
                <a:cs typeface="Segoe UI"/>
              </a:rPr>
              <a:t>could </a:t>
            </a:r>
            <a:r>
              <a:rPr sz="1100" spc="10" dirty="0">
                <a:latin typeface="Segoe UI"/>
                <a:cs typeface="Segoe UI"/>
              </a:rPr>
              <a:t>be </a:t>
            </a:r>
            <a:r>
              <a:rPr sz="1100" spc="15" dirty="0">
                <a:latin typeface="Segoe UI"/>
                <a:cs typeface="Segoe UI"/>
              </a:rPr>
              <a:t>found  </a:t>
            </a:r>
            <a:r>
              <a:rPr sz="1100" spc="10" dirty="0">
                <a:latin typeface="Segoe UI"/>
                <a:cs typeface="Segoe UI"/>
              </a:rPr>
              <a:t>in </a:t>
            </a:r>
            <a:r>
              <a:rPr sz="1100" spc="15" dirty="0">
                <a:latin typeface="Segoe UI"/>
                <a:cs typeface="Segoe UI"/>
              </a:rPr>
              <a:t>Present Value </a:t>
            </a:r>
            <a:r>
              <a:rPr sz="1100" spc="10" dirty="0">
                <a:latin typeface="Segoe UI"/>
                <a:cs typeface="Segoe UI"/>
              </a:rPr>
              <a:t>Annuity </a:t>
            </a:r>
            <a:r>
              <a:rPr sz="1100" spc="15" dirty="0">
                <a:latin typeface="Segoe UI"/>
                <a:cs typeface="Segoe UI"/>
              </a:rPr>
              <a:t>Factor </a:t>
            </a:r>
            <a:r>
              <a:rPr sz="1100" spc="10" dirty="0">
                <a:latin typeface="Segoe UI"/>
                <a:cs typeface="Segoe UI"/>
              </a:rPr>
              <a:t>(PVAF) table </a:t>
            </a:r>
            <a:r>
              <a:rPr sz="1100" spc="15" dirty="0">
                <a:latin typeface="Segoe UI"/>
                <a:cs typeface="Segoe UI"/>
              </a:rPr>
              <a:t>corresponding </a:t>
            </a:r>
            <a:r>
              <a:rPr sz="1100" spc="5" dirty="0">
                <a:latin typeface="Segoe UI"/>
                <a:cs typeface="Segoe UI"/>
              </a:rPr>
              <a:t>to </a:t>
            </a:r>
            <a:r>
              <a:rPr sz="1100" spc="10" dirty="0">
                <a:latin typeface="Segoe UI"/>
                <a:cs typeface="Segoe UI"/>
              </a:rPr>
              <a:t>the period of </a:t>
            </a:r>
            <a:r>
              <a:rPr sz="1100" spc="15" dirty="0">
                <a:latin typeface="Segoe UI"/>
                <a:cs typeface="Segoe UI"/>
              </a:rPr>
              <a:t>the  project the respective discounting factor </a:t>
            </a:r>
            <a:r>
              <a:rPr sz="1100" spc="10" dirty="0">
                <a:latin typeface="Segoe UI"/>
                <a:cs typeface="Segoe UI"/>
              </a:rPr>
              <a:t>or </a:t>
            </a:r>
            <a:r>
              <a:rPr sz="1100" spc="15" dirty="0">
                <a:latin typeface="Segoe UI"/>
                <a:cs typeface="Segoe UI"/>
              </a:rPr>
              <a:t>rate shall </a:t>
            </a:r>
            <a:r>
              <a:rPr sz="1100" spc="10" dirty="0">
                <a:latin typeface="Segoe UI"/>
                <a:cs typeface="Segoe UI"/>
              </a:rPr>
              <a:t>be IRR. </a:t>
            </a:r>
            <a:r>
              <a:rPr sz="1100" spc="15" dirty="0">
                <a:latin typeface="Segoe UI"/>
                <a:cs typeface="Segoe UI"/>
              </a:rPr>
              <a:t>However, </a:t>
            </a:r>
            <a:r>
              <a:rPr sz="1100" spc="10" dirty="0">
                <a:latin typeface="Segoe UI"/>
                <a:cs typeface="Segoe UI"/>
              </a:rPr>
              <a:t>it rarely  </a:t>
            </a:r>
            <a:r>
              <a:rPr sz="1100" spc="15" dirty="0">
                <a:latin typeface="Segoe UI"/>
                <a:cs typeface="Segoe UI"/>
              </a:rPr>
              <a:t>happens therefore </a:t>
            </a:r>
            <a:r>
              <a:rPr sz="1100" spc="10" dirty="0">
                <a:latin typeface="Segoe UI"/>
                <a:cs typeface="Segoe UI"/>
              </a:rPr>
              <a:t>we </a:t>
            </a:r>
            <a:r>
              <a:rPr sz="1100" spc="15" dirty="0">
                <a:latin typeface="Segoe UI"/>
                <a:cs typeface="Segoe UI"/>
              </a:rPr>
              <a:t>follow </a:t>
            </a:r>
            <a:r>
              <a:rPr sz="1100" spc="10" dirty="0">
                <a:latin typeface="Segoe UI"/>
                <a:cs typeface="Segoe UI"/>
              </a:rPr>
              <a:t>the </a:t>
            </a:r>
            <a:r>
              <a:rPr sz="1100" spc="15" dirty="0">
                <a:latin typeface="Segoe UI"/>
                <a:cs typeface="Segoe UI"/>
              </a:rPr>
              <a:t>method discussed</a:t>
            </a:r>
            <a:r>
              <a:rPr sz="1100" spc="160" dirty="0">
                <a:latin typeface="Segoe UI"/>
                <a:cs typeface="Segoe UI"/>
              </a:rPr>
              <a:t> </a:t>
            </a:r>
            <a:r>
              <a:rPr sz="1100" spc="10" dirty="0">
                <a:latin typeface="Segoe UI"/>
                <a:cs typeface="Segoe UI"/>
              </a:rPr>
              <a:t>below:</a:t>
            </a:r>
            <a:endParaRPr sz="1100" dirty="0">
              <a:latin typeface="Segoe UI"/>
              <a:cs typeface="Segoe UI"/>
            </a:endParaRPr>
          </a:p>
          <a:p>
            <a:pPr marL="38100">
              <a:lnSpc>
                <a:spcPct val="100000"/>
              </a:lnSpc>
              <a:spcBef>
                <a:spcPts val="745"/>
              </a:spcBef>
            </a:pPr>
            <a:r>
              <a:rPr sz="1100" spc="15" dirty="0">
                <a:latin typeface="Segoe UI"/>
                <a:cs typeface="Segoe UI"/>
              </a:rPr>
              <a:t>Step </a:t>
            </a:r>
            <a:r>
              <a:rPr sz="1100" spc="10" dirty="0">
                <a:latin typeface="Segoe UI"/>
                <a:cs typeface="Segoe UI"/>
              </a:rPr>
              <a:t>1: </a:t>
            </a:r>
            <a:r>
              <a:rPr sz="1100" spc="15" dirty="0">
                <a:latin typeface="Segoe UI"/>
                <a:cs typeface="Segoe UI"/>
              </a:rPr>
              <a:t>Compute approximate payback period </a:t>
            </a:r>
            <a:r>
              <a:rPr sz="1100" spc="10" dirty="0">
                <a:latin typeface="Segoe UI"/>
                <a:cs typeface="Segoe UI"/>
              </a:rPr>
              <a:t>also called fake payback</a:t>
            </a:r>
            <a:r>
              <a:rPr sz="1100" spc="235" dirty="0">
                <a:latin typeface="Segoe UI"/>
                <a:cs typeface="Segoe UI"/>
              </a:rPr>
              <a:t> </a:t>
            </a:r>
            <a:r>
              <a:rPr sz="1100" spc="15" dirty="0">
                <a:latin typeface="Segoe UI"/>
                <a:cs typeface="Segoe UI"/>
              </a:rPr>
              <a:t>period.</a:t>
            </a:r>
            <a:endParaRPr sz="1100" dirty="0">
              <a:latin typeface="Segoe UI"/>
              <a:cs typeface="Segoe UI"/>
            </a:endParaRPr>
          </a:p>
          <a:p>
            <a:pPr marL="38100" marR="35560" algn="just">
              <a:lnSpc>
                <a:spcPct val="110900"/>
              </a:lnSpc>
              <a:spcBef>
                <a:spcPts val="600"/>
              </a:spcBef>
            </a:pPr>
            <a:r>
              <a:rPr sz="1100" spc="15" dirty="0">
                <a:latin typeface="Segoe UI"/>
                <a:cs typeface="Segoe UI"/>
              </a:rPr>
              <a:t>Step</a:t>
            </a:r>
            <a:r>
              <a:rPr sz="1100" spc="-40" dirty="0">
                <a:latin typeface="Segoe UI"/>
                <a:cs typeface="Segoe UI"/>
              </a:rPr>
              <a:t> </a:t>
            </a:r>
            <a:r>
              <a:rPr sz="1100" spc="10" dirty="0">
                <a:latin typeface="Segoe UI"/>
                <a:cs typeface="Segoe UI"/>
              </a:rPr>
              <a:t>2:</a:t>
            </a:r>
            <a:r>
              <a:rPr sz="1100" spc="-25" dirty="0">
                <a:latin typeface="Segoe UI"/>
                <a:cs typeface="Segoe UI"/>
              </a:rPr>
              <a:t> </a:t>
            </a:r>
            <a:r>
              <a:rPr sz="1100" spc="15" dirty="0">
                <a:latin typeface="Segoe UI"/>
                <a:cs typeface="Segoe UI"/>
              </a:rPr>
              <a:t>Locate</a:t>
            </a:r>
            <a:r>
              <a:rPr sz="1100" spc="-35" dirty="0">
                <a:latin typeface="Segoe UI"/>
                <a:cs typeface="Segoe UI"/>
              </a:rPr>
              <a:t> </a:t>
            </a:r>
            <a:r>
              <a:rPr sz="1100" spc="10" dirty="0">
                <a:latin typeface="Segoe UI"/>
                <a:cs typeface="Segoe UI"/>
              </a:rPr>
              <a:t>this</a:t>
            </a:r>
            <a:r>
              <a:rPr sz="1100" spc="-25" dirty="0">
                <a:latin typeface="Segoe UI"/>
                <a:cs typeface="Segoe UI"/>
              </a:rPr>
              <a:t> </a:t>
            </a:r>
            <a:r>
              <a:rPr sz="1100" spc="10" dirty="0">
                <a:latin typeface="Segoe UI"/>
                <a:cs typeface="Segoe UI"/>
              </a:rPr>
              <a:t>value</a:t>
            </a:r>
            <a:r>
              <a:rPr sz="1100" spc="-35" dirty="0">
                <a:latin typeface="Segoe UI"/>
                <a:cs typeface="Segoe UI"/>
              </a:rPr>
              <a:t> </a:t>
            </a:r>
            <a:r>
              <a:rPr sz="1100" spc="10" dirty="0">
                <a:latin typeface="Segoe UI"/>
                <a:cs typeface="Segoe UI"/>
              </a:rPr>
              <a:t>in</a:t>
            </a:r>
            <a:r>
              <a:rPr sz="1100" spc="-35" dirty="0">
                <a:latin typeface="Segoe UI"/>
                <a:cs typeface="Segoe UI"/>
              </a:rPr>
              <a:t> </a:t>
            </a:r>
            <a:r>
              <a:rPr sz="1100" spc="10" dirty="0">
                <a:latin typeface="Segoe UI"/>
                <a:cs typeface="Segoe UI"/>
              </a:rPr>
              <a:t>PVAF</a:t>
            </a:r>
            <a:r>
              <a:rPr sz="1100" spc="-20" dirty="0">
                <a:latin typeface="Segoe UI"/>
                <a:cs typeface="Segoe UI"/>
              </a:rPr>
              <a:t> </a:t>
            </a:r>
            <a:r>
              <a:rPr sz="1100" spc="10" dirty="0">
                <a:latin typeface="Segoe UI"/>
                <a:cs typeface="Segoe UI"/>
              </a:rPr>
              <a:t>table</a:t>
            </a:r>
            <a:r>
              <a:rPr sz="1100" spc="-25" dirty="0">
                <a:latin typeface="Segoe UI"/>
                <a:cs typeface="Segoe UI"/>
              </a:rPr>
              <a:t> </a:t>
            </a:r>
            <a:r>
              <a:rPr sz="1100" spc="15" dirty="0">
                <a:latin typeface="Segoe UI"/>
                <a:cs typeface="Segoe UI"/>
              </a:rPr>
              <a:t>corresponding</a:t>
            </a:r>
            <a:r>
              <a:rPr sz="1100" spc="-35" dirty="0">
                <a:latin typeface="Segoe UI"/>
                <a:cs typeface="Segoe UI"/>
              </a:rPr>
              <a:t> </a:t>
            </a:r>
            <a:r>
              <a:rPr sz="1100" spc="10" dirty="0">
                <a:latin typeface="Segoe UI"/>
                <a:cs typeface="Segoe UI"/>
              </a:rPr>
              <a:t>to</a:t>
            </a:r>
            <a:r>
              <a:rPr sz="1100" spc="-35" dirty="0">
                <a:latin typeface="Segoe UI"/>
                <a:cs typeface="Segoe UI"/>
              </a:rPr>
              <a:t> </a:t>
            </a:r>
            <a:r>
              <a:rPr sz="1100" spc="15" dirty="0">
                <a:latin typeface="Segoe UI"/>
                <a:cs typeface="Segoe UI"/>
              </a:rPr>
              <a:t>period</a:t>
            </a:r>
            <a:r>
              <a:rPr sz="1100" spc="-25" dirty="0">
                <a:latin typeface="Segoe UI"/>
                <a:cs typeface="Segoe UI"/>
              </a:rPr>
              <a:t> </a:t>
            </a:r>
            <a:r>
              <a:rPr sz="1100" spc="5" dirty="0">
                <a:latin typeface="Segoe UI"/>
                <a:cs typeface="Segoe UI"/>
              </a:rPr>
              <a:t>of</a:t>
            </a:r>
            <a:r>
              <a:rPr sz="1100" spc="-20" dirty="0">
                <a:latin typeface="Segoe UI"/>
                <a:cs typeface="Segoe UI"/>
              </a:rPr>
              <a:t> </a:t>
            </a:r>
            <a:r>
              <a:rPr sz="1100" spc="10" dirty="0">
                <a:latin typeface="Segoe UI"/>
                <a:cs typeface="Segoe UI"/>
              </a:rPr>
              <a:t>life</a:t>
            </a:r>
            <a:r>
              <a:rPr sz="1100" spc="-35" dirty="0">
                <a:latin typeface="Segoe UI"/>
                <a:cs typeface="Segoe UI"/>
              </a:rPr>
              <a:t> </a:t>
            </a:r>
            <a:r>
              <a:rPr sz="1100" spc="5" dirty="0">
                <a:latin typeface="Segoe UI"/>
                <a:cs typeface="Segoe UI"/>
              </a:rPr>
              <a:t>of</a:t>
            </a:r>
            <a:r>
              <a:rPr sz="1100" spc="-20" dirty="0">
                <a:latin typeface="Segoe UI"/>
                <a:cs typeface="Segoe UI"/>
              </a:rPr>
              <a:t> </a:t>
            </a:r>
            <a:r>
              <a:rPr sz="1100" spc="10" dirty="0">
                <a:latin typeface="Segoe UI"/>
                <a:cs typeface="Segoe UI"/>
              </a:rPr>
              <a:t>the</a:t>
            </a:r>
            <a:r>
              <a:rPr sz="1100" spc="-25" dirty="0">
                <a:latin typeface="Segoe UI"/>
                <a:cs typeface="Segoe UI"/>
              </a:rPr>
              <a:t> </a:t>
            </a:r>
            <a:r>
              <a:rPr sz="1100" spc="10" dirty="0">
                <a:latin typeface="Segoe UI"/>
                <a:cs typeface="Segoe UI"/>
              </a:rPr>
              <a:t>project.  </a:t>
            </a:r>
            <a:r>
              <a:rPr sz="1100" spc="15" dirty="0">
                <a:latin typeface="Segoe UI"/>
                <a:cs typeface="Segoe UI"/>
              </a:rPr>
              <a:t>The value </a:t>
            </a:r>
            <a:r>
              <a:rPr sz="1100" spc="5" dirty="0">
                <a:latin typeface="Segoe UI"/>
                <a:cs typeface="Segoe UI"/>
              </a:rPr>
              <a:t>may be </a:t>
            </a:r>
            <a:r>
              <a:rPr sz="1100" spc="15" dirty="0">
                <a:latin typeface="Segoe UI"/>
                <a:cs typeface="Segoe UI"/>
              </a:rPr>
              <a:t>falling between </a:t>
            </a:r>
            <a:r>
              <a:rPr sz="1100" spc="10" dirty="0">
                <a:latin typeface="Segoe UI"/>
                <a:cs typeface="Segoe UI"/>
              </a:rPr>
              <a:t>two </a:t>
            </a:r>
            <a:r>
              <a:rPr sz="1100" spc="15" dirty="0">
                <a:latin typeface="Segoe UI"/>
                <a:cs typeface="Segoe UI"/>
              </a:rPr>
              <a:t>discounting</a:t>
            </a:r>
            <a:r>
              <a:rPr sz="1100" spc="210" dirty="0">
                <a:latin typeface="Segoe UI"/>
                <a:cs typeface="Segoe UI"/>
              </a:rPr>
              <a:t> </a:t>
            </a:r>
            <a:r>
              <a:rPr sz="1100" spc="10" dirty="0">
                <a:latin typeface="Segoe UI"/>
                <a:cs typeface="Segoe UI"/>
              </a:rPr>
              <a:t>rates.</a:t>
            </a:r>
            <a:endParaRPr sz="1100" dirty="0">
              <a:latin typeface="Segoe UI"/>
              <a:cs typeface="Segoe UI"/>
            </a:endParaRPr>
          </a:p>
          <a:p>
            <a:pPr marL="38100">
              <a:lnSpc>
                <a:spcPct val="100000"/>
              </a:lnSpc>
              <a:spcBef>
                <a:spcPts val="745"/>
              </a:spcBef>
            </a:pPr>
            <a:r>
              <a:rPr sz="1100" spc="15" dirty="0">
                <a:latin typeface="Segoe UI"/>
                <a:cs typeface="Segoe UI"/>
              </a:rPr>
              <a:t>Step </a:t>
            </a:r>
            <a:r>
              <a:rPr sz="1100" spc="10" dirty="0">
                <a:latin typeface="Segoe UI"/>
                <a:cs typeface="Segoe UI"/>
              </a:rPr>
              <a:t>3: </a:t>
            </a:r>
            <a:r>
              <a:rPr sz="1100" spc="15" dirty="0">
                <a:latin typeface="Segoe UI"/>
                <a:cs typeface="Segoe UI"/>
              </a:rPr>
              <a:t>Discount </a:t>
            </a:r>
            <a:r>
              <a:rPr sz="1100" spc="10" dirty="0">
                <a:latin typeface="Segoe UI"/>
                <a:cs typeface="Segoe UI"/>
              </a:rPr>
              <a:t>cash </a:t>
            </a:r>
            <a:r>
              <a:rPr sz="1100" spc="15" dirty="0">
                <a:latin typeface="Segoe UI"/>
                <a:cs typeface="Segoe UI"/>
              </a:rPr>
              <a:t>flows </a:t>
            </a:r>
            <a:r>
              <a:rPr sz="1100" spc="10" dirty="0">
                <a:latin typeface="Segoe UI"/>
                <a:cs typeface="Segoe UI"/>
              </a:rPr>
              <a:t>using </a:t>
            </a:r>
            <a:r>
              <a:rPr sz="1100" spc="15" dirty="0">
                <a:latin typeface="Segoe UI"/>
                <a:cs typeface="Segoe UI"/>
              </a:rPr>
              <a:t>these </a:t>
            </a:r>
            <a:r>
              <a:rPr sz="1100" spc="10" dirty="0">
                <a:latin typeface="Segoe UI"/>
                <a:cs typeface="Segoe UI"/>
              </a:rPr>
              <a:t>two </a:t>
            </a:r>
            <a:r>
              <a:rPr sz="1100" spc="15" dirty="0">
                <a:latin typeface="Segoe UI"/>
                <a:cs typeface="Segoe UI"/>
              </a:rPr>
              <a:t>discounting</a:t>
            </a:r>
            <a:r>
              <a:rPr sz="1100" spc="200" dirty="0">
                <a:latin typeface="Segoe UI"/>
                <a:cs typeface="Segoe UI"/>
              </a:rPr>
              <a:t> </a:t>
            </a:r>
            <a:r>
              <a:rPr sz="1100" spc="10" dirty="0">
                <a:latin typeface="Segoe UI"/>
                <a:cs typeface="Segoe UI"/>
              </a:rPr>
              <a:t>rates.</a:t>
            </a:r>
            <a:endParaRPr sz="1100" dirty="0">
              <a:latin typeface="Segoe UI"/>
              <a:cs typeface="Segoe UI"/>
            </a:endParaRP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txBox="1"/>
          <p:nvPr/>
        </p:nvSpPr>
        <p:spPr>
          <a:xfrm>
            <a:off x="1639316" y="734060"/>
            <a:ext cx="316865" cy="193675"/>
          </a:xfrm>
          <a:prstGeom prst="rect">
            <a:avLst/>
          </a:prstGeom>
        </p:spPr>
        <p:txBody>
          <a:bodyPr vert="horz" wrap="square" lIns="0" tIns="12700" rIns="0" bIns="0" rtlCol="0">
            <a:spAutoFit/>
          </a:bodyPr>
          <a:lstStyle/>
          <a:p>
            <a:pPr marL="12700">
              <a:lnSpc>
                <a:spcPct val="100000"/>
              </a:lnSpc>
              <a:spcBef>
                <a:spcPts val="100"/>
              </a:spcBef>
            </a:pPr>
            <a:r>
              <a:rPr sz="1100" b="1" spc="25" dirty="0">
                <a:solidFill>
                  <a:srgbClr val="FFFFFF"/>
                </a:solidFill>
                <a:latin typeface="Segoe UI"/>
                <a:cs typeface="Segoe UI"/>
              </a:rPr>
              <a:t>7</a:t>
            </a:r>
            <a:r>
              <a:rPr sz="1100" b="1" spc="10" dirty="0">
                <a:solidFill>
                  <a:srgbClr val="FFFFFF"/>
                </a:solidFill>
                <a:latin typeface="Segoe UI"/>
                <a:cs typeface="Segoe UI"/>
              </a:rPr>
              <a:t>.</a:t>
            </a:r>
            <a:r>
              <a:rPr sz="1100" b="1" spc="25" dirty="0">
                <a:solidFill>
                  <a:srgbClr val="FFFFFF"/>
                </a:solidFill>
                <a:latin typeface="Segoe UI"/>
                <a:cs typeface="Segoe UI"/>
              </a:rPr>
              <a:t>32</a:t>
            </a:r>
            <a:endParaRPr sz="1100">
              <a:latin typeface="Segoe UI"/>
              <a:cs typeface="Segoe UI"/>
            </a:endParaRPr>
          </a:p>
        </p:txBody>
      </p:sp>
      <p:sp>
        <p:nvSpPr>
          <p:cNvPr id="4" name="object 4"/>
          <p:cNvSpPr/>
          <p:nvPr/>
        </p:nvSpPr>
        <p:spPr>
          <a:xfrm>
            <a:off x="914400" y="1531377"/>
            <a:ext cx="5305425" cy="466725"/>
          </a:xfrm>
          <a:custGeom>
            <a:avLst/>
            <a:gdLst/>
            <a:ahLst/>
            <a:cxnLst/>
            <a:rect l="l" t="t" r="r" b="b"/>
            <a:pathLst>
              <a:path w="5305425" h="466725">
                <a:moveTo>
                  <a:pt x="0" y="77787"/>
                </a:moveTo>
                <a:lnTo>
                  <a:pt x="6112" y="47507"/>
                </a:lnTo>
                <a:lnTo>
                  <a:pt x="22782" y="22782"/>
                </a:lnTo>
                <a:lnTo>
                  <a:pt x="47507" y="6112"/>
                </a:lnTo>
                <a:lnTo>
                  <a:pt x="77787" y="0"/>
                </a:lnTo>
                <a:lnTo>
                  <a:pt x="5227637" y="0"/>
                </a:lnTo>
                <a:lnTo>
                  <a:pt x="5257917" y="6112"/>
                </a:lnTo>
                <a:lnTo>
                  <a:pt x="5282642" y="22782"/>
                </a:lnTo>
                <a:lnTo>
                  <a:pt x="5299312" y="47507"/>
                </a:lnTo>
                <a:lnTo>
                  <a:pt x="5305425" y="77787"/>
                </a:lnTo>
                <a:lnTo>
                  <a:pt x="5305425" y="388937"/>
                </a:lnTo>
                <a:lnTo>
                  <a:pt x="5299312" y="419217"/>
                </a:lnTo>
                <a:lnTo>
                  <a:pt x="5282642" y="443942"/>
                </a:lnTo>
                <a:lnTo>
                  <a:pt x="5257917" y="460612"/>
                </a:lnTo>
                <a:lnTo>
                  <a:pt x="5227637" y="466725"/>
                </a:lnTo>
                <a:lnTo>
                  <a:pt x="77787" y="466725"/>
                </a:lnTo>
                <a:lnTo>
                  <a:pt x="47507" y="460612"/>
                </a:lnTo>
                <a:lnTo>
                  <a:pt x="22782" y="443942"/>
                </a:lnTo>
                <a:lnTo>
                  <a:pt x="6112" y="419217"/>
                </a:lnTo>
                <a:lnTo>
                  <a:pt x="0" y="388937"/>
                </a:lnTo>
                <a:lnTo>
                  <a:pt x="0" y="77787"/>
                </a:lnTo>
                <a:close/>
              </a:path>
            </a:pathLst>
          </a:custGeom>
          <a:ln w="25400">
            <a:solidFill>
              <a:srgbClr val="00A650"/>
            </a:solidFill>
          </a:ln>
        </p:spPr>
        <p:txBody>
          <a:bodyPr wrap="square" lIns="0" tIns="0" rIns="0" bIns="0" rtlCol="0"/>
          <a:lstStyle/>
          <a:p>
            <a:endParaRPr/>
          </a:p>
        </p:txBody>
      </p:sp>
      <p:sp>
        <p:nvSpPr>
          <p:cNvPr id="5" name="object 5"/>
          <p:cNvSpPr txBox="1"/>
          <p:nvPr/>
        </p:nvSpPr>
        <p:spPr>
          <a:xfrm>
            <a:off x="901700" y="1264411"/>
            <a:ext cx="2839085" cy="193675"/>
          </a:xfrm>
          <a:prstGeom prst="rect">
            <a:avLst/>
          </a:prstGeom>
        </p:spPr>
        <p:txBody>
          <a:bodyPr vert="horz" wrap="square" lIns="0" tIns="12700" rIns="0" bIns="0" rtlCol="0">
            <a:spAutoFit/>
          </a:bodyPr>
          <a:lstStyle/>
          <a:p>
            <a:pPr marL="12700">
              <a:lnSpc>
                <a:spcPct val="100000"/>
              </a:lnSpc>
              <a:spcBef>
                <a:spcPts val="100"/>
              </a:spcBef>
            </a:pPr>
            <a:r>
              <a:rPr sz="1100" spc="15" dirty="0">
                <a:latin typeface="Segoe UI"/>
                <a:cs typeface="Segoe UI"/>
              </a:rPr>
              <a:t>Step </a:t>
            </a:r>
            <a:r>
              <a:rPr sz="1100" spc="10" dirty="0">
                <a:latin typeface="Segoe UI"/>
                <a:cs typeface="Segoe UI"/>
              </a:rPr>
              <a:t>4: Use </a:t>
            </a:r>
            <a:r>
              <a:rPr sz="1100" spc="15" dirty="0">
                <a:latin typeface="Segoe UI"/>
                <a:cs typeface="Segoe UI"/>
              </a:rPr>
              <a:t>following Interpolation</a:t>
            </a:r>
            <a:r>
              <a:rPr sz="1100" spc="80" dirty="0">
                <a:latin typeface="Segoe UI"/>
                <a:cs typeface="Segoe UI"/>
              </a:rPr>
              <a:t> </a:t>
            </a:r>
            <a:r>
              <a:rPr sz="1100" spc="15" dirty="0">
                <a:latin typeface="Segoe UI"/>
                <a:cs typeface="Segoe UI"/>
              </a:rPr>
              <a:t>Formula:</a:t>
            </a:r>
            <a:endParaRPr sz="1100">
              <a:latin typeface="Segoe UI"/>
              <a:cs typeface="Segoe UI"/>
            </a:endParaRPr>
          </a:p>
        </p:txBody>
      </p:sp>
      <p:sp>
        <p:nvSpPr>
          <p:cNvPr id="6" name="object 6"/>
          <p:cNvSpPr txBox="1"/>
          <p:nvPr/>
        </p:nvSpPr>
        <p:spPr>
          <a:xfrm>
            <a:off x="2398107" y="1607289"/>
            <a:ext cx="2283460" cy="193040"/>
          </a:xfrm>
          <a:prstGeom prst="rect">
            <a:avLst/>
          </a:prstGeom>
        </p:spPr>
        <p:txBody>
          <a:bodyPr vert="horz" wrap="square" lIns="0" tIns="12700" rIns="0" bIns="0" rtlCol="0">
            <a:spAutoFit/>
          </a:bodyPr>
          <a:lstStyle/>
          <a:p>
            <a:pPr marL="38100">
              <a:lnSpc>
                <a:spcPct val="100000"/>
              </a:lnSpc>
              <a:spcBef>
                <a:spcPts val="100"/>
              </a:spcBef>
              <a:tabLst>
                <a:tab pos="675640" algn="l"/>
                <a:tab pos="1638935" algn="l"/>
              </a:tabLst>
            </a:pPr>
            <a:r>
              <a:rPr sz="1100" spc="-5" dirty="0">
                <a:latin typeface="Segoe UI"/>
                <a:cs typeface="Segoe UI"/>
              </a:rPr>
              <a:t>LR</a:t>
            </a:r>
            <a:r>
              <a:rPr sz="1100" spc="-175" dirty="0">
                <a:latin typeface="Segoe UI"/>
                <a:cs typeface="Segoe UI"/>
              </a:rPr>
              <a:t> </a:t>
            </a:r>
            <a:r>
              <a:rPr sz="1100" spc="-5" dirty="0">
                <a:latin typeface="Segoe UI"/>
                <a:cs typeface="Segoe UI"/>
              </a:rPr>
              <a:t>+</a:t>
            </a:r>
            <a:r>
              <a:rPr sz="1650" u="sng" spc="-7" baseline="35353" dirty="0">
                <a:uFill>
                  <a:solidFill>
                    <a:srgbClr val="000000"/>
                  </a:solidFill>
                </a:uFill>
                <a:latin typeface="Segoe UI"/>
                <a:cs typeface="Segoe UI"/>
              </a:rPr>
              <a:t> 	NPV</a:t>
            </a:r>
            <a:r>
              <a:rPr sz="1650" u="sng" spc="-89" baseline="35353" dirty="0">
                <a:uFill>
                  <a:solidFill>
                    <a:srgbClr val="000000"/>
                  </a:solidFill>
                </a:uFill>
                <a:latin typeface="Segoe UI"/>
                <a:cs typeface="Segoe UI"/>
              </a:rPr>
              <a:t> </a:t>
            </a:r>
            <a:r>
              <a:rPr sz="1650" u="sng" baseline="35353" dirty="0">
                <a:uFill>
                  <a:solidFill>
                    <a:srgbClr val="000000"/>
                  </a:solidFill>
                </a:uFill>
                <a:latin typeface="Segoe UI"/>
                <a:cs typeface="Segoe UI"/>
              </a:rPr>
              <a:t>at</a:t>
            </a:r>
            <a:r>
              <a:rPr sz="1650" u="sng" spc="-195" baseline="35353" dirty="0">
                <a:uFill>
                  <a:solidFill>
                    <a:srgbClr val="000000"/>
                  </a:solidFill>
                </a:uFill>
                <a:latin typeface="Segoe UI"/>
                <a:cs typeface="Segoe UI"/>
              </a:rPr>
              <a:t> </a:t>
            </a:r>
            <a:r>
              <a:rPr sz="1650" u="sng" spc="-7" baseline="35353" dirty="0">
                <a:uFill>
                  <a:solidFill>
                    <a:srgbClr val="000000"/>
                  </a:solidFill>
                </a:uFill>
                <a:latin typeface="Segoe UI"/>
                <a:cs typeface="Segoe UI"/>
              </a:rPr>
              <a:t>LR	</a:t>
            </a:r>
            <a:r>
              <a:rPr sz="1100" spc="-5" dirty="0">
                <a:latin typeface="Segoe UI"/>
                <a:cs typeface="Segoe UI"/>
              </a:rPr>
              <a:t>×(HR</a:t>
            </a:r>
            <a:r>
              <a:rPr sz="1100" spc="-165" dirty="0">
                <a:latin typeface="Segoe UI"/>
                <a:cs typeface="Segoe UI"/>
              </a:rPr>
              <a:t> </a:t>
            </a:r>
            <a:r>
              <a:rPr sz="1100" dirty="0">
                <a:latin typeface="Segoe UI"/>
                <a:cs typeface="Segoe UI"/>
              </a:rPr>
              <a:t>-LR)</a:t>
            </a:r>
            <a:endParaRPr sz="1100">
              <a:latin typeface="Segoe UI"/>
              <a:cs typeface="Segoe UI"/>
            </a:endParaRPr>
          </a:p>
        </p:txBody>
      </p:sp>
      <p:sp>
        <p:nvSpPr>
          <p:cNvPr id="7" name="object 7"/>
          <p:cNvSpPr txBox="1"/>
          <p:nvPr/>
        </p:nvSpPr>
        <p:spPr>
          <a:xfrm>
            <a:off x="2699405" y="1715299"/>
            <a:ext cx="1339215" cy="193040"/>
          </a:xfrm>
          <a:prstGeom prst="rect">
            <a:avLst/>
          </a:prstGeom>
        </p:spPr>
        <p:txBody>
          <a:bodyPr vert="horz" wrap="square" lIns="0" tIns="12700" rIns="0" bIns="0" rtlCol="0">
            <a:spAutoFit/>
          </a:bodyPr>
          <a:lstStyle/>
          <a:p>
            <a:pPr marL="12700">
              <a:lnSpc>
                <a:spcPct val="100000"/>
              </a:lnSpc>
              <a:spcBef>
                <a:spcPts val="100"/>
              </a:spcBef>
            </a:pPr>
            <a:r>
              <a:rPr sz="1100" spc="-5" dirty="0">
                <a:latin typeface="Segoe UI"/>
                <a:cs typeface="Segoe UI"/>
              </a:rPr>
              <a:t>NPV</a:t>
            </a:r>
            <a:r>
              <a:rPr sz="1100" spc="-75" dirty="0">
                <a:latin typeface="Segoe UI"/>
                <a:cs typeface="Segoe UI"/>
              </a:rPr>
              <a:t> </a:t>
            </a:r>
            <a:r>
              <a:rPr sz="1100" dirty="0">
                <a:latin typeface="Segoe UI"/>
                <a:cs typeface="Segoe UI"/>
              </a:rPr>
              <a:t>at</a:t>
            </a:r>
            <a:r>
              <a:rPr sz="1100" spc="-140" dirty="0">
                <a:latin typeface="Segoe UI"/>
                <a:cs typeface="Segoe UI"/>
              </a:rPr>
              <a:t> </a:t>
            </a:r>
            <a:r>
              <a:rPr sz="1100" spc="-5" dirty="0">
                <a:latin typeface="Segoe UI"/>
                <a:cs typeface="Segoe UI"/>
              </a:rPr>
              <a:t>LR</a:t>
            </a:r>
            <a:r>
              <a:rPr sz="1100" spc="-100" dirty="0">
                <a:latin typeface="Segoe UI"/>
                <a:cs typeface="Segoe UI"/>
              </a:rPr>
              <a:t> </a:t>
            </a:r>
            <a:r>
              <a:rPr sz="1100" spc="-5" dirty="0">
                <a:latin typeface="Segoe UI"/>
                <a:cs typeface="Segoe UI"/>
              </a:rPr>
              <a:t>-</a:t>
            </a:r>
            <a:r>
              <a:rPr sz="1100" spc="-165" dirty="0">
                <a:latin typeface="Segoe UI"/>
                <a:cs typeface="Segoe UI"/>
              </a:rPr>
              <a:t> </a:t>
            </a:r>
            <a:r>
              <a:rPr sz="1100" spc="-5" dirty="0">
                <a:latin typeface="Segoe UI"/>
                <a:cs typeface="Segoe UI"/>
              </a:rPr>
              <a:t>NPV</a:t>
            </a:r>
            <a:r>
              <a:rPr sz="1100" spc="-75" dirty="0">
                <a:latin typeface="Segoe UI"/>
                <a:cs typeface="Segoe UI"/>
              </a:rPr>
              <a:t> </a:t>
            </a:r>
            <a:r>
              <a:rPr sz="1100" dirty="0">
                <a:latin typeface="Segoe UI"/>
                <a:cs typeface="Segoe UI"/>
              </a:rPr>
              <a:t>at</a:t>
            </a:r>
            <a:r>
              <a:rPr sz="1100" spc="-140" dirty="0">
                <a:latin typeface="Segoe UI"/>
                <a:cs typeface="Segoe UI"/>
              </a:rPr>
              <a:t> </a:t>
            </a:r>
            <a:r>
              <a:rPr sz="1100" spc="-10" dirty="0">
                <a:latin typeface="Segoe UI"/>
                <a:cs typeface="Segoe UI"/>
              </a:rPr>
              <a:t>HR</a:t>
            </a:r>
            <a:endParaRPr sz="1100">
              <a:latin typeface="Segoe UI"/>
              <a:cs typeface="Segoe UI"/>
            </a:endParaRPr>
          </a:p>
        </p:txBody>
      </p:sp>
      <p:sp>
        <p:nvSpPr>
          <p:cNvPr id="8" name="object 8"/>
          <p:cNvSpPr txBox="1"/>
          <p:nvPr/>
        </p:nvSpPr>
        <p:spPr>
          <a:xfrm>
            <a:off x="901736" y="1953784"/>
            <a:ext cx="1149350" cy="812165"/>
          </a:xfrm>
          <a:prstGeom prst="rect">
            <a:avLst/>
          </a:prstGeom>
        </p:spPr>
        <p:txBody>
          <a:bodyPr vert="horz" wrap="square" lIns="0" tIns="106680" rIns="0" bIns="0" rtlCol="0">
            <a:spAutoFit/>
          </a:bodyPr>
          <a:lstStyle/>
          <a:p>
            <a:pPr marL="12700">
              <a:lnSpc>
                <a:spcPct val="100000"/>
              </a:lnSpc>
              <a:spcBef>
                <a:spcPts val="840"/>
              </a:spcBef>
            </a:pPr>
            <a:r>
              <a:rPr sz="1100" spc="15" dirty="0">
                <a:latin typeface="Segoe UI"/>
                <a:cs typeface="Segoe UI"/>
              </a:rPr>
              <a:t>Where,</a:t>
            </a:r>
            <a:endParaRPr sz="1100">
              <a:latin typeface="Segoe UI"/>
              <a:cs typeface="Segoe UI"/>
            </a:endParaRPr>
          </a:p>
          <a:p>
            <a:pPr marL="12700" marR="5080">
              <a:lnSpc>
                <a:spcPct val="156400"/>
              </a:lnSpc>
            </a:pPr>
            <a:r>
              <a:rPr sz="1100" spc="10" dirty="0">
                <a:latin typeface="Segoe UI"/>
                <a:cs typeface="Segoe UI"/>
              </a:rPr>
              <a:t>LR </a:t>
            </a:r>
            <a:r>
              <a:rPr sz="1100" dirty="0">
                <a:latin typeface="Segoe UI"/>
                <a:cs typeface="Segoe UI"/>
              </a:rPr>
              <a:t>= </a:t>
            </a:r>
            <a:r>
              <a:rPr sz="1100" spc="15" dirty="0">
                <a:latin typeface="Segoe UI"/>
                <a:cs typeface="Segoe UI"/>
              </a:rPr>
              <a:t>Lower </a:t>
            </a:r>
            <a:r>
              <a:rPr sz="1100" spc="10" dirty="0">
                <a:latin typeface="Segoe UI"/>
                <a:cs typeface="Segoe UI"/>
              </a:rPr>
              <a:t>Rate  HR </a:t>
            </a:r>
            <a:r>
              <a:rPr sz="1100" dirty="0">
                <a:latin typeface="Segoe UI"/>
                <a:cs typeface="Segoe UI"/>
              </a:rPr>
              <a:t>= </a:t>
            </a:r>
            <a:r>
              <a:rPr sz="1100" spc="10" dirty="0">
                <a:latin typeface="Segoe UI"/>
                <a:cs typeface="Segoe UI"/>
              </a:rPr>
              <a:t>Higher</a:t>
            </a:r>
            <a:r>
              <a:rPr sz="1100" spc="45" dirty="0">
                <a:latin typeface="Segoe UI"/>
                <a:cs typeface="Segoe UI"/>
              </a:rPr>
              <a:t> </a:t>
            </a:r>
            <a:r>
              <a:rPr sz="1100" spc="10" dirty="0">
                <a:latin typeface="Segoe UI"/>
                <a:cs typeface="Segoe UI"/>
              </a:rPr>
              <a:t>Rate</a:t>
            </a:r>
            <a:endParaRPr sz="1100">
              <a:latin typeface="Segoe UI"/>
              <a:cs typeface="Segoe UI"/>
            </a:endParaRPr>
          </a:p>
        </p:txBody>
      </p:sp>
      <p:sp>
        <p:nvSpPr>
          <p:cNvPr id="9" name="object 9"/>
          <p:cNvSpPr txBox="1"/>
          <p:nvPr/>
        </p:nvSpPr>
        <p:spPr>
          <a:xfrm>
            <a:off x="896111" y="2839211"/>
            <a:ext cx="5294630" cy="187960"/>
          </a:xfrm>
          <a:prstGeom prst="rect">
            <a:avLst/>
          </a:prstGeom>
          <a:solidFill>
            <a:srgbClr val="C2D69B"/>
          </a:solidFill>
        </p:spPr>
        <p:txBody>
          <a:bodyPr vert="horz" wrap="square" lIns="0" tIns="10795" rIns="0" bIns="0" rtlCol="0">
            <a:spAutoFit/>
          </a:bodyPr>
          <a:lstStyle/>
          <a:p>
            <a:pPr marL="17780">
              <a:lnSpc>
                <a:spcPct val="100000"/>
              </a:lnSpc>
              <a:spcBef>
                <a:spcPts val="85"/>
              </a:spcBef>
            </a:pPr>
            <a:r>
              <a:rPr sz="1100" b="1" spc="-5" dirty="0">
                <a:solidFill>
                  <a:srgbClr val="00A650"/>
                </a:solidFill>
                <a:latin typeface="Segoe UI Black"/>
                <a:cs typeface="Segoe UI Black"/>
              </a:rPr>
              <a:t>ILLUSTRATION</a:t>
            </a:r>
            <a:r>
              <a:rPr sz="1100" b="1" spc="-10" dirty="0">
                <a:solidFill>
                  <a:srgbClr val="00A650"/>
                </a:solidFill>
                <a:latin typeface="Segoe UI Black"/>
                <a:cs typeface="Segoe UI Black"/>
              </a:rPr>
              <a:t> </a:t>
            </a:r>
            <a:r>
              <a:rPr sz="1100" b="1" dirty="0">
                <a:solidFill>
                  <a:srgbClr val="00A650"/>
                </a:solidFill>
                <a:latin typeface="Segoe UI Black"/>
                <a:cs typeface="Segoe UI Black"/>
              </a:rPr>
              <a:t>6</a:t>
            </a:r>
            <a:endParaRPr sz="1100">
              <a:latin typeface="Segoe UI Black"/>
              <a:cs typeface="Segoe UI Black"/>
            </a:endParaRPr>
          </a:p>
        </p:txBody>
      </p:sp>
      <p:sp>
        <p:nvSpPr>
          <p:cNvPr id="10" name="object 10"/>
          <p:cNvSpPr txBox="1"/>
          <p:nvPr/>
        </p:nvSpPr>
        <p:spPr>
          <a:xfrm>
            <a:off x="901657" y="3090199"/>
            <a:ext cx="5281930" cy="573405"/>
          </a:xfrm>
          <a:prstGeom prst="rect">
            <a:avLst/>
          </a:prstGeom>
        </p:spPr>
        <p:txBody>
          <a:bodyPr vert="horz" wrap="square" lIns="0" tIns="635" rIns="0" bIns="0" rtlCol="0">
            <a:spAutoFit/>
          </a:bodyPr>
          <a:lstStyle/>
          <a:p>
            <a:pPr marL="12700" marR="5080" algn="just">
              <a:lnSpc>
                <a:spcPct val="107900"/>
              </a:lnSpc>
              <a:spcBef>
                <a:spcPts val="5"/>
              </a:spcBef>
            </a:pPr>
            <a:r>
              <a:rPr sz="1100" i="1" dirty="0">
                <a:latin typeface="Segoe UI"/>
                <a:cs typeface="Segoe UI"/>
              </a:rPr>
              <a:t>A</a:t>
            </a:r>
            <a:r>
              <a:rPr sz="1100" i="1" spc="-5" dirty="0">
                <a:latin typeface="Segoe UI"/>
                <a:cs typeface="Segoe UI"/>
              </a:rPr>
              <a:t> </a:t>
            </a:r>
            <a:r>
              <a:rPr sz="1100" i="1" spc="15" dirty="0">
                <a:latin typeface="Segoe UI"/>
                <a:cs typeface="Segoe UI"/>
              </a:rPr>
              <a:t>Ltd.</a:t>
            </a:r>
            <a:r>
              <a:rPr sz="1100" i="1" spc="-20" dirty="0">
                <a:latin typeface="Segoe UI"/>
                <a:cs typeface="Segoe UI"/>
              </a:rPr>
              <a:t> </a:t>
            </a:r>
            <a:r>
              <a:rPr sz="1100" i="1" spc="10" dirty="0">
                <a:latin typeface="Segoe UI"/>
                <a:cs typeface="Segoe UI"/>
              </a:rPr>
              <a:t>is</a:t>
            </a:r>
            <a:r>
              <a:rPr sz="1100" i="1" spc="-10" dirty="0">
                <a:latin typeface="Segoe UI"/>
                <a:cs typeface="Segoe UI"/>
              </a:rPr>
              <a:t> </a:t>
            </a:r>
            <a:r>
              <a:rPr sz="1100" i="1" spc="15" dirty="0">
                <a:latin typeface="Segoe UI"/>
                <a:cs typeface="Segoe UI"/>
              </a:rPr>
              <a:t>evaluating</a:t>
            </a:r>
            <a:r>
              <a:rPr sz="1100" i="1" spc="-15" dirty="0">
                <a:latin typeface="Segoe UI"/>
                <a:cs typeface="Segoe UI"/>
              </a:rPr>
              <a:t> </a:t>
            </a:r>
            <a:r>
              <a:rPr sz="1100" i="1" dirty="0">
                <a:latin typeface="Segoe UI"/>
                <a:cs typeface="Segoe UI"/>
              </a:rPr>
              <a:t>a</a:t>
            </a:r>
            <a:r>
              <a:rPr sz="1100" i="1" spc="-15" dirty="0">
                <a:latin typeface="Segoe UI"/>
                <a:cs typeface="Segoe UI"/>
              </a:rPr>
              <a:t> </a:t>
            </a:r>
            <a:r>
              <a:rPr sz="1100" i="1" spc="15" dirty="0">
                <a:latin typeface="Segoe UI"/>
                <a:cs typeface="Segoe UI"/>
              </a:rPr>
              <a:t>project</a:t>
            </a:r>
            <a:r>
              <a:rPr sz="1100" i="1" spc="-10" dirty="0">
                <a:latin typeface="Segoe UI"/>
                <a:cs typeface="Segoe UI"/>
              </a:rPr>
              <a:t> </a:t>
            </a:r>
            <a:r>
              <a:rPr sz="1100" i="1" spc="15" dirty="0">
                <a:latin typeface="Segoe UI"/>
                <a:cs typeface="Segoe UI"/>
              </a:rPr>
              <a:t>involving</a:t>
            </a:r>
            <a:r>
              <a:rPr sz="1100" i="1" spc="-15" dirty="0">
                <a:latin typeface="Segoe UI"/>
                <a:cs typeface="Segoe UI"/>
              </a:rPr>
              <a:t> </a:t>
            </a:r>
            <a:r>
              <a:rPr sz="1100" i="1" spc="5" dirty="0">
                <a:latin typeface="Segoe UI"/>
                <a:cs typeface="Segoe UI"/>
              </a:rPr>
              <a:t>an</a:t>
            </a:r>
            <a:r>
              <a:rPr sz="1100" i="1" dirty="0">
                <a:latin typeface="Segoe UI"/>
                <a:cs typeface="Segoe UI"/>
              </a:rPr>
              <a:t> </a:t>
            </a:r>
            <a:r>
              <a:rPr sz="1100" i="1" spc="10" dirty="0">
                <a:latin typeface="Segoe UI"/>
                <a:cs typeface="Segoe UI"/>
              </a:rPr>
              <a:t>outlay</a:t>
            </a:r>
            <a:r>
              <a:rPr sz="1100" i="1" dirty="0">
                <a:latin typeface="Segoe UI"/>
                <a:cs typeface="Segoe UI"/>
              </a:rPr>
              <a:t> of</a:t>
            </a:r>
            <a:r>
              <a:rPr sz="1100" i="1" spc="-5" dirty="0">
                <a:latin typeface="Segoe UI"/>
                <a:cs typeface="Segoe UI"/>
              </a:rPr>
              <a:t> </a:t>
            </a:r>
            <a:r>
              <a:rPr sz="1150" i="1" spc="10" dirty="0">
                <a:latin typeface="Trebuchet MS"/>
                <a:cs typeface="Trebuchet MS"/>
              </a:rPr>
              <a:t>`</a:t>
            </a:r>
            <a:r>
              <a:rPr sz="1100" i="1" spc="10" dirty="0">
                <a:latin typeface="Segoe UI"/>
                <a:cs typeface="Segoe UI"/>
              </a:rPr>
              <a:t>10,00,000</a:t>
            </a:r>
            <a:r>
              <a:rPr sz="1100" i="1" spc="-5" dirty="0">
                <a:latin typeface="Segoe UI"/>
                <a:cs typeface="Segoe UI"/>
              </a:rPr>
              <a:t> </a:t>
            </a:r>
            <a:r>
              <a:rPr sz="1100" i="1" spc="15" dirty="0">
                <a:latin typeface="Segoe UI"/>
                <a:cs typeface="Segoe UI"/>
              </a:rPr>
              <a:t>resulting</a:t>
            </a:r>
            <a:r>
              <a:rPr sz="1100" i="1" spc="-15" dirty="0">
                <a:latin typeface="Segoe UI"/>
                <a:cs typeface="Segoe UI"/>
              </a:rPr>
              <a:t> </a:t>
            </a:r>
            <a:r>
              <a:rPr sz="1100" i="1" spc="5" dirty="0">
                <a:latin typeface="Segoe UI"/>
                <a:cs typeface="Segoe UI"/>
              </a:rPr>
              <a:t>in</a:t>
            </a:r>
            <a:r>
              <a:rPr sz="1100" i="1" spc="-15" dirty="0">
                <a:latin typeface="Segoe UI"/>
                <a:cs typeface="Segoe UI"/>
              </a:rPr>
              <a:t> </a:t>
            </a:r>
            <a:r>
              <a:rPr sz="1100" i="1" spc="10" dirty="0">
                <a:latin typeface="Segoe UI"/>
                <a:cs typeface="Segoe UI"/>
              </a:rPr>
              <a:t>an</a:t>
            </a:r>
            <a:r>
              <a:rPr sz="1100" i="1" spc="-15" dirty="0">
                <a:latin typeface="Segoe UI"/>
                <a:cs typeface="Segoe UI"/>
              </a:rPr>
              <a:t> </a:t>
            </a:r>
            <a:r>
              <a:rPr sz="1100" i="1" spc="15" dirty="0">
                <a:latin typeface="Segoe UI"/>
                <a:cs typeface="Segoe UI"/>
              </a:rPr>
              <a:t>annual  cash </a:t>
            </a:r>
            <a:r>
              <a:rPr sz="1100" i="1" spc="10" dirty="0">
                <a:latin typeface="Segoe UI"/>
                <a:cs typeface="Segoe UI"/>
              </a:rPr>
              <a:t>inflow of </a:t>
            </a:r>
            <a:r>
              <a:rPr sz="1150" i="1" spc="-55" dirty="0">
                <a:latin typeface="Trebuchet MS"/>
                <a:cs typeface="Trebuchet MS"/>
              </a:rPr>
              <a:t>` </a:t>
            </a:r>
            <a:r>
              <a:rPr sz="1100" i="1" spc="15" dirty="0">
                <a:latin typeface="Segoe UI"/>
                <a:cs typeface="Segoe UI"/>
              </a:rPr>
              <a:t>2,50,000 </a:t>
            </a:r>
            <a:r>
              <a:rPr sz="1100" i="1" spc="5" dirty="0">
                <a:latin typeface="Segoe UI"/>
                <a:cs typeface="Segoe UI"/>
              </a:rPr>
              <a:t>for </a:t>
            </a:r>
            <a:r>
              <a:rPr sz="1100" i="1" dirty="0">
                <a:latin typeface="Segoe UI"/>
                <a:cs typeface="Segoe UI"/>
              </a:rPr>
              <a:t>6 </a:t>
            </a:r>
            <a:r>
              <a:rPr sz="1100" i="1" spc="15" dirty="0">
                <a:latin typeface="Segoe UI"/>
                <a:cs typeface="Segoe UI"/>
              </a:rPr>
              <a:t>years. </a:t>
            </a:r>
            <a:r>
              <a:rPr sz="1100" i="1" spc="10" dirty="0">
                <a:latin typeface="Segoe UI"/>
                <a:cs typeface="Segoe UI"/>
              </a:rPr>
              <a:t>Assuming </a:t>
            </a:r>
            <a:r>
              <a:rPr sz="1100" i="1" spc="15" dirty="0">
                <a:latin typeface="Segoe UI"/>
                <a:cs typeface="Segoe UI"/>
              </a:rPr>
              <a:t>salvage value </a:t>
            </a:r>
            <a:r>
              <a:rPr sz="1100" i="1" dirty="0">
                <a:latin typeface="Segoe UI"/>
                <a:cs typeface="Segoe UI"/>
              </a:rPr>
              <a:t>of </a:t>
            </a:r>
            <a:r>
              <a:rPr sz="1100" i="1" spc="10" dirty="0">
                <a:latin typeface="Segoe UI"/>
                <a:cs typeface="Segoe UI"/>
              </a:rPr>
              <a:t>the </a:t>
            </a:r>
            <a:r>
              <a:rPr sz="1100" i="1" spc="15" dirty="0">
                <a:latin typeface="Segoe UI"/>
                <a:cs typeface="Segoe UI"/>
              </a:rPr>
              <a:t>project </a:t>
            </a:r>
            <a:r>
              <a:rPr sz="1100" i="1" spc="10" dirty="0">
                <a:latin typeface="Segoe UI"/>
                <a:cs typeface="Segoe UI"/>
              </a:rPr>
              <a:t>is </a:t>
            </a:r>
            <a:r>
              <a:rPr sz="1100" i="1" spc="15" dirty="0">
                <a:latin typeface="Segoe UI"/>
                <a:cs typeface="Segoe UI"/>
              </a:rPr>
              <a:t>zero;  DETERMINE </a:t>
            </a:r>
            <a:r>
              <a:rPr sz="1100" i="1" spc="10" dirty="0">
                <a:latin typeface="Segoe UI"/>
                <a:cs typeface="Segoe UI"/>
              </a:rPr>
              <a:t>the </a:t>
            </a:r>
            <a:r>
              <a:rPr sz="1100" i="1" spc="5" dirty="0">
                <a:latin typeface="Segoe UI"/>
                <a:cs typeface="Segoe UI"/>
              </a:rPr>
              <a:t>IRR </a:t>
            </a:r>
            <a:r>
              <a:rPr sz="1100" i="1" spc="10" dirty="0">
                <a:latin typeface="Segoe UI"/>
                <a:cs typeface="Segoe UI"/>
              </a:rPr>
              <a:t>of the</a:t>
            </a:r>
            <a:r>
              <a:rPr sz="1100" i="1" spc="145" dirty="0">
                <a:latin typeface="Segoe UI"/>
                <a:cs typeface="Segoe UI"/>
              </a:rPr>
              <a:t> </a:t>
            </a:r>
            <a:r>
              <a:rPr sz="1100" i="1" spc="15" dirty="0">
                <a:latin typeface="Segoe UI"/>
                <a:cs typeface="Segoe UI"/>
              </a:rPr>
              <a:t>project.</a:t>
            </a:r>
            <a:endParaRPr sz="1100">
              <a:latin typeface="Segoe UI"/>
              <a:cs typeface="Segoe UI"/>
            </a:endParaRPr>
          </a:p>
        </p:txBody>
      </p:sp>
      <p:sp>
        <p:nvSpPr>
          <p:cNvPr id="11" name="object 11"/>
          <p:cNvSpPr txBox="1"/>
          <p:nvPr/>
        </p:nvSpPr>
        <p:spPr>
          <a:xfrm>
            <a:off x="896111" y="3736847"/>
            <a:ext cx="5294630" cy="189230"/>
          </a:xfrm>
          <a:prstGeom prst="rect">
            <a:avLst/>
          </a:prstGeom>
          <a:solidFill>
            <a:srgbClr val="C2D69B"/>
          </a:solidFill>
        </p:spPr>
        <p:txBody>
          <a:bodyPr vert="horz" wrap="square" lIns="0" tIns="10795" rIns="0" bIns="0" rtlCol="0">
            <a:spAutoFit/>
          </a:bodyPr>
          <a:lstStyle/>
          <a:p>
            <a:pPr marL="17780">
              <a:lnSpc>
                <a:spcPct val="100000"/>
              </a:lnSpc>
              <a:spcBef>
                <a:spcPts val="85"/>
              </a:spcBef>
            </a:pPr>
            <a:r>
              <a:rPr sz="1100" b="1" spc="-5" dirty="0">
                <a:solidFill>
                  <a:srgbClr val="00A650"/>
                </a:solidFill>
                <a:latin typeface="Segoe UI Black"/>
                <a:cs typeface="Segoe UI Black"/>
              </a:rPr>
              <a:t>SOLUTION</a:t>
            </a:r>
            <a:endParaRPr sz="1100">
              <a:latin typeface="Segoe UI Black"/>
              <a:cs typeface="Segoe UI Black"/>
            </a:endParaRPr>
          </a:p>
        </p:txBody>
      </p:sp>
      <p:sp>
        <p:nvSpPr>
          <p:cNvPr id="12" name="object 12"/>
          <p:cNvSpPr txBox="1"/>
          <p:nvPr/>
        </p:nvSpPr>
        <p:spPr>
          <a:xfrm>
            <a:off x="876300" y="3906208"/>
            <a:ext cx="5320665" cy="2672715"/>
          </a:xfrm>
          <a:prstGeom prst="rect">
            <a:avLst/>
          </a:prstGeom>
        </p:spPr>
        <p:txBody>
          <a:bodyPr vert="horz" wrap="square" lIns="0" tIns="103505" rIns="0" bIns="0" rtlCol="0">
            <a:spAutoFit/>
          </a:bodyPr>
          <a:lstStyle/>
          <a:p>
            <a:pPr marL="38100">
              <a:lnSpc>
                <a:spcPct val="100000"/>
              </a:lnSpc>
              <a:spcBef>
                <a:spcPts val="815"/>
              </a:spcBef>
            </a:pPr>
            <a:r>
              <a:rPr sz="1100" spc="15" dirty="0">
                <a:latin typeface="Segoe UI"/>
                <a:cs typeface="Segoe UI"/>
              </a:rPr>
              <a:t>First </a:t>
            </a:r>
            <a:r>
              <a:rPr sz="1100" spc="10" dirty="0">
                <a:latin typeface="Segoe UI"/>
                <a:cs typeface="Segoe UI"/>
              </a:rPr>
              <a:t>of all we </a:t>
            </a:r>
            <a:r>
              <a:rPr sz="1100" spc="15" dirty="0">
                <a:latin typeface="Segoe UI"/>
                <a:cs typeface="Segoe UI"/>
              </a:rPr>
              <a:t>shall </a:t>
            </a:r>
            <a:r>
              <a:rPr sz="1100" spc="10" dirty="0">
                <a:latin typeface="Segoe UI"/>
                <a:cs typeface="Segoe UI"/>
              </a:rPr>
              <a:t>find an </a:t>
            </a:r>
            <a:r>
              <a:rPr sz="1100" spc="15" dirty="0">
                <a:latin typeface="Segoe UI"/>
                <a:cs typeface="Segoe UI"/>
              </a:rPr>
              <a:t>approximation </a:t>
            </a:r>
            <a:r>
              <a:rPr sz="1100" spc="10" dirty="0">
                <a:latin typeface="Segoe UI"/>
                <a:cs typeface="Segoe UI"/>
              </a:rPr>
              <a:t>of the </a:t>
            </a:r>
            <a:r>
              <a:rPr sz="1100" spc="15" dirty="0">
                <a:latin typeface="Segoe UI"/>
                <a:cs typeface="Segoe UI"/>
              </a:rPr>
              <a:t>payback</a:t>
            </a:r>
            <a:r>
              <a:rPr sz="1100" spc="240" dirty="0">
                <a:latin typeface="Segoe UI"/>
                <a:cs typeface="Segoe UI"/>
              </a:rPr>
              <a:t> </a:t>
            </a:r>
            <a:r>
              <a:rPr sz="1100" spc="15" dirty="0">
                <a:latin typeface="Segoe UI"/>
                <a:cs typeface="Segoe UI"/>
              </a:rPr>
              <a:t>period:</a:t>
            </a:r>
            <a:endParaRPr sz="1100">
              <a:latin typeface="Segoe UI"/>
              <a:cs typeface="Segoe UI"/>
            </a:endParaRPr>
          </a:p>
          <a:p>
            <a:pPr marL="2252980">
              <a:lnSpc>
                <a:spcPct val="100000"/>
              </a:lnSpc>
              <a:spcBef>
                <a:spcPts val="705"/>
              </a:spcBef>
            </a:pPr>
            <a:r>
              <a:rPr sz="1050" u="sng" spc="30" dirty="0">
                <a:uFill>
                  <a:solidFill>
                    <a:srgbClr val="000000"/>
                  </a:solidFill>
                </a:uFill>
                <a:latin typeface="Segoe UI"/>
                <a:cs typeface="Segoe UI"/>
              </a:rPr>
              <a:t>10,00,000</a:t>
            </a:r>
            <a:r>
              <a:rPr sz="1050" spc="-65" dirty="0">
                <a:latin typeface="Segoe UI"/>
                <a:cs typeface="Segoe UI"/>
              </a:rPr>
              <a:t> </a:t>
            </a:r>
            <a:r>
              <a:rPr sz="1575" spc="150" baseline="-34391" dirty="0">
                <a:latin typeface="Segoe UI"/>
                <a:cs typeface="Segoe UI"/>
              </a:rPr>
              <a:t>=4</a:t>
            </a:r>
            <a:r>
              <a:rPr sz="1575" spc="-172" baseline="-34391" dirty="0">
                <a:latin typeface="Segoe UI"/>
                <a:cs typeface="Segoe UI"/>
              </a:rPr>
              <a:t> </a:t>
            </a:r>
            <a:endParaRPr sz="1575" baseline="-34391">
              <a:latin typeface="Segoe UI"/>
              <a:cs typeface="Segoe UI"/>
            </a:endParaRPr>
          </a:p>
          <a:p>
            <a:pPr marL="2298065">
              <a:lnSpc>
                <a:spcPct val="100000"/>
              </a:lnSpc>
              <a:spcBef>
                <a:spcPts val="229"/>
              </a:spcBef>
            </a:pPr>
            <a:r>
              <a:rPr sz="1050" spc="30" dirty="0">
                <a:latin typeface="Segoe UI"/>
                <a:cs typeface="Segoe UI"/>
              </a:rPr>
              <a:t>2,50,000</a:t>
            </a:r>
            <a:endParaRPr sz="1050">
              <a:latin typeface="Segoe UI"/>
              <a:cs typeface="Segoe UI"/>
            </a:endParaRPr>
          </a:p>
          <a:p>
            <a:pPr marL="37465">
              <a:lnSpc>
                <a:spcPct val="100000"/>
              </a:lnSpc>
              <a:spcBef>
                <a:spcPts val="795"/>
              </a:spcBef>
            </a:pPr>
            <a:r>
              <a:rPr sz="1100" spc="15" dirty="0">
                <a:latin typeface="Segoe UI"/>
                <a:cs typeface="Segoe UI"/>
              </a:rPr>
              <a:t>Now </a:t>
            </a:r>
            <a:r>
              <a:rPr sz="1100" spc="10" dirty="0">
                <a:latin typeface="Segoe UI"/>
                <a:cs typeface="Segoe UI"/>
              </a:rPr>
              <a:t>we </a:t>
            </a:r>
            <a:r>
              <a:rPr sz="1100" spc="15" dirty="0">
                <a:latin typeface="Segoe UI"/>
                <a:cs typeface="Segoe UI"/>
              </a:rPr>
              <a:t>shall search </a:t>
            </a:r>
            <a:r>
              <a:rPr sz="1100" spc="10" dirty="0">
                <a:latin typeface="Segoe UI"/>
                <a:cs typeface="Segoe UI"/>
              </a:rPr>
              <a:t>this </a:t>
            </a:r>
            <a:r>
              <a:rPr sz="1100" spc="15" dirty="0">
                <a:latin typeface="Segoe UI"/>
                <a:cs typeface="Segoe UI"/>
              </a:rPr>
              <a:t>figure </a:t>
            </a:r>
            <a:r>
              <a:rPr sz="1100" dirty="0">
                <a:latin typeface="Segoe UI"/>
                <a:cs typeface="Segoe UI"/>
              </a:rPr>
              <a:t>in </a:t>
            </a:r>
            <a:r>
              <a:rPr sz="1100" spc="10" dirty="0">
                <a:latin typeface="Segoe UI"/>
                <a:cs typeface="Segoe UI"/>
              </a:rPr>
              <a:t>the PVAF table </a:t>
            </a:r>
            <a:r>
              <a:rPr sz="1100" spc="15" dirty="0">
                <a:latin typeface="Segoe UI"/>
                <a:cs typeface="Segoe UI"/>
              </a:rPr>
              <a:t>corresponding </a:t>
            </a:r>
            <a:r>
              <a:rPr sz="1100" spc="5" dirty="0">
                <a:latin typeface="Segoe UI"/>
                <a:cs typeface="Segoe UI"/>
              </a:rPr>
              <a:t>to </a:t>
            </a:r>
            <a:r>
              <a:rPr sz="1100" spc="15" dirty="0">
                <a:latin typeface="Segoe UI"/>
                <a:cs typeface="Segoe UI"/>
              </a:rPr>
              <a:t>6-year</a:t>
            </a:r>
            <a:r>
              <a:rPr sz="1100" spc="30" dirty="0">
                <a:latin typeface="Segoe UI"/>
                <a:cs typeface="Segoe UI"/>
              </a:rPr>
              <a:t> </a:t>
            </a:r>
            <a:r>
              <a:rPr sz="1100" spc="10" dirty="0">
                <a:latin typeface="Segoe UI"/>
                <a:cs typeface="Segoe UI"/>
              </a:rPr>
              <a:t>row.</a:t>
            </a:r>
            <a:endParaRPr sz="1100">
              <a:latin typeface="Segoe UI"/>
              <a:cs typeface="Segoe UI"/>
            </a:endParaRPr>
          </a:p>
          <a:p>
            <a:pPr marL="37465" marR="17780">
              <a:lnSpc>
                <a:spcPct val="110900"/>
              </a:lnSpc>
              <a:spcBef>
                <a:spcPts val="600"/>
              </a:spcBef>
            </a:pPr>
            <a:r>
              <a:rPr sz="1100" spc="15" dirty="0">
                <a:latin typeface="Segoe UI"/>
                <a:cs typeface="Segoe UI"/>
              </a:rPr>
              <a:t>The </a:t>
            </a:r>
            <a:r>
              <a:rPr sz="1100" spc="10" dirty="0">
                <a:latin typeface="Segoe UI"/>
                <a:cs typeface="Segoe UI"/>
              </a:rPr>
              <a:t>value </a:t>
            </a:r>
            <a:r>
              <a:rPr sz="1100" dirty="0">
                <a:latin typeface="Segoe UI"/>
                <a:cs typeface="Segoe UI"/>
              </a:rPr>
              <a:t>4 </a:t>
            </a:r>
            <a:r>
              <a:rPr sz="1100" spc="10" dirty="0">
                <a:latin typeface="Segoe UI"/>
                <a:cs typeface="Segoe UI"/>
              </a:rPr>
              <a:t>lies between </a:t>
            </a:r>
            <a:r>
              <a:rPr sz="1100" spc="15" dirty="0">
                <a:latin typeface="Segoe UI"/>
                <a:cs typeface="Segoe UI"/>
              </a:rPr>
              <a:t>values </a:t>
            </a:r>
            <a:r>
              <a:rPr sz="1100" spc="10" dirty="0">
                <a:latin typeface="Segoe UI"/>
                <a:cs typeface="Segoe UI"/>
              </a:rPr>
              <a:t>4.111 and 3.998 </a:t>
            </a:r>
            <a:r>
              <a:rPr sz="1100" spc="15" dirty="0">
                <a:latin typeface="Segoe UI"/>
                <a:cs typeface="Segoe UI"/>
              </a:rPr>
              <a:t>correspondingly discounting </a:t>
            </a:r>
            <a:r>
              <a:rPr sz="1100" spc="10" dirty="0">
                <a:latin typeface="Segoe UI"/>
                <a:cs typeface="Segoe UI"/>
              </a:rPr>
              <a:t>rates  </a:t>
            </a:r>
            <a:r>
              <a:rPr sz="1100" spc="15" dirty="0">
                <a:latin typeface="Segoe UI"/>
                <a:cs typeface="Segoe UI"/>
              </a:rPr>
              <a:t>12% </a:t>
            </a:r>
            <a:r>
              <a:rPr sz="1100" spc="10" dirty="0">
                <a:latin typeface="Segoe UI"/>
                <a:cs typeface="Segoe UI"/>
              </a:rPr>
              <a:t>and </a:t>
            </a:r>
            <a:r>
              <a:rPr sz="1100" spc="15" dirty="0">
                <a:latin typeface="Segoe UI"/>
                <a:cs typeface="Segoe UI"/>
              </a:rPr>
              <a:t>13%</a:t>
            </a:r>
            <a:r>
              <a:rPr sz="1100" spc="60" dirty="0">
                <a:latin typeface="Segoe UI"/>
                <a:cs typeface="Segoe UI"/>
              </a:rPr>
              <a:t> </a:t>
            </a:r>
            <a:r>
              <a:rPr sz="1100" spc="15" dirty="0">
                <a:latin typeface="Segoe UI"/>
                <a:cs typeface="Segoe UI"/>
              </a:rPr>
              <a:t>respectively.</a:t>
            </a:r>
            <a:endParaRPr sz="1100">
              <a:latin typeface="Segoe UI"/>
              <a:cs typeface="Segoe UI"/>
            </a:endParaRPr>
          </a:p>
          <a:p>
            <a:pPr marL="37465">
              <a:lnSpc>
                <a:spcPct val="100000"/>
              </a:lnSpc>
              <a:spcBef>
                <a:spcPts val="745"/>
              </a:spcBef>
            </a:pPr>
            <a:r>
              <a:rPr sz="1100" spc="10" dirty="0">
                <a:latin typeface="Segoe UI"/>
                <a:cs typeface="Segoe UI"/>
              </a:rPr>
              <a:t>NPV </a:t>
            </a:r>
            <a:r>
              <a:rPr sz="1100" dirty="0">
                <a:latin typeface="Segoe UI"/>
                <a:cs typeface="Segoe UI"/>
              </a:rPr>
              <a:t>@</a:t>
            </a:r>
            <a:r>
              <a:rPr sz="1100" spc="50" dirty="0">
                <a:latin typeface="Segoe UI"/>
                <a:cs typeface="Segoe UI"/>
              </a:rPr>
              <a:t> </a:t>
            </a:r>
            <a:r>
              <a:rPr sz="1100" spc="15" dirty="0">
                <a:latin typeface="Segoe UI"/>
                <a:cs typeface="Segoe UI"/>
              </a:rPr>
              <a:t>12%</a:t>
            </a:r>
            <a:endParaRPr sz="1100">
              <a:latin typeface="Segoe UI"/>
              <a:cs typeface="Segoe UI"/>
            </a:endParaRPr>
          </a:p>
          <a:p>
            <a:pPr marL="37465">
              <a:lnSpc>
                <a:spcPct val="100000"/>
              </a:lnSpc>
              <a:spcBef>
                <a:spcPts val="825"/>
              </a:spcBef>
            </a:pPr>
            <a:r>
              <a:rPr sz="1650" spc="22" baseline="5050" dirty="0">
                <a:latin typeface="Segoe UI"/>
                <a:cs typeface="Segoe UI"/>
              </a:rPr>
              <a:t>NPV</a:t>
            </a:r>
            <a:r>
              <a:rPr sz="700" spc="15" dirty="0">
                <a:latin typeface="Segoe UI"/>
                <a:cs typeface="Segoe UI"/>
              </a:rPr>
              <a:t>12%</a:t>
            </a:r>
            <a:r>
              <a:rPr sz="1650" spc="22" baseline="5050" dirty="0">
                <a:latin typeface="Segoe UI"/>
                <a:cs typeface="Segoe UI"/>
              </a:rPr>
              <a:t>= (10,00,000) </a:t>
            </a:r>
            <a:r>
              <a:rPr sz="1650" baseline="5050" dirty="0">
                <a:latin typeface="Segoe UI"/>
                <a:cs typeface="Segoe UI"/>
              </a:rPr>
              <a:t>+ </a:t>
            </a:r>
            <a:r>
              <a:rPr sz="1650" spc="15" baseline="5050" dirty="0">
                <a:latin typeface="Segoe UI"/>
                <a:cs typeface="Segoe UI"/>
              </a:rPr>
              <a:t>4.111 </a:t>
            </a:r>
            <a:r>
              <a:rPr sz="1650" baseline="5050" dirty="0">
                <a:latin typeface="Segoe UI"/>
                <a:cs typeface="Segoe UI"/>
              </a:rPr>
              <a:t>× </a:t>
            </a:r>
            <a:r>
              <a:rPr sz="1650" spc="22" baseline="5050" dirty="0">
                <a:latin typeface="Segoe UI"/>
                <a:cs typeface="Segoe UI"/>
              </a:rPr>
              <a:t>2,50,000 </a:t>
            </a:r>
            <a:r>
              <a:rPr sz="1650" baseline="5050" dirty="0">
                <a:latin typeface="Segoe UI"/>
                <a:cs typeface="Segoe UI"/>
              </a:rPr>
              <a:t>=</a:t>
            </a:r>
            <a:r>
              <a:rPr sz="1650" spc="270" baseline="5050" dirty="0">
                <a:latin typeface="Segoe UI"/>
                <a:cs typeface="Segoe UI"/>
              </a:rPr>
              <a:t> </a:t>
            </a:r>
            <a:r>
              <a:rPr sz="1650" spc="22" baseline="5050" dirty="0">
                <a:latin typeface="Segoe UI"/>
                <a:cs typeface="Segoe UI"/>
              </a:rPr>
              <a:t>27,750</a:t>
            </a:r>
            <a:endParaRPr sz="1650" baseline="5050">
              <a:latin typeface="Segoe UI"/>
              <a:cs typeface="Segoe UI"/>
            </a:endParaRPr>
          </a:p>
          <a:p>
            <a:pPr marL="37465">
              <a:lnSpc>
                <a:spcPct val="100000"/>
              </a:lnSpc>
              <a:spcBef>
                <a:spcPts val="745"/>
              </a:spcBef>
            </a:pPr>
            <a:r>
              <a:rPr sz="1650" spc="22" baseline="5050" dirty="0">
                <a:latin typeface="Segoe UI"/>
                <a:cs typeface="Segoe UI"/>
              </a:rPr>
              <a:t>NPV</a:t>
            </a:r>
            <a:r>
              <a:rPr sz="700" spc="15" dirty="0">
                <a:latin typeface="Segoe UI"/>
                <a:cs typeface="Segoe UI"/>
              </a:rPr>
              <a:t>13%</a:t>
            </a:r>
            <a:r>
              <a:rPr sz="1650" spc="22" baseline="5050" dirty="0">
                <a:latin typeface="Segoe UI"/>
                <a:cs typeface="Segoe UI"/>
              </a:rPr>
              <a:t>= (10,00,000) </a:t>
            </a:r>
            <a:r>
              <a:rPr sz="1650" baseline="5050" dirty="0">
                <a:latin typeface="Segoe UI"/>
                <a:cs typeface="Segoe UI"/>
              </a:rPr>
              <a:t>+ </a:t>
            </a:r>
            <a:r>
              <a:rPr sz="1650" spc="15" baseline="5050" dirty="0">
                <a:latin typeface="Segoe UI"/>
                <a:cs typeface="Segoe UI"/>
              </a:rPr>
              <a:t>3.998 </a:t>
            </a:r>
            <a:r>
              <a:rPr sz="1650" baseline="5050" dirty="0">
                <a:latin typeface="Segoe UI"/>
                <a:cs typeface="Segoe UI"/>
              </a:rPr>
              <a:t>× </a:t>
            </a:r>
            <a:r>
              <a:rPr sz="1650" spc="22" baseline="5050" dirty="0">
                <a:latin typeface="Segoe UI"/>
                <a:cs typeface="Segoe UI"/>
              </a:rPr>
              <a:t>2,50,000 </a:t>
            </a:r>
            <a:r>
              <a:rPr sz="1650" baseline="5050" dirty="0">
                <a:latin typeface="Segoe UI"/>
                <a:cs typeface="Segoe UI"/>
              </a:rPr>
              <a:t>=</a:t>
            </a:r>
            <a:r>
              <a:rPr sz="1650" spc="292" baseline="5050" dirty="0">
                <a:latin typeface="Segoe UI"/>
                <a:cs typeface="Segoe UI"/>
              </a:rPr>
              <a:t> </a:t>
            </a:r>
            <a:r>
              <a:rPr sz="1650" spc="15" baseline="5050" dirty="0">
                <a:latin typeface="Segoe UI"/>
                <a:cs typeface="Segoe UI"/>
              </a:rPr>
              <a:t>-500</a:t>
            </a:r>
            <a:endParaRPr sz="1650" baseline="5050">
              <a:latin typeface="Segoe UI"/>
              <a:cs typeface="Segoe UI"/>
            </a:endParaRPr>
          </a:p>
          <a:p>
            <a:pPr marL="37465" marR="17780">
              <a:lnSpc>
                <a:spcPct val="110900"/>
              </a:lnSpc>
              <a:spcBef>
                <a:spcPts val="505"/>
              </a:spcBef>
            </a:pPr>
            <a:r>
              <a:rPr sz="1100" spc="15" dirty="0">
                <a:latin typeface="Segoe UI"/>
                <a:cs typeface="Segoe UI"/>
              </a:rPr>
              <a:t>The internal </a:t>
            </a:r>
            <a:r>
              <a:rPr sz="1100" spc="10" dirty="0">
                <a:latin typeface="Segoe UI"/>
                <a:cs typeface="Segoe UI"/>
              </a:rPr>
              <a:t>rate of return is, </a:t>
            </a:r>
            <a:r>
              <a:rPr sz="1100" spc="15" dirty="0">
                <a:latin typeface="Segoe UI"/>
                <a:cs typeface="Segoe UI"/>
              </a:rPr>
              <a:t>thus, </a:t>
            </a:r>
            <a:r>
              <a:rPr sz="1100" spc="10" dirty="0">
                <a:latin typeface="Segoe UI"/>
                <a:cs typeface="Segoe UI"/>
              </a:rPr>
              <a:t>more than 12% but less than 13%. The exact rate  </a:t>
            </a:r>
            <a:r>
              <a:rPr sz="1100" spc="15" dirty="0">
                <a:latin typeface="Segoe UI"/>
                <a:cs typeface="Segoe UI"/>
              </a:rPr>
              <a:t>can </a:t>
            </a:r>
            <a:r>
              <a:rPr sz="1100" spc="10" dirty="0">
                <a:latin typeface="Segoe UI"/>
                <a:cs typeface="Segoe UI"/>
              </a:rPr>
              <a:t>be </a:t>
            </a:r>
            <a:r>
              <a:rPr sz="1100" spc="15" dirty="0">
                <a:latin typeface="Segoe UI"/>
                <a:cs typeface="Segoe UI"/>
              </a:rPr>
              <a:t>obtained </a:t>
            </a:r>
            <a:r>
              <a:rPr sz="1100" spc="5" dirty="0">
                <a:latin typeface="Segoe UI"/>
                <a:cs typeface="Segoe UI"/>
              </a:rPr>
              <a:t>by</a:t>
            </a:r>
            <a:r>
              <a:rPr sz="1100" spc="90" dirty="0">
                <a:latin typeface="Segoe UI"/>
                <a:cs typeface="Segoe UI"/>
              </a:rPr>
              <a:t> </a:t>
            </a:r>
            <a:r>
              <a:rPr sz="1100" spc="15" dirty="0">
                <a:latin typeface="Segoe UI"/>
                <a:cs typeface="Segoe UI"/>
              </a:rPr>
              <a:t>interpolation:</a:t>
            </a:r>
            <a:endParaRPr sz="1100">
              <a:latin typeface="Segoe UI"/>
              <a:cs typeface="Segoe UI"/>
            </a:endParaRPr>
          </a:p>
        </p:txBody>
      </p:sp>
      <p:sp>
        <p:nvSpPr>
          <p:cNvPr id="13" name="object 13"/>
          <p:cNvSpPr txBox="1"/>
          <p:nvPr/>
        </p:nvSpPr>
        <p:spPr>
          <a:xfrm>
            <a:off x="1790614" y="6734516"/>
            <a:ext cx="2693670" cy="196850"/>
          </a:xfrm>
          <a:prstGeom prst="rect">
            <a:avLst/>
          </a:prstGeom>
        </p:spPr>
        <p:txBody>
          <a:bodyPr vert="horz" wrap="square" lIns="0" tIns="15875" rIns="0" bIns="0" rtlCol="0">
            <a:spAutoFit/>
          </a:bodyPr>
          <a:lstStyle/>
          <a:p>
            <a:pPr marL="38100">
              <a:lnSpc>
                <a:spcPct val="100000"/>
              </a:lnSpc>
              <a:spcBef>
                <a:spcPts val="125"/>
              </a:spcBef>
              <a:tabLst>
                <a:tab pos="506095" algn="l"/>
                <a:tab pos="1208405" algn="l"/>
                <a:tab pos="1841500" algn="l"/>
              </a:tabLst>
            </a:pPr>
            <a:r>
              <a:rPr sz="1100" spc="10" dirty="0">
                <a:latin typeface="Segoe UI"/>
                <a:cs typeface="Segoe UI"/>
              </a:rPr>
              <a:t>IRR	</a:t>
            </a:r>
            <a:r>
              <a:rPr sz="1650" spc="37" baseline="2525" dirty="0">
                <a:latin typeface="Segoe UI"/>
                <a:cs typeface="Segoe UI"/>
              </a:rPr>
              <a:t>=12%+</a:t>
            </a:r>
            <a:r>
              <a:rPr sz="1650" u="sng" spc="37" baseline="37878" dirty="0">
                <a:uFill>
                  <a:solidFill>
                    <a:srgbClr val="000000"/>
                  </a:solidFill>
                </a:uFill>
                <a:latin typeface="Segoe UI"/>
                <a:cs typeface="Segoe UI"/>
              </a:rPr>
              <a:t> 	</a:t>
            </a:r>
            <a:r>
              <a:rPr sz="1650" u="sng" spc="22" baseline="37878" dirty="0">
                <a:uFill>
                  <a:solidFill>
                    <a:srgbClr val="000000"/>
                  </a:solidFill>
                </a:uFill>
                <a:latin typeface="Segoe UI"/>
                <a:cs typeface="Segoe UI"/>
              </a:rPr>
              <a:t>27,750	</a:t>
            </a:r>
            <a:r>
              <a:rPr sz="1650" spc="15" baseline="2525" dirty="0">
                <a:latin typeface="Segoe UI"/>
                <a:cs typeface="Segoe UI"/>
              </a:rPr>
              <a:t>×(13%-12%)</a:t>
            </a:r>
            <a:endParaRPr sz="1650" baseline="2525">
              <a:latin typeface="Segoe UI"/>
              <a:cs typeface="Segoe UI"/>
            </a:endParaRPr>
          </a:p>
        </p:txBody>
      </p:sp>
      <p:sp>
        <p:nvSpPr>
          <p:cNvPr id="14" name="object 14"/>
          <p:cNvSpPr txBox="1"/>
          <p:nvPr/>
        </p:nvSpPr>
        <p:spPr>
          <a:xfrm>
            <a:off x="2782287" y="6841631"/>
            <a:ext cx="860425" cy="196850"/>
          </a:xfrm>
          <a:prstGeom prst="rect">
            <a:avLst/>
          </a:prstGeom>
        </p:spPr>
        <p:txBody>
          <a:bodyPr vert="horz" wrap="square" lIns="0" tIns="15875" rIns="0" bIns="0" rtlCol="0">
            <a:spAutoFit/>
          </a:bodyPr>
          <a:lstStyle/>
          <a:p>
            <a:pPr marL="12700">
              <a:lnSpc>
                <a:spcPct val="100000"/>
              </a:lnSpc>
              <a:spcBef>
                <a:spcPts val="125"/>
              </a:spcBef>
            </a:pPr>
            <a:r>
              <a:rPr sz="1100" spc="15" dirty="0">
                <a:latin typeface="Segoe UI"/>
                <a:cs typeface="Segoe UI"/>
              </a:rPr>
              <a:t>27,750</a:t>
            </a:r>
            <a:r>
              <a:rPr sz="1100" spc="-150" dirty="0">
                <a:latin typeface="Segoe UI"/>
                <a:cs typeface="Segoe UI"/>
              </a:rPr>
              <a:t> </a:t>
            </a:r>
            <a:r>
              <a:rPr sz="1100" spc="-5" dirty="0">
                <a:latin typeface="Segoe UI"/>
                <a:cs typeface="Segoe UI"/>
              </a:rPr>
              <a:t>-</a:t>
            </a:r>
            <a:r>
              <a:rPr sz="1100" spc="-155" dirty="0">
                <a:latin typeface="Segoe UI"/>
                <a:cs typeface="Segoe UI"/>
              </a:rPr>
              <a:t> </a:t>
            </a:r>
            <a:r>
              <a:rPr sz="1100" dirty="0">
                <a:latin typeface="Segoe UI"/>
                <a:cs typeface="Segoe UI"/>
              </a:rPr>
              <a:t>(500)</a:t>
            </a:r>
            <a:endParaRPr sz="1100">
              <a:latin typeface="Segoe UI"/>
              <a:cs typeface="Segoe UI"/>
            </a:endParaRPr>
          </a:p>
        </p:txBody>
      </p:sp>
      <p:sp>
        <p:nvSpPr>
          <p:cNvPr id="15" name="object 15"/>
          <p:cNvSpPr txBox="1"/>
          <p:nvPr/>
        </p:nvSpPr>
        <p:spPr>
          <a:xfrm>
            <a:off x="2896303" y="7307836"/>
            <a:ext cx="438150" cy="187960"/>
          </a:xfrm>
          <a:prstGeom prst="rect">
            <a:avLst/>
          </a:prstGeom>
        </p:spPr>
        <p:txBody>
          <a:bodyPr vert="horz" wrap="square" lIns="0" tIns="14604" rIns="0" bIns="0" rtlCol="0">
            <a:spAutoFit/>
          </a:bodyPr>
          <a:lstStyle/>
          <a:p>
            <a:pPr marL="12700">
              <a:lnSpc>
                <a:spcPct val="100000"/>
              </a:lnSpc>
              <a:spcBef>
                <a:spcPts val="114"/>
              </a:spcBef>
            </a:pPr>
            <a:r>
              <a:rPr sz="1050" spc="15" dirty="0">
                <a:latin typeface="Segoe UI"/>
                <a:cs typeface="Segoe UI"/>
              </a:rPr>
              <a:t>28</a:t>
            </a:r>
            <a:r>
              <a:rPr sz="1050" spc="85" dirty="0">
                <a:latin typeface="Segoe UI"/>
                <a:cs typeface="Segoe UI"/>
              </a:rPr>
              <a:t>,</a:t>
            </a:r>
            <a:r>
              <a:rPr sz="1050" spc="15" dirty="0">
                <a:latin typeface="Segoe UI"/>
                <a:cs typeface="Segoe UI"/>
              </a:rPr>
              <a:t>250</a:t>
            </a:r>
            <a:endParaRPr sz="1050">
              <a:latin typeface="Segoe UI"/>
              <a:cs typeface="Segoe UI"/>
            </a:endParaRPr>
          </a:p>
        </p:txBody>
      </p:sp>
      <p:sp>
        <p:nvSpPr>
          <p:cNvPr id="16" name="object 16"/>
          <p:cNvSpPr txBox="1"/>
          <p:nvPr/>
        </p:nvSpPr>
        <p:spPr>
          <a:xfrm>
            <a:off x="2247936" y="7192771"/>
            <a:ext cx="1751330" cy="193675"/>
          </a:xfrm>
          <a:prstGeom prst="rect">
            <a:avLst/>
          </a:prstGeom>
        </p:spPr>
        <p:txBody>
          <a:bodyPr vert="horz" wrap="square" lIns="0" tIns="12700" rIns="0" bIns="0" rtlCol="0">
            <a:spAutoFit/>
          </a:bodyPr>
          <a:lstStyle/>
          <a:p>
            <a:pPr marL="38100">
              <a:lnSpc>
                <a:spcPct val="100000"/>
              </a:lnSpc>
              <a:spcBef>
                <a:spcPts val="100"/>
              </a:spcBef>
            </a:pPr>
            <a:r>
              <a:rPr sz="1100" dirty="0">
                <a:latin typeface="Segoe UI"/>
                <a:cs typeface="Segoe UI"/>
              </a:rPr>
              <a:t>= </a:t>
            </a:r>
            <a:r>
              <a:rPr sz="1100" spc="15" dirty="0">
                <a:latin typeface="Segoe UI"/>
                <a:cs typeface="Segoe UI"/>
              </a:rPr>
              <a:t>12% </a:t>
            </a:r>
            <a:r>
              <a:rPr sz="1100" dirty="0">
                <a:latin typeface="Segoe UI"/>
                <a:cs typeface="Segoe UI"/>
              </a:rPr>
              <a:t>+ </a:t>
            </a:r>
            <a:r>
              <a:rPr sz="1575" u="sng" spc="37" baseline="31746" dirty="0">
                <a:uFill>
                  <a:solidFill>
                    <a:srgbClr val="000000"/>
                  </a:solidFill>
                </a:uFill>
                <a:latin typeface="Segoe UI"/>
                <a:cs typeface="Segoe UI"/>
              </a:rPr>
              <a:t>27,750</a:t>
            </a:r>
            <a:r>
              <a:rPr sz="1575" spc="37" baseline="31746" dirty="0">
                <a:latin typeface="Segoe UI"/>
                <a:cs typeface="Segoe UI"/>
              </a:rPr>
              <a:t> </a:t>
            </a:r>
            <a:r>
              <a:rPr sz="1100" dirty="0">
                <a:latin typeface="Segoe UI"/>
                <a:cs typeface="Segoe UI"/>
              </a:rPr>
              <a:t>=</a:t>
            </a:r>
            <a:r>
              <a:rPr sz="1100" spc="25" dirty="0">
                <a:latin typeface="Segoe UI"/>
                <a:cs typeface="Segoe UI"/>
              </a:rPr>
              <a:t> </a:t>
            </a:r>
            <a:r>
              <a:rPr sz="1100" spc="15" dirty="0">
                <a:latin typeface="Segoe UI"/>
                <a:cs typeface="Segoe UI"/>
              </a:rPr>
              <a:t>12.98%</a:t>
            </a:r>
            <a:endParaRPr sz="1100">
              <a:latin typeface="Segoe UI"/>
              <a:cs typeface="Segoe UI"/>
            </a:endParaRPr>
          </a:p>
        </p:txBody>
      </p:sp>
      <p:sp>
        <p:nvSpPr>
          <p:cNvPr id="17" name="object 17"/>
          <p:cNvSpPr txBox="1"/>
          <p:nvPr/>
        </p:nvSpPr>
        <p:spPr>
          <a:xfrm>
            <a:off x="901913" y="7476833"/>
            <a:ext cx="5285105" cy="735965"/>
          </a:xfrm>
          <a:prstGeom prst="rect">
            <a:avLst/>
          </a:prstGeom>
        </p:spPr>
        <p:txBody>
          <a:bodyPr vert="horz" wrap="square" lIns="0" tIns="106680" rIns="0" bIns="0" rtlCol="0">
            <a:spAutoFit/>
          </a:bodyPr>
          <a:lstStyle/>
          <a:p>
            <a:pPr marL="926465">
              <a:lnSpc>
                <a:spcPct val="100000"/>
              </a:lnSpc>
              <a:spcBef>
                <a:spcPts val="840"/>
              </a:spcBef>
              <a:tabLst>
                <a:tab pos="1383665" algn="l"/>
              </a:tabLst>
            </a:pPr>
            <a:r>
              <a:rPr sz="1100" spc="10" dirty="0">
                <a:latin typeface="Segoe UI"/>
                <a:cs typeface="Segoe UI"/>
              </a:rPr>
              <a:t>IRR	</a:t>
            </a:r>
            <a:r>
              <a:rPr sz="1100" dirty="0">
                <a:latin typeface="Segoe UI"/>
                <a:cs typeface="Segoe UI"/>
              </a:rPr>
              <a:t>=</a:t>
            </a:r>
            <a:r>
              <a:rPr sz="1100" spc="30" dirty="0">
                <a:latin typeface="Segoe UI"/>
                <a:cs typeface="Segoe UI"/>
              </a:rPr>
              <a:t> </a:t>
            </a:r>
            <a:r>
              <a:rPr sz="1100" spc="15" dirty="0">
                <a:latin typeface="Segoe UI"/>
                <a:cs typeface="Segoe UI"/>
              </a:rPr>
              <a:t>12.98%</a:t>
            </a:r>
            <a:endParaRPr sz="1100">
              <a:latin typeface="Segoe UI"/>
              <a:cs typeface="Segoe UI"/>
            </a:endParaRPr>
          </a:p>
          <a:p>
            <a:pPr marL="12700" marR="5080">
              <a:lnSpc>
                <a:spcPct val="110900"/>
              </a:lnSpc>
              <a:spcBef>
                <a:spcPts val="605"/>
              </a:spcBef>
            </a:pPr>
            <a:r>
              <a:rPr sz="1100" b="1" spc="15" dirty="0">
                <a:latin typeface="Segoe UI"/>
                <a:cs typeface="Segoe UI"/>
              </a:rPr>
              <a:t>Scenario </a:t>
            </a:r>
            <a:r>
              <a:rPr sz="1100" b="1" spc="5" dirty="0">
                <a:latin typeface="Segoe UI"/>
                <a:cs typeface="Segoe UI"/>
              </a:rPr>
              <a:t>2: </a:t>
            </a:r>
            <a:r>
              <a:rPr sz="1100" spc="10" dirty="0">
                <a:latin typeface="Segoe UI"/>
                <a:cs typeface="Segoe UI"/>
              </a:rPr>
              <a:t>When </a:t>
            </a:r>
            <a:r>
              <a:rPr sz="1100" spc="15" dirty="0">
                <a:latin typeface="Segoe UI"/>
                <a:cs typeface="Segoe UI"/>
              </a:rPr>
              <a:t>the </a:t>
            </a:r>
            <a:r>
              <a:rPr sz="1100" spc="10" dirty="0">
                <a:latin typeface="Segoe UI"/>
                <a:cs typeface="Segoe UI"/>
              </a:rPr>
              <a:t>cash inflows are not </a:t>
            </a:r>
            <a:r>
              <a:rPr sz="1100" spc="15" dirty="0">
                <a:latin typeface="Segoe UI"/>
                <a:cs typeface="Segoe UI"/>
              </a:rPr>
              <a:t>uniform over </a:t>
            </a:r>
            <a:r>
              <a:rPr sz="1100" spc="10" dirty="0">
                <a:latin typeface="Segoe UI"/>
                <a:cs typeface="Segoe UI"/>
              </a:rPr>
              <a:t>the life </a:t>
            </a:r>
            <a:r>
              <a:rPr sz="1100" spc="5" dirty="0">
                <a:latin typeface="Segoe UI"/>
                <a:cs typeface="Segoe UI"/>
              </a:rPr>
              <a:t>of </a:t>
            </a:r>
            <a:r>
              <a:rPr sz="1100" spc="10" dirty="0">
                <a:latin typeface="Segoe UI"/>
                <a:cs typeface="Segoe UI"/>
              </a:rPr>
              <a:t>the investment,  </a:t>
            </a:r>
            <a:r>
              <a:rPr sz="1100" spc="15" dirty="0">
                <a:latin typeface="Segoe UI"/>
                <a:cs typeface="Segoe UI"/>
              </a:rPr>
              <a:t>the determination </a:t>
            </a:r>
            <a:r>
              <a:rPr sz="1100" spc="5" dirty="0">
                <a:latin typeface="Segoe UI"/>
                <a:cs typeface="Segoe UI"/>
              </a:rPr>
              <a:t>of </a:t>
            </a:r>
            <a:r>
              <a:rPr sz="1100" spc="10" dirty="0">
                <a:latin typeface="Segoe UI"/>
                <a:cs typeface="Segoe UI"/>
              </a:rPr>
              <a:t>the </a:t>
            </a:r>
            <a:r>
              <a:rPr sz="1100" spc="15" dirty="0">
                <a:latin typeface="Segoe UI"/>
                <a:cs typeface="Segoe UI"/>
              </a:rPr>
              <a:t>discount </a:t>
            </a:r>
            <a:r>
              <a:rPr sz="1100" spc="10" dirty="0">
                <a:latin typeface="Segoe UI"/>
                <a:cs typeface="Segoe UI"/>
              </a:rPr>
              <a:t>rate can involve </a:t>
            </a:r>
            <a:r>
              <a:rPr sz="1100" spc="15" dirty="0">
                <a:latin typeface="Segoe UI"/>
                <a:cs typeface="Segoe UI"/>
              </a:rPr>
              <a:t>trial </a:t>
            </a:r>
            <a:r>
              <a:rPr sz="1100" spc="10" dirty="0">
                <a:latin typeface="Segoe UI"/>
                <a:cs typeface="Segoe UI"/>
              </a:rPr>
              <a:t>and error </a:t>
            </a:r>
            <a:r>
              <a:rPr sz="1100" spc="15" dirty="0">
                <a:latin typeface="Segoe UI"/>
                <a:cs typeface="Segoe UI"/>
              </a:rPr>
              <a:t>and</a:t>
            </a:r>
            <a:r>
              <a:rPr sz="1100" spc="210" dirty="0">
                <a:latin typeface="Segoe UI"/>
                <a:cs typeface="Segoe UI"/>
              </a:rPr>
              <a:t> </a:t>
            </a:r>
            <a:r>
              <a:rPr sz="1100" spc="15" dirty="0">
                <a:latin typeface="Segoe UI"/>
                <a:cs typeface="Segoe UI"/>
              </a:rPr>
              <a:t>interpolation</a:t>
            </a:r>
            <a:endParaRPr sz="1100">
              <a:latin typeface="Segoe UI"/>
              <a:cs typeface="Segoe UI"/>
            </a:endParaRP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 name="object 3"/>
          <p:cNvSpPr txBox="1"/>
          <p:nvPr/>
        </p:nvSpPr>
        <p:spPr>
          <a:xfrm>
            <a:off x="5091176" y="746251"/>
            <a:ext cx="316865" cy="193675"/>
          </a:xfrm>
          <a:prstGeom prst="rect">
            <a:avLst/>
          </a:prstGeom>
        </p:spPr>
        <p:txBody>
          <a:bodyPr vert="horz" wrap="square" lIns="0" tIns="12700" rIns="0" bIns="0" rtlCol="0">
            <a:spAutoFit/>
          </a:bodyPr>
          <a:lstStyle/>
          <a:p>
            <a:pPr marL="12700">
              <a:lnSpc>
                <a:spcPct val="100000"/>
              </a:lnSpc>
              <a:spcBef>
                <a:spcPts val="100"/>
              </a:spcBef>
            </a:pPr>
            <a:r>
              <a:rPr sz="1100" b="1" spc="25" dirty="0">
                <a:solidFill>
                  <a:srgbClr val="FFFFFF"/>
                </a:solidFill>
                <a:latin typeface="Segoe UI"/>
                <a:cs typeface="Segoe UI"/>
              </a:rPr>
              <a:t>7</a:t>
            </a:r>
            <a:r>
              <a:rPr sz="1100" b="1" spc="10" dirty="0">
                <a:solidFill>
                  <a:srgbClr val="FFFFFF"/>
                </a:solidFill>
                <a:latin typeface="Segoe UI"/>
                <a:cs typeface="Segoe UI"/>
              </a:rPr>
              <a:t>.</a:t>
            </a:r>
            <a:r>
              <a:rPr sz="1100" b="1" spc="25" dirty="0">
                <a:solidFill>
                  <a:srgbClr val="FFFFFF"/>
                </a:solidFill>
                <a:latin typeface="Segoe UI"/>
                <a:cs typeface="Segoe UI"/>
              </a:rPr>
              <a:t>33</a:t>
            </a:r>
            <a:endParaRPr sz="1100">
              <a:latin typeface="Segoe UI"/>
              <a:cs typeface="Segoe UI"/>
            </a:endParaRPr>
          </a:p>
        </p:txBody>
      </p:sp>
      <p:sp>
        <p:nvSpPr>
          <p:cNvPr id="5" name="object 5"/>
          <p:cNvSpPr txBox="1"/>
          <p:nvPr/>
        </p:nvSpPr>
        <p:spPr>
          <a:xfrm>
            <a:off x="901700" y="1246745"/>
            <a:ext cx="5285105" cy="1555750"/>
          </a:xfrm>
          <a:prstGeom prst="rect">
            <a:avLst/>
          </a:prstGeom>
        </p:spPr>
        <p:txBody>
          <a:bodyPr vert="horz" wrap="square" lIns="0" tIns="12700" rIns="0" bIns="0" rtlCol="0">
            <a:spAutoFit/>
          </a:bodyPr>
          <a:lstStyle/>
          <a:p>
            <a:pPr marL="12700" marR="5080" algn="just">
              <a:lnSpc>
                <a:spcPct val="110900"/>
              </a:lnSpc>
              <a:spcBef>
                <a:spcPts val="100"/>
              </a:spcBef>
            </a:pPr>
            <a:r>
              <a:rPr sz="1100" spc="15" dirty="0">
                <a:latin typeface="Segoe UI"/>
                <a:cs typeface="Segoe UI"/>
              </a:rPr>
              <a:t>between discounting rates </a:t>
            </a:r>
            <a:r>
              <a:rPr sz="1100" spc="5" dirty="0">
                <a:latin typeface="Segoe UI"/>
                <a:cs typeface="Segoe UI"/>
              </a:rPr>
              <a:t>as </a:t>
            </a:r>
            <a:r>
              <a:rPr sz="1100" spc="15" dirty="0">
                <a:latin typeface="Segoe UI"/>
                <a:cs typeface="Segoe UI"/>
              </a:rPr>
              <a:t>mentioned </a:t>
            </a:r>
            <a:r>
              <a:rPr sz="1100" spc="10" dirty="0">
                <a:latin typeface="Segoe UI"/>
                <a:cs typeface="Segoe UI"/>
              </a:rPr>
              <a:t>above. </a:t>
            </a:r>
            <a:r>
              <a:rPr sz="1100" spc="15" dirty="0">
                <a:latin typeface="Segoe UI"/>
                <a:cs typeface="Segoe UI"/>
              </a:rPr>
              <a:t>However, </a:t>
            </a:r>
            <a:r>
              <a:rPr sz="1100" spc="10" dirty="0">
                <a:latin typeface="Segoe UI"/>
                <a:cs typeface="Segoe UI"/>
              </a:rPr>
              <a:t>IRR can also be </a:t>
            </a:r>
            <a:r>
              <a:rPr sz="1100" spc="15" dirty="0">
                <a:latin typeface="Segoe UI"/>
                <a:cs typeface="Segoe UI"/>
              </a:rPr>
              <a:t>found  out </a:t>
            </a:r>
            <a:r>
              <a:rPr sz="1100" spc="5" dirty="0">
                <a:latin typeface="Segoe UI"/>
                <a:cs typeface="Segoe UI"/>
              </a:rPr>
              <a:t>by </a:t>
            </a:r>
            <a:r>
              <a:rPr sz="1100" spc="10" dirty="0">
                <a:latin typeface="Segoe UI"/>
                <a:cs typeface="Segoe UI"/>
              </a:rPr>
              <a:t>using </a:t>
            </a:r>
            <a:r>
              <a:rPr sz="1100" spc="15" dirty="0">
                <a:latin typeface="Segoe UI"/>
                <a:cs typeface="Segoe UI"/>
              </a:rPr>
              <a:t>following</a:t>
            </a:r>
            <a:r>
              <a:rPr sz="1100" spc="95" dirty="0">
                <a:latin typeface="Segoe UI"/>
                <a:cs typeface="Segoe UI"/>
              </a:rPr>
              <a:t> </a:t>
            </a:r>
            <a:r>
              <a:rPr sz="1100" spc="15" dirty="0">
                <a:latin typeface="Segoe UI"/>
                <a:cs typeface="Segoe UI"/>
              </a:rPr>
              <a:t>procedure:</a:t>
            </a:r>
            <a:endParaRPr sz="1100">
              <a:latin typeface="Segoe UI"/>
              <a:cs typeface="Segoe UI"/>
            </a:endParaRPr>
          </a:p>
          <a:p>
            <a:pPr marL="12700" algn="just">
              <a:lnSpc>
                <a:spcPct val="100000"/>
              </a:lnSpc>
              <a:spcBef>
                <a:spcPts val="740"/>
              </a:spcBef>
            </a:pPr>
            <a:r>
              <a:rPr sz="1100" spc="15" dirty="0">
                <a:latin typeface="Segoe UI"/>
                <a:cs typeface="Segoe UI"/>
              </a:rPr>
              <a:t>Step </a:t>
            </a:r>
            <a:r>
              <a:rPr sz="1100" spc="10" dirty="0">
                <a:latin typeface="Segoe UI"/>
                <a:cs typeface="Segoe UI"/>
              </a:rPr>
              <a:t>1: </a:t>
            </a:r>
            <a:r>
              <a:rPr sz="1100" spc="15" dirty="0">
                <a:latin typeface="Segoe UI"/>
                <a:cs typeface="Segoe UI"/>
              </a:rPr>
              <a:t>Discount </a:t>
            </a:r>
            <a:r>
              <a:rPr sz="1100" spc="10" dirty="0">
                <a:latin typeface="Segoe UI"/>
                <a:cs typeface="Segoe UI"/>
              </a:rPr>
              <a:t>the cash </a:t>
            </a:r>
            <a:r>
              <a:rPr sz="1100" spc="15" dirty="0">
                <a:latin typeface="Segoe UI"/>
                <a:cs typeface="Segoe UI"/>
              </a:rPr>
              <a:t>flow </a:t>
            </a:r>
            <a:r>
              <a:rPr sz="1100" spc="5" dirty="0">
                <a:latin typeface="Segoe UI"/>
                <a:cs typeface="Segoe UI"/>
              </a:rPr>
              <a:t>at </a:t>
            </a:r>
            <a:r>
              <a:rPr sz="1100" spc="10" dirty="0">
                <a:latin typeface="Segoe UI"/>
                <a:cs typeface="Segoe UI"/>
              </a:rPr>
              <a:t>any </a:t>
            </a:r>
            <a:r>
              <a:rPr sz="1100" spc="15" dirty="0">
                <a:latin typeface="Segoe UI"/>
                <a:cs typeface="Segoe UI"/>
              </a:rPr>
              <a:t>random </a:t>
            </a:r>
            <a:r>
              <a:rPr sz="1100" spc="10" dirty="0">
                <a:latin typeface="Segoe UI"/>
                <a:cs typeface="Segoe UI"/>
              </a:rPr>
              <a:t>rate </a:t>
            </a:r>
            <a:r>
              <a:rPr sz="1100" spc="5" dirty="0">
                <a:latin typeface="Segoe UI"/>
                <a:cs typeface="Segoe UI"/>
              </a:rPr>
              <a:t>say</a:t>
            </a:r>
            <a:r>
              <a:rPr sz="1100" spc="70" dirty="0">
                <a:latin typeface="Segoe UI"/>
                <a:cs typeface="Segoe UI"/>
              </a:rPr>
              <a:t> </a:t>
            </a:r>
            <a:r>
              <a:rPr sz="1100" spc="10" dirty="0">
                <a:latin typeface="Segoe UI"/>
                <a:cs typeface="Segoe UI"/>
              </a:rPr>
              <a:t>10%, 15% or 20% </a:t>
            </a:r>
            <a:r>
              <a:rPr sz="1100" spc="15" dirty="0">
                <a:latin typeface="Segoe UI"/>
                <a:cs typeface="Segoe UI"/>
              </a:rPr>
              <a:t>randomly.</a:t>
            </a:r>
            <a:endParaRPr sz="1100">
              <a:latin typeface="Segoe UI"/>
              <a:cs typeface="Segoe UI"/>
            </a:endParaRPr>
          </a:p>
          <a:p>
            <a:pPr marL="12700" marR="6985" algn="just">
              <a:lnSpc>
                <a:spcPct val="110900"/>
              </a:lnSpc>
              <a:spcBef>
                <a:spcPts val="605"/>
              </a:spcBef>
            </a:pPr>
            <a:r>
              <a:rPr sz="1100" spc="15" dirty="0">
                <a:latin typeface="Segoe UI"/>
                <a:cs typeface="Segoe UI"/>
              </a:rPr>
              <a:t>Step </a:t>
            </a:r>
            <a:r>
              <a:rPr sz="1100" spc="5" dirty="0">
                <a:latin typeface="Segoe UI"/>
                <a:cs typeface="Segoe UI"/>
              </a:rPr>
              <a:t>2: </a:t>
            </a:r>
            <a:r>
              <a:rPr sz="1100" dirty="0">
                <a:latin typeface="Segoe UI"/>
                <a:cs typeface="Segoe UI"/>
              </a:rPr>
              <a:t>If </a:t>
            </a:r>
            <a:r>
              <a:rPr sz="1100" spc="15" dirty="0">
                <a:latin typeface="Segoe UI"/>
                <a:cs typeface="Segoe UI"/>
              </a:rPr>
              <a:t>resultant </a:t>
            </a:r>
            <a:r>
              <a:rPr sz="1100" spc="10" dirty="0">
                <a:latin typeface="Segoe UI"/>
                <a:cs typeface="Segoe UI"/>
              </a:rPr>
              <a:t>NPV is </a:t>
            </a:r>
            <a:r>
              <a:rPr sz="1100" spc="15" dirty="0">
                <a:latin typeface="Segoe UI"/>
                <a:cs typeface="Segoe UI"/>
              </a:rPr>
              <a:t>negative </a:t>
            </a:r>
            <a:r>
              <a:rPr sz="1100" spc="10" dirty="0">
                <a:latin typeface="Segoe UI"/>
                <a:cs typeface="Segoe UI"/>
              </a:rPr>
              <a:t>then </a:t>
            </a:r>
            <a:r>
              <a:rPr sz="1100" spc="15" dirty="0">
                <a:latin typeface="Segoe UI"/>
                <a:cs typeface="Segoe UI"/>
              </a:rPr>
              <a:t>discount </a:t>
            </a:r>
            <a:r>
              <a:rPr sz="1100" spc="10" dirty="0">
                <a:latin typeface="Segoe UI"/>
                <a:cs typeface="Segoe UI"/>
              </a:rPr>
              <a:t>cash </a:t>
            </a:r>
            <a:r>
              <a:rPr sz="1100" spc="15" dirty="0">
                <a:latin typeface="Segoe UI"/>
                <a:cs typeface="Segoe UI"/>
              </a:rPr>
              <a:t>flows </a:t>
            </a:r>
            <a:r>
              <a:rPr sz="1100" spc="10" dirty="0">
                <a:latin typeface="Segoe UI"/>
                <a:cs typeface="Segoe UI"/>
              </a:rPr>
              <a:t>again </a:t>
            </a:r>
            <a:r>
              <a:rPr sz="1100" spc="5" dirty="0">
                <a:latin typeface="Segoe UI"/>
                <a:cs typeface="Segoe UI"/>
              </a:rPr>
              <a:t>by </a:t>
            </a:r>
            <a:r>
              <a:rPr sz="1100" spc="10" dirty="0">
                <a:latin typeface="Segoe UI"/>
                <a:cs typeface="Segoe UI"/>
              </a:rPr>
              <a:t>lower  </a:t>
            </a:r>
            <a:r>
              <a:rPr sz="1100" spc="15" dirty="0">
                <a:latin typeface="Segoe UI"/>
                <a:cs typeface="Segoe UI"/>
              </a:rPr>
              <a:t>discounting </a:t>
            </a:r>
            <a:r>
              <a:rPr sz="1100" spc="10" dirty="0">
                <a:latin typeface="Segoe UI"/>
                <a:cs typeface="Segoe UI"/>
              </a:rPr>
              <a:t>rate </a:t>
            </a:r>
            <a:r>
              <a:rPr sz="1100" spc="5" dirty="0">
                <a:latin typeface="Segoe UI"/>
                <a:cs typeface="Segoe UI"/>
              </a:rPr>
              <a:t>to make </a:t>
            </a:r>
            <a:r>
              <a:rPr sz="1100" spc="10" dirty="0">
                <a:latin typeface="Segoe UI"/>
                <a:cs typeface="Segoe UI"/>
              </a:rPr>
              <a:t>NPV </a:t>
            </a:r>
            <a:r>
              <a:rPr sz="1100" spc="15" dirty="0">
                <a:latin typeface="Segoe UI"/>
                <a:cs typeface="Segoe UI"/>
              </a:rPr>
              <a:t>positive. Conversely, </a:t>
            </a:r>
            <a:r>
              <a:rPr sz="1100" dirty="0">
                <a:latin typeface="Segoe UI"/>
                <a:cs typeface="Segoe UI"/>
              </a:rPr>
              <a:t>if </a:t>
            </a:r>
            <a:r>
              <a:rPr sz="1100" spc="15" dirty="0">
                <a:latin typeface="Segoe UI"/>
                <a:cs typeface="Segoe UI"/>
              </a:rPr>
              <a:t>resultant </a:t>
            </a:r>
            <a:r>
              <a:rPr sz="1100" spc="10" dirty="0">
                <a:latin typeface="Segoe UI"/>
                <a:cs typeface="Segoe UI"/>
              </a:rPr>
              <a:t>NPV </a:t>
            </a:r>
            <a:r>
              <a:rPr sz="1100" dirty="0">
                <a:latin typeface="Segoe UI"/>
                <a:cs typeface="Segoe UI"/>
              </a:rPr>
              <a:t>is </a:t>
            </a:r>
            <a:r>
              <a:rPr sz="1100" spc="15" dirty="0">
                <a:latin typeface="Segoe UI"/>
                <a:cs typeface="Segoe UI"/>
              </a:rPr>
              <a:t>positive </a:t>
            </a:r>
            <a:r>
              <a:rPr sz="1100" spc="10" dirty="0">
                <a:latin typeface="Segoe UI"/>
                <a:cs typeface="Segoe UI"/>
              </a:rPr>
              <a:t>then  </a:t>
            </a:r>
            <a:r>
              <a:rPr sz="1100" spc="15" dirty="0">
                <a:latin typeface="Segoe UI"/>
                <a:cs typeface="Segoe UI"/>
              </a:rPr>
              <a:t>again discount </a:t>
            </a:r>
            <a:r>
              <a:rPr sz="1100" spc="10" dirty="0">
                <a:latin typeface="Segoe UI"/>
                <a:cs typeface="Segoe UI"/>
              </a:rPr>
              <a:t>cash flows </a:t>
            </a:r>
            <a:r>
              <a:rPr sz="1100" spc="5" dirty="0">
                <a:latin typeface="Segoe UI"/>
                <a:cs typeface="Segoe UI"/>
              </a:rPr>
              <a:t>by </a:t>
            </a:r>
            <a:r>
              <a:rPr sz="1100" spc="15" dirty="0">
                <a:latin typeface="Segoe UI"/>
                <a:cs typeface="Segoe UI"/>
              </a:rPr>
              <a:t>higher discounting rate </a:t>
            </a:r>
            <a:r>
              <a:rPr sz="1100" spc="10" dirty="0">
                <a:latin typeface="Segoe UI"/>
                <a:cs typeface="Segoe UI"/>
              </a:rPr>
              <a:t>to make NPV</a:t>
            </a:r>
            <a:r>
              <a:rPr sz="1100" spc="270" dirty="0">
                <a:latin typeface="Segoe UI"/>
                <a:cs typeface="Segoe UI"/>
              </a:rPr>
              <a:t> </a:t>
            </a:r>
            <a:r>
              <a:rPr sz="1100" spc="15" dirty="0">
                <a:latin typeface="Segoe UI"/>
                <a:cs typeface="Segoe UI"/>
              </a:rPr>
              <a:t>negative.</a:t>
            </a:r>
            <a:endParaRPr sz="1100">
              <a:latin typeface="Segoe UI"/>
              <a:cs typeface="Segoe UI"/>
            </a:endParaRPr>
          </a:p>
          <a:p>
            <a:pPr marL="12700" algn="just">
              <a:lnSpc>
                <a:spcPct val="100000"/>
              </a:lnSpc>
              <a:spcBef>
                <a:spcPts val="740"/>
              </a:spcBef>
            </a:pPr>
            <a:r>
              <a:rPr sz="1100" spc="15" dirty="0">
                <a:latin typeface="Segoe UI"/>
                <a:cs typeface="Segoe UI"/>
              </a:rPr>
              <a:t>Step </a:t>
            </a:r>
            <a:r>
              <a:rPr sz="1100" spc="10" dirty="0">
                <a:latin typeface="Segoe UI"/>
                <a:cs typeface="Segoe UI"/>
              </a:rPr>
              <a:t>3: Use </a:t>
            </a:r>
            <a:r>
              <a:rPr sz="1100" spc="15" dirty="0">
                <a:latin typeface="Segoe UI"/>
                <a:cs typeface="Segoe UI"/>
              </a:rPr>
              <a:t>following Interpolation</a:t>
            </a:r>
            <a:r>
              <a:rPr sz="1100" spc="105" dirty="0">
                <a:latin typeface="Segoe UI"/>
                <a:cs typeface="Segoe UI"/>
              </a:rPr>
              <a:t> </a:t>
            </a:r>
            <a:r>
              <a:rPr sz="1100" spc="15" dirty="0">
                <a:latin typeface="Segoe UI"/>
                <a:cs typeface="Segoe UI"/>
              </a:rPr>
              <a:t>Formula:</a:t>
            </a:r>
            <a:endParaRPr sz="1100">
              <a:latin typeface="Segoe UI"/>
              <a:cs typeface="Segoe UI"/>
            </a:endParaRPr>
          </a:p>
        </p:txBody>
      </p:sp>
      <p:sp>
        <p:nvSpPr>
          <p:cNvPr id="6" name="object 6"/>
          <p:cNvSpPr txBox="1"/>
          <p:nvPr/>
        </p:nvSpPr>
        <p:spPr>
          <a:xfrm>
            <a:off x="887327" y="2951104"/>
            <a:ext cx="2388870" cy="193675"/>
          </a:xfrm>
          <a:prstGeom prst="rect">
            <a:avLst/>
          </a:prstGeom>
        </p:spPr>
        <p:txBody>
          <a:bodyPr vert="horz" wrap="square" lIns="0" tIns="12700" rIns="0" bIns="0" rtlCol="0">
            <a:spAutoFit/>
          </a:bodyPr>
          <a:lstStyle/>
          <a:p>
            <a:pPr marL="38100">
              <a:lnSpc>
                <a:spcPct val="100000"/>
              </a:lnSpc>
              <a:spcBef>
                <a:spcPts val="100"/>
              </a:spcBef>
              <a:tabLst>
                <a:tab pos="781050" algn="l"/>
                <a:tab pos="1744345" algn="l"/>
              </a:tabLst>
            </a:pPr>
            <a:r>
              <a:rPr sz="1100" spc="20" dirty="0">
                <a:latin typeface="Segoe UI"/>
                <a:cs typeface="Segoe UI"/>
              </a:rPr>
              <a:t>=LR</a:t>
            </a:r>
            <a:r>
              <a:rPr sz="1100" spc="-175" dirty="0">
                <a:latin typeface="Segoe UI"/>
                <a:cs typeface="Segoe UI"/>
              </a:rPr>
              <a:t> </a:t>
            </a:r>
            <a:r>
              <a:rPr sz="1100" spc="-5" dirty="0">
                <a:latin typeface="Segoe UI"/>
                <a:cs typeface="Segoe UI"/>
              </a:rPr>
              <a:t>+</a:t>
            </a:r>
            <a:r>
              <a:rPr sz="1650" u="sng" spc="-7" baseline="35353" dirty="0">
                <a:uFill>
                  <a:solidFill>
                    <a:srgbClr val="000000"/>
                  </a:solidFill>
                </a:uFill>
                <a:latin typeface="Segoe UI"/>
                <a:cs typeface="Segoe UI"/>
              </a:rPr>
              <a:t> 	NPV</a:t>
            </a:r>
            <a:r>
              <a:rPr sz="1650" u="sng" spc="-89" baseline="35353" dirty="0">
                <a:uFill>
                  <a:solidFill>
                    <a:srgbClr val="000000"/>
                  </a:solidFill>
                </a:uFill>
                <a:latin typeface="Segoe UI"/>
                <a:cs typeface="Segoe UI"/>
              </a:rPr>
              <a:t> </a:t>
            </a:r>
            <a:r>
              <a:rPr sz="1650" u="sng" baseline="35353" dirty="0">
                <a:uFill>
                  <a:solidFill>
                    <a:srgbClr val="000000"/>
                  </a:solidFill>
                </a:uFill>
                <a:latin typeface="Segoe UI"/>
                <a:cs typeface="Segoe UI"/>
              </a:rPr>
              <a:t>at</a:t>
            </a:r>
            <a:r>
              <a:rPr sz="1650" u="sng" spc="-195" baseline="35353" dirty="0">
                <a:uFill>
                  <a:solidFill>
                    <a:srgbClr val="000000"/>
                  </a:solidFill>
                </a:uFill>
                <a:latin typeface="Segoe UI"/>
                <a:cs typeface="Segoe UI"/>
              </a:rPr>
              <a:t> </a:t>
            </a:r>
            <a:r>
              <a:rPr sz="1650" u="sng" spc="-7" baseline="35353" dirty="0">
                <a:uFill>
                  <a:solidFill>
                    <a:srgbClr val="000000"/>
                  </a:solidFill>
                </a:uFill>
                <a:latin typeface="Segoe UI"/>
                <a:cs typeface="Segoe UI"/>
              </a:rPr>
              <a:t>LR	</a:t>
            </a:r>
            <a:r>
              <a:rPr sz="1100" spc="-5" dirty="0">
                <a:latin typeface="Segoe UI"/>
                <a:cs typeface="Segoe UI"/>
              </a:rPr>
              <a:t>×(HR</a:t>
            </a:r>
            <a:r>
              <a:rPr sz="1100" spc="-160" dirty="0">
                <a:latin typeface="Segoe UI"/>
                <a:cs typeface="Segoe UI"/>
              </a:rPr>
              <a:t> </a:t>
            </a:r>
            <a:r>
              <a:rPr sz="1100" dirty="0">
                <a:latin typeface="Segoe UI"/>
                <a:cs typeface="Segoe UI"/>
              </a:rPr>
              <a:t>-LR)</a:t>
            </a:r>
            <a:endParaRPr sz="1100">
              <a:latin typeface="Segoe UI"/>
              <a:cs typeface="Segoe UI"/>
            </a:endParaRPr>
          </a:p>
        </p:txBody>
      </p:sp>
      <p:sp>
        <p:nvSpPr>
          <p:cNvPr id="7" name="object 7"/>
          <p:cNvSpPr txBox="1"/>
          <p:nvPr/>
        </p:nvSpPr>
        <p:spPr>
          <a:xfrm>
            <a:off x="901651" y="2972479"/>
            <a:ext cx="1731645" cy="1059815"/>
          </a:xfrm>
          <a:prstGeom prst="rect">
            <a:avLst/>
          </a:prstGeom>
        </p:spPr>
        <p:txBody>
          <a:bodyPr vert="horz" wrap="square" lIns="0" tIns="99695" rIns="0" bIns="0" rtlCol="0">
            <a:spAutoFit/>
          </a:bodyPr>
          <a:lstStyle/>
          <a:p>
            <a:pPr marL="404495">
              <a:lnSpc>
                <a:spcPct val="100000"/>
              </a:lnSpc>
              <a:spcBef>
                <a:spcPts val="785"/>
              </a:spcBef>
            </a:pPr>
            <a:r>
              <a:rPr sz="1100" spc="-5" dirty="0">
                <a:latin typeface="Segoe UI"/>
                <a:cs typeface="Segoe UI"/>
              </a:rPr>
              <a:t>NPV</a:t>
            </a:r>
            <a:r>
              <a:rPr sz="1100" spc="-75" dirty="0">
                <a:latin typeface="Segoe UI"/>
                <a:cs typeface="Segoe UI"/>
              </a:rPr>
              <a:t> </a:t>
            </a:r>
            <a:r>
              <a:rPr sz="1100" dirty="0">
                <a:latin typeface="Segoe UI"/>
                <a:cs typeface="Segoe UI"/>
              </a:rPr>
              <a:t>at</a:t>
            </a:r>
            <a:r>
              <a:rPr sz="1100" spc="-140" dirty="0">
                <a:latin typeface="Segoe UI"/>
                <a:cs typeface="Segoe UI"/>
              </a:rPr>
              <a:t> </a:t>
            </a:r>
            <a:r>
              <a:rPr sz="1100" spc="-5" dirty="0">
                <a:latin typeface="Segoe UI"/>
                <a:cs typeface="Segoe UI"/>
              </a:rPr>
              <a:t>LR</a:t>
            </a:r>
            <a:r>
              <a:rPr sz="1100" spc="-100" dirty="0">
                <a:latin typeface="Segoe UI"/>
                <a:cs typeface="Segoe UI"/>
              </a:rPr>
              <a:t> </a:t>
            </a:r>
            <a:r>
              <a:rPr sz="1100" spc="-5" dirty="0">
                <a:latin typeface="Segoe UI"/>
                <a:cs typeface="Segoe UI"/>
              </a:rPr>
              <a:t>-</a:t>
            </a:r>
            <a:r>
              <a:rPr sz="1100" spc="-165" dirty="0">
                <a:latin typeface="Segoe UI"/>
                <a:cs typeface="Segoe UI"/>
              </a:rPr>
              <a:t> </a:t>
            </a:r>
            <a:r>
              <a:rPr sz="1100" spc="-5" dirty="0">
                <a:latin typeface="Segoe UI"/>
                <a:cs typeface="Segoe UI"/>
              </a:rPr>
              <a:t>NPV</a:t>
            </a:r>
            <a:r>
              <a:rPr sz="1100" spc="-75" dirty="0">
                <a:latin typeface="Segoe UI"/>
                <a:cs typeface="Segoe UI"/>
              </a:rPr>
              <a:t> </a:t>
            </a:r>
            <a:r>
              <a:rPr sz="1100" dirty="0">
                <a:latin typeface="Segoe UI"/>
                <a:cs typeface="Segoe UI"/>
              </a:rPr>
              <a:t>at</a:t>
            </a:r>
            <a:r>
              <a:rPr sz="1100" spc="-140" dirty="0">
                <a:latin typeface="Segoe UI"/>
                <a:cs typeface="Segoe UI"/>
              </a:rPr>
              <a:t> </a:t>
            </a:r>
            <a:r>
              <a:rPr sz="1100" spc="-10" dirty="0">
                <a:latin typeface="Segoe UI"/>
                <a:cs typeface="Segoe UI"/>
              </a:rPr>
              <a:t>HR</a:t>
            </a:r>
            <a:endParaRPr sz="1100">
              <a:latin typeface="Segoe UI"/>
              <a:cs typeface="Segoe UI"/>
            </a:endParaRPr>
          </a:p>
          <a:p>
            <a:pPr marL="12700">
              <a:lnSpc>
                <a:spcPct val="100000"/>
              </a:lnSpc>
              <a:spcBef>
                <a:spcPts val="690"/>
              </a:spcBef>
            </a:pPr>
            <a:r>
              <a:rPr sz="1100" spc="15" dirty="0">
                <a:latin typeface="Segoe UI"/>
                <a:cs typeface="Segoe UI"/>
              </a:rPr>
              <a:t>Where</a:t>
            </a:r>
            <a:endParaRPr sz="1100">
              <a:latin typeface="Segoe UI"/>
              <a:cs typeface="Segoe UI"/>
            </a:endParaRPr>
          </a:p>
          <a:p>
            <a:pPr marL="12700" marR="586740">
              <a:lnSpc>
                <a:spcPct val="156400"/>
              </a:lnSpc>
            </a:pPr>
            <a:r>
              <a:rPr sz="1100" spc="10" dirty="0">
                <a:latin typeface="Segoe UI"/>
                <a:cs typeface="Segoe UI"/>
              </a:rPr>
              <a:t>LR </a:t>
            </a:r>
            <a:r>
              <a:rPr sz="1100" dirty="0">
                <a:latin typeface="Segoe UI"/>
                <a:cs typeface="Segoe UI"/>
              </a:rPr>
              <a:t>= </a:t>
            </a:r>
            <a:r>
              <a:rPr sz="1100" spc="15" dirty="0">
                <a:latin typeface="Segoe UI"/>
                <a:cs typeface="Segoe UI"/>
              </a:rPr>
              <a:t>Lower </a:t>
            </a:r>
            <a:r>
              <a:rPr sz="1100" spc="10" dirty="0">
                <a:latin typeface="Segoe UI"/>
                <a:cs typeface="Segoe UI"/>
              </a:rPr>
              <a:t>Rate  HR </a:t>
            </a:r>
            <a:r>
              <a:rPr sz="1100" dirty="0">
                <a:latin typeface="Segoe UI"/>
                <a:cs typeface="Segoe UI"/>
              </a:rPr>
              <a:t>= </a:t>
            </a:r>
            <a:r>
              <a:rPr sz="1100" spc="10" dirty="0">
                <a:latin typeface="Segoe UI"/>
                <a:cs typeface="Segoe UI"/>
              </a:rPr>
              <a:t>Higher</a:t>
            </a:r>
            <a:r>
              <a:rPr sz="1100" spc="45" dirty="0">
                <a:latin typeface="Segoe UI"/>
                <a:cs typeface="Segoe UI"/>
              </a:rPr>
              <a:t> </a:t>
            </a:r>
            <a:r>
              <a:rPr sz="1100" spc="10" dirty="0">
                <a:latin typeface="Segoe UI"/>
                <a:cs typeface="Segoe UI"/>
              </a:rPr>
              <a:t>Rate</a:t>
            </a:r>
            <a:endParaRPr sz="1100">
              <a:latin typeface="Segoe UI"/>
              <a:cs typeface="Segoe UI"/>
            </a:endParaRPr>
          </a:p>
        </p:txBody>
      </p:sp>
      <p:sp>
        <p:nvSpPr>
          <p:cNvPr id="8" name="object 8"/>
          <p:cNvSpPr txBox="1"/>
          <p:nvPr/>
        </p:nvSpPr>
        <p:spPr>
          <a:xfrm>
            <a:off x="896111" y="4105655"/>
            <a:ext cx="5294630" cy="189230"/>
          </a:xfrm>
          <a:prstGeom prst="rect">
            <a:avLst/>
          </a:prstGeom>
          <a:solidFill>
            <a:srgbClr val="C2D69B"/>
          </a:solidFill>
        </p:spPr>
        <p:txBody>
          <a:bodyPr vert="horz" wrap="square" lIns="0" tIns="10795" rIns="0" bIns="0" rtlCol="0">
            <a:spAutoFit/>
          </a:bodyPr>
          <a:lstStyle/>
          <a:p>
            <a:pPr marL="17780">
              <a:lnSpc>
                <a:spcPct val="100000"/>
              </a:lnSpc>
              <a:spcBef>
                <a:spcPts val="85"/>
              </a:spcBef>
            </a:pPr>
            <a:r>
              <a:rPr sz="1100" b="1" spc="-5" dirty="0">
                <a:solidFill>
                  <a:srgbClr val="00A650"/>
                </a:solidFill>
                <a:latin typeface="Segoe UI Black"/>
                <a:cs typeface="Segoe UI Black"/>
              </a:rPr>
              <a:t>ILLUSTRATION</a:t>
            </a:r>
            <a:r>
              <a:rPr sz="1100" b="1" spc="-10" dirty="0">
                <a:solidFill>
                  <a:srgbClr val="00A650"/>
                </a:solidFill>
                <a:latin typeface="Segoe UI Black"/>
                <a:cs typeface="Segoe UI Black"/>
              </a:rPr>
              <a:t> </a:t>
            </a:r>
            <a:r>
              <a:rPr sz="1100" b="1" dirty="0">
                <a:solidFill>
                  <a:srgbClr val="00A650"/>
                </a:solidFill>
                <a:latin typeface="Segoe UI Black"/>
                <a:cs typeface="Segoe UI Black"/>
              </a:rPr>
              <a:t>7</a:t>
            </a:r>
            <a:endParaRPr sz="1100">
              <a:latin typeface="Segoe UI Black"/>
              <a:cs typeface="Segoe UI Black"/>
            </a:endParaRPr>
          </a:p>
        </p:txBody>
      </p:sp>
      <p:sp>
        <p:nvSpPr>
          <p:cNvPr id="9" name="object 9"/>
          <p:cNvSpPr txBox="1"/>
          <p:nvPr/>
        </p:nvSpPr>
        <p:spPr>
          <a:xfrm>
            <a:off x="901700" y="4341144"/>
            <a:ext cx="5281930" cy="404495"/>
          </a:xfrm>
          <a:prstGeom prst="rect">
            <a:avLst/>
          </a:prstGeom>
        </p:spPr>
        <p:txBody>
          <a:bodyPr vert="horz" wrap="square" lIns="0" tIns="13970" rIns="0" bIns="0" rtlCol="0">
            <a:spAutoFit/>
          </a:bodyPr>
          <a:lstStyle/>
          <a:p>
            <a:pPr marL="12700" marR="5080" indent="-635">
              <a:lnSpc>
                <a:spcPct val="109700"/>
              </a:lnSpc>
              <a:spcBef>
                <a:spcPts val="110"/>
              </a:spcBef>
            </a:pPr>
            <a:r>
              <a:rPr sz="1100" i="1" spc="15" dirty="0">
                <a:latin typeface="Segoe UI"/>
                <a:cs typeface="Segoe UI"/>
              </a:rPr>
              <a:t>CALCULATE the internal </a:t>
            </a:r>
            <a:r>
              <a:rPr sz="1100" i="1" spc="10" dirty="0">
                <a:latin typeface="Segoe UI"/>
                <a:cs typeface="Segoe UI"/>
              </a:rPr>
              <a:t>rate of </a:t>
            </a:r>
            <a:r>
              <a:rPr sz="1100" i="1" spc="15" dirty="0">
                <a:latin typeface="Segoe UI"/>
                <a:cs typeface="Segoe UI"/>
              </a:rPr>
              <a:t>return </a:t>
            </a:r>
            <a:r>
              <a:rPr sz="1100" i="1" spc="10" dirty="0">
                <a:latin typeface="Segoe UI"/>
                <a:cs typeface="Segoe UI"/>
              </a:rPr>
              <a:t>of </a:t>
            </a:r>
            <a:r>
              <a:rPr sz="1100" i="1" spc="5" dirty="0">
                <a:latin typeface="Segoe UI"/>
                <a:cs typeface="Segoe UI"/>
              </a:rPr>
              <a:t>an </a:t>
            </a:r>
            <a:r>
              <a:rPr sz="1100" i="1" spc="10" dirty="0">
                <a:latin typeface="Segoe UI"/>
                <a:cs typeface="Segoe UI"/>
              </a:rPr>
              <a:t>investment of </a:t>
            </a:r>
            <a:r>
              <a:rPr sz="1150" i="1" spc="5" dirty="0">
                <a:latin typeface="Trebuchet MS"/>
                <a:cs typeface="Trebuchet MS"/>
              </a:rPr>
              <a:t>`</a:t>
            </a:r>
            <a:r>
              <a:rPr sz="1100" i="1" spc="5" dirty="0">
                <a:latin typeface="Segoe UI"/>
                <a:cs typeface="Segoe UI"/>
              </a:rPr>
              <a:t>1,36,000 </a:t>
            </a:r>
            <a:r>
              <a:rPr sz="1100" i="1" spc="15" dirty="0">
                <a:latin typeface="Segoe UI"/>
                <a:cs typeface="Segoe UI"/>
              </a:rPr>
              <a:t>which yields</a:t>
            </a:r>
            <a:r>
              <a:rPr sz="1100" i="1" spc="-190" dirty="0">
                <a:latin typeface="Segoe UI"/>
                <a:cs typeface="Segoe UI"/>
              </a:rPr>
              <a:t> </a:t>
            </a:r>
            <a:r>
              <a:rPr sz="1100" i="1" spc="10" dirty="0">
                <a:latin typeface="Segoe UI"/>
                <a:cs typeface="Segoe UI"/>
              </a:rPr>
              <a:t>the  </a:t>
            </a:r>
            <a:r>
              <a:rPr sz="1100" i="1" spc="15" dirty="0">
                <a:latin typeface="Segoe UI"/>
                <a:cs typeface="Segoe UI"/>
              </a:rPr>
              <a:t>following </a:t>
            </a:r>
            <a:r>
              <a:rPr sz="1100" i="1" spc="10" dirty="0">
                <a:latin typeface="Segoe UI"/>
                <a:cs typeface="Segoe UI"/>
              </a:rPr>
              <a:t>cash</a:t>
            </a:r>
            <a:r>
              <a:rPr sz="1100" i="1" spc="40" dirty="0">
                <a:latin typeface="Segoe UI"/>
                <a:cs typeface="Segoe UI"/>
              </a:rPr>
              <a:t> </a:t>
            </a:r>
            <a:r>
              <a:rPr sz="1100" i="1" spc="15" dirty="0">
                <a:latin typeface="Segoe UI"/>
                <a:cs typeface="Segoe UI"/>
              </a:rPr>
              <a:t>inflows:</a:t>
            </a:r>
            <a:endParaRPr sz="1100">
              <a:latin typeface="Segoe UI"/>
              <a:cs typeface="Segoe UI"/>
            </a:endParaRPr>
          </a:p>
        </p:txBody>
      </p:sp>
      <p:graphicFrame>
        <p:nvGraphicFramePr>
          <p:cNvPr id="10" name="object 10"/>
          <p:cNvGraphicFramePr>
            <a:graphicFrameLocks noGrp="1"/>
          </p:cNvGraphicFramePr>
          <p:nvPr/>
        </p:nvGraphicFramePr>
        <p:xfrm>
          <a:off x="914400" y="4818888"/>
          <a:ext cx="3375660" cy="1441694"/>
        </p:xfrm>
        <a:graphic>
          <a:graphicData uri="http://schemas.openxmlformats.org/drawingml/2006/table">
            <a:tbl>
              <a:tblPr firstRow="1" bandRow="1">
                <a:tableStyleId>{2D5ABB26-0587-4C30-8999-92F81FD0307C}</a:tableStyleId>
              </a:tblPr>
              <a:tblGrid>
                <a:gridCol w="990600">
                  <a:extLst>
                    <a:ext uri="{9D8B030D-6E8A-4147-A177-3AD203B41FA5}">
                      <a16:colId xmlns:a16="http://schemas.microsoft.com/office/drawing/2014/main" val="20000"/>
                    </a:ext>
                  </a:extLst>
                </a:gridCol>
                <a:gridCol w="2385060">
                  <a:extLst>
                    <a:ext uri="{9D8B030D-6E8A-4147-A177-3AD203B41FA5}">
                      <a16:colId xmlns:a16="http://schemas.microsoft.com/office/drawing/2014/main" val="20001"/>
                    </a:ext>
                  </a:extLst>
                </a:gridCol>
              </a:tblGrid>
              <a:tr h="225545">
                <a:tc>
                  <a:txBody>
                    <a:bodyPr/>
                    <a:lstStyle/>
                    <a:p>
                      <a:pPr algn="ctr">
                        <a:lnSpc>
                          <a:spcPct val="100000"/>
                        </a:lnSpc>
                        <a:spcBef>
                          <a:spcPts val="295"/>
                        </a:spcBef>
                      </a:pPr>
                      <a:r>
                        <a:rPr sz="1000" b="1" i="1" spc="10" dirty="0">
                          <a:solidFill>
                            <a:srgbClr val="00A650"/>
                          </a:solidFill>
                          <a:latin typeface="Segoe UI"/>
                          <a:cs typeface="Segoe UI"/>
                        </a:rPr>
                        <a:t>Year</a:t>
                      </a:r>
                      <a:endParaRPr sz="1000">
                        <a:latin typeface="Segoe UI"/>
                        <a:cs typeface="Segoe UI"/>
                      </a:endParaRPr>
                    </a:p>
                  </a:txBody>
                  <a:tcPr marL="0" marR="0" marT="37465"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C2D69B"/>
                    </a:solidFill>
                  </a:tcPr>
                </a:tc>
                <a:tc>
                  <a:txBody>
                    <a:bodyPr/>
                    <a:lstStyle/>
                    <a:p>
                      <a:pPr algn="ctr">
                        <a:lnSpc>
                          <a:spcPct val="100000"/>
                        </a:lnSpc>
                        <a:spcBef>
                          <a:spcPts val="245"/>
                        </a:spcBef>
                      </a:pPr>
                      <a:r>
                        <a:rPr sz="1000" b="1" i="1" spc="10" dirty="0">
                          <a:solidFill>
                            <a:srgbClr val="00A650"/>
                          </a:solidFill>
                          <a:latin typeface="Segoe UI"/>
                          <a:cs typeface="Segoe UI"/>
                        </a:rPr>
                        <a:t>Cash Inflows (in</a:t>
                      </a:r>
                      <a:r>
                        <a:rPr sz="1000" b="1" i="1" spc="90" dirty="0">
                          <a:solidFill>
                            <a:srgbClr val="00A650"/>
                          </a:solidFill>
                          <a:latin typeface="Segoe UI"/>
                          <a:cs typeface="Segoe UI"/>
                        </a:rPr>
                        <a:t> </a:t>
                      </a:r>
                      <a:r>
                        <a:rPr sz="1050" b="1" i="1" spc="-45" dirty="0">
                          <a:solidFill>
                            <a:srgbClr val="00A650"/>
                          </a:solidFill>
                          <a:latin typeface="Trebuchet MS"/>
                          <a:cs typeface="Trebuchet MS"/>
                        </a:rPr>
                        <a:t>`</a:t>
                      </a:r>
                      <a:r>
                        <a:rPr sz="1000" b="1" i="1" spc="-45" dirty="0">
                          <a:solidFill>
                            <a:srgbClr val="00A650"/>
                          </a:solidFill>
                          <a:latin typeface="Segoe UI"/>
                          <a:cs typeface="Segoe UI"/>
                        </a:rPr>
                        <a:t>)</a:t>
                      </a:r>
                      <a:endParaRPr sz="1000">
                        <a:latin typeface="Segoe UI"/>
                        <a:cs typeface="Segoe UI"/>
                      </a:endParaRPr>
                    </a:p>
                  </a:txBody>
                  <a:tcPr marL="0" marR="0" marT="31115"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C2D69B"/>
                    </a:solidFill>
                  </a:tcPr>
                </a:tc>
                <a:extLst>
                  <a:ext uri="{0D108BD9-81ED-4DB2-BD59-A6C34878D82A}">
                    <a16:rowId xmlns:a16="http://schemas.microsoft.com/office/drawing/2014/main" val="10000"/>
                  </a:ext>
                </a:extLst>
              </a:tr>
              <a:tr h="243846">
                <a:tc>
                  <a:txBody>
                    <a:bodyPr/>
                    <a:lstStyle/>
                    <a:p>
                      <a:pPr algn="ctr">
                        <a:lnSpc>
                          <a:spcPct val="100000"/>
                        </a:lnSpc>
                        <a:spcBef>
                          <a:spcPts val="290"/>
                        </a:spcBef>
                      </a:pPr>
                      <a:r>
                        <a:rPr sz="1100" i="1" dirty="0">
                          <a:latin typeface="Segoe UI"/>
                          <a:cs typeface="Segoe UI"/>
                        </a:rPr>
                        <a:t>1</a:t>
                      </a:r>
                      <a:endParaRPr sz="1100">
                        <a:latin typeface="Segoe UI"/>
                        <a:cs typeface="Segoe UI"/>
                      </a:endParaRPr>
                    </a:p>
                  </a:txBody>
                  <a:tcPr marL="0" marR="0" marT="36830"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EAF1DD"/>
                    </a:solidFill>
                  </a:tcPr>
                </a:tc>
                <a:tc>
                  <a:txBody>
                    <a:bodyPr/>
                    <a:lstStyle/>
                    <a:p>
                      <a:pPr algn="ctr">
                        <a:lnSpc>
                          <a:spcPct val="100000"/>
                        </a:lnSpc>
                        <a:spcBef>
                          <a:spcPts val="290"/>
                        </a:spcBef>
                      </a:pPr>
                      <a:r>
                        <a:rPr sz="1100" i="1" spc="15" dirty="0">
                          <a:latin typeface="Segoe UI"/>
                          <a:cs typeface="Segoe UI"/>
                        </a:rPr>
                        <a:t>30,000</a:t>
                      </a:r>
                      <a:endParaRPr sz="1100">
                        <a:latin typeface="Segoe UI"/>
                        <a:cs typeface="Segoe UI"/>
                      </a:endParaRPr>
                    </a:p>
                  </a:txBody>
                  <a:tcPr marL="0" marR="0" marT="36830"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EAF1DD"/>
                    </a:solidFill>
                  </a:tcPr>
                </a:tc>
                <a:extLst>
                  <a:ext uri="{0D108BD9-81ED-4DB2-BD59-A6C34878D82A}">
                    <a16:rowId xmlns:a16="http://schemas.microsoft.com/office/drawing/2014/main" val="10001"/>
                  </a:ext>
                </a:extLst>
              </a:tr>
              <a:tr h="242315">
                <a:tc>
                  <a:txBody>
                    <a:bodyPr/>
                    <a:lstStyle/>
                    <a:p>
                      <a:pPr algn="ctr">
                        <a:lnSpc>
                          <a:spcPct val="100000"/>
                        </a:lnSpc>
                        <a:spcBef>
                          <a:spcPts val="290"/>
                        </a:spcBef>
                      </a:pPr>
                      <a:r>
                        <a:rPr sz="1100" i="1" dirty="0">
                          <a:latin typeface="Segoe UI"/>
                          <a:cs typeface="Segoe UI"/>
                        </a:rPr>
                        <a:t>2</a:t>
                      </a:r>
                      <a:endParaRPr sz="1100">
                        <a:latin typeface="Segoe UI"/>
                        <a:cs typeface="Segoe UI"/>
                      </a:endParaRPr>
                    </a:p>
                  </a:txBody>
                  <a:tcPr marL="0" marR="0" marT="36830"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EAF1DD"/>
                    </a:solidFill>
                  </a:tcPr>
                </a:tc>
                <a:tc>
                  <a:txBody>
                    <a:bodyPr/>
                    <a:lstStyle/>
                    <a:p>
                      <a:pPr algn="ctr">
                        <a:lnSpc>
                          <a:spcPct val="100000"/>
                        </a:lnSpc>
                        <a:spcBef>
                          <a:spcPts val="290"/>
                        </a:spcBef>
                      </a:pPr>
                      <a:r>
                        <a:rPr sz="1100" i="1" spc="15" dirty="0">
                          <a:latin typeface="Segoe UI"/>
                          <a:cs typeface="Segoe UI"/>
                        </a:rPr>
                        <a:t>40,000</a:t>
                      </a:r>
                      <a:endParaRPr sz="1100">
                        <a:latin typeface="Segoe UI"/>
                        <a:cs typeface="Segoe UI"/>
                      </a:endParaRPr>
                    </a:p>
                  </a:txBody>
                  <a:tcPr marL="0" marR="0" marT="36830"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EAF1DD"/>
                    </a:solidFill>
                  </a:tcPr>
                </a:tc>
                <a:extLst>
                  <a:ext uri="{0D108BD9-81ED-4DB2-BD59-A6C34878D82A}">
                    <a16:rowId xmlns:a16="http://schemas.microsoft.com/office/drawing/2014/main" val="10002"/>
                  </a:ext>
                </a:extLst>
              </a:tr>
              <a:tr h="243840">
                <a:tc>
                  <a:txBody>
                    <a:bodyPr/>
                    <a:lstStyle/>
                    <a:p>
                      <a:pPr algn="ctr">
                        <a:lnSpc>
                          <a:spcPct val="100000"/>
                        </a:lnSpc>
                        <a:spcBef>
                          <a:spcPts val="290"/>
                        </a:spcBef>
                      </a:pPr>
                      <a:r>
                        <a:rPr sz="1100" i="1" dirty="0">
                          <a:latin typeface="Segoe UI"/>
                          <a:cs typeface="Segoe UI"/>
                        </a:rPr>
                        <a:t>3</a:t>
                      </a:r>
                      <a:endParaRPr sz="1100">
                        <a:latin typeface="Segoe UI"/>
                        <a:cs typeface="Segoe UI"/>
                      </a:endParaRPr>
                    </a:p>
                  </a:txBody>
                  <a:tcPr marL="0" marR="0" marT="36830"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EAF1DD"/>
                    </a:solidFill>
                  </a:tcPr>
                </a:tc>
                <a:tc>
                  <a:txBody>
                    <a:bodyPr/>
                    <a:lstStyle/>
                    <a:p>
                      <a:pPr algn="ctr">
                        <a:lnSpc>
                          <a:spcPct val="100000"/>
                        </a:lnSpc>
                        <a:spcBef>
                          <a:spcPts val="290"/>
                        </a:spcBef>
                      </a:pPr>
                      <a:r>
                        <a:rPr sz="1100" i="1" spc="15" dirty="0">
                          <a:latin typeface="Segoe UI"/>
                          <a:cs typeface="Segoe UI"/>
                        </a:rPr>
                        <a:t>60,000</a:t>
                      </a:r>
                      <a:endParaRPr sz="1100">
                        <a:latin typeface="Segoe UI"/>
                        <a:cs typeface="Segoe UI"/>
                      </a:endParaRPr>
                    </a:p>
                  </a:txBody>
                  <a:tcPr marL="0" marR="0" marT="36830"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EAF1DD"/>
                    </a:solidFill>
                  </a:tcPr>
                </a:tc>
                <a:extLst>
                  <a:ext uri="{0D108BD9-81ED-4DB2-BD59-A6C34878D82A}">
                    <a16:rowId xmlns:a16="http://schemas.microsoft.com/office/drawing/2014/main" val="10003"/>
                  </a:ext>
                </a:extLst>
              </a:tr>
              <a:tr h="242315">
                <a:tc>
                  <a:txBody>
                    <a:bodyPr/>
                    <a:lstStyle/>
                    <a:p>
                      <a:pPr algn="ctr">
                        <a:lnSpc>
                          <a:spcPct val="100000"/>
                        </a:lnSpc>
                        <a:spcBef>
                          <a:spcPts val="290"/>
                        </a:spcBef>
                      </a:pPr>
                      <a:r>
                        <a:rPr sz="1100" i="1" dirty="0">
                          <a:latin typeface="Segoe UI"/>
                          <a:cs typeface="Segoe UI"/>
                        </a:rPr>
                        <a:t>4</a:t>
                      </a:r>
                      <a:endParaRPr sz="1100">
                        <a:latin typeface="Segoe UI"/>
                        <a:cs typeface="Segoe UI"/>
                      </a:endParaRPr>
                    </a:p>
                  </a:txBody>
                  <a:tcPr marL="0" marR="0" marT="36830"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EAF1DD"/>
                    </a:solidFill>
                  </a:tcPr>
                </a:tc>
                <a:tc>
                  <a:txBody>
                    <a:bodyPr/>
                    <a:lstStyle/>
                    <a:p>
                      <a:pPr algn="ctr">
                        <a:lnSpc>
                          <a:spcPct val="100000"/>
                        </a:lnSpc>
                        <a:spcBef>
                          <a:spcPts val="290"/>
                        </a:spcBef>
                      </a:pPr>
                      <a:r>
                        <a:rPr sz="1100" i="1" spc="15" dirty="0">
                          <a:latin typeface="Segoe UI"/>
                          <a:cs typeface="Segoe UI"/>
                        </a:rPr>
                        <a:t>30,000</a:t>
                      </a:r>
                      <a:endParaRPr sz="1100">
                        <a:latin typeface="Segoe UI"/>
                        <a:cs typeface="Segoe UI"/>
                      </a:endParaRPr>
                    </a:p>
                  </a:txBody>
                  <a:tcPr marL="0" marR="0" marT="36830"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EAF1DD"/>
                    </a:solidFill>
                  </a:tcPr>
                </a:tc>
                <a:extLst>
                  <a:ext uri="{0D108BD9-81ED-4DB2-BD59-A6C34878D82A}">
                    <a16:rowId xmlns:a16="http://schemas.microsoft.com/office/drawing/2014/main" val="10004"/>
                  </a:ext>
                </a:extLst>
              </a:tr>
              <a:tr h="243833">
                <a:tc>
                  <a:txBody>
                    <a:bodyPr/>
                    <a:lstStyle/>
                    <a:p>
                      <a:pPr algn="ctr">
                        <a:lnSpc>
                          <a:spcPct val="100000"/>
                        </a:lnSpc>
                        <a:spcBef>
                          <a:spcPts val="290"/>
                        </a:spcBef>
                      </a:pPr>
                      <a:r>
                        <a:rPr sz="1100" i="1" dirty="0">
                          <a:latin typeface="Segoe UI"/>
                          <a:cs typeface="Segoe UI"/>
                        </a:rPr>
                        <a:t>5</a:t>
                      </a:r>
                      <a:endParaRPr sz="1100">
                        <a:latin typeface="Segoe UI"/>
                        <a:cs typeface="Segoe UI"/>
                      </a:endParaRPr>
                    </a:p>
                  </a:txBody>
                  <a:tcPr marL="0" marR="0" marT="36830"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EAF1DD"/>
                    </a:solidFill>
                  </a:tcPr>
                </a:tc>
                <a:tc>
                  <a:txBody>
                    <a:bodyPr/>
                    <a:lstStyle/>
                    <a:p>
                      <a:pPr algn="ctr">
                        <a:lnSpc>
                          <a:spcPct val="100000"/>
                        </a:lnSpc>
                        <a:spcBef>
                          <a:spcPts val="290"/>
                        </a:spcBef>
                      </a:pPr>
                      <a:r>
                        <a:rPr sz="1100" i="1" spc="15" dirty="0">
                          <a:latin typeface="Segoe UI"/>
                          <a:cs typeface="Segoe UI"/>
                        </a:rPr>
                        <a:t>20,000</a:t>
                      </a:r>
                      <a:endParaRPr sz="1100">
                        <a:latin typeface="Segoe UI"/>
                        <a:cs typeface="Segoe UI"/>
                      </a:endParaRPr>
                    </a:p>
                  </a:txBody>
                  <a:tcPr marL="0" marR="0" marT="36830"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EAF1DD"/>
                    </a:solidFill>
                  </a:tcPr>
                </a:tc>
                <a:extLst>
                  <a:ext uri="{0D108BD9-81ED-4DB2-BD59-A6C34878D82A}">
                    <a16:rowId xmlns:a16="http://schemas.microsoft.com/office/drawing/2014/main" val="10005"/>
                  </a:ext>
                </a:extLst>
              </a:tr>
            </a:tbl>
          </a:graphicData>
        </a:graphic>
      </p:graphicFrame>
      <p:sp>
        <p:nvSpPr>
          <p:cNvPr id="11" name="object 11"/>
          <p:cNvSpPr txBox="1"/>
          <p:nvPr/>
        </p:nvSpPr>
        <p:spPr>
          <a:xfrm>
            <a:off x="896111" y="6342888"/>
            <a:ext cx="5294630" cy="187960"/>
          </a:xfrm>
          <a:prstGeom prst="rect">
            <a:avLst/>
          </a:prstGeom>
          <a:solidFill>
            <a:srgbClr val="C2D69B"/>
          </a:solidFill>
        </p:spPr>
        <p:txBody>
          <a:bodyPr vert="horz" wrap="square" lIns="0" tIns="10795" rIns="0" bIns="0" rtlCol="0">
            <a:spAutoFit/>
          </a:bodyPr>
          <a:lstStyle/>
          <a:p>
            <a:pPr marL="17780">
              <a:lnSpc>
                <a:spcPct val="100000"/>
              </a:lnSpc>
              <a:spcBef>
                <a:spcPts val="85"/>
              </a:spcBef>
            </a:pPr>
            <a:r>
              <a:rPr sz="1100" b="1" spc="-5" dirty="0">
                <a:solidFill>
                  <a:srgbClr val="00A650"/>
                </a:solidFill>
                <a:latin typeface="Segoe UI Black"/>
                <a:cs typeface="Segoe UI Black"/>
              </a:rPr>
              <a:t>SOLUTION</a:t>
            </a:r>
            <a:endParaRPr sz="1100">
              <a:latin typeface="Segoe UI Black"/>
              <a:cs typeface="Segoe UI Black"/>
            </a:endParaRPr>
          </a:p>
        </p:txBody>
      </p:sp>
      <p:sp>
        <p:nvSpPr>
          <p:cNvPr id="12" name="object 12"/>
          <p:cNvSpPr txBox="1"/>
          <p:nvPr/>
        </p:nvSpPr>
        <p:spPr>
          <a:xfrm>
            <a:off x="901700" y="6601459"/>
            <a:ext cx="2231390" cy="193675"/>
          </a:xfrm>
          <a:prstGeom prst="rect">
            <a:avLst/>
          </a:prstGeom>
        </p:spPr>
        <p:txBody>
          <a:bodyPr vert="horz" wrap="square" lIns="0" tIns="12700" rIns="0" bIns="0" rtlCol="0">
            <a:spAutoFit/>
          </a:bodyPr>
          <a:lstStyle/>
          <a:p>
            <a:pPr marL="12700">
              <a:lnSpc>
                <a:spcPct val="100000"/>
              </a:lnSpc>
              <a:spcBef>
                <a:spcPts val="100"/>
              </a:spcBef>
            </a:pPr>
            <a:r>
              <a:rPr sz="1100" spc="15" dirty="0">
                <a:latin typeface="Segoe UI"/>
                <a:cs typeface="Segoe UI"/>
              </a:rPr>
              <a:t>Let </a:t>
            </a:r>
            <a:r>
              <a:rPr sz="1100" spc="10" dirty="0">
                <a:latin typeface="Segoe UI"/>
                <a:cs typeface="Segoe UI"/>
              </a:rPr>
              <a:t>us </a:t>
            </a:r>
            <a:r>
              <a:rPr sz="1100" spc="15" dirty="0">
                <a:latin typeface="Segoe UI"/>
                <a:cs typeface="Segoe UI"/>
              </a:rPr>
              <a:t>discount </a:t>
            </a:r>
            <a:r>
              <a:rPr sz="1100" spc="10" dirty="0">
                <a:latin typeface="Segoe UI"/>
                <a:cs typeface="Segoe UI"/>
              </a:rPr>
              <a:t>cash </a:t>
            </a:r>
            <a:r>
              <a:rPr sz="1100" spc="15" dirty="0">
                <a:latin typeface="Segoe UI"/>
                <a:cs typeface="Segoe UI"/>
              </a:rPr>
              <a:t>flows </a:t>
            </a:r>
            <a:r>
              <a:rPr sz="1100" spc="5" dirty="0">
                <a:latin typeface="Segoe UI"/>
                <a:cs typeface="Segoe UI"/>
              </a:rPr>
              <a:t>by</a:t>
            </a:r>
            <a:r>
              <a:rPr sz="1100" spc="110" dirty="0">
                <a:latin typeface="Segoe UI"/>
                <a:cs typeface="Segoe UI"/>
              </a:rPr>
              <a:t> </a:t>
            </a:r>
            <a:r>
              <a:rPr sz="1100" spc="10" dirty="0">
                <a:latin typeface="Segoe UI"/>
                <a:cs typeface="Segoe UI"/>
              </a:rPr>
              <a:t>10%.</a:t>
            </a:r>
            <a:endParaRPr sz="1100">
              <a:latin typeface="Segoe UI"/>
              <a:cs typeface="Segoe UI"/>
            </a:endParaRPr>
          </a:p>
        </p:txBody>
      </p:sp>
      <p:graphicFrame>
        <p:nvGraphicFramePr>
          <p:cNvPr id="13" name="object 13"/>
          <p:cNvGraphicFramePr>
            <a:graphicFrameLocks noGrp="1"/>
          </p:cNvGraphicFramePr>
          <p:nvPr/>
        </p:nvGraphicFramePr>
        <p:xfrm>
          <a:off x="914400" y="6868655"/>
          <a:ext cx="5088253" cy="1400559"/>
        </p:xfrm>
        <a:graphic>
          <a:graphicData uri="http://schemas.openxmlformats.org/drawingml/2006/table">
            <a:tbl>
              <a:tblPr firstRow="1" bandRow="1">
                <a:tableStyleId>{2D5ABB26-0587-4C30-8999-92F81FD0307C}</a:tableStyleId>
              </a:tblPr>
              <a:tblGrid>
                <a:gridCol w="883919">
                  <a:extLst>
                    <a:ext uri="{9D8B030D-6E8A-4147-A177-3AD203B41FA5}">
                      <a16:colId xmlns:a16="http://schemas.microsoft.com/office/drawing/2014/main" val="20000"/>
                    </a:ext>
                  </a:extLst>
                </a:gridCol>
                <a:gridCol w="1276984">
                  <a:extLst>
                    <a:ext uri="{9D8B030D-6E8A-4147-A177-3AD203B41FA5}">
                      <a16:colId xmlns:a16="http://schemas.microsoft.com/office/drawing/2014/main" val="20001"/>
                    </a:ext>
                  </a:extLst>
                </a:gridCol>
                <a:gridCol w="1600200">
                  <a:extLst>
                    <a:ext uri="{9D8B030D-6E8A-4147-A177-3AD203B41FA5}">
                      <a16:colId xmlns:a16="http://schemas.microsoft.com/office/drawing/2014/main" val="20002"/>
                    </a:ext>
                  </a:extLst>
                </a:gridCol>
                <a:gridCol w="1327150">
                  <a:extLst>
                    <a:ext uri="{9D8B030D-6E8A-4147-A177-3AD203B41FA5}">
                      <a16:colId xmlns:a16="http://schemas.microsoft.com/office/drawing/2014/main" val="20003"/>
                    </a:ext>
                  </a:extLst>
                </a:gridCol>
              </a:tblGrid>
              <a:tr h="429768">
                <a:tc>
                  <a:txBody>
                    <a:bodyPr/>
                    <a:lstStyle/>
                    <a:p>
                      <a:pPr algn="ctr">
                        <a:lnSpc>
                          <a:spcPct val="100000"/>
                        </a:lnSpc>
                        <a:spcBef>
                          <a:spcPts val="290"/>
                        </a:spcBef>
                      </a:pPr>
                      <a:r>
                        <a:rPr sz="1100" b="1" spc="10" dirty="0">
                          <a:solidFill>
                            <a:srgbClr val="00A650"/>
                          </a:solidFill>
                          <a:latin typeface="Segoe UI"/>
                          <a:cs typeface="Segoe UI"/>
                        </a:rPr>
                        <a:t>Year</a:t>
                      </a:r>
                      <a:endParaRPr sz="1100">
                        <a:latin typeface="Segoe UI"/>
                        <a:cs typeface="Segoe UI"/>
                      </a:endParaRPr>
                    </a:p>
                  </a:txBody>
                  <a:tcPr marL="0" marR="0" marT="36830"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C2D69B"/>
                    </a:solidFill>
                  </a:tcPr>
                </a:tc>
                <a:tc>
                  <a:txBody>
                    <a:bodyPr/>
                    <a:lstStyle/>
                    <a:p>
                      <a:pPr algn="ctr">
                        <a:lnSpc>
                          <a:spcPct val="100000"/>
                        </a:lnSpc>
                        <a:spcBef>
                          <a:spcPts val="290"/>
                        </a:spcBef>
                      </a:pPr>
                      <a:r>
                        <a:rPr sz="1100" b="1" spc="15" dirty="0">
                          <a:solidFill>
                            <a:srgbClr val="00A650"/>
                          </a:solidFill>
                          <a:latin typeface="Segoe UI"/>
                          <a:cs typeface="Segoe UI"/>
                        </a:rPr>
                        <a:t>Cash Inflows</a:t>
                      </a:r>
                      <a:r>
                        <a:rPr sz="1100" b="1" dirty="0">
                          <a:solidFill>
                            <a:srgbClr val="00A650"/>
                          </a:solidFill>
                          <a:latin typeface="Segoe UI"/>
                          <a:cs typeface="Segoe UI"/>
                        </a:rPr>
                        <a:t> </a:t>
                      </a:r>
                      <a:r>
                        <a:rPr sz="1100" b="1" spc="-20" dirty="0">
                          <a:solidFill>
                            <a:srgbClr val="00A650"/>
                          </a:solidFill>
                          <a:latin typeface="Segoe UI"/>
                          <a:cs typeface="Segoe UI"/>
                        </a:rPr>
                        <a:t>(</a:t>
                      </a:r>
                      <a:r>
                        <a:rPr sz="1100" b="1" spc="-20" dirty="0">
                          <a:solidFill>
                            <a:srgbClr val="00A650"/>
                          </a:solidFill>
                          <a:latin typeface="Trebuchet MS"/>
                          <a:cs typeface="Trebuchet MS"/>
                        </a:rPr>
                        <a:t>`</a:t>
                      </a:r>
                      <a:r>
                        <a:rPr sz="1100" b="1" spc="-20" dirty="0">
                          <a:solidFill>
                            <a:srgbClr val="00A650"/>
                          </a:solidFill>
                          <a:latin typeface="Segoe UI"/>
                          <a:cs typeface="Segoe UI"/>
                        </a:rPr>
                        <a:t>)</a:t>
                      </a:r>
                      <a:endParaRPr sz="1100">
                        <a:latin typeface="Segoe UI"/>
                        <a:cs typeface="Segoe UI"/>
                      </a:endParaRPr>
                    </a:p>
                  </a:txBody>
                  <a:tcPr marL="0" marR="0" marT="36830"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C2D69B"/>
                    </a:solidFill>
                  </a:tcPr>
                </a:tc>
                <a:tc>
                  <a:txBody>
                    <a:bodyPr/>
                    <a:lstStyle/>
                    <a:p>
                      <a:pPr marL="653415" marR="75565" indent="-576580">
                        <a:lnSpc>
                          <a:spcPct val="110900"/>
                        </a:lnSpc>
                        <a:spcBef>
                          <a:spcPts val="145"/>
                        </a:spcBef>
                      </a:pPr>
                      <a:r>
                        <a:rPr sz="1100" b="1" spc="15" dirty="0">
                          <a:solidFill>
                            <a:srgbClr val="00A650"/>
                          </a:solidFill>
                          <a:latin typeface="Segoe UI"/>
                          <a:cs typeface="Segoe UI"/>
                        </a:rPr>
                        <a:t>Discounting </a:t>
                      </a:r>
                      <a:r>
                        <a:rPr sz="1100" b="1" spc="10" dirty="0">
                          <a:solidFill>
                            <a:srgbClr val="00A650"/>
                          </a:solidFill>
                          <a:latin typeface="Segoe UI"/>
                          <a:cs typeface="Segoe UI"/>
                        </a:rPr>
                        <a:t>factor </a:t>
                      </a:r>
                      <a:r>
                        <a:rPr sz="1100" b="1" spc="5" dirty="0">
                          <a:solidFill>
                            <a:srgbClr val="00A650"/>
                          </a:solidFill>
                          <a:latin typeface="Segoe UI"/>
                          <a:cs typeface="Segoe UI"/>
                        </a:rPr>
                        <a:t>at  </a:t>
                      </a:r>
                      <a:r>
                        <a:rPr sz="1100" b="1" spc="15" dirty="0">
                          <a:solidFill>
                            <a:srgbClr val="00A650"/>
                          </a:solidFill>
                          <a:latin typeface="Segoe UI"/>
                          <a:cs typeface="Segoe UI"/>
                        </a:rPr>
                        <a:t>10%</a:t>
                      </a:r>
                      <a:endParaRPr sz="1100">
                        <a:latin typeface="Segoe UI"/>
                        <a:cs typeface="Segoe UI"/>
                      </a:endParaRPr>
                    </a:p>
                  </a:txBody>
                  <a:tcPr marL="0" marR="0" marT="18415"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C2D69B"/>
                    </a:solidFill>
                  </a:tcPr>
                </a:tc>
                <a:tc>
                  <a:txBody>
                    <a:bodyPr/>
                    <a:lstStyle/>
                    <a:p>
                      <a:pPr algn="ctr">
                        <a:lnSpc>
                          <a:spcPct val="100000"/>
                        </a:lnSpc>
                        <a:spcBef>
                          <a:spcPts val="290"/>
                        </a:spcBef>
                      </a:pPr>
                      <a:r>
                        <a:rPr sz="1100" b="1" spc="15" dirty="0">
                          <a:solidFill>
                            <a:srgbClr val="00A650"/>
                          </a:solidFill>
                          <a:latin typeface="Segoe UI"/>
                          <a:cs typeface="Segoe UI"/>
                        </a:rPr>
                        <a:t>Present </a:t>
                      </a:r>
                      <a:r>
                        <a:rPr sz="1100" b="1" spc="10" dirty="0">
                          <a:solidFill>
                            <a:srgbClr val="00A650"/>
                          </a:solidFill>
                          <a:latin typeface="Segoe UI"/>
                          <a:cs typeface="Segoe UI"/>
                        </a:rPr>
                        <a:t>Value</a:t>
                      </a:r>
                      <a:r>
                        <a:rPr sz="1100" b="1" spc="25" dirty="0">
                          <a:solidFill>
                            <a:srgbClr val="00A650"/>
                          </a:solidFill>
                          <a:latin typeface="Segoe UI"/>
                          <a:cs typeface="Segoe UI"/>
                        </a:rPr>
                        <a:t> </a:t>
                      </a:r>
                      <a:r>
                        <a:rPr sz="1100" b="1" spc="-15" dirty="0">
                          <a:solidFill>
                            <a:srgbClr val="00A650"/>
                          </a:solidFill>
                          <a:latin typeface="Segoe UI"/>
                          <a:cs typeface="Segoe UI"/>
                        </a:rPr>
                        <a:t>(</a:t>
                      </a:r>
                      <a:r>
                        <a:rPr sz="1100" b="1" spc="-15" dirty="0">
                          <a:solidFill>
                            <a:srgbClr val="00A650"/>
                          </a:solidFill>
                          <a:latin typeface="Trebuchet MS"/>
                          <a:cs typeface="Trebuchet MS"/>
                        </a:rPr>
                        <a:t>`</a:t>
                      </a:r>
                      <a:r>
                        <a:rPr sz="1100" b="1" spc="-15" dirty="0">
                          <a:solidFill>
                            <a:srgbClr val="00A650"/>
                          </a:solidFill>
                          <a:latin typeface="Segoe UI"/>
                          <a:cs typeface="Segoe UI"/>
                        </a:rPr>
                        <a:t>)</a:t>
                      </a:r>
                      <a:endParaRPr sz="1100">
                        <a:latin typeface="Segoe UI"/>
                        <a:cs typeface="Segoe UI"/>
                      </a:endParaRPr>
                    </a:p>
                  </a:txBody>
                  <a:tcPr marL="0" marR="0" marT="36830"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C2D69B"/>
                    </a:solidFill>
                  </a:tcPr>
                </a:tc>
                <a:extLst>
                  <a:ext uri="{0D108BD9-81ED-4DB2-BD59-A6C34878D82A}">
                    <a16:rowId xmlns:a16="http://schemas.microsoft.com/office/drawing/2014/main" val="10000"/>
                  </a:ext>
                </a:extLst>
              </a:tr>
              <a:tr h="242315">
                <a:tc>
                  <a:txBody>
                    <a:bodyPr/>
                    <a:lstStyle/>
                    <a:p>
                      <a:pPr algn="ctr">
                        <a:lnSpc>
                          <a:spcPct val="100000"/>
                        </a:lnSpc>
                        <a:spcBef>
                          <a:spcPts val="290"/>
                        </a:spcBef>
                      </a:pPr>
                      <a:r>
                        <a:rPr sz="1100" dirty="0">
                          <a:latin typeface="Segoe UI"/>
                          <a:cs typeface="Segoe UI"/>
                        </a:rPr>
                        <a:t>1</a:t>
                      </a:r>
                      <a:endParaRPr sz="1100">
                        <a:latin typeface="Segoe UI"/>
                        <a:cs typeface="Segoe UI"/>
                      </a:endParaRPr>
                    </a:p>
                  </a:txBody>
                  <a:tcPr marL="0" marR="0" marT="36830"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EAF1DD"/>
                    </a:solidFill>
                  </a:tcPr>
                </a:tc>
                <a:tc>
                  <a:txBody>
                    <a:bodyPr/>
                    <a:lstStyle/>
                    <a:p>
                      <a:pPr marL="635" algn="ctr">
                        <a:lnSpc>
                          <a:spcPct val="100000"/>
                        </a:lnSpc>
                        <a:spcBef>
                          <a:spcPts val="290"/>
                        </a:spcBef>
                      </a:pPr>
                      <a:r>
                        <a:rPr sz="1100" spc="15" dirty="0">
                          <a:latin typeface="Segoe UI"/>
                          <a:cs typeface="Segoe UI"/>
                        </a:rPr>
                        <a:t>30,000</a:t>
                      </a:r>
                      <a:endParaRPr sz="1100">
                        <a:latin typeface="Segoe UI"/>
                        <a:cs typeface="Segoe UI"/>
                      </a:endParaRPr>
                    </a:p>
                  </a:txBody>
                  <a:tcPr marL="0" marR="0" marT="36830"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EAF1DD"/>
                    </a:solidFill>
                  </a:tcPr>
                </a:tc>
                <a:tc>
                  <a:txBody>
                    <a:bodyPr/>
                    <a:lstStyle/>
                    <a:p>
                      <a:pPr algn="ctr">
                        <a:lnSpc>
                          <a:spcPct val="100000"/>
                        </a:lnSpc>
                        <a:spcBef>
                          <a:spcPts val="290"/>
                        </a:spcBef>
                      </a:pPr>
                      <a:r>
                        <a:rPr sz="1100" spc="15" dirty="0">
                          <a:latin typeface="Segoe UI"/>
                          <a:cs typeface="Segoe UI"/>
                        </a:rPr>
                        <a:t>0.909</a:t>
                      </a:r>
                      <a:endParaRPr sz="1100">
                        <a:latin typeface="Segoe UI"/>
                        <a:cs typeface="Segoe UI"/>
                      </a:endParaRPr>
                    </a:p>
                  </a:txBody>
                  <a:tcPr marL="0" marR="0" marT="36830"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EAF1DD"/>
                    </a:solidFill>
                  </a:tcPr>
                </a:tc>
                <a:tc>
                  <a:txBody>
                    <a:bodyPr/>
                    <a:lstStyle/>
                    <a:p>
                      <a:pPr algn="ctr">
                        <a:lnSpc>
                          <a:spcPct val="100000"/>
                        </a:lnSpc>
                        <a:spcBef>
                          <a:spcPts val="290"/>
                        </a:spcBef>
                      </a:pPr>
                      <a:r>
                        <a:rPr sz="1100" spc="15" dirty="0">
                          <a:latin typeface="Segoe UI"/>
                          <a:cs typeface="Segoe UI"/>
                        </a:rPr>
                        <a:t>27,270</a:t>
                      </a:r>
                      <a:endParaRPr sz="1100">
                        <a:latin typeface="Segoe UI"/>
                        <a:cs typeface="Segoe UI"/>
                      </a:endParaRPr>
                    </a:p>
                  </a:txBody>
                  <a:tcPr marL="0" marR="0" marT="36830"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EAF1DD"/>
                    </a:solidFill>
                  </a:tcPr>
                </a:tc>
                <a:extLst>
                  <a:ext uri="{0D108BD9-81ED-4DB2-BD59-A6C34878D82A}">
                    <a16:rowId xmlns:a16="http://schemas.microsoft.com/office/drawing/2014/main" val="10001"/>
                  </a:ext>
                </a:extLst>
              </a:tr>
              <a:tr h="242315">
                <a:tc>
                  <a:txBody>
                    <a:bodyPr/>
                    <a:lstStyle/>
                    <a:p>
                      <a:pPr algn="ctr">
                        <a:lnSpc>
                          <a:spcPct val="100000"/>
                        </a:lnSpc>
                        <a:spcBef>
                          <a:spcPts val="290"/>
                        </a:spcBef>
                      </a:pPr>
                      <a:r>
                        <a:rPr sz="1100" dirty="0">
                          <a:latin typeface="Segoe UI"/>
                          <a:cs typeface="Segoe UI"/>
                        </a:rPr>
                        <a:t>2</a:t>
                      </a:r>
                      <a:endParaRPr sz="1100">
                        <a:latin typeface="Segoe UI"/>
                        <a:cs typeface="Segoe UI"/>
                      </a:endParaRPr>
                    </a:p>
                  </a:txBody>
                  <a:tcPr marL="0" marR="0" marT="36830"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EAF1DD"/>
                    </a:solidFill>
                  </a:tcPr>
                </a:tc>
                <a:tc>
                  <a:txBody>
                    <a:bodyPr/>
                    <a:lstStyle/>
                    <a:p>
                      <a:pPr marL="635" algn="ctr">
                        <a:lnSpc>
                          <a:spcPct val="100000"/>
                        </a:lnSpc>
                        <a:spcBef>
                          <a:spcPts val="290"/>
                        </a:spcBef>
                      </a:pPr>
                      <a:r>
                        <a:rPr sz="1100" spc="15" dirty="0">
                          <a:latin typeface="Segoe UI"/>
                          <a:cs typeface="Segoe UI"/>
                        </a:rPr>
                        <a:t>40,000</a:t>
                      </a:r>
                      <a:endParaRPr sz="1100">
                        <a:latin typeface="Segoe UI"/>
                        <a:cs typeface="Segoe UI"/>
                      </a:endParaRPr>
                    </a:p>
                  </a:txBody>
                  <a:tcPr marL="0" marR="0" marT="36830"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EAF1DD"/>
                    </a:solidFill>
                  </a:tcPr>
                </a:tc>
                <a:tc>
                  <a:txBody>
                    <a:bodyPr/>
                    <a:lstStyle/>
                    <a:p>
                      <a:pPr algn="ctr">
                        <a:lnSpc>
                          <a:spcPct val="100000"/>
                        </a:lnSpc>
                        <a:spcBef>
                          <a:spcPts val="290"/>
                        </a:spcBef>
                      </a:pPr>
                      <a:r>
                        <a:rPr sz="1100" spc="15" dirty="0">
                          <a:latin typeface="Segoe UI"/>
                          <a:cs typeface="Segoe UI"/>
                        </a:rPr>
                        <a:t>0.826</a:t>
                      </a:r>
                      <a:endParaRPr sz="1100">
                        <a:latin typeface="Segoe UI"/>
                        <a:cs typeface="Segoe UI"/>
                      </a:endParaRPr>
                    </a:p>
                  </a:txBody>
                  <a:tcPr marL="0" marR="0" marT="36830"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EAF1DD"/>
                    </a:solidFill>
                  </a:tcPr>
                </a:tc>
                <a:tc>
                  <a:txBody>
                    <a:bodyPr/>
                    <a:lstStyle/>
                    <a:p>
                      <a:pPr algn="ctr">
                        <a:lnSpc>
                          <a:spcPct val="100000"/>
                        </a:lnSpc>
                        <a:spcBef>
                          <a:spcPts val="290"/>
                        </a:spcBef>
                      </a:pPr>
                      <a:r>
                        <a:rPr sz="1100" spc="15" dirty="0">
                          <a:latin typeface="Segoe UI"/>
                          <a:cs typeface="Segoe UI"/>
                        </a:rPr>
                        <a:t>33,040</a:t>
                      </a:r>
                      <a:endParaRPr sz="1100">
                        <a:latin typeface="Segoe UI"/>
                        <a:cs typeface="Segoe UI"/>
                      </a:endParaRPr>
                    </a:p>
                  </a:txBody>
                  <a:tcPr marL="0" marR="0" marT="36830"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EAF1DD"/>
                    </a:solidFill>
                  </a:tcPr>
                </a:tc>
                <a:extLst>
                  <a:ext uri="{0D108BD9-81ED-4DB2-BD59-A6C34878D82A}">
                    <a16:rowId xmlns:a16="http://schemas.microsoft.com/office/drawing/2014/main" val="10002"/>
                  </a:ext>
                </a:extLst>
              </a:tr>
              <a:tr h="243846">
                <a:tc>
                  <a:txBody>
                    <a:bodyPr/>
                    <a:lstStyle/>
                    <a:p>
                      <a:pPr algn="ctr">
                        <a:lnSpc>
                          <a:spcPct val="100000"/>
                        </a:lnSpc>
                        <a:spcBef>
                          <a:spcPts val="305"/>
                        </a:spcBef>
                      </a:pPr>
                      <a:r>
                        <a:rPr sz="1100" dirty="0">
                          <a:latin typeface="Segoe UI"/>
                          <a:cs typeface="Segoe UI"/>
                        </a:rPr>
                        <a:t>3</a:t>
                      </a:r>
                      <a:endParaRPr sz="1100">
                        <a:latin typeface="Segoe UI"/>
                        <a:cs typeface="Segoe UI"/>
                      </a:endParaRPr>
                    </a:p>
                  </a:txBody>
                  <a:tcPr marL="0" marR="0" marT="38735"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EAF1DD"/>
                    </a:solidFill>
                  </a:tcPr>
                </a:tc>
                <a:tc>
                  <a:txBody>
                    <a:bodyPr/>
                    <a:lstStyle/>
                    <a:p>
                      <a:pPr marL="635" algn="ctr">
                        <a:lnSpc>
                          <a:spcPct val="100000"/>
                        </a:lnSpc>
                        <a:spcBef>
                          <a:spcPts val="305"/>
                        </a:spcBef>
                      </a:pPr>
                      <a:r>
                        <a:rPr sz="1100" spc="15" dirty="0">
                          <a:latin typeface="Segoe UI"/>
                          <a:cs typeface="Segoe UI"/>
                        </a:rPr>
                        <a:t>60,000</a:t>
                      </a:r>
                      <a:endParaRPr sz="1100">
                        <a:latin typeface="Segoe UI"/>
                        <a:cs typeface="Segoe UI"/>
                      </a:endParaRPr>
                    </a:p>
                  </a:txBody>
                  <a:tcPr marL="0" marR="0" marT="38735"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EAF1DD"/>
                    </a:solidFill>
                  </a:tcPr>
                </a:tc>
                <a:tc>
                  <a:txBody>
                    <a:bodyPr/>
                    <a:lstStyle/>
                    <a:p>
                      <a:pPr algn="ctr">
                        <a:lnSpc>
                          <a:spcPct val="100000"/>
                        </a:lnSpc>
                        <a:spcBef>
                          <a:spcPts val="305"/>
                        </a:spcBef>
                      </a:pPr>
                      <a:r>
                        <a:rPr sz="1100" spc="15" dirty="0">
                          <a:latin typeface="Segoe UI"/>
                          <a:cs typeface="Segoe UI"/>
                        </a:rPr>
                        <a:t>0.751</a:t>
                      </a:r>
                      <a:endParaRPr sz="1100">
                        <a:latin typeface="Segoe UI"/>
                        <a:cs typeface="Segoe UI"/>
                      </a:endParaRPr>
                    </a:p>
                  </a:txBody>
                  <a:tcPr marL="0" marR="0" marT="38735"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EAF1DD"/>
                    </a:solidFill>
                  </a:tcPr>
                </a:tc>
                <a:tc>
                  <a:txBody>
                    <a:bodyPr/>
                    <a:lstStyle/>
                    <a:p>
                      <a:pPr algn="ctr">
                        <a:lnSpc>
                          <a:spcPct val="100000"/>
                        </a:lnSpc>
                        <a:spcBef>
                          <a:spcPts val="305"/>
                        </a:spcBef>
                      </a:pPr>
                      <a:r>
                        <a:rPr sz="1100" spc="15" dirty="0">
                          <a:latin typeface="Segoe UI"/>
                          <a:cs typeface="Segoe UI"/>
                        </a:rPr>
                        <a:t>45,060</a:t>
                      </a:r>
                      <a:endParaRPr sz="1100">
                        <a:latin typeface="Segoe UI"/>
                        <a:cs typeface="Segoe UI"/>
                      </a:endParaRPr>
                    </a:p>
                  </a:txBody>
                  <a:tcPr marL="0" marR="0" marT="38735"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EAF1DD"/>
                    </a:solidFill>
                  </a:tcPr>
                </a:tc>
                <a:extLst>
                  <a:ext uri="{0D108BD9-81ED-4DB2-BD59-A6C34878D82A}">
                    <a16:rowId xmlns:a16="http://schemas.microsoft.com/office/drawing/2014/main" val="10003"/>
                  </a:ext>
                </a:extLst>
              </a:tr>
              <a:tr h="242315">
                <a:tc>
                  <a:txBody>
                    <a:bodyPr/>
                    <a:lstStyle/>
                    <a:p>
                      <a:pPr algn="ctr">
                        <a:lnSpc>
                          <a:spcPct val="100000"/>
                        </a:lnSpc>
                        <a:spcBef>
                          <a:spcPts val="290"/>
                        </a:spcBef>
                      </a:pPr>
                      <a:r>
                        <a:rPr sz="1100" dirty="0">
                          <a:latin typeface="Segoe UI"/>
                          <a:cs typeface="Segoe UI"/>
                        </a:rPr>
                        <a:t>4</a:t>
                      </a:r>
                      <a:endParaRPr sz="1100">
                        <a:latin typeface="Segoe UI"/>
                        <a:cs typeface="Segoe UI"/>
                      </a:endParaRPr>
                    </a:p>
                  </a:txBody>
                  <a:tcPr marL="0" marR="0" marT="36830"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EAF1DD"/>
                    </a:solidFill>
                  </a:tcPr>
                </a:tc>
                <a:tc>
                  <a:txBody>
                    <a:bodyPr/>
                    <a:lstStyle/>
                    <a:p>
                      <a:pPr marL="635" algn="ctr">
                        <a:lnSpc>
                          <a:spcPct val="100000"/>
                        </a:lnSpc>
                        <a:spcBef>
                          <a:spcPts val="290"/>
                        </a:spcBef>
                      </a:pPr>
                      <a:r>
                        <a:rPr sz="1100" spc="15" dirty="0">
                          <a:latin typeface="Segoe UI"/>
                          <a:cs typeface="Segoe UI"/>
                        </a:rPr>
                        <a:t>30,000</a:t>
                      </a:r>
                      <a:endParaRPr sz="1100">
                        <a:latin typeface="Segoe UI"/>
                        <a:cs typeface="Segoe UI"/>
                      </a:endParaRPr>
                    </a:p>
                  </a:txBody>
                  <a:tcPr marL="0" marR="0" marT="36830"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EAF1DD"/>
                    </a:solidFill>
                  </a:tcPr>
                </a:tc>
                <a:tc>
                  <a:txBody>
                    <a:bodyPr/>
                    <a:lstStyle/>
                    <a:p>
                      <a:pPr algn="ctr">
                        <a:lnSpc>
                          <a:spcPct val="100000"/>
                        </a:lnSpc>
                        <a:spcBef>
                          <a:spcPts val="290"/>
                        </a:spcBef>
                      </a:pPr>
                      <a:r>
                        <a:rPr sz="1100" spc="15" dirty="0">
                          <a:latin typeface="Segoe UI"/>
                          <a:cs typeface="Segoe UI"/>
                        </a:rPr>
                        <a:t>0.683</a:t>
                      </a:r>
                      <a:endParaRPr sz="1100">
                        <a:latin typeface="Segoe UI"/>
                        <a:cs typeface="Segoe UI"/>
                      </a:endParaRPr>
                    </a:p>
                  </a:txBody>
                  <a:tcPr marL="0" marR="0" marT="36830"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EAF1DD"/>
                    </a:solidFill>
                  </a:tcPr>
                </a:tc>
                <a:tc>
                  <a:txBody>
                    <a:bodyPr/>
                    <a:lstStyle/>
                    <a:p>
                      <a:pPr algn="ctr">
                        <a:lnSpc>
                          <a:spcPct val="100000"/>
                        </a:lnSpc>
                        <a:spcBef>
                          <a:spcPts val="290"/>
                        </a:spcBef>
                      </a:pPr>
                      <a:r>
                        <a:rPr sz="1100" spc="15" dirty="0">
                          <a:latin typeface="Segoe UI"/>
                          <a:cs typeface="Segoe UI"/>
                        </a:rPr>
                        <a:t>20,490</a:t>
                      </a:r>
                      <a:endParaRPr sz="1100">
                        <a:latin typeface="Segoe UI"/>
                        <a:cs typeface="Segoe UI"/>
                      </a:endParaRPr>
                    </a:p>
                  </a:txBody>
                  <a:tcPr marL="0" marR="0" marT="36830"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EAF1DD"/>
                    </a:solidFill>
                  </a:tcPr>
                </a:tc>
                <a:extLst>
                  <a:ext uri="{0D108BD9-81ED-4DB2-BD59-A6C34878D82A}">
                    <a16:rowId xmlns:a16="http://schemas.microsoft.com/office/drawing/2014/main" val="10004"/>
                  </a:ext>
                </a:extLst>
              </a:tr>
            </a:tbl>
          </a:graphicData>
        </a:graphic>
      </p:graphicFrame>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txBox="1"/>
          <p:nvPr/>
        </p:nvSpPr>
        <p:spPr>
          <a:xfrm>
            <a:off x="1639316" y="734060"/>
            <a:ext cx="316865" cy="193675"/>
          </a:xfrm>
          <a:prstGeom prst="rect">
            <a:avLst/>
          </a:prstGeom>
        </p:spPr>
        <p:txBody>
          <a:bodyPr vert="horz" wrap="square" lIns="0" tIns="12700" rIns="0" bIns="0" rtlCol="0">
            <a:spAutoFit/>
          </a:bodyPr>
          <a:lstStyle/>
          <a:p>
            <a:pPr marL="12700">
              <a:lnSpc>
                <a:spcPct val="100000"/>
              </a:lnSpc>
              <a:spcBef>
                <a:spcPts val="100"/>
              </a:spcBef>
            </a:pPr>
            <a:r>
              <a:rPr sz="1100" b="1" spc="25" dirty="0">
                <a:solidFill>
                  <a:srgbClr val="FFFFFF"/>
                </a:solidFill>
                <a:latin typeface="Segoe UI"/>
                <a:cs typeface="Segoe UI"/>
              </a:rPr>
              <a:t>7</a:t>
            </a:r>
            <a:r>
              <a:rPr sz="1100" b="1" spc="10" dirty="0">
                <a:solidFill>
                  <a:srgbClr val="FFFFFF"/>
                </a:solidFill>
                <a:latin typeface="Segoe UI"/>
                <a:cs typeface="Segoe UI"/>
              </a:rPr>
              <a:t>.</a:t>
            </a:r>
            <a:r>
              <a:rPr sz="1100" b="1" spc="25" dirty="0">
                <a:solidFill>
                  <a:srgbClr val="FFFFFF"/>
                </a:solidFill>
                <a:latin typeface="Segoe UI"/>
                <a:cs typeface="Segoe UI"/>
              </a:rPr>
              <a:t>34</a:t>
            </a:r>
            <a:endParaRPr sz="1100">
              <a:latin typeface="Segoe UI"/>
              <a:cs typeface="Segoe UI"/>
            </a:endParaRPr>
          </a:p>
        </p:txBody>
      </p:sp>
      <p:graphicFrame>
        <p:nvGraphicFramePr>
          <p:cNvPr id="4" name="object 4"/>
          <p:cNvGraphicFramePr>
            <a:graphicFrameLocks noGrp="1"/>
          </p:cNvGraphicFramePr>
          <p:nvPr/>
        </p:nvGraphicFramePr>
        <p:xfrm>
          <a:off x="914400" y="1269491"/>
          <a:ext cx="5088253" cy="486155"/>
        </p:xfrm>
        <a:graphic>
          <a:graphicData uri="http://schemas.openxmlformats.org/drawingml/2006/table">
            <a:tbl>
              <a:tblPr firstRow="1" bandRow="1">
                <a:tableStyleId>{2D5ABB26-0587-4C30-8999-92F81FD0307C}</a:tableStyleId>
              </a:tblPr>
              <a:tblGrid>
                <a:gridCol w="883919">
                  <a:extLst>
                    <a:ext uri="{9D8B030D-6E8A-4147-A177-3AD203B41FA5}">
                      <a16:colId xmlns:a16="http://schemas.microsoft.com/office/drawing/2014/main" val="20000"/>
                    </a:ext>
                  </a:extLst>
                </a:gridCol>
                <a:gridCol w="1276984">
                  <a:extLst>
                    <a:ext uri="{9D8B030D-6E8A-4147-A177-3AD203B41FA5}">
                      <a16:colId xmlns:a16="http://schemas.microsoft.com/office/drawing/2014/main" val="20001"/>
                    </a:ext>
                  </a:extLst>
                </a:gridCol>
                <a:gridCol w="1600200">
                  <a:extLst>
                    <a:ext uri="{9D8B030D-6E8A-4147-A177-3AD203B41FA5}">
                      <a16:colId xmlns:a16="http://schemas.microsoft.com/office/drawing/2014/main" val="20002"/>
                    </a:ext>
                  </a:extLst>
                </a:gridCol>
                <a:gridCol w="1327150">
                  <a:extLst>
                    <a:ext uri="{9D8B030D-6E8A-4147-A177-3AD203B41FA5}">
                      <a16:colId xmlns:a16="http://schemas.microsoft.com/office/drawing/2014/main" val="20003"/>
                    </a:ext>
                  </a:extLst>
                </a:gridCol>
              </a:tblGrid>
              <a:tr h="243839">
                <a:tc>
                  <a:txBody>
                    <a:bodyPr/>
                    <a:lstStyle/>
                    <a:p>
                      <a:pPr algn="ctr">
                        <a:lnSpc>
                          <a:spcPct val="100000"/>
                        </a:lnSpc>
                        <a:spcBef>
                          <a:spcPts val="300"/>
                        </a:spcBef>
                      </a:pPr>
                      <a:r>
                        <a:rPr sz="1100" dirty="0">
                          <a:latin typeface="Segoe UI"/>
                          <a:cs typeface="Segoe UI"/>
                        </a:rPr>
                        <a:t>5</a:t>
                      </a:r>
                      <a:endParaRPr sz="1100">
                        <a:latin typeface="Segoe UI"/>
                        <a:cs typeface="Segoe UI"/>
                      </a:endParaRPr>
                    </a:p>
                  </a:txBody>
                  <a:tcPr marL="0" marR="0" marT="38100"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EAF1DD"/>
                    </a:solidFill>
                  </a:tcPr>
                </a:tc>
                <a:tc>
                  <a:txBody>
                    <a:bodyPr/>
                    <a:lstStyle/>
                    <a:p>
                      <a:pPr marL="635" algn="ctr">
                        <a:lnSpc>
                          <a:spcPct val="100000"/>
                        </a:lnSpc>
                        <a:spcBef>
                          <a:spcPts val="300"/>
                        </a:spcBef>
                      </a:pPr>
                      <a:r>
                        <a:rPr sz="1100" spc="15" dirty="0">
                          <a:latin typeface="Segoe UI"/>
                          <a:cs typeface="Segoe UI"/>
                        </a:rPr>
                        <a:t>20,000</a:t>
                      </a:r>
                      <a:endParaRPr sz="1100">
                        <a:latin typeface="Segoe UI"/>
                        <a:cs typeface="Segoe UI"/>
                      </a:endParaRPr>
                    </a:p>
                  </a:txBody>
                  <a:tcPr marL="0" marR="0" marT="38100"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EAF1DD"/>
                    </a:solidFill>
                  </a:tcPr>
                </a:tc>
                <a:tc>
                  <a:txBody>
                    <a:bodyPr/>
                    <a:lstStyle/>
                    <a:p>
                      <a:pPr algn="ctr">
                        <a:lnSpc>
                          <a:spcPct val="100000"/>
                        </a:lnSpc>
                        <a:spcBef>
                          <a:spcPts val="300"/>
                        </a:spcBef>
                      </a:pPr>
                      <a:r>
                        <a:rPr sz="1100" spc="15" dirty="0">
                          <a:latin typeface="Segoe UI"/>
                          <a:cs typeface="Segoe UI"/>
                        </a:rPr>
                        <a:t>0.621</a:t>
                      </a:r>
                      <a:endParaRPr sz="1100">
                        <a:latin typeface="Segoe UI"/>
                        <a:cs typeface="Segoe UI"/>
                      </a:endParaRPr>
                    </a:p>
                  </a:txBody>
                  <a:tcPr marL="0" marR="0" marT="38100"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EAF1DD"/>
                    </a:solidFill>
                  </a:tcPr>
                </a:tc>
                <a:tc>
                  <a:txBody>
                    <a:bodyPr/>
                    <a:lstStyle/>
                    <a:p>
                      <a:pPr algn="ctr">
                        <a:lnSpc>
                          <a:spcPct val="100000"/>
                        </a:lnSpc>
                        <a:spcBef>
                          <a:spcPts val="300"/>
                        </a:spcBef>
                      </a:pPr>
                      <a:r>
                        <a:rPr sz="1100" spc="15" dirty="0">
                          <a:latin typeface="Segoe UI"/>
                          <a:cs typeface="Segoe UI"/>
                        </a:rPr>
                        <a:t>12,420</a:t>
                      </a:r>
                      <a:endParaRPr sz="1100">
                        <a:latin typeface="Segoe UI"/>
                        <a:cs typeface="Segoe UI"/>
                      </a:endParaRPr>
                    </a:p>
                  </a:txBody>
                  <a:tcPr marL="0" marR="0" marT="38100"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EAF1DD"/>
                    </a:solidFill>
                  </a:tcPr>
                </a:tc>
                <a:extLst>
                  <a:ext uri="{0D108BD9-81ED-4DB2-BD59-A6C34878D82A}">
                    <a16:rowId xmlns:a16="http://schemas.microsoft.com/office/drawing/2014/main" val="10000"/>
                  </a:ext>
                </a:extLst>
              </a:tr>
              <a:tr h="242316">
                <a:tc>
                  <a:txBody>
                    <a:bodyPr/>
                    <a:lstStyle/>
                    <a:p>
                      <a:pPr>
                        <a:lnSpc>
                          <a:spcPct val="100000"/>
                        </a:lnSpc>
                      </a:pPr>
                      <a:endParaRPr sz="1000">
                        <a:latin typeface="Times New Roman"/>
                        <a:cs typeface="Times New Roman"/>
                      </a:endParaRPr>
                    </a:p>
                  </a:txBody>
                  <a:tcPr marL="0" marR="0" marT="0"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EAF1DD"/>
                    </a:solidFill>
                  </a:tcPr>
                </a:tc>
                <a:tc>
                  <a:txBody>
                    <a:bodyPr/>
                    <a:lstStyle/>
                    <a:p>
                      <a:pPr>
                        <a:lnSpc>
                          <a:spcPct val="100000"/>
                        </a:lnSpc>
                      </a:pPr>
                      <a:endParaRPr sz="1000">
                        <a:latin typeface="Times New Roman"/>
                        <a:cs typeface="Times New Roman"/>
                      </a:endParaRPr>
                    </a:p>
                  </a:txBody>
                  <a:tcPr marL="0" marR="0" marT="0"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EAF1DD"/>
                    </a:solidFill>
                  </a:tcPr>
                </a:tc>
                <a:tc>
                  <a:txBody>
                    <a:bodyPr/>
                    <a:lstStyle/>
                    <a:p>
                      <a:pPr algn="ctr">
                        <a:lnSpc>
                          <a:spcPct val="100000"/>
                        </a:lnSpc>
                        <a:spcBef>
                          <a:spcPts val="290"/>
                        </a:spcBef>
                      </a:pPr>
                      <a:r>
                        <a:rPr sz="1100" spc="15" dirty="0">
                          <a:latin typeface="Segoe UI"/>
                          <a:cs typeface="Segoe UI"/>
                        </a:rPr>
                        <a:t>Total present</a:t>
                      </a:r>
                      <a:r>
                        <a:rPr sz="1100" spc="25" dirty="0">
                          <a:latin typeface="Segoe UI"/>
                          <a:cs typeface="Segoe UI"/>
                        </a:rPr>
                        <a:t> </a:t>
                      </a:r>
                      <a:r>
                        <a:rPr sz="1100" spc="15" dirty="0">
                          <a:latin typeface="Segoe UI"/>
                          <a:cs typeface="Segoe UI"/>
                        </a:rPr>
                        <a:t>value</a:t>
                      </a:r>
                      <a:endParaRPr sz="1100">
                        <a:latin typeface="Segoe UI"/>
                        <a:cs typeface="Segoe UI"/>
                      </a:endParaRPr>
                    </a:p>
                  </a:txBody>
                  <a:tcPr marL="0" marR="0" marT="36830"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EAF1DD"/>
                    </a:solidFill>
                  </a:tcPr>
                </a:tc>
                <a:tc>
                  <a:txBody>
                    <a:bodyPr/>
                    <a:lstStyle/>
                    <a:p>
                      <a:pPr marL="635" algn="ctr">
                        <a:lnSpc>
                          <a:spcPct val="100000"/>
                        </a:lnSpc>
                        <a:spcBef>
                          <a:spcPts val="290"/>
                        </a:spcBef>
                      </a:pPr>
                      <a:r>
                        <a:rPr sz="1100" spc="15" dirty="0">
                          <a:latin typeface="Segoe UI"/>
                          <a:cs typeface="Segoe UI"/>
                        </a:rPr>
                        <a:t>1,38,280</a:t>
                      </a:r>
                      <a:endParaRPr sz="1100">
                        <a:latin typeface="Segoe UI"/>
                        <a:cs typeface="Segoe UI"/>
                      </a:endParaRPr>
                    </a:p>
                  </a:txBody>
                  <a:tcPr marL="0" marR="0" marT="36830"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EAF1DD"/>
                    </a:solidFill>
                  </a:tcPr>
                </a:tc>
                <a:extLst>
                  <a:ext uri="{0D108BD9-81ED-4DB2-BD59-A6C34878D82A}">
                    <a16:rowId xmlns:a16="http://schemas.microsoft.com/office/drawing/2014/main" val="10001"/>
                  </a:ext>
                </a:extLst>
              </a:tr>
            </a:tbl>
          </a:graphicData>
        </a:graphic>
      </p:graphicFrame>
      <p:sp>
        <p:nvSpPr>
          <p:cNvPr id="5" name="object 5"/>
          <p:cNvSpPr txBox="1"/>
          <p:nvPr/>
        </p:nvSpPr>
        <p:spPr>
          <a:xfrm>
            <a:off x="901700" y="1815197"/>
            <a:ext cx="5281930" cy="397510"/>
          </a:xfrm>
          <a:prstGeom prst="rect">
            <a:avLst/>
          </a:prstGeom>
        </p:spPr>
        <p:txBody>
          <a:bodyPr vert="horz" wrap="square" lIns="0" tIns="12700" rIns="0" bIns="0" rtlCol="0">
            <a:spAutoFit/>
          </a:bodyPr>
          <a:lstStyle/>
          <a:p>
            <a:pPr marL="12700" marR="5080">
              <a:lnSpc>
                <a:spcPct val="110900"/>
              </a:lnSpc>
              <a:spcBef>
                <a:spcPts val="100"/>
              </a:spcBef>
            </a:pPr>
            <a:r>
              <a:rPr sz="1100" spc="15" dirty="0">
                <a:latin typeface="Segoe UI"/>
                <a:cs typeface="Segoe UI"/>
              </a:rPr>
              <a:t>The present </a:t>
            </a:r>
            <a:r>
              <a:rPr sz="1100" spc="10" dirty="0">
                <a:latin typeface="Segoe UI"/>
                <a:cs typeface="Segoe UI"/>
              </a:rPr>
              <a:t>value at </a:t>
            </a:r>
            <a:r>
              <a:rPr sz="1100" spc="15" dirty="0">
                <a:latin typeface="Segoe UI"/>
                <a:cs typeface="Segoe UI"/>
              </a:rPr>
              <a:t>10% comes </a:t>
            </a:r>
            <a:r>
              <a:rPr sz="1100" spc="5" dirty="0">
                <a:latin typeface="Segoe UI"/>
                <a:cs typeface="Segoe UI"/>
              </a:rPr>
              <a:t>to </a:t>
            </a:r>
            <a:r>
              <a:rPr sz="1100" spc="10" dirty="0">
                <a:latin typeface="Trebuchet MS"/>
                <a:cs typeface="Trebuchet MS"/>
              </a:rPr>
              <a:t>`</a:t>
            </a:r>
            <a:r>
              <a:rPr sz="1100" spc="10" dirty="0">
                <a:latin typeface="Segoe UI"/>
                <a:cs typeface="Segoe UI"/>
              </a:rPr>
              <a:t>1,38,280, which is more than the initial  </a:t>
            </a:r>
            <a:r>
              <a:rPr sz="1100" spc="15" dirty="0">
                <a:latin typeface="Segoe UI"/>
                <a:cs typeface="Segoe UI"/>
              </a:rPr>
              <a:t>investment. Therefore, </a:t>
            </a:r>
            <a:r>
              <a:rPr sz="1100" dirty="0">
                <a:latin typeface="Segoe UI"/>
                <a:cs typeface="Segoe UI"/>
              </a:rPr>
              <a:t>a </a:t>
            </a:r>
            <a:r>
              <a:rPr sz="1100" spc="15" dirty="0">
                <a:latin typeface="Segoe UI"/>
                <a:cs typeface="Segoe UI"/>
              </a:rPr>
              <a:t>higher discount rate </a:t>
            </a:r>
            <a:r>
              <a:rPr sz="1100" spc="10" dirty="0">
                <a:latin typeface="Segoe UI"/>
                <a:cs typeface="Segoe UI"/>
              </a:rPr>
              <a:t>is </a:t>
            </a:r>
            <a:r>
              <a:rPr sz="1100" spc="15" dirty="0">
                <a:latin typeface="Segoe UI"/>
                <a:cs typeface="Segoe UI"/>
              </a:rPr>
              <a:t>suggested, </a:t>
            </a:r>
            <a:r>
              <a:rPr sz="1100" spc="10" dirty="0">
                <a:latin typeface="Segoe UI"/>
                <a:cs typeface="Segoe UI"/>
              </a:rPr>
              <a:t>say,</a:t>
            </a:r>
            <a:r>
              <a:rPr sz="1100" spc="185" dirty="0">
                <a:latin typeface="Segoe UI"/>
                <a:cs typeface="Segoe UI"/>
              </a:rPr>
              <a:t> </a:t>
            </a:r>
            <a:r>
              <a:rPr sz="1100" spc="15" dirty="0">
                <a:latin typeface="Segoe UI"/>
                <a:cs typeface="Segoe UI"/>
              </a:rPr>
              <a:t>12%.</a:t>
            </a:r>
            <a:endParaRPr sz="1100">
              <a:latin typeface="Segoe UI"/>
              <a:cs typeface="Segoe UI"/>
            </a:endParaRPr>
          </a:p>
        </p:txBody>
      </p:sp>
      <p:graphicFrame>
        <p:nvGraphicFramePr>
          <p:cNvPr id="6" name="object 6"/>
          <p:cNvGraphicFramePr>
            <a:graphicFrameLocks noGrp="1"/>
          </p:cNvGraphicFramePr>
          <p:nvPr/>
        </p:nvGraphicFramePr>
        <p:xfrm>
          <a:off x="914400" y="2286000"/>
          <a:ext cx="5082539" cy="1886708"/>
        </p:xfrm>
        <a:graphic>
          <a:graphicData uri="http://schemas.openxmlformats.org/drawingml/2006/table">
            <a:tbl>
              <a:tblPr firstRow="1" bandRow="1">
                <a:tableStyleId>{2D5ABB26-0587-4C30-8999-92F81FD0307C}</a:tableStyleId>
              </a:tblPr>
              <a:tblGrid>
                <a:gridCol w="842644">
                  <a:extLst>
                    <a:ext uri="{9D8B030D-6E8A-4147-A177-3AD203B41FA5}">
                      <a16:colId xmlns:a16="http://schemas.microsoft.com/office/drawing/2014/main" val="20000"/>
                    </a:ext>
                  </a:extLst>
                </a:gridCol>
                <a:gridCol w="1217295">
                  <a:extLst>
                    <a:ext uri="{9D8B030D-6E8A-4147-A177-3AD203B41FA5}">
                      <a16:colId xmlns:a16="http://schemas.microsoft.com/office/drawing/2014/main" val="20001"/>
                    </a:ext>
                  </a:extLst>
                </a:gridCol>
                <a:gridCol w="1590675">
                  <a:extLst>
                    <a:ext uri="{9D8B030D-6E8A-4147-A177-3AD203B41FA5}">
                      <a16:colId xmlns:a16="http://schemas.microsoft.com/office/drawing/2014/main" val="20002"/>
                    </a:ext>
                  </a:extLst>
                </a:gridCol>
                <a:gridCol w="1431925">
                  <a:extLst>
                    <a:ext uri="{9D8B030D-6E8A-4147-A177-3AD203B41FA5}">
                      <a16:colId xmlns:a16="http://schemas.microsoft.com/office/drawing/2014/main" val="20003"/>
                    </a:ext>
                  </a:extLst>
                </a:gridCol>
              </a:tblGrid>
              <a:tr h="429767">
                <a:tc>
                  <a:txBody>
                    <a:bodyPr/>
                    <a:lstStyle/>
                    <a:p>
                      <a:pPr algn="ctr">
                        <a:lnSpc>
                          <a:spcPct val="100000"/>
                        </a:lnSpc>
                        <a:spcBef>
                          <a:spcPts val="295"/>
                        </a:spcBef>
                      </a:pPr>
                      <a:r>
                        <a:rPr sz="1000" b="1" spc="10" dirty="0">
                          <a:solidFill>
                            <a:srgbClr val="00A650"/>
                          </a:solidFill>
                          <a:latin typeface="Segoe UI"/>
                          <a:cs typeface="Segoe UI"/>
                        </a:rPr>
                        <a:t>Year</a:t>
                      </a:r>
                      <a:endParaRPr sz="1000">
                        <a:latin typeface="Segoe UI"/>
                        <a:cs typeface="Segoe UI"/>
                      </a:endParaRPr>
                    </a:p>
                  </a:txBody>
                  <a:tcPr marL="0" marR="0" marT="37465"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C2D69B"/>
                    </a:solidFill>
                  </a:tcPr>
                </a:tc>
                <a:tc>
                  <a:txBody>
                    <a:bodyPr/>
                    <a:lstStyle/>
                    <a:p>
                      <a:pPr algn="ctr">
                        <a:lnSpc>
                          <a:spcPct val="100000"/>
                        </a:lnSpc>
                        <a:spcBef>
                          <a:spcPts val="295"/>
                        </a:spcBef>
                      </a:pPr>
                      <a:r>
                        <a:rPr sz="1000" b="1" spc="10" dirty="0">
                          <a:solidFill>
                            <a:srgbClr val="00A650"/>
                          </a:solidFill>
                          <a:latin typeface="Segoe UI"/>
                          <a:cs typeface="Segoe UI"/>
                        </a:rPr>
                        <a:t>Cash Inflows</a:t>
                      </a:r>
                      <a:r>
                        <a:rPr sz="1000" b="1" spc="55" dirty="0">
                          <a:solidFill>
                            <a:srgbClr val="00A650"/>
                          </a:solidFill>
                          <a:latin typeface="Segoe UI"/>
                          <a:cs typeface="Segoe UI"/>
                        </a:rPr>
                        <a:t> </a:t>
                      </a:r>
                      <a:r>
                        <a:rPr sz="1000" b="1" spc="-20" dirty="0">
                          <a:solidFill>
                            <a:srgbClr val="00A650"/>
                          </a:solidFill>
                          <a:latin typeface="Segoe UI"/>
                          <a:cs typeface="Segoe UI"/>
                        </a:rPr>
                        <a:t>(</a:t>
                      </a:r>
                      <a:r>
                        <a:rPr sz="1000" b="1" spc="-20" dirty="0">
                          <a:solidFill>
                            <a:srgbClr val="00A650"/>
                          </a:solidFill>
                          <a:latin typeface="Trebuchet MS"/>
                          <a:cs typeface="Trebuchet MS"/>
                        </a:rPr>
                        <a:t>`</a:t>
                      </a:r>
                      <a:r>
                        <a:rPr sz="1000" b="1" spc="-20" dirty="0">
                          <a:solidFill>
                            <a:srgbClr val="00A650"/>
                          </a:solidFill>
                          <a:latin typeface="Segoe UI"/>
                          <a:cs typeface="Segoe UI"/>
                        </a:rPr>
                        <a:t>)</a:t>
                      </a:r>
                      <a:endParaRPr sz="1000">
                        <a:latin typeface="Segoe UI"/>
                        <a:cs typeface="Segoe UI"/>
                      </a:endParaRPr>
                    </a:p>
                  </a:txBody>
                  <a:tcPr marL="0" marR="0" marT="37465"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C2D69B"/>
                    </a:solidFill>
                  </a:tcPr>
                </a:tc>
                <a:tc>
                  <a:txBody>
                    <a:bodyPr/>
                    <a:lstStyle/>
                    <a:p>
                      <a:pPr marL="650240" marR="69215" indent="-576580">
                        <a:lnSpc>
                          <a:spcPct val="110900"/>
                        </a:lnSpc>
                        <a:spcBef>
                          <a:spcPts val="145"/>
                        </a:spcBef>
                      </a:pPr>
                      <a:r>
                        <a:rPr sz="1100" b="1" spc="15" dirty="0">
                          <a:solidFill>
                            <a:srgbClr val="00A650"/>
                          </a:solidFill>
                          <a:latin typeface="Segoe UI"/>
                          <a:cs typeface="Segoe UI"/>
                        </a:rPr>
                        <a:t>Discounting </a:t>
                      </a:r>
                      <a:r>
                        <a:rPr sz="1100" b="1" spc="10" dirty="0">
                          <a:solidFill>
                            <a:srgbClr val="00A650"/>
                          </a:solidFill>
                          <a:latin typeface="Segoe UI"/>
                          <a:cs typeface="Segoe UI"/>
                        </a:rPr>
                        <a:t>factor </a:t>
                      </a:r>
                      <a:r>
                        <a:rPr sz="1100" b="1" spc="5" dirty="0">
                          <a:solidFill>
                            <a:srgbClr val="00A650"/>
                          </a:solidFill>
                          <a:latin typeface="Segoe UI"/>
                          <a:cs typeface="Segoe UI"/>
                        </a:rPr>
                        <a:t>at  </a:t>
                      </a:r>
                      <a:r>
                        <a:rPr sz="1100" b="1" spc="15" dirty="0">
                          <a:solidFill>
                            <a:srgbClr val="00A650"/>
                          </a:solidFill>
                          <a:latin typeface="Segoe UI"/>
                          <a:cs typeface="Segoe UI"/>
                        </a:rPr>
                        <a:t>12%</a:t>
                      </a:r>
                      <a:endParaRPr sz="1100">
                        <a:latin typeface="Segoe UI"/>
                        <a:cs typeface="Segoe UI"/>
                      </a:endParaRPr>
                    </a:p>
                  </a:txBody>
                  <a:tcPr marL="0" marR="0" marT="18415"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C2D69B"/>
                    </a:solidFill>
                  </a:tcPr>
                </a:tc>
                <a:tc>
                  <a:txBody>
                    <a:bodyPr/>
                    <a:lstStyle/>
                    <a:p>
                      <a:pPr algn="ctr">
                        <a:lnSpc>
                          <a:spcPct val="100000"/>
                        </a:lnSpc>
                        <a:spcBef>
                          <a:spcPts val="290"/>
                        </a:spcBef>
                      </a:pPr>
                      <a:r>
                        <a:rPr sz="1100" b="1" spc="15" dirty="0">
                          <a:solidFill>
                            <a:srgbClr val="00A650"/>
                          </a:solidFill>
                          <a:latin typeface="Segoe UI"/>
                          <a:cs typeface="Segoe UI"/>
                        </a:rPr>
                        <a:t>Present </a:t>
                      </a:r>
                      <a:r>
                        <a:rPr sz="1100" b="1" spc="10" dirty="0">
                          <a:solidFill>
                            <a:srgbClr val="00A650"/>
                          </a:solidFill>
                          <a:latin typeface="Segoe UI"/>
                          <a:cs typeface="Segoe UI"/>
                        </a:rPr>
                        <a:t>Value</a:t>
                      </a:r>
                      <a:r>
                        <a:rPr sz="1100" b="1" spc="30" dirty="0">
                          <a:solidFill>
                            <a:srgbClr val="00A650"/>
                          </a:solidFill>
                          <a:latin typeface="Segoe UI"/>
                          <a:cs typeface="Segoe UI"/>
                        </a:rPr>
                        <a:t> </a:t>
                      </a:r>
                      <a:r>
                        <a:rPr sz="1100" b="1" spc="-15" dirty="0">
                          <a:solidFill>
                            <a:srgbClr val="00A650"/>
                          </a:solidFill>
                          <a:latin typeface="Segoe UI"/>
                          <a:cs typeface="Segoe UI"/>
                        </a:rPr>
                        <a:t>(</a:t>
                      </a:r>
                      <a:r>
                        <a:rPr sz="1100" b="1" spc="-15" dirty="0">
                          <a:solidFill>
                            <a:srgbClr val="00A650"/>
                          </a:solidFill>
                          <a:latin typeface="Trebuchet MS"/>
                          <a:cs typeface="Trebuchet MS"/>
                        </a:rPr>
                        <a:t>`</a:t>
                      </a:r>
                      <a:r>
                        <a:rPr sz="1100" b="1" spc="-15" dirty="0">
                          <a:solidFill>
                            <a:srgbClr val="00A650"/>
                          </a:solidFill>
                          <a:latin typeface="Segoe UI"/>
                          <a:cs typeface="Segoe UI"/>
                        </a:rPr>
                        <a:t>)</a:t>
                      </a:r>
                      <a:endParaRPr sz="1100">
                        <a:latin typeface="Segoe UI"/>
                        <a:cs typeface="Segoe UI"/>
                      </a:endParaRPr>
                    </a:p>
                  </a:txBody>
                  <a:tcPr marL="0" marR="0" marT="36830"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C2D69B"/>
                    </a:solidFill>
                  </a:tcPr>
                </a:tc>
                <a:extLst>
                  <a:ext uri="{0D108BD9-81ED-4DB2-BD59-A6C34878D82A}">
                    <a16:rowId xmlns:a16="http://schemas.microsoft.com/office/drawing/2014/main" val="10000"/>
                  </a:ext>
                </a:extLst>
              </a:tr>
              <a:tr h="242315">
                <a:tc>
                  <a:txBody>
                    <a:bodyPr/>
                    <a:lstStyle/>
                    <a:p>
                      <a:pPr algn="ctr">
                        <a:lnSpc>
                          <a:spcPct val="100000"/>
                        </a:lnSpc>
                        <a:spcBef>
                          <a:spcPts val="290"/>
                        </a:spcBef>
                      </a:pPr>
                      <a:r>
                        <a:rPr sz="1100" dirty="0">
                          <a:latin typeface="Segoe UI"/>
                          <a:cs typeface="Segoe UI"/>
                        </a:rPr>
                        <a:t>1</a:t>
                      </a:r>
                      <a:endParaRPr sz="1100">
                        <a:latin typeface="Segoe UI"/>
                        <a:cs typeface="Segoe UI"/>
                      </a:endParaRPr>
                    </a:p>
                  </a:txBody>
                  <a:tcPr marL="0" marR="0" marT="36830"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EAF1DD"/>
                    </a:solidFill>
                  </a:tcPr>
                </a:tc>
                <a:tc>
                  <a:txBody>
                    <a:bodyPr/>
                    <a:lstStyle/>
                    <a:p>
                      <a:pPr algn="ctr">
                        <a:lnSpc>
                          <a:spcPct val="100000"/>
                        </a:lnSpc>
                        <a:spcBef>
                          <a:spcPts val="290"/>
                        </a:spcBef>
                      </a:pPr>
                      <a:r>
                        <a:rPr sz="1100" spc="15" dirty="0">
                          <a:latin typeface="Segoe UI"/>
                          <a:cs typeface="Segoe UI"/>
                        </a:rPr>
                        <a:t>30,000</a:t>
                      </a:r>
                      <a:endParaRPr sz="1100">
                        <a:latin typeface="Segoe UI"/>
                        <a:cs typeface="Segoe UI"/>
                      </a:endParaRPr>
                    </a:p>
                  </a:txBody>
                  <a:tcPr marL="0" marR="0" marT="36830"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EAF1DD"/>
                    </a:solidFill>
                  </a:tcPr>
                </a:tc>
                <a:tc>
                  <a:txBody>
                    <a:bodyPr/>
                    <a:lstStyle/>
                    <a:p>
                      <a:pPr algn="ctr">
                        <a:lnSpc>
                          <a:spcPct val="100000"/>
                        </a:lnSpc>
                        <a:spcBef>
                          <a:spcPts val="290"/>
                        </a:spcBef>
                      </a:pPr>
                      <a:r>
                        <a:rPr sz="1100" spc="15" dirty="0">
                          <a:latin typeface="Segoe UI"/>
                          <a:cs typeface="Segoe UI"/>
                        </a:rPr>
                        <a:t>0.893</a:t>
                      </a:r>
                      <a:endParaRPr sz="1100">
                        <a:latin typeface="Segoe UI"/>
                        <a:cs typeface="Segoe UI"/>
                      </a:endParaRPr>
                    </a:p>
                  </a:txBody>
                  <a:tcPr marL="0" marR="0" marT="36830"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EAF1DD"/>
                    </a:solidFill>
                  </a:tcPr>
                </a:tc>
                <a:tc>
                  <a:txBody>
                    <a:bodyPr/>
                    <a:lstStyle/>
                    <a:p>
                      <a:pPr algn="ctr">
                        <a:lnSpc>
                          <a:spcPct val="100000"/>
                        </a:lnSpc>
                        <a:spcBef>
                          <a:spcPts val="290"/>
                        </a:spcBef>
                      </a:pPr>
                      <a:r>
                        <a:rPr sz="1100" spc="15" dirty="0">
                          <a:latin typeface="Segoe UI"/>
                          <a:cs typeface="Segoe UI"/>
                        </a:rPr>
                        <a:t>26,790</a:t>
                      </a:r>
                      <a:endParaRPr sz="1100">
                        <a:latin typeface="Segoe UI"/>
                        <a:cs typeface="Segoe UI"/>
                      </a:endParaRPr>
                    </a:p>
                  </a:txBody>
                  <a:tcPr marL="0" marR="0" marT="36830"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EAF1DD"/>
                    </a:solidFill>
                  </a:tcPr>
                </a:tc>
                <a:extLst>
                  <a:ext uri="{0D108BD9-81ED-4DB2-BD59-A6C34878D82A}">
                    <a16:rowId xmlns:a16="http://schemas.microsoft.com/office/drawing/2014/main" val="10001"/>
                  </a:ext>
                </a:extLst>
              </a:tr>
              <a:tr h="242316">
                <a:tc>
                  <a:txBody>
                    <a:bodyPr/>
                    <a:lstStyle/>
                    <a:p>
                      <a:pPr algn="ctr">
                        <a:lnSpc>
                          <a:spcPct val="100000"/>
                        </a:lnSpc>
                        <a:spcBef>
                          <a:spcPts val="290"/>
                        </a:spcBef>
                      </a:pPr>
                      <a:r>
                        <a:rPr sz="1100" dirty="0">
                          <a:latin typeface="Segoe UI"/>
                          <a:cs typeface="Segoe UI"/>
                        </a:rPr>
                        <a:t>2</a:t>
                      </a:r>
                      <a:endParaRPr sz="1100">
                        <a:latin typeface="Segoe UI"/>
                        <a:cs typeface="Segoe UI"/>
                      </a:endParaRPr>
                    </a:p>
                  </a:txBody>
                  <a:tcPr marL="0" marR="0" marT="36830"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EAF1DD"/>
                    </a:solidFill>
                  </a:tcPr>
                </a:tc>
                <a:tc>
                  <a:txBody>
                    <a:bodyPr/>
                    <a:lstStyle/>
                    <a:p>
                      <a:pPr algn="ctr">
                        <a:lnSpc>
                          <a:spcPct val="100000"/>
                        </a:lnSpc>
                        <a:spcBef>
                          <a:spcPts val="290"/>
                        </a:spcBef>
                      </a:pPr>
                      <a:r>
                        <a:rPr sz="1100" spc="15" dirty="0">
                          <a:latin typeface="Segoe UI"/>
                          <a:cs typeface="Segoe UI"/>
                        </a:rPr>
                        <a:t>40,000</a:t>
                      </a:r>
                      <a:endParaRPr sz="1100">
                        <a:latin typeface="Segoe UI"/>
                        <a:cs typeface="Segoe UI"/>
                      </a:endParaRPr>
                    </a:p>
                  </a:txBody>
                  <a:tcPr marL="0" marR="0" marT="36830"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EAF1DD"/>
                    </a:solidFill>
                  </a:tcPr>
                </a:tc>
                <a:tc>
                  <a:txBody>
                    <a:bodyPr/>
                    <a:lstStyle/>
                    <a:p>
                      <a:pPr algn="ctr">
                        <a:lnSpc>
                          <a:spcPct val="100000"/>
                        </a:lnSpc>
                        <a:spcBef>
                          <a:spcPts val="290"/>
                        </a:spcBef>
                      </a:pPr>
                      <a:r>
                        <a:rPr sz="1100" spc="15" dirty="0">
                          <a:latin typeface="Segoe UI"/>
                          <a:cs typeface="Segoe UI"/>
                        </a:rPr>
                        <a:t>0.797</a:t>
                      </a:r>
                      <a:endParaRPr sz="1100">
                        <a:latin typeface="Segoe UI"/>
                        <a:cs typeface="Segoe UI"/>
                      </a:endParaRPr>
                    </a:p>
                  </a:txBody>
                  <a:tcPr marL="0" marR="0" marT="36830"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EAF1DD"/>
                    </a:solidFill>
                  </a:tcPr>
                </a:tc>
                <a:tc>
                  <a:txBody>
                    <a:bodyPr/>
                    <a:lstStyle/>
                    <a:p>
                      <a:pPr algn="ctr">
                        <a:lnSpc>
                          <a:spcPct val="100000"/>
                        </a:lnSpc>
                        <a:spcBef>
                          <a:spcPts val="290"/>
                        </a:spcBef>
                      </a:pPr>
                      <a:r>
                        <a:rPr sz="1100" spc="15" dirty="0">
                          <a:latin typeface="Segoe UI"/>
                          <a:cs typeface="Segoe UI"/>
                        </a:rPr>
                        <a:t>31,880</a:t>
                      </a:r>
                      <a:endParaRPr sz="1100">
                        <a:latin typeface="Segoe UI"/>
                        <a:cs typeface="Segoe UI"/>
                      </a:endParaRPr>
                    </a:p>
                  </a:txBody>
                  <a:tcPr marL="0" marR="0" marT="36830"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EAF1DD"/>
                    </a:solidFill>
                  </a:tcPr>
                </a:tc>
                <a:extLst>
                  <a:ext uri="{0D108BD9-81ED-4DB2-BD59-A6C34878D82A}">
                    <a16:rowId xmlns:a16="http://schemas.microsoft.com/office/drawing/2014/main" val="10002"/>
                  </a:ext>
                </a:extLst>
              </a:tr>
              <a:tr h="243833">
                <a:tc>
                  <a:txBody>
                    <a:bodyPr/>
                    <a:lstStyle/>
                    <a:p>
                      <a:pPr algn="ctr">
                        <a:lnSpc>
                          <a:spcPct val="100000"/>
                        </a:lnSpc>
                        <a:spcBef>
                          <a:spcPts val="300"/>
                        </a:spcBef>
                      </a:pPr>
                      <a:r>
                        <a:rPr sz="1100" dirty="0">
                          <a:latin typeface="Segoe UI"/>
                          <a:cs typeface="Segoe UI"/>
                        </a:rPr>
                        <a:t>3</a:t>
                      </a:r>
                      <a:endParaRPr sz="1100">
                        <a:latin typeface="Segoe UI"/>
                        <a:cs typeface="Segoe UI"/>
                      </a:endParaRPr>
                    </a:p>
                  </a:txBody>
                  <a:tcPr marL="0" marR="0" marT="38100"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EAF1DD"/>
                    </a:solidFill>
                  </a:tcPr>
                </a:tc>
                <a:tc>
                  <a:txBody>
                    <a:bodyPr/>
                    <a:lstStyle/>
                    <a:p>
                      <a:pPr algn="ctr">
                        <a:lnSpc>
                          <a:spcPct val="100000"/>
                        </a:lnSpc>
                        <a:spcBef>
                          <a:spcPts val="300"/>
                        </a:spcBef>
                      </a:pPr>
                      <a:r>
                        <a:rPr sz="1100" spc="15" dirty="0">
                          <a:latin typeface="Segoe UI"/>
                          <a:cs typeface="Segoe UI"/>
                        </a:rPr>
                        <a:t>60,000</a:t>
                      </a:r>
                      <a:endParaRPr sz="1100">
                        <a:latin typeface="Segoe UI"/>
                        <a:cs typeface="Segoe UI"/>
                      </a:endParaRPr>
                    </a:p>
                  </a:txBody>
                  <a:tcPr marL="0" marR="0" marT="38100"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EAF1DD"/>
                    </a:solidFill>
                  </a:tcPr>
                </a:tc>
                <a:tc>
                  <a:txBody>
                    <a:bodyPr/>
                    <a:lstStyle/>
                    <a:p>
                      <a:pPr algn="ctr">
                        <a:lnSpc>
                          <a:spcPct val="100000"/>
                        </a:lnSpc>
                        <a:spcBef>
                          <a:spcPts val="300"/>
                        </a:spcBef>
                      </a:pPr>
                      <a:r>
                        <a:rPr sz="1100" spc="15" dirty="0">
                          <a:latin typeface="Segoe UI"/>
                          <a:cs typeface="Segoe UI"/>
                        </a:rPr>
                        <a:t>0.712</a:t>
                      </a:r>
                      <a:endParaRPr sz="1100">
                        <a:latin typeface="Segoe UI"/>
                        <a:cs typeface="Segoe UI"/>
                      </a:endParaRPr>
                    </a:p>
                  </a:txBody>
                  <a:tcPr marL="0" marR="0" marT="38100"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EAF1DD"/>
                    </a:solidFill>
                  </a:tcPr>
                </a:tc>
                <a:tc>
                  <a:txBody>
                    <a:bodyPr/>
                    <a:lstStyle/>
                    <a:p>
                      <a:pPr algn="ctr">
                        <a:lnSpc>
                          <a:spcPct val="100000"/>
                        </a:lnSpc>
                        <a:spcBef>
                          <a:spcPts val="300"/>
                        </a:spcBef>
                      </a:pPr>
                      <a:r>
                        <a:rPr sz="1100" spc="15" dirty="0">
                          <a:latin typeface="Segoe UI"/>
                          <a:cs typeface="Segoe UI"/>
                        </a:rPr>
                        <a:t>42,720</a:t>
                      </a:r>
                      <a:endParaRPr sz="1100">
                        <a:latin typeface="Segoe UI"/>
                        <a:cs typeface="Segoe UI"/>
                      </a:endParaRPr>
                    </a:p>
                  </a:txBody>
                  <a:tcPr marL="0" marR="0" marT="38100"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EAF1DD"/>
                    </a:solidFill>
                  </a:tcPr>
                </a:tc>
                <a:extLst>
                  <a:ext uri="{0D108BD9-81ED-4DB2-BD59-A6C34878D82A}">
                    <a16:rowId xmlns:a16="http://schemas.microsoft.com/office/drawing/2014/main" val="10003"/>
                  </a:ext>
                </a:extLst>
              </a:tr>
              <a:tr h="242315">
                <a:tc>
                  <a:txBody>
                    <a:bodyPr/>
                    <a:lstStyle/>
                    <a:p>
                      <a:pPr algn="ctr">
                        <a:lnSpc>
                          <a:spcPct val="100000"/>
                        </a:lnSpc>
                        <a:spcBef>
                          <a:spcPts val="290"/>
                        </a:spcBef>
                      </a:pPr>
                      <a:r>
                        <a:rPr sz="1100" dirty="0">
                          <a:latin typeface="Segoe UI"/>
                          <a:cs typeface="Segoe UI"/>
                        </a:rPr>
                        <a:t>4</a:t>
                      </a:r>
                      <a:endParaRPr sz="1100">
                        <a:latin typeface="Segoe UI"/>
                        <a:cs typeface="Segoe UI"/>
                      </a:endParaRPr>
                    </a:p>
                  </a:txBody>
                  <a:tcPr marL="0" marR="0" marT="36830"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EAF1DD"/>
                    </a:solidFill>
                  </a:tcPr>
                </a:tc>
                <a:tc>
                  <a:txBody>
                    <a:bodyPr/>
                    <a:lstStyle/>
                    <a:p>
                      <a:pPr algn="ctr">
                        <a:lnSpc>
                          <a:spcPct val="100000"/>
                        </a:lnSpc>
                        <a:spcBef>
                          <a:spcPts val="290"/>
                        </a:spcBef>
                      </a:pPr>
                      <a:r>
                        <a:rPr sz="1100" spc="15" dirty="0">
                          <a:latin typeface="Segoe UI"/>
                          <a:cs typeface="Segoe UI"/>
                        </a:rPr>
                        <a:t>30,000</a:t>
                      </a:r>
                      <a:endParaRPr sz="1100">
                        <a:latin typeface="Segoe UI"/>
                        <a:cs typeface="Segoe UI"/>
                      </a:endParaRPr>
                    </a:p>
                  </a:txBody>
                  <a:tcPr marL="0" marR="0" marT="36830"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EAF1DD"/>
                    </a:solidFill>
                  </a:tcPr>
                </a:tc>
                <a:tc>
                  <a:txBody>
                    <a:bodyPr/>
                    <a:lstStyle/>
                    <a:p>
                      <a:pPr algn="ctr">
                        <a:lnSpc>
                          <a:spcPct val="100000"/>
                        </a:lnSpc>
                        <a:spcBef>
                          <a:spcPts val="290"/>
                        </a:spcBef>
                      </a:pPr>
                      <a:r>
                        <a:rPr sz="1100" spc="15" dirty="0">
                          <a:latin typeface="Segoe UI"/>
                          <a:cs typeface="Segoe UI"/>
                        </a:rPr>
                        <a:t>0.636</a:t>
                      </a:r>
                      <a:endParaRPr sz="1100">
                        <a:latin typeface="Segoe UI"/>
                        <a:cs typeface="Segoe UI"/>
                      </a:endParaRPr>
                    </a:p>
                  </a:txBody>
                  <a:tcPr marL="0" marR="0" marT="36830"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EAF1DD"/>
                    </a:solidFill>
                  </a:tcPr>
                </a:tc>
                <a:tc>
                  <a:txBody>
                    <a:bodyPr/>
                    <a:lstStyle/>
                    <a:p>
                      <a:pPr algn="ctr">
                        <a:lnSpc>
                          <a:spcPct val="100000"/>
                        </a:lnSpc>
                        <a:spcBef>
                          <a:spcPts val="290"/>
                        </a:spcBef>
                      </a:pPr>
                      <a:r>
                        <a:rPr sz="1100" spc="15" dirty="0">
                          <a:latin typeface="Segoe UI"/>
                          <a:cs typeface="Segoe UI"/>
                        </a:rPr>
                        <a:t>19,080</a:t>
                      </a:r>
                      <a:endParaRPr sz="1100">
                        <a:latin typeface="Segoe UI"/>
                        <a:cs typeface="Segoe UI"/>
                      </a:endParaRPr>
                    </a:p>
                  </a:txBody>
                  <a:tcPr marL="0" marR="0" marT="36830"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EAF1DD"/>
                    </a:solidFill>
                  </a:tcPr>
                </a:tc>
                <a:extLst>
                  <a:ext uri="{0D108BD9-81ED-4DB2-BD59-A6C34878D82A}">
                    <a16:rowId xmlns:a16="http://schemas.microsoft.com/office/drawing/2014/main" val="10004"/>
                  </a:ext>
                </a:extLst>
              </a:tr>
              <a:tr h="243846">
                <a:tc>
                  <a:txBody>
                    <a:bodyPr/>
                    <a:lstStyle/>
                    <a:p>
                      <a:pPr algn="ctr">
                        <a:lnSpc>
                          <a:spcPct val="100000"/>
                        </a:lnSpc>
                        <a:spcBef>
                          <a:spcPts val="290"/>
                        </a:spcBef>
                      </a:pPr>
                      <a:r>
                        <a:rPr sz="1100" dirty="0">
                          <a:latin typeface="Segoe UI"/>
                          <a:cs typeface="Segoe UI"/>
                        </a:rPr>
                        <a:t>5</a:t>
                      </a:r>
                      <a:endParaRPr sz="1100">
                        <a:latin typeface="Segoe UI"/>
                        <a:cs typeface="Segoe UI"/>
                      </a:endParaRPr>
                    </a:p>
                  </a:txBody>
                  <a:tcPr marL="0" marR="0" marT="36830"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EAF1DD"/>
                    </a:solidFill>
                  </a:tcPr>
                </a:tc>
                <a:tc>
                  <a:txBody>
                    <a:bodyPr/>
                    <a:lstStyle/>
                    <a:p>
                      <a:pPr algn="ctr">
                        <a:lnSpc>
                          <a:spcPct val="100000"/>
                        </a:lnSpc>
                        <a:spcBef>
                          <a:spcPts val="290"/>
                        </a:spcBef>
                      </a:pPr>
                      <a:r>
                        <a:rPr sz="1100" spc="15" dirty="0">
                          <a:latin typeface="Segoe UI"/>
                          <a:cs typeface="Segoe UI"/>
                        </a:rPr>
                        <a:t>20,000</a:t>
                      </a:r>
                      <a:endParaRPr sz="1100">
                        <a:latin typeface="Segoe UI"/>
                        <a:cs typeface="Segoe UI"/>
                      </a:endParaRPr>
                    </a:p>
                  </a:txBody>
                  <a:tcPr marL="0" marR="0" marT="36830"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EAF1DD"/>
                    </a:solidFill>
                  </a:tcPr>
                </a:tc>
                <a:tc>
                  <a:txBody>
                    <a:bodyPr/>
                    <a:lstStyle/>
                    <a:p>
                      <a:pPr algn="ctr">
                        <a:lnSpc>
                          <a:spcPct val="100000"/>
                        </a:lnSpc>
                        <a:spcBef>
                          <a:spcPts val="290"/>
                        </a:spcBef>
                      </a:pPr>
                      <a:r>
                        <a:rPr sz="1100" spc="15" dirty="0">
                          <a:latin typeface="Segoe UI"/>
                          <a:cs typeface="Segoe UI"/>
                        </a:rPr>
                        <a:t>0.567</a:t>
                      </a:r>
                      <a:endParaRPr sz="1100">
                        <a:latin typeface="Segoe UI"/>
                        <a:cs typeface="Segoe UI"/>
                      </a:endParaRPr>
                    </a:p>
                  </a:txBody>
                  <a:tcPr marL="0" marR="0" marT="36830"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EAF1DD"/>
                    </a:solidFill>
                  </a:tcPr>
                </a:tc>
                <a:tc>
                  <a:txBody>
                    <a:bodyPr/>
                    <a:lstStyle/>
                    <a:p>
                      <a:pPr algn="ctr">
                        <a:lnSpc>
                          <a:spcPct val="100000"/>
                        </a:lnSpc>
                        <a:spcBef>
                          <a:spcPts val="290"/>
                        </a:spcBef>
                      </a:pPr>
                      <a:r>
                        <a:rPr sz="1100" spc="15" dirty="0">
                          <a:latin typeface="Segoe UI"/>
                          <a:cs typeface="Segoe UI"/>
                        </a:rPr>
                        <a:t>11,340</a:t>
                      </a:r>
                      <a:endParaRPr sz="1100">
                        <a:latin typeface="Segoe UI"/>
                        <a:cs typeface="Segoe UI"/>
                      </a:endParaRPr>
                    </a:p>
                  </a:txBody>
                  <a:tcPr marL="0" marR="0" marT="36830"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EAF1DD"/>
                    </a:solidFill>
                  </a:tcPr>
                </a:tc>
                <a:extLst>
                  <a:ext uri="{0D108BD9-81ED-4DB2-BD59-A6C34878D82A}">
                    <a16:rowId xmlns:a16="http://schemas.microsoft.com/office/drawing/2014/main" val="10005"/>
                  </a:ext>
                </a:extLst>
              </a:tr>
              <a:tr h="242316">
                <a:tc>
                  <a:txBody>
                    <a:bodyPr/>
                    <a:lstStyle/>
                    <a:p>
                      <a:pPr>
                        <a:lnSpc>
                          <a:spcPct val="100000"/>
                        </a:lnSpc>
                      </a:pPr>
                      <a:endParaRPr sz="1000">
                        <a:latin typeface="Times New Roman"/>
                        <a:cs typeface="Times New Roman"/>
                      </a:endParaRPr>
                    </a:p>
                  </a:txBody>
                  <a:tcPr marL="0" marR="0" marT="0"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EAF1DD"/>
                    </a:solidFill>
                  </a:tcPr>
                </a:tc>
                <a:tc>
                  <a:txBody>
                    <a:bodyPr/>
                    <a:lstStyle/>
                    <a:p>
                      <a:pPr>
                        <a:lnSpc>
                          <a:spcPct val="100000"/>
                        </a:lnSpc>
                      </a:pPr>
                      <a:endParaRPr sz="1000">
                        <a:latin typeface="Times New Roman"/>
                        <a:cs typeface="Times New Roman"/>
                      </a:endParaRPr>
                    </a:p>
                  </a:txBody>
                  <a:tcPr marL="0" marR="0" marT="0"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EAF1DD"/>
                    </a:solidFill>
                  </a:tcPr>
                </a:tc>
                <a:tc>
                  <a:txBody>
                    <a:bodyPr/>
                    <a:lstStyle/>
                    <a:p>
                      <a:pPr marL="1905" algn="ctr">
                        <a:lnSpc>
                          <a:spcPct val="100000"/>
                        </a:lnSpc>
                        <a:spcBef>
                          <a:spcPts val="290"/>
                        </a:spcBef>
                      </a:pPr>
                      <a:r>
                        <a:rPr sz="1100" spc="15" dirty="0">
                          <a:latin typeface="Segoe UI"/>
                          <a:cs typeface="Segoe UI"/>
                        </a:rPr>
                        <a:t>Total present</a:t>
                      </a:r>
                      <a:r>
                        <a:rPr sz="1100" spc="25" dirty="0">
                          <a:latin typeface="Segoe UI"/>
                          <a:cs typeface="Segoe UI"/>
                        </a:rPr>
                        <a:t> </a:t>
                      </a:r>
                      <a:r>
                        <a:rPr sz="1100" spc="15" dirty="0">
                          <a:latin typeface="Segoe UI"/>
                          <a:cs typeface="Segoe UI"/>
                        </a:rPr>
                        <a:t>value</a:t>
                      </a:r>
                      <a:endParaRPr sz="1100">
                        <a:latin typeface="Segoe UI"/>
                        <a:cs typeface="Segoe UI"/>
                      </a:endParaRPr>
                    </a:p>
                  </a:txBody>
                  <a:tcPr marL="0" marR="0" marT="36830"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EAF1DD"/>
                    </a:solidFill>
                  </a:tcPr>
                </a:tc>
                <a:tc>
                  <a:txBody>
                    <a:bodyPr/>
                    <a:lstStyle/>
                    <a:p>
                      <a:pPr algn="ctr">
                        <a:lnSpc>
                          <a:spcPct val="100000"/>
                        </a:lnSpc>
                        <a:spcBef>
                          <a:spcPts val="290"/>
                        </a:spcBef>
                      </a:pPr>
                      <a:r>
                        <a:rPr sz="1100" spc="15" dirty="0">
                          <a:latin typeface="Segoe UI"/>
                          <a:cs typeface="Segoe UI"/>
                        </a:rPr>
                        <a:t>1,31,810</a:t>
                      </a:r>
                      <a:endParaRPr sz="1100">
                        <a:latin typeface="Segoe UI"/>
                        <a:cs typeface="Segoe UI"/>
                      </a:endParaRPr>
                    </a:p>
                  </a:txBody>
                  <a:tcPr marL="0" marR="0" marT="36830"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EAF1DD"/>
                    </a:solidFill>
                  </a:tcPr>
                </a:tc>
                <a:extLst>
                  <a:ext uri="{0D108BD9-81ED-4DB2-BD59-A6C34878D82A}">
                    <a16:rowId xmlns:a16="http://schemas.microsoft.com/office/drawing/2014/main" val="10006"/>
                  </a:ext>
                </a:extLst>
              </a:tr>
            </a:tbl>
          </a:graphicData>
        </a:graphic>
      </p:graphicFrame>
      <p:sp>
        <p:nvSpPr>
          <p:cNvPr id="7" name="object 7"/>
          <p:cNvSpPr txBox="1"/>
          <p:nvPr/>
        </p:nvSpPr>
        <p:spPr>
          <a:xfrm>
            <a:off x="901700" y="4232261"/>
            <a:ext cx="5282565" cy="397510"/>
          </a:xfrm>
          <a:prstGeom prst="rect">
            <a:avLst/>
          </a:prstGeom>
        </p:spPr>
        <p:txBody>
          <a:bodyPr vert="horz" wrap="square" lIns="0" tIns="12700" rIns="0" bIns="0" rtlCol="0">
            <a:spAutoFit/>
          </a:bodyPr>
          <a:lstStyle/>
          <a:p>
            <a:pPr marL="12700" marR="5080">
              <a:lnSpc>
                <a:spcPct val="110900"/>
              </a:lnSpc>
              <a:spcBef>
                <a:spcPts val="100"/>
              </a:spcBef>
            </a:pPr>
            <a:r>
              <a:rPr sz="1100" spc="15" dirty="0">
                <a:latin typeface="Segoe UI"/>
                <a:cs typeface="Segoe UI"/>
              </a:rPr>
              <a:t>The internal </a:t>
            </a:r>
            <a:r>
              <a:rPr sz="1100" spc="10" dirty="0">
                <a:latin typeface="Segoe UI"/>
                <a:cs typeface="Segoe UI"/>
              </a:rPr>
              <a:t>rate of return is, </a:t>
            </a:r>
            <a:r>
              <a:rPr sz="1100" spc="15" dirty="0">
                <a:latin typeface="Segoe UI"/>
                <a:cs typeface="Segoe UI"/>
              </a:rPr>
              <a:t>thus, </a:t>
            </a:r>
            <a:r>
              <a:rPr sz="1100" spc="10" dirty="0">
                <a:latin typeface="Segoe UI"/>
                <a:cs typeface="Segoe UI"/>
              </a:rPr>
              <a:t>more than 10% but less than 12%. The exact rate  </a:t>
            </a:r>
            <a:r>
              <a:rPr sz="1100" spc="15" dirty="0">
                <a:latin typeface="Segoe UI"/>
                <a:cs typeface="Segoe UI"/>
              </a:rPr>
              <a:t>can </a:t>
            </a:r>
            <a:r>
              <a:rPr sz="1100" spc="10" dirty="0">
                <a:latin typeface="Segoe UI"/>
                <a:cs typeface="Segoe UI"/>
              </a:rPr>
              <a:t>be </a:t>
            </a:r>
            <a:r>
              <a:rPr sz="1100" spc="15" dirty="0">
                <a:latin typeface="Segoe UI"/>
                <a:cs typeface="Segoe UI"/>
              </a:rPr>
              <a:t>obtained </a:t>
            </a:r>
            <a:r>
              <a:rPr sz="1100" spc="5" dirty="0">
                <a:latin typeface="Segoe UI"/>
                <a:cs typeface="Segoe UI"/>
              </a:rPr>
              <a:t>by</a:t>
            </a:r>
            <a:r>
              <a:rPr sz="1100" spc="90" dirty="0">
                <a:latin typeface="Segoe UI"/>
                <a:cs typeface="Segoe UI"/>
              </a:rPr>
              <a:t> </a:t>
            </a:r>
            <a:r>
              <a:rPr sz="1100" spc="15" dirty="0">
                <a:latin typeface="Segoe UI"/>
                <a:cs typeface="Segoe UI"/>
              </a:rPr>
              <a:t>interpolation:</a:t>
            </a:r>
            <a:endParaRPr sz="1100">
              <a:latin typeface="Segoe UI"/>
              <a:cs typeface="Segoe UI"/>
            </a:endParaRPr>
          </a:p>
        </p:txBody>
      </p:sp>
      <p:sp>
        <p:nvSpPr>
          <p:cNvPr id="8" name="object 8"/>
          <p:cNvSpPr txBox="1"/>
          <p:nvPr/>
        </p:nvSpPr>
        <p:spPr>
          <a:xfrm>
            <a:off x="1816136" y="4801646"/>
            <a:ext cx="579120" cy="193675"/>
          </a:xfrm>
          <a:prstGeom prst="rect">
            <a:avLst/>
          </a:prstGeom>
        </p:spPr>
        <p:txBody>
          <a:bodyPr vert="horz" wrap="square" lIns="0" tIns="13335" rIns="0" bIns="0" rtlCol="0">
            <a:spAutoFit/>
          </a:bodyPr>
          <a:lstStyle/>
          <a:p>
            <a:pPr marL="12700">
              <a:lnSpc>
                <a:spcPct val="100000"/>
              </a:lnSpc>
              <a:spcBef>
                <a:spcPts val="105"/>
              </a:spcBef>
              <a:tabLst>
                <a:tab pos="469265" algn="l"/>
              </a:tabLst>
            </a:pPr>
            <a:r>
              <a:rPr sz="1100" spc="15" dirty="0">
                <a:latin typeface="Segoe UI"/>
                <a:cs typeface="Segoe UI"/>
              </a:rPr>
              <a:t>I</a:t>
            </a:r>
            <a:r>
              <a:rPr sz="1100" spc="20" dirty="0">
                <a:latin typeface="Segoe UI"/>
                <a:cs typeface="Segoe UI"/>
              </a:rPr>
              <a:t>R</a:t>
            </a:r>
            <a:r>
              <a:rPr sz="1100" dirty="0">
                <a:latin typeface="Segoe UI"/>
                <a:cs typeface="Segoe UI"/>
              </a:rPr>
              <a:t>R	=</a:t>
            </a:r>
            <a:endParaRPr sz="1100">
              <a:latin typeface="Segoe UI"/>
              <a:cs typeface="Segoe UI"/>
            </a:endParaRPr>
          </a:p>
        </p:txBody>
      </p:sp>
      <p:sp>
        <p:nvSpPr>
          <p:cNvPr id="9" name="object 9"/>
          <p:cNvSpPr txBox="1"/>
          <p:nvPr/>
        </p:nvSpPr>
        <p:spPr>
          <a:xfrm>
            <a:off x="2756754" y="4845404"/>
            <a:ext cx="79375" cy="192405"/>
          </a:xfrm>
          <a:prstGeom prst="rect">
            <a:avLst/>
          </a:prstGeom>
        </p:spPr>
        <p:txBody>
          <a:bodyPr vert="horz" wrap="square" lIns="0" tIns="12065" rIns="0" bIns="0" rtlCol="0">
            <a:spAutoFit/>
          </a:bodyPr>
          <a:lstStyle/>
          <a:p>
            <a:pPr marL="12700">
              <a:lnSpc>
                <a:spcPct val="100000"/>
              </a:lnSpc>
              <a:spcBef>
                <a:spcPts val="95"/>
              </a:spcBef>
            </a:pPr>
            <a:r>
              <a:rPr sz="1100" dirty="0">
                <a:latin typeface="Symbol"/>
                <a:cs typeface="Symbol"/>
              </a:rPr>
              <a:t></a:t>
            </a:r>
            <a:endParaRPr sz="1100">
              <a:latin typeface="Symbol"/>
              <a:cs typeface="Symbol"/>
            </a:endParaRPr>
          </a:p>
        </p:txBody>
      </p:sp>
      <p:sp>
        <p:nvSpPr>
          <p:cNvPr id="10" name="object 10"/>
          <p:cNvSpPr txBox="1"/>
          <p:nvPr/>
        </p:nvSpPr>
        <p:spPr>
          <a:xfrm>
            <a:off x="2731354" y="4912164"/>
            <a:ext cx="1934210" cy="224790"/>
          </a:xfrm>
          <a:prstGeom prst="rect">
            <a:avLst/>
          </a:prstGeom>
        </p:spPr>
        <p:txBody>
          <a:bodyPr vert="horz" wrap="square" lIns="0" tIns="12065" rIns="0" bIns="0" rtlCol="0">
            <a:spAutoFit/>
          </a:bodyPr>
          <a:lstStyle/>
          <a:p>
            <a:pPr marL="38100">
              <a:lnSpc>
                <a:spcPts val="785"/>
              </a:lnSpc>
              <a:spcBef>
                <a:spcPts val="95"/>
              </a:spcBef>
              <a:tabLst>
                <a:tab pos="351790" algn="l"/>
              </a:tabLst>
            </a:pPr>
            <a:r>
              <a:rPr sz="1650" baseline="-12626" dirty="0">
                <a:latin typeface="Symbol"/>
                <a:cs typeface="Symbol"/>
              </a:rPr>
              <a:t></a:t>
            </a:r>
            <a:r>
              <a:rPr sz="1650" baseline="-12626" dirty="0">
                <a:latin typeface="Times New Roman"/>
                <a:cs typeface="Times New Roman"/>
              </a:rPr>
              <a:t>	</a:t>
            </a:r>
            <a:r>
              <a:rPr sz="1650" baseline="27777" dirty="0">
                <a:latin typeface="Symbol"/>
                <a:cs typeface="Symbol"/>
              </a:rPr>
              <a:t></a:t>
            </a:r>
            <a:r>
              <a:rPr sz="1650" spc="-82" baseline="27777" dirty="0">
                <a:latin typeface="Times New Roman"/>
                <a:cs typeface="Times New Roman"/>
              </a:rPr>
              <a:t> </a:t>
            </a:r>
            <a:r>
              <a:rPr sz="1100" spc="5" dirty="0">
                <a:latin typeface="Trebuchet MS"/>
                <a:cs typeface="Trebuchet MS"/>
              </a:rPr>
              <a:t>`</a:t>
            </a:r>
            <a:r>
              <a:rPr sz="1100" spc="5" dirty="0">
                <a:latin typeface="Segoe UI"/>
                <a:cs typeface="Segoe UI"/>
              </a:rPr>
              <a:t>1,38,280</a:t>
            </a:r>
            <a:r>
              <a:rPr sz="1100" spc="-185" dirty="0">
                <a:latin typeface="Segoe UI"/>
                <a:cs typeface="Segoe UI"/>
              </a:rPr>
              <a:t> </a:t>
            </a:r>
            <a:r>
              <a:rPr sz="1100" dirty="0">
                <a:latin typeface="Segoe UI"/>
                <a:cs typeface="Segoe UI"/>
              </a:rPr>
              <a:t>-</a:t>
            </a:r>
            <a:r>
              <a:rPr sz="1100" spc="-100" dirty="0">
                <a:latin typeface="Segoe UI"/>
                <a:cs typeface="Segoe UI"/>
              </a:rPr>
              <a:t> </a:t>
            </a:r>
            <a:r>
              <a:rPr sz="1100" spc="5" dirty="0">
                <a:latin typeface="Trebuchet MS"/>
                <a:cs typeface="Trebuchet MS"/>
              </a:rPr>
              <a:t>`</a:t>
            </a:r>
            <a:r>
              <a:rPr sz="1100" spc="5" dirty="0">
                <a:latin typeface="Segoe UI"/>
                <a:cs typeface="Segoe UI"/>
              </a:rPr>
              <a:t>1,31,810</a:t>
            </a:r>
            <a:r>
              <a:rPr sz="1100" spc="-95" dirty="0">
                <a:latin typeface="Segoe UI"/>
                <a:cs typeface="Segoe UI"/>
              </a:rPr>
              <a:t> </a:t>
            </a:r>
            <a:r>
              <a:rPr sz="1650" spc="37" baseline="27777" dirty="0">
                <a:latin typeface="Symbol"/>
                <a:cs typeface="Symbol"/>
              </a:rPr>
              <a:t></a:t>
            </a:r>
            <a:endParaRPr sz="1650" baseline="27777">
              <a:latin typeface="Symbol"/>
              <a:cs typeface="Symbol"/>
            </a:endParaRPr>
          </a:p>
          <a:p>
            <a:pPr marL="351790">
              <a:lnSpc>
                <a:spcPts val="785"/>
              </a:lnSpc>
              <a:tabLst>
                <a:tab pos="1755775" algn="l"/>
              </a:tabLst>
            </a:pPr>
            <a:r>
              <a:rPr sz="1650" baseline="5050" dirty="0">
                <a:latin typeface="Symbol"/>
                <a:cs typeface="Symbol"/>
              </a:rPr>
              <a:t></a:t>
            </a:r>
            <a:r>
              <a:rPr sz="1650" baseline="5050" dirty="0">
                <a:latin typeface="Times New Roman"/>
                <a:cs typeface="Times New Roman"/>
              </a:rPr>
              <a:t>	</a:t>
            </a:r>
            <a:r>
              <a:rPr sz="1650" spc="37" baseline="5050" dirty="0">
                <a:latin typeface="Symbol"/>
                <a:cs typeface="Symbol"/>
              </a:rPr>
              <a:t></a:t>
            </a:r>
            <a:r>
              <a:rPr sz="1100" spc="25" dirty="0">
                <a:latin typeface="Symbol"/>
                <a:cs typeface="Symbol"/>
              </a:rPr>
              <a:t></a:t>
            </a:r>
            <a:endParaRPr sz="1100">
              <a:latin typeface="Symbol"/>
              <a:cs typeface="Symbol"/>
            </a:endParaRPr>
          </a:p>
        </p:txBody>
      </p:sp>
      <p:sp>
        <p:nvSpPr>
          <p:cNvPr id="11" name="object 11"/>
          <p:cNvSpPr txBox="1"/>
          <p:nvPr/>
        </p:nvSpPr>
        <p:spPr>
          <a:xfrm>
            <a:off x="2731354" y="4724529"/>
            <a:ext cx="2189480" cy="193675"/>
          </a:xfrm>
          <a:prstGeom prst="rect">
            <a:avLst/>
          </a:prstGeom>
        </p:spPr>
        <p:txBody>
          <a:bodyPr vert="horz" wrap="square" lIns="0" tIns="13335" rIns="0" bIns="0" rtlCol="0">
            <a:spAutoFit/>
          </a:bodyPr>
          <a:lstStyle/>
          <a:p>
            <a:pPr marL="38100">
              <a:lnSpc>
                <a:spcPct val="100000"/>
              </a:lnSpc>
              <a:spcBef>
                <a:spcPts val="105"/>
              </a:spcBef>
            </a:pPr>
            <a:r>
              <a:rPr sz="1650" spc="30" baseline="5050" dirty="0">
                <a:latin typeface="Symbol"/>
                <a:cs typeface="Symbol"/>
              </a:rPr>
              <a:t></a:t>
            </a:r>
            <a:r>
              <a:rPr sz="1650" spc="30" baseline="-30303" dirty="0">
                <a:latin typeface="Segoe UI"/>
                <a:cs typeface="Segoe UI"/>
              </a:rPr>
              <a:t>10+</a:t>
            </a:r>
            <a:r>
              <a:rPr sz="1100" spc="20" dirty="0">
                <a:latin typeface="Symbol"/>
                <a:cs typeface="Symbol"/>
              </a:rPr>
              <a:t></a:t>
            </a:r>
            <a:r>
              <a:rPr sz="1100" spc="20" dirty="0">
                <a:latin typeface="Times New Roman"/>
                <a:cs typeface="Times New Roman"/>
              </a:rPr>
              <a:t> </a:t>
            </a:r>
            <a:r>
              <a:rPr sz="1650" u="sng" spc="7" baseline="2525" dirty="0">
                <a:uFill>
                  <a:solidFill>
                    <a:srgbClr val="000000"/>
                  </a:solidFill>
                </a:uFill>
                <a:latin typeface="Trebuchet MS"/>
                <a:cs typeface="Trebuchet MS"/>
              </a:rPr>
              <a:t>`</a:t>
            </a:r>
            <a:r>
              <a:rPr sz="1650" u="sng" spc="7" baseline="2525" dirty="0">
                <a:uFill>
                  <a:solidFill>
                    <a:srgbClr val="000000"/>
                  </a:solidFill>
                </a:uFill>
                <a:latin typeface="Segoe UI"/>
                <a:cs typeface="Segoe UI"/>
              </a:rPr>
              <a:t>1,38,280 </a:t>
            </a:r>
            <a:r>
              <a:rPr sz="1650" u="sng" baseline="2525" dirty="0">
                <a:uFill>
                  <a:solidFill>
                    <a:srgbClr val="000000"/>
                  </a:solidFill>
                </a:uFill>
                <a:latin typeface="Segoe UI"/>
                <a:cs typeface="Segoe UI"/>
              </a:rPr>
              <a:t>- </a:t>
            </a:r>
            <a:r>
              <a:rPr sz="1650" u="sng" spc="7" baseline="2525" dirty="0">
                <a:uFill>
                  <a:solidFill>
                    <a:srgbClr val="000000"/>
                  </a:solidFill>
                </a:uFill>
                <a:latin typeface="Trebuchet MS"/>
                <a:cs typeface="Trebuchet MS"/>
              </a:rPr>
              <a:t>`</a:t>
            </a:r>
            <a:r>
              <a:rPr sz="1650" u="sng" spc="7" baseline="2525" dirty="0">
                <a:uFill>
                  <a:solidFill>
                    <a:srgbClr val="000000"/>
                  </a:solidFill>
                </a:uFill>
                <a:latin typeface="Segoe UI"/>
                <a:cs typeface="Segoe UI"/>
              </a:rPr>
              <a:t>1,36,000</a:t>
            </a:r>
            <a:r>
              <a:rPr sz="1650" spc="7" baseline="2525" dirty="0">
                <a:latin typeface="Segoe UI"/>
                <a:cs typeface="Segoe UI"/>
              </a:rPr>
              <a:t> </a:t>
            </a:r>
            <a:r>
              <a:rPr sz="1100" spc="25" dirty="0">
                <a:latin typeface="Symbol"/>
                <a:cs typeface="Symbol"/>
              </a:rPr>
              <a:t></a:t>
            </a:r>
            <a:r>
              <a:rPr sz="1650" spc="37" baseline="5050" dirty="0">
                <a:latin typeface="Symbol"/>
                <a:cs typeface="Symbol"/>
              </a:rPr>
              <a:t></a:t>
            </a:r>
            <a:r>
              <a:rPr sz="1650" spc="37" baseline="5050" dirty="0">
                <a:latin typeface="Times New Roman"/>
                <a:cs typeface="Times New Roman"/>
              </a:rPr>
              <a:t> </a:t>
            </a:r>
            <a:r>
              <a:rPr sz="1650" baseline="-30303" dirty="0">
                <a:latin typeface="Segoe UI"/>
                <a:cs typeface="Segoe UI"/>
              </a:rPr>
              <a:t>×</a:t>
            </a:r>
            <a:r>
              <a:rPr sz="1650" spc="-300" baseline="-30303" dirty="0">
                <a:latin typeface="Segoe UI"/>
                <a:cs typeface="Segoe UI"/>
              </a:rPr>
              <a:t> </a:t>
            </a:r>
            <a:r>
              <a:rPr sz="1650" baseline="-30303" dirty="0">
                <a:latin typeface="Segoe UI"/>
                <a:cs typeface="Segoe UI"/>
              </a:rPr>
              <a:t>2</a:t>
            </a:r>
            <a:endParaRPr sz="1650" baseline="-30303">
              <a:latin typeface="Segoe UI"/>
              <a:cs typeface="Segoe UI"/>
            </a:endParaRPr>
          </a:p>
        </p:txBody>
      </p:sp>
      <p:sp>
        <p:nvSpPr>
          <p:cNvPr id="12" name="object 12"/>
          <p:cNvSpPr txBox="1"/>
          <p:nvPr/>
        </p:nvSpPr>
        <p:spPr>
          <a:xfrm>
            <a:off x="2273458" y="5299915"/>
            <a:ext cx="121920" cy="193675"/>
          </a:xfrm>
          <a:prstGeom prst="rect">
            <a:avLst/>
          </a:prstGeom>
        </p:spPr>
        <p:txBody>
          <a:bodyPr vert="horz" wrap="square" lIns="0" tIns="13335" rIns="0" bIns="0" rtlCol="0">
            <a:spAutoFit/>
          </a:bodyPr>
          <a:lstStyle/>
          <a:p>
            <a:pPr marL="12700">
              <a:lnSpc>
                <a:spcPct val="100000"/>
              </a:lnSpc>
              <a:spcBef>
                <a:spcPts val="105"/>
              </a:spcBef>
            </a:pPr>
            <a:r>
              <a:rPr sz="1100" dirty="0">
                <a:latin typeface="Segoe UI"/>
                <a:cs typeface="Segoe UI"/>
              </a:rPr>
              <a:t>=</a:t>
            </a:r>
            <a:endParaRPr sz="1100">
              <a:latin typeface="Segoe UI"/>
              <a:cs typeface="Segoe UI"/>
            </a:endParaRPr>
          </a:p>
        </p:txBody>
      </p:sp>
      <p:sp>
        <p:nvSpPr>
          <p:cNvPr id="13" name="object 13"/>
          <p:cNvSpPr txBox="1"/>
          <p:nvPr/>
        </p:nvSpPr>
        <p:spPr>
          <a:xfrm>
            <a:off x="3726836" y="5339686"/>
            <a:ext cx="79375" cy="194945"/>
          </a:xfrm>
          <a:prstGeom prst="rect">
            <a:avLst/>
          </a:prstGeom>
        </p:spPr>
        <p:txBody>
          <a:bodyPr vert="horz" wrap="square" lIns="0" tIns="13335" rIns="0" bIns="0" rtlCol="0">
            <a:spAutoFit/>
          </a:bodyPr>
          <a:lstStyle/>
          <a:p>
            <a:pPr marL="12700">
              <a:lnSpc>
                <a:spcPct val="100000"/>
              </a:lnSpc>
              <a:spcBef>
                <a:spcPts val="105"/>
              </a:spcBef>
            </a:pPr>
            <a:r>
              <a:rPr sz="1100" dirty="0">
                <a:latin typeface="Symbol"/>
                <a:cs typeface="Symbol"/>
              </a:rPr>
              <a:t></a:t>
            </a:r>
            <a:endParaRPr sz="1100">
              <a:latin typeface="Symbol"/>
              <a:cs typeface="Symbol"/>
            </a:endParaRPr>
          </a:p>
        </p:txBody>
      </p:sp>
      <p:sp>
        <p:nvSpPr>
          <p:cNvPr id="14" name="object 14"/>
          <p:cNvSpPr txBox="1"/>
          <p:nvPr/>
        </p:nvSpPr>
        <p:spPr>
          <a:xfrm>
            <a:off x="3726836" y="5428103"/>
            <a:ext cx="79375" cy="194945"/>
          </a:xfrm>
          <a:prstGeom prst="rect">
            <a:avLst/>
          </a:prstGeom>
        </p:spPr>
        <p:txBody>
          <a:bodyPr vert="horz" wrap="square" lIns="0" tIns="13335" rIns="0" bIns="0" rtlCol="0">
            <a:spAutoFit/>
          </a:bodyPr>
          <a:lstStyle/>
          <a:p>
            <a:pPr marL="12700">
              <a:lnSpc>
                <a:spcPct val="100000"/>
              </a:lnSpc>
              <a:spcBef>
                <a:spcPts val="105"/>
              </a:spcBef>
            </a:pPr>
            <a:r>
              <a:rPr sz="1100" dirty="0">
                <a:latin typeface="Symbol"/>
                <a:cs typeface="Symbol"/>
              </a:rPr>
              <a:t></a:t>
            </a:r>
            <a:endParaRPr sz="1100">
              <a:latin typeface="Symbol"/>
              <a:cs typeface="Symbol"/>
            </a:endParaRPr>
          </a:p>
        </p:txBody>
      </p:sp>
      <p:sp>
        <p:nvSpPr>
          <p:cNvPr id="15" name="object 15"/>
          <p:cNvSpPr txBox="1"/>
          <p:nvPr/>
        </p:nvSpPr>
        <p:spPr>
          <a:xfrm>
            <a:off x="3060225" y="5410081"/>
            <a:ext cx="508634" cy="194945"/>
          </a:xfrm>
          <a:prstGeom prst="rect">
            <a:avLst/>
          </a:prstGeom>
        </p:spPr>
        <p:txBody>
          <a:bodyPr vert="horz" wrap="square" lIns="0" tIns="13335" rIns="0" bIns="0" rtlCol="0">
            <a:spAutoFit/>
          </a:bodyPr>
          <a:lstStyle/>
          <a:p>
            <a:pPr marL="38100">
              <a:lnSpc>
                <a:spcPct val="100000"/>
              </a:lnSpc>
              <a:spcBef>
                <a:spcPts val="105"/>
              </a:spcBef>
            </a:pPr>
            <a:r>
              <a:rPr sz="1650" baseline="27777" dirty="0">
                <a:latin typeface="Symbol"/>
                <a:cs typeface="Symbol"/>
              </a:rPr>
              <a:t></a:t>
            </a:r>
            <a:r>
              <a:rPr sz="1650" spc="-150" baseline="27777" dirty="0">
                <a:latin typeface="Times New Roman"/>
                <a:cs typeface="Times New Roman"/>
              </a:rPr>
              <a:t> </a:t>
            </a:r>
            <a:r>
              <a:rPr sz="1100" dirty="0">
                <a:latin typeface="Segoe UI"/>
                <a:cs typeface="Segoe UI"/>
              </a:rPr>
              <a:t>6,</a:t>
            </a:r>
            <a:r>
              <a:rPr sz="1100" spc="-190" dirty="0">
                <a:latin typeface="Segoe UI"/>
                <a:cs typeface="Segoe UI"/>
              </a:rPr>
              <a:t> </a:t>
            </a:r>
            <a:r>
              <a:rPr sz="1100" spc="5" dirty="0">
                <a:latin typeface="Segoe UI"/>
                <a:cs typeface="Segoe UI"/>
              </a:rPr>
              <a:t>470</a:t>
            </a:r>
            <a:endParaRPr sz="1100">
              <a:latin typeface="Segoe UI"/>
              <a:cs typeface="Segoe UI"/>
            </a:endParaRPr>
          </a:p>
        </p:txBody>
      </p:sp>
      <p:sp>
        <p:nvSpPr>
          <p:cNvPr id="16" name="object 16"/>
          <p:cNvSpPr txBox="1"/>
          <p:nvPr/>
        </p:nvSpPr>
        <p:spPr>
          <a:xfrm>
            <a:off x="2705276" y="5216494"/>
            <a:ext cx="1245235" cy="194945"/>
          </a:xfrm>
          <a:prstGeom prst="rect">
            <a:avLst/>
          </a:prstGeom>
        </p:spPr>
        <p:txBody>
          <a:bodyPr vert="horz" wrap="square" lIns="0" tIns="13335" rIns="0" bIns="0" rtlCol="0">
            <a:spAutoFit/>
          </a:bodyPr>
          <a:lstStyle/>
          <a:p>
            <a:pPr marL="38100">
              <a:lnSpc>
                <a:spcPct val="100000"/>
              </a:lnSpc>
              <a:spcBef>
                <a:spcPts val="105"/>
              </a:spcBef>
            </a:pPr>
            <a:r>
              <a:rPr sz="1650" spc="7" baseline="-32828" dirty="0">
                <a:latin typeface="Segoe UI"/>
                <a:cs typeface="Segoe UI"/>
              </a:rPr>
              <a:t>10 </a:t>
            </a:r>
            <a:r>
              <a:rPr sz="1650" baseline="-32828" dirty="0">
                <a:latin typeface="Segoe UI"/>
                <a:cs typeface="Segoe UI"/>
              </a:rPr>
              <a:t>+ </a:t>
            </a:r>
            <a:r>
              <a:rPr sz="1100" dirty="0">
                <a:latin typeface="Symbol"/>
                <a:cs typeface="Symbol"/>
              </a:rPr>
              <a:t></a:t>
            </a:r>
            <a:r>
              <a:rPr sz="1100" dirty="0">
                <a:latin typeface="Times New Roman"/>
                <a:cs typeface="Times New Roman"/>
              </a:rPr>
              <a:t> </a:t>
            </a:r>
            <a:r>
              <a:rPr sz="1650" u="sng" spc="22" baseline="2525" dirty="0">
                <a:uFill>
                  <a:solidFill>
                    <a:srgbClr val="000000"/>
                  </a:solidFill>
                </a:uFill>
                <a:latin typeface="Segoe UI"/>
                <a:cs typeface="Segoe UI"/>
              </a:rPr>
              <a:t>2,280</a:t>
            </a:r>
            <a:r>
              <a:rPr sz="1650" spc="22" baseline="2525" dirty="0">
                <a:latin typeface="Segoe UI"/>
                <a:cs typeface="Segoe UI"/>
              </a:rPr>
              <a:t> </a:t>
            </a:r>
            <a:r>
              <a:rPr sz="1650" spc="67" baseline="-32828" dirty="0">
                <a:latin typeface="Segoe UI"/>
                <a:cs typeface="Segoe UI"/>
              </a:rPr>
              <a:t>×2</a:t>
            </a:r>
            <a:r>
              <a:rPr sz="1100" spc="45" dirty="0">
                <a:latin typeface="Symbol"/>
                <a:cs typeface="Symbol"/>
              </a:rPr>
              <a:t></a:t>
            </a:r>
            <a:r>
              <a:rPr sz="1100" spc="-114" dirty="0">
                <a:latin typeface="Times New Roman"/>
                <a:cs typeface="Times New Roman"/>
              </a:rPr>
              <a:t> </a:t>
            </a:r>
            <a:r>
              <a:rPr sz="1650" baseline="-32828" dirty="0">
                <a:latin typeface="Segoe UI"/>
                <a:cs typeface="Segoe UI"/>
              </a:rPr>
              <a:t>=</a:t>
            </a:r>
            <a:endParaRPr sz="1650" baseline="-32828">
              <a:latin typeface="Segoe UI"/>
              <a:cs typeface="Segoe UI"/>
            </a:endParaRPr>
          </a:p>
        </p:txBody>
      </p:sp>
      <p:sp>
        <p:nvSpPr>
          <p:cNvPr id="17" name="object 17"/>
          <p:cNvSpPr txBox="1"/>
          <p:nvPr/>
        </p:nvSpPr>
        <p:spPr>
          <a:xfrm>
            <a:off x="4102179" y="5299963"/>
            <a:ext cx="627380" cy="193675"/>
          </a:xfrm>
          <a:prstGeom prst="rect">
            <a:avLst/>
          </a:prstGeom>
        </p:spPr>
        <p:txBody>
          <a:bodyPr vert="horz" wrap="square" lIns="0" tIns="13335" rIns="0" bIns="0" rtlCol="0">
            <a:spAutoFit/>
          </a:bodyPr>
          <a:lstStyle/>
          <a:p>
            <a:pPr marL="12700">
              <a:lnSpc>
                <a:spcPct val="100000"/>
              </a:lnSpc>
              <a:spcBef>
                <a:spcPts val="105"/>
              </a:spcBef>
            </a:pPr>
            <a:r>
              <a:rPr sz="1100" spc="5" dirty="0">
                <a:latin typeface="Segoe UI"/>
                <a:cs typeface="Segoe UI"/>
              </a:rPr>
              <a:t>10 </a:t>
            </a:r>
            <a:r>
              <a:rPr sz="1100" dirty="0">
                <a:latin typeface="Segoe UI"/>
                <a:cs typeface="Segoe UI"/>
              </a:rPr>
              <a:t>+ </a:t>
            </a:r>
            <a:r>
              <a:rPr sz="1100" spc="15" dirty="0">
                <a:latin typeface="Segoe UI"/>
                <a:cs typeface="Segoe UI"/>
              </a:rPr>
              <a:t>0.70</a:t>
            </a:r>
            <a:endParaRPr sz="1100">
              <a:latin typeface="Segoe UI"/>
              <a:cs typeface="Segoe UI"/>
            </a:endParaRPr>
          </a:p>
        </p:txBody>
      </p:sp>
      <p:sp>
        <p:nvSpPr>
          <p:cNvPr id="18" name="object 18"/>
          <p:cNvSpPr txBox="1"/>
          <p:nvPr/>
        </p:nvSpPr>
        <p:spPr>
          <a:xfrm>
            <a:off x="1816228" y="5690162"/>
            <a:ext cx="579120" cy="193675"/>
          </a:xfrm>
          <a:prstGeom prst="rect">
            <a:avLst/>
          </a:prstGeom>
        </p:spPr>
        <p:txBody>
          <a:bodyPr vert="horz" wrap="square" lIns="0" tIns="13335" rIns="0" bIns="0" rtlCol="0">
            <a:spAutoFit/>
          </a:bodyPr>
          <a:lstStyle/>
          <a:p>
            <a:pPr marL="12700">
              <a:lnSpc>
                <a:spcPct val="100000"/>
              </a:lnSpc>
              <a:spcBef>
                <a:spcPts val="105"/>
              </a:spcBef>
              <a:tabLst>
                <a:tab pos="469265" algn="l"/>
              </a:tabLst>
            </a:pPr>
            <a:r>
              <a:rPr sz="1100" spc="15" dirty="0">
                <a:latin typeface="Segoe UI"/>
                <a:cs typeface="Segoe UI"/>
              </a:rPr>
              <a:t>I</a:t>
            </a:r>
            <a:r>
              <a:rPr sz="1100" spc="20" dirty="0">
                <a:latin typeface="Segoe UI"/>
                <a:cs typeface="Segoe UI"/>
              </a:rPr>
              <a:t>R</a:t>
            </a:r>
            <a:r>
              <a:rPr sz="1100" dirty="0">
                <a:latin typeface="Segoe UI"/>
                <a:cs typeface="Segoe UI"/>
              </a:rPr>
              <a:t>R	=</a:t>
            </a:r>
            <a:endParaRPr sz="1100">
              <a:latin typeface="Segoe UI"/>
              <a:cs typeface="Segoe UI"/>
            </a:endParaRPr>
          </a:p>
        </p:txBody>
      </p:sp>
      <p:sp>
        <p:nvSpPr>
          <p:cNvPr id="19" name="object 19"/>
          <p:cNvSpPr txBox="1"/>
          <p:nvPr/>
        </p:nvSpPr>
        <p:spPr>
          <a:xfrm>
            <a:off x="2730664" y="5334605"/>
            <a:ext cx="486409" cy="549275"/>
          </a:xfrm>
          <a:prstGeom prst="rect">
            <a:avLst/>
          </a:prstGeom>
        </p:spPr>
        <p:txBody>
          <a:bodyPr vert="horz" wrap="square" lIns="0" tIns="107315" rIns="0" bIns="0" rtlCol="0">
            <a:spAutoFit/>
          </a:bodyPr>
          <a:lstStyle/>
          <a:p>
            <a:pPr marR="56515" algn="r">
              <a:lnSpc>
                <a:spcPct val="100000"/>
              </a:lnSpc>
              <a:spcBef>
                <a:spcPts val="845"/>
              </a:spcBef>
            </a:pPr>
            <a:r>
              <a:rPr sz="1100" dirty="0">
                <a:latin typeface="Symbol"/>
                <a:cs typeface="Symbol"/>
              </a:rPr>
              <a:t></a:t>
            </a:r>
            <a:endParaRPr sz="1100">
              <a:latin typeface="Symbol"/>
              <a:cs typeface="Symbol"/>
            </a:endParaRPr>
          </a:p>
          <a:p>
            <a:pPr marL="12700">
              <a:lnSpc>
                <a:spcPct val="100000"/>
              </a:lnSpc>
              <a:spcBef>
                <a:spcPts val="735"/>
              </a:spcBef>
            </a:pPr>
            <a:r>
              <a:rPr sz="1100" spc="15" dirty="0">
                <a:latin typeface="Segoe UI"/>
                <a:cs typeface="Segoe UI"/>
              </a:rPr>
              <a:t>1</a:t>
            </a:r>
            <a:r>
              <a:rPr sz="1100" spc="25" dirty="0">
                <a:latin typeface="Segoe UI"/>
                <a:cs typeface="Segoe UI"/>
              </a:rPr>
              <a:t>0</a:t>
            </a:r>
            <a:r>
              <a:rPr sz="1100" spc="10" dirty="0">
                <a:latin typeface="Segoe UI"/>
                <a:cs typeface="Segoe UI"/>
              </a:rPr>
              <a:t>.</a:t>
            </a:r>
            <a:r>
              <a:rPr sz="1100" spc="15" dirty="0">
                <a:latin typeface="Segoe UI"/>
                <a:cs typeface="Segoe UI"/>
              </a:rPr>
              <a:t>7</a:t>
            </a:r>
            <a:r>
              <a:rPr sz="1100" spc="25" dirty="0">
                <a:latin typeface="Segoe UI"/>
                <a:cs typeface="Segoe UI"/>
              </a:rPr>
              <a:t>0</a:t>
            </a:r>
            <a:r>
              <a:rPr sz="1100" dirty="0">
                <a:latin typeface="Segoe UI"/>
                <a:cs typeface="Segoe UI"/>
              </a:rPr>
              <a:t>%</a:t>
            </a:r>
            <a:endParaRPr sz="1100">
              <a:latin typeface="Segoe UI"/>
              <a:cs typeface="Segoe UI"/>
            </a:endParaRPr>
          </a:p>
        </p:txBody>
      </p:sp>
      <p:sp>
        <p:nvSpPr>
          <p:cNvPr id="20" name="object 20"/>
          <p:cNvSpPr txBox="1"/>
          <p:nvPr/>
        </p:nvSpPr>
        <p:spPr>
          <a:xfrm>
            <a:off x="896111" y="5957315"/>
            <a:ext cx="5294630" cy="189230"/>
          </a:xfrm>
          <a:prstGeom prst="rect">
            <a:avLst/>
          </a:prstGeom>
          <a:solidFill>
            <a:srgbClr val="C2D69B"/>
          </a:solidFill>
        </p:spPr>
        <p:txBody>
          <a:bodyPr vert="horz" wrap="square" lIns="0" tIns="10795" rIns="0" bIns="0" rtlCol="0">
            <a:spAutoFit/>
          </a:bodyPr>
          <a:lstStyle/>
          <a:p>
            <a:pPr marL="17780">
              <a:lnSpc>
                <a:spcPct val="100000"/>
              </a:lnSpc>
              <a:spcBef>
                <a:spcPts val="85"/>
              </a:spcBef>
            </a:pPr>
            <a:r>
              <a:rPr sz="1100" b="1" spc="-5" dirty="0">
                <a:solidFill>
                  <a:srgbClr val="00A650"/>
                </a:solidFill>
                <a:latin typeface="Segoe UI Black"/>
                <a:cs typeface="Segoe UI Black"/>
              </a:rPr>
              <a:t>ILLUSTRATION </a:t>
            </a:r>
            <a:r>
              <a:rPr sz="1100" b="1" dirty="0">
                <a:solidFill>
                  <a:srgbClr val="00A650"/>
                </a:solidFill>
                <a:latin typeface="Segoe UI Black"/>
                <a:cs typeface="Segoe UI Black"/>
              </a:rPr>
              <a:t>8</a:t>
            </a:r>
            <a:endParaRPr sz="1100">
              <a:latin typeface="Segoe UI Black"/>
              <a:cs typeface="Segoe UI Black"/>
            </a:endParaRPr>
          </a:p>
        </p:txBody>
      </p:sp>
      <p:sp>
        <p:nvSpPr>
          <p:cNvPr id="21" name="object 21"/>
          <p:cNvSpPr txBox="1"/>
          <p:nvPr/>
        </p:nvSpPr>
        <p:spPr>
          <a:xfrm>
            <a:off x="901700" y="6199745"/>
            <a:ext cx="5284470" cy="1029969"/>
          </a:xfrm>
          <a:prstGeom prst="rect">
            <a:avLst/>
          </a:prstGeom>
        </p:spPr>
        <p:txBody>
          <a:bodyPr vert="horz" wrap="square" lIns="0" tIns="12700" rIns="0" bIns="0" rtlCol="0">
            <a:spAutoFit/>
          </a:bodyPr>
          <a:lstStyle/>
          <a:p>
            <a:pPr marL="12700" marR="5080" algn="just">
              <a:lnSpc>
                <a:spcPct val="110600"/>
              </a:lnSpc>
              <a:spcBef>
                <a:spcPts val="100"/>
              </a:spcBef>
            </a:pPr>
            <a:r>
              <a:rPr sz="1100" i="1" dirty="0">
                <a:latin typeface="Segoe UI"/>
                <a:cs typeface="Segoe UI"/>
              </a:rPr>
              <a:t>A </a:t>
            </a:r>
            <a:r>
              <a:rPr sz="1100" i="1" spc="10" dirty="0">
                <a:latin typeface="Segoe UI"/>
                <a:cs typeface="Segoe UI"/>
              </a:rPr>
              <a:t>company </a:t>
            </a:r>
            <a:r>
              <a:rPr sz="1100" i="1" spc="15" dirty="0">
                <a:latin typeface="Segoe UI"/>
                <a:cs typeface="Segoe UI"/>
              </a:rPr>
              <a:t>proposes </a:t>
            </a:r>
            <a:r>
              <a:rPr sz="1100" i="1" spc="5" dirty="0">
                <a:latin typeface="Segoe UI"/>
                <a:cs typeface="Segoe UI"/>
              </a:rPr>
              <a:t>to </a:t>
            </a:r>
            <a:r>
              <a:rPr sz="1100" i="1" spc="15" dirty="0">
                <a:latin typeface="Segoe UI"/>
                <a:cs typeface="Segoe UI"/>
              </a:rPr>
              <a:t>install machine involving </a:t>
            </a:r>
            <a:r>
              <a:rPr sz="1100" i="1" dirty="0">
                <a:latin typeface="Segoe UI"/>
                <a:cs typeface="Segoe UI"/>
              </a:rPr>
              <a:t>a </a:t>
            </a:r>
            <a:r>
              <a:rPr sz="1100" i="1" spc="15" dirty="0">
                <a:latin typeface="Segoe UI"/>
                <a:cs typeface="Segoe UI"/>
              </a:rPr>
              <a:t>capital </a:t>
            </a:r>
            <a:r>
              <a:rPr sz="1100" i="1" spc="10" dirty="0">
                <a:latin typeface="Segoe UI"/>
                <a:cs typeface="Segoe UI"/>
              </a:rPr>
              <a:t>cost of </a:t>
            </a:r>
            <a:r>
              <a:rPr sz="1100" i="1" spc="15" dirty="0">
                <a:latin typeface="Segoe UI"/>
                <a:cs typeface="Segoe UI"/>
              </a:rPr>
              <a:t>`3,60,000. </a:t>
            </a:r>
            <a:r>
              <a:rPr sz="1100" i="1" spc="5" dirty="0">
                <a:latin typeface="Segoe UI"/>
                <a:cs typeface="Segoe UI"/>
              </a:rPr>
              <a:t>The life  </a:t>
            </a:r>
            <a:r>
              <a:rPr sz="1100" i="1" spc="10" dirty="0">
                <a:latin typeface="Segoe UI"/>
                <a:cs typeface="Segoe UI"/>
              </a:rPr>
              <a:t>of the </a:t>
            </a:r>
            <a:r>
              <a:rPr sz="1100" i="1" spc="15" dirty="0">
                <a:latin typeface="Segoe UI"/>
                <a:cs typeface="Segoe UI"/>
              </a:rPr>
              <a:t>machine </a:t>
            </a:r>
            <a:r>
              <a:rPr sz="1100" i="1" spc="10" dirty="0">
                <a:latin typeface="Segoe UI"/>
                <a:cs typeface="Segoe UI"/>
              </a:rPr>
              <a:t>is </a:t>
            </a:r>
            <a:r>
              <a:rPr sz="1100" i="1" dirty="0">
                <a:latin typeface="Segoe UI"/>
                <a:cs typeface="Segoe UI"/>
              </a:rPr>
              <a:t>5 </a:t>
            </a:r>
            <a:r>
              <a:rPr sz="1100" i="1" spc="15" dirty="0">
                <a:latin typeface="Segoe UI"/>
                <a:cs typeface="Segoe UI"/>
              </a:rPr>
              <a:t>years </a:t>
            </a:r>
            <a:r>
              <a:rPr sz="1100" i="1" spc="10" dirty="0">
                <a:latin typeface="Segoe UI"/>
                <a:cs typeface="Segoe UI"/>
              </a:rPr>
              <a:t>and its salvage value at the </a:t>
            </a:r>
            <a:r>
              <a:rPr sz="1100" i="1" spc="15" dirty="0">
                <a:latin typeface="Segoe UI"/>
                <a:cs typeface="Segoe UI"/>
              </a:rPr>
              <a:t>end </a:t>
            </a:r>
            <a:r>
              <a:rPr sz="1100" i="1" spc="10" dirty="0">
                <a:latin typeface="Segoe UI"/>
                <a:cs typeface="Segoe UI"/>
              </a:rPr>
              <a:t>of the </a:t>
            </a:r>
            <a:r>
              <a:rPr sz="1100" i="1" spc="15" dirty="0">
                <a:latin typeface="Segoe UI"/>
                <a:cs typeface="Segoe UI"/>
              </a:rPr>
              <a:t>life </a:t>
            </a:r>
            <a:r>
              <a:rPr sz="1100" i="1" spc="5" dirty="0">
                <a:latin typeface="Segoe UI"/>
                <a:cs typeface="Segoe UI"/>
              </a:rPr>
              <a:t>is </a:t>
            </a:r>
            <a:r>
              <a:rPr sz="1100" i="1" spc="15" dirty="0">
                <a:latin typeface="Segoe UI"/>
                <a:cs typeface="Segoe UI"/>
              </a:rPr>
              <a:t>nil. </a:t>
            </a:r>
            <a:r>
              <a:rPr sz="1100" i="1" spc="10" dirty="0">
                <a:latin typeface="Segoe UI"/>
                <a:cs typeface="Segoe UI"/>
              </a:rPr>
              <a:t>The  </a:t>
            </a:r>
            <a:r>
              <a:rPr sz="1100" i="1" spc="15" dirty="0">
                <a:latin typeface="Segoe UI"/>
                <a:cs typeface="Segoe UI"/>
              </a:rPr>
              <a:t>machine </a:t>
            </a:r>
            <a:r>
              <a:rPr sz="1100" i="1" spc="10" dirty="0">
                <a:latin typeface="Segoe UI"/>
                <a:cs typeface="Segoe UI"/>
              </a:rPr>
              <a:t>will produce the net operating income after </a:t>
            </a:r>
            <a:r>
              <a:rPr sz="1100" i="1" spc="15" dirty="0">
                <a:latin typeface="Segoe UI"/>
                <a:cs typeface="Segoe UI"/>
              </a:rPr>
              <a:t>depreciation </a:t>
            </a:r>
            <a:r>
              <a:rPr sz="1100" i="1" spc="10" dirty="0">
                <a:latin typeface="Segoe UI"/>
                <a:cs typeface="Segoe UI"/>
              </a:rPr>
              <a:t>of </a:t>
            </a:r>
            <a:r>
              <a:rPr sz="1100" i="1" spc="15" dirty="0">
                <a:latin typeface="Segoe UI"/>
                <a:cs typeface="Segoe UI"/>
              </a:rPr>
              <a:t>`68,000 </a:t>
            </a:r>
            <a:r>
              <a:rPr sz="1100" i="1" spc="20" dirty="0">
                <a:latin typeface="Segoe UI"/>
                <a:cs typeface="Segoe UI"/>
              </a:rPr>
              <a:t>per  </a:t>
            </a:r>
            <a:r>
              <a:rPr sz="1100" i="1" spc="15" dirty="0">
                <a:latin typeface="Segoe UI"/>
                <a:cs typeface="Segoe UI"/>
              </a:rPr>
              <a:t>annum. </a:t>
            </a:r>
            <a:r>
              <a:rPr sz="1100" i="1" spc="5" dirty="0">
                <a:latin typeface="Segoe UI"/>
                <a:cs typeface="Segoe UI"/>
              </a:rPr>
              <a:t>The </a:t>
            </a:r>
            <a:r>
              <a:rPr sz="1100" i="1" spc="15" dirty="0">
                <a:latin typeface="Segoe UI"/>
                <a:cs typeface="Segoe UI"/>
              </a:rPr>
              <a:t>company's </a:t>
            </a:r>
            <a:r>
              <a:rPr sz="1100" i="1" spc="10" dirty="0">
                <a:latin typeface="Segoe UI"/>
                <a:cs typeface="Segoe UI"/>
              </a:rPr>
              <a:t>tax </a:t>
            </a:r>
            <a:r>
              <a:rPr sz="1100" i="1" spc="15" dirty="0">
                <a:latin typeface="Segoe UI"/>
                <a:cs typeface="Segoe UI"/>
              </a:rPr>
              <a:t>rate </a:t>
            </a:r>
            <a:r>
              <a:rPr sz="1100" i="1" spc="10" dirty="0">
                <a:latin typeface="Segoe UI"/>
                <a:cs typeface="Segoe UI"/>
              </a:rPr>
              <a:t>is</a:t>
            </a:r>
            <a:r>
              <a:rPr sz="1100" i="1" spc="135" dirty="0">
                <a:latin typeface="Segoe UI"/>
                <a:cs typeface="Segoe UI"/>
              </a:rPr>
              <a:t> </a:t>
            </a:r>
            <a:r>
              <a:rPr sz="1100" i="1" spc="15" dirty="0">
                <a:latin typeface="Segoe UI"/>
                <a:cs typeface="Segoe UI"/>
              </a:rPr>
              <a:t>45%.</a:t>
            </a:r>
            <a:endParaRPr sz="1100">
              <a:latin typeface="Segoe UI"/>
              <a:cs typeface="Segoe UI"/>
            </a:endParaRPr>
          </a:p>
          <a:p>
            <a:pPr marL="12700" algn="just">
              <a:lnSpc>
                <a:spcPct val="100000"/>
              </a:lnSpc>
              <a:spcBef>
                <a:spcPts val="745"/>
              </a:spcBef>
            </a:pPr>
            <a:r>
              <a:rPr sz="1100" i="1" spc="10" dirty="0">
                <a:latin typeface="Segoe UI"/>
                <a:cs typeface="Segoe UI"/>
              </a:rPr>
              <a:t>The Net Present </a:t>
            </a:r>
            <a:r>
              <a:rPr sz="1100" i="1" spc="15" dirty="0">
                <a:latin typeface="Segoe UI"/>
                <a:cs typeface="Segoe UI"/>
              </a:rPr>
              <a:t>Value factors </a:t>
            </a:r>
            <a:r>
              <a:rPr sz="1100" i="1" spc="5" dirty="0">
                <a:latin typeface="Segoe UI"/>
                <a:cs typeface="Segoe UI"/>
              </a:rPr>
              <a:t>for </a:t>
            </a:r>
            <a:r>
              <a:rPr sz="1100" i="1" dirty="0">
                <a:latin typeface="Segoe UI"/>
                <a:cs typeface="Segoe UI"/>
              </a:rPr>
              <a:t>5 </a:t>
            </a:r>
            <a:r>
              <a:rPr sz="1100" i="1" spc="15" dirty="0">
                <a:latin typeface="Segoe UI"/>
                <a:cs typeface="Segoe UI"/>
              </a:rPr>
              <a:t>years </a:t>
            </a:r>
            <a:r>
              <a:rPr sz="1100" i="1" spc="10" dirty="0">
                <a:latin typeface="Segoe UI"/>
                <a:cs typeface="Segoe UI"/>
              </a:rPr>
              <a:t>are as</a:t>
            </a:r>
            <a:r>
              <a:rPr sz="1100" i="1" spc="240" dirty="0">
                <a:latin typeface="Segoe UI"/>
                <a:cs typeface="Segoe UI"/>
              </a:rPr>
              <a:t> </a:t>
            </a:r>
            <a:r>
              <a:rPr sz="1100" i="1" spc="10" dirty="0">
                <a:latin typeface="Segoe UI"/>
                <a:cs typeface="Segoe UI"/>
              </a:rPr>
              <a:t>under:</a:t>
            </a:r>
            <a:endParaRPr sz="1100">
              <a:latin typeface="Segoe UI"/>
              <a:cs typeface="Segoe UI"/>
            </a:endParaRPr>
          </a:p>
        </p:txBody>
      </p:sp>
      <p:graphicFrame>
        <p:nvGraphicFramePr>
          <p:cNvPr id="22" name="object 22"/>
          <p:cNvGraphicFramePr>
            <a:graphicFrameLocks noGrp="1"/>
          </p:cNvGraphicFramePr>
          <p:nvPr/>
        </p:nvGraphicFramePr>
        <p:xfrm>
          <a:off x="914400" y="7302995"/>
          <a:ext cx="5251448" cy="486162"/>
        </p:xfrm>
        <a:graphic>
          <a:graphicData uri="http://schemas.openxmlformats.org/drawingml/2006/table">
            <a:tbl>
              <a:tblPr firstRow="1" bandRow="1">
                <a:tableStyleId>{2D5ABB26-0587-4C30-8999-92F81FD0307C}</a:tableStyleId>
              </a:tblPr>
              <a:tblGrid>
                <a:gridCol w="1459865">
                  <a:extLst>
                    <a:ext uri="{9D8B030D-6E8A-4147-A177-3AD203B41FA5}">
                      <a16:colId xmlns:a16="http://schemas.microsoft.com/office/drawing/2014/main" val="20000"/>
                    </a:ext>
                  </a:extLst>
                </a:gridCol>
                <a:gridCol w="940435">
                  <a:extLst>
                    <a:ext uri="{9D8B030D-6E8A-4147-A177-3AD203B41FA5}">
                      <a16:colId xmlns:a16="http://schemas.microsoft.com/office/drawing/2014/main" val="20001"/>
                    </a:ext>
                  </a:extLst>
                </a:gridCol>
                <a:gridCol w="735964">
                  <a:extLst>
                    <a:ext uri="{9D8B030D-6E8A-4147-A177-3AD203B41FA5}">
                      <a16:colId xmlns:a16="http://schemas.microsoft.com/office/drawing/2014/main" val="20002"/>
                    </a:ext>
                  </a:extLst>
                </a:gridCol>
                <a:gridCol w="734695">
                  <a:extLst>
                    <a:ext uri="{9D8B030D-6E8A-4147-A177-3AD203B41FA5}">
                      <a16:colId xmlns:a16="http://schemas.microsoft.com/office/drawing/2014/main" val="20003"/>
                    </a:ext>
                  </a:extLst>
                </a:gridCol>
                <a:gridCol w="735964">
                  <a:extLst>
                    <a:ext uri="{9D8B030D-6E8A-4147-A177-3AD203B41FA5}">
                      <a16:colId xmlns:a16="http://schemas.microsoft.com/office/drawing/2014/main" val="20004"/>
                    </a:ext>
                  </a:extLst>
                </a:gridCol>
                <a:gridCol w="644525">
                  <a:extLst>
                    <a:ext uri="{9D8B030D-6E8A-4147-A177-3AD203B41FA5}">
                      <a16:colId xmlns:a16="http://schemas.microsoft.com/office/drawing/2014/main" val="20005"/>
                    </a:ext>
                  </a:extLst>
                </a:gridCol>
              </a:tblGrid>
              <a:tr h="243846">
                <a:tc>
                  <a:txBody>
                    <a:bodyPr/>
                    <a:lstStyle/>
                    <a:p>
                      <a:pPr marL="68580">
                        <a:lnSpc>
                          <a:spcPct val="100000"/>
                        </a:lnSpc>
                        <a:spcBef>
                          <a:spcPts val="290"/>
                        </a:spcBef>
                      </a:pPr>
                      <a:r>
                        <a:rPr sz="1100" i="1" spc="15" dirty="0">
                          <a:latin typeface="Segoe UI"/>
                          <a:cs typeface="Segoe UI"/>
                        </a:rPr>
                        <a:t>Discounting</a:t>
                      </a:r>
                      <a:r>
                        <a:rPr sz="1100" i="1" spc="25" dirty="0">
                          <a:latin typeface="Segoe UI"/>
                          <a:cs typeface="Segoe UI"/>
                        </a:rPr>
                        <a:t> </a:t>
                      </a:r>
                      <a:r>
                        <a:rPr sz="1100" i="1" spc="15" dirty="0">
                          <a:latin typeface="Segoe UI"/>
                          <a:cs typeface="Segoe UI"/>
                        </a:rPr>
                        <a:t>rate</a:t>
                      </a:r>
                      <a:endParaRPr sz="1100">
                        <a:latin typeface="Segoe UI"/>
                        <a:cs typeface="Segoe UI"/>
                      </a:endParaRPr>
                    </a:p>
                  </a:txBody>
                  <a:tcPr marL="0" marR="0" marT="36830"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tcPr>
                </a:tc>
                <a:tc>
                  <a:txBody>
                    <a:bodyPr/>
                    <a:lstStyle/>
                    <a:p>
                      <a:pPr marR="281940" algn="r">
                        <a:lnSpc>
                          <a:spcPct val="100000"/>
                        </a:lnSpc>
                        <a:spcBef>
                          <a:spcPts val="290"/>
                        </a:spcBef>
                      </a:pPr>
                      <a:r>
                        <a:rPr sz="1100" i="1" spc="15" dirty="0">
                          <a:latin typeface="Segoe UI"/>
                          <a:cs typeface="Segoe UI"/>
                        </a:rPr>
                        <a:t>14</a:t>
                      </a:r>
                      <a:endParaRPr sz="1100">
                        <a:latin typeface="Segoe UI"/>
                        <a:cs typeface="Segoe UI"/>
                      </a:endParaRPr>
                    </a:p>
                  </a:txBody>
                  <a:tcPr marL="0" marR="0" marT="36830" marB="0">
                    <a:lnL w="6350">
                      <a:solidFill>
                        <a:srgbClr val="000000"/>
                      </a:solidFill>
                      <a:prstDash val="solid"/>
                    </a:lnL>
                    <a:lnR w="6350">
                      <a:solidFill>
                        <a:srgbClr val="818181"/>
                      </a:solidFill>
                      <a:prstDash val="solid"/>
                    </a:lnR>
                    <a:lnT w="6350">
                      <a:solidFill>
                        <a:srgbClr val="000000"/>
                      </a:solidFill>
                      <a:prstDash val="solid"/>
                    </a:lnT>
                    <a:lnB w="6350">
                      <a:solidFill>
                        <a:srgbClr val="000000"/>
                      </a:solidFill>
                      <a:prstDash val="solid"/>
                    </a:lnB>
                  </a:tcPr>
                </a:tc>
                <a:tc>
                  <a:txBody>
                    <a:bodyPr/>
                    <a:lstStyle/>
                    <a:p>
                      <a:pPr algn="ctr">
                        <a:lnSpc>
                          <a:spcPct val="100000"/>
                        </a:lnSpc>
                        <a:spcBef>
                          <a:spcPts val="290"/>
                        </a:spcBef>
                      </a:pPr>
                      <a:r>
                        <a:rPr sz="1100" i="1" spc="15" dirty="0">
                          <a:latin typeface="Segoe UI"/>
                          <a:cs typeface="Segoe UI"/>
                        </a:rPr>
                        <a:t>15</a:t>
                      </a:r>
                      <a:endParaRPr sz="1100">
                        <a:latin typeface="Segoe UI"/>
                        <a:cs typeface="Segoe UI"/>
                      </a:endParaRPr>
                    </a:p>
                  </a:txBody>
                  <a:tcPr marL="0" marR="0" marT="36830" marB="0">
                    <a:lnL w="6350">
                      <a:solidFill>
                        <a:srgbClr val="818181"/>
                      </a:solidFill>
                      <a:prstDash val="solid"/>
                    </a:lnL>
                    <a:lnR w="6350">
                      <a:solidFill>
                        <a:srgbClr val="818181"/>
                      </a:solidFill>
                      <a:prstDash val="solid"/>
                    </a:lnR>
                    <a:lnT w="6350">
                      <a:solidFill>
                        <a:srgbClr val="000000"/>
                      </a:solidFill>
                      <a:prstDash val="solid"/>
                    </a:lnT>
                    <a:lnB w="6350">
                      <a:solidFill>
                        <a:srgbClr val="000000"/>
                      </a:solidFill>
                      <a:prstDash val="solid"/>
                    </a:lnB>
                  </a:tcPr>
                </a:tc>
                <a:tc>
                  <a:txBody>
                    <a:bodyPr/>
                    <a:lstStyle/>
                    <a:p>
                      <a:pPr algn="ctr">
                        <a:lnSpc>
                          <a:spcPct val="100000"/>
                        </a:lnSpc>
                        <a:spcBef>
                          <a:spcPts val="290"/>
                        </a:spcBef>
                      </a:pPr>
                      <a:r>
                        <a:rPr sz="1100" i="1" spc="15" dirty="0">
                          <a:latin typeface="Segoe UI"/>
                          <a:cs typeface="Segoe UI"/>
                        </a:rPr>
                        <a:t>16</a:t>
                      </a:r>
                      <a:endParaRPr sz="1100">
                        <a:latin typeface="Segoe UI"/>
                        <a:cs typeface="Segoe UI"/>
                      </a:endParaRPr>
                    </a:p>
                  </a:txBody>
                  <a:tcPr marL="0" marR="0" marT="36830" marB="0">
                    <a:lnL w="6350">
                      <a:solidFill>
                        <a:srgbClr val="818181"/>
                      </a:solidFill>
                      <a:prstDash val="solid"/>
                    </a:lnL>
                    <a:lnR w="6350">
                      <a:solidFill>
                        <a:srgbClr val="818181"/>
                      </a:solidFill>
                      <a:prstDash val="solid"/>
                    </a:lnR>
                    <a:lnT w="6350">
                      <a:solidFill>
                        <a:srgbClr val="000000"/>
                      </a:solidFill>
                      <a:prstDash val="solid"/>
                    </a:lnT>
                    <a:lnB w="6350">
                      <a:solidFill>
                        <a:srgbClr val="000000"/>
                      </a:solidFill>
                      <a:prstDash val="solid"/>
                    </a:lnB>
                  </a:tcPr>
                </a:tc>
                <a:tc>
                  <a:txBody>
                    <a:bodyPr/>
                    <a:lstStyle/>
                    <a:p>
                      <a:pPr algn="ctr">
                        <a:lnSpc>
                          <a:spcPct val="100000"/>
                        </a:lnSpc>
                        <a:spcBef>
                          <a:spcPts val="290"/>
                        </a:spcBef>
                      </a:pPr>
                      <a:r>
                        <a:rPr sz="1100" i="1" spc="15" dirty="0">
                          <a:latin typeface="Segoe UI"/>
                          <a:cs typeface="Segoe UI"/>
                        </a:rPr>
                        <a:t>17</a:t>
                      </a:r>
                      <a:endParaRPr sz="1100">
                        <a:latin typeface="Segoe UI"/>
                        <a:cs typeface="Segoe UI"/>
                      </a:endParaRPr>
                    </a:p>
                  </a:txBody>
                  <a:tcPr marL="0" marR="0" marT="36830" marB="0">
                    <a:lnL w="6350">
                      <a:solidFill>
                        <a:srgbClr val="818181"/>
                      </a:solidFill>
                      <a:prstDash val="solid"/>
                    </a:lnL>
                    <a:lnR w="6350">
                      <a:solidFill>
                        <a:srgbClr val="818181"/>
                      </a:solidFill>
                      <a:prstDash val="solid"/>
                    </a:lnR>
                    <a:lnT w="6350">
                      <a:solidFill>
                        <a:srgbClr val="000000"/>
                      </a:solidFill>
                      <a:prstDash val="solid"/>
                    </a:lnT>
                    <a:lnB w="6350">
                      <a:solidFill>
                        <a:srgbClr val="000000"/>
                      </a:solidFill>
                      <a:prstDash val="solid"/>
                    </a:lnB>
                  </a:tcPr>
                </a:tc>
                <a:tc>
                  <a:txBody>
                    <a:bodyPr/>
                    <a:lstStyle/>
                    <a:p>
                      <a:pPr algn="ctr">
                        <a:lnSpc>
                          <a:spcPct val="100000"/>
                        </a:lnSpc>
                        <a:spcBef>
                          <a:spcPts val="290"/>
                        </a:spcBef>
                      </a:pPr>
                      <a:r>
                        <a:rPr sz="1100" i="1" spc="15" dirty="0">
                          <a:latin typeface="Segoe UI"/>
                          <a:cs typeface="Segoe UI"/>
                        </a:rPr>
                        <a:t>18</a:t>
                      </a:r>
                      <a:endParaRPr sz="1100">
                        <a:latin typeface="Segoe UI"/>
                        <a:cs typeface="Segoe UI"/>
                      </a:endParaRPr>
                    </a:p>
                  </a:txBody>
                  <a:tcPr marL="0" marR="0" marT="36830" marB="0">
                    <a:lnL w="6350">
                      <a:solidFill>
                        <a:srgbClr val="818181"/>
                      </a:solidFill>
                      <a:prstDash val="solid"/>
                    </a:lnL>
                    <a:lnR w="6350">
                      <a:solidFill>
                        <a:srgbClr val="000000"/>
                      </a:solidFill>
                      <a:prstDash val="solid"/>
                    </a:lnR>
                    <a:lnT w="6350">
                      <a:solidFill>
                        <a:srgbClr val="000000"/>
                      </a:solidFill>
                      <a:prstDash val="solid"/>
                    </a:lnT>
                    <a:lnB w="6350">
                      <a:solidFill>
                        <a:srgbClr val="000000"/>
                      </a:solidFill>
                      <a:prstDash val="solid"/>
                    </a:lnB>
                  </a:tcPr>
                </a:tc>
                <a:extLst>
                  <a:ext uri="{0D108BD9-81ED-4DB2-BD59-A6C34878D82A}">
                    <a16:rowId xmlns:a16="http://schemas.microsoft.com/office/drawing/2014/main" val="10000"/>
                  </a:ext>
                </a:extLst>
              </a:tr>
              <a:tr h="242316">
                <a:tc>
                  <a:txBody>
                    <a:bodyPr/>
                    <a:lstStyle/>
                    <a:p>
                      <a:pPr marL="67945">
                        <a:lnSpc>
                          <a:spcPct val="100000"/>
                        </a:lnSpc>
                        <a:spcBef>
                          <a:spcPts val="290"/>
                        </a:spcBef>
                      </a:pPr>
                      <a:r>
                        <a:rPr sz="1100" i="1" spc="15" dirty="0">
                          <a:latin typeface="Segoe UI"/>
                          <a:cs typeface="Segoe UI"/>
                        </a:rPr>
                        <a:t>Cumulative</a:t>
                      </a:r>
                      <a:r>
                        <a:rPr sz="1100" i="1" spc="35" dirty="0">
                          <a:latin typeface="Segoe UI"/>
                          <a:cs typeface="Segoe UI"/>
                        </a:rPr>
                        <a:t> </a:t>
                      </a:r>
                      <a:r>
                        <a:rPr sz="1100" i="1" spc="10" dirty="0">
                          <a:latin typeface="Segoe UI"/>
                          <a:cs typeface="Segoe UI"/>
                        </a:rPr>
                        <a:t>factor</a:t>
                      </a:r>
                      <a:endParaRPr sz="1100">
                        <a:latin typeface="Segoe UI"/>
                        <a:cs typeface="Segoe UI"/>
                      </a:endParaRPr>
                    </a:p>
                  </a:txBody>
                  <a:tcPr marL="0" marR="0" marT="36830"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tcPr>
                </a:tc>
                <a:tc>
                  <a:txBody>
                    <a:bodyPr/>
                    <a:lstStyle/>
                    <a:p>
                      <a:pPr marR="227329" algn="r">
                        <a:lnSpc>
                          <a:spcPct val="100000"/>
                        </a:lnSpc>
                        <a:spcBef>
                          <a:spcPts val="290"/>
                        </a:spcBef>
                      </a:pPr>
                      <a:r>
                        <a:rPr sz="1100" i="1" spc="25" dirty="0">
                          <a:latin typeface="Segoe UI"/>
                          <a:cs typeface="Segoe UI"/>
                        </a:rPr>
                        <a:t>3</a:t>
                      </a:r>
                      <a:r>
                        <a:rPr sz="1100" i="1" spc="10" dirty="0">
                          <a:latin typeface="Segoe UI"/>
                          <a:cs typeface="Segoe UI"/>
                        </a:rPr>
                        <a:t>.</a:t>
                      </a:r>
                      <a:r>
                        <a:rPr sz="1100" i="1" spc="15" dirty="0">
                          <a:latin typeface="Segoe UI"/>
                          <a:cs typeface="Segoe UI"/>
                        </a:rPr>
                        <a:t>4</a:t>
                      </a:r>
                      <a:r>
                        <a:rPr sz="1100" i="1" dirty="0">
                          <a:latin typeface="Segoe UI"/>
                          <a:cs typeface="Segoe UI"/>
                        </a:rPr>
                        <a:t>3</a:t>
                      </a:r>
                      <a:endParaRPr sz="1100">
                        <a:latin typeface="Segoe UI"/>
                        <a:cs typeface="Segoe UI"/>
                      </a:endParaRPr>
                    </a:p>
                  </a:txBody>
                  <a:tcPr marL="0" marR="0" marT="36830" marB="0">
                    <a:lnL w="6350">
                      <a:solidFill>
                        <a:srgbClr val="000000"/>
                      </a:solidFill>
                      <a:prstDash val="solid"/>
                    </a:lnL>
                    <a:lnR w="6350">
                      <a:solidFill>
                        <a:srgbClr val="818181"/>
                      </a:solidFill>
                      <a:prstDash val="solid"/>
                    </a:lnR>
                    <a:lnT w="6350">
                      <a:solidFill>
                        <a:srgbClr val="000000"/>
                      </a:solidFill>
                      <a:prstDash val="solid"/>
                    </a:lnT>
                    <a:lnB w="6350">
                      <a:solidFill>
                        <a:srgbClr val="000000"/>
                      </a:solidFill>
                      <a:prstDash val="solid"/>
                    </a:lnB>
                  </a:tcPr>
                </a:tc>
                <a:tc>
                  <a:txBody>
                    <a:bodyPr/>
                    <a:lstStyle/>
                    <a:p>
                      <a:pPr algn="ctr">
                        <a:lnSpc>
                          <a:spcPct val="100000"/>
                        </a:lnSpc>
                        <a:spcBef>
                          <a:spcPts val="290"/>
                        </a:spcBef>
                      </a:pPr>
                      <a:r>
                        <a:rPr sz="1100" i="1" spc="10" dirty="0">
                          <a:latin typeface="Segoe UI"/>
                          <a:cs typeface="Segoe UI"/>
                        </a:rPr>
                        <a:t>3.35</a:t>
                      </a:r>
                      <a:endParaRPr sz="1100">
                        <a:latin typeface="Segoe UI"/>
                        <a:cs typeface="Segoe UI"/>
                      </a:endParaRPr>
                    </a:p>
                  </a:txBody>
                  <a:tcPr marL="0" marR="0" marT="36830" marB="0">
                    <a:lnL w="6350">
                      <a:solidFill>
                        <a:srgbClr val="818181"/>
                      </a:solidFill>
                      <a:prstDash val="solid"/>
                    </a:lnL>
                    <a:lnR w="6350">
                      <a:solidFill>
                        <a:srgbClr val="818181"/>
                      </a:solidFill>
                      <a:prstDash val="solid"/>
                    </a:lnR>
                    <a:lnT w="6350">
                      <a:solidFill>
                        <a:srgbClr val="000000"/>
                      </a:solidFill>
                      <a:prstDash val="solid"/>
                    </a:lnT>
                    <a:lnB w="6350">
                      <a:solidFill>
                        <a:srgbClr val="000000"/>
                      </a:solidFill>
                      <a:prstDash val="solid"/>
                    </a:lnB>
                  </a:tcPr>
                </a:tc>
                <a:tc>
                  <a:txBody>
                    <a:bodyPr/>
                    <a:lstStyle/>
                    <a:p>
                      <a:pPr algn="ctr">
                        <a:lnSpc>
                          <a:spcPct val="100000"/>
                        </a:lnSpc>
                        <a:spcBef>
                          <a:spcPts val="290"/>
                        </a:spcBef>
                      </a:pPr>
                      <a:r>
                        <a:rPr sz="1100" i="1" spc="10" dirty="0">
                          <a:latin typeface="Segoe UI"/>
                          <a:cs typeface="Segoe UI"/>
                        </a:rPr>
                        <a:t>3.27</a:t>
                      </a:r>
                      <a:endParaRPr sz="1100">
                        <a:latin typeface="Segoe UI"/>
                        <a:cs typeface="Segoe UI"/>
                      </a:endParaRPr>
                    </a:p>
                  </a:txBody>
                  <a:tcPr marL="0" marR="0" marT="36830" marB="0">
                    <a:lnL w="6350">
                      <a:solidFill>
                        <a:srgbClr val="818181"/>
                      </a:solidFill>
                      <a:prstDash val="solid"/>
                    </a:lnL>
                    <a:lnR w="6350">
                      <a:solidFill>
                        <a:srgbClr val="818181"/>
                      </a:solidFill>
                      <a:prstDash val="solid"/>
                    </a:lnR>
                    <a:lnT w="6350">
                      <a:solidFill>
                        <a:srgbClr val="000000"/>
                      </a:solidFill>
                      <a:prstDash val="solid"/>
                    </a:lnT>
                    <a:lnB w="6350">
                      <a:solidFill>
                        <a:srgbClr val="000000"/>
                      </a:solidFill>
                      <a:prstDash val="solid"/>
                    </a:lnB>
                  </a:tcPr>
                </a:tc>
                <a:tc>
                  <a:txBody>
                    <a:bodyPr/>
                    <a:lstStyle/>
                    <a:p>
                      <a:pPr algn="ctr">
                        <a:lnSpc>
                          <a:spcPct val="100000"/>
                        </a:lnSpc>
                        <a:spcBef>
                          <a:spcPts val="290"/>
                        </a:spcBef>
                      </a:pPr>
                      <a:r>
                        <a:rPr sz="1100" i="1" spc="10" dirty="0">
                          <a:latin typeface="Segoe UI"/>
                          <a:cs typeface="Segoe UI"/>
                        </a:rPr>
                        <a:t>3.20</a:t>
                      </a:r>
                      <a:endParaRPr sz="1100">
                        <a:latin typeface="Segoe UI"/>
                        <a:cs typeface="Segoe UI"/>
                      </a:endParaRPr>
                    </a:p>
                  </a:txBody>
                  <a:tcPr marL="0" marR="0" marT="36830" marB="0">
                    <a:lnL w="6350">
                      <a:solidFill>
                        <a:srgbClr val="818181"/>
                      </a:solidFill>
                      <a:prstDash val="solid"/>
                    </a:lnL>
                    <a:lnR w="6350">
                      <a:solidFill>
                        <a:srgbClr val="818181"/>
                      </a:solidFill>
                      <a:prstDash val="solid"/>
                    </a:lnR>
                    <a:lnT w="6350">
                      <a:solidFill>
                        <a:srgbClr val="000000"/>
                      </a:solidFill>
                      <a:prstDash val="solid"/>
                    </a:lnT>
                    <a:lnB w="6350">
                      <a:solidFill>
                        <a:srgbClr val="000000"/>
                      </a:solidFill>
                      <a:prstDash val="solid"/>
                    </a:lnB>
                  </a:tcPr>
                </a:tc>
                <a:tc>
                  <a:txBody>
                    <a:bodyPr/>
                    <a:lstStyle/>
                    <a:p>
                      <a:pPr algn="ctr">
                        <a:lnSpc>
                          <a:spcPct val="100000"/>
                        </a:lnSpc>
                        <a:spcBef>
                          <a:spcPts val="290"/>
                        </a:spcBef>
                      </a:pPr>
                      <a:r>
                        <a:rPr sz="1100" i="1" spc="10" dirty="0">
                          <a:latin typeface="Segoe UI"/>
                          <a:cs typeface="Segoe UI"/>
                        </a:rPr>
                        <a:t>3.13</a:t>
                      </a:r>
                      <a:endParaRPr sz="1100">
                        <a:latin typeface="Segoe UI"/>
                        <a:cs typeface="Segoe UI"/>
                      </a:endParaRPr>
                    </a:p>
                  </a:txBody>
                  <a:tcPr marL="0" marR="0" marT="36830" marB="0">
                    <a:lnL w="6350">
                      <a:solidFill>
                        <a:srgbClr val="818181"/>
                      </a:solidFill>
                      <a:prstDash val="solid"/>
                    </a:lnL>
                    <a:lnR w="6350">
                      <a:solidFill>
                        <a:srgbClr val="000000"/>
                      </a:solidFill>
                      <a:prstDash val="solid"/>
                    </a:lnR>
                    <a:lnT w="6350">
                      <a:solidFill>
                        <a:srgbClr val="000000"/>
                      </a:solidFill>
                      <a:prstDash val="solid"/>
                    </a:lnT>
                    <a:lnB w="6350">
                      <a:solidFill>
                        <a:srgbClr val="000000"/>
                      </a:solidFill>
                      <a:prstDash val="solid"/>
                    </a:lnB>
                  </a:tcPr>
                </a:tc>
                <a:extLst>
                  <a:ext uri="{0D108BD9-81ED-4DB2-BD59-A6C34878D82A}">
                    <a16:rowId xmlns:a16="http://schemas.microsoft.com/office/drawing/2014/main" val="10001"/>
                  </a:ext>
                </a:extLst>
              </a:tr>
            </a:tbl>
          </a:graphicData>
        </a:graphic>
      </p:graphicFrame>
      <p:sp>
        <p:nvSpPr>
          <p:cNvPr id="23" name="object 23"/>
          <p:cNvSpPr txBox="1"/>
          <p:nvPr/>
        </p:nvSpPr>
        <p:spPr>
          <a:xfrm>
            <a:off x="901700" y="7866380"/>
            <a:ext cx="4676140" cy="193675"/>
          </a:xfrm>
          <a:prstGeom prst="rect">
            <a:avLst/>
          </a:prstGeom>
        </p:spPr>
        <p:txBody>
          <a:bodyPr vert="horz" wrap="square" lIns="0" tIns="12700" rIns="0" bIns="0" rtlCol="0">
            <a:spAutoFit/>
          </a:bodyPr>
          <a:lstStyle/>
          <a:p>
            <a:pPr marL="12700">
              <a:lnSpc>
                <a:spcPct val="100000"/>
              </a:lnSpc>
              <a:spcBef>
                <a:spcPts val="100"/>
              </a:spcBef>
            </a:pPr>
            <a:r>
              <a:rPr sz="1100" i="1" spc="15" dirty="0">
                <a:latin typeface="Segoe UI"/>
                <a:cs typeface="Segoe UI"/>
              </a:rPr>
              <a:t>You </a:t>
            </a:r>
            <a:r>
              <a:rPr sz="1100" i="1" spc="10" dirty="0">
                <a:latin typeface="Segoe UI"/>
                <a:cs typeface="Segoe UI"/>
              </a:rPr>
              <a:t>are </a:t>
            </a:r>
            <a:r>
              <a:rPr sz="1100" i="1" spc="15" dirty="0">
                <a:latin typeface="Segoe UI"/>
                <a:cs typeface="Segoe UI"/>
              </a:rPr>
              <a:t>required </a:t>
            </a:r>
            <a:r>
              <a:rPr sz="1100" i="1" spc="5" dirty="0">
                <a:latin typeface="Segoe UI"/>
                <a:cs typeface="Segoe UI"/>
              </a:rPr>
              <a:t>to </a:t>
            </a:r>
            <a:r>
              <a:rPr sz="1100" i="1" spc="15" dirty="0">
                <a:latin typeface="Segoe UI"/>
                <a:cs typeface="Segoe UI"/>
              </a:rPr>
              <a:t>CALCULATE </a:t>
            </a:r>
            <a:r>
              <a:rPr sz="1100" i="1" spc="10" dirty="0">
                <a:latin typeface="Segoe UI"/>
                <a:cs typeface="Segoe UI"/>
              </a:rPr>
              <a:t>the internal rate of </a:t>
            </a:r>
            <a:r>
              <a:rPr sz="1100" i="1" spc="15" dirty="0">
                <a:latin typeface="Segoe UI"/>
                <a:cs typeface="Segoe UI"/>
              </a:rPr>
              <a:t>return </a:t>
            </a:r>
            <a:r>
              <a:rPr sz="1100" i="1" dirty="0">
                <a:latin typeface="Segoe UI"/>
                <a:cs typeface="Segoe UI"/>
              </a:rPr>
              <a:t>of </a:t>
            </a:r>
            <a:r>
              <a:rPr sz="1100" i="1" spc="10" dirty="0">
                <a:latin typeface="Segoe UI"/>
                <a:cs typeface="Segoe UI"/>
              </a:rPr>
              <a:t>the</a:t>
            </a:r>
            <a:r>
              <a:rPr sz="1100" i="1" spc="20" dirty="0">
                <a:latin typeface="Segoe UI"/>
                <a:cs typeface="Segoe UI"/>
              </a:rPr>
              <a:t> </a:t>
            </a:r>
            <a:r>
              <a:rPr sz="1100" i="1" spc="15" dirty="0">
                <a:latin typeface="Segoe UI"/>
                <a:cs typeface="Segoe UI"/>
              </a:rPr>
              <a:t>proposal.</a:t>
            </a:r>
            <a:endParaRPr sz="1100">
              <a:latin typeface="Segoe UI"/>
              <a:cs typeface="Segoe UI"/>
            </a:endParaRP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 name="object 3"/>
          <p:cNvSpPr txBox="1"/>
          <p:nvPr/>
        </p:nvSpPr>
        <p:spPr>
          <a:xfrm>
            <a:off x="5091176" y="746251"/>
            <a:ext cx="316865" cy="193675"/>
          </a:xfrm>
          <a:prstGeom prst="rect">
            <a:avLst/>
          </a:prstGeom>
        </p:spPr>
        <p:txBody>
          <a:bodyPr vert="horz" wrap="square" lIns="0" tIns="12700" rIns="0" bIns="0" rtlCol="0">
            <a:spAutoFit/>
          </a:bodyPr>
          <a:lstStyle/>
          <a:p>
            <a:pPr marL="12700">
              <a:lnSpc>
                <a:spcPct val="100000"/>
              </a:lnSpc>
              <a:spcBef>
                <a:spcPts val="100"/>
              </a:spcBef>
            </a:pPr>
            <a:r>
              <a:rPr sz="1100" b="1" spc="25" dirty="0">
                <a:solidFill>
                  <a:srgbClr val="FFFFFF"/>
                </a:solidFill>
                <a:latin typeface="Segoe UI"/>
                <a:cs typeface="Segoe UI"/>
              </a:rPr>
              <a:t>7</a:t>
            </a:r>
            <a:r>
              <a:rPr sz="1100" b="1" spc="10" dirty="0">
                <a:solidFill>
                  <a:srgbClr val="FFFFFF"/>
                </a:solidFill>
                <a:latin typeface="Segoe UI"/>
                <a:cs typeface="Segoe UI"/>
              </a:rPr>
              <a:t>.</a:t>
            </a:r>
            <a:r>
              <a:rPr sz="1100" b="1" spc="25" dirty="0">
                <a:solidFill>
                  <a:srgbClr val="FFFFFF"/>
                </a:solidFill>
                <a:latin typeface="Segoe UI"/>
                <a:cs typeface="Segoe UI"/>
              </a:rPr>
              <a:t>35</a:t>
            </a:r>
            <a:endParaRPr sz="1100">
              <a:latin typeface="Segoe UI"/>
              <a:cs typeface="Segoe UI"/>
            </a:endParaRPr>
          </a:p>
        </p:txBody>
      </p:sp>
      <p:sp>
        <p:nvSpPr>
          <p:cNvPr id="5" name="object 5"/>
          <p:cNvSpPr txBox="1"/>
          <p:nvPr/>
        </p:nvSpPr>
        <p:spPr>
          <a:xfrm>
            <a:off x="896111" y="1269491"/>
            <a:ext cx="5294630" cy="189230"/>
          </a:xfrm>
          <a:prstGeom prst="rect">
            <a:avLst/>
          </a:prstGeom>
          <a:solidFill>
            <a:srgbClr val="C2D69B"/>
          </a:solidFill>
        </p:spPr>
        <p:txBody>
          <a:bodyPr vert="horz" wrap="square" lIns="0" tIns="10795" rIns="0" bIns="0" rtlCol="0">
            <a:spAutoFit/>
          </a:bodyPr>
          <a:lstStyle/>
          <a:p>
            <a:pPr marL="17780">
              <a:lnSpc>
                <a:spcPct val="100000"/>
              </a:lnSpc>
              <a:spcBef>
                <a:spcPts val="85"/>
              </a:spcBef>
            </a:pPr>
            <a:r>
              <a:rPr sz="1100" b="1" spc="-5" dirty="0">
                <a:solidFill>
                  <a:srgbClr val="00A650"/>
                </a:solidFill>
                <a:latin typeface="Segoe UI Black"/>
                <a:cs typeface="Segoe UI Black"/>
              </a:rPr>
              <a:t>SOLUTION</a:t>
            </a:r>
            <a:endParaRPr sz="1100">
              <a:latin typeface="Segoe UI Black"/>
              <a:cs typeface="Segoe UI Black"/>
            </a:endParaRPr>
          </a:p>
        </p:txBody>
      </p:sp>
      <p:sp>
        <p:nvSpPr>
          <p:cNvPr id="6" name="object 6"/>
          <p:cNvSpPr txBox="1"/>
          <p:nvPr/>
        </p:nvSpPr>
        <p:spPr>
          <a:xfrm>
            <a:off x="1267502" y="1522003"/>
            <a:ext cx="4411980" cy="203200"/>
          </a:xfrm>
          <a:prstGeom prst="rect">
            <a:avLst/>
          </a:prstGeom>
        </p:spPr>
        <p:txBody>
          <a:bodyPr vert="horz" wrap="square" lIns="0" tIns="13970" rIns="0" bIns="0" rtlCol="0">
            <a:spAutoFit/>
          </a:bodyPr>
          <a:lstStyle/>
          <a:p>
            <a:pPr marL="12700">
              <a:lnSpc>
                <a:spcPct val="100000"/>
              </a:lnSpc>
              <a:spcBef>
                <a:spcPts val="110"/>
              </a:spcBef>
              <a:tabLst>
                <a:tab pos="4218305" algn="l"/>
              </a:tabLst>
            </a:pPr>
            <a:r>
              <a:rPr sz="1100" b="1" spc="15" dirty="0">
                <a:latin typeface="Segoe UI"/>
                <a:cs typeface="Segoe UI"/>
              </a:rPr>
              <a:t>C</a:t>
            </a:r>
            <a:r>
              <a:rPr sz="1100" b="1" spc="20" dirty="0">
                <a:latin typeface="Segoe UI"/>
                <a:cs typeface="Segoe UI"/>
              </a:rPr>
              <a:t>om</a:t>
            </a:r>
            <a:r>
              <a:rPr sz="1100" b="1" spc="10" dirty="0">
                <a:latin typeface="Segoe UI"/>
                <a:cs typeface="Segoe UI"/>
              </a:rPr>
              <a:t>p</a:t>
            </a:r>
            <a:r>
              <a:rPr sz="1100" b="1" spc="15" dirty="0">
                <a:latin typeface="Segoe UI"/>
                <a:cs typeface="Segoe UI"/>
              </a:rPr>
              <a:t>u</a:t>
            </a:r>
            <a:r>
              <a:rPr sz="1100" b="1" spc="10" dirty="0">
                <a:latin typeface="Segoe UI"/>
                <a:cs typeface="Segoe UI"/>
              </a:rPr>
              <a:t>t</a:t>
            </a:r>
            <a:r>
              <a:rPr sz="1100" b="1" spc="25" dirty="0">
                <a:latin typeface="Segoe UI"/>
                <a:cs typeface="Segoe UI"/>
              </a:rPr>
              <a:t>a</a:t>
            </a:r>
            <a:r>
              <a:rPr sz="1100" b="1" spc="10" dirty="0">
                <a:latin typeface="Segoe UI"/>
                <a:cs typeface="Segoe UI"/>
              </a:rPr>
              <a:t>t</a:t>
            </a:r>
            <a:r>
              <a:rPr sz="1100" b="1" spc="20" dirty="0">
                <a:latin typeface="Segoe UI"/>
                <a:cs typeface="Segoe UI"/>
              </a:rPr>
              <a:t>i</a:t>
            </a:r>
            <a:r>
              <a:rPr sz="1100" b="1" spc="5" dirty="0">
                <a:latin typeface="Segoe UI"/>
                <a:cs typeface="Segoe UI"/>
              </a:rPr>
              <a:t>o</a:t>
            </a:r>
            <a:r>
              <a:rPr sz="1100" b="1" dirty="0">
                <a:latin typeface="Segoe UI"/>
                <a:cs typeface="Segoe UI"/>
              </a:rPr>
              <a:t>n</a:t>
            </a:r>
            <a:r>
              <a:rPr sz="1100" b="1" spc="45" dirty="0">
                <a:latin typeface="Segoe UI"/>
                <a:cs typeface="Segoe UI"/>
              </a:rPr>
              <a:t> </a:t>
            </a:r>
            <a:r>
              <a:rPr sz="1100" b="1" spc="20" dirty="0">
                <a:latin typeface="Segoe UI"/>
                <a:cs typeface="Segoe UI"/>
              </a:rPr>
              <a:t>o</a:t>
            </a:r>
            <a:r>
              <a:rPr sz="1100" b="1" dirty="0">
                <a:latin typeface="Segoe UI"/>
                <a:cs typeface="Segoe UI"/>
              </a:rPr>
              <a:t>f</a:t>
            </a:r>
            <a:r>
              <a:rPr sz="1100" b="1" spc="25" dirty="0">
                <a:latin typeface="Segoe UI"/>
                <a:cs typeface="Segoe UI"/>
              </a:rPr>
              <a:t> </a:t>
            </a:r>
            <a:r>
              <a:rPr sz="1100" b="1" spc="5" dirty="0">
                <a:latin typeface="Segoe UI"/>
                <a:cs typeface="Segoe UI"/>
              </a:rPr>
              <a:t>C</a:t>
            </a:r>
            <a:r>
              <a:rPr sz="1100" b="1" spc="25" dirty="0">
                <a:latin typeface="Segoe UI"/>
                <a:cs typeface="Segoe UI"/>
              </a:rPr>
              <a:t>a</a:t>
            </a:r>
            <a:r>
              <a:rPr sz="1100" b="1" spc="15" dirty="0">
                <a:latin typeface="Segoe UI"/>
                <a:cs typeface="Segoe UI"/>
              </a:rPr>
              <a:t>s</a:t>
            </a:r>
            <a:r>
              <a:rPr sz="1100" b="1" dirty="0">
                <a:latin typeface="Segoe UI"/>
                <a:cs typeface="Segoe UI"/>
              </a:rPr>
              <a:t>h</a:t>
            </a:r>
            <a:r>
              <a:rPr sz="1100" b="1" spc="35" dirty="0">
                <a:latin typeface="Segoe UI"/>
                <a:cs typeface="Segoe UI"/>
              </a:rPr>
              <a:t> </a:t>
            </a:r>
            <a:r>
              <a:rPr sz="1100" b="1" spc="5" dirty="0">
                <a:latin typeface="Segoe UI"/>
                <a:cs typeface="Segoe UI"/>
              </a:rPr>
              <a:t>i</a:t>
            </a:r>
            <a:r>
              <a:rPr sz="1100" b="1" spc="25" dirty="0">
                <a:latin typeface="Segoe UI"/>
                <a:cs typeface="Segoe UI"/>
              </a:rPr>
              <a:t>n</a:t>
            </a:r>
            <a:r>
              <a:rPr sz="1100" b="1" spc="20" dirty="0">
                <a:latin typeface="Segoe UI"/>
                <a:cs typeface="Segoe UI"/>
              </a:rPr>
              <a:t>f</a:t>
            </a:r>
            <a:r>
              <a:rPr sz="1100" b="1" spc="5" dirty="0">
                <a:latin typeface="Segoe UI"/>
                <a:cs typeface="Segoe UI"/>
              </a:rPr>
              <a:t>l</a:t>
            </a:r>
            <a:r>
              <a:rPr sz="1100" b="1" spc="20" dirty="0">
                <a:latin typeface="Segoe UI"/>
                <a:cs typeface="Segoe UI"/>
              </a:rPr>
              <a:t>o</a:t>
            </a:r>
            <a:r>
              <a:rPr sz="1100" b="1" dirty="0">
                <a:latin typeface="Segoe UI"/>
                <a:cs typeface="Segoe UI"/>
              </a:rPr>
              <a:t>w</a:t>
            </a:r>
            <a:r>
              <a:rPr sz="1100" b="1" spc="35" dirty="0">
                <a:latin typeface="Segoe UI"/>
                <a:cs typeface="Segoe UI"/>
              </a:rPr>
              <a:t> </a:t>
            </a:r>
            <a:r>
              <a:rPr sz="1100" b="1" spc="10" dirty="0">
                <a:latin typeface="Segoe UI"/>
                <a:cs typeface="Segoe UI"/>
              </a:rPr>
              <a:t>pe</a:t>
            </a:r>
            <a:r>
              <a:rPr sz="1100" b="1" dirty="0">
                <a:latin typeface="Segoe UI"/>
                <a:cs typeface="Segoe UI"/>
              </a:rPr>
              <a:t>r</a:t>
            </a:r>
            <a:r>
              <a:rPr sz="1100" b="1" spc="45" dirty="0">
                <a:latin typeface="Segoe UI"/>
                <a:cs typeface="Segoe UI"/>
              </a:rPr>
              <a:t> </a:t>
            </a:r>
            <a:r>
              <a:rPr sz="1100" b="1" spc="15" dirty="0">
                <a:latin typeface="Segoe UI"/>
                <a:cs typeface="Segoe UI"/>
              </a:rPr>
              <a:t>ann</a:t>
            </a:r>
            <a:r>
              <a:rPr sz="1100" b="1" spc="25" dirty="0">
                <a:latin typeface="Segoe UI"/>
                <a:cs typeface="Segoe UI"/>
              </a:rPr>
              <a:t>u</a:t>
            </a:r>
            <a:r>
              <a:rPr sz="1100" b="1" dirty="0">
                <a:latin typeface="Segoe UI"/>
                <a:cs typeface="Segoe UI"/>
              </a:rPr>
              <a:t>m	</a:t>
            </a:r>
            <a:r>
              <a:rPr sz="1100" b="1" i="1" spc="10" dirty="0">
                <a:latin typeface="Segoe UI"/>
                <a:cs typeface="Segoe UI"/>
              </a:rPr>
              <a:t>(</a:t>
            </a:r>
            <a:r>
              <a:rPr sz="1150" b="1" i="1" spc="-90" dirty="0">
                <a:latin typeface="Trebuchet MS"/>
                <a:cs typeface="Trebuchet MS"/>
              </a:rPr>
              <a:t>`</a:t>
            </a:r>
            <a:r>
              <a:rPr sz="1100" b="1" i="1" dirty="0">
                <a:latin typeface="Segoe UI"/>
                <a:cs typeface="Segoe UI"/>
              </a:rPr>
              <a:t>)</a:t>
            </a:r>
            <a:endParaRPr sz="1100">
              <a:latin typeface="Segoe UI"/>
              <a:cs typeface="Segoe UI"/>
            </a:endParaRPr>
          </a:p>
        </p:txBody>
      </p:sp>
      <p:graphicFrame>
        <p:nvGraphicFramePr>
          <p:cNvPr id="7" name="object 7"/>
          <p:cNvGraphicFramePr>
            <a:graphicFrameLocks noGrp="1"/>
          </p:cNvGraphicFramePr>
          <p:nvPr/>
        </p:nvGraphicFramePr>
        <p:xfrm>
          <a:off x="1040891" y="1796795"/>
          <a:ext cx="4914264" cy="1214626"/>
        </p:xfrm>
        <a:graphic>
          <a:graphicData uri="http://schemas.openxmlformats.org/drawingml/2006/table">
            <a:tbl>
              <a:tblPr firstRow="1" bandRow="1">
                <a:tableStyleId>{2D5ABB26-0587-4C30-8999-92F81FD0307C}</a:tableStyleId>
              </a:tblPr>
              <a:tblGrid>
                <a:gridCol w="3872229">
                  <a:extLst>
                    <a:ext uri="{9D8B030D-6E8A-4147-A177-3AD203B41FA5}">
                      <a16:colId xmlns:a16="http://schemas.microsoft.com/office/drawing/2014/main" val="20000"/>
                    </a:ext>
                  </a:extLst>
                </a:gridCol>
                <a:gridCol w="1042035">
                  <a:extLst>
                    <a:ext uri="{9D8B030D-6E8A-4147-A177-3AD203B41FA5}">
                      <a16:colId xmlns:a16="http://schemas.microsoft.com/office/drawing/2014/main" val="20001"/>
                    </a:ext>
                  </a:extLst>
                </a:gridCol>
              </a:tblGrid>
              <a:tr h="242315">
                <a:tc>
                  <a:txBody>
                    <a:bodyPr/>
                    <a:lstStyle/>
                    <a:p>
                      <a:pPr marL="68580">
                        <a:lnSpc>
                          <a:spcPct val="100000"/>
                        </a:lnSpc>
                        <a:spcBef>
                          <a:spcPts val="290"/>
                        </a:spcBef>
                      </a:pPr>
                      <a:r>
                        <a:rPr sz="1100" spc="15" dirty="0">
                          <a:latin typeface="Segoe UI"/>
                          <a:cs typeface="Segoe UI"/>
                        </a:rPr>
                        <a:t>Net operating </a:t>
                      </a:r>
                      <a:r>
                        <a:rPr sz="1100" spc="10" dirty="0">
                          <a:latin typeface="Segoe UI"/>
                          <a:cs typeface="Segoe UI"/>
                        </a:rPr>
                        <a:t>income per</a:t>
                      </a:r>
                      <a:r>
                        <a:rPr sz="1100" spc="90" dirty="0">
                          <a:latin typeface="Segoe UI"/>
                          <a:cs typeface="Segoe UI"/>
                        </a:rPr>
                        <a:t> </a:t>
                      </a:r>
                      <a:r>
                        <a:rPr sz="1100" spc="15" dirty="0">
                          <a:latin typeface="Segoe UI"/>
                          <a:cs typeface="Segoe UI"/>
                        </a:rPr>
                        <a:t>annum</a:t>
                      </a:r>
                      <a:endParaRPr sz="1100">
                        <a:latin typeface="Segoe UI"/>
                        <a:cs typeface="Segoe UI"/>
                      </a:endParaRPr>
                    </a:p>
                  </a:txBody>
                  <a:tcPr marL="0" marR="0" marT="36830" marB="0">
                    <a:lnL w="6350">
                      <a:solidFill>
                        <a:srgbClr val="000000"/>
                      </a:solidFill>
                      <a:prstDash val="solid"/>
                    </a:lnL>
                    <a:lnR w="6350">
                      <a:solidFill>
                        <a:srgbClr val="000000"/>
                      </a:solidFill>
                      <a:prstDash val="solid"/>
                    </a:lnR>
                    <a:lnT w="6350">
                      <a:solidFill>
                        <a:srgbClr val="000000"/>
                      </a:solidFill>
                      <a:prstDash val="solid"/>
                    </a:lnT>
                    <a:lnB w="6350">
                      <a:solidFill>
                        <a:srgbClr val="818181"/>
                      </a:solidFill>
                      <a:prstDash val="solid"/>
                    </a:lnB>
                  </a:tcPr>
                </a:tc>
                <a:tc>
                  <a:txBody>
                    <a:bodyPr/>
                    <a:lstStyle/>
                    <a:p>
                      <a:pPr marR="60960" algn="r">
                        <a:lnSpc>
                          <a:spcPct val="100000"/>
                        </a:lnSpc>
                        <a:spcBef>
                          <a:spcPts val="290"/>
                        </a:spcBef>
                      </a:pPr>
                      <a:r>
                        <a:rPr sz="1100" spc="15" dirty="0">
                          <a:latin typeface="Segoe UI"/>
                          <a:cs typeface="Segoe UI"/>
                        </a:rPr>
                        <a:t>6</a:t>
                      </a:r>
                      <a:r>
                        <a:rPr sz="1100" spc="25" dirty="0">
                          <a:latin typeface="Segoe UI"/>
                          <a:cs typeface="Segoe UI"/>
                        </a:rPr>
                        <a:t>8</a:t>
                      </a:r>
                      <a:r>
                        <a:rPr sz="1100" spc="10" dirty="0">
                          <a:latin typeface="Segoe UI"/>
                          <a:cs typeface="Segoe UI"/>
                        </a:rPr>
                        <a:t>,</a:t>
                      </a:r>
                      <a:r>
                        <a:rPr sz="1100" spc="15" dirty="0">
                          <a:latin typeface="Segoe UI"/>
                          <a:cs typeface="Segoe UI"/>
                        </a:rPr>
                        <a:t>000</a:t>
                      </a:r>
                      <a:endParaRPr sz="1100">
                        <a:latin typeface="Segoe UI"/>
                        <a:cs typeface="Segoe UI"/>
                      </a:endParaRPr>
                    </a:p>
                  </a:txBody>
                  <a:tcPr marL="0" marR="0" marT="36830" marB="0">
                    <a:lnL w="6350">
                      <a:solidFill>
                        <a:srgbClr val="000000"/>
                      </a:solidFill>
                      <a:prstDash val="solid"/>
                    </a:lnL>
                    <a:lnR w="6350">
                      <a:solidFill>
                        <a:srgbClr val="000000"/>
                      </a:solidFill>
                      <a:prstDash val="solid"/>
                    </a:lnR>
                    <a:lnT w="6350">
                      <a:solidFill>
                        <a:srgbClr val="000000"/>
                      </a:solidFill>
                      <a:prstDash val="solid"/>
                    </a:lnT>
                    <a:lnB w="6350">
                      <a:solidFill>
                        <a:srgbClr val="818181"/>
                      </a:solidFill>
                      <a:prstDash val="solid"/>
                    </a:lnB>
                  </a:tcPr>
                </a:tc>
                <a:extLst>
                  <a:ext uri="{0D108BD9-81ED-4DB2-BD59-A6C34878D82A}">
                    <a16:rowId xmlns:a16="http://schemas.microsoft.com/office/drawing/2014/main" val="10000"/>
                  </a:ext>
                </a:extLst>
              </a:tr>
              <a:tr h="243840">
                <a:tc>
                  <a:txBody>
                    <a:bodyPr/>
                    <a:lstStyle/>
                    <a:p>
                      <a:pPr marL="68580">
                        <a:lnSpc>
                          <a:spcPct val="100000"/>
                        </a:lnSpc>
                        <a:spcBef>
                          <a:spcPts val="305"/>
                        </a:spcBef>
                      </a:pPr>
                      <a:r>
                        <a:rPr sz="1100" i="1" spc="15" dirty="0">
                          <a:latin typeface="Segoe UI"/>
                          <a:cs typeface="Segoe UI"/>
                        </a:rPr>
                        <a:t>Less: </a:t>
                      </a:r>
                      <a:r>
                        <a:rPr sz="1100" spc="10" dirty="0">
                          <a:latin typeface="Segoe UI"/>
                          <a:cs typeface="Segoe UI"/>
                        </a:rPr>
                        <a:t>Tax </a:t>
                      </a:r>
                      <a:r>
                        <a:rPr sz="1100" dirty="0">
                          <a:latin typeface="Segoe UI"/>
                          <a:cs typeface="Segoe UI"/>
                        </a:rPr>
                        <a:t>@</a:t>
                      </a:r>
                      <a:r>
                        <a:rPr sz="1100" spc="65" dirty="0">
                          <a:latin typeface="Segoe UI"/>
                          <a:cs typeface="Segoe UI"/>
                        </a:rPr>
                        <a:t> </a:t>
                      </a:r>
                      <a:r>
                        <a:rPr sz="1100" spc="15" dirty="0">
                          <a:latin typeface="Segoe UI"/>
                          <a:cs typeface="Segoe UI"/>
                        </a:rPr>
                        <a:t>45%</a:t>
                      </a:r>
                      <a:endParaRPr sz="1100">
                        <a:latin typeface="Segoe UI"/>
                        <a:cs typeface="Segoe UI"/>
                      </a:endParaRPr>
                    </a:p>
                  </a:txBody>
                  <a:tcPr marL="0" marR="0" marT="38735" marB="0">
                    <a:lnL w="6350">
                      <a:solidFill>
                        <a:srgbClr val="000000"/>
                      </a:solidFill>
                      <a:prstDash val="solid"/>
                    </a:lnL>
                    <a:lnR w="6350">
                      <a:solidFill>
                        <a:srgbClr val="000000"/>
                      </a:solidFill>
                      <a:prstDash val="solid"/>
                    </a:lnR>
                    <a:lnT w="6350">
                      <a:solidFill>
                        <a:srgbClr val="818181"/>
                      </a:solidFill>
                      <a:prstDash val="solid"/>
                    </a:lnT>
                    <a:lnB w="6350">
                      <a:solidFill>
                        <a:srgbClr val="818181"/>
                      </a:solidFill>
                      <a:prstDash val="solid"/>
                    </a:lnB>
                  </a:tcPr>
                </a:tc>
                <a:tc>
                  <a:txBody>
                    <a:bodyPr/>
                    <a:lstStyle/>
                    <a:p>
                      <a:pPr marR="62865" algn="r">
                        <a:lnSpc>
                          <a:spcPct val="100000"/>
                        </a:lnSpc>
                        <a:spcBef>
                          <a:spcPts val="305"/>
                        </a:spcBef>
                      </a:pPr>
                      <a:r>
                        <a:rPr sz="1100" spc="10" dirty="0">
                          <a:latin typeface="Segoe UI"/>
                          <a:cs typeface="Segoe UI"/>
                        </a:rPr>
                        <a:t>(</a:t>
                      </a:r>
                      <a:r>
                        <a:rPr sz="1100" spc="15" dirty="0">
                          <a:latin typeface="Segoe UI"/>
                          <a:cs typeface="Segoe UI"/>
                        </a:rPr>
                        <a:t>3</a:t>
                      </a:r>
                      <a:r>
                        <a:rPr sz="1100" spc="25" dirty="0">
                          <a:latin typeface="Segoe UI"/>
                          <a:cs typeface="Segoe UI"/>
                        </a:rPr>
                        <a:t>0</a:t>
                      </a:r>
                      <a:r>
                        <a:rPr sz="1100" spc="10" dirty="0">
                          <a:latin typeface="Segoe UI"/>
                          <a:cs typeface="Segoe UI"/>
                        </a:rPr>
                        <a:t>,</a:t>
                      </a:r>
                      <a:r>
                        <a:rPr sz="1100" spc="15" dirty="0">
                          <a:latin typeface="Segoe UI"/>
                          <a:cs typeface="Segoe UI"/>
                        </a:rPr>
                        <a:t>60</a:t>
                      </a:r>
                      <a:r>
                        <a:rPr sz="1100" spc="25" dirty="0">
                          <a:latin typeface="Segoe UI"/>
                          <a:cs typeface="Segoe UI"/>
                        </a:rPr>
                        <a:t>0</a:t>
                      </a:r>
                      <a:r>
                        <a:rPr sz="1100" dirty="0">
                          <a:latin typeface="Segoe UI"/>
                          <a:cs typeface="Segoe UI"/>
                        </a:rPr>
                        <a:t>)</a:t>
                      </a:r>
                      <a:endParaRPr sz="1100">
                        <a:latin typeface="Segoe UI"/>
                        <a:cs typeface="Segoe UI"/>
                      </a:endParaRPr>
                    </a:p>
                  </a:txBody>
                  <a:tcPr marL="0" marR="0" marT="38735" marB="0">
                    <a:lnL w="6350">
                      <a:solidFill>
                        <a:srgbClr val="000000"/>
                      </a:solidFill>
                      <a:prstDash val="solid"/>
                    </a:lnL>
                    <a:lnR w="6350">
                      <a:solidFill>
                        <a:srgbClr val="000000"/>
                      </a:solidFill>
                      <a:prstDash val="solid"/>
                    </a:lnR>
                    <a:lnT w="6350">
                      <a:solidFill>
                        <a:srgbClr val="818181"/>
                      </a:solidFill>
                      <a:prstDash val="solid"/>
                    </a:lnT>
                    <a:lnB w="6350">
                      <a:solidFill>
                        <a:srgbClr val="000000"/>
                      </a:solidFill>
                      <a:prstDash val="solid"/>
                    </a:lnB>
                  </a:tcPr>
                </a:tc>
                <a:extLst>
                  <a:ext uri="{0D108BD9-81ED-4DB2-BD59-A6C34878D82A}">
                    <a16:rowId xmlns:a16="http://schemas.microsoft.com/office/drawing/2014/main" val="10001"/>
                  </a:ext>
                </a:extLst>
              </a:tr>
              <a:tr h="242316">
                <a:tc>
                  <a:txBody>
                    <a:bodyPr/>
                    <a:lstStyle/>
                    <a:p>
                      <a:pPr marL="68580">
                        <a:lnSpc>
                          <a:spcPct val="100000"/>
                        </a:lnSpc>
                        <a:spcBef>
                          <a:spcPts val="290"/>
                        </a:spcBef>
                      </a:pPr>
                      <a:r>
                        <a:rPr sz="1100" spc="15" dirty="0">
                          <a:latin typeface="Segoe UI"/>
                          <a:cs typeface="Segoe UI"/>
                        </a:rPr>
                        <a:t>Profit </a:t>
                      </a:r>
                      <a:r>
                        <a:rPr sz="1100" spc="10" dirty="0">
                          <a:latin typeface="Segoe UI"/>
                          <a:cs typeface="Segoe UI"/>
                        </a:rPr>
                        <a:t>after</a:t>
                      </a:r>
                      <a:r>
                        <a:rPr sz="1100" spc="55" dirty="0">
                          <a:latin typeface="Segoe UI"/>
                          <a:cs typeface="Segoe UI"/>
                        </a:rPr>
                        <a:t> </a:t>
                      </a:r>
                      <a:r>
                        <a:rPr sz="1100" spc="20" dirty="0">
                          <a:latin typeface="Segoe UI"/>
                          <a:cs typeface="Segoe UI"/>
                        </a:rPr>
                        <a:t>tax</a:t>
                      </a:r>
                      <a:endParaRPr sz="1100">
                        <a:latin typeface="Segoe UI"/>
                        <a:cs typeface="Segoe UI"/>
                      </a:endParaRPr>
                    </a:p>
                  </a:txBody>
                  <a:tcPr marL="0" marR="0" marT="36830" marB="0">
                    <a:lnL w="6350">
                      <a:solidFill>
                        <a:srgbClr val="000000"/>
                      </a:solidFill>
                      <a:prstDash val="solid"/>
                    </a:lnL>
                    <a:lnR w="6350">
                      <a:solidFill>
                        <a:srgbClr val="000000"/>
                      </a:solidFill>
                      <a:prstDash val="solid"/>
                    </a:lnR>
                    <a:lnT w="6350">
                      <a:solidFill>
                        <a:srgbClr val="818181"/>
                      </a:solidFill>
                      <a:prstDash val="solid"/>
                    </a:lnT>
                    <a:lnB w="6350">
                      <a:solidFill>
                        <a:srgbClr val="818181"/>
                      </a:solidFill>
                      <a:prstDash val="solid"/>
                    </a:lnB>
                  </a:tcPr>
                </a:tc>
                <a:tc>
                  <a:txBody>
                    <a:bodyPr/>
                    <a:lstStyle/>
                    <a:p>
                      <a:pPr marR="60960" algn="r">
                        <a:lnSpc>
                          <a:spcPct val="100000"/>
                        </a:lnSpc>
                        <a:spcBef>
                          <a:spcPts val="290"/>
                        </a:spcBef>
                      </a:pPr>
                      <a:r>
                        <a:rPr sz="1100" spc="15" dirty="0">
                          <a:latin typeface="Segoe UI"/>
                          <a:cs typeface="Segoe UI"/>
                        </a:rPr>
                        <a:t>3</a:t>
                      </a:r>
                      <a:r>
                        <a:rPr sz="1100" spc="25" dirty="0">
                          <a:latin typeface="Segoe UI"/>
                          <a:cs typeface="Segoe UI"/>
                        </a:rPr>
                        <a:t>7</a:t>
                      </a:r>
                      <a:r>
                        <a:rPr sz="1100" spc="10" dirty="0">
                          <a:latin typeface="Segoe UI"/>
                          <a:cs typeface="Segoe UI"/>
                        </a:rPr>
                        <a:t>,</a:t>
                      </a:r>
                      <a:r>
                        <a:rPr sz="1100" spc="15" dirty="0">
                          <a:latin typeface="Segoe UI"/>
                          <a:cs typeface="Segoe UI"/>
                        </a:rPr>
                        <a:t>400</a:t>
                      </a:r>
                      <a:endParaRPr sz="1100">
                        <a:latin typeface="Segoe UI"/>
                        <a:cs typeface="Segoe UI"/>
                      </a:endParaRPr>
                    </a:p>
                  </a:txBody>
                  <a:tcPr marL="0" marR="0" marT="36830" marB="0">
                    <a:lnL w="6350">
                      <a:solidFill>
                        <a:srgbClr val="000000"/>
                      </a:solidFill>
                      <a:prstDash val="solid"/>
                    </a:lnL>
                    <a:lnR w="6350">
                      <a:solidFill>
                        <a:srgbClr val="000000"/>
                      </a:solidFill>
                      <a:prstDash val="solid"/>
                    </a:lnR>
                    <a:lnT w="6350">
                      <a:solidFill>
                        <a:srgbClr val="000000"/>
                      </a:solidFill>
                      <a:prstDash val="solid"/>
                    </a:lnT>
                    <a:lnB w="6350">
                      <a:solidFill>
                        <a:srgbClr val="818181"/>
                      </a:solidFill>
                      <a:prstDash val="solid"/>
                    </a:lnB>
                  </a:tcPr>
                </a:tc>
                <a:extLst>
                  <a:ext uri="{0D108BD9-81ED-4DB2-BD59-A6C34878D82A}">
                    <a16:rowId xmlns:a16="http://schemas.microsoft.com/office/drawing/2014/main" val="10002"/>
                  </a:ext>
                </a:extLst>
              </a:tr>
              <a:tr h="243839">
                <a:tc>
                  <a:txBody>
                    <a:bodyPr/>
                    <a:lstStyle/>
                    <a:p>
                      <a:pPr marL="68580">
                        <a:lnSpc>
                          <a:spcPct val="100000"/>
                        </a:lnSpc>
                        <a:spcBef>
                          <a:spcPts val="290"/>
                        </a:spcBef>
                      </a:pPr>
                      <a:r>
                        <a:rPr sz="1100" i="1" spc="15" dirty="0">
                          <a:latin typeface="Segoe UI"/>
                          <a:cs typeface="Segoe UI"/>
                        </a:rPr>
                        <a:t>Add: </a:t>
                      </a:r>
                      <a:r>
                        <a:rPr sz="1100" spc="15" dirty="0">
                          <a:latin typeface="Segoe UI"/>
                          <a:cs typeface="Segoe UI"/>
                        </a:rPr>
                        <a:t>Depreciation </a:t>
                      </a:r>
                      <a:r>
                        <a:rPr sz="1100" spc="-5" dirty="0">
                          <a:latin typeface="Segoe UI"/>
                          <a:cs typeface="Segoe UI"/>
                        </a:rPr>
                        <a:t>(</a:t>
                      </a:r>
                      <a:r>
                        <a:rPr sz="1100" spc="-5" dirty="0">
                          <a:latin typeface="Trebuchet MS"/>
                          <a:cs typeface="Trebuchet MS"/>
                        </a:rPr>
                        <a:t>` </a:t>
                      </a:r>
                      <a:r>
                        <a:rPr sz="1100" spc="15" dirty="0">
                          <a:latin typeface="Segoe UI"/>
                          <a:cs typeface="Segoe UI"/>
                        </a:rPr>
                        <a:t>3,60,000 </a:t>
                      </a:r>
                      <a:r>
                        <a:rPr sz="1100" dirty="0">
                          <a:latin typeface="Segoe UI"/>
                          <a:cs typeface="Segoe UI"/>
                        </a:rPr>
                        <a:t>/ 5</a:t>
                      </a:r>
                      <a:r>
                        <a:rPr sz="1100" spc="95" dirty="0">
                          <a:latin typeface="Segoe UI"/>
                          <a:cs typeface="Segoe UI"/>
                        </a:rPr>
                        <a:t> </a:t>
                      </a:r>
                      <a:r>
                        <a:rPr sz="1100" spc="10" dirty="0">
                          <a:latin typeface="Segoe UI"/>
                          <a:cs typeface="Segoe UI"/>
                        </a:rPr>
                        <a:t>years)</a:t>
                      </a:r>
                      <a:endParaRPr sz="1100">
                        <a:latin typeface="Segoe UI"/>
                        <a:cs typeface="Segoe UI"/>
                      </a:endParaRPr>
                    </a:p>
                  </a:txBody>
                  <a:tcPr marL="0" marR="0" marT="36830" marB="0">
                    <a:lnL w="6350">
                      <a:solidFill>
                        <a:srgbClr val="000000"/>
                      </a:solidFill>
                      <a:prstDash val="solid"/>
                    </a:lnL>
                    <a:lnR w="6350">
                      <a:solidFill>
                        <a:srgbClr val="000000"/>
                      </a:solidFill>
                      <a:prstDash val="solid"/>
                    </a:lnR>
                    <a:lnT w="6350">
                      <a:solidFill>
                        <a:srgbClr val="818181"/>
                      </a:solidFill>
                      <a:prstDash val="solid"/>
                    </a:lnT>
                    <a:lnB w="6350">
                      <a:solidFill>
                        <a:srgbClr val="000000"/>
                      </a:solidFill>
                      <a:prstDash val="solid"/>
                    </a:lnB>
                  </a:tcPr>
                </a:tc>
                <a:tc>
                  <a:txBody>
                    <a:bodyPr/>
                    <a:lstStyle/>
                    <a:p>
                      <a:pPr marR="60960" algn="r">
                        <a:lnSpc>
                          <a:spcPct val="100000"/>
                        </a:lnSpc>
                        <a:spcBef>
                          <a:spcPts val="290"/>
                        </a:spcBef>
                      </a:pPr>
                      <a:r>
                        <a:rPr sz="1100" spc="15" dirty="0">
                          <a:latin typeface="Segoe UI"/>
                          <a:cs typeface="Segoe UI"/>
                        </a:rPr>
                        <a:t>7</a:t>
                      </a:r>
                      <a:r>
                        <a:rPr sz="1100" spc="25" dirty="0">
                          <a:latin typeface="Segoe UI"/>
                          <a:cs typeface="Segoe UI"/>
                        </a:rPr>
                        <a:t>2</a:t>
                      </a:r>
                      <a:r>
                        <a:rPr sz="1100" spc="10" dirty="0">
                          <a:latin typeface="Segoe UI"/>
                          <a:cs typeface="Segoe UI"/>
                        </a:rPr>
                        <a:t>,</a:t>
                      </a:r>
                      <a:r>
                        <a:rPr sz="1100" spc="15" dirty="0">
                          <a:latin typeface="Segoe UI"/>
                          <a:cs typeface="Segoe UI"/>
                        </a:rPr>
                        <a:t>000</a:t>
                      </a:r>
                      <a:endParaRPr sz="1100">
                        <a:latin typeface="Segoe UI"/>
                        <a:cs typeface="Segoe UI"/>
                      </a:endParaRPr>
                    </a:p>
                  </a:txBody>
                  <a:tcPr marL="0" marR="0" marT="36830" marB="0">
                    <a:lnL w="6350">
                      <a:solidFill>
                        <a:srgbClr val="000000"/>
                      </a:solidFill>
                      <a:prstDash val="solid"/>
                    </a:lnL>
                    <a:lnR w="6350">
                      <a:solidFill>
                        <a:srgbClr val="000000"/>
                      </a:solidFill>
                      <a:prstDash val="solid"/>
                    </a:lnR>
                    <a:lnT w="6350">
                      <a:solidFill>
                        <a:srgbClr val="818181"/>
                      </a:solidFill>
                      <a:prstDash val="solid"/>
                    </a:lnT>
                    <a:lnB w="6350">
                      <a:solidFill>
                        <a:srgbClr val="000000"/>
                      </a:solidFill>
                      <a:prstDash val="solid"/>
                    </a:lnB>
                  </a:tcPr>
                </a:tc>
                <a:extLst>
                  <a:ext uri="{0D108BD9-81ED-4DB2-BD59-A6C34878D82A}">
                    <a16:rowId xmlns:a16="http://schemas.microsoft.com/office/drawing/2014/main" val="10003"/>
                  </a:ext>
                </a:extLst>
              </a:tr>
              <a:tr h="242316">
                <a:tc>
                  <a:txBody>
                    <a:bodyPr/>
                    <a:lstStyle/>
                    <a:p>
                      <a:pPr marL="68580">
                        <a:lnSpc>
                          <a:spcPct val="100000"/>
                        </a:lnSpc>
                        <a:spcBef>
                          <a:spcPts val="290"/>
                        </a:spcBef>
                      </a:pPr>
                      <a:r>
                        <a:rPr sz="1100" spc="10" dirty="0">
                          <a:latin typeface="Segoe UI"/>
                          <a:cs typeface="Segoe UI"/>
                        </a:rPr>
                        <a:t>Cash</a:t>
                      </a:r>
                      <a:r>
                        <a:rPr sz="1100" spc="25" dirty="0">
                          <a:latin typeface="Segoe UI"/>
                          <a:cs typeface="Segoe UI"/>
                        </a:rPr>
                        <a:t> </a:t>
                      </a:r>
                      <a:r>
                        <a:rPr sz="1100" spc="15" dirty="0">
                          <a:latin typeface="Segoe UI"/>
                          <a:cs typeface="Segoe UI"/>
                        </a:rPr>
                        <a:t>inflow</a:t>
                      </a:r>
                      <a:endParaRPr sz="1100">
                        <a:latin typeface="Segoe UI"/>
                        <a:cs typeface="Segoe UI"/>
                      </a:endParaRPr>
                    </a:p>
                  </a:txBody>
                  <a:tcPr marL="0" marR="0" marT="36830"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tcPr>
                </a:tc>
                <a:tc>
                  <a:txBody>
                    <a:bodyPr/>
                    <a:lstStyle/>
                    <a:p>
                      <a:pPr marR="60960" algn="r">
                        <a:lnSpc>
                          <a:spcPct val="100000"/>
                        </a:lnSpc>
                        <a:spcBef>
                          <a:spcPts val="290"/>
                        </a:spcBef>
                      </a:pPr>
                      <a:r>
                        <a:rPr sz="1100" spc="25" dirty="0">
                          <a:latin typeface="Segoe UI"/>
                          <a:cs typeface="Segoe UI"/>
                        </a:rPr>
                        <a:t>1</a:t>
                      </a:r>
                      <a:r>
                        <a:rPr sz="1100" spc="10" dirty="0">
                          <a:latin typeface="Segoe UI"/>
                          <a:cs typeface="Segoe UI"/>
                        </a:rPr>
                        <a:t>,</a:t>
                      </a:r>
                      <a:r>
                        <a:rPr sz="1100" spc="15" dirty="0">
                          <a:latin typeface="Segoe UI"/>
                          <a:cs typeface="Segoe UI"/>
                        </a:rPr>
                        <a:t>09</a:t>
                      </a:r>
                      <a:r>
                        <a:rPr sz="1100" spc="10" dirty="0">
                          <a:latin typeface="Segoe UI"/>
                          <a:cs typeface="Segoe UI"/>
                        </a:rPr>
                        <a:t>,</a:t>
                      </a:r>
                      <a:r>
                        <a:rPr sz="1100" spc="25" dirty="0">
                          <a:latin typeface="Segoe UI"/>
                          <a:cs typeface="Segoe UI"/>
                        </a:rPr>
                        <a:t>4</a:t>
                      </a:r>
                      <a:r>
                        <a:rPr sz="1100" spc="15" dirty="0">
                          <a:latin typeface="Segoe UI"/>
                          <a:cs typeface="Segoe UI"/>
                        </a:rPr>
                        <a:t>00</a:t>
                      </a:r>
                      <a:endParaRPr sz="1100">
                        <a:latin typeface="Segoe UI"/>
                        <a:cs typeface="Segoe UI"/>
                      </a:endParaRPr>
                    </a:p>
                  </a:txBody>
                  <a:tcPr marL="0" marR="0" marT="36830"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tcPr>
                </a:tc>
                <a:extLst>
                  <a:ext uri="{0D108BD9-81ED-4DB2-BD59-A6C34878D82A}">
                    <a16:rowId xmlns:a16="http://schemas.microsoft.com/office/drawing/2014/main" val="10004"/>
                  </a:ext>
                </a:extLst>
              </a:tr>
            </a:tbl>
          </a:graphicData>
        </a:graphic>
      </p:graphicFrame>
      <p:sp>
        <p:nvSpPr>
          <p:cNvPr id="8" name="object 8"/>
          <p:cNvSpPr txBox="1"/>
          <p:nvPr/>
        </p:nvSpPr>
        <p:spPr>
          <a:xfrm>
            <a:off x="1267502" y="3088639"/>
            <a:ext cx="3136265" cy="467995"/>
          </a:xfrm>
          <a:prstGeom prst="rect">
            <a:avLst/>
          </a:prstGeom>
        </p:spPr>
        <p:txBody>
          <a:bodyPr vert="horz" wrap="square" lIns="0" tIns="13335" rIns="0" bIns="0" rtlCol="0">
            <a:spAutoFit/>
          </a:bodyPr>
          <a:lstStyle/>
          <a:p>
            <a:pPr marL="12700">
              <a:lnSpc>
                <a:spcPct val="100000"/>
              </a:lnSpc>
              <a:spcBef>
                <a:spcPts val="105"/>
              </a:spcBef>
            </a:pPr>
            <a:r>
              <a:rPr sz="1100" spc="-5" dirty="0">
                <a:latin typeface="Segoe UI"/>
                <a:cs typeface="Segoe UI"/>
              </a:rPr>
              <a:t>The IRR </a:t>
            </a:r>
            <a:r>
              <a:rPr sz="1100" dirty="0">
                <a:latin typeface="Segoe UI"/>
                <a:cs typeface="Segoe UI"/>
              </a:rPr>
              <a:t>of </a:t>
            </a:r>
            <a:r>
              <a:rPr sz="1100" spc="-5" dirty="0">
                <a:latin typeface="Segoe UI"/>
                <a:cs typeface="Segoe UI"/>
              </a:rPr>
              <a:t>the investment can be </a:t>
            </a:r>
            <a:r>
              <a:rPr sz="1100" dirty="0">
                <a:latin typeface="Segoe UI"/>
                <a:cs typeface="Segoe UI"/>
              </a:rPr>
              <a:t>found as</a:t>
            </a:r>
            <a:r>
              <a:rPr sz="1100" spc="-20" dirty="0">
                <a:latin typeface="Segoe UI"/>
                <a:cs typeface="Segoe UI"/>
              </a:rPr>
              <a:t> </a:t>
            </a:r>
            <a:r>
              <a:rPr sz="1100" spc="-5" dirty="0">
                <a:latin typeface="Segoe UI"/>
                <a:cs typeface="Segoe UI"/>
              </a:rPr>
              <a:t>follows:</a:t>
            </a:r>
            <a:endParaRPr sz="1100">
              <a:latin typeface="Segoe UI"/>
              <a:cs typeface="Segoe UI"/>
            </a:endParaRPr>
          </a:p>
          <a:p>
            <a:pPr marL="12700">
              <a:lnSpc>
                <a:spcPct val="100000"/>
              </a:lnSpc>
              <a:spcBef>
                <a:spcPts val="840"/>
              </a:spcBef>
            </a:pPr>
            <a:r>
              <a:rPr sz="1650" baseline="5050" dirty="0">
                <a:latin typeface="Segoe UI"/>
                <a:cs typeface="Segoe UI"/>
              </a:rPr>
              <a:t>NPV = </a:t>
            </a:r>
            <a:r>
              <a:rPr sz="1650" spc="-15" baseline="5050" dirty="0">
                <a:latin typeface="Symbol"/>
                <a:cs typeface="Symbol"/>
              </a:rPr>
              <a:t></a:t>
            </a:r>
            <a:r>
              <a:rPr sz="1650" spc="-15" baseline="5050" dirty="0">
                <a:latin typeface="Trebuchet MS"/>
                <a:cs typeface="Trebuchet MS"/>
              </a:rPr>
              <a:t>`</a:t>
            </a:r>
            <a:r>
              <a:rPr sz="1650" spc="-15" baseline="5050" dirty="0">
                <a:latin typeface="Segoe UI"/>
                <a:cs typeface="Segoe UI"/>
              </a:rPr>
              <a:t>3,60,000 </a:t>
            </a:r>
            <a:r>
              <a:rPr sz="1650" baseline="5050" dirty="0">
                <a:latin typeface="Segoe UI"/>
                <a:cs typeface="Segoe UI"/>
              </a:rPr>
              <a:t>+ </a:t>
            </a:r>
            <a:r>
              <a:rPr sz="1650" spc="-15" baseline="5050" dirty="0">
                <a:latin typeface="Trebuchet MS"/>
                <a:cs typeface="Trebuchet MS"/>
              </a:rPr>
              <a:t>`</a:t>
            </a:r>
            <a:r>
              <a:rPr sz="1650" spc="-15" baseline="5050" dirty="0">
                <a:latin typeface="Segoe UI"/>
                <a:cs typeface="Segoe UI"/>
              </a:rPr>
              <a:t>1,09,400 </a:t>
            </a:r>
            <a:r>
              <a:rPr sz="1650" spc="-7" baseline="5050" dirty="0">
                <a:latin typeface="Segoe UI"/>
                <a:cs typeface="Segoe UI"/>
              </a:rPr>
              <a:t>(PVAF</a:t>
            </a:r>
            <a:r>
              <a:rPr sz="700" spc="-5" dirty="0">
                <a:latin typeface="Segoe UI"/>
                <a:cs typeface="Segoe UI"/>
              </a:rPr>
              <a:t>5</a:t>
            </a:r>
            <a:r>
              <a:rPr sz="1650" spc="-7" baseline="5050" dirty="0">
                <a:latin typeface="Segoe UI"/>
                <a:cs typeface="Segoe UI"/>
              </a:rPr>
              <a:t>, </a:t>
            </a:r>
            <a:r>
              <a:rPr sz="1650" baseline="5050" dirty="0">
                <a:latin typeface="Segoe UI"/>
                <a:cs typeface="Segoe UI"/>
              </a:rPr>
              <a:t>r) =</a:t>
            </a:r>
            <a:r>
              <a:rPr sz="1650" spc="-15" baseline="5050" dirty="0">
                <a:latin typeface="Segoe UI"/>
                <a:cs typeface="Segoe UI"/>
              </a:rPr>
              <a:t> </a:t>
            </a:r>
            <a:r>
              <a:rPr sz="1650" baseline="5050" dirty="0">
                <a:latin typeface="Segoe UI"/>
                <a:cs typeface="Segoe UI"/>
              </a:rPr>
              <a:t>0</a:t>
            </a:r>
            <a:endParaRPr sz="1650" baseline="5050">
              <a:latin typeface="Segoe UI"/>
              <a:cs typeface="Segoe UI"/>
            </a:endParaRPr>
          </a:p>
        </p:txBody>
      </p:sp>
      <p:sp>
        <p:nvSpPr>
          <p:cNvPr id="9" name="object 9"/>
          <p:cNvSpPr txBox="1"/>
          <p:nvPr/>
        </p:nvSpPr>
        <p:spPr>
          <a:xfrm>
            <a:off x="1242133" y="3692144"/>
            <a:ext cx="3091180" cy="193675"/>
          </a:xfrm>
          <a:prstGeom prst="rect">
            <a:avLst/>
          </a:prstGeom>
        </p:spPr>
        <p:txBody>
          <a:bodyPr vert="horz" wrap="square" lIns="0" tIns="13335" rIns="0" bIns="0" rtlCol="0">
            <a:spAutoFit/>
          </a:bodyPr>
          <a:lstStyle/>
          <a:p>
            <a:pPr marL="38100">
              <a:lnSpc>
                <a:spcPct val="100000"/>
              </a:lnSpc>
              <a:spcBef>
                <a:spcPts val="105"/>
              </a:spcBef>
            </a:pPr>
            <a:r>
              <a:rPr sz="1650" baseline="5050" dirty="0">
                <a:latin typeface="Segoe UI"/>
                <a:cs typeface="Segoe UI"/>
              </a:rPr>
              <a:t>or </a:t>
            </a:r>
            <a:r>
              <a:rPr sz="1650" spc="-7" baseline="5050" dirty="0">
                <a:latin typeface="Segoe UI"/>
                <a:cs typeface="Segoe UI"/>
              </a:rPr>
              <a:t>PVAF</a:t>
            </a:r>
            <a:r>
              <a:rPr sz="700" spc="-5" dirty="0">
                <a:latin typeface="Segoe UI"/>
                <a:cs typeface="Segoe UI"/>
              </a:rPr>
              <a:t>5,</a:t>
            </a:r>
            <a:r>
              <a:rPr sz="1650" spc="-7" baseline="5050" dirty="0">
                <a:latin typeface="Segoe UI"/>
                <a:cs typeface="Segoe UI"/>
              </a:rPr>
              <a:t>r (Cumulative factor) </a:t>
            </a:r>
            <a:r>
              <a:rPr sz="1650" baseline="5050" dirty="0">
                <a:latin typeface="Segoe UI"/>
                <a:cs typeface="Segoe UI"/>
              </a:rPr>
              <a:t>= </a:t>
            </a:r>
            <a:r>
              <a:rPr sz="1575" u="sng" spc="44" baseline="37037" dirty="0">
                <a:uFill>
                  <a:solidFill>
                    <a:srgbClr val="000000"/>
                  </a:solidFill>
                </a:uFill>
                <a:latin typeface="Trebuchet MS"/>
                <a:cs typeface="Trebuchet MS"/>
              </a:rPr>
              <a:t>`</a:t>
            </a:r>
            <a:r>
              <a:rPr sz="1575" u="sng" spc="44" baseline="37037" dirty="0">
                <a:uFill>
                  <a:solidFill>
                    <a:srgbClr val="000000"/>
                  </a:solidFill>
                </a:uFill>
                <a:latin typeface="Segoe UI"/>
                <a:cs typeface="Segoe UI"/>
              </a:rPr>
              <a:t>3,60,000</a:t>
            </a:r>
            <a:r>
              <a:rPr sz="1575" spc="44" baseline="37037" dirty="0">
                <a:latin typeface="Segoe UI"/>
                <a:cs typeface="Segoe UI"/>
              </a:rPr>
              <a:t> </a:t>
            </a:r>
            <a:r>
              <a:rPr sz="1575" spc="30" baseline="2645" dirty="0">
                <a:latin typeface="Segoe UI"/>
                <a:cs typeface="Segoe UI"/>
              </a:rPr>
              <a:t>=</a:t>
            </a:r>
            <a:r>
              <a:rPr sz="1575" spc="7" baseline="2645" dirty="0">
                <a:latin typeface="Segoe UI"/>
                <a:cs typeface="Segoe UI"/>
              </a:rPr>
              <a:t> </a:t>
            </a:r>
            <a:r>
              <a:rPr sz="1575" spc="22" baseline="2645" dirty="0">
                <a:latin typeface="Segoe UI"/>
                <a:cs typeface="Segoe UI"/>
              </a:rPr>
              <a:t>3.29</a:t>
            </a:r>
            <a:endParaRPr sz="1575" baseline="2645">
              <a:latin typeface="Segoe UI"/>
              <a:cs typeface="Segoe UI"/>
            </a:endParaRPr>
          </a:p>
        </p:txBody>
      </p:sp>
      <p:sp>
        <p:nvSpPr>
          <p:cNvPr id="10" name="object 10"/>
          <p:cNvSpPr txBox="1"/>
          <p:nvPr/>
        </p:nvSpPr>
        <p:spPr>
          <a:xfrm>
            <a:off x="1267551" y="3795016"/>
            <a:ext cx="2711450" cy="457200"/>
          </a:xfrm>
          <a:prstGeom prst="rect">
            <a:avLst/>
          </a:prstGeom>
        </p:spPr>
        <p:txBody>
          <a:bodyPr vert="horz" wrap="square" lIns="0" tIns="14604" rIns="0" bIns="0" rtlCol="0">
            <a:spAutoFit/>
          </a:bodyPr>
          <a:lstStyle/>
          <a:p>
            <a:pPr marR="69850" algn="r">
              <a:lnSpc>
                <a:spcPct val="100000"/>
              </a:lnSpc>
              <a:spcBef>
                <a:spcPts val="114"/>
              </a:spcBef>
            </a:pPr>
            <a:r>
              <a:rPr sz="1050" spc="10" dirty="0">
                <a:latin typeface="Trebuchet MS"/>
                <a:cs typeface="Trebuchet MS"/>
              </a:rPr>
              <a:t>`</a:t>
            </a:r>
            <a:r>
              <a:rPr sz="1050" spc="10" dirty="0">
                <a:latin typeface="Segoe UI"/>
                <a:cs typeface="Segoe UI"/>
              </a:rPr>
              <a:t>1,09,</a:t>
            </a:r>
            <a:r>
              <a:rPr sz="1050" spc="-240" dirty="0">
                <a:latin typeface="Segoe UI"/>
                <a:cs typeface="Segoe UI"/>
              </a:rPr>
              <a:t> </a:t>
            </a:r>
            <a:r>
              <a:rPr sz="1050" spc="20" dirty="0">
                <a:latin typeface="Segoe UI"/>
                <a:cs typeface="Segoe UI"/>
              </a:rPr>
              <a:t>400</a:t>
            </a:r>
            <a:endParaRPr sz="1050">
              <a:latin typeface="Segoe UI"/>
              <a:cs typeface="Segoe UI"/>
            </a:endParaRPr>
          </a:p>
          <a:p>
            <a:pPr marL="12700">
              <a:lnSpc>
                <a:spcPct val="100000"/>
              </a:lnSpc>
              <a:spcBef>
                <a:spcPts val="800"/>
              </a:spcBef>
            </a:pPr>
            <a:r>
              <a:rPr sz="1100" b="1" spc="15" dirty="0">
                <a:solidFill>
                  <a:srgbClr val="00A650"/>
                </a:solidFill>
                <a:latin typeface="Segoe UI"/>
                <a:cs typeface="Segoe UI"/>
              </a:rPr>
              <a:t>Computation </a:t>
            </a:r>
            <a:r>
              <a:rPr sz="1100" b="1" spc="10" dirty="0">
                <a:solidFill>
                  <a:srgbClr val="00A650"/>
                </a:solidFill>
                <a:latin typeface="Segoe UI"/>
                <a:cs typeface="Segoe UI"/>
              </a:rPr>
              <a:t>of </a:t>
            </a:r>
            <a:r>
              <a:rPr sz="1100" b="1" spc="15" dirty="0">
                <a:solidFill>
                  <a:srgbClr val="00A650"/>
                </a:solidFill>
                <a:latin typeface="Segoe UI"/>
                <a:cs typeface="Segoe UI"/>
              </a:rPr>
              <a:t>Internal </a:t>
            </a:r>
            <a:r>
              <a:rPr sz="1100" b="1" spc="10" dirty="0">
                <a:solidFill>
                  <a:srgbClr val="00A650"/>
                </a:solidFill>
                <a:latin typeface="Segoe UI"/>
                <a:cs typeface="Segoe UI"/>
              </a:rPr>
              <a:t>Rate of</a:t>
            </a:r>
            <a:r>
              <a:rPr sz="1100" b="1" spc="85" dirty="0">
                <a:solidFill>
                  <a:srgbClr val="00A650"/>
                </a:solidFill>
                <a:latin typeface="Segoe UI"/>
                <a:cs typeface="Segoe UI"/>
              </a:rPr>
              <a:t> </a:t>
            </a:r>
            <a:r>
              <a:rPr sz="1100" b="1" spc="10" dirty="0">
                <a:solidFill>
                  <a:srgbClr val="00A650"/>
                </a:solidFill>
                <a:latin typeface="Segoe UI"/>
                <a:cs typeface="Segoe UI"/>
              </a:rPr>
              <a:t>Return</a:t>
            </a:r>
            <a:endParaRPr sz="1100">
              <a:latin typeface="Segoe UI"/>
              <a:cs typeface="Segoe UI"/>
            </a:endParaRPr>
          </a:p>
        </p:txBody>
      </p:sp>
      <p:graphicFrame>
        <p:nvGraphicFramePr>
          <p:cNvPr id="11" name="object 11"/>
          <p:cNvGraphicFramePr>
            <a:graphicFrameLocks noGrp="1"/>
          </p:cNvGraphicFramePr>
          <p:nvPr/>
        </p:nvGraphicFramePr>
        <p:xfrm>
          <a:off x="1312163" y="4312907"/>
          <a:ext cx="4375149" cy="1280157"/>
        </p:xfrm>
        <a:graphic>
          <a:graphicData uri="http://schemas.openxmlformats.org/drawingml/2006/table">
            <a:tbl>
              <a:tblPr firstRow="1" bandRow="1">
                <a:tableStyleId>{2D5ABB26-0587-4C30-8999-92F81FD0307C}</a:tableStyleId>
              </a:tblPr>
              <a:tblGrid>
                <a:gridCol w="1897380">
                  <a:extLst>
                    <a:ext uri="{9D8B030D-6E8A-4147-A177-3AD203B41FA5}">
                      <a16:colId xmlns:a16="http://schemas.microsoft.com/office/drawing/2014/main" val="20000"/>
                    </a:ext>
                  </a:extLst>
                </a:gridCol>
                <a:gridCol w="1234440">
                  <a:extLst>
                    <a:ext uri="{9D8B030D-6E8A-4147-A177-3AD203B41FA5}">
                      <a16:colId xmlns:a16="http://schemas.microsoft.com/office/drawing/2014/main" val="20001"/>
                    </a:ext>
                  </a:extLst>
                </a:gridCol>
                <a:gridCol w="1243329">
                  <a:extLst>
                    <a:ext uri="{9D8B030D-6E8A-4147-A177-3AD203B41FA5}">
                      <a16:colId xmlns:a16="http://schemas.microsoft.com/office/drawing/2014/main" val="20002"/>
                    </a:ext>
                  </a:extLst>
                </a:gridCol>
              </a:tblGrid>
              <a:tr h="211699">
                <a:tc>
                  <a:txBody>
                    <a:bodyPr/>
                    <a:lstStyle/>
                    <a:p>
                      <a:pPr marL="66675">
                        <a:lnSpc>
                          <a:spcPct val="100000"/>
                        </a:lnSpc>
                        <a:spcBef>
                          <a:spcPts val="195"/>
                        </a:spcBef>
                      </a:pPr>
                      <a:r>
                        <a:rPr sz="1100" b="1" spc="15" dirty="0">
                          <a:latin typeface="Segoe UI"/>
                          <a:cs typeface="Segoe UI"/>
                        </a:rPr>
                        <a:t>Discounting</a:t>
                      </a:r>
                      <a:r>
                        <a:rPr sz="1100" b="1" spc="35" dirty="0">
                          <a:latin typeface="Segoe UI"/>
                          <a:cs typeface="Segoe UI"/>
                        </a:rPr>
                        <a:t> </a:t>
                      </a:r>
                      <a:r>
                        <a:rPr sz="1100" b="1" spc="10" dirty="0">
                          <a:latin typeface="Segoe UI"/>
                          <a:cs typeface="Segoe UI"/>
                        </a:rPr>
                        <a:t>Rate</a:t>
                      </a:r>
                      <a:endParaRPr sz="1100">
                        <a:latin typeface="Segoe UI"/>
                        <a:cs typeface="Segoe UI"/>
                      </a:endParaRPr>
                    </a:p>
                  </a:txBody>
                  <a:tcPr marL="0" marR="0" marT="24765" marB="0">
                    <a:lnL w="6350">
                      <a:solidFill>
                        <a:srgbClr val="000000"/>
                      </a:solidFill>
                      <a:prstDash val="solid"/>
                    </a:lnL>
                    <a:lnR w="6350">
                      <a:solidFill>
                        <a:srgbClr val="000000"/>
                      </a:solidFill>
                      <a:prstDash val="solid"/>
                    </a:lnR>
                    <a:lnT w="6350">
                      <a:solidFill>
                        <a:srgbClr val="000000"/>
                      </a:solidFill>
                      <a:prstDash val="solid"/>
                    </a:lnT>
                  </a:tcPr>
                </a:tc>
                <a:tc>
                  <a:txBody>
                    <a:bodyPr/>
                    <a:lstStyle/>
                    <a:p>
                      <a:pPr marR="62230" algn="r">
                        <a:lnSpc>
                          <a:spcPct val="100000"/>
                        </a:lnSpc>
                        <a:spcBef>
                          <a:spcPts val="195"/>
                        </a:spcBef>
                      </a:pPr>
                      <a:r>
                        <a:rPr sz="1100" i="1" spc="15" dirty="0">
                          <a:latin typeface="Segoe UI"/>
                          <a:cs typeface="Segoe UI"/>
                        </a:rPr>
                        <a:t>15%</a:t>
                      </a:r>
                      <a:endParaRPr sz="1100">
                        <a:latin typeface="Segoe UI"/>
                        <a:cs typeface="Segoe UI"/>
                      </a:endParaRPr>
                    </a:p>
                  </a:txBody>
                  <a:tcPr marL="0" marR="0" marT="24765" marB="0">
                    <a:lnL w="6350">
                      <a:solidFill>
                        <a:srgbClr val="000000"/>
                      </a:solidFill>
                      <a:prstDash val="solid"/>
                    </a:lnL>
                    <a:lnR w="6350">
                      <a:solidFill>
                        <a:srgbClr val="000000"/>
                      </a:solidFill>
                      <a:prstDash val="solid"/>
                    </a:lnR>
                    <a:lnT w="6350">
                      <a:solidFill>
                        <a:srgbClr val="000000"/>
                      </a:solidFill>
                      <a:prstDash val="solid"/>
                    </a:lnT>
                  </a:tcPr>
                </a:tc>
                <a:tc>
                  <a:txBody>
                    <a:bodyPr/>
                    <a:lstStyle/>
                    <a:p>
                      <a:pPr marR="60325" algn="r">
                        <a:lnSpc>
                          <a:spcPct val="100000"/>
                        </a:lnSpc>
                        <a:spcBef>
                          <a:spcPts val="195"/>
                        </a:spcBef>
                      </a:pPr>
                      <a:r>
                        <a:rPr sz="1100" i="1" spc="15" dirty="0">
                          <a:latin typeface="Segoe UI"/>
                          <a:cs typeface="Segoe UI"/>
                        </a:rPr>
                        <a:t>16%</a:t>
                      </a:r>
                      <a:endParaRPr sz="1100">
                        <a:latin typeface="Segoe UI"/>
                        <a:cs typeface="Segoe UI"/>
                      </a:endParaRPr>
                    </a:p>
                  </a:txBody>
                  <a:tcPr marL="0" marR="0" marT="24765" marB="0">
                    <a:lnL w="6350">
                      <a:solidFill>
                        <a:srgbClr val="000000"/>
                      </a:solidFill>
                      <a:prstDash val="solid"/>
                    </a:lnL>
                    <a:lnR w="6350">
                      <a:solidFill>
                        <a:srgbClr val="000000"/>
                      </a:solidFill>
                      <a:prstDash val="solid"/>
                    </a:lnR>
                    <a:lnT w="6350">
                      <a:solidFill>
                        <a:srgbClr val="000000"/>
                      </a:solidFill>
                      <a:prstDash val="solid"/>
                    </a:lnT>
                  </a:tcPr>
                </a:tc>
                <a:extLst>
                  <a:ext uri="{0D108BD9-81ED-4DB2-BD59-A6C34878D82A}">
                    <a16:rowId xmlns:a16="http://schemas.microsoft.com/office/drawing/2014/main" val="10000"/>
                  </a:ext>
                </a:extLst>
              </a:tr>
              <a:tr h="216550">
                <a:tc>
                  <a:txBody>
                    <a:bodyPr/>
                    <a:lstStyle/>
                    <a:p>
                      <a:pPr marL="66675">
                        <a:lnSpc>
                          <a:spcPct val="100000"/>
                        </a:lnSpc>
                        <a:spcBef>
                          <a:spcPts val="185"/>
                        </a:spcBef>
                      </a:pPr>
                      <a:r>
                        <a:rPr sz="1100" spc="15" dirty="0">
                          <a:latin typeface="Segoe UI"/>
                          <a:cs typeface="Segoe UI"/>
                        </a:rPr>
                        <a:t>Cumulative</a:t>
                      </a:r>
                      <a:r>
                        <a:rPr sz="1100" spc="25" dirty="0">
                          <a:latin typeface="Segoe UI"/>
                          <a:cs typeface="Segoe UI"/>
                        </a:rPr>
                        <a:t> </a:t>
                      </a:r>
                      <a:r>
                        <a:rPr sz="1100" spc="15" dirty="0">
                          <a:latin typeface="Segoe UI"/>
                          <a:cs typeface="Segoe UI"/>
                        </a:rPr>
                        <a:t>factor</a:t>
                      </a:r>
                      <a:endParaRPr sz="1100">
                        <a:latin typeface="Segoe UI"/>
                        <a:cs typeface="Segoe UI"/>
                      </a:endParaRPr>
                    </a:p>
                  </a:txBody>
                  <a:tcPr marL="0" marR="0" marT="23495" marB="0">
                    <a:lnL w="6350">
                      <a:solidFill>
                        <a:srgbClr val="000000"/>
                      </a:solidFill>
                      <a:prstDash val="solid"/>
                    </a:lnL>
                    <a:lnR w="6350">
                      <a:solidFill>
                        <a:srgbClr val="000000"/>
                      </a:solidFill>
                      <a:prstDash val="solid"/>
                    </a:lnR>
                    <a:lnB w="6350">
                      <a:solidFill>
                        <a:srgbClr val="818181"/>
                      </a:solidFill>
                      <a:prstDash val="solid"/>
                    </a:lnB>
                  </a:tcPr>
                </a:tc>
                <a:tc>
                  <a:txBody>
                    <a:bodyPr/>
                    <a:lstStyle/>
                    <a:p>
                      <a:pPr marR="64135" algn="r">
                        <a:lnSpc>
                          <a:spcPct val="100000"/>
                        </a:lnSpc>
                        <a:spcBef>
                          <a:spcPts val="185"/>
                        </a:spcBef>
                      </a:pPr>
                      <a:r>
                        <a:rPr sz="1100" spc="25" dirty="0">
                          <a:latin typeface="Segoe UI"/>
                          <a:cs typeface="Segoe UI"/>
                        </a:rPr>
                        <a:t>3</a:t>
                      </a:r>
                      <a:r>
                        <a:rPr sz="1100" spc="10" dirty="0">
                          <a:latin typeface="Segoe UI"/>
                          <a:cs typeface="Segoe UI"/>
                        </a:rPr>
                        <a:t>.</a:t>
                      </a:r>
                      <a:r>
                        <a:rPr sz="1100" spc="15" dirty="0">
                          <a:latin typeface="Segoe UI"/>
                          <a:cs typeface="Segoe UI"/>
                        </a:rPr>
                        <a:t>3</a:t>
                      </a:r>
                      <a:r>
                        <a:rPr sz="1100" dirty="0">
                          <a:latin typeface="Segoe UI"/>
                          <a:cs typeface="Segoe UI"/>
                        </a:rPr>
                        <a:t>5</a:t>
                      </a:r>
                      <a:endParaRPr sz="1100">
                        <a:latin typeface="Segoe UI"/>
                        <a:cs typeface="Segoe UI"/>
                      </a:endParaRPr>
                    </a:p>
                  </a:txBody>
                  <a:tcPr marL="0" marR="0" marT="23495" marB="0">
                    <a:lnL w="6350">
                      <a:solidFill>
                        <a:srgbClr val="000000"/>
                      </a:solidFill>
                      <a:prstDash val="solid"/>
                    </a:lnL>
                    <a:lnR w="6350">
                      <a:solidFill>
                        <a:srgbClr val="000000"/>
                      </a:solidFill>
                      <a:prstDash val="solid"/>
                    </a:lnR>
                    <a:lnB w="6350">
                      <a:solidFill>
                        <a:srgbClr val="818181"/>
                      </a:solidFill>
                      <a:prstDash val="solid"/>
                    </a:lnB>
                  </a:tcPr>
                </a:tc>
                <a:tc>
                  <a:txBody>
                    <a:bodyPr/>
                    <a:lstStyle/>
                    <a:p>
                      <a:pPr marR="62865" algn="r">
                        <a:lnSpc>
                          <a:spcPct val="100000"/>
                        </a:lnSpc>
                        <a:spcBef>
                          <a:spcPts val="185"/>
                        </a:spcBef>
                      </a:pPr>
                      <a:r>
                        <a:rPr sz="1100" spc="25" dirty="0">
                          <a:latin typeface="Segoe UI"/>
                          <a:cs typeface="Segoe UI"/>
                        </a:rPr>
                        <a:t>3</a:t>
                      </a:r>
                      <a:r>
                        <a:rPr sz="1100" spc="10" dirty="0">
                          <a:latin typeface="Segoe UI"/>
                          <a:cs typeface="Segoe UI"/>
                        </a:rPr>
                        <a:t>.</a:t>
                      </a:r>
                      <a:r>
                        <a:rPr sz="1100" spc="15" dirty="0">
                          <a:latin typeface="Segoe UI"/>
                          <a:cs typeface="Segoe UI"/>
                        </a:rPr>
                        <a:t>2</a:t>
                      </a:r>
                      <a:r>
                        <a:rPr sz="1100" dirty="0">
                          <a:latin typeface="Segoe UI"/>
                          <a:cs typeface="Segoe UI"/>
                        </a:rPr>
                        <a:t>7</a:t>
                      </a:r>
                      <a:endParaRPr sz="1100">
                        <a:latin typeface="Segoe UI"/>
                        <a:cs typeface="Segoe UI"/>
                      </a:endParaRPr>
                    </a:p>
                  </a:txBody>
                  <a:tcPr marL="0" marR="0" marT="23495" marB="0">
                    <a:lnL w="6350">
                      <a:solidFill>
                        <a:srgbClr val="000000"/>
                      </a:solidFill>
                      <a:prstDash val="solid"/>
                    </a:lnL>
                    <a:lnR w="6350">
                      <a:solidFill>
                        <a:srgbClr val="000000"/>
                      </a:solidFill>
                      <a:prstDash val="solid"/>
                    </a:lnR>
                    <a:lnB w="6350">
                      <a:solidFill>
                        <a:srgbClr val="818181"/>
                      </a:solidFill>
                      <a:prstDash val="solid"/>
                    </a:lnB>
                  </a:tcPr>
                </a:tc>
                <a:extLst>
                  <a:ext uri="{0D108BD9-81ED-4DB2-BD59-A6C34878D82A}">
                    <a16:rowId xmlns:a16="http://schemas.microsoft.com/office/drawing/2014/main" val="10001"/>
                  </a:ext>
                </a:extLst>
              </a:tr>
              <a:tr h="416051">
                <a:tc>
                  <a:txBody>
                    <a:bodyPr/>
                    <a:lstStyle/>
                    <a:p>
                      <a:pPr marL="66675">
                        <a:lnSpc>
                          <a:spcPct val="100000"/>
                        </a:lnSpc>
                        <a:spcBef>
                          <a:spcPts val="195"/>
                        </a:spcBef>
                      </a:pPr>
                      <a:r>
                        <a:rPr sz="1100" spc="10" dirty="0">
                          <a:latin typeface="Segoe UI"/>
                          <a:cs typeface="Segoe UI"/>
                        </a:rPr>
                        <a:t>PV </a:t>
                      </a:r>
                      <a:r>
                        <a:rPr sz="1100" spc="5" dirty="0">
                          <a:latin typeface="Segoe UI"/>
                          <a:cs typeface="Segoe UI"/>
                        </a:rPr>
                        <a:t>of</a:t>
                      </a:r>
                      <a:r>
                        <a:rPr sz="1100" spc="55" dirty="0">
                          <a:latin typeface="Segoe UI"/>
                          <a:cs typeface="Segoe UI"/>
                        </a:rPr>
                        <a:t> </a:t>
                      </a:r>
                      <a:r>
                        <a:rPr sz="1100" spc="15" dirty="0">
                          <a:latin typeface="Segoe UI"/>
                          <a:cs typeface="Segoe UI"/>
                        </a:rPr>
                        <a:t>Inflows</a:t>
                      </a:r>
                      <a:endParaRPr sz="1100">
                        <a:latin typeface="Segoe UI"/>
                        <a:cs typeface="Segoe UI"/>
                      </a:endParaRPr>
                    </a:p>
                  </a:txBody>
                  <a:tcPr marL="0" marR="0" marT="24765" marB="0">
                    <a:lnL w="6350">
                      <a:solidFill>
                        <a:srgbClr val="000000"/>
                      </a:solidFill>
                      <a:prstDash val="solid"/>
                    </a:lnL>
                    <a:lnR w="6350">
                      <a:solidFill>
                        <a:srgbClr val="000000"/>
                      </a:solidFill>
                      <a:prstDash val="solid"/>
                    </a:lnR>
                    <a:lnT w="6350">
                      <a:solidFill>
                        <a:srgbClr val="818181"/>
                      </a:solidFill>
                      <a:prstDash val="solid"/>
                    </a:lnT>
                    <a:lnB w="6350">
                      <a:solidFill>
                        <a:srgbClr val="818181"/>
                      </a:solidFill>
                      <a:prstDash val="solid"/>
                    </a:lnB>
                  </a:tcPr>
                </a:tc>
                <a:tc>
                  <a:txBody>
                    <a:bodyPr/>
                    <a:lstStyle/>
                    <a:p>
                      <a:pPr marL="123189" marR="60325" indent="507365">
                        <a:lnSpc>
                          <a:spcPts val="1570"/>
                        </a:lnSpc>
                        <a:spcBef>
                          <a:spcPts val="40"/>
                        </a:spcBef>
                      </a:pPr>
                      <a:r>
                        <a:rPr sz="1100" spc="25" dirty="0">
                          <a:latin typeface="Segoe UI"/>
                          <a:cs typeface="Segoe UI"/>
                        </a:rPr>
                        <a:t>3</a:t>
                      </a:r>
                      <a:r>
                        <a:rPr sz="1100" spc="10" dirty="0">
                          <a:latin typeface="Segoe UI"/>
                          <a:cs typeface="Segoe UI"/>
                        </a:rPr>
                        <a:t>,</a:t>
                      </a:r>
                      <a:r>
                        <a:rPr sz="1100" spc="15" dirty="0">
                          <a:latin typeface="Segoe UI"/>
                          <a:cs typeface="Segoe UI"/>
                        </a:rPr>
                        <a:t>66</a:t>
                      </a:r>
                      <a:r>
                        <a:rPr sz="1100" spc="10" dirty="0">
                          <a:latin typeface="Segoe UI"/>
                          <a:cs typeface="Segoe UI"/>
                        </a:rPr>
                        <a:t>,</a:t>
                      </a:r>
                      <a:r>
                        <a:rPr sz="1100" spc="25" dirty="0">
                          <a:latin typeface="Segoe UI"/>
                          <a:cs typeface="Segoe UI"/>
                        </a:rPr>
                        <a:t>4</a:t>
                      </a:r>
                      <a:r>
                        <a:rPr sz="1100" spc="15" dirty="0">
                          <a:latin typeface="Segoe UI"/>
                          <a:cs typeface="Segoe UI"/>
                        </a:rPr>
                        <a:t>90  </a:t>
                      </a:r>
                      <a:r>
                        <a:rPr sz="1100" spc="25" dirty="0">
                          <a:latin typeface="Segoe UI"/>
                          <a:cs typeface="Segoe UI"/>
                        </a:rPr>
                        <a:t>(</a:t>
                      </a:r>
                      <a:r>
                        <a:rPr sz="1100" spc="10" dirty="0">
                          <a:latin typeface="Trebuchet MS"/>
                          <a:cs typeface="Trebuchet MS"/>
                        </a:rPr>
                        <a:t>`</a:t>
                      </a:r>
                      <a:r>
                        <a:rPr sz="1100" spc="15" dirty="0">
                          <a:latin typeface="Segoe UI"/>
                          <a:cs typeface="Segoe UI"/>
                        </a:rPr>
                        <a:t>1</a:t>
                      </a:r>
                      <a:r>
                        <a:rPr sz="1100" spc="20" dirty="0">
                          <a:latin typeface="Segoe UI"/>
                          <a:cs typeface="Segoe UI"/>
                        </a:rPr>
                        <a:t>,</a:t>
                      </a:r>
                      <a:r>
                        <a:rPr sz="1100" spc="15" dirty="0">
                          <a:latin typeface="Segoe UI"/>
                          <a:cs typeface="Segoe UI"/>
                        </a:rPr>
                        <a:t>09</a:t>
                      </a:r>
                      <a:r>
                        <a:rPr sz="1100" spc="10" dirty="0">
                          <a:latin typeface="Segoe UI"/>
                          <a:cs typeface="Segoe UI"/>
                        </a:rPr>
                        <a:t>,</a:t>
                      </a:r>
                      <a:r>
                        <a:rPr sz="1100" spc="15" dirty="0">
                          <a:latin typeface="Segoe UI"/>
                          <a:cs typeface="Segoe UI"/>
                        </a:rPr>
                        <a:t>400</a:t>
                      </a:r>
                      <a:r>
                        <a:rPr sz="1100" spc="15" dirty="0">
                          <a:latin typeface="Symbol"/>
                          <a:cs typeface="Symbol"/>
                        </a:rPr>
                        <a:t></a:t>
                      </a:r>
                      <a:r>
                        <a:rPr sz="1100" spc="25" dirty="0">
                          <a:latin typeface="Segoe UI"/>
                          <a:cs typeface="Segoe UI"/>
                        </a:rPr>
                        <a:t>3</a:t>
                      </a:r>
                      <a:r>
                        <a:rPr sz="1100" spc="10" dirty="0">
                          <a:latin typeface="Segoe UI"/>
                          <a:cs typeface="Segoe UI"/>
                        </a:rPr>
                        <a:t>.</a:t>
                      </a:r>
                      <a:r>
                        <a:rPr sz="1100" spc="15" dirty="0">
                          <a:latin typeface="Segoe UI"/>
                          <a:cs typeface="Segoe UI"/>
                        </a:rPr>
                        <a:t>3</a:t>
                      </a:r>
                      <a:r>
                        <a:rPr sz="1100" spc="25" dirty="0">
                          <a:latin typeface="Segoe UI"/>
                          <a:cs typeface="Segoe UI"/>
                        </a:rPr>
                        <a:t>5)</a:t>
                      </a:r>
                      <a:endParaRPr sz="1100">
                        <a:latin typeface="Segoe UI"/>
                        <a:cs typeface="Segoe UI"/>
                      </a:endParaRPr>
                    </a:p>
                  </a:txBody>
                  <a:tcPr marL="0" marR="0" marT="5080" marB="0">
                    <a:lnL w="6350">
                      <a:solidFill>
                        <a:srgbClr val="000000"/>
                      </a:solidFill>
                      <a:prstDash val="solid"/>
                    </a:lnL>
                    <a:lnR w="6350">
                      <a:solidFill>
                        <a:srgbClr val="000000"/>
                      </a:solidFill>
                      <a:prstDash val="solid"/>
                    </a:lnR>
                    <a:lnT w="6350">
                      <a:solidFill>
                        <a:srgbClr val="818181"/>
                      </a:solidFill>
                      <a:prstDash val="solid"/>
                    </a:lnT>
                    <a:lnB w="6350">
                      <a:solidFill>
                        <a:srgbClr val="818181"/>
                      </a:solidFill>
                      <a:prstDash val="solid"/>
                    </a:lnB>
                  </a:tcPr>
                </a:tc>
                <a:tc>
                  <a:txBody>
                    <a:bodyPr/>
                    <a:lstStyle/>
                    <a:p>
                      <a:pPr marL="133985" marR="59055" indent="507365">
                        <a:lnSpc>
                          <a:spcPts val="1570"/>
                        </a:lnSpc>
                        <a:spcBef>
                          <a:spcPts val="40"/>
                        </a:spcBef>
                      </a:pPr>
                      <a:r>
                        <a:rPr sz="1100" spc="25" dirty="0">
                          <a:latin typeface="Segoe UI"/>
                          <a:cs typeface="Segoe UI"/>
                        </a:rPr>
                        <a:t>3</a:t>
                      </a:r>
                      <a:r>
                        <a:rPr sz="1100" spc="10" dirty="0">
                          <a:latin typeface="Segoe UI"/>
                          <a:cs typeface="Segoe UI"/>
                        </a:rPr>
                        <a:t>,</a:t>
                      </a:r>
                      <a:r>
                        <a:rPr sz="1100" spc="15" dirty="0">
                          <a:latin typeface="Segoe UI"/>
                          <a:cs typeface="Segoe UI"/>
                        </a:rPr>
                        <a:t>57</a:t>
                      </a:r>
                      <a:r>
                        <a:rPr sz="1100" spc="10" dirty="0">
                          <a:latin typeface="Segoe UI"/>
                          <a:cs typeface="Segoe UI"/>
                        </a:rPr>
                        <a:t>,</a:t>
                      </a:r>
                      <a:r>
                        <a:rPr sz="1100" spc="25" dirty="0">
                          <a:latin typeface="Segoe UI"/>
                          <a:cs typeface="Segoe UI"/>
                        </a:rPr>
                        <a:t>7</a:t>
                      </a:r>
                      <a:r>
                        <a:rPr sz="1100" spc="15" dirty="0">
                          <a:latin typeface="Segoe UI"/>
                          <a:cs typeface="Segoe UI"/>
                        </a:rPr>
                        <a:t>38  </a:t>
                      </a:r>
                      <a:r>
                        <a:rPr sz="1100" spc="25" dirty="0">
                          <a:latin typeface="Segoe UI"/>
                          <a:cs typeface="Segoe UI"/>
                        </a:rPr>
                        <a:t>(</a:t>
                      </a:r>
                      <a:r>
                        <a:rPr sz="1100" spc="10" dirty="0">
                          <a:latin typeface="Trebuchet MS"/>
                          <a:cs typeface="Trebuchet MS"/>
                        </a:rPr>
                        <a:t>`</a:t>
                      </a:r>
                      <a:r>
                        <a:rPr sz="1100" spc="15" dirty="0">
                          <a:latin typeface="Segoe UI"/>
                          <a:cs typeface="Segoe UI"/>
                        </a:rPr>
                        <a:t>1</a:t>
                      </a:r>
                      <a:r>
                        <a:rPr sz="1100" spc="20" dirty="0">
                          <a:latin typeface="Segoe UI"/>
                          <a:cs typeface="Segoe UI"/>
                        </a:rPr>
                        <a:t>,</a:t>
                      </a:r>
                      <a:r>
                        <a:rPr sz="1100" spc="15" dirty="0">
                          <a:latin typeface="Segoe UI"/>
                          <a:cs typeface="Segoe UI"/>
                        </a:rPr>
                        <a:t>09</a:t>
                      </a:r>
                      <a:r>
                        <a:rPr sz="1100" spc="10" dirty="0">
                          <a:latin typeface="Segoe UI"/>
                          <a:cs typeface="Segoe UI"/>
                        </a:rPr>
                        <a:t>,</a:t>
                      </a:r>
                      <a:r>
                        <a:rPr sz="1100" spc="15" dirty="0">
                          <a:latin typeface="Segoe UI"/>
                          <a:cs typeface="Segoe UI"/>
                        </a:rPr>
                        <a:t>400</a:t>
                      </a:r>
                      <a:r>
                        <a:rPr sz="1100" spc="15" dirty="0">
                          <a:latin typeface="Symbol"/>
                          <a:cs typeface="Symbol"/>
                        </a:rPr>
                        <a:t></a:t>
                      </a:r>
                      <a:r>
                        <a:rPr sz="1100" spc="25" dirty="0">
                          <a:latin typeface="Segoe UI"/>
                          <a:cs typeface="Segoe UI"/>
                        </a:rPr>
                        <a:t>3</a:t>
                      </a:r>
                      <a:r>
                        <a:rPr sz="1100" spc="10" dirty="0">
                          <a:latin typeface="Segoe UI"/>
                          <a:cs typeface="Segoe UI"/>
                        </a:rPr>
                        <a:t>.</a:t>
                      </a:r>
                      <a:r>
                        <a:rPr sz="1100" spc="15" dirty="0">
                          <a:latin typeface="Segoe UI"/>
                          <a:cs typeface="Segoe UI"/>
                        </a:rPr>
                        <a:t>2</a:t>
                      </a:r>
                      <a:r>
                        <a:rPr sz="1100" spc="25" dirty="0">
                          <a:latin typeface="Segoe UI"/>
                          <a:cs typeface="Segoe UI"/>
                        </a:rPr>
                        <a:t>7)</a:t>
                      </a:r>
                      <a:endParaRPr sz="1100">
                        <a:latin typeface="Segoe UI"/>
                        <a:cs typeface="Segoe UI"/>
                      </a:endParaRPr>
                    </a:p>
                  </a:txBody>
                  <a:tcPr marL="0" marR="0" marT="5080" marB="0">
                    <a:lnL w="6350">
                      <a:solidFill>
                        <a:srgbClr val="000000"/>
                      </a:solidFill>
                      <a:prstDash val="solid"/>
                    </a:lnL>
                    <a:lnR w="6350">
                      <a:solidFill>
                        <a:srgbClr val="000000"/>
                      </a:solidFill>
                      <a:prstDash val="solid"/>
                    </a:lnR>
                    <a:lnT w="6350">
                      <a:solidFill>
                        <a:srgbClr val="818181"/>
                      </a:solidFill>
                      <a:prstDash val="solid"/>
                    </a:lnT>
                    <a:lnB w="6350">
                      <a:solidFill>
                        <a:srgbClr val="818181"/>
                      </a:solidFill>
                      <a:prstDash val="solid"/>
                    </a:lnB>
                  </a:tcPr>
                </a:tc>
                <a:extLst>
                  <a:ext uri="{0D108BD9-81ED-4DB2-BD59-A6C34878D82A}">
                    <a16:rowId xmlns:a16="http://schemas.microsoft.com/office/drawing/2014/main" val="10002"/>
                  </a:ext>
                </a:extLst>
              </a:tr>
              <a:tr h="217932">
                <a:tc>
                  <a:txBody>
                    <a:bodyPr/>
                    <a:lstStyle/>
                    <a:p>
                      <a:pPr marL="66675">
                        <a:lnSpc>
                          <a:spcPct val="100000"/>
                        </a:lnSpc>
                        <a:spcBef>
                          <a:spcPts val="195"/>
                        </a:spcBef>
                      </a:pPr>
                      <a:r>
                        <a:rPr sz="1100" spc="15" dirty="0">
                          <a:latin typeface="Segoe UI"/>
                          <a:cs typeface="Segoe UI"/>
                        </a:rPr>
                        <a:t>Initial outlay</a:t>
                      </a:r>
                      <a:r>
                        <a:rPr sz="1100" spc="45" dirty="0">
                          <a:latin typeface="Segoe UI"/>
                          <a:cs typeface="Segoe UI"/>
                        </a:rPr>
                        <a:t> </a:t>
                      </a:r>
                      <a:r>
                        <a:rPr sz="1100" dirty="0">
                          <a:latin typeface="Segoe UI"/>
                          <a:cs typeface="Segoe UI"/>
                        </a:rPr>
                        <a:t>(</a:t>
                      </a:r>
                      <a:r>
                        <a:rPr sz="1100" dirty="0">
                          <a:latin typeface="Trebuchet MS"/>
                          <a:cs typeface="Trebuchet MS"/>
                        </a:rPr>
                        <a:t>`</a:t>
                      </a:r>
                      <a:r>
                        <a:rPr sz="1100" dirty="0">
                          <a:latin typeface="Segoe UI"/>
                          <a:cs typeface="Segoe UI"/>
                        </a:rPr>
                        <a:t>)</a:t>
                      </a:r>
                      <a:endParaRPr sz="1100">
                        <a:latin typeface="Segoe UI"/>
                        <a:cs typeface="Segoe UI"/>
                      </a:endParaRPr>
                    </a:p>
                  </a:txBody>
                  <a:tcPr marL="0" marR="0" marT="24765" marB="0">
                    <a:lnL w="6350">
                      <a:solidFill>
                        <a:srgbClr val="000000"/>
                      </a:solidFill>
                      <a:prstDash val="solid"/>
                    </a:lnL>
                    <a:lnR w="6350">
                      <a:solidFill>
                        <a:srgbClr val="000000"/>
                      </a:solidFill>
                      <a:prstDash val="solid"/>
                    </a:lnR>
                    <a:lnT w="6350">
                      <a:solidFill>
                        <a:srgbClr val="818181"/>
                      </a:solidFill>
                      <a:prstDash val="solid"/>
                    </a:lnT>
                    <a:lnB w="6350">
                      <a:solidFill>
                        <a:srgbClr val="000000"/>
                      </a:solidFill>
                      <a:prstDash val="solid"/>
                    </a:lnB>
                  </a:tcPr>
                </a:tc>
                <a:tc>
                  <a:txBody>
                    <a:bodyPr/>
                    <a:lstStyle/>
                    <a:p>
                      <a:pPr marR="62230" algn="r">
                        <a:lnSpc>
                          <a:spcPct val="100000"/>
                        </a:lnSpc>
                        <a:spcBef>
                          <a:spcPts val="195"/>
                        </a:spcBef>
                      </a:pPr>
                      <a:r>
                        <a:rPr sz="1100" spc="25" dirty="0">
                          <a:latin typeface="Segoe UI"/>
                          <a:cs typeface="Segoe UI"/>
                        </a:rPr>
                        <a:t>3</a:t>
                      </a:r>
                      <a:r>
                        <a:rPr sz="1100" spc="10" dirty="0">
                          <a:latin typeface="Segoe UI"/>
                          <a:cs typeface="Segoe UI"/>
                        </a:rPr>
                        <a:t>,</a:t>
                      </a:r>
                      <a:r>
                        <a:rPr sz="1100" spc="15" dirty="0">
                          <a:latin typeface="Segoe UI"/>
                          <a:cs typeface="Segoe UI"/>
                        </a:rPr>
                        <a:t>60</a:t>
                      </a:r>
                      <a:r>
                        <a:rPr sz="1100" spc="10" dirty="0">
                          <a:latin typeface="Segoe UI"/>
                          <a:cs typeface="Segoe UI"/>
                        </a:rPr>
                        <a:t>,</a:t>
                      </a:r>
                      <a:r>
                        <a:rPr sz="1100" spc="25" dirty="0">
                          <a:latin typeface="Segoe UI"/>
                          <a:cs typeface="Segoe UI"/>
                        </a:rPr>
                        <a:t>0</a:t>
                      </a:r>
                      <a:r>
                        <a:rPr sz="1100" spc="15" dirty="0">
                          <a:latin typeface="Segoe UI"/>
                          <a:cs typeface="Segoe UI"/>
                        </a:rPr>
                        <a:t>00</a:t>
                      </a:r>
                      <a:endParaRPr sz="1100">
                        <a:latin typeface="Segoe UI"/>
                        <a:cs typeface="Segoe UI"/>
                      </a:endParaRPr>
                    </a:p>
                  </a:txBody>
                  <a:tcPr marL="0" marR="0" marT="24765" marB="0">
                    <a:lnL w="6350">
                      <a:solidFill>
                        <a:srgbClr val="000000"/>
                      </a:solidFill>
                      <a:prstDash val="solid"/>
                    </a:lnL>
                    <a:lnR w="6350">
                      <a:solidFill>
                        <a:srgbClr val="000000"/>
                      </a:solidFill>
                      <a:prstDash val="solid"/>
                    </a:lnR>
                    <a:lnT w="6350">
                      <a:solidFill>
                        <a:srgbClr val="818181"/>
                      </a:solidFill>
                      <a:prstDash val="solid"/>
                    </a:lnT>
                    <a:lnB w="6350">
                      <a:solidFill>
                        <a:srgbClr val="000000"/>
                      </a:solidFill>
                      <a:prstDash val="solid"/>
                    </a:lnB>
                  </a:tcPr>
                </a:tc>
                <a:tc>
                  <a:txBody>
                    <a:bodyPr/>
                    <a:lstStyle/>
                    <a:p>
                      <a:pPr marR="60960" algn="r">
                        <a:lnSpc>
                          <a:spcPct val="100000"/>
                        </a:lnSpc>
                        <a:spcBef>
                          <a:spcPts val="195"/>
                        </a:spcBef>
                      </a:pPr>
                      <a:r>
                        <a:rPr sz="1100" spc="25" dirty="0">
                          <a:latin typeface="Segoe UI"/>
                          <a:cs typeface="Segoe UI"/>
                        </a:rPr>
                        <a:t>3</a:t>
                      </a:r>
                      <a:r>
                        <a:rPr sz="1100" spc="10" dirty="0">
                          <a:latin typeface="Segoe UI"/>
                          <a:cs typeface="Segoe UI"/>
                        </a:rPr>
                        <a:t>,</a:t>
                      </a:r>
                      <a:r>
                        <a:rPr sz="1100" spc="15" dirty="0">
                          <a:latin typeface="Segoe UI"/>
                          <a:cs typeface="Segoe UI"/>
                        </a:rPr>
                        <a:t>60</a:t>
                      </a:r>
                      <a:r>
                        <a:rPr sz="1100" spc="10" dirty="0">
                          <a:latin typeface="Segoe UI"/>
                          <a:cs typeface="Segoe UI"/>
                        </a:rPr>
                        <a:t>,</a:t>
                      </a:r>
                      <a:r>
                        <a:rPr sz="1100" spc="25" dirty="0">
                          <a:latin typeface="Segoe UI"/>
                          <a:cs typeface="Segoe UI"/>
                        </a:rPr>
                        <a:t>0</a:t>
                      </a:r>
                      <a:r>
                        <a:rPr sz="1100" spc="15" dirty="0">
                          <a:latin typeface="Segoe UI"/>
                          <a:cs typeface="Segoe UI"/>
                        </a:rPr>
                        <a:t>00</a:t>
                      </a:r>
                      <a:endParaRPr sz="1100">
                        <a:latin typeface="Segoe UI"/>
                        <a:cs typeface="Segoe UI"/>
                      </a:endParaRPr>
                    </a:p>
                  </a:txBody>
                  <a:tcPr marL="0" marR="0" marT="24765" marB="0">
                    <a:lnL w="6350">
                      <a:solidFill>
                        <a:srgbClr val="000000"/>
                      </a:solidFill>
                      <a:prstDash val="solid"/>
                    </a:lnL>
                    <a:lnR w="6350">
                      <a:solidFill>
                        <a:srgbClr val="000000"/>
                      </a:solidFill>
                      <a:prstDash val="solid"/>
                    </a:lnR>
                    <a:lnT w="6350">
                      <a:solidFill>
                        <a:srgbClr val="818181"/>
                      </a:solidFill>
                      <a:prstDash val="solid"/>
                    </a:lnT>
                    <a:lnB w="6350">
                      <a:solidFill>
                        <a:srgbClr val="000000"/>
                      </a:solidFill>
                      <a:prstDash val="solid"/>
                    </a:lnB>
                  </a:tcPr>
                </a:tc>
                <a:extLst>
                  <a:ext uri="{0D108BD9-81ED-4DB2-BD59-A6C34878D82A}">
                    <a16:rowId xmlns:a16="http://schemas.microsoft.com/office/drawing/2014/main" val="10003"/>
                  </a:ext>
                </a:extLst>
              </a:tr>
              <a:tr h="217925">
                <a:tc>
                  <a:txBody>
                    <a:bodyPr/>
                    <a:lstStyle/>
                    <a:p>
                      <a:pPr marL="66675">
                        <a:lnSpc>
                          <a:spcPct val="100000"/>
                        </a:lnSpc>
                        <a:spcBef>
                          <a:spcPts val="195"/>
                        </a:spcBef>
                      </a:pPr>
                      <a:r>
                        <a:rPr sz="1100" spc="10" dirty="0">
                          <a:latin typeface="Segoe UI"/>
                          <a:cs typeface="Segoe UI"/>
                        </a:rPr>
                        <a:t>NPV</a:t>
                      </a:r>
                      <a:r>
                        <a:rPr sz="1100" spc="25" dirty="0">
                          <a:latin typeface="Segoe UI"/>
                          <a:cs typeface="Segoe UI"/>
                        </a:rPr>
                        <a:t> </a:t>
                      </a:r>
                      <a:r>
                        <a:rPr sz="1100" dirty="0">
                          <a:latin typeface="Segoe UI"/>
                          <a:cs typeface="Segoe UI"/>
                        </a:rPr>
                        <a:t>(</a:t>
                      </a:r>
                      <a:r>
                        <a:rPr sz="1100" dirty="0">
                          <a:latin typeface="Trebuchet MS"/>
                          <a:cs typeface="Trebuchet MS"/>
                        </a:rPr>
                        <a:t>`</a:t>
                      </a:r>
                      <a:r>
                        <a:rPr sz="1100" dirty="0">
                          <a:latin typeface="Segoe UI"/>
                          <a:cs typeface="Segoe UI"/>
                        </a:rPr>
                        <a:t>)</a:t>
                      </a:r>
                      <a:endParaRPr sz="1100">
                        <a:latin typeface="Segoe UI"/>
                        <a:cs typeface="Segoe UI"/>
                      </a:endParaRPr>
                    </a:p>
                  </a:txBody>
                  <a:tcPr marL="0" marR="0" marT="24765"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tcPr>
                </a:tc>
                <a:tc>
                  <a:txBody>
                    <a:bodyPr/>
                    <a:lstStyle/>
                    <a:p>
                      <a:pPr marR="62230" algn="r">
                        <a:lnSpc>
                          <a:spcPct val="100000"/>
                        </a:lnSpc>
                        <a:spcBef>
                          <a:spcPts val="195"/>
                        </a:spcBef>
                      </a:pPr>
                      <a:r>
                        <a:rPr sz="1100" spc="25" dirty="0">
                          <a:latin typeface="Segoe UI"/>
                          <a:cs typeface="Segoe UI"/>
                        </a:rPr>
                        <a:t>6</a:t>
                      </a:r>
                      <a:r>
                        <a:rPr sz="1100" spc="10" dirty="0">
                          <a:latin typeface="Segoe UI"/>
                          <a:cs typeface="Segoe UI"/>
                        </a:rPr>
                        <a:t>,</a:t>
                      </a:r>
                      <a:r>
                        <a:rPr sz="1100" spc="15" dirty="0">
                          <a:latin typeface="Segoe UI"/>
                          <a:cs typeface="Segoe UI"/>
                        </a:rPr>
                        <a:t>490</a:t>
                      </a:r>
                      <a:endParaRPr sz="1100">
                        <a:latin typeface="Segoe UI"/>
                        <a:cs typeface="Segoe UI"/>
                      </a:endParaRPr>
                    </a:p>
                  </a:txBody>
                  <a:tcPr marL="0" marR="0" marT="24765"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tcPr>
                </a:tc>
                <a:tc>
                  <a:txBody>
                    <a:bodyPr/>
                    <a:lstStyle/>
                    <a:p>
                      <a:pPr marR="62865" algn="r">
                        <a:lnSpc>
                          <a:spcPct val="100000"/>
                        </a:lnSpc>
                        <a:spcBef>
                          <a:spcPts val="195"/>
                        </a:spcBef>
                      </a:pPr>
                      <a:r>
                        <a:rPr sz="1100" spc="10" dirty="0">
                          <a:latin typeface="Segoe UI"/>
                          <a:cs typeface="Segoe UI"/>
                        </a:rPr>
                        <a:t>(</a:t>
                      </a:r>
                      <a:r>
                        <a:rPr sz="1100" spc="25" dirty="0">
                          <a:latin typeface="Segoe UI"/>
                          <a:cs typeface="Segoe UI"/>
                        </a:rPr>
                        <a:t>2</a:t>
                      </a:r>
                      <a:r>
                        <a:rPr sz="1100" spc="10" dirty="0">
                          <a:latin typeface="Segoe UI"/>
                          <a:cs typeface="Segoe UI"/>
                        </a:rPr>
                        <a:t>,</a:t>
                      </a:r>
                      <a:r>
                        <a:rPr sz="1100" spc="15" dirty="0">
                          <a:latin typeface="Segoe UI"/>
                          <a:cs typeface="Segoe UI"/>
                        </a:rPr>
                        <a:t>26</a:t>
                      </a:r>
                      <a:r>
                        <a:rPr sz="1100" spc="25" dirty="0">
                          <a:latin typeface="Segoe UI"/>
                          <a:cs typeface="Segoe UI"/>
                        </a:rPr>
                        <a:t>2</a:t>
                      </a:r>
                      <a:r>
                        <a:rPr sz="1100" dirty="0">
                          <a:latin typeface="Segoe UI"/>
                          <a:cs typeface="Segoe UI"/>
                        </a:rPr>
                        <a:t>)</a:t>
                      </a:r>
                      <a:endParaRPr sz="1100">
                        <a:latin typeface="Segoe UI"/>
                        <a:cs typeface="Segoe UI"/>
                      </a:endParaRPr>
                    </a:p>
                  </a:txBody>
                  <a:tcPr marL="0" marR="0" marT="24765"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tcPr>
                </a:tc>
                <a:extLst>
                  <a:ext uri="{0D108BD9-81ED-4DB2-BD59-A6C34878D82A}">
                    <a16:rowId xmlns:a16="http://schemas.microsoft.com/office/drawing/2014/main" val="10004"/>
                  </a:ext>
                </a:extLst>
              </a:tr>
            </a:tbl>
          </a:graphicData>
        </a:graphic>
      </p:graphicFrame>
      <p:sp>
        <p:nvSpPr>
          <p:cNvPr id="12" name="object 12"/>
          <p:cNvSpPr/>
          <p:nvPr/>
        </p:nvSpPr>
        <p:spPr>
          <a:xfrm>
            <a:off x="2093968" y="5891022"/>
            <a:ext cx="820419" cy="0"/>
          </a:xfrm>
          <a:custGeom>
            <a:avLst/>
            <a:gdLst/>
            <a:ahLst/>
            <a:cxnLst/>
            <a:rect l="l" t="t" r="r" b="b"/>
            <a:pathLst>
              <a:path w="820419">
                <a:moveTo>
                  <a:pt x="0" y="0"/>
                </a:moveTo>
                <a:lnTo>
                  <a:pt x="820286" y="0"/>
                </a:lnTo>
              </a:path>
            </a:pathLst>
          </a:custGeom>
          <a:ln w="7496">
            <a:solidFill>
              <a:srgbClr val="000000"/>
            </a:solidFill>
          </a:ln>
        </p:spPr>
        <p:txBody>
          <a:bodyPr wrap="square" lIns="0" tIns="0" rIns="0" bIns="0" rtlCol="0"/>
          <a:lstStyle/>
          <a:p>
            <a:endParaRPr/>
          </a:p>
        </p:txBody>
      </p:sp>
      <p:sp>
        <p:nvSpPr>
          <p:cNvPr id="13" name="object 13"/>
          <p:cNvSpPr txBox="1"/>
          <p:nvPr/>
        </p:nvSpPr>
        <p:spPr>
          <a:xfrm>
            <a:off x="2315916" y="5680261"/>
            <a:ext cx="376555" cy="192405"/>
          </a:xfrm>
          <a:prstGeom prst="rect">
            <a:avLst/>
          </a:prstGeom>
        </p:spPr>
        <p:txBody>
          <a:bodyPr vert="horz" wrap="square" lIns="0" tIns="11430" rIns="0" bIns="0" rtlCol="0">
            <a:spAutoFit/>
          </a:bodyPr>
          <a:lstStyle/>
          <a:p>
            <a:pPr marL="12700">
              <a:lnSpc>
                <a:spcPct val="100000"/>
              </a:lnSpc>
              <a:spcBef>
                <a:spcPts val="90"/>
              </a:spcBef>
            </a:pPr>
            <a:r>
              <a:rPr sz="1100" dirty="0">
                <a:latin typeface="Segoe UI"/>
                <a:cs typeface="Segoe UI"/>
              </a:rPr>
              <a:t>6,</a:t>
            </a:r>
            <a:r>
              <a:rPr sz="1100" spc="-220" dirty="0">
                <a:latin typeface="Segoe UI"/>
                <a:cs typeface="Segoe UI"/>
              </a:rPr>
              <a:t> </a:t>
            </a:r>
            <a:r>
              <a:rPr sz="1100" dirty="0">
                <a:latin typeface="Segoe UI"/>
                <a:cs typeface="Segoe UI"/>
              </a:rPr>
              <a:t>490</a:t>
            </a:r>
            <a:endParaRPr sz="1100">
              <a:latin typeface="Segoe UI"/>
              <a:cs typeface="Segoe UI"/>
            </a:endParaRPr>
          </a:p>
        </p:txBody>
      </p:sp>
      <p:sp>
        <p:nvSpPr>
          <p:cNvPr id="14" name="object 14"/>
          <p:cNvSpPr txBox="1"/>
          <p:nvPr/>
        </p:nvSpPr>
        <p:spPr>
          <a:xfrm>
            <a:off x="1333500" y="5764712"/>
            <a:ext cx="789940" cy="207645"/>
          </a:xfrm>
          <a:prstGeom prst="rect">
            <a:avLst/>
          </a:prstGeom>
        </p:spPr>
        <p:txBody>
          <a:bodyPr vert="horz" wrap="square" lIns="0" tIns="11430" rIns="0" bIns="0" rtlCol="0">
            <a:spAutoFit/>
          </a:bodyPr>
          <a:lstStyle/>
          <a:p>
            <a:pPr marL="38100">
              <a:lnSpc>
                <a:spcPct val="100000"/>
              </a:lnSpc>
              <a:spcBef>
                <a:spcPts val="90"/>
              </a:spcBef>
            </a:pPr>
            <a:r>
              <a:rPr sz="1100" spc="-5" dirty="0">
                <a:latin typeface="Segoe UI"/>
                <a:cs typeface="Segoe UI"/>
              </a:rPr>
              <a:t>IRR </a:t>
            </a:r>
            <a:r>
              <a:rPr sz="1100" dirty="0">
                <a:latin typeface="Segoe UI"/>
                <a:cs typeface="Segoe UI"/>
              </a:rPr>
              <a:t>= </a:t>
            </a:r>
            <a:r>
              <a:rPr sz="1100" spc="15" dirty="0">
                <a:latin typeface="Segoe UI"/>
                <a:cs typeface="Segoe UI"/>
              </a:rPr>
              <a:t>15+</a:t>
            </a:r>
            <a:r>
              <a:rPr sz="1100" spc="-165" dirty="0">
                <a:latin typeface="Segoe UI"/>
                <a:cs typeface="Segoe UI"/>
              </a:rPr>
              <a:t> </a:t>
            </a:r>
            <a:r>
              <a:rPr sz="1800" spc="-7" baseline="30092" dirty="0">
                <a:latin typeface="Symbol"/>
                <a:cs typeface="Symbol"/>
              </a:rPr>
              <a:t></a:t>
            </a:r>
            <a:endParaRPr sz="1800" baseline="30092">
              <a:latin typeface="Symbol"/>
              <a:cs typeface="Symbol"/>
            </a:endParaRPr>
          </a:p>
        </p:txBody>
      </p:sp>
      <p:sp>
        <p:nvSpPr>
          <p:cNvPr id="15" name="object 15"/>
          <p:cNvSpPr txBox="1"/>
          <p:nvPr/>
        </p:nvSpPr>
        <p:spPr>
          <a:xfrm>
            <a:off x="1988597" y="5884684"/>
            <a:ext cx="1035050" cy="207645"/>
          </a:xfrm>
          <a:prstGeom prst="rect">
            <a:avLst/>
          </a:prstGeom>
        </p:spPr>
        <p:txBody>
          <a:bodyPr vert="horz" wrap="square" lIns="0" tIns="11430" rIns="0" bIns="0" rtlCol="0">
            <a:spAutoFit/>
          </a:bodyPr>
          <a:lstStyle/>
          <a:p>
            <a:pPr marL="38100">
              <a:lnSpc>
                <a:spcPct val="100000"/>
              </a:lnSpc>
              <a:spcBef>
                <a:spcPts val="90"/>
              </a:spcBef>
            </a:pPr>
            <a:r>
              <a:rPr sz="1800" spc="-352" baseline="20833" dirty="0">
                <a:latin typeface="Symbol"/>
                <a:cs typeface="Symbol"/>
              </a:rPr>
              <a:t></a:t>
            </a:r>
            <a:r>
              <a:rPr sz="1800" spc="-352" baseline="-6944" dirty="0">
                <a:latin typeface="Symbol"/>
                <a:cs typeface="Symbol"/>
              </a:rPr>
              <a:t></a:t>
            </a:r>
            <a:r>
              <a:rPr sz="1800" spc="-300" baseline="-6944" dirty="0">
                <a:latin typeface="Times New Roman"/>
                <a:cs typeface="Times New Roman"/>
              </a:rPr>
              <a:t> </a:t>
            </a:r>
            <a:r>
              <a:rPr sz="1100" dirty="0">
                <a:latin typeface="Segoe UI"/>
                <a:cs typeface="Segoe UI"/>
              </a:rPr>
              <a:t>6,</a:t>
            </a:r>
            <a:r>
              <a:rPr sz="1100" spc="-180" dirty="0">
                <a:latin typeface="Segoe UI"/>
                <a:cs typeface="Segoe UI"/>
              </a:rPr>
              <a:t> </a:t>
            </a:r>
            <a:r>
              <a:rPr sz="1100" spc="25" dirty="0">
                <a:latin typeface="Segoe UI"/>
                <a:cs typeface="Segoe UI"/>
              </a:rPr>
              <a:t>490+2,262</a:t>
            </a:r>
            <a:r>
              <a:rPr sz="1100" spc="-180" dirty="0">
                <a:latin typeface="Segoe UI"/>
                <a:cs typeface="Segoe UI"/>
              </a:rPr>
              <a:t> </a:t>
            </a:r>
            <a:r>
              <a:rPr sz="1800" spc="-352" baseline="20833" dirty="0">
                <a:latin typeface="Symbol"/>
                <a:cs typeface="Symbol"/>
              </a:rPr>
              <a:t></a:t>
            </a:r>
            <a:r>
              <a:rPr sz="1800" spc="-352" baseline="-6944" dirty="0">
                <a:latin typeface="Symbol"/>
                <a:cs typeface="Symbol"/>
              </a:rPr>
              <a:t></a:t>
            </a:r>
            <a:endParaRPr sz="1800" baseline="-6944">
              <a:latin typeface="Symbol"/>
              <a:cs typeface="Symbol"/>
            </a:endParaRPr>
          </a:p>
        </p:txBody>
      </p:sp>
      <p:sp>
        <p:nvSpPr>
          <p:cNvPr id="16" name="object 16"/>
          <p:cNvSpPr txBox="1"/>
          <p:nvPr/>
        </p:nvSpPr>
        <p:spPr>
          <a:xfrm>
            <a:off x="2888744" y="5764712"/>
            <a:ext cx="1471295" cy="207645"/>
          </a:xfrm>
          <a:prstGeom prst="rect">
            <a:avLst/>
          </a:prstGeom>
        </p:spPr>
        <p:txBody>
          <a:bodyPr vert="horz" wrap="square" lIns="0" tIns="11430" rIns="0" bIns="0" rtlCol="0">
            <a:spAutoFit/>
          </a:bodyPr>
          <a:lstStyle/>
          <a:p>
            <a:pPr marL="38100">
              <a:lnSpc>
                <a:spcPct val="100000"/>
              </a:lnSpc>
              <a:spcBef>
                <a:spcPts val="90"/>
              </a:spcBef>
            </a:pPr>
            <a:r>
              <a:rPr sz="1800" spc="-7" baseline="30092" dirty="0">
                <a:latin typeface="Symbol"/>
                <a:cs typeface="Symbol"/>
              </a:rPr>
              <a:t></a:t>
            </a:r>
            <a:r>
              <a:rPr sz="1800" spc="-7" baseline="30092" dirty="0">
                <a:latin typeface="Times New Roman"/>
                <a:cs typeface="Times New Roman"/>
              </a:rPr>
              <a:t> </a:t>
            </a:r>
            <a:r>
              <a:rPr sz="1100" spc="-5" dirty="0">
                <a:latin typeface="Segoe UI"/>
                <a:cs typeface="Segoe UI"/>
              </a:rPr>
              <a:t>= </a:t>
            </a:r>
            <a:r>
              <a:rPr sz="1100" spc="15" dirty="0">
                <a:latin typeface="Segoe UI"/>
                <a:cs typeface="Segoe UI"/>
              </a:rPr>
              <a:t>15+0.74 </a:t>
            </a:r>
            <a:r>
              <a:rPr sz="1100" dirty="0">
                <a:latin typeface="Segoe UI"/>
                <a:cs typeface="Segoe UI"/>
              </a:rPr>
              <a:t>=</a:t>
            </a:r>
            <a:r>
              <a:rPr sz="1100" spc="-85" dirty="0">
                <a:latin typeface="Segoe UI"/>
                <a:cs typeface="Segoe UI"/>
              </a:rPr>
              <a:t> </a:t>
            </a:r>
            <a:r>
              <a:rPr sz="1100" spc="-5" dirty="0">
                <a:latin typeface="Segoe UI"/>
                <a:cs typeface="Segoe UI"/>
              </a:rPr>
              <a:t>15.74%.</a:t>
            </a:r>
            <a:endParaRPr sz="1100">
              <a:latin typeface="Segoe UI"/>
              <a:cs typeface="Segoe UI"/>
            </a:endParaRPr>
          </a:p>
        </p:txBody>
      </p:sp>
      <p:sp>
        <p:nvSpPr>
          <p:cNvPr id="17" name="object 17"/>
          <p:cNvSpPr txBox="1"/>
          <p:nvPr/>
        </p:nvSpPr>
        <p:spPr>
          <a:xfrm>
            <a:off x="901827" y="6082385"/>
            <a:ext cx="5283200" cy="1106170"/>
          </a:xfrm>
          <a:prstGeom prst="rect">
            <a:avLst/>
          </a:prstGeom>
        </p:spPr>
        <p:txBody>
          <a:bodyPr vert="horz" wrap="square" lIns="0" tIns="106680" rIns="0" bIns="0" rtlCol="0">
            <a:spAutoFit/>
          </a:bodyPr>
          <a:lstStyle/>
          <a:p>
            <a:pPr marL="12700" algn="just">
              <a:lnSpc>
                <a:spcPct val="100000"/>
              </a:lnSpc>
              <a:spcBef>
                <a:spcPts val="840"/>
              </a:spcBef>
            </a:pPr>
            <a:r>
              <a:rPr sz="1100" b="1" spc="15" dirty="0">
                <a:latin typeface="Segoe UI"/>
                <a:cs typeface="Segoe UI"/>
              </a:rPr>
              <a:t>Acceptance</a:t>
            </a:r>
            <a:r>
              <a:rPr sz="1100" b="1" spc="30" dirty="0">
                <a:latin typeface="Segoe UI"/>
                <a:cs typeface="Segoe UI"/>
              </a:rPr>
              <a:t> </a:t>
            </a:r>
            <a:r>
              <a:rPr sz="1100" b="1" spc="10" dirty="0">
                <a:latin typeface="Segoe UI"/>
                <a:cs typeface="Segoe UI"/>
              </a:rPr>
              <a:t>Rule</a:t>
            </a:r>
            <a:endParaRPr sz="1100">
              <a:latin typeface="Segoe UI"/>
              <a:cs typeface="Segoe UI"/>
            </a:endParaRPr>
          </a:p>
          <a:p>
            <a:pPr marL="12700" marR="5080" algn="just">
              <a:lnSpc>
                <a:spcPct val="110600"/>
              </a:lnSpc>
              <a:spcBef>
                <a:spcPts val="605"/>
              </a:spcBef>
            </a:pPr>
            <a:r>
              <a:rPr sz="1100" spc="15" dirty="0">
                <a:latin typeface="Segoe UI"/>
                <a:cs typeface="Segoe UI"/>
              </a:rPr>
              <a:t>The use </a:t>
            </a:r>
            <a:r>
              <a:rPr sz="1100" spc="5" dirty="0">
                <a:latin typeface="Segoe UI"/>
                <a:cs typeface="Segoe UI"/>
              </a:rPr>
              <a:t>of </a:t>
            </a:r>
            <a:r>
              <a:rPr sz="1100" spc="10" dirty="0">
                <a:latin typeface="Segoe UI"/>
                <a:cs typeface="Segoe UI"/>
              </a:rPr>
              <a:t>IRR, as </a:t>
            </a:r>
            <a:r>
              <a:rPr sz="1100" dirty="0">
                <a:latin typeface="Segoe UI"/>
                <a:cs typeface="Segoe UI"/>
              </a:rPr>
              <a:t>a </a:t>
            </a:r>
            <a:r>
              <a:rPr sz="1100" spc="15" dirty="0">
                <a:latin typeface="Segoe UI"/>
                <a:cs typeface="Segoe UI"/>
              </a:rPr>
              <a:t>criterion </a:t>
            </a:r>
            <a:r>
              <a:rPr sz="1100" spc="5" dirty="0">
                <a:latin typeface="Segoe UI"/>
                <a:cs typeface="Segoe UI"/>
              </a:rPr>
              <a:t>to </a:t>
            </a:r>
            <a:r>
              <a:rPr sz="1100" spc="15" dirty="0">
                <a:latin typeface="Segoe UI"/>
                <a:cs typeface="Segoe UI"/>
              </a:rPr>
              <a:t>accept capital investment decision involves </a:t>
            </a:r>
            <a:r>
              <a:rPr sz="1100" dirty="0">
                <a:latin typeface="Segoe UI"/>
                <a:cs typeface="Segoe UI"/>
              </a:rPr>
              <a:t>a  </a:t>
            </a:r>
            <a:r>
              <a:rPr sz="1100" spc="15" dirty="0">
                <a:latin typeface="Segoe UI"/>
                <a:cs typeface="Segoe UI"/>
              </a:rPr>
              <a:t>comparison</a:t>
            </a:r>
            <a:r>
              <a:rPr sz="1100" spc="-40" dirty="0">
                <a:latin typeface="Segoe UI"/>
                <a:cs typeface="Segoe UI"/>
              </a:rPr>
              <a:t> </a:t>
            </a:r>
            <a:r>
              <a:rPr sz="1100" spc="5" dirty="0">
                <a:latin typeface="Segoe UI"/>
                <a:cs typeface="Segoe UI"/>
              </a:rPr>
              <a:t>of</a:t>
            </a:r>
            <a:r>
              <a:rPr sz="1100" spc="-25" dirty="0">
                <a:latin typeface="Segoe UI"/>
                <a:cs typeface="Segoe UI"/>
              </a:rPr>
              <a:t> </a:t>
            </a:r>
            <a:r>
              <a:rPr sz="1100" spc="10" dirty="0">
                <a:latin typeface="Segoe UI"/>
                <a:cs typeface="Segoe UI"/>
              </a:rPr>
              <a:t>IRR</a:t>
            </a:r>
            <a:r>
              <a:rPr sz="1100" spc="-25" dirty="0">
                <a:latin typeface="Segoe UI"/>
                <a:cs typeface="Segoe UI"/>
              </a:rPr>
              <a:t> </a:t>
            </a:r>
            <a:r>
              <a:rPr sz="1100" spc="10" dirty="0">
                <a:latin typeface="Segoe UI"/>
                <a:cs typeface="Segoe UI"/>
              </a:rPr>
              <a:t>with</a:t>
            </a:r>
            <a:r>
              <a:rPr sz="1100" spc="-30" dirty="0">
                <a:latin typeface="Segoe UI"/>
                <a:cs typeface="Segoe UI"/>
              </a:rPr>
              <a:t> </a:t>
            </a:r>
            <a:r>
              <a:rPr sz="1100" spc="10" dirty="0">
                <a:latin typeface="Segoe UI"/>
                <a:cs typeface="Segoe UI"/>
              </a:rPr>
              <a:t>the</a:t>
            </a:r>
            <a:r>
              <a:rPr sz="1100" spc="-25" dirty="0">
                <a:latin typeface="Segoe UI"/>
                <a:cs typeface="Segoe UI"/>
              </a:rPr>
              <a:t> </a:t>
            </a:r>
            <a:r>
              <a:rPr sz="1100" spc="15" dirty="0">
                <a:latin typeface="Segoe UI"/>
                <a:cs typeface="Segoe UI"/>
              </a:rPr>
              <a:t>required</a:t>
            </a:r>
            <a:r>
              <a:rPr sz="1100" spc="-40" dirty="0">
                <a:latin typeface="Segoe UI"/>
                <a:cs typeface="Segoe UI"/>
              </a:rPr>
              <a:t> </a:t>
            </a:r>
            <a:r>
              <a:rPr sz="1100" spc="10" dirty="0">
                <a:latin typeface="Segoe UI"/>
                <a:cs typeface="Segoe UI"/>
              </a:rPr>
              <a:t>rate</a:t>
            </a:r>
            <a:r>
              <a:rPr sz="1100" spc="-40" dirty="0">
                <a:latin typeface="Segoe UI"/>
                <a:cs typeface="Segoe UI"/>
              </a:rPr>
              <a:t> </a:t>
            </a:r>
            <a:r>
              <a:rPr sz="1100" spc="10" dirty="0">
                <a:latin typeface="Segoe UI"/>
                <a:cs typeface="Segoe UI"/>
              </a:rPr>
              <a:t>of</a:t>
            </a:r>
            <a:r>
              <a:rPr sz="1100" spc="-35" dirty="0">
                <a:latin typeface="Segoe UI"/>
                <a:cs typeface="Segoe UI"/>
              </a:rPr>
              <a:t> </a:t>
            </a:r>
            <a:r>
              <a:rPr sz="1100" spc="15" dirty="0">
                <a:latin typeface="Segoe UI"/>
                <a:cs typeface="Segoe UI"/>
              </a:rPr>
              <a:t>return</a:t>
            </a:r>
            <a:r>
              <a:rPr sz="1100" spc="-30" dirty="0">
                <a:latin typeface="Segoe UI"/>
                <a:cs typeface="Segoe UI"/>
              </a:rPr>
              <a:t> </a:t>
            </a:r>
            <a:r>
              <a:rPr sz="1100" spc="10" dirty="0">
                <a:latin typeface="Segoe UI"/>
                <a:cs typeface="Segoe UI"/>
              </a:rPr>
              <a:t>known</a:t>
            </a:r>
            <a:r>
              <a:rPr sz="1100" spc="-35" dirty="0">
                <a:latin typeface="Segoe UI"/>
                <a:cs typeface="Segoe UI"/>
              </a:rPr>
              <a:t> </a:t>
            </a:r>
            <a:r>
              <a:rPr sz="1100" spc="10" dirty="0">
                <a:latin typeface="Segoe UI"/>
                <a:cs typeface="Segoe UI"/>
              </a:rPr>
              <a:t>as</a:t>
            </a:r>
            <a:r>
              <a:rPr sz="1100" spc="-30" dirty="0">
                <a:latin typeface="Segoe UI"/>
                <a:cs typeface="Segoe UI"/>
              </a:rPr>
              <a:t> </a:t>
            </a:r>
            <a:r>
              <a:rPr sz="1100" spc="10" dirty="0">
                <a:latin typeface="Segoe UI"/>
                <a:cs typeface="Segoe UI"/>
              </a:rPr>
              <a:t>cut</a:t>
            </a:r>
            <a:r>
              <a:rPr sz="1100" spc="-40" dirty="0">
                <a:latin typeface="Segoe UI"/>
                <a:cs typeface="Segoe UI"/>
              </a:rPr>
              <a:t> </a:t>
            </a:r>
            <a:r>
              <a:rPr sz="1100" spc="10" dirty="0">
                <a:latin typeface="Segoe UI"/>
                <a:cs typeface="Segoe UI"/>
              </a:rPr>
              <a:t>off</a:t>
            </a:r>
            <a:r>
              <a:rPr sz="1100" spc="-35" dirty="0">
                <a:latin typeface="Segoe UI"/>
                <a:cs typeface="Segoe UI"/>
              </a:rPr>
              <a:t> </a:t>
            </a:r>
            <a:r>
              <a:rPr sz="1100" spc="15" dirty="0">
                <a:latin typeface="Segoe UI"/>
                <a:cs typeface="Segoe UI"/>
              </a:rPr>
              <a:t>rate.</a:t>
            </a:r>
            <a:r>
              <a:rPr sz="1100" spc="-50" dirty="0">
                <a:latin typeface="Segoe UI"/>
                <a:cs typeface="Segoe UI"/>
              </a:rPr>
              <a:t> </a:t>
            </a:r>
            <a:r>
              <a:rPr sz="1100" spc="15" dirty="0">
                <a:latin typeface="Segoe UI"/>
                <a:cs typeface="Segoe UI"/>
              </a:rPr>
              <a:t>The</a:t>
            </a:r>
            <a:r>
              <a:rPr sz="1100" spc="-35" dirty="0">
                <a:latin typeface="Segoe UI"/>
                <a:cs typeface="Segoe UI"/>
              </a:rPr>
              <a:t> </a:t>
            </a:r>
            <a:r>
              <a:rPr sz="1100" spc="15" dirty="0">
                <a:latin typeface="Segoe UI"/>
                <a:cs typeface="Segoe UI"/>
              </a:rPr>
              <a:t>project  should the accepted </a:t>
            </a:r>
            <a:r>
              <a:rPr sz="1100" dirty="0">
                <a:latin typeface="Segoe UI"/>
                <a:cs typeface="Segoe UI"/>
              </a:rPr>
              <a:t>if </a:t>
            </a:r>
            <a:r>
              <a:rPr sz="1100" spc="10" dirty="0">
                <a:latin typeface="Segoe UI"/>
                <a:cs typeface="Segoe UI"/>
              </a:rPr>
              <a:t>IRR is </a:t>
            </a:r>
            <a:r>
              <a:rPr sz="1100" spc="15" dirty="0">
                <a:latin typeface="Segoe UI"/>
                <a:cs typeface="Segoe UI"/>
              </a:rPr>
              <a:t>greater than </a:t>
            </a:r>
            <a:r>
              <a:rPr sz="1100" spc="10" dirty="0">
                <a:latin typeface="Segoe UI"/>
                <a:cs typeface="Segoe UI"/>
              </a:rPr>
              <a:t>cut-off </a:t>
            </a:r>
            <a:r>
              <a:rPr sz="1100" spc="15" dirty="0">
                <a:latin typeface="Segoe UI"/>
                <a:cs typeface="Segoe UI"/>
              </a:rPr>
              <a:t>rate. </a:t>
            </a:r>
            <a:r>
              <a:rPr sz="1100" dirty="0">
                <a:latin typeface="Segoe UI"/>
                <a:cs typeface="Segoe UI"/>
              </a:rPr>
              <a:t>If </a:t>
            </a:r>
            <a:r>
              <a:rPr sz="1100" spc="10" dirty="0">
                <a:latin typeface="Segoe UI"/>
                <a:cs typeface="Segoe UI"/>
              </a:rPr>
              <a:t>IRR is </a:t>
            </a:r>
            <a:r>
              <a:rPr sz="1100" spc="15" dirty="0">
                <a:latin typeface="Segoe UI"/>
                <a:cs typeface="Segoe UI"/>
              </a:rPr>
              <a:t>equal </a:t>
            </a:r>
            <a:r>
              <a:rPr sz="1100" spc="5" dirty="0">
                <a:latin typeface="Segoe UI"/>
                <a:cs typeface="Segoe UI"/>
              </a:rPr>
              <a:t>to </a:t>
            </a:r>
            <a:r>
              <a:rPr sz="1100" spc="10" dirty="0">
                <a:latin typeface="Segoe UI"/>
                <a:cs typeface="Segoe UI"/>
              </a:rPr>
              <a:t>cut </a:t>
            </a:r>
            <a:r>
              <a:rPr sz="1100" spc="5" dirty="0">
                <a:latin typeface="Segoe UI"/>
                <a:cs typeface="Segoe UI"/>
              </a:rPr>
              <a:t>off </a:t>
            </a:r>
            <a:r>
              <a:rPr sz="1100" spc="10" dirty="0">
                <a:latin typeface="Segoe UI"/>
                <a:cs typeface="Segoe UI"/>
              </a:rPr>
              <a:t>rate  </a:t>
            </a:r>
            <a:r>
              <a:rPr sz="1100" spc="15" dirty="0">
                <a:latin typeface="Segoe UI"/>
                <a:cs typeface="Segoe UI"/>
              </a:rPr>
              <a:t>the</a:t>
            </a:r>
            <a:r>
              <a:rPr sz="1100" spc="30" dirty="0">
                <a:latin typeface="Segoe UI"/>
                <a:cs typeface="Segoe UI"/>
              </a:rPr>
              <a:t> </a:t>
            </a:r>
            <a:r>
              <a:rPr sz="1100" spc="10" dirty="0">
                <a:latin typeface="Segoe UI"/>
                <a:cs typeface="Segoe UI"/>
              </a:rPr>
              <a:t>firm</a:t>
            </a:r>
            <a:r>
              <a:rPr sz="1100" spc="40" dirty="0">
                <a:latin typeface="Segoe UI"/>
                <a:cs typeface="Segoe UI"/>
              </a:rPr>
              <a:t> </a:t>
            </a:r>
            <a:r>
              <a:rPr sz="1100" dirty="0">
                <a:latin typeface="Segoe UI"/>
                <a:cs typeface="Segoe UI"/>
              </a:rPr>
              <a:t>is</a:t>
            </a:r>
            <a:r>
              <a:rPr sz="1100" spc="45" dirty="0">
                <a:latin typeface="Segoe UI"/>
                <a:cs typeface="Segoe UI"/>
              </a:rPr>
              <a:t> </a:t>
            </a:r>
            <a:r>
              <a:rPr sz="1100" spc="15" dirty="0">
                <a:latin typeface="Segoe UI"/>
                <a:cs typeface="Segoe UI"/>
              </a:rPr>
              <a:t>indifferent.</a:t>
            </a:r>
            <a:r>
              <a:rPr sz="1100" spc="45" dirty="0">
                <a:latin typeface="Segoe UI"/>
                <a:cs typeface="Segoe UI"/>
              </a:rPr>
              <a:t> </a:t>
            </a:r>
            <a:r>
              <a:rPr sz="1100" dirty="0">
                <a:latin typeface="Segoe UI"/>
                <a:cs typeface="Segoe UI"/>
              </a:rPr>
              <a:t>If</a:t>
            </a:r>
            <a:r>
              <a:rPr sz="1100" spc="35" dirty="0">
                <a:latin typeface="Segoe UI"/>
                <a:cs typeface="Segoe UI"/>
              </a:rPr>
              <a:t> </a:t>
            </a:r>
            <a:r>
              <a:rPr sz="1100" spc="10" dirty="0">
                <a:latin typeface="Segoe UI"/>
                <a:cs typeface="Segoe UI"/>
              </a:rPr>
              <a:t>IRR</a:t>
            </a:r>
            <a:r>
              <a:rPr sz="1100" spc="45" dirty="0">
                <a:latin typeface="Segoe UI"/>
                <a:cs typeface="Segoe UI"/>
              </a:rPr>
              <a:t> </a:t>
            </a:r>
            <a:r>
              <a:rPr sz="1100" spc="10" dirty="0">
                <a:latin typeface="Segoe UI"/>
                <a:cs typeface="Segoe UI"/>
              </a:rPr>
              <a:t>less</a:t>
            </a:r>
            <a:r>
              <a:rPr sz="1100" spc="45" dirty="0">
                <a:latin typeface="Segoe UI"/>
                <a:cs typeface="Segoe UI"/>
              </a:rPr>
              <a:t> </a:t>
            </a:r>
            <a:r>
              <a:rPr sz="1100" spc="10" dirty="0">
                <a:latin typeface="Segoe UI"/>
                <a:cs typeface="Segoe UI"/>
              </a:rPr>
              <a:t>than</a:t>
            </a:r>
            <a:r>
              <a:rPr sz="1100" spc="45" dirty="0">
                <a:latin typeface="Segoe UI"/>
                <a:cs typeface="Segoe UI"/>
              </a:rPr>
              <a:t> </a:t>
            </a:r>
            <a:r>
              <a:rPr sz="1100" spc="10" dirty="0">
                <a:latin typeface="Segoe UI"/>
                <a:cs typeface="Segoe UI"/>
              </a:rPr>
              <a:t>cut</a:t>
            </a:r>
            <a:r>
              <a:rPr sz="1100" spc="40" dirty="0">
                <a:latin typeface="Segoe UI"/>
                <a:cs typeface="Segoe UI"/>
              </a:rPr>
              <a:t> </a:t>
            </a:r>
            <a:r>
              <a:rPr sz="1100" spc="5" dirty="0">
                <a:latin typeface="Segoe UI"/>
                <a:cs typeface="Segoe UI"/>
              </a:rPr>
              <a:t>off</a:t>
            </a:r>
            <a:r>
              <a:rPr sz="1100" spc="45" dirty="0">
                <a:latin typeface="Segoe UI"/>
                <a:cs typeface="Segoe UI"/>
              </a:rPr>
              <a:t> </a:t>
            </a:r>
            <a:r>
              <a:rPr sz="1100" spc="10" dirty="0">
                <a:latin typeface="Segoe UI"/>
                <a:cs typeface="Segoe UI"/>
              </a:rPr>
              <a:t>rate</a:t>
            </a:r>
            <a:r>
              <a:rPr sz="1100" spc="40" dirty="0">
                <a:latin typeface="Segoe UI"/>
                <a:cs typeface="Segoe UI"/>
              </a:rPr>
              <a:t> </a:t>
            </a:r>
            <a:r>
              <a:rPr sz="1100" spc="10" dirty="0">
                <a:latin typeface="Segoe UI"/>
                <a:cs typeface="Segoe UI"/>
              </a:rPr>
              <a:t>the</a:t>
            </a:r>
            <a:r>
              <a:rPr sz="1100" spc="40" dirty="0">
                <a:latin typeface="Segoe UI"/>
                <a:cs typeface="Segoe UI"/>
              </a:rPr>
              <a:t> </a:t>
            </a:r>
            <a:r>
              <a:rPr sz="1100" spc="15" dirty="0">
                <a:latin typeface="Segoe UI"/>
                <a:cs typeface="Segoe UI"/>
              </a:rPr>
              <a:t>project</a:t>
            </a:r>
            <a:r>
              <a:rPr sz="1100" spc="30" dirty="0">
                <a:latin typeface="Segoe UI"/>
                <a:cs typeface="Segoe UI"/>
              </a:rPr>
              <a:t> </a:t>
            </a:r>
            <a:r>
              <a:rPr sz="1100" spc="10" dirty="0">
                <a:latin typeface="Segoe UI"/>
                <a:cs typeface="Segoe UI"/>
              </a:rPr>
              <a:t>is</a:t>
            </a:r>
            <a:r>
              <a:rPr sz="1100" spc="35" dirty="0">
                <a:latin typeface="Segoe UI"/>
                <a:cs typeface="Segoe UI"/>
              </a:rPr>
              <a:t> </a:t>
            </a:r>
            <a:r>
              <a:rPr sz="1100" spc="15" dirty="0">
                <a:latin typeface="Segoe UI"/>
                <a:cs typeface="Segoe UI"/>
              </a:rPr>
              <a:t>rejected.</a:t>
            </a:r>
            <a:r>
              <a:rPr sz="1100" spc="30" dirty="0">
                <a:latin typeface="Segoe UI"/>
                <a:cs typeface="Segoe UI"/>
              </a:rPr>
              <a:t> </a:t>
            </a:r>
            <a:r>
              <a:rPr sz="1100" spc="15" dirty="0">
                <a:latin typeface="Segoe UI"/>
                <a:cs typeface="Segoe UI"/>
              </a:rPr>
              <a:t>Thus,</a:t>
            </a:r>
            <a:endParaRPr sz="1100">
              <a:latin typeface="Segoe UI"/>
              <a:cs typeface="Segoe UI"/>
            </a:endParaRPr>
          </a:p>
        </p:txBody>
      </p:sp>
      <p:graphicFrame>
        <p:nvGraphicFramePr>
          <p:cNvPr id="18" name="object 18"/>
          <p:cNvGraphicFramePr>
            <a:graphicFrameLocks noGrp="1"/>
          </p:cNvGraphicFramePr>
          <p:nvPr/>
        </p:nvGraphicFramePr>
        <p:xfrm>
          <a:off x="1319783" y="7261859"/>
          <a:ext cx="4427220" cy="563879"/>
        </p:xfrm>
        <a:graphic>
          <a:graphicData uri="http://schemas.openxmlformats.org/drawingml/2006/table">
            <a:tbl>
              <a:tblPr firstRow="1" bandRow="1">
                <a:tableStyleId>{2D5ABB26-0587-4C30-8999-92F81FD0307C}</a:tableStyleId>
              </a:tblPr>
              <a:tblGrid>
                <a:gridCol w="2115185">
                  <a:extLst>
                    <a:ext uri="{9D8B030D-6E8A-4147-A177-3AD203B41FA5}">
                      <a16:colId xmlns:a16="http://schemas.microsoft.com/office/drawing/2014/main" val="20000"/>
                    </a:ext>
                  </a:extLst>
                </a:gridCol>
                <a:gridCol w="2312035">
                  <a:extLst>
                    <a:ext uri="{9D8B030D-6E8A-4147-A177-3AD203B41FA5}">
                      <a16:colId xmlns:a16="http://schemas.microsoft.com/office/drawing/2014/main" val="20001"/>
                    </a:ext>
                  </a:extLst>
                </a:gridCol>
              </a:tblGrid>
              <a:tr h="281939">
                <a:tc>
                  <a:txBody>
                    <a:bodyPr/>
                    <a:lstStyle/>
                    <a:p>
                      <a:pPr marL="69850">
                        <a:lnSpc>
                          <a:spcPct val="100000"/>
                        </a:lnSpc>
                        <a:spcBef>
                          <a:spcPts val="145"/>
                        </a:spcBef>
                      </a:pPr>
                      <a:r>
                        <a:rPr sz="1100" spc="5" dirty="0">
                          <a:latin typeface="Segoe UI"/>
                          <a:cs typeface="Segoe UI"/>
                        </a:rPr>
                        <a:t>If </a:t>
                      </a:r>
                      <a:r>
                        <a:rPr sz="1100" spc="10" dirty="0">
                          <a:latin typeface="Segoe UI"/>
                          <a:cs typeface="Segoe UI"/>
                        </a:rPr>
                        <a:t>IRR </a:t>
                      </a:r>
                      <a:r>
                        <a:rPr sz="1100" dirty="0">
                          <a:latin typeface="Segoe UI"/>
                          <a:cs typeface="Segoe UI"/>
                        </a:rPr>
                        <a:t>≥ </a:t>
                      </a:r>
                      <a:r>
                        <a:rPr sz="1100" spc="10" dirty="0">
                          <a:latin typeface="Segoe UI"/>
                          <a:cs typeface="Segoe UI"/>
                        </a:rPr>
                        <a:t>Cut-off Rate </a:t>
                      </a:r>
                      <a:r>
                        <a:rPr sz="1100" spc="5" dirty="0">
                          <a:latin typeface="Segoe UI"/>
                          <a:cs typeface="Segoe UI"/>
                        </a:rPr>
                        <a:t>or</a:t>
                      </a:r>
                      <a:r>
                        <a:rPr sz="1100" spc="175" dirty="0">
                          <a:latin typeface="Segoe UI"/>
                          <a:cs typeface="Segoe UI"/>
                        </a:rPr>
                        <a:t> </a:t>
                      </a:r>
                      <a:r>
                        <a:rPr sz="1100" spc="15" dirty="0">
                          <a:latin typeface="Segoe UI"/>
                          <a:cs typeface="Segoe UI"/>
                        </a:rPr>
                        <a:t>WACC</a:t>
                      </a:r>
                      <a:endParaRPr sz="1100">
                        <a:latin typeface="Segoe UI"/>
                        <a:cs typeface="Segoe UI"/>
                      </a:endParaRPr>
                    </a:p>
                  </a:txBody>
                  <a:tcPr marL="0" marR="0" marT="18415" marB="0">
                    <a:lnL w="19050">
                      <a:solidFill>
                        <a:srgbClr val="00A650"/>
                      </a:solidFill>
                      <a:prstDash val="solid"/>
                    </a:lnL>
                    <a:lnR w="19050">
                      <a:solidFill>
                        <a:srgbClr val="00A650"/>
                      </a:solidFill>
                      <a:prstDash val="solid"/>
                    </a:lnR>
                    <a:lnT w="19050">
                      <a:solidFill>
                        <a:srgbClr val="00A650"/>
                      </a:solidFill>
                      <a:prstDash val="solid"/>
                    </a:lnT>
                    <a:lnB w="19050">
                      <a:solidFill>
                        <a:srgbClr val="00A650"/>
                      </a:solidFill>
                      <a:prstDash val="solid"/>
                    </a:lnB>
                  </a:tcPr>
                </a:tc>
                <a:tc>
                  <a:txBody>
                    <a:bodyPr/>
                    <a:lstStyle/>
                    <a:p>
                      <a:pPr marL="67945">
                        <a:lnSpc>
                          <a:spcPct val="100000"/>
                        </a:lnSpc>
                        <a:spcBef>
                          <a:spcPts val="145"/>
                        </a:spcBef>
                      </a:pPr>
                      <a:r>
                        <a:rPr sz="1100" spc="15" dirty="0">
                          <a:latin typeface="Segoe UI"/>
                          <a:cs typeface="Segoe UI"/>
                        </a:rPr>
                        <a:t>Accept </a:t>
                      </a:r>
                      <a:r>
                        <a:rPr sz="1100" spc="10" dirty="0">
                          <a:latin typeface="Segoe UI"/>
                          <a:cs typeface="Segoe UI"/>
                        </a:rPr>
                        <a:t>the</a:t>
                      </a:r>
                      <a:r>
                        <a:rPr sz="1100" spc="40" dirty="0">
                          <a:latin typeface="Segoe UI"/>
                          <a:cs typeface="Segoe UI"/>
                        </a:rPr>
                        <a:t> </a:t>
                      </a:r>
                      <a:r>
                        <a:rPr sz="1100" spc="15" dirty="0">
                          <a:latin typeface="Segoe UI"/>
                          <a:cs typeface="Segoe UI"/>
                        </a:rPr>
                        <a:t>Proposal</a:t>
                      </a:r>
                      <a:endParaRPr sz="1100">
                        <a:latin typeface="Segoe UI"/>
                        <a:cs typeface="Segoe UI"/>
                      </a:endParaRPr>
                    </a:p>
                  </a:txBody>
                  <a:tcPr marL="0" marR="0" marT="18415" marB="0">
                    <a:lnL w="19050">
                      <a:solidFill>
                        <a:srgbClr val="00A650"/>
                      </a:solidFill>
                      <a:prstDash val="solid"/>
                    </a:lnL>
                    <a:lnR w="19050">
                      <a:solidFill>
                        <a:srgbClr val="00A650"/>
                      </a:solidFill>
                      <a:prstDash val="solid"/>
                    </a:lnR>
                    <a:lnT w="19050">
                      <a:solidFill>
                        <a:srgbClr val="00A650"/>
                      </a:solidFill>
                      <a:prstDash val="solid"/>
                    </a:lnT>
                    <a:lnB w="19050">
                      <a:solidFill>
                        <a:srgbClr val="00A650"/>
                      </a:solidFill>
                      <a:prstDash val="solid"/>
                    </a:lnB>
                  </a:tcPr>
                </a:tc>
                <a:extLst>
                  <a:ext uri="{0D108BD9-81ED-4DB2-BD59-A6C34878D82A}">
                    <a16:rowId xmlns:a16="http://schemas.microsoft.com/office/drawing/2014/main" val="10000"/>
                  </a:ext>
                </a:extLst>
              </a:tr>
              <a:tr h="281940">
                <a:tc>
                  <a:txBody>
                    <a:bodyPr/>
                    <a:lstStyle/>
                    <a:p>
                      <a:pPr marL="69850">
                        <a:lnSpc>
                          <a:spcPct val="100000"/>
                        </a:lnSpc>
                        <a:spcBef>
                          <a:spcPts val="135"/>
                        </a:spcBef>
                      </a:pPr>
                      <a:r>
                        <a:rPr sz="1100" spc="5" dirty="0">
                          <a:latin typeface="Segoe UI"/>
                          <a:cs typeface="Segoe UI"/>
                        </a:rPr>
                        <a:t>If </a:t>
                      </a:r>
                      <a:r>
                        <a:rPr sz="1100" spc="10" dirty="0">
                          <a:latin typeface="Segoe UI"/>
                          <a:cs typeface="Segoe UI"/>
                        </a:rPr>
                        <a:t>IRR </a:t>
                      </a:r>
                      <a:r>
                        <a:rPr sz="1100" dirty="0">
                          <a:latin typeface="Segoe UI"/>
                          <a:cs typeface="Segoe UI"/>
                        </a:rPr>
                        <a:t>≤ </a:t>
                      </a:r>
                      <a:r>
                        <a:rPr sz="1100" spc="10" dirty="0">
                          <a:latin typeface="Segoe UI"/>
                          <a:cs typeface="Segoe UI"/>
                        </a:rPr>
                        <a:t>Cut-off Rate </a:t>
                      </a:r>
                      <a:r>
                        <a:rPr sz="1100" spc="5" dirty="0">
                          <a:latin typeface="Segoe UI"/>
                          <a:cs typeface="Segoe UI"/>
                        </a:rPr>
                        <a:t>or</a:t>
                      </a:r>
                      <a:r>
                        <a:rPr sz="1100" spc="175" dirty="0">
                          <a:latin typeface="Segoe UI"/>
                          <a:cs typeface="Segoe UI"/>
                        </a:rPr>
                        <a:t> </a:t>
                      </a:r>
                      <a:r>
                        <a:rPr sz="1100" spc="15" dirty="0">
                          <a:latin typeface="Segoe UI"/>
                          <a:cs typeface="Segoe UI"/>
                        </a:rPr>
                        <a:t>WACC</a:t>
                      </a:r>
                      <a:endParaRPr sz="1100">
                        <a:latin typeface="Segoe UI"/>
                        <a:cs typeface="Segoe UI"/>
                      </a:endParaRPr>
                    </a:p>
                  </a:txBody>
                  <a:tcPr marL="0" marR="0" marT="17145" marB="0">
                    <a:lnL w="19050">
                      <a:solidFill>
                        <a:srgbClr val="00A650"/>
                      </a:solidFill>
                      <a:prstDash val="solid"/>
                    </a:lnL>
                    <a:lnR w="19050">
                      <a:solidFill>
                        <a:srgbClr val="00A650"/>
                      </a:solidFill>
                      <a:prstDash val="solid"/>
                    </a:lnR>
                    <a:lnT w="19050">
                      <a:solidFill>
                        <a:srgbClr val="00A650"/>
                      </a:solidFill>
                      <a:prstDash val="solid"/>
                    </a:lnT>
                    <a:lnB w="19050">
                      <a:solidFill>
                        <a:srgbClr val="00A650"/>
                      </a:solidFill>
                      <a:prstDash val="solid"/>
                    </a:lnB>
                  </a:tcPr>
                </a:tc>
                <a:tc>
                  <a:txBody>
                    <a:bodyPr/>
                    <a:lstStyle/>
                    <a:p>
                      <a:pPr marL="67945">
                        <a:lnSpc>
                          <a:spcPct val="100000"/>
                        </a:lnSpc>
                        <a:spcBef>
                          <a:spcPts val="135"/>
                        </a:spcBef>
                      </a:pPr>
                      <a:r>
                        <a:rPr sz="1100" spc="15" dirty="0">
                          <a:latin typeface="Segoe UI"/>
                          <a:cs typeface="Segoe UI"/>
                        </a:rPr>
                        <a:t>Reject </a:t>
                      </a:r>
                      <a:r>
                        <a:rPr sz="1100" spc="10" dirty="0">
                          <a:latin typeface="Segoe UI"/>
                          <a:cs typeface="Segoe UI"/>
                        </a:rPr>
                        <a:t>the</a:t>
                      </a:r>
                      <a:r>
                        <a:rPr sz="1100" spc="45" dirty="0">
                          <a:latin typeface="Segoe UI"/>
                          <a:cs typeface="Segoe UI"/>
                        </a:rPr>
                        <a:t> </a:t>
                      </a:r>
                      <a:r>
                        <a:rPr sz="1100" spc="15" dirty="0">
                          <a:latin typeface="Segoe UI"/>
                          <a:cs typeface="Segoe UI"/>
                        </a:rPr>
                        <a:t>Proposal</a:t>
                      </a:r>
                      <a:endParaRPr sz="1100">
                        <a:latin typeface="Segoe UI"/>
                        <a:cs typeface="Segoe UI"/>
                      </a:endParaRPr>
                    </a:p>
                  </a:txBody>
                  <a:tcPr marL="0" marR="0" marT="17145" marB="0">
                    <a:lnL w="19050">
                      <a:solidFill>
                        <a:srgbClr val="00A650"/>
                      </a:solidFill>
                      <a:prstDash val="solid"/>
                    </a:lnL>
                    <a:lnR w="19050">
                      <a:solidFill>
                        <a:srgbClr val="00A650"/>
                      </a:solidFill>
                      <a:prstDash val="solid"/>
                    </a:lnR>
                    <a:lnT w="19050">
                      <a:solidFill>
                        <a:srgbClr val="00A650"/>
                      </a:solidFill>
                      <a:prstDash val="solid"/>
                    </a:lnT>
                    <a:lnB w="19050">
                      <a:solidFill>
                        <a:srgbClr val="00A650"/>
                      </a:solidFill>
                      <a:prstDash val="solid"/>
                    </a:lnB>
                  </a:tcPr>
                </a:tc>
                <a:extLst>
                  <a:ext uri="{0D108BD9-81ED-4DB2-BD59-A6C34878D82A}">
                    <a16:rowId xmlns:a16="http://schemas.microsoft.com/office/drawing/2014/main" val="10001"/>
                  </a:ext>
                </a:extLst>
              </a:tr>
            </a:tbl>
          </a:graphicData>
        </a:graphic>
      </p:graphicFrame>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txBox="1"/>
          <p:nvPr/>
        </p:nvSpPr>
        <p:spPr>
          <a:xfrm>
            <a:off x="1639316" y="734060"/>
            <a:ext cx="316865" cy="193675"/>
          </a:xfrm>
          <a:prstGeom prst="rect">
            <a:avLst/>
          </a:prstGeom>
        </p:spPr>
        <p:txBody>
          <a:bodyPr vert="horz" wrap="square" lIns="0" tIns="12700" rIns="0" bIns="0" rtlCol="0">
            <a:spAutoFit/>
          </a:bodyPr>
          <a:lstStyle/>
          <a:p>
            <a:pPr marL="12700">
              <a:lnSpc>
                <a:spcPct val="100000"/>
              </a:lnSpc>
              <a:spcBef>
                <a:spcPts val="100"/>
              </a:spcBef>
            </a:pPr>
            <a:r>
              <a:rPr sz="1100" b="1" spc="25" dirty="0">
                <a:solidFill>
                  <a:srgbClr val="FFFFFF"/>
                </a:solidFill>
                <a:latin typeface="Segoe UI"/>
                <a:cs typeface="Segoe UI"/>
              </a:rPr>
              <a:t>7</a:t>
            </a:r>
            <a:r>
              <a:rPr sz="1100" b="1" spc="10" dirty="0">
                <a:solidFill>
                  <a:srgbClr val="FFFFFF"/>
                </a:solidFill>
                <a:latin typeface="Segoe UI"/>
                <a:cs typeface="Segoe UI"/>
              </a:rPr>
              <a:t>.</a:t>
            </a:r>
            <a:r>
              <a:rPr sz="1100" b="1" spc="25" dirty="0">
                <a:solidFill>
                  <a:srgbClr val="FFFFFF"/>
                </a:solidFill>
                <a:latin typeface="Segoe UI"/>
                <a:cs typeface="Segoe UI"/>
              </a:rPr>
              <a:t>36</a:t>
            </a:r>
            <a:endParaRPr sz="1100">
              <a:latin typeface="Segoe UI"/>
              <a:cs typeface="Segoe UI"/>
            </a:endParaRPr>
          </a:p>
        </p:txBody>
      </p:sp>
      <p:sp>
        <p:nvSpPr>
          <p:cNvPr id="4" name="object 4"/>
          <p:cNvSpPr txBox="1"/>
          <p:nvPr/>
        </p:nvSpPr>
        <p:spPr>
          <a:xfrm>
            <a:off x="901700" y="1179664"/>
            <a:ext cx="5286375" cy="1289050"/>
          </a:xfrm>
          <a:prstGeom prst="rect">
            <a:avLst/>
          </a:prstGeom>
        </p:spPr>
        <p:txBody>
          <a:bodyPr vert="horz" wrap="square" lIns="0" tIns="100330" rIns="0" bIns="0" rtlCol="0">
            <a:spAutoFit/>
          </a:bodyPr>
          <a:lstStyle/>
          <a:p>
            <a:pPr marL="12700" algn="just">
              <a:lnSpc>
                <a:spcPct val="100000"/>
              </a:lnSpc>
              <a:spcBef>
                <a:spcPts val="790"/>
              </a:spcBef>
            </a:pPr>
            <a:r>
              <a:rPr sz="1200" b="1" i="1" spc="15" dirty="0">
                <a:solidFill>
                  <a:srgbClr val="00A650"/>
                </a:solidFill>
                <a:latin typeface="Segoe UI"/>
                <a:cs typeface="Segoe UI"/>
              </a:rPr>
              <a:t>Internal </a:t>
            </a:r>
            <a:r>
              <a:rPr sz="1200" b="1" i="1" spc="10" dirty="0">
                <a:solidFill>
                  <a:srgbClr val="00A650"/>
                </a:solidFill>
                <a:latin typeface="Segoe UI"/>
                <a:cs typeface="Segoe UI"/>
              </a:rPr>
              <a:t>Rate </a:t>
            </a:r>
            <a:r>
              <a:rPr sz="1200" b="1" i="1" spc="5" dirty="0">
                <a:solidFill>
                  <a:srgbClr val="00A650"/>
                </a:solidFill>
                <a:latin typeface="Segoe UI"/>
                <a:cs typeface="Segoe UI"/>
              </a:rPr>
              <a:t>of </a:t>
            </a:r>
            <a:r>
              <a:rPr sz="1200" b="1" i="1" spc="15" dirty="0">
                <a:solidFill>
                  <a:srgbClr val="00A650"/>
                </a:solidFill>
                <a:latin typeface="Segoe UI"/>
                <a:cs typeface="Segoe UI"/>
              </a:rPr>
              <a:t>Return and Mutually Exclusive</a:t>
            </a:r>
            <a:r>
              <a:rPr sz="1200" b="1" i="1" spc="180" dirty="0">
                <a:solidFill>
                  <a:srgbClr val="00A650"/>
                </a:solidFill>
                <a:latin typeface="Segoe UI"/>
                <a:cs typeface="Segoe UI"/>
              </a:rPr>
              <a:t> </a:t>
            </a:r>
            <a:r>
              <a:rPr sz="1200" b="1" i="1" spc="10" dirty="0">
                <a:solidFill>
                  <a:srgbClr val="00A650"/>
                </a:solidFill>
                <a:latin typeface="Segoe UI"/>
                <a:cs typeface="Segoe UI"/>
              </a:rPr>
              <a:t>Projects</a:t>
            </a:r>
            <a:endParaRPr sz="1200">
              <a:latin typeface="Segoe UI"/>
              <a:cs typeface="Segoe UI"/>
            </a:endParaRPr>
          </a:p>
          <a:p>
            <a:pPr marL="12700" marR="5080" algn="just">
              <a:lnSpc>
                <a:spcPct val="110900"/>
              </a:lnSpc>
              <a:spcBef>
                <a:spcPts val="495"/>
              </a:spcBef>
            </a:pPr>
            <a:r>
              <a:rPr sz="1100" spc="15" dirty="0">
                <a:latin typeface="Segoe UI"/>
                <a:cs typeface="Segoe UI"/>
              </a:rPr>
              <a:t>Projects </a:t>
            </a:r>
            <a:r>
              <a:rPr sz="1100" spc="10" dirty="0">
                <a:latin typeface="Segoe UI"/>
                <a:cs typeface="Segoe UI"/>
              </a:rPr>
              <a:t>are </a:t>
            </a:r>
            <a:r>
              <a:rPr sz="1100" spc="15" dirty="0">
                <a:latin typeface="Segoe UI"/>
                <a:cs typeface="Segoe UI"/>
              </a:rPr>
              <a:t>called mutually exclusive, </a:t>
            </a:r>
            <a:r>
              <a:rPr sz="1100" spc="10" dirty="0">
                <a:latin typeface="Segoe UI"/>
                <a:cs typeface="Segoe UI"/>
              </a:rPr>
              <a:t>when the </a:t>
            </a:r>
            <a:r>
              <a:rPr sz="1100" spc="15" dirty="0">
                <a:latin typeface="Segoe UI"/>
                <a:cs typeface="Segoe UI"/>
              </a:rPr>
              <a:t>selection </a:t>
            </a:r>
            <a:r>
              <a:rPr sz="1100" spc="5" dirty="0">
                <a:latin typeface="Segoe UI"/>
                <a:cs typeface="Segoe UI"/>
              </a:rPr>
              <a:t>of </a:t>
            </a:r>
            <a:r>
              <a:rPr sz="1100" spc="10" dirty="0">
                <a:latin typeface="Segoe UI"/>
                <a:cs typeface="Segoe UI"/>
              </a:rPr>
              <a:t>one </a:t>
            </a:r>
            <a:r>
              <a:rPr sz="1100" spc="15" dirty="0">
                <a:latin typeface="Segoe UI"/>
                <a:cs typeface="Segoe UI"/>
              </a:rPr>
              <a:t>precludes </a:t>
            </a:r>
            <a:r>
              <a:rPr sz="1100" spc="5" dirty="0">
                <a:latin typeface="Segoe UI"/>
                <a:cs typeface="Segoe UI"/>
              </a:rPr>
              <a:t>the  </a:t>
            </a:r>
            <a:r>
              <a:rPr sz="1100" spc="15" dirty="0">
                <a:latin typeface="Segoe UI"/>
                <a:cs typeface="Segoe UI"/>
              </a:rPr>
              <a:t>selection </a:t>
            </a:r>
            <a:r>
              <a:rPr sz="1100" spc="10" dirty="0">
                <a:latin typeface="Segoe UI"/>
                <a:cs typeface="Segoe UI"/>
              </a:rPr>
              <a:t>of </a:t>
            </a:r>
            <a:r>
              <a:rPr sz="1100" spc="15" dirty="0">
                <a:latin typeface="Segoe UI"/>
                <a:cs typeface="Segoe UI"/>
              </a:rPr>
              <a:t>others </a:t>
            </a:r>
            <a:r>
              <a:rPr sz="1100" spc="10" dirty="0">
                <a:latin typeface="Segoe UI"/>
                <a:cs typeface="Segoe UI"/>
              </a:rPr>
              <a:t>e.g. </a:t>
            </a:r>
            <a:r>
              <a:rPr sz="1100" dirty="0">
                <a:latin typeface="Segoe UI"/>
                <a:cs typeface="Segoe UI"/>
              </a:rPr>
              <a:t>in </a:t>
            </a:r>
            <a:r>
              <a:rPr sz="1100" spc="10" dirty="0">
                <a:latin typeface="Segoe UI"/>
                <a:cs typeface="Segoe UI"/>
              </a:rPr>
              <a:t>case </a:t>
            </a:r>
            <a:r>
              <a:rPr sz="1100" dirty="0">
                <a:latin typeface="Segoe UI"/>
                <a:cs typeface="Segoe UI"/>
              </a:rPr>
              <a:t>a </a:t>
            </a:r>
            <a:r>
              <a:rPr sz="1100" spc="15" dirty="0">
                <a:latin typeface="Segoe UI"/>
                <a:cs typeface="Segoe UI"/>
              </a:rPr>
              <a:t>company </a:t>
            </a:r>
            <a:r>
              <a:rPr sz="1100" spc="10" dirty="0">
                <a:latin typeface="Segoe UI"/>
                <a:cs typeface="Segoe UI"/>
              </a:rPr>
              <a:t>owns </a:t>
            </a:r>
            <a:r>
              <a:rPr sz="1100" dirty="0">
                <a:latin typeface="Segoe UI"/>
                <a:cs typeface="Segoe UI"/>
              </a:rPr>
              <a:t>a </a:t>
            </a:r>
            <a:r>
              <a:rPr sz="1100" spc="10" dirty="0">
                <a:latin typeface="Segoe UI"/>
                <a:cs typeface="Segoe UI"/>
              </a:rPr>
              <a:t>piece </a:t>
            </a:r>
            <a:r>
              <a:rPr sz="1100" spc="5" dirty="0">
                <a:latin typeface="Segoe UI"/>
                <a:cs typeface="Segoe UI"/>
              </a:rPr>
              <a:t>of </a:t>
            </a:r>
            <a:r>
              <a:rPr sz="1100" spc="10" dirty="0">
                <a:latin typeface="Segoe UI"/>
                <a:cs typeface="Segoe UI"/>
              </a:rPr>
              <a:t>land which can be </a:t>
            </a:r>
            <a:r>
              <a:rPr sz="1100" spc="20" dirty="0">
                <a:latin typeface="Segoe UI"/>
                <a:cs typeface="Segoe UI"/>
              </a:rPr>
              <a:t>put  </a:t>
            </a:r>
            <a:r>
              <a:rPr sz="1100" spc="10" dirty="0">
                <a:latin typeface="Segoe UI"/>
                <a:cs typeface="Segoe UI"/>
              </a:rPr>
              <a:t>to</a:t>
            </a:r>
            <a:r>
              <a:rPr sz="1100" dirty="0">
                <a:latin typeface="Segoe UI"/>
                <a:cs typeface="Segoe UI"/>
              </a:rPr>
              <a:t> </a:t>
            </a:r>
            <a:r>
              <a:rPr sz="1100" spc="10" dirty="0">
                <a:latin typeface="Segoe UI"/>
                <a:cs typeface="Segoe UI"/>
              </a:rPr>
              <a:t>use</a:t>
            </a:r>
            <a:r>
              <a:rPr sz="1100" spc="-20" dirty="0">
                <a:latin typeface="Segoe UI"/>
                <a:cs typeface="Segoe UI"/>
              </a:rPr>
              <a:t> </a:t>
            </a:r>
            <a:r>
              <a:rPr sz="1100" spc="10" dirty="0">
                <a:latin typeface="Segoe UI"/>
                <a:cs typeface="Segoe UI"/>
              </a:rPr>
              <a:t>for</a:t>
            </a:r>
            <a:r>
              <a:rPr sz="1100" dirty="0">
                <a:latin typeface="Segoe UI"/>
                <a:cs typeface="Segoe UI"/>
              </a:rPr>
              <a:t> </a:t>
            </a:r>
            <a:r>
              <a:rPr sz="1100" spc="10" dirty="0">
                <a:latin typeface="Segoe UI"/>
                <a:cs typeface="Segoe UI"/>
              </a:rPr>
              <a:t>either</a:t>
            </a:r>
            <a:r>
              <a:rPr sz="1100" spc="-15" dirty="0">
                <a:latin typeface="Segoe UI"/>
                <a:cs typeface="Segoe UI"/>
              </a:rPr>
              <a:t> </a:t>
            </a:r>
            <a:r>
              <a:rPr sz="1100" spc="10" dirty="0">
                <a:latin typeface="Segoe UI"/>
                <a:cs typeface="Segoe UI"/>
              </a:rPr>
              <a:t>of</a:t>
            </a:r>
            <a:r>
              <a:rPr sz="1100" spc="5" dirty="0">
                <a:latin typeface="Segoe UI"/>
                <a:cs typeface="Segoe UI"/>
              </a:rPr>
              <a:t> </a:t>
            </a:r>
            <a:r>
              <a:rPr sz="1100" spc="10" dirty="0">
                <a:latin typeface="Segoe UI"/>
                <a:cs typeface="Segoe UI"/>
              </a:rPr>
              <a:t>the</a:t>
            </a:r>
            <a:r>
              <a:rPr sz="1100" spc="-20" dirty="0">
                <a:latin typeface="Segoe UI"/>
                <a:cs typeface="Segoe UI"/>
              </a:rPr>
              <a:t> </a:t>
            </a:r>
            <a:r>
              <a:rPr sz="1100" spc="10" dirty="0">
                <a:latin typeface="Segoe UI"/>
                <a:cs typeface="Segoe UI"/>
              </a:rPr>
              <a:t>two</a:t>
            </a:r>
            <a:r>
              <a:rPr sz="1100" dirty="0">
                <a:latin typeface="Segoe UI"/>
                <a:cs typeface="Segoe UI"/>
              </a:rPr>
              <a:t> </a:t>
            </a:r>
            <a:r>
              <a:rPr sz="1100" spc="15" dirty="0">
                <a:latin typeface="Segoe UI"/>
                <a:cs typeface="Segoe UI"/>
              </a:rPr>
              <a:t>different</a:t>
            </a:r>
            <a:r>
              <a:rPr sz="1100" spc="-15" dirty="0">
                <a:latin typeface="Segoe UI"/>
                <a:cs typeface="Segoe UI"/>
              </a:rPr>
              <a:t> </a:t>
            </a:r>
            <a:r>
              <a:rPr sz="1100" spc="15" dirty="0">
                <a:latin typeface="Segoe UI"/>
                <a:cs typeface="Segoe UI"/>
              </a:rPr>
              <a:t>projects</a:t>
            </a:r>
            <a:r>
              <a:rPr sz="1100" spc="-15" dirty="0">
                <a:latin typeface="Segoe UI"/>
                <a:cs typeface="Segoe UI"/>
              </a:rPr>
              <a:t> </a:t>
            </a:r>
            <a:r>
              <a:rPr sz="1100" dirty="0">
                <a:latin typeface="Segoe UI"/>
                <a:cs typeface="Segoe UI"/>
              </a:rPr>
              <a:t>S </a:t>
            </a:r>
            <a:r>
              <a:rPr sz="1100" spc="5" dirty="0">
                <a:latin typeface="Segoe UI"/>
                <a:cs typeface="Segoe UI"/>
              </a:rPr>
              <a:t>or</a:t>
            </a:r>
            <a:r>
              <a:rPr sz="1100" spc="-5" dirty="0">
                <a:latin typeface="Segoe UI"/>
                <a:cs typeface="Segoe UI"/>
              </a:rPr>
              <a:t> </a:t>
            </a:r>
            <a:r>
              <a:rPr sz="1100" spc="10" dirty="0">
                <a:latin typeface="Segoe UI"/>
                <a:cs typeface="Segoe UI"/>
              </a:rPr>
              <a:t>L,</a:t>
            </a:r>
            <a:r>
              <a:rPr sz="1100" spc="-5" dirty="0">
                <a:latin typeface="Segoe UI"/>
                <a:cs typeface="Segoe UI"/>
              </a:rPr>
              <a:t> </a:t>
            </a:r>
            <a:r>
              <a:rPr sz="1100" spc="10" dirty="0">
                <a:latin typeface="Segoe UI"/>
                <a:cs typeface="Segoe UI"/>
              </a:rPr>
              <a:t>then</a:t>
            </a:r>
            <a:r>
              <a:rPr sz="1100" dirty="0">
                <a:latin typeface="Segoe UI"/>
                <a:cs typeface="Segoe UI"/>
              </a:rPr>
              <a:t> </a:t>
            </a:r>
            <a:r>
              <a:rPr sz="1100" spc="10" dirty="0">
                <a:latin typeface="Segoe UI"/>
                <a:cs typeface="Segoe UI"/>
              </a:rPr>
              <a:t>such</a:t>
            </a:r>
            <a:r>
              <a:rPr sz="1100" spc="-5" dirty="0">
                <a:latin typeface="Segoe UI"/>
                <a:cs typeface="Segoe UI"/>
              </a:rPr>
              <a:t> </a:t>
            </a:r>
            <a:r>
              <a:rPr sz="1100" spc="15" dirty="0">
                <a:latin typeface="Segoe UI"/>
                <a:cs typeface="Segoe UI"/>
              </a:rPr>
              <a:t>projects</a:t>
            </a:r>
            <a:r>
              <a:rPr sz="1100" dirty="0">
                <a:latin typeface="Segoe UI"/>
                <a:cs typeface="Segoe UI"/>
              </a:rPr>
              <a:t> </a:t>
            </a:r>
            <a:r>
              <a:rPr sz="1100" spc="5" dirty="0">
                <a:latin typeface="Segoe UI"/>
                <a:cs typeface="Segoe UI"/>
              </a:rPr>
              <a:t>are</a:t>
            </a:r>
            <a:r>
              <a:rPr sz="1100" spc="-5" dirty="0">
                <a:latin typeface="Segoe UI"/>
                <a:cs typeface="Segoe UI"/>
              </a:rPr>
              <a:t> </a:t>
            </a:r>
            <a:r>
              <a:rPr sz="1100" spc="15" dirty="0">
                <a:latin typeface="Segoe UI"/>
                <a:cs typeface="Segoe UI"/>
              </a:rPr>
              <a:t>mutually  exclusive </a:t>
            </a:r>
            <a:r>
              <a:rPr sz="1100" spc="10" dirty="0">
                <a:latin typeface="Segoe UI"/>
                <a:cs typeface="Segoe UI"/>
              </a:rPr>
              <a:t>to each other </a:t>
            </a:r>
            <a:r>
              <a:rPr sz="1100" spc="15" dirty="0">
                <a:latin typeface="Segoe UI"/>
                <a:cs typeface="Segoe UI"/>
              </a:rPr>
              <a:t>i.e. the selection </a:t>
            </a:r>
            <a:r>
              <a:rPr sz="1100" spc="10" dirty="0">
                <a:latin typeface="Segoe UI"/>
                <a:cs typeface="Segoe UI"/>
              </a:rPr>
              <a:t>of one </a:t>
            </a:r>
            <a:r>
              <a:rPr sz="1100" spc="15" dirty="0">
                <a:latin typeface="Segoe UI"/>
                <a:cs typeface="Segoe UI"/>
              </a:rPr>
              <a:t>project necessarily means </a:t>
            </a:r>
            <a:r>
              <a:rPr sz="1100" spc="20" dirty="0">
                <a:latin typeface="Segoe UI"/>
                <a:cs typeface="Segoe UI"/>
              </a:rPr>
              <a:t>the  </a:t>
            </a:r>
            <a:r>
              <a:rPr sz="1100" spc="15" dirty="0">
                <a:latin typeface="Segoe UI"/>
                <a:cs typeface="Segoe UI"/>
              </a:rPr>
              <a:t>rejection </a:t>
            </a:r>
            <a:r>
              <a:rPr sz="1100" spc="10" dirty="0">
                <a:latin typeface="Segoe UI"/>
                <a:cs typeface="Segoe UI"/>
              </a:rPr>
              <a:t>of the other. Refer </a:t>
            </a:r>
            <a:r>
              <a:rPr sz="1100" spc="5" dirty="0">
                <a:latin typeface="Segoe UI"/>
                <a:cs typeface="Segoe UI"/>
              </a:rPr>
              <a:t>to </a:t>
            </a:r>
            <a:r>
              <a:rPr sz="1100" spc="10" dirty="0">
                <a:latin typeface="Segoe UI"/>
                <a:cs typeface="Segoe UI"/>
              </a:rPr>
              <a:t>the </a:t>
            </a:r>
            <a:r>
              <a:rPr sz="1100" spc="15" dirty="0">
                <a:latin typeface="Segoe UI"/>
                <a:cs typeface="Segoe UI"/>
              </a:rPr>
              <a:t>figure</a:t>
            </a:r>
            <a:r>
              <a:rPr sz="1100" spc="225" dirty="0">
                <a:latin typeface="Segoe UI"/>
                <a:cs typeface="Segoe UI"/>
              </a:rPr>
              <a:t> </a:t>
            </a:r>
            <a:r>
              <a:rPr sz="1100" spc="15" dirty="0">
                <a:latin typeface="Segoe UI"/>
                <a:cs typeface="Segoe UI"/>
              </a:rPr>
              <a:t>below:</a:t>
            </a:r>
            <a:endParaRPr sz="1100">
              <a:latin typeface="Segoe UI"/>
              <a:cs typeface="Segoe UI"/>
            </a:endParaRPr>
          </a:p>
        </p:txBody>
      </p:sp>
      <p:sp>
        <p:nvSpPr>
          <p:cNvPr id="5" name="object 5"/>
          <p:cNvSpPr txBox="1"/>
          <p:nvPr/>
        </p:nvSpPr>
        <p:spPr>
          <a:xfrm>
            <a:off x="876214" y="5407338"/>
            <a:ext cx="5336540" cy="2299335"/>
          </a:xfrm>
          <a:prstGeom prst="rect">
            <a:avLst/>
          </a:prstGeom>
        </p:spPr>
        <p:txBody>
          <a:bodyPr vert="horz" wrap="square" lIns="0" tIns="12065" rIns="0" bIns="0" rtlCol="0">
            <a:spAutoFit/>
          </a:bodyPr>
          <a:lstStyle/>
          <a:p>
            <a:pPr marL="38100" marR="33020" algn="just">
              <a:lnSpc>
                <a:spcPct val="110900"/>
              </a:lnSpc>
              <a:spcBef>
                <a:spcPts val="95"/>
              </a:spcBef>
            </a:pPr>
            <a:r>
              <a:rPr sz="1100" spc="5" dirty="0">
                <a:latin typeface="Segoe UI"/>
                <a:cs typeface="Segoe UI"/>
              </a:rPr>
              <a:t>As </a:t>
            </a:r>
            <a:r>
              <a:rPr sz="1100" spc="10" dirty="0">
                <a:latin typeface="Segoe UI"/>
                <a:cs typeface="Segoe UI"/>
              </a:rPr>
              <a:t>long as the cost </a:t>
            </a:r>
            <a:r>
              <a:rPr sz="1100" spc="5" dirty="0">
                <a:latin typeface="Segoe UI"/>
                <a:cs typeface="Segoe UI"/>
              </a:rPr>
              <a:t>of </a:t>
            </a:r>
            <a:r>
              <a:rPr sz="1100" spc="10" dirty="0">
                <a:latin typeface="Segoe UI"/>
                <a:cs typeface="Segoe UI"/>
              </a:rPr>
              <a:t>capital </a:t>
            </a:r>
            <a:r>
              <a:rPr sz="1100" dirty="0">
                <a:latin typeface="Segoe UI"/>
                <a:cs typeface="Segoe UI"/>
              </a:rPr>
              <a:t>is </a:t>
            </a:r>
            <a:r>
              <a:rPr sz="1100" spc="15" dirty="0">
                <a:latin typeface="Segoe UI"/>
                <a:cs typeface="Segoe UI"/>
              </a:rPr>
              <a:t>greater </a:t>
            </a:r>
            <a:r>
              <a:rPr sz="1100" spc="10" dirty="0">
                <a:latin typeface="Segoe UI"/>
                <a:cs typeface="Segoe UI"/>
              </a:rPr>
              <a:t>than the </a:t>
            </a:r>
            <a:r>
              <a:rPr sz="1100" spc="15" dirty="0">
                <a:latin typeface="Segoe UI"/>
                <a:cs typeface="Segoe UI"/>
              </a:rPr>
              <a:t>crossover rate </a:t>
            </a:r>
            <a:r>
              <a:rPr sz="1100" spc="5" dirty="0">
                <a:latin typeface="Segoe UI"/>
                <a:cs typeface="Segoe UI"/>
              </a:rPr>
              <a:t>of </a:t>
            </a:r>
            <a:r>
              <a:rPr sz="1100" spc="15" dirty="0">
                <a:latin typeface="Segoe UI"/>
                <a:cs typeface="Segoe UI"/>
              </a:rPr>
              <a:t>7%, </a:t>
            </a:r>
            <a:r>
              <a:rPr sz="1100" spc="10" dirty="0">
                <a:latin typeface="Segoe UI"/>
                <a:cs typeface="Segoe UI"/>
              </a:rPr>
              <a:t>then </a:t>
            </a:r>
            <a:r>
              <a:rPr sz="1100" spc="5" dirty="0">
                <a:latin typeface="Segoe UI"/>
                <a:cs typeface="Segoe UI"/>
              </a:rPr>
              <a:t>(1) </a:t>
            </a:r>
            <a:r>
              <a:rPr sz="1100" spc="10" dirty="0">
                <a:latin typeface="Segoe UI"/>
                <a:cs typeface="Segoe UI"/>
              </a:rPr>
              <a:t>NPV</a:t>
            </a:r>
            <a:r>
              <a:rPr sz="1050" spc="15" baseline="35714" dirty="0">
                <a:latin typeface="Segoe UI"/>
                <a:cs typeface="Segoe UI"/>
              </a:rPr>
              <a:t>S  </a:t>
            </a:r>
            <a:r>
              <a:rPr sz="1100" spc="10" dirty="0">
                <a:latin typeface="Segoe UI"/>
                <a:cs typeface="Segoe UI"/>
              </a:rPr>
              <a:t>is </a:t>
            </a:r>
            <a:r>
              <a:rPr sz="1100" spc="15" dirty="0">
                <a:latin typeface="Segoe UI"/>
                <a:cs typeface="Segoe UI"/>
              </a:rPr>
              <a:t>larger than NPV</a:t>
            </a:r>
            <a:r>
              <a:rPr sz="1050" spc="22" baseline="35714" dirty="0">
                <a:latin typeface="Segoe UI"/>
                <a:cs typeface="Segoe UI"/>
              </a:rPr>
              <a:t>L </a:t>
            </a:r>
            <a:r>
              <a:rPr sz="1100" spc="15" dirty="0">
                <a:latin typeface="Segoe UI"/>
                <a:cs typeface="Segoe UI"/>
              </a:rPr>
              <a:t>and </a:t>
            </a:r>
            <a:r>
              <a:rPr sz="1100" spc="10" dirty="0">
                <a:latin typeface="Segoe UI"/>
                <a:cs typeface="Segoe UI"/>
              </a:rPr>
              <a:t>(2) IRR</a:t>
            </a:r>
            <a:r>
              <a:rPr sz="1050" spc="15" baseline="35714" dirty="0">
                <a:latin typeface="Segoe UI"/>
                <a:cs typeface="Segoe UI"/>
              </a:rPr>
              <a:t>S </a:t>
            </a:r>
            <a:r>
              <a:rPr sz="1100" spc="15" dirty="0">
                <a:latin typeface="Segoe UI"/>
                <a:cs typeface="Segoe UI"/>
              </a:rPr>
              <a:t>exceeds </a:t>
            </a:r>
            <a:r>
              <a:rPr sz="1100" spc="10" dirty="0">
                <a:latin typeface="Segoe UI"/>
                <a:cs typeface="Segoe UI"/>
              </a:rPr>
              <a:t>IRR</a:t>
            </a:r>
            <a:r>
              <a:rPr sz="1050" spc="15" baseline="35714" dirty="0">
                <a:latin typeface="Segoe UI"/>
                <a:cs typeface="Segoe UI"/>
              </a:rPr>
              <a:t>L</a:t>
            </a:r>
            <a:r>
              <a:rPr sz="1100" spc="10" dirty="0">
                <a:latin typeface="Segoe UI"/>
                <a:cs typeface="Segoe UI"/>
              </a:rPr>
              <a:t>. Hence, if the cut off rate or the cost  of </a:t>
            </a:r>
            <a:r>
              <a:rPr sz="1100" spc="15" dirty="0">
                <a:latin typeface="Segoe UI"/>
                <a:cs typeface="Segoe UI"/>
              </a:rPr>
              <a:t>capital </a:t>
            </a:r>
            <a:r>
              <a:rPr sz="1100" dirty="0">
                <a:latin typeface="Segoe UI"/>
                <a:cs typeface="Segoe UI"/>
              </a:rPr>
              <a:t>is </a:t>
            </a:r>
            <a:r>
              <a:rPr sz="1100" spc="15" dirty="0">
                <a:latin typeface="Segoe UI"/>
                <a:cs typeface="Segoe UI"/>
              </a:rPr>
              <a:t>greater </a:t>
            </a:r>
            <a:r>
              <a:rPr sz="1100" spc="10" dirty="0">
                <a:latin typeface="Segoe UI"/>
                <a:cs typeface="Segoe UI"/>
              </a:rPr>
              <a:t>than </a:t>
            </a:r>
            <a:r>
              <a:rPr sz="1100" spc="15" dirty="0">
                <a:latin typeface="Segoe UI"/>
                <a:cs typeface="Segoe UI"/>
              </a:rPr>
              <a:t>7%, </a:t>
            </a:r>
            <a:r>
              <a:rPr sz="1100" spc="10" dirty="0">
                <a:latin typeface="Segoe UI"/>
                <a:cs typeface="Segoe UI"/>
              </a:rPr>
              <a:t>both the </a:t>
            </a:r>
            <a:r>
              <a:rPr sz="1100" spc="15" dirty="0">
                <a:latin typeface="Segoe UI"/>
                <a:cs typeface="Segoe UI"/>
              </a:rPr>
              <a:t>methods shall lead </a:t>
            </a:r>
            <a:r>
              <a:rPr sz="1100" spc="10" dirty="0">
                <a:latin typeface="Segoe UI"/>
                <a:cs typeface="Segoe UI"/>
              </a:rPr>
              <a:t>to </a:t>
            </a:r>
            <a:r>
              <a:rPr sz="1100" spc="15" dirty="0">
                <a:latin typeface="Segoe UI"/>
                <a:cs typeface="Segoe UI"/>
              </a:rPr>
              <a:t>selection </a:t>
            </a:r>
            <a:r>
              <a:rPr sz="1100" spc="5" dirty="0">
                <a:latin typeface="Segoe UI"/>
                <a:cs typeface="Segoe UI"/>
              </a:rPr>
              <a:t>of </a:t>
            </a:r>
            <a:r>
              <a:rPr sz="1100" spc="15" dirty="0">
                <a:latin typeface="Segoe UI"/>
                <a:cs typeface="Segoe UI"/>
              </a:rPr>
              <a:t>project </a:t>
            </a:r>
            <a:r>
              <a:rPr sz="1100" spc="5" dirty="0">
                <a:latin typeface="Segoe UI"/>
                <a:cs typeface="Segoe UI"/>
              </a:rPr>
              <a:t>S.  </a:t>
            </a:r>
            <a:r>
              <a:rPr sz="1100" spc="15" dirty="0">
                <a:latin typeface="Segoe UI"/>
                <a:cs typeface="Segoe UI"/>
              </a:rPr>
              <a:t>However, </a:t>
            </a:r>
            <a:r>
              <a:rPr sz="1100" dirty="0">
                <a:latin typeface="Segoe UI"/>
                <a:cs typeface="Segoe UI"/>
              </a:rPr>
              <a:t>if </a:t>
            </a:r>
            <a:r>
              <a:rPr sz="1100" spc="10" dirty="0">
                <a:latin typeface="Segoe UI"/>
                <a:cs typeface="Segoe UI"/>
              </a:rPr>
              <a:t>the cost </a:t>
            </a:r>
            <a:r>
              <a:rPr sz="1100" spc="5" dirty="0">
                <a:latin typeface="Segoe UI"/>
                <a:cs typeface="Segoe UI"/>
              </a:rPr>
              <a:t>of </a:t>
            </a:r>
            <a:r>
              <a:rPr sz="1100" spc="15" dirty="0">
                <a:latin typeface="Segoe UI"/>
                <a:cs typeface="Segoe UI"/>
              </a:rPr>
              <a:t>capital </a:t>
            </a:r>
            <a:r>
              <a:rPr sz="1100" spc="10" dirty="0">
                <a:latin typeface="Segoe UI"/>
                <a:cs typeface="Segoe UI"/>
              </a:rPr>
              <a:t>is less </a:t>
            </a:r>
            <a:r>
              <a:rPr sz="1100" spc="15" dirty="0">
                <a:latin typeface="Segoe UI"/>
                <a:cs typeface="Segoe UI"/>
              </a:rPr>
              <a:t>than </a:t>
            </a:r>
            <a:r>
              <a:rPr sz="1100" spc="10" dirty="0">
                <a:latin typeface="Segoe UI"/>
                <a:cs typeface="Segoe UI"/>
              </a:rPr>
              <a:t>7%, </a:t>
            </a:r>
            <a:r>
              <a:rPr sz="1100" spc="15" dirty="0">
                <a:latin typeface="Segoe UI"/>
                <a:cs typeface="Segoe UI"/>
              </a:rPr>
              <a:t>the </a:t>
            </a:r>
            <a:r>
              <a:rPr sz="1100" spc="10" dirty="0">
                <a:latin typeface="Segoe UI"/>
                <a:cs typeface="Segoe UI"/>
              </a:rPr>
              <a:t>NPV method ranks </a:t>
            </a:r>
            <a:r>
              <a:rPr sz="1100" spc="15" dirty="0">
                <a:latin typeface="Segoe UI"/>
                <a:cs typeface="Segoe UI"/>
              </a:rPr>
              <a:t>Project </a:t>
            </a:r>
            <a:r>
              <a:rPr sz="1100" dirty="0">
                <a:latin typeface="Segoe UI"/>
                <a:cs typeface="Segoe UI"/>
              </a:rPr>
              <a:t>L  </a:t>
            </a:r>
            <a:r>
              <a:rPr sz="1100" spc="15" dirty="0">
                <a:latin typeface="Segoe UI"/>
                <a:cs typeface="Segoe UI"/>
              </a:rPr>
              <a:t>higher, </a:t>
            </a:r>
            <a:r>
              <a:rPr sz="1100" spc="10" dirty="0">
                <a:latin typeface="Segoe UI"/>
                <a:cs typeface="Segoe UI"/>
              </a:rPr>
              <a:t>but </a:t>
            </a:r>
            <a:r>
              <a:rPr sz="1100" spc="15" dirty="0">
                <a:latin typeface="Segoe UI"/>
                <a:cs typeface="Segoe UI"/>
              </a:rPr>
              <a:t>the </a:t>
            </a:r>
            <a:r>
              <a:rPr sz="1100" spc="10" dirty="0">
                <a:latin typeface="Segoe UI"/>
                <a:cs typeface="Segoe UI"/>
              </a:rPr>
              <a:t>IRR </a:t>
            </a:r>
            <a:r>
              <a:rPr sz="1100" spc="15" dirty="0">
                <a:latin typeface="Segoe UI"/>
                <a:cs typeface="Segoe UI"/>
              </a:rPr>
              <a:t>method indicates that </a:t>
            </a:r>
            <a:r>
              <a:rPr sz="1100" spc="10" dirty="0">
                <a:latin typeface="Segoe UI"/>
                <a:cs typeface="Segoe UI"/>
              </a:rPr>
              <a:t>the </a:t>
            </a:r>
            <a:r>
              <a:rPr sz="1100" spc="15" dirty="0">
                <a:latin typeface="Segoe UI"/>
                <a:cs typeface="Segoe UI"/>
              </a:rPr>
              <a:t>Project </a:t>
            </a:r>
            <a:r>
              <a:rPr sz="1100" dirty="0">
                <a:latin typeface="Segoe UI"/>
                <a:cs typeface="Segoe UI"/>
              </a:rPr>
              <a:t>S is</a:t>
            </a:r>
            <a:r>
              <a:rPr sz="1100" spc="260" dirty="0">
                <a:latin typeface="Segoe UI"/>
                <a:cs typeface="Segoe UI"/>
              </a:rPr>
              <a:t> </a:t>
            </a:r>
            <a:r>
              <a:rPr sz="1100" spc="15" dirty="0">
                <a:latin typeface="Segoe UI"/>
                <a:cs typeface="Segoe UI"/>
              </a:rPr>
              <a:t>better.</a:t>
            </a:r>
            <a:endParaRPr sz="1100">
              <a:latin typeface="Segoe UI"/>
              <a:cs typeface="Segoe UI"/>
            </a:endParaRPr>
          </a:p>
          <a:p>
            <a:pPr marL="38100" marR="33020" algn="just">
              <a:lnSpc>
                <a:spcPct val="110900"/>
              </a:lnSpc>
              <a:spcBef>
                <a:spcPts val="605"/>
              </a:spcBef>
            </a:pPr>
            <a:r>
              <a:rPr sz="1100" spc="-5" dirty="0">
                <a:latin typeface="Segoe UI"/>
                <a:cs typeface="Segoe UI"/>
              </a:rPr>
              <a:t>As can be seen </a:t>
            </a:r>
            <a:r>
              <a:rPr sz="1100" dirty="0">
                <a:latin typeface="Segoe UI"/>
                <a:cs typeface="Segoe UI"/>
              </a:rPr>
              <a:t>from </a:t>
            </a:r>
            <a:r>
              <a:rPr sz="1100" spc="-5" dirty="0">
                <a:latin typeface="Segoe UI"/>
                <a:cs typeface="Segoe UI"/>
              </a:rPr>
              <a:t>the </a:t>
            </a:r>
            <a:r>
              <a:rPr sz="1100" dirty="0">
                <a:latin typeface="Segoe UI"/>
                <a:cs typeface="Segoe UI"/>
              </a:rPr>
              <a:t>above </a:t>
            </a:r>
            <a:r>
              <a:rPr sz="1100" spc="-5" dirty="0">
                <a:latin typeface="Segoe UI"/>
                <a:cs typeface="Segoe UI"/>
              </a:rPr>
              <a:t>discussion, mutually exclusive projects can create  problems with the IRR technique because IRR is </a:t>
            </a:r>
            <a:r>
              <a:rPr sz="1100" dirty="0">
                <a:latin typeface="Segoe UI"/>
                <a:cs typeface="Segoe UI"/>
              </a:rPr>
              <a:t>expressed as a </a:t>
            </a:r>
            <a:r>
              <a:rPr sz="1100" spc="-5" dirty="0">
                <a:latin typeface="Segoe UI"/>
                <a:cs typeface="Segoe UI"/>
              </a:rPr>
              <a:t>percentage </a:t>
            </a:r>
            <a:r>
              <a:rPr sz="1100" dirty="0">
                <a:latin typeface="Segoe UI"/>
                <a:cs typeface="Segoe UI"/>
              </a:rPr>
              <a:t>and </a:t>
            </a:r>
            <a:r>
              <a:rPr sz="1100" spc="-5" dirty="0">
                <a:latin typeface="Segoe UI"/>
                <a:cs typeface="Segoe UI"/>
              </a:rPr>
              <a:t>does  </a:t>
            </a:r>
            <a:r>
              <a:rPr sz="1100" dirty="0">
                <a:latin typeface="Segoe UI"/>
                <a:cs typeface="Segoe UI"/>
              </a:rPr>
              <a:t>not take </a:t>
            </a:r>
            <a:r>
              <a:rPr sz="1100" spc="-5" dirty="0">
                <a:latin typeface="Segoe UI"/>
                <a:cs typeface="Segoe UI"/>
              </a:rPr>
              <a:t>into account the scale </a:t>
            </a:r>
            <a:r>
              <a:rPr sz="1100" dirty="0">
                <a:latin typeface="Segoe UI"/>
                <a:cs typeface="Segoe UI"/>
              </a:rPr>
              <a:t>of </a:t>
            </a:r>
            <a:r>
              <a:rPr sz="1100" spc="-5" dirty="0">
                <a:latin typeface="Segoe UI"/>
                <a:cs typeface="Segoe UI"/>
              </a:rPr>
              <a:t>investment </a:t>
            </a:r>
            <a:r>
              <a:rPr sz="1100" dirty="0">
                <a:latin typeface="Segoe UI"/>
                <a:cs typeface="Segoe UI"/>
              </a:rPr>
              <a:t>or </a:t>
            </a:r>
            <a:r>
              <a:rPr sz="1100" spc="-5" dirty="0">
                <a:latin typeface="Segoe UI"/>
                <a:cs typeface="Segoe UI"/>
              </a:rPr>
              <a:t>the quantum </a:t>
            </a:r>
            <a:r>
              <a:rPr sz="1100" dirty="0">
                <a:latin typeface="Segoe UI"/>
                <a:cs typeface="Segoe UI"/>
              </a:rPr>
              <a:t>of </a:t>
            </a:r>
            <a:r>
              <a:rPr sz="1100" spc="-5" dirty="0">
                <a:latin typeface="Segoe UI"/>
                <a:cs typeface="Segoe UI"/>
              </a:rPr>
              <a:t>money</a:t>
            </a:r>
            <a:r>
              <a:rPr sz="1100" dirty="0">
                <a:latin typeface="Segoe UI"/>
                <a:cs typeface="Segoe UI"/>
              </a:rPr>
              <a:t> </a:t>
            </a:r>
            <a:r>
              <a:rPr sz="1100" spc="-5" dirty="0">
                <a:latin typeface="Segoe UI"/>
                <a:cs typeface="Segoe UI"/>
              </a:rPr>
              <a:t>earned.</a:t>
            </a:r>
            <a:endParaRPr sz="1100">
              <a:latin typeface="Segoe UI"/>
              <a:cs typeface="Segoe UI"/>
            </a:endParaRPr>
          </a:p>
          <a:p>
            <a:pPr marL="38100" marR="30480" algn="just">
              <a:lnSpc>
                <a:spcPct val="110900"/>
              </a:lnSpc>
              <a:spcBef>
                <a:spcPts val="600"/>
              </a:spcBef>
            </a:pPr>
            <a:r>
              <a:rPr sz="1100" spc="15" dirty="0">
                <a:latin typeface="Segoe UI"/>
                <a:cs typeface="Segoe UI"/>
              </a:rPr>
              <a:t>Let </a:t>
            </a:r>
            <a:r>
              <a:rPr sz="1100" spc="5" dirty="0">
                <a:latin typeface="Segoe UI"/>
                <a:cs typeface="Segoe UI"/>
              </a:rPr>
              <a:t>us </a:t>
            </a:r>
            <a:r>
              <a:rPr sz="1100" spc="15" dirty="0">
                <a:latin typeface="Segoe UI"/>
                <a:cs typeface="Segoe UI"/>
              </a:rPr>
              <a:t>consider another example </a:t>
            </a:r>
            <a:r>
              <a:rPr sz="1100" spc="5" dirty="0">
                <a:latin typeface="Segoe UI"/>
                <a:cs typeface="Segoe UI"/>
              </a:rPr>
              <a:t>of </a:t>
            </a:r>
            <a:r>
              <a:rPr sz="1100" spc="10" dirty="0">
                <a:latin typeface="Segoe UI"/>
                <a:cs typeface="Segoe UI"/>
              </a:rPr>
              <a:t>two </a:t>
            </a:r>
            <a:r>
              <a:rPr sz="1100" spc="15" dirty="0">
                <a:latin typeface="Segoe UI"/>
                <a:cs typeface="Segoe UI"/>
              </a:rPr>
              <a:t>mutually exclusive projects </a:t>
            </a:r>
            <a:r>
              <a:rPr sz="1100" dirty="0">
                <a:latin typeface="Segoe UI"/>
                <a:cs typeface="Segoe UI"/>
              </a:rPr>
              <a:t>A </a:t>
            </a:r>
            <a:r>
              <a:rPr sz="1100" spc="10" dirty="0">
                <a:latin typeface="Segoe UI"/>
                <a:cs typeface="Segoe UI"/>
              </a:rPr>
              <a:t>and </a:t>
            </a:r>
            <a:r>
              <a:rPr sz="1100" dirty="0">
                <a:latin typeface="Segoe UI"/>
                <a:cs typeface="Segoe UI"/>
              </a:rPr>
              <a:t>B </a:t>
            </a:r>
            <a:r>
              <a:rPr sz="1100" spc="15" dirty="0">
                <a:latin typeface="Segoe UI"/>
                <a:cs typeface="Segoe UI"/>
              </a:rPr>
              <a:t>with  the following</a:t>
            </a:r>
            <a:r>
              <a:rPr sz="1100" spc="40" dirty="0">
                <a:latin typeface="Segoe UI"/>
                <a:cs typeface="Segoe UI"/>
              </a:rPr>
              <a:t> </a:t>
            </a:r>
            <a:r>
              <a:rPr sz="1100" spc="15" dirty="0">
                <a:latin typeface="Segoe UI"/>
                <a:cs typeface="Segoe UI"/>
              </a:rPr>
              <a:t>details,</a:t>
            </a:r>
            <a:endParaRPr sz="1100">
              <a:latin typeface="Segoe UI"/>
              <a:cs typeface="Segoe UI"/>
            </a:endParaRPr>
          </a:p>
          <a:p>
            <a:pPr algn="ctr">
              <a:lnSpc>
                <a:spcPct val="100000"/>
              </a:lnSpc>
              <a:spcBef>
                <a:spcPts val="745"/>
              </a:spcBef>
            </a:pPr>
            <a:r>
              <a:rPr sz="1100" b="1" i="1" spc="10" dirty="0">
                <a:latin typeface="Segoe UI"/>
                <a:cs typeface="Segoe UI"/>
              </a:rPr>
              <a:t>Cash</a:t>
            </a:r>
            <a:r>
              <a:rPr sz="1100" b="1" i="1" spc="25" dirty="0">
                <a:latin typeface="Segoe UI"/>
                <a:cs typeface="Segoe UI"/>
              </a:rPr>
              <a:t> </a:t>
            </a:r>
            <a:r>
              <a:rPr sz="1100" b="1" i="1" spc="15" dirty="0">
                <a:latin typeface="Segoe UI"/>
                <a:cs typeface="Segoe UI"/>
              </a:rPr>
              <a:t>flows</a:t>
            </a:r>
            <a:endParaRPr sz="1100">
              <a:latin typeface="Segoe UI"/>
              <a:cs typeface="Segoe UI"/>
            </a:endParaRPr>
          </a:p>
        </p:txBody>
      </p:sp>
      <p:graphicFrame>
        <p:nvGraphicFramePr>
          <p:cNvPr id="6" name="object 6"/>
          <p:cNvGraphicFramePr>
            <a:graphicFrameLocks noGrp="1"/>
          </p:cNvGraphicFramePr>
          <p:nvPr/>
        </p:nvGraphicFramePr>
        <p:xfrm>
          <a:off x="914400" y="7780019"/>
          <a:ext cx="5198109" cy="652263"/>
        </p:xfrm>
        <a:graphic>
          <a:graphicData uri="http://schemas.openxmlformats.org/drawingml/2006/table">
            <a:tbl>
              <a:tblPr firstRow="1" bandRow="1">
                <a:tableStyleId>{2D5ABB26-0587-4C30-8999-92F81FD0307C}</a:tableStyleId>
              </a:tblPr>
              <a:tblGrid>
                <a:gridCol w="1311910">
                  <a:extLst>
                    <a:ext uri="{9D8B030D-6E8A-4147-A177-3AD203B41FA5}">
                      <a16:colId xmlns:a16="http://schemas.microsoft.com/office/drawing/2014/main" val="20000"/>
                    </a:ext>
                  </a:extLst>
                </a:gridCol>
                <a:gridCol w="1028700">
                  <a:extLst>
                    <a:ext uri="{9D8B030D-6E8A-4147-A177-3AD203B41FA5}">
                      <a16:colId xmlns:a16="http://schemas.microsoft.com/office/drawing/2014/main" val="20001"/>
                    </a:ext>
                  </a:extLst>
                </a:gridCol>
                <a:gridCol w="914400">
                  <a:extLst>
                    <a:ext uri="{9D8B030D-6E8A-4147-A177-3AD203B41FA5}">
                      <a16:colId xmlns:a16="http://schemas.microsoft.com/office/drawing/2014/main" val="20002"/>
                    </a:ext>
                  </a:extLst>
                </a:gridCol>
                <a:gridCol w="856614">
                  <a:extLst>
                    <a:ext uri="{9D8B030D-6E8A-4147-A177-3AD203B41FA5}">
                      <a16:colId xmlns:a16="http://schemas.microsoft.com/office/drawing/2014/main" val="20003"/>
                    </a:ext>
                  </a:extLst>
                </a:gridCol>
                <a:gridCol w="1086485">
                  <a:extLst>
                    <a:ext uri="{9D8B030D-6E8A-4147-A177-3AD203B41FA5}">
                      <a16:colId xmlns:a16="http://schemas.microsoft.com/office/drawing/2014/main" val="20004"/>
                    </a:ext>
                  </a:extLst>
                </a:gridCol>
              </a:tblGrid>
              <a:tr h="216407">
                <a:tc>
                  <a:txBody>
                    <a:bodyPr/>
                    <a:lstStyle/>
                    <a:p>
                      <a:pPr>
                        <a:lnSpc>
                          <a:spcPct val="100000"/>
                        </a:lnSpc>
                      </a:pPr>
                      <a:endParaRPr sz="1000">
                        <a:latin typeface="Times New Roman"/>
                        <a:cs typeface="Times New Roman"/>
                      </a:endParaRPr>
                    </a:p>
                  </a:txBody>
                  <a:tcPr marL="0" marR="0" marT="0"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C2D69B"/>
                    </a:solidFill>
                  </a:tcPr>
                </a:tc>
                <a:tc>
                  <a:txBody>
                    <a:bodyPr/>
                    <a:lstStyle/>
                    <a:p>
                      <a:pPr marR="68580" algn="r">
                        <a:lnSpc>
                          <a:spcPct val="100000"/>
                        </a:lnSpc>
                        <a:spcBef>
                          <a:spcPts val="195"/>
                        </a:spcBef>
                      </a:pPr>
                      <a:r>
                        <a:rPr sz="1100" b="1" spc="10" dirty="0">
                          <a:solidFill>
                            <a:srgbClr val="00A650"/>
                          </a:solidFill>
                          <a:latin typeface="Segoe UI"/>
                          <a:cs typeface="Segoe UI"/>
                        </a:rPr>
                        <a:t>Year</a:t>
                      </a:r>
                      <a:r>
                        <a:rPr sz="1100" b="1" spc="-45" dirty="0">
                          <a:solidFill>
                            <a:srgbClr val="00A650"/>
                          </a:solidFill>
                          <a:latin typeface="Segoe UI"/>
                          <a:cs typeface="Segoe UI"/>
                        </a:rPr>
                        <a:t> </a:t>
                      </a:r>
                      <a:r>
                        <a:rPr sz="1100" b="1" dirty="0">
                          <a:solidFill>
                            <a:srgbClr val="00A650"/>
                          </a:solidFill>
                          <a:latin typeface="Segoe UI"/>
                          <a:cs typeface="Segoe UI"/>
                        </a:rPr>
                        <a:t>0</a:t>
                      </a:r>
                      <a:endParaRPr sz="1100">
                        <a:latin typeface="Segoe UI"/>
                        <a:cs typeface="Segoe UI"/>
                      </a:endParaRPr>
                    </a:p>
                  </a:txBody>
                  <a:tcPr marL="0" marR="0" marT="24765"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C2D69B"/>
                    </a:solidFill>
                  </a:tcPr>
                </a:tc>
                <a:tc>
                  <a:txBody>
                    <a:bodyPr/>
                    <a:lstStyle/>
                    <a:p>
                      <a:pPr marR="68580" algn="r">
                        <a:lnSpc>
                          <a:spcPct val="100000"/>
                        </a:lnSpc>
                        <a:spcBef>
                          <a:spcPts val="195"/>
                        </a:spcBef>
                      </a:pPr>
                      <a:r>
                        <a:rPr sz="1100" b="1" spc="10" dirty="0">
                          <a:solidFill>
                            <a:srgbClr val="00A650"/>
                          </a:solidFill>
                          <a:latin typeface="Segoe UI"/>
                          <a:cs typeface="Segoe UI"/>
                        </a:rPr>
                        <a:t>Year</a:t>
                      </a:r>
                      <a:r>
                        <a:rPr sz="1100" b="1" spc="-45" dirty="0">
                          <a:solidFill>
                            <a:srgbClr val="00A650"/>
                          </a:solidFill>
                          <a:latin typeface="Segoe UI"/>
                          <a:cs typeface="Segoe UI"/>
                        </a:rPr>
                        <a:t> </a:t>
                      </a:r>
                      <a:r>
                        <a:rPr sz="1100" b="1" dirty="0">
                          <a:solidFill>
                            <a:srgbClr val="00A650"/>
                          </a:solidFill>
                          <a:latin typeface="Segoe UI"/>
                          <a:cs typeface="Segoe UI"/>
                        </a:rPr>
                        <a:t>1</a:t>
                      </a:r>
                      <a:endParaRPr sz="1100">
                        <a:latin typeface="Segoe UI"/>
                        <a:cs typeface="Segoe UI"/>
                      </a:endParaRPr>
                    </a:p>
                  </a:txBody>
                  <a:tcPr marL="0" marR="0" marT="24765"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C2D69B"/>
                    </a:solidFill>
                  </a:tcPr>
                </a:tc>
                <a:tc>
                  <a:txBody>
                    <a:bodyPr/>
                    <a:lstStyle/>
                    <a:p>
                      <a:pPr marR="66675" algn="r">
                        <a:lnSpc>
                          <a:spcPct val="100000"/>
                        </a:lnSpc>
                        <a:spcBef>
                          <a:spcPts val="195"/>
                        </a:spcBef>
                      </a:pPr>
                      <a:r>
                        <a:rPr sz="1100" b="1" spc="20" dirty="0">
                          <a:solidFill>
                            <a:srgbClr val="00A650"/>
                          </a:solidFill>
                          <a:latin typeface="Segoe UI"/>
                          <a:cs typeface="Segoe UI"/>
                        </a:rPr>
                        <a:t>IR</a:t>
                      </a:r>
                      <a:r>
                        <a:rPr sz="1100" b="1" dirty="0">
                          <a:solidFill>
                            <a:srgbClr val="00A650"/>
                          </a:solidFill>
                          <a:latin typeface="Segoe UI"/>
                          <a:cs typeface="Segoe UI"/>
                        </a:rPr>
                        <a:t>R</a:t>
                      </a:r>
                      <a:endParaRPr sz="1100">
                        <a:latin typeface="Segoe UI"/>
                        <a:cs typeface="Segoe UI"/>
                      </a:endParaRPr>
                    </a:p>
                  </a:txBody>
                  <a:tcPr marL="0" marR="0" marT="24765"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C2D69B"/>
                    </a:solidFill>
                  </a:tcPr>
                </a:tc>
                <a:tc>
                  <a:txBody>
                    <a:bodyPr/>
                    <a:lstStyle/>
                    <a:p>
                      <a:pPr marR="66675" algn="r">
                        <a:lnSpc>
                          <a:spcPct val="100000"/>
                        </a:lnSpc>
                        <a:spcBef>
                          <a:spcPts val="195"/>
                        </a:spcBef>
                      </a:pPr>
                      <a:r>
                        <a:rPr sz="1100" b="1" spc="15" dirty="0">
                          <a:solidFill>
                            <a:srgbClr val="00A650"/>
                          </a:solidFill>
                          <a:latin typeface="Segoe UI"/>
                          <a:cs typeface="Segoe UI"/>
                        </a:rPr>
                        <a:t>NPV</a:t>
                      </a:r>
                      <a:r>
                        <a:rPr sz="1100" b="1" spc="-75" dirty="0">
                          <a:solidFill>
                            <a:srgbClr val="00A650"/>
                          </a:solidFill>
                          <a:latin typeface="Segoe UI"/>
                          <a:cs typeface="Segoe UI"/>
                        </a:rPr>
                        <a:t> </a:t>
                      </a:r>
                      <a:r>
                        <a:rPr sz="1100" b="1" spc="15" dirty="0">
                          <a:solidFill>
                            <a:srgbClr val="00A650"/>
                          </a:solidFill>
                          <a:latin typeface="Segoe UI"/>
                          <a:cs typeface="Segoe UI"/>
                        </a:rPr>
                        <a:t>(10%)</a:t>
                      </a:r>
                      <a:endParaRPr sz="1100">
                        <a:latin typeface="Segoe UI"/>
                        <a:cs typeface="Segoe UI"/>
                      </a:endParaRPr>
                    </a:p>
                  </a:txBody>
                  <a:tcPr marL="0" marR="0" marT="24765"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C2D69B"/>
                    </a:solidFill>
                  </a:tcPr>
                </a:tc>
                <a:extLst>
                  <a:ext uri="{0D108BD9-81ED-4DB2-BD59-A6C34878D82A}">
                    <a16:rowId xmlns:a16="http://schemas.microsoft.com/office/drawing/2014/main" val="10000"/>
                  </a:ext>
                </a:extLst>
              </a:tr>
              <a:tr h="217931">
                <a:tc>
                  <a:txBody>
                    <a:bodyPr/>
                    <a:lstStyle/>
                    <a:p>
                      <a:pPr marL="73025">
                        <a:lnSpc>
                          <a:spcPct val="100000"/>
                        </a:lnSpc>
                        <a:spcBef>
                          <a:spcPts val="204"/>
                        </a:spcBef>
                      </a:pPr>
                      <a:r>
                        <a:rPr sz="1100" spc="15" dirty="0">
                          <a:latin typeface="Segoe UI"/>
                          <a:cs typeface="Segoe UI"/>
                        </a:rPr>
                        <a:t>Project</a:t>
                      </a:r>
                      <a:r>
                        <a:rPr sz="1100" spc="30" dirty="0">
                          <a:latin typeface="Segoe UI"/>
                          <a:cs typeface="Segoe UI"/>
                        </a:rPr>
                        <a:t> </a:t>
                      </a:r>
                      <a:r>
                        <a:rPr sz="1100" dirty="0">
                          <a:latin typeface="Segoe UI"/>
                          <a:cs typeface="Segoe UI"/>
                        </a:rPr>
                        <a:t>A</a:t>
                      </a:r>
                      <a:endParaRPr sz="1100">
                        <a:latin typeface="Segoe UI"/>
                        <a:cs typeface="Segoe UI"/>
                      </a:endParaRPr>
                    </a:p>
                  </a:txBody>
                  <a:tcPr marL="0" marR="0" marT="26034"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EAF1DD"/>
                    </a:solidFill>
                  </a:tcPr>
                </a:tc>
                <a:tc>
                  <a:txBody>
                    <a:bodyPr/>
                    <a:lstStyle/>
                    <a:p>
                      <a:pPr marR="69215" algn="r">
                        <a:lnSpc>
                          <a:spcPct val="100000"/>
                        </a:lnSpc>
                        <a:spcBef>
                          <a:spcPts val="204"/>
                        </a:spcBef>
                      </a:pPr>
                      <a:r>
                        <a:rPr sz="1100" dirty="0">
                          <a:latin typeface="Segoe UI"/>
                          <a:cs typeface="Segoe UI"/>
                        </a:rPr>
                        <a:t>(</a:t>
                      </a:r>
                      <a:r>
                        <a:rPr sz="1100" dirty="0">
                          <a:latin typeface="Trebuchet MS"/>
                          <a:cs typeface="Trebuchet MS"/>
                        </a:rPr>
                        <a:t>`</a:t>
                      </a:r>
                      <a:r>
                        <a:rPr sz="1100" spc="-90" dirty="0">
                          <a:latin typeface="Trebuchet MS"/>
                          <a:cs typeface="Trebuchet MS"/>
                        </a:rPr>
                        <a:t> </a:t>
                      </a:r>
                      <a:r>
                        <a:rPr sz="1100" spc="15" dirty="0">
                          <a:latin typeface="Segoe UI"/>
                          <a:cs typeface="Segoe UI"/>
                        </a:rPr>
                        <a:t>1,00,000)</a:t>
                      </a:r>
                      <a:endParaRPr sz="1100">
                        <a:latin typeface="Segoe UI"/>
                        <a:cs typeface="Segoe UI"/>
                      </a:endParaRPr>
                    </a:p>
                  </a:txBody>
                  <a:tcPr marL="0" marR="0" marT="26034"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EAF1DD"/>
                    </a:solidFill>
                  </a:tcPr>
                </a:tc>
                <a:tc>
                  <a:txBody>
                    <a:bodyPr/>
                    <a:lstStyle/>
                    <a:p>
                      <a:pPr marR="67310" algn="r">
                        <a:lnSpc>
                          <a:spcPct val="100000"/>
                        </a:lnSpc>
                        <a:spcBef>
                          <a:spcPts val="204"/>
                        </a:spcBef>
                      </a:pPr>
                      <a:r>
                        <a:rPr sz="1100" spc="20" dirty="0">
                          <a:latin typeface="Trebuchet MS"/>
                          <a:cs typeface="Trebuchet MS"/>
                        </a:rPr>
                        <a:t>`</a:t>
                      </a:r>
                      <a:r>
                        <a:rPr sz="1100" spc="15" dirty="0">
                          <a:latin typeface="Segoe UI"/>
                          <a:cs typeface="Segoe UI"/>
                        </a:rPr>
                        <a:t>1</a:t>
                      </a:r>
                      <a:r>
                        <a:rPr sz="1100" spc="10" dirty="0">
                          <a:latin typeface="Segoe UI"/>
                          <a:cs typeface="Segoe UI"/>
                        </a:rPr>
                        <a:t>,</a:t>
                      </a:r>
                      <a:r>
                        <a:rPr sz="1100" spc="15" dirty="0">
                          <a:latin typeface="Segoe UI"/>
                          <a:cs typeface="Segoe UI"/>
                        </a:rPr>
                        <a:t>5</a:t>
                      </a:r>
                      <a:r>
                        <a:rPr sz="1100" spc="25" dirty="0">
                          <a:latin typeface="Segoe UI"/>
                          <a:cs typeface="Segoe UI"/>
                        </a:rPr>
                        <a:t>0</a:t>
                      </a:r>
                      <a:r>
                        <a:rPr sz="1100" spc="10" dirty="0">
                          <a:latin typeface="Segoe UI"/>
                          <a:cs typeface="Segoe UI"/>
                        </a:rPr>
                        <a:t>,</a:t>
                      </a:r>
                      <a:r>
                        <a:rPr sz="1100" spc="15" dirty="0">
                          <a:latin typeface="Segoe UI"/>
                          <a:cs typeface="Segoe UI"/>
                        </a:rPr>
                        <a:t>000</a:t>
                      </a:r>
                      <a:endParaRPr sz="1100">
                        <a:latin typeface="Segoe UI"/>
                        <a:cs typeface="Segoe UI"/>
                      </a:endParaRPr>
                    </a:p>
                  </a:txBody>
                  <a:tcPr marL="0" marR="0" marT="26034"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EAF1DD"/>
                    </a:solidFill>
                  </a:tcPr>
                </a:tc>
                <a:tc>
                  <a:txBody>
                    <a:bodyPr/>
                    <a:lstStyle/>
                    <a:p>
                      <a:pPr marR="66675" algn="r">
                        <a:lnSpc>
                          <a:spcPct val="100000"/>
                        </a:lnSpc>
                        <a:spcBef>
                          <a:spcPts val="204"/>
                        </a:spcBef>
                      </a:pPr>
                      <a:r>
                        <a:rPr sz="1100" spc="15" dirty="0">
                          <a:latin typeface="Segoe UI"/>
                          <a:cs typeface="Segoe UI"/>
                        </a:rPr>
                        <a:t>5</a:t>
                      </a:r>
                      <a:r>
                        <a:rPr sz="1100" spc="25" dirty="0">
                          <a:latin typeface="Segoe UI"/>
                          <a:cs typeface="Segoe UI"/>
                        </a:rPr>
                        <a:t>0</a:t>
                      </a:r>
                      <a:r>
                        <a:rPr sz="1100" dirty="0">
                          <a:latin typeface="Segoe UI"/>
                          <a:cs typeface="Segoe UI"/>
                        </a:rPr>
                        <a:t>%</a:t>
                      </a:r>
                      <a:endParaRPr sz="1100">
                        <a:latin typeface="Segoe UI"/>
                        <a:cs typeface="Segoe UI"/>
                      </a:endParaRPr>
                    </a:p>
                  </a:txBody>
                  <a:tcPr marL="0" marR="0" marT="26034"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EAF1DD"/>
                    </a:solidFill>
                  </a:tcPr>
                </a:tc>
                <a:tc>
                  <a:txBody>
                    <a:bodyPr/>
                    <a:lstStyle/>
                    <a:p>
                      <a:pPr marR="65405" algn="r">
                        <a:lnSpc>
                          <a:spcPct val="100000"/>
                        </a:lnSpc>
                        <a:spcBef>
                          <a:spcPts val="204"/>
                        </a:spcBef>
                      </a:pPr>
                      <a:r>
                        <a:rPr sz="1100" spc="-25" dirty="0">
                          <a:latin typeface="Trebuchet MS"/>
                          <a:cs typeface="Trebuchet MS"/>
                        </a:rPr>
                        <a:t>`</a:t>
                      </a:r>
                      <a:r>
                        <a:rPr sz="1100" spc="-105" dirty="0">
                          <a:latin typeface="Trebuchet MS"/>
                          <a:cs typeface="Trebuchet MS"/>
                        </a:rPr>
                        <a:t> </a:t>
                      </a:r>
                      <a:r>
                        <a:rPr sz="1100" spc="15" dirty="0">
                          <a:latin typeface="Segoe UI"/>
                          <a:cs typeface="Segoe UI"/>
                        </a:rPr>
                        <a:t>36,360</a:t>
                      </a:r>
                      <a:endParaRPr sz="1100">
                        <a:latin typeface="Segoe UI"/>
                        <a:cs typeface="Segoe UI"/>
                      </a:endParaRPr>
                    </a:p>
                  </a:txBody>
                  <a:tcPr marL="0" marR="0" marT="26034"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EAF1DD"/>
                    </a:solidFill>
                  </a:tcPr>
                </a:tc>
                <a:extLst>
                  <a:ext uri="{0D108BD9-81ED-4DB2-BD59-A6C34878D82A}">
                    <a16:rowId xmlns:a16="http://schemas.microsoft.com/office/drawing/2014/main" val="10001"/>
                  </a:ext>
                </a:extLst>
              </a:tr>
              <a:tr h="217925">
                <a:tc>
                  <a:txBody>
                    <a:bodyPr/>
                    <a:lstStyle/>
                    <a:p>
                      <a:pPr marL="73025">
                        <a:lnSpc>
                          <a:spcPct val="100000"/>
                        </a:lnSpc>
                        <a:spcBef>
                          <a:spcPts val="195"/>
                        </a:spcBef>
                      </a:pPr>
                      <a:r>
                        <a:rPr sz="1100" spc="15" dirty="0">
                          <a:latin typeface="Segoe UI"/>
                          <a:cs typeface="Segoe UI"/>
                        </a:rPr>
                        <a:t>Project</a:t>
                      </a:r>
                      <a:r>
                        <a:rPr sz="1100" spc="20" dirty="0">
                          <a:latin typeface="Segoe UI"/>
                          <a:cs typeface="Segoe UI"/>
                        </a:rPr>
                        <a:t> </a:t>
                      </a:r>
                      <a:r>
                        <a:rPr sz="1100" dirty="0">
                          <a:latin typeface="Segoe UI"/>
                          <a:cs typeface="Segoe UI"/>
                        </a:rPr>
                        <a:t>B</a:t>
                      </a:r>
                      <a:endParaRPr sz="1100">
                        <a:latin typeface="Segoe UI"/>
                        <a:cs typeface="Segoe UI"/>
                      </a:endParaRPr>
                    </a:p>
                  </a:txBody>
                  <a:tcPr marL="0" marR="0" marT="24765"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EAF1DD"/>
                    </a:solidFill>
                  </a:tcPr>
                </a:tc>
                <a:tc>
                  <a:txBody>
                    <a:bodyPr/>
                    <a:lstStyle/>
                    <a:p>
                      <a:pPr marR="69215" algn="r">
                        <a:lnSpc>
                          <a:spcPct val="100000"/>
                        </a:lnSpc>
                        <a:spcBef>
                          <a:spcPts val="195"/>
                        </a:spcBef>
                      </a:pPr>
                      <a:r>
                        <a:rPr sz="1100" dirty="0">
                          <a:latin typeface="Segoe UI"/>
                          <a:cs typeface="Segoe UI"/>
                        </a:rPr>
                        <a:t>(</a:t>
                      </a:r>
                      <a:r>
                        <a:rPr sz="1100" dirty="0">
                          <a:latin typeface="Trebuchet MS"/>
                          <a:cs typeface="Trebuchet MS"/>
                        </a:rPr>
                        <a:t>`</a:t>
                      </a:r>
                      <a:r>
                        <a:rPr sz="1100" spc="-90" dirty="0">
                          <a:latin typeface="Trebuchet MS"/>
                          <a:cs typeface="Trebuchet MS"/>
                        </a:rPr>
                        <a:t> </a:t>
                      </a:r>
                      <a:r>
                        <a:rPr sz="1100" spc="15" dirty="0">
                          <a:latin typeface="Segoe UI"/>
                          <a:cs typeface="Segoe UI"/>
                        </a:rPr>
                        <a:t>5,00,000)</a:t>
                      </a:r>
                      <a:endParaRPr sz="1100">
                        <a:latin typeface="Segoe UI"/>
                        <a:cs typeface="Segoe UI"/>
                      </a:endParaRPr>
                    </a:p>
                  </a:txBody>
                  <a:tcPr marL="0" marR="0" marT="24765"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EAF1DD"/>
                    </a:solidFill>
                  </a:tcPr>
                </a:tc>
                <a:tc>
                  <a:txBody>
                    <a:bodyPr/>
                    <a:lstStyle/>
                    <a:p>
                      <a:pPr marR="67310" algn="r">
                        <a:lnSpc>
                          <a:spcPct val="100000"/>
                        </a:lnSpc>
                        <a:spcBef>
                          <a:spcPts val="195"/>
                        </a:spcBef>
                      </a:pPr>
                      <a:r>
                        <a:rPr sz="1100" spc="-25" dirty="0">
                          <a:latin typeface="Trebuchet MS"/>
                          <a:cs typeface="Trebuchet MS"/>
                        </a:rPr>
                        <a:t>`</a:t>
                      </a:r>
                      <a:r>
                        <a:rPr sz="1100" spc="-80" dirty="0">
                          <a:latin typeface="Trebuchet MS"/>
                          <a:cs typeface="Trebuchet MS"/>
                        </a:rPr>
                        <a:t> </a:t>
                      </a:r>
                      <a:r>
                        <a:rPr sz="1100" spc="15" dirty="0">
                          <a:latin typeface="Segoe UI"/>
                          <a:cs typeface="Segoe UI"/>
                        </a:rPr>
                        <a:t>6,25,000</a:t>
                      </a:r>
                      <a:endParaRPr sz="1100">
                        <a:latin typeface="Segoe UI"/>
                        <a:cs typeface="Segoe UI"/>
                      </a:endParaRPr>
                    </a:p>
                  </a:txBody>
                  <a:tcPr marL="0" marR="0" marT="24765"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EAF1DD"/>
                    </a:solidFill>
                  </a:tcPr>
                </a:tc>
                <a:tc>
                  <a:txBody>
                    <a:bodyPr/>
                    <a:lstStyle/>
                    <a:p>
                      <a:pPr marR="66675" algn="r">
                        <a:lnSpc>
                          <a:spcPct val="100000"/>
                        </a:lnSpc>
                        <a:spcBef>
                          <a:spcPts val="195"/>
                        </a:spcBef>
                      </a:pPr>
                      <a:r>
                        <a:rPr sz="1100" spc="15" dirty="0">
                          <a:latin typeface="Segoe UI"/>
                          <a:cs typeface="Segoe UI"/>
                        </a:rPr>
                        <a:t>2</a:t>
                      </a:r>
                      <a:r>
                        <a:rPr sz="1100" spc="25" dirty="0">
                          <a:latin typeface="Segoe UI"/>
                          <a:cs typeface="Segoe UI"/>
                        </a:rPr>
                        <a:t>5</a:t>
                      </a:r>
                      <a:r>
                        <a:rPr sz="1100" dirty="0">
                          <a:latin typeface="Segoe UI"/>
                          <a:cs typeface="Segoe UI"/>
                        </a:rPr>
                        <a:t>%</a:t>
                      </a:r>
                      <a:endParaRPr sz="1100">
                        <a:latin typeface="Segoe UI"/>
                        <a:cs typeface="Segoe UI"/>
                      </a:endParaRPr>
                    </a:p>
                  </a:txBody>
                  <a:tcPr marL="0" marR="0" marT="24765"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EAF1DD"/>
                    </a:solidFill>
                  </a:tcPr>
                </a:tc>
                <a:tc>
                  <a:txBody>
                    <a:bodyPr/>
                    <a:lstStyle/>
                    <a:p>
                      <a:pPr marR="65405" algn="r">
                        <a:lnSpc>
                          <a:spcPct val="100000"/>
                        </a:lnSpc>
                        <a:spcBef>
                          <a:spcPts val="195"/>
                        </a:spcBef>
                      </a:pPr>
                      <a:r>
                        <a:rPr sz="1100" spc="-25" dirty="0">
                          <a:latin typeface="Trebuchet MS"/>
                          <a:cs typeface="Trebuchet MS"/>
                        </a:rPr>
                        <a:t>`</a:t>
                      </a:r>
                      <a:r>
                        <a:rPr sz="1100" spc="-85" dirty="0">
                          <a:latin typeface="Trebuchet MS"/>
                          <a:cs typeface="Trebuchet MS"/>
                        </a:rPr>
                        <a:t> </a:t>
                      </a:r>
                      <a:r>
                        <a:rPr sz="1100" spc="15" dirty="0">
                          <a:latin typeface="Segoe UI"/>
                          <a:cs typeface="Segoe UI"/>
                        </a:rPr>
                        <a:t>68,180</a:t>
                      </a:r>
                      <a:endParaRPr sz="1100">
                        <a:latin typeface="Segoe UI"/>
                        <a:cs typeface="Segoe UI"/>
                      </a:endParaRPr>
                    </a:p>
                  </a:txBody>
                  <a:tcPr marL="0" marR="0" marT="24765"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EAF1DD"/>
                    </a:solidFill>
                  </a:tcPr>
                </a:tc>
                <a:extLst>
                  <a:ext uri="{0D108BD9-81ED-4DB2-BD59-A6C34878D82A}">
                    <a16:rowId xmlns:a16="http://schemas.microsoft.com/office/drawing/2014/main" val="10002"/>
                  </a:ext>
                </a:extLst>
              </a:tr>
            </a:tbl>
          </a:graphicData>
        </a:graphic>
      </p:graphicFrame>
      <p:sp>
        <p:nvSpPr>
          <p:cNvPr id="7" name="object 7"/>
          <p:cNvSpPr/>
          <p:nvPr/>
        </p:nvSpPr>
        <p:spPr>
          <a:xfrm>
            <a:off x="1742439" y="2782823"/>
            <a:ext cx="3619498" cy="2571686"/>
          </a:xfrm>
          <a:prstGeom prst="rect">
            <a:avLst/>
          </a:prstGeom>
          <a:blipFill>
            <a:blip r:embed="rId2" cstate="print"/>
            <a:stretch>
              <a:fillRect/>
            </a:stretch>
          </a:blipFill>
        </p:spPr>
        <p:txBody>
          <a:bodyPr wrap="square" lIns="0" tIns="0" rIns="0" bIns="0" rtlCol="0"/>
          <a:lstStyle/>
          <a:p>
            <a:endParaRP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 name="object 3"/>
          <p:cNvSpPr txBox="1"/>
          <p:nvPr/>
        </p:nvSpPr>
        <p:spPr>
          <a:xfrm>
            <a:off x="5091176" y="746251"/>
            <a:ext cx="316865" cy="193675"/>
          </a:xfrm>
          <a:prstGeom prst="rect">
            <a:avLst/>
          </a:prstGeom>
        </p:spPr>
        <p:txBody>
          <a:bodyPr vert="horz" wrap="square" lIns="0" tIns="12700" rIns="0" bIns="0" rtlCol="0">
            <a:spAutoFit/>
          </a:bodyPr>
          <a:lstStyle/>
          <a:p>
            <a:pPr marL="12700">
              <a:lnSpc>
                <a:spcPct val="100000"/>
              </a:lnSpc>
              <a:spcBef>
                <a:spcPts val="100"/>
              </a:spcBef>
            </a:pPr>
            <a:r>
              <a:rPr sz="1100" b="1" spc="25" dirty="0">
                <a:solidFill>
                  <a:srgbClr val="FFFFFF"/>
                </a:solidFill>
                <a:latin typeface="Segoe UI"/>
                <a:cs typeface="Segoe UI"/>
              </a:rPr>
              <a:t>7</a:t>
            </a:r>
            <a:r>
              <a:rPr sz="1100" b="1" spc="10" dirty="0">
                <a:solidFill>
                  <a:srgbClr val="FFFFFF"/>
                </a:solidFill>
                <a:latin typeface="Segoe UI"/>
                <a:cs typeface="Segoe UI"/>
              </a:rPr>
              <a:t>.</a:t>
            </a:r>
            <a:r>
              <a:rPr sz="1100" b="1" spc="25" dirty="0">
                <a:solidFill>
                  <a:srgbClr val="FFFFFF"/>
                </a:solidFill>
                <a:latin typeface="Segoe UI"/>
                <a:cs typeface="Segoe UI"/>
              </a:rPr>
              <a:t>37</a:t>
            </a:r>
            <a:endParaRPr sz="1100">
              <a:latin typeface="Segoe UI"/>
              <a:cs typeface="Segoe UI"/>
            </a:endParaRPr>
          </a:p>
        </p:txBody>
      </p:sp>
      <p:sp>
        <p:nvSpPr>
          <p:cNvPr id="5" name="object 5"/>
          <p:cNvSpPr txBox="1"/>
          <p:nvPr/>
        </p:nvSpPr>
        <p:spPr>
          <a:xfrm>
            <a:off x="901700" y="1246745"/>
            <a:ext cx="5287645" cy="3446779"/>
          </a:xfrm>
          <a:prstGeom prst="rect">
            <a:avLst/>
          </a:prstGeom>
        </p:spPr>
        <p:txBody>
          <a:bodyPr vert="horz" wrap="square" lIns="0" tIns="12700" rIns="0" bIns="0" rtlCol="0">
            <a:spAutoFit/>
          </a:bodyPr>
          <a:lstStyle/>
          <a:p>
            <a:pPr marL="12700" marR="5080" algn="just">
              <a:lnSpc>
                <a:spcPct val="110800"/>
              </a:lnSpc>
              <a:spcBef>
                <a:spcPts val="100"/>
              </a:spcBef>
            </a:pPr>
            <a:r>
              <a:rPr sz="1100" spc="15" dirty="0">
                <a:latin typeface="Segoe UI"/>
                <a:cs typeface="Segoe UI"/>
              </a:rPr>
              <a:t>Project </a:t>
            </a:r>
            <a:r>
              <a:rPr sz="1100" dirty="0">
                <a:latin typeface="Segoe UI"/>
                <a:cs typeface="Segoe UI"/>
              </a:rPr>
              <a:t>A </a:t>
            </a:r>
            <a:r>
              <a:rPr sz="1100" spc="10" dirty="0">
                <a:latin typeface="Segoe UI"/>
                <a:cs typeface="Segoe UI"/>
              </a:rPr>
              <a:t>earns </a:t>
            </a:r>
            <a:r>
              <a:rPr sz="1100" dirty="0">
                <a:latin typeface="Segoe UI"/>
                <a:cs typeface="Segoe UI"/>
              </a:rPr>
              <a:t>a </a:t>
            </a:r>
            <a:r>
              <a:rPr sz="1100" spc="15" dirty="0">
                <a:latin typeface="Segoe UI"/>
                <a:cs typeface="Segoe UI"/>
              </a:rPr>
              <a:t>return </a:t>
            </a:r>
            <a:r>
              <a:rPr sz="1100" spc="10" dirty="0">
                <a:latin typeface="Segoe UI"/>
                <a:cs typeface="Segoe UI"/>
              </a:rPr>
              <a:t>of </a:t>
            </a:r>
            <a:r>
              <a:rPr sz="1100" spc="15" dirty="0">
                <a:latin typeface="Segoe UI"/>
                <a:cs typeface="Segoe UI"/>
              </a:rPr>
              <a:t>50% </a:t>
            </a:r>
            <a:r>
              <a:rPr sz="1100" spc="10" dirty="0">
                <a:latin typeface="Segoe UI"/>
                <a:cs typeface="Segoe UI"/>
              </a:rPr>
              <a:t>which is more </a:t>
            </a:r>
            <a:r>
              <a:rPr sz="1100" spc="15" dirty="0">
                <a:latin typeface="Segoe UI"/>
                <a:cs typeface="Segoe UI"/>
              </a:rPr>
              <a:t>than </a:t>
            </a:r>
            <a:r>
              <a:rPr sz="1100" spc="10" dirty="0">
                <a:latin typeface="Segoe UI"/>
                <a:cs typeface="Segoe UI"/>
              </a:rPr>
              <a:t>what </a:t>
            </a:r>
            <a:r>
              <a:rPr sz="1100" spc="15" dirty="0">
                <a:latin typeface="Segoe UI"/>
                <a:cs typeface="Segoe UI"/>
              </a:rPr>
              <a:t>Project </a:t>
            </a:r>
            <a:r>
              <a:rPr sz="1100" dirty="0">
                <a:latin typeface="Segoe UI"/>
                <a:cs typeface="Segoe UI"/>
              </a:rPr>
              <a:t>B </a:t>
            </a:r>
            <a:r>
              <a:rPr sz="1100" spc="15" dirty="0">
                <a:latin typeface="Segoe UI"/>
                <a:cs typeface="Segoe UI"/>
              </a:rPr>
              <a:t>earns; </a:t>
            </a:r>
            <a:r>
              <a:rPr sz="1100" spc="10" dirty="0">
                <a:latin typeface="Segoe UI"/>
                <a:cs typeface="Segoe UI"/>
              </a:rPr>
              <a:t>however,  </a:t>
            </a:r>
            <a:r>
              <a:rPr sz="1100" spc="15" dirty="0">
                <a:latin typeface="Segoe UI"/>
                <a:cs typeface="Segoe UI"/>
              </a:rPr>
              <a:t>the </a:t>
            </a:r>
            <a:r>
              <a:rPr sz="1100" spc="10" dirty="0">
                <a:latin typeface="Segoe UI"/>
                <a:cs typeface="Segoe UI"/>
              </a:rPr>
              <a:t>NPV </a:t>
            </a:r>
            <a:r>
              <a:rPr sz="1100" spc="5" dirty="0">
                <a:latin typeface="Segoe UI"/>
                <a:cs typeface="Segoe UI"/>
              </a:rPr>
              <a:t>of </a:t>
            </a:r>
            <a:r>
              <a:rPr sz="1100" spc="15" dirty="0">
                <a:latin typeface="Segoe UI"/>
                <a:cs typeface="Segoe UI"/>
              </a:rPr>
              <a:t>Project </a:t>
            </a:r>
            <a:r>
              <a:rPr sz="1100" dirty="0">
                <a:latin typeface="Segoe UI"/>
                <a:cs typeface="Segoe UI"/>
              </a:rPr>
              <a:t>B is </a:t>
            </a:r>
            <a:r>
              <a:rPr sz="1100" spc="15" dirty="0">
                <a:latin typeface="Segoe UI"/>
                <a:cs typeface="Segoe UI"/>
              </a:rPr>
              <a:t>greater than that </a:t>
            </a:r>
            <a:r>
              <a:rPr sz="1100" spc="5" dirty="0">
                <a:latin typeface="Segoe UI"/>
                <a:cs typeface="Segoe UI"/>
              </a:rPr>
              <a:t>of </a:t>
            </a:r>
            <a:r>
              <a:rPr sz="1100" spc="15" dirty="0">
                <a:latin typeface="Segoe UI"/>
                <a:cs typeface="Segoe UI"/>
              </a:rPr>
              <a:t>Project </a:t>
            </a:r>
            <a:r>
              <a:rPr sz="1100" dirty="0">
                <a:latin typeface="Segoe UI"/>
                <a:cs typeface="Segoe UI"/>
              </a:rPr>
              <a:t>A. </a:t>
            </a:r>
            <a:r>
              <a:rPr sz="1100" spc="15" dirty="0">
                <a:latin typeface="Segoe UI"/>
                <a:cs typeface="Segoe UI"/>
              </a:rPr>
              <a:t>Acceptance </a:t>
            </a:r>
            <a:r>
              <a:rPr sz="1100" spc="10" dirty="0">
                <a:latin typeface="Segoe UI"/>
                <a:cs typeface="Segoe UI"/>
              </a:rPr>
              <a:t>of </a:t>
            </a:r>
            <a:r>
              <a:rPr sz="1100" spc="15" dirty="0">
                <a:latin typeface="Segoe UI"/>
                <a:cs typeface="Segoe UI"/>
              </a:rPr>
              <a:t>Project </a:t>
            </a:r>
            <a:r>
              <a:rPr sz="1100" dirty="0">
                <a:latin typeface="Segoe UI"/>
                <a:cs typeface="Segoe UI"/>
              </a:rPr>
              <a:t>A  </a:t>
            </a:r>
            <a:r>
              <a:rPr sz="1100" spc="15" dirty="0">
                <a:latin typeface="Segoe UI"/>
                <a:cs typeface="Segoe UI"/>
              </a:rPr>
              <a:t>means</a:t>
            </a:r>
            <a:r>
              <a:rPr sz="1100" spc="-30" dirty="0">
                <a:latin typeface="Segoe UI"/>
                <a:cs typeface="Segoe UI"/>
              </a:rPr>
              <a:t> </a:t>
            </a:r>
            <a:r>
              <a:rPr sz="1100" spc="15" dirty="0">
                <a:latin typeface="Segoe UI"/>
                <a:cs typeface="Segoe UI"/>
              </a:rPr>
              <a:t>that</a:t>
            </a:r>
            <a:r>
              <a:rPr sz="1100" spc="-30" dirty="0">
                <a:latin typeface="Segoe UI"/>
                <a:cs typeface="Segoe UI"/>
              </a:rPr>
              <a:t> </a:t>
            </a:r>
            <a:r>
              <a:rPr sz="1100" spc="15" dirty="0">
                <a:latin typeface="Segoe UI"/>
                <a:cs typeface="Segoe UI"/>
              </a:rPr>
              <a:t>Project</a:t>
            </a:r>
            <a:r>
              <a:rPr sz="1100" spc="-30" dirty="0">
                <a:latin typeface="Segoe UI"/>
                <a:cs typeface="Segoe UI"/>
              </a:rPr>
              <a:t> </a:t>
            </a:r>
            <a:r>
              <a:rPr sz="1100" dirty="0">
                <a:latin typeface="Segoe UI"/>
                <a:cs typeface="Segoe UI"/>
              </a:rPr>
              <a:t>B</a:t>
            </a:r>
            <a:r>
              <a:rPr sz="1100" spc="-15" dirty="0">
                <a:latin typeface="Segoe UI"/>
                <a:cs typeface="Segoe UI"/>
              </a:rPr>
              <a:t> </a:t>
            </a:r>
            <a:r>
              <a:rPr sz="1100" spc="10" dirty="0">
                <a:latin typeface="Segoe UI"/>
                <a:cs typeface="Segoe UI"/>
              </a:rPr>
              <a:t>must</a:t>
            </a:r>
            <a:r>
              <a:rPr sz="1100" spc="-20" dirty="0">
                <a:latin typeface="Segoe UI"/>
                <a:cs typeface="Segoe UI"/>
              </a:rPr>
              <a:t> </a:t>
            </a:r>
            <a:r>
              <a:rPr sz="1100" spc="10" dirty="0">
                <a:latin typeface="Segoe UI"/>
                <a:cs typeface="Segoe UI"/>
              </a:rPr>
              <a:t>be</a:t>
            </a:r>
            <a:r>
              <a:rPr sz="1100" spc="-25" dirty="0">
                <a:latin typeface="Segoe UI"/>
                <a:cs typeface="Segoe UI"/>
              </a:rPr>
              <a:t> </a:t>
            </a:r>
            <a:r>
              <a:rPr sz="1100" spc="15" dirty="0">
                <a:latin typeface="Segoe UI"/>
                <a:cs typeface="Segoe UI"/>
              </a:rPr>
              <a:t>rejected</a:t>
            </a:r>
            <a:r>
              <a:rPr sz="1100" spc="-20" dirty="0">
                <a:latin typeface="Segoe UI"/>
                <a:cs typeface="Segoe UI"/>
              </a:rPr>
              <a:t> </a:t>
            </a:r>
            <a:r>
              <a:rPr sz="1100" spc="10" dirty="0">
                <a:latin typeface="Segoe UI"/>
                <a:cs typeface="Segoe UI"/>
              </a:rPr>
              <a:t>since</a:t>
            </a:r>
            <a:r>
              <a:rPr sz="1100" spc="-20" dirty="0">
                <a:latin typeface="Segoe UI"/>
                <a:cs typeface="Segoe UI"/>
              </a:rPr>
              <a:t> </a:t>
            </a:r>
            <a:r>
              <a:rPr sz="1100" spc="10" dirty="0">
                <a:latin typeface="Segoe UI"/>
                <a:cs typeface="Segoe UI"/>
              </a:rPr>
              <a:t>the</a:t>
            </a:r>
            <a:r>
              <a:rPr sz="1100" spc="-20" dirty="0">
                <a:latin typeface="Segoe UI"/>
                <a:cs typeface="Segoe UI"/>
              </a:rPr>
              <a:t> </a:t>
            </a:r>
            <a:r>
              <a:rPr sz="1100" spc="10" dirty="0">
                <a:latin typeface="Segoe UI"/>
                <a:cs typeface="Segoe UI"/>
              </a:rPr>
              <a:t>two</a:t>
            </a:r>
            <a:r>
              <a:rPr sz="1100" spc="-25" dirty="0">
                <a:latin typeface="Segoe UI"/>
                <a:cs typeface="Segoe UI"/>
              </a:rPr>
              <a:t> </a:t>
            </a:r>
            <a:r>
              <a:rPr sz="1100" spc="15" dirty="0">
                <a:latin typeface="Segoe UI"/>
                <a:cs typeface="Segoe UI"/>
              </a:rPr>
              <a:t>Projects</a:t>
            </a:r>
            <a:r>
              <a:rPr sz="1100" spc="-25" dirty="0">
                <a:latin typeface="Segoe UI"/>
                <a:cs typeface="Segoe UI"/>
              </a:rPr>
              <a:t> </a:t>
            </a:r>
            <a:r>
              <a:rPr sz="1100" spc="15" dirty="0">
                <a:latin typeface="Segoe UI"/>
                <a:cs typeface="Segoe UI"/>
              </a:rPr>
              <a:t>are</a:t>
            </a:r>
            <a:r>
              <a:rPr sz="1100" spc="-30" dirty="0">
                <a:latin typeface="Segoe UI"/>
                <a:cs typeface="Segoe UI"/>
              </a:rPr>
              <a:t> </a:t>
            </a:r>
            <a:r>
              <a:rPr sz="1100" spc="15" dirty="0">
                <a:latin typeface="Segoe UI"/>
                <a:cs typeface="Segoe UI"/>
              </a:rPr>
              <a:t>mutually</a:t>
            </a:r>
            <a:r>
              <a:rPr sz="1100" spc="-20" dirty="0">
                <a:latin typeface="Segoe UI"/>
                <a:cs typeface="Segoe UI"/>
              </a:rPr>
              <a:t> </a:t>
            </a:r>
            <a:r>
              <a:rPr sz="1100" spc="15" dirty="0">
                <a:latin typeface="Segoe UI"/>
                <a:cs typeface="Segoe UI"/>
              </a:rPr>
              <a:t>exclusive.  Acceptance </a:t>
            </a:r>
            <a:r>
              <a:rPr sz="1100" spc="10" dirty="0">
                <a:latin typeface="Segoe UI"/>
                <a:cs typeface="Segoe UI"/>
              </a:rPr>
              <a:t>of </a:t>
            </a:r>
            <a:r>
              <a:rPr sz="1100" spc="15" dirty="0">
                <a:latin typeface="Segoe UI"/>
                <a:cs typeface="Segoe UI"/>
              </a:rPr>
              <a:t>Project </a:t>
            </a:r>
            <a:r>
              <a:rPr sz="1100" dirty="0">
                <a:latin typeface="Segoe UI"/>
                <a:cs typeface="Segoe UI"/>
              </a:rPr>
              <a:t>A </a:t>
            </a:r>
            <a:r>
              <a:rPr sz="1100" spc="15" dirty="0">
                <a:latin typeface="Segoe UI"/>
                <a:cs typeface="Segoe UI"/>
              </a:rPr>
              <a:t>also </a:t>
            </a:r>
            <a:r>
              <a:rPr sz="1100" spc="10" dirty="0">
                <a:latin typeface="Segoe UI"/>
                <a:cs typeface="Segoe UI"/>
              </a:rPr>
              <a:t>implies </a:t>
            </a:r>
            <a:r>
              <a:rPr sz="1100" spc="15" dirty="0">
                <a:latin typeface="Segoe UI"/>
                <a:cs typeface="Segoe UI"/>
              </a:rPr>
              <a:t>that </a:t>
            </a:r>
            <a:r>
              <a:rPr sz="1100" spc="10" dirty="0">
                <a:latin typeface="Segoe UI"/>
                <a:cs typeface="Segoe UI"/>
              </a:rPr>
              <a:t>the </a:t>
            </a:r>
            <a:r>
              <a:rPr sz="1100" spc="15" dirty="0">
                <a:latin typeface="Segoe UI"/>
                <a:cs typeface="Segoe UI"/>
              </a:rPr>
              <a:t>total investment will </a:t>
            </a:r>
            <a:r>
              <a:rPr sz="1100" spc="5" dirty="0">
                <a:latin typeface="Segoe UI"/>
                <a:cs typeface="Segoe UI"/>
              </a:rPr>
              <a:t>be </a:t>
            </a:r>
            <a:r>
              <a:rPr sz="1100" spc="10" dirty="0">
                <a:latin typeface="Trebuchet MS"/>
                <a:cs typeface="Trebuchet MS"/>
              </a:rPr>
              <a:t>`</a:t>
            </a:r>
            <a:r>
              <a:rPr sz="1100" spc="10" dirty="0">
                <a:latin typeface="Segoe UI"/>
                <a:cs typeface="Segoe UI"/>
              </a:rPr>
              <a:t>4,00,000 less  than </a:t>
            </a:r>
            <a:r>
              <a:rPr sz="1100" dirty="0">
                <a:latin typeface="Segoe UI"/>
                <a:cs typeface="Segoe UI"/>
              </a:rPr>
              <a:t>if </a:t>
            </a:r>
            <a:r>
              <a:rPr sz="1100" spc="15" dirty="0">
                <a:latin typeface="Segoe UI"/>
                <a:cs typeface="Segoe UI"/>
              </a:rPr>
              <a:t>Project </a:t>
            </a:r>
            <a:r>
              <a:rPr sz="1100" dirty="0">
                <a:latin typeface="Segoe UI"/>
                <a:cs typeface="Segoe UI"/>
              </a:rPr>
              <a:t>B </a:t>
            </a:r>
            <a:r>
              <a:rPr sz="1100" spc="10" dirty="0">
                <a:latin typeface="Segoe UI"/>
                <a:cs typeface="Segoe UI"/>
              </a:rPr>
              <a:t>had been </a:t>
            </a:r>
            <a:r>
              <a:rPr sz="1100" spc="15" dirty="0">
                <a:latin typeface="Segoe UI"/>
                <a:cs typeface="Segoe UI"/>
              </a:rPr>
              <a:t>accepted, </a:t>
            </a:r>
            <a:r>
              <a:rPr sz="1100" spc="10" dirty="0">
                <a:latin typeface="Trebuchet MS"/>
                <a:cs typeface="Trebuchet MS"/>
              </a:rPr>
              <a:t>`</a:t>
            </a:r>
            <a:r>
              <a:rPr sz="1100" spc="10" dirty="0">
                <a:latin typeface="Segoe UI"/>
                <a:cs typeface="Segoe UI"/>
              </a:rPr>
              <a:t>4,00,000 </a:t>
            </a:r>
            <a:r>
              <a:rPr sz="1100" spc="15" dirty="0">
                <a:latin typeface="Segoe UI"/>
                <a:cs typeface="Segoe UI"/>
              </a:rPr>
              <a:t>being </a:t>
            </a:r>
            <a:r>
              <a:rPr sz="1100" spc="10" dirty="0">
                <a:latin typeface="Segoe UI"/>
                <a:cs typeface="Segoe UI"/>
              </a:rPr>
              <a:t>the </a:t>
            </a:r>
            <a:r>
              <a:rPr sz="1100" spc="15" dirty="0">
                <a:latin typeface="Segoe UI"/>
                <a:cs typeface="Segoe UI"/>
              </a:rPr>
              <a:t>difference between </a:t>
            </a:r>
            <a:r>
              <a:rPr sz="1100" spc="10" dirty="0">
                <a:latin typeface="Segoe UI"/>
                <a:cs typeface="Segoe UI"/>
              </a:rPr>
              <a:t>the  </a:t>
            </a:r>
            <a:r>
              <a:rPr sz="1100" spc="15" dirty="0">
                <a:latin typeface="Segoe UI"/>
                <a:cs typeface="Segoe UI"/>
              </a:rPr>
              <a:t>initial investment </a:t>
            </a:r>
            <a:r>
              <a:rPr sz="1100" spc="10" dirty="0">
                <a:latin typeface="Segoe UI"/>
                <a:cs typeface="Segoe UI"/>
              </a:rPr>
              <a:t>of the two </a:t>
            </a:r>
            <a:r>
              <a:rPr sz="1100" spc="15" dirty="0">
                <a:latin typeface="Segoe UI"/>
                <a:cs typeface="Segoe UI"/>
              </a:rPr>
              <a:t>projects. Assuming that </a:t>
            </a:r>
            <a:r>
              <a:rPr sz="1100" spc="10" dirty="0">
                <a:latin typeface="Segoe UI"/>
                <a:cs typeface="Segoe UI"/>
              </a:rPr>
              <a:t>the funds </a:t>
            </a:r>
            <a:r>
              <a:rPr sz="1100" spc="15" dirty="0">
                <a:latin typeface="Segoe UI"/>
                <a:cs typeface="Segoe UI"/>
              </a:rPr>
              <a:t>are </a:t>
            </a:r>
            <a:r>
              <a:rPr sz="1100" spc="10" dirty="0">
                <a:latin typeface="Segoe UI"/>
                <a:cs typeface="Segoe UI"/>
              </a:rPr>
              <a:t>freely </a:t>
            </a:r>
            <a:r>
              <a:rPr sz="1100" spc="15" dirty="0">
                <a:latin typeface="Segoe UI"/>
                <a:cs typeface="Segoe UI"/>
              </a:rPr>
              <a:t>available  </a:t>
            </a:r>
            <a:r>
              <a:rPr sz="1100" spc="10" dirty="0">
                <a:latin typeface="Segoe UI"/>
                <a:cs typeface="Segoe UI"/>
              </a:rPr>
              <a:t>at 10%, the total </a:t>
            </a:r>
            <a:r>
              <a:rPr sz="1100" spc="15" dirty="0">
                <a:latin typeface="Segoe UI"/>
                <a:cs typeface="Segoe UI"/>
              </a:rPr>
              <a:t>capital expenditure </a:t>
            </a:r>
            <a:r>
              <a:rPr sz="1100" spc="5" dirty="0">
                <a:latin typeface="Segoe UI"/>
                <a:cs typeface="Segoe UI"/>
              </a:rPr>
              <a:t>of </a:t>
            </a:r>
            <a:r>
              <a:rPr sz="1100" spc="10" dirty="0">
                <a:latin typeface="Segoe UI"/>
                <a:cs typeface="Segoe UI"/>
              </a:rPr>
              <a:t>the company </a:t>
            </a:r>
            <a:r>
              <a:rPr sz="1100" spc="15" dirty="0">
                <a:latin typeface="Segoe UI"/>
                <a:cs typeface="Segoe UI"/>
              </a:rPr>
              <a:t>should </a:t>
            </a:r>
            <a:r>
              <a:rPr sz="1100" spc="5" dirty="0">
                <a:latin typeface="Segoe UI"/>
                <a:cs typeface="Segoe UI"/>
              </a:rPr>
              <a:t>be </a:t>
            </a:r>
            <a:r>
              <a:rPr sz="1100" spc="10" dirty="0">
                <a:latin typeface="Segoe UI"/>
                <a:cs typeface="Segoe UI"/>
              </a:rPr>
              <a:t>ideally equal </a:t>
            </a:r>
            <a:r>
              <a:rPr sz="1100" spc="5" dirty="0">
                <a:latin typeface="Segoe UI"/>
                <a:cs typeface="Segoe UI"/>
              </a:rPr>
              <a:t>to </a:t>
            </a:r>
            <a:r>
              <a:rPr sz="1100" spc="15" dirty="0">
                <a:latin typeface="Segoe UI"/>
                <a:cs typeface="Segoe UI"/>
              </a:rPr>
              <a:t>the  sum total </a:t>
            </a:r>
            <a:r>
              <a:rPr sz="1100" spc="10" dirty="0">
                <a:latin typeface="Segoe UI"/>
                <a:cs typeface="Segoe UI"/>
              </a:rPr>
              <a:t>of </a:t>
            </a:r>
            <a:r>
              <a:rPr sz="1100" spc="15" dirty="0">
                <a:latin typeface="Segoe UI"/>
                <a:cs typeface="Segoe UI"/>
              </a:rPr>
              <a:t>all outflows provided </a:t>
            </a:r>
            <a:r>
              <a:rPr sz="1100" spc="10" dirty="0">
                <a:latin typeface="Segoe UI"/>
                <a:cs typeface="Segoe UI"/>
              </a:rPr>
              <a:t>they earn more </a:t>
            </a:r>
            <a:r>
              <a:rPr sz="1100" spc="15" dirty="0">
                <a:latin typeface="Segoe UI"/>
                <a:cs typeface="Segoe UI"/>
              </a:rPr>
              <a:t>than 10% along </a:t>
            </a:r>
            <a:r>
              <a:rPr sz="1100" spc="10" dirty="0">
                <a:latin typeface="Segoe UI"/>
                <a:cs typeface="Segoe UI"/>
              </a:rPr>
              <a:t>with the chosen  </a:t>
            </a:r>
            <a:r>
              <a:rPr sz="1100" spc="15" dirty="0">
                <a:latin typeface="Segoe UI"/>
                <a:cs typeface="Segoe UI"/>
              </a:rPr>
              <a:t>project </a:t>
            </a:r>
            <a:r>
              <a:rPr sz="1100" spc="10" dirty="0">
                <a:latin typeface="Segoe UI"/>
                <a:cs typeface="Segoe UI"/>
              </a:rPr>
              <a:t>from </a:t>
            </a:r>
            <a:r>
              <a:rPr sz="1100" spc="15" dirty="0">
                <a:latin typeface="Segoe UI"/>
                <a:cs typeface="Segoe UI"/>
              </a:rPr>
              <a:t>amongst </a:t>
            </a:r>
            <a:r>
              <a:rPr sz="1100" spc="10" dirty="0">
                <a:latin typeface="Segoe UI"/>
                <a:cs typeface="Segoe UI"/>
              </a:rPr>
              <a:t>the mutually </a:t>
            </a:r>
            <a:r>
              <a:rPr sz="1100" spc="15" dirty="0">
                <a:latin typeface="Segoe UI"/>
                <a:cs typeface="Segoe UI"/>
              </a:rPr>
              <a:t>exclusive. </a:t>
            </a:r>
            <a:r>
              <a:rPr sz="1100" spc="10" dirty="0">
                <a:latin typeface="Segoe UI"/>
                <a:cs typeface="Segoe UI"/>
              </a:rPr>
              <a:t>Hence, in case </a:t>
            </a:r>
            <a:r>
              <a:rPr sz="1100" spc="15" dirty="0">
                <a:latin typeface="Segoe UI"/>
                <a:cs typeface="Segoe UI"/>
              </a:rPr>
              <a:t>the smaller </a:t>
            </a:r>
            <a:r>
              <a:rPr sz="1100" spc="10" dirty="0">
                <a:latin typeface="Segoe UI"/>
                <a:cs typeface="Segoe UI"/>
              </a:rPr>
              <a:t>of the </a:t>
            </a:r>
            <a:r>
              <a:rPr sz="1100" spc="5" dirty="0">
                <a:latin typeface="Segoe UI"/>
                <a:cs typeface="Segoe UI"/>
              </a:rPr>
              <a:t>two  </a:t>
            </a:r>
            <a:r>
              <a:rPr sz="1100" spc="15" dirty="0">
                <a:latin typeface="Segoe UI"/>
                <a:cs typeface="Segoe UI"/>
              </a:rPr>
              <a:t>Projects </a:t>
            </a:r>
            <a:r>
              <a:rPr sz="1100" spc="10" dirty="0">
                <a:latin typeface="Segoe UI"/>
                <a:cs typeface="Segoe UI"/>
              </a:rPr>
              <a:t>i.e. </a:t>
            </a:r>
            <a:r>
              <a:rPr sz="1100" spc="15" dirty="0">
                <a:latin typeface="Segoe UI"/>
                <a:cs typeface="Segoe UI"/>
              </a:rPr>
              <a:t>Project </a:t>
            </a:r>
            <a:r>
              <a:rPr sz="1100" dirty="0">
                <a:latin typeface="Segoe UI"/>
                <a:cs typeface="Segoe UI"/>
              </a:rPr>
              <a:t>A </a:t>
            </a:r>
            <a:r>
              <a:rPr sz="1100" spc="10" dirty="0">
                <a:latin typeface="Segoe UI"/>
                <a:cs typeface="Segoe UI"/>
              </a:rPr>
              <a:t>is </a:t>
            </a:r>
            <a:r>
              <a:rPr sz="1100" spc="15" dirty="0">
                <a:latin typeface="Segoe UI"/>
                <a:cs typeface="Segoe UI"/>
              </a:rPr>
              <a:t>selected, </a:t>
            </a:r>
            <a:r>
              <a:rPr sz="1100" spc="10" dirty="0">
                <a:latin typeface="Segoe UI"/>
                <a:cs typeface="Segoe UI"/>
              </a:rPr>
              <a:t>the </a:t>
            </a:r>
            <a:r>
              <a:rPr sz="1100" spc="15" dirty="0">
                <a:latin typeface="Segoe UI"/>
                <a:cs typeface="Segoe UI"/>
              </a:rPr>
              <a:t>implication will </a:t>
            </a:r>
            <a:r>
              <a:rPr sz="1100" spc="10" dirty="0">
                <a:latin typeface="Segoe UI"/>
                <a:cs typeface="Segoe UI"/>
              </a:rPr>
              <a:t>be </a:t>
            </a:r>
            <a:r>
              <a:rPr sz="1100" spc="5" dirty="0">
                <a:latin typeface="Segoe UI"/>
                <a:cs typeface="Segoe UI"/>
              </a:rPr>
              <a:t>of </a:t>
            </a:r>
            <a:r>
              <a:rPr sz="1100" spc="15" dirty="0">
                <a:latin typeface="Segoe UI"/>
                <a:cs typeface="Segoe UI"/>
              </a:rPr>
              <a:t>rejecting </a:t>
            </a:r>
            <a:r>
              <a:rPr sz="1100" spc="10" dirty="0">
                <a:latin typeface="Segoe UI"/>
                <a:cs typeface="Segoe UI"/>
              </a:rPr>
              <a:t>the </a:t>
            </a:r>
            <a:r>
              <a:rPr sz="1100" spc="15" dirty="0">
                <a:latin typeface="Segoe UI"/>
                <a:cs typeface="Segoe UI"/>
              </a:rPr>
              <a:t>investment  </a:t>
            </a:r>
            <a:r>
              <a:rPr sz="1100" spc="10" dirty="0">
                <a:latin typeface="Segoe UI"/>
                <a:cs typeface="Segoe UI"/>
              </a:rPr>
              <a:t>of </a:t>
            </a:r>
            <a:r>
              <a:rPr sz="1100" spc="15" dirty="0">
                <a:latin typeface="Segoe UI"/>
                <a:cs typeface="Segoe UI"/>
              </a:rPr>
              <a:t>additional </a:t>
            </a:r>
            <a:r>
              <a:rPr sz="1100" spc="10" dirty="0">
                <a:latin typeface="Segoe UI"/>
                <a:cs typeface="Segoe UI"/>
              </a:rPr>
              <a:t>funds </a:t>
            </a:r>
            <a:r>
              <a:rPr sz="1100" spc="15" dirty="0">
                <a:latin typeface="Segoe UI"/>
                <a:cs typeface="Segoe UI"/>
              </a:rPr>
              <a:t>required </a:t>
            </a:r>
            <a:r>
              <a:rPr sz="1100" spc="5" dirty="0">
                <a:latin typeface="Segoe UI"/>
                <a:cs typeface="Segoe UI"/>
              </a:rPr>
              <a:t>by </a:t>
            </a:r>
            <a:r>
              <a:rPr sz="1100" spc="15" dirty="0">
                <a:latin typeface="Segoe UI"/>
                <a:cs typeface="Segoe UI"/>
              </a:rPr>
              <a:t>the </a:t>
            </a:r>
            <a:r>
              <a:rPr sz="1100" spc="10" dirty="0">
                <a:latin typeface="Segoe UI"/>
                <a:cs typeface="Segoe UI"/>
              </a:rPr>
              <a:t>larger </a:t>
            </a:r>
            <a:r>
              <a:rPr sz="1100" spc="15" dirty="0">
                <a:latin typeface="Segoe UI"/>
                <a:cs typeface="Segoe UI"/>
              </a:rPr>
              <a:t>investment. </a:t>
            </a:r>
            <a:r>
              <a:rPr sz="1100" spc="10" dirty="0">
                <a:latin typeface="Segoe UI"/>
                <a:cs typeface="Segoe UI"/>
              </a:rPr>
              <a:t>This shall </a:t>
            </a:r>
            <a:r>
              <a:rPr sz="1100" spc="15" dirty="0">
                <a:latin typeface="Segoe UI"/>
                <a:cs typeface="Segoe UI"/>
              </a:rPr>
              <a:t>lead </a:t>
            </a:r>
            <a:r>
              <a:rPr sz="1100" spc="5" dirty="0">
                <a:latin typeface="Segoe UI"/>
                <a:cs typeface="Segoe UI"/>
              </a:rPr>
              <a:t>to </a:t>
            </a:r>
            <a:r>
              <a:rPr sz="1100" dirty="0">
                <a:latin typeface="Segoe UI"/>
                <a:cs typeface="Segoe UI"/>
              </a:rPr>
              <a:t>a </a:t>
            </a:r>
            <a:r>
              <a:rPr sz="1100" spc="10" dirty="0">
                <a:latin typeface="Segoe UI"/>
                <a:cs typeface="Segoe UI"/>
              </a:rPr>
              <a:t>reduction  in </a:t>
            </a:r>
            <a:r>
              <a:rPr sz="1100" spc="15" dirty="0">
                <a:latin typeface="Segoe UI"/>
                <a:cs typeface="Segoe UI"/>
              </a:rPr>
              <a:t>the shareholders’ </a:t>
            </a:r>
            <a:r>
              <a:rPr sz="1100" spc="10" dirty="0">
                <a:latin typeface="Segoe UI"/>
                <a:cs typeface="Segoe UI"/>
              </a:rPr>
              <a:t>wealth and thus, such </a:t>
            </a:r>
            <a:r>
              <a:rPr sz="1100" spc="5" dirty="0">
                <a:latin typeface="Segoe UI"/>
                <a:cs typeface="Segoe UI"/>
              </a:rPr>
              <a:t>an </a:t>
            </a:r>
            <a:r>
              <a:rPr sz="1100" spc="15" dirty="0">
                <a:latin typeface="Segoe UI"/>
                <a:cs typeface="Segoe UI"/>
              </a:rPr>
              <a:t>action </a:t>
            </a:r>
            <a:r>
              <a:rPr sz="1100" spc="10" dirty="0">
                <a:latin typeface="Segoe UI"/>
                <a:cs typeface="Segoe UI"/>
              </a:rPr>
              <a:t>shall be </a:t>
            </a:r>
            <a:r>
              <a:rPr sz="1100" spc="15" dirty="0">
                <a:latin typeface="Segoe UI"/>
                <a:cs typeface="Segoe UI"/>
              </a:rPr>
              <a:t>against </a:t>
            </a:r>
            <a:r>
              <a:rPr sz="1100" spc="10" dirty="0">
                <a:latin typeface="Segoe UI"/>
                <a:cs typeface="Segoe UI"/>
              </a:rPr>
              <a:t>the very basic  </a:t>
            </a:r>
            <a:r>
              <a:rPr sz="1100" spc="15" dirty="0">
                <a:latin typeface="Segoe UI"/>
                <a:cs typeface="Segoe UI"/>
              </a:rPr>
              <a:t>tenets </a:t>
            </a:r>
            <a:r>
              <a:rPr sz="1100" spc="5" dirty="0">
                <a:latin typeface="Segoe UI"/>
                <a:cs typeface="Segoe UI"/>
              </a:rPr>
              <a:t>of </a:t>
            </a:r>
            <a:r>
              <a:rPr sz="1100" spc="15" dirty="0">
                <a:latin typeface="Segoe UI"/>
                <a:cs typeface="Segoe UI"/>
              </a:rPr>
              <a:t>Financial</a:t>
            </a:r>
            <a:r>
              <a:rPr sz="1100" spc="85" dirty="0">
                <a:latin typeface="Segoe UI"/>
                <a:cs typeface="Segoe UI"/>
              </a:rPr>
              <a:t> </a:t>
            </a:r>
            <a:r>
              <a:rPr sz="1100" spc="15" dirty="0">
                <a:latin typeface="Segoe UI"/>
                <a:cs typeface="Segoe UI"/>
              </a:rPr>
              <a:t>Management.</a:t>
            </a:r>
            <a:endParaRPr sz="1100">
              <a:latin typeface="Segoe UI"/>
              <a:cs typeface="Segoe UI"/>
            </a:endParaRPr>
          </a:p>
          <a:p>
            <a:pPr marL="12700" marR="8255" algn="just">
              <a:lnSpc>
                <a:spcPct val="110900"/>
              </a:lnSpc>
              <a:spcBef>
                <a:spcPts val="600"/>
              </a:spcBef>
            </a:pPr>
            <a:r>
              <a:rPr sz="1100" spc="5" dirty="0">
                <a:latin typeface="Segoe UI"/>
                <a:cs typeface="Segoe UI"/>
              </a:rPr>
              <a:t>In </a:t>
            </a:r>
            <a:r>
              <a:rPr sz="1100" spc="10" dirty="0">
                <a:latin typeface="Segoe UI"/>
                <a:cs typeface="Segoe UI"/>
              </a:rPr>
              <a:t>the </a:t>
            </a:r>
            <a:r>
              <a:rPr sz="1100" spc="15" dirty="0">
                <a:latin typeface="Segoe UI"/>
                <a:cs typeface="Segoe UI"/>
              </a:rPr>
              <a:t>above mentioned example </a:t>
            </a:r>
            <a:r>
              <a:rPr sz="1100" spc="10" dirty="0">
                <a:latin typeface="Segoe UI"/>
                <a:cs typeface="Segoe UI"/>
              </a:rPr>
              <a:t>the </a:t>
            </a:r>
            <a:r>
              <a:rPr sz="1100" spc="15" dirty="0">
                <a:latin typeface="Segoe UI"/>
                <a:cs typeface="Segoe UI"/>
              </a:rPr>
              <a:t>larger </a:t>
            </a:r>
            <a:r>
              <a:rPr sz="1100" spc="10" dirty="0">
                <a:latin typeface="Segoe UI"/>
                <a:cs typeface="Segoe UI"/>
              </a:rPr>
              <a:t>of the two </a:t>
            </a:r>
            <a:r>
              <a:rPr sz="1100" spc="15" dirty="0">
                <a:latin typeface="Segoe UI"/>
                <a:cs typeface="Segoe UI"/>
              </a:rPr>
              <a:t>projects </a:t>
            </a:r>
            <a:r>
              <a:rPr sz="1100" spc="10" dirty="0">
                <a:latin typeface="Segoe UI"/>
                <a:cs typeface="Segoe UI"/>
              </a:rPr>
              <a:t>had the </a:t>
            </a:r>
            <a:r>
              <a:rPr sz="1100" spc="15" dirty="0">
                <a:latin typeface="Segoe UI"/>
                <a:cs typeface="Segoe UI"/>
              </a:rPr>
              <a:t>lower </a:t>
            </a:r>
            <a:r>
              <a:rPr sz="1100" spc="10" dirty="0">
                <a:latin typeface="Segoe UI"/>
                <a:cs typeface="Segoe UI"/>
              </a:rPr>
              <a:t>IRR,  </a:t>
            </a:r>
            <a:r>
              <a:rPr sz="1100" spc="15" dirty="0">
                <a:latin typeface="Segoe UI"/>
                <a:cs typeface="Segoe UI"/>
              </a:rPr>
              <a:t>but nevertheless provided </a:t>
            </a:r>
            <a:r>
              <a:rPr sz="1100" spc="10" dirty="0">
                <a:latin typeface="Segoe UI"/>
                <a:cs typeface="Segoe UI"/>
              </a:rPr>
              <a:t>for the </a:t>
            </a:r>
            <a:r>
              <a:rPr sz="1100" spc="15" dirty="0">
                <a:latin typeface="Segoe UI"/>
                <a:cs typeface="Segoe UI"/>
              </a:rPr>
              <a:t>wealth maximising choice. However, </a:t>
            </a:r>
            <a:r>
              <a:rPr sz="1100" spc="10" dirty="0">
                <a:latin typeface="Segoe UI"/>
                <a:cs typeface="Segoe UI"/>
              </a:rPr>
              <a:t>it is not safe  to </a:t>
            </a:r>
            <a:r>
              <a:rPr sz="1100" spc="15" dirty="0">
                <a:latin typeface="Segoe UI"/>
                <a:cs typeface="Segoe UI"/>
              </a:rPr>
              <a:t>assume that </a:t>
            </a:r>
            <a:r>
              <a:rPr sz="1100" dirty="0">
                <a:latin typeface="Segoe UI"/>
                <a:cs typeface="Segoe UI"/>
              </a:rPr>
              <a:t>a </a:t>
            </a:r>
            <a:r>
              <a:rPr sz="1100" spc="10" dirty="0">
                <a:latin typeface="Segoe UI"/>
                <a:cs typeface="Segoe UI"/>
              </a:rPr>
              <a:t>choice can be </a:t>
            </a:r>
            <a:r>
              <a:rPr sz="1100" spc="15" dirty="0">
                <a:latin typeface="Segoe UI"/>
                <a:cs typeface="Segoe UI"/>
              </a:rPr>
              <a:t>made between mutually exclusive projects </a:t>
            </a:r>
            <a:r>
              <a:rPr sz="1100" spc="10" dirty="0">
                <a:latin typeface="Segoe UI"/>
                <a:cs typeface="Segoe UI"/>
              </a:rPr>
              <a:t>using  IRR </a:t>
            </a:r>
            <a:r>
              <a:rPr sz="1100" dirty="0">
                <a:latin typeface="Segoe UI"/>
                <a:cs typeface="Segoe UI"/>
              </a:rPr>
              <a:t>in </a:t>
            </a:r>
            <a:r>
              <a:rPr sz="1100" spc="10" dirty="0">
                <a:latin typeface="Segoe UI"/>
                <a:cs typeface="Segoe UI"/>
              </a:rPr>
              <a:t>cases where the larger </a:t>
            </a:r>
            <a:r>
              <a:rPr sz="1100" spc="15" dirty="0">
                <a:latin typeface="Segoe UI"/>
                <a:cs typeface="Segoe UI"/>
              </a:rPr>
              <a:t>project also happens </a:t>
            </a:r>
            <a:r>
              <a:rPr sz="1100" spc="10" dirty="0">
                <a:latin typeface="Segoe UI"/>
                <a:cs typeface="Segoe UI"/>
              </a:rPr>
              <a:t>to </a:t>
            </a:r>
            <a:r>
              <a:rPr sz="1100" spc="15" dirty="0">
                <a:latin typeface="Segoe UI"/>
                <a:cs typeface="Segoe UI"/>
              </a:rPr>
              <a:t>have </a:t>
            </a:r>
            <a:r>
              <a:rPr sz="1100" spc="10" dirty="0">
                <a:latin typeface="Segoe UI"/>
                <a:cs typeface="Segoe UI"/>
              </a:rPr>
              <a:t>the higher IRR. </a:t>
            </a:r>
            <a:r>
              <a:rPr sz="1100" spc="15" dirty="0">
                <a:latin typeface="Segoe UI"/>
                <a:cs typeface="Segoe UI"/>
              </a:rPr>
              <a:t>Consider  the following </a:t>
            </a:r>
            <a:r>
              <a:rPr sz="1100" spc="10" dirty="0">
                <a:latin typeface="Segoe UI"/>
                <a:cs typeface="Segoe UI"/>
              </a:rPr>
              <a:t>two </a:t>
            </a:r>
            <a:r>
              <a:rPr sz="1100" spc="15" dirty="0">
                <a:latin typeface="Segoe UI"/>
                <a:cs typeface="Segoe UI"/>
              </a:rPr>
              <a:t>Projects </a:t>
            </a:r>
            <a:r>
              <a:rPr sz="1100" dirty="0">
                <a:latin typeface="Segoe UI"/>
                <a:cs typeface="Segoe UI"/>
              </a:rPr>
              <a:t>A </a:t>
            </a:r>
            <a:r>
              <a:rPr sz="1100" spc="10" dirty="0">
                <a:latin typeface="Segoe UI"/>
                <a:cs typeface="Segoe UI"/>
              </a:rPr>
              <a:t>and </a:t>
            </a:r>
            <a:r>
              <a:rPr sz="1100" dirty="0">
                <a:latin typeface="Segoe UI"/>
                <a:cs typeface="Segoe UI"/>
              </a:rPr>
              <a:t>B </a:t>
            </a:r>
            <a:r>
              <a:rPr sz="1100" spc="10" dirty="0">
                <a:latin typeface="Segoe UI"/>
                <a:cs typeface="Segoe UI"/>
              </a:rPr>
              <a:t>with their </a:t>
            </a:r>
            <a:r>
              <a:rPr sz="1100" spc="15" dirty="0">
                <a:latin typeface="Segoe UI"/>
                <a:cs typeface="Segoe UI"/>
              </a:rPr>
              <a:t>relevant </a:t>
            </a:r>
            <a:r>
              <a:rPr sz="1100" spc="10" dirty="0">
                <a:latin typeface="Segoe UI"/>
                <a:cs typeface="Segoe UI"/>
              </a:rPr>
              <a:t>cash</a:t>
            </a:r>
            <a:r>
              <a:rPr sz="1100" spc="290" dirty="0">
                <a:latin typeface="Segoe UI"/>
                <a:cs typeface="Segoe UI"/>
              </a:rPr>
              <a:t> </a:t>
            </a:r>
            <a:r>
              <a:rPr sz="1100" spc="15" dirty="0">
                <a:latin typeface="Segoe UI"/>
                <a:cs typeface="Segoe UI"/>
              </a:rPr>
              <a:t>flows;</a:t>
            </a:r>
            <a:endParaRPr sz="1100">
              <a:latin typeface="Segoe UI"/>
              <a:cs typeface="Segoe UI"/>
            </a:endParaRPr>
          </a:p>
        </p:txBody>
      </p:sp>
      <p:graphicFrame>
        <p:nvGraphicFramePr>
          <p:cNvPr id="6" name="object 6"/>
          <p:cNvGraphicFramePr>
            <a:graphicFrameLocks noGrp="1"/>
          </p:cNvGraphicFramePr>
          <p:nvPr/>
        </p:nvGraphicFramePr>
        <p:xfrm>
          <a:off x="914400" y="4767071"/>
          <a:ext cx="5198110" cy="1680962"/>
        </p:xfrm>
        <a:graphic>
          <a:graphicData uri="http://schemas.openxmlformats.org/drawingml/2006/table">
            <a:tbl>
              <a:tblPr firstRow="1" bandRow="1">
                <a:tableStyleId>{2D5ABB26-0587-4C30-8999-92F81FD0307C}</a:tableStyleId>
              </a:tblPr>
              <a:tblGrid>
                <a:gridCol w="1025525">
                  <a:extLst>
                    <a:ext uri="{9D8B030D-6E8A-4147-A177-3AD203B41FA5}">
                      <a16:colId xmlns:a16="http://schemas.microsoft.com/office/drawing/2014/main" val="20000"/>
                    </a:ext>
                  </a:extLst>
                </a:gridCol>
                <a:gridCol w="2286000">
                  <a:extLst>
                    <a:ext uri="{9D8B030D-6E8A-4147-A177-3AD203B41FA5}">
                      <a16:colId xmlns:a16="http://schemas.microsoft.com/office/drawing/2014/main" val="20001"/>
                    </a:ext>
                  </a:extLst>
                </a:gridCol>
                <a:gridCol w="1886585">
                  <a:extLst>
                    <a:ext uri="{9D8B030D-6E8A-4147-A177-3AD203B41FA5}">
                      <a16:colId xmlns:a16="http://schemas.microsoft.com/office/drawing/2014/main" val="20002"/>
                    </a:ext>
                  </a:extLst>
                </a:gridCol>
              </a:tblGrid>
              <a:tr h="242316">
                <a:tc rowSpan="2">
                  <a:txBody>
                    <a:bodyPr/>
                    <a:lstStyle/>
                    <a:p>
                      <a:pPr marL="301625">
                        <a:lnSpc>
                          <a:spcPct val="100000"/>
                        </a:lnSpc>
                        <a:spcBef>
                          <a:spcPts val="290"/>
                        </a:spcBef>
                      </a:pPr>
                      <a:r>
                        <a:rPr sz="1100" b="1" spc="10" dirty="0">
                          <a:solidFill>
                            <a:srgbClr val="00A650"/>
                          </a:solidFill>
                          <a:latin typeface="Segoe UI"/>
                          <a:cs typeface="Segoe UI"/>
                        </a:rPr>
                        <a:t>Year</a:t>
                      </a:r>
                      <a:endParaRPr sz="1100">
                        <a:latin typeface="Segoe UI"/>
                        <a:cs typeface="Segoe UI"/>
                      </a:endParaRPr>
                    </a:p>
                  </a:txBody>
                  <a:tcPr marL="0" marR="0" marT="36830"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C2D69B"/>
                    </a:solidFill>
                  </a:tcPr>
                </a:tc>
                <a:tc>
                  <a:txBody>
                    <a:bodyPr/>
                    <a:lstStyle/>
                    <a:p>
                      <a:pPr marR="27305" algn="ctr">
                        <a:lnSpc>
                          <a:spcPct val="100000"/>
                        </a:lnSpc>
                        <a:spcBef>
                          <a:spcPts val="290"/>
                        </a:spcBef>
                      </a:pPr>
                      <a:r>
                        <a:rPr sz="1100" b="1" dirty="0">
                          <a:solidFill>
                            <a:srgbClr val="00A650"/>
                          </a:solidFill>
                          <a:latin typeface="Segoe UI"/>
                          <a:cs typeface="Segoe UI"/>
                        </a:rPr>
                        <a:t>A</a:t>
                      </a:r>
                      <a:endParaRPr sz="1100">
                        <a:latin typeface="Segoe UI"/>
                        <a:cs typeface="Segoe UI"/>
                      </a:endParaRPr>
                    </a:p>
                  </a:txBody>
                  <a:tcPr marL="0" marR="0" marT="36830"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C2D69B"/>
                    </a:solidFill>
                  </a:tcPr>
                </a:tc>
                <a:tc>
                  <a:txBody>
                    <a:bodyPr/>
                    <a:lstStyle/>
                    <a:p>
                      <a:pPr marR="27305" algn="ctr">
                        <a:lnSpc>
                          <a:spcPct val="100000"/>
                        </a:lnSpc>
                        <a:spcBef>
                          <a:spcPts val="290"/>
                        </a:spcBef>
                      </a:pPr>
                      <a:r>
                        <a:rPr sz="1100" b="1" dirty="0">
                          <a:solidFill>
                            <a:srgbClr val="00A650"/>
                          </a:solidFill>
                          <a:latin typeface="Segoe UI"/>
                          <a:cs typeface="Segoe UI"/>
                        </a:rPr>
                        <a:t>B</a:t>
                      </a:r>
                      <a:endParaRPr sz="1100">
                        <a:latin typeface="Segoe UI"/>
                        <a:cs typeface="Segoe UI"/>
                      </a:endParaRPr>
                    </a:p>
                  </a:txBody>
                  <a:tcPr marL="0" marR="0" marT="36830"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C2D69B"/>
                    </a:solidFill>
                  </a:tcPr>
                </a:tc>
                <a:extLst>
                  <a:ext uri="{0D108BD9-81ED-4DB2-BD59-A6C34878D82A}">
                    <a16:rowId xmlns:a16="http://schemas.microsoft.com/office/drawing/2014/main" val="10000"/>
                  </a:ext>
                </a:extLst>
              </a:tr>
              <a:tr h="222497">
                <a:tc vMerge="1">
                  <a:txBody>
                    <a:bodyPr/>
                    <a:lstStyle/>
                    <a:p>
                      <a:endParaRPr/>
                    </a:p>
                  </a:txBody>
                  <a:tcPr marL="0" marR="0" marT="36830"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C2D69B"/>
                    </a:solidFill>
                  </a:tcPr>
                </a:tc>
                <a:tc>
                  <a:txBody>
                    <a:bodyPr/>
                    <a:lstStyle/>
                    <a:p>
                      <a:pPr marR="25400" algn="ctr">
                        <a:lnSpc>
                          <a:spcPct val="100000"/>
                        </a:lnSpc>
                        <a:spcBef>
                          <a:spcPts val="195"/>
                        </a:spcBef>
                      </a:pPr>
                      <a:r>
                        <a:rPr sz="1100" b="1" spc="-15" dirty="0">
                          <a:solidFill>
                            <a:srgbClr val="00A650"/>
                          </a:solidFill>
                          <a:latin typeface="Trebuchet MS"/>
                          <a:cs typeface="Trebuchet MS"/>
                        </a:rPr>
                        <a:t>(`)</a:t>
                      </a:r>
                      <a:endParaRPr sz="1100">
                        <a:latin typeface="Trebuchet MS"/>
                        <a:cs typeface="Trebuchet MS"/>
                      </a:endParaRPr>
                    </a:p>
                  </a:txBody>
                  <a:tcPr marL="0" marR="0" marT="24765"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C2D79B"/>
                    </a:solidFill>
                  </a:tcPr>
                </a:tc>
                <a:tc>
                  <a:txBody>
                    <a:bodyPr/>
                    <a:lstStyle/>
                    <a:p>
                      <a:pPr marR="25400" algn="ctr">
                        <a:lnSpc>
                          <a:spcPct val="100000"/>
                        </a:lnSpc>
                        <a:spcBef>
                          <a:spcPts val="195"/>
                        </a:spcBef>
                      </a:pPr>
                      <a:r>
                        <a:rPr sz="1100" b="1" spc="-15" dirty="0">
                          <a:solidFill>
                            <a:srgbClr val="00A650"/>
                          </a:solidFill>
                          <a:latin typeface="Trebuchet MS"/>
                          <a:cs typeface="Trebuchet MS"/>
                        </a:rPr>
                        <a:t>(`)</a:t>
                      </a:r>
                      <a:endParaRPr sz="1100">
                        <a:latin typeface="Trebuchet MS"/>
                        <a:cs typeface="Trebuchet MS"/>
                      </a:endParaRPr>
                    </a:p>
                  </a:txBody>
                  <a:tcPr marL="0" marR="0" marT="24765"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C2D79B"/>
                    </a:solidFill>
                  </a:tcPr>
                </a:tc>
                <a:extLst>
                  <a:ext uri="{0D108BD9-81ED-4DB2-BD59-A6C34878D82A}">
                    <a16:rowId xmlns:a16="http://schemas.microsoft.com/office/drawing/2014/main" val="10001"/>
                  </a:ext>
                </a:extLst>
              </a:tr>
              <a:tr h="243846">
                <a:tc>
                  <a:txBody>
                    <a:bodyPr/>
                    <a:lstStyle/>
                    <a:p>
                      <a:pPr marL="414020">
                        <a:lnSpc>
                          <a:spcPct val="100000"/>
                        </a:lnSpc>
                        <a:spcBef>
                          <a:spcPts val="290"/>
                        </a:spcBef>
                      </a:pPr>
                      <a:r>
                        <a:rPr sz="1100" dirty="0">
                          <a:latin typeface="Segoe UI"/>
                          <a:cs typeface="Segoe UI"/>
                        </a:rPr>
                        <a:t>0</a:t>
                      </a:r>
                      <a:endParaRPr sz="1100">
                        <a:latin typeface="Segoe UI"/>
                        <a:cs typeface="Segoe UI"/>
                      </a:endParaRPr>
                    </a:p>
                  </a:txBody>
                  <a:tcPr marL="0" marR="0" marT="36830"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EAF1DD"/>
                    </a:solidFill>
                  </a:tcPr>
                </a:tc>
                <a:tc>
                  <a:txBody>
                    <a:bodyPr/>
                    <a:lstStyle/>
                    <a:p>
                      <a:pPr marR="111125" algn="ctr">
                        <a:lnSpc>
                          <a:spcPct val="100000"/>
                        </a:lnSpc>
                        <a:spcBef>
                          <a:spcPts val="290"/>
                        </a:spcBef>
                      </a:pPr>
                      <a:r>
                        <a:rPr sz="1100" spc="15" dirty="0">
                          <a:latin typeface="Segoe UI"/>
                          <a:cs typeface="Segoe UI"/>
                        </a:rPr>
                        <a:t>(9,00,000)</a:t>
                      </a:r>
                      <a:endParaRPr sz="1100">
                        <a:latin typeface="Segoe UI"/>
                        <a:cs typeface="Segoe UI"/>
                      </a:endParaRPr>
                    </a:p>
                  </a:txBody>
                  <a:tcPr marL="0" marR="0" marT="36830"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EAF1DD"/>
                    </a:solidFill>
                  </a:tcPr>
                </a:tc>
                <a:tc>
                  <a:txBody>
                    <a:bodyPr/>
                    <a:lstStyle/>
                    <a:p>
                      <a:pPr marL="572770">
                        <a:lnSpc>
                          <a:spcPct val="100000"/>
                        </a:lnSpc>
                        <a:spcBef>
                          <a:spcPts val="290"/>
                        </a:spcBef>
                      </a:pPr>
                      <a:r>
                        <a:rPr sz="1100" spc="15" dirty="0">
                          <a:latin typeface="Segoe UI"/>
                          <a:cs typeface="Segoe UI"/>
                        </a:rPr>
                        <a:t>(8,00,000)</a:t>
                      </a:r>
                      <a:endParaRPr sz="1100">
                        <a:latin typeface="Segoe UI"/>
                        <a:cs typeface="Segoe UI"/>
                      </a:endParaRPr>
                    </a:p>
                  </a:txBody>
                  <a:tcPr marL="0" marR="0" marT="36830"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EAF1DD"/>
                    </a:solidFill>
                  </a:tcPr>
                </a:tc>
                <a:extLst>
                  <a:ext uri="{0D108BD9-81ED-4DB2-BD59-A6C34878D82A}">
                    <a16:rowId xmlns:a16="http://schemas.microsoft.com/office/drawing/2014/main" val="10002"/>
                  </a:ext>
                </a:extLst>
              </a:tr>
              <a:tr h="242316">
                <a:tc>
                  <a:txBody>
                    <a:bodyPr/>
                    <a:lstStyle/>
                    <a:p>
                      <a:pPr marL="414020">
                        <a:lnSpc>
                          <a:spcPct val="100000"/>
                        </a:lnSpc>
                        <a:spcBef>
                          <a:spcPts val="290"/>
                        </a:spcBef>
                      </a:pPr>
                      <a:r>
                        <a:rPr sz="1100" dirty="0">
                          <a:latin typeface="Segoe UI"/>
                          <a:cs typeface="Segoe UI"/>
                        </a:rPr>
                        <a:t>1</a:t>
                      </a:r>
                      <a:endParaRPr sz="1100">
                        <a:latin typeface="Segoe UI"/>
                        <a:cs typeface="Segoe UI"/>
                      </a:endParaRPr>
                    </a:p>
                  </a:txBody>
                  <a:tcPr marL="0" marR="0" marT="36830"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EAF1DD"/>
                    </a:solidFill>
                  </a:tcPr>
                </a:tc>
                <a:tc>
                  <a:txBody>
                    <a:bodyPr/>
                    <a:lstStyle/>
                    <a:p>
                      <a:pPr marR="111125" algn="ctr">
                        <a:lnSpc>
                          <a:spcPct val="100000"/>
                        </a:lnSpc>
                        <a:spcBef>
                          <a:spcPts val="290"/>
                        </a:spcBef>
                      </a:pPr>
                      <a:r>
                        <a:rPr sz="1100" spc="15" dirty="0">
                          <a:latin typeface="Segoe UI"/>
                          <a:cs typeface="Segoe UI"/>
                        </a:rPr>
                        <a:t>7,00,000</a:t>
                      </a:r>
                      <a:endParaRPr sz="1100">
                        <a:latin typeface="Segoe UI"/>
                        <a:cs typeface="Segoe UI"/>
                      </a:endParaRPr>
                    </a:p>
                  </a:txBody>
                  <a:tcPr marL="0" marR="0" marT="36830"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EAF1DD"/>
                    </a:solidFill>
                  </a:tcPr>
                </a:tc>
                <a:tc>
                  <a:txBody>
                    <a:bodyPr/>
                    <a:lstStyle/>
                    <a:p>
                      <a:pPr marR="113030" algn="ctr">
                        <a:lnSpc>
                          <a:spcPct val="100000"/>
                        </a:lnSpc>
                        <a:spcBef>
                          <a:spcPts val="290"/>
                        </a:spcBef>
                      </a:pPr>
                      <a:r>
                        <a:rPr sz="1100" spc="15" dirty="0">
                          <a:latin typeface="Segoe UI"/>
                          <a:cs typeface="Segoe UI"/>
                        </a:rPr>
                        <a:t>62,500</a:t>
                      </a:r>
                      <a:endParaRPr sz="1100">
                        <a:latin typeface="Segoe UI"/>
                        <a:cs typeface="Segoe UI"/>
                      </a:endParaRPr>
                    </a:p>
                  </a:txBody>
                  <a:tcPr marL="0" marR="0" marT="36830"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EAF1DD"/>
                    </a:solidFill>
                  </a:tcPr>
                </a:tc>
                <a:extLst>
                  <a:ext uri="{0D108BD9-81ED-4DB2-BD59-A6C34878D82A}">
                    <a16:rowId xmlns:a16="http://schemas.microsoft.com/office/drawing/2014/main" val="10003"/>
                  </a:ext>
                </a:extLst>
              </a:tr>
              <a:tr h="242315">
                <a:tc>
                  <a:txBody>
                    <a:bodyPr/>
                    <a:lstStyle/>
                    <a:p>
                      <a:pPr marL="414020">
                        <a:lnSpc>
                          <a:spcPct val="100000"/>
                        </a:lnSpc>
                        <a:spcBef>
                          <a:spcPts val="290"/>
                        </a:spcBef>
                      </a:pPr>
                      <a:r>
                        <a:rPr sz="1100" dirty="0">
                          <a:latin typeface="Segoe UI"/>
                          <a:cs typeface="Segoe UI"/>
                        </a:rPr>
                        <a:t>2</a:t>
                      </a:r>
                      <a:endParaRPr sz="1100">
                        <a:latin typeface="Segoe UI"/>
                        <a:cs typeface="Segoe UI"/>
                      </a:endParaRPr>
                    </a:p>
                  </a:txBody>
                  <a:tcPr marL="0" marR="0" marT="36830"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EAF1DD"/>
                    </a:solidFill>
                  </a:tcPr>
                </a:tc>
                <a:tc>
                  <a:txBody>
                    <a:bodyPr/>
                    <a:lstStyle/>
                    <a:p>
                      <a:pPr marR="111125" algn="ctr">
                        <a:lnSpc>
                          <a:spcPct val="100000"/>
                        </a:lnSpc>
                        <a:spcBef>
                          <a:spcPts val="290"/>
                        </a:spcBef>
                      </a:pPr>
                      <a:r>
                        <a:rPr sz="1100" spc="15" dirty="0">
                          <a:latin typeface="Segoe UI"/>
                          <a:cs typeface="Segoe UI"/>
                        </a:rPr>
                        <a:t>6,00,000</a:t>
                      </a:r>
                      <a:endParaRPr sz="1100">
                        <a:latin typeface="Segoe UI"/>
                        <a:cs typeface="Segoe UI"/>
                      </a:endParaRPr>
                    </a:p>
                  </a:txBody>
                  <a:tcPr marL="0" marR="0" marT="36830"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EAF1DD"/>
                    </a:solidFill>
                  </a:tcPr>
                </a:tc>
                <a:tc>
                  <a:txBody>
                    <a:bodyPr/>
                    <a:lstStyle/>
                    <a:p>
                      <a:pPr marL="616585">
                        <a:lnSpc>
                          <a:spcPct val="100000"/>
                        </a:lnSpc>
                        <a:spcBef>
                          <a:spcPts val="290"/>
                        </a:spcBef>
                      </a:pPr>
                      <a:r>
                        <a:rPr sz="1100" spc="15" dirty="0">
                          <a:latin typeface="Segoe UI"/>
                          <a:cs typeface="Segoe UI"/>
                        </a:rPr>
                        <a:t>6,00,000</a:t>
                      </a:r>
                      <a:endParaRPr sz="1100">
                        <a:latin typeface="Segoe UI"/>
                        <a:cs typeface="Segoe UI"/>
                      </a:endParaRPr>
                    </a:p>
                  </a:txBody>
                  <a:tcPr marL="0" marR="0" marT="36830"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EAF1DD"/>
                    </a:solidFill>
                  </a:tcPr>
                </a:tc>
                <a:extLst>
                  <a:ext uri="{0D108BD9-81ED-4DB2-BD59-A6C34878D82A}">
                    <a16:rowId xmlns:a16="http://schemas.microsoft.com/office/drawing/2014/main" val="10004"/>
                  </a:ext>
                </a:extLst>
              </a:tr>
              <a:tr h="243839">
                <a:tc>
                  <a:txBody>
                    <a:bodyPr/>
                    <a:lstStyle/>
                    <a:p>
                      <a:pPr marL="414020">
                        <a:lnSpc>
                          <a:spcPct val="100000"/>
                        </a:lnSpc>
                        <a:spcBef>
                          <a:spcPts val="305"/>
                        </a:spcBef>
                      </a:pPr>
                      <a:r>
                        <a:rPr sz="1100" dirty="0">
                          <a:latin typeface="Segoe UI"/>
                          <a:cs typeface="Segoe UI"/>
                        </a:rPr>
                        <a:t>3</a:t>
                      </a:r>
                      <a:endParaRPr sz="1100">
                        <a:latin typeface="Segoe UI"/>
                        <a:cs typeface="Segoe UI"/>
                      </a:endParaRPr>
                    </a:p>
                  </a:txBody>
                  <a:tcPr marL="0" marR="0" marT="38735"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EAF1DD"/>
                    </a:solidFill>
                  </a:tcPr>
                </a:tc>
                <a:tc>
                  <a:txBody>
                    <a:bodyPr/>
                    <a:lstStyle/>
                    <a:p>
                      <a:pPr marR="111125" algn="ctr">
                        <a:lnSpc>
                          <a:spcPct val="100000"/>
                        </a:lnSpc>
                        <a:spcBef>
                          <a:spcPts val="305"/>
                        </a:spcBef>
                      </a:pPr>
                      <a:r>
                        <a:rPr sz="1100" spc="15" dirty="0">
                          <a:latin typeface="Segoe UI"/>
                          <a:cs typeface="Segoe UI"/>
                        </a:rPr>
                        <a:t>4,00,000</a:t>
                      </a:r>
                      <a:endParaRPr sz="1100">
                        <a:latin typeface="Segoe UI"/>
                        <a:cs typeface="Segoe UI"/>
                      </a:endParaRPr>
                    </a:p>
                  </a:txBody>
                  <a:tcPr marL="0" marR="0" marT="38735"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EAF1DD"/>
                    </a:solidFill>
                  </a:tcPr>
                </a:tc>
                <a:tc>
                  <a:txBody>
                    <a:bodyPr/>
                    <a:lstStyle/>
                    <a:p>
                      <a:pPr marL="616585">
                        <a:lnSpc>
                          <a:spcPct val="100000"/>
                        </a:lnSpc>
                        <a:spcBef>
                          <a:spcPts val="305"/>
                        </a:spcBef>
                      </a:pPr>
                      <a:r>
                        <a:rPr sz="1100" spc="15" dirty="0">
                          <a:latin typeface="Segoe UI"/>
                          <a:cs typeface="Segoe UI"/>
                        </a:rPr>
                        <a:t>6,00,000</a:t>
                      </a:r>
                      <a:endParaRPr sz="1100">
                        <a:latin typeface="Segoe UI"/>
                        <a:cs typeface="Segoe UI"/>
                      </a:endParaRPr>
                    </a:p>
                  </a:txBody>
                  <a:tcPr marL="0" marR="0" marT="38735"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EAF1DD"/>
                    </a:solidFill>
                  </a:tcPr>
                </a:tc>
                <a:extLst>
                  <a:ext uri="{0D108BD9-81ED-4DB2-BD59-A6C34878D82A}">
                    <a16:rowId xmlns:a16="http://schemas.microsoft.com/office/drawing/2014/main" val="10005"/>
                  </a:ext>
                </a:extLst>
              </a:tr>
              <a:tr h="243833">
                <a:tc>
                  <a:txBody>
                    <a:bodyPr/>
                    <a:lstStyle/>
                    <a:p>
                      <a:pPr marL="414020">
                        <a:lnSpc>
                          <a:spcPct val="100000"/>
                        </a:lnSpc>
                        <a:spcBef>
                          <a:spcPts val="290"/>
                        </a:spcBef>
                      </a:pPr>
                      <a:r>
                        <a:rPr sz="1100" dirty="0">
                          <a:latin typeface="Segoe UI"/>
                          <a:cs typeface="Segoe UI"/>
                        </a:rPr>
                        <a:t>4</a:t>
                      </a:r>
                      <a:endParaRPr sz="1100">
                        <a:latin typeface="Segoe UI"/>
                        <a:cs typeface="Segoe UI"/>
                      </a:endParaRPr>
                    </a:p>
                  </a:txBody>
                  <a:tcPr marL="0" marR="0" marT="36830"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EAF1DD"/>
                    </a:solidFill>
                  </a:tcPr>
                </a:tc>
                <a:tc>
                  <a:txBody>
                    <a:bodyPr/>
                    <a:lstStyle/>
                    <a:p>
                      <a:pPr marR="113030" algn="ctr">
                        <a:lnSpc>
                          <a:spcPct val="100000"/>
                        </a:lnSpc>
                        <a:spcBef>
                          <a:spcPts val="290"/>
                        </a:spcBef>
                      </a:pPr>
                      <a:r>
                        <a:rPr sz="1100" spc="15" dirty="0">
                          <a:latin typeface="Segoe UI"/>
                          <a:cs typeface="Segoe UI"/>
                        </a:rPr>
                        <a:t>50,000</a:t>
                      </a:r>
                      <a:endParaRPr sz="1100">
                        <a:latin typeface="Segoe UI"/>
                        <a:cs typeface="Segoe UI"/>
                      </a:endParaRPr>
                    </a:p>
                  </a:txBody>
                  <a:tcPr marL="0" marR="0" marT="36830"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EAF1DD"/>
                    </a:solidFill>
                  </a:tcPr>
                </a:tc>
                <a:tc>
                  <a:txBody>
                    <a:bodyPr/>
                    <a:lstStyle/>
                    <a:p>
                      <a:pPr marL="616585">
                        <a:lnSpc>
                          <a:spcPct val="100000"/>
                        </a:lnSpc>
                        <a:spcBef>
                          <a:spcPts val="290"/>
                        </a:spcBef>
                      </a:pPr>
                      <a:r>
                        <a:rPr sz="1100" spc="15" dirty="0">
                          <a:latin typeface="Segoe UI"/>
                          <a:cs typeface="Segoe UI"/>
                        </a:rPr>
                        <a:t>6,00,000</a:t>
                      </a:r>
                      <a:endParaRPr sz="1100">
                        <a:latin typeface="Segoe UI"/>
                        <a:cs typeface="Segoe UI"/>
                      </a:endParaRPr>
                    </a:p>
                  </a:txBody>
                  <a:tcPr marL="0" marR="0" marT="36830"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EAF1DD"/>
                    </a:solidFill>
                  </a:tcPr>
                </a:tc>
                <a:extLst>
                  <a:ext uri="{0D108BD9-81ED-4DB2-BD59-A6C34878D82A}">
                    <a16:rowId xmlns:a16="http://schemas.microsoft.com/office/drawing/2014/main" val="10006"/>
                  </a:ext>
                </a:extLst>
              </a:tr>
            </a:tbl>
          </a:graphicData>
        </a:graphic>
      </p:graphicFrame>
      <p:sp>
        <p:nvSpPr>
          <p:cNvPr id="7" name="object 7"/>
          <p:cNvSpPr txBox="1"/>
          <p:nvPr/>
        </p:nvSpPr>
        <p:spPr>
          <a:xfrm>
            <a:off x="901700" y="6432936"/>
            <a:ext cx="5283200" cy="394335"/>
          </a:xfrm>
          <a:prstGeom prst="rect">
            <a:avLst/>
          </a:prstGeom>
        </p:spPr>
        <p:txBody>
          <a:bodyPr vert="horz" wrap="square" lIns="0" tIns="12065" rIns="0" bIns="0" rtlCol="0">
            <a:spAutoFit/>
          </a:bodyPr>
          <a:lstStyle/>
          <a:p>
            <a:pPr marL="12700" marR="5080">
              <a:lnSpc>
                <a:spcPct val="110000"/>
              </a:lnSpc>
              <a:spcBef>
                <a:spcPts val="95"/>
              </a:spcBef>
            </a:pPr>
            <a:r>
              <a:rPr sz="1100" spc="5" dirty="0">
                <a:latin typeface="Segoe UI"/>
                <a:cs typeface="Segoe UI"/>
              </a:rPr>
              <a:t>In </a:t>
            </a:r>
            <a:r>
              <a:rPr sz="1100" spc="10" dirty="0">
                <a:latin typeface="Segoe UI"/>
                <a:cs typeface="Segoe UI"/>
              </a:rPr>
              <a:t>this case </a:t>
            </a:r>
            <a:r>
              <a:rPr sz="1100" spc="15" dirty="0">
                <a:latin typeface="Segoe UI"/>
                <a:cs typeface="Segoe UI"/>
              </a:rPr>
              <a:t>Project </a:t>
            </a:r>
            <a:r>
              <a:rPr sz="1100" dirty="0">
                <a:latin typeface="Segoe UI"/>
                <a:cs typeface="Segoe UI"/>
              </a:rPr>
              <a:t>A </a:t>
            </a:r>
            <a:r>
              <a:rPr sz="1100" spc="10" dirty="0">
                <a:latin typeface="Segoe UI"/>
                <a:cs typeface="Segoe UI"/>
              </a:rPr>
              <a:t>is </a:t>
            </a:r>
            <a:r>
              <a:rPr sz="1100" spc="15" dirty="0">
                <a:latin typeface="Segoe UI"/>
                <a:cs typeface="Segoe UI"/>
              </a:rPr>
              <a:t>the </a:t>
            </a:r>
            <a:r>
              <a:rPr sz="1100" spc="10" dirty="0">
                <a:latin typeface="Segoe UI"/>
                <a:cs typeface="Segoe UI"/>
              </a:rPr>
              <a:t>larger </a:t>
            </a:r>
            <a:r>
              <a:rPr sz="1100" spc="15" dirty="0">
                <a:latin typeface="Segoe UI"/>
                <a:cs typeface="Segoe UI"/>
              </a:rPr>
              <a:t>investment </a:t>
            </a:r>
            <a:r>
              <a:rPr sz="1100" spc="10" dirty="0">
                <a:latin typeface="Segoe UI"/>
                <a:cs typeface="Segoe UI"/>
              </a:rPr>
              <a:t>and </a:t>
            </a:r>
            <a:r>
              <a:rPr sz="1100" spc="15" dirty="0">
                <a:latin typeface="Segoe UI"/>
                <a:cs typeface="Segoe UI"/>
              </a:rPr>
              <a:t>also </a:t>
            </a:r>
            <a:r>
              <a:rPr sz="1100" spc="10" dirty="0">
                <a:latin typeface="Segoe UI"/>
                <a:cs typeface="Segoe UI"/>
              </a:rPr>
              <a:t>has </a:t>
            </a:r>
            <a:r>
              <a:rPr sz="1100" dirty="0">
                <a:latin typeface="Segoe UI"/>
                <a:cs typeface="Segoe UI"/>
              </a:rPr>
              <a:t>a </a:t>
            </a:r>
            <a:r>
              <a:rPr sz="1100" spc="10" dirty="0">
                <a:latin typeface="Segoe UI"/>
                <a:cs typeface="Segoe UI"/>
              </a:rPr>
              <a:t>higher </a:t>
            </a:r>
            <a:r>
              <a:rPr sz="1100" spc="5" dirty="0">
                <a:latin typeface="Segoe UI"/>
                <a:cs typeface="Segoe UI"/>
              </a:rPr>
              <a:t>IRR as </a:t>
            </a:r>
            <a:r>
              <a:rPr sz="1100" spc="15" dirty="0">
                <a:latin typeface="Segoe UI"/>
                <a:cs typeface="Segoe UI"/>
              </a:rPr>
              <a:t>shown  below,</a:t>
            </a:r>
            <a:endParaRPr sz="1100">
              <a:latin typeface="Segoe UI"/>
              <a:cs typeface="Segoe UI"/>
            </a:endParaRPr>
          </a:p>
        </p:txBody>
      </p:sp>
      <p:graphicFrame>
        <p:nvGraphicFramePr>
          <p:cNvPr id="8" name="object 8"/>
          <p:cNvGraphicFramePr>
            <a:graphicFrameLocks noGrp="1"/>
          </p:cNvGraphicFramePr>
          <p:nvPr/>
        </p:nvGraphicFramePr>
        <p:xfrm>
          <a:off x="914400" y="6900659"/>
          <a:ext cx="5191125" cy="1342648"/>
        </p:xfrm>
        <a:graphic>
          <a:graphicData uri="http://schemas.openxmlformats.org/drawingml/2006/table">
            <a:tbl>
              <a:tblPr firstRow="1" bandRow="1">
                <a:tableStyleId>{2D5ABB26-0587-4C30-8999-92F81FD0307C}</a:tableStyleId>
              </a:tblPr>
              <a:tblGrid>
                <a:gridCol w="740410">
                  <a:extLst>
                    <a:ext uri="{9D8B030D-6E8A-4147-A177-3AD203B41FA5}">
                      <a16:colId xmlns:a16="http://schemas.microsoft.com/office/drawing/2014/main" val="20000"/>
                    </a:ext>
                  </a:extLst>
                </a:gridCol>
                <a:gridCol w="800100">
                  <a:extLst>
                    <a:ext uri="{9D8B030D-6E8A-4147-A177-3AD203B41FA5}">
                      <a16:colId xmlns:a16="http://schemas.microsoft.com/office/drawing/2014/main" val="20001"/>
                    </a:ext>
                  </a:extLst>
                </a:gridCol>
                <a:gridCol w="628015">
                  <a:extLst>
                    <a:ext uri="{9D8B030D-6E8A-4147-A177-3AD203B41FA5}">
                      <a16:colId xmlns:a16="http://schemas.microsoft.com/office/drawing/2014/main" val="20002"/>
                    </a:ext>
                  </a:extLst>
                </a:gridCol>
                <a:gridCol w="768350">
                  <a:extLst>
                    <a:ext uri="{9D8B030D-6E8A-4147-A177-3AD203B41FA5}">
                      <a16:colId xmlns:a16="http://schemas.microsoft.com/office/drawing/2014/main" val="20003"/>
                    </a:ext>
                  </a:extLst>
                </a:gridCol>
                <a:gridCol w="800100">
                  <a:extLst>
                    <a:ext uri="{9D8B030D-6E8A-4147-A177-3AD203B41FA5}">
                      <a16:colId xmlns:a16="http://schemas.microsoft.com/office/drawing/2014/main" val="20004"/>
                    </a:ext>
                  </a:extLst>
                </a:gridCol>
                <a:gridCol w="685800">
                  <a:extLst>
                    <a:ext uri="{9D8B030D-6E8A-4147-A177-3AD203B41FA5}">
                      <a16:colId xmlns:a16="http://schemas.microsoft.com/office/drawing/2014/main" val="20005"/>
                    </a:ext>
                  </a:extLst>
                </a:gridCol>
                <a:gridCol w="768350">
                  <a:extLst>
                    <a:ext uri="{9D8B030D-6E8A-4147-A177-3AD203B41FA5}">
                      <a16:colId xmlns:a16="http://schemas.microsoft.com/office/drawing/2014/main" val="20006"/>
                    </a:ext>
                  </a:extLst>
                </a:gridCol>
              </a:tblGrid>
              <a:tr h="268230">
                <a:tc>
                  <a:txBody>
                    <a:bodyPr/>
                    <a:lstStyle/>
                    <a:p>
                      <a:pPr algn="ctr">
                        <a:lnSpc>
                          <a:spcPct val="100000"/>
                        </a:lnSpc>
                        <a:spcBef>
                          <a:spcPts val="400"/>
                        </a:spcBef>
                      </a:pPr>
                      <a:r>
                        <a:rPr sz="1100" b="1" spc="10" dirty="0">
                          <a:solidFill>
                            <a:srgbClr val="00A650"/>
                          </a:solidFill>
                          <a:latin typeface="Segoe UI"/>
                          <a:cs typeface="Segoe UI"/>
                        </a:rPr>
                        <a:t>Year</a:t>
                      </a:r>
                      <a:endParaRPr sz="1100">
                        <a:latin typeface="Segoe UI"/>
                        <a:cs typeface="Segoe UI"/>
                      </a:endParaRPr>
                    </a:p>
                  </a:txBody>
                  <a:tcPr marL="0" marR="0" marT="50800"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C2D69B"/>
                    </a:solidFill>
                  </a:tcPr>
                </a:tc>
                <a:tc>
                  <a:txBody>
                    <a:bodyPr/>
                    <a:lstStyle/>
                    <a:p>
                      <a:pPr algn="ctr">
                        <a:lnSpc>
                          <a:spcPct val="100000"/>
                        </a:lnSpc>
                        <a:spcBef>
                          <a:spcPts val="400"/>
                        </a:spcBef>
                      </a:pPr>
                      <a:r>
                        <a:rPr sz="1100" b="1" spc="-15" dirty="0">
                          <a:solidFill>
                            <a:srgbClr val="00A650"/>
                          </a:solidFill>
                          <a:latin typeface="Segoe UI"/>
                          <a:cs typeface="Segoe UI"/>
                        </a:rPr>
                        <a:t>(</a:t>
                      </a:r>
                      <a:r>
                        <a:rPr sz="1100" b="1" spc="-15" dirty="0">
                          <a:solidFill>
                            <a:srgbClr val="00A650"/>
                          </a:solidFill>
                          <a:latin typeface="Trebuchet MS"/>
                          <a:cs typeface="Trebuchet MS"/>
                        </a:rPr>
                        <a:t>`</a:t>
                      </a:r>
                      <a:r>
                        <a:rPr sz="1100" b="1" spc="-15" dirty="0">
                          <a:solidFill>
                            <a:srgbClr val="00A650"/>
                          </a:solidFill>
                          <a:latin typeface="Segoe UI"/>
                          <a:cs typeface="Segoe UI"/>
                        </a:rPr>
                        <a:t>)</a:t>
                      </a:r>
                      <a:endParaRPr sz="1100">
                        <a:latin typeface="Segoe UI"/>
                        <a:cs typeface="Segoe UI"/>
                      </a:endParaRPr>
                    </a:p>
                  </a:txBody>
                  <a:tcPr marL="0" marR="0" marT="50800"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C2D69B"/>
                    </a:solidFill>
                  </a:tcPr>
                </a:tc>
                <a:tc>
                  <a:txBody>
                    <a:bodyPr/>
                    <a:lstStyle/>
                    <a:p>
                      <a:pPr algn="ctr">
                        <a:lnSpc>
                          <a:spcPct val="100000"/>
                        </a:lnSpc>
                        <a:spcBef>
                          <a:spcPts val="400"/>
                        </a:spcBef>
                      </a:pPr>
                      <a:r>
                        <a:rPr sz="1100" b="1" dirty="0">
                          <a:solidFill>
                            <a:srgbClr val="00A650"/>
                          </a:solidFill>
                          <a:latin typeface="Segoe UI"/>
                          <a:cs typeface="Segoe UI"/>
                        </a:rPr>
                        <a:t>r =</a:t>
                      </a:r>
                      <a:r>
                        <a:rPr sz="1100" b="1" spc="20" dirty="0">
                          <a:solidFill>
                            <a:srgbClr val="00A650"/>
                          </a:solidFill>
                          <a:latin typeface="Segoe UI"/>
                          <a:cs typeface="Segoe UI"/>
                        </a:rPr>
                        <a:t> </a:t>
                      </a:r>
                      <a:r>
                        <a:rPr sz="1100" b="1" spc="10" dirty="0">
                          <a:solidFill>
                            <a:srgbClr val="00A650"/>
                          </a:solidFill>
                          <a:latin typeface="Segoe UI"/>
                          <a:cs typeface="Segoe UI"/>
                        </a:rPr>
                        <a:t>46%</a:t>
                      </a:r>
                      <a:endParaRPr sz="1100">
                        <a:latin typeface="Segoe UI"/>
                        <a:cs typeface="Segoe UI"/>
                      </a:endParaRPr>
                    </a:p>
                  </a:txBody>
                  <a:tcPr marL="0" marR="0" marT="50800"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C2D69B"/>
                    </a:solidFill>
                  </a:tcPr>
                </a:tc>
                <a:tc>
                  <a:txBody>
                    <a:bodyPr/>
                    <a:lstStyle/>
                    <a:p>
                      <a:pPr marL="180975">
                        <a:lnSpc>
                          <a:spcPct val="100000"/>
                        </a:lnSpc>
                        <a:spcBef>
                          <a:spcPts val="400"/>
                        </a:spcBef>
                      </a:pPr>
                      <a:r>
                        <a:rPr sz="1100" b="1" spc="15" dirty="0">
                          <a:solidFill>
                            <a:srgbClr val="00A650"/>
                          </a:solidFill>
                          <a:latin typeface="Segoe UI"/>
                          <a:cs typeface="Segoe UI"/>
                        </a:rPr>
                        <a:t>PV</a:t>
                      </a:r>
                      <a:r>
                        <a:rPr sz="1100" b="1" spc="5" dirty="0">
                          <a:solidFill>
                            <a:srgbClr val="00A650"/>
                          </a:solidFill>
                          <a:latin typeface="Segoe UI"/>
                          <a:cs typeface="Segoe UI"/>
                        </a:rPr>
                        <a:t> </a:t>
                      </a:r>
                      <a:r>
                        <a:rPr sz="1100" b="1" spc="-20" dirty="0">
                          <a:solidFill>
                            <a:srgbClr val="00A650"/>
                          </a:solidFill>
                          <a:latin typeface="Segoe UI"/>
                          <a:cs typeface="Segoe UI"/>
                        </a:rPr>
                        <a:t>(</a:t>
                      </a:r>
                      <a:r>
                        <a:rPr sz="1100" b="1" spc="-20" dirty="0">
                          <a:solidFill>
                            <a:srgbClr val="00A650"/>
                          </a:solidFill>
                          <a:latin typeface="Trebuchet MS"/>
                          <a:cs typeface="Trebuchet MS"/>
                        </a:rPr>
                        <a:t>`</a:t>
                      </a:r>
                      <a:r>
                        <a:rPr sz="1100" b="1" spc="-20" dirty="0">
                          <a:solidFill>
                            <a:srgbClr val="00A650"/>
                          </a:solidFill>
                          <a:latin typeface="Segoe UI"/>
                          <a:cs typeface="Segoe UI"/>
                        </a:rPr>
                        <a:t>)</a:t>
                      </a:r>
                      <a:endParaRPr sz="1100">
                        <a:latin typeface="Segoe UI"/>
                        <a:cs typeface="Segoe UI"/>
                      </a:endParaRPr>
                    </a:p>
                  </a:txBody>
                  <a:tcPr marL="0" marR="0" marT="50800"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C2D69B"/>
                    </a:solidFill>
                  </a:tcPr>
                </a:tc>
                <a:tc>
                  <a:txBody>
                    <a:bodyPr/>
                    <a:lstStyle/>
                    <a:p>
                      <a:pPr algn="ctr">
                        <a:lnSpc>
                          <a:spcPct val="100000"/>
                        </a:lnSpc>
                        <a:spcBef>
                          <a:spcPts val="400"/>
                        </a:spcBef>
                      </a:pPr>
                      <a:r>
                        <a:rPr sz="1100" b="1" spc="-15" dirty="0">
                          <a:solidFill>
                            <a:srgbClr val="00A650"/>
                          </a:solidFill>
                          <a:latin typeface="Segoe UI"/>
                          <a:cs typeface="Segoe UI"/>
                        </a:rPr>
                        <a:t>(</a:t>
                      </a:r>
                      <a:r>
                        <a:rPr sz="1100" b="1" spc="-15" dirty="0">
                          <a:solidFill>
                            <a:srgbClr val="00A650"/>
                          </a:solidFill>
                          <a:latin typeface="Trebuchet MS"/>
                          <a:cs typeface="Trebuchet MS"/>
                        </a:rPr>
                        <a:t>`</a:t>
                      </a:r>
                      <a:r>
                        <a:rPr sz="1100" b="1" spc="-15" dirty="0">
                          <a:solidFill>
                            <a:srgbClr val="00A650"/>
                          </a:solidFill>
                          <a:latin typeface="Segoe UI"/>
                          <a:cs typeface="Segoe UI"/>
                        </a:rPr>
                        <a:t>)</a:t>
                      </a:r>
                      <a:endParaRPr sz="1100">
                        <a:latin typeface="Segoe UI"/>
                        <a:cs typeface="Segoe UI"/>
                      </a:endParaRPr>
                    </a:p>
                  </a:txBody>
                  <a:tcPr marL="0" marR="0" marT="50800"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C2D69B"/>
                    </a:solidFill>
                  </a:tcPr>
                </a:tc>
                <a:tc>
                  <a:txBody>
                    <a:bodyPr/>
                    <a:lstStyle/>
                    <a:p>
                      <a:pPr algn="ctr">
                        <a:lnSpc>
                          <a:spcPct val="100000"/>
                        </a:lnSpc>
                        <a:spcBef>
                          <a:spcPts val="400"/>
                        </a:spcBef>
                      </a:pPr>
                      <a:r>
                        <a:rPr sz="1100" b="1" dirty="0">
                          <a:solidFill>
                            <a:srgbClr val="00A650"/>
                          </a:solidFill>
                          <a:latin typeface="Segoe UI"/>
                          <a:cs typeface="Segoe UI"/>
                        </a:rPr>
                        <a:t>r =</a:t>
                      </a:r>
                      <a:r>
                        <a:rPr sz="1100" b="1" spc="30" dirty="0">
                          <a:solidFill>
                            <a:srgbClr val="00A650"/>
                          </a:solidFill>
                          <a:latin typeface="Segoe UI"/>
                          <a:cs typeface="Segoe UI"/>
                        </a:rPr>
                        <a:t> </a:t>
                      </a:r>
                      <a:r>
                        <a:rPr sz="1100" b="1" spc="10" dirty="0">
                          <a:solidFill>
                            <a:srgbClr val="00A650"/>
                          </a:solidFill>
                          <a:latin typeface="Segoe UI"/>
                          <a:cs typeface="Segoe UI"/>
                        </a:rPr>
                        <a:t>35%</a:t>
                      </a:r>
                      <a:endParaRPr sz="1100">
                        <a:latin typeface="Segoe UI"/>
                        <a:cs typeface="Segoe UI"/>
                      </a:endParaRPr>
                    </a:p>
                  </a:txBody>
                  <a:tcPr marL="0" marR="0" marT="50800"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C2D69B"/>
                    </a:solidFill>
                  </a:tcPr>
                </a:tc>
                <a:tc>
                  <a:txBody>
                    <a:bodyPr/>
                    <a:lstStyle/>
                    <a:p>
                      <a:pPr marL="180975">
                        <a:lnSpc>
                          <a:spcPct val="100000"/>
                        </a:lnSpc>
                        <a:spcBef>
                          <a:spcPts val="400"/>
                        </a:spcBef>
                      </a:pPr>
                      <a:r>
                        <a:rPr sz="1100" b="1" spc="15" dirty="0">
                          <a:solidFill>
                            <a:srgbClr val="00A650"/>
                          </a:solidFill>
                          <a:latin typeface="Segoe UI"/>
                          <a:cs typeface="Segoe UI"/>
                        </a:rPr>
                        <a:t>PV</a:t>
                      </a:r>
                      <a:r>
                        <a:rPr sz="1100" b="1" spc="5" dirty="0">
                          <a:solidFill>
                            <a:srgbClr val="00A650"/>
                          </a:solidFill>
                          <a:latin typeface="Segoe UI"/>
                          <a:cs typeface="Segoe UI"/>
                        </a:rPr>
                        <a:t> </a:t>
                      </a:r>
                      <a:r>
                        <a:rPr sz="1100" b="1" spc="-20" dirty="0">
                          <a:solidFill>
                            <a:srgbClr val="00A650"/>
                          </a:solidFill>
                          <a:latin typeface="Segoe UI"/>
                          <a:cs typeface="Segoe UI"/>
                        </a:rPr>
                        <a:t>(</a:t>
                      </a:r>
                      <a:r>
                        <a:rPr sz="1100" b="1" spc="-20" dirty="0">
                          <a:solidFill>
                            <a:srgbClr val="00A650"/>
                          </a:solidFill>
                          <a:latin typeface="Trebuchet MS"/>
                          <a:cs typeface="Trebuchet MS"/>
                        </a:rPr>
                        <a:t>`</a:t>
                      </a:r>
                      <a:r>
                        <a:rPr sz="1100" b="1" spc="-20" dirty="0">
                          <a:solidFill>
                            <a:srgbClr val="00A650"/>
                          </a:solidFill>
                          <a:latin typeface="Segoe UI"/>
                          <a:cs typeface="Segoe UI"/>
                        </a:rPr>
                        <a:t>)</a:t>
                      </a:r>
                      <a:endParaRPr sz="1100">
                        <a:latin typeface="Segoe UI"/>
                        <a:cs typeface="Segoe UI"/>
                      </a:endParaRPr>
                    </a:p>
                  </a:txBody>
                  <a:tcPr marL="0" marR="0" marT="50800"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C2D69B"/>
                    </a:solidFill>
                  </a:tcPr>
                </a:tc>
                <a:extLst>
                  <a:ext uri="{0D108BD9-81ED-4DB2-BD59-A6C34878D82A}">
                    <a16:rowId xmlns:a16="http://schemas.microsoft.com/office/drawing/2014/main" val="10000"/>
                  </a:ext>
                </a:extLst>
              </a:tr>
              <a:tr h="269747">
                <a:tc>
                  <a:txBody>
                    <a:bodyPr/>
                    <a:lstStyle/>
                    <a:p>
                      <a:pPr algn="ctr">
                        <a:lnSpc>
                          <a:spcPct val="100000"/>
                        </a:lnSpc>
                        <a:spcBef>
                          <a:spcPts val="400"/>
                        </a:spcBef>
                      </a:pPr>
                      <a:r>
                        <a:rPr sz="1100" dirty="0">
                          <a:latin typeface="Segoe UI"/>
                          <a:cs typeface="Segoe UI"/>
                        </a:rPr>
                        <a:t>0</a:t>
                      </a:r>
                      <a:endParaRPr sz="1100">
                        <a:latin typeface="Segoe UI"/>
                        <a:cs typeface="Segoe UI"/>
                      </a:endParaRPr>
                    </a:p>
                  </a:txBody>
                  <a:tcPr marL="0" marR="0" marT="50800"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EAF1DD"/>
                    </a:solidFill>
                  </a:tcPr>
                </a:tc>
                <a:tc>
                  <a:txBody>
                    <a:bodyPr/>
                    <a:lstStyle/>
                    <a:p>
                      <a:pPr marR="38100" algn="r">
                        <a:lnSpc>
                          <a:spcPct val="100000"/>
                        </a:lnSpc>
                        <a:spcBef>
                          <a:spcPts val="400"/>
                        </a:spcBef>
                      </a:pPr>
                      <a:r>
                        <a:rPr sz="1100" spc="10" dirty="0">
                          <a:latin typeface="Segoe UI"/>
                          <a:cs typeface="Segoe UI"/>
                        </a:rPr>
                        <a:t>(</a:t>
                      </a:r>
                      <a:r>
                        <a:rPr sz="1100" spc="25" dirty="0">
                          <a:latin typeface="Segoe UI"/>
                          <a:cs typeface="Segoe UI"/>
                        </a:rPr>
                        <a:t>9</a:t>
                      </a:r>
                      <a:r>
                        <a:rPr sz="1100" spc="10" dirty="0">
                          <a:latin typeface="Segoe UI"/>
                          <a:cs typeface="Segoe UI"/>
                        </a:rPr>
                        <a:t>,</a:t>
                      </a:r>
                      <a:r>
                        <a:rPr sz="1100" spc="15" dirty="0">
                          <a:latin typeface="Segoe UI"/>
                          <a:cs typeface="Segoe UI"/>
                        </a:rPr>
                        <a:t>0</a:t>
                      </a:r>
                      <a:r>
                        <a:rPr sz="1100" spc="25" dirty="0">
                          <a:latin typeface="Segoe UI"/>
                          <a:cs typeface="Segoe UI"/>
                        </a:rPr>
                        <a:t>0</a:t>
                      </a:r>
                      <a:r>
                        <a:rPr sz="1100" spc="10" dirty="0">
                          <a:latin typeface="Segoe UI"/>
                          <a:cs typeface="Segoe UI"/>
                        </a:rPr>
                        <a:t>,</a:t>
                      </a:r>
                      <a:r>
                        <a:rPr sz="1100" spc="15" dirty="0">
                          <a:latin typeface="Segoe UI"/>
                          <a:cs typeface="Segoe UI"/>
                        </a:rPr>
                        <a:t>000)</a:t>
                      </a:r>
                      <a:endParaRPr sz="1100">
                        <a:latin typeface="Segoe UI"/>
                        <a:cs typeface="Segoe UI"/>
                      </a:endParaRPr>
                    </a:p>
                  </a:txBody>
                  <a:tcPr marL="0" marR="0" marT="50800"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EAF1DD"/>
                    </a:solidFill>
                  </a:tcPr>
                </a:tc>
                <a:tc>
                  <a:txBody>
                    <a:bodyPr/>
                    <a:lstStyle/>
                    <a:p>
                      <a:pPr marL="635" algn="ctr">
                        <a:lnSpc>
                          <a:spcPct val="100000"/>
                        </a:lnSpc>
                        <a:spcBef>
                          <a:spcPts val="400"/>
                        </a:spcBef>
                      </a:pPr>
                      <a:r>
                        <a:rPr sz="1100" spc="15" dirty="0">
                          <a:latin typeface="Segoe UI"/>
                          <a:cs typeface="Segoe UI"/>
                        </a:rPr>
                        <a:t>1.0000</a:t>
                      </a:r>
                      <a:endParaRPr sz="1100">
                        <a:latin typeface="Segoe UI"/>
                        <a:cs typeface="Segoe UI"/>
                      </a:endParaRPr>
                    </a:p>
                  </a:txBody>
                  <a:tcPr marL="0" marR="0" marT="50800"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EAF1DD"/>
                    </a:solidFill>
                  </a:tcPr>
                </a:tc>
                <a:tc>
                  <a:txBody>
                    <a:bodyPr/>
                    <a:lstStyle/>
                    <a:p>
                      <a:pPr marR="38100" algn="r">
                        <a:lnSpc>
                          <a:spcPct val="100000"/>
                        </a:lnSpc>
                        <a:spcBef>
                          <a:spcPts val="400"/>
                        </a:spcBef>
                      </a:pPr>
                      <a:r>
                        <a:rPr sz="1100" spc="10" dirty="0">
                          <a:latin typeface="Segoe UI"/>
                          <a:cs typeface="Segoe UI"/>
                        </a:rPr>
                        <a:t>(</a:t>
                      </a:r>
                      <a:r>
                        <a:rPr sz="1100" spc="25" dirty="0">
                          <a:latin typeface="Segoe UI"/>
                          <a:cs typeface="Segoe UI"/>
                        </a:rPr>
                        <a:t>9</a:t>
                      </a:r>
                      <a:r>
                        <a:rPr sz="1100" spc="10" dirty="0">
                          <a:latin typeface="Segoe UI"/>
                          <a:cs typeface="Segoe UI"/>
                        </a:rPr>
                        <a:t>,</a:t>
                      </a:r>
                      <a:r>
                        <a:rPr sz="1100" spc="15" dirty="0">
                          <a:latin typeface="Segoe UI"/>
                          <a:cs typeface="Segoe UI"/>
                        </a:rPr>
                        <a:t>0</a:t>
                      </a:r>
                      <a:r>
                        <a:rPr sz="1100" spc="25" dirty="0">
                          <a:latin typeface="Segoe UI"/>
                          <a:cs typeface="Segoe UI"/>
                        </a:rPr>
                        <a:t>0</a:t>
                      </a:r>
                      <a:r>
                        <a:rPr sz="1100" spc="10" dirty="0">
                          <a:latin typeface="Segoe UI"/>
                          <a:cs typeface="Segoe UI"/>
                        </a:rPr>
                        <a:t>,</a:t>
                      </a:r>
                      <a:r>
                        <a:rPr sz="1100" spc="15" dirty="0">
                          <a:latin typeface="Segoe UI"/>
                          <a:cs typeface="Segoe UI"/>
                        </a:rPr>
                        <a:t>000)</a:t>
                      </a:r>
                      <a:endParaRPr sz="1100">
                        <a:latin typeface="Segoe UI"/>
                        <a:cs typeface="Segoe UI"/>
                      </a:endParaRPr>
                    </a:p>
                  </a:txBody>
                  <a:tcPr marL="0" marR="0" marT="50800"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EAF1DD"/>
                    </a:solidFill>
                  </a:tcPr>
                </a:tc>
                <a:tc>
                  <a:txBody>
                    <a:bodyPr/>
                    <a:lstStyle/>
                    <a:p>
                      <a:pPr marR="38100" algn="r">
                        <a:lnSpc>
                          <a:spcPct val="100000"/>
                        </a:lnSpc>
                        <a:spcBef>
                          <a:spcPts val="400"/>
                        </a:spcBef>
                      </a:pPr>
                      <a:r>
                        <a:rPr sz="1100" spc="10" dirty="0">
                          <a:latin typeface="Segoe UI"/>
                          <a:cs typeface="Segoe UI"/>
                        </a:rPr>
                        <a:t>(</a:t>
                      </a:r>
                      <a:r>
                        <a:rPr sz="1100" spc="25" dirty="0">
                          <a:latin typeface="Segoe UI"/>
                          <a:cs typeface="Segoe UI"/>
                        </a:rPr>
                        <a:t>8</a:t>
                      </a:r>
                      <a:r>
                        <a:rPr sz="1100" spc="10" dirty="0">
                          <a:latin typeface="Segoe UI"/>
                          <a:cs typeface="Segoe UI"/>
                        </a:rPr>
                        <a:t>,</a:t>
                      </a:r>
                      <a:r>
                        <a:rPr sz="1100" spc="15" dirty="0">
                          <a:latin typeface="Segoe UI"/>
                          <a:cs typeface="Segoe UI"/>
                        </a:rPr>
                        <a:t>0</a:t>
                      </a:r>
                      <a:r>
                        <a:rPr sz="1100" spc="25" dirty="0">
                          <a:latin typeface="Segoe UI"/>
                          <a:cs typeface="Segoe UI"/>
                        </a:rPr>
                        <a:t>0</a:t>
                      </a:r>
                      <a:r>
                        <a:rPr sz="1100" spc="10" dirty="0">
                          <a:latin typeface="Segoe UI"/>
                          <a:cs typeface="Segoe UI"/>
                        </a:rPr>
                        <a:t>,</a:t>
                      </a:r>
                      <a:r>
                        <a:rPr sz="1100" spc="15" dirty="0">
                          <a:latin typeface="Segoe UI"/>
                          <a:cs typeface="Segoe UI"/>
                        </a:rPr>
                        <a:t>000)</a:t>
                      </a:r>
                      <a:endParaRPr sz="1100">
                        <a:latin typeface="Segoe UI"/>
                        <a:cs typeface="Segoe UI"/>
                      </a:endParaRPr>
                    </a:p>
                  </a:txBody>
                  <a:tcPr marL="0" marR="0" marT="50800"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EAF1DD"/>
                    </a:solidFill>
                  </a:tcPr>
                </a:tc>
                <a:tc>
                  <a:txBody>
                    <a:bodyPr/>
                    <a:lstStyle/>
                    <a:p>
                      <a:pPr algn="ctr">
                        <a:lnSpc>
                          <a:spcPct val="100000"/>
                        </a:lnSpc>
                        <a:spcBef>
                          <a:spcPts val="400"/>
                        </a:spcBef>
                      </a:pPr>
                      <a:r>
                        <a:rPr sz="1100" spc="15" dirty="0">
                          <a:latin typeface="Segoe UI"/>
                          <a:cs typeface="Segoe UI"/>
                        </a:rPr>
                        <a:t>1.0000</a:t>
                      </a:r>
                      <a:endParaRPr sz="1100">
                        <a:latin typeface="Segoe UI"/>
                        <a:cs typeface="Segoe UI"/>
                      </a:endParaRPr>
                    </a:p>
                  </a:txBody>
                  <a:tcPr marL="0" marR="0" marT="50800"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EAF1DD"/>
                    </a:solidFill>
                  </a:tcPr>
                </a:tc>
                <a:tc>
                  <a:txBody>
                    <a:bodyPr/>
                    <a:lstStyle/>
                    <a:p>
                      <a:pPr marR="38100" algn="r">
                        <a:lnSpc>
                          <a:spcPct val="100000"/>
                        </a:lnSpc>
                        <a:spcBef>
                          <a:spcPts val="400"/>
                        </a:spcBef>
                      </a:pPr>
                      <a:r>
                        <a:rPr sz="1100" spc="10" dirty="0">
                          <a:latin typeface="Segoe UI"/>
                          <a:cs typeface="Segoe UI"/>
                        </a:rPr>
                        <a:t>(</a:t>
                      </a:r>
                      <a:r>
                        <a:rPr sz="1100" spc="25" dirty="0">
                          <a:latin typeface="Segoe UI"/>
                          <a:cs typeface="Segoe UI"/>
                        </a:rPr>
                        <a:t>8</a:t>
                      </a:r>
                      <a:r>
                        <a:rPr sz="1100" spc="10" dirty="0">
                          <a:latin typeface="Segoe UI"/>
                          <a:cs typeface="Segoe UI"/>
                        </a:rPr>
                        <a:t>,</a:t>
                      </a:r>
                      <a:r>
                        <a:rPr sz="1100" spc="15" dirty="0">
                          <a:latin typeface="Segoe UI"/>
                          <a:cs typeface="Segoe UI"/>
                        </a:rPr>
                        <a:t>0</a:t>
                      </a:r>
                      <a:r>
                        <a:rPr sz="1100" spc="25" dirty="0">
                          <a:latin typeface="Segoe UI"/>
                          <a:cs typeface="Segoe UI"/>
                        </a:rPr>
                        <a:t>0</a:t>
                      </a:r>
                      <a:r>
                        <a:rPr sz="1100" spc="10" dirty="0">
                          <a:latin typeface="Segoe UI"/>
                          <a:cs typeface="Segoe UI"/>
                        </a:rPr>
                        <a:t>,</a:t>
                      </a:r>
                      <a:r>
                        <a:rPr sz="1100" spc="15" dirty="0">
                          <a:latin typeface="Segoe UI"/>
                          <a:cs typeface="Segoe UI"/>
                        </a:rPr>
                        <a:t>000)</a:t>
                      </a:r>
                      <a:endParaRPr sz="1100">
                        <a:latin typeface="Segoe UI"/>
                        <a:cs typeface="Segoe UI"/>
                      </a:endParaRPr>
                    </a:p>
                  </a:txBody>
                  <a:tcPr marL="0" marR="0" marT="50800"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EAF1DD"/>
                    </a:solidFill>
                  </a:tcPr>
                </a:tc>
                <a:extLst>
                  <a:ext uri="{0D108BD9-81ED-4DB2-BD59-A6C34878D82A}">
                    <a16:rowId xmlns:a16="http://schemas.microsoft.com/office/drawing/2014/main" val="10001"/>
                  </a:ext>
                </a:extLst>
              </a:tr>
              <a:tr h="268224">
                <a:tc>
                  <a:txBody>
                    <a:bodyPr/>
                    <a:lstStyle/>
                    <a:p>
                      <a:pPr algn="ctr">
                        <a:lnSpc>
                          <a:spcPct val="100000"/>
                        </a:lnSpc>
                        <a:spcBef>
                          <a:spcPts val="385"/>
                        </a:spcBef>
                      </a:pPr>
                      <a:r>
                        <a:rPr sz="1100" dirty="0">
                          <a:latin typeface="Segoe UI"/>
                          <a:cs typeface="Segoe UI"/>
                        </a:rPr>
                        <a:t>1</a:t>
                      </a:r>
                      <a:endParaRPr sz="1100">
                        <a:latin typeface="Segoe UI"/>
                        <a:cs typeface="Segoe UI"/>
                      </a:endParaRPr>
                    </a:p>
                  </a:txBody>
                  <a:tcPr marL="0" marR="0" marT="48895"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EAF1DD"/>
                    </a:solidFill>
                  </a:tcPr>
                </a:tc>
                <a:tc>
                  <a:txBody>
                    <a:bodyPr/>
                    <a:lstStyle/>
                    <a:p>
                      <a:pPr marR="38100" algn="r">
                        <a:lnSpc>
                          <a:spcPct val="100000"/>
                        </a:lnSpc>
                        <a:spcBef>
                          <a:spcPts val="385"/>
                        </a:spcBef>
                      </a:pPr>
                      <a:r>
                        <a:rPr sz="1100" spc="25" dirty="0">
                          <a:latin typeface="Segoe UI"/>
                          <a:cs typeface="Segoe UI"/>
                        </a:rPr>
                        <a:t>7</a:t>
                      </a:r>
                      <a:r>
                        <a:rPr sz="1100" spc="10" dirty="0">
                          <a:latin typeface="Segoe UI"/>
                          <a:cs typeface="Segoe UI"/>
                        </a:rPr>
                        <a:t>,</a:t>
                      </a:r>
                      <a:r>
                        <a:rPr sz="1100" spc="15" dirty="0">
                          <a:latin typeface="Segoe UI"/>
                          <a:cs typeface="Segoe UI"/>
                        </a:rPr>
                        <a:t>00</a:t>
                      </a:r>
                      <a:r>
                        <a:rPr sz="1100" spc="10" dirty="0">
                          <a:latin typeface="Segoe UI"/>
                          <a:cs typeface="Segoe UI"/>
                        </a:rPr>
                        <a:t>,</a:t>
                      </a:r>
                      <a:r>
                        <a:rPr sz="1100" spc="25" dirty="0">
                          <a:latin typeface="Segoe UI"/>
                          <a:cs typeface="Segoe UI"/>
                        </a:rPr>
                        <a:t>0</a:t>
                      </a:r>
                      <a:r>
                        <a:rPr sz="1100" spc="15" dirty="0">
                          <a:latin typeface="Segoe UI"/>
                          <a:cs typeface="Segoe UI"/>
                        </a:rPr>
                        <a:t>00</a:t>
                      </a:r>
                      <a:endParaRPr sz="1100">
                        <a:latin typeface="Segoe UI"/>
                        <a:cs typeface="Segoe UI"/>
                      </a:endParaRPr>
                    </a:p>
                  </a:txBody>
                  <a:tcPr marL="0" marR="0" marT="48895"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EAF1DD"/>
                    </a:solidFill>
                  </a:tcPr>
                </a:tc>
                <a:tc>
                  <a:txBody>
                    <a:bodyPr/>
                    <a:lstStyle/>
                    <a:p>
                      <a:pPr marL="635" algn="ctr">
                        <a:lnSpc>
                          <a:spcPct val="100000"/>
                        </a:lnSpc>
                        <a:spcBef>
                          <a:spcPts val="385"/>
                        </a:spcBef>
                      </a:pPr>
                      <a:r>
                        <a:rPr sz="1100" spc="15" dirty="0">
                          <a:latin typeface="Segoe UI"/>
                          <a:cs typeface="Segoe UI"/>
                        </a:rPr>
                        <a:t>0.6849</a:t>
                      </a:r>
                      <a:endParaRPr sz="1100">
                        <a:latin typeface="Segoe UI"/>
                        <a:cs typeface="Segoe UI"/>
                      </a:endParaRPr>
                    </a:p>
                  </a:txBody>
                  <a:tcPr marL="0" marR="0" marT="48895"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EAF1DD"/>
                    </a:solidFill>
                  </a:tcPr>
                </a:tc>
                <a:tc>
                  <a:txBody>
                    <a:bodyPr/>
                    <a:lstStyle/>
                    <a:p>
                      <a:pPr marR="38100" algn="r">
                        <a:lnSpc>
                          <a:spcPct val="100000"/>
                        </a:lnSpc>
                        <a:spcBef>
                          <a:spcPts val="385"/>
                        </a:spcBef>
                      </a:pPr>
                      <a:r>
                        <a:rPr sz="1100" spc="25" dirty="0">
                          <a:latin typeface="Segoe UI"/>
                          <a:cs typeface="Segoe UI"/>
                        </a:rPr>
                        <a:t>4</a:t>
                      </a:r>
                      <a:r>
                        <a:rPr sz="1100" spc="10" dirty="0">
                          <a:latin typeface="Segoe UI"/>
                          <a:cs typeface="Segoe UI"/>
                        </a:rPr>
                        <a:t>,</a:t>
                      </a:r>
                      <a:r>
                        <a:rPr sz="1100" spc="15" dirty="0">
                          <a:latin typeface="Segoe UI"/>
                          <a:cs typeface="Segoe UI"/>
                        </a:rPr>
                        <a:t>79</a:t>
                      </a:r>
                      <a:r>
                        <a:rPr sz="1100" spc="10" dirty="0">
                          <a:latin typeface="Segoe UI"/>
                          <a:cs typeface="Segoe UI"/>
                        </a:rPr>
                        <a:t>,</a:t>
                      </a:r>
                      <a:r>
                        <a:rPr sz="1100" spc="25" dirty="0">
                          <a:latin typeface="Segoe UI"/>
                          <a:cs typeface="Segoe UI"/>
                        </a:rPr>
                        <a:t>4</a:t>
                      </a:r>
                      <a:r>
                        <a:rPr sz="1100" spc="15" dirty="0">
                          <a:latin typeface="Segoe UI"/>
                          <a:cs typeface="Segoe UI"/>
                        </a:rPr>
                        <a:t>30</a:t>
                      </a:r>
                      <a:endParaRPr sz="1100">
                        <a:latin typeface="Segoe UI"/>
                        <a:cs typeface="Segoe UI"/>
                      </a:endParaRPr>
                    </a:p>
                  </a:txBody>
                  <a:tcPr marL="0" marR="0" marT="48895"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EAF1DD"/>
                    </a:solidFill>
                  </a:tcPr>
                </a:tc>
                <a:tc>
                  <a:txBody>
                    <a:bodyPr/>
                    <a:lstStyle/>
                    <a:p>
                      <a:pPr marR="38100" algn="r">
                        <a:lnSpc>
                          <a:spcPct val="100000"/>
                        </a:lnSpc>
                        <a:spcBef>
                          <a:spcPts val="385"/>
                        </a:spcBef>
                      </a:pPr>
                      <a:r>
                        <a:rPr sz="1100" spc="15" dirty="0">
                          <a:latin typeface="Segoe UI"/>
                          <a:cs typeface="Segoe UI"/>
                        </a:rPr>
                        <a:t>6</a:t>
                      </a:r>
                      <a:r>
                        <a:rPr sz="1100" spc="25" dirty="0">
                          <a:latin typeface="Segoe UI"/>
                          <a:cs typeface="Segoe UI"/>
                        </a:rPr>
                        <a:t>2</a:t>
                      </a:r>
                      <a:r>
                        <a:rPr sz="1100" spc="10" dirty="0">
                          <a:latin typeface="Segoe UI"/>
                          <a:cs typeface="Segoe UI"/>
                        </a:rPr>
                        <a:t>,</a:t>
                      </a:r>
                      <a:r>
                        <a:rPr sz="1100" spc="15" dirty="0">
                          <a:latin typeface="Segoe UI"/>
                          <a:cs typeface="Segoe UI"/>
                        </a:rPr>
                        <a:t>500</a:t>
                      </a:r>
                      <a:endParaRPr sz="1100">
                        <a:latin typeface="Segoe UI"/>
                        <a:cs typeface="Segoe UI"/>
                      </a:endParaRPr>
                    </a:p>
                  </a:txBody>
                  <a:tcPr marL="0" marR="0" marT="48895"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EAF1DD"/>
                    </a:solidFill>
                  </a:tcPr>
                </a:tc>
                <a:tc>
                  <a:txBody>
                    <a:bodyPr/>
                    <a:lstStyle/>
                    <a:p>
                      <a:pPr algn="ctr">
                        <a:lnSpc>
                          <a:spcPct val="100000"/>
                        </a:lnSpc>
                        <a:spcBef>
                          <a:spcPts val="385"/>
                        </a:spcBef>
                      </a:pPr>
                      <a:r>
                        <a:rPr sz="1100" spc="15" dirty="0">
                          <a:latin typeface="Segoe UI"/>
                          <a:cs typeface="Segoe UI"/>
                        </a:rPr>
                        <a:t>0.7407</a:t>
                      </a:r>
                      <a:endParaRPr sz="1100">
                        <a:latin typeface="Segoe UI"/>
                        <a:cs typeface="Segoe UI"/>
                      </a:endParaRPr>
                    </a:p>
                  </a:txBody>
                  <a:tcPr marL="0" marR="0" marT="48895"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EAF1DD"/>
                    </a:solidFill>
                  </a:tcPr>
                </a:tc>
                <a:tc>
                  <a:txBody>
                    <a:bodyPr/>
                    <a:lstStyle/>
                    <a:p>
                      <a:pPr marR="38100" algn="r">
                        <a:lnSpc>
                          <a:spcPct val="100000"/>
                        </a:lnSpc>
                        <a:spcBef>
                          <a:spcPts val="385"/>
                        </a:spcBef>
                      </a:pPr>
                      <a:r>
                        <a:rPr sz="1100" spc="15" dirty="0">
                          <a:latin typeface="Segoe UI"/>
                          <a:cs typeface="Segoe UI"/>
                        </a:rPr>
                        <a:t>4</a:t>
                      </a:r>
                      <a:r>
                        <a:rPr sz="1100" spc="25" dirty="0">
                          <a:latin typeface="Segoe UI"/>
                          <a:cs typeface="Segoe UI"/>
                        </a:rPr>
                        <a:t>6</a:t>
                      </a:r>
                      <a:r>
                        <a:rPr sz="1100" spc="10" dirty="0">
                          <a:latin typeface="Segoe UI"/>
                          <a:cs typeface="Segoe UI"/>
                        </a:rPr>
                        <a:t>,</a:t>
                      </a:r>
                      <a:r>
                        <a:rPr sz="1100" spc="15" dirty="0">
                          <a:latin typeface="Segoe UI"/>
                          <a:cs typeface="Segoe UI"/>
                        </a:rPr>
                        <a:t>294</a:t>
                      </a:r>
                      <a:endParaRPr sz="1100">
                        <a:latin typeface="Segoe UI"/>
                        <a:cs typeface="Segoe UI"/>
                      </a:endParaRPr>
                    </a:p>
                  </a:txBody>
                  <a:tcPr marL="0" marR="0" marT="48895"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EAF1DD"/>
                    </a:solidFill>
                  </a:tcPr>
                </a:tc>
                <a:extLst>
                  <a:ext uri="{0D108BD9-81ED-4DB2-BD59-A6C34878D82A}">
                    <a16:rowId xmlns:a16="http://schemas.microsoft.com/office/drawing/2014/main" val="10002"/>
                  </a:ext>
                </a:extLst>
              </a:tr>
              <a:tr h="268217">
                <a:tc>
                  <a:txBody>
                    <a:bodyPr/>
                    <a:lstStyle/>
                    <a:p>
                      <a:pPr algn="ctr">
                        <a:lnSpc>
                          <a:spcPct val="100000"/>
                        </a:lnSpc>
                        <a:spcBef>
                          <a:spcPts val="385"/>
                        </a:spcBef>
                      </a:pPr>
                      <a:r>
                        <a:rPr sz="1100" dirty="0">
                          <a:latin typeface="Segoe UI"/>
                          <a:cs typeface="Segoe UI"/>
                        </a:rPr>
                        <a:t>2</a:t>
                      </a:r>
                      <a:endParaRPr sz="1100">
                        <a:latin typeface="Segoe UI"/>
                        <a:cs typeface="Segoe UI"/>
                      </a:endParaRPr>
                    </a:p>
                  </a:txBody>
                  <a:tcPr marL="0" marR="0" marT="48895"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EAF1DD"/>
                    </a:solidFill>
                  </a:tcPr>
                </a:tc>
                <a:tc>
                  <a:txBody>
                    <a:bodyPr/>
                    <a:lstStyle/>
                    <a:p>
                      <a:pPr marR="38100" algn="r">
                        <a:lnSpc>
                          <a:spcPct val="100000"/>
                        </a:lnSpc>
                        <a:spcBef>
                          <a:spcPts val="385"/>
                        </a:spcBef>
                      </a:pPr>
                      <a:r>
                        <a:rPr sz="1100" spc="25" dirty="0">
                          <a:latin typeface="Segoe UI"/>
                          <a:cs typeface="Segoe UI"/>
                        </a:rPr>
                        <a:t>6</a:t>
                      </a:r>
                      <a:r>
                        <a:rPr sz="1100" spc="10" dirty="0">
                          <a:latin typeface="Segoe UI"/>
                          <a:cs typeface="Segoe UI"/>
                        </a:rPr>
                        <a:t>,</a:t>
                      </a:r>
                      <a:r>
                        <a:rPr sz="1100" spc="15" dirty="0">
                          <a:latin typeface="Segoe UI"/>
                          <a:cs typeface="Segoe UI"/>
                        </a:rPr>
                        <a:t>00</a:t>
                      </a:r>
                      <a:r>
                        <a:rPr sz="1100" spc="10" dirty="0">
                          <a:latin typeface="Segoe UI"/>
                          <a:cs typeface="Segoe UI"/>
                        </a:rPr>
                        <a:t>,</a:t>
                      </a:r>
                      <a:r>
                        <a:rPr sz="1100" spc="25" dirty="0">
                          <a:latin typeface="Segoe UI"/>
                          <a:cs typeface="Segoe UI"/>
                        </a:rPr>
                        <a:t>0</a:t>
                      </a:r>
                      <a:r>
                        <a:rPr sz="1100" spc="15" dirty="0">
                          <a:latin typeface="Segoe UI"/>
                          <a:cs typeface="Segoe UI"/>
                        </a:rPr>
                        <a:t>00</a:t>
                      </a:r>
                      <a:endParaRPr sz="1100">
                        <a:latin typeface="Segoe UI"/>
                        <a:cs typeface="Segoe UI"/>
                      </a:endParaRPr>
                    </a:p>
                  </a:txBody>
                  <a:tcPr marL="0" marR="0" marT="48895"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EAF1DD"/>
                    </a:solidFill>
                  </a:tcPr>
                </a:tc>
                <a:tc>
                  <a:txBody>
                    <a:bodyPr/>
                    <a:lstStyle/>
                    <a:p>
                      <a:pPr marL="635" algn="ctr">
                        <a:lnSpc>
                          <a:spcPct val="100000"/>
                        </a:lnSpc>
                        <a:spcBef>
                          <a:spcPts val="385"/>
                        </a:spcBef>
                      </a:pPr>
                      <a:r>
                        <a:rPr sz="1100" spc="15" dirty="0">
                          <a:latin typeface="Segoe UI"/>
                          <a:cs typeface="Segoe UI"/>
                        </a:rPr>
                        <a:t>0.4691</a:t>
                      </a:r>
                      <a:endParaRPr sz="1100">
                        <a:latin typeface="Segoe UI"/>
                        <a:cs typeface="Segoe UI"/>
                      </a:endParaRPr>
                    </a:p>
                  </a:txBody>
                  <a:tcPr marL="0" marR="0" marT="48895"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EAF1DD"/>
                    </a:solidFill>
                  </a:tcPr>
                </a:tc>
                <a:tc>
                  <a:txBody>
                    <a:bodyPr/>
                    <a:lstStyle/>
                    <a:p>
                      <a:pPr marR="38100" algn="r">
                        <a:lnSpc>
                          <a:spcPct val="100000"/>
                        </a:lnSpc>
                        <a:spcBef>
                          <a:spcPts val="385"/>
                        </a:spcBef>
                      </a:pPr>
                      <a:r>
                        <a:rPr sz="1100" spc="25" dirty="0">
                          <a:latin typeface="Segoe UI"/>
                          <a:cs typeface="Segoe UI"/>
                        </a:rPr>
                        <a:t>2</a:t>
                      </a:r>
                      <a:r>
                        <a:rPr sz="1100" spc="10" dirty="0">
                          <a:latin typeface="Segoe UI"/>
                          <a:cs typeface="Segoe UI"/>
                        </a:rPr>
                        <a:t>,</a:t>
                      </a:r>
                      <a:r>
                        <a:rPr sz="1100" spc="15" dirty="0">
                          <a:latin typeface="Segoe UI"/>
                          <a:cs typeface="Segoe UI"/>
                        </a:rPr>
                        <a:t>81</a:t>
                      </a:r>
                      <a:r>
                        <a:rPr sz="1100" spc="10" dirty="0">
                          <a:latin typeface="Segoe UI"/>
                          <a:cs typeface="Segoe UI"/>
                        </a:rPr>
                        <a:t>,</a:t>
                      </a:r>
                      <a:r>
                        <a:rPr sz="1100" spc="25" dirty="0">
                          <a:latin typeface="Segoe UI"/>
                          <a:cs typeface="Segoe UI"/>
                        </a:rPr>
                        <a:t>4</a:t>
                      </a:r>
                      <a:r>
                        <a:rPr sz="1100" spc="15" dirty="0">
                          <a:latin typeface="Segoe UI"/>
                          <a:cs typeface="Segoe UI"/>
                        </a:rPr>
                        <a:t>60</a:t>
                      </a:r>
                      <a:endParaRPr sz="1100">
                        <a:latin typeface="Segoe UI"/>
                        <a:cs typeface="Segoe UI"/>
                      </a:endParaRPr>
                    </a:p>
                  </a:txBody>
                  <a:tcPr marL="0" marR="0" marT="48895"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EAF1DD"/>
                    </a:solidFill>
                  </a:tcPr>
                </a:tc>
                <a:tc>
                  <a:txBody>
                    <a:bodyPr/>
                    <a:lstStyle/>
                    <a:p>
                      <a:pPr marR="38100" algn="r">
                        <a:lnSpc>
                          <a:spcPct val="100000"/>
                        </a:lnSpc>
                        <a:spcBef>
                          <a:spcPts val="385"/>
                        </a:spcBef>
                      </a:pPr>
                      <a:r>
                        <a:rPr sz="1100" spc="25" dirty="0">
                          <a:latin typeface="Segoe UI"/>
                          <a:cs typeface="Segoe UI"/>
                        </a:rPr>
                        <a:t>6</a:t>
                      </a:r>
                      <a:r>
                        <a:rPr sz="1100" spc="10" dirty="0">
                          <a:latin typeface="Segoe UI"/>
                          <a:cs typeface="Segoe UI"/>
                        </a:rPr>
                        <a:t>,</a:t>
                      </a:r>
                      <a:r>
                        <a:rPr sz="1100" spc="15" dirty="0">
                          <a:latin typeface="Segoe UI"/>
                          <a:cs typeface="Segoe UI"/>
                        </a:rPr>
                        <a:t>00</a:t>
                      </a:r>
                      <a:r>
                        <a:rPr sz="1100" spc="10" dirty="0">
                          <a:latin typeface="Segoe UI"/>
                          <a:cs typeface="Segoe UI"/>
                        </a:rPr>
                        <a:t>,</a:t>
                      </a:r>
                      <a:r>
                        <a:rPr sz="1100" spc="25" dirty="0">
                          <a:latin typeface="Segoe UI"/>
                          <a:cs typeface="Segoe UI"/>
                        </a:rPr>
                        <a:t>0</a:t>
                      </a:r>
                      <a:r>
                        <a:rPr sz="1100" spc="15" dirty="0">
                          <a:latin typeface="Segoe UI"/>
                          <a:cs typeface="Segoe UI"/>
                        </a:rPr>
                        <a:t>00</a:t>
                      </a:r>
                      <a:endParaRPr sz="1100">
                        <a:latin typeface="Segoe UI"/>
                        <a:cs typeface="Segoe UI"/>
                      </a:endParaRPr>
                    </a:p>
                  </a:txBody>
                  <a:tcPr marL="0" marR="0" marT="48895"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EAF1DD"/>
                    </a:solidFill>
                  </a:tcPr>
                </a:tc>
                <a:tc>
                  <a:txBody>
                    <a:bodyPr/>
                    <a:lstStyle/>
                    <a:p>
                      <a:pPr algn="ctr">
                        <a:lnSpc>
                          <a:spcPct val="100000"/>
                        </a:lnSpc>
                        <a:spcBef>
                          <a:spcPts val="385"/>
                        </a:spcBef>
                      </a:pPr>
                      <a:r>
                        <a:rPr sz="1100" spc="15" dirty="0">
                          <a:latin typeface="Segoe UI"/>
                          <a:cs typeface="Segoe UI"/>
                        </a:rPr>
                        <a:t>0.5487</a:t>
                      </a:r>
                      <a:endParaRPr sz="1100">
                        <a:latin typeface="Segoe UI"/>
                        <a:cs typeface="Segoe UI"/>
                      </a:endParaRPr>
                    </a:p>
                  </a:txBody>
                  <a:tcPr marL="0" marR="0" marT="48895"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EAF1DD"/>
                    </a:solidFill>
                  </a:tcPr>
                </a:tc>
                <a:tc>
                  <a:txBody>
                    <a:bodyPr/>
                    <a:lstStyle/>
                    <a:p>
                      <a:pPr marR="38100" algn="r">
                        <a:lnSpc>
                          <a:spcPct val="100000"/>
                        </a:lnSpc>
                        <a:spcBef>
                          <a:spcPts val="385"/>
                        </a:spcBef>
                      </a:pPr>
                      <a:r>
                        <a:rPr sz="1100" spc="25" dirty="0">
                          <a:latin typeface="Segoe UI"/>
                          <a:cs typeface="Segoe UI"/>
                        </a:rPr>
                        <a:t>3</a:t>
                      </a:r>
                      <a:r>
                        <a:rPr sz="1100" spc="10" dirty="0">
                          <a:latin typeface="Segoe UI"/>
                          <a:cs typeface="Segoe UI"/>
                        </a:rPr>
                        <a:t>,</a:t>
                      </a:r>
                      <a:r>
                        <a:rPr sz="1100" spc="15" dirty="0">
                          <a:latin typeface="Segoe UI"/>
                          <a:cs typeface="Segoe UI"/>
                        </a:rPr>
                        <a:t>29</a:t>
                      </a:r>
                      <a:r>
                        <a:rPr sz="1100" spc="10" dirty="0">
                          <a:latin typeface="Segoe UI"/>
                          <a:cs typeface="Segoe UI"/>
                        </a:rPr>
                        <a:t>,</a:t>
                      </a:r>
                      <a:r>
                        <a:rPr sz="1100" spc="25" dirty="0">
                          <a:latin typeface="Segoe UI"/>
                          <a:cs typeface="Segoe UI"/>
                        </a:rPr>
                        <a:t>2</a:t>
                      </a:r>
                      <a:r>
                        <a:rPr sz="1100" spc="15" dirty="0">
                          <a:latin typeface="Segoe UI"/>
                          <a:cs typeface="Segoe UI"/>
                        </a:rPr>
                        <a:t>20</a:t>
                      </a:r>
                      <a:endParaRPr sz="1100">
                        <a:latin typeface="Segoe UI"/>
                        <a:cs typeface="Segoe UI"/>
                      </a:endParaRPr>
                    </a:p>
                  </a:txBody>
                  <a:tcPr marL="0" marR="0" marT="48895"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EAF1DD"/>
                    </a:solidFill>
                  </a:tcPr>
                </a:tc>
                <a:extLst>
                  <a:ext uri="{0D108BD9-81ED-4DB2-BD59-A6C34878D82A}">
                    <a16:rowId xmlns:a16="http://schemas.microsoft.com/office/drawing/2014/main" val="10003"/>
                  </a:ext>
                </a:extLst>
              </a:tr>
              <a:tr h="268230">
                <a:tc>
                  <a:txBody>
                    <a:bodyPr/>
                    <a:lstStyle/>
                    <a:p>
                      <a:pPr algn="ctr">
                        <a:lnSpc>
                          <a:spcPct val="100000"/>
                        </a:lnSpc>
                        <a:spcBef>
                          <a:spcPts val="385"/>
                        </a:spcBef>
                      </a:pPr>
                      <a:r>
                        <a:rPr sz="1100" dirty="0">
                          <a:latin typeface="Segoe UI"/>
                          <a:cs typeface="Segoe UI"/>
                        </a:rPr>
                        <a:t>3</a:t>
                      </a:r>
                      <a:endParaRPr sz="1100">
                        <a:latin typeface="Segoe UI"/>
                        <a:cs typeface="Segoe UI"/>
                      </a:endParaRPr>
                    </a:p>
                  </a:txBody>
                  <a:tcPr marL="0" marR="0" marT="48895"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EAF1DD"/>
                    </a:solidFill>
                  </a:tcPr>
                </a:tc>
                <a:tc>
                  <a:txBody>
                    <a:bodyPr/>
                    <a:lstStyle/>
                    <a:p>
                      <a:pPr marR="38100" algn="r">
                        <a:lnSpc>
                          <a:spcPct val="100000"/>
                        </a:lnSpc>
                        <a:spcBef>
                          <a:spcPts val="385"/>
                        </a:spcBef>
                      </a:pPr>
                      <a:r>
                        <a:rPr sz="1100" spc="25" dirty="0">
                          <a:latin typeface="Segoe UI"/>
                          <a:cs typeface="Segoe UI"/>
                        </a:rPr>
                        <a:t>4</a:t>
                      </a:r>
                      <a:r>
                        <a:rPr sz="1100" spc="10" dirty="0">
                          <a:latin typeface="Segoe UI"/>
                          <a:cs typeface="Segoe UI"/>
                        </a:rPr>
                        <a:t>,</a:t>
                      </a:r>
                      <a:r>
                        <a:rPr sz="1100" spc="15" dirty="0">
                          <a:latin typeface="Segoe UI"/>
                          <a:cs typeface="Segoe UI"/>
                        </a:rPr>
                        <a:t>00</a:t>
                      </a:r>
                      <a:r>
                        <a:rPr sz="1100" spc="10" dirty="0">
                          <a:latin typeface="Segoe UI"/>
                          <a:cs typeface="Segoe UI"/>
                        </a:rPr>
                        <a:t>,</a:t>
                      </a:r>
                      <a:r>
                        <a:rPr sz="1100" spc="25" dirty="0">
                          <a:latin typeface="Segoe UI"/>
                          <a:cs typeface="Segoe UI"/>
                        </a:rPr>
                        <a:t>0</a:t>
                      </a:r>
                      <a:r>
                        <a:rPr sz="1100" spc="15" dirty="0">
                          <a:latin typeface="Segoe UI"/>
                          <a:cs typeface="Segoe UI"/>
                        </a:rPr>
                        <a:t>00</a:t>
                      </a:r>
                      <a:endParaRPr sz="1100">
                        <a:latin typeface="Segoe UI"/>
                        <a:cs typeface="Segoe UI"/>
                      </a:endParaRPr>
                    </a:p>
                  </a:txBody>
                  <a:tcPr marL="0" marR="0" marT="48895"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EAF1DD"/>
                    </a:solidFill>
                  </a:tcPr>
                </a:tc>
                <a:tc>
                  <a:txBody>
                    <a:bodyPr/>
                    <a:lstStyle/>
                    <a:p>
                      <a:pPr marL="635" algn="ctr">
                        <a:lnSpc>
                          <a:spcPct val="100000"/>
                        </a:lnSpc>
                        <a:spcBef>
                          <a:spcPts val="385"/>
                        </a:spcBef>
                      </a:pPr>
                      <a:r>
                        <a:rPr sz="1100" spc="15" dirty="0">
                          <a:latin typeface="Segoe UI"/>
                          <a:cs typeface="Segoe UI"/>
                        </a:rPr>
                        <a:t>0.3213</a:t>
                      </a:r>
                      <a:endParaRPr sz="1100">
                        <a:latin typeface="Segoe UI"/>
                        <a:cs typeface="Segoe UI"/>
                      </a:endParaRPr>
                    </a:p>
                  </a:txBody>
                  <a:tcPr marL="0" marR="0" marT="48895"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EAF1DD"/>
                    </a:solidFill>
                  </a:tcPr>
                </a:tc>
                <a:tc>
                  <a:txBody>
                    <a:bodyPr/>
                    <a:lstStyle/>
                    <a:p>
                      <a:pPr marR="38100" algn="r">
                        <a:lnSpc>
                          <a:spcPct val="100000"/>
                        </a:lnSpc>
                        <a:spcBef>
                          <a:spcPts val="385"/>
                        </a:spcBef>
                      </a:pPr>
                      <a:r>
                        <a:rPr sz="1100" spc="25" dirty="0">
                          <a:latin typeface="Segoe UI"/>
                          <a:cs typeface="Segoe UI"/>
                        </a:rPr>
                        <a:t>1</a:t>
                      </a:r>
                      <a:r>
                        <a:rPr sz="1100" spc="10" dirty="0">
                          <a:latin typeface="Segoe UI"/>
                          <a:cs typeface="Segoe UI"/>
                        </a:rPr>
                        <a:t>,</a:t>
                      </a:r>
                      <a:r>
                        <a:rPr sz="1100" spc="15" dirty="0">
                          <a:latin typeface="Segoe UI"/>
                          <a:cs typeface="Segoe UI"/>
                        </a:rPr>
                        <a:t>28</a:t>
                      </a:r>
                      <a:r>
                        <a:rPr sz="1100" spc="10" dirty="0">
                          <a:latin typeface="Segoe UI"/>
                          <a:cs typeface="Segoe UI"/>
                        </a:rPr>
                        <a:t>,</a:t>
                      </a:r>
                      <a:r>
                        <a:rPr sz="1100" spc="25" dirty="0">
                          <a:latin typeface="Segoe UI"/>
                          <a:cs typeface="Segoe UI"/>
                        </a:rPr>
                        <a:t>5</a:t>
                      </a:r>
                      <a:r>
                        <a:rPr sz="1100" spc="15" dirty="0">
                          <a:latin typeface="Segoe UI"/>
                          <a:cs typeface="Segoe UI"/>
                        </a:rPr>
                        <a:t>20</a:t>
                      </a:r>
                      <a:endParaRPr sz="1100">
                        <a:latin typeface="Segoe UI"/>
                        <a:cs typeface="Segoe UI"/>
                      </a:endParaRPr>
                    </a:p>
                  </a:txBody>
                  <a:tcPr marL="0" marR="0" marT="48895"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EAF1DD"/>
                    </a:solidFill>
                  </a:tcPr>
                </a:tc>
                <a:tc>
                  <a:txBody>
                    <a:bodyPr/>
                    <a:lstStyle/>
                    <a:p>
                      <a:pPr marR="38100" algn="r">
                        <a:lnSpc>
                          <a:spcPct val="100000"/>
                        </a:lnSpc>
                        <a:spcBef>
                          <a:spcPts val="385"/>
                        </a:spcBef>
                      </a:pPr>
                      <a:r>
                        <a:rPr sz="1100" spc="25" dirty="0">
                          <a:latin typeface="Segoe UI"/>
                          <a:cs typeface="Segoe UI"/>
                        </a:rPr>
                        <a:t>6</a:t>
                      </a:r>
                      <a:r>
                        <a:rPr sz="1100" spc="10" dirty="0">
                          <a:latin typeface="Segoe UI"/>
                          <a:cs typeface="Segoe UI"/>
                        </a:rPr>
                        <a:t>,</a:t>
                      </a:r>
                      <a:r>
                        <a:rPr sz="1100" spc="15" dirty="0">
                          <a:latin typeface="Segoe UI"/>
                          <a:cs typeface="Segoe UI"/>
                        </a:rPr>
                        <a:t>00</a:t>
                      </a:r>
                      <a:r>
                        <a:rPr sz="1100" spc="10" dirty="0">
                          <a:latin typeface="Segoe UI"/>
                          <a:cs typeface="Segoe UI"/>
                        </a:rPr>
                        <a:t>,</a:t>
                      </a:r>
                      <a:r>
                        <a:rPr sz="1100" spc="25" dirty="0">
                          <a:latin typeface="Segoe UI"/>
                          <a:cs typeface="Segoe UI"/>
                        </a:rPr>
                        <a:t>0</a:t>
                      </a:r>
                      <a:r>
                        <a:rPr sz="1100" spc="15" dirty="0">
                          <a:latin typeface="Segoe UI"/>
                          <a:cs typeface="Segoe UI"/>
                        </a:rPr>
                        <a:t>00</a:t>
                      </a:r>
                      <a:endParaRPr sz="1100">
                        <a:latin typeface="Segoe UI"/>
                        <a:cs typeface="Segoe UI"/>
                      </a:endParaRPr>
                    </a:p>
                  </a:txBody>
                  <a:tcPr marL="0" marR="0" marT="48895"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EAF1DD"/>
                    </a:solidFill>
                  </a:tcPr>
                </a:tc>
                <a:tc>
                  <a:txBody>
                    <a:bodyPr/>
                    <a:lstStyle/>
                    <a:p>
                      <a:pPr algn="ctr">
                        <a:lnSpc>
                          <a:spcPct val="100000"/>
                        </a:lnSpc>
                        <a:spcBef>
                          <a:spcPts val="385"/>
                        </a:spcBef>
                      </a:pPr>
                      <a:r>
                        <a:rPr sz="1100" spc="15" dirty="0">
                          <a:latin typeface="Segoe UI"/>
                          <a:cs typeface="Segoe UI"/>
                        </a:rPr>
                        <a:t>0.4064</a:t>
                      </a:r>
                      <a:endParaRPr sz="1100">
                        <a:latin typeface="Segoe UI"/>
                        <a:cs typeface="Segoe UI"/>
                      </a:endParaRPr>
                    </a:p>
                  </a:txBody>
                  <a:tcPr marL="0" marR="0" marT="48895"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EAF1DD"/>
                    </a:solidFill>
                  </a:tcPr>
                </a:tc>
                <a:tc>
                  <a:txBody>
                    <a:bodyPr/>
                    <a:lstStyle/>
                    <a:p>
                      <a:pPr marR="38100" algn="r">
                        <a:lnSpc>
                          <a:spcPct val="100000"/>
                        </a:lnSpc>
                        <a:spcBef>
                          <a:spcPts val="385"/>
                        </a:spcBef>
                      </a:pPr>
                      <a:r>
                        <a:rPr sz="1100" spc="25" dirty="0">
                          <a:latin typeface="Segoe UI"/>
                          <a:cs typeface="Segoe UI"/>
                        </a:rPr>
                        <a:t>2</a:t>
                      </a:r>
                      <a:r>
                        <a:rPr sz="1100" spc="10" dirty="0">
                          <a:latin typeface="Segoe UI"/>
                          <a:cs typeface="Segoe UI"/>
                        </a:rPr>
                        <a:t>,</a:t>
                      </a:r>
                      <a:r>
                        <a:rPr sz="1100" spc="15" dirty="0">
                          <a:latin typeface="Segoe UI"/>
                          <a:cs typeface="Segoe UI"/>
                        </a:rPr>
                        <a:t>43</a:t>
                      </a:r>
                      <a:r>
                        <a:rPr sz="1100" spc="10" dirty="0">
                          <a:latin typeface="Segoe UI"/>
                          <a:cs typeface="Segoe UI"/>
                        </a:rPr>
                        <a:t>,</a:t>
                      </a:r>
                      <a:r>
                        <a:rPr sz="1100" spc="25" dirty="0">
                          <a:latin typeface="Segoe UI"/>
                          <a:cs typeface="Segoe UI"/>
                        </a:rPr>
                        <a:t>8</a:t>
                      </a:r>
                      <a:r>
                        <a:rPr sz="1100" spc="15" dirty="0">
                          <a:latin typeface="Segoe UI"/>
                          <a:cs typeface="Segoe UI"/>
                        </a:rPr>
                        <a:t>40</a:t>
                      </a:r>
                      <a:endParaRPr sz="1100">
                        <a:latin typeface="Segoe UI"/>
                        <a:cs typeface="Segoe UI"/>
                      </a:endParaRPr>
                    </a:p>
                  </a:txBody>
                  <a:tcPr marL="0" marR="0" marT="48895"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EAF1DD"/>
                    </a:solidFill>
                  </a:tcPr>
                </a:tc>
                <a:extLst>
                  <a:ext uri="{0D108BD9-81ED-4DB2-BD59-A6C34878D82A}">
                    <a16:rowId xmlns:a16="http://schemas.microsoft.com/office/drawing/2014/main" val="10004"/>
                  </a:ext>
                </a:extLst>
              </a:tr>
            </a:tbl>
          </a:graphicData>
        </a:graphic>
      </p:graphicFrame>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txBox="1"/>
          <p:nvPr/>
        </p:nvSpPr>
        <p:spPr>
          <a:xfrm>
            <a:off x="1639316" y="734060"/>
            <a:ext cx="316865" cy="193675"/>
          </a:xfrm>
          <a:prstGeom prst="rect">
            <a:avLst/>
          </a:prstGeom>
        </p:spPr>
        <p:txBody>
          <a:bodyPr vert="horz" wrap="square" lIns="0" tIns="12700" rIns="0" bIns="0" rtlCol="0">
            <a:spAutoFit/>
          </a:bodyPr>
          <a:lstStyle/>
          <a:p>
            <a:pPr marL="12700">
              <a:lnSpc>
                <a:spcPct val="100000"/>
              </a:lnSpc>
              <a:spcBef>
                <a:spcPts val="100"/>
              </a:spcBef>
            </a:pPr>
            <a:r>
              <a:rPr sz="1100" b="1" spc="25" dirty="0">
                <a:solidFill>
                  <a:srgbClr val="FFFFFF"/>
                </a:solidFill>
                <a:latin typeface="Segoe UI"/>
                <a:cs typeface="Segoe UI"/>
              </a:rPr>
              <a:t>7</a:t>
            </a:r>
            <a:r>
              <a:rPr sz="1100" b="1" spc="10" dirty="0">
                <a:solidFill>
                  <a:srgbClr val="FFFFFF"/>
                </a:solidFill>
                <a:latin typeface="Segoe UI"/>
                <a:cs typeface="Segoe UI"/>
              </a:rPr>
              <a:t>.</a:t>
            </a:r>
            <a:r>
              <a:rPr sz="1100" b="1" spc="25" dirty="0">
                <a:solidFill>
                  <a:srgbClr val="FFFFFF"/>
                </a:solidFill>
                <a:latin typeface="Segoe UI"/>
                <a:cs typeface="Segoe UI"/>
              </a:rPr>
              <a:t>38</a:t>
            </a:r>
            <a:endParaRPr sz="1100">
              <a:latin typeface="Segoe UI"/>
              <a:cs typeface="Segoe UI"/>
            </a:endParaRPr>
          </a:p>
        </p:txBody>
      </p:sp>
      <p:graphicFrame>
        <p:nvGraphicFramePr>
          <p:cNvPr id="4" name="object 4"/>
          <p:cNvGraphicFramePr>
            <a:graphicFrameLocks noGrp="1"/>
          </p:cNvGraphicFramePr>
          <p:nvPr/>
        </p:nvGraphicFramePr>
        <p:xfrm>
          <a:off x="914400" y="1269491"/>
          <a:ext cx="5191125" cy="1074419"/>
        </p:xfrm>
        <a:graphic>
          <a:graphicData uri="http://schemas.openxmlformats.org/drawingml/2006/table">
            <a:tbl>
              <a:tblPr firstRow="1" bandRow="1">
                <a:tableStyleId>{2D5ABB26-0587-4C30-8999-92F81FD0307C}</a:tableStyleId>
              </a:tblPr>
              <a:tblGrid>
                <a:gridCol w="740410">
                  <a:extLst>
                    <a:ext uri="{9D8B030D-6E8A-4147-A177-3AD203B41FA5}">
                      <a16:colId xmlns:a16="http://schemas.microsoft.com/office/drawing/2014/main" val="20000"/>
                    </a:ext>
                  </a:extLst>
                </a:gridCol>
                <a:gridCol w="800100">
                  <a:extLst>
                    <a:ext uri="{9D8B030D-6E8A-4147-A177-3AD203B41FA5}">
                      <a16:colId xmlns:a16="http://schemas.microsoft.com/office/drawing/2014/main" val="20001"/>
                    </a:ext>
                  </a:extLst>
                </a:gridCol>
                <a:gridCol w="628015">
                  <a:extLst>
                    <a:ext uri="{9D8B030D-6E8A-4147-A177-3AD203B41FA5}">
                      <a16:colId xmlns:a16="http://schemas.microsoft.com/office/drawing/2014/main" val="20002"/>
                    </a:ext>
                  </a:extLst>
                </a:gridCol>
                <a:gridCol w="768350">
                  <a:extLst>
                    <a:ext uri="{9D8B030D-6E8A-4147-A177-3AD203B41FA5}">
                      <a16:colId xmlns:a16="http://schemas.microsoft.com/office/drawing/2014/main" val="20003"/>
                    </a:ext>
                  </a:extLst>
                </a:gridCol>
                <a:gridCol w="800100">
                  <a:extLst>
                    <a:ext uri="{9D8B030D-6E8A-4147-A177-3AD203B41FA5}">
                      <a16:colId xmlns:a16="http://schemas.microsoft.com/office/drawing/2014/main" val="20004"/>
                    </a:ext>
                  </a:extLst>
                </a:gridCol>
                <a:gridCol w="685800">
                  <a:extLst>
                    <a:ext uri="{9D8B030D-6E8A-4147-A177-3AD203B41FA5}">
                      <a16:colId xmlns:a16="http://schemas.microsoft.com/office/drawing/2014/main" val="20005"/>
                    </a:ext>
                  </a:extLst>
                </a:gridCol>
                <a:gridCol w="768350">
                  <a:extLst>
                    <a:ext uri="{9D8B030D-6E8A-4147-A177-3AD203B41FA5}">
                      <a16:colId xmlns:a16="http://schemas.microsoft.com/office/drawing/2014/main" val="20006"/>
                    </a:ext>
                  </a:extLst>
                </a:gridCol>
              </a:tblGrid>
              <a:tr h="268217">
                <a:tc>
                  <a:txBody>
                    <a:bodyPr/>
                    <a:lstStyle/>
                    <a:p>
                      <a:pPr algn="ctr">
                        <a:lnSpc>
                          <a:spcPct val="100000"/>
                        </a:lnSpc>
                        <a:spcBef>
                          <a:spcPts val="400"/>
                        </a:spcBef>
                      </a:pPr>
                      <a:r>
                        <a:rPr sz="1100" dirty="0">
                          <a:latin typeface="Segoe UI"/>
                          <a:cs typeface="Segoe UI"/>
                        </a:rPr>
                        <a:t>4</a:t>
                      </a:r>
                      <a:endParaRPr sz="1100">
                        <a:latin typeface="Segoe UI"/>
                        <a:cs typeface="Segoe UI"/>
                      </a:endParaRPr>
                    </a:p>
                  </a:txBody>
                  <a:tcPr marL="0" marR="0" marT="50800"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EAF1DD"/>
                    </a:solidFill>
                  </a:tcPr>
                </a:tc>
                <a:tc>
                  <a:txBody>
                    <a:bodyPr/>
                    <a:lstStyle/>
                    <a:p>
                      <a:pPr marL="332105">
                        <a:lnSpc>
                          <a:spcPct val="100000"/>
                        </a:lnSpc>
                        <a:spcBef>
                          <a:spcPts val="400"/>
                        </a:spcBef>
                      </a:pPr>
                      <a:r>
                        <a:rPr sz="1100" spc="15" dirty="0">
                          <a:latin typeface="Segoe UI"/>
                          <a:cs typeface="Segoe UI"/>
                        </a:rPr>
                        <a:t>50,000</a:t>
                      </a:r>
                      <a:endParaRPr sz="1100">
                        <a:latin typeface="Segoe UI"/>
                        <a:cs typeface="Segoe UI"/>
                      </a:endParaRPr>
                    </a:p>
                  </a:txBody>
                  <a:tcPr marL="0" marR="0" marT="50800"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EAF1DD"/>
                    </a:solidFill>
                  </a:tcPr>
                </a:tc>
                <a:tc>
                  <a:txBody>
                    <a:bodyPr/>
                    <a:lstStyle/>
                    <a:p>
                      <a:pPr marL="103505">
                        <a:lnSpc>
                          <a:spcPct val="100000"/>
                        </a:lnSpc>
                        <a:spcBef>
                          <a:spcPts val="400"/>
                        </a:spcBef>
                      </a:pPr>
                      <a:r>
                        <a:rPr sz="1100" spc="15" dirty="0">
                          <a:latin typeface="Segoe UI"/>
                          <a:cs typeface="Segoe UI"/>
                        </a:rPr>
                        <a:t>0.2201</a:t>
                      </a:r>
                      <a:endParaRPr sz="1100">
                        <a:latin typeface="Segoe UI"/>
                        <a:cs typeface="Segoe UI"/>
                      </a:endParaRPr>
                    </a:p>
                  </a:txBody>
                  <a:tcPr marL="0" marR="0" marT="50800"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EAF1DD"/>
                    </a:solidFill>
                  </a:tcPr>
                </a:tc>
                <a:tc>
                  <a:txBody>
                    <a:bodyPr/>
                    <a:lstStyle/>
                    <a:p>
                      <a:pPr marR="38100" algn="r">
                        <a:lnSpc>
                          <a:spcPct val="100000"/>
                        </a:lnSpc>
                        <a:spcBef>
                          <a:spcPts val="400"/>
                        </a:spcBef>
                      </a:pPr>
                      <a:r>
                        <a:rPr sz="1100" spc="15" dirty="0">
                          <a:latin typeface="Segoe UI"/>
                          <a:cs typeface="Segoe UI"/>
                        </a:rPr>
                        <a:t>1</a:t>
                      </a:r>
                      <a:r>
                        <a:rPr sz="1100" spc="25" dirty="0">
                          <a:latin typeface="Segoe UI"/>
                          <a:cs typeface="Segoe UI"/>
                        </a:rPr>
                        <a:t>1</a:t>
                      </a:r>
                      <a:r>
                        <a:rPr sz="1100" spc="10" dirty="0">
                          <a:latin typeface="Segoe UI"/>
                          <a:cs typeface="Segoe UI"/>
                        </a:rPr>
                        <a:t>,</a:t>
                      </a:r>
                      <a:r>
                        <a:rPr sz="1100" spc="15" dirty="0">
                          <a:latin typeface="Segoe UI"/>
                          <a:cs typeface="Segoe UI"/>
                        </a:rPr>
                        <a:t>005</a:t>
                      </a:r>
                      <a:endParaRPr sz="1100">
                        <a:latin typeface="Segoe UI"/>
                        <a:cs typeface="Segoe UI"/>
                      </a:endParaRPr>
                    </a:p>
                  </a:txBody>
                  <a:tcPr marL="0" marR="0" marT="50800"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EAF1DD"/>
                    </a:solidFill>
                  </a:tcPr>
                </a:tc>
                <a:tc>
                  <a:txBody>
                    <a:bodyPr/>
                    <a:lstStyle/>
                    <a:p>
                      <a:pPr marL="220345">
                        <a:lnSpc>
                          <a:spcPct val="100000"/>
                        </a:lnSpc>
                        <a:spcBef>
                          <a:spcPts val="400"/>
                        </a:spcBef>
                      </a:pPr>
                      <a:r>
                        <a:rPr sz="1100" spc="15" dirty="0">
                          <a:latin typeface="Segoe UI"/>
                          <a:cs typeface="Segoe UI"/>
                        </a:rPr>
                        <a:t>6,00,000</a:t>
                      </a:r>
                      <a:endParaRPr sz="1100">
                        <a:latin typeface="Segoe UI"/>
                        <a:cs typeface="Segoe UI"/>
                      </a:endParaRPr>
                    </a:p>
                  </a:txBody>
                  <a:tcPr marL="0" marR="0" marT="50800"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EAF1DD"/>
                    </a:solidFill>
                  </a:tcPr>
                </a:tc>
                <a:tc>
                  <a:txBody>
                    <a:bodyPr/>
                    <a:lstStyle/>
                    <a:p>
                      <a:pPr marL="130810">
                        <a:lnSpc>
                          <a:spcPct val="100000"/>
                        </a:lnSpc>
                        <a:spcBef>
                          <a:spcPts val="400"/>
                        </a:spcBef>
                      </a:pPr>
                      <a:r>
                        <a:rPr sz="1100" spc="15" dirty="0">
                          <a:latin typeface="Segoe UI"/>
                          <a:cs typeface="Segoe UI"/>
                        </a:rPr>
                        <a:t>0.3011</a:t>
                      </a:r>
                      <a:endParaRPr sz="1100">
                        <a:latin typeface="Segoe UI"/>
                        <a:cs typeface="Segoe UI"/>
                      </a:endParaRPr>
                    </a:p>
                  </a:txBody>
                  <a:tcPr marL="0" marR="0" marT="50800"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EAF1DD"/>
                    </a:solidFill>
                  </a:tcPr>
                </a:tc>
                <a:tc>
                  <a:txBody>
                    <a:bodyPr/>
                    <a:lstStyle/>
                    <a:p>
                      <a:pPr marR="38100" algn="r">
                        <a:lnSpc>
                          <a:spcPct val="100000"/>
                        </a:lnSpc>
                        <a:spcBef>
                          <a:spcPts val="400"/>
                        </a:spcBef>
                      </a:pPr>
                      <a:r>
                        <a:rPr sz="1100" spc="25" dirty="0">
                          <a:latin typeface="Segoe UI"/>
                          <a:cs typeface="Segoe UI"/>
                        </a:rPr>
                        <a:t>1</a:t>
                      </a:r>
                      <a:r>
                        <a:rPr sz="1100" spc="10" dirty="0">
                          <a:latin typeface="Segoe UI"/>
                          <a:cs typeface="Segoe UI"/>
                        </a:rPr>
                        <a:t>,</a:t>
                      </a:r>
                      <a:r>
                        <a:rPr sz="1100" spc="15" dirty="0">
                          <a:latin typeface="Segoe UI"/>
                          <a:cs typeface="Segoe UI"/>
                        </a:rPr>
                        <a:t>80</a:t>
                      </a:r>
                      <a:r>
                        <a:rPr sz="1100" spc="10" dirty="0">
                          <a:latin typeface="Segoe UI"/>
                          <a:cs typeface="Segoe UI"/>
                        </a:rPr>
                        <a:t>,</a:t>
                      </a:r>
                      <a:r>
                        <a:rPr sz="1100" spc="25" dirty="0">
                          <a:latin typeface="Segoe UI"/>
                          <a:cs typeface="Segoe UI"/>
                        </a:rPr>
                        <a:t>6</a:t>
                      </a:r>
                      <a:r>
                        <a:rPr sz="1100" spc="15" dirty="0">
                          <a:latin typeface="Segoe UI"/>
                          <a:cs typeface="Segoe UI"/>
                        </a:rPr>
                        <a:t>60</a:t>
                      </a:r>
                      <a:endParaRPr sz="1100">
                        <a:latin typeface="Segoe UI"/>
                        <a:cs typeface="Segoe UI"/>
                      </a:endParaRPr>
                    </a:p>
                  </a:txBody>
                  <a:tcPr marL="0" marR="0" marT="50800"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EAF1DD"/>
                    </a:solidFill>
                  </a:tcPr>
                </a:tc>
                <a:extLst>
                  <a:ext uri="{0D108BD9-81ED-4DB2-BD59-A6C34878D82A}">
                    <a16:rowId xmlns:a16="http://schemas.microsoft.com/office/drawing/2014/main" val="10000"/>
                  </a:ext>
                </a:extLst>
              </a:tr>
              <a:tr h="269748">
                <a:tc>
                  <a:txBody>
                    <a:bodyPr/>
                    <a:lstStyle/>
                    <a:p>
                      <a:pPr>
                        <a:lnSpc>
                          <a:spcPct val="100000"/>
                        </a:lnSpc>
                      </a:pPr>
                      <a:endParaRPr sz="1100">
                        <a:latin typeface="Times New Roman"/>
                        <a:cs typeface="Times New Roman"/>
                      </a:endParaRPr>
                    </a:p>
                  </a:txBody>
                  <a:tcPr marL="0" marR="0" marT="0"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EAF1DD"/>
                    </a:solidFill>
                  </a:tcPr>
                </a:tc>
                <a:tc>
                  <a:txBody>
                    <a:bodyPr/>
                    <a:lstStyle/>
                    <a:p>
                      <a:pPr>
                        <a:lnSpc>
                          <a:spcPct val="100000"/>
                        </a:lnSpc>
                      </a:pPr>
                      <a:endParaRPr sz="1100">
                        <a:latin typeface="Times New Roman"/>
                        <a:cs typeface="Times New Roman"/>
                      </a:endParaRPr>
                    </a:p>
                  </a:txBody>
                  <a:tcPr marL="0" marR="0" marT="0"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EAF1DD"/>
                    </a:solidFill>
                  </a:tcPr>
                </a:tc>
                <a:tc>
                  <a:txBody>
                    <a:bodyPr/>
                    <a:lstStyle/>
                    <a:p>
                      <a:pPr>
                        <a:lnSpc>
                          <a:spcPct val="100000"/>
                        </a:lnSpc>
                      </a:pPr>
                      <a:endParaRPr sz="1100">
                        <a:latin typeface="Times New Roman"/>
                        <a:cs typeface="Times New Roman"/>
                      </a:endParaRPr>
                    </a:p>
                  </a:txBody>
                  <a:tcPr marL="0" marR="0" marT="0"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EAF1DD"/>
                    </a:solidFill>
                  </a:tcPr>
                </a:tc>
                <a:tc>
                  <a:txBody>
                    <a:bodyPr/>
                    <a:lstStyle/>
                    <a:p>
                      <a:pPr marR="37465" algn="r">
                        <a:lnSpc>
                          <a:spcPct val="100000"/>
                        </a:lnSpc>
                        <a:spcBef>
                          <a:spcPts val="400"/>
                        </a:spcBef>
                      </a:pPr>
                      <a:r>
                        <a:rPr sz="1100" spc="10" dirty="0">
                          <a:latin typeface="Segoe UI"/>
                          <a:cs typeface="Segoe UI"/>
                        </a:rPr>
                        <a:t>(</a:t>
                      </a:r>
                      <a:r>
                        <a:rPr sz="1100" spc="15" dirty="0">
                          <a:latin typeface="Segoe UI"/>
                          <a:cs typeface="Segoe UI"/>
                        </a:rPr>
                        <a:t>4</a:t>
                      </a:r>
                      <a:r>
                        <a:rPr sz="1100" spc="25" dirty="0">
                          <a:latin typeface="Segoe UI"/>
                          <a:cs typeface="Segoe UI"/>
                        </a:rPr>
                        <a:t>1</a:t>
                      </a:r>
                      <a:r>
                        <a:rPr sz="1100" spc="15" dirty="0">
                          <a:latin typeface="Segoe UI"/>
                          <a:cs typeface="Segoe UI"/>
                        </a:rPr>
                        <a:t>5)</a:t>
                      </a:r>
                      <a:endParaRPr sz="1100">
                        <a:latin typeface="Segoe UI"/>
                        <a:cs typeface="Segoe UI"/>
                      </a:endParaRPr>
                    </a:p>
                  </a:txBody>
                  <a:tcPr marL="0" marR="0" marT="50800"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EAF1DD"/>
                    </a:solidFill>
                  </a:tcPr>
                </a:tc>
                <a:tc>
                  <a:txBody>
                    <a:bodyPr/>
                    <a:lstStyle/>
                    <a:p>
                      <a:pPr>
                        <a:lnSpc>
                          <a:spcPct val="100000"/>
                        </a:lnSpc>
                      </a:pPr>
                      <a:endParaRPr sz="1100">
                        <a:latin typeface="Times New Roman"/>
                        <a:cs typeface="Times New Roman"/>
                      </a:endParaRPr>
                    </a:p>
                  </a:txBody>
                  <a:tcPr marL="0" marR="0" marT="0"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EAF1DD"/>
                    </a:solidFill>
                  </a:tcPr>
                </a:tc>
                <a:tc>
                  <a:txBody>
                    <a:bodyPr/>
                    <a:lstStyle/>
                    <a:p>
                      <a:pPr>
                        <a:lnSpc>
                          <a:spcPct val="100000"/>
                        </a:lnSpc>
                      </a:pPr>
                      <a:endParaRPr sz="1100">
                        <a:latin typeface="Times New Roman"/>
                        <a:cs typeface="Times New Roman"/>
                      </a:endParaRPr>
                    </a:p>
                  </a:txBody>
                  <a:tcPr marL="0" marR="0" marT="0"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EAF1DD"/>
                    </a:solidFill>
                  </a:tcPr>
                </a:tc>
                <a:tc>
                  <a:txBody>
                    <a:bodyPr/>
                    <a:lstStyle/>
                    <a:p>
                      <a:pPr marR="38100" algn="r">
                        <a:lnSpc>
                          <a:spcPct val="100000"/>
                        </a:lnSpc>
                        <a:spcBef>
                          <a:spcPts val="400"/>
                        </a:spcBef>
                      </a:pPr>
                      <a:r>
                        <a:rPr sz="1100" spc="15" dirty="0">
                          <a:latin typeface="Segoe UI"/>
                          <a:cs typeface="Segoe UI"/>
                        </a:rPr>
                        <a:t>14</a:t>
                      </a:r>
                      <a:endParaRPr sz="1100">
                        <a:latin typeface="Segoe UI"/>
                        <a:cs typeface="Segoe UI"/>
                      </a:endParaRPr>
                    </a:p>
                  </a:txBody>
                  <a:tcPr marL="0" marR="0" marT="50800"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EAF1DD"/>
                    </a:solidFill>
                  </a:tcPr>
                </a:tc>
                <a:extLst>
                  <a:ext uri="{0D108BD9-81ED-4DB2-BD59-A6C34878D82A}">
                    <a16:rowId xmlns:a16="http://schemas.microsoft.com/office/drawing/2014/main" val="10001"/>
                  </a:ext>
                </a:extLst>
              </a:tr>
              <a:tr h="268230">
                <a:tc gridSpan="2">
                  <a:txBody>
                    <a:bodyPr/>
                    <a:lstStyle/>
                    <a:p>
                      <a:pPr marL="45085">
                        <a:lnSpc>
                          <a:spcPct val="100000"/>
                        </a:lnSpc>
                        <a:spcBef>
                          <a:spcPts val="385"/>
                        </a:spcBef>
                      </a:pPr>
                      <a:r>
                        <a:rPr sz="1100" spc="10" dirty="0">
                          <a:latin typeface="Segoe UI"/>
                          <a:cs typeface="Segoe UI"/>
                        </a:rPr>
                        <a:t>IRR of </a:t>
                      </a:r>
                      <a:r>
                        <a:rPr sz="1100" spc="15" dirty="0">
                          <a:latin typeface="Segoe UI"/>
                          <a:cs typeface="Segoe UI"/>
                        </a:rPr>
                        <a:t>Project </a:t>
                      </a:r>
                      <a:r>
                        <a:rPr sz="1100" dirty="0">
                          <a:latin typeface="Segoe UI"/>
                          <a:cs typeface="Segoe UI"/>
                        </a:rPr>
                        <a:t>A =</a:t>
                      </a:r>
                      <a:r>
                        <a:rPr sz="1100" spc="30" dirty="0">
                          <a:latin typeface="Segoe UI"/>
                          <a:cs typeface="Segoe UI"/>
                        </a:rPr>
                        <a:t> </a:t>
                      </a:r>
                      <a:r>
                        <a:rPr sz="1100" spc="10" dirty="0">
                          <a:latin typeface="Segoe UI"/>
                          <a:cs typeface="Segoe UI"/>
                        </a:rPr>
                        <a:t>46%</a:t>
                      </a:r>
                      <a:endParaRPr sz="1100">
                        <a:latin typeface="Segoe UI"/>
                        <a:cs typeface="Segoe UI"/>
                      </a:endParaRPr>
                    </a:p>
                  </a:txBody>
                  <a:tcPr marL="0" marR="0" marT="48895"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EAF1DD"/>
                    </a:solidFill>
                  </a:tcPr>
                </a:tc>
                <a:tc hMerge="1">
                  <a:txBody>
                    <a:bodyPr/>
                    <a:lstStyle/>
                    <a:p>
                      <a:endParaRPr/>
                    </a:p>
                  </a:txBody>
                  <a:tcPr marL="0" marR="0" marT="0" marB="0"/>
                </a:tc>
                <a:tc>
                  <a:txBody>
                    <a:bodyPr/>
                    <a:lstStyle/>
                    <a:p>
                      <a:pPr>
                        <a:lnSpc>
                          <a:spcPct val="100000"/>
                        </a:lnSpc>
                      </a:pPr>
                      <a:endParaRPr sz="1100">
                        <a:latin typeface="Times New Roman"/>
                        <a:cs typeface="Times New Roman"/>
                      </a:endParaRPr>
                    </a:p>
                  </a:txBody>
                  <a:tcPr marL="0" marR="0" marT="0"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EAF1DD"/>
                    </a:solidFill>
                  </a:tcPr>
                </a:tc>
                <a:tc>
                  <a:txBody>
                    <a:bodyPr/>
                    <a:lstStyle/>
                    <a:p>
                      <a:pPr>
                        <a:lnSpc>
                          <a:spcPct val="100000"/>
                        </a:lnSpc>
                      </a:pPr>
                      <a:endParaRPr sz="1100">
                        <a:latin typeface="Times New Roman"/>
                        <a:cs typeface="Times New Roman"/>
                      </a:endParaRPr>
                    </a:p>
                  </a:txBody>
                  <a:tcPr marL="0" marR="0" marT="0"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EAF1DD"/>
                    </a:solidFill>
                  </a:tcPr>
                </a:tc>
                <a:tc>
                  <a:txBody>
                    <a:bodyPr/>
                    <a:lstStyle/>
                    <a:p>
                      <a:pPr>
                        <a:lnSpc>
                          <a:spcPct val="100000"/>
                        </a:lnSpc>
                      </a:pPr>
                      <a:endParaRPr sz="1100">
                        <a:latin typeface="Times New Roman"/>
                        <a:cs typeface="Times New Roman"/>
                      </a:endParaRPr>
                    </a:p>
                  </a:txBody>
                  <a:tcPr marL="0" marR="0" marT="0"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EAF1DD"/>
                    </a:solidFill>
                  </a:tcPr>
                </a:tc>
                <a:tc>
                  <a:txBody>
                    <a:bodyPr/>
                    <a:lstStyle/>
                    <a:p>
                      <a:pPr>
                        <a:lnSpc>
                          <a:spcPct val="100000"/>
                        </a:lnSpc>
                      </a:pPr>
                      <a:endParaRPr sz="1100">
                        <a:latin typeface="Times New Roman"/>
                        <a:cs typeface="Times New Roman"/>
                      </a:endParaRPr>
                    </a:p>
                  </a:txBody>
                  <a:tcPr marL="0" marR="0" marT="0"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EAF1DD"/>
                    </a:solidFill>
                  </a:tcPr>
                </a:tc>
                <a:tc>
                  <a:txBody>
                    <a:bodyPr/>
                    <a:lstStyle/>
                    <a:p>
                      <a:pPr>
                        <a:lnSpc>
                          <a:spcPct val="100000"/>
                        </a:lnSpc>
                      </a:pPr>
                      <a:endParaRPr sz="1100">
                        <a:latin typeface="Times New Roman"/>
                        <a:cs typeface="Times New Roman"/>
                      </a:endParaRPr>
                    </a:p>
                  </a:txBody>
                  <a:tcPr marL="0" marR="0" marT="0"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EAF1DD"/>
                    </a:solidFill>
                  </a:tcPr>
                </a:tc>
                <a:extLst>
                  <a:ext uri="{0D108BD9-81ED-4DB2-BD59-A6C34878D82A}">
                    <a16:rowId xmlns:a16="http://schemas.microsoft.com/office/drawing/2014/main" val="10002"/>
                  </a:ext>
                </a:extLst>
              </a:tr>
              <a:tr h="268224">
                <a:tc gridSpan="2">
                  <a:txBody>
                    <a:bodyPr/>
                    <a:lstStyle/>
                    <a:p>
                      <a:pPr marL="45085">
                        <a:lnSpc>
                          <a:spcPct val="100000"/>
                        </a:lnSpc>
                        <a:spcBef>
                          <a:spcPts val="385"/>
                        </a:spcBef>
                      </a:pPr>
                      <a:r>
                        <a:rPr sz="1100" spc="10" dirty="0">
                          <a:latin typeface="Segoe UI"/>
                          <a:cs typeface="Segoe UI"/>
                        </a:rPr>
                        <a:t>IRR of </a:t>
                      </a:r>
                      <a:r>
                        <a:rPr sz="1100" spc="15" dirty="0">
                          <a:latin typeface="Segoe UI"/>
                          <a:cs typeface="Segoe UI"/>
                        </a:rPr>
                        <a:t>Project </a:t>
                      </a:r>
                      <a:r>
                        <a:rPr sz="1100" dirty="0">
                          <a:latin typeface="Segoe UI"/>
                          <a:cs typeface="Segoe UI"/>
                        </a:rPr>
                        <a:t>B =</a:t>
                      </a:r>
                      <a:r>
                        <a:rPr sz="1100" spc="85" dirty="0">
                          <a:latin typeface="Segoe UI"/>
                          <a:cs typeface="Segoe UI"/>
                        </a:rPr>
                        <a:t> </a:t>
                      </a:r>
                      <a:r>
                        <a:rPr sz="1100" spc="10" dirty="0">
                          <a:latin typeface="Segoe UI"/>
                          <a:cs typeface="Segoe UI"/>
                        </a:rPr>
                        <a:t>35%</a:t>
                      </a:r>
                      <a:endParaRPr sz="1100">
                        <a:latin typeface="Segoe UI"/>
                        <a:cs typeface="Segoe UI"/>
                      </a:endParaRPr>
                    </a:p>
                  </a:txBody>
                  <a:tcPr marL="0" marR="0" marT="48895"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EAF1DD"/>
                    </a:solidFill>
                  </a:tcPr>
                </a:tc>
                <a:tc hMerge="1">
                  <a:txBody>
                    <a:bodyPr/>
                    <a:lstStyle/>
                    <a:p>
                      <a:endParaRPr/>
                    </a:p>
                  </a:txBody>
                  <a:tcPr marL="0" marR="0" marT="0" marB="0"/>
                </a:tc>
                <a:tc>
                  <a:txBody>
                    <a:bodyPr/>
                    <a:lstStyle/>
                    <a:p>
                      <a:pPr>
                        <a:lnSpc>
                          <a:spcPct val="100000"/>
                        </a:lnSpc>
                      </a:pPr>
                      <a:endParaRPr sz="1100">
                        <a:latin typeface="Times New Roman"/>
                        <a:cs typeface="Times New Roman"/>
                      </a:endParaRPr>
                    </a:p>
                  </a:txBody>
                  <a:tcPr marL="0" marR="0" marT="0"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EAF1DD"/>
                    </a:solidFill>
                  </a:tcPr>
                </a:tc>
                <a:tc>
                  <a:txBody>
                    <a:bodyPr/>
                    <a:lstStyle/>
                    <a:p>
                      <a:pPr>
                        <a:lnSpc>
                          <a:spcPct val="100000"/>
                        </a:lnSpc>
                      </a:pPr>
                      <a:endParaRPr sz="1100">
                        <a:latin typeface="Times New Roman"/>
                        <a:cs typeface="Times New Roman"/>
                      </a:endParaRPr>
                    </a:p>
                  </a:txBody>
                  <a:tcPr marL="0" marR="0" marT="0"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EAF1DD"/>
                    </a:solidFill>
                  </a:tcPr>
                </a:tc>
                <a:tc>
                  <a:txBody>
                    <a:bodyPr/>
                    <a:lstStyle/>
                    <a:p>
                      <a:pPr>
                        <a:lnSpc>
                          <a:spcPct val="100000"/>
                        </a:lnSpc>
                      </a:pPr>
                      <a:endParaRPr sz="1100">
                        <a:latin typeface="Times New Roman"/>
                        <a:cs typeface="Times New Roman"/>
                      </a:endParaRPr>
                    </a:p>
                  </a:txBody>
                  <a:tcPr marL="0" marR="0" marT="0"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EAF1DD"/>
                    </a:solidFill>
                  </a:tcPr>
                </a:tc>
                <a:tc>
                  <a:txBody>
                    <a:bodyPr/>
                    <a:lstStyle/>
                    <a:p>
                      <a:pPr>
                        <a:lnSpc>
                          <a:spcPct val="100000"/>
                        </a:lnSpc>
                      </a:pPr>
                      <a:endParaRPr sz="1100">
                        <a:latin typeface="Times New Roman"/>
                        <a:cs typeface="Times New Roman"/>
                      </a:endParaRPr>
                    </a:p>
                  </a:txBody>
                  <a:tcPr marL="0" marR="0" marT="0"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EAF1DD"/>
                    </a:solidFill>
                  </a:tcPr>
                </a:tc>
                <a:tc>
                  <a:txBody>
                    <a:bodyPr/>
                    <a:lstStyle/>
                    <a:p>
                      <a:pPr>
                        <a:lnSpc>
                          <a:spcPct val="100000"/>
                        </a:lnSpc>
                      </a:pPr>
                      <a:endParaRPr sz="1100">
                        <a:latin typeface="Times New Roman"/>
                        <a:cs typeface="Times New Roman"/>
                      </a:endParaRPr>
                    </a:p>
                  </a:txBody>
                  <a:tcPr marL="0" marR="0" marT="0"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EAF1DD"/>
                    </a:solidFill>
                  </a:tcPr>
                </a:tc>
                <a:extLst>
                  <a:ext uri="{0D108BD9-81ED-4DB2-BD59-A6C34878D82A}">
                    <a16:rowId xmlns:a16="http://schemas.microsoft.com/office/drawing/2014/main" val="10003"/>
                  </a:ext>
                </a:extLst>
              </a:tr>
            </a:tbl>
          </a:graphicData>
        </a:graphic>
      </p:graphicFrame>
      <p:sp>
        <p:nvSpPr>
          <p:cNvPr id="5" name="object 5"/>
          <p:cNvSpPr txBox="1"/>
          <p:nvPr/>
        </p:nvSpPr>
        <p:spPr>
          <a:xfrm>
            <a:off x="901700" y="2403461"/>
            <a:ext cx="5282565" cy="397510"/>
          </a:xfrm>
          <a:prstGeom prst="rect">
            <a:avLst/>
          </a:prstGeom>
        </p:spPr>
        <p:txBody>
          <a:bodyPr vert="horz" wrap="square" lIns="0" tIns="12700" rIns="0" bIns="0" rtlCol="0">
            <a:spAutoFit/>
          </a:bodyPr>
          <a:lstStyle/>
          <a:p>
            <a:pPr marL="12700" marR="5080">
              <a:lnSpc>
                <a:spcPct val="110900"/>
              </a:lnSpc>
              <a:spcBef>
                <a:spcPts val="100"/>
              </a:spcBef>
            </a:pPr>
            <a:r>
              <a:rPr sz="1100" spc="15" dirty="0">
                <a:latin typeface="Segoe UI"/>
                <a:cs typeface="Segoe UI"/>
              </a:rPr>
              <a:t>However, </a:t>
            </a:r>
            <a:r>
              <a:rPr sz="1100" dirty="0">
                <a:latin typeface="Segoe UI"/>
                <a:cs typeface="Segoe UI"/>
              </a:rPr>
              <a:t>in </a:t>
            </a:r>
            <a:r>
              <a:rPr sz="1100" spc="10" dirty="0">
                <a:latin typeface="Segoe UI"/>
                <a:cs typeface="Segoe UI"/>
              </a:rPr>
              <a:t>case the </a:t>
            </a:r>
            <a:r>
              <a:rPr sz="1100" spc="15" dirty="0">
                <a:latin typeface="Segoe UI"/>
                <a:cs typeface="Segoe UI"/>
              </a:rPr>
              <a:t>relevant discounting factor </a:t>
            </a:r>
            <a:r>
              <a:rPr sz="1100" spc="10" dirty="0">
                <a:latin typeface="Segoe UI"/>
                <a:cs typeface="Segoe UI"/>
              </a:rPr>
              <a:t>is taken as 5%, the NPV of the </a:t>
            </a:r>
            <a:r>
              <a:rPr sz="1100" spc="5" dirty="0">
                <a:latin typeface="Segoe UI"/>
                <a:cs typeface="Segoe UI"/>
              </a:rPr>
              <a:t>two  </a:t>
            </a:r>
            <a:r>
              <a:rPr sz="1100" spc="15" dirty="0">
                <a:latin typeface="Segoe UI"/>
                <a:cs typeface="Segoe UI"/>
              </a:rPr>
              <a:t>projects provides </a:t>
            </a:r>
            <a:r>
              <a:rPr sz="1100" dirty="0">
                <a:latin typeface="Segoe UI"/>
                <a:cs typeface="Segoe UI"/>
              </a:rPr>
              <a:t>a </a:t>
            </a:r>
            <a:r>
              <a:rPr sz="1100" spc="15" dirty="0">
                <a:latin typeface="Segoe UI"/>
                <a:cs typeface="Segoe UI"/>
              </a:rPr>
              <a:t>different picture </a:t>
            </a:r>
            <a:r>
              <a:rPr sz="1100" spc="10" dirty="0">
                <a:latin typeface="Segoe UI"/>
                <a:cs typeface="Segoe UI"/>
              </a:rPr>
              <a:t>as</a:t>
            </a:r>
            <a:r>
              <a:rPr sz="1100" spc="150" dirty="0">
                <a:latin typeface="Segoe UI"/>
                <a:cs typeface="Segoe UI"/>
              </a:rPr>
              <a:t> </a:t>
            </a:r>
            <a:r>
              <a:rPr sz="1100" spc="15" dirty="0">
                <a:latin typeface="Segoe UI"/>
                <a:cs typeface="Segoe UI"/>
              </a:rPr>
              <a:t>follows;</a:t>
            </a:r>
            <a:endParaRPr sz="1100">
              <a:latin typeface="Segoe UI"/>
              <a:cs typeface="Segoe UI"/>
            </a:endParaRPr>
          </a:p>
        </p:txBody>
      </p:sp>
      <p:graphicFrame>
        <p:nvGraphicFramePr>
          <p:cNvPr id="6" name="object 6"/>
          <p:cNvGraphicFramePr>
            <a:graphicFrameLocks noGrp="1"/>
          </p:cNvGraphicFramePr>
          <p:nvPr/>
        </p:nvGraphicFramePr>
        <p:xfrm>
          <a:off x="914400" y="2874264"/>
          <a:ext cx="5104127" cy="1943094"/>
        </p:xfrm>
        <a:graphic>
          <a:graphicData uri="http://schemas.openxmlformats.org/drawingml/2006/table">
            <a:tbl>
              <a:tblPr firstRow="1" bandRow="1">
                <a:tableStyleId>{2D5ABB26-0587-4C30-8999-92F81FD0307C}</a:tableStyleId>
              </a:tblPr>
              <a:tblGrid>
                <a:gridCol w="511809">
                  <a:extLst>
                    <a:ext uri="{9D8B030D-6E8A-4147-A177-3AD203B41FA5}">
                      <a16:colId xmlns:a16="http://schemas.microsoft.com/office/drawing/2014/main" val="20000"/>
                    </a:ext>
                  </a:extLst>
                </a:gridCol>
                <a:gridCol w="831850">
                  <a:extLst>
                    <a:ext uri="{9D8B030D-6E8A-4147-A177-3AD203B41FA5}">
                      <a16:colId xmlns:a16="http://schemas.microsoft.com/office/drawing/2014/main" val="20001"/>
                    </a:ext>
                  </a:extLst>
                </a:gridCol>
                <a:gridCol w="632460">
                  <a:extLst>
                    <a:ext uri="{9D8B030D-6E8A-4147-A177-3AD203B41FA5}">
                      <a16:colId xmlns:a16="http://schemas.microsoft.com/office/drawing/2014/main" val="20002"/>
                    </a:ext>
                  </a:extLst>
                </a:gridCol>
                <a:gridCol w="831850">
                  <a:extLst>
                    <a:ext uri="{9D8B030D-6E8A-4147-A177-3AD203B41FA5}">
                      <a16:colId xmlns:a16="http://schemas.microsoft.com/office/drawing/2014/main" val="20003"/>
                    </a:ext>
                  </a:extLst>
                </a:gridCol>
                <a:gridCol w="833119">
                  <a:extLst>
                    <a:ext uri="{9D8B030D-6E8A-4147-A177-3AD203B41FA5}">
                      <a16:colId xmlns:a16="http://schemas.microsoft.com/office/drawing/2014/main" val="20004"/>
                    </a:ext>
                  </a:extLst>
                </a:gridCol>
                <a:gridCol w="631825">
                  <a:extLst>
                    <a:ext uri="{9D8B030D-6E8A-4147-A177-3AD203B41FA5}">
                      <a16:colId xmlns:a16="http://schemas.microsoft.com/office/drawing/2014/main" val="20005"/>
                    </a:ext>
                  </a:extLst>
                </a:gridCol>
                <a:gridCol w="831214">
                  <a:extLst>
                    <a:ext uri="{9D8B030D-6E8A-4147-A177-3AD203B41FA5}">
                      <a16:colId xmlns:a16="http://schemas.microsoft.com/office/drawing/2014/main" val="20006"/>
                    </a:ext>
                  </a:extLst>
                </a:gridCol>
              </a:tblGrid>
              <a:tr h="242315">
                <a:tc gridSpan="3">
                  <a:txBody>
                    <a:bodyPr/>
                    <a:lstStyle/>
                    <a:p>
                      <a:pPr marL="616585">
                        <a:lnSpc>
                          <a:spcPct val="100000"/>
                        </a:lnSpc>
                        <a:spcBef>
                          <a:spcPts val="290"/>
                        </a:spcBef>
                      </a:pPr>
                      <a:r>
                        <a:rPr sz="1100" b="1" spc="15" dirty="0">
                          <a:solidFill>
                            <a:srgbClr val="00A650"/>
                          </a:solidFill>
                          <a:latin typeface="Segoe UI"/>
                          <a:cs typeface="Segoe UI"/>
                        </a:rPr>
                        <a:t>Project</a:t>
                      </a:r>
                      <a:r>
                        <a:rPr sz="1100" b="1" spc="25" dirty="0">
                          <a:solidFill>
                            <a:srgbClr val="00A650"/>
                          </a:solidFill>
                          <a:latin typeface="Segoe UI"/>
                          <a:cs typeface="Segoe UI"/>
                        </a:rPr>
                        <a:t> </a:t>
                      </a:r>
                      <a:r>
                        <a:rPr sz="1100" b="1" dirty="0">
                          <a:solidFill>
                            <a:srgbClr val="00A650"/>
                          </a:solidFill>
                          <a:latin typeface="Segoe UI"/>
                          <a:cs typeface="Segoe UI"/>
                        </a:rPr>
                        <a:t>A</a:t>
                      </a:r>
                      <a:endParaRPr sz="1100">
                        <a:latin typeface="Segoe UI"/>
                        <a:cs typeface="Segoe UI"/>
                      </a:endParaRPr>
                    </a:p>
                  </a:txBody>
                  <a:tcPr marL="0" marR="0" marT="36830"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C2D69B"/>
                    </a:solidFill>
                  </a:tcPr>
                </a:tc>
                <a:tc hMerge="1">
                  <a:txBody>
                    <a:bodyPr/>
                    <a:lstStyle/>
                    <a:p>
                      <a:endParaRPr/>
                    </a:p>
                  </a:txBody>
                  <a:tcPr marL="0" marR="0" marT="0" marB="0"/>
                </a:tc>
                <a:tc hMerge="1">
                  <a:txBody>
                    <a:bodyPr/>
                    <a:lstStyle/>
                    <a:p>
                      <a:endParaRPr/>
                    </a:p>
                  </a:txBody>
                  <a:tcPr marL="0" marR="0" marT="0" marB="0"/>
                </a:tc>
                <a:tc>
                  <a:txBody>
                    <a:bodyPr/>
                    <a:lstStyle/>
                    <a:p>
                      <a:pPr>
                        <a:lnSpc>
                          <a:spcPct val="100000"/>
                        </a:lnSpc>
                      </a:pPr>
                      <a:endParaRPr sz="1100">
                        <a:latin typeface="Times New Roman"/>
                        <a:cs typeface="Times New Roman"/>
                      </a:endParaRPr>
                    </a:p>
                  </a:txBody>
                  <a:tcPr marL="0" marR="0" marT="0"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C2D69B"/>
                    </a:solidFill>
                  </a:tcPr>
                </a:tc>
                <a:tc gridSpan="3">
                  <a:txBody>
                    <a:bodyPr/>
                    <a:lstStyle/>
                    <a:p>
                      <a:pPr marR="114300" algn="ctr">
                        <a:lnSpc>
                          <a:spcPct val="100000"/>
                        </a:lnSpc>
                        <a:spcBef>
                          <a:spcPts val="290"/>
                        </a:spcBef>
                      </a:pPr>
                      <a:r>
                        <a:rPr sz="1100" b="1" spc="15" dirty="0">
                          <a:solidFill>
                            <a:srgbClr val="00A650"/>
                          </a:solidFill>
                          <a:latin typeface="Segoe UI"/>
                          <a:cs typeface="Segoe UI"/>
                        </a:rPr>
                        <a:t>Project</a:t>
                      </a:r>
                      <a:r>
                        <a:rPr sz="1100" b="1" spc="30" dirty="0">
                          <a:solidFill>
                            <a:srgbClr val="00A650"/>
                          </a:solidFill>
                          <a:latin typeface="Segoe UI"/>
                          <a:cs typeface="Segoe UI"/>
                        </a:rPr>
                        <a:t> </a:t>
                      </a:r>
                      <a:r>
                        <a:rPr sz="1100" b="1" dirty="0">
                          <a:solidFill>
                            <a:srgbClr val="00A650"/>
                          </a:solidFill>
                          <a:latin typeface="Segoe UI"/>
                          <a:cs typeface="Segoe UI"/>
                        </a:rPr>
                        <a:t>B</a:t>
                      </a:r>
                      <a:endParaRPr sz="1100">
                        <a:latin typeface="Segoe UI"/>
                        <a:cs typeface="Segoe UI"/>
                      </a:endParaRPr>
                    </a:p>
                  </a:txBody>
                  <a:tcPr marL="0" marR="0" marT="36830"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C2D69B"/>
                    </a:solidFill>
                  </a:tcPr>
                </a:tc>
                <a:tc hMerge="1">
                  <a:txBody>
                    <a:bodyPr/>
                    <a:lstStyle/>
                    <a:p>
                      <a:endParaRPr/>
                    </a:p>
                  </a:txBody>
                  <a:tcPr marL="0" marR="0" marT="0" marB="0"/>
                </a:tc>
                <a:tc hMerge="1">
                  <a:txBody>
                    <a:bodyPr/>
                    <a:lstStyle/>
                    <a:p>
                      <a:endParaRPr/>
                    </a:p>
                  </a:txBody>
                  <a:tcPr marL="0" marR="0" marT="0" marB="0"/>
                </a:tc>
                <a:extLst>
                  <a:ext uri="{0D108BD9-81ED-4DB2-BD59-A6C34878D82A}">
                    <a16:rowId xmlns:a16="http://schemas.microsoft.com/office/drawing/2014/main" val="10000"/>
                  </a:ext>
                </a:extLst>
              </a:tr>
              <a:tr h="243839">
                <a:tc>
                  <a:txBody>
                    <a:bodyPr/>
                    <a:lstStyle/>
                    <a:p>
                      <a:pPr marR="113030" algn="ctr">
                        <a:lnSpc>
                          <a:spcPct val="100000"/>
                        </a:lnSpc>
                        <a:spcBef>
                          <a:spcPts val="290"/>
                        </a:spcBef>
                      </a:pPr>
                      <a:r>
                        <a:rPr sz="1100" b="1" spc="10" dirty="0">
                          <a:solidFill>
                            <a:srgbClr val="00A650"/>
                          </a:solidFill>
                          <a:latin typeface="Segoe UI"/>
                          <a:cs typeface="Segoe UI"/>
                        </a:rPr>
                        <a:t>Year</a:t>
                      </a:r>
                      <a:endParaRPr sz="1100">
                        <a:latin typeface="Segoe UI"/>
                        <a:cs typeface="Segoe UI"/>
                      </a:endParaRPr>
                    </a:p>
                  </a:txBody>
                  <a:tcPr marL="0" marR="0" marT="36830"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EAF1DD"/>
                    </a:solidFill>
                  </a:tcPr>
                </a:tc>
                <a:tc>
                  <a:txBody>
                    <a:bodyPr/>
                    <a:lstStyle/>
                    <a:p>
                      <a:pPr marR="158115" algn="r">
                        <a:lnSpc>
                          <a:spcPct val="100000"/>
                        </a:lnSpc>
                        <a:spcBef>
                          <a:spcPts val="290"/>
                        </a:spcBef>
                      </a:pPr>
                      <a:r>
                        <a:rPr sz="1100" b="1" spc="10" dirty="0">
                          <a:solidFill>
                            <a:srgbClr val="00A650"/>
                          </a:solidFill>
                          <a:latin typeface="Segoe UI"/>
                          <a:cs typeface="Segoe UI"/>
                        </a:rPr>
                        <a:t>(</a:t>
                      </a:r>
                      <a:r>
                        <a:rPr sz="1100" b="1" spc="35" dirty="0">
                          <a:solidFill>
                            <a:srgbClr val="00A650"/>
                          </a:solidFill>
                          <a:latin typeface="Trebuchet MS"/>
                          <a:cs typeface="Trebuchet MS"/>
                        </a:rPr>
                        <a:t>`</a:t>
                      </a:r>
                      <a:r>
                        <a:rPr sz="1100" b="1" dirty="0">
                          <a:solidFill>
                            <a:srgbClr val="00A650"/>
                          </a:solidFill>
                          <a:latin typeface="Segoe UI"/>
                          <a:cs typeface="Segoe UI"/>
                        </a:rPr>
                        <a:t>)</a:t>
                      </a:r>
                      <a:endParaRPr sz="1100">
                        <a:latin typeface="Segoe UI"/>
                        <a:cs typeface="Segoe UI"/>
                      </a:endParaRPr>
                    </a:p>
                  </a:txBody>
                  <a:tcPr marL="0" marR="0" marT="36830"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EAF1DD"/>
                    </a:solidFill>
                  </a:tcPr>
                </a:tc>
                <a:tc>
                  <a:txBody>
                    <a:bodyPr/>
                    <a:lstStyle/>
                    <a:p>
                      <a:pPr marR="111125" algn="ctr">
                        <a:lnSpc>
                          <a:spcPct val="100000"/>
                        </a:lnSpc>
                        <a:spcBef>
                          <a:spcPts val="290"/>
                        </a:spcBef>
                      </a:pPr>
                      <a:r>
                        <a:rPr sz="1100" b="1" spc="10" dirty="0">
                          <a:solidFill>
                            <a:srgbClr val="00A650"/>
                          </a:solidFill>
                          <a:latin typeface="Segoe UI"/>
                          <a:cs typeface="Segoe UI"/>
                        </a:rPr>
                        <a:t>r=</a:t>
                      </a:r>
                      <a:r>
                        <a:rPr sz="1100" b="1" spc="-10" dirty="0">
                          <a:solidFill>
                            <a:srgbClr val="00A650"/>
                          </a:solidFill>
                          <a:latin typeface="Segoe UI"/>
                          <a:cs typeface="Segoe UI"/>
                        </a:rPr>
                        <a:t> </a:t>
                      </a:r>
                      <a:r>
                        <a:rPr sz="1100" b="1" spc="10" dirty="0">
                          <a:solidFill>
                            <a:srgbClr val="00A650"/>
                          </a:solidFill>
                          <a:latin typeface="Segoe UI"/>
                          <a:cs typeface="Segoe UI"/>
                        </a:rPr>
                        <a:t>5%</a:t>
                      </a:r>
                      <a:endParaRPr sz="1100">
                        <a:latin typeface="Segoe UI"/>
                        <a:cs typeface="Segoe UI"/>
                      </a:endParaRPr>
                    </a:p>
                  </a:txBody>
                  <a:tcPr marL="0" marR="0" marT="36830"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EAF1DD"/>
                    </a:solidFill>
                  </a:tcPr>
                </a:tc>
                <a:tc>
                  <a:txBody>
                    <a:bodyPr/>
                    <a:lstStyle/>
                    <a:p>
                      <a:pPr marR="158115" algn="r">
                        <a:lnSpc>
                          <a:spcPct val="100000"/>
                        </a:lnSpc>
                        <a:spcBef>
                          <a:spcPts val="290"/>
                        </a:spcBef>
                      </a:pPr>
                      <a:r>
                        <a:rPr sz="1100" b="1" spc="15" dirty="0">
                          <a:solidFill>
                            <a:srgbClr val="00A650"/>
                          </a:solidFill>
                          <a:latin typeface="Segoe UI"/>
                          <a:cs typeface="Segoe UI"/>
                        </a:rPr>
                        <a:t>PV</a:t>
                      </a:r>
                      <a:r>
                        <a:rPr sz="1100" b="1" spc="-75" dirty="0">
                          <a:solidFill>
                            <a:srgbClr val="00A650"/>
                          </a:solidFill>
                          <a:latin typeface="Segoe UI"/>
                          <a:cs typeface="Segoe UI"/>
                        </a:rPr>
                        <a:t> </a:t>
                      </a:r>
                      <a:r>
                        <a:rPr sz="1100" b="1" spc="-20" dirty="0">
                          <a:solidFill>
                            <a:srgbClr val="00A650"/>
                          </a:solidFill>
                          <a:latin typeface="Segoe UI"/>
                          <a:cs typeface="Segoe UI"/>
                        </a:rPr>
                        <a:t>(</a:t>
                      </a:r>
                      <a:r>
                        <a:rPr sz="1100" b="1" spc="-20" dirty="0">
                          <a:solidFill>
                            <a:srgbClr val="00A650"/>
                          </a:solidFill>
                          <a:latin typeface="Trebuchet MS"/>
                          <a:cs typeface="Trebuchet MS"/>
                        </a:rPr>
                        <a:t>`</a:t>
                      </a:r>
                      <a:r>
                        <a:rPr sz="1100" b="1" spc="-20" dirty="0">
                          <a:solidFill>
                            <a:srgbClr val="00A650"/>
                          </a:solidFill>
                          <a:latin typeface="Segoe UI"/>
                          <a:cs typeface="Segoe UI"/>
                        </a:rPr>
                        <a:t>)</a:t>
                      </a:r>
                      <a:endParaRPr sz="1100">
                        <a:latin typeface="Segoe UI"/>
                        <a:cs typeface="Segoe UI"/>
                      </a:endParaRPr>
                    </a:p>
                  </a:txBody>
                  <a:tcPr marL="0" marR="0" marT="36830"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EAF1DD"/>
                    </a:solidFill>
                  </a:tcPr>
                </a:tc>
                <a:tc>
                  <a:txBody>
                    <a:bodyPr/>
                    <a:lstStyle/>
                    <a:p>
                      <a:pPr marR="160020" algn="r">
                        <a:lnSpc>
                          <a:spcPct val="100000"/>
                        </a:lnSpc>
                        <a:spcBef>
                          <a:spcPts val="290"/>
                        </a:spcBef>
                      </a:pPr>
                      <a:r>
                        <a:rPr sz="1100" b="1" spc="10" dirty="0">
                          <a:solidFill>
                            <a:srgbClr val="00A650"/>
                          </a:solidFill>
                          <a:latin typeface="Segoe UI"/>
                          <a:cs typeface="Segoe UI"/>
                        </a:rPr>
                        <a:t>(</a:t>
                      </a:r>
                      <a:r>
                        <a:rPr sz="1100" b="1" spc="35" dirty="0">
                          <a:solidFill>
                            <a:srgbClr val="00A650"/>
                          </a:solidFill>
                          <a:latin typeface="Trebuchet MS"/>
                          <a:cs typeface="Trebuchet MS"/>
                        </a:rPr>
                        <a:t>`</a:t>
                      </a:r>
                      <a:r>
                        <a:rPr sz="1100" b="1" dirty="0">
                          <a:solidFill>
                            <a:srgbClr val="00A650"/>
                          </a:solidFill>
                          <a:latin typeface="Segoe UI"/>
                          <a:cs typeface="Segoe UI"/>
                        </a:rPr>
                        <a:t>)</a:t>
                      </a:r>
                      <a:endParaRPr sz="1100">
                        <a:latin typeface="Segoe UI"/>
                        <a:cs typeface="Segoe UI"/>
                      </a:endParaRPr>
                    </a:p>
                  </a:txBody>
                  <a:tcPr marL="0" marR="0" marT="36830"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EAF1DD"/>
                    </a:solidFill>
                  </a:tcPr>
                </a:tc>
                <a:tc>
                  <a:txBody>
                    <a:bodyPr/>
                    <a:lstStyle/>
                    <a:p>
                      <a:pPr marR="111125" algn="ctr">
                        <a:lnSpc>
                          <a:spcPct val="100000"/>
                        </a:lnSpc>
                        <a:spcBef>
                          <a:spcPts val="290"/>
                        </a:spcBef>
                      </a:pPr>
                      <a:r>
                        <a:rPr sz="1100" b="1" spc="10" dirty="0">
                          <a:solidFill>
                            <a:srgbClr val="00A650"/>
                          </a:solidFill>
                          <a:latin typeface="Segoe UI"/>
                          <a:cs typeface="Segoe UI"/>
                        </a:rPr>
                        <a:t>r=</a:t>
                      </a:r>
                      <a:r>
                        <a:rPr sz="1100" b="1" spc="-10" dirty="0">
                          <a:solidFill>
                            <a:srgbClr val="00A650"/>
                          </a:solidFill>
                          <a:latin typeface="Segoe UI"/>
                          <a:cs typeface="Segoe UI"/>
                        </a:rPr>
                        <a:t> </a:t>
                      </a:r>
                      <a:r>
                        <a:rPr sz="1100" b="1" spc="10" dirty="0">
                          <a:solidFill>
                            <a:srgbClr val="00A650"/>
                          </a:solidFill>
                          <a:latin typeface="Segoe UI"/>
                          <a:cs typeface="Segoe UI"/>
                        </a:rPr>
                        <a:t>5%</a:t>
                      </a:r>
                      <a:endParaRPr sz="1100">
                        <a:latin typeface="Segoe UI"/>
                        <a:cs typeface="Segoe UI"/>
                      </a:endParaRPr>
                    </a:p>
                  </a:txBody>
                  <a:tcPr marL="0" marR="0" marT="36830"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EAF1DD"/>
                    </a:solidFill>
                  </a:tcPr>
                </a:tc>
                <a:tc>
                  <a:txBody>
                    <a:bodyPr/>
                    <a:lstStyle/>
                    <a:p>
                      <a:pPr marR="158115" algn="r">
                        <a:lnSpc>
                          <a:spcPct val="100000"/>
                        </a:lnSpc>
                        <a:spcBef>
                          <a:spcPts val="290"/>
                        </a:spcBef>
                      </a:pPr>
                      <a:r>
                        <a:rPr sz="1100" b="1" spc="15" dirty="0">
                          <a:solidFill>
                            <a:srgbClr val="00A650"/>
                          </a:solidFill>
                          <a:latin typeface="Segoe UI"/>
                          <a:cs typeface="Segoe UI"/>
                        </a:rPr>
                        <a:t>PV</a:t>
                      </a:r>
                      <a:r>
                        <a:rPr sz="1100" b="1" spc="-75" dirty="0">
                          <a:solidFill>
                            <a:srgbClr val="00A650"/>
                          </a:solidFill>
                          <a:latin typeface="Segoe UI"/>
                          <a:cs typeface="Segoe UI"/>
                        </a:rPr>
                        <a:t> </a:t>
                      </a:r>
                      <a:r>
                        <a:rPr sz="1100" b="1" spc="-20" dirty="0">
                          <a:solidFill>
                            <a:srgbClr val="00A650"/>
                          </a:solidFill>
                          <a:latin typeface="Segoe UI"/>
                          <a:cs typeface="Segoe UI"/>
                        </a:rPr>
                        <a:t>(</a:t>
                      </a:r>
                      <a:r>
                        <a:rPr sz="1100" b="1" spc="-20" dirty="0">
                          <a:solidFill>
                            <a:srgbClr val="00A650"/>
                          </a:solidFill>
                          <a:latin typeface="Trebuchet MS"/>
                          <a:cs typeface="Trebuchet MS"/>
                        </a:rPr>
                        <a:t>`</a:t>
                      </a:r>
                      <a:r>
                        <a:rPr sz="1100" b="1" spc="-20" dirty="0">
                          <a:solidFill>
                            <a:srgbClr val="00A650"/>
                          </a:solidFill>
                          <a:latin typeface="Segoe UI"/>
                          <a:cs typeface="Segoe UI"/>
                        </a:rPr>
                        <a:t>)</a:t>
                      </a:r>
                      <a:endParaRPr sz="1100">
                        <a:latin typeface="Segoe UI"/>
                        <a:cs typeface="Segoe UI"/>
                      </a:endParaRPr>
                    </a:p>
                  </a:txBody>
                  <a:tcPr marL="0" marR="0" marT="36830"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EAF1DD"/>
                    </a:solidFill>
                  </a:tcPr>
                </a:tc>
                <a:extLst>
                  <a:ext uri="{0D108BD9-81ED-4DB2-BD59-A6C34878D82A}">
                    <a16:rowId xmlns:a16="http://schemas.microsoft.com/office/drawing/2014/main" val="10001"/>
                  </a:ext>
                </a:extLst>
              </a:tr>
              <a:tr h="242316">
                <a:tc>
                  <a:txBody>
                    <a:bodyPr/>
                    <a:lstStyle/>
                    <a:p>
                      <a:pPr marR="114300" algn="ctr">
                        <a:lnSpc>
                          <a:spcPct val="100000"/>
                        </a:lnSpc>
                        <a:spcBef>
                          <a:spcPts val="290"/>
                        </a:spcBef>
                      </a:pPr>
                      <a:r>
                        <a:rPr sz="1100" dirty="0">
                          <a:latin typeface="Segoe UI"/>
                          <a:cs typeface="Segoe UI"/>
                        </a:rPr>
                        <a:t>0</a:t>
                      </a:r>
                      <a:endParaRPr sz="1100">
                        <a:latin typeface="Segoe UI"/>
                        <a:cs typeface="Segoe UI"/>
                      </a:endParaRPr>
                    </a:p>
                  </a:txBody>
                  <a:tcPr marL="0" marR="0" marT="36830"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EAF1DD"/>
                    </a:solidFill>
                  </a:tcPr>
                </a:tc>
                <a:tc>
                  <a:txBody>
                    <a:bodyPr/>
                    <a:lstStyle/>
                    <a:p>
                      <a:pPr marR="156845" algn="r">
                        <a:lnSpc>
                          <a:spcPct val="100000"/>
                        </a:lnSpc>
                        <a:spcBef>
                          <a:spcPts val="290"/>
                        </a:spcBef>
                      </a:pPr>
                      <a:r>
                        <a:rPr sz="1100" spc="10" dirty="0">
                          <a:latin typeface="Segoe UI"/>
                          <a:cs typeface="Segoe UI"/>
                        </a:rPr>
                        <a:t>(</a:t>
                      </a:r>
                      <a:r>
                        <a:rPr sz="1100" spc="25" dirty="0">
                          <a:latin typeface="Segoe UI"/>
                          <a:cs typeface="Segoe UI"/>
                        </a:rPr>
                        <a:t>9</a:t>
                      </a:r>
                      <a:r>
                        <a:rPr sz="1100" spc="10" dirty="0">
                          <a:latin typeface="Segoe UI"/>
                          <a:cs typeface="Segoe UI"/>
                        </a:rPr>
                        <a:t>,</a:t>
                      </a:r>
                      <a:r>
                        <a:rPr sz="1100" spc="15" dirty="0">
                          <a:latin typeface="Segoe UI"/>
                          <a:cs typeface="Segoe UI"/>
                        </a:rPr>
                        <a:t>0</a:t>
                      </a:r>
                      <a:r>
                        <a:rPr sz="1100" spc="25" dirty="0">
                          <a:latin typeface="Segoe UI"/>
                          <a:cs typeface="Segoe UI"/>
                        </a:rPr>
                        <a:t>0</a:t>
                      </a:r>
                      <a:r>
                        <a:rPr sz="1100" spc="10" dirty="0">
                          <a:latin typeface="Segoe UI"/>
                          <a:cs typeface="Segoe UI"/>
                        </a:rPr>
                        <a:t>,</a:t>
                      </a:r>
                      <a:r>
                        <a:rPr sz="1100" spc="15" dirty="0">
                          <a:latin typeface="Segoe UI"/>
                          <a:cs typeface="Segoe UI"/>
                        </a:rPr>
                        <a:t>000)</a:t>
                      </a:r>
                      <a:endParaRPr sz="1100">
                        <a:latin typeface="Segoe UI"/>
                        <a:cs typeface="Segoe UI"/>
                      </a:endParaRPr>
                    </a:p>
                  </a:txBody>
                  <a:tcPr marL="0" marR="0" marT="36830"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EAF1DD"/>
                    </a:solidFill>
                  </a:tcPr>
                </a:tc>
                <a:tc>
                  <a:txBody>
                    <a:bodyPr/>
                    <a:lstStyle/>
                    <a:p>
                      <a:pPr marR="114935" algn="ctr">
                        <a:lnSpc>
                          <a:spcPct val="100000"/>
                        </a:lnSpc>
                        <a:spcBef>
                          <a:spcPts val="290"/>
                        </a:spcBef>
                      </a:pPr>
                      <a:r>
                        <a:rPr sz="1100" spc="10" dirty="0">
                          <a:latin typeface="Segoe UI"/>
                          <a:cs typeface="Segoe UI"/>
                        </a:rPr>
                        <a:t>1.0</a:t>
                      </a:r>
                      <a:endParaRPr sz="1100">
                        <a:latin typeface="Segoe UI"/>
                        <a:cs typeface="Segoe UI"/>
                      </a:endParaRPr>
                    </a:p>
                  </a:txBody>
                  <a:tcPr marL="0" marR="0" marT="36830"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EAF1DD"/>
                    </a:solidFill>
                  </a:tcPr>
                </a:tc>
                <a:tc>
                  <a:txBody>
                    <a:bodyPr/>
                    <a:lstStyle/>
                    <a:p>
                      <a:pPr marR="156845" algn="r">
                        <a:lnSpc>
                          <a:spcPct val="100000"/>
                        </a:lnSpc>
                        <a:spcBef>
                          <a:spcPts val="290"/>
                        </a:spcBef>
                      </a:pPr>
                      <a:r>
                        <a:rPr sz="1100" spc="10" dirty="0">
                          <a:latin typeface="Segoe UI"/>
                          <a:cs typeface="Segoe UI"/>
                        </a:rPr>
                        <a:t>(</a:t>
                      </a:r>
                      <a:r>
                        <a:rPr sz="1100" spc="25" dirty="0">
                          <a:latin typeface="Segoe UI"/>
                          <a:cs typeface="Segoe UI"/>
                        </a:rPr>
                        <a:t>9</a:t>
                      </a:r>
                      <a:r>
                        <a:rPr sz="1100" spc="10" dirty="0">
                          <a:latin typeface="Segoe UI"/>
                          <a:cs typeface="Segoe UI"/>
                        </a:rPr>
                        <a:t>,</a:t>
                      </a:r>
                      <a:r>
                        <a:rPr sz="1100" spc="15" dirty="0">
                          <a:latin typeface="Segoe UI"/>
                          <a:cs typeface="Segoe UI"/>
                        </a:rPr>
                        <a:t>0</a:t>
                      </a:r>
                      <a:r>
                        <a:rPr sz="1100" spc="25" dirty="0">
                          <a:latin typeface="Segoe UI"/>
                          <a:cs typeface="Segoe UI"/>
                        </a:rPr>
                        <a:t>0</a:t>
                      </a:r>
                      <a:r>
                        <a:rPr sz="1100" spc="10" dirty="0">
                          <a:latin typeface="Segoe UI"/>
                          <a:cs typeface="Segoe UI"/>
                        </a:rPr>
                        <a:t>,</a:t>
                      </a:r>
                      <a:r>
                        <a:rPr sz="1100" spc="15" dirty="0">
                          <a:latin typeface="Segoe UI"/>
                          <a:cs typeface="Segoe UI"/>
                        </a:rPr>
                        <a:t>000)</a:t>
                      </a:r>
                      <a:endParaRPr sz="1100">
                        <a:latin typeface="Segoe UI"/>
                        <a:cs typeface="Segoe UI"/>
                      </a:endParaRPr>
                    </a:p>
                  </a:txBody>
                  <a:tcPr marL="0" marR="0" marT="36830"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EAF1DD"/>
                    </a:solidFill>
                  </a:tcPr>
                </a:tc>
                <a:tc>
                  <a:txBody>
                    <a:bodyPr/>
                    <a:lstStyle/>
                    <a:p>
                      <a:pPr marR="158115" algn="r">
                        <a:lnSpc>
                          <a:spcPct val="100000"/>
                        </a:lnSpc>
                        <a:spcBef>
                          <a:spcPts val="290"/>
                        </a:spcBef>
                      </a:pPr>
                      <a:r>
                        <a:rPr sz="1100" spc="10" dirty="0">
                          <a:latin typeface="Segoe UI"/>
                          <a:cs typeface="Segoe UI"/>
                        </a:rPr>
                        <a:t>(</a:t>
                      </a:r>
                      <a:r>
                        <a:rPr sz="1100" spc="25" dirty="0">
                          <a:latin typeface="Segoe UI"/>
                          <a:cs typeface="Segoe UI"/>
                        </a:rPr>
                        <a:t>8</a:t>
                      </a:r>
                      <a:r>
                        <a:rPr sz="1100" spc="10" dirty="0">
                          <a:latin typeface="Segoe UI"/>
                          <a:cs typeface="Segoe UI"/>
                        </a:rPr>
                        <a:t>,</a:t>
                      </a:r>
                      <a:r>
                        <a:rPr sz="1100" spc="15" dirty="0">
                          <a:latin typeface="Segoe UI"/>
                          <a:cs typeface="Segoe UI"/>
                        </a:rPr>
                        <a:t>0</a:t>
                      </a:r>
                      <a:r>
                        <a:rPr sz="1100" spc="25" dirty="0">
                          <a:latin typeface="Segoe UI"/>
                          <a:cs typeface="Segoe UI"/>
                        </a:rPr>
                        <a:t>0</a:t>
                      </a:r>
                      <a:r>
                        <a:rPr sz="1100" spc="10" dirty="0">
                          <a:latin typeface="Segoe UI"/>
                          <a:cs typeface="Segoe UI"/>
                        </a:rPr>
                        <a:t>,</a:t>
                      </a:r>
                      <a:r>
                        <a:rPr sz="1100" spc="15" dirty="0">
                          <a:latin typeface="Segoe UI"/>
                          <a:cs typeface="Segoe UI"/>
                        </a:rPr>
                        <a:t>000)</a:t>
                      </a:r>
                      <a:endParaRPr sz="1100">
                        <a:latin typeface="Segoe UI"/>
                        <a:cs typeface="Segoe UI"/>
                      </a:endParaRPr>
                    </a:p>
                  </a:txBody>
                  <a:tcPr marL="0" marR="0" marT="36830"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EAF1DD"/>
                    </a:solidFill>
                  </a:tcPr>
                </a:tc>
                <a:tc>
                  <a:txBody>
                    <a:bodyPr/>
                    <a:lstStyle/>
                    <a:p>
                      <a:pPr marR="114935" algn="ctr">
                        <a:lnSpc>
                          <a:spcPct val="100000"/>
                        </a:lnSpc>
                        <a:spcBef>
                          <a:spcPts val="290"/>
                        </a:spcBef>
                      </a:pPr>
                      <a:r>
                        <a:rPr sz="1100" spc="10" dirty="0">
                          <a:latin typeface="Segoe UI"/>
                          <a:cs typeface="Segoe UI"/>
                        </a:rPr>
                        <a:t>1.0</a:t>
                      </a:r>
                      <a:endParaRPr sz="1100">
                        <a:latin typeface="Segoe UI"/>
                        <a:cs typeface="Segoe UI"/>
                      </a:endParaRPr>
                    </a:p>
                  </a:txBody>
                  <a:tcPr marL="0" marR="0" marT="36830"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EAF1DD"/>
                    </a:solidFill>
                  </a:tcPr>
                </a:tc>
                <a:tc>
                  <a:txBody>
                    <a:bodyPr/>
                    <a:lstStyle/>
                    <a:p>
                      <a:pPr marR="156845" algn="r">
                        <a:lnSpc>
                          <a:spcPct val="100000"/>
                        </a:lnSpc>
                        <a:spcBef>
                          <a:spcPts val="290"/>
                        </a:spcBef>
                      </a:pPr>
                      <a:r>
                        <a:rPr sz="1100" spc="10" dirty="0">
                          <a:latin typeface="Segoe UI"/>
                          <a:cs typeface="Segoe UI"/>
                        </a:rPr>
                        <a:t>(</a:t>
                      </a:r>
                      <a:r>
                        <a:rPr sz="1100" spc="25" dirty="0">
                          <a:latin typeface="Segoe UI"/>
                          <a:cs typeface="Segoe UI"/>
                        </a:rPr>
                        <a:t>8</a:t>
                      </a:r>
                      <a:r>
                        <a:rPr sz="1100" spc="10" dirty="0">
                          <a:latin typeface="Segoe UI"/>
                          <a:cs typeface="Segoe UI"/>
                        </a:rPr>
                        <a:t>,</a:t>
                      </a:r>
                      <a:r>
                        <a:rPr sz="1100" spc="15" dirty="0">
                          <a:latin typeface="Segoe UI"/>
                          <a:cs typeface="Segoe UI"/>
                        </a:rPr>
                        <a:t>0</a:t>
                      </a:r>
                      <a:r>
                        <a:rPr sz="1100" spc="25" dirty="0">
                          <a:latin typeface="Segoe UI"/>
                          <a:cs typeface="Segoe UI"/>
                        </a:rPr>
                        <a:t>0</a:t>
                      </a:r>
                      <a:r>
                        <a:rPr sz="1100" spc="10" dirty="0">
                          <a:latin typeface="Segoe UI"/>
                          <a:cs typeface="Segoe UI"/>
                        </a:rPr>
                        <a:t>,</a:t>
                      </a:r>
                      <a:r>
                        <a:rPr sz="1100" spc="15" dirty="0">
                          <a:latin typeface="Segoe UI"/>
                          <a:cs typeface="Segoe UI"/>
                        </a:rPr>
                        <a:t>000)</a:t>
                      </a:r>
                      <a:endParaRPr sz="1100">
                        <a:latin typeface="Segoe UI"/>
                        <a:cs typeface="Segoe UI"/>
                      </a:endParaRPr>
                    </a:p>
                  </a:txBody>
                  <a:tcPr marL="0" marR="0" marT="36830"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EAF1DD"/>
                    </a:solidFill>
                  </a:tcPr>
                </a:tc>
                <a:extLst>
                  <a:ext uri="{0D108BD9-81ED-4DB2-BD59-A6C34878D82A}">
                    <a16:rowId xmlns:a16="http://schemas.microsoft.com/office/drawing/2014/main" val="10002"/>
                  </a:ext>
                </a:extLst>
              </a:tr>
              <a:tr h="242315">
                <a:tc>
                  <a:txBody>
                    <a:bodyPr/>
                    <a:lstStyle/>
                    <a:p>
                      <a:pPr marR="114300" algn="ctr">
                        <a:lnSpc>
                          <a:spcPct val="100000"/>
                        </a:lnSpc>
                        <a:spcBef>
                          <a:spcPts val="290"/>
                        </a:spcBef>
                      </a:pPr>
                      <a:r>
                        <a:rPr sz="1100" dirty="0">
                          <a:latin typeface="Segoe UI"/>
                          <a:cs typeface="Segoe UI"/>
                        </a:rPr>
                        <a:t>1</a:t>
                      </a:r>
                      <a:endParaRPr sz="1100">
                        <a:latin typeface="Segoe UI"/>
                        <a:cs typeface="Segoe UI"/>
                      </a:endParaRPr>
                    </a:p>
                  </a:txBody>
                  <a:tcPr marL="0" marR="0" marT="36830"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EAF1DD"/>
                    </a:solidFill>
                  </a:tcPr>
                </a:tc>
                <a:tc>
                  <a:txBody>
                    <a:bodyPr/>
                    <a:lstStyle/>
                    <a:p>
                      <a:pPr marR="156845" algn="r">
                        <a:lnSpc>
                          <a:spcPct val="100000"/>
                        </a:lnSpc>
                        <a:spcBef>
                          <a:spcPts val="290"/>
                        </a:spcBef>
                      </a:pPr>
                      <a:r>
                        <a:rPr sz="1100" spc="25" dirty="0">
                          <a:latin typeface="Segoe UI"/>
                          <a:cs typeface="Segoe UI"/>
                        </a:rPr>
                        <a:t>7</a:t>
                      </a:r>
                      <a:r>
                        <a:rPr sz="1100" spc="10" dirty="0">
                          <a:latin typeface="Segoe UI"/>
                          <a:cs typeface="Segoe UI"/>
                        </a:rPr>
                        <a:t>,</a:t>
                      </a:r>
                      <a:r>
                        <a:rPr sz="1100" spc="15" dirty="0">
                          <a:latin typeface="Segoe UI"/>
                          <a:cs typeface="Segoe UI"/>
                        </a:rPr>
                        <a:t>00</a:t>
                      </a:r>
                      <a:r>
                        <a:rPr sz="1100" spc="10" dirty="0">
                          <a:latin typeface="Segoe UI"/>
                          <a:cs typeface="Segoe UI"/>
                        </a:rPr>
                        <a:t>,</a:t>
                      </a:r>
                      <a:r>
                        <a:rPr sz="1100" spc="25" dirty="0">
                          <a:latin typeface="Segoe UI"/>
                          <a:cs typeface="Segoe UI"/>
                        </a:rPr>
                        <a:t>0</a:t>
                      </a:r>
                      <a:r>
                        <a:rPr sz="1100" spc="15" dirty="0">
                          <a:latin typeface="Segoe UI"/>
                          <a:cs typeface="Segoe UI"/>
                        </a:rPr>
                        <a:t>00</a:t>
                      </a:r>
                      <a:endParaRPr sz="1100">
                        <a:latin typeface="Segoe UI"/>
                        <a:cs typeface="Segoe UI"/>
                      </a:endParaRPr>
                    </a:p>
                  </a:txBody>
                  <a:tcPr marL="0" marR="0" marT="36830"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EAF1DD"/>
                    </a:solidFill>
                  </a:tcPr>
                </a:tc>
                <a:tc>
                  <a:txBody>
                    <a:bodyPr/>
                    <a:lstStyle/>
                    <a:p>
                      <a:pPr marR="111125" algn="ctr">
                        <a:lnSpc>
                          <a:spcPct val="100000"/>
                        </a:lnSpc>
                        <a:spcBef>
                          <a:spcPts val="290"/>
                        </a:spcBef>
                      </a:pPr>
                      <a:r>
                        <a:rPr sz="1100" spc="15" dirty="0">
                          <a:latin typeface="Segoe UI"/>
                          <a:cs typeface="Segoe UI"/>
                        </a:rPr>
                        <a:t>0.9524</a:t>
                      </a:r>
                      <a:endParaRPr sz="1100">
                        <a:latin typeface="Segoe UI"/>
                        <a:cs typeface="Segoe UI"/>
                      </a:endParaRPr>
                    </a:p>
                  </a:txBody>
                  <a:tcPr marL="0" marR="0" marT="36830"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EAF1DD"/>
                    </a:solidFill>
                  </a:tcPr>
                </a:tc>
                <a:tc>
                  <a:txBody>
                    <a:bodyPr/>
                    <a:lstStyle/>
                    <a:p>
                      <a:pPr marR="156845" algn="r">
                        <a:lnSpc>
                          <a:spcPct val="100000"/>
                        </a:lnSpc>
                        <a:spcBef>
                          <a:spcPts val="290"/>
                        </a:spcBef>
                      </a:pPr>
                      <a:r>
                        <a:rPr sz="1100" spc="25" dirty="0">
                          <a:latin typeface="Segoe UI"/>
                          <a:cs typeface="Segoe UI"/>
                        </a:rPr>
                        <a:t>6</a:t>
                      </a:r>
                      <a:r>
                        <a:rPr sz="1100" spc="10" dirty="0">
                          <a:latin typeface="Segoe UI"/>
                          <a:cs typeface="Segoe UI"/>
                        </a:rPr>
                        <a:t>,</a:t>
                      </a:r>
                      <a:r>
                        <a:rPr sz="1100" spc="15" dirty="0">
                          <a:latin typeface="Segoe UI"/>
                          <a:cs typeface="Segoe UI"/>
                        </a:rPr>
                        <a:t>66</a:t>
                      </a:r>
                      <a:r>
                        <a:rPr sz="1100" spc="10" dirty="0">
                          <a:latin typeface="Segoe UI"/>
                          <a:cs typeface="Segoe UI"/>
                        </a:rPr>
                        <a:t>,</a:t>
                      </a:r>
                      <a:r>
                        <a:rPr sz="1100" spc="25" dirty="0">
                          <a:latin typeface="Segoe UI"/>
                          <a:cs typeface="Segoe UI"/>
                        </a:rPr>
                        <a:t>6</a:t>
                      </a:r>
                      <a:r>
                        <a:rPr sz="1100" spc="15" dirty="0">
                          <a:latin typeface="Segoe UI"/>
                          <a:cs typeface="Segoe UI"/>
                        </a:rPr>
                        <a:t>80</a:t>
                      </a:r>
                      <a:endParaRPr sz="1100">
                        <a:latin typeface="Segoe UI"/>
                        <a:cs typeface="Segoe UI"/>
                      </a:endParaRPr>
                    </a:p>
                  </a:txBody>
                  <a:tcPr marL="0" marR="0" marT="36830"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EAF1DD"/>
                    </a:solidFill>
                  </a:tcPr>
                </a:tc>
                <a:tc>
                  <a:txBody>
                    <a:bodyPr/>
                    <a:lstStyle/>
                    <a:p>
                      <a:pPr marR="158750" algn="r">
                        <a:lnSpc>
                          <a:spcPct val="100000"/>
                        </a:lnSpc>
                        <a:spcBef>
                          <a:spcPts val="290"/>
                        </a:spcBef>
                      </a:pPr>
                      <a:r>
                        <a:rPr sz="1100" spc="15" dirty="0">
                          <a:latin typeface="Segoe UI"/>
                          <a:cs typeface="Segoe UI"/>
                        </a:rPr>
                        <a:t>6</a:t>
                      </a:r>
                      <a:r>
                        <a:rPr sz="1100" spc="25" dirty="0">
                          <a:latin typeface="Segoe UI"/>
                          <a:cs typeface="Segoe UI"/>
                        </a:rPr>
                        <a:t>2</a:t>
                      </a:r>
                      <a:r>
                        <a:rPr sz="1100" spc="10" dirty="0">
                          <a:latin typeface="Segoe UI"/>
                          <a:cs typeface="Segoe UI"/>
                        </a:rPr>
                        <a:t>,</a:t>
                      </a:r>
                      <a:r>
                        <a:rPr sz="1100" spc="15" dirty="0">
                          <a:latin typeface="Segoe UI"/>
                          <a:cs typeface="Segoe UI"/>
                        </a:rPr>
                        <a:t>500</a:t>
                      </a:r>
                      <a:endParaRPr sz="1100">
                        <a:latin typeface="Segoe UI"/>
                        <a:cs typeface="Segoe UI"/>
                      </a:endParaRPr>
                    </a:p>
                  </a:txBody>
                  <a:tcPr marL="0" marR="0" marT="36830"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EAF1DD"/>
                    </a:solidFill>
                  </a:tcPr>
                </a:tc>
                <a:tc>
                  <a:txBody>
                    <a:bodyPr/>
                    <a:lstStyle/>
                    <a:p>
                      <a:pPr marR="111125" algn="ctr">
                        <a:lnSpc>
                          <a:spcPct val="100000"/>
                        </a:lnSpc>
                        <a:spcBef>
                          <a:spcPts val="290"/>
                        </a:spcBef>
                      </a:pPr>
                      <a:r>
                        <a:rPr sz="1100" spc="15" dirty="0">
                          <a:latin typeface="Segoe UI"/>
                          <a:cs typeface="Segoe UI"/>
                        </a:rPr>
                        <a:t>0.9524</a:t>
                      </a:r>
                      <a:endParaRPr sz="1100">
                        <a:latin typeface="Segoe UI"/>
                        <a:cs typeface="Segoe UI"/>
                      </a:endParaRPr>
                    </a:p>
                  </a:txBody>
                  <a:tcPr marL="0" marR="0" marT="36830"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EAF1DD"/>
                    </a:solidFill>
                  </a:tcPr>
                </a:tc>
                <a:tc>
                  <a:txBody>
                    <a:bodyPr/>
                    <a:lstStyle/>
                    <a:p>
                      <a:pPr marR="156845" algn="r">
                        <a:lnSpc>
                          <a:spcPct val="100000"/>
                        </a:lnSpc>
                        <a:spcBef>
                          <a:spcPts val="290"/>
                        </a:spcBef>
                      </a:pPr>
                      <a:r>
                        <a:rPr sz="1100" spc="15" dirty="0">
                          <a:latin typeface="Segoe UI"/>
                          <a:cs typeface="Segoe UI"/>
                        </a:rPr>
                        <a:t>5</a:t>
                      </a:r>
                      <a:r>
                        <a:rPr sz="1100" spc="25" dirty="0">
                          <a:latin typeface="Segoe UI"/>
                          <a:cs typeface="Segoe UI"/>
                        </a:rPr>
                        <a:t>9</a:t>
                      </a:r>
                      <a:r>
                        <a:rPr sz="1100" spc="10" dirty="0">
                          <a:latin typeface="Segoe UI"/>
                          <a:cs typeface="Segoe UI"/>
                        </a:rPr>
                        <a:t>,</a:t>
                      </a:r>
                      <a:r>
                        <a:rPr sz="1100" spc="15" dirty="0">
                          <a:latin typeface="Segoe UI"/>
                          <a:cs typeface="Segoe UI"/>
                        </a:rPr>
                        <a:t>525</a:t>
                      </a:r>
                      <a:endParaRPr sz="1100">
                        <a:latin typeface="Segoe UI"/>
                        <a:cs typeface="Segoe UI"/>
                      </a:endParaRPr>
                    </a:p>
                  </a:txBody>
                  <a:tcPr marL="0" marR="0" marT="36830"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EAF1DD"/>
                    </a:solidFill>
                  </a:tcPr>
                </a:tc>
                <a:extLst>
                  <a:ext uri="{0D108BD9-81ED-4DB2-BD59-A6C34878D82A}">
                    <a16:rowId xmlns:a16="http://schemas.microsoft.com/office/drawing/2014/main" val="10003"/>
                  </a:ext>
                </a:extLst>
              </a:tr>
              <a:tr h="243833">
                <a:tc>
                  <a:txBody>
                    <a:bodyPr/>
                    <a:lstStyle/>
                    <a:p>
                      <a:pPr marR="114300" algn="ctr">
                        <a:lnSpc>
                          <a:spcPct val="100000"/>
                        </a:lnSpc>
                        <a:spcBef>
                          <a:spcPts val="305"/>
                        </a:spcBef>
                      </a:pPr>
                      <a:r>
                        <a:rPr sz="1100" dirty="0">
                          <a:latin typeface="Segoe UI"/>
                          <a:cs typeface="Segoe UI"/>
                        </a:rPr>
                        <a:t>2</a:t>
                      </a:r>
                      <a:endParaRPr sz="1100">
                        <a:latin typeface="Segoe UI"/>
                        <a:cs typeface="Segoe UI"/>
                      </a:endParaRPr>
                    </a:p>
                  </a:txBody>
                  <a:tcPr marL="0" marR="0" marT="38735"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EAF1DD"/>
                    </a:solidFill>
                  </a:tcPr>
                </a:tc>
                <a:tc>
                  <a:txBody>
                    <a:bodyPr/>
                    <a:lstStyle/>
                    <a:p>
                      <a:pPr marR="156845" algn="r">
                        <a:lnSpc>
                          <a:spcPct val="100000"/>
                        </a:lnSpc>
                        <a:spcBef>
                          <a:spcPts val="305"/>
                        </a:spcBef>
                      </a:pPr>
                      <a:r>
                        <a:rPr sz="1100" spc="25" dirty="0">
                          <a:latin typeface="Segoe UI"/>
                          <a:cs typeface="Segoe UI"/>
                        </a:rPr>
                        <a:t>6</a:t>
                      </a:r>
                      <a:r>
                        <a:rPr sz="1100" spc="10" dirty="0">
                          <a:latin typeface="Segoe UI"/>
                          <a:cs typeface="Segoe UI"/>
                        </a:rPr>
                        <a:t>,</a:t>
                      </a:r>
                      <a:r>
                        <a:rPr sz="1100" spc="15" dirty="0">
                          <a:latin typeface="Segoe UI"/>
                          <a:cs typeface="Segoe UI"/>
                        </a:rPr>
                        <a:t>00</a:t>
                      </a:r>
                      <a:r>
                        <a:rPr sz="1100" spc="10" dirty="0">
                          <a:latin typeface="Segoe UI"/>
                          <a:cs typeface="Segoe UI"/>
                        </a:rPr>
                        <a:t>,</a:t>
                      </a:r>
                      <a:r>
                        <a:rPr sz="1100" spc="25" dirty="0">
                          <a:latin typeface="Segoe UI"/>
                          <a:cs typeface="Segoe UI"/>
                        </a:rPr>
                        <a:t>0</a:t>
                      </a:r>
                      <a:r>
                        <a:rPr sz="1100" spc="15" dirty="0">
                          <a:latin typeface="Segoe UI"/>
                          <a:cs typeface="Segoe UI"/>
                        </a:rPr>
                        <a:t>00</a:t>
                      </a:r>
                      <a:endParaRPr sz="1100">
                        <a:latin typeface="Segoe UI"/>
                        <a:cs typeface="Segoe UI"/>
                      </a:endParaRPr>
                    </a:p>
                  </a:txBody>
                  <a:tcPr marL="0" marR="0" marT="38735"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EAF1DD"/>
                    </a:solidFill>
                  </a:tcPr>
                </a:tc>
                <a:tc>
                  <a:txBody>
                    <a:bodyPr/>
                    <a:lstStyle/>
                    <a:p>
                      <a:pPr marR="111125" algn="ctr">
                        <a:lnSpc>
                          <a:spcPct val="100000"/>
                        </a:lnSpc>
                        <a:spcBef>
                          <a:spcPts val="305"/>
                        </a:spcBef>
                      </a:pPr>
                      <a:r>
                        <a:rPr sz="1100" spc="15" dirty="0">
                          <a:latin typeface="Segoe UI"/>
                          <a:cs typeface="Segoe UI"/>
                        </a:rPr>
                        <a:t>0.9070</a:t>
                      </a:r>
                      <a:endParaRPr sz="1100">
                        <a:latin typeface="Segoe UI"/>
                        <a:cs typeface="Segoe UI"/>
                      </a:endParaRPr>
                    </a:p>
                  </a:txBody>
                  <a:tcPr marL="0" marR="0" marT="38735"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EAF1DD"/>
                    </a:solidFill>
                  </a:tcPr>
                </a:tc>
                <a:tc>
                  <a:txBody>
                    <a:bodyPr/>
                    <a:lstStyle/>
                    <a:p>
                      <a:pPr marR="156845" algn="r">
                        <a:lnSpc>
                          <a:spcPct val="100000"/>
                        </a:lnSpc>
                        <a:spcBef>
                          <a:spcPts val="305"/>
                        </a:spcBef>
                      </a:pPr>
                      <a:r>
                        <a:rPr sz="1100" spc="25" dirty="0">
                          <a:latin typeface="Segoe UI"/>
                          <a:cs typeface="Segoe UI"/>
                        </a:rPr>
                        <a:t>5</a:t>
                      </a:r>
                      <a:r>
                        <a:rPr sz="1100" spc="10" dirty="0">
                          <a:latin typeface="Segoe UI"/>
                          <a:cs typeface="Segoe UI"/>
                        </a:rPr>
                        <a:t>,</a:t>
                      </a:r>
                      <a:r>
                        <a:rPr sz="1100" spc="15" dirty="0">
                          <a:latin typeface="Segoe UI"/>
                          <a:cs typeface="Segoe UI"/>
                        </a:rPr>
                        <a:t>44</a:t>
                      </a:r>
                      <a:r>
                        <a:rPr sz="1100" spc="10" dirty="0">
                          <a:latin typeface="Segoe UI"/>
                          <a:cs typeface="Segoe UI"/>
                        </a:rPr>
                        <a:t>,</a:t>
                      </a:r>
                      <a:r>
                        <a:rPr sz="1100" spc="25" dirty="0">
                          <a:latin typeface="Segoe UI"/>
                          <a:cs typeface="Segoe UI"/>
                        </a:rPr>
                        <a:t>2</a:t>
                      </a:r>
                      <a:r>
                        <a:rPr sz="1100" spc="15" dirty="0">
                          <a:latin typeface="Segoe UI"/>
                          <a:cs typeface="Segoe UI"/>
                        </a:rPr>
                        <a:t>00</a:t>
                      </a:r>
                      <a:endParaRPr sz="1100">
                        <a:latin typeface="Segoe UI"/>
                        <a:cs typeface="Segoe UI"/>
                      </a:endParaRPr>
                    </a:p>
                  </a:txBody>
                  <a:tcPr marL="0" marR="0" marT="38735"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EAF1DD"/>
                    </a:solidFill>
                  </a:tcPr>
                </a:tc>
                <a:tc>
                  <a:txBody>
                    <a:bodyPr/>
                    <a:lstStyle/>
                    <a:p>
                      <a:pPr marR="158750" algn="r">
                        <a:lnSpc>
                          <a:spcPct val="100000"/>
                        </a:lnSpc>
                        <a:spcBef>
                          <a:spcPts val="305"/>
                        </a:spcBef>
                      </a:pPr>
                      <a:r>
                        <a:rPr sz="1100" spc="25" dirty="0">
                          <a:latin typeface="Segoe UI"/>
                          <a:cs typeface="Segoe UI"/>
                        </a:rPr>
                        <a:t>6</a:t>
                      </a:r>
                      <a:r>
                        <a:rPr sz="1100" spc="10" dirty="0">
                          <a:latin typeface="Segoe UI"/>
                          <a:cs typeface="Segoe UI"/>
                        </a:rPr>
                        <a:t>,</a:t>
                      </a:r>
                      <a:r>
                        <a:rPr sz="1100" spc="15" dirty="0">
                          <a:latin typeface="Segoe UI"/>
                          <a:cs typeface="Segoe UI"/>
                        </a:rPr>
                        <a:t>00</a:t>
                      </a:r>
                      <a:r>
                        <a:rPr sz="1100" spc="10" dirty="0">
                          <a:latin typeface="Segoe UI"/>
                          <a:cs typeface="Segoe UI"/>
                        </a:rPr>
                        <a:t>,</a:t>
                      </a:r>
                      <a:r>
                        <a:rPr sz="1100" spc="25" dirty="0">
                          <a:latin typeface="Segoe UI"/>
                          <a:cs typeface="Segoe UI"/>
                        </a:rPr>
                        <a:t>0</a:t>
                      </a:r>
                      <a:r>
                        <a:rPr sz="1100" spc="15" dirty="0">
                          <a:latin typeface="Segoe UI"/>
                          <a:cs typeface="Segoe UI"/>
                        </a:rPr>
                        <a:t>00</a:t>
                      </a:r>
                      <a:endParaRPr sz="1100">
                        <a:latin typeface="Segoe UI"/>
                        <a:cs typeface="Segoe UI"/>
                      </a:endParaRPr>
                    </a:p>
                  </a:txBody>
                  <a:tcPr marL="0" marR="0" marT="38735"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EAF1DD"/>
                    </a:solidFill>
                  </a:tcPr>
                </a:tc>
                <a:tc>
                  <a:txBody>
                    <a:bodyPr/>
                    <a:lstStyle/>
                    <a:p>
                      <a:pPr marR="111125" algn="ctr">
                        <a:lnSpc>
                          <a:spcPct val="100000"/>
                        </a:lnSpc>
                        <a:spcBef>
                          <a:spcPts val="305"/>
                        </a:spcBef>
                      </a:pPr>
                      <a:r>
                        <a:rPr sz="1100" spc="15" dirty="0">
                          <a:latin typeface="Segoe UI"/>
                          <a:cs typeface="Segoe UI"/>
                        </a:rPr>
                        <a:t>0.9070</a:t>
                      </a:r>
                      <a:endParaRPr sz="1100">
                        <a:latin typeface="Segoe UI"/>
                        <a:cs typeface="Segoe UI"/>
                      </a:endParaRPr>
                    </a:p>
                  </a:txBody>
                  <a:tcPr marL="0" marR="0" marT="38735"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EAF1DD"/>
                    </a:solidFill>
                  </a:tcPr>
                </a:tc>
                <a:tc>
                  <a:txBody>
                    <a:bodyPr/>
                    <a:lstStyle/>
                    <a:p>
                      <a:pPr marR="156845" algn="r">
                        <a:lnSpc>
                          <a:spcPct val="100000"/>
                        </a:lnSpc>
                        <a:spcBef>
                          <a:spcPts val="305"/>
                        </a:spcBef>
                      </a:pPr>
                      <a:r>
                        <a:rPr sz="1100" spc="25" dirty="0">
                          <a:latin typeface="Segoe UI"/>
                          <a:cs typeface="Segoe UI"/>
                        </a:rPr>
                        <a:t>5</a:t>
                      </a:r>
                      <a:r>
                        <a:rPr sz="1100" spc="10" dirty="0">
                          <a:latin typeface="Segoe UI"/>
                          <a:cs typeface="Segoe UI"/>
                        </a:rPr>
                        <a:t>,</a:t>
                      </a:r>
                      <a:r>
                        <a:rPr sz="1100" spc="15" dirty="0">
                          <a:latin typeface="Segoe UI"/>
                          <a:cs typeface="Segoe UI"/>
                        </a:rPr>
                        <a:t>44</a:t>
                      </a:r>
                      <a:r>
                        <a:rPr sz="1100" spc="10" dirty="0">
                          <a:latin typeface="Segoe UI"/>
                          <a:cs typeface="Segoe UI"/>
                        </a:rPr>
                        <a:t>,</a:t>
                      </a:r>
                      <a:r>
                        <a:rPr sz="1100" spc="25" dirty="0">
                          <a:latin typeface="Segoe UI"/>
                          <a:cs typeface="Segoe UI"/>
                        </a:rPr>
                        <a:t>2</a:t>
                      </a:r>
                      <a:r>
                        <a:rPr sz="1100" spc="15" dirty="0">
                          <a:latin typeface="Segoe UI"/>
                          <a:cs typeface="Segoe UI"/>
                        </a:rPr>
                        <a:t>00</a:t>
                      </a:r>
                      <a:endParaRPr sz="1100">
                        <a:latin typeface="Segoe UI"/>
                        <a:cs typeface="Segoe UI"/>
                      </a:endParaRPr>
                    </a:p>
                  </a:txBody>
                  <a:tcPr marL="0" marR="0" marT="38735"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EAF1DD"/>
                    </a:solidFill>
                  </a:tcPr>
                </a:tc>
                <a:extLst>
                  <a:ext uri="{0D108BD9-81ED-4DB2-BD59-A6C34878D82A}">
                    <a16:rowId xmlns:a16="http://schemas.microsoft.com/office/drawing/2014/main" val="10004"/>
                  </a:ext>
                </a:extLst>
              </a:tr>
              <a:tr h="242315">
                <a:tc>
                  <a:txBody>
                    <a:bodyPr/>
                    <a:lstStyle/>
                    <a:p>
                      <a:pPr marR="114300" algn="ctr">
                        <a:lnSpc>
                          <a:spcPct val="100000"/>
                        </a:lnSpc>
                        <a:spcBef>
                          <a:spcPts val="290"/>
                        </a:spcBef>
                      </a:pPr>
                      <a:r>
                        <a:rPr sz="1100" dirty="0">
                          <a:latin typeface="Segoe UI"/>
                          <a:cs typeface="Segoe UI"/>
                        </a:rPr>
                        <a:t>3</a:t>
                      </a:r>
                      <a:endParaRPr sz="1100">
                        <a:latin typeface="Segoe UI"/>
                        <a:cs typeface="Segoe UI"/>
                      </a:endParaRPr>
                    </a:p>
                  </a:txBody>
                  <a:tcPr marL="0" marR="0" marT="36830"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EAF1DD"/>
                    </a:solidFill>
                  </a:tcPr>
                </a:tc>
                <a:tc>
                  <a:txBody>
                    <a:bodyPr/>
                    <a:lstStyle/>
                    <a:p>
                      <a:pPr marR="156845" algn="r">
                        <a:lnSpc>
                          <a:spcPct val="100000"/>
                        </a:lnSpc>
                        <a:spcBef>
                          <a:spcPts val="290"/>
                        </a:spcBef>
                      </a:pPr>
                      <a:r>
                        <a:rPr sz="1100" spc="25" dirty="0">
                          <a:latin typeface="Segoe UI"/>
                          <a:cs typeface="Segoe UI"/>
                        </a:rPr>
                        <a:t>4</a:t>
                      </a:r>
                      <a:r>
                        <a:rPr sz="1100" spc="10" dirty="0">
                          <a:latin typeface="Segoe UI"/>
                          <a:cs typeface="Segoe UI"/>
                        </a:rPr>
                        <a:t>,</a:t>
                      </a:r>
                      <a:r>
                        <a:rPr sz="1100" spc="15" dirty="0">
                          <a:latin typeface="Segoe UI"/>
                          <a:cs typeface="Segoe UI"/>
                        </a:rPr>
                        <a:t>00</a:t>
                      </a:r>
                      <a:r>
                        <a:rPr sz="1100" spc="10" dirty="0">
                          <a:latin typeface="Segoe UI"/>
                          <a:cs typeface="Segoe UI"/>
                        </a:rPr>
                        <a:t>,</a:t>
                      </a:r>
                      <a:r>
                        <a:rPr sz="1100" spc="25" dirty="0">
                          <a:latin typeface="Segoe UI"/>
                          <a:cs typeface="Segoe UI"/>
                        </a:rPr>
                        <a:t>0</a:t>
                      </a:r>
                      <a:r>
                        <a:rPr sz="1100" spc="15" dirty="0">
                          <a:latin typeface="Segoe UI"/>
                          <a:cs typeface="Segoe UI"/>
                        </a:rPr>
                        <a:t>00</a:t>
                      </a:r>
                      <a:endParaRPr sz="1100">
                        <a:latin typeface="Segoe UI"/>
                        <a:cs typeface="Segoe UI"/>
                      </a:endParaRPr>
                    </a:p>
                  </a:txBody>
                  <a:tcPr marL="0" marR="0" marT="36830"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EAF1DD"/>
                    </a:solidFill>
                  </a:tcPr>
                </a:tc>
                <a:tc>
                  <a:txBody>
                    <a:bodyPr/>
                    <a:lstStyle/>
                    <a:p>
                      <a:pPr marR="111125" algn="ctr">
                        <a:lnSpc>
                          <a:spcPct val="100000"/>
                        </a:lnSpc>
                        <a:spcBef>
                          <a:spcPts val="290"/>
                        </a:spcBef>
                      </a:pPr>
                      <a:r>
                        <a:rPr sz="1100" spc="15" dirty="0">
                          <a:latin typeface="Segoe UI"/>
                          <a:cs typeface="Segoe UI"/>
                        </a:rPr>
                        <a:t>0.8638</a:t>
                      </a:r>
                      <a:endParaRPr sz="1100">
                        <a:latin typeface="Segoe UI"/>
                        <a:cs typeface="Segoe UI"/>
                      </a:endParaRPr>
                    </a:p>
                  </a:txBody>
                  <a:tcPr marL="0" marR="0" marT="36830"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EAF1DD"/>
                    </a:solidFill>
                  </a:tcPr>
                </a:tc>
                <a:tc>
                  <a:txBody>
                    <a:bodyPr/>
                    <a:lstStyle/>
                    <a:p>
                      <a:pPr marR="156845" algn="r">
                        <a:lnSpc>
                          <a:spcPct val="100000"/>
                        </a:lnSpc>
                        <a:spcBef>
                          <a:spcPts val="290"/>
                        </a:spcBef>
                      </a:pPr>
                      <a:r>
                        <a:rPr sz="1100" spc="25" dirty="0">
                          <a:latin typeface="Segoe UI"/>
                          <a:cs typeface="Segoe UI"/>
                        </a:rPr>
                        <a:t>3</a:t>
                      </a:r>
                      <a:r>
                        <a:rPr sz="1100" spc="10" dirty="0">
                          <a:latin typeface="Segoe UI"/>
                          <a:cs typeface="Segoe UI"/>
                        </a:rPr>
                        <a:t>,</a:t>
                      </a:r>
                      <a:r>
                        <a:rPr sz="1100" spc="15" dirty="0">
                          <a:latin typeface="Segoe UI"/>
                          <a:cs typeface="Segoe UI"/>
                        </a:rPr>
                        <a:t>45</a:t>
                      </a:r>
                      <a:r>
                        <a:rPr sz="1100" spc="10" dirty="0">
                          <a:latin typeface="Segoe UI"/>
                          <a:cs typeface="Segoe UI"/>
                        </a:rPr>
                        <a:t>,</a:t>
                      </a:r>
                      <a:r>
                        <a:rPr sz="1100" spc="25" dirty="0">
                          <a:latin typeface="Segoe UI"/>
                          <a:cs typeface="Segoe UI"/>
                        </a:rPr>
                        <a:t>5</a:t>
                      </a:r>
                      <a:r>
                        <a:rPr sz="1100" spc="15" dirty="0">
                          <a:latin typeface="Segoe UI"/>
                          <a:cs typeface="Segoe UI"/>
                        </a:rPr>
                        <a:t>20</a:t>
                      </a:r>
                      <a:endParaRPr sz="1100">
                        <a:latin typeface="Segoe UI"/>
                        <a:cs typeface="Segoe UI"/>
                      </a:endParaRPr>
                    </a:p>
                  </a:txBody>
                  <a:tcPr marL="0" marR="0" marT="36830"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EAF1DD"/>
                    </a:solidFill>
                  </a:tcPr>
                </a:tc>
                <a:tc>
                  <a:txBody>
                    <a:bodyPr/>
                    <a:lstStyle/>
                    <a:p>
                      <a:pPr marR="158750" algn="r">
                        <a:lnSpc>
                          <a:spcPct val="100000"/>
                        </a:lnSpc>
                        <a:spcBef>
                          <a:spcPts val="290"/>
                        </a:spcBef>
                      </a:pPr>
                      <a:r>
                        <a:rPr sz="1100" spc="25" dirty="0">
                          <a:latin typeface="Segoe UI"/>
                          <a:cs typeface="Segoe UI"/>
                        </a:rPr>
                        <a:t>6</a:t>
                      </a:r>
                      <a:r>
                        <a:rPr sz="1100" spc="10" dirty="0">
                          <a:latin typeface="Segoe UI"/>
                          <a:cs typeface="Segoe UI"/>
                        </a:rPr>
                        <a:t>,</a:t>
                      </a:r>
                      <a:r>
                        <a:rPr sz="1100" spc="15" dirty="0">
                          <a:latin typeface="Segoe UI"/>
                          <a:cs typeface="Segoe UI"/>
                        </a:rPr>
                        <a:t>00</a:t>
                      </a:r>
                      <a:r>
                        <a:rPr sz="1100" spc="10" dirty="0">
                          <a:latin typeface="Segoe UI"/>
                          <a:cs typeface="Segoe UI"/>
                        </a:rPr>
                        <a:t>,</a:t>
                      </a:r>
                      <a:r>
                        <a:rPr sz="1100" spc="25" dirty="0">
                          <a:latin typeface="Segoe UI"/>
                          <a:cs typeface="Segoe UI"/>
                        </a:rPr>
                        <a:t>0</a:t>
                      </a:r>
                      <a:r>
                        <a:rPr sz="1100" spc="15" dirty="0">
                          <a:latin typeface="Segoe UI"/>
                          <a:cs typeface="Segoe UI"/>
                        </a:rPr>
                        <a:t>00</a:t>
                      </a:r>
                      <a:endParaRPr sz="1100">
                        <a:latin typeface="Segoe UI"/>
                        <a:cs typeface="Segoe UI"/>
                      </a:endParaRPr>
                    </a:p>
                  </a:txBody>
                  <a:tcPr marL="0" marR="0" marT="36830"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EAF1DD"/>
                    </a:solidFill>
                  </a:tcPr>
                </a:tc>
                <a:tc>
                  <a:txBody>
                    <a:bodyPr/>
                    <a:lstStyle/>
                    <a:p>
                      <a:pPr marR="111125" algn="ctr">
                        <a:lnSpc>
                          <a:spcPct val="100000"/>
                        </a:lnSpc>
                        <a:spcBef>
                          <a:spcPts val="290"/>
                        </a:spcBef>
                      </a:pPr>
                      <a:r>
                        <a:rPr sz="1100" spc="15" dirty="0">
                          <a:latin typeface="Segoe UI"/>
                          <a:cs typeface="Segoe UI"/>
                        </a:rPr>
                        <a:t>0.8638</a:t>
                      </a:r>
                      <a:endParaRPr sz="1100">
                        <a:latin typeface="Segoe UI"/>
                        <a:cs typeface="Segoe UI"/>
                      </a:endParaRPr>
                    </a:p>
                  </a:txBody>
                  <a:tcPr marL="0" marR="0" marT="36830"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EAF1DD"/>
                    </a:solidFill>
                  </a:tcPr>
                </a:tc>
                <a:tc>
                  <a:txBody>
                    <a:bodyPr/>
                    <a:lstStyle/>
                    <a:p>
                      <a:pPr marR="156845" algn="r">
                        <a:lnSpc>
                          <a:spcPct val="100000"/>
                        </a:lnSpc>
                        <a:spcBef>
                          <a:spcPts val="290"/>
                        </a:spcBef>
                      </a:pPr>
                      <a:r>
                        <a:rPr sz="1100" spc="25" dirty="0">
                          <a:latin typeface="Segoe UI"/>
                          <a:cs typeface="Segoe UI"/>
                        </a:rPr>
                        <a:t>5</a:t>
                      </a:r>
                      <a:r>
                        <a:rPr sz="1100" spc="10" dirty="0">
                          <a:latin typeface="Segoe UI"/>
                          <a:cs typeface="Segoe UI"/>
                        </a:rPr>
                        <a:t>,</a:t>
                      </a:r>
                      <a:r>
                        <a:rPr sz="1100" spc="15" dirty="0">
                          <a:latin typeface="Segoe UI"/>
                          <a:cs typeface="Segoe UI"/>
                        </a:rPr>
                        <a:t>18</a:t>
                      </a:r>
                      <a:r>
                        <a:rPr sz="1100" spc="10" dirty="0">
                          <a:latin typeface="Segoe UI"/>
                          <a:cs typeface="Segoe UI"/>
                        </a:rPr>
                        <a:t>,</a:t>
                      </a:r>
                      <a:r>
                        <a:rPr sz="1100" spc="25" dirty="0">
                          <a:latin typeface="Segoe UI"/>
                          <a:cs typeface="Segoe UI"/>
                        </a:rPr>
                        <a:t>2</a:t>
                      </a:r>
                      <a:r>
                        <a:rPr sz="1100" spc="15" dirty="0">
                          <a:latin typeface="Segoe UI"/>
                          <a:cs typeface="Segoe UI"/>
                        </a:rPr>
                        <a:t>80</a:t>
                      </a:r>
                      <a:endParaRPr sz="1100">
                        <a:latin typeface="Segoe UI"/>
                        <a:cs typeface="Segoe UI"/>
                      </a:endParaRPr>
                    </a:p>
                  </a:txBody>
                  <a:tcPr marL="0" marR="0" marT="36830"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EAF1DD"/>
                    </a:solidFill>
                  </a:tcPr>
                </a:tc>
                <a:extLst>
                  <a:ext uri="{0D108BD9-81ED-4DB2-BD59-A6C34878D82A}">
                    <a16:rowId xmlns:a16="http://schemas.microsoft.com/office/drawing/2014/main" val="10005"/>
                  </a:ext>
                </a:extLst>
              </a:tr>
              <a:tr h="243846">
                <a:tc>
                  <a:txBody>
                    <a:bodyPr/>
                    <a:lstStyle/>
                    <a:p>
                      <a:pPr marR="114300" algn="ctr">
                        <a:lnSpc>
                          <a:spcPct val="100000"/>
                        </a:lnSpc>
                        <a:spcBef>
                          <a:spcPts val="290"/>
                        </a:spcBef>
                      </a:pPr>
                      <a:r>
                        <a:rPr sz="1100" dirty="0">
                          <a:latin typeface="Segoe UI"/>
                          <a:cs typeface="Segoe UI"/>
                        </a:rPr>
                        <a:t>4</a:t>
                      </a:r>
                      <a:endParaRPr sz="1100">
                        <a:latin typeface="Segoe UI"/>
                        <a:cs typeface="Segoe UI"/>
                      </a:endParaRPr>
                    </a:p>
                  </a:txBody>
                  <a:tcPr marL="0" marR="0" marT="36830"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EAF1DD"/>
                    </a:solidFill>
                  </a:tcPr>
                </a:tc>
                <a:tc>
                  <a:txBody>
                    <a:bodyPr/>
                    <a:lstStyle/>
                    <a:p>
                      <a:pPr marR="156845" algn="r">
                        <a:lnSpc>
                          <a:spcPct val="100000"/>
                        </a:lnSpc>
                        <a:spcBef>
                          <a:spcPts val="290"/>
                        </a:spcBef>
                      </a:pPr>
                      <a:r>
                        <a:rPr sz="1100" spc="15" dirty="0">
                          <a:latin typeface="Segoe UI"/>
                          <a:cs typeface="Segoe UI"/>
                        </a:rPr>
                        <a:t>5</a:t>
                      </a:r>
                      <a:r>
                        <a:rPr sz="1100" spc="25" dirty="0">
                          <a:latin typeface="Segoe UI"/>
                          <a:cs typeface="Segoe UI"/>
                        </a:rPr>
                        <a:t>0</a:t>
                      </a:r>
                      <a:r>
                        <a:rPr sz="1100" spc="10" dirty="0">
                          <a:latin typeface="Segoe UI"/>
                          <a:cs typeface="Segoe UI"/>
                        </a:rPr>
                        <a:t>,</a:t>
                      </a:r>
                      <a:r>
                        <a:rPr sz="1100" spc="15" dirty="0">
                          <a:latin typeface="Segoe UI"/>
                          <a:cs typeface="Segoe UI"/>
                        </a:rPr>
                        <a:t>000</a:t>
                      </a:r>
                      <a:endParaRPr sz="1100">
                        <a:latin typeface="Segoe UI"/>
                        <a:cs typeface="Segoe UI"/>
                      </a:endParaRPr>
                    </a:p>
                  </a:txBody>
                  <a:tcPr marL="0" marR="0" marT="36830"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EAF1DD"/>
                    </a:solidFill>
                  </a:tcPr>
                </a:tc>
                <a:tc>
                  <a:txBody>
                    <a:bodyPr/>
                    <a:lstStyle/>
                    <a:p>
                      <a:pPr marR="111125" algn="ctr">
                        <a:lnSpc>
                          <a:spcPct val="100000"/>
                        </a:lnSpc>
                        <a:spcBef>
                          <a:spcPts val="290"/>
                        </a:spcBef>
                      </a:pPr>
                      <a:r>
                        <a:rPr sz="1100" spc="15" dirty="0">
                          <a:latin typeface="Segoe UI"/>
                          <a:cs typeface="Segoe UI"/>
                        </a:rPr>
                        <a:t>0.8227</a:t>
                      </a:r>
                      <a:endParaRPr sz="1100">
                        <a:latin typeface="Segoe UI"/>
                        <a:cs typeface="Segoe UI"/>
                      </a:endParaRPr>
                    </a:p>
                  </a:txBody>
                  <a:tcPr marL="0" marR="0" marT="36830"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EAF1DD"/>
                    </a:solidFill>
                  </a:tcPr>
                </a:tc>
                <a:tc>
                  <a:txBody>
                    <a:bodyPr/>
                    <a:lstStyle/>
                    <a:p>
                      <a:pPr marR="156845" algn="r">
                        <a:lnSpc>
                          <a:spcPct val="100000"/>
                        </a:lnSpc>
                        <a:spcBef>
                          <a:spcPts val="290"/>
                        </a:spcBef>
                      </a:pPr>
                      <a:r>
                        <a:rPr sz="1100" spc="15" dirty="0">
                          <a:latin typeface="Segoe UI"/>
                          <a:cs typeface="Segoe UI"/>
                        </a:rPr>
                        <a:t>4</a:t>
                      </a:r>
                      <a:r>
                        <a:rPr sz="1100" spc="25" dirty="0">
                          <a:latin typeface="Segoe UI"/>
                          <a:cs typeface="Segoe UI"/>
                        </a:rPr>
                        <a:t>1</a:t>
                      </a:r>
                      <a:r>
                        <a:rPr sz="1100" spc="10" dirty="0">
                          <a:latin typeface="Segoe UI"/>
                          <a:cs typeface="Segoe UI"/>
                        </a:rPr>
                        <a:t>,</a:t>
                      </a:r>
                      <a:r>
                        <a:rPr sz="1100" spc="15" dirty="0">
                          <a:latin typeface="Segoe UI"/>
                          <a:cs typeface="Segoe UI"/>
                        </a:rPr>
                        <a:t>135</a:t>
                      </a:r>
                      <a:endParaRPr sz="1100">
                        <a:latin typeface="Segoe UI"/>
                        <a:cs typeface="Segoe UI"/>
                      </a:endParaRPr>
                    </a:p>
                  </a:txBody>
                  <a:tcPr marL="0" marR="0" marT="36830"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EAF1DD"/>
                    </a:solidFill>
                  </a:tcPr>
                </a:tc>
                <a:tc>
                  <a:txBody>
                    <a:bodyPr/>
                    <a:lstStyle/>
                    <a:p>
                      <a:pPr marR="158750" algn="r">
                        <a:lnSpc>
                          <a:spcPct val="100000"/>
                        </a:lnSpc>
                        <a:spcBef>
                          <a:spcPts val="290"/>
                        </a:spcBef>
                      </a:pPr>
                      <a:r>
                        <a:rPr sz="1100" spc="25" dirty="0">
                          <a:latin typeface="Segoe UI"/>
                          <a:cs typeface="Segoe UI"/>
                        </a:rPr>
                        <a:t>6</a:t>
                      </a:r>
                      <a:r>
                        <a:rPr sz="1100" spc="10" dirty="0">
                          <a:latin typeface="Segoe UI"/>
                          <a:cs typeface="Segoe UI"/>
                        </a:rPr>
                        <a:t>,</a:t>
                      </a:r>
                      <a:r>
                        <a:rPr sz="1100" spc="15" dirty="0">
                          <a:latin typeface="Segoe UI"/>
                          <a:cs typeface="Segoe UI"/>
                        </a:rPr>
                        <a:t>00</a:t>
                      </a:r>
                      <a:r>
                        <a:rPr sz="1100" spc="10" dirty="0">
                          <a:latin typeface="Segoe UI"/>
                          <a:cs typeface="Segoe UI"/>
                        </a:rPr>
                        <a:t>,</a:t>
                      </a:r>
                      <a:r>
                        <a:rPr sz="1100" spc="25" dirty="0">
                          <a:latin typeface="Segoe UI"/>
                          <a:cs typeface="Segoe UI"/>
                        </a:rPr>
                        <a:t>0</a:t>
                      </a:r>
                      <a:r>
                        <a:rPr sz="1100" spc="15" dirty="0">
                          <a:latin typeface="Segoe UI"/>
                          <a:cs typeface="Segoe UI"/>
                        </a:rPr>
                        <a:t>00</a:t>
                      </a:r>
                      <a:endParaRPr sz="1100">
                        <a:latin typeface="Segoe UI"/>
                        <a:cs typeface="Segoe UI"/>
                      </a:endParaRPr>
                    </a:p>
                  </a:txBody>
                  <a:tcPr marL="0" marR="0" marT="36830"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EAF1DD"/>
                    </a:solidFill>
                  </a:tcPr>
                </a:tc>
                <a:tc>
                  <a:txBody>
                    <a:bodyPr/>
                    <a:lstStyle/>
                    <a:p>
                      <a:pPr marR="111125" algn="ctr">
                        <a:lnSpc>
                          <a:spcPct val="100000"/>
                        </a:lnSpc>
                        <a:spcBef>
                          <a:spcPts val="290"/>
                        </a:spcBef>
                      </a:pPr>
                      <a:r>
                        <a:rPr sz="1100" spc="15" dirty="0">
                          <a:latin typeface="Segoe UI"/>
                          <a:cs typeface="Segoe UI"/>
                        </a:rPr>
                        <a:t>0.8227</a:t>
                      </a:r>
                      <a:endParaRPr sz="1100">
                        <a:latin typeface="Segoe UI"/>
                        <a:cs typeface="Segoe UI"/>
                      </a:endParaRPr>
                    </a:p>
                  </a:txBody>
                  <a:tcPr marL="0" marR="0" marT="36830"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EAF1DD"/>
                    </a:solidFill>
                  </a:tcPr>
                </a:tc>
                <a:tc>
                  <a:txBody>
                    <a:bodyPr/>
                    <a:lstStyle/>
                    <a:p>
                      <a:pPr marR="156845" algn="r">
                        <a:lnSpc>
                          <a:spcPct val="100000"/>
                        </a:lnSpc>
                        <a:spcBef>
                          <a:spcPts val="290"/>
                        </a:spcBef>
                      </a:pPr>
                      <a:r>
                        <a:rPr sz="1100" spc="25" dirty="0">
                          <a:latin typeface="Segoe UI"/>
                          <a:cs typeface="Segoe UI"/>
                        </a:rPr>
                        <a:t>4</a:t>
                      </a:r>
                      <a:r>
                        <a:rPr sz="1100" spc="10" dirty="0">
                          <a:latin typeface="Segoe UI"/>
                          <a:cs typeface="Segoe UI"/>
                        </a:rPr>
                        <a:t>,</a:t>
                      </a:r>
                      <a:r>
                        <a:rPr sz="1100" spc="15" dirty="0">
                          <a:latin typeface="Segoe UI"/>
                          <a:cs typeface="Segoe UI"/>
                        </a:rPr>
                        <a:t>93</a:t>
                      </a:r>
                      <a:r>
                        <a:rPr sz="1100" spc="10" dirty="0">
                          <a:latin typeface="Segoe UI"/>
                          <a:cs typeface="Segoe UI"/>
                        </a:rPr>
                        <a:t>,</a:t>
                      </a:r>
                      <a:r>
                        <a:rPr sz="1100" spc="25" dirty="0">
                          <a:latin typeface="Segoe UI"/>
                          <a:cs typeface="Segoe UI"/>
                        </a:rPr>
                        <a:t>6</a:t>
                      </a:r>
                      <a:r>
                        <a:rPr sz="1100" spc="15" dirty="0">
                          <a:latin typeface="Segoe UI"/>
                          <a:cs typeface="Segoe UI"/>
                        </a:rPr>
                        <a:t>20</a:t>
                      </a:r>
                      <a:endParaRPr sz="1100">
                        <a:latin typeface="Segoe UI"/>
                        <a:cs typeface="Segoe UI"/>
                      </a:endParaRPr>
                    </a:p>
                  </a:txBody>
                  <a:tcPr marL="0" marR="0" marT="36830"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EAF1DD"/>
                    </a:solidFill>
                  </a:tcPr>
                </a:tc>
                <a:extLst>
                  <a:ext uri="{0D108BD9-81ED-4DB2-BD59-A6C34878D82A}">
                    <a16:rowId xmlns:a16="http://schemas.microsoft.com/office/drawing/2014/main" val="10006"/>
                  </a:ext>
                </a:extLst>
              </a:tr>
              <a:tr h="242315">
                <a:tc>
                  <a:txBody>
                    <a:bodyPr/>
                    <a:lstStyle/>
                    <a:p>
                      <a:pPr>
                        <a:lnSpc>
                          <a:spcPct val="100000"/>
                        </a:lnSpc>
                      </a:pPr>
                      <a:endParaRPr sz="1100">
                        <a:latin typeface="Times New Roman"/>
                        <a:cs typeface="Times New Roman"/>
                      </a:endParaRPr>
                    </a:p>
                  </a:txBody>
                  <a:tcPr marL="0" marR="0" marT="0"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EAF1DD"/>
                    </a:solidFill>
                  </a:tcPr>
                </a:tc>
                <a:tc>
                  <a:txBody>
                    <a:bodyPr/>
                    <a:lstStyle/>
                    <a:p>
                      <a:pPr>
                        <a:lnSpc>
                          <a:spcPct val="100000"/>
                        </a:lnSpc>
                      </a:pPr>
                      <a:endParaRPr sz="1100">
                        <a:latin typeface="Times New Roman"/>
                        <a:cs typeface="Times New Roman"/>
                      </a:endParaRPr>
                    </a:p>
                  </a:txBody>
                  <a:tcPr marL="0" marR="0" marT="0"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EAF1DD"/>
                    </a:solidFill>
                  </a:tcPr>
                </a:tc>
                <a:tc>
                  <a:txBody>
                    <a:bodyPr/>
                    <a:lstStyle/>
                    <a:p>
                      <a:pPr marR="113664" algn="ctr">
                        <a:lnSpc>
                          <a:spcPct val="100000"/>
                        </a:lnSpc>
                        <a:spcBef>
                          <a:spcPts val="290"/>
                        </a:spcBef>
                      </a:pPr>
                      <a:r>
                        <a:rPr sz="1100" spc="10" dirty="0">
                          <a:latin typeface="Segoe UI"/>
                          <a:cs typeface="Segoe UI"/>
                        </a:rPr>
                        <a:t>NPV</a:t>
                      </a:r>
                      <a:endParaRPr sz="1100">
                        <a:latin typeface="Segoe UI"/>
                        <a:cs typeface="Segoe UI"/>
                      </a:endParaRPr>
                    </a:p>
                  </a:txBody>
                  <a:tcPr marL="0" marR="0" marT="36830"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EAF1DD"/>
                    </a:solidFill>
                  </a:tcPr>
                </a:tc>
                <a:tc>
                  <a:txBody>
                    <a:bodyPr/>
                    <a:lstStyle/>
                    <a:p>
                      <a:pPr marR="156845" algn="r">
                        <a:lnSpc>
                          <a:spcPct val="100000"/>
                        </a:lnSpc>
                        <a:spcBef>
                          <a:spcPts val="290"/>
                        </a:spcBef>
                      </a:pPr>
                      <a:r>
                        <a:rPr sz="1100" spc="25" dirty="0">
                          <a:latin typeface="Segoe UI"/>
                          <a:cs typeface="Segoe UI"/>
                        </a:rPr>
                        <a:t>6</a:t>
                      </a:r>
                      <a:r>
                        <a:rPr sz="1100" spc="10" dirty="0">
                          <a:latin typeface="Segoe UI"/>
                          <a:cs typeface="Segoe UI"/>
                        </a:rPr>
                        <a:t>,</a:t>
                      </a:r>
                      <a:r>
                        <a:rPr sz="1100" spc="15" dirty="0">
                          <a:latin typeface="Segoe UI"/>
                          <a:cs typeface="Segoe UI"/>
                        </a:rPr>
                        <a:t>97</a:t>
                      </a:r>
                      <a:r>
                        <a:rPr sz="1100" spc="10" dirty="0">
                          <a:latin typeface="Segoe UI"/>
                          <a:cs typeface="Segoe UI"/>
                        </a:rPr>
                        <a:t>,</a:t>
                      </a:r>
                      <a:r>
                        <a:rPr sz="1100" spc="25" dirty="0">
                          <a:latin typeface="Segoe UI"/>
                          <a:cs typeface="Segoe UI"/>
                        </a:rPr>
                        <a:t>5</a:t>
                      </a:r>
                      <a:r>
                        <a:rPr sz="1100" spc="15" dirty="0">
                          <a:latin typeface="Segoe UI"/>
                          <a:cs typeface="Segoe UI"/>
                        </a:rPr>
                        <a:t>35</a:t>
                      </a:r>
                      <a:endParaRPr sz="1100">
                        <a:latin typeface="Segoe UI"/>
                        <a:cs typeface="Segoe UI"/>
                      </a:endParaRPr>
                    </a:p>
                  </a:txBody>
                  <a:tcPr marL="0" marR="0" marT="36830"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EAF1DD"/>
                    </a:solidFill>
                  </a:tcPr>
                </a:tc>
                <a:tc>
                  <a:txBody>
                    <a:bodyPr/>
                    <a:lstStyle/>
                    <a:p>
                      <a:pPr>
                        <a:lnSpc>
                          <a:spcPct val="100000"/>
                        </a:lnSpc>
                      </a:pPr>
                      <a:endParaRPr sz="1100">
                        <a:latin typeface="Times New Roman"/>
                        <a:cs typeface="Times New Roman"/>
                      </a:endParaRPr>
                    </a:p>
                  </a:txBody>
                  <a:tcPr marL="0" marR="0" marT="0"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EAF1DD"/>
                    </a:solidFill>
                  </a:tcPr>
                </a:tc>
                <a:tc>
                  <a:txBody>
                    <a:bodyPr/>
                    <a:lstStyle/>
                    <a:p>
                      <a:pPr>
                        <a:lnSpc>
                          <a:spcPct val="100000"/>
                        </a:lnSpc>
                      </a:pPr>
                      <a:endParaRPr sz="1100">
                        <a:latin typeface="Times New Roman"/>
                        <a:cs typeface="Times New Roman"/>
                      </a:endParaRPr>
                    </a:p>
                  </a:txBody>
                  <a:tcPr marL="0" marR="0" marT="0"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EAF1DD"/>
                    </a:solidFill>
                  </a:tcPr>
                </a:tc>
                <a:tc>
                  <a:txBody>
                    <a:bodyPr/>
                    <a:lstStyle/>
                    <a:p>
                      <a:pPr marR="156845" algn="r">
                        <a:lnSpc>
                          <a:spcPct val="100000"/>
                        </a:lnSpc>
                        <a:spcBef>
                          <a:spcPts val="290"/>
                        </a:spcBef>
                      </a:pPr>
                      <a:r>
                        <a:rPr sz="1100" spc="25" dirty="0">
                          <a:latin typeface="Segoe UI"/>
                          <a:cs typeface="Segoe UI"/>
                        </a:rPr>
                        <a:t>8</a:t>
                      </a:r>
                      <a:r>
                        <a:rPr sz="1100" spc="10" dirty="0">
                          <a:latin typeface="Segoe UI"/>
                          <a:cs typeface="Segoe UI"/>
                        </a:rPr>
                        <a:t>,</a:t>
                      </a:r>
                      <a:r>
                        <a:rPr sz="1100" spc="15" dirty="0">
                          <a:latin typeface="Segoe UI"/>
                          <a:cs typeface="Segoe UI"/>
                        </a:rPr>
                        <a:t>15</a:t>
                      </a:r>
                      <a:r>
                        <a:rPr sz="1100" spc="10" dirty="0">
                          <a:latin typeface="Segoe UI"/>
                          <a:cs typeface="Segoe UI"/>
                        </a:rPr>
                        <a:t>,</a:t>
                      </a:r>
                      <a:r>
                        <a:rPr sz="1100" spc="25" dirty="0">
                          <a:latin typeface="Segoe UI"/>
                          <a:cs typeface="Segoe UI"/>
                        </a:rPr>
                        <a:t>6</a:t>
                      </a:r>
                      <a:r>
                        <a:rPr sz="1100" spc="15" dirty="0">
                          <a:latin typeface="Segoe UI"/>
                          <a:cs typeface="Segoe UI"/>
                        </a:rPr>
                        <a:t>25</a:t>
                      </a:r>
                      <a:endParaRPr sz="1100">
                        <a:latin typeface="Segoe UI"/>
                        <a:cs typeface="Segoe UI"/>
                      </a:endParaRPr>
                    </a:p>
                  </a:txBody>
                  <a:tcPr marL="0" marR="0" marT="36830"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EAF1DD"/>
                    </a:solidFill>
                  </a:tcPr>
                </a:tc>
                <a:extLst>
                  <a:ext uri="{0D108BD9-81ED-4DB2-BD59-A6C34878D82A}">
                    <a16:rowId xmlns:a16="http://schemas.microsoft.com/office/drawing/2014/main" val="10007"/>
                  </a:ext>
                </a:extLst>
              </a:tr>
            </a:tbl>
          </a:graphicData>
        </a:graphic>
      </p:graphicFrame>
      <p:sp>
        <p:nvSpPr>
          <p:cNvPr id="7" name="object 7"/>
          <p:cNvSpPr txBox="1"/>
          <p:nvPr/>
        </p:nvSpPr>
        <p:spPr>
          <a:xfrm>
            <a:off x="901700" y="4876913"/>
            <a:ext cx="5283835" cy="3308350"/>
          </a:xfrm>
          <a:prstGeom prst="rect">
            <a:avLst/>
          </a:prstGeom>
        </p:spPr>
        <p:txBody>
          <a:bodyPr vert="horz" wrap="square" lIns="0" tIns="12700" rIns="0" bIns="0" rtlCol="0">
            <a:spAutoFit/>
          </a:bodyPr>
          <a:lstStyle/>
          <a:p>
            <a:pPr marL="12700" marR="5080" algn="just">
              <a:lnSpc>
                <a:spcPct val="110900"/>
              </a:lnSpc>
              <a:spcBef>
                <a:spcPts val="100"/>
              </a:spcBef>
            </a:pPr>
            <a:r>
              <a:rPr sz="1100" spc="5" dirty="0">
                <a:latin typeface="Segoe UI"/>
                <a:cs typeface="Segoe UI"/>
              </a:rPr>
              <a:t>As may </a:t>
            </a:r>
            <a:r>
              <a:rPr sz="1100" spc="10" dirty="0">
                <a:latin typeface="Segoe UI"/>
                <a:cs typeface="Segoe UI"/>
              </a:rPr>
              <a:t>be seen from the </a:t>
            </a:r>
            <a:r>
              <a:rPr sz="1100" spc="15" dirty="0">
                <a:latin typeface="Segoe UI"/>
                <a:cs typeface="Segoe UI"/>
              </a:rPr>
              <a:t>above, Project </a:t>
            </a:r>
            <a:r>
              <a:rPr sz="1100" dirty="0">
                <a:latin typeface="Segoe UI"/>
                <a:cs typeface="Segoe UI"/>
              </a:rPr>
              <a:t>B </a:t>
            </a:r>
            <a:r>
              <a:rPr sz="1100" spc="10" dirty="0">
                <a:latin typeface="Segoe UI"/>
                <a:cs typeface="Segoe UI"/>
              </a:rPr>
              <a:t>should be the </a:t>
            </a:r>
            <a:r>
              <a:rPr sz="1100" spc="15" dirty="0">
                <a:latin typeface="Segoe UI"/>
                <a:cs typeface="Segoe UI"/>
              </a:rPr>
              <a:t>one </a:t>
            </a:r>
            <a:r>
              <a:rPr sz="1100" spc="10" dirty="0">
                <a:latin typeface="Segoe UI"/>
                <a:cs typeface="Segoe UI"/>
              </a:rPr>
              <a:t>to </a:t>
            </a:r>
            <a:r>
              <a:rPr sz="1100" spc="5" dirty="0">
                <a:latin typeface="Segoe UI"/>
                <a:cs typeface="Segoe UI"/>
              </a:rPr>
              <a:t>be </a:t>
            </a:r>
            <a:r>
              <a:rPr sz="1100" spc="15" dirty="0">
                <a:latin typeface="Segoe UI"/>
                <a:cs typeface="Segoe UI"/>
              </a:rPr>
              <a:t>selected </a:t>
            </a:r>
            <a:r>
              <a:rPr sz="1100" spc="10" dirty="0">
                <a:latin typeface="Segoe UI"/>
                <a:cs typeface="Segoe UI"/>
              </a:rPr>
              <a:t>even  </a:t>
            </a:r>
            <a:r>
              <a:rPr sz="1100" spc="15" dirty="0">
                <a:latin typeface="Segoe UI"/>
                <a:cs typeface="Segoe UI"/>
              </a:rPr>
              <a:t>though </a:t>
            </a:r>
            <a:r>
              <a:rPr sz="1100" spc="10" dirty="0">
                <a:latin typeface="Segoe UI"/>
                <a:cs typeface="Segoe UI"/>
              </a:rPr>
              <a:t>its IRR is </a:t>
            </a:r>
            <a:r>
              <a:rPr sz="1100" spc="15" dirty="0">
                <a:latin typeface="Segoe UI"/>
                <a:cs typeface="Segoe UI"/>
              </a:rPr>
              <a:t>lower </a:t>
            </a:r>
            <a:r>
              <a:rPr sz="1100" spc="10" dirty="0">
                <a:latin typeface="Segoe UI"/>
                <a:cs typeface="Segoe UI"/>
              </a:rPr>
              <a:t>than </a:t>
            </a:r>
            <a:r>
              <a:rPr sz="1100" spc="15" dirty="0">
                <a:latin typeface="Segoe UI"/>
                <a:cs typeface="Segoe UI"/>
              </a:rPr>
              <a:t>that </a:t>
            </a:r>
            <a:r>
              <a:rPr sz="1100" spc="5" dirty="0">
                <a:latin typeface="Segoe UI"/>
                <a:cs typeface="Segoe UI"/>
              </a:rPr>
              <a:t>of </a:t>
            </a:r>
            <a:r>
              <a:rPr sz="1100" spc="15" dirty="0">
                <a:latin typeface="Segoe UI"/>
                <a:cs typeface="Segoe UI"/>
              </a:rPr>
              <a:t>Project </a:t>
            </a:r>
            <a:r>
              <a:rPr sz="1100" dirty="0">
                <a:latin typeface="Segoe UI"/>
                <a:cs typeface="Segoe UI"/>
              </a:rPr>
              <a:t>A. </a:t>
            </a:r>
            <a:r>
              <a:rPr sz="1100" spc="10" dirty="0">
                <a:latin typeface="Segoe UI"/>
                <a:cs typeface="Segoe UI"/>
              </a:rPr>
              <a:t>This </a:t>
            </a:r>
            <a:r>
              <a:rPr sz="1100" spc="15" dirty="0">
                <a:latin typeface="Segoe UI"/>
                <a:cs typeface="Segoe UI"/>
              </a:rPr>
              <a:t>decision </a:t>
            </a:r>
            <a:r>
              <a:rPr sz="1100" spc="10" dirty="0">
                <a:latin typeface="Segoe UI"/>
                <a:cs typeface="Segoe UI"/>
              </a:rPr>
              <a:t>shall need </a:t>
            </a:r>
            <a:r>
              <a:rPr sz="1100" spc="5" dirty="0">
                <a:latin typeface="Segoe UI"/>
                <a:cs typeface="Segoe UI"/>
              </a:rPr>
              <a:t>to be </a:t>
            </a:r>
            <a:r>
              <a:rPr sz="1100" spc="15" dirty="0">
                <a:latin typeface="Segoe UI"/>
                <a:cs typeface="Segoe UI"/>
              </a:rPr>
              <a:t>taken  </a:t>
            </a:r>
            <a:r>
              <a:rPr sz="1100" spc="10" dirty="0">
                <a:latin typeface="Segoe UI"/>
                <a:cs typeface="Segoe UI"/>
              </a:rPr>
              <a:t>in spite of the </a:t>
            </a:r>
            <a:r>
              <a:rPr sz="1100" spc="15" dirty="0">
                <a:latin typeface="Segoe UI"/>
                <a:cs typeface="Segoe UI"/>
              </a:rPr>
              <a:t>fact that Project </a:t>
            </a:r>
            <a:r>
              <a:rPr sz="1100" dirty="0">
                <a:latin typeface="Segoe UI"/>
                <a:cs typeface="Segoe UI"/>
              </a:rPr>
              <a:t>A </a:t>
            </a:r>
            <a:r>
              <a:rPr sz="1100" spc="10" dirty="0">
                <a:latin typeface="Segoe UI"/>
                <a:cs typeface="Segoe UI"/>
              </a:rPr>
              <a:t>has </a:t>
            </a:r>
            <a:r>
              <a:rPr sz="1100" dirty="0">
                <a:latin typeface="Segoe UI"/>
                <a:cs typeface="Segoe UI"/>
              </a:rPr>
              <a:t>a </a:t>
            </a:r>
            <a:r>
              <a:rPr sz="1100" spc="15" dirty="0">
                <a:latin typeface="Segoe UI"/>
                <a:cs typeface="Segoe UI"/>
              </a:rPr>
              <a:t>larger investment </a:t>
            </a:r>
            <a:r>
              <a:rPr sz="1100" spc="10" dirty="0">
                <a:latin typeface="Segoe UI"/>
                <a:cs typeface="Segoe UI"/>
              </a:rPr>
              <a:t>coupled with </a:t>
            </a:r>
            <a:r>
              <a:rPr sz="1100" dirty="0">
                <a:latin typeface="Segoe UI"/>
                <a:cs typeface="Segoe UI"/>
              </a:rPr>
              <a:t>a </a:t>
            </a:r>
            <a:r>
              <a:rPr sz="1100" spc="15" dirty="0">
                <a:latin typeface="Segoe UI"/>
                <a:cs typeface="Segoe UI"/>
              </a:rPr>
              <a:t>higher </a:t>
            </a:r>
            <a:r>
              <a:rPr sz="1100" spc="10" dirty="0">
                <a:latin typeface="Segoe UI"/>
                <a:cs typeface="Segoe UI"/>
              </a:rPr>
              <a:t>IRR  as </a:t>
            </a:r>
            <a:r>
              <a:rPr sz="1100" spc="15" dirty="0">
                <a:latin typeface="Segoe UI"/>
                <a:cs typeface="Segoe UI"/>
              </a:rPr>
              <a:t>compared </a:t>
            </a:r>
            <a:r>
              <a:rPr sz="1100" spc="10" dirty="0">
                <a:latin typeface="Segoe UI"/>
                <a:cs typeface="Segoe UI"/>
              </a:rPr>
              <a:t>with Project B. This </a:t>
            </a:r>
            <a:r>
              <a:rPr sz="1100" spc="15" dirty="0">
                <a:latin typeface="Segoe UI"/>
                <a:cs typeface="Segoe UI"/>
              </a:rPr>
              <a:t>type </a:t>
            </a:r>
            <a:r>
              <a:rPr sz="1100" spc="5" dirty="0">
                <a:latin typeface="Segoe UI"/>
                <a:cs typeface="Segoe UI"/>
              </a:rPr>
              <a:t>of an </a:t>
            </a:r>
            <a:r>
              <a:rPr sz="1100" spc="15" dirty="0">
                <a:latin typeface="Segoe UI"/>
                <a:cs typeface="Segoe UI"/>
              </a:rPr>
              <a:t>anomalous situation arises because </a:t>
            </a:r>
            <a:r>
              <a:rPr sz="1100" spc="5" dirty="0">
                <a:latin typeface="Segoe UI"/>
                <a:cs typeface="Segoe UI"/>
              </a:rPr>
              <a:t>of  </a:t>
            </a:r>
            <a:r>
              <a:rPr sz="1100" spc="15" dirty="0">
                <a:latin typeface="Segoe UI"/>
                <a:cs typeface="Segoe UI"/>
              </a:rPr>
              <a:t>the reinvestment assumptions implicit </a:t>
            </a:r>
            <a:r>
              <a:rPr sz="1100" spc="10" dirty="0">
                <a:latin typeface="Segoe UI"/>
                <a:cs typeface="Segoe UI"/>
              </a:rPr>
              <a:t>in </a:t>
            </a:r>
            <a:r>
              <a:rPr sz="1100" spc="15" dirty="0">
                <a:latin typeface="Segoe UI"/>
                <a:cs typeface="Segoe UI"/>
              </a:rPr>
              <a:t>the </a:t>
            </a:r>
            <a:r>
              <a:rPr sz="1100" spc="10" dirty="0">
                <a:latin typeface="Segoe UI"/>
                <a:cs typeface="Segoe UI"/>
              </a:rPr>
              <a:t>two </a:t>
            </a:r>
            <a:r>
              <a:rPr sz="1100" spc="15" dirty="0">
                <a:latin typeface="Segoe UI"/>
                <a:cs typeface="Segoe UI"/>
              </a:rPr>
              <a:t>evaluation methods </a:t>
            </a:r>
            <a:r>
              <a:rPr sz="1100" spc="5" dirty="0">
                <a:latin typeface="Segoe UI"/>
                <a:cs typeface="Segoe UI"/>
              </a:rPr>
              <a:t>of </a:t>
            </a:r>
            <a:r>
              <a:rPr sz="1100" spc="10" dirty="0">
                <a:latin typeface="Segoe UI"/>
                <a:cs typeface="Segoe UI"/>
              </a:rPr>
              <a:t>NPV and  </a:t>
            </a:r>
            <a:r>
              <a:rPr sz="1100" spc="15" dirty="0">
                <a:latin typeface="Segoe UI"/>
                <a:cs typeface="Segoe UI"/>
              </a:rPr>
              <a:t>IRR.</a:t>
            </a:r>
            <a:endParaRPr sz="1100" dirty="0">
              <a:latin typeface="Segoe UI"/>
              <a:cs typeface="Segoe UI"/>
            </a:endParaRPr>
          </a:p>
          <a:p>
            <a:pPr marL="12700" algn="just">
              <a:lnSpc>
                <a:spcPct val="100000"/>
              </a:lnSpc>
              <a:spcBef>
                <a:spcPts val="750"/>
              </a:spcBef>
            </a:pPr>
            <a:r>
              <a:rPr sz="1200" b="1" spc="15" dirty="0">
                <a:solidFill>
                  <a:srgbClr val="00A650"/>
                </a:solidFill>
                <a:latin typeface="Segoe UI"/>
                <a:cs typeface="Segoe UI"/>
              </a:rPr>
              <a:t>Discounted </a:t>
            </a:r>
            <a:r>
              <a:rPr sz="1200" b="1" spc="10" dirty="0">
                <a:solidFill>
                  <a:srgbClr val="00A650"/>
                </a:solidFill>
                <a:latin typeface="Segoe UI"/>
                <a:cs typeface="Segoe UI"/>
              </a:rPr>
              <a:t>Payback Period</a:t>
            </a:r>
            <a:r>
              <a:rPr sz="1200" b="1" spc="140" dirty="0">
                <a:solidFill>
                  <a:srgbClr val="00A650"/>
                </a:solidFill>
                <a:latin typeface="Segoe UI"/>
                <a:cs typeface="Segoe UI"/>
              </a:rPr>
              <a:t> </a:t>
            </a:r>
            <a:r>
              <a:rPr sz="1200" b="1" spc="15" dirty="0">
                <a:solidFill>
                  <a:srgbClr val="00A650"/>
                </a:solidFill>
                <a:latin typeface="Segoe UI"/>
                <a:cs typeface="Segoe UI"/>
              </a:rPr>
              <a:t>Method</a:t>
            </a:r>
            <a:endParaRPr sz="1200" dirty="0">
              <a:latin typeface="Segoe UI"/>
              <a:cs typeface="Segoe UI"/>
            </a:endParaRPr>
          </a:p>
          <a:p>
            <a:pPr marL="12700" marR="5080" algn="just">
              <a:lnSpc>
                <a:spcPct val="110900"/>
              </a:lnSpc>
              <a:spcBef>
                <a:spcPts val="495"/>
              </a:spcBef>
            </a:pPr>
            <a:r>
              <a:rPr sz="1100" spc="15" dirty="0">
                <a:latin typeface="Segoe UI"/>
                <a:cs typeface="Segoe UI"/>
              </a:rPr>
              <a:t>Some accountants prefer </a:t>
            </a:r>
            <a:r>
              <a:rPr sz="1100" spc="5" dirty="0">
                <a:latin typeface="Segoe UI"/>
                <a:cs typeface="Segoe UI"/>
              </a:rPr>
              <a:t>to </a:t>
            </a:r>
            <a:r>
              <a:rPr sz="1100" spc="15" dirty="0">
                <a:latin typeface="Segoe UI"/>
                <a:cs typeface="Segoe UI"/>
              </a:rPr>
              <a:t>calculate payback period </a:t>
            </a:r>
            <a:r>
              <a:rPr sz="1100" spc="10" dirty="0">
                <a:latin typeface="Segoe UI"/>
                <a:cs typeface="Segoe UI"/>
              </a:rPr>
              <a:t>after </a:t>
            </a:r>
            <a:r>
              <a:rPr sz="1100" spc="15" dirty="0">
                <a:latin typeface="Segoe UI"/>
                <a:cs typeface="Segoe UI"/>
              </a:rPr>
              <a:t>discounting the </a:t>
            </a:r>
            <a:r>
              <a:rPr sz="1100" spc="10" dirty="0">
                <a:latin typeface="Segoe UI"/>
                <a:cs typeface="Segoe UI"/>
              </a:rPr>
              <a:t>cash  </a:t>
            </a:r>
            <a:r>
              <a:rPr sz="1100" spc="15" dirty="0">
                <a:latin typeface="Segoe UI"/>
                <a:cs typeface="Segoe UI"/>
              </a:rPr>
              <a:t>flow </a:t>
            </a:r>
            <a:r>
              <a:rPr sz="1100" spc="5" dirty="0">
                <a:latin typeface="Segoe UI"/>
                <a:cs typeface="Segoe UI"/>
              </a:rPr>
              <a:t>by </a:t>
            </a:r>
            <a:r>
              <a:rPr sz="1100" dirty="0">
                <a:latin typeface="Segoe UI"/>
                <a:cs typeface="Segoe UI"/>
              </a:rPr>
              <a:t>a </a:t>
            </a:r>
            <a:r>
              <a:rPr sz="1100" spc="15" dirty="0">
                <a:latin typeface="Segoe UI"/>
                <a:cs typeface="Segoe UI"/>
              </a:rPr>
              <a:t>predetermined rate </a:t>
            </a:r>
            <a:r>
              <a:rPr sz="1100" spc="10" dirty="0">
                <a:latin typeface="Segoe UI"/>
                <a:cs typeface="Segoe UI"/>
              </a:rPr>
              <a:t>and the payback </a:t>
            </a:r>
            <a:r>
              <a:rPr sz="1100" spc="15" dirty="0">
                <a:latin typeface="Segoe UI"/>
                <a:cs typeface="Segoe UI"/>
              </a:rPr>
              <a:t>period </a:t>
            </a:r>
            <a:r>
              <a:rPr sz="1100" spc="5" dirty="0">
                <a:latin typeface="Segoe UI"/>
                <a:cs typeface="Segoe UI"/>
              </a:rPr>
              <a:t>so </a:t>
            </a:r>
            <a:r>
              <a:rPr sz="1100" spc="15" dirty="0">
                <a:latin typeface="Segoe UI"/>
                <a:cs typeface="Segoe UI"/>
              </a:rPr>
              <a:t>calculated </a:t>
            </a:r>
            <a:r>
              <a:rPr sz="1100" spc="10" dirty="0">
                <a:latin typeface="Segoe UI"/>
                <a:cs typeface="Segoe UI"/>
              </a:rPr>
              <a:t>is </a:t>
            </a:r>
            <a:r>
              <a:rPr sz="1100" spc="15" dirty="0">
                <a:latin typeface="Segoe UI"/>
                <a:cs typeface="Segoe UI"/>
              </a:rPr>
              <a:t>called,  </a:t>
            </a:r>
            <a:r>
              <a:rPr sz="1100" i="1" spc="15" dirty="0">
                <a:latin typeface="Segoe UI"/>
                <a:cs typeface="Segoe UI"/>
              </a:rPr>
              <a:t>‘Discounted </a:t>
            </a:r>
            <a:r>
              <a:rPr sz="1100" i="1" spc="10" dirty="0">
                <a:latin typeface="Segoe UI"/>
                <a:cs typeface="Segoe UI"/>
              </a:rPr>
              <a:t>payback period’. </a:t>
            </a:r>
            <a:r>
              <a:rPr sz="1100" spc="10" dirty="0">
                <a:latin typeface="Segoe UI"/>
                <a:cs typeface="Segoe UI"/>
              </a:rPr>
              <a:t>One </a:t>
            </a:r>
            <a:r>
              <a:rPr sz="1100" spc="5" dirty="0">
                <a:latin typeface="Segoe UI"/>
                <a:cs typeface="Segoe UI"/>
              </a:rPr>
              <a:t>of </a:t>
            </a:r>
            <a:r>
              <a:rPr sz="1100" spc="10" dirty="0">
                <a:latin typeface="Segoe UI"/>
                <a:cs typeface="Segoe UI"/>
              </a:rPr>
              <a:t>the most </a:t>
            </a:r>
            <a:r>
              <a:rPr sz="1100" spc="15" dirty="0">
                <a:latin typeface="Segoe UI"/>
                <a:cs typeface="Segoe UI"/>
              </a:rPr>
              <a:t>popular economic </a:t>
            </a:r>
            <a:r>
              <a:rPr sz="1100" spc="10" dirty="0">
                <a:latin typeface="Segoe UI"/>
                <a:cs typeface="Segoe UI"/>
              </a:rPr>
              <a:t>criteria for  </a:t>
            </a:r>
            <a:r>
              <a:rPr sz="1100" spc="15" dirty="0">
                <a:latin typeface="Segoe UI"/>
                <a:cs typeface="Segoe UI"/>
              </a:rPr>
              <a:t>evaluating capital projects also </a:t>
            </a:r>
            <a:r>
              <a:rPr sz="1100" dirty="0">
                <a:latin typeface="Segoe UI"/>
                <a:cs typeface="Segoe UI"/>
              </a:rPr>
              <a:t>is </a:t>
            </a:r>
            <a:r>
              <a:rPr sz="1100" spc="15" dirty="0">
                <a:latin typeface="Segoe UI"/>
                <a:cs typeface="Segoe UI"/>
              </a:rPr>
              <a:t>the </a:t>
            </a:r>
            <a:r>
              <a:rPr sz="1100" spc="10" dirty="0">
                <a:latin typeface="Segoe UI"/>
                <a:cs typeface="Segoe UI"/>
              </a:rPr>
              <a:t>payback </a:t>
            </a:r>
            <a:r>
              <a:rPr sz="1100" spc="15" dirty="0">
                <a:latin typeface="Segoe UI"/>
                <a:cs typeface="Segoe UI"/>
              </a:rPr>
              <a:t>period. </a:t>
            </a:r>
            <a:r>
              <a:rPr sz="1100" spc="10" dirty="0">
                <a:latin typeface="Segoe UI"/>
                <a:cs typeface="Segoe UI"/>
              </a:rPr>
              <a:t>Payback </a:t>
            </a:r>
            <a:r>
              <a:rPr sz="1100" spc="15" dirty="0">
                <a:latin typeface="Segoe UI"/>
                <a:cs typeface="Segoe UI"/>
              </a:rPr>
              <a:t>period </a:t>
            </a:r>
            <a:r>
              <a:rPr sz="1100" spc="10" dirty="0">
                <a:latin typeface="Segoe UI"/>
                <a:cs typeface="Segoe UI"/>
              </a:rPr>
              <a:t>is the time  </a:t>
            </a:r>
            <a:r>
              <a:rPr sz="1100" spc="15" dirty="0">
                <a:latin typeface="Segoe UI"/>
                <a:cs typeface="Segoe UI"/>
              </a:rPr>
              <a:t>required </a:t>
            </a:r>
            <a:r>
              <a:rPr sz="1100" spc="10" dirty="0">
                <a:latin typeface="Segoe UI"/>
                <a:cs typeface="Segoe UI"/>
              </a:rPr>
              <a:t>for </a:t>
            </a:r>
            <a:r>
              <a:rPr sz="1100" spc="15" dirty="0">
                <a:latin typeface="Segoe UI"/>
                <a:cs typeface="Segoe UI"/>
              </a:rPr>
              <a:t>cumulative </a:t>
            </a:r>
            <a:r>
              <a:rPr sz="1100" spc="10" dirty="0">
                <a:latin typeface="Segoe UI"/>
                <a:cs typeface="Segoe UI"/>
              </a:rPr>
              <a:t>cash </a:t>
            </a:r>
            <a:r>
              <a:rPr sz="1100" spc="15" dirty="0">
                <a:latin typeface="Segoe UI"/>
                <a:cs typeface="Segoe UI"/>
              </a:rPr>
              <a:t>inflows </a:t>
            </a:r>
            <a:r>
              <a:rPr sz="1100" spc="10" dirty="0">
                <a:latin typeface="Segoe UI"/>
                <a:cs typeface="Segoe UI"/>
              </a:rPr>
              <a:t>to </a:t>
            </a:r>
            <a:r>
              <a:rPr sz="1100" spc="15" dirty="0">
                <a:latin typeface="Segoe UI"/>
                <a:cs typeface="Segoe UI"/>
              </a:rPr>
              <a:t>recover </a:t>
            </a:r>
            <a:r>
              <a:rPr sz="1100" spc="10" dirty="0">
                <a:latin typeface="Segoe UI"/>
                <a:cs typeface="Segoe UI"/>
              </a:rPr>
              <a:t>the cash </a:t>
            </a:r>
            <a:r>
              <a:rPr sz="1100" spc="15" dirty="0">
                <a:latin typeface="Segoe UI"/>
                <a:cs typeface="Segoe UI"/>
              </a:rPr>
              <a:t>outflows </a:t>
            </a:r>
            <a:r>
              <a:rPr sz="1100" spc="5" dirty="0">
                <a:latin typeface="Segoe UI"/>
                <a:cs typeface="Segoe UI"/>
              </a:rPr>
              <a:t>of </a:t>
            </a:r>
            <a:r>
              <a:rPr sz="1100" spc="10" dirty="0">
                <a:latin typeface="Segoe UI"/>
                <a:cs typeface="Segoe UI"/>
              </a:rPr>
              <a:t>the</a:t>
            </a:r>
            <a:r>
              <a:rPr sz="1100" spc="310" dirty="0">
                <a:latin typeface="Segoe UI"/>
                <a:cs typeface="Segoe UI"/>
              </a:rPr>
              <a:t> </a:t>
            </a:r>
            <a:r>
              <a:rPr sz="1100" spc="15" dirty="0">
                <a:latin typeface="Segoe UI"/>
                <a:cs typeface="Segoe UI"/>
              </a:rPr>
              <a:t>project.</a:t>
            </a:r>
            <a:endParaRPr sz="1100" dirty="0">
              <a:latin typeface="Segoe UI"/>
              <a:cs typeface="Segoe UI"/>
            </a:endParaRPr>
          </a:p>
          <a:p>
            <a:pPr marL="12700" marR="6350" algn="just">
              <a:lnSpc>
                <a:spcPct val="110900"/>
              </a:lnSpc>
              <a:spcBef>
                <a:spcPts val="600"/>
              </a:spcBef>
            </a:pPr>
            <a:r>
              <a:rPr sz="1100" spc="15" dirty="0">
                <a:latin typeface="Segoe UI"/>
                <a:cs typeface="Segoe UI"/>
              </a:rPr>
              <a:t>This </a:t>
            </a:r>
            <a:r>
              <a:rPr sz="1100" spc="10" dirty="0">
                <a:latin typeface="Segoe UI"/>
                <a:cs typeface="Segoe UI"/>
              </a:rPr>
              <a:t>is </a:t>
            </a:r>
            <a:r>
              <a:rPr sz="1100" spc="15" dirty="0">
                <a:latin typeface="Segoe UI"/>
                <a:cs typeface="Segoe UI"/>
              </a:rPr>
              <a:t>considered superior </a:t>
            </a:r>
            <a:r>
              <a:rPr sz="1100" spc="10" dirty="0">
                <a:latin typeface="Segoe UI"/>
                <a:cs typeface="Segoe UI"/>
              </a:rPr>
              <a:t>to simple payback </a:t>
            </a:r>
            <a:r>
              <a:rPr sz="1100" spc="15" dirty="0">
                <a:latin typeface="Segoe UI"/>
                <a:cs typeface="Segoe UI"/>
              </a:rPr>
              <a:t>period method </a:t>
            </a:r>
            <a:r>
              <a:rPr sz="1100" spc="10" dirty="0">
                <a:latin typeface="Segoe UI"/>
                <a:cs typeface="Segoe UI"/>
              </a:rPr>
              <a:t>because </a:t>
            </a:r>
            <a:r>
              <a:rPr sz="1100" dirty="0">
                <a:latin typeface="Segoe UI"/>
                <a:cs typeface="Segoe UI"/>
              </a:rPr>
              <a:t>it </a:t>
            </a:r>
            <a:r>
              <a:rPr sz="1100" spc="10" dirty="0">
                <a:latin typeface="Segoe UI"/>
                <a:cs typeface="Segoe UI"/>
              </a:rPr>
              <a:t>takes </a:t>
            </a:r>
            <a:r>
              <a:rPr sz="1100" spc="5" dirty="0">
                <a:latin typeface="Segoe UI"/>
                <a:cs typeface="Segoe UI"/>
              </a:rPr>
              <a:t>into  </a:t>
            </a:r>
            <a:r>
              <a:rPr sz="1100" spc="15" dirty="0">
                <a:latin typeface="Segoe UI"/>
                <a:cs typeface="Segoe UI"/>
              </a:rPr>
              <a:t>account </a:t>
            </a:r>
            <a:r>
              <a:rPr sz="1100" spc="10" dirty="0">
                <a:latin typeface="Segoe UI"/>
                <a:cs typeface="Segoe UI"/>
              </a:rPr>
              <a:t>time value </a:t>
            </a:r>
            <a:r>
              <a:rPr sz="1100" spc="5" dirty="0">
                <a:latin typeface="Segoe UI"/>
                <a:cs typeface="Segoe UI"/>
              </a:rPr>
              <a:t>of</a:t>
            </a:r>
            <a:r>
              <a:rPr sz="1100" spc="105" dirty="0">
                <a:latin typeface="Segoe UI"/>
                <a:cs typeface="Segoe UI"/>
              </a:rPr>
              <a:t> </a:t>
            </a:r>
            <a:r>
              <a:rPr sz="1100" spc="10" dirty="0">
                <a:latin typeface="Segoe UI"/>
                <a:cs typeface="Segoe UI"/>
              </a:rPr>
              <a:t>money.</a:t>
            </a:r>
            <a:endParaRPr sz="1100" dirty="0">
              <a:latin typeface="Segoe UI"/>
              <a:cs typeface="Segoe UI"/>
            </a:endParaRPr>
          </a:p>
          <a:p>
            <a:pPr marL="12700" marR="7620" algn="just">
              <a:lnSpc>
                <a:spcPct val="110900"/>
              </a:lnSpc>
              <a:spcBef>
                <a:spcPts val="605"/>
              </a:spcBef>
            </a:pPr>
            <a:r>
              <a:rPr sz="1100" spc="10" dirty="0">
                <a:latin typeface="Segoe UI"/>
                <a:cs typeface="Segoe UI"/>
              </a:rPr>
              <a:t>For </a:t>
            </a:r>
            <a:r>
              <a:rPr sz="1100" spc="15" dirty="0">
                <a:latin typeface="Segoe UI"/>
                <a:cs typeface="Segoe UI"/>
              </a:rPr>
              <a:t>example, </a:t>
            </a:r>
            <a:r>
              <a:rPr sz="1100" dirty="0">
                <a:latin typeface="Segoe UI"/>
                <a:cs typeface="Segoe UI"/>
              </a:rPr>
              <a:t>a </a:t>
            </a:r>
            <a:r>
              <a:rPr sz="1100" spc="10" dirty="0">
                <a:latin typeface="Trebuchet MS"/>
                <a:cs typeface="Trebuchet MS"/>
              </a:rPr>
              <a:t>`</a:t>
            </a:r>
            <a:r>
              <a:rPr sz="1100" spc="10" dirty="0">
                <a:latin typeface="Segoe UI"/>
                <a:cs typeface="Segoe UI"/>
              </a:rPr>
              <a:t>30,000 cash outlay for </a:t>
            </a:r>
            <a:r>
              <a:rPr sz="1100" dirty="0">
                <a:latin typeface="Segoe UI"/>
                <a:cs typeface="Segoe UI"/>
              </a:rPr>
              <a:t>a </a:t>
            </a:r>
            <a:r>
              <a:rPr sz="1100" spc="15" dirty="0">
                <a:latin typeface="Segoe UI"/>
                <a:cs typeface="Segoe UI"/>
              </a:rPr>
              <a:t>project with annual </a:t>
            </a:r>
            <a:r>
              <a:rPr sz="1100" spc="10" dirty="0">
                <a:latin typeface="Segoe UI"/>
                <a:cs typeface="Segoe UI"/>
              </a:rPr>
              <a:t>cash </a:t>
            </a:r>
            <a:r>
              <a:rPr sz="1100" spc="15" dirty="0">
                <a:latin typeface="Segoe UI"/>
                <a:cs typeface="Segoe UI"/>
              </a:rPr>
              <a:t>inflows </a:t>
            </a:r>
            <a:r>
              <a:rPr sz="1100" spc="5" dirty="0">
                <a:latin typeface="Segoe UI"/>
                <a:cs typeface="Segoe UI"/>
              </a:rPr>
              <a:t>of </a:t>
            </a:r>
            <a:r>
              <a:rPr sz="1100" spc="5" dirty="0">
                <a:latin typeface="Trebuchet MS"/>
                <a:cs typeface="Trebuchet MS"/>
              </a:rPr>
              <a:t>`</a:t>
            </a:r>
            <a:r>
              <a:rPr sz="1100" spc="5" dirty="0">
                <a:latin typeface="Segoe UI"/>
                <a:cs typeface="Segoe UI"/>
              </a:rPr>
              <a:t>6,000  </a:t>
            </a:r>
            <a:r>
              <a:rPr sz="1100" spc="15" dirty="0">
                <a:latin typeface="Segoe UI"/>
                <a:cs typeface="Segoe UI"/>
              </a:rPr>
              <a:t>would </a:t>
            </a:r>
            <a:r>
              <a:rPr sz="1100" spc="10" dirty="0">
                <a:latin typeface="Segoe UI"/>
                <a:cs typeface="Segoe UI"/>
              </a:rPr>
              <a:t>have </a:t>
            </a:r>
            <a:r>
              <a:rPr sz="1100" dirty="0">
                <a:latin typeface="Segoe UI"/>
                <a:cs typeface="Segoe UI"/>
              </a:rPr>
              <a:t>a </a:t>
            </a:r>
            <a:r>
              <a:rPr sz="1100" spc="10" dirty="0">
                <a:latin typeface="Segoe UI"/>
                <a:cs typeface="Segoe UI"/>
              </a:rPr>
              <a:t>payback </a:t>
            </a:r>
            <a:r>
              <a:rPr sz="1100" spc="5" dirty="0">
                <a:latin typeface="Segoe UI"/>
                <a:cs typeface="Segoe UI"/>
              </a:rPr>
              <a:t>of </a:t>
            </a:r>
            <a:r>
              <a:rPr sz="1100" dirty="0">
                <a:latin typeface="Segoe UI"/>
                <a:cs typeface="Segoe UI"/>
              </a:rPr>
              <a:t>5 </a:t>
            </a:r>
            <a:r>
              <a:rPr sz="1100" spc="10" dirty="0">
                <a:latin typeface="Segoe UI"/>
                <a:cs typeface="Segoe UI"/>
              </a:rPr>
              <a:t>years (</a:t>
            </a:r>
            <a:r>
              <a:rPr sz="1100" spc="10" dirty="0">
                <a:latin typeface="Trebuchet MS"/>
                <a:cs typeface="Trebuchet MS"/>
              </a:rPr>
              <a:t>`</a:t>
            </a:r>
            <a:r>
              <a:rPr sz="1100" spc="10" dirty="0">
                <a:latin typeface="Segoe UI"/>
                <a:cs typeface="Segoe UI"/>
              </a:rPr>
              <a:t>30,000 </a:t>
            </a:r>
            <a:r>
              <a:rPr sz="1100" dirty="0">
                <a:latin typeface="Segoe UI"/>
                <a:cs typeface="Segoe UI"/>
              </a:rPr>
              <a:t>/</a:t>
            </a:r>
            <a:r>
              <a:rPr sz="1100" spc="265" dirty="0">
                <a:latin typeface="Segoe UI"/>
                <a:cs typeface="Segoe UI"/>
              </a:rPr>
              <a:t> </a:t>
            </a:r>
            <a:r>
              <a:rPr sz="1100" spc="10" dirty="0">
                <a:latin typeface="Trebuchet MS"/>
                <a:cs typeface="Trebuchet MS"/>
              </a:rPr>
              <a:t>`</a:t>
            </a:r>
            <a:r>
              <a:rPr sz="1100" spc="10" dirty="0">
                <a:latin typeface="Segoe UI"/>
                <a:cs typeface="Segoe UI"/>
              </a:rPr>
              <a:t>6,000).</a:t>
            </a:r>
            <a:endParaRPr sz="1100" dirty="0">
              <a:latin typeface="Segoe UI"/>
              <a:cs typeface="Segoe UI"/>
            </a:endParaRP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 name="object 3"/>
          <p:cNvSpPr txBox="1"/>
          <p:nvPr/>
        </p:nvSpPr>
        <p:spPr>
          <a:xfrm>
            <a:off x="5091176" y="746251"/>
            <a:ext cx="316865" cy="193675"/>
          </a:xfrm>
          <a:prstGeom prst="rect">
            <a:avLst/>
          </a:prstGeom>
        </p:spPr>
        <p:txBody>
          <a:bodyPr vert="horz" wrap="square" lIns="0" tIns="12700" rIns="0" bIns="0" rtlCol="0">
            <a:spAutoFit/>
          </a:bodyPr>
          <a:lstStyle/>
          <a:p>
            <a:pPr marL="12700">
              <a:lnSpc>
                <a:spcPct val="100000"/>
              </a:lnSpc>
              <a:spcBef>
                <a:spcPts val="100"/>
              </a:spcBef>
            </a:pPr>
            <a:r>
              <a:rPr sz="1100" b="1" spc="25" dirty="0">
                <a:solidFill>
                  <a:srgbClr val="FFFFFF"/>
                </a:solidFill>
                <a:latin typeface="Segoe UI"/>
                <a:cs typeface="Segoe UI"/>
              </a:rPr>
              <a:t>7</a:t>
            </a:r>
            <a:r>
              <a:rPr sz="1100" b="1" spc="10" dirty="0">
                <a:solidFill>
                  <a:srgbClr val="FFFFFF"/>
                </a:solidFill>
                <a:latin typeface="Segoe UI"/>
                <a:cs typeface="Segoe UI"/>
              </a:rPr>
              <a:t>.</a:t>
            </a:r>
            <a:r>
              <a:rPr sz="1100" b="1" spc="25" dirty="0">
                <a:solidFill>
                  <a:srgbClr val="FFFFFF"/>
                </a:solidFill>
                <a:latin typeface="Segoe UI"/>
                <a:cs typeface="Segoe UI"/>
              </a:rPr>
              <a:t>39</a:t>
            </a:r>
            <a:endParaRPr sz="1100">
              <a:latin typeface="Segoe UI"/>
              <a:cs typeface="Segoe UI"/>
            </a:endParaRPr>
          </a:p>
        </p:txBody>
      </p:sp>
      <p:sp>
        <p:nvSpPr>
          <p:cNvPr id="5" name="object 5"/>
          <p:cNvSpPr txBox="1"/>
          <p:nvPr/>
        </p:nvSpPr>
        <p:spPr>
          <a:xfrm>
            <a:off x="901700" y="1246745"/>
            <a:ext cx="5282565" cy="769620"/>
          </a:xfrm>
          <a:prstGeom prst="rect">
            <a:avLst/>
          </a:prstGeom>
        </p:spPr>
        <p:txBody>
          <a:bodyPr vert="horz" wrap="square" lIns="0" tIns="12700" rIns="0" bIns="0" rtlCol="0">
            <a:spAutoFit/>
          </a:bodyPr>
          <a:lstStyle/>
          <a:p>
            <a:pPr marL="12700" marR="5080" algn="just">
              <a:lnSpc>
                <a:spcPct val="110900"/>
              </a:lnSpc>
              <a:spcBef>
                <a:spcPts val="100"/>
              </a:spcBef>
            </a:pPr>
            <a:r>
              <a:rPr sz="1100" spc="15" dirty="0">
                <a:latin typeface="Segoe UI"/>
                <a:cs typeface="Segoe UI"/>
              </a:rPr>
              <a:t>The problem </a:t>
            </a:r>
            <a:r>
              <a:rPr sz="1100" spc="10" dirty="0">
                <a:latin typeface="Segoe UI"/>
                <a:cs typeface="Segoe UI"/>
              </a:rPr>
              <a:t>with the Payback </a:t>
            </a:r>
            <a:r>
              <a:rPr sz="1100" spc="15" dirty="0">
                <a:latin typeface="Segoe UI"/>
                <a:cs typeface="Segoe UI"/>
              </a:rPr>
              <a:t>Period </a:t>
            </a:r>
            <a:r>
              <a:rPr sz="1100" dirty="0">
                <a:latin typeface="Segoe UI"/>
                <a:cs typeface="Segoe UI"/>
              </a:rPr>
              <a:t>is </a:t>
            </a:r>
            <a:r>
              <a:rPr sz="1100" spc="10" dirty="0">
                <a:latin typeface="Segoe UI"/>
                <a:cs typeface="Segoe UI"/>
              </a:rPr>
              <a:t>that </a:t>
            </a:r>
            <a:r>
              <a:rPr sz="1100" dirty="0">
                <a:latin typeface="Segoe UI"/>
                <a:cs typeface="Segoe UI"/>
              </a:rPr>
              <a:t>it </a:t>
            </a:r>
            <a:r>
              <a:rPr sz="1100" spc="10" dirty="0">
                <a:latin typeface="Segoe UI"/>
                <a:cs typeface="Segoe UI"/>
              </a:rPr>
              <a:t>ignores the time value </a:t>
            </a:r>
            <a:r>
              <a:rPr sz="1100" spc="5" dirty="0">
                <a:latin typeface="Segoe UI"/>
                <a:cs typeface="Segoe UI"/>
              </a:rPr>
              <a:t>of </a:t>
            </a:r>
            <a:r>
              <a:rPr sz="1100" spc="10" dirty="0">
                <a:latin typeface="Segoe UI"/>
                <a:cs typeface="Segoe UI"/>
              </a:rPr>
              <a:t>money. </a:t>
            </a:r>
            <a:r>
              <a:rPr sz="1100" dirty="0">
                <a:latin typeface="Segoe UI"/>
                <a:cs typeface="Segoe UI"/>
              </a:rPr>
              <a:t>In  </a:t>
            </a:r>
            <a:r>
              <a:rPr sz="1100" spc="15" dirty="0">
                <a:latin typeface="Segoe UI"/>
                <a:cs typeface="Segoe UI"/>
              </a:rPr>
              <a:t>order </a:t>
            </a:r>
            <a:r>
              <a:rPr sz="1100" spc="5" dirty="0">
                <a:latin typeface="Segoe UI"/>
                <a:cs typeface="Segoe UI"/>
              </a:rPr>
              <a:t>to </a:t>
            </a:r>
            <a:r>
              <a:rPr sz="1100" spc="15" dirty="0">
                <a:latin typeface="Segoe UI"/>
                <a:cs typeface="Segoe UI"/>
              </a:rPr>
              <a:t>correct </a:t>
            </a:r>
            <a:r>
              <a:rPr sz="1100" spc="10" dirty="0">
                <a:latin typeface="Segoe UI"/>
                <a:cs typeface="Segoe UI"/>
              </a:rPr>
              <a:t>this, </a:t>
            </a:r>
            <a:r>
              <a:rPr sz="1100" spc="5" dirty="0">
                <a:latin typeface="Segoe UI"/>
                <a:cs typeface="Segoe UI"/>
              </a:rPr>
              <a:t>we </a:t>
            </a:r>
            <a:r>
              <a:rPr sz="1100" spc="10" dirty="0">
                <a:latin typeface="Segoe UI"/>
                <a:cs typeface="Segoe UI"/>
              </a:rPr>
              <a:t>can </a:t>
            </a:r>
            <a:r>
              <a:rPr sz="1100" spc="15" dirty="0">
                <a:latin typeface="Segoe UI"/>
                <a:cs typeface="Segoe UI"/>
              </a:rPr>
              <a:t>use discounted </a:t>
            </a:r>
            <a:r>
              <a:rPr sz="1100" spc="10" dirty="0">
                <a:latin typeface="Segoe UI"/>
                <a:cs typeface="Segoe UI"/>
              </a:rPr>
              <a:t>cash </a:t>
            </a:r>
            <a:r>
              <a:rPr sz="1100" spc="15" dirty="0">
                <a:latin typeface="Segoe UI"/>
                <a:cs typeface="Segoe UI"/>
              </a:rPr>
              <a:t>flows </a:t>
            </a:r>
            <a:r>
              <a:rPr sz="1100" spc="10" dirty="0">
                <a:latin typeface="Segoe UI"/>
                <a:cs typeface="Segoe UI"/>
              </a:rPr>
              <a:t>in </a:t>
            </a:r>
            <a:r>
              <a:rPr sz="1100" spc="15" dirty="0">
                <a:latin typeface="Segoe UI"/>
                <a:cs typeface="Segoe UI"/>
              </a:rPr>
              <a:t>calculating </a:t>
            </a:r>
            <a:r>
              <a:rPr sz="1100" spc="10" dirty="0">
                <a:latin typeface="Segoe UI"/>
                <a:cs typeface="Segoe UI"/>
              </a:rPr>
              <a:t>the payback  </a:t>
            </a:r>
            <a:r>
              <a:rPr sz="1100" spc="15" dirty="0">
                <a:latin typeface="Segoe UI"/>
                <a:cs typeface="Segoe UI"/>
              </a:rPr>
              <a:t>period. Referring </a:t>
            </a:r>
            <a:r>
              <a:rPr sz="1100" spc="10" dirty="0">
                <a:latin typeface="Segoe UI"/>
                <a:cs typeface="Segoe UI"/>
              </a:rPr>
              <a:t>back to our </a:t>
            </a:r>
            <a:r>
              <a:rPr sz="1100" spc="15" dirty="0">
                <a:latin typeface="Segoe UI"/>
                <a:cs typeface="Segoe UI"/>
              </a:rPr>
              <a:t>example, </a:t>
            </a:r>
            <a:r>
              <a:rPr sz="1100" dirty="0">
                <a:latin typeface="Segoe UI"/>
                <a:cs typeface="Segoe UI"/>
              </a:rPr>
              <a:t>if </a:t>
            </a:r>
            <a:r>
              <a:rPr sz="1100" spc="10" dirty="0">
                <a:latin typeface="Segoe UI"/>
                <a:cs typeface="Segoe UI"/>
              </a:rPr>
              <a:t>we </a:t>
            </a:r>
            <a:r>
              <a:rPr sz="1100" spc="15" dirty="0">
                <a:latin typeface="Segoe UI"/>
                <a:cs typeface="Segoe UI"/>
              </a:rPr>
              <a:t>discount </a:t>
            </a:r>
            <a:r>
              <a:rPr sz="1100" spc="10" dirty="0">
                <a:latin typeface="Segoe UI"/>
                <a:cs typeface="Segoe UI"/>
              </a:rPr>
              <a:t>the cash inflows at </a:t>
            </a:r>
            <a:r>
              <a:rPr sz="1100" spc="15" dirty="0">
                <a:latin typeface="Segoe UI"/>
                <a:cs typeface="Segoe UI"/>
              </a:rPr>
              <a:t>15%  required </a:t>
            </a:r>
            <a:r>
              <a:rPr sz="1100" spc="10" dirty="0">
                <a:latin typeface="Segoe UI"/>
                <a:cs typeface="Segoe UI"/>
              </a:rPr>
              <a:t>rate </a:t>
            </a:r>
            <a:r>
              <a:rPr sz="1100" spc="5" dirty="0">
                <a:latin typeface="Segoe UI"/>
                <a:cs typeface="Segoe UI"/>
              </a:rPr>
              <a:t>of </a:t>
            </a:r>
            <a:r>
              <a:rPr sz="1100" spc="15" dirty="0">
                <a:latin typeface="Segoe UI"/>
                <a:cs typeface="Segoe UI"/>
              </a:rPr>
              <a:t>return </a:t>
            </a:r>
            <a:r>
              <a:rPr sz="1100" spc="10" dirty="0">
                <a:latin typeface="Segoe UI"/>
                <a:cs typeface="Segoe UI"/>
              </a:rPr>
              <a:t>we</a:t>
            </a:r>
            <a:r>
              <a:rPr sz="1100" spc="125" dirty="0">
                <a:latin typeface="Segoe UI"/>
                <a:cs typeface="Segoe UI"/>
              </a:rPr>
              <a:t> </a:t>
            </a:r>
            <a:r>
              <a:rPr sz="1100" spc="10" dirty="0">
                <a:latin typeface="Segoe UI"/>
                <a:cs typeface="Segoe UI"/>
              </a:rPr>
              <a:t>have:</a:t>
            </a:r>
            <a:endParaRPr sz="1100">
              <a:latin typeface="Segoe UI"/>
              <a:cs typeface="Segoe UI"/>
            </a:endParaRPr>
          </a:p>
        </p:txBody>
      </p:sp>
      <p:graphicFrame>
        <p:nvGraphicFramePr>
          <p:cNvPr id="6" name="object 6"/>
          <p:cNvGraphicFramePr>
            <a:graphicFrameLocks noGrp="1"/>
          </p:cNvGraphicFramePr>
          <p:nvPr/>
        </p:nvGraphicFramePr>
        <p:xfrm>
          <a:off x="914400" y="2089404"/>
          <a:ext cx="3996689" cy="2673090"/>
        </p:xfrm>
        <a:graphic>
          <a:graphicData uri="http://schemas.openxmlformats.org/drawingml/2006/table">
            <a:tbl>
              <a:tblPr firstRow="1" bandRow="1">
                <a:tableStyleId>{2D5ABB26-0587-4C30-8999-92F81FD0307C}</a:tableStyleId>
              </a:tblPr>
              <a:tblGrid>
                <a:gridCol w="496570">
                  <a:extLst>
                    <a:ext uri="{9D8B030D-6E8A-4147-A177-3AD203B41FA5}">
                      <a16:colId xmlns:a16="http://schemas.microsoft.com/office/drawing/2014/main" val="20000"/>
                    </a:ext>
                  </a:extLst>
                </a:gridCol>
                <a:gridCol w="835025">
                  <a:extLst>
                    <a:ext uri="{9D8B030D-6E8A-4147-A177-3AD203B41FA5}">
                      <a16:colId xmlns:a16="http://schemas.microsoft.com/office/drawing/2014/main" val="20001"/>
                    </a:ext>
                  </a:extLst>
                </a:gridCol>
                <a:gridCol w="859155">
                  <a:extLst>
                    <a:ext uri="{9D8B030D-6E8A-4147-A177-3AD203B41FA5}">
                      <a16:colId xmlns:a16="http://schemas.microsoft.com/office/drawing/2014/main" val="20002"/>
                    </a:ext>
                  </a:extLst>
                </a:gridCol>
                <a:gridCol w="583564">
                  <a:extLst>
                    <a:ext uri="{9D8B030D-6E8A-4147-A177-3AD203B41FA5}">
                      <a16:colId xmlns:a16="http://schemas.microsoft.com/office/drawing/2014/main" val="20003"/>
                    </a:ext>
                  </a:extLst>
                </a:gridCol>
                <a:gridCol w="1222375">
                  <a:extLst>
                    <a:ext uri="{9D8B030D-6E8A-4147-A177-3AD203B41FA5}">
                      <a16:colId xmlns:a16="http://schemas.microsoft.com/office/drawing/2014/main" val="20004"/>
                    </a:ext>
                  </a:extLst>
                </a:gridCol>
              </a:tblGrid>
              <a:tr h="242316">
                <a:tc>
                  <a:txBody>
                    <a:bodyPr/>
                    <a:lstStyle/>
                    <a:p>
                      <a:pPr algn="ctr">
                        <a:lnSpc>
                          <a:spcPct val="100000"/>
                        </a:lnSpc>
                        <a:spcBef>
                          <a:spcPts val="290"/>
                        </a:spcBef>
                      </a:pPr>
                      <a:r>
                        <a:rPr sz="1100" b="1" spc="10" dirty="0">
                          <a:solidFill>
                            <a:srgbClr val="00A650"/>
                          </a:solidFill>
                          <a:latin typeface="Segoe UI"/>
                          <a:cs typeface="Segoe UI"/>
                        </a:rPr>
                        <a:t>Year</a:t>
                      </a:r>
                      <a:endParaRPr sz="1100">
                        <a:latin typeface="Segoe UI"/>
                        <a:cs typeface="Segoe UI"/>
                      </a:endParaRPr>
                    </a:p>
                  </a:txBody>
                  <a:tcPr marL="0" marR="0" marT="36830"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C2D69B"/>
                    </a:solidFill>
                  </a:tcPr>
                </a:tc>
                <a:tc>
                  <a:txBody>
                    <a:bodyPr/>
                    <a:lstStyle/>
                    <a:p>
                      <a:pPr algn="ctr">
                        <a:lnSpc>
                          <a:spcPct val="100000"/>
                        </a:lnSpc>
                        <a:spcBef>
                          <a:spcPts val="290"/>
                        </a:spcBef>
                      </a:pPr>
                      <a:r>
                        <a:rPr sz="1100" b="1" spc="15" dirty="0">
                          <a:solidFill>
                            <a:srgbClr val="00A650"/>
                          </a:solidFill>
                          <a:latin typeface="Segoe UI"/>
                          <a:cs typeface="Segoe UI"/>
                        </a:rPr>
                        <a:t>Cash</a:t>
                      </a:r>
                      <a:r>
                        <a:rPr sz="1100" b="1" spc="-5" dirty="0">
                          <a:solidFill>
                            <a:srgbClr val="00A650"/>
                          </a:solidFill>
                          <a:latin typeface="Segoe UI"/>
                          <a:cs typeface="Segoe UI"/>
                        </a:rPr>
                        <a:t> </a:t>
                      </a:r>
                      <a:r>
                        <a:rPr sz="1100" b="1" spc="10" dirty="0">
                          <a:solidFill>
                            <a:srgbClr val="00A650"/>
                          </a:solidFill>
                          <a:latin typeface="Segoe UI"/>
                          <a:cs typeface="Segoe UI"/>
                        </a:rPr>
                        <a:t>Flow</a:t>
                      </a:r>
                      <a:endParaRPr sz="1100">
                        <a:latin typeface="Segoe UI"/>
                        <a:cs typeface="Segoe UI"/>
                      </a:endParaRPr>
                    </a:p>
                  </a:txBody>
                  <a:tcPr marL="0" marR="0" marT="36830"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C2D69B"/>
                    </a:solidFill>
                  </a:tcPr>
                </a:tc>
                <a:tc>
                  <a:txBody>
                    <a:bodyPr/>
                    <a:lstStyle/>
                    <a:p>
                      <a:pPr algn="ctr">
                        <a:lnSpc>
                          <a:spcPct val="100000"/>
                        </a:lnSpc>
                        <a:spcBef>
                          <a:spcPts val="290"/>
                        </a:spcBef>
                      </a:pPr>
                      <a:r>
                        <a:rPr sz="1100" b="1" spc="15" dirty="0">
                          <a:solidFill>
                            <a:srgbClr val="00A650"/>
                          </a:solidFill>
                          <a:latin typeface="Segoe UI"/>
                          <a:cs typeface="Segoe UI"/>
                        </a:rPr>
                        <a:t>PVF@15%</a:t>
                      </a:r>
                      <a:endParaRPr sz="1100">
                        <a:latin typeface="Segoe UI"/>
                        <a:cs typeface="Segoe UI"/>
                      </a:endParaRPr>
                    </a:p>
                  </a:txBody>
                  <a:tcPr marL="0" marR="0" marT="36830"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C2D69B"/>
                    </a:solidFill>
                  </a:tcPr>
                </a:tc>
                <a:tc>
                  <a:txBody>
                    <a:bodyPr/>
                    <a:lstStyle/>
                    <a:p>
                      <a:pPr marL="2540" algn="ctr">
                        <a:lnSpc>
                          <a:spcPct val="100000"/>
                        </a:lnSpc>
                        <a:spcBef>
                          <a:spcPts val="290"/>
                        </a:spcBef>
                      </a:pPr>
                      <a:r>
                        <a:rPr sz="1100" b="1" spc="25" dirty="0">
                          <a:solidFill>
                            <a:srgbClr val="00A650"/>
                          </a:solidFill>
                          <a:latin typeface="Segoe UI"/>
                          <a:cs typeface="Segoe UI"/>
                        </a:rPr>
                        <a:t>PV</a:t>
                      </a:r>
                      <a:endParaRPr sz="1100">
                        <a:latin typeface="Segoe UI"/>
                        <a:cs typeface="Segoe UI"/>
                      </a:endParaRPr>
                    </a:p>
                  </a:txBody>
                  <a:tcPr marL="0" marR="0" marT="36830"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C2D69B"/>
                    </a:solidFill>
                  </a:tcPr>
                </a:tc>
                <a:tc>
                  <a:txBody>
                    <a:bodyPr/>
                    <a:lstStyle/>
                    <a:p>
                      <a:pPr algn="ctr">
                        <a:lnSpc>
                          <a:spcPct val="100000"/>
                        </a:lnSpc>
                        <a:spcBef>
                          <a:spcPts val="290"/>
                        </a:spcBef>
                      </a:pPr>
                      <a:r>
                        <a:rPr sz="1100" b="1" spc="15" dirty="0">
                          <a:solidFill>
                            <a:srgbClr val="00A650"/>
                          </a:solidFill>
                          <a:latin typeface="Segoe UI"/>
                          <a:cs typeface="Segoe UI"/>
                        </a:rPr>
                        <a:t>Cumulative</a:t>
                      </a:r>
                      <a:r>
                        <a:rPr sz="1100" b="1" spc="5" dirty="0">
                          <a:solidFill>
                            <a:srgbClr val="00A650"/>
                          </a:solidFill>
                          <a:latin typeface="Segoe UI"/>
                          <a:cs typeface="Segoe UI"/>
                        </a:rPr>
                        <a:t> </a:t>
                      </a:r>
                      <a:r>
                        <a:rPr sz="1100" b="1" spc="15" dirty="0">
                          <a:solidFill>
                            <a:srgbClr val="00A650"/>
                          </a:solidFill>
                          <a:latin typeface="Segoe UI"/>
                          <a:cs typeface="Segoe UI"/>
                        </a:rPr>
                        <a:t>PV</a:t>
                      </a:r>
                      <a:endParaRPr sz="1100">
                        <a:latin typeface="Segoe UI"/>
                        <a:cs typeface="Segoe UI"/>
                      </a:endParaRPr>
                    </a:p>
                  </a:txBody>
                  <a:tcPr marL="0" marR="0" marT="36830"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C2D69B"/>
                    </a:solidFill>
                  </a:tcPr>
                </a:tc>
                <a:extLst>
                  <a:ext uri="{0D108BD9-81ED-4DB2-BD59-A6C34878D82A}">
                    <a16:rowId xmlns:a16="http://schemas.microsoft.com/office/drawing/2014/main" val="10000"/>
                  </a:ext>
                </a:extLst>
              </a:tr>
              <a:tr h="243833">
                <a:tc>
                  <a:txBody>
                    <a:bodyPr/>
                    <a:lstStyle/>
                    <a:p>
                      <a:pPr algn="ctr">
                        <a:lnSpc>
                          <a:spcPct val="100000"/>
                        </a:lnSpc>
                        <a:spcBef>
                          <a:spcPts val="305"/>
                        </a:spcBef>
                      </a:pPr>
                      <a:r>
                        <a:rPr sz="1100" dirty="0">
                          <a:latin typeface="Segoe UI"/>
                          <a:cs typeface="Segoe UI"/>
                        </a:rPr>
                        <a:t>1</a:t>
                      </a:r>
                      <a:endParaRPr sz="1100">
                        <a:latin typeface="Segoe UI"/>
                        <a:cs typeface="Segoe UI"/>
                      </a:endParaRPr>
                    </a:p>
                  </a:txBody>
                  <a:tcPr marL="0" marR="0" marT="38735"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EAF1DD"/>
                    </a:solidFill>
                  </a:tcPr>
                </a:tc>
                <a:tc>
                  <a:txBody>
                    <a:bodyPr/>
                    <a:lstStyle/>
                    <a:p>
                      <a:pPr algn="ctr">
                        <a:lnSpc>
                          <a:spcPct val="100000"/>
                        </a:lnSpc>
                        <a:spcBef>
                          <a:spcPts val="305"/>
                        </a:spcBef>
                      </a:pPr>
                      <a:r>
                        <a:rPr sz="1100" spc="15" dirty="0">
                          <a:latin typeface="Segoe UI"/>
                          <a:cs typeface="Segoe UI"/>
                        </a:rPr>
                        <a:t>6,000</a:t>
                      </a:r>
                      <a:endParaRPr sz="1100">
                        <a:latin typeface="Segoe UI"/>
                        <a:cs typeface="Segoe UI"/>
                      </a:endParaRPr>
                    </a:p>
                  </a:txBody>
                  <a:tcPr marL="0" marR="0" marT="38735"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EAF1DD"/>
                    </a:solidFill>
                  </a:tcPr>
                </a:tc>
                <a:tc>
                  <a:txBody>
                    <a:bodyPr/>
                    <a:lstStyle/>
                    <a:p>
                      <a:pPr algn="ctr">
                        <a:lnSpc>
                          <a:spcPct val="100000"/>
                        </a:lnSpc>
                        <a:spcBef>
                          <a:spcPts val="305"/>
                        </a:spcBef>
                      </a:pPr>
                      <a:r>
                        <a:rPr sz="1100" spc="15" dirty="0">
                          <a:latin typeface="Segoe UI"/>
                          <a:cs typeface="Segoe UI"/>
                        </a:rPr>
                        <a:t>0.870</a:t>
                      </a:r>
                      <a:endParaRPr sz="1100">
                        <a:latin typeface="Segoe UI"/>
                        <a:cs typeface="Segoe UI"/>
                      </a:endParaRPr>
                    </a:p>
                  </a:txBody>
                  <a:tcPr marL="0" marR="0" marT="38735"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EAF1DD"/>
                    </a:solidFill>
                  </a:tcPr>
                </a:tc>
                <a:tc>
                  <a:txBody>
                    <a:bodyPr/>
                    <a:lstStyle/>
                    <a:p>
                      <a:pPr marL="1270" algn="ctr">
                        <a:lnSpc>
                          <a:spcPct val="100000"/>
                        </a:lnSpc>
                        <a:spcBef>
                          <a:spcPts val="305"/>
                        </a:spcBef>
                      </a:pPr>
                      <a:r>
                        <a:rPr sz="1100" spc="15" dirty="0">
                          <a:latin typeface="Segoe UI"/>
                          <a:cs typeface="Segoe UI"/>
                        </a:rPr>
                        <a:t>5,220</a:t>
                      </a:r>
                      <a:endParaRPr sz="1100">
                        <a:latin typeface="Segoe UI"/>
                        <a:cs typeface="Segoe UI"/>
                      </a:endParaRPr>
                    </a:p>
                  </a:txBody>
                  <a:tcPr marL="0" marR="0" marT="38735"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EAF1DD"/>
                    </a:solidFill>
                  </a:tcPr>
                </a:tc>
                <a:tc>
                  <a:txBody>
                    <a:bodyPr/>
                    <a:lstStyle/>
                    <a:p>
                      <a:pPr algn="ctr">
                        <a:lnSpc>
                          <a:spcPct val="100000"/>
                        </a:lnSpc>
                        <a:spcBef>
                          <a:spcPts val="305"/>
                        </a:spcBef>
                      </a:pPr>
                      <a:r>
                        <a:rPr sz="1100" spc="15" dirty="0">
                          <a:latin typeface="Segoe UI"/>
                          <a:cs typeface="Segoe UI"/>
                        </a:rPr>
                        <a:t>5,220</a:t>
                      </a:r>
                      <a:endParaRPr sz="1100">
                        <a:latin typeface="Segoe UI"/>
                        <a:cs typeface="Segoe UI"/>
                      </a:endParaRPr>
                    </a:p>
                  </a:txBody>
                  <a:tcPr marL="0" marR="0" marT="38735"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EAF1DD"/>
                    </a:solidFill>
                  </a:tcPr>
                </a:tc>
                <a:extLst>
                  <a:ext uri="{0D108BD9-81ED-4DB2-BD59-A6C34878D82A}">
                    <a16:rowId xmlns:a16="http://schemas.microsoft.com/office/drawing/2014/main" val="10001"/>
                  </a:ext>
                </a:extLst>
              </a:tr>
              <a:tr h="242316">
                <a:tc>
                  <a:txBody>
                    <a:bodyPr/>
                    <a:lstStyle/>
                    <a:p>
                      <a:pPr algn="ctr">
                        <a:lnSpc>
                          <a:spcPct val="100000"/>
                        </a:lnSpc>
                        <a:spcBef>
                          <a:spcPts val="290"/>
                        </a:spcBef>
                      </a:pPr>
                      <a:r>
                        <a:rPr sz="1100" dirty="0">
                          <a:latin typeface="Segoe UI"/>
                          <a:cs typeface="Segoe UI"/>
                        </a:rPr>
                        <a:t>2</a:t>
                      </a:r>
                      <a:endParaRPr sz="1100">
                        <a:latin typeface="Segoe UI"/>
                        <a:cs typeface="Segoe UI"/>
                      </a:endParaRPr>
                    </a:p>
                  </a:txBody>
                  <a:tcPr marL="0" marR="0" marT="36830"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EAF1DD"/>
                    </a:solidFill>
                  </a:tcPr>
                </a:tc>
                <a:tc>
                  <a:txBody>
                    <a:bodyPr/>
                    <a:lstStyle/>
                    <a:p>
                      <a:pPr algn="ctr">
                        <a:lnSpc>
                          <a:spcPct val="100000"/>
                        </a:lnSpc>
                        <a:spcBef>
                          <a:spcPts val="290"/>
                        </a:spcBef>
                      </a:pPr>
                      <a:r>
                        <a:rPr sz="1100" spc="15" dirty="0">
                          <a:latin typeface="Segoe UI"/>
                          <a:cs typeface="Segoe UI"/>
                        </a:rPr>
                        <a:t>6,000</a:t>
                      </a:r>
                      <a:endParaRPr sz="1100">
                        <a:latin typeface="Segoe UI"/>
                        <a:cs typeface="Segoe UI"/>
                      </a:endParaRPr>
                    </a:p>
                  </a:txBody>
                  <a:tcPr marL="0" marR="0" marT="36830"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EAF1DD"/>
                    </a:solidFill>
                  </a:tcPr>
                </a:tc>
                <a:tc>
                  <a:txBody>
                    <a:bodyPr/>
                    <a:lstStyle/>
                    <a:p>
                      <a:pPr algn="ctr">
                        <a:lnSpc>
                          <a:spcPct val="100000"/>
                        </a:lnSpc>
                        <a:spcBef>
                          <a:spcPts val="290"/>
                        </a:spcBef>
                      </a:pPr>
                      <a:r>
                        <a:rPr sz="1100" spc="15" dirty="0">
                          <a:latin typeface="Segoe UI"/>
                          <a:cs typeface="Segoe UI"/>
                        </a:rPr>
                        <a:t>0.756</a:t>
                      </a:r>
                      <a:endParaRPr sz="1100">
                        <a:latin typeface="Segoe UI"/>
                        <a:cs typeface="Segoe UI"/>
                      </a:endParaRPr>
                    </a:p>
                  </a:txBody>
                  <a:tcPr marL="0" marR="0" marT="36830"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EAF1DD"/>
                    </a:solidFill>
                  </a:tcPr>
                </a:tc>
                <a:tc>
                  <a:txBody>
                    <a:bodyPr/>
                    <a:lstStyle/>
                    <a:p>
                      <a:pPr marL="1270" algn="ctr">
                        <a:lnSpc>
                          <a:spcPct val="100000"/>
                        </a:lnSpc>
                        <a:spcBef>
                          <a:spcPts val="290"/>
                        </a:spcBef>
                      </a:pPr>
                      <a:r>
                        <a:rPr sz="1100" spc="15" dirty="0">
                          <a:latin typeface="Segoe UI"/>
                          <a:cs typeface="Segoe UI"/>
                        </a:rPr>
                        <a:t>4,536</a:t>
                      </a:r>
                      <a:endParaRPr sz="1100">
                        <a:latin typeface="Segoe UI"/>
                        <a:cs typeface="Segoe UI"/>
                      </a:endParaRPr>
                    </a:p>
                  </a:txBody>
                  <a:tcPr marL="0" marR="0" marT="36830"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EAF1DD"/>
                    </a:solidFill>
                  </a:tcPr>
                </a:tc>
                <a:tc>
                  <a:txBody>
                    <a:bodyPr/>
                    <a:lstStyle/>
                    <a:p>
                      <a:pPr algn="ctr">
                        <a:lnSpc>
                          <a:spcPct val="100000"/>
                        </a:lnSpc>
                        <a:spcBef>
                          <a:spcPts val="290"/>
                        </a:spcBef>
                      </a:pPr>
                      <a:r>
                        <a:rPr sz="1100" spc="15" dirty="0">
                          <a:latin typeface="Segoe UI"/>
                          <a:cs typeface="Segoe UI"/>
                        </a:rPr>
                        <a:t>9,756</a:t>
                      </a:r>
                      <a:endParaRPr sz="1100">
                        <a:latin typeface="Segoe UI"/>
                        <a:cs typeface="Segoe UI"/>
                      </a:endParaRPr>
                    </a:p>
                  </a:txBody>
                  <a:tcPr marL="0" marR="0" marT="36830"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EAF1DD"/>
                    </a:solidFill>
                  </a:tcPr>
                </a:tc>
                <a:extLst>
                  <a:ext uri="{0D108BD9-81ED-4DB2-BD59-A6C34878D82A}">
                    <a16:rowId xmlns:a16="http://schemas.microsoft.com/office/drawing/2014/main" val="10002"/>
                  </a:ext>
                </a:extLst>
              </a:tr>
              <a:tr h="243846">
                <a:tc>
                  <a:txBody>
                    <a:bodyPr/>
                    <a:lstStyle/>
                    <a:p>
                      <a:pPr algn="ctr">
                        <a:lnSpc>
                          <a:spcPct val="100000"/>
                        </a:lnSpc>
                        <a:spcBef>
                          <a:spcPts val="290"/>
                        </a:spcBef>
                      </a:pPr>
                      <a:r>
                        <a:rPr sz="1100" dirty="0">
                          <a:latin typeface="Segoe UI"/>
                          <a:cs typeface="Segoe UI"/>
                        </a:rPr>
                        <a:t>3</a:t>
                      </a:r>
                      <a:endParaRPr sz="1100">
                        <a:latin typeface="Segoe UI"/>
                        <a:cs typeface="Segoe UI"/>
                      </a:endParaRPr>
                    </a:p>
                  </a:txBody>
                  <a:tcPr marL="0" marR="0" marT="36830"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EAF1DD"/>
                    </a:solidFill>
                  </a:tcPr>
                </a:tc>
                <a:tc>
                  <a:txBody>
                    <a:bodyPr/>
                    <a:lstStyle/>
                    <a:p>
                      <a:pPr algn="ctr">
                        <a:lnSpc>
                          <a:spcPct val="100000"/>
                        </a:lnSpc>
                        <a:spcBef>
                          <a:spcPts val="290"/>
                        </a:spcBef>
                      </a:pPr>
                      <a:r>
                        <a:rPr sz="1100" spc="15" dirty="0">
                          <a:latin typeface="Segoe UI"/>
                          <a:cs typeface="Segoe UI"/>
                        </a:rPr>
                        <a:t>6,000</a:t>
                      </a:r>
                      <a:endParaRPr sz="1100">
                        <a:latin typeface="Segoe UI"/>
                        <a:cs typeface="Segoe UI"/>
                      </a:endParaRPr>
                    </a:p>
                  </a:txBody>
                  <a:tcPr marL="0" marR="0" marT="36830"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EAF1DD"/>
                    </a:solidFill>
                  </a:tcPr>
                </a:tc>
                <a:tc>
                  <a:txBody>
                    <a:bodyPr/>
                    <a:lstStyle/>
                    <a:p>
                      <a:pPr algn="ctr">
                        <a:lnSpc>
                          <a:spcPct val="100000"/>
                        </a:lnSpc>
                        <a:spcBef>
                          <a:spcPts val="290"/>
                        </a:spcBef>
                      </a:pPr>
                      <a:r>
                        <a:rPr sz="1100" spc="15" dirty="0">
                          <a:latin typeface="Segoe UI"/>
                          <a:cs typeface="Segoe UI"/>
                        </a:rPr>
                        <a:t>0.658</a:t>
                      </a:r>
                      <a:endParaRPr sz="1100">
                        <a:latin typeface="Segoe UI"/>
                        <a:cs typeface="Segoe UI"/>
                      </a:endParaRPr>
                    </a:p>
                  </a:txBody>
                  <a:tcPr marL="0" marR="0" marT="36830"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EAF1DD"/>
                    </a:solidFill>
                  </a:tcPr>
                </a:tc>
                <a:tc>
                  <a:txBody>
                    <a:bodyPr/>
                    <a:lstStyle/>
                    <a:p>
                      <a:pPr marL="1270" algn="ctr">
                        <a:lnSpc>
                          <a:spcPct val="100000"/>
                        </a:lnSpc>
                        <a:spcBef>
                          <a:spcPts val="290"/>
                        </a:spcBef>
                      </a:pPr>
                      <a:r>
                        <a:rPr sz="1100" spc="15" dirty="0">
                          <a:latin typeface="Segoe UI"/>
                          <a:cs typeface="Segoe UI"/>
                        </a:rPr>
                        <a:t>3,948</a:t>
                      </a:r>
                      <a:endParaRPr sz="1100">
                        <a:latin typeface="Segoe UI"/>
                        <a:cs typeface="Segoe UI"/>
                      </a:endParaRPr>
                    </a:p>
                  </a:txBody>
                  <a:tcPr marL="0" marR="0" marT="36830"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EAF1DD"/>
                    </a:solidFill>
                  </a:tcPr>
                </a:tc>
                <a:tc>
                  <a:txBody>
                    <a:bodyPr/>
                    <a:lstStyle/>
                    <a:p>
                      <a:pPr algn="ctr">
                        <a:lnSpc>
                          <a:spcPct val="100000"/>
                        </a:lnSpc>
                        <a:spcBef>
                          <a:spcPts val="290"/>
                        </a:spcBef>
                      </a:pPr>
                      <a:r>
                        <a:rPr sz="1100" spc="15" dirty="0">
                          <a:latin typeface="Segoe UI"/>
                          <a:cs typeface="Segoe UI"/>
                        </a:rPr>
                        <a:t>13,704</a:t>
                      </a:r>
                      <a:endParaRPr sz="1100">
                        <a:latin typeface="Segoe UI"/>
                        <a:cs typeface="Segoe UI"/>
                      </a:endParaRPr>
                    </a:p>
                  </a:txBody>
                  <a:tcPr marL="0" marR="0" marT="36830"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EAF1DD"/>
                    </a:solidFill>
                  </a:tcPr>
                </a:tc>
                <a:extLst>
                  <a:ext uri="{0D108BD9-81ED-4DB2-BD59-A6C34878D82A}">
                    <a16:rowId xmlns:a16="http://schemas.microsoft.com/office/drawing/2014/main" val="10003"/>
                  </a:ext>
                </a:extLst>
              </a:tr>
              <a:tr h="242315">
                <a:tc>
                  <a:txBody>
                    <a:bodyPr/>
                    <a:lstStyle/>
                    <a:p>
                      <a:pPr algn="ctr">
                        <a:lnSpc>
                          <a:spcPct val="100000"/>
                        </a:lnSpc>
                        <a:spcBef>
                          <a:spcPts val="290"/>
                        </a:spcBef>
                      </a:pPr>
                      <a:r>
                        <a:rPr sz="1100" dirty="0">
                          <a:latin typeface="Segoe UI"/>
                          <a:cs typeface="Segoe UI"/>
                        </a:rPr>
                        <a:t>4</a:t>
                      </a:r>
                      <a:endParaRPr sz="1100">
                        <a:latin typeface="Segoe UI"/>
                        <a:cs typeface="Segoe UI"/>
                      </a:endParaRPr>
                    </a:p>
                  </a:txBody>
                  <a:tcPr marL="0" marR="0" marT="36830"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EAF1DD"/>
                    </a:solidFill>
                  </a:tcPr>
                </a:tc>
                <a:tc>
                  <a:txBody>
                    <a:bodyPr/>
                    <a:lstStyle/>
                    <a:p>
                      <a:pPr algn="ctr">
                        <a:lnSpc>
                          <a:spcPct val="100000"/>
                        </a:lnSpc>
                        <a:spcBef>
                          <a:spcPts val="290"/>
                        </a:spcBef>
                      </a:pPr>
                      <a:r>
                        <a:rPr sz="1100" spc="15" dirty="0">
                          <a:latin typeface="Segoe UI"/>
                          <a:cs typeface="Segoe UI"/>
                        </a:rPr>
                        <a:t>6,000</a:t>
                      </a:r>
                      <a:endParaRPr sz="1100">
                        <a:latin typeface="Segoe UI"/>
                        <a:cs typeface="Segoe UI"/>
                      </a:endParaRPr>
                    </a:p>
                  </a:txBody>
                  <a:tcPr marL="0" marR="0" marT="36830"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EAF1DD"/>
                    </a:solidFill>
                  </a:tcPr>
                </a:tc>
                <a:tc>
                  <a:txBody>
                    <a:bodyPr/>
                    <a:lstStyle/>
                    <a:p>
                      <a:pPr algn="ctr">
                        <a:lnSpc>
                          <a:spcPct val="100000"/>
                        </a:lnSpc>
                        <a:spcBef>
                          <a:spcPts val="290"/>
                        </a:spcBef>
                      </a:pPr>
                      <a:r>
                        <a:rPr sz="1100" spc="15" dirty="0">
                          <a:latin typeface="Segoe UI"/>
                          <a:cs typeface="Segoe UI"/>
                        </a:rPr>
                        <a:t>0.572</a:t>
                      </a:r>
                      <a:endParaRPr sz="1100">
                        <a:latin typeface="Segoe UI"/>
                        <a:cs typeface="Segoe UI"/>
                      </a:endParaRPr>
                    </a:p>
                  </a:txBody>
                  <a:tcPr marL="0" marR="0" marT="36830"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EAF1DD"/>
                    </a:solidFill>
                  </a:tcPr>
                </a:tc>
                <a:tc>
                  <a:txBody>
                    <a:bodyPr/>
                    <a:lstStyle/>
                    <a:p>
                      <a:pPr marL="1270" algn="ctr">
                        <a:lnSpc>
                          <a:spcPct val="100000"/>
                        </a:lnSpc>
                        <a:spcBef>
                          <a:spcPts val="290"/>
                        </a:spcBef>
                      </a:pPr>
                      <a:r>
                        <a:rPr sz="1100" spc="15" dirty="0">
                          <a:latin typeface="Segoe UI"/>
                          <a:cs typeface="Segoe UI"/>
                        </a:rPr>
                        <a:t>3,432</a:t>
                      </a:r>
                      <a:endParaRPr sz="1100">
                        <a:latin typeface="Segoe UI"/>
                        <a:cs typeface="Segoe UI"/>
                      </a:endParaRPr>
                    </a:p>
                  </a:txBody>
                  <a:tcPr marL="0" marR="0" marT="36830"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EAF1DD"/>
                    </a:solidFill>
                  </a:tcPr>
                </a:tc>
                <a:tc>
                  <a:txBody>
                    <a:bodyPr/>
                    <a:lstStyle/>
                    <a:p>
                      <a:pPr algn="ctr">
                        <a:lnSpc>
                          <a:spcPct val="100000"/>
                        </a:lnSpc>
                        <a:spcBef>
                          <a:spcPts val="290"/>
                        </a:spcBef>
                      </a:pPr>
                      <a:r>
                        <a:rPr sz="1100" spc="15" dirty="0">
                          <a:latin typeface="Segoe UI"/>
                          <a:cs typeface="Segoe UI"/>
                        </a:rPr>
                        <a:t>17,136</a:t>
                      </a:r>
                      <a:endParaRPr sz="1100">
                        <a:latin typeface="Segoe UI"/>
                        <a:cs typeface="Segoe UI"/>
                      </a:endParaRPr>
                    </a:p>
                  </a:txBody>
                  <a:tcPr marL="0" marR="0" marT="36830"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EAF1DD"/>
                    </a:solidFill>
                  </a:tcPr>
                </a:tc>
                <a:extLst>
                  <a:ext uri="{0D108BD9-81ED-4DB2-BD59-A6C34878D82A}">
                    <a16:rowId xmlns:a16="http://schemas.microsoft.com/office/drawing/2014/main" val="10004"/>
                  </a:ext>
                </a:extLst>
              </a:tr>
              <a:tr h="243839">
                <a:tc>
                  <a:txBody>
                    <a:bodyPr/>
                    <a:lstStyle/>
                    <a:p>
                      <a:pPr algn="ctr">
                        <a:lnSpc>
                          <a:spcPct val="100000"/>
                        </a:lnSpc>
                        <a:spcBef>
                          <a:spcPts val="290"/>
                        </a:spcBef>
                      </a:pPr>
                      <a:r>
                        <a:rPr sz="1100" dirty="0">
                          <a:latin typeface="Segoe UI"/>
                          <a:cs typeface="Segoe UI"/>
                        </a:rPr>
                        <a:t>5</a:t>
                      </a:r>
                      <a:endParaRPr sz="1100">
                        <a:latin typeface="Segoe UI"/>
                        <a:cs typeface="Segoe UI"/>
                      </a:endParaRPr>
                    </a:p>
                  </a:txBody>
                  <a:tcPr marL="0" marR="0" marT="36830"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EAF1DD"/>
                    </a:solidFill>
                  </a:tcPr>
                </a:tc>
                <a:tc>
                  <a:txBody>
                    <a:bodyPr/>
                    <a:lstStyle/>
                    <a:p>
                      <a:pPr algn="ctr">
                        <a:lnSpc>
                          <a:spcPct val="100000"/>
                        </a:lnSpc>
                        <a:spcBef>
                          <a:spcPts val="290"/>
                        </a:spcBef>
                      </a:pPr>
                      <a:r>
                        <a:rPr sz="1100" spc="15" dirty="0">
                          <a:latin typeface="Segoe UI"/>
                          <a:cs typeface="Segoe UI"/>
                        </a:rPr>
                        <a:t>6,000</a:t>
                      </a:r>
                      <a:endParaRPr sz="1100">
                        <a:latin typeface="Segoe UI"/>
                        <a:cs typeface="Segoe UI"/>
                      </a:endParaRPr>
                    </a:p>
                  </a:txBody>
                  <a:tcPr marL="0" marR="0" marT="36830"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EAF1DD"/>
                    </a:solidFill>
                  </a:tcPr>
                </a:tc>
                <a:tc>
                  <a:txBody>
                    <a:bodyPr/>
                    <a:lstStyle/>
                    <a:p>
                      <a:pPr algn="ctr">
                        <a:lnSpc>
                          <a:spcPct val="100000"/>
                        </a:lnSpc>
                        <a:spcBef>
                          <a:spcPts val="290"/>
                        </a:spcBef>
                      </a:pPr>
                      <a:r>
                        <a:rPr sz="1100" spc="15" dirty="0">
                          <a:latin typeface="Segoe UI"/>
                          <a:cs typeface="Segoe UI"/>
                        </a:rPr>
                        <a:t>0.497</a:t>
                      </a:r>
                      <a:endParaRPr sz="1100">
                        <a:latin typeface="Segoe UI"/>
                        <a:cs typeface="Segoe UI"/>
                      </a:endParaRPr>
                    </a:p>
                  </a:txBody>
                  <a:tcPr marL="0" marR="0" marT="36830"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EAF1DD"/>
                    </a:solidFill>
                  </a:tcPr>
                </a:tc>
                <a:tc>
                  <a:txBody>
                    <a:bodyPr/>
                    <a:lstStyle/>
                    <a:p>
                      <a:pPr marL="1270" algn="ctr">
                        <a:lnSpc>
                          <a:spcPct val="100000"/>
                        </a:lnSpc>
                        <a:spcBef>
                          <a:spcPts val="290"/>
                        </a:spcBef>
                      </a:pPr>
                      <a:r>
                        <a:rPr sz="1100" spc="15" dirty="0">
                          <a:latin typeface="Segoe UI"/>
                          <a:cs typeface="Segoe UI"/>
                        </a:rPr>
                        <a:t>2,982</a:t>
                      </a:r>
                      <a:endParaRPr sz="1100">
                        <a:latin typeface="Segoe UI"/>
                        <a:cs typeface="Segoe UI"/>
                      </a:endParaRPr>
                    </a:p>
                  </a:txBody>
                  <a:tcPr marL="0" marR="0" marT="36830"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EAF1DD"/>
                    </a:solidFill>
                  </a:tcPr>
                </a:tc>
                <a:tc>
                  <a:txBody>
                    <a:bodyPr/>
                    <a:lstStyle/>
                    <a:p>
                      <a:pPr algn="ctr">
                        <a:lnSpc>
                          <a:spcPct val="100000"/>
                        </a:lnSpc>
                        <a:spcBef>
                          <a:spcPts val="290"/>
                        </a:spcBef>
                      </a:pPr>
                      <a:r>
                        <a:rPr sz="1100" spc="15" dirty="0">
                          <a:latin typeface="Segoe UI"/>
                          <a:cs typeface="Segoe UI"/>
                        </a:rPr>
                        <a:t>20,118</a:t>
                      </a:r>
                      <a:endParaRPr sz="1100">
                        <a:latin typeface="Segoe UI"/>
                        <a:cs typeface="Segoe UI"/>
                      </a:endParaRPr>
                    </a:p>
                  </a:txBody>
                  <a:tcPr marL="0" marR="0" marT="36830"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EAF1DD"/>
                    </a:solidFill>
                  </a:tcPr>
                </a:tc>
                <a:extLst>
                  <a:ext uri="{0D108BD9-81ED-4DB2-BD59-A6C34878D82A}">
                    <a16:rowId xmlns:a16="http://schemas.microsoft.com/office/drawing/2014/main" val="10005"/>
                  </a:ext>
                </a:extLst>
              </a:tr>
              <a:tr h="242316">
                <a:tc>
                  <a:txBody>
                    <a:bodyPr/>
                    <a:lstStyle/>
                    <a:p>
                      <a:pPr algn="ctr">
                        <a:lnSpc>
                          <a:spcPct val="100000"/>
                        </a:lnSpc>
                        <a:spcBef>
                          <a:spcPts val="290"/>
                        </a:spcBef>
                      </a:pPr>
                      <a:r>
                        <a:rPr sz="1100" dirty="0">
                          <a:latin typeface="Segoe UI"/>
                          <a:cs typeface="Segoe UI"/>
                        </a:rPr>
                        <a:t>6</a:t>
                      </a:r>
                      <a:endParaRPr sz="1100">
                        <a:latin typeface="Segoe UI"/>
                        <a:cs typeface="Segoe UI"/>
                      </a:endParaRPr>
                    </a:p>
                  </a:txBody>
                  <a:tcPr marL="0" marR="0" marT="36830"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EAF1DD"/>
                    </a:solidFill>
                  </a:tcPr>
                </a:tc>
                <a:tc>
                  <a:txBody>
                    <a:bodyPr/>
                    <a:lstStyle/>
                    <a:p>
                      <a:pPr algn="ctr">
                        <a:lnSpc>
                          <a:spcPct val="100000"/>
                        </a:lnSpc>
                        <a:spcBef>
                          <a:spcPts val="290"/>
                        </a:spcBef>
                      </a:pPr>
                      <a:r>
                        <a:rPr sz="1100" spc="15" dirty="0">
                          <a:latin typeface="Segoe UI"/>
                          <a:cs typeface="Segoe UI"/>
                        </a:rPr>
                        <a:t>6,000</a:t>
                      </a:r>
                      <a:endParaRPr sz="1100">
                        <a:latin typeface="Segoe UI"/>
                        <a:cs typeface="Segoe UI"/>
                      </a:endParaRPr>
                    </a:p>
                  </a:txBody>
                  <a:tcPr marL="0" marR="0" marT="36830"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EAF1DD"/>
                    </a:solidFill>
                  </a:tcPr>
                </a:tc>
                <a:tc>
                  <a:txBody>
                    <a:bodyPr/>
                    <a:lstStyle/>
                    <a:p>
                      <a:pPr algn="ctr">
                        <a:lnSpc>
                          <a:spcPct val="100000"/>
                        </a:lnSpc>
                        <a:spcBef>
                          <a:spcPts val="290"/>
                        </a:spcBef>
                      </a:pPr>
                      <a:r>
                        <a:rPr sz="1100" spc="15" dirty="0">
                          <a:latin typeface="Segoe UI"/>
                          <a:cs typeface="Segoe UI"/>
                        </a:rPr>
                        <a:t>0.432</a:t>
                      </a:r>
                      <a:endParaRPr sz="1100">
                        <a:latin typeface="Segoe UI"/>
                        <a:cs typeface="Segoe UI"/>
                      </a:endParaRPr>
                    </a:p>
                  </a:txBody>
                  <a:tcPr marL="0" marR="0" marT="36830"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EAF1DD"/>
                    </a:solidFill>
                  </a:tcPr>
                </a:tc>
                <a:tc>
                  <a:txBody>
                    <a:bodyPr/>
                    <a:lstStyle/>
                    <a:p>
                      <a:pPr marL="1270" algn="ctr">
                        <a:lnSpc>
                          <a:spcPct val="100000"/>
                        </a:lnSpc>
                        <a:spcBef>
                          <a:spcPts val="290"/>
                        </a:spcBef>
                      </a:pPr>
                      <a:r>
                        <a:rPr sz="1100" spc="15" dirty="0">
                          <a:latin typeface="Segoe UI"/>
                          <a:cs typeface="Segoe UI"/>
                        </a:rPr>
                        <a:t>2,592</a:t>
                      </a:r>
                      <a:endParaRPr sz="1100">
                        <a:latin typeface="Segoe UI"/>
                        <a:cs typeface="Segoe UI"/>
                      </a:endParaRPr>
                    </a:p>
                  </a:txBody>
                  <a:tcPr marL="0" marR="0" marT="36830"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EAF1DD"/>
                    </a:solidFill>
                  </a:tcPr>
                </a:tc>
                <a:tc>
                  <a:txBody>
                    <a:bodyPr/>
                    <a:lstStyle/>
                    <a:p>
                      <a:pPr algn="ctr">
                        <a:lnSpc>
                          <a:spcPct val="100000"/>
                        </a:lnSpc>
                        <a:spcBef>
                          <a:spcPts val="290"/>
                        </a:spcBef>
                      </a:pPr>
                      <a:r>
                        <a:rPr sz="1100" spc="15" dirty="0">
                          <a:latin typeface="Segoe UI"/>
                          <a:cs typeface="Segoe UI"/>
                        </a:rPr>
                        <a:t>22,710</a:t>
                      </a:r>
                      <a:endParaRPr sz="1100">
                        <a:latin typeface="Segoe UI"/>
                        <a:cs typeface="Segoe UI"/>
                      </a:endParaRPr>
                    </a:p>
                  </a:txBody>
                  <a:tcPr marL="0" marR="0" marT="36830"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EAF1DD"/>
                    </a:solidFill>
                  </a:tcPr>
                </a:tc>
                <a:extLst>
                  <a:ext uri="{0D108BD9-81ED-4DB2-BD59-A6C34878D82A}">
                    <a16:rowId xmlns:a16="http://schemas.microsoft.com/office/drawing/2014/main" val="10006"/>
                  </a:ext>
                </a:extLst>
              </a:tr>
              <a:tr h="242315">
                <a:tc>
                  <a:txBody>
                    <a:bodyPr/>
                    <a:lstStyle/>
                    <a:p>
                      <a:pPr algn="ctr">
                        <a:lnSpc>
                          <a:spcPct val="100000"/>
                        </a:lnSpc>
                        <a:spcBef>
                          <a:spcPts val="290"/>
                        </a:spcBef>
                      </a:pPr>
                      <a:r>
                        <a:rPr sz="1100" dirty="0">
                          <a:latin typeface="Segoe UI"/>
                          <a:cs typeface="Segoe UI"/>
                        </a:rPr>
                        <a:t>7</a:t>
                      </a:r>
                      <a:endParaRPr sz="1100">
                        <a:latin typeface="Segoe UI"/>
                        <a:cs typeface="Segoe UI"/>
                      </a:endParaRPr>
                    </a:p>
                  </a:txBody>
                  <a:tcPr marL="0" marR="0" marT="36830"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EAF1DD"/>
                    </a:solidFill>
                  </a:tcPr>
                </a:tc>
                <a:tc>
                  <a:txBody>
                    <a:bodyPr/>
                    <a:lstStyle/>
                    <a:p>
                      <a:pPr algn="ctr">
                        <a:lnSpc>
                          <a:spcPct val="100000"/>
                        </a:lnSpc>
                        <a:spcBef>
                          <a:spcPts val="290"/>
                        </a:spcBef>
                      </a:pPr>
                      <a:r>
                        <a:rPr sz="1100" spc="15" dirty="0">
                          <a:latin typeface="Segoe UI"/>
                          <a:cs typeface="Segoe UI"/>
                        </a:rPr>
                        <a:t>6,000</a:t>
                      </a:r>
                      <a:endParaRPr sz="1100">
                        <a:latin typeface="Segoe UI"/>
                        <a:cs typeface="Segoe UI"/>
                      </a:endParaRPr>
                    </a:p>
                  </a:txBody>
                  <a:tcPr marL="0" marR="0" marT="36830"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EAF1DD"/>
                    </a:solidFill>
                  </a:tcPr>
                </a:tc>
                <a:tc>
                  <a:txBody>
                    <a:bodyPr/>
                    <a:lstStyle/>
                    <a:p>
                      <a:pPr algn="ctr">
                        <a:lnSpc>
                          <a:spcPct val="100000"/>
                        </a:lnSpc>
                        <a:spcBef>
                          <a:spcPts val="290"/>
                        </a:spcBef>
                      </a:pPr>
                      <a:r>
                        <a:rPr sz="1100" spc="15" dirty="0">
                          <a:latin typeface="Segoe UI"/>
                          <a:cs typeface="Segoe UI"/>
                        </a:rPr>
                        <a:t>0.376</a:t>
                      </a:r>
                      <a:endParaRPr sz="1100">
                        <a:latin typeface="Segoe UI"/>
                        <a:cs typeface="Segoe UI"/>
                      </a:endParaRPr>
                    </a:p>
                  </a:txBody>
                  <a:tcPr marL="0" marR="0" marT="36830"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EAF1DD"/>
                    </a:solidFill>
                  </a:tcPr>
                </a:tc>
                <a:tc>
                  <a:txBody>
                    <a:bodyPr/>
                    <a:lstStyle/>
                    <a:p>
                      <a:pPr marL="1270" algn="ctr">
                        <a:lnSpc>
                          <a:spcPct val="100000"/>
                        </a:lnSpc>
                        <a:spcBef>
                          <a:spcPts val="290"/>
                        </a:spcBef>
                      </a:pPr>
                      <a:r>
                        <a:rPr sz="1100" spc="15" dirty="0">
                          <a:latin typeface="Segoe UI"/>
                          <a:cs typeface="Segoe UI"/>
                        </a:rPr>
                        <a:t>2,256</a:t>
                      </a:r>
                      <a:endParaRPr sz="1100">
                        <a:latin typeface="Segoe UI"/>
                        <a:cs typeface="Segoe UI"/>
                      </a:endParaRPr>
                    </a:p>
                  </a:txBody>
                  <a:tcPr marL="0" marR="0" marT="36830"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EAF1DD"/>
                    </a:solidFill>
                  </a:tcPr>
                </a:tc>
                <a:tc>
                  <a:txBody>
                    <a:bodyPr/>
                    <a:lstStyle/>
                    <a:p>
                      <a:pPr algn="ctr">
                        <a:lnSpc>
                          <a:spcPct val="100000"/>
                        </a:lnSpc>
                        <a:spcBef>
                          <a:spcPts val="290"/>
                        </a:spcBef>
                      </a:pPr>
                      <a:r>
                        <a:rPr sz="1100" spc="15" dirty="0">
                          <a:latin typeface="Segoe UI"/>
                          <a:cs typeface="Segoe UI"/>
                        </a:rPr>
                        <a:t>24,966</a:t>
                      </a:r>
                      <a:endParaRPr sz="1100">
                        <a:latin typeface="Segoe UI"/>
                        <a:cs typeface="Segoe UI"/>
                      </a:endParaRPr>
                    </a:p>
                  </a:txBody>
                  <a:tcPr marL="0" marR="0" marT="36830"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EAF1DD"/>
                    </a:solidFill>
                  </a:tcPr>
                </a:tc>
                <a:extLst>
                  <a:ext uri="{0D108BD9-81ED-4DB2-BD59-A6C34878D82A}">
                    <a16:rowId xmlns:a16="http://schemas.microsoft.com/office/drawing/2014/main" val="10007"/>
                  </a:ext>
                </a:extLst>
              </a:tr>
              <a:tr h="243833">
                <a:tc>
                  <a:txBody>
                    <a:bodyPr/>
                    <a:lstStyle/>
                    <a:p>
                      <a:pPr algn="ctr">
                        <a:lnSpc>
                          <a:spcPct val="100000"/>
                        </a:lnSpc>
                        <a:spcBef>
                          <a:spcPts val="300"/>
                        </a:spcBef>
                      </a:pPr>
                      <a:r>
                        <a:rPr sz="1100" dirty="0">
                          <a:latin typeface="Segoe UI"/>
                          <a:cs typeface="Segoe UI"/>
                        </a:rPr>
                        <a:t>8</a:t>
                      </a:r>
                      <a:endParaRPr sz="1100">
                        <a:latin typeface="Segoe UI"/>
                        <a:cs typeface="Segoe UI"/>
                      </a:endParaRPr>
                    </a:p>
                  </a:txBody>
                  <a:tcPr marL="0" marR="0" marT="38100"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EAF1DD"/>
                    </a:solidFill>
                  </a:tcPr>
                </a:tc>
                <a:tc>
                  <a:txBody>
                    <a:bodyPr/>
                    <a:lstStyle/>
                    <a:p>
                      <a:pPr algn="ctr">
                        <a:lnSpc>
                          <a:spcPct val="100000"/>
                        </a:lnSpc>
                        <a:spcBef>
                          <a:spcPts val="300"/>
                        </a:spcBef>
                      </a:pPr>
                      <a:r>
                        <a:rPr sz="1100" spc="15" dirty="0">
                          <a:latin typeface="Segoe UI"/>
                          <a:cs typeface="Segoe UI"/>
                        </a:rPr>
                        <a:t>6,000</a:t>
                      </a:r>
                      <a:endParaRPr sz="1100">
                        <a:latin typeface="Segoe UI"/>
                        <a:cs typeface="Segoe UI"/>
                      </a:endParaRPr>
                    </a:p>
                  </a:txBody>
                  <a:tcPr marL="0" marR="0" marT="38100"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EAF1DD"/>
                    </a:solidFill>
                  </a:tcPr>
                </a:tc>
                <a:tc>
                  <a:txBody>
                    <a:bodyPr/>
                    <a:lstStyle/>
                    <a:p>
                      <a:pPr algn="ctr">
                        <a:lnSpc>
                          <a:spcPct val="100000"/>
                        </a:lnSpc>
                        <a:spcBef>
                          <a:spcPts val="300"/>
                        </a:spcBef>
                      </a:pPr>
                      <a:r>
                        <a:rPr sz="1100" spc="15" dirty="0">
                          <a:latin typeface="Segoe UI"/>
                          <a:cs typeface="Segoe UI"/>
                        </a:rPr>
                        <a:t>0.327</a:t>
                      </a:r>
                      <a:endParaRPr sz="1100">
                        <a:latin typeface="Segoe UI"/>
                        <a:cs typeface="Segoe UI"/>
                      </a:endParaRPr>
                    </a:p>
                  </a:txBody>
                  <a:tcPr marL="0" marR="0" marT="38100"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EAF1DD"/>
                    </a:solidFill>
                  </a:tcPr>
                </a:tc>
                <a:tc>
                  <a:txBody>
                    <a:bodyPr/>
                    <a:lstStyle/>
                    <a:p>
                      <a:pPr marL="1270" algn="ctr">
                        <a:lnSpc>
                          <a:spcPct val="100000"/>
                        </a:lnSpc>
                        <a:spcBef>
                          <a:spcPts val="300"/>
                        </a:spcBef>
                      </a:pPr>
                      <a:r>
                        <a:rPr sz="1100" spc="15" dirty="0">
                          <a:latin typeface="Segoe UI"/>
                          <a:cs typeface="Segoe UI"/>
                        </a:rPr>
                        <a:t>1,962</a:t>
                      </a:r>
                      <a:endParaRPr sz="1100">
                        <a:latin typeface="Segoe UI"/>
                        <a:cs typeface="Segoe UI"/>
                      </a:endParaRPr>
                    </a:p>
                  </a:txBody>
                  <a:tcPr marL="0" marR="0" marT="38100"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EAF1DD"/>
                    </a:solidFill>
                  </a:tcPr>
                </a:tc>
                <a:tc>
                  <a:txBody>
                    <a:bodyPr/>
                    <a:lstStyle/>
                    <a:p>
                      <a:pPr algn="ctr">
                        <a:lnSpc>
                          <a:spcPct val="100000"/>
                        </a:lnSpc>
                        <a:spcBef>
                          <a:spcPts val="300"/>
                        </a:spcBef>
                      </a:pPr>
                      <a:r>
                        <a:rPr sz="1100" spc="15" dirty="0">
                          <a:latin typeface="Segoe UI"/>
                          <a:cs typeface="Segoe UI"/>
                        </a:rPr>
                        <a:t>26,928</a:t>
                      </a:r>
                      <a:endParaRPr sz="1100">
                        <a:latin typeface="Segoe UI"/>
                        <a:cs typeface="Segoe UI"/>
                      </a:endParaRPr>
                    </a:p>
                  </a:txBody>
                  <a:tcPr marL="0" marR="0" marT="38100"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EAF1DD"/>
                    </a:solidFill>
                  </a:tcPr>
                </a:tc>
                <a:extLst>
                  <a:ext uri="{0D108BD9-81ED-4DB2-BD59-A6C34878D82A}">
                    <a16:rowId xmlns:a16="http://schemas.microsoft.com/office/drawing/2014/main" val="10008"/>
                  </a:ext>
                </a:extLst>
              </a:tr>
              <a:tr h="242315">
                <a:tc>
                  <a:txBody>
                    <a:bodyPr/>
                    <a:lstStyle/>
                    <a:p>
                      <a:pPr algn="ctr">
                        <a:lnSpc>
                          <a:spcPct val="100000"/>
                        </a:lnSpc>
                        <a:spcBef>
                          <a:spcPts val="290"/>
                        </a:spcBef>
                      </a:pPr>
                      <a:r>
                        <a:rPr sz="1100" dirty="0">
                          <a:latin typeface="Segoe UI"/>
                          <a:cs typeface="Segoe UI"/>
                        </a:rPr>
                        <a:t>9</a:t>
                      </a:r>
                      <a:endParaRPr sz="1100">
                        <a:latin typeface="Segoe UI"/>
                        <a:cs typeface="Segoe UI"/>
                      </a:endParaRPr>
                    </a:p>
                  </a:txBody>
                  <a:tcPr marL="0" marR="0" marT="36830"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EAF1DD"/>
                    </a:solidFill>
                  </a:tcPr>
                </a:tc>
                <a:tc>
                  <a:txBody>
                    <a:bodyPr/>
                    <a:lstStyle/>
                    <a:p>
                      <a:pPr algn="ctr">
                        <a:lnSpc>
                          <a:spcPct val="100000"/>
                        </a:lnSpc>
                        <a:spcBef>
                          <a:spcPts val="290"/>
                        </a:spcBef>
                      </a:pPr>
                      <a:r>
                        <a:rPr sz="1100" spc="15" dirty="0">
                          <a:latin typeface="Segoe UI"/>
                          <a:cs typeface="Segoe UI"/>
                        </a:rPr>
                        <a:t>6,000</a:t>
                      </a:r>
                      <a:endParaRPr sz="1100">
                        <a:latin typeface="Segoe UI"/>
                        <a:cs typeface="Segoe UI"/>
                      </a:endParaRPr>
                    </a:p>
                  </a:txBody>
                  <a:tcPr marL="0" marR="0" marT="36830"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EAF1DD"/>
                    </a:solidFill>
                  </a:tcPr>
                </a:tc>
                <a:tc>
                  <a:txBody>
                    <a:bodyPr/>
                    <a:lstStyle/>
                    <a:p>
                      <a:pPr algn="ctr">
                        <a:lnSpc>
                          <a:spcPct val="100000"/>
                        </a:lnSpc>
                        <a:spcBef>
                          <a:spcPts val="290"/>
                        </a:spcBef>
                      </a:pPr>
                      <a:r>
                        <a:rPr sz="1100" spc="15" dirty="0">
                          <a:latin typeface="Segoe UI"/>
                          <a:cs typeface="Segoe UI"/>
                        </a:rPr>
                        <a:t>0.284</a:t>
                      </a:r>
                      <a:endParaRPr sz="1100">
                        <a:latin typeface="Segoe UI"/>
                        <a:cs typeface="Segoe UI"/>
                      </a:endParaRPr>
                    </a:p>
                  </a:txBody>
                  <a:tcPr marL="0" marR="0" marT="36830"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EAF1DD"/>
                    </a:solidFill>
                  </a:tcPr>
                </a:tc>
                <a:tc>
                  <a:txBody>
                    <a:bodyPr/>
                    <a:lstStyle/>
                    <a:p>
                      <a:pPr marL="1270" algn="ctr">
                        <a:lnSpc>
                          <a:spcPct val="100000"/>
                        </a:lnSpc>
                        <a:spcBef>
                          <a:spcPts val="290"/>
                        </a:spcBef>
                      </a:pPr>
                      <a:r>
                        <a:rPr sz="1100" spc="15" dirty="0">
                          <a:latin typeface="Segoe UI"/>
                          <a:cs typeface="Segoe UI"/>
                        </a:rPr>
                        <a:t>1,704</a:t>
                      </a:r>
                      <a:endParaRPr sz="1100">
                        <a:latin typeface="Segoe UI"/>
                        <a:cs typeface="Segoe UI"/>
                      </a:endParaRPr>
                    </a:p>
                  </a:txBody>
                  <a:tcPr marL="0" marR="0" marT="36830"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EAF1DD"/>
                    </a:solidFill>
                  </a:tcPr>
                </a:tc>
                <a:tc>
                  <a:txBody>
                    <a:bodyPr/>
                    <a:lstStyle/>
                    <a:p>
                      <a:pPr algn="ctr">
                        <a:lnSpc>
                          <a:spcPct val="100000"/>
                        </a:lnSpc>
                        <a:spcBef>
                          <a:spcPts val="290"/>
                        </a:spcBef>
                      </a:pPr>
                      <a:r>
                        <a:rPr sz="1100" spc="15" dirty="0">
                          <a:latin typeface="Segoe UI"/>
                          <a:cs typeface="Segoe UI"/>
                        </a:rPr>
                        <a:t>28,632</a:t>
                      </a:r>
                      <a:endParaRPr sz="1100">
                        <a:latin typeface="Segoe UI"/>
                        <a:cs typeface="Segoe UI"/>
                      </a:endParaRPr>
                    </a:p>
                  </a:txBody>
                  <a:tcPr marL="0" marR="0" marT="36830"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EAF1DD"/>
                    </a:solidFill>
                  </a:tcPr>
                </a:tc>
                <a:extLst>
                  <a:ext uri="{0D108BD9-81ED-4DB2-BD59-A6C34878D82A}">
                    <a16:rowId xmlns:a16="http://schemas.microsoft.com/office/drawing/2014/main" val="10009"/>
                  </a:ext>
                </a:extLst>
              </a:tr>
              <a:tr h="243846">
                <a:tc>
                  <a:txBody>
                    <a:bodyPr/>
                    <a:lstStyle/>
                    <a:p>
                      <a:pPr algn="ctr">
                        <a:lnSpc>
                          <a:spcPct val="100000"/>
                        </a:lnSpc>
                        <a:spcBef>
                          <a:spcPts val="290"/>
                        </a:spcBef>
                      </a:pPr>
                      <a:r>
                        <a:rPr sz="1100" spc="15" dirty="0">
                          <a:latin typeface="Segoe UI"/>
                          <a:cs typeface="Segoe UI"/>
                        </a:rPr>
                        <a:t>10</a:t>
                      </a:r>
                      <a:endParaRPr sz="1100">
                        <a:latin typeface="Segoe UI"/>
                        <a:cs typeface="Segoe UI"/>
                      </a:endParaRPr>
                    </a:p>
                  </a:txBody>
                  <a:tcPr marL="0" marR="0" marT="36830"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EAF1DD"/>
                    </a:solidFill>
                  </a:tcPr>
                </a:tc>
                <a:tc>
                  <a:txBody>
                    <a:bodyPr/>
                    <a:lstStyle/>
                    <a:p>
                      <a:pPr algn="ctr">
                        <a:lnSpc>
                          <a:spcPct val="100000"/>
                        </a:lnSpc>
                        <a:spcBef>
                          <a:spcPts val="290"/>
                        </a:spcBef>
                      </a:pPr>
                      <a:r>
                        <a:rPr sz="1100" spc="15" dirty="0">
                          <a:latin typeface="Segoe UI"/>
                          <a:cs typeface="Segoe UI"/>
                        </a:rPr>
                        <a:t>6,000</a:t>
                      </a:r>
                      <a:endParaRPr sz="1100">
                        <a:latin typeface="Segoe UI"/>
                        <a:cs typeface="Segoe UI"/>
                      </a:endParaRPr>
                    </a:p>
                  </a:txBody>
                  <a:tcPr marL="0" marR="0" marT="36830"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EAF1DD"/>
                    </a:solidFill>
                  </a:tcPr>
                </a:tc>
                <a:tc>
                  <a:txBody>
                    <a:bodyPr/>
                    <a:lstStyle/>
                    <a:p>
                      <a:pPr algn="ctr">
                        <a:lnSpc>
                          <a:spcPct val="100000"/>
                        </a:lnSpc>
                        <a:spcBef>
                          <a:spcPts val="290"/>
                        </a:spcBef>
                      </a:pPr>
                      <a:r>
                        <a:rPr sz="1100" spc="15" dirty="0">
                          <a:latin typeface="Segoe UI"/>
                          <a:cs typeface="Segoe UI"/>
                        </a:rPr>
                        <a:t>0.247</a:t>
                      </a:r>
                      <a:endParaRPr sz="1100">
                        <a:latin typeface="Segoe UI"/>
                        <a:cs typeface="Segoe UI"/>
                      </a:endParaRPr>
                    </a:p>
                  </a:txBody>
                  <a:tcPr marL="0" marR="0" marT="36830"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EAF1DD"/>
                    </a:solidFill>
                  </a:tcPr>
                </a:tc>
                <a:tc>
                  <a:txBody>
                    <a:bodyPr/>
                    <a:lstStyle/>
                    <a:p>
                      <a:pPr marL="1270" algn="ctr">
                        <a:lnSpc>
                          <a:spcPct val="100000"/>
                        </a:lnSpc>
                        <a:spcBef>
                          <a:spcPts val="290"/>
                        </a:spcBef>
                      </a:pPr>
                      <a:r>
                        <a:rPr sz="1100" spc="15" dirty="0">
                          <a:latin typeface="Segoe UI"/>
                          <a:cs typeface="Segoe UI"/>
                        </a:rPr>
                        <a:t>1,482</a:t>
                      </a:r>
                      <a:endParaRPr sz="1100">
                        <a:latin typeface="Segoe UI"/>
                        <a:cs typeface="Segoe UI"/>
                      </a:endParaRPr>
                    </a:p>
                  </a:txBody>
                  <a:tcPr marL="0" marR="0" marT="36830"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EAF1DD"/>
                    </a:solidFill>
                  </a:tcPr>
                </a:tc>
                <a:tc>
                  <a:txBody>
                    <a:bodyPr/>
                    <a:lstStyle/>
                    <a:p>
                      <a:pPr algn="ctr">
                        <a:lnSpc>
                          <a:spcPct val="100000"/>
                        </a:lnSpc>
                        <a:spcBef>
                          <a:spcPts val="290"/>
                        </a:spcBef>
                      </a:pPr>
                      <a:r>
                        <a:rPr sz="1100" spc="15" dirty="0">
                          <a:latin typeface="Segoe UI"/>
                          <a:cs typeface="Segoe UI"/>
                        </a:rPr>
                        <a:t>30,114</a:t>
                      </a:r>
                      <a:endParaRPr sz="1100">
                        <a:latin typeface="Segoe UI"/>
                        <a:cs typeface="Segoe UI"/>
                      </a:endParaRPr>
                    </a:p>
                  </a:txBody>
                  <a:tcPr marL="0" marR="0" marT="36830"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EAF1DD"/>
                    </a:solidFill>
                  </a:tcPr>
                </a:tc>
                <a:extLst>
                  <a:ext uri="{0D108BD9-81ED-4DB2-BD59-A6C34878D82A}">
                    <a16:rowId xmlns:a16="http://schemas.microsoft.com/office/drawing/2014/main" val="10010"/>
                  </a:ext>
                </a:extLst>
              </a:tr>
            </a:tbl>
          </a:graphicData>
        </a:graphic>
      </p:graphicFrame>
      <p:sp>
        <p:nvSpPr>
          <p:cNvPr id="7" name="object 7"/>
          <p:cNvSpPr txBox="1"/>
          <p:nvPr/>
        </p:nvSpPr>
        <p:spPr>
          <a:xfrm>
            <a:off x="901700" y="4525771"/>
            <a:ext cx="5287645" cy="3712845"/>
          </a:xfrm>
          <a:prstGeom prst="rect">
            <a:avLst/>
          </a:prstGeom>
        </p:spPr>
        <p:txBody>
          <a:bodyPr vert="horz" wrap="square" lIns="0" tIns="13335" rIns="0" bIns="0" rtlCol="0">
            <a:spAutoFit/>
          </a:bodyPr>
          <a:lstStyle/>
          <a:p>
            <a:pPr marR="1052830" algn="r">
              <a:lnSpc>
                <a:spcPct val="100000"/>
              </a:lnSpc>
              <a:spcBef>
                <a:spcPts val="105"/>
              </a:spcBef>
            </a:pPr>
            <a:r>
              <a:rPr sz="1100" dirty="0">
                <a:latin typeface="Arial Narrow"/>
                <a:cs typeface="Arial Narrow"/>
              </a:rPr>
              <a:t>←</a:t>
            </a:r>
          </a:p>
          <a:p>
            <a:pPr marL="12700" marR="5080" algn="just">
              <a:lnSpc>
                <a:spcPct val="110700"/>
              </a:lnSpc>
              <a:spcBef>
                <a:spcPts val="1010"/>
              </a:spcBef>
            </a:pPr>
            <a:r>
              <a:rPr sz="1100" spc="15" dirty="0">
                <a:latin typeface="Segoe UI"/>
                <a:cs typeface="Segoe UI"/>
              </a:rPr>
              <a:t>The cumulative total </a:t>
            </a:r>
            <a:r>
              <a:rPr sz="1100" spc="5" dirty="0">
                <a:latin typeface="Segoe UI"/>
                <a:cs typeface="Segoe UI"/>
              </a:rPr>
              <a:t>of </a:t>
            </a:r>
            <a:r>
              <a:rPr sz="1100" spc="15" dirty="0">
                <a:latin typeface="Segoe UI"/>
                <a:cs typeface="Segoe UI"/>
              </a:rPr>
              <a:t>discounted </a:t>
            </a:r>
            <a:r>
              <a:rPr sz="1100" spc="10" dirty="0">
                <a:latin typeface="Segoe UI"/>
                <a:cs typeface="Segoe UI"/>
              </a:rPr>
              <a:t>cash </a:t>
            </a:r>
            <a:r>
              <a:rPr sz="1100" spc="15" dirty="0">
                <a:latin typeface="Segoe UI"/>
                <a:cs typeface="Segoe UI"/>
              </a:rPr>
              <a:t>flows </a:t>
            </a:r>
            <a:r>
              <a:rPr sz="1100" spc="10" dirty="0">
                <a:latin typeface="Segoe UI"/>
                <a:cs typeface="Segoe UI"/>
              </a:rPr>
              <a:t>after ten </a:t>
            </a:r>
            <a:r>
              <a:rPr sz="1100" spc="15" dirty="0">
                <a:latin typeface="Segoe UI"/>
                <a:cs typeface="Segoe UI"/>
              </a:rPr>
              <a:t>years </a:t>
            </a:r>
            <a:r>
              <a:rPr sz="1100" spc="10" dirty="0">
                <a:latin typeface="Segoe UI"/>
                <a:cs typeface="Segoe UI"/>
              </a:rPr>
              <a:t>is </a:t>
            </a:r>
            <a:r>
              <a:rPr sz="1100" spc="10" dirty="0">
                <a:latin typeface="Trebuchet MS"/>
                <a:cs typeface="Trebuchet MS"/>
              </a:rPr>
              <a:t>`</a:t>
            </a:r>
            <a:r>
              <a:rPr sz="1100" spc="10" dirty="0">
                <a:latin typeface="Segoe UI"/>
                <a:cs typeface="Segoe UI"/>
              </a:rPr>
              <a:t>30,114. </a:t>
            </a:r>
            <a:r>
              <a:rPr sz="1100" spc="15" dirty="0">
                <a:latin typeface="Segoe UI"/>
                <a:cs typeface="Segoe UI"/>
              </a:rPr>
              <a:t>Therefore,  </a:t>
            </a:r>
            <a:r>
              <a:rPr sz="1100" spc="10" dirty="0">
                <a:latin typeface="Segoe UI"/>
                <a:cs typeface="Segoe UI"/>
              </a:rPr>
              <a:t>our </a:t>
            </a:r>
            <a:r>
              <a:rPr sz="1100" spc="15" dirty="0">
                <a:latin typeface="Segoe UI"/>
                <a:cs typeface="Segoe UI"/>
              </a:rPr>
              <a:t>discounted </a:t>
            </a:r>
            <a:r>
              <a:rPr sz="1100" spc="10" dirty="0">
                <a:latin typeface="Segoe UI"/>
                <a:cs typeface="Segoe UI"/>
              </a:rPr>
              <a:t>payback is </a:t>
            </a:r>
            <a:r>
              <a:rPr sz="1100" spc="15" dirty="0">
                <a:latin typeface="Segoe UI"/>
                <a:cs typeface="Segoe UI"/>
              </a:rPr>
              <a:t>approximately </a:t>
            </a:r>
            <a:r>
              <a:rPr sz="1100" spc="5" dirty="0">
                <a:latin typeface="Segoe UI"/>
                <a:cs typeface="Segoe UI"/>
              </a:rPr>
              <a:t>10 </a:t>
            </a:r>
            <a:r>
              <a:rPr sz="1100" spc="10" dirty="0">
                <a:latin typeface="Segoe UI"/>
                <a:cs typeface="Segoe UI"/>
              </a:rPr>
              <a:t>years as </a:t>
            </a:r>
            <a:r>
              <a:rPr sz="1100" spc="15" dirty="0">
                <a:latin typeface="Segoe UI"/>
                <a:cs typeface="Segoe UI"/>
              </a:rPr>
              <a:t>opposed </a:t>
            </a:r>
            <a:r>
              <a:rPr sz="1100" spc="5" dirty="0">
                <a:latin typeface="Segoe UI"/>
                <a:cs typeface="Segoe UI"/>
              </a:rPr>
              <a:t>to </a:t>
            </a:r>
            <a:r>
              <a:rPr sz="1100" dirty="0">
                <a:latin typeface="Segoe UI"/>
                <a:cs typeface="Segoe UI"/>
              </a:rPr>
              <a:t>5 </a:t>
            </a:r>
            <a:r>
              <a:rPr sz="1100" spc="10" dirty="0">
                <a:latin typeface="Segoe UI"/>
                <a:cs typeface="Segoe UI"/>
              </a:rPr>
              <a:t>years under  </a:t>
            </a:r>
            <a:r>
              <a:rPr sz="1100" spc="15" dirty="0">
                <a:latin typeface="Segoe UI"/>
                <a:cs typeface="Segoe UI"/>
              </a:rPr>
              <a:t>simple</a:t>
            </a:r>
            <a:r>
              <a:rPr sz="1100" spc="-5" dirty="0">
                <a:latin typeface="Segoe UI"/>
                <a:cs typeface="Segoe UI"/>
              </a:rPr>
              <a:t> </a:t>
            </a:r>
            <a:r>
              <a:rPr sz="1100" spc="15" dirty="0">
                <a:latin typeface="Segoe UI"/>
                <a:cs typeface="Segoe UI"/>
              </a:rPr>
              <a:t>payback.</a:t>
            </a:r>
            <a:r>
              <a:rPr sz="1100" spc="-5" dirty="0">
                <a:latin typeface="Segoe UI"/>
                <a:cs typeface="Segoe UI"/>
              </a:rPr>
              <a:t> </a:t>
            </a:r>
            <a:r>
              <a:rPr sz="1100" dirty="0">
                <a:latin typeface="Segoe UI"/>
                <a:cs typeface="Segoe UI"/>
              </a:rPr>
              <a:t>It </a:t>
            </a:r>
            <a:r>
              <a:rPr sz="1100" spc="10" dirty="0">
                <a:latin typeface="Segoe UI"/>
                <a:cs typeface="Segoe UI"/>
              </a:rPr>
              <a:t>should</a:t>
            </a:r>
            <a:r>
              <a:rPr sz="1100" spc="-5" dirty="0">
                <a:latin typeface="Segoe UI"/>
                <a:cs typeface="Segoe UI"/>
              </a:rPr>
              <a:t> </a:t>
            </a:r>
            <a:r>
              <a:rPr sz="1100" spc="10" dirty="0">
                <a:latin typeface="Segoe UI"/>
                <a:cs typeface="Segoe UI"/>
              </a:rPr>
              <a:t>be</a:t>
            </a:r>
            <a:r>
              <a:rPr sz="1100" spc="-15" dirty="0">
                <a:latin typeface="Segoe UI"/>
                <a:cs typeface="Segoe UI"/>
              </a:rPr>
              <a:t> </a:t>
            </a:r>
            <a:r>
              <a:rPr sz="1100" spc="15" dirty="0">
                <a:latin typeface="Segoe UI"/>
                <a:cs typeface="Segoe UI"/>
              </a:rPr>
              <a:t>noted</a:t>
            </a:r>
            <a:r>
              <a:rPr sz="1100" spc="-20" dirty="0">
                <a:latin typeface="Segoe UI"/>
                <a:cs typeface="Segoe UI"/>
              </a:rPr>
              <a:t> </a:t>
            </a:r>
            <a:r>
              <a:rPr sz="1100" spc="15" dirty="0">
                <a:latin typeface="Segoe UI"/>
                <a:cs typeface="Segoe UI"/>
              </a:rPr>
              <a:t>that</a:t>
            </a:r>
            <a:r>
              <a:rPr sz="1100" spc="-15" dirty="0">
                <a:latin typeface="Segoe UI"/>
                <a:cs typeface="Segoe UI"/>
              </a:rPr>
              <a:t> </a:t>
            </a:r>
            <a:r>
              <a:rPr sz="1100" spc="10" dirty="0">
                <a:latin typeface="Segoe UI"/>
                <a:cs typeface="Segoe UI"/>
              </a:rPr>
              <a:t>as</a:t>
            </a:r>
            <a:r>
              <a:rPr sz="1100" spc="-5" dirty="0">
                <a:latin typeface="Segoe UI"/>
                <a:cs typeface="Segoe UI"/>
              </a:rPr>
              <a:t> </a:t>
            </a:r>
            <a:r>
              <a:rPr sz="1100" spc="10" dirty="0">
                <a:latin typeface="Segoe UI"/>
                <a:cs typeface="Segoe UI"/>
              </a:rPr>
              <a:t>the</a:t>
            </a:r>
            <a:r>
              <a:rPr sz="1100" spc="-20" dirty="0">
                <a:latin typeface="Segoe UI"/>
                <a:cs typeface="Segoe UI"/>
              </a:rPr>
              <a:t> </a:t>
            </a:r>
            <a:r>
              <a:rPr sz="1100" spc="15" dirty="0">
                <a:latin typeface="Segoe UI"/>
                <a:cs typeface="Segoe UI"/>
              </a:rPr>
              <a:t>required</a:t>
            </a:r>
            <a:r>
              <a:rPr sz="1100" spc="-15" dirty="0">
                <a:latin typeface="Segoe UI"/>
                <a:cs typeface="Segoe UI"/>
              </a:rPr>
              <a:t> </a:t>
            </a:r>
            <a:r>
              <a:rPr sz="1100" spc="10" dirty="0">
                <a:latin typeface="Segoe UI"/>
                <a:cs typeface="Segoe UI"/>
              </a:rPr>
              <a:t>rate</a:t>
            </a:r>
            <a:r>
              <a:rPr sz="1100" spc="-20" dirty="0">
                <a:latin typeface="Segoe UI"/>
                <a:cs typeface="Segoe UI"/>
              </a:rPr>
              <a:t> </a:t>
            </a:r>
            <a:r>
              <a:rPr sz="1100" spc="10" dirty="0">
                <a:latin typeface="Segoe UI"/>
                <a:cs typeface="Segoe UI"/>
              </a:rPr>
              <a:t>of</a:t>
            </a:r>
            <a:r>
              <a:rPr sz="1100" spc="-10" dirty="0">
                <a:latin typeface="Segoe UI"/>
                <a:cs typeface="Segoe UI"/>
              </a:rPr>
              <a:t> </a:t>
            </a:r>
            <a:r>
              <a:rPr sz="1100" spc="15" dirty="0">
                <a:latin typeface="Segoe UI"/>
                <a:cs typeface="Segoe UI"/>
              </a:rPr>
              <a:t>return</a:t>
            </a:r>
            <a:r>
              <a:rPr sz="1100" spc="-5" dirty="0">
                <a:latin typeface="Segoe UI"/>
                <a:cs typeface="Segoe UI"/>
              </a:rPr>
              <a:t> </a:t>
            </a:r>
            <a:r>
              <a:rPr sz="1100" spc="15" dirty="0">
                <a:latin typeface="Segoe UI"/>
                <a:cs typeface="Segoe UI"/>
              </a:rPr>
              <a:t>increases,</a:t>
            </a:r>
            <a:r>
              <a:rPr sz="1100" spc="-10" dirty="0">
                <a:latin typeface="Segoe UI"/>
                <a:cs typeface="Segoe UI"/>
              </a:rPr>
              <a:t> </a:t>
            </a:r>
            <a:r>
              <a:rPr sz="1100" spc="20" dirty="0">
                <a:latin typeface="Segoe UI"/>
                <a:cs typeface="Segoe UI"/>
              </a:rPr>
              <a:t>the  </a:t>
            </a:r>
            <a:r>
              <a:rPr sz="1100" spc="15" dirty="0">
                <a:latin typeface="Segoe UI"/>
                <a:cs typeface="Segoe UI"/>
              </a:rPr>
              <a:t>distortion between </a:t>
            </a:r>
            <a:r>
              <a:rPr sz="1100" spc="10" dirty="0">
                <a:latin typeface="Segoe UI"/>
                <a:cs typeface="Segoe UI"/>
              </a:rPr>
              <a:t>simple </a:t>
            </a:r>
            <a:r>
              <a:rPr sz="1100" spc="15" dirty="0">
                <a:latin typeface="Segoe UI"/>
                <a:cs typeface="Segoe UI"/>
              </a:rPr>
              <a:t>payback </a:t>
            </a:r>
            <a:r>
              <a:rPr sz="1100" spc="10" dirty="0">
                <a:latin typeface="Segoe UI"/>
                <a:cs typeface="Segoe UI"/>
              </a:rPr>
              <a:t>and </a:t>
            </a:r>
            <a:r>
              <a:rPr sz="1100" spc="15" dirty="0">
                <a:latin typeface="Segoe UI"/>
                <a:cs typeface="Segoe UI"/>
              </a:rPr>
              <a:t>discounted payback grows. Discounted  </a:t>
            </a:r>
            <a:r>
              <a:rPr sz="1100" spc="10" dirty="0">
                <a:latin typeface="Segoe UI"/>
                <a:cs typeface="Segoe UI"/>
              </a:rPr>
              <a:t>Payback </a:t>
            </a:r>
            <a:r>
              <a:rPr sz="1100" dirty="0">
                <a:latin typeface="Segoe UI"/>
                <a:cs typeface="Segoe UI"/>
              </a:rPr>
              <a:t>is </a:t>
            </a:r>
            <a:r>
              <a:rPr sz="1100" spc="10" dirty="0">
                <a:latin typeface="Segoe UI"/>
                <a:cs typeface="Segoe UI"/>
              </a:rPr>
              <a:t>more </a:t>
            </a:r>
            <a:r>
              <a:rPr sz="1100" spc="15" dirty="0">
                <a:latin typeface="Segoe UI"/>
                <a:cs typeface="Segoe UI"/>
              </a:rPr>
              <a:t>appropriate </a:t>
            </a:r>
            <a:r>
              <a:rPr sz="1100" spc="10" dirty="0">
                <a:latin typeface="Segoe UI"/>
                <a:cs typeface="Segoe UI"/>
              </a:rPr>
              <a:t>way </a:t>
            </a:r>
            <a:r>
              <a:rPr sz="1100" spc="5" dirty="0">
                <a:latin typeface="Segoe UI"/>
                <a:cs typeface="Segoe UI"/>
              </a:rPr>
              <a:t>of </a:t>
            </a:r>
            <a:r>
              <a:rPr sz="1100" spc="15" dirty="0">
                <a:latin typeface="Segoe UI"/>
                <a:cs typeface="Segoe UI"/>
              </a:rPr>
              <a:t>measuring the </a:t>
            </a:r>
            <a:r>
              <a:rPr sz="1100" spc="10" dirty="0">
                <a:latin typeface="Segoe UI"/>
                <a:cs typeface="Segoe UI"/>
              </a:rPr>
              <a:t>payback </a:t>
            </a:r>
            <a:r>
              <a:rPr sz="1100" spc="15" dirty="0">
                <a:latin typeface="Segoe UI"/>
                <a:cs typeface="Segoe UI"/>
              </a:rPr>
              <a:t>period </a:t>
            </a:r>
            <a:r>
              <a:rPr sz="1100" spc="10" dirty="0">
                <a:latin typeface="Segoe UI"/>
                <a:cs typeface="Segoe UI"/>
              </a:rPr>
              <a:t>since </a:t>
            </a:r>
            <a:r>
              <a:rPr sz="1100" dirty="0">
                <a:latin typeface="Segoe UI"/>
                <a:cs typeface="Segoe UI"/>
              </a:rPr>
              <a:t>it  </a:t>
            </a:r>
            <a:r>
              <a:rPr sz="1100" spc="15" dirty="0">
                <a:latin typeface="Segoe UI"/>
                <a:cs typeface="Segoe UI"/>
              </a:rPr>
              <a:t>considers </a:t>
            </a:r>
            <a:r>
              <a:rPr sz="1100" spc="10" dirty="0">
                <a:latin typeface="Segoe UI"/>
                <a:cs typeface="Segoe UI"/>
              </a:rPr>
              <a:t>the time </a:t>
            </a:r>
            <a:r>
              <a:rPr sz="1100" spc="15" dirty="0">
                <a:latin typeface="Segoe UI"/>
                <a:cs typeface="Segoe UI"/>
              </a:rPr>
              <a:t>value </a:t>
            </a:r>
            <a:r>
              <a:rPr sz="1100" spc="10" dirty="0">
                <a:latin typeface="Segoe UI"/>
                <a:cs typeface="Segoe UI"/>
              </a:rPr>
              <a:t>of</a:t>
            </a:r>
            <a:r>
              <a:rPr sz="1100" spc="114" dirty="0">
                <a:latin typeface="Segoe UI"/>
                <a:cs typeface="Segoe UI"/>
              </a:rPr>
              <a:t> </a:t>
            </a:r>
            <a:r>
              <a:rPr sz="1100" spc="10" dirty="0">
                <a:latin typeface="Segoe UI"/>
                <a:cs typeface="Segoe UI"/>
              </a:rPr>
              <a:t>money.</a:t>
            </a:r>
            <a:endParaRPr sz="1100" dirty="0">
              <a:latin typeface="Segoe UI"/>
              <a:cs typeface="Segoe UI"/>
            </a:endParaRPr>
          </a:p>
          <a:p>
            <a:pPr marL="12700" algn="just">
              <a:lnSpc>
                <a:spcPct val="100000"/>
              </a:lnSpc>
              <a:spcBef>
                <a:spcPts val="750"/>
              </a:spcBef>
            </a:pPr>
            <a:r>
              <a:rPr sz="1200" b="1" spc="10" dirty="0">
                <a:solidFill>
                  <a:srgbClr val="00A650"/>
                </a:solidFill>
                <a:latin typeface="Segoe UI"/>
                <a:cs typeface="Segoe UI"/>
              </a:rPr>
              <a:t>The </a:t>
            </a:r>
            <a:r>
              <a:rPr sz="1200" b="1" spc="15" dirty="0">
                <a:solidFill>
                  <a:srgbClr val="00A650"/>
                </a:solidFill>
                <a:latin typeface="Segoe UI"/>
                <a:cs typeface="Segoe UI"/>
              </a:rPr>
              <a:t>Reinvestment</a:t>
            </a:r>
            <a:r>
              <a:rPr sz="1200" b="1" spc="105" dirty="0">
                <a:solidFill>
                  <a:srgbClr val="00A650"/>
                </a:solidFill>
                <a:latin typeface="Segoe UI"/>
                <a:cs typeface="Segoe UI"/>
              </a:rPr>
              <a:t> </a:t>
            </a:r>
            <a:r>
              <a:rPr sz="1200" b="1" spc="15" dirty="0">
                <a:solidFill>
                  <a:srgbClr val="00A650"/>
                </a:solidFill>
                <a:latin typeface="Segoe UI"/>
                <a:cs typeface="Segoe UI"/>
              </a:rPr>
              <a:t>Assumption</a:t>
            </a:r>
            <a:endParaRPr sz="1200" dirty="0">
              <a:latin typeface="Segoe UI"/>
              <a:cs typeface="Segoe UI"/>
            </a:endParaRPr>
          </a:p>
          <a:p>
            <a:pPr marL="12700" marR="8890" algn="just">
              <a:lnSpc>
                <a:spcPct val="110900"/>
              </a:lnSpc>
              <a:spcBef>
                <a:spcPts val="509"/>
              </a:spcBef>
            </a:pPr>
            <a:r>
              <a:rPr sz="1100" spc="15" dirty="0">
                <a:latin typeface="Segoe UI"/>
                <a:cs typeface="Segoe UI"/>
              </a:rPr>
              <a:t>The </a:t>
            </a:r>
            <a:r>
              <a:rPr sz="1100" spc="10" dirty="0">
                <a:latin typeface="Segoe UI"/>
                <a:cs typeface="Segoe UI"/>
              </a:rPr>
              <a:t>Net </a:t>
            </a:r>
            <a:r>
              <a:rPr sz="1100" spc="15" dirty="0">
                <a:latin typeface="Segoe UI"/>
                <a:cs typeface="Segoe UI"/>
              </a:rPr>
              <a:t>Present Value technique assumes that all </a:t>
            </a:r>
            <a:r>
              <a:rPr sz="1100" b="1" spc="10" dirty="0">
                <a:latin typeface="Segoe UI"/>
                <a:cs typeface="Segoe UI"/>
              </a:rPr>
              <a:t>cash flows can </a:t>
            </a:r>
            <a:r>
              <a:rPr sz="1100" b="1" spc="5" dirty="0">
                <a:latin typeface="Segoe UI"/>
                <a:cs typeface="Segoe UI"/>
              </a:rPr>
              <a:t>be </a:t>
            </a:r>
            <a:r>
              <a:rPr sz="1100" b="1" spc="15" dirty="0">
                <a:latin typeface="Segoe UI"/>
                <a:cs typeface="Segoe UI"/>
              </a:rPr>
              <a:t>reinvested </a:t>
            </a:r>
            <a:r>
              <a:rPr sz="1100" spc="10" dirty="0">
                <a:latin typeface="Segoe UI"/>
                <a:cs typeface="Segoe UI"/>
              </a:rPr>
              <a:t>at  </a:t>
            </a:r>
            <a:r>
              <a:rPr sz="1100" spc="15" dirty="0">
                <a:latin typeface="Segoe UI"/>
                <a:cs typeface="Segoe UI"/>
              </a:rPr>
              <a:t>the discount </a:t>
            </a:r>
            <a:r>
              <a:rPr sz="1100" spc="10" dirty="0">
                <a:latin typeface="Segoe UI"/>
                <a:cs typeface="Segoe UI"/>
              </a:rPr>
              <a:t>rate used for </a:t>
            </a:r>
            <a:r>
              <a:rPr sz="1100" spc="15" dirty="0">
                <a:latin typeface="Segoe UI"/>
                <a:cs typeface="Segoe UI"/>
              </a:rPr>
              <a:t>calculating the </a:t>
            </a:r>
            <a:r>
              <a:rPr sz="1100" spc="10" dirty="0">
                <a:latin typeface="Segoe UI"/>
                <a:cs typeface="Segoe UI"/>
              </a:rPr>
              <a:t>NPV. </a:t>
            </a:r>
            <a:r>
              <a:rPr sz="1100" spc="15" dirty="0">
                <a:latin typeface="Segoe UI"/>
                <a:cs typeface="Segoe UI"/>
              </a:rPr>
              <a:t>This </a:t>
            </a:r>
            <a:r>
              <a:rPr sz="1100" dirty="0">
                <a:latin typeface="Segoe UI"/>
                <a:cs typeface="Segoe UI"/>
              </a:rPr>
              <a:t>is a </a:t>
            </a:r>
            <a:r>
              <a:rPr sz="1100" spc="15" dirty="0">
                <a:latin typeface="Segoe UI"/>
                <a:cs typeface="Segoe UI"/>
              </a:rPr>
              <a:t>logical assumption </a:t>
            </a:r>
            <a:r>
              <a:rPr sz="1100" spc="10" dirty="0">
                <a:latin typeface="Segoe UI"/>
                <a:cs typeface="Segoe UI"/>
              </a:rPr>
              <a:t>since  </a:t>
            </a:r>
            <a:r>
              <a:rPr sz="1100" spc="15" dirty="0">
                <a:latin typeface="Segoe UI"/>
                <a:cs typeface="Segoe UI"/>
              </a:rPr>
              <a:t>the</a:t>
            </a:r>
            <a:r>
              <a:rPr sz="1100" spc="-20" dirty="0">
                <a:latin typeface="Segoe UI"/>
                <a:cs typeface="Segoe UI"/>
              </a:rPr>
              <a:t> </a:t>
            </a:r>
            <a:r>
              <a:rPr sz="1100" spc="10" dirty="0">
                <a:latin typeface="Segoe UI"/>
                <a:cs typeface="Segoe UI"/>
              </a:rPr>
              <a:t>use</a:t>
            </a:r>
            <a:r>
              <a:rPr sz="1100" spc="-20" dirty="0">
                <a:latin typeface="Segoe UI"/>
                <a:cs typeface="Segoe UI"/>
              </a:rPr>
              <a:t> </a:t>
            </a:r>
            <a:r>
              <a:rPr sz="1100" spc="10" dirty="0">
                <a:latin typeface="Segoe UI"/>
                <a:cs typeface="Segoe UI"/>
              </a:rPr>
              <a:t>of</a:t>
            </a:r>
            <a:r>
              <a:rPr sz="1100" spc="-15" dirty="0">
                <a:latin typeface="Segoe UI"/>
                <a:cs typeface="Segoe UI"/>
              </a:rPr>
              <a:t> </a:t>
            </a:r>
            <a:r>
              <a:rPr sz="1100" spc="10" dirty="0">
                <a:latin typeface="Segoe UI"/>
                <a:cs typeface="Segoe UI"/>
              </a:rPr>
              <a:t>the</a:t>
            </a:r>
            <a:r>
              <a:rPr sz="1100" spc="-15" dirty="0">
                <a:latin typeface="Segoe UI"/>
                <a:cs typeface="Segoe UI"/>
              </a:rPr>
              <a:t> </a:t>
            </a:r>
            <a:r>
              <a:rPr sz="1100" spc="10" dirty="0">
                <a:latin typeface="Segoe UI"/>
                <a:cs typeface="Segoe UI"/>
              </a:rPr>
              <a:t>NPV</a:t>
            </a:r>
            <a:r>
              <a:rPr sz="1100" spc="-20" dirty="0">
                <a:latin typeface="Segoe UI"/>
                <a:cs typeface="Segoe UI"/>
              </a:rPr>
              <a:t> </a:t>
            </a:r>
            <a:r>
              <a:rPr sz="1100" spc="15" dirty="0">
                <a:latin typeface="Segoe UI"/>
                <a:cs typeface="Segoe UI"/>
              </a:rPr>
              <a:t>technique</a:t>
            </a:r>
            <a:r>
              <a:rPr sz="1100" spc="-5" dirty="0">
                <a:latin typeface="Segoe UI"/>
                <a:cs typeface="Segoe UI"/>
              </a:rPr>
              <a:t> </a:t>
            </a:r>
            <a:r>
              <a:rPr sz="1100" spc="10" dirty="0">
                <a:latin typeface="Segoe UI"/>
                <a:cs typeface="Segoe UI"/>
              </a:rPr>
              <a:t>implies</a:t>
            </a:r>
            <a:r>
              <a:rPr sz="1100" spc="-10" dirty="0">
                <a:latin typeface="Segoe UI"/>
                <a:cs typeface="Segoe UI"/>
              </a:rPr>
              <a:t> </a:t>
            </a:r>
            <a:r>
              <a:rPr sz="1100" spc="15" dirty="0">
                <a:latin typeface="Segoe UI"/>
                <a:cs typeface="Segoe UI"/>
              </a:rPr>
              <a:t>that</a:t>
            </a:r>
            <a:r>
              <a:rPr sz="1100" spc="-20" dirty="0">
                <a:latin typeface="Segoe UI"/>
                <a:cs typeface="Segoe UI"/>
              </a:rPr>
              <a:t> </a:t>
            </a:r>
            <a:r>
              <a:rPr sz="1100" spc="15" dirty="0">
                <a:latin typeface="Segoe UI"/>
                <a:cs typeface="Segoe UI"/>
              </a:rPr>
              <a:t>all</a:t>
            </a:r>
            <a:r>
              <a:rPr sz="1100" spc="-20" dirty="0">
                <a:latin typeface="Segoe UI"/>
                <a:cs typeface="Segoe UI"/>
              </a:rPr>
              <a:t> </a:t>
            </a:r>
            <a:r>
              <a:rPr sz="1100" spc="15" dirty="0">
                <a:latin typeface="Segoe UI"/>
                <a:cs typeface="Segoe UI"/>
              </a:rPr>
              <a:t>projects</a:t>
            </a:r>
            <a:r>
              <a:rPr sz="1100" spc="-5" dirty="0">
                <a:latin typeface="Segoe UI"/>
                <a:cs typeface="Segoe UI"/>
              </a:rPr>
              <a:t> </a:t>
            </a:r>
            <a:r>
              <a:rPr sz="1100" spc="10" dirty="0">
                <a:latin typeface="Segoe UI"/>
                <a:cs typeface="Segoe UI"/>
              </a:rPr>
              <a:t>which</a:t>
            </a:r>
            <a:r>
              <a:rPr sz="1100" spc="-10" dirty="0">
                <a:latin typeface="Segoe UI"/>
                <a:cs typeface="Segoe UI"/>
              </a:rPr>
              <a:t> </a:t>
            </a:r>
            <a:r>
              <a:rPr sz="1100" spc="15" dirty="0">
                <a:latin typeface="Segoe UI"/>
                <a:cs typeface="Segoe UI"/>
              </a:rPr>
              <a:t>provide</a:t>
            </a:r>
            <a:r>
              <a:rPr sz="1100" spc="-15" dirty="0">
                <a:latin typeface="Segoe UI"/>
                <a:cs typeface="Segoe UI"/>
              </a:rPr>
              <a:t> </a:t>
            </a:r>
            <a:r>
              <a:rPr sz="1100" dirty="0">
                <a:latin typeface="Segoe UI"/>
                <a:cs typeface="Segoe UI"/>
              </a:rPr>
              <a:t>a</a:t>
            </a:r>
            <a:r>
              <a:rPr sz="1100" spc="-15" dirty="0">
                <a:latin typeface="Segoe UI"/>
                <a:cs typeface="Segoe UI"/>
              </a:rPr>
              <a:t> </a:t>
            </a:r>
            <a:r>
              <a:rPr sz="1100" spc="15" dirty="0">
                <a:latin typeface="Segoe UI"/>
                <a:cs typeface="Segoe UI"/>
              </a:rPr>
              <a:t>higher</a:t>
            </a:r>
            <a:r>
              <a:rPr sz="1100" spc="-10" dirty="0">
                <a:latin typeface="Segoe UI"/>
                <a:cs typeface="Segoe UI"/>
              </a:rPr>
              <a:t> </a:t>
            </a:r>
            <a:r>
              <a:rPr sz="1100" spc="15" dirty="0">
                <a:latin typeface="Segoe UI"/>
                <a:cs typeface="Segoe UI"/>
              </a:rPr>
              <a:t>return  </a:t>
            </a:r>
            <a:r>
              <a:rPr sz="1100" spc="10" dirty="0">
                <a:latin typeface="Segoe UI"/>
                <a:cs typeface="Segoe UI"/>
              </a:rPr>
              <a:t>than the </a:t>
            </a:r>
            <a:r>
              <a:rPr sz="1100" spc="15" dirty="0">
                <a:latin typeface="Segoe UI"/>
                <a:cs typeface="Segoe UI"/>
              </a:rPr>
              <a:t>discounting factor </a:t>
            </a:r>
            <a:r>
              <a:rPr sz="1100" spc="10" dirty="0">
                <a:latin typeface="Segoe UI"/>
                <a:cs typeface="Segoe UI"/>
              </a:rPr>
              <a:t>are</a:t>
            </a:r>
            <a:r>
              <a:rPr sz="1100" spc="110" dirty="0">
                <a:latin typeface="Segoe UI"/>
                <a:cs typeface="Segoe UI"/>
              </a:rPr>
              <a:t> </a:t>
            </a:r>
            <a:r>
              <a:rPr sz="1100" spc="15" dirty="0">
                <a:latin typeface="Segoe UI"/>
                <a:cs typeface="Segoe UI"/>
              </a:rPr>
              <a:t>accepted.</a:t>
            </a:r>
            <a:endParaRPr sz="1100" dirty="0">
              <a:latin typeface="Segoe UI"/>
              <a:cs typeface="Segoe UI"/>
            </a:endParaRPr>
          </a:p>
          <a:p>
            <a:pPr marL="12700" marR="10160" algn="just">
              <a:lnSpc>
                <a:spcPct val="110700"/>
              </a:lnSpc>
              <a:spcBef>
                <a:spcPts val="600"/>
              </a:spcBef>
            </a:pPr>
            <a:r>
              <a:rPr sz="1100" spc="5" dirty="0">
                <a:latin typeface="Segoe UI"/>
                <a:cs typeface="Segoe UI"/>
              </a:rPr>
              <a:t>In </a:t>
            </a:r>
            <a:r>
              <a:rPr sz="1100" spc="15" dirty="0">
                <a:latin typeface="Segoe UI"/>
                <a:cs typeface="Segoe UI"/>
              </a:rPr>
              <a:t>contrast, </a:t>
            </a:r>
            <a:r>
              <a:rPr sz="1100" spc="10" dirty="0">
                <a:latin typeface="Segoe UI"/>
                <a:cs typeface="Segoe UI"/>
              </a:rPr>
              <a:t>IRR </a:t>
            </a:r>
            <a:r>
              <a:rPr sz="1100" spc="15" dirty="0">
                <a:latin typeface="Segoe UI"/>
                <a:cs typeface="Segoe UI"/>
              </a:rPr>
              <a:t>technique assumes that all </a:t>
            </a:r>
            <a:r>
              <a:rPr sz="1100" spc="10" dirty="0">
                <a:latin typeface="Segoe UI"/>
                <a:cs typeface="Segoe UI"/>
              </a:rPr>
              <a:t>cash </a:t>
            </a:r>
            <a:r>
              <a:rPr sz="1100" spc="15" dirty="0">
                <a:latin typeface="Segoe UI"/>
                <a:cs typeface="Segoe UI"/>
              </a:rPr>
              <a:t>flows </a:t>
            </a:r>
            <a:r>
              <a:rPr sz="1100" spc="10" dirty="0">
                <a:latin typeface="Segoe UI"/>
                <a:cs typeface="Segoe UI"/>
              </a:rPr>
              <a:t>are </a:t>
            </a:r>
            <a:r>
              <a:rPr sz="1100" spc="15" dirty="0">
                <a:latin typeface="Segoe UI"/>
                <a:cs typeface="Segoe UI"/>
              </a:rPr>
              <a:t>reinvested </a:t>
            </a:r>
            <a:r>
              <a:rPr sz="1100" spc="10" dirty="0">
                <a:latin typeface="Segoe UI"/>
                <a:cs typeface="Segoe UI"/>
              </a:rPr>
              <a:t>at </a:t>
            </a:r>
            <a:r>
              <a:rPr sz="1100" spc="5" dirty="0">
                <a:latin typeface="Segoe UI"/>
                <a:cs typeface="Segoe UI"/>
              </a:rPr>
              <a:t>the </a:t>
            </a:r>
            <a:r>
              <a:rPr sz="1100" spc="15" dirty="0">
                <a:latin typeface="Segoe UI"/>
                <a:cs typeface="Segoe UI"/>
              </a:rPr>
              <a:t>projects  IRR. </a:t>
            </a:r>
            <a:r>
              <a:rPr sz="1100" spc="10" dirty="0">
                <a:latin typeface="Segoe UI"/>
                <a:cs typeface="Segoe UI"/>
              </a:rPr>
              <a:t>This </a:t>
            </a:r>
            <a:r>
              <a:rPr sz="1100" spc="15" dirty="0">
                <a:latin typeface="Segoe UI"/>
                <a:cs typeface="Segoe UI"/>
              </a:rPr>
              <a:t>assumption </a:t>
            </a:r>
            <a:r>
              <a:rPr sz="1100" spc="10" dirty="0">
                <a:latin typeface="Segoe UI"/>
                <a:cs typeface="Segoe UI"/>
              </a:rPr>
              <a:t>means that </a:t>
            </a:r>
            <a:r>
              <a:rPr sz="1100" spc="15" dirty="0">
                <a:latin typeface="Segoe UI"/>
                <a:cs typeface="Segoe UI"/>
              </a:rPr>
              <a:t>projects </a:t>
            </a:r>
            <a:r>
              <a:rPr sz="1100" spc="10" dirty="0">
                <a:latin typeface="Segoe UI"/>
                <a:cs typeface="Segoe UI"/>
              </a:rPr>
              <a:t>with </a:t>
            </a:r>
            <a:r>
              <a:rPr sz="1100" spc="15" dirty="0">
                <a:latin typeface="Segoe UI"/>
                <a:cs typeface="Segoe UI"/>
              </a:rPr>
              <a:t>heavy </a:t>
            </a:r>
            <a:r>
              <a:rPr sz="1100" spc="10" dirty="0">
                <a:latin typeface="Segoe UI"/>
                <a:cs typeface="Segoe UI"/>
              </a:rPr>
              <a:t>cash flows in the early </a:t>
            </a:r>
            <a:r>
              <a:rPr sz="1100" spc="15" dirty="0">
                <a:latin typeface="Segoe UI"/>
                <a:cs typeface="Segoe UI"/>
              </a:rPr>
              <a:t>years  will </a:t>
            </a:r>
            <a:r>
              <a:rPr sz="1100" spc="5" dirty="0">
                <a:latin typeface="Segoe UI"/>
                <a:cs typeface="Segoe UI"/>
              </a:rPr>
              <a:t>be </a:t>
            </a:r>
            <a:r>
              <a:rPr sz="1100" spc="15" dirty="0">
                <a:latin typeface="Segoe UI"/>
                <a:cs typeface="Segoe UI"/>
              </a:rPr>
              <a:t>favoured </a:t>
            </a:r>
            <a:r>
              <a:rPr sz="1100" spc="5" dirty="0">
                <a:latin typeface="Segoe UI"/>
                <a:cs typeface="Segoe UI"/>
              </a:rPr>
              <a:t>by </a:t>
            </a:r>
            <a:r>
              <a:rPr sz="1100" spc="10" dirty="0">
                <a:latin typeface="Segoe UI"/>
                <a:cs typeface="Segoe UI"/>
              </a:rPr>
              <a:t>the IRR </a:t>
            </a:r>
            <a:r>
              <a:rPr sz="1100" spc="15" dirty="0">
                <a:latin typeface="Segoe UI"/>
                <a:cs typeface="Segoe UI"/>
              </a:rPr>
              <a:t>method vis-à-vis projects </a:t>
            </a:r>
            <a:r>
              <a:rPr sz="1100" spc="10" dirty="0">
                <a:latin typeface="Segoe UI"/>
                <a:cs typeface="Segoe UI"/>
              </a:rPr>
              <a:t>which have got heavy cash  </a:t>
            </a:r>
            <a:r>
              <a:rPr sz="1100" spc="15" dirty="0">
                <a:latin typeface="Segoe UI"/>
                <a:cs typeface="Segoe UI"/>
              </a:rPr>
              <a:t>flows </a:t>
            </a:r>
            <a:r>
              <a:rPr sz="1100" spc="10" dirty="0">
                <a:latin typeface="Segoe UI"/>
                <a:cs typeface="Segoe UI"/>
              </a:rPr>
              <a:t>in the later </a:t>
            </a:r>
            <a:r>
              <a:rPr sz="1100" spc="15" dirty="0">
                <a:latin typeface="Segoe UI"/>
                <a:cs typeface="Segoe UI"/>
              </a:rPr>
              <a:t>years. This </a:t>
            </a:r>
            <a:r>
              <a:rPr sz="1100" spc="10" dirty="0">
                <a:latin typeface="Segoe UI"/>
                <a:cs typeface="Segoe UI"/>
              </a:rPr>
              <a:t>implicit reinvestment </a:t>
            </a:r>
            <a:r>
              <a:rPr sz="1100" spc="15" dirty="0">
                <a:latin typeface="Segoe UI"/>
                <a:cs typeface="Segoe UI"/>
              </a:rPr>
              <a:t>assumption </a:t>
            </a:r>
            <a:r>
              <a:rPr sz="1100" spc="10" dirty="0">
                <a:latin typeface="Segoe UI"/>
                <a:cs typeface="Segoe UI"/>
              </a:rPr>
              <a:t>means </a:t>
            </a:r>
            <a:r>
              <a:rPr sz="1100" spc="15" dirty="0">
                <a:latin typeface="Segoe UI"/>
                <a:cs typeface="Segoe UI"/>
              </a:rPr>
              <a:t>that Projects  like </a:t>
            </a:r>
            <a:r>
              <a:rPr sz="1100" dirty="0">
                <a:latin typeface="Segoe UI"/>
                <a:cs typeface="Segoe UI"/>
              </a:rPr>
              <a:t>A, </a:t>
            </a:r>
            <a:r>
              <a:rPr sz="1100" spc="10" dirty="0">
                <a:latin typeface="Segoe UI"/>
                <a:cs typeface="Segoe UI"/>
              </a:rPr>
              <a:t>with cash </a:t>
            </a:r>
            <a:r>
              <a:rPr sz="1100" spc="15" dirty="0">
                <a:latin typeface="Segoe UI"/>
                <a:cs typeface="Segoe UI"/>
              </a:rPr>
              <a:t>flows concentrated </a:t>
            </a:r>
            <a:r>
              <a:rPr sz="1100" spc="10" dirty="0">
                <a:latin typeface="Segoe UI"/>
                <a:cs typeface="Segoe UI"/>
              </a:rPr>
              <a:t>in the </a:t>
            </a:r>
            <a:r>
              <a:rPr sz="1100" spc="15" dirty="0">
                <a:latin typeface="Segoe UI"/>
                <a:cs typeface="Segoe UI"/>
              </a:rPr>
              <a:t>earlier </a:t>
            </a:r>
            <a:r>
              <a:rPr sz="1100" spc="10" dirty="0">
                <a:latin typeface="Segoe UI"/>
                <a:cs typeface="Segoe UI"/>
              </a:rPr>
              <a:t>years </a:t>
            </a:r>
            <a:r>
              <a:rPr sz="1100" spc="5" dirty="0">
                <a:latin typeface="Segoe UI"/>
                <a:cs typeface="Segoe UI"/>
              </a:rPr>
              <a:t>of </a:t>
            </a:r>
            <a:r>
              <a:rPr sz="1100" spc="10" dirty="0">
                <a:latin typeface="Segoe UI"/>
                <a:cs typeface="Segoe UI"/>
              </a:rPr>
              <a:t>life will </a:t>
            </a:r>
            <a:r>
              <a:rPr sz="1100" spc="5" dirty="0">
                <a:latin typeface="Segoe UI"/>
                <a:cs typeface="Segoe UI"/>
              </a:rPr>
              <a:t>be </a:t>
            </a:r>
            <a:r>
              <a:rPr sz="1100" spc="15" dirty="0">
                <a:latin typeface="Segoe UI"/>
                <a:cs typeface="Segoe UI"/>
              </a:rPr>
              <a:t>preferred </a:t>
            </a:r>
            <a:r>
              <a:rPr sz="1100" spc="5" dirty="0">
                <a:latin typeface="Segoe UI"/>
                <a:cs typeface="Segoe UI"/>
              </a:rPr>
              <a:t>by  </a:t>
            </a:r>
            <a:r>
              <a:rPr sz="1100" spc="15" dirty="0">
                <a:latin typeface="Segoe UI"/>
                <a:cs typeface="Segoe UI"/>
              </a:rPr>
              <a:t>the method </a:t>
            </a:r>
            <a:r>
              <a:rPr sz="1100" spc="10" dirty="0">
                <a:latin typeface="Segoe UI"/>
                <a:cs typeface="Segoe UI"/>
              </a:rPr>
              <a:t>relative </a:t>
            </a:r>
            <a:r>
              <a:rPr sz="1100" spc="5" dirty="0">
                <a:latin typeface="Segoe UI"/>
                <a:cs typeface="Segoe UI"/>
              </a:rPr>
              <a:t>to </a:t>
            </a:r>
            <a:r>
              <a:rPr sz="1100" spc="15" dirty="0">
                <a:latin typeface="Segoe UI"/>
                <a:cs typeface="Segoe UI"/>
              </a:rPr>
              <a:t>Projects </a:t>
            </a:r>
            <a:r>
              <a:rPr sz="1100" spc="10" dirty="0">
                <a:latin typeface="Segoe UI"/>
                <a:cs typeface="Segoe UI"/>
              </a:rPr>
              <a:t>such as</a:t>
            </a:r>
            <a:r>
              <a:rPr sz="1100" spc="165" dirty="0">
                <a:latin typeface="Segoe UI"/>
                <a:cs typeface="Segoe UI"/>
              </a:rPr>
              <a:t> </a:t>
            </a:r>
            <a:r>
              <a:rPr sz="1100" spc="5" dirty="0">
                <a:latin typeface="Segoe UI"/>
                <a:cs typeface="Segoe UI"/>
              </a:rPr>
              <a:t>B.</a:t>
            </a:r>
            <a:endParaRPr sz="1100" dirty="0">
              <a:latin typeface="Segoe UI"/>
              <a:cs typeface="Segoe UI"/>
            </a:endParaRP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txBox="1"/>
          <p:nvPr/>
        </p:nvSpPr>
        <p:spPr>
          <a:xfrm>
            <a:off x="1639316" y="734060"/>
            <a:ext cx="316865" cy="193675"/>
          </a:xfrm>
          <a:prstGeom prst="rect">
            <a:avLst/>
          </a:prstGeom>
        </p:spPr>
        <p:txBody>
          <a:bodyPr vert="horz" wrap="square" lIns="0" tIns="12700" rIns="0" bIns="0" rtlCol="0">
            <a:spAutoFit/>
          </a:bodyPr>
          <a:lstStyle/>
          <a:p>
            <a:pPr marL="12700">
              <a:lnSpc>
                <a:spcPct val="100000"/>
              </a:lnSpc>
              <a:spcBef>
                <a:spcPts val="100"/>
              </a:spcBef>
            </a:pPr>
            <a:r>
              <a:rPr sz="1100" b="1" spc="25" dirty="0">
                <a:solidFill>
                  <a:srgbClr val="FFFFFF"/>
                </a:solidFill>
                <a:latin typeface="Segoe UI"/>
                <a:cs typeface="Segoe UI"/>
              </a:rPr>
              <a:t>7</a:t>
            </a:r>
            <a:r>
              <a:rPr sz="1100" b="1" spc="10" dirty="0">
                <a:solidFill>
                  <a:srgbClr val="FFFFFF"/>
                </a:solidFill>
                <a:latin typeface="Segoe UI"/>
                <a:cs typeface="Segoe UI"/>
              </a:rPr>
              <a:t>.</a:t>
            </a:r>
            <a:r>
              <a:rPr sz="1100" b="1" spc="25" dirty="0">
                <a:solidFill>
                  <a:srgbClr val="FFFFFF"/>
                </a:solidFill>
                <a:latin typeface="Segoe UI"/>
                <a:cs typeface="Segoe UI"/>
              </a:rPr>
              <a:t>40</a:t>
            </a:r>
            <a:endParaRPr sz="1100">
              <a:latin typeface="Segoe UI"/>
              <a:cs typeface="Segoe UI"/>
            </a:endParaRPr>
          </a:p>
        </p:txBody>
      </p:sp>
      <p:sp>
        <p:nvSpPr>
          <p:cNvPr id="4" name="object 4"/>
          <p:cNvSpPr txBox="1"/>
          <p:nvPr/>
        </p:nvSpPr>
        <p:spPr>
          <a:xfrm>
            <a:off x="901700" y="1176484"/>
            <a:ext cx="5283200" cy="1106170"/>
          </a:xfrm>
          <a:prstGeom prst="rect">
            <a:avLst/>
          </a:prstGeom>
        </p:spPr>
        <p:txBody>
          <a:bodyPr vert="horz" wrap="square" lIns="0" tIns="102235" rIns="0" bIns="0" rtlCol="0">
            <a:spAutoFit/>
          </a:bodyPr>
          <a:lstStyle/>
          <a:p>
            <a:pPr marL="12700" algn="just">
              <a:lnSpc>
                <a:spcPct val="100000"/>
              </a:lnSpc>
              <a:spcBef>
                <a:spcPts val="805"/>
              </a:spcBef>
            </a:pPr>
            <a:r>
              <a:rPr sz="1200" b="1" spc="15" dirty="0">
                <a:solidFill>
                  <a:srgbClr val="00A650"/>
                </a:solidFill>
                <a:latin typeface="Segoe UI"/>
                <a:cs typeface="Segoe UI"/>
              </a:rPr>
              <a:t>Multiple Internal </a:t>
            </a:r>
            <a:r>
              <a:rPr sz="1200" b="1" spc="10" dirty="0">
                <a:solidFill>
                  <a:srgbClr val="00A650"/>
                </a:solidFill>
                <a:latin typeface="Segoe UI"/>
                <a:cs typeface="Segoe UI"/>
              </a:rPr>
              <a:t>Rate of</a:t>
            </a:r>
            <a:r>
              <a:rPr sz="1200" b="1" spc="130" dirty="0">
                <a:solidFill>
                  <a:srgbClr val="00A650"/>
                </a:solidFill>
                <a:latin typeface="Segoe UI"/>
                <a:cs typeface="Segoe UI"/>
              </a:rPr>
              <a:t> </a:t>
            </a:r>
            <a:r>
              <a:rPr sz="1200" b="1" spc="15" dirty="0">
                <a:solidFill>
                  <a:srgbClr val="00A650"/>
                </a:solidFill>
                <a:latin typeface="Segoe UI"/>
                <a:cs typeface="Segoe UI"/>
              </a:rPr>
              <a:t>Return</a:t>
            </a:r>
            <a:endParaRPr sz="1200" dirty="0">
              <a:latin typeface="Segoe UI"/>
              <a:cs typeface="Segoe UI"/>
            </a:endParaRPr>
          </a:p>
          <a:p>
            <a:pPr marL="12700" algn="just">
              <a:lnSpc>
                <a:spcPct val="100000"/>
              </a:lnSpc>
              <a:spcBef>
                <a:spcPts val="650"/>
              </a:spcBef>
            </a:pPr>
            <a:r>
              <a:rPr sz="1100" spc="5" dirty="0">
                <a:latin typeface="Segoe UI"/>
                <a:cs typeface="Segoe UI"/>
              </a:rPr>
              <a:t>In</a:t>
            </a:r>
            <a:r>
              <a:rPr sz="1100" spc="-30" dirty="0">
                <a:latin typeface="Segoe UI"/>
                <a:cs typeface="Segoe UI"/>
              </a:rPr>
              <a:t> </a:t>
            </a:r>
            <a:r>
              <a:rPr sz="1100" spc="15" dirty="0">
                <a:latin typeface="Segoe UI"/>
                <a:cs typeface="Segoe UI"/>
              </a:rPr>
              <a:t>cases</a:t>
            </a:r>
            <a:r>
              <a:rPr sz="1100" spc="-30" dirty="0">
                <a:latin typeface="Segoe UI"/>
                <a:cs typeface="Segoe UI"/>
              </a:rPr>
              <a:t> </a:t>
            </a:r>
            <a:r>
              <a:rPr sz="1100" spc="10" dirty="0">
                <a:latin typeface="Segoe UI"/>
                <a:cs typeface="Segoe UI"/>
              </a:rPr>
              <a:t>where</a:t>
            </a:r>
            <a:r>
              <a:rPr sz="1100" spc="-30" dirty="0">
                <a:latin typeface="Segoe UI"/>
                <a:cs typeface="Segoe UI"/>
              </a:rPr>
              <a:t> </a:t>
            </a:r>
            <a:r>
              <a:rPr sz="1100" spc="15" dirty="0">
                <a:latin typeface="Segoe UI"/>
                <a:cs typeface="Segoe UI"/>
              </a:rPr>
              <a:t>project</a:t>
            </a:r>
            <a:r>
              <a:rPr sz="1100" spc="-30" dirty="0">
                <a:latin typeface="Segoe UI"/>
                <a:cs typeface="Segoe UI"/>
              </a:rPr>
              <a:t> </a:t>
            </a:r>
            <a:r>
              <a:rPr sz="1100" spc="10" dirty="0">
                <a:latin typeface="Segoe UI"/>
                <a:cs typeface="Segoe UI"/>
              </a:rPr>
              <a:t>cash</a:t>
            </a:r>
            <a:r>
              <a:rPr sz="1100" spc="-25" dirty="0">
                <a:latin typeface="Segoe UI"/>
                <a:cs typeface="Segoe UI"/>
              </a:rPr>
              <a:t> </a:t>
            </a:r>
            <a:r>
              <a:rPr sz="1100" spc="15" dirty="0">
                <a:latin typeface="Segoe UI"/>
                <a:cs typeface="Segoe UI"/>
              </a:rPr>
              <a:t>flows</a:t>
            </a:r>
            <a:r>
              <a:rPr sz="1100" spc="-30" dirty="0">
                <a:latin typeface="Segoe UI"/>
                <a:cs typeface="Segoe UI"/>
              </a:rPr>
              <a:t> </a:t>
            </a:r>
            <a:r>
              <a:rPr sz="1100" spc="10" dirty="0">
                <a:latin typeface="Segoe UI"/>
                <a:cs typeface="Segoe UI"/>
              </a:rPr>
              <a:t>change</a:t>
            </a:r>
            <a:r>
              <a:rPr sz="1100" spc="-30" dirty="0">
                <a:latin typeface="Segoe UI"/>
                <a:cs typeface="Segoe UI"/>
              </a:rPr>
              <a:t> </a:t>
            </a:r>
            <a:r>
              <a:rPr sz="1100" spc="15" dirty="0">
                <a:latin typeface="Segoe UI"/>
                <a:cs typeface="Segoe UI"/>
              </a:rPr>
              <a:t>signs</a:t>
            </a:r>
            <a:r>
              <a:rPr sz="1100" spc="-40" dirty="0">
                <a:latin typeface="Segoe UI"/>
                <a:cs typeface="Segoe UI"/>
              </a:rPr>
              <a:t> </a:t>
            </a:r>
            <a:r>
              <a:rPr sz="1100" spc="5" dirty="0">
                <a:latin typeface="Segoe UI"/>
                <a:cs typeface="Segoe UI"/>
              </a:rPr>
              <a:t>or</a:t>
            </a:r>
            <a:r>
              <a:rPr sz="1100" spc="-30" dirty="0">
                <a:latin typeface="Segoe UI"/>
                <a:cs typeface="Segoe UI"/>
              </a:rPr>
              <a:t> </a:t>
            </a:r>
            <a:r>
              <a:rPr sz="1100" spc="15" dirty="0">
                <a:latin typeface="Segoe UI"/>
                <a:cs typeface="Segoe UI"/>
              </a:rPr>
              <a:t>reverse</a:t>
            </a:r>
            <a:r>
              <a:rPr sz="1100" spc="-35" dirty="0">
                <a:latin typeface="Segoe UI"/>
                <a:cs typeface="Segoe UI"/>
              </a:rPr>
              <a:t> </a:t>
            </a:r>
            <a:r>
              <a:rPr sz="1100" spc="15" dirty="0">
                <a:latin typeface="Segoe UI"/>
                <a:cs typeface="Segoe UI"/>
              </a:rPr>
              <a:t>during</a:t>
            </a:r>
            <a:r>
              <a:rPr sz="1100" spc="-40" dirty="0">
                <a:latin typeface="Segoe UI"/>
                <a:cs typeface="Segoe UI"/>
              </a:rPr>
              <a:t> </a:t>
            </a:r>
            <a:r>
              <a:rPr sz="1100" spc="15" dirty="0">
                <a:latin typeface="Segoe UI"/>
                <a:cs typeface="Segoe UI"/>
              </a:rPr>
              <a:t>the</a:t>
            </a:r>
            <a:r>
              <a:rPr sz="1100" spc="-40" dirty="0">
                <a:latin typeface="Segoe UI"/>
                <a:cs typeface="Segoe UI"/>
              </a:rPr>
              <a:t> </a:t>
            </a:r>
            <a:r>
              <a:rPr sz="1100" spc="10" dirty="0">
                <a:latin typeface="Segoe UI"/>
                <a:cs typeface="Segoe UI"/>
              </a:rPr>
              <a:t>life</a:t>
            </a:r>
            <a:r>
              <a:rPr sz="1100" spc="-40" dirty="0">
                <a:latin typeface="Segoe UI"/>
                <a:cs typeface="Segoe UI"/>
              </a:rPr>
              <a:t> </a:t>
            </a:r>
            <a:r>
              <a:rPr sz="1100" spc="10" dirty="0">
                <a:latin typeface="Segoe UI"/>
                <a:cs typeface="Segoe UI"/>
              </a:rPr>
              <a:t>of</a:t>
            </a:r>
            <a:r>
              <a:rPr sz="1100" spc="-40" dirty="0">
                <a:latin typeface="Segoe UI"/>
                <a:cs typeface="Segoe UI"/>
              </a:rPr>
              <a:t> </a:t>
            </a:r>
            <a:r>
              <a:rPr sz="1100" dirty="0">
                <a:latin typeface="Segoe UI"/>
                <a:cs typeface="Segoe UI"/>
              </a:rPr>
              <a:t>a</a:t>
            </a:r>
            <a:r>
              <a:rPr sz="1100" spc="-20" dirty="0">
                <a:latin typeface="Segoe UI"/>
                <a:cs typeface="Segoe UI"/>
              </a:rPr>
              <a:t> </a:t>
            </a:r>
            <a:r>
              <a:rPr sz="1100" spc="15" dirty="0">
                <a:latin typeface="Segoe UI"/>
                <a:cs typeface="Segoe UI"/>
              </a:rPr>
              <a:t>project</a:t>
            </a:r>
            <a:endParaRPr sz="1100" dirty="0">
              <a:latin typeface="Segoe UI"/>
              <a:cs typeface="Segoe UI"/>
            </a:endParaRPr>
          </a:p>
          <a:p>
            <a:pPr marL="12700" marR="5080" algn="just">
              <a:lnSpc>
                <a:spcPct val="110900"/>
              </a:lnSpc>
            </a:pPr>
            <a:r>
              <a:rPr sz="1100" spc="10" dirty="0">
                <a:latin typeface="Segoe UI"/>
                <a:cs typeface="Segoe UI"/>
              </a:rPr>
              <a:t>e.g. an </a:t>
            </a:r>
            <a:r>
              <a:rPr sz="1100" spc="15" dirty="0">
                <a:latin typeface="Segoe UI"/>
                <a:cs typeface="Segoe UI"/>
              </a:rPr>
              <a:t>initial </a:t>
            </a:r>
            <a:r>
              <a:rPr sz="1100" spc="10" dirty="0">
                <a:latin typeface="Segoe UI"/>
                <a:cs typeface="Segoe UI"/>
              </a:rPr>
              <a:t>cash </a:t>
            </a:r>
            <a:r>
              <a:rPr sz="1100" spc="15" dirty="0">
                <a:latin typeface="Segoe UI"/>
                <a:cs typeface="Segoe UI"/>
              </a:rPr>
              <a:t>outflow </a:t>
            </a:r>
            <a:r>
              <a:rPr sz="1100" dirty="0">
                <a:latin typeface="Segoe UI"/>
                <a:cs typeface="Segoe UI"/>
              </a:rPr>
              <a:t>is </a:t>
            </a:r>
            <a:r>
              <a:rPr sz="1100" spc="15" dirty="0">
                <a:latin typeface="Segoe UI"/>
                <a:cs typeface="Segoe UI"/>
              </a:rPr>
              <a:t>followed </a:t>
            </a:r>
            <a:r>
              <a:rPr sz="1100" spc="5" dirty="0">
                <a:latin typeface="Segoe UI"/>
                <a:cs typeface="Segoe UI"/>
              </a:rPr>
              <a:t>by </a:t>
            </a:r>
            <a:r>
              <a:rPr sz="1100" spc="10" dirty="0">
                <a:latin typeface="Segoe UI"/>
                <a:cs typeface="Segoe UI"/>
              </a:rPr>
              <a:t>cash </a:t>
            </a:r>
            <a:r>
              <a:rPr sz="1100" spc="15" dirty="0">
                <a:latin typeface="Segoe UI"/>
                <a:cs typeface="Segoe UI"/>
              </a:rPr>
              <a:t>inflows </a:t>
            </a:r>
            <a:r>
              <a:rPr sz="1100" spc="10" dirty="0">
                <a:latin typeface="Segoe UI"/>
                <a:cs typeface="Segoe UI"/>
              </a:rPr>
              <a:t>and </a:t>
            </a:r>
            <a:r>
              <a:rPr sz="1100" spc="15" dirty="0">
                <a:latin typeface="Segoe UI"/>
                <a:cs typeface="Segoe UI"/>
              </a:rPr>
              <a:t>subsequently followed  </a:t>
            </a:r>
            <a:r>
              <a:rPr sz="1100" spc="10" dirty="0">
                <a:latin typeface="Segoe UI"/>
                <a:cs typeface="Segoe UI"/>
              </a:rPr>
              <a:t>by </a:t>
            </a:r>
            <a:r>
              <a:rPr sz="1100" dirty="0">
                <a:latin typeface="Segoe UI"/>
                <a:cs typeface="Segoe UI"/>
              </a:rPr>
              <a:t>a </a:t>
            </a:r>
            <a:r>
              <a:rPr sz="1100" spc="10" dirty="0">
                <a:latin typeface="Segoe UI"/>
                <a:cs typeface="Segoe UI"/>
              </a:rPr>
              <a:t>major cash </a:t>
            </a:r>
            <a:r>
              <a:rPr sz="1100" spc="15" dirty="0">
                <a:latin typeface="Segoe UI"/>
                <a:cs typeface="Segoe UI"/>
              </a:rPr>
              <a:t>outflow, </a:t>
            </a:r>
            <a:r>
              <a:rPr sz="1100" spc="10" dirty="0">
                <a:latin typeface="Segoe UI"/>
                <a:cs typeface="Segoe UI"/>
              </a:rPr>
              <a:t>there </a:t>
            </a:r>
            <a:r>
              <a:rPr sz="1100" spc="5" dirty="0">
                <a:latin typeface="Segoe UI"/>
                <a:cs typeface="Segoe UI"/>
              </a:rPr>
              <a:t>may </a:t>
            </a:r>
            <a:r>
              <a:rPr sz="1100" spc="10" dirty="0">
                <a:latin typeface="Segoe UI"/>
                <a:cs typeface="Segoe UI"/>
              </a:rPr>
              <a:t>be more than one IRR. The </a:t>
            </a:r>
            <a:r>
              <a:rPr sz="1100" spc="15" dirty="0">
                <a:latin typeface="Segoe UI"/>
                <a:cs typeface="Segoe UI"/>
              </a:rPr>
              <a:t>following </a:t>
            </a:r>
            <a:r>
              <a:rPr sz="1100" spc="10" dirty="0">
                <a:latin typeface="Segoe UI"/>
                <a:cs typeface="Segoe UI"/>
              </a:rPr>
              <a:t>graph </a:t>
            </a:r>
            <a:r>
              <a:rPr sz="1100" spc="5" dirty="0">
                <a:latin typeface="Segoe UI"/>
                <a:cs typeface="Segoe UI"/>
              </a:rPr>
              <a:t>of </a:t>
            </a:r>
            <a:r>
              <a:rPr sz="1100" spc="310" dirty="0">
                <a:latin typeface="Segoe UI"/>
                <a:cs typeface="Segoe UI"/>
              </a:rPr>
              <a:t> </a:t>
            </a:r>
            <a:r>
              <a:rPr sz="1100" spc="15" dirty="0">
                <a:latin typeface="Segoe UI"/>
                <a:cs typeface="Segoe UI"/>
              </a:rPr>
              <a:t>discount </a:t>
            </a:r>
            <a:r>
              <a:rPr sz="1100" spc="10" dirty="0">
                <a:latin typeface="Segoe UI"/>
                <a:cs typeface="Segoe UI"/>
              </a:rPr>
              <a:t>rate versus NPV </a:t>
            </a:r>
            <a:r>
              <a:rPr sz="1100" spc="5" dirty="0">
                <a:latin typeface="Segoe UI"/>
                <a:cs typeface="Segoe UI"/>
              </a:rPr>
              <a:t>may be </a:t>
            </a:r>
            <a:r>
              <a:rPr sz="1100" spc="10" dirty="0">
                <a:latin typeface="Segoe UI"/>
                <a:cs typeface="Segoe UI"/>
              </a:rPr>
              <a:t>used </a:t>
            </a:r>
            <a:r>
              <a:rPr sz="1100" spc="5" dirty="0">
                <a:latin typeface="Segoe UI"/>
                <a:cs typeface="Segoe UI"/>
              </a:rPr>
              <a:t>as </a:t>
            </a:r>
            <a:r>
              <a:rPr sz="1100" spc="10" dirty="0">
                <a:latin typeface="Segoe UI"/>
                <a:cs typeface="Segoe UI"/>
              </a:rPr>
              <a:t>an</a:t>
            </a:r>
            <a:r>
              <a:rPr sz="1100" spc="280" dirty="0">
                <a:latin typeface="Segoe UI"/>
                <a:cs typeface="Segoe UI"/>
              </a:rPr>
              <a:t> </a:t>
            </a:r>
            <a:r>
              <a:rPr sz="1100" spc="15" dirty="0">
                <a:latin typeface="Segoe UI"/>
                <a:cs typeface="Segoe UI"/>
              </a:rPr>
              <a:t>illustration;</a:t>
            </a:r>
            <a:endParaRPr sz="1100" dirty="0">
              <a:latin typeface="Segoe UI"/>
              <a:cs typeface="Segoe UI"/>
            </a:endParaRPr>
          </a:p>
        </p:txBody>
      </p:sp>
      <p:sp>
        <p:nvSpPr>
          <p:cNvPr id="5" name="object 5"/>
          <p:cNvSpPr txBox="1"/>
          <p:nvPr/>
        </p:nvSpPr>
        <p:spPr>
          <a:xfrm>
            <a:off x="901645" y="4720002"/>
            <a:ext cx="5287010" cy="3541395"/>
          </a:xfrm>
          <a:prstGeom prst="rect">
            <a:avLst/>
          </a:prstGeom>
        </p:spPr>
        <p:txBody>
          <a:bodyPr vert="horz" wrap="square" lIns="0" tIns="12700" rIns="0" bIns="0" rtlCol="0">
            <a:spAutoFit/>
          </a:bodyPr>
          <a:lstStyle/>
          <a:p>
            <a:pPr marL="12700" marR="5080" algn="just">
              <a:lnSpc>
                <a:spcPct val="110900"/>
              </a:lnSpc>
              <a:spcBef>
                <a:spcPts val="100"/>
              </a:spcBef>
            </a:pPr>
            <a:r>
              <a:rPr sz="1100" spc="5" dirty="0">
                <a:latin typeface="Segoe UI"/>
                <a:cs typeface="Segoe UI"/>
              </a:rPr>
              <a:t>In </a:t>
            </a:r>
            <a:r>
              <a:rPr sz="1100" spc="15" dirty="0">
                <a:latin typeface="Segoe UI"/>
                <a:cs typeface="Segoe UI"/>
              </a:rPr>
              <a:t>such situations </a:t>
            </a:r>
            <a:r>
              <a:rPr sz="1100" dirty="0">
                <a:latin typeface="Segoe UI"/>
                <a:cs typeface="Segoe UI"/>
              </a:rPr>
              <a:t>if </a:t>
            </a:r>
            <a:r>
              <a:rPr sz="1100" spc="10" dirty="0">
                <a:latin typeface="Segoe UI"/>
                <a:cs typeface="Segoe UI"/>
              </a:rPr>
              <a:t>the </a:t>
            </a:r>
            <a:r>
              <a:rPr sz="1100" spc="15" dirty="0">
                <a:latin typeface="Segoe UI"/>
                <a:cs typeface="Segoe UI"/>
              </a:rPr>
              <a:t>cost </a:t>
            </a:r>
            <a:r>
              <a:rPr sz="1100" spc="10" dirty="0">
                <a:latin typeface="Segoe UI"/>
                <a:cs typeface="Segoe UI"/>
              </a:rPr>
              <a:t>of </a:t>
            </a:r>
            <a:r>
              <a:rPr sz="1100" spc="15" dirty="0">
                <a:latin typeface="Segoe UI"/>
                <a:cs typeface="Segoe UI"/>
              </a:rPr>
              <a:t>capital </a:t>
            </a:r>
            <a:r>
              <a:rPr sz="1100" dirty="0">
                <a:latin typeface="Segoe UI"/>
                <a:cs typeface="Segoe UI"/>
              </a:rPr>
              <a:t>is </a:t>
            </a:r>
            <a:r>
              <a:rPr sz="1100" spc="10" dirty="0">
                <a:latin typeface="Segoe UI"/>
                <a:cs typeface="Segoe UI"/>
              </a:rPr>
              <a:t>less </a:t>
            </a:r>
            <a:r>
              <a:rPr sz="1100" spc="15" dirty="0">
                <a:latin typeface="Segoe UI"/>
                <a:cs typeface="Segoe UI"/>
              </a:rPr>
              <a:t>than </a:t>
            </a:r>
            <a:r>
              <a:rPr sz="1100" spc="10" dirty="0">
                <a:latin typeface="Segoe UI"/>
                <a:cs typeface="Segoe UI"/>
              </a:rPr>
              <a:t>the two IRR’s, </a:t>
            </a:r>
            <a:r>
              <a:rPr sz="1100" dirty="0">
                <a:latin typeface="Segoe UI"/>
                <a:cs typeface="Segoe UI"/>
              </a:rPr>
              <a:t>a </a:t>
            </a:r>
            <a:r>
              <a:rPr sz="1100" spc="15" dirty="0">
                <a:latin typeface="Segoe UI"/>
                <a:cs typeface="Segoe UI"/>
              </a:rPr>
              <a:t>decision </a:t>
            </a:r>
            <a:r>
              <a:rPr sz="1100" spc="10" dirty="0">
                <a:latin typeface="Segoe UI"/>
                <a:cs typeface="Segoe UI"/>
              </a:rPr>
              <a:t>can </a:t>
            </a:r>
            <a:r>
              <a:rPr sz="1100" spc="-5" dirty="0">
                <a:latin typeface="Segoe UI"/>
                <a:cs typeface="Segoe UI"/>
              </a:rPr>
              <a:t>be  </a:t>
            </a:r>
            <a:r>
              <a:rPr sz="1100" spc="15" dirty="0">
                <a:latin typeface="Segoe UI"/>
                <a:cs typeface="Segoe UI"/>
              </a:rPr>
              <a:t>made</a:t>
            </a:r>
            <a:r>
              <a:rPr sz="1100" spc="-25" dirty="0">
                <a:latin typeface="Segoe UI"/>
                <a:cs typeface="Segoe UI"/>
              </a:rPr>
              <a:t> </a:t>
            </a:r>
            <a:r>
              <a:rPr sz="1100" spc="10" dirty="0">
                <a:latin typeface="Segoe UI"/>
                <a:cs typeface="Segoe UI"/>
              </a:rPr>
              <a:t>easily,</a:t>
            </a:r>
            <a:r>
              <a:rPr sz="1100" spc="-10" dirty="0">
                <a:latin typeface="Segoe UI"/>
                <a:cs typeface="Segoe UI"/>
              </a:rPr>
              <a:t> </a:t>
            </a:r>
            <a:r>
              <a:rPr sz="1100" spc="15" dirty="0">
                <a:latin typeface="Segoe UI"/>
                <a:cs typeface="Segoe UI"/>
              </a:rPr>
              <a:t>however</a:t>
            </a:r>
            <a:r>
              <a:rPr sz="1100" spc="-20" dirty="0">
                <a:latin typeface="Segoe UI"/>
                <a:cs typeface="Segoe UI"/>
              </a:rPr>
              <a:t> </a:t>
            </a:r>
            <a:r>
              <a:rPr sz="1100" spc="15" dirty="0">
                <a:latin typeface="Segoe UI"/>
                <a:cs typeface="Segoe UI"/>
              </a:rPr>
              <a:t>otherwise</a:t>
            </a:r>
            <a:r>
              <a:rPr sz="1100" spc="-25" dirty="0">
                <a:latin typeface="Segoe UI"/>
                <a:cs typeface="Segoe UI"/>
              </a:rPr>
              <a:t> </a:t>
            </a:r>
            <a:r>
              <a:rPr sz="1100" spc="10" dirty="0">
                <a:latin typeface="Segoe UI"/>
                <a:cs typeface="Segoe UI"/>
              </a:rPr>
              <a:t>the</a:t>
            </a:r>
            <a:r>
              <a:rPr sz="1100" spc="-15" dirty="0">
                <a:latin typeface="Segoe UI"/>
                <a:cs typeface="Segoe UI"/>
              </a:rPr>
              <a:t> </a:t>
            </a:r>
            <a:r>
              <a:rPr sz="1100" spc="10" dirty="0">
                <a:latin typeface="Segoe UI"/>
                <a:cs typeface="Segoe UI"/>
              </a:rPr>
              <a:t>IRR</a:t>
            </a:r>
            <a:r>
              <a:rPr sz="1100" spc="-25" dirty="0">
                <a:latin typeface="Segoe UI"/>
                <a:cs typeface="Segoe UI"/>
              </a:rPr>
              <a:t> </a:t>
            </a:r>
            <a:r>
              <a:rPr sz="1100" spc="15" dirty="0">
                <a:latin typeface="Segoe UI"/>
                <a:cs typeface="Segoe UI"/>
              </a:rPr>
              <a:t>decision</a:t>
            </a:r>
            <a:r>
              <a:rPr sz="1100" spc="-25" dirty="0">
                <a:latin typeface="Segoe UI"/>
                <a:cs typeface="Segoe UI"/>
              </a:rPr>
              <a:t> </a:t>
            </a:r>
            <a:r>
              <a:rPr sz="1100" spc="10" dirty="0">
                <a:latin typeface="Segoe UI"/>
                <a:cs typeface="Segoe UI"/>
              </a:rPr>
              <a:t>rule</a:t>
            </a:r>
            <a:r>
              <a:rPr sz="1100" spc="-25" dirty="0">
                <a:latin typeface="Segoe UI"/>
                <a:cs typeface="Segoe UI"/>
              </a:rPr>
              <a:t> </a:t>
            </a:r>
            <a:r>
              <a:rPr sz="1100" spc="10" dirty="0">
                <a:latin typeface="Segoe UI"/>
                <a:cs typeface="Segoe UI"/>
              </a:rPr>
              <a:t>may</a:t>
            </a:r>
            <a:r>
              <a:rPr sz="1100" spc="-15" dirty="0">
                <a:latin typeface="Segoe UI"/>
                <a:cs typeface="Segoe UI"/>
              </a:rPr>
              <a:t> </a:t>
            </a:r>
            <a:r>
              <a:rPr sz="1100" spc="10" dirty="0">
                <a:latin typeface="Segoe UI"/>
                <a:cs typeface="Segoe UI"/>
              </a:rPr>
              <a:t>turn</a:t>
            </a:r>
            <a:r>
              <a:rPr sz="1100" spc="-25" dirty="0">
                <a:latin typeface="Segoe UI"/>
                <a:cs typeface="Segoe UI"/>
              </a:rPr>
              <a:t> </a:t>
            </a:r>
            <a:r>
              <a:rPr sz="1100" spc="15" dirty="0">
                <a:latin typeface="Segoe UI"/>
                <a:cs typeface="Segoe UI"/>
              </a:rPr>
              <a:t>out</a:t>
            </a:r>
            <a:r>
              <a:rPr sz="1100" spc="-25" dirty="0">
                <a:latin typeface="Segoe UI"/>
                <a:cs typeface="Segoe UI"/>
              </a:rPr>
              <a:t> </a:t>
            </a:r>
            <a:r>
              <a:rPr sz="1100" spc="5" dirty="0">
                <a:latin typeface="Segoe UI"/>
                <a:cs typeface="Segoe UI"/>
              </a:rPr>
              <a:t>to</a:t>
            </a:r>
            <a:r>
              <a:rPr sz="1100" spc="-20" dirty="0">
                <a:latin typeface="Segoe UI"/>
                <a:cs typeface="Segoe UI"/>
              </a:rPr>
              <a:t> </a:t>
            </a:r>
            <a:r>
              <a:rPr sz="1100" spc="10" dirty="0">
                <a:latin typeface="Segoe UI"/>
                <a:cs typeface="Segoe UI"/>
              </a:rPr>
              <a:t>be</a:t>
            </a:r>
            <a:r>
              <a:rPr sz="1100" spc="-35" dirty="0">
                <a:latin typeface="Segoe UI"/>
                <a:cs typeface="Segoe UI"/>
              </a:rPr>
              <a:t> </a:t>
            </a:r>
            <a:r>
              <a:rPr sz="1100" spc="15" dirty="0">
                <a:latin typeface="Segoe UI"/>
                <a:cs typeface="Segoe UI"/>
              </a:rPr>
              <a:t>misleading  </a:t>
            </a:r>
            <a:r>
              <a:rPr sz="1650" spc="15" baseline="5050" dirty="0">
                <a:latin typeface="Segoe UI"/>
                <a:cs typeface="Segoe UI"/>
              </a:rPr>
              <a:t>as the </a:t>
            </a:r>
            <a:r>
              <a:rPr sz="1650" spc="22" baseline="5050" dirty="0">
                <a:latin typeface="Segoe UI"/>
                <a:cs typeface="Segoe UI"/>
              </a:rPr>
              <a:t>project should </a:t>
            </a:r>
            <a:r>
              <a:rPr sz="1650" spc="15" baseline="5050" dirty="0">
                <a:latin typeface="Segoe UI"/>
                <a:cs typeface="Segoe UI"/>
              </a:rPr>
              <a:t>only </a:t>
            </a:r>
            <a:r>
              <a:rPr sz="1650" spc="7" baseline="5050" dirty="0">
                <a:latin typeface="Segoe UI"/>
                <a:cs typeface="Segoe UI"/>
              </a:rPr>
              <a:t>be </a:t>
            </a:r>
            <a:r>
              <a:rPr sz="1650" spc="22" baseline="5050" dirty="0">
                <a:latin typeface="Segoe UI"/>
                <a:cs typeface="Segoe UI"/>
              </a:rPr>
              <a:t>invested </a:t>
            </a:r>
            <a:r>
              <a:rPr sz="1650" spc="15" baseline="5050" dirty="0">
                <a:latin typeface="Segoe UI"/>
                <a:cs typeface="Segoe UI"/>
              </a:rPr>
              <a:t>if the cost </a:t>
            </a:r>
            <a:r>
              <a:rPr sz="1650" spc="7" baseline="5050" dirty="0">
                <a:latin typeface="Segoe UI"/>
                <a:cs typeface="Segoe UI"/>
              </a:rPr>
              <a:t>of </a:t>
            </a:r>
            <a:r>
              <a:rPr sz="1650" spc="22" baseline="5050" dirty="0">
                <a:latin typeface="Segoe UI"/>
                <a:cs typeface="Segoe UI"/>
              </a:rPr>
              <a:t>capital </a:t>
            </a:r>
            <a:r>
              <a:rPr sz="1650" spc="15" baseline="5050" dirty="0">
                <a:latin typeface="Segoe UI"/>
                <a:cs typeface="Segoe UI"/>
              </a:rPr>
              <a:t>is </a:t>
            </a:r>
            <a:r>
              <a:rPr sz="1650" spc="22" baseline="5050" dirty="0">
                <a:latin typeface="Segoe UI"/>
                <a:cs typeface="Segoe UI"/>
              </a:rPr>
              <a:t>between </a:t>
            </a:r>
            <a:r>
              <a:rPr sz="1650" spc="15" baseline="5050" dirty="0">
                <a:latin typeface="Segoe UI"/>
                <a:cs typeface="Segoe UI"/>
              </a:rPr>
              <a:t>IRR</a:t>
            </a:r>
            <a:r>
              <a:rPr sz="700" spc="10" dirty="0">
                <a:latin typeface="Segoe UI"/>
                <a:cs typeface="Segoe UI"/>
              </a:rPr>
              <a:t>1 </a:t>
            </a:r>
            <a:r>
              <a:rPr sz="1650" spc="15" baseline="5050" dirty="0">
                <a:latin typeface="Segoe UI"/>
                <a:cs typeface="Segoe UI"/>
              </a:rPr>
              <a:t>and  IRR</a:t>
            </a:r>
            <a:r>
              <a:rPr sz="700" spc="10" dirty="0">
                <a:latin typeface="Segoe UI"/>
                <a:cs typeface="Segoe UI"/>
              </a:rPr>
              <a:t>2.</a:t>
            </a:r>
            <a:r>
              <a:rPr sz="1650" spc="15" baseline="5050" dirty="0">
                <a:latin typeface="Segoe UI"/>
                <a:cs typeface="Segoe UI"/>
              </a:rPr>
              <a:t>. </a:t>
            </a:r>
            <a:r>
              <a:rPr sz="1650" spc="7" baseline="5050" dirty="0">
                <a:latin typeface="Segoe UI"/>
                <a:cs typeface="Segoe UI"/>
              </a:rPr>
              <a:t>To </a:t>
            </a:r>
            <a:r>
              <a:rPr sz="1650" spc="22" baseline="5050" dirty="0">
                <a:latin typeface="Segoe UI"/>
                <a:cs typeface="Segoe UI"/>
              </a:rPr>
              <a:t>understand the </a:t>
            </a:r>
            <a:r>
              <a:rPr sz="1650" spc="15" baseline="5050" dirty="0">
                <a:latin typeface="Segoe UI"/>
                <a:cs typeface="Segoe UI"/>
              </a:rPr>
              <a:t>concept </a:t>
            </a:r>
            <a:r>
              <a:rPr sz="1650" spc="7" baseline="5050" dirty="0">
                <a:latin typeface="Segoe UI"/>
                <a:cs typeface="Segoe UI"/>
              </a:rPr>
              <a:t>of </a:t>
            </a:r>
            <a:r>
              <a:rPr sz="1650" spc="22" baseline="5050" dirty="0">
                <a:latin typeface="Segoe UI"/>
                <a:cs typeface="Segoe UI"/>
              </a:rPr>
              <a:t>multiple </a:t>
            </a:r>
            <a:r>
              <a:rPr sz="1650" spc="15" baseline="5050" dirty="0">
                <a:latin typeface="Segoe UI"/>
                <a:cs typeface="Segoe UI"/>
              </a:rPr>
              <a:t>IRR </a:t>
            </a:r>
            <a:r>
              <a:rPr sz="1650" baseline="5050" dirty="0">
                <a:latin typeface="Segoe UI"/>
                <a:cs typeface="Segoe UI"/>
              </a:rPr>
              <a:t>it is </a:t>
            </a:r>
            <a:r>
              <a:rPr sz="1650" spc="15" baseline="5050" dirty="0">
                <a:latin typeface="Segoe UI"/>
                <a:cs typeface="Segoe UI"/>
              </a:rPr>
              <a:t>necessary to </a:t>
            </a:r>
            <a:r>
              <a:rPr sz="1650" spc="22" baseline="5050" dirty="0">
                <a:latin typeface="Segoe UI"/>
                <a:cs typeface="Segoe UI"/>
              </a:rPr>
              <a:t>understand </a:t>
            </a:r>
            <a:r>
              <a:rPr sz="1650" spc="7" baseline="5050" dirty="0">
                <a:latin typeface="Segoe UI"/>
                <a:cs typeface="Segoe UI"/>
              </a:rPr>
              <a:t>the </a:t>
            </a:r>
            <a:r>
              <a:rPr sz="1650" spc="465" baseline="5050" dirty="0">
                <a:latin typeface="Segoe UI"/>
                <a:cs typeface="Segoe UI"/>
              </a:rPr>
              <a:t> </a:t>
            </a:r>
            <a:r>
              <a:rPr sz="1100" spc="15" dirty="0">
                <a:latin typeface="Segoe UI"/>
                <a:cs typeface="Segoe UI"/>
              </a:rPr>
              <a:t>implicit re-investment assumption </a:t>
            </a:r>
            <a:r>
              <a:rPr sz="1100" spc="10" dirty="0">
                <a:latin typeface="Segoe UI"/>
                <a:cs typeface="Segoe UI"/>
              </a:rPr>
              <a:t>in </a:t>
            </a:r>
            <a:r>
              <a:rPr sz="1100" spc="15" dirty="0">
                <a:latin typeface="Segoe UI"/>
                <a:cs typeface="Segoe UI"/>
              </a:rPr>
              <a:t>both </a:t>
            </a:r>
            <a:r>
              <a:rPr sz="1100" spc="10" dirty="0">
                <a:latin typeface="Segoe UI"/>
                <a:cs typeface="Segoe UI"/>
              </a:rPr>
              <a:t>NPV </a:t>
            </a:r>
            <a:r>
              <a:rPr sz="1100" spc="15" dirty="0">
                <a:latin typeface="Segoe UI"/>
                <a:cs typeface="Segoe UI"/>
              </a:rPr>
              <a:t>and </a:t>
            </a:r>
            <a:r>
              <a:rPr sz="1100" spc="10" dirty="0">
                <a:latin typeface="Segoe UI"/>
                <a:cs typeface="Segoe UI"/>
              </a:rPr>
              <a:t>IRR</a:t>
            </a:r>
            <a:r>
              <a:rPr sz="1100" spc="175" dirty="0">
                <a:latin typeface="Segoe UI"/>
                <a:cs typeface="Segoe UI"/>
              </a:rPr>
              <a:t> </a:t>
            </a:r>
            <a:r>
              <a:rPr sz="1100" spc="15" dirty="0">
                <a:latin typeface="Segoe UI"/>
                <a:cs typeface="Segoe UI"/>
              </a:rPr>
              <a:t>techniques.</a:t>
            </a:r>
            <a:endParaRPr sz="1100">
              <a:latin typeface="Segoe UI"/>
              <a:cs typeface="Segoe UI"/>
            </a:endParaRPr>
          </a:p>
          <a:p>
            <a:pPr marL="12700" algn="just">
              <a:lnSpc>
                <a:spcPct val="100000"/>
              </a:lnSpc>
              <a:spcBef>
                <a:spcPts val="750"/>
              </a:spcBef>
            </a:pPr>
            <a:r>
              <a:rPr sz="1200" b="1" spc="15" dirty="0">
                <a:solidFill>
                  <a:srgbClr val="00A650"/>
                </a:solidFill>
                <a:latin typeface="Segoe UI"/>
                <a:cs typeface="Segoe UI"/>
              </a:rPr>
              <a:t>Advantages </a:t>
            </a:r>
            <a:r>
              <a:rPr sz="1200" b="1" spc="10" dirty="0">
                <a:solidFill>
                  <a:srgbClr val="00A650"/>
                </a:solidFill>
                <a:latin typeface="Segoe UI"/>
                <a:cs typeface="Segoe UI"/>
              </a:rPr>
              <a:t>of</a:t>
            </a:r>
            <a:r>
              <a:rPr sz="1200" b="1" spc="55" dirty="0">
                <a:solidFill>
                  <a:srgbClr val="00A650"/>
                </a:solidFill>
                <a:latin typeface="Segoe UI"/>
                <a:cs typeface="Segoe UI"/>
              </a:rPr>
              <a:t> </a:t>
            </a:r>
            <a:r>
              <a:rPr sz="1200" b="1" spc="20" dirty="0">
                <a:solidFill>
                  <a:srgbClr val="00A650"/>
                </a:solidFill>
                <a:latin typeface="Segoe UI"/>
                <a:cs typeface="Segoe UI"/>
              </a:rPr>
              <a:t>IRR</a:t>
            </a:r>
            <a:endParaRPr sz="1200">
              <a:latin typeface="Segoe UI"/>
              <a:cs typeface="Segoe UI"/>
            </a:endParaRPr>
          </a:p>
          <a:p>
            <a:pPr marL="378460" indent="-366395">
              <a:lnSpc>
                <a:spcPct val="100000"/>
              </a:lnSpc>
              <a:spcBef>
                <a:spcPts val="650"/>
              </a:spcBef>
              <a:buSzPct val="109090"/>
              <a:buFont typeface="Wingdings"/>
              <a:buChar char=""/>
              <a:tabLst>
                <a:tab pos="377825" algn="l"/>
                <a:tab pos="379095" algn="l"/>
              </a:tabLst>
            </a:pPr>
            <a:r>
              <a:rPr sz="1100" spc="-5" dirty="0">
                <a:latin typeface="Segoe UI"/>
                <a:cs typeface="Segoe UI"/>
              </a:rPr>
              <a:t>This method </a:t>
            </a:r>
            <a:r>
              <a:rPr sz="1100" dirty="0">
                <a:latin typeface="Segoe UI"/>
                <a:cs typeface="Segoe UI"/>
              </a:rPr>
              <a:t>makes use of </a:t>
            </a:r>
            <a:r>
              <a:rPr sz="1100" spc="-5" dirty="0">
                <a:latin typeface="Segoe UI"/>
                <a:cs typeface="Segoe UI"/>
              </a:rPr>
              <a:t>the concept </a:t>
            </a:r>
            <a:r>
              <a:rPr sz="1100" dirty="0">
                <a:latin typeface="Segoe UI"/>
                <a:cs typeface="Segoe UI"/>
              </a:rPr>
              <a:t>of </a:t>
            </a:r>
            <a:r>
              <a:rPr sz="1100" b="1" spc="-5" dirty="0">
                <a:latin typeface="Segoe UI"/>
                <a:cs typeface="Segoe UI"/>
              </a:rPr>
              <a:t>time value of</a:t>
            </a:r>
            <a:r>
              <a:rPr sz="1100" b="1" spc="-25" dirty="0">
                <a:latin typeface="Segoe UI"/>
                <a:cs typeface="Segoe UI"/>
              </a:rPr>
              <a:t> </a:t>
            </a:r>
            <a:r>
              <a:rPr sz="1100" b="1" spc="-5" dirty="0">
                <a:latin typeface="Segoe UI"/>
                <a:cs typeface="Segoe UI"/>
              </a:rPr>
              <a:t>money</a:t>
            </a:r>
            <a:r>
              <a:rPr sz="1100" spc="-5" dirty="0">
                <a:latin typeface="Segoe UI"/>
                <a:cs typeface="Segoe UI"/>
              </a:rPr>
              <a:t>.</a:t>
            </a:r>
            <a:endParaRPr sz="1100">
              <a:latin typeface="Segoe UI"/>
              <a:cs typeface="Segoe UI"/>
            </a:endParaRPr>
          </a:p>
          <a:p>
            <a:pPr marL="378460" indent="-366395">
              <a:lnSpc>
                <a:spcPct val="100000"/>
              </a:lnSpc>
              <a:spcBef>
                <a:spcPts val="745"/>
              </a:spcBef>
              <a:buSzPct val="109090"/>
              <a:buFont typeface="Wingdings"/>
              <a:buChar char=""/>
              <a:tabLst>
                <a:tab pos="377825" algn="l"/>
                <a:tab pos="379095" algn="l"/>
              </a:tabLst>
            </a:pPr>
            <a:r>
              <a:rPr sz="1100" spc="-5" dirty="0">
                <a:latin typeface="Segoe UI"/>
                <a:cs typeface="Segoe UI"/>
              </a:rPr>
              <a:t>All the cash flows in the </a:t>
            </a:r>
            <a:r>
              <a:rPr sz="1100" b="1" spc="-5" dirty="0">
                <a:latin typeface="Segoe UI"/>
                <a:cs typeface="Segoe UI"/>
              </a:rPr>
              <a:t>project </a:t>
            </a:r>
            <a:r>
              <a:rPr sz="1100" b="1" dirty="0">
                <a:latin typeface="Segoe UI"/>
                <a:cs typeface="Segoe UI"/>
              </a:rPr>
              <a:t>are </a:t>
            </a:r>
            <a:r>
              <a:rPr sz="1100" b="1" spc="-5" dirty="0">
                <a:latin typeface="Segoe UI"/>
                <a:cs typeface="Segoe UI"/>
              </a:rPr>
              <a:t>considered</a:t>
            </a:r>
            <a:r>
              <a:rPr sz="1100" spc="-5" dirty="0">
                <a:latin typeface="Segoe UI"/>
                <a:cs typeface="Segoe UI"/>
              </a:rPr>
              <a:t>.</a:t>
            </a:r>
            <a:endParaRPr sz="1100">
              <a:latin typeface="Segoe UI"/>
              <a:cs typeface="Segoe UI"/>
            </a:endParaRPr>
          </a:p>
          <a:p>
            <a:pPr marL="378460" marR="6985" indent="-365760">
              <a:lnSpc>
                <a:spcPct val="110000"/>
              </a:lnSpc>
              <a:spcBef>
                <a:spcPts val="615"/>
              </a:spcBef>
              <a:buSzPct val="109090"/>
              <a:buFont typeface="Wingdings"/>
              <a:buChar char=""/>
              <a:tabLst>
                <a:tab pos="377825" algn="l"/>
                <a:tab pos="379095" algn="l"/>
              </a:tabLst>
            </a:pPr>
            <a:r>
              <a:rPr sz="1100" spc="-5" dirty="0">
                <a:latin typeface="Segoe UI"/>
                <a:cs typeface="Segoe UI"/>
              </a:rPr>
              <a:t>IRR is easier to </a:t>
            </a:r>
            <a:r>
              <a:rPr sz="1100" dirty="0">
                <a:latin typeface="Segoe UI"/>
                <a:cs typeface="Segoe UI"/>
              </a:rPr>
              <a:t>use as </a:t>
            </a:r>
            <a:r>
              <a:rPr sz="1100" spc="-5" dirty="0">
                <a:latin typeface="Segoe UI"/>
                <a:cs typeface="Segoe UI"/>
              </a:rPr>
              <a:t>instantaneous </a:t>
            </a:r>
            <a:r>
              <a:rPr sz="1100" b="1" spc="-5" dirty="0">
                <a:latin typeface="Segoe UI"/>
                <a:cs typeface="Segoe UI"/>
              </a:rPr>
              <a:t>understanding of desirability </a:t>
            </a:r>
            <a:r>
              <a:rPr sz="1100" spc="-5" dirty="0">
                <a:latin typeface="Segoe UI"/>
                <a:cs typeface="Segoe UI"/>
              </a:rPr>
              <a:t>can be  determined by comparing it with the cost </a:t>
            </a:r>
            <a:r>
              <a:rPr sz="1100" dirty="0">
                <a:latin typeface="Segoe UI"/>
                <a:cs typeface="Segoe UI"/>
              </a:rPr>
              <a:t>of</a:t>
            </a:r>
            <a:r>
              <a:rPr sz="1100" spc="5" dirty="0">
                <a:latin typeface="Segoe UI"/>
                <a:cs typeface="Segoe UI"/>
              </a:rPr>
              <a:t> </a:t>
            </a:r>
            <a:r>
              <a:rPr sz="1100" dirty="0">
                <a:latin typeface="Segoe UI"/>
                <a:cs typeface="Segoe UI"/>
              </a:rPr>
              <a:t>capital</a:t>
            </a:r>
            <a:endParaRPr sz="1100">
              <a:latin typeface="Segoe UI"/>
              <a:cs typeface="Segoe UI"/>
            </a:endParaRPr>
          </a:p>
          <a:p>
            <a:pPr marL="378460" marR="5715" indent="-366395">
              <a:lnSpc>
                <a:spcPct val="110900"/>
              </a:lnSpc>
              <a:spcBef>
                <a:spcPts val="600"/>
              </a:spcBef>
              <a:buSzPct val="109090"/>
              <a:buFont typeface="Wingdings"/>
              <a:buChar char=""/>
              <a:tabLst>
                <a:tab pos="377825" algn="l"/>
                <a:tab pos="379095" algn="l"/>
              </a:tabLst>
            </a:pPr>
            <a:r>
              <a:rPr sz="1100" spc="-5" dirty="0">
                <a:latin typeface="Segoe UI"/>
                <a:cs typeface="Segoe UI"/>
              </a:rPr>
              <a:t>IRR technique helps in achieving the objective </a:t>
            </a:r>
            <a:r>
              <a:rPr sz="1100" dirty="0">
                <a:latin typeface="Segoe UI"/>
                <a:cs typeface="Segoe UI"/>
              </a:rPr>
              <a:t>of </a:t>
            </a:r>
            <a:r>
              <a:rPr sz="1100" spc="-5" dirty="0">
                <a:latin typeface="Segoe UI"/>
                <a:cs typeface="Segoe UI"/>
              </a:rPr>
              <a:t>maximisation </a:t>
            </a:r>
            <a:r>
              <a:rPr sz="1100" dirty="0">
                <a:latin typeface="Segoe UI"/>
                <a:cs typeface="Segoe UI"/>
              </a:rPr>
              <a:t>of </a:t>
            </a:r>
            <a:r>
              <a:rPr sz="1100" b="1" spc="-5" dirty="0">
                <a:latin typeface="Segoe UI"/>
                <a:cs typeface="Segoe UI"/>
              </a:rPr>
              <a:t>shareholder’s  wealth.</a:t>
            </a:r>
            <a:endParaRPr sz="1100">
              <a:latin typeface="Segoe UI"/>
              <a:cs typeface="Segoe UI"/>
            </a:endParaRPr>
          </a:p>
          <a:p>
            <a:pPr marL="12700" algn="just">
              <a:lnSpc>
                <a:spcPct val="100000"/>
              </a:lnSpc>
              <a:spcBef>
                <a:spcPts val="750"/>
              </a:spcBef>
            </a:pPr>
            <a:r>
              <a:rPr sz="1200" b="1" spc="15" dirty="0">
                <a:solidFill>
                  <a:srgbClr val="00A650"/>
                </a:solidFill>
                <a:latin typeface="Segoe UI"/>
                <a:cs typeface="Segoe UI"/>
              </a:rPr>
              <a:t>Limitations </a:t>
            </a:r>
            <a:r>
              <a:rPr sz="1200" b="1" spc="10" dirty="0">
                <a:solidFill>
                  <a:srgbClr val="00A650"/>
                </a:solidFill>
                <a:latin typeface="Segoe UI"/>
                <a:cs typeface="Segoe UI"/>
              </a:rPr>
              <a:t>of</a:t>
            </a:r>
            <a:r>
              <a:rPr sz="1200" b="1" spc="45" dirty="0">
                <a:solidFill>
                  <a:srgbClr val="00A650"/>
                </a:solidFill>
                <a:latin typeface="Segoe UI"/>
                <a:cs typeface="Segoe UI"/>
              </a:rPr>
              <a:t> </a:t>
            </a:r>
            <a:r>
              <a:rPr sz="1200" b="1" spc="20" dirty="0">
                <a:solidFill>
                  <a:srgbClr val="00A650"/>
                </a:solidFill>
                <a:latin typeface="Segoe UI"/>
                <a:cs typeface="Segoe UI"/>
              </a:rPr>
              <a:t>IRR</a:t>
            </a:r>
            <a:endParaRPr sz="1200">
              <a:latin typeface="Segoe UI"/>
              <a:cs typeface="Segoe UI"/>
            </a:endParaRPr>
          </a:p>
          <a:p>
            <a:pPr marL="378460" marR="6350" indent="-365760" algn="just">
              <a:lnSpc>
                <a:spcPct val="110900"/>
              </a:lnSpc>
              <a:spcBef>
                <a:spcPts val="509"/>
              </a:spcBef>
              <a:buSzPct val="109090"/>
              <a:buFont typeface="Wingdings"/>
              <a:buChar char=""/>
              <a:tabLst>
                <a:tab pos="379095" algn="l"/>
              </a:tabLst>
            </a:pPr>
            <a:r>
              <a:rPr sz="1100" spc="-5" dirty="0">
                <a:latin typeface="Segoe UI"/>
                <a:cs typeface="Segoe UI"/>
              </a:rPr>
              <a:t>The calculation process is </a:t>
            </a:r>
            <a:r>
              <a:rPr sz="1100" b="1" dirty="0">
                <a:latin typeface="Segoe UI"/>
                <a:cs typeface="Segoe UI"/>
              </a:rPr>
              <a:t>tedious </a:t>
            </a:r>
            <a:r>
              <a:rPr sz="1100" spc="-5" dirty="0">
                <a:latin typeface="Segoe UI"/>
                <a:cs typeface="Segoe UI"/>
              </a:rPr>
              <a:t>if there </a:t>
            </a:r>
            <a:r>
              <a:rPr sz="1100" dirty="0">
                <a:latin typeface="Segoe UI"/>
                <a:cs typeface="Segoe UI"/>
              </a:rPr>
              <a:t>are more </a:t>
            </a:r>
            <a:r>
              <a:rPr sz="1100" spc="-5" dirty="0">
                <a:latin typeface="Segoe UI"/>
                <a:cs typeface="Segoe UI"/>
              </a:rPr>
              <a:t>than </a:t>
            </a:r>
            <a:r>
              <a:rPr sz="1100" dirty="0">
                <a:latin typeface="Segoe UI"/>
                <a:cs typeface="Segoe UI"/>
              </a:rPr>
              <a:t>one </a:t>
            </a:r>
            <a:r>
              <a:rPr sz="1100" spc="-5" dirty="0">
                <a:latin typeface="Segoe UI"/>
                <a:cs typeface="Segoe UI"/>
              </a:rPr>
              <a:t>cash outflows  interspersed between the cash inflows, there can be multiple IRR, the  interpretation </a:t>
            </a:r>
            <a:r>
              <a:rPr sz="1100" dirty="0">
                <a:latin typeface="Segoe UI"/>
                <a:cs typeface="Segoe UI"/>
              </a:rPr>
              <a:t>of </a:t>
            </a:r>
            <a:r>
              <a:rPr sz="1100" spc="-5" dirty="0">
                <a:latin typeface="Segoe UI"/>
                <a:cs typeface="Segoe UI"/>
              </a:rPr>
              <a:t>which is</a:t>
            </a:r>
            <a:r>
              <a:rPr sz="1100" spc="-10" dirty="0">
                <a:latin typeface="Segoe UI"/>
                <a:cs typeface="Segoe UI"/>
              </a:rPr>
              <a:t> </a:t>
            </a:r>
            <a:r>
              <a:rPr sz="1100" spc="-5" dirty="0">
                <a:latin typeface="Segoe UI"/>
                <a:cs typeface="Segoe UI"/>
              </a:rPr>
              <a:t>difficult.</a:t>
            </a:r>
            <a:endParaRPr sz="1100">
              <a:latin typeface="Segoe UI"/>
              <a:cs typeface="Segoe UI"/>
            </a:endParaRPr>
          </a:p>
        </p:txBody>
      </p:sp>
      <p:sp>
        <p:nvSpPr>
          <p:cNvPr id="6" name="object 6"/>
          <p:cNvSpPr/>
          <p:nvPr/>
        </p:nvSpPr>
        <p:spPr>
          <a:xfrm>
            <a:off x="1933575" y="2584704"/>
            <a:ext cx="3219449" cy="2085522"/>
          </a:xfrm>
          <a:prstGeom prst="rect">
            <a:avLst/>
          </a:prstGeom>
          <a:blipFill>
            <a:blip r:embed="rId2" cstate="print"/>
            <a:stretch>
              <a:fillRect/>
            </a:stretch>
          </a:blipFill>
        </p:spPr>
        <p:txBody>
          <a:bodyPr wrap="square" lIns="0" tIns="0" rIns="0" bIns="0" rtlCol="0"/>
          <a:lstStyle/>
          <a:p>
            <a:endParaRP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 name="object 3"/>
          <p:cNvSpPr txBox="1"/>
          <p:nvPr/>
        </p:nvSpPr>
        <p:spPr>
          <a:xfrm>
            <a:off x="5091176" y="746251"/>
            <a:ext cx="316865" cy="193675"/>
          </a:xfrm>
          <a:prstGeom prst="rect">
            <a:avLst/>
          </a:prstGeom>
        </p:spPr>
        <p:txBody>
          <a:bodyPr vert="horz" wrap="square" lIns="0" tIns="12700" rIns="0" bIns="0" rtlCol="0">
            <a:spAutoFit/>
          </a:bodyPr>
          <a:lstStyle/>
          <a:p>
            <a:pPr marL="12700">
              <a:lnSpc>
                <a:spcPct val="100000"/>
              </a:lnSpc>
              <a:spcBef>
                <a:spcPts val="100"/>
              </a:spcBef>
            </a:pPr>
            <a:r>
              <a:rPr sz="1100" b="1" spc="25" dirty="0">
                <a:solidFill>
                  <a:srgbClr val="FFFFFF"/>
                </a:solidFill>
                <a:latin typeface="Segoe UI"/>
                <a:cs typeface="Segoe UI"/>
              </a:rPr>
              <a:t>7</a:t>
            </a:r>
            <a:r>
              <a:rPr sz="1100" b="1" spc="10" dirty="0">
                <a:solidFill>
                  <a:srgbClr val="FFFFFF"/>
                </a:solidFill>
                <a:latin typeface="Segoe UI"/>
                <a:cs typeface="Segoe UI"/>
              </a:rPr>
              <a:t>.</a:t>
            </a:r>
            <a:r>
              <a:rPr sz="1100" b="1" spc="25" dirty="0">
                <a:solidFill>
                  <a:srgbClr val="FFFFFF"/>
                </a:solidFill>
                <a:latin typeface="Segoe UI"/>
                <a:cs typeface="Segoe UI"/>
              </a:rPr>
              <a:t>41</a:t>
            </a:r>
            <a:endParaRPr sz="1100">
              <a:latin typeface="Segoe UI"/>
              <a:cs typeface="Segoe UI"/>
            </a:endParaRPr>
          </a:p>
        </p:txBody>
      </p:sp>
      <p:sp>
        <p:nvSpPr>
          <p:cNvPr id="5" name="object 5"/>
          <p:cNvSpPr txBox="1"/>
          <p:nvPr/>
        </p:nvSpPr>
        <p:spPr>
          <a:xfrm>
            <a:off x="901700" y="1246745"/>
            <a:ext cx="5285105" cy="4946650"/>
          </a:xfrm>
          <a:prstGeom prst="rect">
            <a:avLst/>
          </a:prstGeom>
        </p:spPr>
        <p:txBody>
          <a:bodyPr vert="horz" wrap="square" lIns="0" tIns="12700" rIns="0" bIns="0" rtlCol="0">
            <a:spAutoFit/>
          </a:bodyPr>
          <a:lstStyle/>
          <a:p>
            <a:pPr marL="377825" marR="6350" indent="-365760" algn="just">
              <a:lnSpc>
                <a:spcPct val="110900"/>
              </a:lnSpc>
              <a:spcBef>
                <a:spcPts val="100"/>
              </a:spcBef>
              <a:buSzPct val="109090"/>
              <a:buFont typeface="Wingdings"/>
              <a:buChar char=""/>
              <a:tabLst>
                <a:tab pos="378460" algn="l"/>
              </a:tabLst>
            </a:pPr>
            <a:r>
              <a:rPr sz="1100" spc="-5" dirty="0">
                <a:latin typeface="Segoe UI"/>
                <a:cs typeface="Segoe UI"/>
              </a:rPr>
              <a:t>The IRR approach creates </a:t>
            </a:r>
            <a:r>
              <a:rPr sz="1100" dirty="0">
                <a:latin typeface="Segoe UI"/>
                <a:cs typeface="Segoe UI"/>
              </a:rPr>
              <a:t>a </a:t>
            </a:r>
            <a:r>
              <a:rPr sz="1100" b="1" spc="-5" dirty="0">
                <a:latin typeface="Segoe UI"/>
                <a:cs typeface="Segoe UI"/>
              </a:rPr>
              <a:t>peculiar situation </a:t>
            </a:r>
            <a:r>
              <a:rPr sz="1100" spc="-5" dirty="0">
                <a:latin typeface="Segoe UI"/>
                <a:cs typeface="Segoe UI"/>
              </a:rPr>
              <a:t>if we compare two projects with  different inflow/outflow</a:t>
            </a:r>
            <a:r>
              <a:rPr sz="1100" spc="-10" dirty="0">
                <a:latin typeface="Segoe UI"/>
                <a:cs typeface="Segoe UI"/>
              </a:rPr>
              <a:t> </a:t>
            </a:r>
            <a:r>
              <a:rPr sz="1100" spc="-5" dirty="0">
                <a:latin typeface="Segoe UI"/>
                <a:cs typeface="Segoe UI"/>
              </a:rPr>
              <a:t>patterns.</a:t>
            </a:r>
            <a:endParaRPr sz="1100" dirty="0">
              <a:latin typeface="Segoe UI"/>
              <a:cs typeface="Segoe UI"/>
            </a:endParaRPr>
          </a:p>
          <a:p>
            <a:pPr marL="377825" marR="5080" indent="-365760" algn="just">
              <a:lnSpc>
                <a:spcPct val="110900"/>
              </a:lnSpc>
              <a:spcBef>
                <a:spcPts val="600"/>
              </a:spcBef>
              <a:buSzPct val="109090"/>
              <a:buFont typeface="Wingdings"/>
              <a:buChar char=""/>
              <a:tabLst>
                <a:tab pos="378460" algn="l"/>
              </a:tabLst>
            </a:pPr>
            <a:r>
              <a:rPr sz="1100" spc="-5" dirty="0">
                <a:latin typeface="Segoe UI"/>
                <a:cs typeface="Segoe UI"/>
              </a:rPr>
              <a:t>It</a:t>
            </a:r>
            <a:r>
              <a:rPr sz="1100" spc="-35" dirty="0">
                <a:latin typeface="Segoe UI"/>
                <a:cs typeface="Segoe UI"/>
              </a:rPr>
              <a:t> </a:t>
            </a:r>
            <a:r>
              <a:rPr sz="1100" spc="-5" dirty="0">
                <a:latin typeface="Segoe UI"/>
                <a:cs typeface="Segoe UI"/>
              </a:rPr>
              <a:t>is</a:t>
            </a:r>
            <a:r>
              <a:rPr sz="1100" spc="-20" dirty="0">
                <a:latin typeface="Segoe UI"/>
                <a:cs typeface="Segoe UI"/>
              </a:rPr>
              <a:t> </a:t>
            </a:r>
            <a:r>
              <a:rPr sz="1100" spc="-5" dirty="0">
                <a:latin typeface="Segoe UI"/>
                <a:cs typeface="Segoe UI"/>
              </a:rPr>
              <a:t>assumed</a:t>
            </a:r>
            <a:r>
              <a:rPr sz="1100" spc="-35" dirty="0">
                <a:latin typeface="Segoe UI"/>
                <a:cs typeface="Segoe UI"/>
              </a:rPr>
              <a:t> </a:t>
            </a:r>
            <a:r>
              <a:rPr sz="1100" spc="-5" dirty="0">
                <a:latin typeface="Segoe UI"/>
                <a:cs typeface="Segoe UI"/>
              </a:rPr>
              <a:t>that</a:t>
            </a:r>
            <a:r>
              <a:rPr sz="1100" spc="-30" dirty="0">
                <a:latin typeface="Segoe UI"/>
                <a:cs typeface="Segoe UI"/>
              </a:rPr>
              <a:t> </a:t>
            </a:r>
            <a:r>
              <a:rPr sz="1100" spc="-5" dirty="0">
                <a:latin typeface="Segoe UI"/>
                <a:cs typeface="Segoe UI"/>
              </a:rPr>
              <a:t>under</a:t>
            </a:r>
            <a:r>
              <a:rPr sz="1100" spc="-30" dirty="0">
                <a:latin typeface="Segoe UI"/>
                <a:cs typeface="Segoe UI"/>
              </a:rPr>
              <a:t> </a:t>
            </a:r>
            <a:r>
              <a:rPr sz="1100" dirty="0">
                <a:latin typeface="Segoe UI"/>
                <a:cs typeface="Segoe UI"/>
              </a:rPr>
              <a:t>this</a:t>
            </a:r>
            <a:r>
              <a:rPr sz="1100" spc="-35" dirty="0">
                <a:latin typeface="Segoe UI"/>
                <a:cs typeface="Segoe UI"/>
              </a:rPr>
              <a:t> </a:t>
            </a:r>
            <a:r>
              <a:rPr sz="1100" spc="-5" dirty="0">
                <a:latin typeface="Segoe UI"/>
                <a:cs typeface="Segoe UI"/>
              </a:rPr>
              <a:t>method</a:t>
            </a:r>
            <a:r>
              <a:rPr sz="1100" spc="-30" dirty="0">
                <a:latin typeface="Segoe UI"/>
                <a:cs typeface="Segoe UI"/>
              </a:rPr>
              <a:t> </a:t>
            </a:r>
            <a:r>
              <a:rPr sz="1100" spc="-5" dirty="0">
                <a:latin typeface="Segoe UI"/>
                <a:cs typeface="Segoe UI"/>
              </a:rPr>
              <a:t>all</a:t>
            </a:r>
            <a:r>
              <a:rPr sz="1100" spc="-40" dirty="0">
                <a:latin typeface="Segoe UI"/>
                <a:cs typeface="Segoe UI"/>
              </a:rPr>
              <a:t> </a:t>
            </a:r>
            <a:r>
              <a:rPr sz="1100" spc="-5" dirty="0">
                <a:latin typeface="Segoe UI"/>
                <a:cs typeface="Segoe UI"/>
              </a:rPr>
              <a:t>the</a:t>
            </a:r>
            <a:r>
              <a:rPr sz="1100" spc="-30" dirty="0">
                <a:latin typeface="Segoe UI"/>
                <a:cs typeface="Segoe UI"/>
              </a:rPr>
              <a:t> </a:t>
            </a:r>
            <a:r>
              <a:rPr sz="1100" spc="-5" dirty="0">
                <a:latin typeface="Segoe UI"/>
                <a:cs typeface="Segoe UI"/>
              </a:rPr>
              <a:t>future</a:t>
            </a:r>
            <a:r>
              <a:rPr sz="1100" spc="-25" dirty="0">
                <a:latin typeface="Segoe UI"/>
                <a:cs typeface="Segoe UI"/>
              </a:rPr>
              <a:t> </a:t>
            </a:r>
            <a:r>
              <a:rPr sz="1100" spc="-5" dirty="0">
                <a:latin typeface="Segoe UI"/>
                <a:cs typeface="Segoe UI"/>
              </a:rPr>
              <a:t>cash</a:t>
            </a:r>
            <a:r>
              <a:rPr sz="1100" spc="-30" dirty="0">
                <a:latin typeface="Segoe UI"/>
                <a:cs typeface="Segoe UI"/>
              </a:rPr>
              <a:t> </a:t>
            </a:r>
            <a:r>
              <a:rPr sz="1100" spc="-5" dirty="0">
                <a:latin typeface="Segoe UI"/>
                <a:cs typeface="Segoe UI"/>
              </a:rPr>
              <a:t>inflows</a:t>
            </a:r>
            <a:r>
              <a:rPr sz="1100" spc="-30" dirty="0">
                <a:latin typeface="Segoe UI"/>
                <a:cs typeface="Segoe UI"/>
              </a:rPr>
              <a:t> </a:t>
            </a:r>
            <a:r>
              <a:rPr sz="1100" dirty="0">
                <a:latin typeface="Segoe UI"/>
                <a:cs typeface="Segoe UI"/>
              </a:rPr>
              <a:t>of</a:t>
            </a:r>
            <a:r>
              <a:rPr sz="1100" spc="-35" dirty="0">
                <a:latin typeface="Segoe UI"/>
                <a:cs typeface="Segoe UI"/>
              </a:rPr>
              <a:t> </a:t>
            </a:r>
            <a:r>
              <a:rPr sz="1100" dirty="0">
                <a:latin typeface="Segoe UI"/>
                <a:cs typeface="Segoe UI"/>
              </a:rPr>
              <a:t>a</a:t>
            </a:r>
            <a:r>
              <a:rPr sz="1100" spc="-25" dirty="0">
                <a:latin typeface="Segoe UI"/>
                <a:cs typeface="Segoe UI"/>
              </a:rPr>
              <a:t> </a:t>
            </a:r>
            <a:r>
              <a:rPr sz="1100" spc="-5" dirty="0">
                <a:latin typeface="Segoe UI"/>
                <a:cs typeface="Segoe UI"/>
              </a:rPr>
              <a:t>proposal</a:t>
            </a:r>
            <a:r>
              <a:rPr sz="1100" spc="-40" dirty="0">
                <a:latin typeface="Segoe UI"/>
                <a:cs typeface="Segoe UI"/>
              </a:rPr>
              <a:t> </a:t>
            </a:r>
            <a:r>
              <a:rPr sz="1100" dirty="0">
                <a:latin typeface="Segoe UI"/>
                <a:cs typeface="Segoe UI"/>
              </a:rPr>
              <a:t>are  </a:t>
            </a:r>
            <a:r>
              <a:rPr sz="1100" spc="-5" dirty="0">
                <a:latin typeface="Segoe UI"/>
                <a:cs typeface="Segoe UI"/>
              </a:rPr>
              <a:t>reinvested </a:t>
            </a:r>
            <a:r>
              <a:rPr sz="1100" dirty="0">
                <a:latin typeface="Segoe UI"/>
                <a:cs typeface="Segoe UI"/>
              </a:rPr>
              <a:t>at a rate </a:t>
            </a:r>
            <a:r>
              <a:rPr sz="1100" spc="-10" dirty="0">
                <a:latin typeface="Segoe UI"/>
                <a:cs typeface="Segoe UI"/>
              </a:rPr>
              <a:t>equal </a:t>
            </a:r>
            <a:r>
              <a:rPr sz="1100" spc="-5" dirty="0">
                <a:latin typeface="Segoe UI"/>
                <a:cs typeface="Segoe UI"/>
              </a:rPr>
              <a:t>to the IRR. It is </a:t>
            </a:r>
            <a:r>
              <a:rPr sz="1100" b="1" spc="-5" dirty="0">
                <a:latin typeface="Segoe UI"/>
                <a:cs typeface="Segoe UI"/>
              </a:rPr>
              <a:t>ridiculous </a:t>
            </a:r>
            <a:r>
              <a:rPr sz="1100" b="1" dirty="0">
                <a:latin typeface="Segoe UI"/>
                <a:cs typeface="Segoe UI"/>
              </a:rPr>
              <a:t>to </a:t>
            </a:r>
            <a:r>
              <a:rPr sz="1100" b="1" spc="-5" dirty="0">
                <a:latin typeface="Segoe UI"/>
                <a:cs typeface="Segoe UI"/>
              </a:rPr>
              <a:t>imagine </a:t>
            </a:r>
            <a:r>
              <a:rPr sz="1100" spc="-5" dirty="0">
                <a:latin typeface="Segoe UI"/>
                <a:cs typeface="Segoe UI"/>
              </a:rPr>
              <a:t>that the same  </a:t>
            </a:r>
            <a:r>
              <a:rPr sz="1100" dirty="0">
                <a:latin typeface="Segoe UI"/>
                <a:cs typeface="Segoe UI"/>
              </a:rPr>
              <a:t>firm has a </a:t>
            </a:r>
            <a:r>
              <a:rPr sz="1100" spc="-5" dirty="0">
                <a:latin typeface="Segoe UI"/>
                <a:cs typeface="Segoe UI"/>
              </a:rPr>
              <a:t>ability to reinvest the cash flows at </a:t>
            </a:r>
            <a:r>
              <a:rPr sz="1100" dirty="0">
                <a:latin typeface="Segoe UI"/>
                <a:cs typeface="Segoe UI"/>
              </a:rPr>
              <a:t>a </a:t>
            </a:r>
            <a:r>
              <a:rPr sz="1100" spc="-5" dirty="0">
                <a:latin typeface="Segoe UI"/>
                <a:cs typeface="Segoe UI"/>
              </a:rPr>
              <a:t>rate equal to</a:t>
            </a:r>
            <a:r>
              <a:rPr sz="1100" spc="15" dirty="0">
                <a:latin typeface="Segoe UI"/>
                <a:cs typeface="Segoe UI"/>
              </a:rPr>
              <a:t> </a:t>
            </a:r>
            <a:r>
              <a:rPr sz="1100" spc="-5" dirty="0">
                <a:latin typeface="Segoe UI"/>
                <a:cs typeface="Segoe UI"/>
              </a:rPr>
              <a:t>IRR.</a:t>
            </a:r>
            <a:endParaRPr sz="1100" dirty="0">
              <a:latin typeface="Segoe UI"/>
              <a:cs typeface="Segoe UI"/>
            </a:endParaRPr>
          </a:p>
          <a:p>
            <a:pPr marL="377825" marR="5080" indent="-365760" algn="just">
              <a:lnSpc>
                <a:spcPct val="110900"/>
              </a:lnSpc>
              <a:spcBef>
                <a:spcPts val="600"/>
              </a:spcBef>
              <a:buSzPct val="109090"/>
              <a:buFont typeface="Wingdings"/>
              <a:buChar char=""/>
              <a:tabLst>
                <a:tab pos="378460" algn="l"/>
              </a:tabLst>
            </a:pPr>
            <a:r>
              <a:rPr sz="1100" spc="5" dirty="0">
                <a:latin typeface="Segoe UI"/>
                <a:cs typeface="Segoe UI"/>
              </a:rPr>
              <a:t>If </a:t>
            </a:r>
            <a:r>
              <a:rPr sz="1100" b="1" spc="10" dirty="0">
                <a:latin typeface="Segoe UI"/>
                <a:cs typeface="Segoe UI"/>
              </a:rPr>
              <a:t>mutually exclusive </a:t>
            </a:r>
            <a:r>
              <a:rPr sz="1100" b="1" spc="15" dirty="0">
                <a:latin typeface="Segoe UI"/>
                <a:cs typeface="Segoe UI"/>
              </a:rPr>
              <a:t>projects </a:t>
            </a:r>
            <a:r>
              <a:rPr sz="1100" spc="15" dirty="0">
                <a:latin typeface="Segoe UI"/>
                <a:cs typeface="Segoe UI"/>
              </a:rPr>
              <a:t>are considered </a:t>
            </a:r>
            <a:r>
              <a:rPr sz="1100" spc="10" dirty="0">
                <a:latin typeface="Segoe UI"/>
                <a:cs typeface="Segoe UI"/>
              </a:rPr>
              <a:t>as investment </a:t>
            </a:r>
            <a:r>
              <a:rPr sz="1100" spc="15" dirty="0">
                <a:latin typeface="Segoe UI"/>
                <a:cs typeface="Segoe UI"/>
              </a:rPr>
              <a:t>options which  </a:t>
            </a:r>
            <a:r>
              <a:rPr sz="1100" spc="10" dirty="0">
                <a:latin typeface="Segoe UI"/>
                <a:cs typeface="Segoe UI"/>
              </a:rPr>
              <a:t>have </a:t>
            </a:r>
            <a:r>
              <a:rPr sz="1100" spc="15" dirty="0">
                <a:latin typeface="Segoe UI"/>
                <a:cs typeface="Segoe UI"/>
              </a:rPr>
              <a:t>considerably </a:t>
            </a:r>
            <a:r>
              <a:rPr sz="1100" spc="10" dirty="0">
                <a:latin typeface="Segoe UI"/>
                <a:cs typeface="Segoe UI"/>
              </a:rPr>
              <a:t>different cash </a:t>
            </a:r>
            <a:r>
              <a:rPr sz="1100" spc="15" dirty="0">
                <a:latin typeface="Segoe UI"/>
                <a:cs typeface="Segoe UI"/>
              </a:rPr>
              <a:t>outlays. </a:t>
            </a:r>
            <a:r>
              <a:rPr sz="1100" dirty="0">
                <a:latin typeface="Segoe UI"/>
                <a:cs typeface="Segoe UI"/>
              </a:rPr>
              <a:t>A </a:t>
            </a:r>
            <a:r>
              <a:rPr sz="1100" spc="15" dirty="0">
                <a:latin typeface="Segoe UI"/>
                <a:cs typeface="Segoe UI"/>
              </a:rPr>
              <a:t>project </a:t>
            </a:r>
            <a:r>
              <a:rPr sz="1100" spc="10" dirty="0">
                <a:latin typeface="Segoe UI"/>
                <a:cs typeface="Segoe UI"/>
              </a:rPr>
              <a:t>with </a:t>
            </a:r>
            <a:r>
              <a:rPr sz="1100" dirty="0">
                <a:latin typeface="Segoe UI"/>
                <a:cs typeface="Segoe UI"/>
              </a:rPr>
              <a:t>a </a:t>
            </a:r>
            <a:r>
              <a:rPr sz="1100" spc="15" dirty="0">
                <a:latin typeface="Segoe UI"/>
                <a:cs typeface="Segoe UI"/>
              </a:rPr>
              <a:t>larger </a:t>
            </a:r>
            <a:r>
              <a:rPr sz="1100" spc="20" dirty="0">
                <a:latin typeface="Segoe UI"/>
                <a:cs typeface="Segoe UI"/>
              </a:rPr>
              <a:t>fund  </a:t>
            </a:r>
            <a:r>
              <a:rPr sz="1100" spc="15" dirty="0">
                <a:latin typeface="Segoe UI"/>
                <a:cs typeface="Segoe UI"/>
              </a:rPr>
              <a:t>commitment </a:t>
            </a:r>
            <a:r>
              <a:rPr sz="1100" spc="10" dirty="0">
                <a:latin typeface="Segoe UI"/>
                <a:cs typeface="Segoe UI"/>
              </a:rPr>
              <a:t>but lower IRR </a:t>
            </a:r>
            <a:r>
              <a:rPr sz="1100" spc="15" dirty="0">
                <a:latin typeface="Segoe UI"/>
                <a:cs typeface="Segoe UI"/>
              </a:rPr>
              <a:t>contributes </a:t>
            </a:r>
            <a:r>
              <a:rPr sz="1100" spc="10" dirty="0">
                <a:latin typeface="Segoe UI"/>
                <a:cs typeface="Segoe UI"/>
              </a:rPr>
              <a:t>more </a:t>
            </a:r>
            <a:r>
              <a:rPr sz="1100" dirty="0">
                <a:latin typeface="Segoe UI"/>
                <a:cs typeface="Segoe UI"/>
              </a:rPr>
              <a:t>in </a:t>
            </a:r>
            <a:r>
              <a:rPr sz="1100" spc="15" dirty="0">
                <a:latin typeface="Segoe UI"/>
                <a:cs typeface="Segoe UI"/>
              </a:rPr>
              <a:t>terms </a:t>
            </a:r>
            <a:r>
              <a:rPr sz="1100" spc="5" dirty="0">
                <a:latin typeface="Segoe UI"/>
                <a:cs typeface="Segoe UI"/>
              </a:rPr>
              <a:t>of </a:t>
            </a:r>
            <a:r>
              <a:rPr sz="1100" spc="15" dirty="0">
                <a:latin typeface="Segoe UI"/>
                <a:cs typeface="Segoe UI"/>
              </a:rPr>
              <a:t>absolute </a:t>
            </a:r>
            <a:r>
              <a:rPr sz="1100" spc="10" dirty="0">
                <a:latin typeface="Segoe UI"/>
                <a:cs typeface="Segoe UI"/>
              </a:rPr>
              <a:t>NPV and  </a:t>
            </a:r>
            <a:r>
              <a:rPr sz="1100" spc="15" dirty="0">
                <a:latin typeface="Segoe UI"/>
                <a:cs typeface="Segoe UI"/>
              </a:rPr>
              <a:t>increases </a:t>
            </a:r>
            <a:r>
              <a:rPr sz="1100" spc="10" dirty="0">
                <a:latin typeface="Segoe UI"/>
                <a:cs typeface="Segoe UI"/>
              </a:rPr>
              <a:t>the </a:t>
            </a:r>
            <a:r>
              <a:rPr sz="1100" spc="15" dirty="0">
                <a:latin typeface="Segoe UI"/>
                <a:cs typeface="Segoe UI"/>
              </a:rPr>
              <a:t>shareholders’ wealth. </a:t>
            </a:r>
            <a:r>
              <a:rPr sz="1100" spc="5" dirty="0">
                <a:latin typeface="Segoe UI"/>
                <a:cs typeface="Segoe UI"/>
              </a:rPr>
              <a:t>In </a:t>
            </a:r>
            <a:r>
              <a:rPr sz="1100" spc="10" dirty="0">
                <a:latin typeface="Segoe UI"/>
                <a:cs typeface="Segoe UI"/>
              </a:rPr>
              <a:t>such </a:t>
            </a:r>
            <a:r>
              <a:rPr sz="1100" spc="15" dirty="0">
                <a:latin typeface="Segoe UI"/>
                <a:cs typeface="Segoe UI"/>
              </a:rPr>
              <a:t>situation decisions based </a:t>
            </a:r>
            <a:r>
              <a:rPr sz="1100" spc="10" dirty="0">
                <a:latin typeface="Segoe UI"/>
                <a:cs typeface="Segoe UI"/>
              </a:rPr>
              <a:t>only </a:t>
            </a:r>
            <a:r>
              <a:rPr sz="1100" spc="5" dirty="0">
                <a:latin typeface="Segoe UI"/>
                <a:cs typeface="Segoe UI"/>
              </a:rPr>
              <a:t>on  </a:t>
            </a:r>
            <a:r>
              <a:rPr sz="1100" spc="10" dirty="0">
                <a:latin typeface="Segoe UI"/>
                <a:cs typeface="Segoe UI"/>
              </a:rPr>
              <a:t>IRR </a:t>
            </a:r>
            <a:r>
              <a:rPr sz="1100" spc="15" dirty="0">
                <a:latin typeface="Segoe UI"/>
                <a:cs typeface="Segoe UI"/>
              </a:rPr>
              <a:t>criterion </a:t>
            </a:r>
            <a:r>
              <a:rPr sz="1100" spc="10" dirty="0">
                <a:latin typeface="Segoe UI"/>
                <a:cs typeface="Segoe UI"/>
              </a:rPr>
              <a:t>may not be</a:t>
            </a:r>
            <a:r>
              <a:rPr sz="1100" spc="120" dirty="0">
                <a:latin typeface="Segoe UI"/>
                <a:cs typeface="Segoe UI"/>
              </a:rPr>
              <a:t> </a:t>
            </a:r>
            <a:r>
              <a:rPr sz="1100" spc="15" dirty="0">
                <a:latin typeface="Segoe UI"/>
                <a:cs typeface="Segoe UI"/>
              </a:rPr>
              <a:t>correct.</a:t>
            </a:r>
            <a:endParaRPr sz="1100" dirty="0">
              <a:latin typeface="Segoe UI"/>
              <a:cs typeface="Segoe UI"/>
            </a:endParaRPr>
          </a:p>
          <a:p>
            <a:pPr marL="12700" algn="just">
              <a:lnSpc>
                <a:spcPct val="100000"/>
              </a:lnSpc>
              <a:spcBef>
                <a:spcPts val="750"/>
              </a:spcBef>
            </a:pPr>
            <a:r>
              <a:rPr sz="1200" b="1" spc="15" dirty="0">
                <a:solidFill>
                  <a:srgbClr val="00A650"/>
                </a:solidFill>
                <a:latin typeface="Segoe UI"/>
                <a:cs typeface="Segoe UI"/>
              </a:rPr>
              <a:t>Modified Internal </a:t>
            </a:r>
            <a:r>
              <a:rPr sz="1200" b="1" spc="10" dirty="0">
                <a:solidFill>
                  <a:srgbClr val="00A650"/>
                </a:solidFill>
                <a:latin typeface="Segoe UI"/>
                <a:cs typeface="Segoe UI"/>
              </a:rPr>
              <a:t>Rate of </a:t>
            </a:r>
            <a:r>
              <a:rPr sz="1200" b="1" spc="15" dirty="0">
                <a:solidFill>
                  <a:srgbClr val="00A650"/>
                </a:solidFill>
                <a:latin typeface="Segoe UI"/>
                <a:cs typeface="Segoe UI"/>
              </a:rPr>
              <a:t>Return</a:t>
            </a:r>
            <a:r>
              <a:rPr sz="1200" b="1" spc="114" dirty="0">
                <a:solidFill>
                  <a:srgbClr val="00A650"/>
                </a:solidFill>
                <a:latin typeface="Segoe UI"/>
                <a:cs typeface="Segoe UI"/>
              </a:rPr>
              <a:t> </a:t>
            </a:r>
            <a:r>
              <a:rPr sz="1200" b="1" spc="10" dirty="0">
                <a:solidFill>
                  <a:srgbClr val="00A650"/>
                </a:solidFill>
                <a:latin typeface="Segoe UI"/>
                <a:cs typeface="Segoe UI"/>
              </a:rPr>
              <a:t>(MIRR)</a:t>
            </a:r>
            <a:endParaRPr sz="1200" dirty="0">
              <a:latin typeface="Segoe UI"/>
              <a:cs typeface="Segoe UI"/>
            </a:endParaRPr>
          </a:p>
          <a:p>
            <a:pPr marL="12700" marR="6350" algn="just">
              <a:lnSpc>
                <a:spcPct val="110900"/>
              </a:lnSpc>
              <a:spcBef>
                <a:spcPts val="495"/>
              </a:spcBef>
            </a:pPr>
            <a:r>
              <a:rPr sz="1100" spc="5" dirty="0">
                <a:latin typeface="Segoe UI"/>
                <a:cs typeface="Segoe UI"/>
              </a:rPr>
              <a:t>As </a:t>
            </a:r>
            <a:r>
              <a:rPr sz="1100" spc="10" dirty="0">
                <a:latin typeface="Segoe UI"/>
                <a:cs typeface="Segoe UI"/>
              </a:rPr>
              <a:t>mentioned </a:t>
            </a:r>
            <a:r>
              <a:rPr sz="1100" spc="15" dirty="0">
                <a:latin typeface="Segoe UI"/>
                <a:cs typeface="Segoe UI"/>
              </a:rPr>
              <a:t>earlier, there </a:t>
            </a:r>
            <a:r>
              <a:rPr sz="1100" spc="10" dirty="0">
                <a:latin typeface="Segoe UI"/>
                <a:cs typeface="Segoe UI"/>
              </a:rPr>
              <a:t>are </a:t>
            </a:r>
            <a:r>
              <a:rPr sz="1100" spc="15" dirty="0">
                <a:latin typeface="Segoe UI"/>
                <a:cs typeface="Segoe UI"/>
              </a:rPr>
              <a:t>several limitations attached </a:t>
            </a:r>
            <a:r>
              <a:rPr sz="1100" spc="10" dirty="0">
                <a:latin typeface="Segoe UI"/>
                <a:cs typeface="Segoe UI"/>
              </a:rPr>
              <a:t>with </a:t>
            </a:r>
            <a:r>
              <a:rPr sz="1100" spc="15" dirty="0">
                <a:latin typeface="Segoe UI"/>
                <a:cs typeface="Segoe UI"/>
              </a:rPr>
              <a:t>the </a:t>
            </a:r>
            <a:r>
              <a:rPr sz="1100" spc="10" dirty="0">
                <a:latin typeface="Segoe UI"/>
                <a:cs typeface="Segoe UI"/>
              </a:rPr>
              <a:t>concept of the  </a:t>
            </a:r>
            <a:r>
              <a:rPr sz="1100" spc="15" dirty="0">
                <a:latin typeface="Segoe UI"/>
                <a:cs typeface="Segoe UI"/>
              </a:rPr>
              <a:t>conventional </a:t>
            </a:r>
            <a:r>
              <a:rPr sz="1100" spc="10" dirty="0">
                <a:latin typeface="Segoe UI"/>
                <a:cs typeface="Segoe UI"/>
              </a:rPr>
              <a:t>Internal </a:t>
            </a:r>
            <a:r>
              <a:rPr sz="1100" spc="15" dirty="0">
                <a:latin typeface="Segoe UI"/>
                <a:cs typeface="Segoe UI"/>
              </a:rPr>
              <a:t>Rate </a:t>
            </a:r>
            <a:r>
              <a:rPr sz="1100" spc="10" dirty="0">
                <a:latin typeface="Segoe UI"/>
                <a:cs typeface="Segoe UI"/>
              </a:rPr>
              <a:t>of Return. The MIRR </a:t>
            </a:r>
            <a:r>
              <a:rPr sz="1100" spc="15" dirty="0">
                <a:latin typeface="Segoe UI"/>
                <a:cs typeface="Segoe UI"/>
              </a:rPr>
              <a:t>addresses </a:t>
            </a:r>
            <a:r>
              <a:rPr sz="1100" spc="10" dirty="0">
                <a:latin typeface="Segoe UI"/>
                <a:cs typeface="Segoe UI"/>
              </a:rPr>
              <a:t>some of these  </a:t>
            </a:r>
            <a:r>
              <a:rPr sz="1100" spc="15" dirty="0">
                <a:latin typeface="Segoe UI"/>
                <a:cs typeface="Segoe UI"/>
              </a:rPr>
              <a:t>deficiencies </a:t>
            </a:r>
            <a:r>
              <a:rPr sz="1100" spc="10" dirty="0">
                <a:latin typeface="Segoe UI"/>
                <a:cs typeface="Segoe UI"/>
              </a:rPr>
              <a:t>e.g., it </a:t>
            </a:r>
            <a:r>
              <a:rPr sz="1100" spc="15" dirty="0">
                <a:latin typeface="Segoe UI"/>
                <a:cs typeface="Segoe UI"/>
              </a:rPr>
              <a:t>eliminates multiple </a:t>
            </a:r>
            <a:r>
              <a:rPr sz="1100" spc="10" dirty="0">
                <a:latin typeface="Segoe UI"/>
                <a:cs typeface="Segoe UI"/>
              </a:rPr>
              <a:t>IRR rates; it </a:t>
            </a:r>
            <a:r>
              <a:rPr sz="1100" spc="15" dirty="0">
                <a:latin typeface="Segoe UI"/>
                <a:cs typeface="Segoe UI"/>
              </a:rPr>
              <a:t>addresses </a:t>
            </a:r>
            <a:r>
              <a:rPr sz="1100" spc="10" dirty="0">
                <a:latin typeface="Segoe UI"/>
                <a:cs typeface="Segoe UI"/>
              </a:rPr>
              <a:t>the </a:t>
            </a:r>
            <a:r>
              <a:rPr sz="1100" spc="15" dirty="0">
                <a:latin typeface="Segoe UI"/>
                <a:cs typeface="Segoe UI"/>
              </a:rPr>
              <a:t>reinvestment </a:t>
            </a:r>
            <a:r>
              <a:rPr sz="1100" spc="10" dirty="0">
                <a:latin typeface="Segoe UI"/>
                <a:cs typeface="Segoe UI"/>
              </a:rPr>
              <a:t>rate  </a:t>
            </a:r>
            <a:r>
              <a:rPr sz="1100" spc="15" dirty="0">
                <a:latin typeface="Segoe UI"/>
                <a:cs typeface="Segoe UI"/>
              </a:rPr>
              <a:t>issue</a:t>
            </a:r>
            <a:r>
              <a:rPr sz="1100" spc="-30" dirty="0">
                <a:latin typeface="Segoe UI"/>
                <a:cs typeface="Segoe UI"/>
              </a:rPr>
              <a:t> </a:t>
            </a:r>
            <a:r>
              <a:rPr sz="1100" spc="10" dirty="0">
                <a:latin typeface="Segoe UI"/>
                <a:cs typeface="Segoe UI"/>
              </a:rPr>
              <a:t>and</a:t>
            </a:r>
            <a:r>
              <a:rPr sz="1100" spc="-25" dirty="0">
                <a:latin typeface="Segoe UI"/>
                <a:cs typeface="Segoe UI"/>
              </a:rPr>
              <a:t> </a:t>
            </a:r>
            <a:r>
              <a:rPr sz="1100" spc="15" dirty="0">
                <a:latin typeface="Segoe UI"/>
                <a:cs typeface="Segoe UI"/>
              </a:rPr>
              <a:t>produces</a:t>
            </a:r>
            <a:r>
              <a:rPr sz="1100" spc="-30" dirty="0">
                <a:latin typeface="Segoe UI"/>
                <a:cs typeface="Segoe UI"/>
              </a:rPr>
              <a:t> </a:t>
            </a:r>
            <a:r>
              <a:rPr sz="1100" spc="10" dirty="0">
                <a:latin typeface="Segoe UI"/>
                <a:cs typeface="Segoe UI"/>
              </a:rPr>
              <a:t>results</a:t>
            </a:r>
            <a:r>
              <a:rPr sz="1100" spc="-10" dirty="0">
                <a:latin typeface="Segoe UI"/>
                <a:cs typeface="Segoe UI"/>
              </a:rPr>
              <a:t> </a:t>
            </a:r>
            <a:r>
              <a:rPr sz="1100" spc="10" dirty="0">
                <a:latin typeface="Segoe UI"/>
                <a:cs typeface="Segoe UI"/>
              </a:rPr>
              <a:t>which</a:t>
            </a:r>
            <a:r>
              <a:rPr sz="1100" spc="-25" dirty="0">
                <a:latin typeface="Segoe UI"/>
                <a:cs typeface="Segoe UI"/>
              </a:rPr>
              <a:t> </a:t>
            </a:r>
            <a:r>
              <a:rPr sz="1100" spc="10" dirty="0">
                <a:latin typeface="Segoe UI"/>
                <a:cs typeface="Segoe UI"/>
              </a:rPr>
              <a:t>are</a:t>
            </a:r>
            <a:r>
              <a:rPr sz="1100" spc="-30" dirty="0">
                <a:latin typeface="Segoe UI"/>
                <a:cs typeface="Segoe UI"/>
              </a:rPr>
              <a:t> </a:t>
            </a:r>
            <a:r>
              <a:rPr sz="1100" spc="15" dirty="0">
                <a:latin typeface="Segoe UI"/>
                <a:cs typeface="Segoe UI"/>
              </a:rPr>
              <a:t>consistent</a:t>
            </a:r>
            <a:r>
              <a:rPr sz="1100" spc="-25" dirty="0">
                <a:latin typeface="Segoe UI"/>
                <a:cs typeface="Segoe UI"/>
              </a:rPr>
              <a:t> </a:t>
            </a:r>
            <a:r>
              <a:rPr sz="1100" spc="15" dirty="0">
                <a:latin typeface="Segoe UI"/>
                <a:cs typeface="Segoe UI"/>
              </a:rPr>
              <a:t>with</a:t>
            </a:r>
            <a:r>
              <a:rPr sz="1100" spc="-30" dirty="0">
                <a:latin typeface="Segoe UI"/>
                <a:cs typeface="Segoe UI"/>
              </a:rPr>
              <a:t> </a:t>
            </a:r>
            <a:r>
              <a:rPr sz="1100" spc="15" dirty="0">
                <a:latin typeface="Segoe UI"/>
                <a:cs typeface="Segoe UI"/>
              </a:rPr>
              <a:t>the</a:t>
            </a:r>
            <a:r>
              <a:rPr sz="1100" spc="-35" dirty="0">
                <a:latin typeface="Segoe UI"/>
                <a:cs typeface="Segoe UI"/>
              </a:rPr>
              <a:t> </a:t>
            </a:r>
            <a:r>
              <a:rPr sz="1100" spc="15" dirty="0">
                <a:latin typeface="Segoe UI"/>
                <a:cs typeface="Segoe UI"/>
              </a:rPr>
              <a:t>Net</a:t>
            </a:r>
            <a:r>
              <a:rPr sz="1100" spc="-35" dirty="0">
                <a:latin typeface="Segoe UI"/>
                <a:cs typeface="Segoe UI"/>
              </a:rPr>
              <a:t> </a:t>
            </a:r>
            <a:r>
              <a:rPr sz="1100" spc="15" dirty="0">
                <a:latin typeface="Segoe UI"/>
                <a:cs typeface="Segoe UI"/>
              </a:rPr>
              <a:t>Present</a:t>
            </a:r>
            <a:r>
              <a:rPr sz="1100" spc="-30" dirty="0">
                <a:latin typeface="Segoe UI"/>
                <a:cs typeface="Segoe UI"/>
              </a:rPr>
              <a:t> </a:t>
            </a:r>
            <a:r>
              <a:rPr sz="1100" spc="10" dirty="0">
                <a:latin typeface="Segoe UI"/>
                <a:cs typeface="Segoe UI"/>
              </a:rPr>
              <a:t>Value</a:t>
            </a:r>
            <a:r>
              <a:rPr sz="1100" spc="-25" dirty="0">
                <a:latin typeface="Segoe UI"/>
                <a:cs typeface="Segoe UI"/>
              </a:rPr>
              <a:t> </a:t>
            </a:r>
            <a:r>
              <a:rPr sz="1100" spc="15" dirty="0">
                <a:latin typeface="Segoe UI"/>
                <a:cs typeface="Segoe UI"/>
              </a:rPr>
              <a:t>method.  This method </a:t>
            </a:r>
            <a:r>
              <a:rPr sz="1100" dirty="0">
                <a:latin typeface="Segoe UI"/>
                <a:cs typeface="Segoe UI"/>
              </a:rPr>
              <a:t>is </a:t>
            </a:r>
            <a:r>
              <a:rPr sz="1100" spc="15" dirty="0">
                <a:latin typeface="Segoe UI"/>
                <a:cs typeface="Segoe UI"/>
              </a:rPr>
              <a:t>also </a:t>
            </a:r>
            <a:r>
              <a:rPr sz="1100" spc="10" dirty="0">
                <a:latin typeface="Segoe UI"/>
                <a:cs typeface="Segoe UI"/>
              </a:rPr>
              <a:t>called </a:t>
            </a:r>
            <a:r>
              <a:rPr sz="1100" spc="15" dirty="0">
                <a:latin typeface="Segoe UI"/>
                <a:cs typeface="Segoe UI"/>
              </a:rPr>
              <a:t>Terminal Value</a:t>
            </a:r>
            <a:r>
              <a:rPr sz="1100" spc="175" dirty="0">
                <a:latin typeface="Segoe UI"/>
                <a:cs typeface="Segoe UI"/>
              </a:rPr>
              <a:t> </a:t>
            </a:r>
            <a:r>
              <a:rPr sz="1100" spc="15" dirty="0">
                <a:latin typeface="Segoe UI"/>
                <a:cs typeface="Segoe UI"/>
              </a:rPr>
              <a:t>method.</a:t>
            </a:r>
            <a:endParaRPr sz="1100" dirty="0">
              <a:latin typeface="Segoe UI"/>
              <a:cs typeface="Segoe UI"/>
            </a:endParaRPr>
          </a:p>
          <a:p>
            <a:pPr marL="12700" marR="6985" algn="just">
              <a:lnSpc>
                <a:spcPct val="110700"/>
              </a:lnSpc>
              <a:spcBef>
                <a:spcPts val="605"/>
              </a:spcBef>
            </a:pPr>
            <a:r>
              <a:rPr sz="1100" spc="15" dirty="0">
                <a:latin typeface="Segoe UI"/>
                <a:cs typeface="Segoe UI"/>
              </a:rPr>
              <a:t>Under </a:t>
            </a:r>
            <a:r>
              <a:rPr sz="1100" spc="10" dirty="0">
                <a:latin typeface="Segoe UI"/>
                <a:cs typeface="Segoe UI"/>
              </a:rPr>
              <a:t>this </a:t>
            </a:r>
            <a:r>
              <a:rPr sz="1100" spc="15" dirty="0">
                <a:latin typeface="Segoe UI"/>
                <a:cs typeface="Segoe UI"/>
              </a:rPr>
              <a:t>method, all </a:t>
            </a:r>
            <a:r>
              <a:rPr sz="1100" spc="10" dirty="0">
                <a:latin typeface="Segoe UI"/>
                <a:cs typeface="Segoe UI"/>
              </a:rPr>
              <a:t>cash </a:t>
            </a:r>
            <a:r>
              <a:rPr sz="1100" spc="15" dirty="0">
                <a:latin typeface="Segoe UI"/>
                <a:cs typeface="Segoe UI"/>
              </a:rPr>
              <a:t>flows, apart from </a:t>
            </a:r>
            <a:r>
              <a:rPr sz="1100" spc="5" dirty="0">
                <a:latin typeface="Segoe UI"/>
                <a:cs typeface="Segoe UI"/>
              </a:rPr>
              <a:t>the </a:t>
            </a:r>
            <a:r>
              <a:rPr sz="1100" spc="10" dirty="0">
                <a:latin typeface="Segoe UI"/>
                <a:cs typeface="Segoe UI"/>
              </a:rPr>
              <a:t>initial </a:t>
            </a:r>
            <a:r>
              <a:rPr sz="1100" spc="15" dirty="0">
                <a:latin typeface="Segoe UI"/>
                <a:cs typeface="Segoe UI"/>
              </a:rPr>
              <a:t>investment, </a:t>
            </a:r>
            <a:r>
              <a:rPr sz="1100" spc="10" dirty="0">
                <a:latin typeface="Segoe UI"/>
                <a:cs typeface="Segoe UI"/>
              </a:rPr>
              <a:t>are </a:t>
            </a:r>
            <a:r>
              <a:rPr sz="1100" spc="15" dirty="0">
                <a:latin typeface="Segoe UI"/>
                <a:cs typeface="Segoe UI"/>
              </a:rPr>
              <a:t>brought </a:t>
            </a:r>
            <a:r>
              <a:rPr sz="1100" spc="5" dirty="0">
                <a:latin typeface="Segoe UI"/>
                <a:cs typeface="Segoe UI"/>
              </a:rPr>
              <a:t>to  </a:t>
            </a:r>
            <a:r>
              <a:rPr sz="1100" spc="15" dirty="0">
                <a:latin typeface="Segoe UI"/>
                <a:cs typeface="Segoe UI"/>
              </a:rPr>
              <a:t>the terminal </a:t>
            </a:r>
            <a:r>
              <a:rPr sz="1100" spc="10" dirty="0">
                <a:latin typeface="Segoe UI"/>
                <a:cs typeface="Segoe UI"/>
              </a:rPr>
              <a:t>value using an </a:t>
            </a:r>
            <a:r>
              <a:rPr sz="1100" spc="15" dirty="0">
                <a:latin typeface="Segoe UI"/>
                <a:cs typeface="Segoe UI"/>
              </a:rPr>
              <a:t>appropriate </a:t>
            </a:r>
            <a:r>
              <a:rPr sz="1100" spc="10" dirty="0">
                <a:latin typeface="Segoe UI"/>
                <a:cs typeface="Segoe UI"/>
              </a:rPr>
              <a:t>discount </a:t>
            </a:r>
            <a:r>
              <a:rPr sz="1100" spc="15" dirty="0">
                <a:latin typeface="Segoe UI"/>
                <a:cs typeface="Segoe UI"/>
              </a:rPr>
              <a:t>rate (usually </a:t>
            </a:r>
            <a:r>
              <a:rPr sz="1100" spc="10" dirty="0">
                <a:latin typeface="Segoe UI"/>
                <a:cs typeface="Segoe UI"/>
              </a:rPr>
              <a:t>the Cost of Capital).  </a:t>
            </a:r>
            <a:r>
              <a:rPr sz="1100" spc="15" dirty="0">
                <a:latin typeface="Segoe UI"/>
                <a:cs typeface="Segoe UI"/>
              </a:rPr>
              <a:t>This results </a:t>
            </a:r>
            <a:r>
              <a:rPr sz="1100" spc="10" dirty="0">
                <a:latin typeface="Segoe UI"/>
                <a:cs typeface="Segoe UI"/>
              </a:rPr>
              <a:t>in </a:t>
            </a:r>
            <a:r>
              <a:rPr sz="1100" dirty="0">
                <a:latin typeface="Segoe UI"/>
                <a:cs typeface="Segoe UI"/>
              </a:rPr>
              <a:t>a </a:t>
            </a:r>
            <a:r>
              <a:rPr sz="1100" spc="15" dirty="0">
                <a:latin typeface="Segoe UI"/>
                <a:cs typeface="Segoe UI"/>
              </a:rPr>
              <a:t>single stream </a:t>
            </a:r>
            <a:r>
              <a:rPr sz="1100" spc="5" dirty="0">
                <a:latin typeface="Segoe UI"/>
                <a:cs typeface="Segoe UI"/>
              </a:rPr>
              <a:t>of </a:t>
            </a:r>
            <a:r>
              <a:rPr sz="1100" spc="10" dirty="0">
                <a:latin typeface="Segoe UI"/>
                <a:cs typeface="Segoe UI"/>
              </a:rPr>
              <a:t>cash </a:t>
            </a:r>
            <a:r>
              <a:rPr sz="1100" spc="15" dirty="0">
                <a:latin typeface="Segoe UI"/>
                <a:cs typeface="Segoe UI"/>
              </a:rPr>
              <a:t>inflow </a:t>
            </a:r>
            <a:r>
              <a:rPr sz="1100" dirty="0">
                <a:latin typeface="Segoe UI"/>
                <a:cs typeface="Segoe UI"/>
              </a:rPr>
              <a:t>in </a:t>
            </a:r>
            <a:r>
              <a:rPr sz="1100" spc="15" dirty="0">
                <a:latin typeface="Segoe UI"/>
                <a:cs typeface="Segoe UI"/>
              </a:rPr>
              <a:t>the terminal year. </a:t>
            </a:r>
            <a:r>
              <a:rPr sz="1100" b="1" spc="5" dirty="0">
                <a:latin typeface="Segoe UI"/>
                <a:cs typeface="Segoe UI"/>
              </a:rPr>
              <a:t>The </a:t>
            </a:r>
            <a:r>
              <a:rPr sz="1100" b="1" spc="10" dirty="0">
                <a:latin typeface="Segoe UI"/>
                <a:cs typeface="Segoe UI"/>
              </a:rPr>
              <a:t>MIRR </a:t>
            </a:r>
            <a:r>
              <a:rPr sz="1100" b="1" spc="5" dirty="0">
                <a:latin typeface="Segoe UI"/>
                <a:cs typeface="Segoe UI"/>
              </a:rPr>
              <a:t>is  </a:t>
            </a:r>
            <a:r>
              <a:rPr sz="1100" b="1" spc="15" dirty="0">
                <a:latin typeface="Segoe UI"/>
                <a:cs typeface="Segoe UI"/>
              </a:rPr>
              <a:t>obtained </a:t>
            </a:r>
            <a:r>
              <a:rPr sz="1100" b="1" spc="5" dirty="0">
                <a:latin typeface="Segoe UI"/>
                <a:cs typeface="Segoe UI"/>
              </a:rPr>
              <a:t>by </a:t>
            </a:r>
            <a:r>
              <a:rPr sz="1100" b="1" spc="15" dirty="0">
                <a:latin typeface="Segoe UI"/>
                <a:cs typeface="Segoe UI"/>
              </a:rPr>
              <a:t>assuming </a:t>
            </a:r>
            <a:r>
              <a:rPr sz="1100" b="1" dirty="0">
                <a:latin typeface="Segoe UI"/>
                <a:cs typeface="Segoe UI"/>
              </a:rPr>
              <a:t>a </a:t>
            </a:r>
            <a:r>
              <a:rPr sz="1100" b="1" spc="10" dirty="0">
                <a:latin typeface="Segoe UI"/>
                <a:cs typeface="Segoe UI"/>
              </a:rPr>
              <a:t>single </a:t>
            </a:r>
            <a:r>
              <a:rPr sz="1100" b="1" spc="15" dirty="0">
                <a:latin typeface="Segoe UI"/>
                <a:cs typeface="Segoe UI"/>
              </a:rPr>
              <a:t>outflow </a:t>
            </a:r>
            <a:r>
              <a:rPr sz="1100" b="1" dirty="0">
                <a:latin typeface="Segoe UI"/>
                <a:cs typeface="Segoe UI"/>
              </a:rPr>
              <a:t>in </a:t>
            </a:r>
            <a:r>
              <a:rPr sz="1100" b="1" spc="10" dirty="0">
                <a:latin typeface="Segoe UI"/>
                <a:cs typeface="Segoe UI"/>
              </a:rPr>
              <a:t>the zeroth year </a:t>
            </a:r>
            <a:r>
              <a:rPr sz="1100" b="1" spc="15" dirty="0">
                <a:latin typeface="Segoe UI"/>
                <a:cs typeface="Segoe UI"/>
              </a:rPr>
              <a:t>and </a:t>
            </a:r>
            <a:r>
              <a:rPr sz="1100" b="1" spc="5" dirty="0">
                <a:latin typeface="Segoe UI"/>
                <a:cs typeface="Segoe UI"/>
              </a:rPr>
              <a:t>the </a:t>
            </a:r>
            <a:r>
              <a:rPr sz="1100" b="1" spc="15" dirty="0">
                <a:latin typeface="Segoe UI"/>
                <a:cs typeface="Segoe UI"/>
              </a:rPr>
              <a:t>terminal  cash </a:t>
            </a:r>
            <a:r>
              <a:rPr sz="1100" b="1" spc="10" dirty="0">
                <a:latin typeface="Segoe UI"/>
                <a:cs typeface="Segoe UI"/>
              </a:rPr>
              <a:t>inflow </a:t>
            </a:r>
            <a:r>
              <a:rPr sz="1100" spc="5" dirty="0">
                <a:latin typeface="Segoe UI"/>
                <a:cs typeface="Segoe UI"/>
              </a:rPr>
              <a:t>as </a:t>
            </a:r>
            <a:r>
              <a:rPr sz="1100" spc="15" dirty="0">
                <a:latin typeface="Segoe UI"/>
                <a:cs typeface="Segoe UI"/>
              </a:rPr>
              <a:t>mentioned above. </a:t>
            </a:r>
            <a:r>
              <a:rPr sz="1100" spc="10" dirty="0">
                <a:latin typeface="Segoe UI"/>
                <a:cs typeface="Segoe UI"/>
              </a:rPr>
              <a:t>The discount </a:t>
            </a:r>
            <a:r>
              <a:rPr sz="1100" spc="15" dirty="0">
                <a:latin typeface="Segoe UI"/>
                <a:cs typeface="Segoe UI"/>
              </a:rPr>
              <a:t>rate </a:t>
            </a:r>
            <a:r>
              <a:rPr sz="1100" spc="10" dirty="0">
                <a:latin typeface="Segoe UI"/>
                <a:cs typeface="Segoe UI"/>
              </a:rPr>
              <a:t>which </a:t>
            </a:r>
            <a:r>
              <a:rPr sz="1100" spc="15" dirty="0">
                <a:latin typeface="Segoe UI"/>
                <a:cs typeface="Segoe UI"/>
              </a:rPr>
              <a:t>equates </a:t>
            </a:r>
            <a:r>
              <a:rPr sz="1100" spc="10" dirty="0">
                <a:latin typeface="Segoe UI"/>
                <a:cs typeface="Segoe UI"/>
              </a:rPr>
              <a:t>the present  </a:t>
            </a:r>
            <a:r>
              <a:rPr sz="1100" spc="15" dirty="0">
                <a:latin typeface="Segoe UI"/>
                <a:cs typeface="Segoe UI"/>
              </a:rPr>
              <a:t>value </a:t>
            </a:r>
            <a:r>
              <a:rPr sz="1100" spc="5" dirty="0">
                <a:latin typeface="Segoe UI"/>
                <a:cs typeface="Segoe UI"/>
              </a:rPr>
              <a:t>of </a:t>
            </a:r>
            <a:r>
              <a:rPr sz="1100" spc="10" dirty="0">
                <a:latin typeface="Segoe UI"/>
                <a:cs typeface="Segoe UI"/>
              </a:rPr>
              <a:t>the </a:t>
            </a:r>
            <a:r>
              <a:rPr sz="1100" spc="15" dirty="0">
                <a:latin typeface="Segoe UI"/>
                <a:cs typeface="Segoe UI"/>
              </a:rPr>
              <a:t>terminal </a:t>
            </a:r>
            <a:r>
              <a:rPr sz="1100" spc="10" dirty="0">
                <a:latin typeface="Segoe UI"/>
                <a:cs typeface="Segoe UI"/>
              </a:rPr>
              <a:t>cash </a:t>
            </a:r>
            <a:r>
              <a:rPr sz="1100" spc="15" dirty="0">
                <a:latin typeface="Segoe UI"/>
                <a:cs typeface="Segoe UI"/>
              </a:rPr>
              <a:t>inflow </a:t>
            </a:r>
            <a:r>
              <a:rPr sz="1100" spc="10" dirty="0">
                <a:latin typeface="Segoe UI"/>
                <a:cs typeface="Segoe UI"/>
              </a:rPr>
              <a:t>to the </a:t>
            </a:r>
            <a:r>
              <a:rPr sz="1100" spc="15" dirty="0">
                <a:latin typeface="Segoe UI"/>
                <a:cs typeface="Segoe UI"/>
              </a:rPr>
              <a:t>zeroth </a:t>
            </a:r>
            <a:r>
              <a:rPr sz="1100" spc="10" dirty="0">
                <a:latin typeface="Segoe UI"/>
                <a:cs typeface="Segoe UI"/>
              </a:rPr>
              <a:t>year </a:t>
            </a:r>
            <a:r>
              <a:rPr sz="1100" spc="15" dirty="0">
                <a:latin typeface="Segoe UI"/>
                <a:cs typeface="Segoe UI"/>
              </a:rPr>
              <a:t>outflow </a:t>
            </a:r>
            <a:r>
              <a:rPr sz="1100" spc="10" dirty="0">
                <a:latin typeface="Segoe UI"/>
                <a:cs typeface="Segoe UI"/>
              </a:rPr>
              <a:t>is </a:t>
            </a:r>
            <a:r>
              <a:rPr sz="1100" spc="15" dirty="0">
                <a:latin typeface="Segoe UI"/>
                <a:cs typeface="Segoe UI"/>
              </a:rPr>
              <a:t>called </a:t>
            </a:r>
            <a:r>
              <a:rPr sz="1100" spc="10" dirty="0">
                <a:latin typeface="Segoe UI"/>
                <a:cs typeface="Segoe UI"/>
              </a:rPr>
              <a:t>the</a:t>
            </a:r>
            <a:r>
              <a:rPr sz="1100" spc="25" dirty="0">
                <a:latin typeface="Segoe UI"/>
                <a:cs typeface="Segoe UI"/>
              </a:rPr>
              <a:t> </a:t>
            </a:r>
            <a:r>
              <a:rPr sz="1100" spc="10" dirty="0">
                <a:latin typeface="Segoe UI"/>
                <a:cs typeface="Segoe UI"/>
              </a:rPr>
              <a:t>MIRR.</a:t>
            </a:r>
            <a:endParaRPr sz="1100" dirty="0">
              <a:latin typeface="Segoe UI"/>
              <a:cs typeface="Segoe UI"/>
            </a:endParaRPr>
          </a:p>
          <a:p>
            <a:pPr marL="12700" marR="6985" algn="just">
              <a:lnSpc>
                <a:spcPct val="110900"/>
              </a:lnSpc>
              <a:spcBef>
                <a:spcPts val="600"/>
              </a:spcBef>
            </a:pPr>
            <a:r>
              <a:rPr sz="1100" spc="-10" dirty="0">
                <a:latin typeface="Segoe UI"/>
                <a:cs typeface="Segoe UI"/>
              </a:rPr>
              <a:t>The </a:t>
            </a:r>
            <a:r>
              <a:rPr sz="1100" spc="-15" dirty="0">
                <a:latin typeface="Segoe UI"/>
                <a:cs typeface="Segoe UI"/>
              </a:rPr>
              <a:t>decision criterion </a:t>
            </a:r>
            <a:r>
              <a:rPr sz="1100" spc="-10" dirty="0">
                <a:latin typeface="Segoe UI"/>
                <a:cs typeface="Segoe UI"/>
              </a:rPr>
              <a:t>of MIRR is same </a:t>
            </a:r>
            <a:r>
              <a:rPr sz="1100" spc="-5" dirty="0">
                <a:latin typeface="Segoe UI"/>
                <a:cs typeface="Segoe UI"/>
              </a:rPr>
              <a:t>as </a:t>
            </a:r>
            <a:r>
              <a:rPr sz="1100" spc="-10" dirty="0">
                <a:latin typeface="Segoe UI"/>
                <a:cs typeface="Segoe UI"/>
              </a:rPr>
              <a:t>IRR </a:t>
            </a:r>
            <a:r>
              <a:rPr sz="1100" spc="-15" dirty="0">
                <a:latin typeface="Segoe UI"/>
                <a:cs typeface="Segoe UI"/>
              </a:rPr>
              <a:t>i.e. </a:t>
            </a:r>
            <a:r>
              <a:rPr sz="1100" spc="-10" dirty="0">
                <a:latin typeface="Segoe UI"/>
                <a:cs typeface="Segoe UI"/>
              </a:rPr>
              <a:t>you </a:t>
            </a:r>
            <a:r>
              <a:rPr sz="1100" spc="-15" dirty="0">
                <a:latin typeface="Segoe UI"/>
                <a:cs typeface="Segoe UI"/>
              </a:rPr>
              <a:t>accept </a:t>
            </a:r>
            <a:r>
              <a:rPr sz="1100" spc="-5" dirty="0">
                <a:latin typeface="Segoe UI"/>
                <a:cs typeface="Segoe UI"/>
              </a:rPr>
              <a:t>an </a:t>
            </a:r>
            <a:r>
              <a:rPr sz="1100" spc="-15" dirty="0">
                <a:latin typeface="Segoe UI"/>
                <a:cs typeface="Segoe UI"/>
              </a:rPr>
              <a:t>investment </a:t>
            </a:r>
            <a:r>
              <a:rPr sz="1100" spc="-10" dirty="0">
                <a:latin typeface="Segoe UI"/>
                <a:cs typeface="Segoe UI"/>
              </a:rPr>
              <a:t>if MIRR is  </a:t>
            </a:r>
            <a:r>
              <a:rPr sz="1100" spc="-15" dirty="0">
                <a:latin typeface="Segoe UI"/>
                <a:cs typeface="Segoe UI"/>
              </a:rPr>
              <a:t>larger</a:t>
            </a:r>
            <a:r>
              <a:rPr sz="1100" spc="-70" dirty="0">
                <a:latin typeface="Segoe UI"/>
                <a:cs typeface="Segoe UI"/>
              </a:rPr>
              <a:t> </a:t>
            </a:r>
            <a:r>
              <a:rPr sz="1100" spc="-10" dirty="0">
                <a:latin typeface="Segoe UI"/>
                <a:cs typeface="Segoe UI"/>
              </a:rPr>
              <a:t>than</a:t>
            </a:r>
            <a:r>
              <a:rPr sz="1100" spc="-70" dirty="0">
                <a:latin typeface="Segoe UI"/>
                <a:cs typeface="Segoe UI"/>
              </a:rPr>
              <a:t> </a:t>
            </a:r>
            <a:r>
              <a:rPr sz="1100" spc="-15" dirty="0">
                <a:latin typeface="Segoe UI"/>
                <a:cs typeface="Segoe UI"/>
              </a:rPr>
              <a:t>required</a:t>
            </a:r>
            <a:r>
              <a:rPr sz="1100" spc="-55" dirty="0">
                <a:latin typeface="Segoe UI"/>
                <a:cs typeface="Segoe UI"/>
              </a:rPr>
              <a:t> </a:t>
            </a:r>
            <a:r>
              <a:rPr sz="1100" spc="-10" dirty="0">
                <a:latin typeface="Segoe UI"/>
                <a:cs typeface="Segoe UI"/>
              </a:rPr>
              <a:t>rate</a:t>
            </a:r>
            <a:r>
              <a:rPr sz="1100" spc="-55" dirty="0">
                <a:latin typeface="Segoe UI"/>
                <a:cs typeface="Segoe UI"/>
              </a:rPr>
              <a:t> </a:t>
            </a:r>
            <a:r>
              <a:rPr sz="1100" spc="-10" dirty="0">
                <a:latin typeface="Segoe UI"/>
                <a:cs typeface="Segoe UI"/>
              </a:rPr>
              <a:t>of</a:t>
            </a:r>
            <a:r>
              <a:rPr sz="1100" spc="-70" dirty="0">
                <a:latin typeface="Segoe UI"/>
                <a:cs typeface="Segoe UI"/>
              </a:rPr>
              <a:t> </a:t>
            </a:r>
            <a:r>
              <a:rPr sz="1100" spc="-15" dirty="0">
                <a:latin typeface="Segoe UI"/>
                <a:cs typeface="Segoe UI"/>
              </a:rPr>
              <a:t>return</a:t>
            </a:r>
            <a:r>
              <a:rPr sz="1100" spc="-70" dirty="0">
                <a:latin typeface="Segoe UI"/>
                <a:cs typeface="Segoe UI"/>
              </a:rPr>
              <a:t> </a:t>
            </a:r>
            <a:r>
              <a:rPr sz="1100" spc="-10" dirty="0">
                <a:latin typeface="Segoe UI"/>
                <a:cs typeface="Segoe UI"/>
              </a:rPr>
              <a:t>and</a:t>
            </a:r>
            <a:r>
              <a:rPr sz="1100" spc="-70" dirty="0">
                <a:latin typeface="Segoe UI"/>
                <a:cs typeface="Segoe UI"/>
              </a:rPr>
              <a:t> </a:t>
            </a:r>
            <a:r>
              <a:rPr sz="1100" spc="-10" dirty="0">
                <a:latin typeface="Segoe UI"/>
                <a:cs typeface="Segoe UI"/>
              </a:rPr>
              <a:t>reject</a:t>
            </a:r>
            <a:r>
              <a:rPr sz="1100" spc="-75" dirty="0">
                <a:latin typeface="Segoe UI"/>
                <a:cs typeface="Segoe UI"/>
              </a:rPr>
              <a:t> </a:t>
            </a:r>
            <a:r>
              <a:rPr sz="1100" spc="-10" dirty="0">
                <a:latin typeface="Segoe UI"/>
                <a:cs typeface="Segoe UI"/>
              </a:rPr>
              <a:t>if</a:t>
            </a:r>
            <a:r>
              <a:rPr sz="1100" spc="-50" dirty="0">
                <a:latin typeface="Segoe UI"/>
                <a:cs typeface="Segoe UI"/>
              </a:rPr>
              <a:t> </a:t>
            </a:r>
            <a:r>
              <a:rPr sz="1100" spc="-10" dirty="0">
                <a:latin typeface="Segoe UI"/>
                <a:cs typeface="Segoe UI"/>
              </a:rPr>
              <a:t>it</a:t>
            </a:r>
            <a:r>
              <a:rPr sz="1100" spc="-60" dirty="0">
                <a:latin typeface="Segoe UI"/>
                <a:cs typeface="Segoe UI"/>
              </a:rPr>
              <a:t> </a:t>
            </a:r>
            <a:r>
              <a:rPr sz="1100" spc="-10" dirty="0">
                <a:latin typeface="Segoe UI"/>
                <a:cs typeface="Segoe UI"/>
              </a:rPr>
              <a:t>is</a:t>
            </a:r>
            <a:r>
              <a:rPr sz="1100" spc="-65" dirty="0">
                <a:latin typeface="Segoe UI"/>
                <a:cs typeface="Segoe UI"/>
              </a:rPr>
              <a:t> </a:t>
            </a:r>
            <a:r>
              <a:rPr sz="1100" spc="-10" dirty="0">
                <a:latin typeface="Segoe UI"/>
                <a:cs typeface="Segoe UI"/>
              </a:rPr>
              <a:t>lower</a:t>
            </a:r>
            <a:r>
              <a:rPr sz="1100" spc="-70" dirty="0">
                <a:latin typeface="Segoe UI"/>
                <a:cs typeface="Segoe UI"/>
              </a:rPr>
              <a:t> </a:t>
            </a:r>
            <a:r>
              <a:rPr sz="1100" spc="-10" dirty="0">
                <a:latin typeface="Segoe UI"/>
                <a:cs typeface="Segoe UI"/>
              </a:rPr>
              <a:t>than</a:t>
            </a:r>
            <a:r>
              <a:rPr sz="1100" spc="-65" dirty="0">
                <a:latin typeface="Segoe UI"/>
                <a:cs typeface="Segoe UI"/>
              </a:rPr>
              <a:t> </a:t>
            </a:r>
            <a:r>
              <a:rPr sz="1100" spc="-5" dirty="0">
                <a:latin typeface="Segoe UI"/>
                <a:cs typeface="Segoe UI"/>
              </a:rPr>
              <a:t>the</a:t>
            </a:r>
            <a:r>
              <a:rPr sz="1100" spc="-70" dirty="0">
                <a:latin typeface="Segoe UI"/>
                <a:cs typeface="Segoe UI"/>
              </a:rPr>
              <a:t> </a:t>
            </a:r>
            <a:r>
              <a:rPr sz="1100" spc="-15" dirty="0">
                <a:latin typeface="Segoe UI"/>
                <a:cs typeface="Segoe UI"/>
              </a:rPr>
              <a:t>required</a:t>
            </a:r>
            <a:r>
              <a:rPr sz="1100" spc="-70" dirty="0">
                <a:latin typeface="Segoe UI"/>
                <a:cs typeface="Segoe UI"/>
              </a:rPr>
              <a:t> </a:t>
            </a:r>
            <a:r>
              <a:rPr sz="1100" spc="-10" dirty="0">
                <a:latin typeface="Segoe UI"/>
                <a:cs typeface="Segoe UI"/>
              </a:rPr>
              <a:t>rate</a:t>
            </a:r>
            <a:r>
              <a:rPr sz="1100" spc="-70" dirty="0">
                <a:latin typeface="Segoe UI"/>
                <a:cs typeface="Segoe UI"/>
              </a:rPr>
              <a:t> </a:t>
            </a:r>
            <a:r>
              <a:rPr sz="1100" spc="-10" dirty="0">
                <a:latin typeface="Segoe UI"/>
                <a:cs typeface="Segoe UI"/>
              </a:rPr>
              <a:t>of</a:t>
            </a:r>
            <a:r>
              <a:rPr sz="1100" spc="-65" dirty="0">
                <a:latin typeface="Segoe UI"/>
                <a:cs typeface="Segoe UI"/>
              </a:rPr>
              <a:t> </a:t>
            </a:r>
            <a:r>
              <a:rPr sz="1100" spc="-15" dirty="0">
                <a:latin typeface="Segoe UI"/>
                <a:cs typeface="Segoe UI"/>
              </a:rPr>
              <a:t>return.</a:t>
            </a:r>
            <a:endParaRPr sz="1100" dirty="0">
              <a:latin typeface="Segoe UI"/>
              <a:cs typeface="Segoe UI"/>
            </a:endParaRPr>
          </a:p>
        </p:txBody>
      </p:sp>
      <p:sp>
        <p:nvSpPr>
          <p:cNvPr id="6" name="object 6"/>
          <p:cNvSpPr txBox="1"/>
          <p:nvPr/>
        </p:nvSpPr>
        <p:spPr>
          <a:xfrm>
            <a:off x="804672" y="6266688"/>
            <a:ext cx="5386070" cy="189230"/>
          </a:xfrm>
          <a:prstGeom prst="rect">
            <a:avLst/>
          </a:prstGeom>
          <a:solidFill>
            <a:srgbClr val="C2D69B"/>
          </a:solidFill>
        </p:spPr>
        <p:txBody>
          <a:bodyPr vert="horz" wrap="square" lIns="0" tIns="10795" rIns="0" bIns="0" rtlCol="0">
            <a:spAutoFit/>
          </a:bodyPr>
          <a:lstStyle/>
          <a:p>
            <a:pPr marL="17780">
              <a:lnSpc>
                <a:spcPct val="100000"/>
              </a:lnSpc>
              <a:spcBef>
                <a:spcPts val="85"/>
              </a:spcBef>
            </a:pPr>
            <a:r>
              <a:rPr sz="1100" b="1" spc="-5" dirty="0">
                <a:solidFill>
                  <a:srgbClr val="00A650"/>
                </a:solidFill>
                <a:latin typeface="Segoe UI Black"/>
                <a:cs typeface="Segoe UI Black"/>
              </a:rPr>
              <a:t>ILLUSTRATION</a:t>
            </a:r>
            <a:r>
              <a:rPr sz="1100" b="1" spc="-10" dirty="0">
                <a:solidFill>
                  <a:srgbClr val="00A650"/>
                </a:solidFill>
                <a:latin typeface="Segoe UI Black"/>
                <a:cs typeface="Segoe UI Black"/>
              </a:rPr>
              <a:t> </a:t>
            </a:r>
            <a:r>
              <a:rPr sz="1100" b="1" dirty="0">
                <a:solidFill>
                  <a:srgbClr val="00A650"/>
                </a:solidFill>
                <a:latin typeface="Segoe UI Black"/>
                <a:cs typeface="Segoe UI Black"/>
              </a:rPr>
              <a:t>9</a:t>
            </a:r>
            <a:endParaRPr sz="1100">
              <a:latin typeface="Segoe UI Black"/>
              <a:cs typeface="Segoe UI Black"/>
            </a:endParaRPr>
          </a:p>
        </p:txBody>
      </p:sp>
      <p:sp>
        <p:nvSpPr>
          <p:cNvPr id="7" name="object 7"/>
          <p:cNvSpPr txBox="1"/>
          <p:nvPr/>
        </p:nvSpPr>
        <p:spPr>
          <a:xfrm>
            <a:off x="901639" y="6502177"/>
            <a:ext cx="5282565" cy="404495"/>
          </a:xfrm>
          <a:prstGeom prst="rect">
            <a:avLst/>
          </a:prstGeom>
        </p:spPr>
        <p:txBody>
          <a:bodyPr vert="horz" wrap="square" lIns="0" tIns="13970" rIns="0" bIns="0" rtlCol="0">
            <a:spAutoFit/>
          </a:bodyPr>
          <a:lstStyle/>
          <a:p>
            <a:pPr marL="12700" marR="5080">
              <a:lnSpc>
                <a:spcPct val="109700"/>
              </a:lnSpc>
              <a:spcBef>
                <a:spcPts val="110"/>
              </a:spcBef>
            </a:pPr>
            <a:r>
              <a:rPr sz="1100" i="1" spc="10" dirty="0">
                <a:latin typeface="Segoe UI"/>
                <a:cs typeface="Segoe UI"/>
              </a:rPr>
              <a:t>An </a:t>
            </a:r>
            <a:r>
              <a:rPr sz="1100" i="1" spc="15" dirty="0">
                <a:latin typeface="Segoe UI"/>
                <a:cs typeface="Segoe UI"/>
              </a:rPr>
              <a:t>investment </a:t>
            </a:r>
            <a:r>
              <a:rPr sz="1100" i="1" dirty="0">
                <a:latin typeface="Segoe UI"/>
                <a:cs typeface="Segoe UI"/>
              </a:rPr>
              <a:t>of </a:t>
            </a:r>
            <a:r>
              <a:rPr sz="1150" i="1" spc="5" dirty="0">
                <a:latin typeface="Trebuchet MS"/>
                <a:cs typeface="Trebuchet MS"/>
              </a:rPr>
              <a:t>`</a:t>
            </a:r>
            <a:r>
              <a:rPr sz="1100" i="1" spc="5" dirty="0">
                <a:latin typeface="Segoe UI"/>
                <a:cs typeface="Segoe UI"/>
              </a:rPr>
              <a:t>1,36,000</a:t>
            </a:r>
            <a:r>
              <a:rPr sz="1100" i="1" spc="310" dirty="0">
                <a:latin typeface="Segoe UI"/>
                <a:cs typeface="Segoe UI"/>
              </a:rPr>
              <a:t> </a:t>
            </a:r>
            <a:r>
              <a:rPr sz="1100" i="1" spc="15" dirty="0">
                <a:latin typeface="Segoe UI"/>
                <a:cs typeface="Segoe UI"/>
              </a:rPr>
              <a:t>yields </a:t>
            </a:r>
            <a:r>
              <a:rPr sz="1100" i="1" spc="10" dirty="0">
                <a:latin typeface="Segoe UI"/>
                <a:cs typeface="Segoe UI"/>
              </a:rPr>
              <a:t>the </a:t>
            </a:r>
            <a:r>
              <a:rPr sz="1100" i="1" spc="15" dirty="0">
                <a:latin typeface="Segoe UI"/>
                <a:cs typeface="Segoe UI"/>
              </a:rPr>
              <a:t>following </a:t>
            </a:r>
            <a:r>
              <a:rPr sz="1100" i="1" spc="10" dirty="0">
                <a:latin typeface="Segoe UI"/>
                <a:cs typeface="Segoe UI"/>
              </a:rPr>
              <a:t>cash </a:t>
            </a:r>
            <a:r>
              <a:rPr sz="1100" i="1" spc="15" dirty="0">
                <a:latin typeface="Segoe UI"/>
                <a:cs typeface="Segoe UI"/>
              </a:rPr>
              <a:t>inflows (profits before  depreciation </a:t>
            </a:r>
            <a:r>
              <a:rPr sz="1100" i="1" spc="10" dirty="0">
                <a:latin typeface="Segoe UI"/>
                <a:cs typeface="Segoe UI"/>
              </a:rPr>
              <a:t>but </a:t>
            </a:r>
            <a:r>
              <a:rPr sz="1100" i="1" spc="15" dirty="0">
                <a:latin typeface="Segoe UI"/>
                <a:cs typeface="Segoe UI"/>
              </a:rPr>
              <a:t>after tax). DETERMINE </a:t>
            </a:r>
            <a:r>
              <a:rPr sz="1100" i="1" spc="10" dirty="0">
                <a:latin typeface="Segoe UI"/>
                <a:cs typeface="Segoe UI"/>
              </a:rPr>
              <a:t>MIRR </a:t>
            </a:r>
            <a:r>
              <a:rPr sz="1100" i="1" spc="15" dirty="0">
                <a:latin typeface="Segoe UI"/>
                <a:cs typeface="Segoe UI"/>
              </a:rPr>
              <a:t>considering </a:t>
            </a:r>
            <a:r>
              <a:rPr sz="1100" i="1" spc="10" dirty="0">
                <a:latin typeface="Segoe UI"/>
                <a:cs typeface="Segoe UI"/>
              </a:rPr>
              <a:t>8% as cost of</a:t>
            </a:r>
            <a:r>
              <a:rPr sz="1100" i="1" spc="270" dirty="0">
                <a:latin typeface="Segoe UI"/>
                <a:cs typeface="Segoe UI"/>
              </a:rPr>
              <a:t> </a:t>
            </a:r>
            <a:r>
              <a:rPr sz="1100" i="1" spc="15" dirty="0">
                <a:latin typeface="Segoe UI"/>
                <a:cs typeface="Segoe UI"/>
              </a:rPr>
              <a:t>capital.</a:t>
            </a:r>
            <a:endParaRPr sz="1100">
              <a:latin typeface="Segoe UI"/>
              <a:cs typeface="Segoe UI"/>
            </a:endParaRPr>
          </a:p>
        </p:txBody>
      </p:sp>
      <p:graphicFrame>
        <p:nvGraphicFramePr>
          <p:cNvPr id="8" name="object 8"/>
          <p:cNvGraphicFramePr>
            <a:graphicFrameLocks noGrp="1"/>
          </p:cNvGraphicFramePr>
          <p:nvPr/>
        </p:nvGraphicFramePr>
        <p:xfrm>
          <a:off x="914400" y="6979919"/>
          <a:ext cx="2251075" cy="1345690"/>
        </p:xfrm>
        <a:graphic>
          <a:graphicData uri="http://schemas.openxmlformats.org/drawingml/2006/table">
            <a:tbl>
              <a:tblPr firstRow="1" bandRow="1">
                <a:tableStyleId>{2D5ABB26-0587-4C30-8999-92F81FD0307C}</a:tableStyleId>
              </a:tblPr>
              <a:tblGrid>
                <a:gridCol w="990600">
                  <a:extLst>
                    <a:ext uri="{9D8B030D-6E8A-4147-A177-3AD203B41FA5}">
                      <a16:colId xmlns:a16="http://schemas.microsoft.com/office/drawing/2014/main" val="20000"/>
                    </a:ext>
                  </a:extLst>
                </a:gridCol>
                <a:gridCol w="1260475">
                  <a:extLst>
                    <a:ext uri="{9D8B030D-6E8A-4147-A177-3AD203B41FA5}">
                      <a16:colId xmlns:a16="http://schemas.microsoft.com/office/drawing/2014/main" val="20001"/>
                    </a:ext>
                  </a:extLst>
                </a:gridCol>
              </a:tblGrid>
              <a:tr h="192023">
                <a:tc>
                  <a:txBody>
                    <a:bodyPr/>
                    <a:lstStyle/>
                    <a:p>
                      <a:pPr algn="ctr">
                        <a:lnSpc>
                          <a:spcPct val="100000"/>
                        </a:lnSpc>
                        <a:spcBef>
                          <a:spcPts val="85"/>
                        </a:spcBef>
                      </a:pPr>
                      <a:r>
                        <a:rPr sz="1100" b="1" i="1" spc="10" dirty="0">
                          <a:solidFill>
                            <a:srgbClr val="00A650"/>
                          </a:solidFill>
                          <a:latin typeface="Segoe UI"/>
                          <a:cs typeface="Segoe UI"/>
                        </a:rPr>
                        <a:t>Year</a:t>
                      </a:r>
                      <a:endParaRPr sz="1100">
                        <a:latin typeface="Segoe UI"/>
                        <a:cs typeface="Segoe UI"/>
                      </a:endParaRPr>
                    </a:p>
                  </a:txBody>
                  <a:tcPr marL="0" marR="0" marT="10795"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C2D69B"/>
                    </a:solidFill>
                  </a:tcPr>
                </a:tc>
                <a:tc>
                  <a:txBody>
                    <a:bodyPr/>
                    <a:lstStyle/>
                    <a:p>
                      <a:pPr algn="ctr">
                        <a:lnSpc>
                          <a:spcPts val="1285"/>
                        </a:lnSpc>
                      </a:pPr>
                      <a:r>
                        <a:rPr sz="1150" b="1" i="1" dirty="0">
                          <a:solidFill>
                            <a:srgbClr val="00A650"/>
                          </a:solidFill>
                          <a:latin typeface="Trebuchet MS"/>
                          <a:cs typeface="Trebuchet MS"/>
                        </a:rPr>
                        <a:t>`</a:t>
                      </a:r>
                      <a:endParaRPr sz="1150">
                        <a:latin typeface="Trebuchet MS"/>
                        <a:cs typeface="Trebuchet MS"/>
                      </a:endParaRPr>
                    </a:p>
                  </a:txBody>
                  <a:tcPr marL="0" marR="0" marT="0"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C2D69B"/>
                    </a:solidFill>
                  </a:tcPr>
                </a:tc>
                <a:extLst>
                  <a:ext uri="{0D108BD9-81ED-4DB2-BD59-A6C34878D82A}">
                    <a16:rowId xmlns:a16="http://schemas.microsoft.com/office/drawing/2014/main" val="10000"/>
                  </a:ext>
                </a:extLst>
              </a:tr>
              <a:tr h="192024">
                <a:tc>
                  <a:txBody>
                    <a:bodyPr/>
                    <a:lstStyle/>
                    <a:p>
                      <a:pPr algn="ctr">
                        <a:lnSpc>
                          <a:spcPct val="100000"/>
                        </a:lnSpc>
                        <a:spcBef>
                          <a:spcPts val="85"/>
                        </a:spcBef>
                      </a:pPr>
                      <a:r>
                        <a:rPr sz="1100" dirty="0">
                          <a:latin typeface="Segoe UI"/>
                          <a:cs typeface="Segoe UI"/>
                        </a:rPr>
                        <a:t>1</a:t>
                      </a:r>
                      <a:endParaRPr sz="1100">
                        <a:latin typeface="Segoe UI"/>
                        <a:cs typeface="Segoe UI"/>
                      </a:endParaRPr>
                    </a:p>
                  </a:txBody>
                  <a:tcPr marL="0" marR="0" marT="10795"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EAF1DD"/>
                    </a:solidFill>
                  </a:tcPr>
                </a:tc>
                <a:tc>
                  <a:txBody>
                    <a:bodyPr/>
                    <a:lstStyle/>
                    <a:p>
                      <a:pPr algn="ctr">
                        <a:lnSpc>
                          <a:spcPct val="100000"/>
                        </a:lnSpc>
                        <a:spcBef>
                          <a:spcPts val="85"/>
                        </a:spcBef>
                      </a:pPr>
                      <a:r>
                        <a:rPr sz="1100" spc="15" dirty="0">
                          <a:latin typeface="Segoe UI"/>
                          <a:cs typeface="Segoe UI"/>
                        </a:rPr>
                        <a:t>30,000</a:t>
                      </a:r>
                      <a:endParaRPr sz="1100">
                        <a:latin typeface="Segoe UI"/>
                        <a:cs typeface="Segoe UI"/>
                      </a:endParaRPr>
                    </a:p>
                  </a:txBody>
                  <a:tcPr marL="0" marR="0" marT="10795"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EAF1DD"/>
                    </a:solidFill>
                  </a:tcPr>
                </a:tc>
                <a:extLst>
                  <a:ext uri="{0D108BD9-81ED-4DB2-BD59-A6C34878D82A}">
                    <a16:rowId xmlns:a16="http://schemas.microsoft.com/office/drawing/2014/main" val="10001"/>
                  </a:ext>
                </a:extLst>
              </a:tr>
              <a:tr h="192024">
                <a:tc>
                  <a:txBody>
                    <a:bodyPr/>
                    <a:lstStyle/>
                    <a:p>
                      <a:pPr algn="ctr">
                        <a:lnSpc>
                          <a:spcPct val="100000"/>
                        </a:lnSpc>
                        <a:spcBef>
                          <a:spcPts val="85"/>
                        </a:spcBef>
                      </a:pPr>
                      <a:r>
                        <a:rPr sz="1100" dirty="0">
                          <a:latin typeface="Segoe UI"/>
                          <a:cs typeface="Segoe UI"/>
                        </a:rPr>
                        <a:t>2</a:t>
                      </a:r>
                      <a:endParaRPr sz="1100">
                        <a:latin typeface="Segoe UI"/>
                        <a:cs typeface="Segoe UI"/>
                      </a:endParaRPr>
                    </a:p>
                  </a:txBody>
                  <a:tcPr marL="0" marR="0" marT="10795"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EAF1DD"/>
                    </a:solidFill>
                  </a:tcPr>
                </a:tc>
                <a:tc>
                  <a:txBody>
                    <a:bodyPr/>
                    <a:lstStyle/>
                    <a:p>
                      <a:pPr algn="ctr">
                        <a:lnSpc>
                          <a:spcPct val="100000"/>
                        </a:lnSpc>
                        <a:spcBef>
                          <a:spcPts val="85"/>
                        </a:spcBef>
                      </a:pPr>
                      <a:r>
                        <a:rPr sz="1100" spc="15" dirty="0">
                          <a:latin typeface="Segoe UI"/>
                          <a:cs typeface="Segoe UI"/>
                        </a:rPr>
                        <a:t>40,000</a:t>
                      </a:r>
                      <a:endParaRPr sz="1100">
                        <a:latin typeface="Segoe UI"/>
                        <a:cs typeface="Segoe UI"/>
                      </a:endParaRPr>
                    </a:p>
                  </a:txBody>
                  <a:tcPr marL="0" marR="0" marT="10795"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EAF1DD"/>
                    </a:solidFill>
                  </a:tcPr>
                </a:tc>
                <a:extLst>
                  <a:ext uri="{0D108BD9-81ED-4DB2-BD59-A6C34878D82A}">
                    <a16:rowId xmlns:a16="http://schemas.microsoft.com/office/drawing/2014/main" val="10002"/>
                  </a:ext>
                </a:extLst>
              </a:tr>
              <a:tr h="192024">
                <a:tc>
                  <a:txBody>
                    <a:bodyPr/>
                    <a:lstStyle/>
                    <a:p>
                      <a:pPr algn="ctr">
                        <a:lnSpc>
                          <a:spcPct val="100000"/>
                        </a:lnSpc>
                        <a:spcBef>
                          <a:spcPts val="85"/>
                        </a:spcBef>
                      </a:pPr>
                      <a:r>
                        <a:rPr sz="1100" dirty="0">
                          <a:latin typeface="Segoe UI"/>
                          <a:cs typeface="Segoe UI"/>
                        </a:rPr>
                        <a:t>3</a:t>
                      </a:r>
                      <a:endParaRPr sz="1100">
                        <a:latin typeface="Segoe UI"/>
                        <a:cs typeface="Segoe UI"/>
                      </a:endParaRPr>
                    </a:p>
                  </a:txBody>
                  <a:tcPr marL="0" marR="0" marT="10795"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EAF1DD"/>
                    </a:solidFill>
                  </a:tcPr>
                </a:tc>
                <a:tc>
                  <a:txBody>
                    <a:bodyPr/>
                    <a:lstStyle/>
                    <a:p>
                      <a:pPr algn="ctr">
                        <a:lnSpc>
                          <a:spcPct val="100000"/>
                        </a:lnSpc>
                        <a:spcBef>
                          <a:spcPts val="85"/>
                        </a:spcBef>
                      </a:pPr>
                      <a:r>
                        <a:rPr sz="1100" spc="15" dirty="0">
                          <a:latin typeface="Segoe UI"/>
                          <a:cs typeface="Segoe UI"/>
                        </a:rPr>
                        <a:t>60,000</a:t>
                      </a:r>
                      <a:endParaRPr sz="1100">
                        <a:latin typeface="Segoe UI"/>
                        <a:cs typeface="Segoe UI"/>
                      </a:endParaRPr>
                    </a:p>
                  </a:txBody>
                  <a:tcPr marL="0" marR="0" marT="10795"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EAF1DD"/>
                    </a:solidFill>
                  </a:tcPr>
                </a:tc>
                <a:extLst>
                  <a:ext uri="{0D108BD9-81ED-4DB2-BD59-A6C34878D82A}">
                    <a16:rowId xmlns:a16="http://schemas.microsoft.com/office/drawing/2014/main" val="10003"/>
                  </a:ext>
                </a:extLst>
              </a:tr>
              <a:tr h="192024">
                <a:tc>
                  <a:txBody>
                    <a:bodyPr/>
                    <a:lstStyle/>
                    <a:p>
                      <a:pPr algn="ctr">
                        <a:lnSpc>
                          <a:spcPct val="100000"/>
                        </a:lnSpc>
                        <a:spcBef>
                          <a:spcPts val="85"/>
                        </a:spcBef>
                      </a:pPr>
                      <a:r>
                        <a:rPr sz="1100" dirty="0">
                          <a:latin typeface="Segoe UI"/>
                          <a:cs typeface="Segoe UI"/>
                        </a:rPr>
                        <a:t>4</a:t>
                      </a:r>
                      <a:endParaRPr sz="1100">
                        <a:latin typeface="Segoe UI"/>
                        <a:cs typeface="Segoe UI"/>
                      </a:endParaRPr>
                    </a:p>
                  </a:txBody>
                  <a:tcPr marL="0" marR="0" marT="10795"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EAF1DD"/>
                    </a:solidFill>
                  </a:tcPr>
                </a:tc>
                <a:tc>
                  <a:txBody>
                    <a:bodyPr/>
                    <a:lstStyle/>
                    <a:p>
                      <a:pPr algn="ctr">
                        <a:lnSpc>
                          <a:spcPct val="100000"/>
                        </a:lnSpc>
                        <a:spcBef>
                          <a:spcPts val="85"/>
                        </a:spcBef>
                      </a:pPr>
                      <a:r>
                        <a:rPr sz="1100" spc="15" dirty="0">
                          <a:latin typeface="Segoe UI"/>
                          <a:cs typeface="Segoe UI"/>
                        </a:rPr>
                        <a:t>30,000</a:t>
                      </a:r>
                      <a:endParaRPr sz="1100">
                        <a:latin typeface="Segoe UI"/>
                        <a:cs typeface="Segoe UI"/>
                      </a:endParaRPr>
                    </a:p>
                  </a:txBody>
                  <a:tcPr marL="0" marR="0" marT="10795"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EAF1DD"/>
                    </a:solidFill>
                  </a:tcPr>
                </a:tc>
                <a:extLst>
                  <a:ext uri="{0D108BD9-81ED-4DB2-BD59-A6C34878D82A}">
                    <a16:rowId xmlns:a16="http://schemas.microsoft.com/office/drawing/2014/main" val="10004"/>
                  </a:ext>
                </a:extLst>
              </a:tr>
              <a:tr h="192024">
                <a:tc>
                  <a:txBody>
                    <a:bodyPr/>
                    <a:lstStyle/>
                    <a:p>
                      <a:pPr algn="ctr">
                        <a:lnSpc>
                          <a:spcPts val="1310"/>
                        </a:lnSpc>
                        <a:spcBef>
                          <a:spcPts val="100"/>
                        </a:spcBef>
                      </a:pPr>
                      <a:r>
                        <a:rPr sz="1100" dirty="0">
                          <a:latin typeface="Segoe UI"/>
                          <a:cs typeface="Segoe UI"/>
                        </a:rPr>
                        <a:t>5</a:t>
                      </a:r>
                      <a:endParaRPr sz="1100">
                        <a:latin typeface="Segoe UI"/>
                        <a:cs typeface="Segoe UI"/>
                      </a:endParaRPr>
                    </a:p>
                  </a:txBody>
                  <a:tcPr marL="0" marR="0" marT="12700"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EAF1DD"/>
                    </a:solidFill>
                  </a:tcPr>
                </a:tc>
                <a:tc>
                  <a:txBody>
                    <a:bodyPr/>
                    <a:lstStyle/>
                    <a:p>
                      <a:pPr algn="ctr">
                        <a:lnSpc>
                          <a:spcPts val="1310"/>
                        </a:lnSpc>
                        <a:spcBef>
                          <a:spcPts val="100"/>
                        </a:spcBef>
                      </a:pPr>
                      <a:r>
                        <a:rPr sz="1100" spc="15" dirty="0">
                          <a:latin typeface="Segoe UI"/>
                          <a:cs typeface="Segoe UI"/>
                        </a:rPr>
                        <a:t>20,000</a:t>
                      </a:r>
                      <a:endParaRPr sz="1100">
                        <a:latin typeface="Segoe UI"/>
                        <a:cs typeface="Segoe UI"/>
                      </a:endParaRPr>
                    </a:p>
                  </a:txBody>
                  <a:tcPr marL="0" marR="0" marT="12700"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EAF1DD"/>
                    </a:solidFill>
                  </a:tcPr>
                </a:tc>
                <a:extLst>
                  <a:ext uri="{0D108BD9-81ED-4DB2-BD59-A6C34878D82A}">
                    <a16:rowId xmlns:a16="http://schemas.microsoft.com/office/drawing/2014/main" val="10005"/>
                  </a:ext>
                </a:extLst>
              </a:tr>
              <a:tr h="193547">
                <a:tc>
                  <a:txBody>
                    <a:bodyPr/>
                    <a:lstStyle/>
                    <a:p>
                      <a:pPr>
                        <a:lnSpc>
                          <a:spcPct val="100000"/>
                        </a:lnSpc>
                      </a:pPr>
                      <a:endParaRPr sz="1100">
                        <a:latin typeface="Times New Roman"/>
                        <a:cs typeface="Times New Roman"/>
                      </a:endParaRPr>
                    </a:p>
                  </a:txBody>
                  <a:tcPr marL="0" marR="0" marT="0"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EAF1DD"/>
                    </a:solidFill>
                  </a:tcPr>
                </a:tc>
                <a:tc>
                  <a:txBody>
                    <a:bodyPr/>
                    <a:lstStyle/>
                    <a:p>
                      <a:pPr algn="ctr">
                        <a:lnSpc>
                          <a:spcPct val="100000"/>
                        </a:lnSpc>
                        <a:spcBef>
                          <a:spcPts val="100"/>
                        </a:spcBef>
                      </a:pPr>
                      <a:r>
                        <a:rPr sz="1100" spc="15" dirty="0">
                          <a:latin typeface="Segoe UI"/>
                          <a:cs typeface="Segoe UI"/>
                        </a:rPr>
                        <a:t>1,80,000</a:t>
                      </a:r>
                      <a:endParaRPr sz="1100">
                        <a:latin typeface="Segoe UI"/>
                        <a:cs typeface="Segoe UI"/>
                      </a:endParaRPr>
                    </a:p>
                  </a:txBody>
                  <a:tcPr marL="0" marR="0" marT="12700"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EAF1DD"/>
                    </a:solidFill>
                  </a:tcPr>
                </a:tc>
                <a:extLst>
                  <a:ext uri="{0D108BD9-81ED-4DB2-BD59-A6C34878D82A}">
                    <a16:rowId xmlns:a16="http://schemas.microsoft.com/office/drawing/2014/main" val="10006"/>
                  </a:ext>
                </a:extLst>
              </a:tr>
            </a:tbl>
          </a:graphicData>
        </a:graphic>
      </p:graphicFrame>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txBox="1"/>
          <p:nvPr/>
        </p:nvSpPr>
        <p:spPr>
          <a:xfrm>
            <a:off x="1639316" y="734060"/>
            <a:ext cx="316865" cy="193675"/>
          </a:xfrm>
          <a:prstGeom prst="rect">
            <a:avLst/>
          </a:prstGeom>
        </p:spPr>
        <p:txBody>
          <a:bodyPr vert="horz" wrap="square" lIns="0" tIns="12700" rIns="0" bIns="0" rtlCol="0">
            <a:spAutoFit/>
          </a:bodyPr>
          <a:lstStyle/>
          <a:p>
            <a:pPr marL="12700">
              <a:lnSpc>
                <a:spcPct val="100000"/>
              </a:lnSpc>
              <a:spcBef>
                <a:spcPts val="100"/>
              </a:spcBef>
            </a:pPr>
            <a:r>
              <a:rPr sz="1100" b="1" spc="25" dirty="0">
                <a:solidFill>
                  <a:srgbClr val="FFFFFF"/>
                </a:solidFill>
                <a:latin typeface="Segoe UI"/>
                <a:cs typeface="Segoe UI"/>
              </a:rPr>
              <a:t>7</a:t>
            </a:r>
            <a:r>
              <a:rPr sz="1100" b="1" spc="10" dirty="0">
                <a:solidFill>
                  <a:srgbClr val="FFFFFF"/>
                </a:solidFill>
                <a:latin typeface="Segoe UI"/>
                <a:cs typeface="Segoe UI"/>
              </a:rPr>
              <a:t>.</a:t>
            </a:r>
            <a:r>
              <a:rPr sz="1100" b="1" spc="25" dirty="0">
                <a:solidFill>
                  <a:srgbClr val="FFFFFF"/>
                </a:solidFill>
                <a:latin typeface="Segoe UI"/>
                <a:cs typeface="Segoe UI"/>
              </a:rPr>
              <a:t>42</a:t>
            </a:r>
            <a:endParaRPr sz="1100">
              <a:latin typeface="Segoe UI"/>
              <a:cs typeface="Segoe UI"/>
            </a:endParaRPr>
          </a:p>
        </p:txBody>
      </p:sp>
      <p:sp>
        <p:nvSpPr>
          <p:cNvPr id="4" name="object 4"/>
          <p:cNvSpPr txBox="1"/>
          <p:nvPr/>
        </p:nvSpPr>
        <p:spPr>
          <a:xfrm>
            <a:off x="896111" y="1269491"/>
            <a:ext cx="5294630" cy="189230"/>
          </a:xfrm>
          <a:prstGeom prst="rect">
            <a:avLst/>
          </a:prstGeom>
          <a:solidFill>
            <a:srgbClr val="C2D69B"/>
          </a:solidFill>
        </p:spPr>
        <p:txBody>
          <a:bodyPr vert="horz" wrap="square" lIns="0" tIns="10795" rIns="0" bIns="0" rtlCol="0">
            <a:spAutoFit/>
          </a:bodyPr>
          <a:lstStyle/>
          <a:p>
            <a:pPr marL="17780">
              <a:lnSpc>
                <a:spcPct val="100000"/>
              </a:lnSpc>
              <a:spcBef>
                <a:spcPts val="85"/>
              </a:spcBef>
            </a:pPr>
            <a:r>
              <a:rPr sz="1100" b="1" spc="-5" dirty="0">
                <a:solidFill>
                  <a:srgbClr val="00A650"/>
                </a:solidFill>
                <a:latin typeface="Segoe UI Black"/>
                <a:cs typeface="Segoe UI Black"/>
              </a:rPr>
              <a:t>SOLUTION</a:t>
            </a:r>
            <a:endParaRPr sz="1100">
              <a:latin typeface="Segoe UI Black"/>
              <a:cs typeface="Segoe UI Black"/>
            </a:endParaRPr>
          </a:p>
        </p:txBody>
      </p:sp>
      <p:sp>
        <p:nvSpPr>
          <p:cNvPr id="5" name="object 5"/>
          <p:cNvSpPr txBox="1"/>
          <p:nvPr/>
        </p:nvSpPr>
        <p:spPr>
          <a:xfrm>
            <a:off x="901700" y="1435647"/>
            <a:ext cx="5282565" cy="735965"/>
          </a:xfrm>
          <a:prstGeom prst="rect">
            <a:avLst/>
          </a:prstGeom>
        </p:spPr>
        <p:txBody>
          <a:bodyPr vert="horz" wrap="square" lIns="0" tIns="106680" rIns="0" bIns="0" rtlCol="0">
            <a:spAutoFit/>
          </a:bodyPr>
          <a:lstStyle/>
          <a:p>
            <a:pPr marL="12700">
              <a:lnSpc>
                <a:spcPct val="100000"/>
              </a:lnSpc>
              <a:spcBef>
                <a:spcPts val="840"/>
              </a:spcBef>
            </a:pPr>
            <a:r>
              <a:rPr sz="1100" spc="15" dirty="0">
                <a:latin typeface="Segoe UI"/>
                <a:cs typeface="Segoe UI"/>
              </a:rPr>
              <a:t>Year- </a:t>
            </a:r>
            <a:r>
              <a:rPr sz="1100" dirty="0">
                <a:latin typeface="Segoe UI"/>
                <a:cs typeface="Segoe UI"/>
              </a:rPr>
              <a:t>0 ,</a:t>
            </a:r>
            <a:r>
              <a:rPr sz="1100" spc="120" dirty="0">
                <a:latin typeface="Segoe UI"/>
                <a:cs typeface="Segoe UI"/>
              </a:rPr>
              <a:t> </a:t>
            </a:r>
            <a:r>
              <a:rPr sz="1100" spc="15" dirty="0">
                <a:latin typeface="Segoe UI"/>
                <a:cs typeface="Segoe UI"/>
              </a:rPr>
              <a:t>Cashflow-</a:t>
            </a:r>
            <a:r>
              <a:rPr sz="1100" spc="15" dirty="0">
                <a:latin typeface="Trebuchet MS"/>
                <a:cs typeface="Trebuchet MS"/>
              </a:rPr>
              <a:t>`</a:t>
            </a:r>
            <a:r>
              <a:rPr sz="1100" spc="15" dirty="0">
                <a:latin typeface="Segoe UI"/>
                <a:cs typeface="Segoe UI"/>
              </a:rPr>
              <a:t>1,36,000</a:t>
            </a:r>
            <a:endParaRPr sz="1100">
              <a:latin typeface="Segoe UI"/>
              <a:cs typeface="Segoe UI"/>
            </a:endParaRPr>
          </a:p>
          <a:p>
            <a:pPr marL="12700" marR="5080">
              <a:lnSpc>
                <a:spcPct val="110900"/>
              </a:lnSpc>
              <a:spcBef>
                <a:spcPts val="605"/>
              </a:spcBef>
            </a:pPr>
            <a:r>
              <a:rPr sz="1100" spc="-5" dirty="0">
                <a:latin typeface="Segoe UI"/>
                <a:cs typeface="Segoe UI"/>
              </a:rPr>
              <a:t>The MIRR is calculated </a:t>
            </a:r>
            <a:r>
              <a:rPr sz="1100" dirty="0">
                <a:latin typeface="Segoe UI"/>
                <a:cs typeface="Segoe UI"/>
              </a:rPr>
              <a:t>on </a:t>
            </a:r>
            <a:r>
              <a:rPr sz="1100" spc="-5" dirty="0">
                <a:latin typeface="Segoe UI"/>
                <a:cs typeface="Segoe UI"/>
              </a:rPr>
              <a:t>the basis </a:t>
            </a:r>
            <a:r>
              <a:rPr sz="1100" dirty="0">
                <a:latin typeface="Segoe UI"/>
                <a:cs typeface="Segoe UI"/>
              </a:rPr>
              <a:t>of </a:t>
            </a:r>
            <a:r>
              <a:rPr sz="1100" spc="-5" dirty="0">
                <a:latin typeface="Segoe UI"/>
                <a:cs typeface="Segoe UI"/>
              </a:rPr>
              <a:t>investing the inflows </a:t>
            </a:r>
            <a:r>
              <a:rPr sz="1100" dirty="0">
                <a:latin typeface="Segoe UI"/>
                <a:cs typeface="Segoe UI"/>
              </a:rPr>
              <a:t>at </a:t>
            </a:r>
            <a:r>
              <a:rPr sz="1100" spc="-5" dirty="0">
                <a:latin typeface="Segoe UI"/>
                <a:cs typeface="Segoe UI"/>
              </a:rPr>
              <a:t>the cost </a:t>
            </a:r>
            <a:r>
              <a:rPr sz="1100" dirty="0">
                <a:latin typeface="Segoe UI"/>
                <a:cs typeface="Segoe UI"/>
              </a:rPr>
              <a:t>of </a:t>
            </a:r>
            <a:r>
              <a:rPr sz="1100" spc="-5" dirty="0">
                <a:latin typeface="Segoe UI"/>
                <a:cs typeface="Segoe UI"/>
              </a:rPr>
              <a:t>capital. The  table below shows the value </a:t>
            </a:r>
            <a:r>
              <a:rPr sz="1100" dirty="0">
                <a:latin typeface="Segoe UI"/>
                <a:cs typeface="Segoe UI"/>
              </a:rPr>
              <a:t>of </a:t>
            </a:r>
            <a:r>
              <a:rPr sz="1100" spc="-5" dirty="0">
                <a:latin typeface="Segoe UI"/>
                <a:cs typeface="Segoe UI"/>
              </a:rPr>
              <a:t>the inflows if they </a:t>
            </a:r>
            <a:r>
              <a:rPr sz="1100" dirty="0">
                <a:latin typeface="Segoe UI"/>
                <a:cs typeface="Segoe UI"/>
              </a:rPr>
              <a:t>are </a:t>
            </a:r>
            <a:r>
              <a:rPr sz="1100" spc="-5" dirty="0">
                <a:latin typeface="Segoe UI"/>
                <a:cs typeface="Segoe UI"/>
              </a:rPr>
              <a:t>immediately reinvested </a:t>
            </a:r>
            <a:r>
              <a:rPr sz="1100" dirty="0">
                <a:latin typeface="Segoe UI"/>
                <a:cs typeface="Segoe UI"/>
              </a:rPr>
              <a:t>at</a:t>
            </a:r>
            <a:r>
              <a:rPr sz="1100" spc="65" dirty="0">
                <a:latin typeface="Segoe UI"/>
                <a:cs typeface="Segoe UI"/>
              </a:rPr>
              <a:t> </a:t>
            </a:r>
            <a:r>
              <a:rPr sz="1100" dirty="0">
                <a:latin typeface="Segoe UI"/>
                <a:cs typeface="Segoe UI"/>
              </a:rPr>
              <a:t>8%.</a:t>
            </a:r>
            <a:endParaRPr sz="1100">
              <a:latin typeface="Segoe UI"/>
              <a:cs typeface="Segoe UI"/>
            </a:endParaRPr>
          </a:p>
        </p:txBody>
      </p:sp>
      <p:graphicFrame>
        <p:nvGraphicFramePr>
          <p:cNvPr id="6" name="object 6"/>
          <p:cNvGraphicFramePr>
            <a:graphicFrameLocks noGrp="1"/>
          </p:cNvGraphicFramePr>
          <p:nvPr/>
        </p:nvGraphicFramePr>
        <p:xfrm>
          <a:off x="914400" y="2244851"/>
          <a:ext cx="5252085" cy="1886708"/>
        </p:xfrm>
        <a:graphic>
          <a:graphicData uri="http://schemas.openxmlformats.org/drawingml/2006/table">
            <a:tbl>
              <a:tblPr firstRow="1" bandRow="1">
                <a:tableStyleId>{2D5ABB26-0587-4C30-8999-92F81FD0307C}</a:tableStyleId>
              </a:tblPr>
              <a:tblGrid>
                <a:gridCol w="822960">
                  <a:extLst>
                    <a:ext uri="{9D8B030D-6E8A-4147-A177-3AD203B41FA5}">
                      <a16:colId xmlns:a16="http://schemas.microsoft.com/office/drawing/2014/main" val="20000"/>
                    </a:ext>
                  </a:extLst>
                </a:gridCol>
                <a:gridCol w="1664335">
                  <a:extLst>
                    <a:ext uri="{9D8B030D-6E8A-4147-A177-3AD203B41FA5}">
                      <a16:colId xmlns:a16="http://schemas.microsoft.com/office/drawing/2014/main" val="20001"/>
                    </a:ext>
                  </a:extLst>
                </a:gridCol>
                <a:gridCol w="1836420">
                  <a:extLst>
                    <a:ext uri="{9D8B030D-6E8A-4147-A177-3AD203B41FA5}">
                      <a16:colId xmlns:a16="http://schemas.microsoft.com/office/drawing/2014/main" val="20002"/>
                    </a:ext>
                  </a:extLst>
                </a:gridCol>
                <a:gridCol w="928370">
                  <a:extLst>
                    <a:ext uri="{9D8B030D-6E8A-4147-A177-3AD203B41FA5}">
                      <a16:colId xmlns:a16="http://schemas.microsoft.com/office/drawing/2014/main" val="20003"/>
                    </a:ext>
                  </a:extLst>
                </a:gridCol>
              </a:tblGrid>
              <a:tr h="428243">
                <a:tc>
                  <a:txBody>
                    <a:bodyPr/>
                    <a:lstStyle/>
                    <a:p>
                      <a:pPr algn="ctr">
                        <a:lnSpc>
                          <a:spcPct val="100000"/>
                        </a:lnSpc>
                        <a:spcBef>
                          <a:spcPts val="290"/>
                        </a:spcBef>
                      </a:pPr>
                      <a:r>
                        <a:rPr sz="1100" b="1" spc="10" dirty="0">
                          <a:solidFill>
                            <a:srgbClr val="00A650"/>
                          </a:solidFill>
                          <a:latin typeface="Segoe UI"/>
                          <a:cs typeface="Segoe UI"/>
                        </a:rPr>
                        <a:t>Year</a:t>
                      </a:r>
                      <a:endParaRPr sz="1100">
                        <a:latin typeface="Segoe UI"/>
                        <a:cs typeface="Segoe UI"/>
                      </a:endParaRPr>
                    </a:p>
                  </a:txBody>
                  <a:tcPr marL="0" marR="0" marT="36830"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C2D69B"/>
                    </a:solidFill>
                  </a:tcPr>
                </a:tc>
                <a:tc>
                  <a:txBody>
                    <a:bodyPr/>
                    <a:lstStyle/>
                    <a:p>
                      <a:pPr algn="ctr">
                        <a:lnSpc>
                          <a:spcPct val="100000"/>
                        </a:lnSpc>
                        <a:spcBef>
                          <a:spcPts val="290"/>
                        </a:spcBef>
                      </a:pPr>
                      <a:r>
                        <a:rPr sz="1100" b="1" spc="15" dirty="0">
                          <a:solidFill>
                            <a:srgbClr val="00A650"/>
                          </a:solidFill>
                          <a:latin typeface="Segoe UI"/>
                          <a:cs typeface="Segoe UI"/>
                        </a:rPr>
                        <a:t>Cash flow</a:t>
                      </a:r>
                      <a:endParaRPr sz="1100">
                        <a:latin typeface="Segoe UI"/>
                        <a:cs typeface="Segoe UI"/>
                      </a:endParaRPr>
                    </a:p>
                  </a:txBody>
                  <a:tcPr marL="0" marR="0" marT="36830"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C2D69B"/>
                    </a:solidFill>
                  </a:tcPr>
                </a:tc>
                <a:tc>
                  <a:txBody>
                    <a:bodyPr/>
                    <a:lstStyle/>
                    <a:p>
                      <a:pPr marL="713105" marR="97790" indent="-612775">
                        <a:lnSpc>
                          <a:spcPct val="110900"/>
                        </a:lnSpc>
                        <a:spcBef>
                          <a:spcPts val="145"/>
                        </a:spcBef>
                      </a:pPr>
                      <a:r>
                        <a:rPr sz="1100" b="1" dirty="0">
                          <a:solidFill>
                            <a:srgbClr val="00A650"/>
                          </a:solidFill>
                          <a:latin typeface="Segoe UI"/>
                          <a:cs typeface="Segoe UI"/>
                        </a:rPr>
                        <a:t>@ </a:t>
                      </a:r>
                      <a:r>
                        <a:rPr sz="1100" b="1" spc="15" dirty="0">
                          <a:solidFill>
                            <a:srgbClr val="00A650"/>
                          </a:solidFill>
                          <a:latin typeface="Segoe UI"/>
                          <a:cs typeface="Segoe UI"/>
                        </a:rPr>
                        <a:t>8% reinvestment </a:t>
                      </a:r>
                      <a:r>
                        <a:rPr sz="1100" b="1" spc="10" dirty="0">
                          <a:solidFill>
                            <a:srgbClr val="00A650"/>
                          </a:solidFill>
                          <a:latin typeface="Segoe UI"/>
                          <a:cs typeface="Segoe UI"/>
                        </a:rPr>
                        <a:t>rate  </a:t>
                      </a:r>
                      <a:r>
                        <a:rPr sz="1100" b="1" spc="15" dirty="0">
                          <a:solidFill>
                            <a:srgbClr val="00A650"/>
                          </a:solidFill>
                          <a:latin typeface="Segoe UI"/>
                          <a:cs typeface="Segoe UI"/>
                        </a:rPr>
                        <a:t>factor</a:t>
                      </a:r>
                      <a:endParaRPr sz="1100">
                        <a:latin typeface="Segoe UI"/>
                        <a:cs typeface="Segoe UI"/>
                      </a:endParaRPr>
                    </a:p>
                  </a:txBody>
                  <a:tcPr marL="0" marR="0" marT="18415"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C2D69B"/>
                    </a:solidFill>
                  </a:tcPr>
                </a:tc>
                <a:tc>
                  <a:txBody>
                    <a:bodyPr/>
                    <a:lstStyle/>
                    <a:p>
                      <a:pPr algn="ctr">
                        <a:lnSpc>
                          <a:spcPct val="100000"/>
                        </a:lnSpc>
                        <a:spcBef>
                          <a:spcPts val="185"/>
                        </a:spcBef>
                      </a:pPr>
                      <a:r>
                        <a:rPr sz="1100" b="1" dirty="0">
                          <a:solidFill>
                            <a:srgbClr val="00A650"/>
                          </a:solidFill>
                          <a:latin typeface="Trebuchet MS"/>
                          <a:cs typeface="Trebuchet MS"/>
                        </a:rPr>
                        <a:t>`</a:t>
                      </a:r>
                      <a:endParaRPr sz="1100">
                        <a:latin typeface="Trebuchet MS"/>
                        <a:cs typeface="Trebuchet MS"/>
                      </a:endParaRPr>
                    </a:p>
                  </a:txBody>
                  <a:tcPr marL="0" marR="0" marT="23495"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C2D69B"/>
                    </a:solidFill>
                  </a:tcPr>
                </a:tc>
                <a:extLst>
                  <a:ext uri="{0D108BD9-81ED-4DB2-BD59-A6C34878D82A}">
                    <a16:rowId xmlns:a16="http://schemas.microsoft.com/office/drawing/2014/main" val="10000"/>
                  </a:ext>
                </a:extLst>
              </a:tr>
              <a:tr h="243840">
                <a:tc>
                  <a:txBody>
                    <a:bodyPr/>
                    <a:lstStyle/>
                    <a:p>
                      <a:pPr algn="ctr">
                        <a:lnSpc>
                          <a:spcPct val="100000"/>
                        </a:lnSpc>
                        <a:spcBef>
                          <a:spcPts val="290"/>
                        </a:spcBef>
                      </a:pPr>
                      <a:r>
                        <a:rPr sz="1100" dirty="0">
                          <a:latin typeface="Segoe UI"/>
                          <a:cs typeface="Segoe UI"/>
                        </a:rPr>
                        <a:t>1</a:t>
                      </a:r>
                      <a:endParaRPr sz="1100">
                        <a:latin typeface="Segoe UI"/>
                        <a:cs typeface="Segoe UI"/>
                      </a:endParaRPr>
                    </a:p>
                  </a:txBody>
                  <a:tcPr marL="0" marR="0" marT="36830"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EAF1DD"/>
                    </a:solidFill>
                  </a:tcPr>
                </a:tc>
                <a:tc>
                  <a:txBody>
                    <a:bodyPr/>
                    <a:lstStyle/>
                    <a:p>
                      <a:pPr marL="635" algn="ctr">
                        <a:lnSpc>
                          <a:spcPct val="100000"/>
                        </a:lnSpc>
                        <a:spcBef>
                          <a:spcPts val="290"/>
                        </a:spcBef>
                      </a:pPr>
                      <a:r>
                        <a:rPr sz="1100" spc="15" dirty="0">
                          <a:latin typeface="Segoe UI"/>
                          <a:cs typeface="Segoe UI"/>
                        </a:rPr>
                        <a:t>30,000</a:t>
                      </a:r>
                      <a:endParaRPr sz="1100">
                        <a:latin typeface="Segoe UI"/>
                        <a:cs typeface="Segoe UI"/>
                      </a:endParaRPr>
                    </a:p>
                  </a:txBody>
                  <a:tcPr marL="0" marR="0" marT="36830"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EAF1DD"/>
                    </a:solidFill>
                  </a:tcPr>
                </a:tc>
                <a:tc>
                  <a:txBody>
                    <a:bodyPr/>
                    <a:lstStyle/>
                    <a:p>
                      <a:pPr marL="676275">
                        <a:lnSpc>
                          <a:spcPct val="100000"/>
                        </a:lnSpc>
                        <a:spcBef>
                          <a:spcPts val="290"/>
                        </a:spcBef>
                      </a:pPr>
                      <a:r>
                        <a:rPr sz="1100" spc="15" dirty="0">
                          <a:latin typeface="Segoe UI"/>
                          <a:cs typeface="Segoe UI"/>
                        </a:rPr>
                        <a:t>1.3605*</a:t>
                      </a:r>
                      <a:endParaRPr sz="1100">
                        <a:latin typeface="Segoe UI"/>
                        <a:cs typeface="Segoe UI"/>
                      </a:endParaRPr>
                    </a:p>
                  </a:txBody>
                  <a:tcPr marL="0" marR="0" marT="36830"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EAF1DD"/>
                    </a:solidFill>
                  </a:tcPr>
                </a:tc>
                <a:tc>
                  <a:txBody>
                    <a:bodyPr/>
                    <a:lstStyle/>
                    <a:p>
                      <a:pPr algn="ctr">
                        <a:lnSpc>
                          <a:spcPct val="100000"/>
                        </a:lnSpc>
                        <a:spcBef>
                          <a:spcPts val="290"/>
                        </a:spcBef>
                      </a:pPr>
                      <a:r>
                        <a:rPr sz="1100" spc="15" dirty="0">
                          <a:latin typeface="Segoe UI"/>
                          <a:cs typeface="Segoe UI"/>
                        </a:rPr>
                        <a:t>40,815</a:t>
                      </a:r>
                      <a:endParaRPr sz="1100">
                        <a:latin typeface="Segoe UI"/>
                        <a:cs typeface="Segoe UI"/>
                      </a:endParaRPr>
                    </a:p>
                  </a:txBody>
                  <a:tcPr marL="0" marR="0" marT="36830"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EAF1DD"/>
                    </a:solidFill>
                  </a:tcPr>
                </a:tc>
                <a:extLst>
                  <a:ext uri="{0D108BD9-81ED-4DB2-BD59-A6C34878D82A}">
                    <a16:rowId xmlns:a16="http://schemas.microsoft.com/office/drawing/2014/main" val="10001"/>
                  </a:ext>
                </a:extLst>
              </a:tr>
              <a:tr h="242315">
                <a:tc>
                  <a:txBody>
                    <a:bodyPr/>
                    <a:lstStyle/>
                    <a:p>
                      <a:pPr algn="ctr">
                        <a:lnSpc>
                          <a:spcPct val="100000"/>
                        </a:lnSpc>
                        <a:spcBef>
                          <a:spcPts val="290"/>
                        </a:spcBef>
                      </a:pPr>
                      <a:r>
                        <a:rPr sz="1100" dirty="0">
                          <a:latin typeface="Segoe UI"/>
                          <a:cs typeface="Segoe UI"/>
                        </a:rPr>
                        <a:t>2</a:t>
                      </a:r>
                      <a:endParaRPr sz="1100">
                        <a:latin typeface="Segoe UI"/>
                        <a:cs typeface="Segoe UI"/>
                      </a:endParaRPr>
                    </a:p>
                  </a:txBody>
                  <a:tcPr marL="0" marR="0" marT="36830"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EAF1DD"/>
                    </a:solidFill>
                  </a:tcPr>
                </a:tc>
                <a:tc>
                  <a:txBody>
                    <a:bodyPr/>
                    <a:lstStyle/>
                    <a:p>
                      <a:pPr marL="635" algn="ctr">
                        <a:lnSpc>
                          <a:spcPct val="100000"/>
                        </a:lnSpc>
                        <a:spcBef>
                          <a:spcPts val="290"/>
                        </a:spcBef>
                      </a:pPr>
                      <a:r>
                        <a:rPr sz="1100" spc="15" dirty="0">
                          <a:latin typeface="Segoe UI"/>
                          <a:cs typeface="Segoe UI"/>
                        </a:rPr>
                        <a:t>40,000</a:t>
                      </a:r>
                      <a:endParaRPr sz="1100">
                        <a:latin typeface="Segoe UI"/>
                        <a:cs typeface="Segoe UI"/>
                      </a:endParaRPr>
                    </a:p>
                  </a:txBody>
                  <a:tcPr marL="0" marR="0" marT="36830"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EAF1DD"/>
                    </a:solidFill>
                  </a:tcPr>
                </a:tc>
                <a:tc>
                  <a:txBody>
                    <a:bodyPr/>
                    <a:lstStyle/>
                    <a:p>
                      <a:pPr marL="706755">
                        <a:lnSpc>
                          <a:spcPct val="100000"/>
                        </a:lnSpc>
                        <a:spcBef>
                          <a:spcPts val="290"/>
                        </a:spcBef>
                      </a:pPr>
                      <a:r>
                        <a:rPr sz="1100" spc="15" dirty="0">
                          <a:latin typeface="Segoe UI"/>
                          <a:cs typeface="Segoe UI"/>
                        </a:rPr>
                        <a:t>1.2597</a:t>
                      </a:r>
                      <a:endParaRPr sz="1100">
                        <a:latin typeface="Segoe UI"/>
                        <a:cs typeface="Segoe UI"/>
                      </a:endParaRPr>
                    </a:p>
                  </a:txBody>
                  <a:tcPr marL="0" marR="0" marT="36830"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EAF1DD"/>
                    </a:solidFill>
                  </a:tcPr>
                </a:tc>
                <a:tc>
                  <a:txBody>
                    <a:bodyPr/>
                    <a:lstStyle/>
                    <a:p>
                      <a:pPr algn="ctr">
                        <a:lnSpc>
                          <a:spcPct val="100000"/>
                        </a:lnSpc>
                        <a:spcBef>
                          <a:spcPts val="290"/>
                        </a:spcBef>
                      </a:pPr>
                      <a:r>
                        <a:rPr sz="1100" spc="15" dirty="0">
                          <a:latin typeface="Segoe UI"/>
                          <a:cs typeface="Segoe UI"/>
                        </a:rPr>
                        <a:t>50,388</a:t>
                      </a:r>
                      <a:endParaRPr sz="1100">
                        <a:latin typeface="Segoe UI"/>
                        <a:cs typeface="Segoe UI"/>
                      </a:endParaRPr>
                    </a:p>
                  </a:txBody>
                  <a:tcPr marL="0" marR="0" marT="36830"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EAF1DD"/>
                    </a:solidFill>
                  </a:tcPr>
                </a:tc>
                <a:extLst>
                  <a:ext uri="{0D108BD9-81ED-4DB2-BD59-A6C34878D82A}">
                    <a16:rowId xmlns:a16="http://schemas.microsoft.com/office/drawing/2014/main" val="10002"/>
                  </a:ext>
                </a:extLst>
              </a:tr>
              <a:tr h="243833">
                <a:tc>
                  <a:txBody>
                    <a:bodyPr/>
                    <a:lstStyle/>
                    <a:p>
                      <a:pPr algn="ctr">
                        <a:lnSpc>
                          <a:spcPct val="100000"/>
                        </a:lnSpc>
                        <a:spcBef>
                          <a:spcPts val="290"/>
                        </a:spcBef>
                      </a:pPr>
                      <a:r>
                        <a:rPr sz="1100" dirty="0">
                          <a:latin typeface="Segoe UI"/>
                          <a:cs typeface="Segoe UI"/>
                        </a:rPr>
                        <a:t>3</a:t>
                      </a:r>
                      <a:endParaRPr sz="1100">
                        <a:latin typeface="Segoe UI"/>
                        <a:cs typeface="Segoe UI"/>
                      </a:endParaRPr>
                    </a:p>
                  </a:txBody>
                  <a:tcPr marL="0" marR="0" marT="36830"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EAF1DD"/>
                    </a:solidFill>
                  </a:tcPr>
                </a:tc>
                <a:tc>
                  <a:txBody>
                    <a:bodyPr/>
                    <a:lstStyle/>
                    <a:p>
                      <a:pPr marL="635" algn="ctr">
                        <a:lnSpc>
                          <a:spcPct val="100000"/>
                        </a:lnSpc>
                        <a:spcBef>
                          <a:spcPts val="290"/>
                        </a:spcBef>
                      </a:pPr>
                      <a:r>
                        <a:rPr sz="1100" spc="15" dirty="0">
                          <a:latin typeface="Segoe UI"/>
                          <a:cs typeface="Segoe UI"/>
                        </a:rPr>
                        <a:t>60,000</a:t>
                      </a:r>
                      <a:endParaRPr sz="1100">
                        <a:latin typeface="Segoe UI"/>
                        <a:cs typeface="Segoe UI"/>
                      </a:endParaRPr>
                    </a:p>
                  </a:txBody>
                  <a:tcPr marL="0" marR="0" marT="36830"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EAF1DD"/>
                    </a:solidFill>
                  </a:tcPr>
                </a:tc>
                <a:tc>
                  <a:txBody>
                    <a:bodyPr/>
                    <a:lstStyle/>
                    <a:p>
                      <a:pPr marL="706755">
                        <a:lnSpc>
                          <a:spcPct val="100000"/>
                        </a:lnSpc>
                        <a:spcBef>
                          <a:spcPts val="290"/>
                        </a:spcBef>
                      </a:pPr>
                      <a:r>
                        <a:rPr sz="1100" spc="15" dirty="0">
                          <a:latin typeface="Segoe UI"/>
                          <a:cs typeface="Segoe UI"/>
                        </a:rPr>
                        <a:t>1.1664</a:t>
                      </a:r>
                      <a:endParaRPr sz="1100">
                        <a:latin typeface="Segoe UI"/>
                        <a:cs typeface="Segoe UI"/>
                      </a:endParaRPr>
                    </a:p>
                  </a:txBody>
                  <a:tcPr marL="0" marR="0" marT="36830"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EAF1DD"/>
                    </a:solidFill>
                  </a:tcPr>
                </a:tc>
                <a:tc>
                  <a:txBody>
                    <a:bodyPr/>
                    <a:lstStyle/>
                    <a:p>
                      <a:pPr algn="ctr">
                        <a:lnSpc>
                          <a:spcPct val="100000"/>
                        </a:lnSpc>
                        <a:spcBef>
                          <a:spcPts val="290"/>
                        </a:spcBef>
                      </a:pPr>
                      <a:r>
                        <a:rPr sz="1100" spc="15" dirty="0">
                          <a:latin typeface="Segoe UI"/>
                          <a:cs typeface="Segoe UI"/>
                        </a:rPr>
                        <a:t>69,984</a:t>
                      </a:r>
                      <a:endParaRPr sz="1100">
                        <a:latin typeface="Segoe UI"/>
                        <a:cs typeface="Segoe UI"/>
                      </a:endParaRPr>
                    </a:p>
                  </a:txBody>
                  <a:tcPr marL="0" marR="0" marT="36830"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EAF1DD"/>
                    </a:solidFill>
                  </a:tcPr>
                </a:tc>
                <a:extLst>
                  <a:ext uri="{0D108BD9-81ED-4DB2-BD59-A6C34878D82A}">
                    <a16:rowId xmlns:a16="http://schemas.microsoft.com/office/drawing/2014/main" val="10003"/>
                  </a:ext>
                </a:extLst>
              </a:tr>
              <a:tr h="242315">
                <a:tc>
                  <a:txBody>
                    <a:bodyPr/>
                    <a:lstStyle/>
                    <a:p>
                      <a:pPr algn="ctr">
                        <a:lnSpc>
                          <a:spcPct val="100000"/>
                        </a:lnSpc>
                        <a:spcBef>
                          <a:spcPts val="290"/>
                        </a:spcBef>
                      </a:pPr>
                      <a:r>
                        <a:rPr sz="1100" dirty="0">
                          <a:latin typeface="Segoe UI"/>
                          <a:cs typeface="Segoe UI"/>
                        </a:rPr>
                        <a:t>4</a:t>
                      </a:r>
                      <a:endParaRPr sz="1100">
                        <a:latin typeface="Segoe UI"/>
                        <a:cs typeface="Segoe UI"/>
                      </a:endParaRPr>
                    </a:p>
                  </a:txBody>
                  <a:tcPr marL="0" marR="0" marT="36830"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EAF1DD"/>
                    </a:solidFill>
                  </a:tcPr>
                </a:tc>
                <a:tc>
                  <a:txBody>
                    <a:bodyPr/>
                    <a:lstStyle/>
                    <a:p>
                      <a:pPr marL="635" algn="ctr">
                        <a:lnSpc>
                          <a:spcPct val="100000"/>
                        </a:lnSpc>
                        <a:spcBef>
                          <a:spcPts val="290"/>
                        </a:spcBef>
                      </a:pPr>
                      <a:r>
                        <a:rPr sz="1100" spc="15" dirty="0">
                          <a:latin typeface="Segoe UI"/>
                          <a:cs typeface="Segoe UI"/>
                        </a:rPr>
                        <a:t>30,000</a:t>
                      </a:r>
                      <a:endParaRPr sz="1100">
                        <a:latin typeface="Segoe UI"/>
                        <a:cs typeface="Segoe UI"/>
                      </a:endParaRPr>
                    </a:p>
                  </a:txBody>
                  <a:tcPr marL="0" marR="0" marT="36830"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EAF1DD"/>
                    </a:solidFill>
                  </a:tcPr>
                </a:tc>
                <a:tc>
                  <a:txBody>
                    <a:bodyPr/>
                    <a:lstStyle/>
                    <a:p>
                      <a:pPr marL="706755">
                        <a:lnSpc>
                          <a:spcPct val="100000"/>
                        </a:lnSpc>
                        <a:spcBef>
                          <a:spcPts val="290"/>
                        </a:spcBef>
                      </a:pPr>
                      <a:r>
                        <a:rPr sz="1100" spc="15" dirty="0">
                          <a:latin typeface="Segoe UI"/>
                          <a:cs typeface="Segoe UI"/>
                        </a:rPr>
                        <a:t>1.0800</a:t>
                      </a:r>
                      <a:endParaRPr sz="1100">
                        <a:latin typeface="Segoe UI"/>
                        <a:cs typeface="Segoe UI"/>
                      </a:endParaRPr>
                    </a:p>
                  </a:txBody>
                  <a:tcPr marL="0" marR="0" marT="36830"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EAF1DD"/>
                    </a:solidFill>
                  </a:tcPr>
                </a:tc>
                <a:tc>
                  <a:txBody>
                    <a:bodyPr/>
                    <a:lstStyle/>
                    <a:p>
                      <a:pPr algn="ctr">
                        <a:lnSpc>
                          <a:spcPct val="100000"/>
                        </a:lnSpc>
                        <a:spcBef>
                          <a:spcPts val="290"/>
                        </a:spcBef>
                      </a:pPr>
                      <a:r>
                        <a:rPr sz="1100" spc="15" dirty="0">
                          <a:latin typeface="Segoe UI"/>
                          <a:cs typeface="Segoe UI"/>
                        </a:rPr>
                        <a:t>32,400</a:t>
                      </a:r>
                      <a:endParaRPr sz="1100">
                        <a:latin typeface="Segoe UI"/>
                        <a:cs typeface="Segoe UI"/>
                      </a:endParaRPr>
                    </a:p>
                  </a:txBody>
                  <a:tcPr marL="0" marR="0" marT="36830"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EAF1DD"/>
                    </a:solidFill>
                  </a:tcPr>
                </a:tc>
                <a:extLst>
                  <a:ext uri="{0D108BD9-81ED-4DB2-BD59-A6C34878D82A}">
                    <a16:rowId xmlns:a16="http://schemas.microsoft.com/office/drawing/2014/main" val="10004"/>
                  </a:ext>
                </a:extLst>
              </a:tr>
              <a:tr h="242316">
                <a:tc>
                  <a:txBody>
                    <a:bodyPr/>
                    <a:lstStyle/>
                    <a:p>
                      <a:pPr algn="ctr">
                        <a:lnSpc>
                          <a:spcPct val="100000"/>
                        </a:lnSpc>
                        <a:spcBef>
                          <a:spcPts val="290"/>
                        </a:spcBef>
                      </a:pPr>
                      <a:r>
                        <a:rPr sz="1100" dirty="0">
                          <a:latin typeface="Segoe UI"/>
                          <a:cs typeface="Segoe UI"/>
                        </a:rPr>
                        <a:t>5</a:t>
                      </a:r>
                      <a:endParaRPr sz="1100">
                        <a:latin typeface="Segoe UI"/>
                        <a:cs typeface="Segoe UI"/>
                      </a:endParaRPr>
                    </a:p>
                  </a:txBody>
                  <a:tcPr marL="0" marR="0" marT="36830"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EAF1DD"/>
                    </a:solidFill>
                  </a:tcPr>
                </a:tc>
                <a:tc>
                  <a:txBody>
                    <a:bodyPr/>
                    <a:lstStyle/>
                    <a:p>
                      <a:pPr marL="635" algn="ctr">
                        <a:lnSpc>
                          <a:spcPct val="100000"/>
                        </a:lnSpc>
                        <a:spcBef>
                          <a:spcPts val="290"/>
                        </a:spcBef>
                      </a:pPr>
                      <a:r>
                        <a:rPr sz="1100" spc="15" dirty="0">
                          <a:latin typeface="Segoe UI"/>
                          <a:cs typeface="Segoe UI"/>
                        </a:rPr>
                        <a:t>20,000</a:t>
                      </a:r>
                      <a:endParaRPr sz="1100">
                        <a:latin typeface="Segoe UI"/>
                        <a:cs typeface="Segoe UI"/>
                      </a:endParaRPr>
                    </a:p>
                  </a:txBody>
                  <a:tcPr marL="0" marR="0" marT="36830"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EAF1DD"/>
                    </a:solidFill>
                  </a:tcPr>
                </a:tc>
                <a:tc>
                  <a:txBody>
                    <a:bodyPr/>
                    <a:lstStyle/>
                    <a:p>
                      <a:pPr marL="706755">
                        <a:lnSpc>
                          <a:spcPct val="100000"/>
                        </a:lnSpc>
                        <a:spcBef>
                          <a:spcPts val="290"/>
                        </a:spcBef>
                      </a:pPr>
                      <a:r>
                        <a:rPr sz="1100" spc="15" dirty="0">
                          <a:latin typeface="Segoe UI"/>
                          <a:cs typeface="Segoe UI"/>
                        </a:rPr>
                        <a:t>1.0000</a:t>
                      </a:r>
                      <a:endParaRPr sz="1100">
                        <a:latin typeface="Segoe UI"/>
                        <a:cs typeface="Segoe UI"/>
                      </a:endParaRPr>
                    </a:p>
                  </a:txBody>
                  <a:tcPr marL="0" marR="0" marT="36830"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EAF1DD"/>
                    </a:solidFill>
                  </a:tcPr>
                </a:tc>
                <a:tc>
                  <a:txBody>
                    <a:bodyPr/>
                    <a:lstStyle/>
                    <a:p>
                      <a:pPr algn="ctr">
                        <a:lnSpc>
                          <a:spcPct val="100000"/>
                        </a:lnSpc>
                        <a:spcBef>
                          <a:spcPts val="290"/>
                        </a:spcBef>
                      </a:pPr>
                      <a:r>
                        <a:rPr sz="1100" spc="15" dirty="0">
                          <a:latin typeface="Segoe UI"/>
                          <a:cs typeface="Segoe UI"/>
                        </a:rPr>
                        <a:t>20,000</a:t>
                      </a:r>
                      <a:endParaRPr sz="1100">
                        <a:latin typeface="Segoe UI"/>
                        <a:cs typeface="Segoe UI"/>
                      </a:endParaRPr>
                    </a:p>
                  </a:txBody>
                  <a:tcPr marL="0" marR="0" marT="36830"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EAF1DD"/>
                    </a:solidFill>
                  </a:tcPr>
                </a:tc>
                <a:extLst>
                  <a:ext uri="{0D108BD9-81ED-4DB2-BD59-A6C34878D82A}">
                    <a16:rowId xmlns:a16="http://schemas.microsoft.com/office/drawing/2014/main" val="10005"/>
                  </a:ext>
                </a:extLst>
              </a:tr>
              <a:tr h="243846">
                <a:tc>
                  <a:txBody>
                    <a:bodyPr/>
                    <a:lstStyle/>
                    <a:p>
                      <a:pPr>
                        <a:lnSpc>
                          <a:spcPct val="100000"/>
                        </a:lnSpc>
                      </a:pPr>
                      <a:endParaRPr sz="1100">
                        <a:latin typeface="Times New Roman"/>
                        <a:cs typeface="Times New Roman"/>
                      </a:endParaRPr>
                    </a:p>
                  </a:txBody>
                  <a:tcPr marL="0" marR="0" marT="0"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EAF1DD"/>
                    </a:solidFill>
                  </a:tcPr>
                </a:tc>
                <a:tc>
                  <a:txBody>
                    <a:bodyPr/>
                    <a:lstStyle/>
                    <a:p>
                      <a:pPr>
                        <a:lnSpc>
                          <a:spcPct val="100000"/>
                        </a:lnSpc>
                      </a:pPr>
                      <a:endParaRPr sz="1100">
                        <a:latin typeface="Times New Roman"/>
                        <a:cs typeface="Times New Roman"/>
                      </a:endParaRPr>
                    </a:p>
                  </a:txBody>
                  <a:tcPr marL="0" marR="0" marT="0"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EAF1DD"/>
                    </a:solidFill>
                  </a:tcPr>
                </a:tc>
                <a:tc>
                  <a:txBody>
                    <a:bodyPr/>
                    <a:lstStyle/>
                    <a:p>
                      <a:pPr>
                        <a:lnSpc>
                          <a:spcPct val="100000"/>
                        </a:lnSpc>
                      </a:pPr>
                      <a:endParaRPr sz="1100">
                        <a:latin typeface="Times New Roman"/>
                        <a:cs typeface="Times New Roman"/>
                      </a:endParaRPr>
                    </a:p>
                  </a:txBody>
                  <a:tcPr marL="0" marR="0" marT="0"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EAF1DD"/>
                    </a:solidFill>
                  </a:tcPr>
                </a:tc>
                <a:tc>
                  <a:txBody>
                    <a:bodyPr/>
                    <a:lstStyle/>
                    <a:p>
                      <a:pPr algn="ctr">
                        <a:lnSpc>
                          <a:spcPct val="100000"/>
                        </a:lnSpc>
                        <a:spcBef>
                          <a:spcPts val="305"/>
                        </a:spcBef>
                      </a:pPr>
                      <a:r>
                        <a:rPr sz="1100" spc="15" dirty="0">
                          <a:latin typeface="Segoe UI"/>
                          <a:cs typeface="Segoe UI"/>
                        </a:rPr>
                        <a:t>2,13,587</a:t>
                      </a:r>
                      <a:endParaRPr sz="1100">
                        <a:latin typeface="Segoe UI"/>
                        <a:cs typeface="Segoe UI"/>
                      </a:endParaRPr>
                    </a:p>
                  </a:txBody>
                  <a:tcPr marL="0" marR="0" marT="38735"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EAF1DD"/>
                    </a:solidFill>
                  </a:tcPr>
                </a:tc>
                <a:extLst>
                  <a:ext uri="{0D108BD9-81ED-4DB2-BD59-A6C34878D82A}">
                    <a16:rowId xmlns:a16="http://schemas.microsoft.com/office/drawing/2014/main" val="10006"/>
                  </a:ext>
                </a:extLst>
              </a:tr>
            </a:tbl>
          </a:graphicData>
        </a:graphic>
      </p:graphicFrame>
      <p:sp>
        <p:nvSpPr>
          <p:cNvPr id="7" name="object 7"/>
          <p:cNvSpPr txBox="1"/>
          <p:nvPr/>
        </p:nvSpPr>
        <p:spPr>
          <a:xfrm>
            <a:off x="876300" y="4191113"/>
            <a:ext cx="5334635" cy="1031875"/>
          </a:xfrm>
          <a:prstGeom prst="rect">
            <a:avLst/>
          </a:prstGeom>
        </p:spPr>
        <p:txBody>
          <a:bodyPr vert="horz" wrap="square" lIns="0" tIns="30480" rIns="0" bIns="0" rtlCol="0">
            <a:spAutoFit/>
          </a:bodyPr>
          <a:lstStyle/>
          <a:p>
            <a:pPr marL="38100" algn="just">
              <a:lnSpc>
                <a:spcPct val="100000"/>
              </a:lnSpc>
              <a:spcBef>
                <a:spcPts val="240"/>
              </a:spcBef>
            </a:pPr>
            <a:r>
              <a:rPr sz="1100" dirty="0">
                <a:latin typeface="Segoe UI"/>
                <a:cs typeface="Segoe UI"/>
              </a:rPr>
              <a:t>*</a:t>
            </a:r>
            <a:r>
              <a:rPr sz="1100" spc="50" dirty="0">
                <a:latin typeface="Segoe UI"/>
                <a:cs typeface="Segoe UI"/>
              </a:rPr>
              <a:t> </a:t>
            </a:r>
            <a:r>
              <a:rPr sz="1100" spc="15" dirty="0">
                <a:latin typeface="Segoe UI"/>
                <a:cs typeface="Segoe UI"/>
              </a:rPr>
              <a:t>Investment</a:t>
            </a:r>
            <a:r>
              <a:rPr sz="1100" spc="55" dirty="0">
                <a:latin typeface="Segoe UI"/>
                <a:cs typeface="Segoe UI"/>
              </a:rPr>
              <a:t> </a:t>
            </a:r>
            <a:r>
              <a:rPr sz="1100" spc="5" dirty="0">
                <a:latin typeface="Segoe UI"/>
                <a:cs typeface="Segoe UI"/>
              </a:rPr>
              <a:t>of</a:t>
            </a:r>
            <a:r>
              <a:rPr sz="1100" spc="45" dirty="0">
                <a:latin typeface="Segoe UI"/>
                <a:cs typeface="Segoe UI"/>
              </a:rPr>
              <a:t> </a:t>
            </a:r>
            <a:r>
              <a:rPr sz="1100" spc="-25" dirty="0">
                <a:latin typeface="Trebuchet MS"/>
                <a:cs typeface="Trebuchet MS"/>
              </a:rPr>
              <a:t>`</a:t>
            </a:r>
            <a:r>
              <a:rPr sz="1100" spc="20" dirty="0">
                <a:latin typeface="Trebuchet MS"/>
                <a:cs typeface="Trebuchet MS"/>
              </a:rPr>
              <a:t> </a:t>
            </a:r>
            <a:r>
              <a:rPr sz="1100" dirty="0">
                <a:latin typeface="Segoe UI"/>
                <a:cs typeface="Segoe UI"/>
              </a:rPr>
              <a:t>1</a:t>
            </a:r>
            <a:r>
              <a:rPr sz="1100" spc="60" dirty="0">
                <a:latin typeface="Segoe UI"/>
                <a:cs typeface="Segoe UI"/>
              </a:rPr>
              <a:t> </a:t>
            </a:r>
            <a:r>
              <a:rPr sz="1100" spc="5" dirty="0">
                <a:latin typeface="Segoe UI"/>
                <a:cs typeface="Segoe UI"/>
              </a:rPr>
              <a:t>at</a:t>
            </a:r>
            <a:r>
              <a:rPr sz="1100" spc="55" dirty="0">
                <a:latin typeface="Segoe UI"/>
                <a:cs typeface="Segoe UI"/>
              </a:rPr>
              <a:t> </a:t>
            </a:r>
            <a:r>
              <a:rPr sz="1100" spc="5" dirty="0">
                <a:latin typeface="Segoe UI"/>
                <a:cs typeface="Segoe UI"/>
              </a:rPr>
              <a:t>the</a:t>
            </a:r>
            <a:r>
              <a:rPr sz="1100" spc="55" dirty="0">
                <a:latin typeface="Segoe UI"/>
                <a:cs typeface="Segoe UI"/>
              </a:rPr>
              <a:t> </a:t>
            </a:r>
            <a:r>
              <a:rPr sz="1100" spc="10" dirty="0">
                <a:latin typeface="Segoe UI"/>
                <a:cs typeface="Segoe UI"/>
              </a:rPr>
              <a:t>end</a:t>
            </a:r>
            <a:r>
              <a:rPr sz="1100" spc="60" dirty="0">
                <a:latin typeface="Segoe UI"/>
                <a:cs typeface="Segoe UI"/>
              </a:rPr>
              <a:t> </a:t>
            </a:r>
            <a:r>
              <a:rPr sz="1100" spc="5" dirty="0">
                <a:latin typeface="Segoe UI"/>
                <a:cs typeface="Segoe UI"/>
              </a:rPr>
              <a:t>of</a:t>
            </a:r>
            <a:r>
              <a:rPr sz="1100" spc="60" dirty="0">
                <a:latin typeface="Segoe UI"/>
                <a:cs typeface="Segoe UI"/>
              </a:rPr>
              <a:t> </a:t>
            </a:r>
            <a:r>
              <a:rPr sz="1100" spc="10" dirty="0">
                <a:latin typeface="Segoe UI"/>
                <a:cs typeface="Segoe UI"/>
              </a:rPr>
              <a:t>the</a:t>
            </a:r>
            <a:r>
              <a:rPr sz="1100" spc="40" dirty="0">
                <a:latin typeface="Segoe UI"/>
                <a:cs typeface="Segoe UI"/>
              </a:rPr>
              <a:t> </a:t>
            </a:r>
            <a:r>
              <a:rPr sz="1100" spc="10" dirty="0">
                <a:latin typeface="Segoe UI"/>
                <a:cs typeface="Segoe UI"/>
              </a:rPr>
              <a:t>year</a:t>
            </a:r>
            <a:r>
              <a:rPr sz="1100" spc="50" dirty="0">
                <a:latin typeface="Segoe UI"/>
                <a:cs typeface="Segoe UI"/>
              </a:rPr>
              <a:t> </a:t>
            </a:r>
            <a:r>
              <a:rPr sz="1100" dirty="0">
                <a:latin typeface="Segoe UI"/>
                <a:cs typeface="Segoe UI"/>
              </a:rPr>
              <a:t>1</a:t>
            </a:r>
            <a:r>
              <a:rPr sz="1100" spc="60" dirty="0">
                <a:latin typeface="Segoe UI"/>
                <a:cs typeface="Segoe UI"/>
              </a:rPr>
              <a:t> </a:t>
            </a:r>
            <a:r>
              <a:rPr sz="1100" dirty="0">
                <a:latin typeface="Segoe UI"/>
                <a:cs typeface="Segoe UI"/>
              </a:rPr>
              <a:t>is</a:t>
            </a:r>
            <a:r>
              <a:rPr sz="1100" spc="55" dirty="0">
                <a:latin typeface="Segoe UI"/>
                <a:cs typeface="Segoe UI"/>
              </a:rPr>
              <a:t> </a:t>
            </a:r>
            <a:r>
              <a:rPr sz="1100" spc="15" dirty="0">
                <a:latin typeface="Segoe UI"/>
                <a:cs typeface="Segoe UI"/>
              </a:rPr>
              <a:t>reinvested</a:t>
            </a:r>
            <a:r>
              <a:rPr sz="1100" spc="40" dirty="0">
                <a:latin typeface="Segoe UI"/>
                <a:cs typeface="Segoe UI"/>
              </a:rPr>
              <a:t> </a:t>
            </a:r>
            <a:r>
              <a:rPr sz="1100" spc="10" dirty="0">
                <a:latin typeface="Segoe UI"/>
                <a:cs typeface="Segoe UI"/>
              </a:rPr>
              <a:t>for</a:t>
            </a:r>
            <a:r>
              <a:rPr sz="1100" spc="50" dirty="0">
                <a:latin typeface="Segoe UI"/>
                <a:cs typeface="Segoe UI"/>
              </a:rPr>
              <a:t> </a:t>
            </a:r>
            <a:r>
              <a:rPr sz="1100" dirty="0">
                <a:latin typeface="Segoe UI"/>
                <a:cs typeface="Segoe UI"/>
              </a:rPr>
              <a:t>4</a:t>
            </a:r>
            <a:r>
              <a:rPr sz="1100" spc="50" dirty="0">
                <a:latin typeface="Segoe UI"/>
                <a:cs typeface="Segoe UI"/>
              </a:rPr>
              <a:t> </a:t>
            </a:r>
            <a:r>
              <a:rPr sz="1100" spc="15" dirty="0">
                <a:latin typeface="Segoe UI"/>
                <a:cs typeface="Segoe UI"/>
              </a:rPr>
              <a:t>years</a:t>
            </a:r>
            <a:r>
              <a:rPr sz="1100" spc="45" dirty="0">
                <a:latin typeface="Segoe UI"/>
                <a:cs typeface="Segoe UI"/>
              </a:rPr>
              <a:t> </a:t>
            </a:r>
            <a:r>
              <a:rPr sz="1100" spc="10" dirty="0">
                <a:latin typeface="Segoe UI"/>
                <a:cs typeface="Segoe UI"/>
              </a:rPr>
              <a:t>(at</a:t>
            </a:r>
            <a:r>
              <a:rPr sz="1100" spc="60" dirty="0">
                <a:latin typeface="Segoe UI"/>
                <a:cs typeface="Segoe UI"/>
              </a:rPr>
              <a:t> </a:t>
            </a:r>
            <a:r>
              <a:rPr sz="1100" spc="10" dirty="0">
                <a:latin typeface="Segoe UI"/>
                <a:cs typeface="Segoe UI"/>
              </a:rPr>
              <a:t>the</a:t>
            </a:r>
            <a:r>
              <a:rPr sz="1100" spc="55" dirty="0">
                <a:latin typeface="Segoe UI"/>
                <a:cs typeface="Segoe UI"/>
              </a:rPr>
              <a:t> </a:t>
            </a:r>
            <a:r>
              <a:rPr sz="1100" spc="10" dirty="0">
                <a:latin typeface="Segoe UI"/>
                <a:cs typeface="Segoe UI"/>
              </a:rPr>
              <a:t>end</a:t>
            </a:r>
            <a:r>
              <a:rPr sz="1100" spc="40" dirty="0">
                <a:latin typeface="Segoe UI"/>
                <a:cs typeface="Segoe UI"/>
              </a:rPr>
              <a:t> </a:t>
            </a:r>
            <a:r>
              <a:rPr sz="1100" spc="5" dirty="0">
                <a:latin typeface="Segoe UI"/>
                <a:cs typeface="Segoe UI"/>
              </a:rPr>
              <a:t>of</a:t>
            </a:r>
            <a:endParaRPr sz="1100">
              <a:latin typeface="Segoe UI"/>
              <a:cs typeface="Segoe UI"/>
            </a:endParaRPr>
          </a:p>
          <a:p>
            <a:pPr marL="38100" marR="30480" algn="just">
              <a:lnSpc>
                <a:spcPct val="110900"/>
              </a:lnSpc>
            </a:pPr>
            <a:r>
              <a:rPr sz="1100" dirty="0">
                <a:latin typeface="Segoe UI"/>
                <a:cs typeface="Segoe UI"/>
              </a:rPr>
              <a:t>5 </a:t>
            </a:r>
            <a:r>
              <a:rPr sz="1100" spc="10" dirty="0">
                <a:latin typeface="Segoe UI"/>
                <a:cs typeface="Segoe UI"/>
              </a:rPr>
              <a:t>years) </a:t>
            </a:r>
            <a:r>
              <a:rPr sz="1100" spc="15" dirty="0">
                <a:latin typeface="Segoe UI"/>
                <a:cs typeface="Segoe UI"/>
              </a:rPr>
              <a:t>shall become 1(1.08)</a:t>
            </a:r>
            <a:r>
              <a:rPr sz="1050" spc="22" baseline="35714" dirty="0">
                <a:latin typeface="Segoe UI"/>
                <a:cs typeface="Segoe UI"/>
              </a:rPr>
              <a:t>4</a:t>
            </a:r>
            <a:r>
              <a:rPr sz="1100" spc="15" dirty="0">
                <a:latin typeface="Segoe UI"/>
                <a:cs typeface="Segoe UI"/>
              </a:rPr>
              <a:t>= 1.3605. Similarly, reinvestment </a:t>
            </a:r>
            <a:r>
              <a:rPr sz="1100" spc="10" dirty="0">
                <a:latin typeface="Segoe UI"/>
                <a:cs typeface="Segoe UI"/>
              </a:rPr>
              <a:t>rate </a:t>
            </a:r>
            <a:r>
              <a:rPr sz="1100" spc="15" dirty="0">
                <a:latin typeface="Segoe UI"/>
                <a:cs typeface="Segoe UI"/>
              </a:rPr>
              <a:t>factor </a:t>
            </a:r>
            <a:r>
              <a:rPr sz="1100" spc="10" dirty="0">
                <a:latin typeface="Segoe UI"/>
                <a:cs typeface="Segoe UI"/>
              </a:rPr>
              <a:t>for  </a:t>
            </a:r>
            <a:r>
              <a:rPr sz="1100" spc="15" dirty="0">
                <a:latin typeface="Segoe UI"/>
                <a:cs typeface="Segoe UI"/>
              </a:rPr>
              <a:t>remaining </a:t>
            </a:r>
            <a:r>
              <a:rPr sz="1100" spc="10" dirty="0">
                <a:latin typeface="Segoe UI"/>
                <a:cs typeface="Segoe UI"/>
              </a:rPr>
              <a:t>years </a:t>
            </a:r>
            <a:r>
              <a:rPr sz="1100" spc="15" dirty="0">
                <a:latin typeface="Segoe UI"/>
                <a:cs typeface="Segoe UI"/>
              </a:rPr>
              <a:t>shall </a:t>
            </a:r>
            <a:r>
              <a:rPr sz="1100" spc="5" dirty="0">
                <a:latin typeface="Segoe UI"/>
                <a:cs typeface="Segoe UI"/>
              </a:rPr>
              <a:t>be </a:t>
            </a:r>
            <a:r>
              <a:rPr sz="1100" spc="15" dirty="0">
                <a:latin typeface="Segoe UI"/>
                <a:cs typeface="Segoe UI"/>
              </a:rPr>
              <a:t>calculated. Please </a:t>
            </a:r>
            <a:r>
              <a:rPr sz="1100" spc="10" dirty="0">
                <a:latin typeface="Segoe UI"/>
                <a:cs typeface="Segoe UI"/>
              </a:rPr>
              <a:t>note </a:t>
            </a:r>
            <a:r>
              <a:rPr sz="1100" spc="15" dirty="0">
                <a:latin typeface="Segoe UI"/>
                <a:cs typeface="Segoe UI"/>
              </a:rPr>
              <a:t>investment </a:t>
            </a:r>
            <a:r>
              <a:rPr sz="1100" spc="10" dirty="0">
                <a:latin typeface="Segoe UI"/>
                <a:cs typeface="Segoe UI"/>
              </a:rPr>
              <a:t>at the end of 5</a:t>
            </a:r>
            <a:r>
              <a:rPr sz="1050" spc="15" baseline="35714" dirty="0">
                <a:latin typeface="Segoe UI"/>
                <a:cs typeface="Segoe UI"/>
              </a:rPr>
              <a:t>th </a:t>
            </a:r>
            <a:r>
              <a:rPr sz="1100" spc="15" dirty="0">
                <a:latin typeface="Segoe UI"/>
                <a:cs typeface="Segoe UI"/>
              </a:rPr>
              <a:t>year  shall </a:t>
            </a:r>
            <a:r>
              <a:rPr sz="1100" spc="10" dirty="0">
                <a:latin typeface="Segoe UI"/>
                <a:cs typeface="Segoe UI"/>
              </a:rPr>
              <a:t>be </a:t>
            </a:r>
            <a:r>
              <a:rPr sz="1100" spc="15" dirty="0">
                <a:latin typeface="Segoe UI"/>
                <a:cs typeface="Segoe UI"/>
              </a:rPr>
              <a:t>reinvested </a:t>
            </a:r>
            <a:r>
              <a:rPr sz="1100" spc="10" dirty="0">
                <a:latin typeface="Segoe UI"/>
                <a:cs typeface="Segoe UI"/>
              </a:rPr>
              <a:t>for </a:t>
            </a:r>
            <a:r>
              <a:rPr sz="1100" spc="15" dirty="0">
                <a:latin typeface="Segoe UI"/>
                <a:cs typeface="Segoe UI"/>
              </a:rPr>
              <a:t>zero year hence reinvestment </a:t>
            </a:r>
            <a:r>
              <a:rPr sz="1100" spc="10" dirty="0">
                <a:latin typeface="Segoe UI"/>
                <a:cs typeface="Segoe UI"/>
              </a:rPr>
              <a:t>rate </a:t>
            </a:r>
            <a:r>
              <a:rPr sz="1100" spc="15" dirty="0">
                <a:latin typeface="Segoe UI"/>
                <a:cs typeface="Segoe UI"/>
              </a:rPr>
              <a:t>factor shall </a:t>
            </a:r>
            <a:r>
              <a:rPr sz="1100" spc="5" dirty="0">
                <a:latin typeface="Segoe UI"/>
                <a:cs typeface="Segoe UI"/>
              </a:rPr>
              <a:t>be</a:t>
            </a:r>
            <a:r>
              <a:rPr sz="1100" spc="225" dirty="0">
                <a:latin typeface="Segoe UI"/>
                <a:cs typeface="Segoe UI"/>
              </a:rPr>
              <a:t> </a:t>
            </a:r>
            <a:r>
              <a:rPr sz="1100" spc="15" dirty="0">
                <a:latin typeface="Segoe UI"/>
                <a:cs typeface="Segoe UI"/>
              </a:rPr>
              <a:t>1.00.</a:t>
            </a:r>
            <a:endParaRPr sz="1100">
              <a:latin typeface="Segoe UI"/>
              <a:cs typeface="Segoe UI"/>
            </a:endParaRPr>
          </a:p>
          <a:p>
            <a:pPr marL="38100" algn="just">
              <a:lnSpc>
                <a:spcPct val="100000"/>
              </a:lnSpc>
              <a:spcBef>
                <a:spcPts val="745"/>
              </a:spcBef>
            </a:pPr>
            <a:r>
              <a:rPr sz="1100" spc="15" dirty="0">
                <a:latin typeface="Segoe UI"/>
                <a:cs typeface="Segoe UI"/>
              </a:rPr>
              <a:t>The total </a:t>
            </a:r>
            <a:r>
              <a:rPr sz="1100" spc="10" dirty="0">
                <a:latin typeface="Segoe UI"/>
                <a:cs typeface="Segoe UI"/>
              </a:rPr>
              <a:t>cash </a:t>
            </a:r>
            <a:r>
              <a:rPr sz="1100" spc="15" dirty="0">
                <a:latin typeface="Segoe UI"/>
                <a:cs typeface="Segoe UI"/>
              </a:rPr>
              <a:t>outflow </a:t>
            </a:r>
            <a:r>
              <a:rPr sz="1100" dirty="0">
                <a:latin typeface="Segoe UI"/>
                <a:cs typeface="Segoe UI"/>
              </a:rPr>
              <a:t>in </a:t>
            </a:r>
            <a:r>
              <a:rPr sz="1100" spc="10" dirty="0">
                <a:latin typeface="Segoe UI"/>
                <a:cs typeface="Segoe UI"/>
              </a:rPr>
              <a:t>year </a:t>
            </a:r>
            <a:r>
              <a:rPr sz="1100" dirty="0">
                <a:latin typeface="Segoe UI"/>
                <a:cs typeface="Segoe UI"/>
              </a:rPr>
              <a:t>0 </a:t>
            </a:r>
            <a:r>
              <a:rPr sz="1100" spc="10" dirty="0">
                <a:latin typeface="Segoe UI"/>
                <a:cs typeface="Segoe UI"/>
              </a:rPr>
              <a:t>(</a:t>
            </a:r>
            <a:r>
              <a:rPr sz="1100" spc="10" dirty="0">
                <a:latin typeface="Trebuchet MS"/>
                <a:cs typeface="Trebuchet MS"/>
              </a:rPr>
              <a:t>`</a:t>
            </a:r>
            <a:r>
              <a:rPr sz="1100" spc="10" dirty="0">
                <a:latin typeface="Segoe UI"/>
                <a:cs typeface="Segoe UI"/>
              </a:rPr>
              <a:t>1,36,000) is </a:t>
            </a:r>
            <a:r>
              <a:rPr sz="1100" spc="15" dirty="0">
                <a:latin typeface="Segoe UI"/>
                <a:cs typeface="Segoe UI"/>
              </a:rPr>
              <a:t>compared </a:t>
            </a:r>
            <a:r>
              <a:rPr sz="1100" spc="10" dirty="0">
                <a:latin typeface="Segoe UI"/>
                <a:cs typeface="Segoe UI"/>
              </a:rPr>
              <a:t>with the </a:t>
            </a:r>
            <a:r>
              <a:rPr sz="1100" spc="15" dirty="0">
                <a:latin typeface="Segoe UI"/>
                <a:cs typeface="Segoe UI"/>
              </a:rPr>
              <a:t>possible inflow</a:t>
            </a:r>
            <a:r>
              <a:rPr sz="1100" spc="175" dirty="0">
                <a:latin typeface="Segoe UI"/>
                <a:cs typeface="Segoe UI"/>
              </a:rPr>
              <a:t> </a:t>
            </a:r>
            <a:r>
              <a:rPr sz="1100" spc="5" dirty="0">
                <a:latin typeface="Segoe UI"/>
                <a:cs typeface="Segoe UI"/>
              </a:rPr>
              <a:t>at</a:t>
            </a:r>
            <a:endParaRPr sz="1100">
              <a:latin typeface="Segoe UI"/>
              <a:cs typeface="Segoe UI"/>
            </a:endParaRPr>
          </a:p>
        </p:txBody>
      </p:sp>
      <p:sp>
        <p:nvSpPr>
          <p:cNvPr id="8" name="object 8"/>
          <p:cNvSpPr txBox="1"/>
          <p:nvPr/>
        </p:nvSpPr>
        <p:spPr>
          <a:xfrm>
            <a:off x="876300" y="5295416"/>
            <a:ext cx="5331460" cy="193675"/>
          </a:xfrm>
          <a:prstGeom prst="rect">
            <a:avLst/>
          </a:prstGeom>
        </p:spPr>
        <p:txBody>
          <a:bodyPr vert="horz" wrap="square" lIns="0" tIns="13335" rIns="0" bIns="0" rtlCol="0">
            <a:spAutoFit/>
          </a:bodyPr>
          <a:lstStyle/>
          <a:p>
            <a:pPr marL="38100">
              <a:lnSpc>
                <a:spcPct val="100000"/>
              </a:lnSpc>
              <a:spcBef>
                <a:spcPts val="105"/>
              </a:spcBef>
            </a:pPr>
            <a:r>
              <a:rPr sz="1100" spc="10" dirty="0">
                <a:latin typeface="Segoe UI"/>
                <a:cs typeface="Segoe UI"/>
              </a:rPr>
              <a:t>year </a:t>
            </a:r>
            <a:r>
              <a:rPr sz="1100" dirty="0">
                <a:latin typeface="Segoe UI"/>
                <a:cs typeface="Segoe UI"/>
              </a:rPr>
              <a:t>5 </a:t>
            </a:r>
            <a:r>
              <a:rPr sz="1100" spc="10" dirty="0">
                <a:latin typeface="Segoe UI"/>
                <a:cs typeface="Segoe UI"/>
              </a:rPr>
              <a:t>and the </a:t>
            </a:r>
            <a:r>
              <a:rPr sz="1100" spc="15" dirty="0">
                <a:latin typeface="Segoe UI"/>
                <a:cs typeface="Segoe UI"/>
              </a:rPr>
              <a:t>resulting figure </a:t>
            </a:r>
            <a:r>
              <a:rPr sz="1100" spc="5" dirty="0">
                <a:latin typeface="Segoe UI"/>
                <a:cs typeface="Segoe UI"/>
              </a:rPr>
              <a:t>of </a:t>
            </a:r>
            <a:r>
              <a:rPr sz="1650" u="sng" spc="7" baseline="35353" dirty="0">
                <a:uFill>
                  <a:solidFill>
                    <a:srgbClr val="000000"/>
                  </a:solidFill>
                </a:uFill>
                <a:latin typeface="Segoe UI"/>
                <a:cs typeface="Segoe UI"/>
              </a:rPr>
              <a:t>1,36,000</a:t>
            </a:r>
            <a:r>
              <a:rPr sz="1650" spc="7" baseline="35353" dirty="0">
                <a:latin typeface="Segoe UI"/>
                <a:cs typeface="Segoe UI"/>
              </a:rPr>
              <a:t> </a:t>
            </a:r>
            <a:r>
              <a:rPr sz="1100" dirty="0">
                <a:latin typeface="Segoe UI"/>
                <a:cs typeface="Segoe UI"/>
              </a:rPr>
              <a:t>= </a:t>
            </a:r>
            <a:r>
              <a:rPr sz="1100" spc="15" dirty="0">
                <a:latin typeface="Segoe UI"/>
                <a:cs typeface="Segoe UI"/>
              </a:rPr>
              <a:t>0.6367 </a:t>
            </a:r>
            <a:r>
              <a:rPr sz="1100" spc="10" dirty="0">
                <a:latin typeface="Segoe UI"/>
                <a:cs typeface="Segoe UI"/>
              </a:rPr>
              <a:t>is the </a:t>
            </a:r>
            <a:r>
              <a:rPr sz="1100" spc="15" dirty="0">
                <a:latin typeface="Segoe UI"/>
                <a:cs typeface="Segoe UI"/>
              </a:rPr>
              <a:t>discount factor</a:t>
            </a:r>
            <a:r>
              <a:rPr sz="1100" spc="150" dirty="0">
                <a:latin typeface="Segoe UI"/>
                <a:cs typeface="Segoe UI"/>
              </a:rPr>
              <a:t> </a:t>
            </a:r>
            <a:r>
              <a:rPr sz="1100" spc="10" dirty="0">
                <a:latin typeface="Segoe UI"/>
                <a:cs typeface="Segoe UI"/>
              </a:rPr>
              <a:t>in year</a:t>
            </a:r>
            <a:endParaRPr sz="1100">
              <a:latin typeface="Segoe UI"/>
              <a:cs typeface="Segoe UI"/>
            </a:endParaRPr>
          </a:p>
        </p:txBody>
      </p:sp>
      <p:sp>
        <p:nvSpPr>
          <p:cNvPr id="9" name="object 9"/>
          <p:cNvSpPr txBox="1"/>
          <p:nvPr/>
        </p:nvSpPr>
        <p:spPr>
          <a:xfrm>
            <a:off x="901760" y="5380621"/>
            <a:ext cx="5283835" cy="966469"/>
          </a:xfrm>
          <a:prstGeom prst="rect">
            <a:avLst/>
          </a:prstGeom>
        </p:spPr>
        <p:txBody>
          <a:bodyPr vert="horz" wrap="square" lIns="0" tIns="36195" rIns="0" bIns="0" rtlCol="0">
            <a:spAutoFit/>
          </a:bodyPr>
          <a:lstStyle/>
          <a:p>
            <a:pPr marR="275590" algn="ctr">
              <a:lnSpc>
                <a:spcPct val="100000"/>
              </a:lnSpc>
              <a:spcBef>
                <a:spcPts val="285"/>
              </a:spcBef>
            </a:pPr>
            <a:r>
              <a:rPr sz="1100" spc="5" dirty="0">
                <a:latin typeface="Segoe UI"/>
                <a:cs typeface="Segoe UI"/>
              </a:rPr>
              <a:t>2,13,587</a:t>
            </a:r>
            <a:endParaRPr sz="1100">
              <a:latin typeface="Segoe UI"/>
              <a:cs typeface="Segoe UI"/>
            </a:endParaRPr>
          </a:p>
          <a:p>
            <a:pPr marL="12700" marR="5080" algn="just">
              <a:lnSpc>
                <a:spcPct val="110900"/>
              </a:lnSpc>
              <a:spcBef>
                <a:spcPts val="45"/>
              </a:spcBef>
            </a:pPr>
            <a:r>
              <a:rPr sz="1100" spc="10" dirty="0">
                <a:latin typeface="Segoe UI"/>
                <a:cs typeface="Segoe UI"/>
              </a:rPr>
              <a:t>5. </a:t>
            </a:r>
            <a:r>
              <a:rPr sz="1100" spc="5" dirty="0">
                <a:latin typeface="Segoe UI"/>
                <a:cs typeface="Segoe UI"/>
              </a:rPr>
              <a:t>By </a:t>
            </a:r>
            <a:r>
              <a:rPr sz="1100" spc="15" dirty="0">
                <a:latin typeface="Segoe UI"/>
                <a:cs typeface="Segoe UI"/>
              </a:rPr>
              <a:t>looking </a:t>
            </a:r>
            <a:r>
              <a:rPr sz="1100" spc="10" dirty="0">
                <a:latin typeface="Segoe UI"/>
                <a:cs typeface="Segoe UI"/>
              </a:rPr>
              <a:t>at </a:t>
            </a:r>
            <a:r>
              <a:rPr sz="1100" spc="15" dirty="0">
                <a:latin typeface="Segoe UI"/>
                <a:cs typeface="Segoe UI"/>
              </a:rPr>
              <a:t>the year </a:t>
            </a:r>
            <a:r>
              <a:rPr sz="1100" dirty="0">
                <a:latin typeface="Segoe UI"/>
                <a:cs typeface="Segoe UI"/>
              </a:rPr>
              <a:t>5 </a:t>
            </a:r>
            <a:r>
              <a:rPr sz="1100" spc="10" dirty="0">
                <a:latin typeface="Segoe UI"/>
                <a:cs typeface="Segoe UI"/>
              </a:rPr>
              <a:t>row in the </a:t>
            </a:r>
            <a:r>
              <a:rPr sz="1100" spc="15" dirty="0">
                <a:latin typeface="Segoe UI"/>
                <a:cs typeface="Segoe UI"/>
              </a:rPr>
              <a:t>present value tables, </a:t>
            </a:r>
            <a:r>
              <a:rPr sz="1100" spc="10" dirty="0">
                <a:latin typeface="Segoe UI"/>
                <a:cs typeface="Segoe UI"/>
              </a:rPr>
              <a:t>you will see that this  </a:t>
            </a:r>
            <a:r>
              <a:rPr sz="1100" spc="15" dirty="0">
                <a:latin typeface="Segoe UI"/>
                <a:cs typeface="Segoe UI"/>
              </a:rPr>
              <a:t>gives </a:t>
            </a:r>
            <a:r>
              <a:rPr sz="1100" dirty="0">
                <a:latin typeface="Segoe UI"/>
                <a:cs typeface="Segoe UI"/>
              </a:rPr>
              <a:t>a </a:t>
            </a:r>
            <a:r>
              <a:rPr sz="1100" spc="15" dirty="0">
                <a:latin typeface="Segoe UI"/>
                <a:cs typeface="Segoe UI"/>
              </a:rPr>
              <a:t>return </a:t>
            </a:r>
            <a:r>
              <a:rPr sz="1100" spc="5" dirty="0">
                <a:latin typeface="Segoe UI"/>
                <a:cs typeface="Segoe UI"/>
              </a:rPr>
              <a:t>of </a:t>
            </a:r>
            <a:r>
              <a:rPr sz="1100" spc="10" dirty="0">
                <a:latin typeface="Segoe UI"/>
                <a:cs typeface="Segoe UI"/>
              </a:rPr>
              <a:t>9%. This means </a:t>
            </a:r>
            <a:r>
              <a:rPr sz="1100" spc="15" dirty="0">
                <a:latin typeface="Segoe UI"/>
                <a:cs typeface="Segoe UI"/>
              </a:rPr>
              <a:t>that the </a:t>
            </a:r>
            <a:r>
              <a:rPr sz="1100" spc="10" dirty="0">
                <a:latin typeface="Trebuchet MS"/>
                <a:cs typeface="Trebuchet MS"/>
              </a:rPr>
              <a:t>`</a:t>
            </a:r>
            <a:r>
              <a:rPr sz="1100" spc="10" dirty="0">
                <a:latin typeface="Segoe UI"/>
                <a:cs typeface="Segoe UI"/>
              </a:rPr>
              <a:t>2,13,587 received in </a:t>
            </a:r>
            <a:r>
              <a:rPr sz="1100" spc="15" dirty="0">
                <a:latin typeface="Segoe UI"/>
                <a:cs typeface="Segoe UI"/>
              </a:rPr>
              <a:t>year </a:t>
            </a:r>
            <a:r>
              <a:rPr sz="1100" dirty="0">
                <a:latin typeface="Segoe UI"/>
                <a:cs typeface="Segoe UI"/>
              </a:rPr>
              <a:t>5 </a:t>
            </a:r>
            <a:r>
              <a:rPr sz="1100" spc="10" dirty="0">
                <a:latin typeface="Segoe UI"/>
                <a:cs typeface="Segoe UI"/>
              </a:rPr>
              <a:t>is </a:t>
            </a:r>
            <a:r>
              <a:rPr sz="1100" spc="15" dirty="0">
                <a:latin typeface="Segoe UI"/>
                <a:cs typeface="Segoe UI"/>
              </a:rPr>
              <a:t>equivalent  </a:t>
            </a:r>
            <a:r>
              <a:rPr sz="1100" spc="10" dirty="0">
                <a:latin typeface="Segoe UI"/>
                <a:cs typeface="Segoe UI"/>
              </a:rPr>
              <a:t>to </a:t>
            </a:r>
            <a:r>
              <a:rPr sz="1100" spc="10" dirty="0">
                <a:latin typeface="Trebuchet MS"/>
                <a:cs typeface="Trebuchet MS"/>
              </a:rPr>
              <a:t>`</a:t>
            </a:r>
            <a:r>
              <a:rPr sz="1100" spc="10" dirty="0">
                <a:latin typeface="Segoe UI"/>
                <a:cs typeface="Segoe UI"/>
              </a:rPr>
              <a:t>1,36,000 </a:t>
            </a:r>
            <a:r>
              <a:rPr sz="1100" dirty="0">
                <a:latin typeface="Segoe UI"/>
                <a:cs typeface="Segoe UI"/>
              </a:rPr>
              <a:t>in </a:t>
            </a:r>
            <a:r>
              <a:rPr sz="1100" spc="10" dirty="0">
                <a:latin typeface="Segoe UI"/>
                <a:cs typeface="Segoe UI"/>
              </a:rPr>
              <a:t>year </a:t>
            </a:r>
            <a:r>
              <a:rPr sz="1100" dirty="0">
                <a:latin typeface="Segoe UI"/>
                <a:cs typeface="Segoe UI"/>
              </a:rPr>
              <a:t>0 if </a:t>
            </a:r>
            <a:r>
              <a:rPr sz="1100" spc="10" dirty="0">
                <a:latin typeface="Segoe UI"/>
                <a:cs typeface="Segoe UI"/>
              </a:rPr>
              <a:t>the </a:t>
            </a:r>
            <a:r>
              <a:rPr sz="1100" spc="15" dirty="0">
                <a:latin typeface="Segoe UI"/>
                <a:cs typeface="Segoe UI"/>
              </a:rPr>
              <a:t>discount </a:t>
            </a:r>
            <a:r>
              <a:rPr sz="1100" spc="10" dirty="0">
                <a:latin typeface="Segoe UI"/>
                <a:cs typeface="Segoe UI"/>
              </a:rPr>
              <a:t>rate </a:t>
            </a:r>
            <a:r>
              <a:rPr sz="1100" spc="5" dirty="0">
                <a:latin typeface="Segoe UI"/>
                <a:cs typeface="Segoe UI"/>
              </a:rPr>
              <a:t>is </a:t>
            </a:r>
            <a:r>
              <a:rPr sz="1100" spc="10" dirty="0">
                <a:latin typeface="Segoe UI"/>
                <a:cs typeface="Segoe UI"/>
              </a:rPr>
              <a:t>9%. </a:t>
            </a:r>
            <a:r>
              <a:rPr sz="1100" spc="15" dirty="0">
                <a:latin typeface="Segoe UI"/>
                <a:cs typeface="Segoe UI"/>
              </a:rPr>
              <a:t>Alternatively, </a:t>
            </a:r>
            <a:r>
              <a:rPr sz="1100" spc="10" dirty="0">
                <a:latin typeface="Segoe UI"/>
                <a:cs typeface="Segoe UI"/>
              </a:rPr>
              <a:t>we can compute  MIRR as</a:t>
            </a:r>
            <a:r>
              <a:rPr sz="1100" spc="50" dirty="0">
                <a:latin typeface="Segoe UI"/>
                <a:cs typeface="Segoe UI"/>
              </a:rPr>
              <a:t> </a:t>
            </a:r>
            <a:r>
              <a:rPr sz="1100" spc="15" dirty="0">
                <a:latin typeface="Segoe UI"/>
                <a:cs typeface="Segoe UI"/>
              </a:rPr>
              <a:t>follows:</a:t>
            </a:r>
            <a:endParaRPr sz="1100">
              <a:latin typeface="Segoe UI"/>
              <a:cs typeface="Segoe UI"/>
            </a:endParaRPr>
          </a:p>
        </p:txBody>
      </p:sp>
      <p:sp>
        <p:nvSpPr>
          <p:cNvPr id="10" name="object 10"/>
          <p:cNvSpPr txBox="1"/>
          <p:nvPr/>
        </p:nvSpPr>
        <p:spPr>
          <a:xfrm>
            <a:off x="876501" y="6496273"/>
            <a:ext cx="2160905" cy="193675"/>
          </a:xfrm>
          <a:prstGeom prst="rect">
            <a:avLst/>
          </a:prstGeom>
        </p:spPr>
        <p:txBody>
          <a:bodyPr vert="horz" wrap="square" lIns="0" tIns="12700" rIns="0" bIns="0" rtlCol="0">
            <a:spAutoFit/>
          </a:bodyPr>
          <a:lstStyle/>
          <a:p>
            <a:pPr marL="38100">
              <a:lnSpc>
                <a:spcPct val="100000"/>
              </a:lnSpc>
              <a:spcBef>
                <a:spcPts val="100"/>
              </a:spcBef>
            </a:pPr>
            <a:r>
              <a:rPr sz="1100" spc="15" dirty="0">
                <a:latin typeface="Segoe UI"/>
                <a:cs typeface="Segoe UI"/>
              </a:rPr>
              <a:t>Total return </a:t>
            </a:r>
            <a:r>
              <a:rPr sz="1100" dirty="0">
                <a:latin typeface="Segoe UI"/>
                <a:cs typeface="Segoe UI"/>
              </a:rPr>
              <a:t>= </a:t>
            </a:r>
            <a:r>
              <a:rPr sz="1650" u="sng" spc="7" baseline="35353" dirty="0">
                <a:uFill>
                  <a:solidFill>
                    <a:srgbClr val="000000"/>
                  </a:solidFill>
                </a:uFill>
                <a:latin typeface="Segoe UI"/>
                <a:cs typeface="Segoe UI"/>
              </a:rPr>
              <a:t>2,13,587</a:t>
            </a:r>
            <a:r>
              <a:rPr sz="1650" spc="7" baseline="35353" dirty="0">
                <a:latin typeface="Segoe UI"/>
                <a:cs typeface="Segoe UI"/>
              </a:rPr>
              <a:t> </a:t>
            </a:r>
            <a:r>
              <a:rPr sz="1100" dirty="0">
                <a:latin typeface="Segoe UI"/>
                <a:cs typeface="Segoe UI"/>
              </a:rPr>
              <a:t>=</a:t>
            </a:r>
            <a:r>
              <a:rPr sz="1100" spc="5" dirty="0">
                <a:latin typeface="Segoe UI"/>
                <a:cs typeface="Segoe UI"/>
              </a:rPr>
              <a:t> </a:t>
            </a:r>
            <a:r>
              <a:rPr sz="1100" spc="15" dirty="0">
                <a:latin typeface="Segoe UI"/>
                <a:cs typeface="Segoe UI"/>
              </a:rPr>
              <a:t>1.5705</a:t>
            </a:r>
            <a:endParaRPr sz="1100">
              <a:latin typeface="Segoe UI"/>
              <a:cs typeface="Segoe UI"/>
            </a:endParaRPr>
          </a:p>
        </p:txBody>
      </p:sp>
      <p:sp>
        <p:nvSpPr>
          <p:cNvPr id="11" name="object 11"/>
          <p:cNvSpPr/>
          <p:nvPr/>
        </p:nvSpPr>
        <p:spPr>
          <a:xfrm>
            <a:off x="1411809" y="6841880"/>
            <a:ext cx="105410" cy="136525"/>
          </a:xfrm>
          <a:custGeom>
            <a:avLst/>
            <a:gdLst/>
            <a:ahLst/>
            <a:cxnLst/>
            <a:rect l="l" t="t" r="r" b="b"/>
            <a:pathLst>
              <a:path w="105409" h="136525">
                <a:moveTo>
                  <a:pt x="104923" y="0"/>
                </a:moveTo>
                <a:lnTo>
                  <a:pt x="0" y="135977"/>
                </a:lnTo>
              </a:path>
            </a:pathLst>
          </a:custGeom>
          <a:ln w="3856">
            <a:solidFill>
              <a:srgbClr val="000000"/>
            </a:solidFill>
          </a:ln>
        </p:spPr>
        <p:txBody>
          <a:bodyPr wrap="square" lIns="0" tIns="0" rIns="0" bIns="0" rtlCol="0"/>
          <a:lstStyle/>
          <a:p>
            <a:endParaRPr/>
          </a:p>
        </p:txBody>
      </p:sp>
      <p:sp>
        <p:nvSpPr>
          <p:cNvPr id="12" name="object 12"/>
          <p:cNvSpPr/>
          <p:nvPr/>
        </p:nvSpPr>
        <p:spPr>
          <a:xfrm>
            <a:off x="1565366" y="7010979"/>
            <a:ext cx="17780" cy="10160"/>
          </a:xfrm>
          <a:custGeom>
            <a:avLst/>
            <a:gdLst/>
            <a:ahLst/>
            <a:cxnLst/>
            <a:rect l="l" t="t" r="r" b="b"/>
            <a:pathLst>
              <a:path w="17780" h="10159">
                <a:moveTo>
                  <a:pt x="0" y="10136"/>
                </a:moveTo>
                <a:lnTo>
                  <a:pt x="17442" y="0"/>
                </a:lnTo>
              </a:path>
            </a:pathLst>
          </a:custGeom>
          <a:ln w="6264">
            <a:solidFill>
              <a:srgbClr val="000000"/>
            </a:solidFill>
          </a:ln>
        </p:spPr>
        <p:txBody>
          <a:bodyPr wrap="square" lIns="0" tIns="0" rIns="0" bIns="0" rtlCol="0"/>
          <a:lstStyle/>
          <a:p>
            <a:endParaRPr/>
          </a:p>
        </p:txBody>
      </p:sp>
      <p:sp>
        <p:nvSpPr>
          <p:cNvPr id="13" name="object 13"/>
          <p:cNvSpPr/>
          <p:nvPr/>
        </p:nvSpPr>
        <p:spPr>
          <a:xfrm>
            <a:off x="1582809" y="7014097"/>
            <a:ext cx="25400" cy="46990"/>
          </a:xfrm>
          <a:custGeom>
            <a:avLst/>
            <a:gdLst/>
            <a:ahLst/>
            <a:cxnLst/>
            <a:rect l="l" t="t" r="r" b="b"/>
            <a:pathLst>
              <a:path w="25400" h="46990">
                <a:moveTo>
                  <a:pt x="0" y="0"/>
                </a:moveTo>
                <a:lnTo>
                  <a:pt x="25370" y="46784"/>
                </a:lnTo>
              </a:path>
            </a:pathLst>
          </a:custGeom>
          <a:ln w="12637">
            <a:solidFill>
              <a:srgbClr val="000000"/>
            </a:solidFill>
          </a:ln>
        </p:spPr>
        <p:txBody>
          <a:bodyPr wrap="square" lIns="0" tIns="0" rIns="0" bIns="0" rtlCol="0"/>
          <a:lstStyle/>
          <a:p>
            <a:endParaRPr/>
          </a:p>
        </p:txBody>
      </p:sp>
      <p:sp>
        <p:nvSpPr>
          <p:cNvPr id="14" name="object 14"/>
          <p:cNvSpPr/>
          <p:nvPr/>
        </p:nvSpPr>
        <p:spPr>
          <a:xfrm>
            <a:off x="1611351" y="6919748"/>
            <a:ext cx="34925" cy="141605"/>
          </a:xfrm>
          <a:custGeom>
            <a:avLst/>
            <a:gdLst/>
            <a:ahLst/>
            <a:cxnLst/>
            <a:rect l="l" t="t" r="r" b="b"/>
            <a:pathLst>
              <a:path w="34925" h="141604">
                <a:moveTo>
                  <a:pt x="0" y="141133"/>
                </a:moveTo>
                <a:lnTo>
                  <a:pt x="34487" y="0"/>
                </a:lnTo>
              </a:path>
            </a:pathLst>
          </a:custGeom>
          <a:ln w="6336">
            <a:solidFill>
              <a:srgbClr val="000000"/>
            </a:solidFill>
          </a:ln>
        </p:spPr>
        <p:txBody>
          <a:bodyPr wrap="square" lIns="0" tIns="0" rIns="0" bIns="0" rtlCol="0"/>
          <a:lstStyle/>
          <a:p>
            <a:endParaRPr/>
          </a:p>
        </p:txBody>
      </p:sp>
      <p:sp>
        <p:nvSpPr>
          <p:cNvPr id="15" name="object 15"/>
          <p:cNvSpPr/>
          <p:nvPr/>
        </p:nvSpPr>
        <p:spPr>
          <a:xfrm>
            <a:off x="1645839" y="6919748"/>
            <a:ext cx="407034" cy="0"/>
          </a:xfrm>
          <a:custGeom>
            <a:avLst/>
            <a:gdLst/>
            <a:ahLst/>
            <a:cxnLst/>
            <a:rect l="l" t="t" r="r" b="b"/>
            <a:pathLst>
              <a:path w="407035">
                <a:moveTo>
                  <a:pt x="0" y="0"/>
                </a:moveTo>
                <a:lnTo>
                  <a:pt x="406719" y="0"/>
                </a:lnTo>
              </a:path>
            </a:pathLst>
          </a:custGeom>
          <a:ln w="6237">
            <a:solidFill>
              <a:srgbClr val="000000"/>
            </a:solidFill>
          </a:ln>
        </p:spPr>
        <p:txBody>
          <a:bodyPr wrap="square" lIns="0" tIns="0" rIns="0" bIns="0" rtlCol="0"/>
          <a:lstStyle/>
          <a:p>
            <a:endParaRPr/>
          </a:p>
        </p:txBody>
      </p:sp>
      <p:sp>
        <p:nvSpPr>
          <p:cNvPr id="16" name="object 16"/>
          <p:cNvSpPr txBox="1"/>
          <p:nvPr/>
        </p:nvSpPr>
        <p:spPr>
          <a:xfrm>
            <a:off x="876239" y="6530250"/>
            <a:ext cx="1827530" cy="563245"/>
          </a:xfrm>
          <a:prstGeom prst="rect">
            <a:avLst/>
          </a:prstGeom>
        </p:spPr>
        <p:txBody>
          <a:bodyPr vert="horz" wrap="square" lIns="0" tIns="87630" rIns="0" bIns="0" rtlCol="0">
            <a:spAutoFit/>
          </a:bodyPr>
          <a:lstStyle/>
          <a:p>
            <a:pPr marL="996315">
              <a:lnSpc>
                <a:spcPct val="100000"/>
              </a:lnSpc>
              <a:spcBef>
                <a:spcPts val="690"/>
              </a:spcBef>
            </a:pPr>
            <a:r>
              <a:rPr sz="1100" spc="5" dirty="0">
                <a:latin typeface="Segoe UI"/>
                <a:cs typeface="Segoe UI"/>
              </a:rPr>
              <a:t>1,36,000</a:t>
            </a:r>
            <a:endParaRPr sz="1100">
              <a:latin typeface="Segoe UI"/>
              <a:cs typeface="Segoe UI"/>
            </a:endParaRPr>
          </a:p>
          <a:p>
            <a:pPr marL="546735">
              <a:lnSpc>
                <a:spcPts val="675"/>
              </a:lnSpc>
              <a:spcBef>
                <a:spcPts val="375"/>
              </a:spcBef>
            </a:pPr>
            <a:r>
              <a:rPr sz="600" spc="40" dirty="0">
                <a:latin typeface="Times New Roman"/>
                <a:cs typeface="Times New Roman"/>
              </a:rPr>
              <a:t>1</a:t>
            </a:r>
            <a:endParaRPr sz="600">
              <a:latin typeface="Times New Roman"/>
              <a:cs typeface="Times New Roman"/>
            </a:endParaRPr>
          </a:p>
          <a:p>
            <a:pPr marL="38100">
              <a:lnSpc>
                <a:spcPts val="1275"/>
              </a:lnSpc>
            </a:pPr>
            <a:r>
              <a:rPr sz="1100" spc="10" dirty="0">
                <a:latin typeface="Segoe UI"/>
                <a:cs typeface="Segoe UI"/>
              </a:rPr>
              <a:t>MIRR </a:t>
            </a:r>
            <a:r>
              <a:rPr sz="1100" dirty="0">
                <a:latin typeface="Segoe UI"/>
                <a:cs typeface="Segoe UI"/>
              </a:rPr>
              <a:t>= </a:t>
            </a:r>
            <a:r>
              <a:rPr sz="900" spc="60" baseline="55555" dirty="0">
                <a:latin typeface="Times New Roman"/>
                <a:cs typeface="Times New Roman"/>
              </a:rPr>
              <a:t>5 </a:t>
            </a:r>
            <a:r>
              <a:rPr sz="1050" spc="20" dirty="0">
                <a:latin typeface="Segoe UI"/>
                <a:cs typeface="Segoe UI"/>
              </a:rPr>
              <a:t>1.5705 </a:t>
            </a:r>
            <a:r>
              <a:rPr sz="1100" dirty="0">
                <a:latin typeface="Segoe UI"/>
                <a:cs typeface="Segoe UI"/>
              </a:rPr>
              <a:t>- 1 =</a:t>
            </a:r>
            <a:r>
              <a:rPr sz="1100" spc="110" dirty="0">
                <a:latin typeface="Segoe UI"/>
                <a:cs typeface="Segoe UI"/>
              </a:rPr>
              <a:t> </a:t>
            </a:r>
            <a:r>
              <a:rPr sz="1100" spc="15" dirty="0">
                <a:latin typeface="Segoe UI"/>
                <a:cs typeface="Segoe UI"/>
              </a:rPr>
              <a:t>9%.</a:t>
            </a:r>
            <a:endParaRPr sz="1100">
              <a:latin typeface="Segoe UI"/>
              <a:cs typeface="Segoe UI"/>
            </a:endParaRPr>
          </a:p>
        </p:txBody>
      </p:sp>
      <p:sp>
        <p:nvSpPr>
          <p:cNvPr id="17" name="object 17"/>
          <p:cNvSpPr txBox="1"/>
          <p:nvPr/>
        </p:nvSpPr>
        <p:spPr>
          <a:xfrm>
            <a:off x="901700" y="7156195"/>
            <a:ext cx="5282565" cy="901722"/>
          </a:xfrm>
          <a:prstGeom prst="rect">
            <a:avLst/>
          </a:prstGeom>
        </p:spPr>
        <p:txBody>
          <a:bodyPr vert="horz" wrap="square" lIns="0" tIns="12700" rIns="0" bIns="0" rtlCol="0">
            <a:spAutoFit/>
          </a:bodyPr>
          <a:lstStyle/>
          <a:p>
            <a:pPr marL="12700" marR="6350">
              <a:lnSpc>
                <a:spcPct val="110800"/>
              </a:lnSpc>
              <a:spcBef>
                <a:spcPts val="100"/>
              </a:spcBef>
            </a:pPr>
            <a:r>
              <a:rPr sz="1200" b="1" spc="15" dirty="0">
                <a:solidFill>
                  <a:srgbClr val="00A650"/>
                </a:solidFill>
                <a:latin typeface="Segoe UI"/>
                <a:cs typeface="Segoe UI"/>
              </a:rPr>
              <a:t>Comparison </a:t>
            </a:r>
            <a:r>
              <a:rPr sz="1200" b="1" spc="10" dirty="0">
                <a:solidFill>
                  <a:srgbClr val="00A650"/>
                </a:solidFill>
                <a:latin typeface="Segoe UI"/>
                <a:cs typeface="Segoe UI"/>
              </a:rPr>
              <a:t>of Net Present </a:t>
            </a:r>
            <a:r>
              <a:rPr sz="1200" b="1" spc="15" dirty="0">
                <a:solidFill>
                  <a:srgbClr val="00A650"/>
                </a:solidFill>
                <a:latin typeface="Segoe UI"/>
                <a:cs typeface="Segoe UI"/>
              </a:rPr>
              <a:t>Value </a:t>
            </a:r>
            <a:r>
              <a:rPr sz="1200" b="1" spc="10" dirty="0">
                <a:solidFill>
                  <a:srgbClr val="00A650"/>
                </a:solidFill>
                <a:latin typeface="Segoe UI"/>
                <a:cs typeface="Segoe UI"/>
              </a:rPr>
              <a:t>and </a:t>
            </a:r>
            <a:r>
              <a:rPr sz="1200" b="1" spc="15" dirty="0">
                <a:solidFill>
                  <a:srgbClr val="00A650"/>
                </a:solidFill>
                <a:latin typeface="Segoe UI"/>
                <a:cs typeface="Segoe UI"/>
              </a:rPr>
              <a:t>Internal </a:t>
            </a:r>
            <a:r>
              <a:rPr sz="1200" b="1" spc="10" dirty="0">
                <a:solidFill>
                  <a:srgbClr val="00A650"/>
                </a:solidFill>
                <a:latin typeface="Segoe UI"/>
                <a:cs typeface="Segoe UI"/>
              </a:rPr>
              <a:t>Rate </a:t>
            </a:r>
            <a:r>
              <a:rPr sz="1200" b="1" spc="5" dirty="0">
                <a:solidFill>
                  <a:srgbClr val="00A650"/>
                </a:solidFill>
                <a:latin typeface="Segoe UI"/>
                <a:cs typeface="Segoe UI"/>
              </a:rPr>
              <a:t>of </a:t>
            </a:r>
            <a:r>
              <a:rPr sz="1200" b="1" spc="15" dirty="0">
                <a:solidFill>
                  <a:srgbClr val="00A650"/>
                </a:solidFill>
                <a:latin typeface="Segoe UI"/>
                <a:cs typeface="Segoe UI"/>
              </a:rPr>
              <a:t>Return  Methods</a:t>
            </a:r>
            <a:endParaRPr sz="1200" dirty="0">
              <a:latin typeface="Segoe UI"/>
              <a:cs typeface="Segoe UI"/>
            </a:endParaRPr>
          </a:p>
          <a:p>
            <a:pPr marL="12700">
              <a:lnSpc>
                <a:spcPct val="100000"/>
              </a:lnSpc>
              <a:spcBef>
                <a:spcPts val="640"/>
              </a:spcBef>
            </a:pPr>
            <a:r>
              <a:rPr sz="1100" b="1" spc="10" dirty="0">
                <a:latin typeface="Segoe UI"/>
                <a:cs typeface="Segoe UI"/>
              </a:rPr>
              <a:t>Similarity</a:t>
            </a:r>
            <a:endParaRPr sz="1100" dirty="0">
              <a:latin typeface="Segoe UI"/>
              <a:cs typeface="Segoe UI"/>
            </a:endParaRPr>
          </a:p>
          <a:p>
            <a:pPr marL="377825" marR="5080" indent="-365760">
              <a:lnSpc>
                <a:spcPct val="110900"/>
              </a:lnSpc>
              <a:spcBef>
                <a:spcPts val="600"/>
              </a:spcBef>
              <a:buSzPct val="109090"/>
              <a:buFont typeface="Wingdings"/>
              <a:buChar char=""/>
              <a:tabLst>
                <a:tab pos="377825" algn="l"/>
                <a:tab pos="378460" algn="l"/>
              </a:tabLst>
            </a:pPr>
            <a:r>
              <a:rPr sz="1100" spc="-10" dirty="0">
                <a:latin typeface="Segoe UI"/>
                <a:cs typeface="Segoe UI"/>
              </a:rPr>
              <a:t>Both</a:t>
            </a:r>
            <a:r>
              <a:rPr sz="1100" spc="-50" dirty="0">
                <a:latin typeface="Segoe UI"/>
                <a:cs typeface="Segoe UI"/>
              </a:rPr>
              <a:t> </a:t>
            </a:r>
            <a:r>
              <a:rPr sz="1100" spc="-10" dirty="0">
                <a:latin typeface="Segoe UI"/>
                <a:cs typeface="Segoe UI"/>
              </a:rPr>
              <a:t>the</a:t>
            </a:r>
            <a:r>
              <a:rPr sz="1100" spc="-55" dirty="0">
                <a:latin typeface="Segoe UI"/>
                <a:cs typeface="Segoe UI"/>
              </a:rPr>
              <a:t> </a:t>
            </a:r>
            <a:r>
              <a:rPr sz="1100" spc="-5" dirty="0">
                <a:latin typeface="Segoe UI"/>
                <a:cs typeface="Segoe UI"/>
              </a:rPr>
              <a:t>net</a:t>
            </a:r>
            <a:r>
              <a:rPr sz="1100" spc="-50" dirty="0">
                <a:latin typeface="Segoe UI"/>
                <a:cs typeface="Segoe UI"/>
              </a:rPr>
              <a:t> </a:t>
            </a:r>
            <a:r>
              <a:rPr sz="1100" spc="-10" dirty="0">
                <a:latin typeface="Segoe UI"/>
                <a:cs typeface="Segoe UI"/>
              </a:rPr>
              <a:t>present</a:t>
            </a:r>
            <a:r>
              <a:rPr sz="1100" spc="-30" dirty="0">
                <a:latin typeface="Segoe UI"/>
                <a:cs typeface="Segoe UI"/>
              </a:rPr>
              <a:t> </a:t>
            </a:r>
            <a:r>
              <a:rPr sz="1100" spc="-10" dirty="0">
                <a:latin typeface="Segoe UI"/>
                <a:cs typeface="Segoe UI"/>
              </a:rPr>
              <a:t>value</a:t>
            </a:r>
            <a:r>
              <a:rPr sz="1100" spc="-50" dirty="0">
                <a:latin typeface="Segoe UI"/>
                <a:cs typeface="Segoe UI"/>
              </a:rPr>
              <a:t> </a:t>
            </a:r>
            <a:r>
              <a:rPr sz="1100" spc="-10" dirty="0">
                <a:latin typeface="Segoe UI"/>
                <a:cs typeface="Segoe UI"/>
              </a:rPr>
              <a:t>and</a:t>
            </a:r>
            <a:r>
              <a:rPr sz="1100" spc="-35" dirty="0">
                <a:latin typeface="Segoe UI"/>
                <a:cs typeface="Segoe UI"/>
              </a:rPr>
              <a:t> </a:t>
            </a:r>
            <a:r>
              <a:rPr sz="1100" spc="-10" dirty="0">
                <a:latin typeface="Segoe UI"/>
                <a:cs typeface="Segoe UI"/>
              </a:rPr>
              <a:t>the</a:t>
            </a:r>
            <a:r>
              <a:rPr sz="1100" spc="-35" dirty="0">
                <a:latin typeface="Segoe UI"/>
                <a:cs typeface="Segoe UI"/>
              </a:rPr>
              <a:t> </a:t>
            </a:r>
            <a:r>
              <a:rPr sz="1100" spc="-15" dirty="0">
                <a:latin typeface="Segoe UI"/>
                <a:cs typeface="Segoe UI"/>
              </a:rPr>
              <a:t>internal</a:t>
            </a:r>
            <a:r>
              <a:rPr sz="1100" spc="-40" dirty="0">
                <a:latin typeface="Segoe UI"/>
                <a:cs typeface="Segoe UI"/>
              </a:rPr>
              <a:t> </a:t>
            </a:r>
            <a:r>
              <a:rPr sz="1100" spc="-10" dirty="0">
                <a:latin typeface="Segoe UI"/>
                <a:cs typeface="Segoe UI"/>
              </a:rPr>
              <a:t>rate</a:t>
            </a:r>
            <a:r>
              <a:rPr sz="1100" spc="-35" dirty="0">
                <a:latin typeface="Segoe UI"/>
                <a:cs typeface="Segoe UI"/>
              </a:rPr>
              <a:t> </a:t>
            </a:r>
            <a:r>
              <a:rPr sz="1100" spc="-10" dirty="0">
                <a:latin typeface="Segoe UI"/>
                <a:cs typeface="Segoe UI"/>
              </a:rPr>
              <a:t>of</a:t>
            </a:r>
            <a:r>
              <a:rPr sz="1100" spc="-35" dirty="0">
                <a:latin typeface="Segoe UI"/>
                <a:cs typeface="Segoe UI"/>
              </a:rPr>
              <a:t> </a:t>
            </a:r>
            <a:r>
              <a:rPr sz="1100" spc="-15" dirty="0">
                <a:latin typeface="Segoe UI"/>
                <a:cs typeface="Segoe UI"/>
              </a:rPr>
              <a:t>return</a:t>
            </a:r>
            <a:r>
              <a:rPr sz="1100" spc="-50" dirty="0">
                <a:latin typeface="Segoe UI"/>
                <a:cs typeface="Segoe UI"/>
              </a:rPr>
              <a:t> </a:t>
            </a:r>
            <a:r>
              <a:rPr sz="1100" spc="-10" dirty="0">
                <a:latin typeface="Segoe UI"/>
                <a:cs typeface="Segoe UI"/>
              </a:rPr>
              <a:t>methods</a:t>
            </a:r>
            <a:r>
              <a:rPr sz="1100" spc="-45" dirty="0">
                <a:latin typeface="Segoe UI"/>
                <a:cs typeface="Segoe UI"/>
              </a:rPr>
              <a:t> </a:t>
            </a:r>
            <a:r>
              <a:rPr sz="1100" spc="-10" dirty="0">
                <a:latin typeface="Segoe UI"/>
                <a:cs typeface="Segoe UI"/>
              </a:rPr>
              <a:t>are</a:t>
            </a:r>
            <a:r>
              <a:rPr sz="1100" spc="-35" dirty="0">
                <a:latin typeface="Segoe UI"/>
                <a:cs typeface="Segoe UI"/>
              </a:rPr>
              <a:t> </a:t>
            </a:r>
            <a:r>
              <a:rPr sz="1100" spc="-15" dirty="0">
                <a:latin typeface="Segoe UI"/>
                <a:cs typeface="Segoe UI"/>
              </a:rPr>
              <a:t>discounted  </a:t>
            </a:r>
            <a:r>
              <a:rPr sz="1100" spc="-10" dirty="0">
                <a:latin typeface="Segoe UI"/>
                <a:cs typeface="Segoe UI"/>
              </a:rPr>
              <a:t>cash flow </a:t>
            </a:r>
            <a:r>
              <a:rPr sz="1100" spc="-15" dirty="0">
                <a:latin typeface="Segoe UI"/>
                <a:cs typeface="Segoe UI"/>
              </a:rPr>
              <a:t>methods </a:t>
            </a:r>
            <a:r>
              <a:rPr sz="1100" spc="-10" dirty="0">
                <a:latin typeface="Segoe UI"/>
                <a:cs typeface="Segoe UI"/>
              </a:rPr>
              <a:t>which mean that they </a:t>
            </a:r>
            <a:r>
              <a:rPr sz="1100" spc="-15" dirty="0">
                <a:latin typeface="Segoe UI"/>
                <a:cs typeface="Segoe UI"/>
              </a:rPr>
              <a:t>consider </a:t>
            </a:r>
            <a:r>
              <a:rPr sz="1100" spc="-5" dirty="0">
                <a:latin typeface="Segoe UI"/>
                <a:cs typeface="Segoe UI"/>
              </a:rPr>
              <a:t>the </a:t>
            </a:r>
            <a:r>
              <a:rPr sz="1100" spc="-15" dirty="0">
                <a:latin typeface="Segoe UI"/>
                <a:cs typeface="Segoe UI"/>
              </a:rPr>
              <a:t>time value </a:t>
            </a:r>
            <a:r>
              <a:rPr sz="1100" spc="-10" dirty="0">
                <a:latin typeface="Segoe UI"/>
                <a:cs typeface="Segoe UI"/>
              </a:rPr>
              <a:t>of</a:t>
            </a:r>
            <a:r>
              <a:rPr sz="1100" spc="-125" dirty="0">
                <a:latin typeface="Segoe UI"/>
                <a:cs typeface="Segoe UI"/>
              </a:rPr>
              <a:t> </a:t>
            </a:r>
            <a:r>
              <a:rPr sz="1100" spc="-10" dirty="0">
                <a:latin typeface="Segoe UI"/>
                <a:cs typeface="Segoe UI"/>
              </a:rPr>
              <a:t>money.</a:t>
            </a:r>
            <a:endParaRPr sz="1100" dirty="0">
              <a:latin typeface="Segoe UI"/>
              <a:cs typeface="Segoe UI"/>
            </a:endParaRP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 name="object 3"/>
          <p:cNvSpPr txBox="1"/>
          <p:nvPr/>
        </p:nvSpPr>
        <p:spPr>
          <a:xfrm>
            <a:off x="5091176" y="746251"/>
            <a:ext cx="316865" cy="193675"/>
          </a:xfrm>
          <a:prstGeom prst="rect">
            <a:avLst/>
          </a:prstGeom>
        </p:spPr>
        <p:txBody>
          <a:bodyPr vert="horz" wrap="square" lIns="0" tIns="12700" rIns="0" bIns="0" rtlCol="0">
            <a:spAutoFit/>
          </a:bodyPr>
          <a:lstStyle/>
          <a:p>
            <a:pPr marL="12700">
              <a:lnSpc>
                <a:spcPct val="100000"/>
              </a:lnSpc>
              <a:spcBef>
                <a:spcPts val="100"/>
              </a:spcBef>
            </a:pPr>
            <a:r>
              <a:rPr sz="1100" b="1" spc="25" dirty="0">
                <a:solidFill>
                  <a:srgbClr val="FFFFFF"/>
                </a:solidFill>
                <a:latin typeface="Segoe UI"/>
                <a:cs typeface="Segoe UI"/>
              </a:rPr>
              <a:t>7</a:t>
            </a:r>
            <a:r>
              <a:rPr sz="1100" b="1" spc="10" dirty="0">
                <a:solidFill>
                  <a:srgbClr val="FFFFFF"/>
                </a:solidFill>
                <a:latin typeface="Segoe UI"/>
                <a:cs typeface="Segoe UI"/>
              </a:rPr>
              <a:t>.</a:t>
            </a:r>
            <a:r>
              <a:rPr sz="1100" b="1" spc="25" dirty="0">
                <a:solidFill>
                  <a:srgbClr val="FFFFFF"/>
                </a:solidFill>
                <a:latin typeface="Segoe UI"/>
                <a:cs typeface="Segoe UI"/>
              </a:rPr>
              <a:t>43</a:t>
            </a:r>
            <a:endParaRPr sz="1100">
              <a:latin typeface="Segoe UI"/>
              <a:cs typeface="Segoe UI"/>
            </a:endParaRPr>
          </a:p>
        </p:txBody>
      </p:sp>
      <p:sp>
        <p:nvSpPr>
          <p:cNvPr id="5" name="object 5"/>
          <p:cNvSpPr txBox="1"/>
          <p:nvPr/>
        </p:nvSpPr>
        <p:spPr>
          <a:xfrm>
            <a:off x="901700" y="1246745"/>
            <a:ext cx="5285105" cy="2192655"/>
          </a:xfrm>
          <a:prstGeom prst="rect">
            <a:avLst/>
          </a:prstGeom>
        </p:spPr>
        <p:txBody>
          <a:bodyPr vert="horz" wrap="square" lIns="0" tIns="12700" rIns="0" bIns="0" rtlCol="0">
            <a:spAutoFit/>
          </a:bodyPr>
          <a:lstStyle/>
          <a:p>
            <a:pPr marL="377825" marR="5080" indent="-365760">
              <a:lnSpc>
                <a:spcPct val="110900"/>
              </a:lnSpc>
              <a:spcBef>
                <a:spcPts val="100"/>
              </a:spcBef>
              <a:buSzPct val="109090"/>
              <a:buFont typeface="Wingdings"/>
              <a:buChar char=""/>
              <a:tabLst>
                <a:tab pos="377825" algn="l"/>
                <a:tab pos="378460" algn="l"/>
              </a:tabLst>
            </a:pPr>
            <a:r>
              <a:rPr sz="1100" dirty="0">
                <a:latin typeface="Segoe UI"/>
                <a:cs typeface="Segoe UI"/>
              </a:rPr>
              <a:t>Both </a:t>
            </a:r>
            <a:r>
              <a:rPr sz="1100" spc="-5" dirty="0">
                <a:latin typeface="Segoe UI"/>
                <a:cs typeface="Segoe UI"/>
              </a:rPr>
              <a:t>the techniques consider all cash flows over the expected useful life </a:t>
            </a:r>
            <a:r>
              <a:rPr sz="1100" dirty="0">
                <a:latin typeface="Segoe UI"/>
                <a:cs typeface="Segoe UI"/>
              </a:rPr>
              <a:t>of </a:t>
            </a:r>
            <a:r>
              <a:rPr sz="1100" spc="-5" dirty="0">
                <a:latin typeface="Segoe UI"/>
                <a:cs typeface="Segoe UI"/>
              </a:rPr>
              <a:t>the  investment.</a:t>
            </a:r>
            <a:endParaRPr sz="1100" dirty="0">
              <a:latin typeface="Segoe UI"/>
              <a:cs typeface="Segoe UI"/>
            </a:endParaRPr>
          </a:p>
          <a:p>
            <a:pPr marL="12700" algn="just">
              <a:lnSpc>
                <a:spcPct val="100000"/>
              </a:lnSpc>
              <a:spcBef>
                <a:spcPts val="750"/>
              </a:spcBef>
            </a:pPr>
            <a:r>
              <a:rPr sz="1200" b="1" spc="15" dirty="0">
                <a:solidFill>
                  <a:srgbClr val="00A650"/>
                </a:solidFill>
                <a:latin typeface="Segoe UI"/>
                <a:cs typeface="Segoe UI"/>
              </a:rPr>
              <a:t>Different </a:t>
            </a:r>
            <a:r>
              <a:rPr sz="1200" b="1" spc="10" dirty="0">
                <a:solidFill>
                  <a:srgbClr val="00A650"/>
                </a:solidFill>
                <a:latin typeface="Segoe UI"/>
                <a:cs typeface="Segoe UI"/>
              </a:rPr>
              <a:t>conclusion </a:t>
            </a:r>
            <a:r>
              <a:rPr sz="1200" b="1" spc="5" dirty="0">
                <a:solidFill>
                  <a:srgbClr val="00A650"/>
                </a:solidFill>
                <a:latin typeface="Segoe UI"/>
                <a:cs typeface="Segoe UI"/>
              </a:rPr>
              <a:t>in </a:t>
            </a:r>
            <a:r>
              <a:rPr sz="1200" b="1" spc="15" dirty="0">
                <a:solidFill>
                  <a:srgbClr val="00A650"/>
                </a:solidFill>
                <a:latin typeface="Segoe UI"/>
                <a:cs typeface="Segoe UI"/>
              </a:rPr>
              <a:t>the following</a:t>
            </a:r>
            <a:r>
              <a:rPr sz="1200" b="1" spc="190" dirty="0">
                <a:solidFill>
                  <a:srgbClr val="00A650"/>
                </a:solidFill>
                <a:latin typeface="Segoe UI"/>
                <a:cs typeface="Segoe UI"/>
              </a:rPr>
              <a:t> </a:t>
            </a:r>
            <a:r>
              <a:rPr sz="1200" b="1" spc="15" dirty="0">
                <a:solidFill>
                  <a:srgbClr val="00A650"/>
                </a:solidFill>
                <a:latin typeface="Segoe UI"/>
                <a:cs typeface="Segoe UI"/>
              </a:rPr>
              <a:t>scenarios</a:t>
            </a:r>
            <a:endParaRPr sz="1200" dirty="0">
              <a:latin typeface="Segoe UI"/>
              <a:cs typeface="Segoe UI"/>
            </a:endParaRPr>
          </a:p>
          <a:p>
            <a:pPr marL="12700" marR="5080" algn="just">
              <a:lnSpc>
                <a:spcPct val="110900"/>
              </a:lnSpc>
              <a:spcBef>
                <a:spcPts val="509"/>
              </a:spcBef>
            </a:pPr>
            <a:r>
              <a:rPr sz="1100" spc="15" dirty="0">
                <a:latin typeface="Segoe UI"/>
                <a:cs typeface="Segoe UI"/>
              </a:rPr>
              <a:t>There </a:t>
            </a:r>
            <a:r>
              <a:rPr sz="1100" spc="10" dirty="0">
                <a:latin typeface="Segoe UI"/>
                <a:cs typeface="Segoe UI"/>
              </a:rPr>
              <a:t>are </a:t>
            </a:r>
            <a:r>
              <a:rPr sz="1100" spc="15" dirty="0">
                <a:latin typeface="Segoe UI"/>
                <a:cs typeface="Segoe UI"/>
              </a:rPr>
              <a:t>circumstances/scenarios </a:t>
            </a:r>
            <a:r>
              <a:rPr sz="1100" spc="10" dirty="0">
                <a:latin typeface="Segoe UI"/>
                <a:cs typeface="Segoe UI"/>
              </a:rPr>
              <a:t>under which </a:t>
            </a:r>
            <a:r>
              <a:rPr sz="1100" spc="15" dirty="0">
                <a:latin typeface="Segoe UI"/>
                <a:cs typeface="Segoe UI"/>
              </a:rPr>
              <a:t>the </a:t>
            </a:r>
            <a:r>
              <a:rPr sz="1100" spc="10" dirty="0">
                <a:latin typeface="Segoe UI"/>
                <a:cs typeface="Segoe UI"/>
              </a:rPr>
              <a:t>net </a:t>
            </a:r>
            <a:r>
              <a:rPr sz="1100" spc="15" dirty="0">
                <a:latin typeface="Segoe UI"/>
                <a:cs typeface="Segoe UI"/>
              </a:rPr>
              <a:t>present </a:t>
            </a:r>
            <a:r>
              <a:rPr sz="1100" spc="10" dirty="0">
                <a:latin typeface="Segoe UI"/>
                <a:cs typeface="Segoe UI"/>
              </a:rPr>
              <a:t>value </a:t>
            </a:r>
            <a:r>
              <a:rPr sz="1100" spc="15" dirty="0">
                <a:latin typeface="Segoe UI"/>
                <a:cs typeface="Segoe UI"/>
              </a:rPr>
              <a:t>method </a:t>
            </a:r>
            <a:r>
              <a:rPr sz="1100" spc="10" dirty="0">
                <a:latin typeface="Segoe UI"/>
                <a:cs typeface="Segoe UI"/>
              </a:rPr>
              <a:t>and  </a:t>
            </a:r>
            <a:r>
              <a:rPr sz="1100" spc="15" dirty="0">
                <a:latin typeface="Segoe UI"/>
                <a:cs typeface="Segoe UI"/>
              </a:rPr>
              <a:t>the internal rate </a:t>
            </a:r>
            <a:r>
              <a:rPr sz="1100" spc="5" dirty="0">
                <a:latin typeface="Segoe UI"/>
                <a:cs typeface="Segoe UI"/>
              </a:rPr>
              <a:t>of </a:t>
            </a:r>
            <a:r>
              <a:rPr sz="1100" spc="15" dirty="0">
                <a:latin typeface="Segoe UI"/>
                <a:cs typeface="Segoe UI"/>
              </a:rPr>
              <a:t>return </a:t>
            </a:r>
            <a:r>
              <a:rPr sz="1100" spc="10" dirty="0">
                <a:latin typeface="Segoe UI"/>
                <a:cs typeface="Segoe UI"/>
              </a:rPr>
              <a:t>methods will reach </a:t>
            </a:r>
            <a:r>
              <a:rPr sz="1100" spc="15" dirty="0">
                <a:latin typeface="Segoe UI"/>
                <a:cs typeface="Segoe UI"/>
              </a:rPr>
              <a:t>different conclusions. </a:t>
            </a:r>
            <a:r>
              <a:rPr sz="1100" spc="10" dirty="0">
                <a:latin typeface="Segoe UI"/>
                <a:cs typeface="Segoe UI"/>
              </a:rPr>
              <a:t>Let’s </a:t>
            </a:r>
            <a:r>
              <a:rPr sz="1100" spc="15" dirty="0">
                <a:latin typeface="Segoe UI"/>
                <a:cs typeface="Segoe UI"/>
              </a:rPr>
              <a:t>discuss  these</a:t>
            </a:r>
            <a:r>
              <a:rPr sz="1100" spc="25" dirty="0">
                <a:latin typeface="Segoe UI"/>
                <a:cs typeface="Segoe UI"/>
              </a:rPr>
              <a:t> </a:t>
            </a:r>
            <a:r>
              <a:rPr sz="1100" spc="15" dirty="0">
                <a:latin typeface="Segoe UI"/>
                <a:cs typeface="Segoe UI"/>
              </a:rPr>
              <a:t>scenarios:-</a:t>
            </a:r>
            <a:endParaRPr sz="1100" dirty="0">
              <a:latin typeface="Segoe UI"/>
              <a:cs typeface="Segoe UI"/>
            </a:endParaRPr>
          </a:p>
          <a:p>
            <a:pPr marL="12700" algn="just">
              <a:lnSpc>
                <a:spcPct val="100000"/>
              </a:lnSpc>
              <a:spcBef>
                <a:spcPts val="740"/>
              </a:spcBef>
            </a:pPr>
            <a:r>
              <a:rPr sz="1100" b="1" spc="15" dirty="0">
                <a:latin typeface="Segoe UI"/>
                <a:cs typeface="Segoe UI"/>
              </a:rPr>
              <a:t>Scenario </a:t>
            </a:r>
            <a:r>
              <a:rPr sz="1100" b="1" dirty="0">
                <a:latin typeface="Segoe UI"/>
                <a:cs typeface="Segoe UI"/>
              </a:rPr>
              <a:t>1 </a:t>
            </a:r>
            <a:r>
              <a:rPr sz="1100" b="1" spc="10" dirty="0">
                <a:latin typeface="Segoe UI"/>
                <a:cs typeface="Segoe UI"/>
              </a:rPr>
              <a:t>–Scale </a:t>
            </a:r>
            <a:r>
              <a:rPr sz="1100" b="1" dirty="0">
                <a:latin typeface="Segoe UI"/>
                <a:cs typeface="Segoe UI"/>
              </a:rPr>
              <a:t>or </a:t>
            </a:r>
            <a:r>
              <a:rPr sz="1100" b="1" spc="10" dirty="0">
                <a:latin typeface="Segoe UI"/>
                <a:cs typeface="Segoe UI"/>
              </a:rPr>
              <a:t>Size</a:t>
            </a:r>
            <a:r>
              <a:rPr sz="1100" b="1" spc="150" dirty="0">
                <a:latin typeface="Segoe UI"/>
                <a:cs typeface="Segoe UI"/>
              </a:rPr>
              <a:t> </a:t>
            </a:r>
            <a:r>
              <a:rPr sz="1100" b="1" spc="10" dirty="0">
                <a:latin typeface="Segoe UI"/>
                <a:cs typeface="Segoe UI"/>
              </a:rPr>
              <a:t>Disparity</a:t>
            </a:r>
            <a:endParaRPr sz="1100" dirty="0">
              <a:latin typeface="Segoe UI"/>
              <a:cs typeface="Segoe UI"/>
            </a:endParaRPr>
          </a:p>
          <a:p>
            <a:pPr marL="12700" marR="5715" algn="just">
              <a:lnSpc>
                <a:spcPct val="110400"/>
              </a:lnSpc>
              <a:spcBef>
                <a:spcPts val="610"/>
              </a:spcBef>
            </a:pPr>
            <a:r>
              <a:rPr sz="1100" spc="15" dirty="0">
                <a:latin typeface="Segoe UI"/>
                <a:cs typeface="Segoe UI"/>
              </a:rPr>
              <a:t>Being </a:t>
            </a:r>
            <a:r>
              <a:rPr sz="1100" spc="10" dirty="0">
                <a:latin typeface="Segoe UI"/>
                <a:cs typeface="Segoe UI"/>
              </a:rPr>
              <a:t>IRR </a:t>
            </a:r>
            <a:r>
              <a:rPr sz="1100" dirty="0">
                <a:latin typeface="Segoe UI"/>
                <a:cs typeface="Segoe UI"/>
              </a:rPr>
              <a:t>a </a:t>
            </a:r>
            <a:r>
              <a:rPr sz="1100" spc="10" dirty="0">
                <a:latin typeface="Segoe UI"/>
                <a:cs typeface="Segoe UI"/>
              </a:rPr>
              <a:t>relative </a:t>
            </a:r>
            <a:r>
              <a:rPr sz="1100" spc="15" dirty="0">
                <a:latin typeface="Segoe UI"/>
                <a:cs typeface="Segoe UI"/>
              </a:rPr>
              <a:t>measure </a:t>
            </a:r>
            <a:r>
              <a:rPr sz="1100" spc="10" dirty="0">
                <a:latin typeface="Segoe UI"/>
                <a:cs typeface="Segoe UI"/>
              </a:rPr>
              <a:t>and NPV </a:t>
            </a:r>
            <a:r>
              <a:rPr sz="1100" spc="5" dirty="0">
                <a:latin typeface="Segoe UI"/>
                <a:cs typeface="Segoe UI"/>
              </a:rPr>
              <a:t>an </a:t>
            </a:r>
            <a:r>
              <a:rPr sz="1100" spc="15" dirty="0">
                <a:latin typeface="Segoe UI"/>
                <a:cs typeface="Segoe UI"/>
              </a:rPr>
              <a:t>absolute </a:t>
            </a:r>
            <a:r>
              <a:rPr sz="1100" spc="10" dirty="0">
                <a:latin typeface="Segoe UI"/>
                <a:cs typeface="Segoe UI"/>
              </a:rPr>
              <a:t>measure in case </a:t>
            </a:r>
            <a:r>
              <a:rPr sz="1100" spc="5" dirty="0">
                <a:latin typeface="Segoe UI"/>
                <a:cs typeface="Segoe UI"/>
              </a:rPr>
              <a:t>of </a:t>
            </a:r>
            <a:r>
              <a:rPr sz="1100" spc="15" dirty="0">
                <a:latin typeface="Segoe UI"/>
                <a:cs typeface="Segoe UI"/>
              </a:rPr>
              <a:t>disparity </a:t>
            </a:r>
            <a:r>
              <a:rPr sz="1100" dirty="0">
                <a:latin typeface="Segoe UI"/>
                <a:cs typeface="Segoe UI"/>
              </a:rPr>
              <a:t>in  </a:t>
            </a:r>
            <a:r>
              <a:rPr sz="1100" spc="10" dirty="0">
                <a:latin typeface="Segoe UI"/>
                <a:cs typeface="Segoe UI"/>
              </a:rPr>
              <a:t>scale </a:t>
            </a:r>
            <a:r>
              <a:rPr sz="1100" spc="5" dirty="0">
                <a:latin typeface="Segoe UI"/>
                <a:cs typeface="Segoe UI"/>
              </a:rPr>
              <a:t>or </a:t>
            </a:r>
            <a:r>
              <a:rPr sz="1100" spc="10" dirty="0">
                <a:latin typeface="Segoe UI"/>
                <a:cs typeface="Segoe UI"/>
              </a:rPr>
              <a:t>size both may give </a:t>
            </a:r>
            <a:r>
              <a:rPr sz="1100" spc="15" dirty="0">
                <a:latin typeface="Segoe UI"/>
                <a:cs typeface="Segoe UI"/>
              </a:rPr>
              <a:t>contradicting </a:t>
            </a:r>
            <a:r>
              <a:rPr sz="1100" spc="10" dirty="0">
                <a:latin typeface="Segoe UI"/>
                <a:cs typeface="Segoe UI"/>
              </a:rPr>
              <a:t>ranking. This can be </a:t>
            </a:r>
            <a:r>
              <a:rPr sz="1100" spc="15" dirty="0">
                <a:latin typeface="Segoe UI"/>
                <a:cs typeface="Segoe UI"/>
              </a:rPr>
              <a:t>understood </a:t>
            </a:r>
            <a:r>
              <a:rPr sz="1100" spc="10" dirty="0">
                <a:latin typeface="Segoe UI"/>
                <a:cs typeface="Segoe UI"/>
              </a:rPr>
              <a:t>with </a:t>
            </a:r>
            <a:r>
              <a:rPr sz="1100" spc="5" dirty="0">
                <a:latin typeface="Segoe UI"/>
                <a:cs typeface="Segoe UI"/>
              </a:rPr>
              <a:t>the  </a:t>
            </a:r>
            <a:r>
              <a:rPr sz="1100" spc="15" dirty="0">
                <a:latin typeface="Segoe UI"/>
                <a:cs typeface="Segoe UI"/>
              </a:rPr>
              <a:t>help </a:t>
            </a:r>
            <a:r>
              <a:rPr sz="1100" spc="5" dirty="0">
                <a:latin typeface="Segoe UI"/>
                <a:cs typeface="Segoe UI"/>
              </a:rPr>
              <a:t>of </a:t>
            </a:r>
            <a:r>
              <a:rPr sz="1100" spc="15" dirty="0">
                <a:latin typeface="Segoe UI"/>
                <a:cs typeface="Segoe UI"/>
              </a:rPr>
              <a:t>following</a:t>
            </a:r>
            <a:r>
              <a:rPr sz="1100" spc="70" dirty="0">
                <a:latin typeface="Segoe UI"/>
                <a:cs typeface="Segoe UI"/>
              </a:rPr>
              <a:t> </a:t>
            </a:r>
            <a:r>
              <a:rPr sz="1100" spc="15" dirty="0">
                <a:latin typeface="Segoe UI"/>
                <a:cs typeface="Segoe UI"/>
              </a:rPr>
              <a:t>illustration:</a:t>
            </a:r>
            <a:endParaRPr sz="1100" dirty="0">
              <a:latin typeface="Segoe UI"/>
              <a:cs typeface="Segoe UI"/>
            </a:endParaRPr>
          </a:p>
        </p:txBody>
      </p:sp>
      <p:sp>
        <p:nvSpPr>
          <p:cNvPr id="6" name="object 6"/>
          <p:cNvSpPr txBox="1"/>
          <p:nvPr/>
        </p:nvSpPr>
        <p:spPr>
          <a:xfrm>
            <a:off x="896111" y="3512820"/>
            <a:ext cx="5294630" cy="189230"/>
          </a:xfrm>
          <a:prstGeom prst="rect">
            <a:avLst/>
          </a:prstGeom>
          <a:solidFill>
            <a:srgbClr val="C2D69B"/>
          </a:solidFill>
        </p:spPr>
        <p:txBody>
          <a:bodyPr vert="horz" wrap="square" lIns="0" tIns="10795" rIns="0" bIns="0" rtlCol="0">
            <a:spAutoFit/>
          </a:bodyPr>
          <a:lstStyle/>
          <a:p>
            <a:pPr marL="17780">
              <a:lnSpc>
                <a:spcPct val="100000"/>
              </a:lnSpc>
              <a:spcBef>
                <a:spcPts val="85"/>
              </a:spcBef>
            </a:pPr>
            <a:r>
              <a:rPr sz="1100" b="1" spc="-5" dirty="0">
                <a:solidFill>
                  <a:srgbClr val="00A650"/>
                </a:solidFill>
                <a:latin typeface="Segoe UI Black"/>
                <a:cs typeface="Segoe UI Black"/>
              </a:rPr>
              <a:t>ILLUSTRATION</a:t>
            </a:r>
            <a:r>
              <a:rPr sz="1100" b="1" spc="-10" dirty="0">
                <a:solidFill>
                  <a:srgbClr val="00A650"/>
                </a:solidFill>
                <a:latin typeface="Segoe UI Black"/>
                <a:cs typeface="Segoe UI Black"/>
              </a:rPr>
              <a:t> </a:t>
            </a:r>
            <a:r>
              <a:rPr sz="1100" b="1" spc="-5" dirty="0">
                <a:solidFill>
                  <a:srgbClr val="00A650"/>
                </a:solidFill>
                <a:latin typeface="Segoe UI Black"/>
                <a:cs typeface="Segoe UI Black"/>
              </a:rPr>
              <a:t>10</a:t>
            </a:r>
            <a:endParaRPr sz="1100">
              <a:latin typeface="Segoe UI Black"/>
              <a:cs typeface="Segoe UI Black"/>
            </a:endParaRPr>
          </a:p>
        </p:txBody>
      </p:sp>
      <p:sp>
        <p:nvSpPr>
          <p:cNvPr id="7" name="object 7"/>
          <p:cNvSpPr txBox="1"/>
          <p:nvPr/>
        </p:nvSpPr>
        <p:spPr>
          <a:xfrm>
            <a:off x="901700" y="3755249"/>
            <a:ext cx="5281930" cy="397510"/>
          </a:xfrm>
          <a:prstGeom prst="rect">
            <a:avLst/>
          </a:prstGeom>
        </p:spPr>
        <p:txBody>
          <a:bodyPr vert="horz" wrap="square" lIns="0" tIns="12700" rIns="0" bIns="0" rtlCol="0">
            <a:spAutoFit/>
          </a:bodyPr>
          <a:lstStyle/>
          <a:p>
            <a:pPr marL="12700" marR="5080">
              <a:lnSpc>
                <a:spcPct val="110900"/>
              </a:lnSpc>
              <a:spcBef>
                <a:spcPts val="100"/>
              </a:spcBef>
            </a:pPr>
            <a:r>
              <a:rPr sz="1100" i="1" spc="15" dirty="0">
                <a:latin typeface="Segoe UI"/>
                <a:cs typeface="Segoe UI"/>
              </a:rPr>
              <a:t>Suppose</a:t>
            </a:r>
            <a:r>
              <a:rPr sz="1100" i="1" spc="-40" dirty="0">
                <a:latin typeface="Segoe UI"/>
                <a:cs typeface="Segoe UI"/>
              </a:rPr>
              <a:t> </a:t>
            </a:r>
            <a:r>
              <a:rPr sz="1100" i="1" spc="15" dirty="0">
                <a:latin typeface="Segoe UI"/>
                <a:cs typeface="Segoe UI"/>
              </a:rPr>
              <a:t>there</a:t>
            </a:r>
            <a:r>
              <a:rPr sz="1100" i="1" spc="-25" dirty="0">
                <a:latin typeface="Segoe UI"/>
                <a:cs typeface="Segoe UI"/>
              </a:rPr>
              <a:t> </a:t>
            </a:r>
            <a:r>
              <a:rPr sz="1100" i="1" spc="10" dirty="0">
                <a:latin typeface="Segoe UI"/>
                <a:cs typeface="Segoe UI"/>
              </a:rPr>
              <a:t>are</a:t>
            </a:r>
            <a:r>
              <a:rPr sz="1100" i="1" spc="-25" dirty="0">
                <a:latin typeface="Segoe UI"/>
                <a:cs typeface="Segoe UI"/>
              </a:rPr>
              <a:t> </a:t>
            </a:r>
            <a:r>
              <a:rPr sz="1100" i="1" spc="10" dirty="0">
                <a:latin typeface="Segoe UI"/>
                <a:cs typeface="Segoe UI"/>
              </a:rPr>
              <a:t>two</a:t>
            </a:r>
            <a:r>
              <a:rPr sz="1100" i="1" spc="-35" dirty="0">
                <a:latin typeface="Segoe UI"/>
                <a:cs typeface="Segoe UI"/>
              </a:rPr>
              <a:t> </a:t>
            </a:r>
            <a:r>
              <a:rPr sz="1100" i="1" spc="15" dirty="0">
                <a:latin typeface="Segoe UI"/>
                <a:cs typeface="Segoe UI"/>
              </a:rPr>
              <a:t>Project</a:t>
            </a:r>
            <a:r>
              <a:rPr sz="1100" i="1" spc="-25" dirty="0">
                <a:latin typeface="Segoe UI"/>
                <a:cs typeface="Segoe UI"/>
              </a:rPr>
              <a:t> </a:t>
            </a:r>
            <a:r>
              <a:rPr sz="1100" i="1" dirty="0">
                <a:latin typeface="Segoe UI"/>
                <a:cs typeface="Segoe UI"/>
              </a:rPr>
              <a:t>A</a:t>
            </a:r>
            <a:r>
              <a:rPr sz="1100" i="1" spc="-40" dirty="0">
                <a:latin typeface="Segoe UI"/>
                <a:cs typeface="Segoe UI"/>
              </a:rPr>
              <a:t> </a:t>
            </a:r>
            <a:r>
              <a:rPr sz="1100" i="1" spc="15" dirty="0">
                <a:latin typeface="Segoe UI"/>
                <a:cs typeface="Segoe UI"/>
              </a:rPr>
              <a:t>and</a:t>
            </a:r>
            <a:r>
              <a:rPr sz="1100" i="1" spc="-30" dirty="0">
                <a:latin typeface="Segoe UI"/>
                <a:cs typeface="Segoe UI"/>
              </a:rPr>
              <a:t> </a:t>
            </a:r>
            <a:r>
              <a:rPr sz="1100" i="1" spc="10" dirty="0">
                <a:latin typeface="Segoe UI"/>
                <a:cs typeface="Segoe UI"/>
              </a:rPr>
              <a:t>Project</a:t>
            </a:r>
            <a:r>
              <a:rPr sz="1100" i="1" spc="-25" dirty="0">
                <a:latin typeface="Segoe UI"/>
                <a:cs typeface="Segoe UI"/>
              </a:rPr>
              <a:t> </a:t>
            </a:r>
            <a:r>
              <a:rPr sz="1100" i="1" dirty="0">
                <a:latin typeface="Segoe UI"/>
                <a:cs typeface="Segoe UI"/>
              </a:rPr>
              <a:t>B</a:t>
            </a:r>
            <a:r>
              <a:rPr sz="1100" i="1" spc="-25" dirty="0">
                <a:latin typeface="Segoe UI"/>
                <a:cs typeface="Segoe UI"/>
              </a:rPr>
              <a:t> </a:t>
            </a:r>
            <a:r>
              <a:rPr sz="1100" i="1" spc="10" dirty="0">
                <a:latin typeface="Segoe UI"/>
                <a:cs typeface="Segoe UI"/>
              </a:rPr>
              <a:t>are</a:t>
            </a:r>
            <a:r>
              <a:rPr sz="1100" i="1" spc="-25" dirty="0">
                <a:latin typeface="Segoe UI"/>
                <a:cs typeface="Segoe UI"/>
              </a:rPr>
              <a:t> </a:t>
            </a:r>
            <a:r>
              <a:rPr sz="1100" i="1" spc="15" dirty="0">
                <a:latin typeface="Segoe UI"/>
                <a:cs typeface="Segoe UI"/>
              </a:rPr>
              <a:t>under</a:t>
            </a:r>
            <a:r>
              <a:rPr sz="1100" i="1" spc="-25" dirty="0">
                <a:latin typeface="Segoe UI"/>
                <a:cs typeface="Segoe UI"/>
              </a:rPr>
              <a:t> </a:t>
            </a:r>
            <a:r>
              <a:rPr sz="1100" i="1" spc="15" dirty="0">
                <a:latin typeface="Segoe UI"/>
                <a:cs typeface="Segoe UI"/>
              </a:rPr>
              <a:t>consideration.</a:t>
            </a:r>
            <a:r>
              <a:rPr sz="1100" i="1" spc="-25" dirty="0">
                <a:latin typeface="Segoe UI"/>
                <a:cs typeface="Segoe UI"/>
              </a:rPr>
              <a:t> </a:t>
            </a:r>
            <a:r>
              <a:rPr sz="1100" i="1" spc="10" dirty="0">
                <a:latin typeface="Segoe UI"/>
                <a:cs typeface="Segoe UI"/>
              </a:rPr>
              <a:t>The</a:t>
            </a:r>
            <a:r>
              <a:rPr sz="1100" i="1" spc="-40" dirty="0">
                <a:latin typeface="Segoe UI"/>
                <a:cs typeface="Segoe UI"/>
              </a:rPr>
              <a:t> </a:t>
            </a:r>
            <a:r>
              <a:rPr sz="1100" i="1" spc="15" dirty="0">
                <a:latin typeface="Segoe UI"/>
                <a:cs typeface="Segoe UI"/>
              </a:rPr>
              <a:t>cash</a:t>
            </a:r>
            <a:r>
              <a:rPr sz="1100" i="1" spc="-30" dirty="0">
                <a:latin typeface="Segoe UI"/>
                <a:cs typeface="Segoe UI"/>
              </a:rPr>
              <a:t> </a:t>
            </a:r>
            <a:r>
              <a:rPr sz="1100" i="1" spc="10" dirty="0">
                <a:latin typeface="Segoe UI"/>
                <a:cs typeface="Segoe UI"/>
              </a:rPr>
              <a:t>flows  </a:t>
            </a:r>
            <a:r>
              <a:rPr sz="1100" i="1" spc="15" dirty="0">
                <a:latin typeface="Segoe UI"/>
                <a:cs typeface="Segoe UI"/>
              </a:rPr>
              <a:t>associated </a:t>
            </a:r>
            <a:r>
              <a:rPr sz="1100" i="1" spc="10" dirty="0">
                <a:latin typeface="Segoe UI"/>
                <a:cs typeface="Segoe UI"/>
              </a:rPr>
              <a:t>with </a:t>
            </a:r>
            <a:r>
              <a:rPr sz="1100" i="1" spc="15" dirty="0">
                <a:latin typeface="Segoe UI"/>
                <a:cs typeface="Segoe UI"/>
              </a:rPr>
              <a:t>these projects </a:t>
            </a:r>
            <a:r>
              <a:rPr sz="1100" i="1" spc="10" dirty="0">
                <a:latin typeface="Segoe UI"/>
                <a:cs typeface="Segoe UI"/>
              </a:rPr>
              <a:t>are as</a:t>
            </a:r>
            <a:r>
              <a:rPr sz="1100" i="1" spc="140" dirty="0">
                <a:latin typeface="Segoe UI"/>
                <a:cs typeface="Segoe UI"/>
              </a:rPr>
              <a:t> </a:t>
            </a:r>
            <a:r>
              <a:rPr sz="1100" i="1" spc="10" dirty="0">
                <a:latin typeface="Segoe UI"/>
                <a:cs typeface="Segoe UI"/>
              </a:rPr>
              <a:t>follows:</a:t>
            </a:r>
            <a:endParaRPr sz="1100">
              <a:latin typeface="Segoe UI"/>
              <a:cs typeface="Segoe UI"/>
            </a:endParaRPr>
          </a:p>
        </p:txBody>
      </p:sp>
      <p:graphicFrame>
        <p:nvGraphicFramePr>
          <p:cNvPr id="8" name="object 8"/>
          <p:cNvGraphicFramePr>
            <a:graphicFrameLocks noGrp="1"/>
          </p:cNvGraphicFramePr>
          <p:nvPr/>
        </p:nvGraphicFramePr>
        <p:xfrm>
          <a:off x="914400" y="4226039"/>
          <a:ext cx="2970530" cy="1088133"/>
        </p:xfrm>
        <a:graphic>
          <a:graphicData uri="http://schemas.openxmlformats.org/drawingml/2006/table">
            <a:tbl>
              <a:tblPr firstRow="1" bandRow="1">
                <a:tableStyleId>{2D5ABB26-0587-4C30-8999-92F81FD0307C}</a:tableStyleId>
              </a:tblPr>
              <a:tblGrid>
                <a:gridCol w="631190">
                  <a:extLst>
                    <a:ext uri="{9D8B030D-6E8A-4147-A177-3AD203B41FA5}">
                      <a16:colId xmlns:a16="http://schemas.microsoft.com/office/drawing/2014/main" val="20000"/>
                    </a:ext>
                  </a:extLst>
                </a:gridCol>
                <a:gridCol w="1169035">
                  <a:extLst>
                    <a:ext uri="{9D8B030D-6E8A-4147-A177-3AD203B41FA5}">
                      <a16:colId xmlns:a16="http://schemas.microsoft.com/office/drawing/2014/main" val="20001"/>
                    </a:ext>
                  </a:extLst>
                </a:gridCol>
                <a:gridCol w="1170305">
                  <a:extLst>
                    <a:ext uri="{9D8B030D-6E8A-4147-A177-3AD203B41FA5}">
                      <a16:colId xmlns:a16="http://schemas.microsoft.com/office/drawing/2014/main" val="20002"/>
                    </a:ext>
                  </a:extLst>
                </a:gridCol>
              </a:tblGrid>
              <a:tr h="217938">
                <a:tc>
                  <a:txBody>
                    <a:bodyPr/>
                    <a:lstStyle/>
                    <a:p>
                      <a:pPr algn="ctr">
                        <a:lnSpc>
                          <a:spcPct val="100000"/>
                        </a:lnSpc>
                        <a:spcBef>
                          <a:spcPts val="195"/>
                        </a:spcBef>
                      </a:pPr>
                      <a:r>
                        <a:rPr sz="1100" b="1" i="1" spc="10" dirty="0">
                          <a:solidFill>
                            <a:srgbClr val="00A650"/>
                          </a:solidFill>
                          <a:latin typeface="Segoe UI"/>
                          <a:cs typeface="Segoe UI"/>
                        </a:rPr>
                        <a:t>Year</a:t>
                      </a:r>
                      <a:endParaRPr sz="1100">
                        <a:latin typeface="Segoe UI"/>
                        <a:cs typeface="Segoe UI"/>
                      </a:endParaRPr>
                    </a:p>
                  </a:txBody>
                  <a:tcPr marL="0" marR="0" marT="24765"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C2D69B"/>
                    </a:solidFill>
                  </a:tcPr>
                </a:tc>
                <a:tc>
                  <a:txBody>
                    <a:bodyPr/>
                    <a:lstStyle/>
                    <a:p>
                      <a:pPr algn="ctr">
                        <a:lnSpc>
                          <a:spcPct val="100000"/>
                        </a:lnSpc>
                        <a:spcBef>
                          <a:spcPts val="195"/>
                        </a:spcBef>
                      </a:pPr>
                      <a:r>
                        <a:rPr sz="1100" b="1" i="1" spc="15" dirty="0">
                          <a:solidFill>
                            <a:srgbClr val="00A650"/>
                          </a:solidFill>
                          <a:latin typeface="Segoe UI"/>
                          <a:cs typeface="Segoe UI"/>
                        </a:rPr>
                        <a:t>Project</a:t>
                      </a:r>
                      <a:r>
                        <a:rPr sz="1100" b="1" i="1" spc="20" dirty="0">
                          <a:solidFill>
                            <a:srgbClr val="00A650"/>
                          </a:solidFill>
                          <a:latin typeface="Segoe UI"/>
                          <a:cs typeface="Segoe UI"/>
                        </a:rPr>
                        <a:t> </a:t>
                      </a:r>
                      <a:r>
                        <a:rPr sz="1100" b="1" i="1" dirty="0">
                          <a:solidFill>
                            <a:srgbClr val="00A650"/>
                          </a:solidFill>
                          <a:latin typeface="Segoe UI"/>
                          <a:cs typeface="Segoe UI"/>
                        </a:rPr>
                        <a:t>A</a:t>
                      </a:r>
                      <a:endParaRPr sz="1100">
                        <a:latin typeface="Segoe UI"/>
                        <a:cs typeface="Segoe UI"/>
                      </a:endParaRPr>
                    </a:p>
                  </a:txBody>
                  <a:tcPr marL="0" marR="0" marT="24765"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C2D69B"/>
                    </a:solidFill>
                  </a:tcPr>
                </a:tc>
                <a:tc>
                  <a:txBody>
                    <a:bodyPr/>
                    <a:lstStyle/>
                    <a:p>
                      <a:pPr algn="ctr">
                        <a:lnSpc>
                          <a:spcPct val="100000"/>
                        </a:lnSpc>
                        <a:spcBef>
                          <a:spcPts val="195"/>
                        </a:spcBef>
                      </a:pPr>
                      <a:r>
                        <a:rPr sz="1100" b="1" i="1" spc="15" dirty="0">
                          <a:solidFill>
                            <a:srgbClr val="00A650"/>
                          </a:solidFill>
                          <a:latin typeface="Segoe UI"/>
                          <a:cs typeface="Segoe UI"/>
                        </a:rPr>
                        <a:t>Project</a:t>
                      </a:r>
                      <a:r>
                        <a:rPr sz="1100" b="1" i="1" spc="20" dirty="0">
                          <a:solidFill>
                            <a:srgbClr val="00A650"/>
                          </a:solidFill>
                          <a:latin typeface="Segoe UI"/>
                          <a:cs typeface="Segoe UI"/>
                        </a:rPr>
                        <a:t> </a:t>
                      </a:r>
                      <a:r>
                        <a:rPr sz="1100" b="1" i="1" dirty="0">
                          <a:solidFill>
                            <a:srgbClr val="00A650"/>
                          </a:solidFill>
                          <a:latin typeface="Segoe UI"/>
                          <a:cs typeface="Segoe UI"/>
                        </a:rPr>
                        <a:t>B</a:t>
                      </a:r>
                      <a:endParaRPr sz="1100">
                        <a:latin typeface="Segoe UI"/>
                        <a:cs typeface="Segoe UI"/>
                      </a:endParaRPr>
                    </a:p>
                  </a:txBody>
                  <a:tcPr marL="0" marR="0" marT="24765"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C2D69B"/>
                    </a:solidFill>
                  </a:tcPr>
                </a:tc>
                <a:extLst>
                  <a:ext uri="{0D108BD9-81ED-4DB2-BD59-A6C34878D82A}">
                    <a16:rowId xmlns:a16="http://schemas.microsoft.com/office/drawing/2014/main" val="10000"/>
                  </a:ext>
                </a:extLst>
              </a:tr>
              <a:tr h="216401">
                <a:tc>
                  <a:txBody>
                    <a:bodyPr/>
                    <a:lstStyle/>
                    <a:p>
                      <a:pPr algn="ctr">
                        <a:lnSpc>
                          <a:spcPct val="100000"/>
                        </a:lnSpc>
                        <a:spcBef>
                          <a:spcPts val="195"/>
                        </a:spcBef>
                      </a:pPr>
                      <a:r>
                        <a:rPr sz="1100" i="1" dirty="0">
                          <a:latin typeface="Segoe UI"/>
                          <a:cs typeface="Segoe UI"/>
                        </a:rPr>
                        <a:t>0</a:t>
                      </a:r>
                      <a:endParaRPr sz="1100">
                        <a:latin typeface="Segoe UI"/>
                        <a:cs typeface="Segoe UI"/>
                      </a:endParaRPr>
                    </a:p>
                  </a:txBody>
                  <a:tcPr marL="0" marR="0" marT="24765"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EAF1DD"/>
                    </a:solidFill>
                  </a:tcPr>
                </a:tc>
                <a:tc>
                  <a:txBody>
                    <a:bodyPr/>
                    <a:lstStyle/>
                    <a:p>
                      <a:pPr algn="ctr">
                        <a:lnSpc>
                          <a:spcPct val="100000"/>
                        </a:lnSpc>
                        <a:spcBef>
                          <a:spcPts val="195"/>
                        </a:spcBef>
                      </a:pPr>
                      <a:r>
                        <a:rPr sz="1100" i="1" spc="15" dirty="0">
                          <a:latin typeface="Segoe UI"/>
                          <a:cs typeface="Segoe UI"/>
                        </a:rPr>
                        <a:t>(1,00,000)</a:t>
                      </a:r>
                      <a:endParaRPr sz="1100">
                        <a:latin typeface="Segoe UI"/>
                        <a:cs typeface="Segoe UI"/>
                      </a:endParaRPr>
                    </a:p>
                  </a:txBody>
                  <a:tcPr marL="0" marR="0" marT="24765"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EAF1DD"/>
                    </a:solidFill>
                  </a:tcPr>
                </a:tc>
                <a:tc>
                  <a:txBody>
                    <a:bodyPr/>
                    <a:lstStyle/>
                    <a:p>
                      <a:pPr algn="ctr">
                        <a:lnSpc>
                          <a:spcPct val="100000"/>
                        </a:lnSpc>
                        <a:spcBef>
                          <a:spcPts val="195"/>
                        </a:spcBef>
                      </a:pPr>
                      <a:r>
                        <a:rPr sz="1100" i="1" spc="15" dirty="0">
                          <a:latin typeface="Segoe UI"/>
                          <a:cs typeface="Segoe UI"/>
                        </a:rPr>
                        <a:t>(3,00,000)</a:t>
                      </a:r>
                      <a:endParaRPr sz="1100">
                        <a:latin typeface="Segoe UI"/>
                        <a:cs typeface="Segoe UI"/>
                      </a:endParaRPr>
                    </a:p>
                  </a:txBody>
                  <a:tcPr marL="0" marR="0" marT="24765"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EAF1DD"/>
                    </a:solidFill>
                  </a:tcPr>
                </a:tc>
                <a:extLst>
                  <a:ext uri="{0D108BD9-81ED-4DB2-BD59-A6C34878D82A}">
                    <a16:rowId xmlns:a16="http://schemas.microsoft.com/office/drawing/2014/main" val="10001"/>
                  </a:ext>
                </a:extLst>
              </a:tr>
              <a:tr h="217938">
                <a:tc>
                  <a:txBody>
                    <a:bodyPr/>
                    <a:lstStyle/>
                    <a:p>
                      <a:pPr algn="ctr">
                        <a:lnSpc>
                          <a:spcPct val="100000"/>
                        </a:lnSpc>
                        <a:spcBef>
                          <a:spcPts val="204"/>
                        </a:spcBef>
                      </a:pPr>
                      <a:r>
                        <a:rPr sz="1100" i="1" dirty="0">
                          <a:latin typeface="Segoe UI"/>
                          <a:cs typeface="Segoe UI"/>
                        </a:rPr>
                        <a:t>1</a:t>
                      </a:r>
                      <a:endParaRPr sz="1100">
                        <a:latin typeface="Segoe UI"/>
                        <a:cs typeface="Segoe UI"/>
                      </a:endParaRPr>
                    </a:p>
                  </a:txBody>
                  <a:tcPr marL="0" marR="0" marT="26034"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EAF1DD"/>
                    </a:solidFill>
                  </a:tcPr>
                </a:tc>
                <a:tc>
                  <a:txBody>
                    <a:bodyPr/>
                    <a:lstStyle/>
                    <a:p>
                      <a:pPr algn="ctr">
                        <a:lnSpc>
                          <a:spcPct val="100000"/>
                        </a:lnSpc>
                        <a:spcBef>
                          <a:spcPts val="204"/>
                        </a:spcBef>
                      </a:pPr>
                      <a:r>
                        <a:rPr sz="1100" i="1" spc="15" dirty="0">
                          <a:latin typeface="Segoe UI"/>
                          <a:cs typeface="Segoe UI"/>
                        </a:rPr>
                        <a:t>50,000</a:t>
                      </a:r>
                      <a:endParaRPr sz="1100">
                        <a:latin typeface="Segoe UI"/>
                        <a:cs typeface="Segoe UI"/>
                      </a:endParaRPr>
                    </a:p>
                  </a:txBody>
                  <a:tcPr marL="0" marR="0" marT="26034"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EAF1DD"/>
                    </a:solidFill>
                  </a:tcPr>
                </a:tc>
                <a:tc>
                  <a:txBody>
                    <a:bodyPr/>
                    <a:lstStyle/>
                    <a:p>
                      <a:pPr algn="ctr">
                        <a:lnSpc>
                          <a:spcPct val="100000"/>
                        </a:lnSpc>
                        <a:spcBef>
                          <a:spcPts val="204"/>
                        </a:spcBef>
                      </a:pPr>
                      <a:r>
                        <a:rPr sz="1100" i="1" spc="15" dirty="0">
                          <a:latin typeface="Segoe UI"/>
                          <a:cs typeface="Segoe UI"/>
                        </a:rPr>
                        <a:t>1,40,000</a:t>
                      </a:r>
                      <a:endParaRPr sz="1100">
                        <a:latin typeface="Segoe UI"/>
                        <a:cs typeface="Segoe UI"/>
                      </a:endParaRPr>
                    </a:p>
                  </a:txBody>
                  <a:tcPr marL="0" marR="0" marT="26034"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EAF1DD"/>
                    </a:solidFill>
                  </a:tcPr>
                </a:tc>
                <a:extLst>
                  <a:ext uri="{0D108BD9-81ED-4DB2-BD59-A6C34878D82A}">
                    <a16:rowId xmlns:a16="http://schemas.microsoft.com/office/drawing/2014/main" val="10002"/>
                  </a:ext>
                </a:extLst>
              </a:tr>
              <a:tr h="217931">
                <a:tc>
                  <a:txBody>
                    <a:bodyPr/>
                    <a:lstStyle/>
                    <a:p>
                      <a:pPr algn="ctr">
                        <a:lnSpc>
                          <a:spcPct val="100000"/>
                        </a:lnSpc>
                        <a:spcBef>
                          <a:spcPts val="195"/>
                        </a:spcBef>
                      </a:pPr>
                      <a:r>
                        <a:rPr sz="1100" i="1" dirty="0">
                          <a:latin typeface="Segoe UI"/>
                          <a:cs typeface="Segoe UI"/>
                        </a:rPr>
                        <a:t>2</a:t>
                      </a:r>
                      <a:endParaRPr sz="1100">
                        <a:latin typeface="Segoe UI"/>
                        <a:cs typeface="Segoe UI"/>
                      </a:endParaRPr>
                    </a:p>
                  </a:txBody>
                  <a:tcPr marL="0" marR="0" marT="24765"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EAF1DD"/>
                    </a:solidFill>
                  </a:tcPr>
                </a:tc>
                <a:tc>
                  <a:txBody>
                    <a:bodyPr/>
                    <a:lstStyle/>
                    <a:p>
                      <a:pPr algn="ctr">
                        <a:lnSpc>
                          <a:spcPct val="100000"/>
                        </a:lnSpc>
                        <a:spcBef>
                          <a:spcPts val="195"/>
                        </a:spcBef>
                      </a:pPr>
                      <a:r>
                        <a:rPr sz="1100" i="1" spc="15" dirty="0">
                          <a:latin typeface="Segoe UI"/>
                          <a:cs typeface="Segoe UI"/>
                        </a:rPr>
                        <a:t>60,000</a:t>
                      </a:r>
                      <a:endParaRPr sz="1100">
                        <a:latin typeface="Segoe UI"/>
                        <a:cs typeface="Segoe UI"/>
                      </a:endParaRPr>
                    </a:p>
                  </a:txBody>
                  <a:tcPr marL="0" marR="0" marT="24765"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EAF1DD"/>
                    </a:solidFill>
                  </a:tcPr>
                </a:tc>
                <a:tc>
                  <a:txBody>
                    <a:bodyPr/>
                    <a:lstStyle/>
                    <a:p>
                      <a:pPr algn="ctr">
                        <a:lnSpc>
                          <a:spcPct val="100000"/>
                        </a:lnSpc>
                        <a:spcBef>
                          <a:spcPts val="195"/>
                        </a:spcBef>
                      </a:pPr>
                      <a:r>
                        <a:rPr sz="1100" i="1" spc="15" dirty="0">
                          <a:latin typeface="Segoe UI"/>
                          <a:cs typeface="Segoe UI"/>
                        </a:rPr>
                        <a:t>1,90,000</a:t>
                      </a:r>
                      <a:endParaRPr sz="1100">
                        <a:latin typeface="Segoe UI"/>
                        <a:cs typeface="Segoe UI"/>
                      </a:endParaRPr>
                    </a:p>
                  </a:txBody>
                  <a:tcPr marL="0" marR="0" marT="24765"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EAF1DD"/>
                    </a:solidFill>
                  </a:tcPr>
                </a:tc>
                <a:extLst>
                  <a:ext uri="{0D108BD9-81ED-4DB2-BD59-A6C34878D82A}">
                    <a16:rowId xmlns:a16="http://schemas.microsoft.com/office/drawing/2014/main" val="10003"/>
                  </a:ext>
                </a:extLst>
              </a:tr>
              <a:tr h="217925">
                <a:tc>
                  <a:txBody>
                    <a:bodyPr/>
                    <a:lstStyle/>
                    <a:p>
                      <a:pPr algn="ctr">
                        <a:lnSpc>
                          <a:spcPct val="100000"/>
                        </a:lnSpc>
                        <a:spcBef>
                          <a:spcPts val="195"/>
                        </a:spcBef>
                      </a:pPr>
                      <a:r>
                        <a:rPr sz="1100" i="1" dirty="0">
                          <a:latin typeface="Segoe UI"/>
                          <a:cs typeface="Segoe UI"/>
                        </a:rPr>
                        <a:t>3</a:t>
                      </a:r>
                      <a:endParaRPr sz="1100">
                        <a:latin typeface="Segoe UI"/>
                        <a:cs typeface="Segoe UI"/>
                      </a:endParaRPr>
                    </a:p>
                  </a:txBody>
                  <a:tcPr marL="0" marR="0" marT="24765"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EAF1DD"/>
                    </a:solidFill>
                  </a:tcPr>
                </a:tc>
                <a:tc>
                  <a:txBody>
                    <a:bodyPr/>
                    <a:lstStyle/>
                    <a:p>
                      <a:pPr algn="ctr">
                        <a:lnSpc>
                          <a:spcPct val="100000"/>
                        </a:lnSpc>
                        <a:spcBef>
                          <a:spcPts val="195"/>
                        </a:spcBef>
                      </a:pPr>
                      <a:r>
                        <a:rPr sz="1100" i="1" spc="15" dirty="0">
                          <a:latin typeface="Segoe UI"/>
                          <a:cs typeface="Segoe UI"/>
                        </a:rPr>
                        <a:t>40,000</a:t>
                      </a:r>
                      <a:endParaRPr sz="1100">
                        <a:latin typeface="Segoe UI"/>
                        <a:cs typeface="Segoe UI"/>
                      </a:endParaRPr>
                    </a:p>
                  </a:txBody>
                  <a:tcPr marL="0" marR="0" marT="24765"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EAF1DD"/>
                    </a:solidFill>
                  </a:tcPr>
                </a:tc>
                <a:tc>
                  <a:txBody>
                    <a:bodyPr/>
                    <a:lstStyle/>
                    <a:p>
                      <a:pPr algn="ctr">
                        <a:lnSpc>
                          <a:spcPct val="100000"/>
                        </a:lnSpc>
                        <a:spcBef>
                          <a:spcPts val="195"/>
                        </a:spcBef>
                      </a:pPr>
                      <a:r>
                        <a:rPr sz="1100" i="1" spc="15" dirty="0">
                          <a:latin typeface="Segoe UI"/>
                          <a:cs typeface="Segoe UI"/>
                        </a:rPr>
                        <a:t>1,00,000</a:t>
                      </a:r>
                      <a:endParaRPr sz="1100">
                        <a:latin typeface="Segoe UI"/>
                        <a:cs typeface="Segoe UI"/>
                      </a:endParaRPr>
                    </a:p>
                  </a:txBody>
                  <a:tcPr marL="0" marR="0" marT="24765"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EAF1DD"/>
                    </a:solidFill>
                  </a:tcPr>
                </a:tc>
                <a:extLst>
                  <a:ext uri="{0D108BD9-81ED-4DB2-BD59-A6C34878D82A}">
                    <a16:rowId xmlns:a16="http://schemas.microsoft.com/office/drawing/2014/main" val="10004"/>
                  </a:ext>
                </a:extLst>
              </a:tr>
            </a:tbl>
          </a:graphicData>
        </a:graphic>
      </p:graphicFrame>
      <p:sp>
        <p:nvSpPr>
          <p:cNvPr id="9" name="object 9"/>
          <p:cNvSpPr txBox="1"/>
          <p:nvPr/>
        </p:nvSpPr>
        <p:spPr>
          <a:xfrm>
            <a:off x="901700" y="5297537"/>
            <a:ext cx="5281295" cy="397510"/>
          </a:xfrm>
          <a:prstGeom prst="rect">
            <a:avLst/>
          </a:prstGeom>
        </p:spPr>
        <p:txBody>
          <a:bodyPr vert="horz" wrap="square" lIns="0" tIns="12700" rIns="0" bIns="0" rtlCol="0">
            <a:spAutoFit/>
          </a:bodyPr>
          <a:lstStyle/>
          <a:p>
            <a:pPr marL="12700" marR="5080">
              <a:lnSpc>
                <a:spcPct val="110900"/>
              </a:lnSpc>
              <a:spcBef>
                <a:spcPts val="100"/>
              </a:spcBef>
            </a:pPr>
            <a:r>
              <a:rPr sz="1100" i="1" spc="10" dirty="0">
                <a:latin typeface="Segoe UI"/>
                <a:cs typeface="Segoe UI"/>
              </a:rPr>
              <a:t>Assuming Cost of </a:t>
            </a:r>
            <a:r>
              <a:rPr sz="1100" i="1" spc="15" dirty="0">
                <a:latin typeface="Segoe UI"/>
                <a:cs typeface="Segoe UI"/>
              </a:rPr>
              <a:t>Capital </a:t>
            </a:r>
            <a:r>
              <a:rPr sz="1100" i="1" spc="10" dirty="0">
                <a:latin typeface="Segoe UI"/>
                <a:cs typeface="Segoe UI"/>
              </a:rPr>
              <a:t>equal to 10% IDENTIFY </a:t>
            </a:r>
            <a:r>
              <a:rPr sz="1100" i="1" spc="15" dirty="0">
                <a:latin typeface="Segoe UI"/>
                <a:cs typeface="Segoe UI"/>
              </a:rPr>
              <a:t>which project </a:t>
            </a:r>
            <a:r>
              <a:rPr sz="1100" i="1" spc="10" dirty="0">
                <a:latin typeface="Segoe UI"/>
                <a:cs typeface="Segoe UI"/>
              </a:rPr>
              <a:t>should </a:t>
            </a:r>
            <a:r>
              <a:rPr sz="1100" i="1" spc="5" dirty="0">
                <a:latin typeface="Segoe UI"/>
                <a:cs typeface="Segoe UI"/>
              </a:rPr>
              <a:t>be </a:t>
            </a:r>
            <a:r>
              <a:rPr sz="1100" i="1" spc="15" dirty="0">
                <a:latin typeface="Segoe UI"/>
                <a:cs typeface="Segoe UI"/>
              </a:rPr>
              <a:t>accepted  </a:t>
            </a:r>
            <a:r>
              <a:rPr sz="1100" i="1" spc="10" dirty="0">
                <a:latin typeface="Segoe UI"/>
                <a:cs typeface="Segoe UI"/>
              </a:rPr>
              <a:t>as per NPV </a:t>
            </a:r>
            <a:r>
              <a:rPr sz="1100" i="1" spc="15" dirty="0">
                <a:latin typeface="Segoe UI"/>
                <a:cs typeface="Segoe UI"/>
              </a:rPr>
              <a:t>Method </a:t>
            </a:r>
            <a:r>
              <a:rPr sz="1100" i="1" spc="10" dirty="0">
                <a:latin typeface="Segoe UI"/>
                <a:cs typeface="Segoe UI"/>
              </a:rPr>
              <a:t>and IRR</a:t>
            </a:r>
            <a:r>
              <a:rPr sz="1100" i="1" spc="155" dirty="0">
                <a:latin typeface="Segoe UI"/>
                <a:cs typeface="Segoe UI"/>
              </a:rPr>
              <a:t> </a:t>
            </a:r>
            <a:r>
              <a:rPr sz="1100" i="1" spc="15" dirty="0">
                <a:latin typeface="Segoe UI"/>
                <a:cs typeface="Segoe UI"/>
              </a:rPr>
              <a:t>Method.</a:t>
            </a:r>
            <a:endParaRPr sz="1100">
              <a:latin typeface="Segoe UI"/>
              <a:cs typeface="Segoe UI"/>
            </a:endParaRPr>
          </a:p>
        </p:txBody>
      </p:sp>
      <p:sp>
        <p:nvSpPr>
          <p:cNvPr id="10" name="object 10"/>
          <p:cNvSpPr txBox="1"/>
          <p:nvPr/>
        </p:nvSpPr>
        <p:spPr>
          <a:xfrm>
            <a:off x="896111" y="5768340"/>
            <a:ext cx="5294630" cy="189230"/>
          </a:xfrm>
          <a:prstGeom prst="rect">
            <a:avLst/>
          </a:prstGeom>
          <a:solidFill>
            <a:srgbClr val="C2D69B"/>
          </a:solidFill>
        </p:spPr>
        <p:txBody>
          <a:bodyPr vert="horz" wrap="square" lIns="0" tIns="10795" rIns="0" bIns="0" rtlCol="0">
            <a:spAutoFit/>
          </a:bodyPr>
          <a:lstStyle/>
          <a:p>
            <a:pPr marL="17780">
              <a:lnSpc>
                <a:spcPct val="100000"/>
              </a:lnSpc>
              <a:spcBef>
                <a:spcPts val="85"/>
              </a:spcBef>
            </a:pPr>
            <a:r>
              <a:rPr sz="1100" b="1" spc="-5" dirty="0">
                <a:solidFill>
                  <a:srgbClr val="00A650"/>
                </a:solidFill>
                <a:latin typeface="Segoe UI Black"/>
                <a:cs typeface="Segoe UI Black"/>
              </a:rPr>
              <a:t>SOLUTION</a:t>
            </a:r>
            <a:endParaRPr sz="1100">
              <a:latin typeface="Segoe UI Black"/>
              <a:cs typeface="Segoe UI Black"/>
            </a:endParaRPr>
          </a:p>
        </p:txBody>
      </p:sp>
      <p:sp>
        <p:nvSpPr>
          <p:cNvPr id="11" name="object 11"/>
          <p:cNvSpPr txBox="1"/>
          <p:nvPr/>
        </p:nvSpPr>
        <p:spPr>
          <a:xfrm>
            <a:off x="901700" y="6028435"/>
            <a:ext cx="1844675" cy="193675"/>
          </a:xfrm>
          <a:prstGeom prst="rect">
            <a:avLst/>
          </a:prstGeom>
        </p:spPr>
        <p:txBody>
          <a:bodyPr vert="horz" wrap="square" lIns="0" tIns="12700" rIns="0" bIns="0" rtlCol="0">
            <a:spAutoFit/>
          </a:bodyPr>
          <a:lstStyle/>
          <a:p>
            <a:pPr marL="12700">
              <a:lnSpc>
                <a:spcPct val="100000"/>
              </a:lnSpc>
              <a:spcBef>
                <a:spcPts val="100"/>
              </a:spcBef>
            </a:pPr>
            <a:r>
              <a:rPr sz="1100" i="1" spc="10" dirty="0">
                <a:latin typeface="Segoe UI"/>
                <a:cs typeface="Segoe UI"/>
              </a:rPr>
              <a:t>Net </a:t>
            </a:r>
            <a:r>
              <a:rPr sz="1100" i="1" spc="15" dirty="0">
                <a:latin typeface="Segoe UI"/>
                <a:cs typeface="Segoe UI"/>
              </a:rPr>
              <a:t>Present </a:t>
            </a:r>
            <a:r>
              <a:rPr sz="1100" i="1" spc="10" dirty="0">
                <a:latin typeface="Segoe UI"/>
                <a:cs typeface="Segoe UI"/>
              </a:rPr>
              <a:t>Value of</a:t>
            </a:r>
            <a:r>
              <a:rPr sz="1100" i="1" spc="60" dirty="0">
                <a:latin typeface="Segoe UI"/>
                <a:cs typeface="Segoe UI"/>
              </a:rPr>
              <a:t> </a:t>
            </a:r>
            <a:r>
              <a:rPr sz="1100" i="1" spc="15" dirty="0">
                <a:latin typeface="Segoe UI"/>
                <a:cs typeface="Segoe UI"/>
              </a:rPr>
              <a:t>Projects</a:t>
            </a:r>
            <a:endParaRPr sz="1100">
              <a:latin typeface="Segoe UI"/>
              <a:cs typeface="Segoe UI"/>
            </a:endParaRPr>
          </a:p>
        </p:txBody>
      </p:sp>
      <p:graphicFrame>
        <p:nvGraphicFramePr>
          <p:cNvPr id="12" name="object 12"/>
          <p:cNvGraphicFramePr>
            <a:graphicFrameLocks noGrp="1"/>
          </p:cNvGraphicFramePr>
          <p:nvPr/>
        </p:nvGraphicFramePr>
        <p:xfrm>
          <a:off x="914400" y="6295644"/>
          <a:ext cx="4938393" cy="2040627"/>
        </p:xfrm>
        <a:graphic>
          <a:graphicData uri="http://schemas.openxmlformats.org/drawingml/2006/table">
            <a:tbl>
              <a:tblPr firstRow="1" bandRow="1">
                <a:tableStyleId>{2D5ABB26-0587-4C30-8999-92F81FD0307C}</a:tableStyleId>
              </a:tblPr>
              <a:tblGrid>
                <a:gridCol w="448309">
                  <a:extLst>
                    <a:ext uri="{9D8B030D-6E8A-4147-A177-3AD203B41FA5}">
                      <a16:colId xmlns:a16="http://schemas.microsoft.com/office/drawing/2014/main" val="20000"/>
                    </a:ext>
                  </a:extLst>
                </a:gridCol>
                <a:gridCol w="841375">
                  <a:extLst>
                    <a:ext uri="{9D8B030D-6E8A-4147-A177-3AD203B41FA5}">
                      <a16:colId xmlns:a16="http://schemas.microsoft.com/office/drawing/2014/main" val="20001"/>
                    </a:ext>
                  </a:extLst>
                </a:gridCol>
                <a:gridCol w="838200">
                  <a:extLst>
                    <a:ext uri="{9D8B030D-6E8A-4147-A177-3AD203B41FA5}">
                      <a16:colId xmlns:a16="http://schemas.microsoft.com/office/drawing/2014/main" val="20002"/>
                    </a:ext>
                  </a:extLst>
                </a:gridCol>
                <a:gridCol w="937260">
                  <a:extLst>
                    <a:ext uri="{9D8B030D-6E8A-4147-A177-3AD203B41FA5}">
                      <a16:colId xmlns:a16="http://schemas.microsoft.com/office/drawing/2014/main" val="20003"/>
                    </a:ext>
                  </a:extLst>
                </a:gridCol>
                <a:gridCol w="937260">
                  <a:extLst>
                    <a:ext uri="{9D8B030D-6E8A-4147-A177-3AD203B41FA5}">
                      <a16:colId xmlns:a16="http://schemas.microsoft.com/office/drawing/2014/main" val="20004"/>
                    </a:ext>
                  </a:extLst>
                </a:gridCol>
                <a:gridCol w="935989">
                  <a:extLst>
                    <a:ext uri="{9D8B030D-6E8A-4147-A177-3AD203B41FA5}">
                      <a16:colId xmlns:a16="http://schemas.microsoft.com/office/drawing/2014/main" val="20005"/>
                    </a:ext>
                  </a:extLst>
                </a:gridCol>
              </a:tblGrid>
              <a:tr h="824477">
                <a:tc>
                  <a:txBody>
                    <a:bodyPr/>
                    <a:lstStyle/>
                    <a:p>
                      <a:pPr algn="ctr">
                        <a:lnSpc>
                          <a:spcPct val="100000"/>
                        </a:lnSpc>
                        <a:spcBef>
                          <a:spcPts val="290"/>
                        </a:spcBef>
                      </a:pPr>
                      <a:r>
                        <a:rPr sz="1100" b="1" spc="10" dirty="0">
                          <a:solidFill>
                            <a:srgbClr val="00A650"/>
                          </a:solidFill>
                          <a:latin typeface="Segoe UI"/>
                          <a:cs typeface="Segoe UI"/>
                        </a:rPr>
                        <a:t>Year</a:t>
                      </a:r>
                      <a:endParaRPr sz="1100">
                        <a:latin typeface="Segoe UI"/>
                        <a:cs typeface="Segoe UI"/>
                      </a:endParaRPr>
                    </a:p>
                  </a:txBody>
                  <a:tcPr marL="0" marR="0" marT="36830"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C2D69B"/>
                    </a:solidFill>
                  </a:tcPr>
                </a:tc>
                <a:tc>
                  <a:txBody>
                    <a:bodyPr/>
                    <a:lstStyle/>
                    <a:p>
                      <a:pPr marL="107950" marR="104139" indent="3175" algn="ctr">
                        <a:lnSpc>
                          <a:spcPct val="118200"/>
                        </a:lnSpc>
                        <a:spcBef>
                          <a:spcPts val="50"/>
                        </a:spcBef>
                      </a:pPr>
                      <a:r>
                        <a:rPr sz="1100" b="1" spc="15" dirty="0">
                          <a:solidFill>
                            <a:srgbClr val="00A650"/>
                          </a:solidFill>
                          <a:latin typeface="Segoe UI"/>
                          <a:cs typeface="Segoe UI"/>
                        </a:rPr>
                        <a:t>Cash  Inflows  Project</a:t>
                      </a:r>
                      <a:r>
                        <a:rPr sz="1100" b="1" spc="-55" dirty="0">
                          <a:solidFill>
                            <a:srgbClr val="00A650"/>
                          </a:solidFill>
                          <a:latin typeface="Segoe UI"/>
                          <a:cs typeface="Segoe UI"/>
                        </a:rPr>
                        <a:t> </a:t>
                      </a:r>
                      <a:r>
                        <a:rPr sz="1100" b="1" dirty="0">
                          <a:solidFill>
                            <a:srgbClr val="00A650"/>
                          </a:solidFill>
                          <a:latin typeface="Segoe UI"/>
                          <a:cs typeface="Segoe UI"/>
                        </a:rPr>
                        <a:t>A</a:t>
                      </a:r>
                      <a:endParaRPr sz="1100">
                        <a:latin typeface="Segoe UI"/>
                        <a:cs typeface="Segoe UI"/>
                      </a:endParaRPr>
                    </a:p>
                    <a:p>
                      <a:pPr algn="ctr">
                        <a:lnSpc>
                          <a:spcPct val="100000"/>
                        </a:lnSpc>
                        <a:spcBef>
                          <a:spcPts val="145"/>
                        </a:spcBef>
                      </a:pPr>
                      <a:r>
                        <a:rPr sz="1100" b="1" spc="-15" dirty="0">
                          <a:solidFill>
                            <a:srgbClr val="00A650"/>
                          </a:solidFill>
                          <a:latin typeface="Segoe UI"/>
                          <a:cs typeface="Segoe UI"/>
                        </a:rPr>
                        <a:t>(</a:t>
                      </a:r>
                      <a:r>
                        <a:rPr sz="1100" b="1" spc="-15" dirty="0">
                          <a:solidFill>
                            <a:srgbClr val="00A650"/>
                          </a:solidFill>
                          <a:latin typeface="Trebuchet MS"/>
                          <a:cs typeface="Trebuchet MS"/>
                        </a:rPr>
                        <a:t>`</a:t>
                      </a:r>
                      <a:r>
                        <a:rPr sz="1100" b="1" spc="-15" dirty="0">
                          <a:solidFill>
                            <a:srgbClr val="00A650"/>
                          </a:solidFill>
                          <a:latin typeface="Segoe UI"/>
                          <a:cs typeface="Segoe UI"/>
                        </a:rPr>
                        <a:t>)</a:t>
                      </a:r>
                      <a:endParaRPr sz="1100">
                        <a:latin typeface="Segoe UI"/>
                        <a:cs typeface="Segoe UI"/>
                      </a:endParaRPr>
                    </a:p>
                  </a:txBody>
                  <a:tcPr marL="0" marR="0" marT="6350"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C2D69B"/>
                    </a:solidFill>
                  </a:tcPr>
                </a:tc>
                <a:tc>
                  <a:txBody>
                    <a:bodyPr/>
                    <a:lstStyle/>
                    <a:p>
                      <a:pPr marL="109220" marR="107950" indent="3175" algn="ctr">
                        <a:lnSpc>
                          <a:spcPct val="118200"/>
                        </a:lnSpc>
                        <a:spcBef>
                          <a:spcPts val="50"/>
                        </a:spcBef>
                      </a:pPr>
                      <a:r>
                        <a:rPr sz="1100" b="1" spc="15" dirty="0">
                          <a:solidFill>
                            <a:srgbClr val="00A650"/>
                          </a:solidFill>
                          <a:latin typeface="Segoe UI"/>
                          <a:cs typeface="Segoe UI"/>
                        </a:rPr>
                        <a:t>Cash  Inflows  Project</a:t>
                      </a:r>
                      <a:r>
                        <a:rPr sz="1100" b="1" spc="-55" dirty="0">
                          <a:solidFill>
                            <a:srgbClr val="00A650"/>
                          </a:solidFill>
                          <a:latin typeface="Segoe UI"/>
                          <a:cs typeface="Segoe UI"/>
                        </a:rPr>
                        <a:t> </a:t>
                      </a:r>
                      <a:r>
                        <a:rPr sz="1100" b="1" dirty="0">
                          <a:solidFill>
                            <a:srgbClr val="00A650"/>
                          </a:solidFill>
                          <a:latin typeface="Segoe UI"/>
                          <a:cs typeface="Segoe UI"/>
                        </a:rPr>
                        <a:t>B</a:t>
                      </a:r>
                      <a:endParaRPr sz="1100">
                        <a:latin typeface="Segoe UI"/>
                        <a:cs typeface="Segoe UI"/>
                      </a:endParaRPr>
                    </a:p>
                    <a:p>
                      <a:pPr algn="ctr">
                        <a:lnSpc>
                          <a:spcPct val="100000"/>
                        </a:lnSpc>
                        <a:spcBef>
                          <a:spcPts val="145"/>
                        </a:spcBef>
                      </a:pPr>
                      <a:r>
                        <a:rPr sz="1100" b="1" spc="-15" dirty="0">
                          <a:solidFill>
                            <a:srgbClr val="00A650"/>
                          </a:solidFill>
                          <a:latin typeface="Segoe UI"/>
                          <a:cs typeface="Segoe UI"/>
                        </a:rPr>
                        <a:t>(</a:t>
                      </a:r>
                      <a:r>
                        <a:rPr sz="1100" b="1" spc="-15" dirty="0">
                          <a:solidFill>
                            <a:srgbClr val="00A650"/>
                          </a:solidFill>
                          <a:latin typeface="Trebuchet MS"/>
                          <a:cs typeface="Trebuchet MS"/>
                        </a:rPr>
                        <a:t>`</a:t>
                      </a:r>
                      <a:r>
                        <a:rPr sz="1100" b="1" spc="-15" dirty="0">
                          <a:solidFill>
                            <a:srgbClr val="00A650"/>
                          </a:solidFill>
                          <a:latin typeface="Segoe UI"/>
                          <a:cs typeface="Segoe UI"/>
                        </a:rPr>
                        <a:t>)</a:t>
                      </a:r>
                      <a:endParaRPr sz="1100">
                        <a:latin typeface="Segoe UI"/>
                        <a:cs typeface="Segoe UI"/>
                      </a:endParaRPr>
                    </a:p>
                  </a:txBody>
                  <a:tcPr marL="0" marR="0" marT="6350"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C2D69B"/>
                    </a:solidFill>
                  </a:tcPr>
                </a:tc>
                <a:tc>
                  <a:txBody>
                    <a:bodyPr/>
                    <a:lstStyle/>
                    <a:p>
                      <a:pPr marL="165735" marR="163195" indent="-635" algn="ctr">
                        <a:lnSpc>
                          <a:spcPct val="118200"/>
                        </a:lnSpc>
                        <a:spcBef>
                          <a:spcPts val="50"/>
                        </a:spcBef>
                      </a:pPr>
                      <a:r>
                        <a:rPr sz="1100" b="1" spc="15" dirty="0">
                          <a:solidFill>
                            <a:srgbClr val="00A650"/>
                          </a:solidFill>
                          <a:latin typeface="Segoe UI"/>
                          <a:cs typeface="Segoe UI"/>
                        </a:rPr>
                        <a:t>Present  </a:t>
                      </a:r>
                      <a:r>
                        <a:rPr sz="1100" b="1" spc="10" dirty="0">
                          <a:solidFill>
                            <a:srgbClr val="00A650"/>
                          </a:solidFill>
                          <a:latin typeface="Segoe UI"/>
                          <a:cs typeface="Segoe UI"/>
                        </a:rPr>
                        <a:t>Value  Factor</a:t>
                      </a:r>
                      <a:r>
                        <a:rPr sz="1100" b="1" spc="-35" dirty="0">
                          <a:solidFill>
                            <a:srgbClr val="00A650"/>
                          </a:solidFill>
                          <a:latin typeface="Segoe UI"/>
                          <a:cs typeface="Segoe UI"/>
                        </a:rPr>
                        <a:t> </a:t>
                      </a:r>
                      <a:r>
                        <a:rPr sz="1100" b="1" dirty="0">
                          <a:solidFill>
                            <a:srgbClr val="00A650"/>
                          </a:solidFill>
                          <a:latin typeface="Segoe UI"/>
                          <a:cs typeface="Segoe UI"/>
                        </a:rPr>
                        <a:t>@</a:t>
                      </a:r>
                      <a:endParaRPr sz="1100">
                        <a:latin typeface="Segoe UI"/>
                        <a:cs typeface="Segoe UI"/>
                      </a:endParaRPr>
                    </a:p>
                    <a:p>
                      <a:pPr algn="ctr">
                        <a:lnSpc>
                          <a:spcPct val="100000"/>
                        </a:lnSpc>
                        <a:spcBef>
                          <a:spcPts val="145"/>
                        </a:spcBef>
                      </a:pPr>
                      <a:r>
                        <a:rPr sz="1100" b="1" spc="15" dirty="0">
                          <a:solidFill>
                            <a:srgbClr val="00A650"/>
                          </a:solidFill>
                          <a:latin typeface="Segoe UI"/>
                          <a:cs typeface="Segoe UI"/>
                        </a:rPr>
                        <a:t>10%</a:t>
                      </a:r>
                      <a:endParaRPr sz="1100">
                        <a:latin typeface="Segoe UI"/>
                        <a:cs typeface="Segoe UI"/>
                      </a:endParaRPr>
                    </a:p>
                  </a:txBody>
                  <a:tcPr marL="0" marR="0" marT="6350"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C2D69B"/>
                    </a:solidFill>
                  </a:tcPr>
                </a:tc>
                <a:tc>
                  <a:txBody>
                    <a:bodyPr/>
                    <a:lstStyle/>
                    <a:p>
                      <a:pPr marL="154940" marR="153035" indent="2540" algn="ctr">
                        <a:lnSpc>
                          <a:spcPct val="118200"/>
                        </a:lnSpc>
                        <a:spcBef>
                          <a:spcPts val="50"/>
                        </a:spcBef>
                      </a:pPr>
                      <a:r>
                        <a:rPr sz="1100" b="1" spc="15" dirty="0">
                          <a:solidFill>
                            <a:srgbClr val="00A650"/>
                          </a:solidFill>
                          <a:latin typeface="Segoe UI"/>
                          <a:cs typeface="Segoe UI"/>
                        </a:rPr>
                        <a:t>PV </a:t>
                      </a:r>
                      <a:r>
                        <a:rPr sz="1100" b="1" spc="10" dirty="0">
                          <a:solidFill>
                            <a:srgbClr val="00A650"/>
                          </a:solidFill>
                          <a:latin typeface="Segoe UI"/>
                          <a:cs typeface="Segoe UI"/>
                        </a:rPr>
                        <a:t>of  </a:t>
                      </a:r>
                      <a:r>
                        <a:rPr sz="1100" b="1" spc="15" dirty="0">
                          <a:solidFill>
                            <a:srgbClr val="00A650"/>
                          </a:solidFill>
                          <a:latin typeface="Segoe UI"/>
                          <a:cs typeface="Segoe UI"/>
                        </a:rPr>
                        <a:t>Project</a:t>
                      </a:r>
                      <a:r>
                        <a:rPr sz="1100" b="1" spc="-55" dirty="0">
                          <a:solidFill>
                            <a:srgbClr val="00A650"/>
                          </a:solidFill>
                          <a:latin typeface="Segoe UI"/>
                          <a:cs typeface="Segoe UI"/>
                        </a:rPr>
                        <a:t> </a:t>
                      </a:r>
                      <a:r>
                        <a:rPr sz="1100" b="1" dirty="0">
                          <a:solidFill>
                            <a:srgbClr val="00A650"/>
                          </a:solidFill>
                          <a:latin typeface="Segoe UI"/>
                          <a:cs typeface="Segoe UI"/>
                        </a:rPr>
                        <a:t>A  </a:t>
                      </a:r>
                      <a:r>
                        <a:rPr sz="1100" b="1" spc="-15" dirty="0">
                          <a:solidFill>
                            <a:srgbClr val="00A650"/>
                          </a:solidFill>
                          <a:latin typeface="Segoe UI"/>
                          <a:cs typeface="Segoe UI"/>
                        </a:rPr>
                        <a:t>(</a:t>
                      </a:r>
                      <a:r>
                        <a:rPr sz="1100" b="1" spc="-15" dirty="0">
                          <a:solidFill>
                            <a:srgbClr val="00A650"/>
                          </a:solidFill>
                          <a:latin typeface="Trebuchet MS"/>
                          <a:cs typeface="Trebuchet MS"/>
                        </a:rPr>
                        <a:t>`</a:t>
                      </a:r>
                      <a:r>
                        <a:rPr sz="1100" b="1" spc="-15" dirty="0">
                          <a:solidFill>
                            <a:srgbClr val="00A650"/>
                          </a:solidFill>
                          <a:latin typeface="Segoe UI"/>
                          <a:cs typeface="Segoe UI"/>
                        </a:rPr>
                        <a:t>)</a:t>
                      </a:r>
                      <a:endParaRPr sz="1100">
                        <a:latin typeface="Segoe UI"/>
                        <a:cs typeface="Segoe UI"/>
                      </a:endParaRPr>
                    </a:p>
                  </a:txBody>
                  <a:tcPr marL="0" marR="0" marT="6350"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C2D69B"/>
                    </a:solidFill>
                  </a:tcPr>
                </a:tc>
                <a:tc>
                  <a:txBody>
                    <a:bodyPr/>
                    <a:lstStyle/>
                    <a:p>
                      <a:pPr marL="159385" marR="155575" indent="1905" algn="ctr">
                        <a:lnSpc>
                          <a:spcPct val="118200"/>
                        </a:lnSpc>
                        <a:spcBef>
                          <a:spcPts val="50"/>
                        </a:spcBef>
                      </a:pPr>
                      <a:r>
                        <a:rPr sz="1100" b="1" spc="15" dirty="0">
                          <a:solidFill>
                            <a:srgbClr val="00A650"/>
                          </a:solidFill>
                          <a:latin typeface="Segoe UI"/>
                          <a:cs typeface="Segoe UI"/>
                        </a:rPr>
                        <a:t>PV </a:t>
                      </a:r>
                      <a:r>
                        <a:rPr sz="1100" b="1" spc="10" dirty="0">
                          <a:solidFill>
                            <a:srgbClr val="00A650"/>
                          </a:solidFill>
                          <a:latin typeface="Segoe UI"/>
                          <a:cs typeface="Segoe UI"/>
                        </a:rPr>
                        <a:t>of  </a:t>
                      </a:r>
                      <a:r>
                        <a:rPr sz="1100" b="1" spc="15" dirty="0">
                          <a:solidFill>
                            <a:srgbClr val="00A650"/>
                          </a:solidFill>
                          <a:latin typeface="Segoe UI"/>
                          <a:cs typeface="Segoe UI"/>
                        </a:rPr>
                        <a:t>Project</a:t>
                      </a:r>
                      <a:r>
                        <a:rPr sz="1100" b="1" spc="-55" dirty="0">
                          <a:solidFill>
                            <a:srgbClr val="00A650"/>
                          </a:solidFill>
                          <a:latin typeface="Segoe UI"/>
                          <a:cs typeface="Segoe UI"/>
                        </a:rPr>
                        <a:t> </a:t>
                      </a:r>
                      <a:r>
                        <a:rPr sz="1100" b="1" dirty="0">
                          <a:solidFill>
                            <a:srgbClr val="00A650"/>
                          </a:solidFill>
                          <a:latin typeface="Segoe UI"/>
                          <a:cs typeface="Segoe UI"/>
                        </a:rPr>
                        <a:t>B  </a:t>
                      </a:r>
                      <a:r>
                        <a:rPr sz="1100" b="1" spc="-15" dirty="0">
                          <a:solidFill>
                            <a:srgbClr val="00A650"/>
                          </a:solidFill>
                          <a:latin typeface="Segoe UI"/>
                          <a:cs typeface="Segoe UI"/>
                        </a:rPr>
                        <a:t>(</a:t>
                      </a:r>
                      <a:r>
                        <a:rPr sz="1100" b="1" spc="-15" dirty="0">
                          <a:solidFill>
                            <a:srgbClr val="00A650"/>
                          </a:solidFill>
                          <a:latin typeface="Trebuchet MS"/>
                          <a:cs typeface="Trebuchet MS"/>
                        </a:rPr>
                        <a:t>`</a:t>
                      </a:r>
                      <a:r>
                        <a:rPr sz="1100" b="1" spc="-15" dirty="0">
                          <a:solidFill>
                            <a:srgbClr val="00A650"/>
                          </a:solidFill>
                          <a:latin typeface="Segoe UI"/>
                          <a:cs typeface="Segoe UI"/>
                        </a:rPr>
                        <a:t>)</a:t>
                      </a:r>
                      <a:endParaRPr sz="1100">
                        <a:latin typeface="Segoe UI"/>
                        <a:cs typeface="Segoe UI"/>
                      </a:endParaRPr>
                    </a:p>
                  </a:txBody>
                  <a:tcPr marL="0" marR="0" marT="6350"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C2D69B"/>
                    </a:solidFill>
                  </a:tcPr>
                </a:tc>
                <a:extLst>
                  <a:ext uri="{0D108BD9-81ED-4DB2-BD59-A6C34878D82A}">
                    <a16:rowId xmlns:a16="http://schemas.microsoft.com/office/drawing/2014/main" val="10000"/>
                  </a:ext>
                </a:extLst>
              </a:tr>
              <a:tr h="243846">
                <a:tc>
                  <a:txBody>
                    <a:bodyPr/>
                    <a:lstStyle/>
                    <a:p>
                      <a:pPr algn="ctr">
                        <a:lnSpc>
                          <a:spcPct val="100000"/>
                        </a:lnSpc>
                        <a:spcBef>
                          <a:spcPts val="305"/>
                        </a:spcBef>
                      </a:pPr>
                      <a:r>
                        <a:rPr sz="1100" dirty="0">
                          <a:latin typeface="Segoe UI"/>
                          <a:cs typeface="Segoe UI"/>
                        </a:rPr>
                        <a:t>0</a:t>
                      </a:r>
                      <a:endParaRPr sz="1100">
                        <a:latin typeface="Segoe UI"/>
                        <a:cs typeface="Segoe UI"/>
                      </a:endParaRPr>
                    </a:p>
                  </a:txBody>
                  <a:tcPr marL="0" marR="0" marT="38735"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EAF1DD"/>
                    </a:solidFill>
                  </a:tcPr>
                </a:tc>
                <a:tc>
                  <a:txBody>
                    <a:bodyPr/>
                    <a:lstStyle/>
                    <a:p>
                      <a:pPr algn="ctr">
                        <a:lnSpc>
                          <a:spcPct val="100000"/>
                        </a:lnSpc>
                        <a:spcBef>
                          <a:spcPts val="305"/>
                        </a:spcBef>
                      </a:pPr>
                      <a:r>
                        <a:rPr sz="1100" spc="15" dirty="0">
                          <a:latin typeface="Segoe UI"/>
                          <a:cs typeface="Segoe UI"/>
                        </a:rPr>
                        <a:t>(1,00,000)</a:t>
                      </a:r>
                      <a:endParaRPr sz="1100">
                        <a:latin typeface="Segoe UI"/>
                        <a:cs typeface="Segoe UI"/>
                      </a:endParaRPr>
                    </a:p>
                  </a:txBody>
                  <a:tcPr marL="0" marR="0" marT="38735"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EAF1DD"/>
                    </a:solidFill>
                  </a:tcPr>
                </a:tc>
                <a:tc>
                  <a:txBody>
                    <a:bodyPr/>
                    <a:lstStyle/>
                    <a:p>
                      <a:pPr marL="106680">
                        <a:lnSpc>
                          <a:spcPct val="100000"/>
                        </a:lnSpc>
                        <a:spcBef>
                          <a:spcPts val="305"/>
                        </a:spcBef>
                      </a:pPr>
                      <a:r>
                        <a:rPr sz="1100" spc="15" dirty="0">
                          <a:latin typeface="Segoe UI"/>
                          <a:cs typeface="Segoe UI"/>
                        </a:rPr>
                        <a:t>(3,00,000)</a:t>
                      </a:r>
                      <a:endParaRPr sz="1100">
                        <a:latin typeface="Segoe UI"/>
                        <a:cs typeface="Segoe UI"/>
                      </a:endParaRPr>
                    </a:p>
                  </a:txBody>
                  <a:tcPr marL="0" marR="0" marT="38735"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EAF1DD"/>
                    </a:solidFill>
                  </a:tcPr>
                </a:tc>
                <a:tc>
                  <a:txBody>
                    <a:bodyPr/>
                    <a:lstStyle/>
                    <a:p>
                      <a:pPr marR="289560" algn="r">
                        <a:lnSpc>
                          <a:spcPct val="100000"/>
                        </a:lnSpc>
                        <a:spcBef>
                          <a:spcPts val="305"/>
                        </a:spcBef>
                      </a:pPr>
                      <a:r>
                        <a:rPr sz="1100" spc="25" dirty="0">
                          <a:latin typeface="Segoe UI"/>
                          <a:cs typeface="Segoe UI"/>
                        </a:rPr>
                        <a:t>1</a:t>
                      </a:r>
                      <a:r>
                        <a:rPr sz="1100" spc="10" dirty="0">
                          <a:latin typeface="Segoe UI"/>
                          <a:cs typeface="Segoe UI"/>
                        </a:rPr>
                        <a:t>.</a:t>
                      </a:r>
                      <a:r>
                        <a:rPr sz="1100" spc="15" dirty="0">
                          <a:latin typeface="Segoe UI"/>
                          <a:cs typeface="Segoe UI"/>
                        </a:rPr>
                        <a:t>000</a:t>
                      </a:r>
                      <a:endParaRPr sz="1100">
                        <a:latin typeface="Segoe UI"/>
                        <a:cs typeface="Segoe UI"/>
                      </a:endParaRPr>
                    </a:p>
                  </a:txBody>
                  <a:tcPr marL="0" marR="0" marT="38735"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EAF1DD"/>
                    </a:solidFill>
                  </a:tcPr>
                </a:tc>
                <a:tc>
                  <a:txBody>
                    <a:bodyPr/>
                    <a:lstStyle/>
                    <a:p>
                      <a:pPr algn="ctr">
                        <a:lnSpc>
                          <a:spcPct val="100000"/>
                        </a:lnSpc>
                        <a:spcBef>
                          <a:spcPts val="305"/>
                        </a:spcBef>
                      </a:pPr>
                      <a:r>
                        <a:rPr sz="1100" spc="15" dirty="0">
                          <a:latin typeface="Segoe UI"/>
                          <a:cs typeface="Segoe UI"/>
                        </a:rPr>
                        <a:t>(1,00,000)</a:t>
                      </a:r>
                      <a:endParaRPr sz="1100">
                        <a:latin typeface="Segoe UI"/>
                        <a:cs typeface="Segoe UI"/>
                      </a:endParaRPr>
                    </a:p>
                  </a:txBody>
                  <a:tcPr marL="0" marR="0" marT="38735"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EAF1DD"/>
                    </a:solidFill>
                  </a:tcPr>
                </a:tc>
                <a:tc>
                  <a:txBody>
                    <a:bodyPr/>
                    <a:lstStyle/>
                    <a:p>
                      <a:pPr algn="ctr">
                        <a:lnSpc>
                          <a:spcPct val="100000"/>
                        </a:lnSpc>
                        <a:spcBef>
                          <a:spcPts val="305"/>
                        </a:spcBef>
                      </a:pPr>
                      <a:r>
                        <a:rPr sz="1100" spc="15" dirty="0">
                          <a:latin typeface="Segoe UI"/>
                          <a:cs typeface="Segoe UI"/>
                        </a:rPr>
                        <a:t>(3,00,000)</a:t>
                      </a:r>
                      <a:endParaRPr sz="1100">
                        <a:latin typeface="Segoe UI"/>
                        <a:cs typeface="Segoe UI"/>
                      </a:endParaRPr>
                    </a:p>
                  </a:txBody>
                  <a:tcPr marL="0" marR="0" marT="38735"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EAF1DD"/>
                    </a:solidFill>
                  </a:tcPr>
                </a:tc>
                <a:extLst>
                  <a:ext uri="{0D108BD9-81ED-4DB2-BD59-A6C34878D82A}">
                    <a16:rowId xmlns:a16="http://schemas.microsoft.com/office/drawing/2014/main" val="10001"/>
                  </a:ext>
                </a:extLst>
              </a:tr>
              <a:tr h="242316">
                <a:tc>
                  <a:txBody>
                    <a:bodyPr/>
                    <a:lstStyle/>
                    <a:p>
                      <a:pPr algn="ctr">
                        <a:lnSpc>
                          <a:spcPct val="100000"/>
                        </a:lnSpc>
                        <a:spcBef>
                          <a:spcPts val="290"/>
                        </a:spcBef>
                      </a:pPr>
                      <a:r>
                        <a:rPr sz="1100" dirty="0">
                          <a:latin typeface="Segoe UI"/>
                          <a:cs typeface="Segoe UI"/>
                        </a:rPr>
                        <a:t>1</a:t>
                      </a:r>
                      <a:endParaRPr sz="1100">
                        <a:latin typeface="Segoe UI"/>
                        <a:cs typeface="Segoe UI"/>
                      </a:endParaRPr>
                    </a:p>
                  </a:txBody>
                  <a:tcPr marL="0" marR="0" marT="36830"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EAF1DD"/>
                    </a:solidFill>
                  </a:tcPr>
                </a:tc>
                <a:tc>
                  <a:txBody>
                    <a:bodyPr/>
                    <a:lstStyle/>
                    <a:p>
                      <a:pPr algn="ctr">
                        <a:lnSpc>
                          <a:spcPct val="100000"/>
                        </a:lnSpc>
                        <a:spcBef>
                          <a:spcPts val="290"/>
                        </a:spcBef>
                      </a:pPr>
                      <a:r>
                        <a:rPr sz="1100" spc="15" dirty="0">
                          <a:latin typeface="Segoe UI"/>
                          <a:cs typeface="Segoe UI"/>
                        </a:rPr>
                        <a:t>50,000</a:t>
                      </a:r>
                      <a:endParaRPr sz="1100">
                        <a:latin typeface="Segoe UI"/>
                        <a:cs typeface="Segoe UI"/>
                      </a:endParaRPr>
                    </a:p>
                  </a:txBody>
                  <a:tcPr marL="0" marR="0" marT="36830"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EAF1DD"/>
                    </a:solidFill>
                  </a:tcPr>
                </a:tc>
                <a:tc>
                  <a:txBody>
                    <a:bodyPr/>
                    <a:lstStyle/>
                    <a:p>
                      <a:pPr marL="150495">
                        <a:lnSpc>
                          <a:spcPct val="100000"/>
                        </a:lnSpc>
                        <a:spcBef>
                          <a:spcPts val="290"/>
                        </a:spcBef>
                      </a:pPr>
                      <a:r>
                        <a:rPr sz="1100" spc="15" dirty="0">
                          <a:latin typeface="Segoe UI"/>
                          <a:cs typeface="Segoe UI"/>
                        </a:rPr>
                        <a:t>1,40,000</a:t>
                      </a:r>
                      <a:endParaRPr sz="1100">
                        <a:latin typeface="Segoe UI"/>
                        <a:cs typeface="Segoe UI"/>
                      </a:endParaRPr>
                    </a:p>
                  </a:txBody>
                  <a:tcPr marL="0" marR="0" marT="36830"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EAF1DD"/>
                    </a:solidFill>
                  </a:tcPr>
                </a:tc>
                <a:tc>
                  <a:txBody>
                    <a:bodyPr/>
                    <a:lstStyle/>
                    <a:p>
                      <a:pPr marR="289560" algn="r">
                        <a:lnSpc>
                          <a:spcPct val="100000"/>
                        </a:lnSpc>
                        <a:spcBef>
                          <a:spcPts val="290"/>
                        </a:spcBef>
                      </a:pPr>
                      <a:r>
                        <a:rPr sz="1100" spc="25" dirty="0">
                          <a:latin typeface="Segoe UI"/>
                          <a:cs typeface="Segoe UI"/>
                        </a:rPr>
                        <a:t>0</a:t>
                      </a:r>
                      <a:r>
                        <a:rPr sz="1100" spc="10" dirty="0">
                          <a:latin typeface="Segoe UI"/>
                          <a:cs typeface="Segoe UI"/>
                        </a:rPr>
                        <a:t>.</a:t>
                      </a:r>
                      <a:r>
                        <a:rPr sz="1100" spc="15" dirty="0">
                          <a:latin typeface="Segoe UI"/>
                          <a:cs typeface="Segoe UI"/>
                        </a:rPr>
                        <a:t>909</a:t>
                      </a:r>
                      <a:endParaRPr sz="1100">
                        <a:latin typeface="Segoe UI"/>
                        <a:cs typeface="Segoe UI"/>
                      </a:endParaRPr>
                    </a:p>
                  </a:txBody>
                  <a:tcPr marL="0" marR="0" marT="36830"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EAF1DD"/>
                    </a:solidFill>
                  </a:tcPr>
                </a:tc>
                <a:tc>
                  <a:txBody>
                    <a:bodyPr/>
                    <a:lstStyle/>
                    <a:p>
                      <a:pPr algn="ctr">
                        <a:lnSpc>
                          <a:spcPct val="100000"/>
                        </a:lnSpc>
                        <a:spcBef>
                          <a:spcPts val="290"/>
                        </a:spcBef>
                      </a:pPr>
                      <a:r>
                        <a:rPr sz="1100" spc="15" dirty="0">
                          <a:latin typeface="Segoe UI"/>
                          <a:cs typeface="Segoe UI"/>
                        </a:rPr>
                        <a:t>45,450</a:t>
                      </a:r>
                      <a:endParaRPr sz="1100">
                        <a:latin typeface="Segoe UI"/>
                        <a:cs typeface="Segoe UI"/>
                      </a:endParaRPr>
                    </a:p>
                  </a:txBody>
                  <a:tcPr marL="0" marR="0" marT="36830"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EAF1DD"/>
                    </a:solidFill>
                  </a:tcPr>
                </a:tc>
                <a:tc>
                  <a:txBody>
                    <a:bodyPr/>
                    <a:lstStyle/>
                    <a:p>
                      <a:pPr algn="ctr">
                        <a:lnSpc>
                          <a:spcPct val="100000"/>
                        </a:lnSpc>
                        <a:spcBef>
                          <a:spcPts val="290"/>
                        </a:spcBef>
                      </a:pPr>
                      <a:r>
                        <a:rPr sz="1100" spc="15" dirty="0">
                          <a:latin typeface="Segoe UI"/>
                          <a:cs typeface="Segoe UI"/>
                        </a:rPr>
                        <a:t>1,27,260</a:t>
                      </a:r>
                      <a:endParaRPr sz="1100">
                        <a:latin typeface="Segoe UI"/>
                        <a:cs typeface="Segoe UI"/>
                      </a:endParaRPr>
                    </a:p>
                  </a:txBody>
                  <a:tcPr marL="0" marR="0" marT="36830"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EAF1DD"/>
                    </a:solidFill>
                  </a:tcPr>
                </a:tc>
                <a:extLst>
                  <a:ext uri="{0D108BD9-81ED-4DB2-BD59-A6C34878D82A}">
                    <a16:rowId xmlns:a16="http://schemas.microsoft.com/office/drawing/2014/main" val="10002"/>
                  </a:ext>
                </a:extLst>
              </a:tr>
              <a:tr h="243839">
                <a:tc>
                  <a:txBody>
                    <a:bodyPr/>
                    <a:lstStyle/>
                    <a:p>
                      <a:pPr algn="ctr">
                        <a:lnSpc>
                          <a:spcPct val="100000"/>
                        </a:lnSpc>
                        <a:spcBef>
                          <a:spcPts val="290"/>
                        </a:spcBef>
                      </a:pPr>
                      <a:r>
                        <a:rPr sz="1100" dirty="0">
                          <a:latin typeface="Segoe UI"/>
                          <a:cs typeface="Segoe UI"/>
                        </a:rPr>
                        <a:t>2</a:t>
                      </a:r>
                      <a:endParaRPr sz="1100">
                        <a:latin typeface="Segoe UI"/>
                        <a:cs typeface="Segoe UI"/>
                      </a:endParaRPr>
                    </a:p>
                  </a:txBody>
                  <a:tcPr marL="0" marR="0" marT="36830"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EAF1DD"/>
                    </a:solidFill>
                  </a:tcPr>
                </a:tc>
                <a:tc>
                  <a:txBody>
                    <a:bodyPr/>
                    <a:lstStyle/>
                    <a:p>
                      <a:pPr algn="ctr">
                        <a:lnSpc>
                          <a:spcPct val="100000"/>
                        </a:lnSpc>
                        <a:spcBef>
                          <a:spcPts val="290"/>
                        </a:spcBef>
                      </a:pPr>
                      <a:r>
                        <a:rPr sz="1100" spc="15" dirty="0">
                          <a:latin typeface="Segoe UI"/>
                          <a:cs typeface="Segoe UI"/>
                        </a:rPr>
                        <a:t>60,000</a:t>
                      </a:r>
                      <a:endParaRPr sz="1100">
                        <a:latin typeface="Segoe UI"/>
                        <a:cs typeface="Segoe UI"/>
                      </a:endParaRPr>
                    </a:p>
                  </a:txBody>
                  <a:tcPr marL="0" marR="0" marT="36830"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EAF1DD"/>
                    </a:solidFill>
                  </a:tcPr>
                </a:tc>
                <a:tc>
                  <a:txBody>
                    <a:bodyPr/>
                    <a:lstStyle/>
                    <a:p>
                      <a:pPr marL="150495">
                        <a:lnSpc>
                          <a:spcPct val="100000"/>
                        </a:lnSpc>
                        <a:spcBef>
                          <a:spcPts val="290"/>
                        </a:spcBef>
                      </a:pPr>
                      <a:r>
                        <a:rPr sz="1100" spc="15" dirty="0">
                          <a:latin typeface="Segoe UI"/>
                          <a:cs typeface="Segoe UI"/>
                        </a:rPr>
                        <a:t>1,90,000</a:t>
                      </a:r>
                      <a:endParaRPr sz="1100">
                        <a:latin typeface="Segoe UI"/>
                        <a:cs typeface="Segoe UI"/>
                      </a:endParaRPr>
                    </a:p>
                  </a:txBody>
                  <a:tcPr marL="0" marR="0" marT="36830"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EAF1DD"/>
                    </a:solidFill>
                  </a:tcPr>
                </a:tc>
                <a:tc>
                  <a:txBody>
                    <a:bodyPr/>
                    <a:lstStyle/>
                    <a:p>
                      <a:pPr marR="289560" algn="r">
                        <a:lnSpc>
                          <a:spcPct val="100000"/>
                        </a:lnSpc>
                        <a:spcBef>
                          <a:spcPts val="290"/>
                        </a:spcBef>
                      </a:pPr>
                      <a:r>
                        <a:rPr sz="1100" spc="25" dirty="0">
                          <a:latin typeface="Segoe UI"/>
                          <a:cs typeface="Segoe UI"/>
                        </a:rPr>
                        <a:t>0</a:t>
                      </a:r>
                      <a:r>
                        <a:rPr sz="1100" spc="10" dirty="0">
                          <a:latin typeface="Segoe UI"/>
                          <a:cs typeface="Segoe UI"/>
                        </a:rPr>
                        <a:t>.</a:t>
                      </a:r>
                      <a:r>
                        <a:rPr sz="1100" spc="15" dirty="0">
                          <a:latin typeface="Segoe UI"/>
                          <a:cs typeface="Segoe UI"/>
                        </a:rPr>
                        <a:t>826</a:t>
                      </a:r>
                      <a:endParaRPr sz="1100">
                        <a:latin typeface="Segoe UI"/>
                        <a:cs typeface="Segoe UI"/>
                      </a:endParaRPr>
                    </a:p>
                  </a:txBody>
                  <a:tcPr marL="0" marR="0" marT="36830"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EAF1DD"/>
                    </a:solidFill>
                  </a:tcPr>
                </a:tc>
                <a:tc>
                  <a:txBody>
                    <a:bodyPr/>
                    <a:lstStyle/>
                    <a:p>
                      <a:pPr algn="ctr">
                        <a:lnSpc>
                          <a:spcPct val="100000"/>
                        </a:lnSpc>
                        <a:spcBef>
                          <a:spcPts val="290"/>
                        </a:spcBef>
                      </a:pPr>
                      <a:r>
                        <a:rPr sz="1100" spc="15" dirty="0">
                          <a:latin typeface="Segoe UI"/>
                          <a:cs typeface="Segoe UI"/>
                        </a:rPr>
                        <a:t>49,560</a:t>
                      </a:r>
                      <a:endParaRPr sz="1100">
                        <a:latin typeface="Segoe UI"/>
                        <a:cs typeface="Segoe UI"/>
                      </a:endParaRPr>
                    </a:p>
                  </a:txBody>
                  <a:tcPr marL="0" marR="0" marT="36830"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EAF1DD"/>
                    </a:solidFill>
                  </a:tcPr>
                </a:tc>
                <a:tc>
                  <a:txBody>
                    <a:bodyPr/>
                    <a:lstStyle/>
                    <a:p>
                      <a:pPr algn="ctr">
                        <a:lnSpc>
                          <a:spcPct val="100000"/>
                        </a:lnSpc>
                        <a:spcBef>
                          <a:spcPts val="290"/>
                        </a:spcBef>
                      </a:pPr>
                      <a:r>
                        <a:rPr sz="1100" spc="15" dirty="0">
                          <a:latin typeface="Segoe UI"/>
                          <a:cs typeface="Segoe UI"/>
                        </a:rPr>
                        <a:t>1,56,940</a:t>
                      </a:r>
                      <a:endParaRPr sz="1100">
                        <a:latin typeface="Segoe UI"/>
                        <a:cs typeface="Segoe UI"/>
                      </a:endParaRPr>
                    </a:p>
                  </a:txBody>
                  <a:tcPr marL="0" marR="0" marT="36830"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EAF1DD"/>
                    </a:solidFill>
                  </a:tcPr>
                </a:tc>
                <a:extLst>
                  <a:ext uri="{0D108BD9-81ED-4DB2-BD59-A6C34878D82A}">
                    <a16:rowId xmlns:a16="http://schemas.microsoft.com/office/drawing/2014/main" val="10003"/>
                  </a:ext>
                </a:extLst>
              </a:tr>
              <a:tr h="242316">
                <a:tc>
                  <a:txBody>
                    <a:bodyPr/>
                    <a:lstStyle/>
                    <a:p>
                      <a:pPr algn="ctr">
                        <a:lnSpc>
                          <a:spcPct val="100000"/>
                        </a:lnSpc>
                        <a:spcBef>
                          <a:spcPts val="290"/>
                        </a:spcBef>
                      </a:pPr>
                      <a:r>
                        <a:rPr sz="1100" dirty="0">
                          <a:latin typeface="Segoe UI"/>
                          <a:cs typeface="Segoe UI"/>
                        </a:rPr>
                        <a:t>3</a:t>
                      </a:r>
                      <a:endParaRPr sz="1100">
                        <a:latin typeface="Segoe UI"/>
                        <a:cs typeface="Segoe UI"/>
                      </a:endParaRPr>
                    </a:p>
                  </a:txBody>
                  <a:tcPr marL="0" marR="0" marT="36830"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EAF1DD"/>
                    </a:solidFill>
                  </a:tcPr>
                </a:tc>
                <a:tc>
                  <a:txBody>
                    <a:bodyPr/>
                    <a:lstStyle/>
                    <a:p>
                      <a:pPr algn="ctr">
                        <a:lnSpc>
                          <a:spcPct val="100000"/>
                        </a:lnSpc>
                        <a:spcBef>
                          <a:spcPts val="290"/>
                        </a:spcBef>
                      </a:pPr>
                      <a:r>
                        <a:rPr sz="1100" spc="15" dirty="0">
                          <a:latin typeface="Segoe UI"/>
                          <a:cs typeface="Segoe UI"/>
                        </a:rPr>
                        <a:t>40,000</a:t>
                      </a:r>
                      <a:endParaRPr sz="1100">
                        <a:latin typeface="Segoe UI"/>
                        <a:cs typeface="Segoe UI"/>
                      </a:endParaRPr>
                    </a:p>
                  </a:txBody>
                  <a:tcPr marL="0" marR="0" marT="36830"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EAF1DD"/>
                    </a:solidFill>
                  </a:tcPr>
                </a:tc>
                <a:tc>
                  <a:txBody>
                    <a:bodyPr/>
                    <a:lstStyle/>
                    <a:p>
                      <a:pPr marL="150495">
                        <a:lnSpc>
                          <a:spcPct val="100000"/>
                        </a:lnSpc>
                        <a:spcBef>
                          <a:spcPts val="290"/>
                        </a:spcBef>
                      </a:pPr>
                      <a:r>
                        <a:rPr sz="1100" spc="15" dirty="0">
                          <a:latin typeface="Segoe UI"/>
                          <a:cs typeface="Segoe UI"/>
                        </a:rPr>
                        <a:t>1,00,000</a:t>
                      </a:r>
                      <a:endParaRPr sz="1100">
                        <a:latin typeface="Segoe UI"/>
                        <a:cs typeface="Segoe UI"/>
                      </a:endParaRPr>
                    </a:p>
                  </a:txBody>
                  <a:tcPr marL="0" marR="0" marT="36830"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EAF1DD"/>
                    </a:solidFill>
                  </a:tcPr>
                </a:tc>
                <a:tc>
                  <a:txBody>
                    <a:bodyPr/>
                    <a:lstStyle/>
                    <a:p>
                      <a:pPr marR="289560" algn="r">
                        <a:lnSpc>
                          <a:spcPct val="100000"/>
                        </a:lnSpc>
                        <a:spcBef>
                          <a:spcPts val="290"/>
                        </a:spcBef>
                      </a:pPr>
                      <a:r>
                        <a:rPr sz="1100" spc="25" dirty="0">
                          <a:latin typeface="Segoe UI"/>
                          <a:cs typeface="Segoe UI"/>
                        </a:rPr>
                        <a:t>0</a:t>
                      </a:r>
                      <a:r>
                        <a:rPr sz="1100" spc="10" dirty="0">
                          <a:latin typeface="Segoe UI"/>
                          <a:cs typeface="Segoe UI"/>
                        </a:rPr>
                        <a:t>.</a:t>
                      </a:r>
                      <a:r>
                        <a:rPr sz="1100" spc="15" dirty="0">
                          <a:latin typeface="Segoe UI"/>
                          <a:cs typeface="Segoe UI"/>
                        </a:rPr>
                        <a:t>751</a:t>
                      </a:r>
                      <a:endParaRPr sz="1100">
                        <a:latin typeface="Segoe UI"/>
                        <a:cs typeface="Segoe UI"/>
                      </a:endParaRPr>
                    </a:p>
                  </a:txBody>
                  <a:tcPr marL="0" marR="0" marT="36830"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EAF1DD"/>
                    </a:solidFill>
                  </a:tcPr>
                </a:tc>
                <a:tc>
                  <a:txBody>
                    <a:bodyPr/>
                    <a:lstStyle/>
                    <a:p>
                      <a:pPr algn="ctr">
                        <a:lnSpc>
                          <a:spcPct val="100000"/>
                        </a:lnSpc>
                        <a:spcBef>
                          <a:spcPts val="290"/>
                        </a:spcBef>
                      </a:pPr>
                      <a:r>
                        <a:rPr sz="1100" spc="15" dirty="0">
                          <a:latin typeface="Segoe UI"/>
                          <a:cs typeface="Segoe UI"/>
                        </a:rPr>
                        <a:t>30,040</a:t>
                      </a:r>
                      <a:endParaRPr sz="1100">
                        <a:latin typeface="Segoe UI"/>
                        <a:cs typeface="Segoe UI"/>
                      </a:endParaRPr>
                    </a:p>
                  </a:txBody>
                  <a:tcPr marL="0" marR="0" marT="36830"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EAF1DD"/>
                    </a:solidFill>
                  </a:tcPr>
                </a:tc>
                <a:tc>
                  <a:txBody>
                    <a:bodyPr/>
                    <a:lstStyle/>
                    <a:p>
                      <a:pPr algn="ctr">
                        <a:lnSpc>
                          <a:spcPct val="100000"/>
                        </a:lnSpc>
                        <a:spcBef>
                          <a:spcPts val="290"/>
                        </a:spcBef>
                      </a:pPr>
                      <a:r>
                        <a:rPr sz="1100" spc="15" dirty="0">
                          <a:latin typeface="Segoe UI"/>
                          <a:cs typeface="Segoe UI"/>
                        </a:rPr>
                        <a:t>75,100</a:t>
                      </a:r>
                      <a:endParaRPr sz="1100">
                        <a:latin typeface="Segoe UI"/>
                        <a:cs typeface="Segoe UI"/>
                      </a:endParaRPr>
                    </a:p>
                  </a:txBody>
                  <a:tcPr marL="0" marR="0" marT="36830"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EAF1DD"/>
                    </a:solidFill>
                  </a:tcPr>
                </a:tc>
                <a:extLst>
                  <a:ext uri="{0D108BD9-81ED-4DB2-BD59-A6C34878D82A}">
                    <a16:rowId xmlns:a16="http://schemas.microsoft.com/office/drawing/2014/main" val="10004"/>
                  </a:ext>
                </a:extLst>
              </a:tr>
              <a:tr h="243833">
                <a:tc>
                  <a:txBody>
                    <a:bodyPr/>
                    <a:lstStyle/>
                    <a:p>
                      <a:pPr>
                        <a:lnSpc>
                          <a:spcPct val="100000"/>
                        </a:lnSpc>
                      </a:pPr>
                      <a:endParaRPr sz="1100">
                        <a:latin typeface="Times New Roman"/>
                        <a:cs typeface="Times New Roman"/>
                      </a:endParaRPr>
                    </a:p>
                  </a:txBody>
                  <a:tcPr marL="0" marR="0" marT="0"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EAF1DD"/>
                    </a:solidFill>
                  </a:tcPr>
                </a:tc>
                <a:tc>
                  <a:txBody>
                    <a:bodyPr/>
                    <a:lstStyle/>
                    <a:p>
                      <a:pPr>
                        <a:lnSpc>
                          <a:spcPct val="100000"/>
                        </a:lnSpc>
                      </a:pPr>
                      <a:endParaRPr sz="1100">
                        <a:latin typeface="Times New Roman"/>
                        <a:cs typeface="Times New Roman"/>
                      </a:endParaRPr>
                    </a:p>
                  </a:txBody>
                  <a:tcPr marL="0" marR="0" marT="0"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EAF1DD"/>
                    </a:solidFill>
                  </a:tcPr>
                </a:tc>
                <a:tc>
                  <a:txBody>
                    <a:bodyPr/>
                    <a:lstStyle/>
                    <a:p>
                      <a:pPr>
                        <a:lnSpc>
                          <a:spcPct val="100000"/>
                        </a:lnSpc>
                      </a:pPr>
                      <a:endParaRPr sz="1100">
                        <a:latin typeface="Times New Roman"/>
                        <a:cs typeface="Times New Roman"/>
                      </a:endParaRPr>
                    </a:p>
                  </a:txBody>
                  <a:tcPr marL="0" marR="0" marT="0"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EAF1DD"/>
                    </a:solidFill>
                  </a:tcPr>
                </a:tc>
                <a:tc>
                  <a:txBody>
                    <a:bodyPr/>
                    <a:lstStyle/>
                    <a:p>
                      <a:pPr>
                        <a:lnSpc>
                          <a:spcPct val="100000"/>
                        </a:lnSpc>
                      </a:pPr>
                      <a:endParaRPr sz="1100">
                        <a:latin typeface="Times New Roman"/>
                        <a:cs typeface="Times New Roman"/>
                      </a:endParaRPr>
                    </a:p>
                  </a:txBody>
                  <a:tcPr marL="0" marR="0" marT="0"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EAF1DD"/>
                    </a:solidFill>
                  </a:tcPr>
                </a:tc>
                <a:tc>
                  <a:txBody>
                    <a:bodyPr/>
                    <a:lstStyle/>
                    <a:p>
                      <a:pPr algn="ctr">
                        <a:lnSpc>
                          <a:spcPct val="100000"/>
                        </a:lnSpc>
                        <a:spcBef>
                          <a:spcPts val="290"/>
                        </a:spcBef>
                      </a:pPr>
                      <a:r>
                        <a:rPr sz="1100" spc="15" dirty="0">
                          <a:latin typeface="Segoe UI"/>
                          <a:cs typeface="Segoe UI"/>
                        </a:rPr>
                        <a:t>25,050</a:t>
                      </a:r>
                      <a:endParaRPr sz="1100">
                        <a:latin typeface="Segoe UI"/>
                        <a:cs typeface="Segoe UI"/>
                      </a:endParaRPr>
                    </a:p>
                  </a:txBody>
                  <a:tcPr marL="0" marR="0" marT="36830"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EAF1DD"/>
                    </a:solidFill>
                  </a:tcPr>
                </a:tc>
                <a:tc>
                  <a:txBody>
                    <a:bodyPr/>
                    <a:lstStyle/>
                    <a:p>
                      <a:pPr algn="ctr">
                        <a:lnSpc>
                          <a:spcPct val="100000"/>
                        </a:lnSpc>
                        <a:spcBef>
                          <a:spcPts val="290"/>
                        </a:spcBef>
                      </a:pPr>
                      <a:r>
                        <a:rPr sz="1100" spc="15" dirty="0">
                          <a:latin typeface="Segoe UI"/>
                          <a:cs typeface="Segoe UI"/>
                        </a:rPr>
                        <a:t>59,300</a:t>
                      </a:r>
                      <a:endParaRPr sz="1100">
                        <a:latin typeface="Segoe UI"/>
                        <a:cs typeface="Segoe UI"/>
                      </a:endParaRPr>
                    </a:p>
                  </a:txBody>
                  <a:tcPr marL="0" marR="0" marT="36830"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EAF1DD"/>
                    </a:solidFill>
                  </a:tcPr>
                </a:tc>
                <a:extLst>
                  <a:ext uri="{0D108BD9-81ED-4DB2-BD59-A6C34878D82A}">
                    <a16:rowId xmlns:a16="http://schemas.microsoft.com/office/drawing/2014/main" val="10005"/>
                  </a:ext>
                </a:extLst>
              </a:tr>
            </a:tbl>
          </a:graphicData>
        </a:graphic>
      </p:graphicFrame>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txBox="1"/>
          <p:nvPr/>
        </p:nvSpPr>
        <p:spPr>
          <a:xfrm>
            <a:off x="901700" y="738632"/>
            <a:ext cx="5283200" cy="1014765"/>
          </a:xfrm>
          <a:prstGeom prst="rect">
            <a:avLst/>
          </a:prstGeom>
        </p:spPr>
        <p:txBody>
          <a:bodyPr vert="horz" wrap="square" lIns="0" tIns="12700" rIns="0" bIns="0" rtlCol="0">
            <a:spAutoFit/>
          </a:bodyPr>
          <a:lstStyle/>
          <a:p>
            <a:pPr marL="749935">
              <a:lnSpc>
                <a:spcPct val="100000"/>
              </a:lnSpc>
              <a:spcBef>
                <a:spcPts val="100"/>
              </a:spcBef>
              <a:tabLst>
                <a:tab pos="1675130" algn="l"/>
              </a:tabLst>
            </a:pPr>
            <a:r>
              <a:rPr sz="1650" b="1" spc="22" baseline="2525" dirty="0">
                <a:solidFill>
                  <a:srgbClr val="FFFFFF"/>
                </a:solidFill>
                <a:latin typeface="Segoe UI"/>
                <a:cs typeface="Segoe UI"/>
              </a:rPr>
              <a:t>7.44	</a:t>
            </a:r>
            <a:endParaRPr sz="1500" dirty="0">
              <a:latin typeface="Times New Roman"/>
              <a:cs typeface="Times New Roman"/>
            </a:endParaRPr>
          </a:p>
          <a:p>
            <a:pPr marL="12700">
              <a:lnSpc>
                <a:spcPct val="100000"/>
              </a:lnSpc>
              <a:spcBef>
                <a:spcPts val="1100"/>
              </a:spcBef>
            </a:pPr>
            <a:r>
              <a:rPr sz="1100" i="1" spc="15" dirty="0">
                <a:latin typeface="Segoe UI"/>
                <a:cs typeface="Segoe UI"/>
              </a:rPr>
              <a:t>Internal Rate </a:t>
            </a:r>
            <a:r>
              <a:rPr sz="1100" i="1" spc="10" dirty="0">
                <a:latin typeface="Segoe UI"/>
                <a:cs typeface="Segoe UI"/>
              </a:rPr>
              <a:t>of </a:t>
            </a:r>
            <a:r>
              <a:rPr sz="1100" i="1" spc="15" dirty="0">
                <a:latin typeface="Segoe UI"/>
                <a:cs typeface="Segoe UI"/>
              </a:rPr>
              <a:t>Returns </a:t>
            </a:r>
            <a:r>
              <a:rPr sz="1100" i="1" spc="10" dirty="0">
                <a:latin typeface="Segoe UI"/>
                <a:cs typeface="Segoe UI"/>
              </a:rPr>
              <a:t>of</a:t>
            </a:r>
            <a:r>
              <a:rPr sz="1100" i="1" spc="105" dirty="0">
                <a:latin typeface="Segoe UI"/>
                <a:cs typeface="Segoe UI"/>
              </a:rPr>
              <a:t> </a:t>
            </a:r>
            <a:r>
              <a:rPr sz="1100" i="1" spc="15" dirty="0">
                <a:latin typeface="Segoe UI"/>
                <a:cs typeface="Segoe UI"/>
              </a:rPr>
              <a:t>projects</a:t>
            </a:r>
            <a:endParaRPr sz="1100" dirty="0">
              <a:latin typeface="Segoe UI"/>
              <a:cs typeface="Segoe UI"/>
            </a:endParaRPr>
          </a:p>
          <a:p>
            <a:pPr marL="12700" marR="5080">
              <a:lnSpc>
                <a:spcPct val="110900"/>
              </a:lnSpc>
              <a:spcBef>
                <a:spcPts val="600"/>
              </a:spcBef>
            </a:pPr>
            <a:r>
              <a:rPr sz="1100" spc="15" dirty="0">
                <a:latin typeface="Segoe UI"/>
                <a:cs typeface="Segoe UI"/>
              </a:rPr>
              <a:t>Since </a:t>
            </a:r>
            <a:r>
              <a:rPr sz="1100" spc="5" dirty="0">
                <a:latin typeface="Segoe UI"/>
                <a:cs typeface="Segoe UI"/>
              </a:rPr>
              <a:t>by </a:t>
            </a:r>
            <a:r>
              <a:rPr sz="1100" spc="15" dirty="0">
                <a:latin typeface="Segoe UI"/>
                <a:cs typeface="Segoe UI"/>
              </a:rPr>
              <a:t>discounting </a:t>
            </a:r>
            <a:r>
              <a:rPr sz="1100" spc="10" dirty="0">
                <a:latin typeface="Segoe UI"/>
                <a:cs typeface="Segoe UI"/>
              </a:rPr>
              <a:t>cash </a:t>
            </a:r>
            <a:r>
              <a:rPr sz="1100" spc="15" dirty="0">
                <a:latin typeface="Segoe UI"/>
                <a:cs typeface="Segoe UI"/>
              </a:rPr>
              <a:t>flows </a:t>
            </a:r>
            <a:r>
              <a:rPr sz="1100" spc="10" dirty="0">
                <a:latin typeface="Segoe UI"/>
                <a:cs typeface="Segoe UI"/>
              </a:rPr>
              <a:t>at </a:t>
            </a:r>
            <a:r>
              <a:rPr sz="1100" spc="15" dirty="0">
                <a:latin typeface="Segoe UI"/>
                <a:cs typeface="Segoe UI"/>
              </a:rPr>
              <a:t>10% </a:t>
            </a:r>
            <a:r>
              <a:rPr sz="1100" spc="10" dirty="0">
                <a:latin typeface="Segoe UI"/>
                <a:cs typeface="Segoe UI"/>
              </a:rPr>
              <a:t>we </a:t>
            </a:r>
            <a:r>
              <a:rPr sz="1100" spc="15" dirty="0">
                <a:latin typeface="Segoe UI"/>
                <a:cs typeface="Segoe UI"/>
              </a:rPr>
              <a:t>are getting values </a:t>
            </a:r>
            <a:r>
              <a:rPr sz="1100" spc="10" dirty="0">
                <a:latin typeface="Segoe UI"/>
                <a:cs typeface="Segoe UI"/>
              </a:rPr>
              <a:t>very far </a:t>
            </a:r>
            <a:r>
              <a:rPr sz="1100" spc="15" dirty="0">
                <a:latin typeface="Segoe UI"/>
                <a:cs typeface="Segoe UI"/>
              </a:rPr>
              <a:t>from </a:t>
            </a:r>
            <a:r>
              <a:rPr sz="1100" spc="10" dirty="0">
                <a:latin typeface="Segoe UI"/>
                <a:cs typeface="Segoe UI"/>
              </a:rPr>
              <a:t>zero.  </a:t>
            </a:r>
            <a:r>
              <a:rPr sz="1100" spc="15" dirty="0">
                <a:latin typeface="Segoe UI"/>
                <a:cs typeface="Segoe UI"/>
              </a:rPr>
              <a:t>Therefore, </a:t>
            </a:r>
            <a:r>
              <a:rPr sz="1100" spc="10" dirty="0">
                <a:latin typeface="Segoe UI"/>
                <a:cs typeface="Segoe UI"/>
              </a:rPr>
              <a:t>let </a:t>
            </a:r>
            <a:r>
              <a:rPr sz="1100" spc="5" dirty="0">
                <a:latin typeface="Segoe UI"/>
                <a:cs typeface="Segoe UI"/>
              </a:rPr>
              <a:t>us </a:t>
            </a:r>
            <a:r>
              <a:rPr sz="1100" spc="10" dirty="0">
                <a:latin typeface="Segoe UI"/>
                <a:cs typeface="Segoe UI"/>
              </a:rPr>
              <a:t>discount cash flows using </a:t>
            </a:r>
            <a:r>
              <a:rPr sz="1100" spc="15" dirty="0">
                <a:latin typeface="Segoe UI"/>
                <a:cs typeface="Segoe UI"/>
              </a:rPr>
              <a:t>20% discounting</a:t>
            </a:r>
            <a:r>
              <a:rPr sz="1100" spc="270" dirty="0">
                <a:latin typeface="Segoe UI"/>
                <a:cs typeface="Segoe UI"/>
              </a:rPr>
              <a:t> </a:t>
            </a:r>
            <a:r>
              <a:rPr sz="1100" spc="15" dirty="0">
                <a:latin typeface="Segoe UI"/>
                <a:cs typeface="Segoe UI"/>
              </a:rPr>
              <a:t>rate.</a:t>
            </a:r>
            <a:endParaRPr sz="1100" dirty="0">
              <a:latin typeface="Segoe UI"/>
              <a:cs typeface="Segoe UI"/>
            </a:endParaRPr>
          </a:p>
        </p:txBody>
      </p:sp>
      <p:graphicFrame>
        <p:nvGraphicFramePr>
          <p:cNvPr id="3" name="object 3"/>
          <p:cNvGraphicFramePr>
            <a:graphicFrameLocks noGrp="1"/>
          </p:cNvGraphicFramePr>
          <p:nvPr/>
        </p:nvGraphicFramePr>
        <p:xfrm>
          <a:off x="914400" y="1979676"/>
          <a:ext cx="4938393" cy="1876035"/>
        </p:xfrm>
        <a:graphic>
          <a:graphicData uri="http://schemas.openxmlformats.org/drawingml/2006/table">
            <a:tbl>
              <a:tblPr firstRow="1" bandRow="1">
                <a:tableStyleId>{2D5ABB26-0587-4C30-8999-92F81FD0307C}</a:tableStyleId>
              </a:tblPr>
              <a:tblGrid>
                <a:gridCol w="448309">
                  <a:extLst>
                    <a:ext uri="{9D8B030D-6E8A-4147-A177-3AD203B41FA5}">
                      <a16:colId xmlns:a16="http://schemas.microsoft.com/office/drawing/2014/main" val="20000"/>
                    </a:ext>
                  </a:extLst>
                </a:gridCol>
                <a:gridCol w="841375">
                  <a:extLst>
                    <a:ext uri="{9D8B030D-6E8A-4147-A177-3AD203B41FA5}">
                      <a16:colId xmlns:a16="http://schemas.microsoft.com/office/drawing/2014/main" val="20001"/>
                    </a:ext>
                  </a:extLst>
                </a:gridCol>
                <a:gridCol w="838200">
                  <a:extLst>
                    <a:ext uri="{9D8B030D-6E8A-4147-A177-3AD203B41FA5}">
                      <a16:colId xmlns:a16="http://schemas.microsoft.com/office/drawing/2014/main" val="20002"/>
                    </a:ext>
                  </a:extLst>
                </a:gridCol>
                <a:gridCol w="937260">
                  <a:extLst>
                    <a:ext uri="{9D8B030D-6E8A-4147-A177-3AD203B41FA5}">
                      <a16:colId xmlns:a16="http://schemas.microsoft.com/office/drawing/2014/main" val="20003"/>
                    </a:ext>
                  </a:extLst>
                </a:gridCol>
                <a:gridCol w="937260">
                  <a:extLst>
                    <a:ext uri="{9D8B030D-6E8A-4147-A177-3AD203B41FA5}">
                      <a16:colId xmlns:a16="http://schemas.microsoft.com/office/drawing/2014/main" val="20004"/>
                    </a:ext>
                  </a:extLst>
                </a:gridCol>
                <a:gridCol w="935989">
                  <a:extLst>
                    <a:ext uri="{9D8B030D-6E8A-4147-A177-3AD203B41FA5}">
                      <a16:colId xmlns:a16="http://schemas.microsoft.com/office/drawing/2014/main" val="20005"/>
                    </a:ext>
                  </a:extLst>
                </a:gridCol>
              </a:tblGrid>
              <a:tr h="787901">
                <a:tc>
                  <a:txBody>
                    <a:bodyPr/>
                    <a:lstStyle/>
                    <a:p>
                      <a:pPr algn="ctr">
                        <a:lnSpc>
                          <a:spcPct val="100000"/>
                        </a:lnSpc>
                        <a:spcBef>
                          <a:spcPts val="195"/>
                        </a:spcBef>
                      </a:pPr>
                      <a:r>
                        <a:rPr sz="1100" b="1" spc="10" dirty="0">
                          <a:solidFill>
                            <a:srgbClr val="00A650"/>
                          </a:solidFill>
                          <a:latin typeface="Segoe UI"/>
                          <a:cs typeface="Segoe UI"/>
                        </a:rPr>
                        <a:t>Year</a:t>
                      </a:r>
                      <a:endParaRPr sz="1100">
                        <a:latin typeface="Segoe UI"/>
                        <a:cs typeface="Segoe UI"/>
                      </a:endParaRPr>
                    </a:p>
                  </a:txBody>
                  <a:tcPr marL="0" marR="0" marT="24765"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C2D69B"/>
                    </a:solidFill>
                  </a:tcPr>
                </a:tc>
                <a:tc>
                  <a:txBody>
                    <a:bodyPr/>
                    <a:lstStyle/>
                    <a:p>
                      <a:pPr marL="107950" marR="104139" indent="3175" algn="ctr">
                        <a:lnSpc>
                          <a:spcPct val="113599"/>
                        </a:lnSpc>
                        <a:spcBef>
                          <a:spcPts val="15"/>
                        </a:spcBef>
                      </a:pPr>
                      <a:r>
                        <a:rPr sz="1100" b="1" spc="15" dirty="0">
                          <a:solidFill>
                            <a:srgbClr val="00A650"/>
                          </a:solidFill>
                          <a:latin typeface="Segoe UI"/>
                          <a:cs typeface="Segoe UI"/>
                        </a:rPr>
                        <a:t>Cash  Inflows  Project</a:t>
                      </a:r>
                      <a:r>
                        <a:rPr sz="1100" b="1" spc="-55" dirty="0">
                          <a:solidFill>
                            <a:srgbClr val="00A650"/>
                          </a:solidFill>
                          <a:latin typeface="Segoe UI"/>
                          <a:cs typeface="Segoe UI"/>
                        </a:rPr>
                        <a:t> </a:t>
                      </a:r>
                      <a:r>
                        <a:rPr sz="1100" b="1" dirty="0">
                          <a:solidFill>
                            <a:srgbClr val="00A650"/>
                          </a:solidFill>
                          <a:latin typeface="Segoe UI"/>
                          <a:cs typeface="Segoe UI"/>
                        </a:rPr>
                        <a:t>A  </a:t>
                      </a:r>
                      <a:r>
                        <a:rPr sz="1100" b="1" spc="-15" dirty="0">
                          <a:solidFill>
                            <a:srgbClr val="00A650"/>
                          </a:solidFill>
                          <a:latin typeface="Segoe UI"/>
                          <a:cs typeface="Segoe UI"/>
                        </a:rPr>
                        <a:t>(</a:t>
                      </a:r>
                      <a:r>
                        <a:rPr sz="1100" b="1" spc="-15" dirty="0">
                          <a:solidFill>
                            <a:srgbClr val="00A650"/>
                          </a:solidFill>
                          <a:latin typeface="Trebuchet MS"/>
                          <a:cs typeface="Trebuchet MS"/>
                        </a:rPr>
                        <a:t>`</a:t>
                      </a:r>
                      <a:r>
                        <a:rPr sz="1100" b="1" spc="-15" dirty="0">
                          <a:solidFill>
                            <a:srgbClr val="00A650"/>
                          </a:solidFill>
                          <a:latin typeface="Segoe UI"/>
                          <a:cs typeface="Segoe UI"/>
                        </a:rPr>
                        <a:t>)</a:t>
                      </a:r>
                      <a:endParaRPr sz="1100">
                        <a:latin typeface="Segoe UI"/>
                        <a:cs typeface="Segoe UI"/>
                      </a:endParaRPr>
                    </a:p>
                  </a:txBody>
                  <a:tcPr marL="0" marR="0" marT="1905"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C2D69B"/>
                    </a:solidFill>
                  </a:tcPr>
                </a:tc>
                <a:tc>
                  <a:txBody>
                    <a:bodyPr/>
                    <a:lstStyle/>
                    <a:p>
                      <a:pPr marL="109220" marR="107950" indent="3175" algn="ctr">
                        <a:lnSpc>
                          <a:spcPct val="113599"/>
                        </a:lnSpc>
                        <a:spcBef>
                          <a:spcPts val="15"/>
                        </a:spcBef>
                      </a:pPr>
                      <a:r>
                        <a:rPr sz="1100" b="1" spc="15" dirty="0">
                          <a:solidFill>
                            <a:srgbClr val="00A650"/>
                          </a:solidFill>
                          <a:latin typeface="Segoe UI"/>
                          <a:cs typeface="Segoe UI"/>
                        </a:rPr>
                        <a:t>Cash  Inflows  Project</a:t>
                      </a:r>
                      <a:r>
                        <a:rPr sz="1100" b="1" spc="-55" dirty="0">
                          <a:solidFill>
                            <a:srgbClr val="00A650"/>
                          </a:solidFill>
                          <a:latin typeface="Segoe UI"/>
                          <a:cs typeface="Segoe UI"/>
                        </a:rPr>
                        <a:t> </a:t>
                      </a:r>
                      <a:r>
                        <a:rPr sz="1100" b="1" dirty="0">
                          <a:solidFill>
                            <a:srgbClr val="00A650"/>
                          </a:solidFill>
                          <a:latin typeface="Segoe UI"/>
                          <a:cs typeface="Segoe UI"/>
                        </a:rPr>
                        <a:t>B  </a:t>
                      </a:r>
                      <a:r>
                        <a:rPr sz="1100" b="1" spc="-15" dirty="0">
                          <a:solidFill>
                            <a:srgbClr val="00A650"/>
                          </a:solidFill>
                          <a:latin typeface="Segoe UI"/>
                          <a:cs typeface="Segoe UI"/>
                        </a:rPr>
                        <a:t>(</a:t>
                      </a:r>
                      <a:r>
                        <a:rPr sz="1100" b="1" spc="-15" dirty="0">
                          <a:solidFill>
                            <a:srgbClr val="00A650"/>
                          </a:solidFill>
                          <a:latin typeface="Trebuchet MS"/>
                          <a:cs typeface="Trebuchet MS"/>
                        </a:rPr>
                        <a:t>`</a:t>
                      </a:r>
                      <a:r>
                        <a:rPr sz="1100" b="1" spc="-15" dirty="0">
                          <a:solidFill>
                            <a:srgbClr val="00A650"/>
                          </a:solidFill>
                          <a:latin typeface="Segoe UI"/>
                          <a:cs typeface="Segoe UI"/>
                        </a:rPr>
                        <a:t>)</a:t>
                      </a:r>
                      <a:endParaRPr sz="1100">
                        <a:latin typeface="Segoe UI"/>
                        <a:cs typeface="Segoe UI"/>
                      </a:endParaRPr>
                    </a:p>
                  </a:txBody>
                  <a:tcPr marL="0" marR="0" marT="1905"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C2D69B"/>
                    </a:solidFill>
                  </a:tcPr>
                </a:tc>
                <a:tc>
                  <a:txBody>
                    <a:bodyPr/>
                    <a:lstStyle/>
                    <a:p>
                      <a:pPr marL="165735" marR="163195" indent="-635" algn="ctr">
                        <a:lnSpc>
                          <a:spcPct val="113599"/>
                        </a:lnSpc>
                        <a:spcBef>
                          <a:spcPts val="15"/>
                        </a:spcBef>
                      </a:pPr>
                      <a:r>
                        <a:rPr sz="1100" b="1" spc="15" dirty="0">
                          <a:solidFill>
                            <a:srgbClr val="00A650"/>
                          </a:solidFill>
                          <a:latin typeface="Segoe UI"/>
                          <a:cs typeface="Segoe UI"/>
                        </a:rPr>
                        <a:t>Present  </a:t>
                      </a:r>
                      <a:r>
                        <a:rPr sz="1100" b="1" spc="10" dirty="0">
                          <a:solidFill>
                            <a:srgbClr val="00A650"/>
                          </a:solidFill>
                          <a:latin typeface="Segoe UI"/>
                          <a:cs typeface="Segoe UI"/>
                        </a:rPr>
                        <a:t>Value  Factor</a:t>
                      </a:r>
                      <a:r>
                        <a:rPr sz="1100" b="1" spc="-35" dirty="0">
                          <a:solidFill>
                            <a:srgbClr val="00A650"/>
                          </a:solidFill>
                          <a:latin typeface="Segoe UI"/>
                          <a:cs typeface="Segoe UI"/>
                        </a:rPr>
                        <a:t> </a:t>
                      </a:r>
                      <a:r>
                        <a:rPr sz="1100" b="1" dirty="0">
                          <a:solidFill>
                            <a:srgbClr val="00A650"/>
                          </a:solidFill>
                          <a:latin typeface="Segoe UI"/>
                          <a:cs typeface="Segoe UI"/>
                        </a:rPr>
                        <a:t>@  </a:t>
                      </a:r>
                      <a:r>
                        <a:rPr sz="1100" b="1" spc="15" dirty="0">
                          <a:solidFill>
                            <a:srgbClr val="00A650"/>
                          </a:solidFill>
                          <a:latin typeface="Segoe UI"/>
                          <a:cs typeface="Segoe UI"/>
                        </a:rPr>
                        <a:t>20%</a:t>
                      </a:r>
                      <a:endParaRPr sz="1100">
                        <a:latin typeface="Segoe UI"/>
                        <a:cs typeface="Segoe UI"/>
                      </a:endParaRPr>
                    </a:p>
                  </a:txBody>
                  <a:tcPr marL="0" marR="0" marT="1905"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C2D69B"/>
                    </a:solidFill>
                  </a:tcPr>
                </a:tc>
                <a:tc>
                  <a:txBody>
                    <a:bodyPr/>
                    <a:lstStyle/>
                    <a:p>
                      <a:pPr algn="ctr">
                        <a:lnSpc>
                          <a:spcPct val="100000"/>
                        </a:lnSpc>
                        <a:spcBef>
                          <a:spcPts val="195"/>
                        </a:spcBef>
                      </a:pPr>
                      <a:r>
                        <a:rPr sz="1100" b="1" spc="15" dirty="0">
                          <a:solidFill>
                            <a:srgbClr val="00A650"/>
                          </a:solidFill>
                          <a:latin typeface="Segoe UI"/>
                          <a:cs typeface="Segoe UI"/>
                        </a:rPr>
                        <a:t>PV</a:t>
                      </a:r>
                      <a:r>
                        <a:rPr sz="1100" b="1" spc="10" dirty="0">
                          <a:solidFill>
                            <a:srgbClr val="00A650"/>
                          </a:solidFill>
                          <a:latin typeface="Segoe UI"/>
                          <a:cs typeface="Segoe UI"/>
                        </a:rPr>
                        <a:t> of</a:t>
                      </a:r>
                      <a:endParaRPr sz="1100">
                        <a:latin typeface="Segoe UI"/>
                        <a:cs typeface="Segoe UI"/>
                      </a:endParaRPr>
                    </a:p>
                    <a:p>
                      <a:pPr marL="154940" marR="153035" algn="ctr">
                        <a:lnSpc>
                          <a:spcPct val="111800"/>
                        </a:lnSpc>
                        <a:spcBef>
                          <a:spcPts val="85"/>
                        </a:spcBef>
                      </a:pPr>
                      <a:r>
                        <a:rPr sz="1100" b="1" spc="15" dirty="0">
                          <a:solidFill>
                            <a:srgbClr val="00A650"/>
                          </a:solidFill>
                          <a:latin typeface="Segoe UI"/>
                          <a:cs typeface="Segoe UI"/>
                        </a:rPr>
                        <a:t>Project</a:t>
                      </a:r>
                      <a:r>
                        <a:rPr sz="1100" b="1" spc="-55" dirty="0">
                          <a:solidFill>
                            <a:srgbClr val="00A650"/>
                          </a:solidFill>
                          <a:latin typeface="Segoe UI"/>
                          <a:cs typeface="Segoe UI"/>
                        </a:rPr>
                        <a:t> </a:t>
                      </a:r>
                      <a:r>
                        <a:rPr sz="1100" b="1" dirty="0">
                          <a:solidFill>
                            <a:srgbClr val="00A650"/>
                          </a:solidFill>
                          <a:latin typeface="Segoe UI"/>
                          <a:cs typeface="Segoe UI"/>
                        </a:rPr>
                        <a:t>A  </a:t>
                      </a:r>
                      <a:r>
                        <a:rPr sz="1100" b="1" spc="-15" dirty="0">
                          <a:solidFill>
                            <a:srgbClr val="00A650"/>
                          </a:solidFill>
                          <a:latin typeface="Segoe UI"/>
                          <a:cs typeface="Segoe UI"/>
                        </a:rPr>
                        <a:t>(</a:t>
                      </a:r>
                      <a:r>
                        <a:rPr sz="1100" b="1" spc="-15" dirty="0">
                          <a:solidFill>
                            <a:srgbClr val="00A650"/>
                          </a:solidFill>
                          <a:latin typeface="Trebuchet MS"/>
                          <a:cs typeface="Trebuchet MS"/>
                        </a:rPr>
                        <a:t>`</a:t>
                      </a:r>
                      <a:r>
                        <a:rPr sz="1100" b="1" spc="-15" dirty="0">
                          <a:solidFill>
                            <a:srgbClr val="00A650"/>
                          </a:solidFill>
                          <a:latin typeface="Segoe UI"/>
                          <a:cs typeface="Segoe UI"/>
                        </a:rPr>
                        <a:t>)</a:t>
                      </a:r>
                      <a:endParaRPr sz="1100">
                        <a:latin typeface="Segoe UI"/>
                        <a:cs typeface="Segoe UI"/>
                      </a:endParaRPr>
                    </a:p>
                  </a:txBody>
                  <a:tcPr marL="0" marR="0" marT="24765"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C2D69B"/>
                    </a:solidFill>
                  </a:tcPr>
                </a:tc>
                <a:tc>
                  <a:txBody>
                    <a:bodyPr/>
                    <a:lstStyle/>
                    <a:p>
                      <a:pPr algn="ctr">
                        <a:lnSpc>
                          <a:spcPct val="100000"/>
                        </a:lnSpc>
                        <a:spcBef>
                          <a:spcPts val="195"/>
                        </a:spcBef>
                      </a:pPr>
                      <a:r>
                        <a:rPr sz="1100" b="1" spc="15" dirty="0">
                          <a:solidFill>
                            <a:srgbClr val="00A650"/>
                          </a:solidFill>
                          <a:latin typeface="Segoe UI"/>
                          <a:cs typeface="Segoe UI"/>
                        </a:rPr>
                        <a:t>PV</a:t>
                      </a:r>
                      <a:r>
                        <a:rPr sz="1100" b="1" spc="10" dirty="0">
                          <a:solidFill>
                            <a:srgbClr val="00A650"/>
                          </a:solidFill>
                          <a:latin typeface="Segoe UI"/>
                          <a:cs typeface="Segoe UI"/>
                        </a:rPr>
                        <a:t> of</a:t>
                      </a:r>
                      <a:endParaRPr sz="1100">
                        <a:latin typeface="Segoe UI"/>
                        <a:cs typeface="Segoe UI"/>
                      </a:endParaRPr>
                    </a:p>
                    <a:p>
                      <a:pPr marL="159385" marR="155575" algn="ctr">
                        <a:lnSpc>
                          <a:spcPct val="111800"/>
                        </a:lnSpc>
                        <a:spcBef>
                          <a:spcPts val="85"/>
                        </a:spcBef>
                      </a:pPr>
                      <a:r>
                        <a:rPr sz="1100" b="1" spc="15" dirty="0">
                          <a:solidFill>
                            <a:srgbClr val="00A650"/>
                          </a:solidFill>
                          <a:latin typeface="Segoe UI"/>
                          <a:cs typeface="Segoe UI"/>
                        </a:rPr>
                        <a:t>Project</a:t>
                      </a:r>
                      <a:r>
                        <a:rPr sz="1100" b="1" spc="-55" dirty="0">
                          <a:solidFill>
                            <a:srgbClr val="00A650"/>
                          </a:solidFill>
                          <a:latin typeface="Segoe UI"/>
                          <a:cs typeface="Segoe UI"/>
                        </a:rPr>
                        <a:t> </a:t>
                      </a:r>
                      <a:r>
                        <a:rPr sz="1100" b="1" dirty="0">
                          <a:solidFill>
                            <a:srgbClr val="00A650"/>
                          </a:solidFill>
                          <a:latin typeface="Segoe UI"/>
                          <a:cs typeface="Segoe UI"/>
                        </a:rPr>
                        <a:t>B  </a:t>
                      </a:r>
                      <a:r>
                        <a:rPr sz="1100" b="1" spc="-15" dirty="0">
                          <a:solidFill>
                            <a:srgbClr val="00A650"/>
                          </a:solidFill>
                          <a:latin typeface="Segoe UI"/>
                          <a:cs typeface="Segoe UI"/>
                        </a:rPr>
                        <a:t>(</a:t>
                      </a:r>
                      <a:r>
                        <a:rPr sz="1100" b="1" spc="-15" dirty="0">
                          <a:solidFill>
                            <a:srgbClr val="00A650"/>
                          </a:solidFill>
                          <a:latin typeface="Trebuchet MS"/>
                          <a:cs typeface="Trebuchet MS"/>
                        </a:rPr>
                        <a:t>`</a:t>
                      </a:r>
                      <a:r>
                        <a:rPr sz="1100" b="1" spc="-15" dirty="0">
                          <a:solidFill>
                            <a:srgbClr val="00A650"/>
                          </a:solidFill>
                          <a:latin typeface="Segoe UI"/>
                          <a:cs typeface="Segoe UI"/>
                        </a:rPr>
                        <a:t>)</a:t>
                      </a:r>
                      <a:endParaRPr sz="1100">
                        <a:latin typeface="Segoe UI"/>
                        <a:cs typeface="Segoe UI"/>
                      </a:endParaRPr>
                    </a:p>
                  </a:txBody>
                  <a:tcPr marL="0" marR="0" marT="24765"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C2D69B"/>
                    </a:solidFill>
                  </a:tcPr>
                </a:tc>
                <a:extLst>
                  <a:ext uri="{0D108BD9-81ED-4DB2-BD59-A6C34878D82A}">
                    <a16:rowId xmlns:a16="http://schemas.microsoft.com/office/drawing/2014/main" val="10000"/>
                  </a:ext>
                </a:extLst>
              </a:tr>
              <a:tr h="217938">
                <a:tc>
                  <a:txBody>
                    <a:bodyPr/>
                    <a:lstStyle/>
                    <a:p>
                      <a:pPr algn="ctr">
                        <a:lnSpc>
                          <a:spcPct val="100000"/>
                        </a:lnSpc>
                        <a:spcBef>
                          <a:spcPts val="195"/>
                        </a:spcBef>
                      </a:pPr>
                      <a:r>
                        <a:rPr sz="1100" dirty="0">
                          <a:latin typeface="Segoe UI"/>
                          <a:cs typeface="Segoe UI"/>
                        </a:rPr>
                        <a:t>0</a:t>
                      </a:r>
                      <a:endParaRPr sz="1100">
                        <a:latin typeface="Segoe UI"/>
                        <a:cs typeface="Segoe UI"/>
                      </a:endParaRPr>
                    </a:p>
                  </a:txBody>
                  <a:tcPr marL="0" marR="0" marT="24765"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EAF1DD"/>
                    </a:solidFill>
                  </a:tcPr>
                </a:tc>
                <a:tc>
                  <a:txBody>
                    <a:bodyPr/>
                    <a:lstStyle/>
                    <a:p>
                      <a:pPr algn="ctr">
                        <a:lnSpc>
                          <a:spcPct val="100000"/>
                        </a:lnSpc>
                        <a:spcBef>
                          <a:spcPts val="195"/>
                        </a:spcBef>
                      </a:pPr>
                      <a:r>
                        <a:rPr sz="1100" spc="15" dirty="0">
                          <a:latin typeface="Segoe UI"/>
                          <a:cs typeface="Segoe UI"/>
                        </a:rPr>
                        <a:t>(1,00,000)</a:t>
                      </a:r>
                      <a:endParaRPr sz="1100">
                        <a:latin typeface="Segoe UI"/>
                        <a:cs typeface="Segoe UI"/>
                      </a:endParaRPr>
                    </a:p>
                  </a:txBody>
                  <a:tcPr marL="0" marR="0" marT="24765"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EAF1DD"/>
                    </a:solidFill>
                  </a:tcPr>
                </a:tc>
                <a:tc>
                  <a:txBody>
                    <a:bodyPr/>
                    <a:lstStyle/>
                    <a:p>
                      <a:pPr marL="106680">
                        <a:lnSpc>
                          <a:spcPct val="100000"/>
                        </a:lnSpc>
                        <a:spcBef>
                          <a:spcPts val="195"/>
                        </a:spcBef>
                      </a:pPr>
                      <a:r>
                        <a:rPr sz="1100" spc="15" dirty="0">
                          <a:latin typeface="Segoe UI"/>
                          <a:cs typeface="Segoe UI"/>
                        </a:rPr>
                        <a:t>(3,00,000)</a:t>
                      </a:r>
                      <a:endParaRPr sz="1100">
                        <a:latin typeface="Segoe UI"/>
                        <a:cs typeface="Segoe UI"/>
                      </a:endParaRPr>
                    </a:p>
                  </a:txBody>
                  <a:tcPr marL="0" marR="0" marT="24765"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EAF1DD"/>
                    </a:solidFill>
                  </a:tcPr>
                </a:tc>
                <a:tc>
                  <a:txBody>
                    <a:bodyPr/>
                    <a:lstStyle/>
                    <a:p>
                      <a:pPr marR="289560" algn="r">
                        <a:lnSpc>
                          <a:spcPct val="100000"/>
                        </a:lnSpc>
                        <a:spcBef>
                          <a:spcPts val="195"/>
                        </a:spcBef>
                      </a:pPr>
                      <a:r>
                        <a:rPr sz="1100" spc="25" dirty="0">
                          <a:latin typeface="Segoe UI"/>
                          <a:cs typeface="Segoe UI"/>
                        </a:rPr>
                        <a:t>1</a:t>
                      </a:r>
                      <a:r>
                        <a:rPr sz="1100" spc="10" dirty="0">
                          <a:latin typeface="Segoe UI"/>
                          <a:cs typeface="Segoe UI"/>
                        </a:rPr>
                        <a:t>.</a:t>
                      </a:r>
                      <a:r>
                        <a:rPr sz="1100" spc="15" dirty="0">
                          <a:latin typeface="Segoe UI"/>
                          <a:cs typeface="Segoe UI"/>
                        </a:rPr>
                        <a:t>000</a:t>
                      </a:r>
                      <a:endParaRPr sz="1100">
                        <a:latin typeface="Segoe UI"/>
                        <a:cs typeface="Segoe UI"/>
                      </a:endParaRPr>
                    </a:p>
                  </a:txBody>
                  <a:tcPr marL="0" marR="0" marT="24765"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EAF1DD"/>
                    </a:solidFill>
                  </a:tcPr>
                </a:tc>
                <a:tc>
                  <a:txBody>
                    <a:bodyPr/>
                    <a:lstStyle/>
                    <a:p>
                      <a:pPr algn="ctr">
                        <a:lnSpc>
                          <a:spcPct val="100000"/>
                        </a:lnSpc>
                        <a:spcBef>
                          <a:spcPts val="195"/>
                        </a:spcBef>
                      </a:pPr>
                      <a:r>
                        <a:rPr sz="1100" spc="15" dirty="0">
                          <a:latin typeface="Segoe UI"/>
                          <a:cs typeface="Segoe UI"/>
                        </a:rPr>
                        <a:t>(1,00,000)</a:t>
                      </a:r>
                      <a:endParaRPr sz="1100">
                        <a:latin typeface="Segoe UI"/>
                        <a:cs typeface="Segoe UI"/>
                      </a:endParaRPr>
                    </a:p>
                  </a:txBody>
                  <a:tcPr marL="0" marR="0" marT="24765"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EAF1DD"/>
                    </a:solidFill>
                  </a:tcPr>
                </a:tc>
                <a:tc>
                  <a:txBody>
                    <a:bodyPr/>
                    <a:lstStyle/>
                    <a:p>
                      <a:pPr algn="ctr">
                        <a:lnSpc>
                          <a:spcPct val="100000"/>
                        </a:lnSpc>
                        <a:spcBef>
                          <a:spcPts val="195"/>
                        </a:spcBef>
                      </a:pPr>
                      <a:r>
                        <a:rPr sz="1100" spc="15" dirty="0">
                          <a:latin typeface="Segoe UI"/>
                          <a:cs typeface="Segoe UI"/>
                        </a:rPr>
                        <a:t>(3,00,000)</a:t>
                      </a:r>
                      <a:endParaRPr sz="1100">
                        <a:latin typeface="Segoe UI"/>
                        <a:cs typeface="Segoe UI"/>
                      </a:endParaRPr>
                    </a:p>
                  </a:txBody>
                  <a:tcPr marL="0" marR="0" marT="24765"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EAF1DD"/>
                    </a:solidFill>
                  </a:tcPr>
                </a:tc>
                <a:extLst>
                  <a:ext uri="{0D108BD9-81ED-4DB2-BD59-A6C34878D82A}">
                    <a16:rowId xmlns:a16="http://schemas.microsoft.com/office/drawing/2014/main" val="10001"/>
                  </a:ext>
                </a:extLst>
              </a:tr>
              <a:tr h="216401">
                <a:tc>
                  <a:txBody>
                    <a:bodyPr/>
                    <a:lstStyle/>
                    <a:p>
                      <a:pPr algn="ctr">
                        <a:lnSpc>
                          <a:spcPct val="100000"/>
                        </a:lnSpc>
                        <a:spcBef>
                          <a:spcPts val="195"/>
                        </a:spcBef>
                      </a:pPr>
                      <a:r>
                        <a:rPr sz="1100" dirty="0">
                          <a:latin typeface="Segoe UI"/>
                          <a:cs typeface="Segoe UI"/>
                        </a:rPr>
                        <a:t>1</a:t>
                      </a:r>
                      <a:endParaRPr sz="1100">
                        <a:latin typeface="Segoe UI"/>
                        <a:cs typeface="Segoe UI"/>
                      </a:endParaRPr>
                    </a:p>
                  </a:txBody>
                  <a:tcPr marL="0" marR="0" marT="24765"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EAF1DD"/>
                    </a:solidFill>
                  </a:tcPr>
                </a:tc>
                <a:tc>
                  <a:txBody>
                    <a:bodyPr/>
                    <a:lstStyle/>
                    <a:p>
                      <a:pPr algn="ctr">
                        <a:lnSpc>
                          <a:spcPct val="100000"/>
                        </a:lnSpc>
                        <a:spcBef>
                          <a:spcPts val="195"/>
                        </a:spcBef>
                      </a:pPr>
                      <a:r>
                        <a:rPr sz="1100" spc="15" dirty="0">
                          <a:latin typeface="Segoe UI"/>
                          <a:cs typeface="Segoe UI"/>
                        </a:rPr>
                        <a:t>50,000</a:t>
                      </a:r>
                      <a:endParaRPr sz="1100">
                        <a:latin typeface="Segoe UI"/>
                        <a:cs typeface="Segoe UI"/>
                      </a:endParaRPr>
                    </a:p>
                  </a:txBody>
                  <a:tcPr marL="0" marR="0" marT="24765"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EAF1DD"/>
                    </a:solidFill>
                  </a:tcPr>
                </a:tc>
                <a:tc>
                  <a:txBody>
                    <a:bodyPr/>
                    <a:lstStyle/>
                    <a:p>
                      <a:pPr marL="150495">
                        <a:lnSpc>
                          <a:spcPct val="100000"/>
                        </a:lnSpc>
                        <a:spcBef>
                          <a:spcPts val="195"/>
                        </a:spcBef>
                      </a:pPr>
                      <a:r>
                        <a:rPr sz="1100" spc="15" dirty="0">
                          <a:latin typeface="Segoe UI"/>
                          <a:cs typeface="Segoe UI"/>
                        </a:rPr>
                        <a:t>1,40,000</a:t>
                      </a:r>
                      <a:endParaRPr sz="1100">
                        <a:latin typeface="Segoe UI"/>
                        <a:cs typeface="Segoe UI"/>
                      </a:endParaRPr>
                    </a:p>
                  </a:txBody>
                  <a:tcPr marL="0" marR="0" marT="24765"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EAF1DD"/>
                    </a:solidFill>
                  </a:tcPr>
                </a:tc>
                <a:tc>
                  <a:txBody>
                    <a:bodyPr/>
                    <a:lstStyle/>
                    <a:p>
                      <a:pPr marR="289560" algn="r">
                        <a:lnSpc>
                          <a:spcPct val="100000"/>
                        </a:lnSpc>
                        <a:spcBef>
                          <a:spcPts val="195"/>
                        </a:spcBef>
                      </a:pPr>
                      <a:r>
                        <a:rPr sz="1100" spc="25" dirty="0">
                          <a:latin typeface="Segoe UI"/>
                          <a:cs typeface="Segoe UI"/>
                        </a:rPr>
                        <a:t>0</a:t>
                      </a:r>
                      <a:r>
                        <a:rPr sz="1100" spc="10" dirty="0">
                          <a:latin typeface="Segoe UI"/>
                          <a:cs typeface="Segoe UI"/>
                        </a:rPr>
                        <a:t>.</a:t>
                      </a:r>
                      <a:r>
                        <a:rPr sz="1100" spc="15" dirty="0">
                          <a:latin typeface="Segoe UI"/>
                          <a:cs typeface="Segoe UI"/>
                        </a:rPr>
                        <a:t>833</a:t>
                      </a:r>
                      <a:endParaRPr sz="1100">
                        <a:latin typeface="Segoe UI"/>
                        <a:cs typeface="Segoe UI"/>
                      </a:endParaRPr>
                    </a:p>
                  </a:txBody>
                  <a:tcPr marL="0" marR="0" marT="24765"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EAF1DD"/>
                    </a:solidFill>
                  </a:tcPr>
                </a:tc>
                <a:tc>
                  <a:txBody>
                    <a:bodyPr/>
                    <a:lstStyle/>
                    <a:p>
                      <a:pPr algn="ctr">
                        <a:lnSpc>
                          <a:spcPct val="100000"/>
                        </a:lnSpc>
                        <a:spcBef>
                          <a:spcPts val="195"/>
                        </a:spcBef>
                      </a:pPr>
                      <a:r>
                        <a:rPr sz="1100" spc="15" dirty="0">
                          <a:latin typeface="Segoe UI"/>
                          <a:cs typeface="Segoe UI"/>
                        </a:rPr>
                        <a:t>41,650</a:t>
                      </a:r>
                      <a:endParaRPr sz="1100">
                        <a:latin typeface="Segoe UI"/>
                        <a:cs typeface="Segoe UI"/>
                      </a:endParaRPr>
                    </a:p>
                  </a:txBody>
                  <a:tcPr marL="0" marR="0" marT="24765"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EAF1DD"/>
                    </a:solidFill>
                  </a:tcPr>
                </a:tc>
                <a:tc>
                  <a:txBody>
                    <a:bodyPr/>
                    <a:lstStyle/>
                    <a:p>
                      <a:pPr algn="ctr">
                        <a:lnSpc>
                          <a:spcPct val="100000"/>
                        </a:lnSpc>
                        <a:spcBef>
                          <a:spcPts val="195"/>
                        </a:spcBef>
                      </a:pPr>
                      <a:r>
                        <a:rPr sz="1100" spc="15" dirty="0">
                          <a:latin typeface="Segoe UI"/>
                          <a:cs typeface="Segoe UI"/>
                        </a:rPr>
                        <a:t>1,16,620</a:t>
                      </a:r>
                      <a:endParaRPr sz="1100">
                        <a:latin typeface="Segoe UI"/>
                        <a:cs typeface="Segoe UI"/>
                      </a:endParaRPr>
                    </a:p>
                  </a:txBody>
                  <a:tcPr marL="0" marR="0" marT="24765"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EAF1DD"/>
                    </a:solidFill>
                  </a:tcPr>
                </a:tc>
                <a:extLst>
                  <a:ext uri="{0D108BD9-81ED-4DB2-BD59-A6C34878D82A}">
                    <a16:rowId xmlns:a16="http://schemas.microsoft.com/office/drawing/2014/main" val="10002"/>
                  </a:ext>
                </a:extLst>
              </a:tr>
              <a:tr h="217938">
                <a:tc>
                  <a:txBody>
                    <a:bodyPr/>
                    <a:lstStyle/>
                    <a:p>
                      <a:pPr algn="ctr">
                        <a:lnSpc>
                          <a:spcPct val="100000"/>
                        </a:lnSpc>
                        <a:spcBef>
                          <a:spcPts val="204"/>
                        </a:spcBef>
                      </a:pPr>
                      <a:r>
                        <a:rPr sz="1100" dirty="0">
                          <a:latin typeface="Segoe UI"/>
                          <a:cs typeface="Segoe UI"/>
                        </a:rPr>
                        <a:t>2</a:t>
                      </a:r>
                      <a:endParaRPr sz="1100">
                        <a:latin typeface="Segoe UI"/>
                        <a:cs typeface="Segoe UI"/>
                      </a:endParaRPr>
                    </a:p>
                  </a:txBody>
                  <a:tcPr marL="0" marR="0" marT="26034"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EAF1DD"/>
                    </a:solidFill>
                  </a:tcPr>
                </a:tc>
                <a:tc>
                  <a:txBody>
                    <a:bodyPr/>
                    <a:lstStyle/>
                    <a:p>
                      <a:pPr algn="ctr">
                        <a:lnSpc>
                          <a:spcPct val="100000"/>
                        </a:lnSpc>
                        <a:spcBef>
                          <a:spcPts val="204"/>
                        </a:spcBef>
                      </a:pPr>
                      <a:r>
                        <a:rPr sz="1100" spc="15" dirty="0">
                          <a:latin typeface="Segoe UI"/>
                          <a:cs typeface="Segoe UI"/>
                        </a:rPr>
                        <a:t>60,000</a:t>
                      </a:r>
                      <a:endParaRPr sz="1100">
                        <a:latin typeface="Segoe UI"/>
                        <a:cs typeface="Segoe UI"/>
                      </a:endParaRPr>
                    </a:p>
                  </a:txBody>
                  <a:tcPr marL="0" marR="0" marT="26034"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EAF1DD"/>
                    </a:solidFill>
                  </a:tcPr>
                </a:tc>
                <a:tc>
                  <a:txBody>
                    <a:bodyPr/>
                    <a:lstStyle/>
                    <a:p>
                      <a:pPr marL="150495">
                        <a:lnSpc>
                          <a:spcPct val="100000"/>
                        </a:lnSpc>
                        <a:spcBef>
                          <a:spcPts val="204"/>
                        </a:spcBef>
                      </a:pPr>
                      <a:r>
                        <a:rPr sz="1100" spc="15" dirty="0">
                          <a:latin typeface="Segoe UI"/>
                          <a:cs typeface="Segoe UI"/>
                        </a:rPr>
                        <a:t>1,90,000</a:t>
                      </a:r>
                      <a:endParaRPr sz="1100">
                        <a:latin typeface="Segoe UI"/>
                        <a:cs typeface="Segoe UI"/>
                      </a:endParaRPr>
                    </a:p>
                  </a:txBody>
                  <a:tcPr marL="0" marR="0" marT="26034"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EAF1DD"/>
                    </a:solidFill>
                  </a:tcPr>
                </a:tc>
                <a:tc>
                  <a:txBody>
                    <a:bodyPr/>
                    <a:lstStyle/>
                    <a:p>
                      <a:pPr marR="289560" algn="r">
                        <a:lnSpc>
                          <a:spcPct val="100000"/>
                        </a:lnSpc>
                        <a:spcBef>
                          <a:spcPts val="204"/>
                        </a:spcBef>
                      </a:pPr>
                      <a:r>
                        <a:rPr sz="1100" spc="25" dirty="0">
                          <a:latin typeface="Segoe UI"/>
                          <a:cs typeface="Segoe UI"/>
                        </a:rPr>
                        <a:t>0</a:t>
                      </a:r>
                      <a:r>
                        <a:rPr sz="1100" spc="10" dirty="0">
                          <a:latin typeface="Segoe UI"/>
                          <a:cs typeface="Segoe UI"/>
                        </a:rPr>
                        <a:t>.</a:t>
                      </a:r>
                      <a:r>
                        <a:rPr sz="1100" spc="15" dirty="0">
                          <a:latin typeface="Segoe UI"/>
                          <a:cs typeface="Segoe UI"/>
                        </a:rPr>
                        <a:t>694</a:t>
                      </a:r>
                      <a:endParaRPr sz="1100">
                        <a:latin typeface="Segoe UI"/>
                        <a:cs typeface="Segoe UI"/>
                      </a:endParaRPr>
                    </a:p>
                  </a:txBody>
                  <a:tcPr marL="0" marR="0" marT="26034"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EAF1DD"/>
                    </a:solidFill>
                  </a:tcPr>
                </a:tc>
                <a:tc>
                  <a:txBody>
                    <a:bodyPr/>
                    <a:lstStyle/>
                    <a:p>
                      <a:pPr algn="ctr">
                        <a:lnSpc>
                          <a:spcPct val="100000"/>
                        </a:lnSpc>
                        <a:spcBef>
                          <a:spcPts val="204"/>
                        </a:spcBef>
                      </a:pPr>
                      <a:r>
                        <a:rPr sz="1100" spc="15" dirty="0">
                          <a:latin typeface="Segoe UI"/>
                          <a:cs typeface="Segoe UI"/>
                        </a:rPr>
                        <a:t>41,640</a:t>
                      </a:r>
                      <a:endParaRPr sz="1100">
                        <a:latin typeface="Segoe UI"/>
                        <a:cs typeface="Segoe UI"/>
                      </a:endParaRPr>
                    </a:p>
                  </a:txBody>
                  <a:tcPr marL="0" marR="0" marT="26034"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EAF1DD"/>
                    </a:solidFill>
                  </a:tcPr>
                </a:tc>
                <a:tc>
                  <a:txBody>
                    <a:bodyPr/>
                    <a:lstStyle/>
                    <a:p>
                      <a:pPr algn="ctr">
                        <a:lnSpc>
                          <a:spcPct val="100000"/>
                        </a:lnSpc>
                        <a:spcBef>
                          <a:spcPts val="204"/>
                        </a:spcBef>
                      </a:pPr>
                      <a:r>
                        <a:rPr sz="1100" spc="15" dirty="0">
                          <a:latin typeface="Segoe UI"/>
                          <a:cs typeface="Segoe UI"/>
                        </a:rPr>
                        <a:t>1,31,860</a:t>
                      </a:r>
                      <a:endParaRPr sz="1100">
                        <a:latin typeface="Segoe UI"/>
                        <a:cs typeface="Segoe UI"/>
                      </a:endParaRPr>
                    </a:p>
                  </a:txBody>
                  <a:tcPr marL="0" marR="0" marT="26034"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EAF1DD"/>
                    </a:solidFill>
                  </a:tcPr>
                </a:tc>
                <a:extLst>
                  <a:ext uri="{0D108BD9-81ED-4DB2-BD59-A6C34878D82A}">
                    <a16:rowId xmlns:a16="http://schemas.microsoft.com/office/drawing/2014/main" val="10003"/>
                  </a:ext>
                </a:extLst>
              </a:tr>
              <a:tr h="217932">
                <a:tc>
                  <a:txBody>
                    <a:bodyPr/>
                    <a:lstStyle/>
                    <a:p>
                      <a:pPr algn="ctr">
                        <a:lnSpc>
                          <a:spcPct val="100000"/>
                        </a:lnSpc>
                        <a:spcBef>
                          <a:spcPts val="195"/>
                        </a:spcBef>
                      </a:pPr>
                      <a:r>
                        <a:rPr sz="1100" dirty="0">
                          <a:latin typeface="Segoe UI"/>
                          <a:cs typeface="Segoe UI"/>
                        </a:rPr>
                        <a:t>3</a:t>
                      </a:r>
                      <a:endParaRPr sz="1100">
                        <a:latin typeface="Segoe UI"/>
                        <a:cs typeface="Segoe UI"/>
                      </a:endParaRPr>
                    </a:p>
                  </a:txBody>
                  <a:tcPr marL="0" marR="0" marT="24765"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EAF1DD"/>
                    </a:solidFill>
                  </a:tcPr>
                </a:tc>
                <a:tc>
                  <a:txBody>
                    <a:bodyPr/>
                    <a:lstStyle/>
                    <a:p>
                      <a:pPr algn="ctr">
                        <a:lnSpc>
                          <a:spcPct val="100000"/>
                        </a:lnSpc>
                        <a:spcBef>
                          <a:spcPts val="195"/>
                        </a:spcBef>
                      </a:pPr>
                      <a:r>
                        <a:rPr sz="1100" spc="15" dirty="0">
                          <a:latin typeface="Segoe UI"/>
                          <a:cs typeface="Segoe UI"/>
                        </a:rPr>
                        <a:t>40,000</a:t>
                      </a:r>
                      <a:endParaRPr sz="1100">
                        <a:latin typeface="Segoe UI"/>
                        <a:cs typeface="Segoe UI"/>
                      </a:endParaRPr>
                    </a:p>
                  </a:txBody>
                  <a:tcPr marL="0" marR="0" marT="24765"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EAF1DD"/>
                    </a:solidFill>
                  </a:tcPr>
                </a:tc>
                <a:tc>
                  <a:txBody>
                    <a:bodyPr/>
                    <a:lstStyle/>
                    <a:p>
                      <a:pPr marL="150495">
                        <a:lnSpc>
                          <a:spcPct val="100000"/>
                        </a:lnSpc>
                        <a:spcBef>
                          <a:spcPts val="195"/>
                        </a:spcBef>
                      </a:pPr>
                      <a:r>
                        <a:rPr sz="1100" spc="15" dirty="0">
                          <a:latin typeface="Segoe UI"/>
                          <a:cs typeface="Segoe UI"/>
                        </a:rPr>
                        <a:t>1,00,000</a:t>
                      </a:r>
                      <a:endParaRPr sz="1100">
                        <a:latin typeface="Segoe UI"/>
                        <a:cs typeface="Segoe UI"/>
                      </a:endParaRPr>
                    </a:p>
                  </a:txBody>
                  <a:tcPr marL="0" marR="0" marT="24765"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EAF1DD"/>
                    </a:solidFill>
                  </a:tcPr>
                </a:tc>
                <a:tc>
                  <a:txBody>
                    <a:bodyPr/>
                    <a:lstStyle/>
                    <a:p>
                      <a:pPr marR="289560" algn="r">
                        <a:lnSpc>
                          <a:spcPct val="100000"/>
                        </a:lnSpc>
                        <a:spcBef>
                          <a:spcPts val="195"/>
                        </a:spcBef>
                      </a:pPr>
                      <a:r>
                        <a:rPr sz="1100" spc="25" dirty="0">
                          <a:latin typeface="Segoe UI"/>
                          <a:cs typeface="Segoe UI"/>
                        </a:rPr>
                        <a:t>0</a:t>
                      </a:r>
                      <a:r>
                        <a:rPr sz="1100" spc="10" dirty="0">
                          <a:latin typeface="Segoe UI"/>
                          <a:cs typeface="Segoe UI"/>
                        </a:rPr>
                        <a:t>.</a:t>
                      </a:r>
                      <a:r>
                        <a:rPr sz="1100" spc="15" dirty="0">
                          <a:latin typeface="Segoe UI"/>
                          <a:cs typeface="Segoe UI"/>
                        </a:rPr>
                        <a:t>579</a:t>
                      </a:r>
                      <a:endParaRPr sz="1100">
                        <a:latin typeface="Segoe UI"/>
                        <a:cs typeface="Segoe UI"/>
                      </a:endParaRPr>
                    </a:p>
                  </a:txBody>
                  <a:tcPr marL="0" marR="0" marT="24765"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EAF1DD"/>
                    </a:solidFill>
                  </a:tcPr>
                </a:tc>
                <a:tc>
                  <a:txBody>
                    <a:bodyPr/>
                    <a:lstStyle/>
                    <a:p>
                      <a:pPr algn="ctr">
                        <a:lnSpc>
                          <a:spcPct val="100000"/>
                        </a:lnSpc>
                        <a:spcBef>
                          <a:spcPts val="195"/>
                        </a:spcBef>
                      </a:pPr>
                      <a:r>
                        <a:rPr sz="1100" spc="15" dirty="0">
                          <a:latin typeface="Segoe UI"/>
                          <a:cs typeface="Segoe UI"/>
                        </a:rPr>
                        <a:t>23,160</a:t>
                      </a:r>
                      <a:endParaRPr sz="1100">
                        <a:latin typeface="Segoe UI"/>
                        <a:cs typeface="Segoe UI"/>
                      </a:endParaRPr>
                    </a:p>
                  </a:txBody>
                  <a:tcPr marL="0" marR="0" marT="24765"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EAF1DD"/>
                    </a:solidFill>
                  </a:tcPr>
                </a:tc>
                <a:tc>
                  <a:txBody>
                    <a:bodyPr/>
                    <a:lstStyle/>
                    <a:p>
                      <a:pPr algn="ctr">
                        <a:lnSpc>
                          <a:spcPct val="100000"/>
                        </a:lnSpc>
                        <a:spcBef>
                          <a:spcPts val="195"/>
                        </a:spcBef>
                      </a:pPr>
                      <a:r>
                        <a:rPr sz="1100" spc="15" dirty="0">
                          <a:latin typeface="Segoe UI"/>
                          <a:cs typeface="Segoe UI"/>
                        </a:rPr>
                        <a:t>57,900</a:t>
                      </a:r>
                      <a:endParaRPr sz="1100">
                        <a:latin typeface="Segoe UI"/>
                        <a:cs typeface="Segoe UI"/>
                      </a:endParaRPr>
                    </a:p>
                  </a:txBody>
                  <a:tcPr marL="0" marR="0" marT="24765"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EAF1DD"/>
                    </a:solidFill>
                  </a:tcPr>
                </a:tc>
                <a:extLst>
                  <a:ext uri="{0D108BD9-81ED-4DB2-BD59-A6C34878D82A}">
                    <a16:rowId xmlns:a16="http://schemas.microsoft.com/office/drawing/2014/main" val="10004"/>
                  </a:ext>
                </a:extLst>
              </a:tr>
              <a:tr h="217925">
                <a:tc>
                  <a:txBody>
                    <a:bodyPr/>
                    <a:lstStyle/>
                    <a:p>
                      <a:pPr>
                        <a:lnSpc>
                          <a:spcPct val="100000"/>
                        </a:lnSpc>
                      </a:pPr>
                      <a:endParaRPr sz="1000">
                        <a:latin typeface="Times New Roman"/>
                        <a:cs typeface="Times New Roman"/>
                      </a:endParaRPr>
                    </a:p>
                  </a:txBody>
                  <a:tcPr marL="0" marR="0" marT="0"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EAF1DD"/>
                    </a:solidFill>
                  </a:tcPr>
                </a:tc>
                <a:tc>
                  <a:txBody>
                    <a:bodyPr/>
                    <a:lstStyle/>
                    <a:p>
                      <a:pPr>
                        <a:lnSpc>
                          <a:spcPct val="100000"/>
                        </a:lnSpc>
                      </a:pPr>
                      <a:endParaRPr sz="1000">
                        <a:latin typeface="Times New Roman"/>
                        <a:cs typeface="Times New Roman"/>
                      </a:endParaRPr>
                    </a:p>
                  </a:txBody>
                  <a:tcPr marL="0" marR="0" marT="0"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EAF1DD"/>
                    </a:solidFill>
                  </a:tcPr>
                </a:tc>
                <a:tc>
                  <a:txBody>
                    <a:bodyPr/>
                    <a:lstStyle/>
                    <a:p>
                      <a:pPr>
                        <a:lnSpc>
                          <a:spcPct val="100000"/>
                        </a:lnSpc>
                      </a:pPr>
                      <a:endParaRPr sz="1000">
                        <a:latin typeface="Times New Roman"/>
                        <a:cs typeface="Times New Roman"/>
                      </a:endParaRPr>
                    </a:p>
                  </a:txBody>
                  <a:tcPr marL="0" marR="0" marT="0"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EAF1DD"/>
                    </a:solidFill>
                  </a:tcPr>
                </a:tc>
                <a:tc>
                  <a:txBody>
                    <a:bodyPr/>
                    <a:lstStyle/>
                    <a:p>
                      <a:pPr>
                        <a:lnSpc>
                          <a:spcPct val="100000"/>
                        </a:lnSpc>
                      </a:pPr>
                      <a:endParaRPr sz="1000">
                        <a:latin typeface="Times New Roman"/>
                        <a:cs typeface="Times New Roman"/>
                      </a:endParaRPr>
                    </a:p>
                  </a:txBody>
                  <a:tcPr marL="0" marR="0" marT="0"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EAF1DD"/>
                    </a:solidFill>
                  </a:tcPr>
                </a:tc>
                <a:tc>
                  <a:txBody>
                    <a:bodyPr/>
                    <a:lstStyle/>
                    <a:p>
                      <a:pPr algn="ctr">
                        <a:lnSpc>
                          <a:spcPct val="100000"/>
                        </a:lnSpc>
                        <a:spcBef>
                          <a:spcPts val="195"/>
                        </a:spcBef>
                      </a:pPr>
                      <a:r>
                        <a:rPr sz="1100" spc="15" dirty="0">
                          <a:latin typeface="Segoe UI"/>
                          <a:cs typeface="Segoe UI"/>
                        </a:rPr>
                        <a:t>6,450</a:t>
                      </a:r>
                      <a:endParaRPr sz="1100">
                        <a:latin typeface="Segoe UI"/>
                        <a:cs typeface="Segoe UI"/>
                      </a:endParaRPr>
                    </a:p>
                  </a:txBody>
                  <a:tcPr marL="0" marR="0" marT="24765"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EAF1DD"/>
                    </a:solidFill>
                  </a:tcPr>
                </a:tc>
                <a:tc>
                  <a:txBody>
                    <a:bodyPr/>
                    <a:lstStyle/>
                    <a:p>
                      <a:pPr algn="ctr">
                        <a:lnSpc>
                          <a:spcPct val="100000"/>
                        </a:lnSpc>
                        <a:spcBef>
                          <a:spcPts val="195"/>
                        </a:spcBef>
                      </a:pPr>
                      <a:r>
                        <a:rPr sz="1100" spc="15" dirty="0">
                          <a:latin typeface="Segoe UI"/>
                          <a:cs typeface="Segoe UI"/>
                        </a:rPr>
                        <a:t>6,380</a:t>
                      </a:r>
                      <a:endParaRPr sz="1100">
                        <a:latin typeface="Segoe UI"/>
                        <a:cs typeface="Segoe UI"/>
                      </a:endParaRPr>
                    </a:p>
                  </a:txBody>
                  <a:tcPr marL="0" marR="0" marT="24765"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EAF1DD"/>
                    </a:solidFill>
                  </a:tcPr>
                </a:tc>
                <a:extLst>
                  <a:ext uri="{0D108BD9-81ED-4DB2-BD59-A6C34878D82A}">
                    <a16:rowId xmlns:a16="http://schemas.microsoft.com/office/drawing/2014/main" val="10005"/>
                  </a:ext>
                </a:extLst>
              </a:tr>
            </a:tbl>
          </a:graphicData>
        </a:graphic>
      </p:graphicFrame>
      <p:sp>
        <p:nvSpPr>
          <p:cNvPr id="4" name="object 4"/>
          <p:cNvSpPr txBox="1"/>
          <p:nvPr/>
        </p:nvSpPr>
        <p:spPr>
          <a:xfrm>
            <a:off x="901700" y="3915269"/>
            <a:ext cx="5281295" cy="397510"/>
          </a:xfrm>
          <a:prstGeom prst="rect">
            <a:avLst/>
          </a:prstGeom>
        </p:spPr>
        <p:txBody>
          <a:bodyPr vert="horz" wrap="square" lIns="0" tIns="12700" rIns="0" bIns="0" rtlCol="0">
            <a:spAutoFit/>
          </a:bodyPr>
          <a:lstStyle/>
          <a:p>
            <a:pPr marL="12700" marR="5080">
              <a:lnSpc>
                <a:spcPct val="110900"/>
              </a:lnSpc>
              <a:spcBef>
                <a:spcPts val="100"/>
              </a:spcBef>
            </a:pPr>
            <a:r>
              <a:rPr sz="1100" spc="15" dirty="0">
                <a:latin typeface="Segoe UI"/>
                <a:cs typeface="Segoe UI"/>
              </a:rPr>
              <a:t>Since </a:t>
            </a:r>
            <a:r>
              <a:rPr sz="1100" spc="5" dirty="0">
                <a:latin typeface="Segoe UI"/>
                <a:cs typeface="Segoe UI"/>
              </a:rPr>
              <a:t>by </a:t>
            </a:r>
            <a:r>
              <a:rPr sz="1100" spc="15" dirty="0">
                <a:latin typeface="Segoe UI"/>
                <a:cs typeface="Segoe UI"/>
              </a:rPr>
              <a:t>discounting </a:t>
            </a:r>
            <a:r>
              <a:rPr sz="1100" spc="10" dirty="0">
                <a:latin typeface="Segoe UI"/>
                <a:cs typeface="Segoe UI"/>
              </a:rPr>
              <a:t>cash </a:t>
            </a:r>
            <a:r>
              <a:rPr sz="1100" spc="15" dirty="0">
                <a:latin typeface="Segoe UI"/>
                <a:cs typeface="Segoe UI"/>
              </a:rPr>
              <a:t>flows </a:t>
            </a:r>
            <a:r>
              <a:rPr sz="1100" spc="10" dirty="0">
                <a:latin typeface="Segoe UI"/>
                <a:cs typeface="Segoe UI"/>
              </a:rPr>
              <a:t>at 20% </a:t>
            </a:r>
            <a:r>
              <a:rPr sz="1100" spc="5" dirty="0">
                <a:latin typeface="Segoe UI"/>
                <a:cs typeface="Segoe UI"/>
              </a:rPr>
              <a:t>we </a:t>
            </a:r>
            <a:r>
              <a:rPr sz="1100" spc="10" dirty="0">
                <a:latin typeface="Segoe UI"/>
                <a:cs typeface="Segoe UI"/>
              </a:rPr>
              <a:t>are </a:t>
            </a:r>
            <a:r>
              <a:rPr sz="1100" spc="15" dirty="0">
                <a:latin typeface="Segoe UI"/>
                <a:cs typeface="Segoe UI"/>
              </a:rPr>
              <a:t>getting values </a:t>
            </a:r>
            <a:r>
              <a:rPr sz="1100" spc="10" dirty="0">
                <a:latin typeface="Segoe UI"/>
                <a:cs typeface="Segoe UI"/>
              </a:rPr>
              <a:t>far </a:t>
            </a:r>
            <a:r>
              <a:rPr sz="1100" spc="15" dirty="0">
                <a:latin typeface="Segoe UI"/>
                <a:cs typeface="Segoe UI"/>
              </a:rPr>
              <a:t>from </a:t>
            </a:r>
            <a:r>
              <a:rPr sz="1100" spc="10" dirty="0">
                <a:latin typeface="Segoe UI"/>
                <a:cs typeface="Segoe UI"/>
              </a:rPr>
              <a:t>zero.  </a:t>
            </a:r>
            <a:r>
              <a:rPr sz="1100" spc="15" dirty="0">
                <a:latin typeface="Segoe UI"/>
                <a:cs typeface="Segoe UI"/>
              </a:rPr>
              <a:t>Therefore, </a:t>
            </a:r>
            <a:r>
              <a:rPr sz="1100" spc="10" dirty="0">
                <a:latin typeface="Segoe UI"/>
                <a:cs typeface="Segoe UI"/>
              </a:rPr>
              <a:t>let </a:t>
            </a:r>
            <a:r>
              <a:rPr sz="1100" spc="5" dirty="0">
                <a:latin typeface="Segoe UI"/>
                <a:cs typeface="Segoe UI"/>
              </a:rPr>
              <a:t>us </a:t>
            </a:r>
            <a:r>
              <a:rPr sz="1100" spc="10" dirty="0">
                <a:latin typeface="Segoe UI"/>
                <a:cs typeface="Segoe UI"/>
              </a:rPr>
              <a:t>discount cash flows using </a:t>
            </a:r>
            <a:r>
              <a:rPr sz="1100" spc="15" dirty="0">
                <a:latin typeface="Segoe UI"/>
                <a:cs typeface="Segoe UI"/>
              </a:rPr>
              <a:t>25% discounting</a:t>
            </a:r>
            <a:r>
              <a:rPr sz="1100" spc="270" dirty="0">
                <a:latin typeface="Segoe UI"/>
                <a:cs typeface="Segoe UI"/>
              </a:rPr>
              <a:t> </a:t>
            </a:r>
            <a:r>
              <a:rPr sz="1100" spc="15" dirty="0">
                <a:latin typeface="Segoe UI"/>
                <a:cs typeface="Segoe UI"/>
              </a:rPr>
              <a:t>rate.</a:t>
            </a:r>
            <a:endParaRPr sz="1100">
              <a:latin typeface="Segoe UI"/>
              <a:cs typeface="Segoe UI"/>
            </a:endParaRPr>
          </a:p>
        </p:txBody>
      </p:sp>
      <p:graphicFrame>
        <p:nvGraphicFramePr>
          <p:cNvPr id="5" name="object 5"/>
          <p:cNvGraphicFramePr>
            <a:graphicFrameLocks noGrp="1"/>
          </p:cNvGraphicFramePr>
          <p:nvPr/>
        </p:nvGraphicFramePr>
        <p:xfrm>
          <a:off x="914400" y="4386059"/>
          <a:ext cx="4938393" cy="1876047"/>
        </p:xfrm>
        <a:graphic>
          <a:graphicData uri="http://schemas.openxmlformats.org/drawingml/2006/table">
            <a:tbl>
              <a:tblPr firstRow="1" bandRow="1">
                <a:tableStyleId>{2D5ABB26-0587-4C30-8999-92F81FD0307C}</a:tableStyleId>
              </a:tblPr>
              <a:tblGrid>
                <a:gridCol w="448309">
                  <a:extLst>
                    <a:ext uri="{9D8B030D-6E8A-4147-A177-3AD203B41FA5}">
                      <a16:colId xmlns:a16="http://schemas.microsoft.com/office/drawing/2014/main" val="20000"/>
                    </a:ext>
                  </a:extLst>
                </a:gridCol>
                <a:gridCol w="841375">
                  <a:extLst>
                    <a:ext uri="{9D8B030D-6E8A-4147-A177-3AD203B41FA5}">
                      <a16:colId xmlns:a16="http://schemas.microsoft.com/office/drawing/2014/main" val="20001"/>
                    </a:ext>
                  </a:extLst>
                </a:gridCol>
                <a:gridCol w="838200">
                  <a:extLst>
                    <a:ext uri="{9D8B030D-6E8A-4147-A177-3AD203B41FA5}">
                      <a16:colId xmlns:a16="http://schemas.microsoft.com/office/drawing/2014/main" val="20002"/>
                    </a:ext>
                  </a:extLst>
                </a:gridCol>
                <a:gridCol w="937260">
                  <a:extLst>
                    <a:ext uri="{9D8B030D-6E8A-4147-A177-3AD203B41FA5}">
                      <a16:colId xmlns:a16="http://schemas.microsoft.com/office/drawing/2014/main" val="20003"/>
                    </a:ext>
                  </a:extLst>
                </a:gridCol>
                <a:gridCol w="937260">
                  <a:extLst>
                    <a:ext uri="{9D8B030D-6E8A-4147-A177-3AD203B41FA5}">
                      <a16:colId xmlns:a16="http://schemas.microsoft.com/office/drawing/2014/main" val="20004"/>
                    </a:ext>
                  </a:extLst>
                </a:gridCol>
                <a:gridCol w="935989">
                  <a:extLst>
                    <a:ext uri="{9D8B030D-6E8A-4147-A177-3AD203B41FA5}">
                      <a16:colId xmlns:a16="http://schemas.microsoft.com/office/drawing/2014/main" val="20005"/>
                    </a:ext>
                  </a:extLst>
                </a:gridCol>
              </a:tblGrid>
              <a:tr h="787914">
                <a:tc>
                  <a:txBody>
                    <a:bodyPr/>
                    <a:lstStyle/>
                    <a:p>
                      <a:pPr algn="ctr">
                        <a:lnSpc>
                          <a:spcPct val="100000"/>
                        </a:lnSpc>
                        <a:spcBef>
                          <a:spcPts val="195"/>
                        </a:spcBef>
                      </a:pPr>
                      <a:r>
                        <a:rPr sz="1100" b="1" spc="10" dirty="0">
                          <a:solidFill>
                            <a:srgbClr val="00A650"/>
                          </a:solidFill>
                          <a:latin typeface="Segoe UI"/>
                          <a:cs typeface="Segoe UI"/>
                        </a:rPr>
                        <a:t>Year</a:t>
                      </a:r>
                      <a:endParaRPr sz="1100">
                        <a:latin typeface="Segoe UI"/>
                        <a:cs typeface="Segoe UI"/>
                      </a:endParaRPr>
                    </a:p>
                  </a:txBody>
                  <a:tcPr marL="0" marR="0" marT="24765"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C2D69B"/>
                    </a:solidFill>
                  </a:tcPr>
                </a:tc>
                <a:tc>
                  <a:txBody>
                    <a:bodyPr/>
                    <a:lstStyle/>
                    <a:p>
                      <a:pPr marL="107950" marR="104139" indent="3175" algn="ctr">
                        <a:lnSpc>
                          <a:spcPct val="113300"/>
                        </a:lnSpc>
                        <a:spcBef>
                          <a:spcPts val="20"/>
                        </a:spcBef>
                      </a:pPr>
                      <a:r>
                        <a:rPr sz="1100" b="1" spc="15" dirty="0">
                          <a:solidFill>
                            <a:srgbClr val="00A650"/>
                          </a:solidFill>
                          <a:latin typeface="Segoe UI"/>
                          <a:cs typeface="Segoe UI"/>
                        </a:rPr>
                        <a:t>Cash  Inflows  Project</a:t>
                      </a:r>
                      <a:r>
                        <a:rPr sz="1100" b="1" spc="-55" dirty="0">
                          <a:solidFill>
                            <a:srgbClr val="00A650"/>
                          </a:solidFill>
                          <a:latin typeface="Segoe UI"/>
                          <a:cs typeface="Segoe UI"/>
                        </a:rPr>
                        <a:t> </a:t>
                      </a:r>
                      <a:r>
                        <a:rPr sz="1100" b="1" dirty="0">
                          <a:solidFill>
                            <a:srgbClr val="00A650"/>
                          </a:solidFill>
                          <a:latin typeface="Segoe UI"/>
                          <a:cs typeface="Segoe UI"/>
                        </a:rPr>
                        <a:t>A  </a:t>
                      </a:r>
                      <a:r>
                        <a:rPr sz="1100" b="1" spc="-15" dirty="0">
                          <a:solidFill>
                            <a:srgbClr val="00A650"/>
                          </a:solidFill>
                          <a:latin typeface="Segoe UI"/>
                          <a:cs typeface="Segoe UI"/>
                        </a:rPr>
                        <a:t>(</a:t>
                      </a:r>
                      <a:r>
                        <a:rPr sz="1100" b="1" spc="-15" dirty="0">
                          <a:solidFill>
                            <a:srgbClr val="00A650"/>
                          </a:solidFill>
                          <a:latin typeface="Trebuchet MS"/>
                          <a:cs typeface="Trebuchet MS"/>
                        </a:rPr>
                        <a:t>`</a:t>
                      </a:r>
                      <a:r>
                        <a:rPr sz="1100" b="1" spc="-15" dirty="0">
                          <a:solidFill>
                            <a:srgbClr val="00A650"/>
                          </a:solidFill>
                          <a:latin typeface="Segoe UI"/>
                          <a:cs typeface="Segoe UI"/>
                        </a:rPr>
                        <a:t>)</a:t>
                      </a:r>
                      <a:endParaRPr sz="1100">
                        <a:latin typeface="Segoe UI"/>
                        <a:cs typeface="Segoe UI"/>
                      </a:endParaRPr>
                    </a:p>
                  </a:txBody>
                  <a:tcPr marL="0" marR="0" marT="2540"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C2D69B"/>
                    </a:solidFill>
                  </a:tcPr>
                </a:tc>
                <a:tc>
                  <a:txBody>
                    <a:bodyPr/>
                    <a:lstStyle/>
                    <a:p>
                      <a:pPr marL="109220" marR="107950" indent="3175" algn="ctr">
                        <a:lnSpc>
                          <a:spcPct val="113300"/>
                        </a:lnSpc>
                        <a:spcBef>
                          <a:spcPts val="20"/>
                        </a:spcBef>
                      </a:pPr>
                      <a:r>
                        <a:rPr sz="1100" b="1" spc="15" dirty="0">
                          <a:solidFill>
                            <a:srgbClr val="00A650"/>
                          </a:solidFill>
                          <a:latin typeface="Segoe UI"/>
                          <a:cs typeface="Segoe UI"/>
                        </a:rPr>
                        <a:t>Cash  Inflows  Project</a:t>
                      </a:r>
                      <a:r>
                        <a:rPr sz="1100" b="1" spc="-55" dirty="0">
                          <a:solidFill>
                            <a:srgbClr val="00A650"/>
                          </a:solidFill>
                          <a:latin typeface="Segoe UI"/>
                          <a:cs typeface="Segoe UI"/>
                        </a:rPr>
                        <a:t> </a:t>
                      </a:r>
                      <a:r>
                        <a:rPr sz="1100" b="1" dirty="0">
                          <a:solidFill>
                            <a:srgbClr val="00A650"/>
                          </a:solidFill>
                          <a:latin typeface="Segoe UI"/>
                          <a:cs typeface="Segoe UI"/>
                        </a:rPr>
                        <a:t>B  </a:t>
                      </a:r>
                      <a:r>
                        <a:rPr sz="1100" b="1" spc="-15" dirty="0">
                          <a:solidFill>
                            <a:srgbClr val="00A650"/>
                          </a:solidFill>
                          <a:latin typeface="Segoe UI"/>
                          <a:cs typeface="Segoe UI"/>
                        </a:rPr>
                        <a:t>(</a:t>
                      </a:r>
                      <a:r>
                        <a:rPr sz="1100" b="1" spc="-15" dirty="0">
                          <a:solidFill>
                            <a:srgbClr val="00A650"/>
                          </a:solidFill>
                          <a:latin typeface="Trebuchet MS"/>
                          <a:cs typeface="Trebuchet MS"/>
                        </a:rPr>
                        <a:t>`</a:t>
                      </a:r>
                      <a:r>
                        <a:rPr sz="1100" b="1" spc="-15" dirty="0">
                          <a:solidFill>
                            <a:srgbClr val="00A650"/>
                          </a:solidFill>
                          <a:latin typeface="Segoe UI"/>
                          <a:cs typeface="Segoe UI"/>
                        </a:rPr>
                        <a:t>)</a:t>
                      </a:r>
                      <a:endParaRPr sz="1100">
                        <a:latin typeface="Segoe UI"/>
                        <a:cs typeface="Segoe UI"/>
                      </a:endParaRPr>
                    </a:p>
                  </a:txBody>
                  <a:tcPr marL="0" marR="0" marT="2540"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C2D69B"/>
                    </a:solidFill>
                  </a:tcPr>
                </a:tc>
                <a:tc>
                  <a:txBody>
                    <a:bodyPr/>
                    <a:lstStyle/>
                    <a:p>
                      <a:pPr marL="165735" marR="163195" indent="-635" algn="ctr">
                        <a:lnSpc>
                          <a:spcPct val="113300"/>
                        </a:lnSpc>
                        <a:spcBef>
                          <a:spcPts val="20"/>
                        </a:spcBef>
                      </a:pPr>
                      <a:r>
                        <a:rPr sz="1100" b="1" spc="15" dirty="0">
                          <a:solidFill>
                            <a:srgbClr val="00A650"/>
                          </a:solidFill>
                          <a:latin typeface="Segoe UI"/>
                          <a:cs typeface="Segoe UI"/>
                        </a:rPr>
                        <a:t>Present  </a:t>
                      </a:r>
                      <a:r>
                        <a:rPr sz="1100" b="1" spc="10" dirty="0">
                          <a:solidFill>
                            <a:srgbClr val="00A650"/>
                          </a:solidFill>
                          <a:latin typeface="Segoe UI"/>
                          <a:cs typeface="Segoe UI"/>
                        </a:rPr>
                        <a:t>Value  Factor</a:t>
                      </a:r>
                      <a:r>
                        <a:rPr sz="1100" b="1" spc="-35" dirty="0">
                          <a:solidFill>
                            <a:srgbClr val="00A650"/>
                          </a:solidFill>
                          <a:latin typeface="Segoe UI"/>
                          <a:cs typeface="Segoe UI"/>
                        </a:rPr>
                        <a:t> </a:t>
                      </a:r>
                      <a:r>
                        <a:rPr sz="1100" b="1" dirty="0">
                          <a:solidFill>
                            <a:srgbClr val="00A650"/>
                          </a:solidFill>
                          <a:latin typeface="Segoe UI"/>
                          <a:cs typeface="Segoe UI"/>
                        </a:rPr>
                        <a:t>@  </a:t>
                      </a:r>
                      <a:r>
                        <a:rPr sz="1100" b="1" spc="15" dirty="0">
                          <a:solidFill>
                            <a:srgbClr val="00A650"/>
                          </a:solidFill>
                          <a:latin typeface="Segoe UI"/>
                          <a:cs typeface="Segoe UI"/>
                        </a:rPr>
                        <a:t>25%</a:t>
                      </a:r>
                      <a:endParaRPr sz="1100">
                        <a:latin typeface="Segoe UI"/>
                        <a:cs typeface="Segoe UI"/>
                      </a:endParaRPr>
                    </a:p>
                  </a:txBody>
                  <a:tcPr marL="0" marR="0" marT="2540"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C2D69B"/>
                    </a:solidFill>
                  </a:tcPr>
                </a:tc>
                <a:tc>
                  <a:txBody>
                    <a:bodyPr/>
                    <a:lstStyle/>
                    <a:p>
                      <a:pPr marL="154940" marR="153035" indent="2540" algn="ctr">
                        <a:lnSpc>
                          <a:spcPct val="114500"/>
                        </a:lnSpc>
                        <a:spcBef>
                          <a:spcPts val="5"/>
                        </a:spcBef>
                      </a:pPr>
                      <a:r>
                        <a:rPr sz="1100" b="1" spc="15" dirty="0">
                          <a:solidFill>
                            <a:srgbClr val="00A650"/>
                          </a:solidFill>
                          <a:latin typeface="Segoe UI"/>
                          <a:cs typeface="Segoe UI"/>
                        </a:rPr>
                        <a:t>PV </a:t>
                      </a:r>
                      <a:r>
                        <a:rPr sz="1100" b="1" spc="10" dirty="0">
                          <a:solidFill>
                            <a:srgbClr val="00A650"/>
                          </a:solidFill>
                          <a:latin typeface="Segoe UI"/>
                          <a:cs typeface="Segoe UI"/>
                        </a:rPr>
                        <a:t>of  </a:t>
                      </a:r>
                      <a:r>
                        <a:rPr sz="1100" b="1" spc="15" dirty="0">
                          <a:solidFill>
                            <a:srgbClr val="00A650"/>
                          </a:solidFill>
                          <a:latin typeface="Segoe UI"/>
                          <a:cs typeface="Segoe UI"/>
                        </a:rPr>
                        <a:t>Project</a:t>
                      </a:r>
                      <a:r>
                        <a:rPr sz="1100" b="1" spc="-55" dirty="0">
                          <a:solidFill>
                            <a:srgbClr val="00A650"/>
                          </a:solidFill>
                          <a:latin typeface="Segoe UI"/>
                          <a:cs typeface="Segoe UI"/>
                        </a:rPr>
                        <a:t> </a:t>
                      </a:r>
                      <a:r>
                        <a:rPr sz="1100" b="1" dirty="0">
                          <a:solidFill>
                            <a:srgbClr val="00A650"/>
                          </a:solidFill>
                          <a:latin typeface="Segoe UI"/>
                          <a:cs typeface="Segoe UI"/>
                        </a:rPr>
                        <a:t>A  </a:t>
                      </a:r>
                      <a:r>
                        <a:rPr sz="1100" b="1" spc="-15" dirty="0">
                          <a:solidFill>
                            <a:srgbClr val="00A650"/>
                          </a:solidFill>
                          <a:latin typeface="Segoe UI"/>
                          <a:cs typeface="Segoe UI"/>
                        </a:rPr>
                        <a:t>(</a:t>
                      </a:r>
                      <a:r>
                        <a:rPr sz="1100" b="1" spc="-15" dirty="0">
                          <a:solidFill>
                            <a:srgbClr val="00A650"/>
                          </a:solidFill>
                          <a:latin typeface="Trebuchet MS"/>
                          <a:cs typeface="Trebuchet MS"/>
                        </a:rPr>
                        <a:t>`</a:t>
                      </a:r>
                      <a:r>
                        <a:rPr sz="1100" b="1" spc="-15" dirty="0">
                          <a:solidFill>
                            <a:srgbClr val="00A650"/>
                          </a:solidFill>
                          <a:latin typeface="Segoe UI"/>
                          <a:cs typeface="Segoe UI"/>
                        </a:rPr>
                        <a:t>)</a:t>
                      </a:r>
                      <a:endParaRPr sz="1100">
                        <a:latin typeface="Segoe UI"/>
                        <a:cs typeface="Segoe UI"/>
                      </a:endParaRPr>
                    </a:p>
                  </a:txBody>
                  <a:tcPr marL="0" marR="0" marT="635"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C2D69B"/>
                    </a:solidFill>
                  </a:tcPr>
                </a:tc>
                <a:tc>
                  <a:txBody>
                    <a:bodyPr/>
                    <a:lstStyle/>
                    <a:p>
                      <a:pPr marL="159385" marR="155575" indent="1905" algn="ctr">
                        <a:lnSpc>
                          <a:spcPct val="114500"/>
                        </a:lnSpc>
                        <a:spcBef>
                          <a:spcPts val="5"/>
                        </a:spcBef>
                      </a:pPr>
                      <a:r>
                        <a:rPr sz="1100" b="1" spc="15" dirty="0">
                          <a:solidFill>
                            <a:srgbClr val="00A650"/>
                          </a:solidFill>
                          <a:latin typeface="Segoe UI"/>
                          <a:cs typeface="Segoe UI"/>
                        </a:rPr>
                        <a:t>PV </a:t>
                      </a:r>
                      <a:r>
                        <a:rPr sz="1100" b="1" spc="10" dirty="0">
                          <a:solidFill>
                            <a:srgbClr val="00A650"/>
                          </a:solidFill>
                          <a:latin typeface="Segoe UI"/>
                          <a:cs typeface="Segoe UI"/>
                        </a:rPr>
                        <a:t>of  </a:t>
                      </a:r>
                      <a:r>
                        <a:rPr sz="1100" b="1" spc="15" dirty="0">
                          <a:solidFill>
                            <a:srgbClr val="00A650"/>
                          </a:solidFill>
                          <a:latin typeface="Segoe UI"/>
                          <a:cs typeface="Segoe UI"/>
                        </a:rPr>
                        <a:t>Project</a:t>
                      </a:r>
                      <a:r>
                        <a:rPr sz="1100" b="1" spc="-55" dirty="0">
                          <a:solidFill>
                            <a:srgbClr val="00A650"/>
                          </a:solidFill>
                          <a:latin typeface="Segoe UI"/>
                          <a:cs typeface="Segoe UI"/>
                        </a:rPr>
                        <a:t> </a:t>
                      </a:r>
                      <a:r>
                        <a:rPr sz="1100" b="1" dirty="0">
                          <a:solidFill>
                            <a:srgbClr val="00A650"/>
                          </a:solidFill>
                          <a:latin typeface="Segoe UI"/>
                          <a:cs typeface="Segoe UI"/>
                        </a:rPr>
                        <a:t>B  </a:t>
                      </a:r>
                      <a:r>
                        <a:rPr sz="1100" b="1" spc="-15" dirty="0">
                          <a:solidFill>
                            <a:srgbClr val="00A650"/>
                          </a:solidFill>
                          <a:latin typeface="Segoe UI"/>
                          <a:cs typeface="Segoe UI"/>
                        </a:rPr>
                        <a:t>(</a:t>
                      </a:r>
                      <a:r>
                        <a:rPr sz="1100" b="1" spc="-15" dirty="0">
                          <a:solidFill>
                            <a:srgbClr val="00A650"/>
                          </a:solidFill>
                          <a:latin typeface="Trebuchet MS"/>
                          <a:cs typeface="Trebuchet MS"/>
                        </a:rPr>
                        <a:t>`</a:t>
                      </a:r>
                      <a:r>
                        <a:rPr sz="1100" b="1" spc="-15" dirty="0">
                          <a:solidFill>
                            <a:srgbClr val="00A650"/>
                          </a:solidFill>
                          <a:latin typeface="Segoe UI"/>
                          <a:cs typeface="Segoe UI"/>
                        </a:rPr>
                        <a:t>)</a:t>
                      </a:r>
                      <a:endParaRPr sz="1100">
                        <a:latin typeface="Segoe UI"/>
                        <a:cs typeface="Segoe UI"/>
                      </a:endParaRPr>
                    </a:p>
                  </a:txBody>
                  <a:tcPr marL="0" marR="0" marT="635"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C2D69B"/>
                    </a:solidFill>
                  </a:tcPr>
                </a:tc>
                <a:extLst>
                  <a:ext uri="{0D108BD9-81ED-4DB2-BD59-A6C34878D82A}">
                    <a16:rowId xmlns:a16="http://schemas.microsoft.com/office/drawing/2014/main" val="10000"/>
                  </a:ext>
                </a:extLst>
              </a:tr>
              <a:tr h="216408">
                <a:tc>
                  <a:txBody>
                    <a:bodyPr/>
                    <a:lstStyle/>
                    <a:p>
                      <a:pPr algn="ctr">
                        <a:lnSpc>
                          <a:spcPct val="100000"/>
                        </a:lnSpc>
                        <a:spcBef>
                          <a:spcPts val="195"/>
                        </a:spcBef>
                      </a:pPr>
                      <a:r>
                        <a:rPr sz="1100" dirty="0">
                          <a:latin typeface="Segoe UI"/>
                          <a:cs typeface="Segoe UI"/>
                        </a:rPr>
                        <a:t>0</a:t>
                      </a:r>
                      <a:endParaRPr sz="1100">
                        <a:latin typeface="Segoe UI"/>
                        <a:cs typeface="Segoe UI"/>
                      </a:endParaRPr>
                    </a:p>
                  </a:txBody>
                  <a:tcPr marL="0" marR="0" marT="24765"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EAF1DD"/>
                    </a:solidFill>
                  </a:tcPr>
                </a:tc>
                <a:tc>
                  <a:txBody>
                    <a:bodyPr/>
                    <a:lstStyle/>
                    <a:p>
                      <a:pPr algn="ctr">
                        <a:lnSpc>
                          <a:spcPct val="100000"/>
                        </a:lnSpc>
                        <a:spcBef>
                          <a:spcPts val="195"/>
                        </a:spcBef>
                      </a:pPr>
                      <a:r>
                        <a:rPr sz="1100" spc="15" dirty="0">
                          <a:latin typeface="Segoe UI"/>
                          <a:cs typeface="Segoe UI"/>
                        </a:rPr>
                        <a:t>(1,00,000)</a:t>
                      </a:r>
                      <a:endParaRPr sz="1100">
                        <a:latin typeface="Segoe UI"/>
                        <a:cs typeface="Segoe UI"/>
                      </a:endParaRPr>
                    </a:p>
                  </a:txBody>
                  <a:tcPr marL="0" marR="0" marT="24765"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EAF1DD"/>
                    </a:solidFill>
                  </a:tcPr>
                </a:tc>
                <a:tc>
                  <a:txBody>
                    <a:bodyPr/>
                    <a:lstStyle/>
                    <a:p>
                      <a:pPr marL="106680">
                        <a:lnSpc>
                          <a:spcPct val="100000"/>
                        </a:lnSpc>
                        <a:spcBef>
                          <a:spcPts val="195"/>
                        </a:spcBef>
                      </a:pPr>
                      <a:r>
                        <a:rPr sz="1100" spc="15" dirty="0">
                          <a:latin typeface="Segoe UI"/>
                          <a:cs typeface="Segoe UI"/>
                        </a:rPr>
                        <a:t>(3,00,000)</a:t>
                      </a:r>
                      <a:endParaRPr sz="1100">
                        <a:latin typeface="Segoe UI"/>
                        <a:cs typeface="Segoe UI"/>
                      </a:endParaRPr>
                    </a:p>
                  </a:txBody>
                  <a:tcPr marL="0" marR="0" marT="24765"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EAF1DD"/>
                    </a:solidFill>
                  </a:tcPr>
                </a:tc>
                <a:tc>
                  <a:txBody>
                    <a:bodyPr/>
                    <a:lstStyle/>
                    <a:p>
                      <a:pPr marR="289560" algn="r">
                        <a:lnSpc>
                          <a:spcPct val="100000"/>
                        </a:lnSpc>
                        <a:spcBef>
                          <a:spcPts val="195"/>
                        </a:spcBef>
                      </a:pPr>
                      <a:r>
                        <a:rPr sz="1100" spc="25" dirty="0">
                          <a:latin typeface="Segoe UI"/>
                          <a:cs typeface="Segoe UI"/>
                        </a:rPr>
                        <a:t>1</a:t>
                      </a:r>
                      <a:r>
                        <a:rPr sz="1100" spc="10" dirty="0">
                          <a:latin typeface="Segoe UI"/>
                          <a:cs typeface="Segoe UI"/>
                        </a:rPr>
                        <a:t>.</a:t>
                      </a:r>
                      <a:r>
                        <a:rPr sz="1100" spc="15" dirty="0">
                          <a:latin typeface="Segoe UI"/>
                          <a:cs typeface="Segoe UI"/>
                        </a:rPr>
                        <a:t>000</a:t>
                      </a:r>
                      <a:endParaRPr sz="1100">
                        <a:latin typeface="Segoe UI"/>
                        <a:cs typeface="Segoe UI"/>
                      </a:endParaRPr>
                    </a:p>
                  </a:txBody>
                  <a:tcPr marL="0" marR="0" marT="24765"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EAF1DD"/>
                    </a:solidFill>
                  </a:tcPr>
                </a:tc>
                <a:tc>
                  <a:txBody>
                    <a:bodyPr/>
                    <a:lstStyle/>
                    <a:p>
                      <a:pPr algn="ctr">
                        <a:lnSpc>
                          <a:spcPct val="100000"/>
                        </a:lnSpc>
                        <a:spcBef>
                          <a:spcPts val="195"/>
                        </a:spcBef>
                      </a:pPr>
                      <a:r>
                        <a:rPr sz="1100" spc="15" dirty="0">
                          <a:latin typeface="Segoe UI"/>
                          <a:cs typeface="Segoe UI"/>
                        </a:rPr>
                        <a:t>(1,00,000)</a:t>
                      </a:r>
                      <a:endParaRPr sz="1100">
                        <a:latin typeface="Segoe UI"/>
                        <a:cs typeface="Segoe UI"/>
                      </a:endParaRPr>
                    </a:p>
                  </a:txBody>
                  <a:tcPr marL="0" marR="0" marT="24765"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EAF1DD"/>
                    </a:solidFill>
                  </a:tcPr>
                </a:tc>
                <a:tc>
                  <a:txBody>
                    <a:bodyPr/>
                    <a:lstStyle/>
                    <a:p>
                      <a:pPr algn="ctr">
                        <a:lnSpc>
                          <a:spcPct val="100000"/>
                        </a:lnSpc>
                        <a:spcBef>
                          <a:spcPts val="195"/>
                        </a:spcBef>
                      </a:pPr>
                      <a:r>
                        <a:rPr sz="1100" spc="15" dirty="0">
                          <a:latin typeface="Segoe UI"/>
                          <a:cs typeface="Segoe UI"/>
                        </a:rPr>
                        <a:t>(3,00,000)</a:t>
                      </a:r>
                      <a:endParaRPr sz="1100">
                        <a:latin typeface="Segoe UI"/>
                        <a:cs typeface="Segoe UI"/>
                      </a:endParaRPr>
                    </a:p>
                  </a:txBody>
                  <a:tcPr marL="0" marR="0" marT="24765"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EAF1DD"/>
                    </a:solidFill>
                  </a:tcPr>
                </a:tc>
                <a:extLst>
                  <a:ext uri="{0D108BD9-81ED-4DB2-BD59-A6C34878D82A}">
                    <a16:rowId xmlns:a16="http://schemas.microsoft.com/office/drawing/2014/main" val="10001"/>
                  </a:ext>
                </a:extLst>
              </a:tr>
              <a:tr h="217931">
                <a:tc>
                  <a:txBody>
                    <a:bodyPr/>
                    <a:lstStyle/>
                    <a:p>
                      <a:pPr algn="ctr">
                        <a:lnSpc>
                          <a:spcPct val="100000"/>
                        </a:lnSpc>
                        <a:spcBef>
                          <a:spcPts val="204"/>
                        </a:spcBef>
                      </a:pPr>
                      <a:r>
                        <a:rPr sz="1100" dirty="0">
                          <a:latin typeface="Segoe UI"/>
                          <a:cs typeface="Segoe UI"/>
                        </a:rPr>
                        <a:t>1</a:t>
                      </a:r>
                      <a:endParaRPr sz="1100">
                        <a:latin typeface="Segoe UI"/>
                        <a:cs typeface="Segoe UI"/>
                      </a:endParaRPr>
                    </a:p>
                  </a:txBody>
                  <a:tcPr marL="0" marR="0" marT="26034"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EAF1DD"/>
                    </a:solidFill>
                  </a:tcPr>
                </a:tc>
                <a:tc>
                  <a:txBody>
                    <a:bodyPr/>
                    <a:lstStyle/>
                    <a:p>
                      <a:pPr algn="ctr">
                        <a:lnSpc>
                          <a:spcPct val="100000"/>
                        </a:lnSpc>
                        <a:spcBef>
                          <a:spcPts val="204"/>
                        </a:spcBef>
                      </a:pPr>
                      <a:r>
                        <a:rPr sz="1100" spc="15" dirty="0">
                          <a:latin typeface="Segoe UI"/>
                          <a:cs typeface="Segoe UI"/>
                        </a:rPr>
                        <a:t>50,000</a:t>
                      </a:r>
                      <a:endParaRPr sz="1100">
                        <a:latin typeface="Segoe UI"/>
                        <a:cs typeface="Segoe UI"/>
                      </a:endParaRPr>
                    </a:p>
                  </a:txBody>
                  <a:tcPr marL="0" marR="0" marT="26034"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EAF1DD"/>
                    </a:solidFill>
                  </a:tcPr>
                </a:tc>
                <a:tc>
                  <a:txBody>
                    <a:bodyPr/>
                    <a:lstStyle/>
                    <a:p>
                      <a:pPr marL="150495">
                        <a:lnSpc>
                          <a:spcPct val="100000"/>
                        </a:lnSpc>
                        <a:spcBef>
                          <a:spcPts val="204"/>
                        </a:spcBef>
                      </a:pPr>
                      <a:r>
                        <a:rPr sz="1100" spc="15" dirty="0">
                          <a:latin typeface="Segoe UI"/>
                          <a:cs typeface="Segoe UI"/>
                        </a:rPr>
                        <a:t>1,40,000</a:t>
                      </a:r>
                      <a:endParaRPr sz="1100">
                        <a:latin typeface="Segoe UI"/>
                        <a:cs typeface="Segoe UI"/>
                      </a:endParaRPr>
                    </a:p>
                  </a:txBody>
                  <a:tcPr marL="0" marR="0" marT="26034"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EAF1DD"/>
                    </a:solidFill>
                  </a:tcPr>
                </a:tc>
                <a:tc>
                  <a:txBody>
                    <a:bodyPr/>
                    <a:lstStyle/>
                    <a:p>
                      <a:pPr marR="289560" algn="r">
                        <a:lnSpc>
                          <a:spcPct val="100000"/>
                        </a:lnSpc>
                        <a:spcBef>
                          <a:spcPts val="204"/>
                        </a:spcBef>
                      </a:pPr>
                      <a:r>
                        <a:rPr sz="1100" spc="25" dirty="0">
                          <a:latin typeface="Segoe UI"/>
                          <a:cs typeface="Segoe UI"/>
                        </a:rPr>
                        <a:t>0</a:t>
                      </a:r>
                      <a:r>
                        <a:rPr sz="1100" spc="10" dirty="0">
                          <a:latin typeface="Segoe UI"/>
                          <a:cs typeface="Segoe UI"/>
                        </a:rPr>
                        <a:t>.</a:t>
                      </a:r>
                      <a:r>
                        <a:rPr sz="1100" spc="15" dirty="0">
                          <a:latin typeface="Segoe UI"/>
                          <a:cs typeface="Segoe UI"/>
                        </a:rPr>
                        <a:t>800</a:t>
                      </a:r>
                      <a:endParaRPr sz="1100">
                        <a:latin typeface="Segoe UI"/>
                        <a:cs typeface="Segoe UI"/>
                      </a:endParaRPr>
                    </a:p>
                  </a:txBody>
                  <a:tcPr marL="0" marR="0" marT="26034"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EAF1DD"/>
                    </a:solidFill>
                  </a:tcPr>
                </a:tc>
                <a:tc>
                  <a:txBody>
                    <a:bodyPr/>
                    <a:lstStyle/>
                    <a:p>
                      <a:pPr algn="ctr">
                        <a:lnSpc>
                          <a:spcPct val="100000"/>
                        </a:lnSpc>
                        <a:spcBef>
                          <a:spcPts val="204"/>
                        </a:spcBef>
                      </a:pPr>
                      <a:r>
                        <a:rPr sz="1100" spc="15" dirty="0">
                          <a:latin typeface="Segoe UI"/>
                          <a:cs typeface="Segoe UI"/>
                        </a:rPr>
                        <a:t>40,000</a:t>
                      </a:r>
                      <a:endParaRPr sz="1100">
                        <a:latin typeface="Segoe UI"/>
                        <a:cs typeface="Segoe UI"/>
                      </a:endParaRPr>
                    </a:p>
                  </a:txBody>
                  <a:tcPr marL="0" marR="0" marT="26034"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EAF1DD"/>
                    </a:solidFill>
                  </a:tcPr>
                </a:tc>
                <a:tc>
                  <a:txBody>
                    <a:bodyPr/>
                    <a:lstStyle/>
                    <a:p>
                      <a:pPr algn="ctr">
                        <a:lnSpc>
                          <a:spcPct val="100000"/>
                        </a:lnSpc>
                        <a:spcBef>
                          <a:spcPts val="204"/>
                        </a:spcBef>
                      </a:pPr>
                      <a:r>
                        <a:rPr sz="1100" spc="15" dirty="0">
                          <a:latin typeface="Segoe UI"/>
                          <a:cs typeface="Segoe UI"/>
                        </a:rPr>
                        <a:t>1,12,000</a:t>
                      </a:r>
                      <a:endParaRPr sz="1100">
                        <a:latin typeface="Segoe UI"/>
                        <a:cs typeface="Segoe UI"/>
                      </a:endParaRPr>
                    </a:p>
                  </a:txBody>
                  <a:tcPr marL="0" marR="0" marT="26034"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EAF1DD"/>
                    </a:solidFill>
                  </a:tcPr>
                </a:tc>
                <a:extLst>
                  <a:ext uri="{0D108BD9-81ED-4DB2-BD59-A6C34878D82A}">
                    <a16:rowId xmlns:a16="http://schemas.microsoft.com/office/drawing/2014/main" val="10002"/>
                  </a:ext>
                </a:extLst>
              </a:tr>
              <a:tr h="217925">
                <a:tc>
                  <a:txBody>
                    <a:bodyPr/>
                    <a:lstStyle/>
                    <a:p>
                      <a:pPr algn="ctr">
                        <a:lnSpc>
                          <a:spcPct val="100000"/>
                        </a:lnSpc>
                        <a:spcBef>
                          <a:spcPts val="195"/>
                        </a:spcBef>
                      </a:pPr>
                      <a:r>
                        <a:rPr sz="1100" dirty="0">
                          <a:latin typeface="Segoe UI"/>
                          <a:cs typeface="Segoe UI"/>
                        </a:rPr>
                        <a:t>2</a:t>
                      </a:r>
                      <a:endParaRPr sz="1100">
                        <a:latin typeface="Segoe UI"/>
                        <a:cs typeface="Segoe UI"/>
                      </a:endParaRPr>
                    </a:p>
                  </a:txBody>
                  <a:tcPr marL="0" marR="0" marT="24765"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EAF1DD"/>
                    </a:solidFill>
                  </a:tcPr>
                </a:tc>
                <a:tc>
                  <a:txBody>
                    <a:bodyPr/>
                    <a:lstStyle/>
                    <a:p>
                      <a:pPr algn="ctr">
                        <a:lnSpc>
                          <a:spcPct val="100000"/>
                        </a:lnSpc>
                        <a:spcBef>
                          <a:spcPts val="195"/>
                        </a:spcBef>
                      </a:pPr>
                      <a:r>
                        <a:rPr sz="1100" spc="15" dirty="0">
                          <a:latin typeface="Segoe UI"/>
                          <a:cs typeface="Segoe UI"/>
                        </a:rPr>
                        <a:t>60,000</a:t>
                      </a:r>
                      <a:endParaRPr sz="1100">
                        <a:latin typeface="Segoe UI"/>
                        <a:cs typeface="Segoe UI"/>
                      </a:endParaRPr>
                    </a:p>
                  </a:txBody>
                  <a:tcPr marL="0" marR="0" marT="24765"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EAF1DD"/>
                    </a:solidFill>
                  </a:tcPr>
                </a:tc>
                <a:tc>
                  <a:txBody>
                    <a:bodyPr/>
                    <a:lstStyle/>
                    <a:p>
                      <a:pPr marL="150495">
                        <a:lnSpc>
                          <a:spcPct val="100000"/>
                        </a:lnSpc>
                        <a:spcBef>
                          <a:spcPts val="195"/>
                        </a:spcBef>
                      </a:pPr>
                      <a:r>
                        <a:rPr sz="1100" spc="15" dirty="0">
                          <a:latin typeface="Segoe UI"/>
                          <a:cs typeface="Segoe UI"/>
                        </a:rPr>
                        <a:t>1,90,000</a:t>
                      </a:r>
                      <a:endParaRPr sz="1100">
                        <a:latin typeface="Segoe UI"/>
                        <a:cs typeface="Segoe UI"/>
                      </a:endParaRPr>
                    </a:p>
                  </a:txBody>
                  <a:tcPr marL="0" marR="0" marT="24765"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EAF1DD"/>
                    </a:solidFill>
                  </a:tcPr>
                </a:tc>
                <a:tc>
                  <a:txBody>
                    <a:bodyPr/>
                    <a:lstStyle/>
                    <a:p>
                      <a:pPr marR="289560" algn="r">
                        <a:lnSpc>
                          <a:spcPct val="100000"/>
                        </a:lnSpc>
                        <a:spcBef>
                          <a:spcPts val="195"/>
                        </a:spcBef>
                      </a:pPr>
                      <a:r>
                        <a:rPr sz="1100" spc="25" dirty="0">
                          <a:latin typeface="Segoe UI"/>
                          <a:cs typeface="Segoe UI"/>
                        </a:rPr>
                        <a:t>0</a:t>
                      </a:r>
                      <a:r>
                        <a:rPr sz="1100" spc="10" dirty="0">
                          <a:latin typeface="Segoe UI"/>
                          <a:cs typeface="Segoe UI"/>
                        </a:rPr>
                        <a:t>.</a:t>
                      </a:r>
                      <a:r>
                        <a:rPr sz="1100" spc="15" dirty="0">
                          <a:latin typeface="Segoe UI"/>
                          <a:cs typeface="Segoe UI"/>
                        </a:rPr>
                        <a:t>640</a:t>
                      </a:r>
                      <a:endParaRPr sz="1100">
                        <a:latin typeface="Segoe UI"/>
                        <a:cs typeface="Segoe UI"/>
                      </a:endParaRPr>
                    </a:p>
                  </a:txBody>
                  <a:tcPr marL="0" marR="0" marT="24765"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EAF1DD"/>
                    </a:solidFill>
                  </a:tcPr>
                </a:tc>
                <a:tc>
                  <a:txBody>
                    <a:bodyPr/>
                    <a:lstStyle/>
                    <a:p>
                      <a:pPr algn="ctr">
                        <a:lnSpc>
                          <a:spcPct val="100000"/>
                        </a:lnSpc>
                        <a:spcBef>
                          <a:spcPts val="195"/>
                        </a:spcBef>
                      </a:pPr>
                      <a:r>
                        <a:rPr sz="1100" spc="15" dirty="0">
                          <a:latin typeface="Segoe UI"/>
                          <a:cs typeface="Segoe UI"/>
                        </a:rPr>
                        <a:t>38,400</a:t>
                      </a:r>
                      <a:endParaRPr sz="1100">
                        <a:latin typeface="Segoe UI"/>
                        <a:cs typeface="Segoe UI"/>
                      </a:endParaRPr>
                    </a:p>
                  </a:txBody>
                  <a:tcPr marL="0" marR="0" marT="24765"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EAF1DD"/>
                    </a:solidFill>
                  </a:tcPr>
                </a:tc>
                <a:tc>
                  <a:txBody>
                    <a:bodyPr/>
                    <a:lstStyle/>
                    <a:p>
                      <a:pPr algn="ctr">
                        <a:lnSpc>
                          <a:spcPct val="100000"/>
                        </a:lnSpc>
                        <a:spcBef>
                          <a:spcPts val="195"/>
                        </a:spcBef>
                      </a:pPr>
                      <a:r>
                        <a:rPr sz="1100" spc="15" dirty="0">
                          <a:latin typeface="Segoe UI"/>
                          <a:cs typeface="Segoe UI"/>
                        </a:rPr>
                        <a:t>1,21,600</a:t>
                      </a:r>
                      <a:endParaRPr sz="1100">
                        <a:latin typeface="Segoe UI"/>
                        <a:cs typeface="Segoe UI"/>
                      </a:endParaRPr>
                    </a:p>
                  </a:txBody>
                  <a:tcPr marL="0" marR="0" marT="24765"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EAF1DD"/>
                    </a:solidFill>
                  </a:tcPr>
                </a:tc>
                <a:extLst>
                  <a:ext uri="{0D108BD9-81ED-4DB2-BD59-A6C34878D82A}">
                    <a16:rowId xmlns:a16="http://schemas.microsoft.com/office/drawing/2014/main" val="10003"/>
                  </a:ext>
                </a:extLst>
              </a:tr>
              <a:tr h="217938">
                <a:tc>
                  <a:txBody>
                    <a:bodyPr/>
                    <a:lstStyle/>
                    <a:p>
                      <a:pPr algn="ctr">
                        <a:lnSpc>
                          <a:spcPct val="100000"/>
                        </a:lnSpc>
                        <a:spcBef>
                          <a:spcPts val="195"/>
                        </a:spcBef>
                      </a:pPr>
                      <a:r>
                        <a:rPr sz="1100" dirty="0">
                          <a:latin typeface="Segoe UI"/>
                          <a:cs typeface="Segoe UI"/>
                        </a:rPr>
                        <a:t>3</a:t>
                      </a:r>
                      <a:endParaRPr sz="1100">
                        <a:latin typeface="Segoe UI"/>
                        <a:cs typeface="Segoe UI"/>
                      </a:endParaRPr>
                    </a:p>
                  </a:txBody>
                  <a:tcPr marL="0" marR="0" marT="24765"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EAF1DD"/>
                    </a:solidFill>
                  </a:tcPr>
                </a:tc>
                <a:tc>
                  <a:txBody>
                    <a:bodyPr/>
                    <a:lstStyle/>
                    <a:p>
                      <a:pPr algn="ctr">
                        <a:lnSpc>
                          <a:spcPct val="100000"/>
                        </a:lnSpc>
                        <a:spcBef>
                          <a:spcPts val="195"/>
                        </a:spcBef>
                      </a:pPr>
                      <a:r>
                        <a:rPr sz="1100" spc="15" dirty="0">
                          <a:latin typeface="Segoe UI"/>
                          <a:cs typeface="Segoe UI"/>
                        </a:rPr>
                        <a:t>40,000</a:t>
                      </a:r>
                      <a:endParaRPr sz="1100">
                        <a:latin typeface="Segoe UI"/>
                        <a:cs typeface="Segoe UI"/>
                      </a:endParaRPr>
                    </a:p>
                  </a:txBody>
                  <a:tcPr marL="0" marR="0" marT="24765"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EAF1DD"/>
                    </a:solidFill>
                  </a:tcPr>
                </a:tc>
                <a:tc>
                  <a:txBody>
                    <a:bodyPr/>
                    <a:lstStyle/>
                    <a:p>
                      <a:pPr marL="150495">
                        <a:lnSpc>
                          <a:spcPct val="100000"/>
                        </a:lnSpc>
                        <a:spcBef>
                          <a:spcPts val="195"/>
                        </a:spcBef>
                      </a:pPr>
                      <a:r>
                        <a:rPr sz="1100" spc="15" dirty="0">
                          <a:latin typeface="Segoe UI"/>
                          <a:cs typeface="Segoe UI"/>
                        </a:rPr>
                        <a:t>1,00,000</a:t>
                      </a:r>
                      <a:endParaRPr sz="1100">
                        <a:latin typeface="Segoe UI"/>
                        <a:cs typeface="Segoe UI"/>
                      </a:endParaRPr>
                    </a:p>
                  </a:txBody>
                  <a:tcPr marL="0" marR="0" marT="24765"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EAF1DD"/>
                    </a:solidFill>
                  </a:tcPr>
                </a:tc>
                <a:tc>
                  <a:txBody>
                    <a:bodyPr/>
                    <a:lstStyle/>
                    <a:p>
                      <a:pPr marR="289560" algn="r">
                        <a:lnSpc>
                          <a:spcPct val="100000"/>
                        </a:lnSpc>
                        <a:spcBef>
                          <a:spcPts val="195"/>
                        </a:spcBef>
                      </a:pPr>
                      <a:r>
                        <a:rPr sz="1100" spc="25" dirty="0">
                          <a:latin typeface="Segoe UI"/>
                          <a:cs typeface="Segoe UI"/>
                        </a:rPr>
                        <a:t>0</a:t>
                      </a:r>
                      <a:r>
                        <a:rPr sz="1100" spc="10" dirty="0">
                          <a:latin typeface="Segoe UI"/>
                          <a:cs typeface="Segoe UI"/>
                        </a:rPr>
                        <a:t>.</a:t>
                      </a:r>
                      <a:r>
                        <a:rPr sz="1100" spc="15" dirty="0">
                          <a:latin typeface="Segoe UI"/>
                          <a:cs typeface="Segoe UI"/>
                        </a:rPr>
                        <a:t>512</a:t>
                      </a:r>
                      <a:endParaRPr sz="1100">
                        <a:latin typeface="Segoe UI"/>
                        <a:cs typeface="Segoe UI"/>
                      </a:endParaRPr>
                    </a:p>
                  </a:txBody>
                  <a:tcPr marL="0" marR="0" marT="24765"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EAF1DD"/>
                    </a:solidFill>
                  </a:tcPr>
                </a:tc>
                <a:tc>
                  <a:txBody>
                    <a:bodyPr/>
                    <a:lstStyle/>
                    <a:p>
                      <a:pPr algn="ctr">
                        <a:lnSpc>
                          <a:spcPct val="100000"/>
                        </a:lnSpc>
                        <a:spcBef>
                          <a:spcPts val="195"/>
                        </a:spcBef>
                      </a:pPr>
                      <a:r>
                        <a:rPr sz="1100" spc="15" dirty="0">
                          <a:latin typeface="Segoe UI"/>
                          <a:cs typeface="Segoe UI"/>
                        </a:rPr>
                        <a:t>20,480</a:t>
                      </a:r>
                      <a:endParaRPr sz="1100">
                        <a:latin typeface="Segoe UI"/>
                        <a:cs typeface="Segoe UI"/>
                      </a:endParaRPr>
                    </a:p>
                  </a:txBody>
                  <a:tcPr marL="0" marR="0" marT="24765"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EAF1DD"/>
                    </a:solidFill>
                  </a:tcPr>
                </a:tc>
                <a:tc>
                  <a:txBody>
                    <a:bodyPr/>
                    <a:lstStyle/>
                    <a:p>
                      <a:pPr algn="ctr">
                        <a:lnSpc>
                          <a:spcPct val="100000"/>
                        </a:lnSpc>
                        <a:spcBef>
                          <a:spcPts val="195"/>
                        </a:spcBef>
                      </a:pPr>
                      <a:r>
                        <a:rPr sz="1100" spc="15" dirty="0">
                          <a:latin typeface="Segoe UI"/>
                          <a:cs typeface="Segoe UI"/>
                        </a:rPr>
                        <a:t>51,200</a:t>
                      </a:r>
                      <a:endParaRPr sz="1100">
                        <a:latin typeface="Segoe UI"/>
                        <a:cs typeface="Segoe UI"/>
                      </a:endParaRPr>
                    </a:p>
                  </a:txBody>
                  <a:tcPr marL="0" marR="0" marT="24765"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EAF1DD"/>
                    </a:solidFill>
                  </a:tcPr>
                </a:tc>
                <a:extLst>
                  <a:ext uri="{0D108BD9-81ED-4DB2-BD59-A6C34878D82A}">
                    <a16:rowId xmlns:a16="http://schemas.microsoft.com/office/drawing/2014/main" val="10004"/>
                  </a:ext>
                </a:extLst>
              </a:tr>
              <a:tr h="217931">
                <a:tc>
                  <a:txBody>
                    <a:bodyPr/>
                    <a:lstStyle/>
                    <a:p>
                      <a:pPr>
                        <a:lnSpc>
                          <a:spcPct val="100000"/>
                        </a:lnSpc>
                      </a:pPr>
                      <a:endParaRPr sz="1000">
                        <a:latin typeface="Times New Roman"/>
                        <a:cs typeface="Times New Roman"/>
                      </a:endParaRPr>
                    </a:p>
                  </a:txBody>
                  <a:tcPr marL="0" marR="0" marT="0"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EAF1DD"/>
                    </a:solidFill>
                  </a:tcPr>
                </a:tc>
                <a:tc>
                  <a:txBody>
                    <a:bodyPr/>
                    <a:lstStyle/>
                    <a:p>
                      <a:pPr>
                        <a:lnSpc>
                          <a:spcPct val="100000"/>
                        </a:lnSpc>
                      </a:pPr>
                      <a:endParaRPr sz="1000">
                        <a:latin typeface="Times New Roman"/>
                        <a:cs typeface="Times New Roman"/>
                      </a:endParaRPr>
                    </a:p>
                  </a:txBody>
                  <a:tcPr marL="0" marR="0" marT="0"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EAF1DD"/>
                    </a:solidFill>
                  </a:tcPr>
                </a:tc>
                <a:tc>
                  <a:txBody>
                    <a:bodyPr/>
                    <a:lstStyle/>
                    <a:p>
                      <a:pPr>
                        <a:lnSpc>
                          <a:spcPct val="100000"/>
                        </a:lnSpc>
                      </a:pPr>
                      <a:endParaRPr sz="1000">
                        <a:latin typeface="Times New Roman"/>
                        <a:cs typeface="Times New Roman"/>
                      </a:endParaRPr>
                    </a:p>
                  </a:txBody>
                  <a:tcPr marL="0" marR="0" marT="0"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EAF1DD"/>
                    </a:solidFill>
                  </a:tcPr>
                </a:tc>
                <a:tc>
                  <a:txBody>
                    <a:bodyPr/>
                    <a:lstStyle/>
                    <a:p>
                      <a:pPr>
                        <a:lnSpc>
                          <a:spcPct val="100000"/>
                        </a:lnSpc>
                      </a:pPr>
                      <a:endParaRPr sz="1000">
                        <a:latin typeface="Times New Roman"/>
                        <a:cs typeface="Times New Roman"/>
                      </a:endParaRPr>
                    </a:p>
                  </a:txBody>
                  <a:tcPr marL="0" marR="0" marT="0"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EAF1DD"/>
                    </a:solidFill>
                  </a:tcPr>
                </a:tc>
                <a:tc>
                  <a:txBody>
                    <a:bodyPr/>
                    <a:lstStyle/>
                    <a:p>
                      <a:pPr algn="ctr">
                        <a:lnSpc>
                          <a:spcPct val="100000"/>
                        </a:lnSpc>
                        <a:spcBef>
                          <a:spcPts val="195"/>
                        </a:spcBef>
                      </a:pPr>
                      <a:r>
                        <a:rPr sz="1100" spc="15" dirty="0">
                          <a:latin typeface="Segoe UI"/>
                          <a:cs typeface="Segoe UI"/>
                        </a:rPr>
                        <a:t>(1,120)</a:t>
                      </a:r>
                      <a:endParaRPr sz="1100">
                        <a:latin typeface="Segoe UI"/>
                        <a:cs typeface="Segoe UI"/>
                      </a:endParaRPr>
                    </a:p>
                  </a:txBody>
                  <a:tcPr marL="0" marR="0" marT="24765"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EAF1DD"/>
                    </a:solidFill>
                  </a:tcPr>
                </a:tc>
                <a:tc>
                  <a:txBody>
                    <a:bodyPr/>
                    <a:lstStyle/>
                    <a:p>
                      <a:pPr algn="ctr">
                        <a:lnSpc>
                          <a:spcPct val="100000"/>
                        </a:lnSpc>
                        <a:spcBef>
                          <a:spcPts val="195"/>
                        </a:spcBef>
                      </a:pPr>
                      <a:r>
                        <a:rPr sz="1100" spc="15" dirty="0">
                          <a:latin typeface="Segoe UI"/>
                          <a:cs typeface="Segoe UI"/>
                        </a:rPr>
                        <a:t>(15,200)</a:t>
                      </a:r>
                      <a:endParaRPr sz="1100">
                        <a:latin typeface="Segoe UI"/>
                        <a:cs typeface="Segoe UI"/>
                      </a:endParaRPr>
                    </a:p>
                  </a:txBody>
                  <a:tcPr marL="0" marR="0" marT="24765"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EAF1DD"/>
                    </a:solidFill>
                  </a:tcPr>
                </a:tc>
                <a:extLst>
                  <a:ext uri="{0D108BD9-81ED-4DB2-BD59-A6C34878D82A}">
                    <a16:rowId xmlns:a16="http://schemas.microsoft.com/office/drawing/2014/main" val="10005"/>
                  </a:ext>
                </a:extLst>
              </a:tr>
            </a:tbl>
          </a:graphicData>
        </a:graphic>
      </p:graphicFrame>
      <p:sp>
        <p:nvSpPr>
          <p:cNvPr id="6" name="object 6"/>
          <p:cNvSpPr txBox="1"/>
          <p:nvPr/>
        </p:nvSpPr>
        <p:spPr>
          <a:xfrm>
            <a:off x="901700" y="6321665"/>
            <a:ext cx="5282565" cy="397510"/>
          </a:xfrm>
          <a:prstGeom prst="rect">
            <a:avLst/>
          </a:prstGeom>
        </p:spPr>
        <p:txBody>
          <a:bodyPr vert="horz" wrap="square" lIns="0" tIns="12700" rIns="0" bIns="0" rtlCol="0">
            <a:spAutoFit/>
          </a:bodyPr>
          <a:lstStyle/>
          <a:p>
            <a:pPr marL="12700" marR="5080">
              <a:lnSpc>
                <a:spcPct val="110900"/>
              </a:lnSpc>
              <a:spcBef>
                <a:spcPts val="100"/>
              </a:spcBef>
            </a:pPr>
            <a:r>
              <a:rPr sz="1100" spc="15" dirty="0">
                <a:latin typeface="Segoe UI"/>
                <a:cs typeface="Segoe UI"/>
              </a:rPr>
              <a:t>The internal </a:t>
            </a:r>
            <a:r>
              <a:rPr sz="1100" spc="10" dirty="0">
                <a:latin typeface="Segoe UI"/>
                <a:cs typeface="Segoe UI"/>
              </a:rPr>
              <a:t>rate of return is, </a:t>
            </a:r>
            <a:r>
              <a:rPr sz="1100" spc="15" dirty="0">
                <a:latin typeface="Segoe UI"/>
                <a:cs typeface="Segoe UI"/>
              </a:rPr>
              <a:t>thus, </a:t>
            </a:r>
            <a:r>
              <a:rPr sz="1100" spc="10" dirty="0">
                <a:latin typeface="Segoe UI"/>
                <a:cs typeface="Segoe UI"/>
              </a:rPr>
              <a:t>more than 20% but less than 25%. The exact rate  </a:t>
            </a:r>
            <a:r>
              <a:rPr sz="1100" spc="15" dirty="0">
                <a:latin typeface="Segoe UI"/>
                <a:cs typeface="Segoe UI"/>
              </a:rPr>
              <a:t>can </a:t>
            </a:r>
            <a:r>
              <a:rPr sz="1100" spc="10" dirty="0">
                <a:latin typeface="Segoe UI"/>
                <a:cs typeface="Segoe UI"/>
              </a:rPr>
              <a:t>be </a:t>
            </a:r>
            <a:r>
              <a:rPr sz="1100" spc="15" dirty="0">
                <a:latin typeface="Segoe UI"/>
                <a:cs typeface="Segoe UI"/>
              </a:rPr>
              <a:t>obtained </a:t>
            </a:r>
            <a:r>
              <a:rPr sz="1100" spc="5" dirty="0">
                <a:latin typeface="Segoe UI"/>
                <a:cs typeface="Segoe UI"/>
              </a:rPr>
              <a:t>by</a:t>
            </a:r>
            <a:r>
              <a:rPr sz="1100" spc="90" dirty="0">
                <a:latin typeface="Segoe UI"/>
                <a:cs typeface="Segoe UI"/>
              </a:rPr>
              <a:t> </a:t>
            </a:r>
            <a:r>
              <a:rPr sz="1100" spc="15" dirty="0">
                <a:latin typeface="Segoe UI"/>
                <a:cs typeface="Segoe UI"/>
              </a:rPr>
              <a:t>interpolation:</a:t>
            </a:r>
            <a:endParaRPr sz="1100">
              <a:latin typeface="Segoe UI"/>
              <a:cs typeface="Segoe UI"/>
            </a:endParaRPr>
          </a:p>
        </p:txBody>
      </p:sp>
      <p:sp>
        <p:nvSpPr>
          <p:cNvPr id="7" name="object 7"/>
          <p:cNvSpPr txBox="1"/>
          <p:nvPr/>
        </p:nvSpPr>
        <p:spPr>
          <a:xfrm>
            <a:off x="5381881" y="6920052"/>
            <a:ext cx="80010" cy="194945"/>
          </a:xfrm>
          <a:prstGeom prst="rect">
            <a:avLst/>
          </a:prstGeom>
        </p:spPr>
        <p:txBody>
          <a:bodyPr vert="horz" wrap="square" lIns="0" tIns="13970" rIns="0" bIns="0" rtlCol="0">
            <a:spAutoFit/>
          </a:bodyPr>
          <a:lstStyle/>
          <a:p>
            <a:pPr marL="12700">
              <a:lnSpc>
                <a:spcPct val="100000"/>
              </a:lnSpc>
              <a:spcBef>
                <a:spcPts val="110"/>
              </a:spcBef>
            </a:pPr>
            <a:r>
              <a:rPr sz="1100" dirty="0">
                <a:latin typeface="Symbol"/>
                <a:cs typeface="Symbol"/>
              </a:rPr>
              <a:t></a:t>
            </a:r>
            <a:endParaRPr sz="1100">
              <a:latin typeface="Symbol"/>
              <a:cs typeface="Symbol"/>
            </a:endParaRPr>
          </a:p>
        </p:txBody>
      </p:sp>
      <p:sp>
        <p:nvSpPr>
          <p:cNvPr id="8" name="object 8"/>
          <p:cNvSpPr txBox="1"/>
          <p:nvPr/>
        </p:nvSpPr>
        <p:spPr>
          <a:xfrm>
            <a:off x="4600921" y="7008606"/>
            <a:ext cx="80010" cy="194945"/>
          </a:xfrm>
          <a:prstGeom prst="rect">
            <a:avLst/>
          </a:prstGeom>
        </p:spPr>
        <p:txBody>
          <a:bodyPr vert="horz" wrap="square" lIns="0" tIns="13970" rIns="0" bIns="0" rtlCol="0">
            <a:spAutoFit/>
          </a:bodyPr>
          <a:lstStyle/>
          <a:p>
            <a:pPr marL="12700">
              <a:lnSpc>
                <a:spcPct val="100000"/>
              </a:lnSpc>
              <a:spcBef>
                <a:spcPts val="110"/>
              </a:spcBef>
            </a:pPr>
            <a:r>
              <a:rPr sz="1100" dirty="0">
                <a:latin typeface="Symbol"/>
                <a:cs typeface="Symbol"/>
              </a:rPr>
              <a:t></a:t>
            </a:r>
            <a:endParaRPr sz="1100">
              <a:latin typeface="Symbol"/>
              <a:cs typeface="Symbol"/>
            </a:endParaRPr>
          </a:p>
        </p:txBody>
      </p:sp>
      <p:sp>
        <p:nvSpPr>
          <p:cNvPr id="9" name="object 9"/>
          <p:cNvSpPr txBox="1"/>
          <p:nvPr/>
        </p:nvSpPr>
        <p:spPr>
          <a:xfrm>
            <a:off x="5381881" y="7008606"/>
            <a:ext cx="80010" cy="194945"/>
          </a:xfrm>
          <a:prstGeom prst="rect">
            <a:avLst/>
          </a:prstGeom>
        </p:spPr>
        <p:txBody>
          <a:bodyPr vert="horz" wrap="square" lIns="0" tIns="13970" rIns="0" bIns="0" rtlCol="0">
            <a:spAutoFit/>
          </a:bodyPr>
          <a:lstStyle/>
          <a:p>
            <a:pPr marL="12700">
              <a:lnSpc>
                <a:spcPct val="100000"/>
              </a:lnSpc>
              <a:spcBef>
                <a:spcPts val="110"/>
              </a:spcBef>
            </a:pPr>
            <a:r>
              <a:rPr sz="1100" dirty="0">
                <a:latin typeface="Symbol"/>
                <a:cs typeface="Symbol"/>
              </a:rPr>
              <a:t></a:t>
            </a:r>
            <a:endParaRPr sz="1100">
              <a:latin typeface="Symbol"/>
              <a:cs typeface="Symbol"/>
            </a:endParaRPr>
          </a:p>
        </p:txBody>
      </p:sp>
      <p:sp>
        <p:nvSpPr>
          <p:cNvPr id="10" name="object 10"/>
          <p:cNvSpPr txBox="1"/>
          <p:nvPr/>
        </p:nvSpPr>
        <p:spPr>
          <a:xfrm>
            <a:off x="2313132" y="6990283"/>
            <a:ext cx="2783840" cy="194945"/>
          </a:xfrm>
          <a:prstGeom prst="rect">
            <a:avLst/>
          </a:prstGeom>
        </p:spPr>
        <p:txBody>
          <a:bodyPr vert="horz" wrap="square" lIns="0" tIns="13970" rIns="0" bIns="0" rtlCol="0">
            <a:spAutoFit/>
          </a:bodyPr>
          <a:lstStyle/>
          <a:p>
            <a:pPr marL="38100">
              <a:lnSpc>
                <a:spcPct val="100000"/>
              </a:lnSpc>
              <a:spcBef>
                <a:spcPts val="110"/>
              </a:spcBef>
              <a:tabLst>
                <a:tab pos="2299970" algn="l"/>
              </a:tabLst>
            </a:pPr>
            <a:r>
              <a:rPr sz="1050" spc="20" dirty="0">
                <a:latin typeface="Segoe UI"/>
                <a:cs typeface="Segoe UI"/>
              </a:rPr>
              <a:t>6,</a:t>
            </a:r>
            <a:r>
              <a:rPr sz="1050" spc="-155" dirty="0">
                <a:latin typeface="Segoe UI"/>
                <a:cs typeface="Segoe UI"/>
              </a:rPr>
              <a:t> </a:t>
            </a:r>
            <a:r>
              <a:rPr sz="1050" spc="30" dirty="0">
                <a:latin typeface="Segoe UI"/>
                <a:cs typeface="Segoe UI"/>
              </a:rPr>
              <a:t>450</a:t>
            </a:r>
            <a:r>
              <a:rPr sz="1050" spc="-100" dirty="0">
                <a:latin typeface="Segoe UI"/>
                <a:cs typeface="Segoe UI"/>
              </a:rPr>
              <a:t> </a:t>
            </a:r>
            <a:r>
              <a:rPr sz="1050" spc="20" dirty="0">
                <a:latin typeface="Segoe UI"/>
                <a:cs typeface="Segoe UI"/>
              </a:rPr>
              <a:t>-</a:t>
            </a:r>
            <a:r>
              <a:rPr sz="1050" spc="-105" dirty="0">
                <a:latin typeface="Segoe UI"/>
                <a:cs typeface="Segoe UI"/>
              </a:rPr>
              <a:t> </a:t>
            </a:r>
            <a:r>
              <a:rPr sz="1050" spc="20" dirty="0">
                <a:latin typeface="Segoe UI"/>
                <a:cs typeface="Segoe UI"/>
              </a:rPr>
              <a:t>(1,120)	</a:t>
            </a:r>
            <a:r>
              <a:rPr sz="1650" baseline="27777" dirty="0">
                <a:latin typeface="Symbol"/>
                <a:cs typeface="Symbol"/>
              </a:rPr>
              <a:t></a:t>
            </a:r>
            <a:r>
              <a:rPr sz="1650" spc="-60" baseline="27777" dirty="0">
                <a:latin typeface="Times New Roman"/>
                <a:cs typeface="Times New Roman"/>
              </a:rPr>
              <a:t> </a:t>
            </a:r>
            <a:r>
              <a:rPr sz="1100" spc="15" dirty="0">
                <a:latin typeface="Segoe UI"/>
                <a:cs typeface="Segoe UI"/>
              </a:rPr>
              <a:t>7,570</a:t>
            </a:r>
            <a:endParaRPr sz="1100">
              <a:latin typeface="Segoe UI"/>
              <a:cs typeface="Segoe UI"/>
            </a:endParaRPr>
          </a:p>
        </p:txBody>
      </p:sp>
      <p:sp>
        <p:nvSpPr>
          <p:cNvPr id="11" name="object 11"/>
          <p:cNvSpPr txBox="1"/>
          <p:nvPr/>
        </p:nvSpPr>
        <p:spPr>
          <a:xfrm>
            <a:off x="1242102" y="6893266"/>
            <a:ext cx="4870450" cy="194945"/>
          </a:xfrm>
          <a:prstGeom prst="rect">
            <a:avLst/>
          </a:prstGeom>
        </p:spPr>
        <p:txBody>
          <a:bodyPr vert="horz" wrap="square" lIns="0" tIns="13970" rIns="0" bIns="0" rtlCol="0">
            <a:spAutoFit/>
          </a:bodyPr>
          <a:lstStyle/>
          <a:p>
            <a:pPr marL="38100">
              <a:lnSpc>
                <a:spcPct val="100000"/>
              </a:lnSpc>
              <a:spcBef>
                <a:spcPts val="110"/>
              </a:spcBef>
              <a:tabLst>
                <a:tab pos="597535" algn="l"/>
                <a:tab pos="1367790" algn="l"/>
                <a:tab pos="1986280" algn="l"/>
              </a:tabLst>
            </a:pPr>
            <a:r>
              <a:rPr sz="1650" spc="-7" baseline="5050" dirty="0">
                <a:latin typeface="Segoe UI"/>
                <a:cs typeface="Segoe UI"/>
              </a:rPr>
              <a:t>IRR</a:t>
            </a:r>
            <a:r>
              <a:rPr sz="700" spc="-5" dirty="0">
                <a:latin typeface="Segoe UI"/>
                <a:cs typeface="Segoe UI"/>
              </a:rPr>
              <a:t>A	</a:t>
            </a:r>
            <a:r>
              <a:rPr sz="1575" spc="52" baseline="5291" dirty="0">
                <a:latin typeface="Segoe UI"/>
                <a:cs typeface="Segoe UI"/>
              </a:rPr>
              <a:t>=</a:t>
            </a:r>
            <a:r>
              <a:rPr sz="1575" spc="-240" baseline="5291" dirty="0">
                <a:latin typeface="Segoe UI"/>
                <a:cs typeface="Segoe UI"/>
              </a:rPr>
              <a:t> </a:t>
            </a:r>
            <a:r>
              <a:rPr sz="1575" spc="89" baseline="5291" dirty="0">
                <a:latin typeface="Segoe UI"/>
                <a:cs typeface="Segoe UI"/>
              </a:rPr>
              <a:t>20%+</a:t>
            </a:r>
            <a:r>
              <a:rPr sz="1575" u="sng" spc="89" baseline="39682" dirty="0">
                <a:uFill>
                  <a:solidFill>
                    <a:srgbClr val="000000"/>
                  </a:solidFill>
                </a:uFill>
                <a:latin typeface="Segoe UI"/>
                <a:cs typeface="Segoe UI"/>
              </a:rPr>
              <a:t> 	</a:t>
            </a:r>
            <a:r>
              <a:rPr sz="1575" u="sng" spc="30" baseline="39682" dirty="0">
                <a:uFill>
                  <a:solidFill>
                    <a:srgbClr val="000000"/>
                  </a:solidFill>
                </a:uFill>
                <a:latin typeface="Segoe UI"/>
                <a:cs typeface="Segoe UI"/>
              </a:rPr>
              <a:t>6,</a:t>
            </a:r>
            <a:r>
              <a:rPr sz="1575" u="sng" spc="-232" baseline="39682" dirty="0">
                <a:uFill>
                  <a:solidFill>
                    <a:srgbClr val="000000"/>
                  </a:solidFill>
                </a:uFill>
                <a:latin typeface="Segoe UI"/>
                <a:cs typeface="Segoe UI"/>
              </a:rPr>
              <a:t> </a:t>
            </a:r>
            <a:r>
              <a:rPr sz="1575" u="sng" spc="44" baseline="39682" dirty="0">
                <a:uFill>
                  <a:solidFill>
                    <a:srgbClr val="000000"/>
                  </a:solidFill>
                </a:uFill>
                <a:latin typeface="Segoe UI"/>
                <a:cs typeface="Segoe UI"/>
              </a:rPr>
              <a:t>450	</a:t>
            </a:r>
            <a:r>
              <a:rPr sz="1575" spc="67" baseline="5291" dirty="0">
                <a:latin typeface="Segoe UI"/>
                <a:cs typeface="Segoe UI"/>
              </a:rPr>
              <a:t>×(25%-20%)</a:t>
            </a:r>
            <a:r>
              <a:rPr sz="1650" spc="67" baseline="5050" dirty="0">
                <a:latin typeface="Segoe UI"/>
                <a:cs typeface="Segoe UI"/>
              </a:rPr>
              <a:t>=20%</a:t>
            </a:r>
            <a:r>
              <a:rPr sz="1650" spc="-37" baseline="5050" dirty="0">
                <a:latin typeface="Segoe UI"/>
                <a:cs typeface="Segoe UI"/>
              </a:rPr>
              <a:t> </a:t>
            </a:r>
            <a:r>
              <a:rPr sz="1650" baseline="5050" dirty="0">
                <a:latin typeface="Segoe UI"/>
                <a:cs typeface="Segoe UI"/>
              </a:rPr>
              <a:t>+</a:t>
            </a:r>
            <a:r>
              <a:rPr sz="1650" spc="232" baseline="5050" dirty="0">
                <a:latin typeface="Segoe UI"/>
                <a:cs typeface="Segoe UI"/>
              </a:rPr>
              <a:t> </a:t>
            </a:r>
            <a:r>
              <a:rPr sz="1650" baseline="37878" dirty="0">
                <a:latin typeface="Symbol"/>
                <a:cs typeface="Symbol"/>
              </a:rPr>
              <a:t></a:t>
            </a:r>
            <a:r>
              <a:rPr sz="1650" spc="-82" baseline="37878" dirty="0">
                <a:latin typeface="Times New Roman"/>
                <a:cs typeface="Times New Roman"/>
              </a:rPr>
              <a:t> </a:t>
            </a:r>
            <a:r>
              <a:rPr sz="1650" u="sng" spc="7" baseline="40404" dirty="0">
                <a:uFill>
                  <a:solidFill>
                    <a:srgbClr val="000000"/>
                  </a:solidFill>
                </a:uFill>
                <a:latin typeface="Segoe UI"/>
                <a:cs typeface="Segoe UI"/>
              </a:rPr>
              <a:t>6,</a:t>
            </a:r>
            <a:r>
              <a:rPr sz="1650" u="sng" spc="-254" baseline="40404" dirty="0">
                <a:uFill>
                  <a:solidFill>
                    <a:srgbClr val="000000"/>
                  </a:solidFill>
                </a:uFill>
                <a:latin typeface="Segoe UI"/>
                <a:cs typeface="Segoe UI"/>
              </a:rPr>
              <a:t> </a:t>
            </a:r>
            <a:r>
              <a:rPr sz="1650" u="sng" spc="15" baseline="40404" dirty="0">
                <a:uFill>
                  <a:solidFill>
                    <a:srgbClr val="000000"/>
                  </a:solidFill>
                </a:uFill>
                <a:latin typeface="Segoe UI"/>
                <a:cs typeface="Segoe UI"/>
              </a:rPr>
              <a:t>450</a:t>
            </a:r>
            <a:r>
              <a:rPr sz="1650" spc="-127" baseline="40404" dirty="0">
                <a:latin typeface="Segoe UI"/>
                <a:cs typeface="Segoe UI"/>
              </a:rPr>
              <a:t> </a:t>
            </a:r>
            <a:r>
              <a:rPr sz="1650" spc="7" baseline="5050" dirty="0">
                <a:latin typeface="Segoe UI"/>
                <a:cs typeface="Segoe UI"/>
              </a:rPr>
              <a:t>×</a:t>
            </a:r>
            <a:r>
              <a:rPr sz="1650" spc="-345" baseline="5050" dirty="0">
                <a:latin typeface="Segoe UI"/>
                <a:cs typeface="Segoe UI"/>
              </a:rPr>
              <a:t> </a:t>
            </a:r>
            <a:r>
              <a:rPr sz="1650" spc="15" baseline="5050" dirty="0">
                <a:latin typeface="Segoe UI"/>
                <a:cs typeface="Segoe UI"/>
              </a:rPr>
              <a:t>5%</a:t>
            </a:r>
            <a:r>
              <a:rPr sz="1650" spc="-270" baseline="5050" dirty="0">
                <a:latin typeface="Segoe UI"/>
                <a:cs typeface="Segoe UI"/>
              </a:rPr>
              <a:t> </a:t>
            </a:r>
            <a:r>
              <a:rPr sz="1650" baseline="37878" dirty="0">
                <a:latin typeface="Symbol"/>
                <a:cs typeface="Symbol"/>
              </a:rPr>
              <a:t></a:t>
            </a:r>
            <a:r>
              <a:rPr sz="1650" spc="-44" baseline="37878" dirty="0">
                <a:latin typeface="Times New Roman"/>
                <a:cs typeface="Times New Roman"/>
              </a:rPr>
              <a:t> </a:t>
            </a:r>
            <a:r>
              <a:rPr sz="1650" baseline="5050" dirty="0">
                <a:latin typeface="Segoe UI"/>
                <a:cs typeface="Segoe UI"/>
              </a:rPr>
              <a:t>=</a:t>
            </a:r>
            <a:r>
              <a:rPr sz="1650" spc="-7" baseline="5050" dirty="0">
                <a:latin typeface="Segoe UI"/>
                <a:cs typeface="Segoe UI"/>
              </a:rPr>
              <a:t> 24.26%</a:t>
            </a:r>
            <a:endParaRPr sz="1650" baseline="5050">
              <a:latin typeface="Segoe UI"/>
              <a:cs typeface="Segoe UI"/>
            </a:endParaRPr>
          </a:p>
        </p:txBody>
      </p:sp>
      <p:sp>
        <p:nvSpPr>
          <p:cNvPr id="12" name="object 12"/>
          <p:cNvSpPr txBox="1"/>
          <p:nvPr/>
        </p:nvSpPr>
        <p:spPr>
          <a:xfrm>
            <a:off x="1267392" y="7360411"/>
            <a:ext cx="280670" cy="193675"/>
          </a:xfrm>
          <a:prstGeom prst="rect">
            <a:avLst/>
          </a:prstGeom>
        </p:spPr>
        <p:txBody>
          <a:bodyPr vert="horz" wrap="square" lIns="0" tIns="12700" rIns="0" bIns="0" rtlCol="0">
            <a:spAutoFit/>
          </a:bodyPr>
          <a:lstStyle/>
          <a:p>
            <a:pPr marL="12700">
              <a:lnSpc>
                <a:spcPct val="100000"/>
              </a:lnSpc>
              <a:spcBef>
                <a:spcPts val="100"/>
              </a:spcBef>
            </a:pPr>
            <a:r>
              <a:rPr sz="1650" spc="-15" baseline="5050" dirty="0">
                <a:latin typeface="Segoe UI"/>
                <a:cs typeface="Segoe UI"/>
              </a:rPr>
              <a:t>I</a:t>
            </a:r>
            <a:r>
              <a:rPr sz="1650" spc="-7" baseline="5050" dirty="0">
                <a:latin typeface="Segoe UI"/>
                <a:cs typeface="Segoe UI"/>
              </a:rPr>
              <a:t>RR</a:t>
            </a:r>
            <a:r>
              <a:rPr sz="700" spc="-5" dirty="0">
                <a:latin typeface="Segoe UI"/>
                <a:cs typeface="Segoe UI"/>
              </a:rPr>
              <a:t>B</a:t>
            </a:r>
            <a:endParaRPr sz="700">
              <a:latin typeface="Segoe UI"/>
              <a:cs typeface="Segoe UI"/>
            </a:endParaRPr>
          </a:p>
        </p:txBody>
      </p:sp>
      <p:sp>
        <p:nvSpPr>
          <p:cNvPr id="13" name="object 13"/>
          <p:cNvSpPr txBox="1"/>
          <p:nvPr/>
        </p:nvSpPr>
        <p:spPr>
          <a:xfrm>
            <a:off x="1801821" y="7352892"/>
            <a:ext cx="2359660" cy="191135"/>
          </a:xfrm>
          <a:prstGeom prst="rect">
            <a:avLst/>
          </a:prstGeom>
        </p:spPr>
        <p:txBody>
          <a:bodyPr vert="horz" wrap="square" lIns="0" tIns="17145" rIns="0" bIns="0" rtlCol="0">
            <a:spAutoFit/>
          </a:bodyPr>
          <a:lstStyle/>
          <a:p>
            <a:pPr marL="38100">
              <a:lnSpc>
                <a:spcPct val="100000"/>
              </a:lnSpc>
              <a:spcBef>
                <a:spcPts val="135"/>
              </a:spcBef>
              <a:tabLst>
                <a:tab pos="852169" algn="l"/>
                <a:tab pos="1505585" algn="l"/>
              </a:tabLst>
            </a:pPr>
            <a:r>
              <a:rPr sz="1050" spc="35" dirty="0">
                <a:latin typeface="Segoe UI"/>
                <a:cs typeface="Segoe UI"/>
              </a:rPr>
              <a:t>=</a:t>
            </a:r>
            <a:r>
              <a:rPr sz="1050" spc="-160" dirty="0">
                <a:latin typeface="Segoe UI"/>
                <a:cs typeface="Segoe UI"/>
              </a:rPr>
              <a:t> </a:t>
            </a:r>
            <a:r>
              <a:rPr sz="1050" spc="60" dirty="0">
                <a:latin typeface="Segoe UI"/>
                <a:cs typeface="Segoe UI"/>
              </a:rPr>
              <a:t>20%+</a:t>
            </a:r>
            <a:r>
              <a:rPr sz="1575" u="sng" spc="89" baseline="37037" dirty="0">
                <a:uFill>
                  <a:solidFill>
                    <a:srgbClr val="000000"/>
                  </a:solidFill>
                </a:uFill>
                <a:latin typeface="Segoe UI"/>
                <a:cs typeface="Segoe UI"/>
              </a:rPr>
              <a:t> 	</a:t>
            </a:r>
            <a:r>
              <a:rPr sz="1575" u="sng" spc="60" baseline="37037" dirty="0">
                <a:uFill>
                  <a:solidFill>
                    <a:srgbClr val="000000"/>
                  </a:solidFill>
                </a:uFill>
                <a:latin typeface="Segoe UI"/>
                <a:cs typeface="Segoe UI"/>
              </a:rPr>
              <a:t>6,380	</a:t>
            </a:r>
            <a:r>
              <a:rPr sz="1050" spc="50" dirty="0">
                <a:latin typeface="Segoe UI"/>
                <a:cs typeface="Segoe UI"/>
              </a:rPr>
              <a:t>×(25%-20%)</a:t>
            </a:r>
            <a:endParaRPr sz="1050">
              <a:latin typeface="Segoe UI"/>
              <a:cs typeface="Segoe UI"/>
            </a:endParaRPr>
          </a:p>
        </p:txBody>
      </p:sp>
      <p:sp>
        <p:nvSpPr>
          <p:cNvPr id="14" name="object 14"/>
          <p:cNvSpPr txBox="1"/>
          <p:nvPr/>
        </p:nvSpPr>
        <p:spPr>
          <a:xfrm>
            <a:off x="2338524" y="7459485"/>
            <a:ext cx="979169" cy="191135"/>
          </a:xfrm>
          <a:prstGeom prst="rect">
            <a:avLst/>
          </a:prstGeom>
        </p:spPr>
        <p:txBody>
          <a:bodyPr vert="horz" wrap="square" lIns="0" tIns="17145" rIns="0" bIns="0" rtlCol="0">
            <a:spAutoFit/>
          </a:bodyPr>
          <a:lstStyle/>
          <a:p>
            <a:pPr marL="12700">
              <a:lnSpc>
                <a:spcPct val="100000"/>
              </a:lnSpc>
              <a:spcBef>
                <a:spcPts val="135"/>
              </a:spcBef>
            </a:pPr>
            <a:r>
              <a:rPr sz="1050" spc="40" dirty="0">
                <a:latin typeface="Segoe UI"/>
                <a:cs typeface="Segoe UI"/>
              </a:rPr>
              <a:t>6,380</a:t>
            </a:r>
            <a:r>
              <a:rPr sz="1050" spc="-135" dirty="0">
                <a:latin typeface="Segoe UI"/>
                <a:cs typeface="Segoe UI"/>
              </a:rPr>
              <a:t> </a:t>
            </a:r>
            <a:r>
              <a:rPr sz="1050" spc="20" dirty="0">
                <a:latin typeface="Segoe UI"/>
                <a:cs typeface="Segoe UI"/>
              </a:rPr>
              <a:t>-</a:t>
            </a:r>
            <a:r>
              <a:rPr sz="1050" spc="-140" dirty="0">
                <a:latin typeface="Segoe UI"/>
                <a:cs typeface="Segoe UI"/>
              </a:rPr>
              <a:t> </a:t>
            </a:r>
            <a:r>
              <a:rPr sz="1050" spc="35" dirty="0">
                <a:latin typeface="Segoe UI"/>
                <a:cs typeface="Segoe UI"/>
              </a:rPr>
              <a:t>(15,200)</a:t>
            </a:r>
            <a:endParaRPr sz="1050">
              <a:latin typeface="Segoe UI"/>
              <a:cs typeface="Segoe UI"/>
            </a:endParaRPr>
          </a:p>
        </p:txBody>
      </p:sp>
      <p:sp>
        <p:nvSpPr>
          <p:cNvPr id="15" name="object 15"/>
          <p:cNvSpPr txBox="1"/>
          <p:nvPr/>
        </p:nvSpPr>
        <p:spPr>
          <a:xfrm>
            <a:off x="3242940" y="7872554"/>
            <a:ext cx="80010" cy="194945"/>
          </a:xfrm>
          <a:prstGeom prst="rect">
            <a:avLst/>
          </a:prstGeom>
        </p:spPr>
        <p:txBody>
          <a:bodyPr vert="horz" wrap="square" lIns="0" tIns="13970" rIns="0" bIns="0" rtlCol="0">
            <a:spAutoFit/>
          </a:bodyPr>
          <a:lstStyle/>
          <a:p>
            <a:pPr marL="12700">
              <a:lnSpc>
                <a:spcPct val="100000"/>
              </a:lnSpc>
              <a:spcBef>
                <a:spcPts val="110"/>
              </a:spcBef>
            </a:pPr>
            <a:r>
              <a:rPr sz="1100" spc="5" dirty="0">
                <a:latin typeface="Symbol"/>
                <a:cs typeface="Symbol"/>
              </a:rPr>
              <a:t></a:t>
            </a:r>
            <a:endParaRPr sz="1100">
              <a:latin typeface="Symbol"/>
              <a:cs typeface="Symbol"/>
            </a:endParaRPr>
          </a:p>
        </p:txBody>
      </p:sp>
      <p:sp>
        <p:nvSpPr>
          <p:cNvPr id="16" name="object 16"/>
          <p:cNvSpPr txBox="1"/>
          <p:nvPr/>
        </p:nvSpPr>
        <p:spPr>
          <a:xfrm>
            <a:off x="2407711" y="7961107"/>
            <a:ext cx="80010" cy="194945"/>
          </a:xfrm>
          <a:prstGeom prst="rect">
            <a:avLst/>
          </a:prstGeom>
        </p:spPr>
        <p:txBody>
          <a:bodyPr vert="horz" wrap="square" lIns="0" tIns="13970" rIns="0" bIns="0" rtlCol="0">
            <a:spAutoFit/>
          </a:bodyPr>
          <a:lstStyle/>
          <a:p>
            <a:pPr marL="12700">
              <a:lnSpc>
                <a:spcPct val="100000"/>
              </a:lnSpc>
              <a:spcBef>
                <a:spcPts val="110"/>
              </a:spcBef>
            </a:pPr>
            <a:r>
              <a:rPr sz="1100" spc="5" dirty="0">
                <a:latin typeface="Symbol"/>
                <a:cs typeface="Symbol"/>
              </a:rPr>
              <a:t></a:t>
            </a:r>
            <a:endParaRPr sz="1100">
              <a:latin typeface="Symbol"/>
              <a:cs typeface="Symbol"/>
            </a:endParaRPr>
          </a:p>
        </p:txBody>
      </p:sp>
      <p:sp>
        <p:nvSpPr>
          <p:cNvPr id="17" name="object 17"/>
          <p:cNvSpPr txBox="1"/>
          <p:nvPr/>
        </p:nvSpPr>
        <p:spPr>
          <a:xfrm>
            <a:off x="3242940" y="7961107"/>
            <a:ext cx="80010" cy="194945"/>
          </a:xfrm>
          <a:prstGeom prst="rect">
            <a:avLst/>
          </a:prstGeom>
        </p:spPr>
        <p:txBody>
          <a:bodyPr vert="horz" wrap="square" lIns="0" tIns="13970" rIns="0" bIns="0" rtlCol="0">
            <a:spAutoFit/>
          </a:bodyPr>
          <a:lstStyle/>
          <a:p>
            <a:pPr marL="12700">
              <a:lnSpc>
                <a:spcPct val="100000"/>
              </a:lnSpc>
              <a:spcBef>
                <a:spcPts val="110"/>
              </a:spcBef>
            </a:pPr>
            <a:r>
              <a:rPr sz="1100" spc="5" dirty="0">
                <a:latin typeface="Symbol"/>
                <a:cs typeface="Symbol"/>
              </a:rPr>
              <a:t></a:t>
            </a:r>
            <a:endParaRPr sz="1100">
              <a:latin typeface="Symbol"/>
              <a:cs typeface="Symbol"/>
            </a:endParaRPr>
          </a:p>
        </p:txBody>
      </p:sp>
      <p:sp>
        <p:nvSpPr>
          <p:cNvPr id="18" name="object 18"/>
          <p:cNvSpPr txBox="1"/>
          <p:nvPr/>
        </p:nvSpPr>
        <p:spPr>
          <a:xfrm>
            <a:off x="2382311" y="7941507"/>
            <a:ext cx="582930" cy="194945"/>
          </a:xfrm>
          <a:prstGeom prst="rect">
            <a:avLst/>
          </a:prstGeom>
        </p:spPr>
        <p:txBody>
          <a:bodyPr vert="horz" wrap="square" lIns="0" tIns="13970" rIns="0" bIns="0" rtlCol="0">
            <a:spAutoFit/>
          </a:bodyPr>
          <a:lstStyle/>
          <a:p>
            <a:pPr marL="38100">
              <a:lnSpc>
                <a:spcPct val="100000"/>
              </a:lnSpc>
              <a:spcBef>
                <a:spcPts val="110"/>
              </a:spcBef>
            </a:pPr>
            <a:r>
              <a:rPr sz="1650" spc="7" baseline="27777" dirty="0">
                <a:latin typeface="Symbol"/>
                <a:cs typeface="Symbol"/>
              </a:rPr>
              <a:t></a:t>
            </a:r>
            <a:r>
              <a:rPr sz="1650" spc="-150" baseline="27777" dirty="0">
                <a:latin typeface="Times New Roman"/>
                <a:cs typeface="Times New Roman"/>
              </a:rPr>
              <a:t> </a:t>
            </a:r>
            <a:r>
              <a:rPr sz="1100" spc="20" dirty="0">
                <a:latin typeface="Segoe UI"/>
                <a:cs typeface="Segoe UI"/>
              </a:rPr>
              <a:t>21,580</a:t>
            </a:r>
            <a:endParaRPr sz="1100">
              <a:latin typeface="Segoe UI"/>
              <a:cs typeface="Segoe UI"/>
            </a:endParaRPr>
          </a:p>
        </p:txBody>
      </p:sp>
      <p:sp>
        <p:nvSpPr>
          <p:cNvPr id="19" name="object 19"/>
          <p:cNvSpPr txBox="1"/>
          <p:nvPr/>
        </p:nvSpPr>
        <p:spPr>
          <a:xfrm>
            <a:off x="1790748" y="7833519"/>
            <a:ext cx="2171065" cy="194945"/>
          </a:xfrm>
          <a:prstGeom prst="rect">
            <a:avLst/>
          </a:prstGeom>
        </p:spPr>
        <p:txBody>
          <a:bodyPr vert="horz" wrap="square" lIns="0" tIns="13970" rIns="0" bIns="0" rtlCol="0">
            <a:spAutoFit/>
          </a:bodyPr>
          <a:lstStyle/>
          <a:p>
            <a:pPr marL="38100">
              <a:lnSpc>
                <a:spcPct val="100000"/>
              </a:lnSpc>
              <a:spcBef>
                <a:spcPts val="110"/>
              </a:spcBef>
            </a:pPr>
            <a:r>
              <a:rPr sz="1100" dirty="0">
                <a:latin typeface="Segoe UI"/>
                <a:cs typeface="Segoe UI"/>
              </a:rPr>
              <a:t>= 20% + </a:t>
            </a:r>
            <a:r>
              <a:rPr sz="1650" spc="7" baseline="32828" dirty="0">
                <a:latin typeface="Symbol"/>
                <a:cs typeface="Symbol"/>
              </a:rPr>
              <a:t></a:t>
            </a:r>
            <a:r>
              <a:rPr sz="1650" u="sng" spc="7" baseline="35353" dirty="0">
                <a:uFill>
                  <a:solidFill>
                    <a:srgbClr val="000000"/>
                  </a:solidFill>
                </a:uFill>
                <a:latin typeface="Times New Roman"/>
                <a:cs typeface="Times New Roman"/>
              </a:rPr>
              <a:t> </a:t>
            </a:r>
            <a:r>
              <a:rPr sz="1650" u="sng" spc="30" baseline="35353" dirty="0">
                <a:uFill>
                  <a:solidFill>
                    <a:srgbClr val="000000"/>
                  </a:solidFill>
                </a:uFill>
                <a:latin typeface="Segoe UI"/>
                <a:cs typeface="Segoe UI"/>
              </a:rPr>
              <a:t>6,380</a:t>
            </a:r>
            <a:r>
              <a:rPr sz="1650" spc="30" baseline="35353" dirty="0">
                <a:latin typeface="Segoe UI"/>
                <a:cs typeface="Segoe UI"/>
              </a:rPr>
              <a:t> </a:t>
            </a:r>
            <a:r>
              <a:rPr sz="1100" spc="15" dirty="0">
                <a:latin typeface="Segoe UI"/>
                <a:cs typeface="Segoe UI"/>
              </a:rPr>
              <a:t>×5% </a:t>
            </a:r>
            <a:r>
              <a:rPr sz="1650" spc="7" baseline="32828" dirty="0">
                <a:latin typeface="Symbol"/>
                <a:cs typeface="Symbol"/>
              </a:rPr>
              <a:t></a:t>
            </a:r>
            <a:r>
              <a:rPr sz="1650" spc="7" baseline="32828" dirty="0">
                <a:latin typeface="Times New Roman"/>
                <a:cs typeface="Times New Roman"/>
              </a:rPr>
              <a:t> </a:t>
            </a:r>
            <a:r>
              <a:rPr sz="1100" dirty="0">
                <a:latin typeface="Segoe UI"/>
                <a:cs typeface="Segoe UI"/>
              </a:rPr>
              <a:t>=</a:t>
            </a:r>
            <a:r>
              <a:rPr sz="1100" spc="-20" dirty="0">
                <a:latin typeface="Segoe UI"/>
                <a:cs typeface="Segoe UI"/>
              </a:rPr>
              <a:t> </a:t>
            </a:r>
            <a:r>
              <a:rPr sz="1100" spc="-5" dirty="0">
                <a:latin typeface="Segoe UI"/>
                <a:cs typeface="Segoe UI"/>
              </a:rPr>
              <a:t>21.48%</a:t>
            </a:r>
            <a:endParaRPr sz="1100">
              <a:latin typeface="Segoe UI"/>
              <a:cs typeface="Segoe UI"/>
            </a:endParaRP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 name="object 3"/>
          <p:cNvSpPr txBox="1"/>
          <p:nvPr/>
        </p:nvSpPr>
        <p:spPr>
          <a:xfrm>
            <a:off x="5091176" y="746251"/>
            <a:ext cx="316865" cy="193675"/>
          </a:xfrm>
          <a:prstGeom prst="rect">
            <a:avLst/>
          </a:prstGeom>
        </p:spPr>
        <p:txBody>
          <a:bodyPr vert="horz" wrap="square" lIns="0" tIns="12700" rIns="0" bIns="0" rtlCol="0">
            <a:spAutoFit/>
          </a:bodyPr>
          <a:lstStyle/>
          <a:p>
            <a:pPr marL="12700">
              <a:lnSpc>
                <a:spcPct val="100000"/>
              </a:lnSpc>
              <a:spcBef>
                <a:spcPts val="100"/>
              </a:spcBef>
            </a:pPr>
            <a:r>
              <a:rPr sz="1100" b="1" spc="25" dirty="0">
                <a:solidFill>
                  <a:srgbClr val="FFFFFF"/>
                </a:solidFill>
                <a:latin typeface="Segoe UI"/>
                <a:cs typeface="Segoe UI"/>
              </a:rPr>
              <a:t>7</a:t>
            </a:r>
            <a:r>
              <a:rPr sz="1100" b="1" spc="10" dirty="0">
                <a:solidFill>
                  <a:srgbClr val="FFFFFF"/>
                </a:solidFill>
                <a:latin typeface="Segoe UI"/>
                <a:cs typeface="Segoe UI"/>
              </a:rPr>
              <a:t>.</a:t>
            </a:r>
            <a:r>
              <a:rPr sz="1100" b="1" spc="25" dirty="0">
                <a:solidFill>
                  <a:srgbClr val="FFFFFF"/>
                </a:solidFill>
                <a:latin typeface="Segoe UI"/>
                <a:cs typeface="Segoe UI"/>
              </a:rPr>
              <a:t>45</a:t>
            </a:r>
            <a:endParaRPr sz="1100">
              <a:latin typeface="Segoe UI"/>
              <a:cs typeface="Segoe UI"/>
            </a:endParaRPr>
          </a:p>
        </p:txBody>
      </p:sp>
      <p:sp>
        <p:nvSpPr>
          <p:cNvPr id="5" name="object 5"/>
          <p:cNvSpPr txBox="1"/>
          <p:nvPr/>
        </p:nvSpPr>
        <p:spPr>
          <a:xfrm>
            <a:off x="901700" y="1264411"/>
            <a:ext cx="1108075" cy="193675"/>
          </a:xfrm>
          <a:prstGeom prst="rect">
            <a:avLst/>
          </a:prstGeom>
        </p:spPr>
        <p:txBody>
          <a:bodyPr vert="horz" wrap="square" lIns="0" tIns="12700" rIns="0" bIns="0" rtlCol="0">
            <a:spAutoFit/>
          </a:bodyPr>
          <a:lstStyle/>
          <a:p>
            <a:pPr marL="12700">
              <a:lnSpc>
                <a:spcPct val="100000"/>
              </a:lnSpc>
              <a:spcBef>
                <a:spcPts val="100"/>
              </a:spcBef>
            </a:pPr>
            <a:r>
              <a:rPr sz="1100" b="1" spc="10" dirty="0">
                <a:latin typeface="Segoe UI"/>
                <a:cs typeface="Segoe UI"/>
              </a:rPr>
              <a:t>Overall</a:t>
            </a:r>
            <a:r>
              <a:rPr sz="1100" b="1" spc="-10" dirty="0">
                <a:latin typeface="Segoe UI"/>
                <a:cs typeface="Segoe UI"/>
              </a:rPr>
              <a:t> </a:t>
            </a:r>
            <a:r>
              <a:rPr sz="1100" b="1" spc="15" dirty="0">
                <a:latin typeface="Segoe UI"/>
                <a:cs typeface="Segoe UI"/>
              </a:rPr>
              <a:t>Position</a:t>
            </a:r>
            <a:endParaRPr sz="1100">
              <a:latin typeface="Segoe UI"/>
              <a:cs typeface="Segoe UI"/>
            </a:endParaRPr>
          </a:p>
        </p:txBody>
      </p:sp>
      <p:graphicFrame>
        <p:nvGraphicFramePr>
          <p:cNvPr id="6" name="object 6"/>
          <p:cNvGraphicFramePr>
            <a:graphicFrameLocks noGrp="1"/>
          </p:cNvGraphicFramePr>
          <p:nvPr/>
        </p:nvGraphicFramePr>
        <p:xfrm>
          <a:off x="914400" y="1531619"/>
          <a:ext cx="4110355" cy="806188"/>
        </p:xfrm>
        <a:graphic>
          <a:graphicData uri="http://schemas.openxmlformats.org/drawingml/2006/table">
            <a:tbl>
              <a:tblPr firstRow="1" bandRow="1">
                <a:tableStyleId>{2D5ABB26-0587-4C30-8999-92F81FD0307C}</a:tableStyleId>
              </a:tblPr>
              <a:tblGrid>
                <a:gridCol w="1883410">
                  <a:extLst>
                    <a:ext uri="{9D8B030D-6E8A-4147-A177-3AD203B41FA5}">
                      <a16:colId xmlns:a16="http://schemas.microsoft.com/office/drawing/2014/main" val="20000"/>
                    </a:ext>
                  </a:extLst>
                </a:gridCol>
                <a:gridCol w="1084580">
                  <a:extLst>
                    <a:ext uri="{9D8B030D-6E8A-4147-A177-3AD203B41FA5}">
                      <a16:colId xmlns:a16="http://schemas.microsoft.com/office/drawing/2014/main" val="20001"/>
                    </a:ext>
                  </a:extLst>
                </a:gridCol>
                <a:gridCol w="1142365">
                  <a:extLst>
                    <a:ext uri="{9D8B030D-6E8A-4147-A177-3AD203B41FA5}">
                      <a16:colId xmlns:a16="http://schemas.microsoft.com/office/drawing/2014/main" val="20002"/>
                    </a:ext>
                  </a:extLst>
                </a:gridCol>
              </a:tblGrid>
              <a:tr h="268224">
                <a:tc>
                  <a:txBody>
                    <a:bodyPr/>
                    <a:lstStyle/>
                    <a:p>
                      <a:pPr>
                        <a:lnSpc>
                          <a:spcPct val="100000"/>
                        </a:lnSpc>
                      </a:pPr>
                      <a:endParaRPr sz="1000">
                        <a:latin typeface="Times New Roman"/>
                        <a:cs typeface="Times New Roman"/>
                      </a:endParaRPr>
                    </a:p>
                  </a:txBody>
                  <a:tcPr marL="0" marR="0" marT="0"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C2D69B"/>
                    </a:solidFill>
                  </a:tcPr>
                </a:tc>
                <a:tc>
                  <a:txBody>
                    <a:bodyPr/>
                    <a:lstStyle/>
                    <a:p>
                      <a:pPr algn="ctr">
                        <a:lnSpc>
                          <a:spcPct val="100000"/>
                        </a:lnSpc>
                        <a:spcBef>
                          <a:spcPts val="385"/>
                        </a:spcBef>
                      </a:pPr>
                      <a:r>
                        <a:rPr sz="1100" b="1" spc="15" dirty="0">
                          <a:solidFill>
                            <a:srgbClr val="00A650"/>
                          </a:solidFill>
                          <a:latin typeface="Segoe UI"/>
                          <a:cs typeface="Segoe UI"/>
                        </a:rPr>
                        <a:t>Project</a:t>
                      </a:r>
                      <a:r>
                        <a:rPr sz="1100" b="1" spc="20" dirty="0">
                          <a:solidFill>
                            <a:srgbClr val="00A650"/>
                          </a:solidFill>
                          <a:latin typeface="Segoe UI"/>
                          <a:cs typeface="Segoe UI"/>
                        </a:rPr>
                        <a:t> </a:t>
                      </a:r>
                      <a:r>
                        <a:rPr sz="1100" b="1" dirty="0">
                          <a:solidFill>
                            <a:srgbClr val="00A650"/>
                          </a:solidFill>
                          <a:latin typeface="Segoe UI"/>
                          <a:cs typeface="Segoe UI"/>
                        </a:rPr>
                        <a:t>A</a:t>
                      </a:r>
                      <a:endParaRPr sz="1100">
                        <a:latin typeface="Segoe UI"/>
                        <a:cs typeface="Segoe UI"/>
                      </a:endParaRPr>
                    </a:p>
                  </a:txBody>
                  <a:tcPr marL="0" marR="0" marT="48895"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C2D69B"/>
                    </a:solidFill>
                  </a:tcPr>
                </a:tc>
                <a:tc>
                  <a:txBody>
                    <a:bodyPr/>
                    <a:lstStyle/>
                    <a:p>
                      <a:pPr algn="ctr">
                        <a:lnSpc>
                          <a:spcPct val="100000"/>
                        </a:lnSpc>
                        <a:spcBef>
                          <a:spcPts val="385"/>
                        </a:spcBef>
                      </a:pPr>
                      <a:r>
                        <a:rPr sz="1100" b="1" spc="15" dirty="0">
                          <a:solidFill>
                            <a:srgbClr val="00A650"/>
                          </a:solidFill>
                          <a:latin typeface="Segoe UI"/>
                          <a:cs typeface="Segoe UI"/>
                        </a:rPr>
                        <a:t>Project</a:t>
                      </a:r>
                      <a:r>
                        <a:rPr sz="1100" b="1" spc="20" dirty="0">
                          <a:solidFill>
                            <a:srgbClr val="00A650"/>
                          </a:solidFill>
                          <a:latin typeface="Segoe UI"/>
                          <a:cs typeface="Segoe UI"/>
                        </a:rPr>
                        <a:t> </a:t>
                      </a:r>
                      <a:r>
                        <a:rPr sz="1100" b="1" dirty="0">
                          <a:solidFill>
                            <a:srgbClr val="00A650"/>
                          </a:solidFill>
                          <a:latin typeface="Segoe UI"/>
                          <a:cs typeface="Segoe UI"/>
                        </a:rPr>
                        <a:t>B</a:t>
                      </a:r>
                      <a:endParaRPr sz="1100">
                        <a:latin typeface="Segoe UI"/>
                        <a:cs typeface="Segoe UI"/>
                      </a:endParaRPr>
                    </a:p>
                  </a:txBody>
                  <a:tcPr marL="0" marR="0" marT="48895"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C2D69B"/>
                    </a:solidFill>
                  </a:tcPr>
                </a:tc>
                <a:extLst>
                  <a:ext uri="{0D108BD9-81ED-4DB2-BD59-A6C34878D82A}">
                    <a16:rowId xmlns:a16="http://schemas.microsoft.com/office/drawing/2014/main" val="10000"/>
                  </a:ext>
                </a:extLst>
              </a:tr>
              <a:tr h="268217">
                <a:tc>
                  <a:txBody>
                    <a:bodyPr/>
                    <a:lstStyle/>
                    <a:p>
                      <a:pPr marL="73025">
                        <a:lnSpc>
                          <a:spcPct val="100000"/>
                        </a:lnSpc>
                        <a:spcBef>
                          <a:spcPts val="400"/>
                        </a:spcBef>
                      </a:pPr>
                      <a:r>
                        <a:rPr sz="1100" spc="10" dirty="0">
                          <a:latin typeface="Segoe UI"/>
                          <a:cs typeface="Segoe UI"/>
                        </a:rPr>
                        <a:t>NPV </a:t>
                      </a:r>
                      <a:r>
                        <a:rPr sz="1100" dirty="0">
                          <a:latin typeface="Segoe UI"/>
                          <a:cs typeface="Segoe UI"/>
                        </a:rPr>
                        <a:t>@</a:t>
                      </a:r>
                      <a:r>
                        <a:rPr sz="1100" spc="45" dirty="0">
                          <a:latin typeface="Segoe UI"/>
                          <a:cs typeface="Segoe UI"/>
                        </a:rPr>
                        <a:t> </a:t>
                      </a:r>
                      <a:r>
                        <a:rPr sz="1100" spc="15" dirty="0">
                          <a:latin typeface="Segoe UI"/>
                          <a:cs typeface="Segoe UI"/>
                        </a:rPr>
                        <a:t>10%</a:t>
                      </a:r>
                      <a:endParaRPr sz="1100">
                        <a:latin typeface="Segoe UI"/>
                        <a:cs typeface="Segoe UI"/>
                      </a:endParaRPr>
                    </a:p>
                  </a:txBody>
                  <a:tcPr marL="0" marR="0" marT="50800"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EAF1DD"/>
                    </a:solidFill>
                  </a:tcPr>
                </a:tc>
                <a:tc>
                  <a:txBody>
                    <a:bodyPr/>
                    <a:lstStyle/>
                    <a:p>
                      <a:pPr algn="ctr">
                        <a:lnSpc>
                          <a:spcPct val="100000"/>
                        </a:lnSpc>
                        <a:spcBef>
                          <a:spcPts val="400"/>
                        </a:spcBef>
                      </a:pPr>
                      <a:r>
                        <a:rPr sz="1100" spc="15" dirty="0">
                          <a:latin typeface="Segoe UI"/>
                          <a:cs typeface="Segoe UI"/>
                        </a:rPr>
                        <a:t>25,050</a:t>
                      </a:r>
                      <a:endParaRPr sz="1100">
                        <a:latin typeface="Segoe UI"/>
                        <a:cs typeface="Segoe UI"/>
                      </a:endParaRPr>
                    </a:p>
                  </a:txBody>
                  <a:tcPr marL="0" marR="0" marT="50800"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EAF1DD"/>
                    </a:solidFill>
                  </a:tcPr>
                </a:tc>
                <a:tc>
                  <a:txBody>
                    <a:bodyPr/>
                    <a:lstStyle/>
                    <a:p>
                      <a:pPr algn="ctr">
                        <a:lnSpc>
                          <a:spcPct val="100000"/>
                        </a:lnSpc>
                        <a:spcBef>
                          <a:spcPts val="400"/>
                        </a:spcBef>
                      </a:pPr>
                      <a:r>
                        <a:rPr sz="1100" spc="15" dirty="0">
                          <a:latin typeface="Segoe UI"/>
                          <a:cs typeface="Segoe UI"/>
                        </a:rPr>
                        <a:t>59,300</a:t>
                      </a:r>
                      <a:endParaRPr sz="1100">
                        <a:latin typeface="Segoe UI"/>
                        <a:cs typeface="Segoe UI"/>
                      </a:endParaRPr>
                    </a:p>
                  </a:txBody>
                  <a:tcPr marL="0" marR="0" marT="50800"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EAF1DD"/>
                    </a:solidFill>
                  </a:tcPr>
                </a:tc>
                <a:extLst>
                  <a:ext uri="{0D108BD9-81ED-4DB2-BD59-A6C34878D82A}">
                    <a16:rowId xmlns:a16="http://schemas.microsoft.com/office/drawing/2014/main" val="10001"/>
                  </a:ext>
                </a:extLst>
              </a:tr>
              <a:tr h="269747">
                <a:tc>
                  <a:txBody>
                    <a:bodyPr/>
                    <a:lstStyle/>
                    <a:p>
                      <a:pPr marL="73025">
                        <a:lnSpc>
                          <a:spcPct val="100000"/>
                        </a:lnSpc>
                        <a:spcBef>
                          <a:spcPts val="400"/>
                        </a:spcBef>
                      </a:pPr>
                      <a:r>
                        <a:rPr sz="1100" spc="10" dirty="0">
                          <a:latin typeface="Segoe UI"/>
                          <a:cs typeface="Segoe UI"/>
                        </a:rPr>
                        <a:t>IRR</a:t>
                      </a:r>
                      <a:endParaRPr sz="1100">
                        <a:latin typeface="Segoe UI"/>
                        <a:cs typeface="Segoe UI"/>
                      </a:endParaRPr>
                    </a:p>
                  </a:txBody>
                  <a:tcPr marL="0" marR="0" marT="50800"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EAF1DD"/>
                    </a:solidFill>
                  </a:tcPr>
                </a:tc>
                <a:tc>
                  <a:txBody>
                    <a:bodyPr/>
                    <a:lstStyle/>
                    <a:p>
                      <a:pPr algn="ctr">
                        <a:lnSpc>
                          <a:spcPct val="100000"/>
                        </a:lnSpc>
                        <a:spcBef>
                          <a:spcPts val="400"/>
                        </a:spcBef>
                      </a:pPr>
                      <a:r>
                        <a:rPr sz="1100" spc="15" dirty="0">
                          <a:latin typeface="Segoe UI"/>
                          <a:cs typeface="Segoe UI"/>
                        </a:rPr>
                        <a:t>24.26%</a:t>
                      </a:r>
                      <a:endParaRPr sz="1100">
                        <a:latin typeface="Segoe UI"/>
                        <a:cs typeface="Segoe UI"/>
                      </a:endParaRPr>
                    </a:p>
                  </a:txBody>
                  <a:tcPr marL="0" marR="0" marT="50800"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EAF1DD"/>
                    </a:solidFill>
                  </a:tcPr>
                </a:tc>
                <a:tc>
                  <a:txBody>
                    <a:bodyPr/>
                    <a:lstStyle/>
                    <a:p>
                      <a:pPr algn="ctr">
                        <a:lnSpc>
                          <a:spcPct val="100000"/>
                        </a:lnSpc>
                        <a:spcBef>
                          <a:spcPts val="400"/>
                        </a:spcBef>
                      </a:pPr>
                      <a:r>
                        <a:rPr sz="1100" spc="15" dirty="0">
                          <a:latin typeface="Segoe UI"/>
                          <a:cs typeface="Segoe UI"/>
                        </a:rPr>
                        <a:t>21.48%</a:t>
                      </a:r>
                      <a:endParaRPr sz="1100">
                        <a:latin typeface="Segoe UI"/>
                        <a:cs typeface="Segoe UI"/>
                      </a:endParaRPr>
                    </a:p>
                  </a:txBody>
                  <a:tcPr marL="0" marR="0" marT="50800"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EAF1DD"/>
                    </a:solidFill>
                  </a:tcPr>
                </a:tc>
                <a:extLst>
                  <a:ext uri="{0D108BD9-81ED-4DB2-BD59-A6C34878D82A}">
                    <a16:rowId xmlns:a16="http://schemas.microsoft.com/office/drawing/2014/main" val="10002"/>
                  </a:ext>
                </a:extLst>
              </a:tr>
            </a:tbl>
          </a:graphicData>
        </a:graphic>
      </p:graphicFrame>
      <p:sp>
        <p:nvSpPr>
          <p:cNvPr id="7" name="object 7"/>
          <p:cNvSpPr txBox="1"/>
          <p:nvPr/>
        </p:nvSpPr>
        <p:spPr>
          <a:xfrm>
            <a:off x="901700" y="2321093"/>
            <a:ext cx="5283835" cy="1368425"/>
          </a:xfrm>
          <a:prstGeom prst="rect">
            <a:avLst/>
          </a:prstGeom>
        </p:spPr>
        <p:txBody>
          <a:bodyPr vert="horz" wrap="square" lIns="0" tIns="106680" rIns="0" bIns="0" rtlCol="0">
            <a:spAutoFit/>
          </a:bodyPr>
          <a:lstStyle/>
          <a:p>
            <a:pPr marL="12700" algn="just">
              <a:lnSpc>
                <a:spcPct val="100000"/>
              </a:lnSpc>
              <a:spcBef>
                <a:spcPts val="840"/>
              </a:spcBef>
            </a:pPr>
            <a:r>
              <a:rPr sz="1100" spc="10" dirty="0">
                <a:latin typeface="Segoe UI"/>
                <a:cs typeface="Segoe UI"/>
              </a:rPr>
              <a:t>Thus there </a:t>
            </a:r>
            <a:r>
              <a:rPr sz="1100" dirty="0">
                <a:latin typeface="Segoe UI"/>
                <a:cs typeface="Segoe UI"/>
              </a:rPr>
              <a:t>is </a:t>
            </a:r>
            <a:r>
              <a:rPr sz="1100" spc="15" dirty="0">
                <a:latin typeface="Segoe UI"/>
                <a:cs typeface="Segoe UI"/>
              </a:rPr>
              <a:t>contradiction </a:t>
            </a:r>
            <a:r>
              <a:rPr sz="1100" dirty="0">
                <a:latin typeface="Segoe UI"/>
                <a:cs typeface="Segoe UI"/>
              </a:rPr>
              <a:t>in </a:t>
            </a:r>
            <a:r>
              <a:rPr sz="1100" spc="15" dirty="0">
                <a:latin typeface="Segoe UI"/>
                <a:cs typeface="Segoe UI"/>
              </a:rPr>
              <a:t>ranking </a:t>
            </a:r>
            <a:r>
              <a:rPr sz="1100" spc="5" dirty="0">
                <a:latin typeface="Segoe UI"/>
                <a:cs typeface="Segoe UI"/>
              </a:rPr>
              <a:t>by </a:t>
            </a:r>
            <a:r>
              <a:rPr sz="1100" spc="10" dirty="0">
                <a:latin typeface="Segoe UI"/>
                <a:cs typeface="Segoe UI"/>
              </a:rPr>
              <a:t>two</a:t>
            </a:r>
            <a:r>
              <a:rPr sz="1100" spc="254" dirty="0">
                <a:latin typeface="Segoe UI"/>
                <a:cs typeface="Segoe UI"/>
              </a:rPr>
              <a:t> </a:t>
            </a:r>
            <a:r>
              <a:rPr sz="1100" spc="15" dirty="0">
                <a:latin typeface="Segoe UI"/>
                <a:cs typeface="Segoe UI"/>
              </a:rPr>
              <a:t>methods.</a:t>
            </a:r>
            <a:endParaRPr sz="1100">
              <a:latin typeface="Segoe UI"/>
              <a:cs typeface="Segoe UI"/>
            </a:endParaRPr>
          </a:p>
          <a:p>
            <a:pPr marL="12700" algn="just">
              <a:lnSpc>
                <a:spcPct val="100000"/>
              </a:lnSpc>
              <a:spcBef>
                <a:spcPts val="745"/>
              </a:spcBef>
            </a:pPr>
            <a:r>
              <a:rPr sz="1100" b="1" spc="15" dirty="0">
                <a:latin typeface="Segoe UI"/>
                <a:cs typeface="Segoe UI"/>
              </a:rPr>
              <a:t>Scenario </a:t>
            </a:r>
            <a:r>
              <a:rPr sz="1100" b="1" dirty="0">
                <a:latin typeface="Segoe UI"/>
                <a:cs typeface="Segoe UI"/>
              </a:rPr>
              <a:t>2 – </a:t>
            </a:r>
            <a:r>
              <a:rPr sz="1100" b="1" spc="10" dirty="0">
                <a:latin typeface="Segoe UI"/>
                <a:cs typeface="Segoe UI"/>
              </a:rPr>
              <a:t>Time Disparity </a:t>
            </a:r>
            <a:r>
              <a:rPr sz="1100" b="1" dirty="0">
                <a:latin typeface="Segoe UI"/>
                <a:cs typeface="Segoe UI"/>
              </a:rPr>
              <a:t>in </a:t>
            </a:r>
            <a:r>
              <a:rPr sz="1100" b="1" spc="10" dirty="0">
                <a:latin typeface="Segoe UI"/>
                <a:cs typeface="Segoe UI"/>
              </a:rPr>
              <a:t>Cash</a:t>
            </a:r>
            <a:r>
              <a:rPr sz="1100" b="1" spc="215" dirty="0">
                <a:latin typeface="Segoe UI"/>
                <a:cs typeface="Segoe UI"/>
              </a:rPr>
              <a:t> </a:t>
            </a:r>
            <a:r>
              <a:rPr sz="1100" b="1" spc="15" dirty="0">
                <a:latin typeface="Segoe UI"/>
                <a:cs typeface="Segoe UI"/>
              </a:rPr>
              <a:t>Flows</a:t>
            </a:r>
            <a:endParaRPr sz="1100">
              <a:latin typeface="Segoe UI"/>
              <a:cs typeface="Segoe UI"/>
            </a:endParaRPr>
          </a:p>
          <a:p>
            <a:pPr marL="12700" marR="5080" algn="just">
              <a:lnSpc>
                <a:spcPct val="110600"/>
              </a:lnSpc>
              <a:spcBef>
                <a:spcPts val="605"/>
              </a:spcBef>
            </a:pPr>
            <a:r>
              <a:rPr sz="1100" spc="5" dirty="0">
                <a:latin typeface="Segoe UI"/>
                <a:cs typeface="Segoe UI"/>
              </a:rPr>
              <a:t>It</a:t>
            </a:r>
            <a:r>
              <a:rPr sz="1100" spc="-30" dirty="0">
                <a:latin typeface="Segoe UI"/>
                <a:cs typeface="Segoe UI"/>
              </a:rPr>
              <a:t> </a:t>
            </a:r>
            <a:r>
              <a:rPr sz="1100" spc="15" dirty="0">
                <a:latin typeface="Segoe UI"/>
                <a:cs typeface="Segoe UI"/>
              </a:rPr>
              <a:t>might</a:t>
            </a:r>
            <a:r>
              <a:rPr sz="1100" spc="-40" dirty="0">
                <a:latin typeface="Segoe UI"/>
                <a:cs typeface="Segoe UI"/>
              </a:rPr>
              <a:t> </a:t>
            </a:r>
            <a:r>
              <a:rPr sz="1100" spc="10" dirty="0">
                <a:latin typeface="Segoe UI"/>
                <a:cs typeface="Segoe UI"/>
              </a:rPr>
              <a:t>be</a:t>
            </a:r>
            <a:r>
              <a:rPr sz="1100" spc="-40" dirty="0">
                <a:latin typeface="Segoe UI"/>
                <a:cs typeface="Segoe UI"/>
              </a:rPr>
              <a:t> </a:t>
            </a:r>
            <a:r>
              <a:rPr sz="1100" spc="15" dirty="0">
                <a:latin typeface="Segoe UI"/>
                <a:cs typeface="Segoe UI"/>
              </a:rPr>
              <a:t>possible</a:t>
            </a:r>
            <a:r>
              <a:rPr sz="1100" spc="-35" dirty="0">
                <a:latin typeface="Segoe UI"/>
                <a:cs typeface="Segoe UI"/>
              </a:rPr>
              <a:t> </a:t>
            </a:r>
            <a:r>
              <a:rPr sz="1100" spc="15" dirty="0">
                <a:latin typeface="Segoe UI"/>
                <a:cs typeface="Segoe UI"/>
              </a:rPr>
              <a:t>that</a:t>
            </a:r>
            <a:r>
              <a:rPr sz="1100" spc="-40" dirty="0">
                <a:latin typeface="Segoe UI"/>
                <a:cs typeface="Segoe UI"/>
              </a:rPr>
              <a:t> </a:t>
            </a:r>
            <a:r>
              <a:rPr sz="1100" spc="15" dirty="0">
                <a:latin typeface="Segoe UI"/>
                <a:cs typeface="Segoe UI"/>
              </a:rPr>
              <a:t>overall</a:t>
            </a:r>
            <a:r>
              <a:rPr sz="1100" spc="-30" dirty="0">
                <a:latin typeface="Segoe UI"/>
                <a:cs typeface="Segoe UI"/>
              </a:rPr>
              <a:t> </a:t>
            </a:r>
            <a:r>
              <a:rPr sz="1100" spc="10" dirty="0">
                <a:latin typeface="Segoe UI"/>
                <a:cs typeface="Segoe UI"/>
              </a:rPr>
              <a:t>cash</a:t>
            </a:r>
            <a:r>
              <a:rPr sz="1100" spc="-35" dirty="0">
                <a:latin typeface="Segoe UI"/>
                <a:cs typeface="Segoe UI"/>
              </a:rPr>
              <a:t> </a:t>
            </a:r>
            <a:r>
              <a:rPr sz="1100" spc="15" dirty="0">
                <a:latin typeface="Segoe UI"/>
                <a:cs typeface="Segoe UI"/>
              </a:rPr>
              <a:t>flows</a:t>
            </a:r>
            <a:r>
              <a:rPr sz="1100" spc="-40" dirty="0">
                <a:latin typeface="Segoe UI"/>
                <a:cs typeface="Segoe UI"/>
              </a:rPr>
              <a:t> </a:t>
            </a:r>
            <a:r>
              <a:rPr sz="1100" spc="10" dirty="0">
                <a:latin typeface="Segoe UI"/>
                <a:cs typeface="Segoe UI"/>
              </a:rPr>
              <a:t>may</a:t>
            </a:r>
            <a:r>
              <a:rPr sz="1100" spc="-35" dirty="0">
                <a:latin typeface="Segoe UI"/>
                <a:cs typeface="Segoe UI"/>
              </a:rPr>
              <a:t> </a:t>
            </a:r>
            <a:r>
              <a:rPr sz="1100" spc="5" dirty="0">
                <a:latin typeface="Segoe UI"/>
                <a:cs typeface="Segoe UI"/>
              </a:rPr>
              <a:t>be</a:t>
            </a:r>
            <a:r>
              <a:rPr sz="1100" spc="-25" dirty="0">
                <a:latin typeface="Segoe UI"/>
                <a:cs typeface="Segoe UI"/>
              </a:rPr>
              <a:t> </a:t>
            </a:r>
            <a:r>
              <a:rPr sz="1100" spc="10" dirty="0">
                <a:latin typeface="Segoe UI"/>
                <a:cs typeface="Segoe UI"/>
              </a:rPr>
              <a:t>more</a:t>
            </a:r>
            <a:r>
              <a:rPr sz="1100" spc="-40" dirty="0">
                <a:latin typeface="Segoe UI"/>
                <a:cs typeface="Segoe UI"/>
              </a:rPr>
              <a:t> </a:t>
            </a:r>
            <a:r>
              <a:rPr sz="1100" spc="5" dirty="0">
                <a:latin typeface="Segoe UI"/>
                <a:cs typeface="Segoe UI"/>
              </a:rPr>
              <a:t>or</a:t>
            </a:r>
            <a:r>
              <a:rPr sz="1100" spc="-25" dirty="0">
                <a:latin typeface="Segoe UI"/>
                <a:cs typeface="Segoe UI"/>
              </a:rPr>
              <a:t> </a:t>
            </a:r>
            <a:r>
              <a:rPr sz="1100" spc="10" dirty="0">
                <a:latin typeface="Segoe UI"/>
                <a:cs typeface="Segoe UI"/>
              </a:rPr>
              <a:t>less</a:t>
            </a:r>
            <a:r>
              <a:rPr sz="1100" spc="-35" dirty="0">
                <a:latin typeface="Segoe UI"/>
                <a:cs typeface="Segoe UI"/>
              </a:rPr>
              <a:t> </a:t>
            </a:r>
            <a:r>
              <a:rPr sz="1100" spc="15" dirty="0">
                <a:latin typeface="Segoe UI"/>
                <a:cs typeface="Segoe UI"/>
              </a:rPr>
              <a:t>same</a:t>
            </a:r>
            <a:r>
              <a:rPr sz="1100" spc="-40" dirty="0">
                <a:latin typeface="Segoe UI"/>
                <a:cs typeface="Segoe UI"/>
              </a:rPr>
              <a:t> </a:t>
            </a:r>
            <a:r>
              <a:rPr sz="1100" spc="10" dirty="0">
                <a:latin typeface="Segoe UI"/>
                <a:cs typeface="Segoe UI"/>
              </a:rPr>
              <a:t>in</a:t>
            </a:r>
            <a:r>
              <a:rPr sz="1100" spc="-40" dirty="0">
                <a:latin typeface="Segoe UI"/>
                <a:cs typeface="Segoe UI"/>
              </a:rPr>
              <a:t> </a:t>
            </a:r>
            <a:r>
              <a:rPr sz="1100" spc="10" dirty="0">
                <a:latin typeface="Segoe UI"/>
                <a:cs typeface="Segoe UI"/>
              </a:rPr>
              <a:t>the</a:t>
            </a:r>
            <a:r>
              <a:rPr sz="1100" spc="-25" dirty="0">
                <a:latin typeface="Segoe UI"/>
                <a:cs typeface="Segoe UI"/>
              </a:rPr>
              <a:t> </a:t>
            </a:r>
            <a:r>
              <a:rPr sz="1100" spc="15" dirty="0">
                <a:latin typeface="Segoe UI"/>
                <a:cs typeface="Segoe UI"/>
              </a:rPr>
              <a:t>projects  but there </a:t>
            </a:r>
            <a:r>
              <a:rPr sz="1100" spc="5" dirty="0">
                <a:latin typeface="Segoe UI"/>
                <a:cs typeface="Segoe UI"/>
              </a:rPr>
              <a:t>may be </a:t>
            </a:r>
            <a:r>
              <a:rPr sz="1100" spc="10" dirty="0">
                <a:latin typeface="Segoe UI"/>
                <a:cs typeface="Segoe UI"/>
              </a:rPr>
              <a:t>disparity </a:t>
            </a:r>
            <a:r>
              <a:rPr sz="1100" dirty="0">
                <a:latin typeface="Segoe UI"/>
                <a:cs typeface="Segoe UI"/>
              </a:rPr>
              <a:t>in </a:t>
            </a:r>
            <a:r>
              <a:rPr sz="1100" spc="10" dirty="0">
                <a:latin typeface="Segoe UI"/>
                <a:cs typeface="Segoe UI"/>
              </a:rPr>
              <a:t>their </a:t>
            </a:r>
            <a:r>
              <a:rPr sz="1100" spc="15" dirty="0">
                <a:latin typeface="Segoe UI"/>
                <a:cs typeface="Segoe UI"/>
              </a:rPr>
              <a:t>flows </a:t>
            </a:r>
            <a:r>
              <a:rPr sz="1100" spc="10" dirty="0">
                <a:latin typeface="Segoe UI"/>
                <a:cs typeface="Segoe UI"/>
              </a:rPr>
              <a:t>i.e. larger part of cash inflows </a:t>
            </a:r>
            <a:r>
              <a:rPr sz="1100" spc="5" dirty="0">
                <a:latin typeface="Segoe UI"/>
                <a:cs typeface="Segoe UI"/>
              </a:rPr>
              <a:t>may be  </a:t>
            </a:r>
            <a:r>
              <a:rPr sz="1100" spc="15" dirty="0">
                <a:latin typeface="Segoe UI"/>
                <a:cs typeface="Segoe UI"/>
              </a:rPr>
              <a:t>occurred </a:t>
            </a:r>
            <a:r>
              <a:rPr sz="1100" spc="10" dirty="0">
                <a:latin typeface="Segoe UI"/>
                <a:cs typeface="Segoe UI"/>
              </a:rPr>
              <a:t>in the </a:t>
            </a:r>
            <a:r>
              <a:rPr sz="1100" spc="15" dirty="0">
                <a:latin typeface="Segoe UI"/>
                <a:cs typeface="Segoe UI"/>
              </a:rPr>
              <a:t>beginning </a:t>
            </a:r>
            <a:r>
              <a:rPr sz="1100" spc="5" dirty="0">
                <a:latin typeface="Segoe UI"/>
                <a:cs typeface="Segoe UI"/>
              </a:rPr>
              <a:t>or </a:t>
            </a:r>
            <a:r>
              <a:rPr sz="1100" spc="15" dirty="0">
                <a:latin typeface="Segoe UI"/>
                <a:cs typeface="Segoe UI"/>
              </a:rPr>
              <a:t>end </a:t>
            </a:r>
            <a:r>
              <a:rPr sz="1100" spc="10" dirty="0">
                <a:latin typeface="Segoe UI"/>
                <a:cs typeface="Segoe UI"/>
              </a:rPr>
              <a:t>of the project. </a:t>
            </a:r>
            <a:r>
              <a:rPr sz="1100" dirty="0">
                <a:latin typeface="Segoe UI"/>
                <a:cs typeface="Segoe UI"/>
              </a:rPr>
              <a:t>In </a:t>
            </a:r>
            <a:r>
              <a:rPr sz="1100" spc="10" dirty="0">
                <a:latin typeface="Segoe UI"/>
                <a:cs typeface="Segoe UI"/>
              </a:rPr>
              <a:t>such </a:t>
            </a:r>
            <a:r>
              <a:rPr sz="1100" spc="15" dirty="0">
                <a:latin typeface="Segoe UI"/>
                <a:cs typeface="Segoe UI"/>
              </a:rPr>
              <a:t>situation </a:t>
            </a:r>
            <a:r>
              <a:rPr sz="1100" spc="10" dirty="0">
                <a:latin typeface="Segoe UI"/>
                <a:cs typeface="Segoe UI"/>
              </a:rPr>
              <a:t>there </a:t>
            </a:r>
            <a:r>
              <a:rPr sz="1100" spc="5" dirty="0">
                <a:latin typeface="Segoe UI"/>
                <a:cs typeface="Segoe UI"/>
              </a:rPr>
              <a:t>may </a:t>
            </a:r>
            <a:r>
              <a:rPr sz="1100" spc="10" dirty="0">
                <a:latin typeface="Segoe UI"/>
                <a:cs typeface="Segoe UI"/>
              </a:rPr>
              <a:t>be  </a:t>
            </a:r>
            <a:r>
              <a:rPr sz="1100" spc="15" dirty="0">
                <a:latin typeface="Segoe UI"/>
                <a:cs typeface="Segoe UI"/>
              </a:rPr>
              <a:t>difference </a:t>
            </a:r>
            <a:r>
              <a:rPr sz="1100" dirty="0">
                <a:latin typeface="Segoe UI"/>
                <a:cs typeface="Segoe UI"/>
              </a:rPr>
              <a:t>in </a:t>
            </a:r>
            <a:r>
              <a:rPr sz="1100" spc="10" dirty="0">
                <a:latin typeface="Segoe UI"/>
                <a:cs typeface="Segoe UI"/>
              </a:rPr>
              <a:t>the </a:t>
            </a:r>
            <a:r>
              <a:rPr sz="1100" spc="15" dirty="0">
                <a:latin typeface="Segoe UI"/>
                <a:cs typeface="Segoe UI"/>
              </a:rPr>
              <a:t>ranking </a:t>
            </a:r>
            <a:r>
              <a:rPr sz="1100" spc="5" dirty="0">
                <a:latin typeface="Segoe UI"/>
                <a:cs typeface="Segoe UI"/>
              </a:rPr>
              <a:t>of </a:t>
            </a:r>
            <a:r>
              <a:rPr sz="1100" spc="15" dirty="0">
                <a:latin typeface="Segoe UI"/>
                <a:cs typeface="Segoe UI"/>
              </a:rPr>
              <a:t>projects </a:t>
            </a:r>
            <a:r>
              <a:rPr sz="1100" spc="10" dirty="0">
                <a:latin typeface="Segoe UI"/>
                <a:cs typeface="Segoe UI"/>
              </a:rPr>
              <a:t>as per two</a:t>
            </a:r>
            <a:r>
              <a:rPr sz="1100" spc="265" dirty="0">
                <a:latin typeface="Segoe UI"/>
                <a:cs typeface="Segoe UI"/>
              </a:rPr>
              <a:t> </a:t>
            </a:r>
            <a:r>
              <a:rPr sz="1100" spc="15" dirty="0">
                <a:latin typeface="Segoe UI"/>
                <a:cs typeface="Segoe UI"/>
              </a:rPr>
              <a:t>methods.</a:t>
            </a:r>
            <a:endParaRPr sz="1100">
              <a:latin typeface="Segoe UI"/>
              <a:cs typeface="Segoe UI"/>
            </a:endParaRPr>
          </a:p>
        </p:txBody>
      </p:sp>
      <p:sp>
        <p:nvSpPr>
          <p:cNvPr id="8" name="object 8"/>
          <p:cNvSpPr txBox="1"/>
          <p:nvPr/>
        </p:nvSpPr>
        <p:spPr>
          <a:xfrm>
            <a:off x="896111" y="3762755"/>
            <a:ext cx="5294630" cy="189230"/>
          </a:xfrm>
          <a:prstGeom prst="rect">
            <a:avLst/>
          </a:prstGeom>
          <a:solidFill>
            <a:srgbClr val="C2D69B"/>
          </a:solidFill>
        </p:spPr>
        <p:txBody>
          <a:bodyPr vert="horz" wrap="square" lIns="0" tIns="10795" rIns="0" bIns="0" rtlCol="0">
            <a:spAutoFit/>
          </a:bodyPr>
          <a:lstStyle/>
          <a:p>
            <a:pPr marL="17780">
              <a:lnSpc>
                <a:spcPct val="100000"/>
              </a:lnSpc>
              <a:spcBef>
                <a:spcPts val="85"/>
              </a:spcBef>
            </a:pPr>
            <a:r>
              <a:rPr sz="1100" b="1" spc="-5" dirty="0">
                <a:solidFill>
                  <a:srgbClr val="00A650"/>
                </a:solidFill>
                <a:latin typeface="Segoe UI Black"/>
                <a:cs typeface="Segoe UI Black"/>
              </a:rPr>
              <a:t>ILLUSTRATION</a:t>
            </a:r>
            <a:r>
              <a:rPr sz="1100" b="1" spc="-10" dirty="0">
                <a:solidFill>
                  <a:srgbClr val="00A650"/>
                </a:solidFill>
                <a:latin typeface="Segoe UI Black"/>
                <a:cs typeface="Segoe UI Black"/>
              </a:rPr>
              <a:t> </a:t>
            </a:r>
            <a:r>
              <a:rPr sz="1100" b="1" spc="-5" dirty="0">
                <a:solidFill>
                  <a:srgbClr val="00A650"/>
                </a:solidFill>
                <a:latin typeface="Segoe UI Black"/>
                <a:cs typeface="Segoe UI Black"/>
              </a:rPr>
              <a:t>11</a:t>
            </a:r>
            <a:endParaRPr sz="1100">
              <a:latin typeface="Segoe UI Black"/>
              <a:cs typeface="Segoe UI Black"/>
            </a:endParaRPr>
          </a:p>
        </p:txBody>
      </p:sp>
      <p:sp>
        <p:nvSpPr>
          <p:cNvPr id="9" name="object 9"/>
          <p:cNvSpPr txBox="1"/>
          <p:nvPr/>
        </p:nvSpPr>
        <p:spPr>
          <a:xfrm>
            <a:off x="901700" y="4005185"/>
            <a:ext cx="5281930" cy="397510"/>
          </a:xfrm>
          <a:prstGeom prst="rect">
            <a:avLst/>
          </a:prstGeom>
        </p:spPr>
        <p:txBody>
          <a:bodyPr vert="horz" wrap="square" lIns="0" tIns="12700" rIns="0" bIns="0" rtlCol="0">
            <a:spAutoFit/>
          </a:bodyPr>
          <a:lstStyle/>
          <a:p>
            <a:pPr marL="12700" marR="5080">
              <a:lnSpc>
                <a:spcPct val="110900"/>
              </a:lnSpc>
              <a:spcBef>
                <a:spcPts val="100"/>
              </a:spcBef>
            </a:pPr>
            <a:r>
              <a:rPr sz="1100" i="1" spc="15" dirty="0">
                <a:latin typeface="Segoe UI"/>
                <a:cs typeface="Segoe UI"/>
              </a:rPr>
              <a:t>Suppose </a:t>
            </a:r>
            <a:r>
              <a:rPr sz="1100" i="1" spc="10" dirty="0">
                <a:latin typeface="Segoe UI"/>
                <a:cs typeface="Segoe UI"/>
              </a:rPr>
              <a:t>ABC </a:t>
            </a:r>
            <a:r>
              <a:rPr sz="1100" i="1" spc="15" dirty="0">
                <a:latin typeface="Segoe UI"/>
                <a:cs typeface="Segoe UI"/>
              </a:rPr>
              <a:t>Ltd. </a:t>
            </a:r>
            <a:r>
              <a:rPr sz="1100" i="1" spc="10" dirty="0">
                <a:latin typeface="Segoe UI"/>
                <a:cs typeface="Segoe UI"/>
              </a:rPr>
              <a:t>is </a:t>
            </a:r>
            <a:r>
              <a:rPr sz="1100" i="1" spc="15" dirty="0">
                <a:latin typeface="Segoe UI"/>
                <a:cs typeface="Segoe UI"/>
              </a:rPr>
              <a:t>considering two </a:t>
            </a:r>
            <a:r>
              <a:rPr sz="1100" i="1" spc="10" dirty="0">
                <a:latin typeface="Segoe UI"/>
                <a:cs typeface="Segoe UI"/>
              </a:rPr>
              <a:t>Project </a:t>
            </a:r>
            <a:r>
              <a:rPr sz="1100" i="1" dirty="0">
                <a:latin typeface="Segoe UI"/>
                <a:cs typeface="Segoe UI"/>
              </a:rPr>
              <a:t>X </a:t>
            </a:r>
            <a:r>
              <a:rPr sz="1100" i="1" spc="10" dirty="0">
                <a:latin typeface="Segoe UI"/>
                <a:cs typeface="Segoe UI"/>
              </a:rPr>
              <a:t>and </a:t>
            </a:r>
            <a:r>
              <a:rPr sz="1100" i="1" spc="15" dirty="0">
                <a:latin typeface="Segoe UI"/>
                <a:cs typeface="Segoe UI"/>
              </a:rPr>
              <a:t>Project </a:t>
            </a:r>
            <a:r>
              <a:rPr sz="1100" i="1" dirty="0">
                <a:latin typeface="Segoe UI"/>
                <a:cs typeface="Segoe UI"/>
              </a:rPr>
              <a:t>Y </a:t>
            </a:r>
            <a:r>
              <a:rPr sz="1100" i="1" spc="5" dirty="0">
                <a:latin typeface="Segoe UI"/>
                <a:cs typeface="Segoe UI"/>
              </a:rPr>
              <a:t>for </a:t>
            </a:r>
            <a:r>
              <a:rPr sz="1100" i="1" spc="15" dirty="0">
                <a:latin typeface="Segoe UI"/>
                <a:cs typeface="Segoe UI"/>
              </a:rPr>
              <a:t>investment. </a:t>
            </a:r>
            <a:r>
              <a:rPr sz="1100" i="1" spc="10" dirty="0">
                <a:latin typeface="Segoe UI"/>
                <a:cs typeface="Segoe UI"/>
              </a:rPr>
              <a:t>The cash  </a:t>
            </a:r>
            <a:r>
              <a:rPr sz="1100" i="1" spc="15" dirty="0">
                <a:latin typeface="Segoe UI"/>
                <a:cs typeface="Segoe UI"/>
              </a:rPr>
              <a:t>flows </a:t>
            </a:r>
            <a:r>
              <a:rPr sz="1100" i="1" spc="10" dirty="0">
                <a:latin typeface="Segoe UI"/>
                <a:cs typeface="Segoe UI"/>
              </a:rPr>
              <a:t>associated with these projects are as</a:t>
            </a:r>
            <a:r>
              <a:rPr sz="1100" i="1" spc="225" dirty="0">
                <a:latin typeface="Segoe UI"/>
                <a:cs typeface="Segoe UI"/>
              </a:rPr>
              <a:t> </a:t>
            </a:r>
            <a:r>
              <a:rPr sz="1100" i="1" spc="10" dirty="0">
                <a:latin typeface="Segoe UI"/>
                <a:cs typeface="Segoe UI"/>
              </a:rPr>
              <a:t>follows:</a:t>
            </a:r>
            <a:endParaRPr sz="1100">
              <a:latin typeface="Segoe UI"/>
              <a:cs typeface="Segoe UI"/>
            </a:endParaRPr>
          </a:p>
        </p:txBody>
      </p:sp>
      <p:graphicFrame>
        <p:nvGraphicFramePr>
          <p:cNvPr id="10" name="object 10"/>
          <p:cNvGraphicFramePr>
            <a:graphicFrameLocks noGrp="1"/>
          </p:cNvGraphicFramePr>
          <p:nvPr/>
        </p:nvGraphicFramePr>
        <p:xfrm>
          <a:off x="914400" y="4475988"/>
          <a:ext cx="3241040" cy="1342643"/>
        </p:xfrm>
        <a:graphic>
          <a:graphicData uri="http://schemas.openxmlformats.org/drawingml/2006/table">
            <a:tbl>
              <a:tblPr firstRow="1" bandRow="1">
                <a:tableStyleId>{2D5ABB26-0587-4C30-8999-92F81FD0307C}</a:tableStyleId>
              </a:tblPr>
              <a:tblGrid>
                <a:gridCol w="900430">
                  <a:extLst>
                    <a:ext uri="{9D8B030D-6E8A-4147-A177-3AD203B41FA5}">
                      <a16:colId xmlns:a16="http://schemas.microsoft.com/office/drawing/2014/main" val="20000"/>
                    </a:ext>
                  </a:extLst>
                </a:gridCol>
                <a:gridCol w="1170305">
                  <a:extLst>
                    <a:ext uri="{9D8B030D-6E8A-4147-A177-3AD203B41FA5}">
                      <a16:colId xmlns:a16="http://schemas.microsoft.com/office/drawing/2014/main" val="20001"/>
                    </a:ext>
                  </a:extLst>
                </a:gridCol>
                <a:gridCol w="1170305">
                  <a:extLst>
                    <a:ext uri="{9D8B030D-6E8A-4147-A177-3AD203B41FA5}">
                      <a16:colId xmlns:a16="http://schemas.microsoft.com/office/drawing/2014/main" val="20002"/>
                    </a:ext>
                  </a:extLst>
                </a:gridCol>
              </a:tblGrid>
              <a:tr h="268224">
                <a:tc>
                  <a:txBody>
                    <a:bodyPr/>
                    <a:lstStyle/>
                    <a:p>
                      <a:pPr algn="ctr">
                        <a:lnSpc>
                          <a:spcPct val="100000"/>
                        </a:lnSpc>
                        <a:spcBef>
                          <a:spcPts val="385"/>
                        </a:spcBef>
                      </a:pPr>
                      <a:r>
                        <a:rPr sz="1100" b="1" i="1" spc="10" dirty="0">
                          <a:solidFill>
                            <a:srgbClr val="00A650"/>
                          </a:solidFill>
                          <a:latin typeface="Segoe UI"/>
                          <a:cs typeface="Segoe UI"/>
                        </a:rPr>
                        <a:t>Year</a:t>
                      </a:r>
                      <a:endParaRPr sz="1100">
                        <a:latin typeface="Segoe UI"/>
                        <a:cs typeface="Segoe UI"/>
                      </a:endParaRPr>
                    </a:p>
                  </a:txBody>
                  <a:tcPr marL="0" marR="0" marT="48895"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C2D69B"/>
                    </a:solidFill>
                  </a:tcPr>
                </a:tc>
                <a:tc>
                  <a:txBody>
                    <a:bodyPr/>
                    <a:lstStyle/>
                    <a:p>
                      <a:pPr marR="276860" algn="r">
                        <a:lnSpc>
                          <a:spcPct val="100000"/>
                        </a:lnSpc>
                        <a:spcBef>
                          <a:spcPts val="385"/>
                        </a:spcBef>
                      </a:pPr>
                      <a:r>
                        <a:rPr sz="1100" b="1" i="1" spc="15" dirty="0">
                          <a:solidFill>
                            <a:srgbClr val="00A650"/>
                          </a:solidFill>
                          <a:latin typeface="Segoe UI"/>
                          <a:cs typeface="Segoe UI"/>
                        </a:rPr>
                        <a:t>Project</a:t>
                      </a:r>
                      <a:r>
                        <a:rPr sz="1100" b="1" i="1" spc="-45" dirty="0">
                          <a:solidFill>
                            <a:srgbClr val="00A650"/>
                          </a:solidFill>
                          <a:latin typeface="Segoe UI"/>
                          <a:cs typeface="Segoe UI"/>
                        </a:rPr>
                        <a:t> </a:t>
                      </a:r>
                      <a:r>
                        <a:rPr sz="1100" b="1" i="1" dirty="0">
                          <a:solidFill>
                            <a:srgbClr val="00A650"/>
                          </a:solidFill>
                          <a:latin typeface="Segoe UI"/>
                          <a:cs typeface="Segoe UI"/>
                        </a:rPr>
                        <a:t>X</a:t>
                      </a:r>
                      <a:endParaRPr sz="1100">
                        <a:latin typeface="Segoe UI"/>
                        <a:cs typeface="Segoe UI"/>
                      </a:endParaRPr>
                    </a:p>
                  </a:txBody>
                  <a:tcPr marL="0" marR="0" marT="48895"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C2D69B"/>
                    </a:solidFill>
                  </a:tcPr>
                </a:tc>
                <a:tc>
                  <a:txBody>
                    <a:bodyPr/>
                    <a:lstStyle/>
                    <a:p>
                      <a:pPr marR="280670" algn="r">
                        <a:lnSpc>
                          <a:spcPct val="100000"/>
                        </a:lnSpc>
                        <a:spcBef>
                          <a:spcPts val="385"/>
                        </a:spcBef>
                      </a:pPr>
                      <a:r>
                        <a:rPr sz="1100" b="1" i="1" spc="15" dirty="0">
                          <a:solidFill>
                            <a:srgbClr val="00A650"/>
                          </a:solidFill>
                          <a:latin typeface="Segoe UI"/>
                          <a:cs typeface="Segoe UI"/>
                        </a:rPr>
                        <a:t>Project</a:t>
                      </a:r>
                      <a:r>
                        <a:rPr sz="1100" b="1" i="1" spc="-45" dirty="0">
                          <a:solidFill>
                            <a:srgbClr val="00A650"/>
                          </a:solidFill>
                          <a:latin typeface="Segoe UI"/>
                          <a:cs typeface="Segoe UI"/>
                        </a:rPr>
                        <a:t> </a:t>
                      </a:r>
                      <a:r>
                        <a:rPr sz="1100" b="1" i="1" dirty="0">
                          <a:solidFill>
                            <a:srgbClr val="00A650"/>
                          </a:solidFill>
                          <a:latin typeface="Segoe UI"/>
                          <a:cs typeface="Segoe UI"/>
                        </a:rPr>
                        <a:t>Y</a:t>
                      </a:r>
                      <a:endParaRPr sz="1100">
                        <a:latin typeface="Segoe UI"/>
                        <a:cs typeface="Segoe UI"/>
                      </a:endParaRPr>
                    </a:p>
                  </a:txBody>
                  <a:tcPr marL="0" marR="0" marT="48895"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C2D69B"/>
                    </a:solidFill>
                  </a:tcPr>
                </a:tc>
                <a:extLst>
                  <a:ext uri="{0D108BD9-81ED-4DB2-BD59-A6C34878D82A}">
                    <a16:rowId xmlns:a16="http://schemas.microsoft.com/office/drawing/2014/main" val="10000"/>
                  </a:ext>
                </a:extLst>
              </a:tr>
              <a:tr h="268217">
                <a:tc>
                  <a:txBody>
                    <a:bodyPr/>
                    <a:lstStyle/>
                    <a:p>
                      <a:pPr algn="ctr">
                        <a:lnSpc>
                          <a:spcPct val="100000"/>
                        </a:lnSpc>
                        <a:spcBef>
                          <a:spcPts val="385"/>
                        </a:spcBef>
                      </a:pPr>
                      <a:r>
                        <a:rPr sz="1100" i="1" dirty="0">
                          <a:latin typeface="Segoe UI"/>
                          <a:cs typeface="Segoe UI"/>
                        </a:rPr>
                        <a:t>0</a:t>
                      </a:r>
                      <a:endParaRPr sz="1100">
                        <a:latin typeface="Segoe UI"/>
                        <a:cs typeface="Segoe UI"/>
                      </a:endParaRPr>
                    </a:p>
                  </a:txBody>
                  <a:tcPr marL="0" marR="0" marT="48895"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EAF1DD"/>
                    </a:solidFill>
                  </a:tcPr>
                </a:tc>
                <a:tc>
                  <a:txBody>
                    <a:bodyPr/>
                    <a:lstStyle/>
                    <a:p>
                      <a:pPr marR="268605" algn="r">
                        <a:lnSpc>
                          <a:spcPct val="100000"/>
                        </a:lnSpc>
                        <a:spcBef>
                          <a:spcPts val="385"/>
                        </a:spcBef>
                      </a:pPr>
                      <a:r>
                        <a:rPr sz="1100" i="1" spc="20" dirty="0">
                          <a:latin typeface="Segoe UI"/>
                          <a:cs typeface="Segoe UI"/>
                        </a:rPr>
                        <a:t>(</a:t>
                      </a:r>
                      <a:r>
                        <a:rPr sz="1100" i="1" spc="15" dirty="0">
                          <a:latin typeface="Segoe UI"/>
                          <a:cs typeface="Segoe UI"/>
                        </a:rPr>
                        <a:t>2</a:t>
                      </a:r>
                      <a:r>
                        <a:rPr sz="1100" i="1" spc="10" dirty="0">
                          <a:latin typeface="Segoe UI"/>
                          <a:cs typeface="Segoe UI"/>
                        </a:rPr>
                        <a:t>,</a:t>
                      </a:r>
                      <a:r>
                        <a:rPr sz="1100" i="1" spc="15" dirty="0">
                          <a:latin typeface="Segoe UI"/>
                          <a:cs typeface="Segoe UI"/>
                        </a:rPr>
                        <a:t>5</a:t>
                      </a:r>
                      <a:r>
                        <a:rPr sz="1100" i="1" spc="25" dirty="0">
                          <a:latin typeface="Segoe UI"/>
                          <a:cs typeface="Segoe UI"/>
                        </a:rPr>
                        <a:t>0</a:t>
                      </a:r>
                      <a:r>
                        <a:rPr sz="1100" i="1" spc="10" dirty="0">
                          <a:latin typeface="Segoe UI"/>
                          <a:cs typeface="Segoe UI"/>
                        </a:rPr>
                        <a:t>,</a:t>
                      </a:r>
                      <a:r>
                        <a:rPr sz="1100" i="1" spc="15" dirty="0">
                          <a:latin typeface="Segoe UI"/>
                          <a:cs typeface="Segoe UI"/>
                        </a:rPr>
                        <a:t>00</a:t>
                      </a:r>
                      <a:r>
                        <a:rPr sz="1100" i="1" spc="25" dirty="0">
                          <a:latin typeface="Segoe UI"/>
                          <a:cs typeface="Segoe UI"/>
                        </a:rPr>
                        <a:t>0</a:t>
                      </a:r>
                      <a:r>
                        <a:rPr sz="1100" i="1" dirty="0">
                          <a:latin typeface="Segoe UI"/>
                          <a:cs typeface="Segoe UI"/>
                        </a:rPr>
                        <a:t>)</a:t>
                      </a:r>
                      <a:endParaRPr sz="1100">
                        <a:latin typeface="Segoe UI"/>
                        <a:cs typeface="Segoe UI"/>
                      </a:endParaRPr>
                    </a:p>
                  </a:txBody>
                  <a:tcPr marL="0" marR="0" marT="48895"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EAF1DD"/>
                    </a:solidFill>
                  </a:tcPr>
                </a:tc>
                <a:tc>
                  <a:txBody>
                    <a:bodyPr/>
                    <a:lstStyle/>
                    <a:p>
                      <a:pPr marR="268605" algn="r">
                        <a:lnSpc>
                          <a:spcPct val="100000"/>
                        </a:lnSpc>
                        <a:spcBef>
                          <a:spcPts val="385"/>
                        </a:spcBef>
                      </a:pPr>
                      <a:r>
                        <a:rPr sz="1100" i="1" spc="20" dirty="0">
                          <a:latin typeface="Segoe UI"/>
                          <a:cs typeface="Segoe UI"/>
                        </a:rPr>
                        <a:t>(</a:t>
                      </a:r>
                      <a:r>
                        <a:rPr sz="1100" i="1" spc="15" dirty="0">
                          <a:latin typeface="Segoe UI"/>
                          <a:cs typeface="Segoe UI"/>
                        </a:rPr>
                        <a:t>3</a:t>
                      </a:r>
                      <a:r>
                        <a:rPr sz="1100" i="1" spc="10" dirty="0">
                          <a:latin typeface="Segoe UI"/>
                          <a:cs typeface="Segoe UI"/>
                        </a:rPr>
                        <a:t>,</a:t>
                      </a:r>
                      <a:r>
                        <a:rPr sz="1100" i="1" spc="15" dirty="0">
                          <a:latin typeface="Segoe UI"/>
                          <a:cs typeface="Segoe UI"/>
                        </a:rPr>
                        <a:t>0</a:t>
                      </a:r>
                      <a:r>
                        <a:rPr sz="1100" i="1" spc="25" dirty="0">
                          <a:latin typeface="Segoe UI"/>
                          <a:cs typeface="Segoe UI"/>
                        </a:rPr>
                        <a:t>0</a:t>
                      </a:r>
                      <a:r>
                        <a:rPr sz="1100" i="1" spc="10" dirty="0">
                          <a:latin typeface="Segoe UI"/>
                          <a:cs typeface="Segoe UI"/>
                        </a:rPr>
                        <a:t>,</a:t>
                      </a:r>
                      <a:r>
                        <a:rPr sz="1100" i="1" spc="15" dirty="0">
                          <a:latin typeface="Segoe UI"/>
                          <a:cs typeface="Segoe UI"/>
                        </a:rPr>
                        <a:t>00</a:t>
                      </a:r>
                      <a:r>
                        <a:rPr sz="1100" i="1" spc="25" dirty="0">
                          <a:latin typeface="Segoe UI"/>
                          <a:cs typeface="Segoe UI"/>
                        </a:rPr>
                        <a:t>0</a:t>
                      </a:r>
                      <a:r>
                        <a:rPr sz="1100" i="1" dirty="0">
                          <a:latin typeface="Segoe UI"/>
                          <a:cs typeface="Segoe UI"/>
                        </a:rPr>
                        <a:t>)</a:t>
                      </a:r>
                      <a:endParaRPr sz="1100">
                        <a:latin typeface="Segoe UI"/>
                        <a:cs typeface="Segoe UI"/>
                      </a:endParaRPr>
                    </a:p>
                  </a:txBody>
                  <a:tcPr marL="0" marR="0" marT="48895"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EAF1DD"/>
                    </a:solidFill>
                  </a:tcPr>
                </a:tc>
                <a:extLst>
                  <a:ext uri="{0D108BD9-81ED-4DB2-BD59-A6C34878D82A}">
                    <a16:rowId xmlns:a16="http://schemas.microsoft.com/office/drawing/2014/main" val="10001"/>
                  </a:ext>
                </a:extLst>
              </a:tr>
              <a:tr h="268230">
                <a:tc>
                  <a:txBody>
                    <a:bodyPr/>
                    <a:lstStyle/>
                    <a:p>
                      <a:pPr algn="ctr">
                        <a:lnSpc>
                          <a:spcPct val="100000"/>
                        </a:lnSpc>
                        <a:spcBef>
                          <a:spcPts val="385"/>
                        </a:spcBef>
                      </a:pPr>
                      <a:r>
                        <a:rPr sz="1100" i="1" dirty="0">
                          <a:latin typeface="Segoe UI"/>
                          <a:cs typeface="Segoe UI"/>
                        </a:rPr>
                        <a:t>1</a:t>
                      </a:r>
                      <a:endParaRPr sz="1100">
                        <a:latin typeface="Segoe UI"/>
                        <a:cs typeface="Segoe UI"/>
                      </a:endParaRPr>
                    </a:p>
                  </a:txBody>
                  <a:tcPr marL="0" marR="0" marT="48895"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EAF1DD"/>
                    </a:solidFill>
                  </a:tcPr>
                </a:tc>
                <a:tc>
                  <a:txBody>
                    <a:bodyPr/>
                    <a:lstStyle/>
                    <a:p>
                      <a:pPr marR="311150" algn="r">
                        <a:lnSpc>
                          <a:spcPct val="100000"/>
                        </a:lnSpc>
                        <a:spcBef>
                          <a:spcPts val="385"/>
                        </a:spcBef>
                      </a:pPr>
                      <a:r>
                        <a:rPr sz="1100" i="1" spc="25" dirty="0">
                          <a:latin typeface="Segoe UI"/>
                          <a:cs typeface="Segoe UI"/>
                        </a:rPr>
                        <a:t>2</a:t>
                      </a:r>
                      <a:r>
                        <a:rPr sz="1100" i="1" spc="10" dirty="0">
                          <a:latin typeface="Segoe UI"/>
                          <a:cs typeface="Segoe UI"/>
                        </a:rPr>
                        <a:t>,</a:t>
                      </a:r>
                      <a:r>
                        <a:rPr sz="1100" i="1" spc="15" dirty="0">
                          <a:latin typeface="Segoe UI"/>
                          <a:cs typeface="Segoe UI"/>
                        </a:rPr>
                        <a:t>0</a:t>
                      </a:r>
                      <a:r>
                        <a:rPr sz="1100" i="1" spc="25" dirty="0">
                          <a:latin typeface="Segoe UI"/>
                          <a:cs typeface="Segoe UI"/>
                        </a:rPr>
                        <a:t>0</a:t>
                      </a:r>
                      <a:r>
                        <a:rPr sz="1100" i="1" spc="10" dirty="0">
                          <a:latin typeface="Segoe UI"/>
                          <a:cs typeface="Segoe UI"/>
                        </a:rPr>
                        <a:t>,</a:t>
                      </a:r>
                      <a:r>
                        <a:rPr sz="1100" i="1" spc="15" dirty="0">
                          <a:latin typeface="Segoe UI"/>
                          <a:cs typeface="Segoe UI"/>
                        </a:rPr>
                        <a:t>000</a:t>
                      </a:r>
                      <a:endParaRPr sz="1100">
                        <a:latin typeface="Segoe UI"/>
                        <a:cs typeface="Segoe UI"/>
                      </a:endParaRPr>
                    </a:p>
                  </a:txBody>
                  <a:tcPr marL="0" marR="0" marT="48895"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EAF1DD"/>
                    </a:solidFill>
                  </a:tcPr>
                </a:tc>
                <a:tc>
                  <a:txBody>
                    <a:bodyPr/>
                    <a:lstStyle/>
                    <a:p>
                      <a:pPr marL="373380">
                        <a:lnSpc>
                          <a:spcPct val="100000"/>
                        </a:lnSpc>
                        <a:spcBef>
                          <a:spcPts val="385"/>
                        </a:spcBef>
                      </a:pPr>
                      <a:r>
                        <a:rPr sz="1100" i="1" spc="15" dirty="0">
                          <a:latin typeface="Segoe UI"/>
                          <a:cs typeface="Segoe UI"/>
                        </a:rPr>
                        <a:t>50,000</a:t>
                      </a:r>
                      <a:endParaRPr sz="1100">
                        <a:latin typeface="Segoe UI"/>
                        <a:cs typeface="Segoe UI"/>
                      </a:endParaRPr>
                    </a:p>
                  </a:txBody>
                  <a:tcPr marL="0" marR="0" marT="48895"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EAF1DD"/>
                    </a:solidFill>
                  </a:tcPr>
                </a:tc>
                <a:extLst>
                  <a:ext uri="{0D108BD9-81ED-4DB2-BD59-A6C34878D82A}">
                    <a16:rowId xmlns:a16="http://schemas.microsoft.com/office/drawing/2014/main" val="10002"/>
                  </a:ext>
                </a:extLst>
              </a:tr>
              <a:tr h="268224">
                <a:tc>
                  <a:txBody>
                    <a:bodyPr/>
                    <a:lstStyle/>
                    <a:p>
                      <a:pPr algn="ctr">
                        <a:lnSpc>
                          <a:spcPct val="100000"/>
                        </a:lnSpc>
                        <a:spcBef>
                          <a:spcPts val="385"/>
                        </a:spcBef>
                      </a:pPr>
                      <a:r>
                        <a:rPr sz="1100" i="1" dirty="0">
                          <a:latin typeface="Segoe UI"/>
                          <a:cs typeface="Segoe UI"/>
                        </a:rPr>
                        <a:t>2</a:t>
                      </a:r>
                      <a:endParaRPr sz="1100">
                        <a:latin typeface="Segoe UI"/>
                        <a:cs typeface="Segoe UI"/>
                      </a:endParaRPr>
                    </a:p>
                  </a:txBody>
                  <a:tcPr marL="0" marR="0" marT="48895"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EAF1DD"/>
                    </a:solidFill>
                  </a:tcPr>
                </a:tc>
                <a:tc>
                  <a:txBody>
                    <a:bodyPr/>
                    <a:lstStyle/>
                    <a:p>
                      <a:pPr marR="311150" algn="r">
                        <a:lnSpc>
                          <a:spcPct val="100000"/>
                        </a:lnSpc>
                        <a:spcBef>
                          <a:spcPts val="385"/>
                        </a:spcBef>
                      </a:pPr>
                      <a:r>
                        <a:rPr sz="1100" i="1" spc="25" dirty="0">
                          <a:latin typeface="Segoe UI"/>
                          <a:cs typeface="Segoe UI"/>
                        </a:rPr>
                        <a:t>1</a:t>
                      </a:r>
                      <a:r>
                        <a:rPr sz="1100" i="1" spc="10" dirty="0">
                          <a:latin typeface="Segoe UI"/>
                          <a:cs typeface="Segoe UI"/>
                        </a:rPr>
                        <a:t>,</a:t>
                      </a:r>
                      <a:r>
                        <a:rPr sz="1100" i="1" spc="15" dirty="0">
                          <a:latin typeface="Segoe UI"/>
                          <a:cs typeface="Segoe UI"/>
                        </a:rPr>
                        <a:t>0</a:t>
                      </a:r>
                      <a:r>
                        <a:rPr sz="1100" i="1" spc="25" dirty="0">
                          <a:latin typeface="Segoe UI"/>
                          <a:cs typeface="Segoe UI"/>
                        </a:rPr>
                        <a:t>0</a:t>
                      </a:r>
                      <a:r>
                        <a:rPr sz="1100" i="1" spc="10" dirty="0">
                          <a:latin typeface="Segoe UI"/>
                          <a:cs typeface="Segoe UI"/>
                        </a:rPr>
                        <a:t>,</a:t>
                      </a:r>
                      <a:r>
                        <a:rPr sz="1100" i="1" spc="15" dirty="0">
                          <a:latin typeface="Segoe UI"/>
                          <a:cs typeface="Segoe UI"/>
                        </a:rPr>
                        <a:t>000</a:t>
                      </a:r>
                      <a:endParaRPr sz="1100">
                        <a:latin typeface="Segoe UI"/>
                        <a:cs typeface="Segoe UI"/>
                      </a:endParaRPr>
                    </a:p>
                  </a:txBody>
                  <a:tcPr marL="0" marR="0" marT="48895"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EAF1DD"/>
                    </a:solidFill>
                  </a:tcPr>
                </a:tc>
                <a:tc>
                  <a:txBody>
                    <a:bodyPr/>
                    <a:lstStyle/>
                    <a:p>
                      <a:pPr marR="311150" algn="r">
                        <a:lnSpc>
                          <a:spcPct val="100000"/>
                        </a:lnSpc>
                        <a:spcBef>
                          <a:spcPts val="385"/>
                        </a:spcBef>
                      </a:pPr>
                      <a:r>
                        <a:rPr sz="1100" i="1" spc="25" dirty="0">
                          <a:latin typeface="Segoe UI"/>
                          <a:cs typeface="Segoe UI"/>
                        </a:rPr>
                        <a:t>1</a:t>
                      </a:r>
                      <a:r>
                        <a:rPr sz="1100" i="1" spc="10" dirty="0">
                          <a:latin typeface="Segoe UI"/>
                          <a:cs typeface="Segoe UI"/>
                        </a:rPr>
                        <a:t>,</a:t>
                      </a:r>
                      <a:r>
                        <a:rPr sz="1100" i="1" spc="15" dirty="0">
                          <a:latin typeface="Segoe UI"/>
                          <a:cs typeface="Segoe UI"/>
                        </a:rPr>
                        <a:t>0</a:t>
                      </a:r>
                      <a:r>
                        <a:rPr sz="1100" i="1" spc="25" dirty="0">
                          <a:latin typeface="Segoe UI"/>
                          <a:cs typeface="Segoe UI"/>
                        </a:rPr>
                        <a:t>0</a:t>
                      </a:r>
                      <a:r>
                        <a:rPr sz="1100" i="1" spc="10" dirty="0">
                          <a:latin typeface="Segoe UI"/>
                          <a:cs typeface="Segoe UI"/>
                        </a:rPr>
                        <a:t>,</a:t>
                      </a:r>
                      <a:r>
                        <a:rPr sz="1100" i="1" spc="15" dirty="0">
                          <a:latin typeface="Segoe UI"/>
                          <a:cs typeface="Segoe UI"/>
                        </a:rPr>
                        <a:t>000</a:t>
                      </a:r>
                      <a:endParaRPr sz="1100">
                        <a:latin typeface="Segoe UI"/>
                        <a:cs typeface="Segoe UI"/>
                      </a:endParaRPr>
                    </a:p>
                  </a:txBody>
                  <a:tcPr marL="0" marR="0" marT="48895"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EAF1DD"/>
                    </a:solidFill>
                  </a:tcPr>
                </a:tc>
                <a:extLst>
                  <a:ext uri="{0D108BD9-81ED-4DB2-BD59-A6C34878D82A}">
                    <a16:rowId xmlns:a16="http://schemas.microsoft.com/office/drawing/2014/main" val="10003"/>
                  </a:ext>
                </a:extLst>
              </a:tr>
              <a:tr h="269748">
                <a:tc>
                  <a:txBody>
                    <a:bodyPr/>
                    <a:lstStyle/>
                    <a:p>
                      <a:pPr algn="ctr">
                        <a:lnSpc>
                          <a:spcPct val="100000"/>
                        </a:lnSpc>
                        <a:spcBef>
                          <a:spcPts val="385"/>
                        </a:spcBef>
                      </a:pPr>
                      <a:r>
                        <a:rPr sz="1100" i="1" dirty="0">
                          <a:latin typeface="Segoe UI"/>
                          <a:cs typeface="Segoe UI"/>
                        </a:rPr>
                        <a:t>3</a:t>
                      </a:r>
                      <a:endParaRPr sz="1100">
                        <a:latin typeface="Segoe UI"/>
                        <a:cs typeface="Segoe UI"/>
                      </a:endParaRPr>
                    </a:p>
                  </a:txBody>
                  <a:tcPr marL="0" marR="0" marT="48895"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EAF1DD"/>
                    </a:solidFill>
                  </a:tcPr>
                </a:tc>
                <a:tc>
                  <a:txBody>
                    <a:bodyPr/>
                    <a:lstStyle/>
                    <a:p>
                      <a:pPr marL="373380">
                        <a:lnSpc>
                          <a:spcPct val="100000"/>
                        </a:lnSpc>
                        <a:spcBef>
                          <a:spcPts val="385"/>
                        </a:spcBef>
                      </a:pPr>
                      <a:r>
                        <a:rPr sz="1100" i="1" spc="15" dirty="0">
                          <a:latin typeface="Segoe UI"/>
                          <a:cs typeface="Segoe UI"/>
                        </a:rPr>
                        <a:t>50,000</a:t>
                      </a:r>
                      <a:endParaRPr sz="1100">
                        <a:latin typeface="Segoe UI"/>
                        <a:cs typeface="Segoe UI"/>
                      </a:endParaRPr>
                    </a:p>
                  </a:txBody>
                  <a:tcPr marL="0" marR="0" marT="48895"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EAF1DD"/>
                    </a:solidFill>
                  </a:tcPr>
                </a:tc>
                <a:tc>
                  <a:txBody>
                    <a:bodyPr/>
                    <a:lstStyle/>
                    <a:p>
                      <a:pPr marR="311150" algn="r">
                        <a:lnSpc>
                          <a:spcPct val="100000"/>
                        </a:lnSpc>
                        <a:spcBef>
                          <a:spcPts val="385"/>
                        </a:spcBef>
                      </a:pPr>
                      <a:r>
                        <a:rPr sz="1100" i="1" spc="25" dirty="0">
                          <a:latin typeface="Segoe UI"/>
                          <a:cs typeface="Segoe UI"/>
                        </a:rPr>
                        <a:t>3</a:t>
                      </a:r>
                      <a:r>
                        <a:rPr sz="1100" i="1" spc="10" dirty="0">
                          <a:latin typeface="Segoe UI"/>
                          <a:cs typeface="Segoe UI"/>
                        </a:rPr>
                        <a:t>,</a:t>
                      </a:r>
                      <a:r>
                        <a:rPr sz="1100" i="1" spc="15" dirty="0">
                          <a:latin typeface="Segoe UI"/>
                          <a:cs typeface="Segoe UI"/>
                        </a:rPr>
                        <a:t>0</a:t>
                      </a:r>
                      <a:r>
                        <a:rPr sz="1100" i="1" spc="25" dirty="0">
                          <a:latin typeface="Segoe UI"/>
                          <a:cs typeface="Segoe UI"/>
                        </a:rPr>
                        <a:t>0</a:t>
                      </a:r>
                      <a:r>
                        <a:rPr sz="1100" i="1" spc="10" dirty="0">
                          <a:latin typeface="Segoe UI"/>
                          <a:cs typeface="Segoe UI"/>
                        </a:rPr>
                        <a:t>,</a:t>
                      </a:r>
                      <a:r>
                        <a:rPr sz="1100" i="1" spc="15" dirty="0">
                          <a:latin typeface="Segoe UI"/>
                          <a:cs typeface="Segoe UI"/>
                        </a:rPr>
                        <a:t>000</a:t>
                      </a:r>
                      <a:endParaRPr sz="1100">
                        <a:latin typeface="Segoe UI"/>
                        <a:cs typeface="Segoe UI"/>
                      </a:endParaRPr>
                    </a:p>
                  </a:txBody>
                  <a:tcPr marL="0" marR="0" marT="48895"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EAF1DD"/>
                    </a:solidFill>
                  </a:tcPr>
                </a:tc>
                <a:extLst>
                  <a:ext uri="{0D108BD9-81ED-4DB2-BD59-A6C34878D82A}">
                    <a16:rowId xmlns:a16="http://schemas.microsoft.com/office/drawing/2014/main" val="10004"/>
                  </a:ext>
                </a:extLst>
              </a:tr>
            </a:tbl>
          </a:graphicData>
        </a:graphic>
      </p:graphicFrame>
      <p:sp>
        <p:nvSpPr>
          <p:cNvPr id="11" name="object 11"/>
          <p:cNvSpPr txBox="1"/>
          <p:nvPr/>
        </p:nvSpPr>
        <p:spPr>
          <a:xfrm>
            <a:off x="901700" y="5803524"/>
            <a:ext cx="5281295" cy="394335"/>
          </a:xfrm>
          <a:prstGeom prst="rect">
            <a:avLst/>
          </a:prstGeom>
        </p:spPr>
        <p:txBody>
          <a:bodyPr vert="horz" wrap="square" lIns="0" tIns="12065" rIns="0" bIns="0" rtlCol="0">
            <a:spAutoFit/>
          </a:bodyPr>
          <a:lstStyle/>
          <a:p>
            <a:pPr marL="12700" marR="5080">
              <a:lnSpc>
                <a:spcPct val="110000"/>
              </a:lnSpc>
              <a:spcBef>
                <a:spcPts val="95"/>
              </a:spcBef>
            </a:pPr>
            <a:r>
              <a:rPr sz="1100" i="1" spc="10" dirty="0">
                <a:latin typeface="Segoe UI"/>
                <a:cs typeface="Segoe UI"/>
              </a:rPr>
              <a:t>Assuming Cost of Capital </a:t>
            </a:r>
            <a:r>
              <a:rPr sz="1100" i="1" spc="5" dirty="0">
                <a:latin typeface="Segoe UI"/>
                <a:cs typeface="Segoe UI"/>
              </a:rPr>
              <a:t>be </a:t>
            </a:r>
            <a:r>
              <a:rPr sz="1100" i="1" spc="10" dirty="0">
                <a:latin typeface="Segoe UI"/>
                <a:cs typeface="Segoe UI"/>
              </a:rPr>
              <a:t>10%, </a:t>
            </a:r>
            <a:r>
              <a:rPr sz="1100" i="1" spc="15" dirty="0">
                <a:latin typeface="Segoe UI"/>
                <a:cs typeface="Segoe UI"/>
              </a:rPr>
              <a:t>IDENTIFY </a:t>
            </a:r>
            <a:r>
              <a:rPr sz="1100" i="1" spc="10" dirty="0">
                <a:latin typeface="Segoe UI"/>
                <a:cs typeface="Segoe UI"/>
              </a:rPr>
              <a:t>which </a:t>
            </a:r>
            <a:r>
              <a:rPr sz="1100" i="1" spc="15" dirty="0">
                <a:latin typeface="Segoe UI"/>
                <a:cs typeface="Segoe UI"/>
              </a:rPr>
              <a:t>project </a:t>
            </a:r>
            <a:r>
              <a:rPr sz="1100" i="1" spc="10" dirty="0">
                <a:latin typeface="Segoe UI"/>
                <a:cs typeface="Segoe UI"/>
              </a:rPr>
              <a:t>should </a:t>
            </a:r>
            <a:r>
              <a:rPr sz="1100" i="1" spc="5" dirty="0">
                <a:latin typeface="Segoe UI"/>
                <a:cs typeface="Segoe UI"/>
              </a:rPr>
              <a:t>be </a:t>
            </a:r>
            <a:r>
              <a:rPr sz="1100" i="1" spc="10" dirty="0">
                <a:latin typeface="Segoe UI"/>
                <a:cs typeface="Segoe UI"/>
              </a:rPr>
              <a:t>accepted as per  NPV Method and </a:t>
            </a:r>
            <a:r>
              <a:rPr sz="1100" i="1" spc="5" dirty="0">
                <a:latin typeface="Segoe UI"/>
                <a:cs typeface="Segoe UI"/>
              </a:rPr>
              <a:t>IRR</a:t>
            </a:r>
            <a:r>
              <a:rPr sz="1100" i="1" spc="125" dirty="0">
                <a:latin typeface="Segoe UI"/>
                <a:cs typeface="Segoe UI"/>
              </a:rPr>
              <a:t> </a:t>
            </a:r>
            <a:r>
              <a:rPr sz="1100" i="1" spc="15" dirty="0">
                <a:latin typeface="Segoe UI"/>
                <a:cs typeface="Segoe UI"/>
              </a:rPr>
              <a:t>Method.</a:t>
            </a:r>
            <a:endParaRPr sz="1100">
              <a:latin typeface="Segoe UI"/>
              <a:cs typeface="Segoe UI"/>
            </a:endParaRPr>
          </a:p>
        </p:txBody>
      </p:sp>
      <p:sp>
        <p:nvSpPr>
          <p:cNvPr id="12" name="object 12"/>
          <p:cNvSpPr txBox="1"/>
          <p:nvPr/>
        </p:nvSpPr>
        <p:spPr>
          <a:xfrm>
            <a:off x="896111" y="6271259"/>
            <a:ext cx="5294630" cy="189230"/>
          </a:xfrm>
          <a:prstGeom prst="rect">
            <a:avLst/>
          </a:prstGeom>
          <a:solidFill>
            <a:srgbClr val="C2D69B"/>
          </a:solidFill>
        </p:spPr>
        <p:txBody>
          <a:bodyPr vert="horz" wrap="square" lIns="0" tIns="10795" rIns="0" bIns="0" rtlCol="0">
            <a:spAutoFit/>
          </a:bodyPr>
          <a:lstStyle/>
          <a:p>
            <a:pPr marL="17780">
              <a:lnSpc>
                <a:spcPct val="100000"/>
              </a:lnSpc>
              <a:spcBef>
                <a:spcPts val="85"/>
              </a:spcBef>
            </a:pPr>
            <a:r>
              <a:rPr sz="1100" b="1" spc="-5" dirty="0">
                <a:solidFill>
                  <a:srgbClr val="00A650"/>
                </a:solidFill>
                <a:latin typeface="Segoe UI Black"/>
                <a:cs typeface="Segoe UI Black"/>
              </a:rPr>
              <a:t>SOLUTION</a:t>
            </a:r>
            <a:endParaRPr sz="1100">
              <a:latin typeface="Segoe UI Black"/>
              <a:cs typeface="Segoe UI Black"/>
            </a:endParaRPr>
          </a:p>
        </p:txBody>
      </p:sp>
      <p:sp>
        <p:nvSpPr>
          <p:cNvPr id="13" name="object 13"/>
          <p:cNvSpPr txBox="1"/>
          <p:nvPr/>
        </p:nvSpPr>
        <p:spPr>
          <a:xfrm>
            <a:off x="901700" y="6531356"/>
            <a:ext cx="1891664" cy="193675"/>
          </a:xfrm>
          <a:prstGeom prst="rect">
            <a:avLst/>
          </a:prstGeom>
        </p:spPr>
        <p:txBody>
          <a:bodyPr vert="horz" wrap="square" lIns="0" tIns="12700" rIns="0" bIns="0" rtlCol="0">
            <a:spAutoFit/>
          </a:bodyPr>
          <a:lstStyle/>
          <a:p>
            <a:pPr marL="12700">
              <a:lnSpc>
                <a:spcPct val="100000"/>
              </a:lnSpc>
              <a:spcBef>
                <a:spcPts val="100"/>
              </a:spcBef>
            </a:pPr>
            <a:r>
              <a:rPr sz="1100" spc="15" dirty="0">
                <a:latin typeface="Segoe UI"/>
                <a:cs typeface="Segoe UI"/>
              </a:rPr>
              <a:t>Net Present Value </a:t>
            </a:r>
            <a:r>
              <a:rPr sz="1100" spc="5" dirty="0">
                <a:latin typeface="Segoe UI"/>
                <a:cs typeface="Segoe UI"/>
              </a:rPr>
              <a:t>of</a:t>
            </a:r>
            <a:r>
              <a:rPr sz="1100" spc="20" dirty="0">
                <a:latin typeface="Segoe UI"/>
                <a:cs typeface="Segoe UI"/>
              </a:rPr>
              <a:t> </a:t>
            </a:r>
            <a:r>
              <a:rPr sz="1100" spc="15" dirty="0">
                <a:latin typeface="Segoe UI"/>
                <a:cs typeface="Segoe UI"/>
              </a:rPr>
              <a:t>Projects</a:t>
            </a:r>
            <a:endParaRPr sz="1100">
              <a:latin typeface="Segoe UI"/>
              <a:cs typeface="Segoe UI"/>
            </a:endParaRPr>
          </a:p>
        </p:txBody>
      </p:sp>
      <p:graphicFrame>
        <p:nvGraphicFramePr>
          <p:cNvPr id="14" name="object 14"/>
          <p:cNvGraphicFramePr>
            <a:graphicFrameLocks noGrp="1"/>
          </p:cNvGraphicFramePr>
          <p:nvPr/>
        </p:nvGraphicFramePr>
        <p:xfrm>
          <a:off x="914400" y="6798564"/>
          <a:ext cx="5201282" cy="1400548"/>
        </p:xfrm>
        <a:graphic>
          <a:graphicData uri="http://schemas.openxmlformats.org/drawingml/2006/table">
            <a:tbl>
              <a:tblPr firstRow="1" bandRow="1">
                <a:tableStyleId>{2D5ABB26-0587-4C30-8999-92F81FD0307C}</a:tableStyleId>
              </a:tblPr>
              <a:tblGrid>
                <a:gridCol w="448309">
                  <a:extLst>
                    <a:ext uri="{9D8B030D-6E8A-4147-A177-3AD203B41FA5}">
                      <a16:colId xmlns:a16="http://schemas.microsoft.com/office/drawing/2014/main" val="20000"/>
                    </a:ext>
                  </a:extLst>
                </a:gridCol>
                <a:gridCol w="904240">
                  <a:extLst>
                    <a:ext uri="{9D8B030D-6E8A-4147-A177-3AD203B41FA5}">
                      <a16:colId xmlns:a16="http://schemas.microsoft.com/office/drawing/2014/main" val="20001"/>
                    </a:ext>
                  </a:extLst>
                </a:gridCol>
                <a:gridCol w="904239">
                  <a:extLst>
                    <a:ext uri="{9D8B030D-6E8A-4147-A177-3AD203B41FA5}">
                      <a16:colId xmlns:a16="http://schemas.microsoft.com/office/drawing/2014/main" val="20002"/>
                    </a:ext>
                  </a:extLst>
                </a:gridCol>
                <a:gridCol w="901064">
                  <a:extLst>
                    <a:ext uri="{9D8B030D-6E8A-4147-A177-3AD203B41FA5}">
                      <a16:colId xmlns:a16="http://schemas.microsoft.com/office/drawing/2014/main" val="20003"/>
                    </a:ext>
                  </a:extLst>
                </a:gridCol>
                <a:gridCol w="1014095">
                  <a:extLst>
                    <a:ext uri="{9D8B030D-6E8A-4147-A177-3AD203B41FA5}">
                      <a16:colId xmlns:a16="http://schemas.microsoft.com/office/drawing/2014/main" val="20004"/>
                    </a:ext>
                  </a:extLst>
                </a:gridCol>
                <a:gridCol w="1029335">
                  <a:extLst>
                    <a:ext uri="{9D8B030D-6E8A-4147-A177-3AD203B41FA5}">
                      <a16:colId xmlns:a16="http://schemas.microsoft.com/office/drawing/2014/main" val="20005"/>
                    </a:ext>
                  </a:extLst>
                </a:gridCol>
              </a:tblGrid>
              <a:tr h="864107">
                <a:tc>
                  <a:txBody>
                    <a:bodyPr/>
                    <a:lstStyle/>
                    <a:p>
                      <a:pPr algn="ctr">
                        <a:lnSpc>
                          <a:spcPct val="100000"/>
                        </a:lnSpc>
                        <a:spcBef>
                          <a:spcPts val="385"/>
                        </a:spcBef>
                      </a:pPr>
                      <a:r>
                        <a:rPr sz="1100" b="1" spc="10" dirty="0">
                          <a:solidFill>
                            <a:srgbClr val="00A650"/>
                          </a:solidFill>
                          <a:latin typeface="Segoe UI"/>
                          <a:cs typeface="Segoe UI"/>
                        </a:rPr>
                        <a:t>Year</a:t>
                      </a:r>
                      <a:endParaRPr sz="1100">
                        <a:latin typeface="Segoe UI"/>
                        <a:cs typeface="Segoe UI"/>
                      </a:endParaRPr>
                    </a:p>
                  </a:txBody>
                  <a:tcPr marL="0" marR="0" marT="48895"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C2D69B"/>
                    </a:solidFill>
                  </a:tcPr>
                </a:tc>
                <a:tc>
                  <a:txBody>
                    <a:bodyPr/>
                    <a:lstStyle/>
                    <a:p>
                      <a:pPr marL="202565" marR="195580" indent="-635" algn="ctr">
                        <a:lnSpc>
                          <a:spcPct val="110900"/>
                        </a:lnSpc>
                        <a:spcBef>
                          <a:spcPts val="244"/>
                        </a:spcBef>
                      </a:pPr>
                      <a:r>
                        <a:rPr sz="1100" b="1" spc="15" dirty="0">
                          <a:solidFill>
                            <a:srgbClr val="00A650"/>
                          </a:solidFill>
                          <a:latin typeface="Segoe UI"/>
                          <a:cs typeface="Segoe UI"/>
                        </a:rPr>
                        <a:t>Cash  </a:t>
                      </a:r>
                      <a:r>
                        <a:rPr sz="1100" b="1" spc="20" dirty="0">
                          <a:solidFill>
                            <a:srgbClr val="00A650"/>
                          </a:solidFill>
                          <a:latin typeface="Segoe UI"/>
                          <a:cs typeface="Segoe UI"/>
                        </a:rPr>
                        <a:t>I</a:t>
                      </a:r>
                      <a:r>
                        <a:rPr sz="1100" b="1" spc="25" dirty="0">
                          <a:solidFill>
                            <a:srgbClr val="00A650"/>
                          </a:solidFill>
                          <a:latin typeface="Segoe UI"/>
                          <a:cs typeface="Segoe UI"/>
                        </a:rPr>
                        <a:t>n</a:t>
                      </a:r>
                      <a:r>
                        <a:rPr sz="1100" b="1" spc="5" dirty="0">
                          <a:solidFill>
                            <a:srgbClr val="00A650"/>
                          </a:solidFill>
                          <a:latin typeface="Segoe UI"/>
                          <a:cs typeface="Segoe UI"/>
                        </a:rPr>
                        <a:t>f</a:t>
                      </a:r>
                      <a:r>
                        <a:rPr sz="1100" b="1" spc="20" dirty="0">
                          <a:solidFill>
                            <a:srgbClr val="00A650"/>
                          </a:solidFill>
                          <a:latin typeface="Segoe UI"/>
                          <a:cs typeface="Segoe UI"/>
                        </a:rPr>
                        <a:t>lo</a:t>
                      </a:r>
                      <a:r>
                        <a:rPr sz="1100" b="1" spc="15" dirty="0">
                          <a:solidFill>
                            <a:srgbClr val="00A650"/>
                          </a:solidFill>
                          <a:latin typeface="Segoe UI"/>
                          <a:cs typeface="Segoe UI"/>
                        </a:rPr>
                        <a:t>w</a:t>
                      </a:r>
                      <a:r>
                        <a:rPr sz="1100" b="1" dirty="0">
                          <a:solidFill>
                            <a:srgbClr val="00A650"/>
                          </a:solidFill>
                          <a:latin typeface="Segoe UI"/>
                          <a:cs typeface="Segoe UI"/>
                        </a:rPr>
                        <a:t>s</a:t>
                      </a:r>
                      <a:endParaRPr sz="1100">
                        <a:latin typeface="Segoe UI"/>
                        <a:cs typeface="Segoe UI"/>
                      </a:endParaRPr>
                    </a:p>
                    <a:p>
                      <a:pPr marL="142875" marR="136525" algn="ctr">
                        <a:lnSpc>
                          <a:spcPct val="110900"/>
                        </a:lnSpc>
                        <a:spcBef>
                          <a:spcPts val="300"/>
                        </a:spcBef>
                      </a:pPr>
                      <a:r>
                        <a:rPr sz="1100" b="1" spc="15" dirty="0">
                          <a:solidFill>
                            <a:srgbClr val="00A650"/>
                          </a:solidFill>
                          <a:latin typeface="Segoe UI"/>
                          <a:cs typeface="Segoe UI"/>
                        </a:rPr>
                        <a:t>Project</a:t>
                      </a:r>
                      <a:r>
                        <a:rPr sz="1100" b="1" spc="-45" dirty="0">
                          <a:solidFill>
                            <a:srgbClr val="00A650"/>
                          </a:solidFill>
                          <a:latin typeface="Segoe UI"/>
                          <a:cs typeface="Segoe UI"/>
                        </a:rPr>
                        <a:t> </a:t>
                      </a:r>
                      <a:r>
                        <a:rPr sz="1100" b="1" dirty="0">
                          <a:solidFill>
                            <a:srgbClr val="00A650"/>
                          </a:solidFill>
                          <a:latin typeface="Segoe UI"/>
                          <a:cs typeface="Segoe UI"/>
                        </a:rPr>
                        <a:t>X  </a:t>
                      </a:r>
                      <a:r>
                        <a:rPr sz="1100" b="1" spc="-15" dirty="0">
                          <a:solidFill>
                            <a:srgbClr val="00A650"/>
                          </a:solidFill>
                          <a:latin typeface="Segoe UI"/>
                          <a:cs typeface="Segoe UI"/>
                        </a:rPr>
                        <a:t>(</a:t>
                      </a:r>
                      <a:r>
                        <a:rPr sz="1100" b="1" spc="-15" dirty="0">
                          <a:solidFill>
                            <a:srgbClr val="00A650"/>
                          </a:solidFill>
                          <a:latin typeface="Trebuchet MS"/>
                          <a:cs typeface="Trebuchet MS"/>
                        </a:rPr>
                        <a:t>`</a:t>
                      </a:r>
                      <a:r>
                        <a:rPr sz="1100" b="1" spc="-15" dirty="0">
                          <a:solidFill>
                            <a:srgbClr val="00A650"/>
                          </a:solidFill>
                          <a:latin typeface="Segoe UI"/>
                          <a:cs typeface="Segoe UI"/>
                        </a:rPr>
                        <a:t>)</a:t>
                      </a:r>
                      <a:endParaRPr sz="1100">
                        <a:latin typeface="Segoe UI"/>
                        <a:cs typeface="Segoe UI"/>
                      </a:endParaRPr>
                    </a:p>
                  </a:txBody>
                  <a:tcPr marL="0" marR="0" marT="31114"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C2D69B"/>
                    </a:solidFill>
                  </a:tcPr>
                </a:tc>
                <a:tc>
                  <a:txBody>
                    <a:bodyPr/>
                    <a:lstStyle/>
                    <a:p>
                      <a:pPr marL="202565" marR="195580" indent="-635" algn="ctr">
                        <a:lnSpc>
                          <a:spcPct val="110900"/>
                        </a:lnSpc>
                        <a:spcBef>
                          <a:spcPts val="244"/>
                        </a:spcBef>
                      </a:pPr>
                      <a:r>
                        <a:rPr sz="1100" b="1" spc="15" dirty="0">
                          <a:solidFill>
                            <a:srgbClr val="00A650"/>
                          </a:solidFill>
                          <a:latin typeface="Segoe UI"/>
                          <a:cs typeface="Segoe UI"/>
                        </a:rPr>
                        <a:t>Cash  </a:t>
                      </a:r>
                      <a:r>
                        <a:rPr sz="1100" b="1" spc="20" dirty="0">
                          <a:solidFill>
                            <a:srgbClr val="00A650"/>
                          </a:solidFill>
                          <a:latin typeface="Segoe UI"/>
                          <a:cs typeface="Segoe UI"/>
                        </a:rPr>
                        <a:t>I</a:t>
                      </a:r>
                      <a:r>
                        <a:rPr sz="1100" b="1" spc="25" dirty="0">
                          <a:solidFill>
                            <a:srgbClr val="00A650"/>
                          </a:solidFill>
                          <a:latin typeface="Segoe UI"/>
                          <a:cs typeface="Segoe UI"/>
                        </a:rPr>
                        <a:t>n</a:t>
                      </a:r>
                      <a:r>
                        <a:rPr sz="1100" b="1" spc="5" dirty="0">
                          <a:solidFill>
                            <a:srgbClr val="00A650"/>
                          </a:solidFill>
                          <a:latin typeface="Segoe UI"/>
                          <a:cs typeface="Segoe UI"/>
                        </a:rPr>
                        <a:t>f</a:t>
                      </a:r>
                      <a:r>
                        <a:rPr sz="1100" b="1" spc="20" dirty="0">
                          <a:solidFill>
                            <a:srgbClr val="00A650"/>
                          </a:solidFill>
                          <a:latin typeface="Segoe UI"/>
                          <a:cs typeface="Segoe UI"/>
                        </a:rPr>
                        <a:t>lo</a:t>
                      </a:r>
                      <a:r>
                        <a:rPr sz="1100" b="1" spc="15" dirty="0">
                          <a:solidFill>
                            <a:srgbClr val="00A650"/>
                          </a:solidFill>
                          <a:latin typeface="Segoe UI"/>
                          <a:cs typeface="Segoe UI"/>
                        </a:rPr>
                        <a:t>w</a:t>
                      </a:r>
                      <a:r>
                        <a:rPr sz="1100" b="1" dirty="0">
                          <a:solidFill>
                            <a:srgbClr val="00A650"/>
                          </a:solidFill>
                          <a:latin typeface="Segoe UI"/>
                          <a:cs typeface="Segoe UI"/>
                        </a:rPr>
                        <a:t>s</a:t>
                      </a:r>
                      <a:endParaRPr sz="1100">
                        <a:latin typeface="Segoe UI"/>
                        <a:cs typeface="Segoe UI"/>
                      </a:endParaRPr>
                    </a:p>
                    <a:p>
                      <a:pPr marL="146050" marR="141605" algn="ctr">
                        <a:lnSpc>
                          <a:spcPct val="110900"/>
                        </a:lnSpc>
                        <a:spcBef>
                          <a:spcPts val="300"/>
                        </a:spcBef>
                      </a:pPr>
                      <a:r>
                        <a:rPr sz="1100" b="1" spc="15" dirty="0">
                          <a:solidFill>
                            <a:srgbClr val="00A650"/>
                          </a:solidFill>
                          <a:latin typeface="Segoe UI"/>
                          <a:cs typeface="Segoe UI"/>
                        </a:rPr>
                        <a:t>Project</a:t>
                      </a:r>
                      <a:r>
                        <a:rPr sz="1100" b="1" spc="-55" dirty="0">
                          <a:solidFill>
                            <a:srgbClr val="00A650"/>
                          </a:solidFill>
                          <a:latin typeface="Segoe UI"/>
                          <a:cs typeface="Segoe UI"/>
                        </a:rPr>
                        <a:t> </a:t>
                      </a:r>
                      <a:r>
                        <a:rPr sz="1100" b="1" dirty="0">
                          <a:solidFill>
                            <a:srgbClr val="00A650"/>
                          </a:solidFill>
                          <a:latin typeface="Segoe UI"/>
                          <a:cs typeface="Segoe UI"/>
                        </a:rPr>
                        <a:t>Y  </a:t>
                      </a:r>
                      <a:r>
                        <a:rPr sz="1100" b="1" spc="-15" dirty="0">
                          <a:solidFill>
                            <a:srgbClr val="00A650"/>
                          </a:solidFill>
                          <a:latin typeface="Segoe UI"/>
                          <a:cs typeface="Segoe UI"/>
                        </a:rPr>
                        <a:t>(</a:t>
                      </a:r>
                      <a:r>
                        <a:rPr sz="1100" b="1" spc="-15" dirty="0">
                          <a:solidFill>
                            <a:srgbClr val="00A650"/>
                          </a:solidFill>
                          <a:latin typeface="Trebuchet MS"/>
                          <a:cs typeface="Trebuchet MS"/>
                        </a:rPr>
                        <a:t>`</a:t>
                      </a:r>
                      <a:r>
                        <a:rPr sz="1100" b="1" spc="-15" dirty="0">
                          <a:solidFill>
                            <a:srgbClr val="00A650"/>
                          </a:solidFill>
                          <a:latin typeface="Segoe UI"/>
                          <a:cs typeface="Segoe UI"/>
                        </a:rPr>
                        <a:t>)</a:t>
                      </a:r>
                      <a:endParaRPr sz="1100">
                        <a:latin typeface="Segoe UI"/>
                        <a:cs typeface="Segoe UI"/>
                      </a:endParaRPr>
                    </a:p>
                  </a:txBody>
                  <a:tcPr marL="0" marR="0" marT="31114"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C2D69B"/>
                    </a:solidFill>
                  </a:tcPr>
                </a:tc>
                <a:tc>
                  <a:txBody>
                    <a:bodyPr/>
                    <a:lstStyle/>
                    <a:p>
                      <a:pPr marL="258445" marR="190500" indent="-66040">
                        <a:lnSpc>
                          <a:spcPct val="110900"/>
                        </a:lnSpc>
                        <a:spcBef>
                          <a:spcPts val="244"/>
                        </a:spcBef>
                      </a:pPr>
                      <a:r>
                        <a:rPr sz="1100" b="1" spc="15" dirty="0">
                          <a:solidFill>
                            <a:srgbClr val="00A650"/>
                          </a:solidFill>
                          <a:latin typeface="Segoe UI"/>
                          <a:cs typeface="Segoe UI"/>
                        </a:rPr>
                        <a:t>Pr</a:t>
                      </a:r>
                      <a:r>
                        <a:rPr sz="1100" b="1" spc="25" dirty="0">
                          <a:solidFill>
                            <a:srgbClr val="00A650"/>
                          </a:solidFill>
                          <a:latin typeface="Segoe UI"/>
                          <a:cs typeface="Segoe UI"/>
                        </a:rPr>
                        <a:t>e</a:t>
                      </a:r>
                      <a:r>
                        <a:rPr sz="1100" b="1" spc="15" dirty="0">
                          <a:solidFill>
                            <a:srgbClr val="00A650"/>
                          </a:solidFill>
                          <a:latin typeface="Segoe UI"/>
                          <a:cs typeface="Segoe UI"/>
                        </a:rPr>
                        <a:t>s</a:t>
                      </a:r>
                      <a:r>
                        <a:rPr sz="1100" b="1" spc="10" dirty="0">
                          <a:solidFill>
                            <a:srgbClr val="00A650"/>
                          </a:solidFill>
                          <a:latin typeface="Segoe UI"/>
                          <a:cs typeface="Segoe UI"/>
                        </a:rPr>
                        <a:t>e</a:t>
                      </a:r>
                      <a:r>
                        <a:rPr sz="1100" b="1" spc="15" dirty="0">
                          <a:solidFill>
                            <a:srgbClr val="00A650"/>
                          </a:solidFill>
                          <a:latin typeface="Segoe UI"/>
                          <a:cs typeface="Segoe UI"/>
                        </a:rPr>
                        <a:t>n</a:t>
                      </a:r>
                      <a:r>
                        <a:rPr sz="1100" b="1" dirty="0">
                          <a:solidFill>
                            <a:srgbClr val="00A650"/>
                          </a:solidFill>
                          <a:latin typeface="Segoe UI"/>
                          <a:cs typeface="Segoe UI"/>
                        </a:rPr>
                        <a:t>t  </a:t>
                      </a:r>
                      <a:r>
                        <a:rPr sz="1100" b="1" spc="10" dirty="0">
                          <a:solidFill>
                            <a:srgbClr val="00A650"/>
                          </a:solidFill>
                          <a:latin typeface="Segoe UI"/>
                          <a:cs typeface="Segoe UI"/>
                        </a:rPr>
                        <a:t>Value</a:t>
                      </a:r>
                      <a:endParaRPr sz="1100">
                        <a:latin typeface="Segoe UI"/>
                        <a:cs typeface="Segoe UI"/>
                      </a:endParaRPr>
                    </a:p>
                    <a:p>
                      <a:pPr marL="304165" marR="144780" indent="-157480">
                        <a:lnSpc>
                          <a:spcPct val="110900"/>
                        </a:lnSpc>
                        <a:spcBef>
                          <a:spcPts val="300"/>
                        </a:spcBef>
                      </a:pPr>
                      <a:r>
                        <a:rPr sz="1100" b="1" spc="10" dirty="0">
                          <a:solidFill>
                            <a:srgbClr val="00A650"/>
                          </a:solidFill>
                          <a:latin typeface="Segoe UI"/>
                          <a:cs typeface="Segoe UI"/>
                        </a:rPr>
                        <a:t>Factor</a:t>
                      </a:r>
                      <a:r>
                        <a:rPr sz="1100" b="1" spc="-30" dirty="0">
                          <a:solidFill>
                            <a:srgbClr val="00A650"/>
                          </a:solidFill>
                          <a:latin typeface="Segoe UI"/>
                          <a:cs typeface="Segoe UI"/>
                        </a:rPr>
                        <a:t> </a:t>
                      </a:r>
                      <a:r>
                        <a:rPr sz="1100" b="1" dirty="0">
                          <a:solidFill>
                            <a:srgbClr val="00A650"/>
                          </a:solidFill>
                          <a:latin typeface="Segoe UI"/>
                          <a:cs typeface="Segoe UI"/>
                        </a:rPr>
                        <a:t>@  </a:t>
                      </a:r>
                      <a:r>
                        <a:rPr sz="1100" b="1" spc="15" dirty="0">
                          <a:solidFill>
                            <a:srgbClr val="00A650"/>
                          </a:solidFill>
                          <a:latin typeface="Segoe UI"/>
                          <a:cs typeface="Segoe UI"/>
                        </a:rPr>
                        <a:t>10%</a:t>
                      </a:r>
                      <a:endParaRPr sz="1100">
                        <a:latin typeface="Segoe UI"/>
                        <a:cs typeface="Segoe UI"/>
                      </a:endParaRPr>
                    </a:p>
                  </a:txBody>
                  <a:tcPr marL="0" marR="0" marT="31114"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C2D69B"/>
                    </a:solidFill>
                  </a:tcPr>
                </a:tc>
                <a:tc>
                  <a:txBody>
                    <a:bodyPr/>
                    <a:lstStyle/>
                    <a:p>
                      <a:pPr marL="86360" marR="81915" indent="234315">
                        <a:lnSpc>
                          <a:spcPts val="1760"/>
                        </a:lnSpc>
                        <a:spcBef>
                          <a:spcPts val="80"/>
                        </a:spcBef>
                      </a:pPr>
                      <a:r>
                        <a:rPr sz="1100" b="1" spc="15" dirty="0">
                          <a:solidFill>
                            <a:srgbClr val="00A650"/>
                          </a:solidFill>
                          <a:latin typeface="Segoe UI"/>
                          <a:cs typeface="Segoe UI"/>
                        </a:rPr>
                        <a:t>PV </a:t>
                      </a:r>
                      <a:r>
                        <a:rPr sz="1100" b="1" spc="10" dirty="0">
                          <a:solidFill>
                            <a:srgbClr val="00A650"/>
                          </a:solidFill>
                          <a:latin typeface="Segoe UI"/>
                          <a:cs typeface="Segoe UI"/>
                        </a:rPr>
                        <a:t>of  </a:t>
                      </a:r>
                      <a:r>
                        <a:rPr sz="1100" b="1" spc="15" dirty="0">
                          <a:solidFill>
                            <a:srgbClr val="00A650"/>
                          </a:solidFill>
                          <a:latin typeface="Segoe UI"/>
                          <a:cs typeface="Segoe UI"/>
                        </a:rPr>
                        <a:t>Project </a:t>
                      </a:r>
                      <a:r>
                        <a:rPr sz="1100" b="1" dirty="0">
                          <a:solidFill>
                            <a:srgbClr val="00A650"/>
                          </a:solidFill>
                          <a:latin typeface="Segoe UI"/>
                          <a:cs typeface="Segoe UI"/>
                        </a:rPr>
                        <a:t>X</a:t>
                      </a:r>
                      <a:r>
                        <a:rPr sz="1100" b="1" spc="-30" dirty="0">
                          <a:solidFill>
                            <a:srgbClr val="00A650"/>
                          </a:solidFill>
                          <a:latin typeface="Segoe UI"/>
                          <a:cs typeface="Segoe UI"/>
                        </a:rPr>
                        <a:t> </a:t>
                      </a:r>
                      <a:r>
                        <a:rPr sz="1100" b="1" spc="-20" dirty="0">
                          <a:solidFill>
                            <a:srgbClr val="00A650"/>
                          </a:solidFill>
                          <a:latin typeface="Segoe UI"/>
                          <a:cs typeface="Segoe UI"/>
                        </a:rPr>
                        <a:t>(</a:t>
                      </a:r>
                      <a:r>
                        <a:rPr sz="1100" b="1" spc="-20" dirty="0">
                          <a:solidFill>
                            <a:srgbClr val="00A650"/>
                          </a:solidFill>
                          <a:latin typeface="Trebuchet MS"/>
                          <a:cs typeface="Trebuchet MS"/>
                        </a:rPr>
                        <a:t>`</a:t>
                      </a:r>
                      <a:r>
                        <a:rPr sz="1100" b="1" spc="-20" dirty="0">
                          <a:solidFill>
                            <a:srgbClr val="00A650"/>
                          </a:solidFill>
                          <a:latin typeface="Segoe UI"/>
                          <a:cs typeface="Segoe UI"/>
                        </a:rPr>
                        <a:t>)</a:t>
                      </a:r>
                      <a:endParaRPr sz="1100">
                        <a:latin typeface="Segoe UI"/>
                        <a:cs typeface="Segoe UI"/>
                      </a:endParaRPr>
                    </a:p>
                  </a:txBody>
                  <a:tcPr marL="0" marR="0" marT="10160"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C2D69B"/>
                    </a:solidFill>
                  </a:tcPr>
                </a:tc>
                <a:tc>
                  <a:txBody>
                    <a:bodyPr/>
                    <a:lstStyle/>
                    <a:p>
                      <a:pPr marL="95885" marR="93980" indent="231140">
                        <a:lnSpc>
                          <a:spcPts val="1760"/>
                        </a:lnSpc>
                        <a:spcBef>
                          <a:spcPts val="80"/>
                        </a:spcBef>
                      </a:pPr>
                      <a:r>
                        <a:rPr sz="1100" b="1" spc="15" dirty="0">
                          <a:solidFill>
                            <a:srgbClr val="00A650"/>
                          </a:solidFill>
                          <a:latin typeface="Segoe UI"/>
                          <a:cs typeface="Segoe UI"/>
                        </a:rPr>
                        <a:t>PV </a:t>
                      </a:r>
                      <a:r>
                        <a:rPr sz="1100" b="1" spc="10" dirty="0">
                          <a:solidFill>
                            <a:srgbClr val="00A650"/>
                          </a:solidFill>
                          <a:latin typeface="Segoe UI"/>
                          <a:cs typeface="Segoe UI"/>
                        </a:rPr>
                        <a:t>of  </a:t>
                      </a:r>
                      <a:r>
                        <a:rPr sz="1100" b="1" spc="15" dirty="0">
                          <a:solidFill>
                            <a:srgbClr val="00A650"/>
                          </a:solidFill>
                          <a:latin typeface="Segoe UI"/>
                          <a:cs typeface="Segoe UI"/>
                        </a:rPr>
                        <a:t>Project </a:t>
                      </a:r>
                      <a:r>
                        <a:rPr sz="1100" b="1" dirty="0">
                          <a:solidFill>
                            <a:srgbClr val="00A650"/>
                          </a:solidFill>
                          <a:latin typeface="Segoe UI"/>
                          <a:cs typeface="Segoe UI"/>
                        </a:rPr>
                        <a:t>Y</a:t>
                      </a:r>
                      <a:r>
                        <a:rPr sz="1100" b="1" spc="-20" dirty="0">
                          <a:solidFill>
                            <a:srgbClr val="00A650"/>
                          </a:solidFill>
                          <a:latin typeface="Segoe UI"/>
                          <a:cs typeface="Segoe UI"/>
                        </a:rPr>
                        <a:t> (</a:t>
                      </a:r>
                      <a:r>
                        <a:rPr sz="1100" b="1" spc="-20" dirty="0">
                          <a:solidFill>
                            <a:srgbClr val="00A650"/>
                          </a:solidFill>
                          <a:latin typeface="Trebuchet MS"/>
                          <a:cs typeface="Trebuchet MS"/>
                        </a:rPr>
                        <a:t>`</a:t>
                      </a:r>
                      <a:r>
                        <a:rPr sz="1100" b="1" spc="-20" dirty="0">
                          <a:solidFill>
                            <a:srgbClr val="00A650"/>
                          </a:solidFill>
                          <a:latin typeface="Segoe UI"/>
                          <a:cs typeface="Segoe UI"/>
                        </a:rPr>
                        <a:t>)</a:t>
                      </a:r>
                      <a:endParaRPr sz="1100">
                        <a:latin typeface="Segoe UI"/>
                        <a:cs typeface="Segoe UI"/>
                      </a:endParaRPr>
                    </a:p>
                  </a:txBody>
                  <a:tcPr marL="0" marR="0" marT="10160"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C2D69B"/>
                    </a:solidFill>
                  </a:tcPr>
                </a:tc>
                <a:extLst>
                  <a:ext uri="{0D108BD9-81ED-4DB2-BD59-A6C34878D82A}">
                    <a16:rowId xmlns:a16="http://schemas.microsoft.com/office/drawing/2014/main" val="10000"/>
                  </a:ext>
                </a:extLst>
              </a:tr>
              <a:tr h="268224">
                <a:tc>
                  <a:txBody>
                    <a:bodyPr/>
                    <a:lstStyle/>
                    <a:p>
                      <a:pPr algn="ctr">
                        <a:lnSpc>
                          <a:spcPct val="100000"/>
                        </a:lnSpc>
                        <a:spcBef>
                          <a:spcPts val="385"/>
                        </a:spcBef>
                      </a:pPr>
                      <a:r>
                        <a:rPr sz="1100" dirty="0">
                          <a:latin typeface="Segoe UI"/>
                          <a:cs typeface="Segoe UI"/>
                        </a:rPr>
                        <a:t>0</a:t>
                      </a:r>
                      <a:endParaRPr sz="1100">
                        <a:latin typeface="Segoe UI"/>
                        <a:cs typeface="Segoe UI"/>
                      </a:endParaRPr>
                    </a:p>
                  </a:txBody>
                  <a:tcPr marL="0" marR="0" marT="48895"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EAF1DD"/>
                    </a:solidFill>
                  </a:tcPr>
                </a:tc>
                <a:tc>
                  <a:txBody>
                    <a:bodyPr/>
                    <a:lstStyle/>
                    <a:p>
                      <a:pPr marR="65405" algn="r">
                        <a:lnSpc>
                          <a:spcPct val="100000"/>
                        </a:lnSpc>
                        <a:spcBef>
                          <a:spcPts val="385"/>
                        </a:spcBef>
                      </a:pPr>
                      <a:r>
                        <a:rPr sz="1100" spc="10" dirty="0">
                          <a:latin typeface="Segoe UI"/>
                          <a:cs typeface="Segoe UI"/>
                        </a:rPr>
                        <a:t>(</a:t>
                      </a:r>
                      <a:r>
                        <a:rPr sz="1100" spc="25" dirty="0">
                          <a:latin typeface="Segoe UI"/>
                          <a:cs typeface="Segoe UI"/>
                        </a:rPr>
                        <a:t>2</a:t>
                      </a:r>
                      <a:r>
                        <a:rPr sz="1100" spc="10" dirty="0">
                          <a:latin typeface="Segoe UI"/>
                          <a:cs typeface="Segoe UI"/>
                        </a:rPr>
                        <a:t>,</a:t>
                      </a:r>
                      <a:r>
                        <a:rPr sz="1100" spc="15" dirty="0">
                          <a:latin typeface="Segoe UI"/>
                          <a:cs typeface="Segoe UI"/>
                        </a:rPr>
                        <a:t>5</a:t>
                      </a:r>
                      <a:r>
                        <a:rPr sz="1100" spc="25" dirty="0">
                          <a:latin typeface="Segoe UI"/>
                          <a:cs typeface="Segoe UI"/>
                        </a:rPr>
                        <a:t>0</a:t>
                      </a:r>
                      <a:r>
                        <a:rPr sz="1100" spc="10" dirty="0">
                          <a:latin typeface="Segoe UI"/>
                          <a:cs typeface="Segoe UI"/>
                        </a:rPr>
                        <a:t>,</a:t>
                      </a:r>
                      <a:r>
                        <a:rPr sz="1100" spc="15" dirty="0">
                          <a:latin typeface="Segoe UI"/>
                          <a:cs typeface="Segoe UI"/>
                        </a:rPr>
                        <a:t>000)</a:t>
                      </a:r>
                      <a:endParaRPr sz="1100">
                        <a:latin typeface="Segoe UI"/>
                        <a:cs typeface="Segoe UI"/>
                      </a:endParaRPr>
                    </a:p>
                  </a:txBody>
                  <a:tcPr marL="0" marR="0" marT="48895"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EAF1DD"/>
                    </a:solidFill>
                  </a:tcPr>
                </a:tc>
                <a:tc>
                  <a:txBody>
                    <a:bodyPr/>
                    <a:lstStyle/>
                    <a:p>
                      <a:pPr marR="65405" algn="r">
                        <a:lnSpc>
                          <a:spcPct val="100000"/>
                        </a:lnSpc>
                        <a:spcBef>
                          <a:spcPts val="385"/>
                        </a:spcBef>
                      </a:pPr>
                      <a:r>
                        <a:rPr sz="1100" spc="10" dirty="0">
                          <a:latin typeface="Segoe UI"/>
                          <a:cs typeface="Segoe UI"/>
                        </a:rPr>
                        <a:t>(</a:t>
                      </a:r>
                      <a:r>
                        <a:rPr sz="1100" spc="25" dirty="0">
                          <a:latin typeface="Segoe UI"/>
                          <a:cs typeface="Segoe UI"/>
                        </a:rPr>
                        <a:t>3</a:t>
                      </a:r>
                      <a:r>
                        <a:rPr sz="1100" spc="10" dirty="0">
                          <a:latin typeface="Segoe UI"/>
                          <a:cs typeface="Segoe UI"/>
                        </a:rPr>
                        <a:t>,</a:t>
                      </a:r>
                      <a:r>
                        <a:rPr sz="1100" spc="15" dirty="0">
                          <a:latin typeface="Segoe UI"/>
                          <a:cs typeface="Segoe UI"/>
                        </a:rPr>
                        <a:t>0</a:t>
                      </a:r>
                      <a:r>
                        <a:rPr sz="1100" spc="25" dirty="0">
                          <a:latin typeface="Segoe UI"/>
                          <a:cs typeface="Segoe UI"/>
                        </a:rPr>
                        <a:t>0</a:t>
                      </a:r>
                      <a:r>
                        <a:rPr sz="1100" spc="10" dirty="0">
                          <a:latin typeface="Segoe UI"/>
                          <a:cs typeface="Segoe UI"/>
                        </a:rPr>
                        <a:t>,</a:t>
                      </a:r>
                      <a:r>
                        <a:rPr sz="1100" spc="15" dirty="0">
                          <a:latin typeface="Segoe UI"/>
                          <a:cs typeface="Segoe UI"/>
                        </a:rPr>
                        <a:t>000)</a:t>
                      </a:r>
                      <a:endParaRPr sz="1100">
                        <a:latin typeface="Segoe UI"/>
                        <a:cs typeface="Segoe UI"/>
                      </a:endParaRPr>
                    </a:p>
                  </a:txBody>
                  <a:tcPr marL="0" marR="0" marT="48895"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EAF1DD"/>
                    </a:solidFill>
                  </a:tcPr>
                </a:tc>
                <a:tc>
                  <a:txBody>
                    <a:bodyPr/>
                    <a:lstStyle/>
                    <a:p>
                      <a:pPr marR="271145" algn="r">
                        <a:lnSpc>
                          <a:spcPct val="100000"/>
                        </a:lnSpc>
                        <a:spcBef>
                          <a:spcPts val="385"/>
                        </a:spcBef>
                      </a:pPr>
                      <a:r>
                        <a:rPr sz="1100" spc="25" dirty="0">
                          <a:latin typeface="Segoe UI"/>
                          <a:cs typeface="Segoe UI"/>
                        </a:rPr>
                        <a:t>1</a:t>
                      </a:r>
                      <a:r>
                        <a:rPr sz="1100" spc="10" dirty="0">
                          <a:latin typeface="Segoe UI"/>
                          <a:cs typeface="Segoe UI"/>
                        </a:rPr>
                        <a:t>.</a:t>
                      </a:r>
                      <a:r>
                        <a:rPr sz="1100" spc="15" dirty="0">
                          <a:latin typeface="Segoe UI"/>
                          <a:cs typeface="Segoe UI"/>
                        </a:rPr>
                        <a:t>000</a:t>
                      </a:r>
                      <a:endParaRPr sz="1100">
                        <a:latin typeface="Segoe UI"/>
                        <a:cs typeface="Segoe UI"/>
                      </a:endParaRPr>
                    </a:p>
                  </a:txBody>
                  <a:tcPr marL="0" marR="0" marT="48895"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EAF1DD"/>
                    </a:solidFill>
                  </a:tcPr>
                </a:tc>
                <a:tc>
                  <a:txBody>
                    <a:bodyPr/>
                    <a:lstStyle/>
                    <a:p>
                      <a:pPr marR="65405" algn="r">
                        <a:lnSpc>
                          <a:spcPct val="100000"/>
                        </a:lnSpc>
                        <a:spcBef>
                          <a:spcPts val="385"/>
                        </a:spcBef>
                      </a:pPr>
                      <a:r>
                        <a:rPr sz="1100" spc="10" dirty="0">
                          <a:latin typeface="Segoe UI"/>
                          <a:cs typeface="Segoe UI"/>
                        </a:rPr>
                        <a:t>(</a:t>
                      </a:r>
                      <a:r>
                        <a:rPr sz="1100" spc="25" dirty="0">
                          <a:latin typeface="Segoe UI"/>
                          <a:cs typeface="Segoe UI"/>
                        </a:rPr>
                        <a:t>2</a:t>
                      </a:r>
                      <a:r>
                        <a:rPr sz="1100" spc="10" dirty="0">
                          <a:latin typeface="Segoe UI"/>
                          <a:cs typeface="Segoe UI"/>
                        </a:rPr>
                        <a:t>,</a:t>
                      </a:r>
                      <a:r>
                        <a:rPr sz="1100" spc="15" dirty="0">
                          <a:latin typeface="Segoe UI"/>
                          <a:cs typeface="Segoe UI"/>
                        </a:rPr>
                        <a:t>5</a:t>
                      </a:r>
                      <a:r>
                        <a:rPr sz="1100" spc="25" dirty="0">
                          <a:latin typeface="Segoe UI"/>
                          <a:cs typeface="Segoe UI"/>
                        </a:rPr>
                        <a:t>0</a:t>
                      </a:r>
                      <a:r>
                        <a:rPr sz="1100" spc="10" dirty="0">
                          <a:latin typeface="Segoe UI"/>
                          <a:cs typeface="Segoe UI"/>
                        </a:rPr>
                        <a:t>,</a:t>
                      </a:r>
                      <a:r>
                        <a:rPr sz="1100" spc="15" dirty="0">
                          <a:latin typeface="Segoe UI"/>
                          <a:cs typeface="Segoe UI"/>
                        </a:rPr>
                        <a:t>000)</a:t>
                      </a:r>
                      <a:endParaRPr sz="1100">
                        <a:latin typeface="Segoe UI"/>
                        <a:cs typeface="Segoe UI"/>
                      </a:endParaRPr>
                    </a:p>
                  </a:txBody>
                  <a:tcPr marL="0" marR="0" marT="48895"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EAF1DD"/>
                    </a:solidFill>
                  </a:tcPr>
                </a:tc>
                <a:tc>
                  <a:txBody>
                    <a:bodyPr/>
                    <a:lstStyle/>
                    <a:p>
                      <a:pPr marR="66675" algn="r">
                        <a:lnSpc>
                          <a:spcPct val="100000"/>
                        </a:lnSpc>
                        <a:spcBef>
                          <a:spcPts val="385"/>
                        </a:spcBef>
                      </a:pPr>
                      <a:r>
                        <a:rPr sz="1100" spc="10" dirty="0">
                          <a:latin typeface="Segoe UI"/>
                          <a:cs typeface="Segoe UI"/>
                        </a:rPr>
                        <a:t>(</a:t>
                      </a:r>
                      <a:r>
                        <a:rPr sz="1100" spc="25" dirty="0">
                          <a:latin typeface="Segoe UI"/>
                          <a:cs typeface="Segoe UI"/>
                        </a:rPr>
                        <a:t>3</a:t>
                      </a:r>
                      <a:r>
                        <a:rPr sz="1100" spc="10" dirty="0">
                          <a:latin typeface="Segoe UI"/>
                          <a:cs typeface="Segoe UI"/>
                        </a:rPr>
                        <a:t>,</a:t>
                      </a:r>
                      <a:r>
                        <a:rPr sz="1100" spc="15" dirty="0">
                          <a:latin typeface="Segoe UI"/>
                          <a:cs typeface="Segoe UI"/>
                        </a:rPr>
                        <a:t>0</a:t>
                      </a:r>
                      <a:r>
                        <a:rPr sz="1100" spc="25" dirty="0">
                          <a:latin typeface="Segoe UI"/>
                          <a:cs typeface="Segoe UI"/>
                        </a:rPr>
                        <a:t>0</a:t>
                      </a:r>
                      <a:r>
                        <a:rPr sz="1100" spc="10" dirty="0">
                          <a:latin typeface="Segoe UI"/>
                          <a:cs typeface="Segoe UI"/>
                        </a:rPr>
                        <a:t>,</a:t>
                      </a:r>
                      <a:r>
                        <a:rPr sz="1100" spc="15" dirty="0">
                          <a:latin typeface="Segoe UI"/>
                          <a:cs typeface="Segoe UI"/>
                        </a:rPr>
                        <a:t>000)</a:t>
                      </a:r>
                      <a:endParaRPr sz="1100">
                        <a:latin typeface="Segoe UI"/>
                        <a:cs typeface="Segoe UI"/>
                      </a:endParaRPr>
                    </a:p>
                  </a:txBody>
                  <a:tcPr marL="0" marR="0" marT="48895"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EAF1DD"/>
                    </a:solidFill>
                  </a:tcPr>
                </a:tc>
                <a:extLst>
                  <a:ext uri="{0D108BD9-81ED-4DB2-BD59-A6C34878D82A}">
                    <a16:rowId xmlns:a16="http://schemas.microsoft.com/office/drawing/2014/main" val="10001"/>
                  </a:ext>
                </a:extLst>
              </a:tr>
              <a:tr h="268217">
                <a:tc>
                  <a:txBody>
                    <a:bodyPr/>
                    <a:lstStyle/>
                    <a:p>
                      <a:pPr algn="ctr">
                        <a:lnSpc>
                          <a:spcPct val="100000"/>
                        </a:lnSpc>
                        <a:spcBef>
                          <a:spcPts val="385"/>
                        </a:spcBef>
                      </a:pPr>
                      <a:r>
                        <a:rPr sz="1100" dirty="0">
                          <a:latin typeface="Segoe UI"/>
                          <a:cs typeface="Segoe UI"/>
                        </a:rPr>
                        <a:t>1</a:t>
                      </a:r>
                      <a:endParaRPr sz="1100">
                        <a:latin typeface="Segoe UI"/>
                        <a:cs typeface="Segoe UI"/>
                      </a:endParaRPr>
                    </a:p>
                  </a:txBody>
                  <a:tcPr marL="0" marR="0" marT="48895"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EAF1DD"/>
                    </a:solidFill>
                  </a:tcPr>
                </a:tc>
                <a:tc>
                  <a:txBody>
                    <a:bodyPr/>
                    <a:lstStyle/>
                    <a:p>
                      <a:pPr marR="65405" algn="r">
                        <a:lnSpc>
                          <a:spcPct val="100000"/>
                        </a:lnSpc>
                        <a:spcBef>
                          <a:spcPts val="385"/>
                        </a:spcBef>
                      </a:pPr>
                      <a:r>
                        <a:rPr sz="1100" spc="25" dirty="0">
                          <a:latin typeface="Segoe UI"/>
                          <a:cs typeface="Segoe UI"/>
                        </a:rPr>
                        <a:t>2</a:t>
                      </a:r>
                      <a:r>
                        <a:rPr sz="1100" spc="10" dirty="0">
                          <a:latin typeface="Segoe UI"/>
                          <a:cs typeface="Segoe UI"/>
                        </a:rPr>
                        <a:t>,</a:t>
                      </a:r>
                      <a:r>
                        <a:rPr sz="1100" spc="15" dirty="0">
                          <a:latin typeface="Segoe UI"/>
                          <a:cs typeface="Segoe UI"/>
                        </a:rPr>
                        <a:t>00</a:t>
                      </a:r>
                      <a:r>
                        <a:rPr sz="1100" spc="10" dirty="0">
                          <a:latin typeface="Segoe UI"/>
                          <a:cs typeface="Segoe UI"/>
                        </a:rPr>
                        <a:t>,</a:t>
                      </a:r>
                      <a:r>
                        <a:rPr sz="1100" spc="25" dirty="0">
                          <a:latin typeface="Segoe UI"/>
                          <a:cs typeface="Segoe UI"/>
                        </a:rPr>
                        <a:t>0</a:t>
                      </a:r>
                      <a:r>
                        <a:rPr sz="1100" spc="15" dirty="0">
                          <a:latin typeface="Segoe UI"/>
                          <a:cs typeface="Segoe UI"/>
                        </a:rPr>
                        <a:t>00</a:t>
                      </a:r>
                      <a:endParaRPr sz="1100">
                        <a:latin typeface="Segoe UI"/>
                        <a:cs typeface="Segoe UI"/>
                      </a:endParaRPr>
                    </a:p>
                  </a:txBody>
                  <a:tcPr marL="0" marR="0" marT="48895"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EAF1DD"/>
                    </a:solidFill>
                  </a:tcPr>
                </a:tc>
                <a:tc>
                  <a:txBody>
                    <a:bodyPr/>
                    <a:lstStyle/>
                    <a:p>
                      <a:pPr marR="65405" algn="r">
                        <a:lnSpc>
                          <a:spcPct val="100000"/>
                        </a:lnSpc>
                        <a:spcBef>
                          <a:spcPts val="385"/>
                        </a:spcBef>
                      </a:pPr>
                      <a:r>
                        <a:rPr sz="1100" spc="15" dirty="0">
                          <a:latin typeface="Segoe UI"/>
                          <a:cs typeface="Segoe UI"/>
                        </a:rPr>
                        <a:t>5</a:t>
                      </a:r>
                      <a:r>
                        <a:rPr sz="1100" spc="25" dirty="0">
                          <a:latin typeface="Segoe UI"/>
                          <a:cs typeface="Segoe UI"/>
                        </a:rPr>
                        <a:t>0</a:t>
                      </a:r>
                      <a:r>
                        <a:rPr sz="1100" spc="10" dirty="0">
                          <a:latin typeface="Segoe UI"/>
                          <a:cs typeface="Segoe UI"/>
                        </a:rPr>
                        <a:t>,</a:t>
                      </a:r>
                      <a:r>
                        <a:rPr sz="1100" spc="15" dirty="0">
                          <a:latin typeface="Segoe UI"/>
                          <a:cs typeface="Segoe UI"/>
                        </a:rPr>
                        <a:t>000</a:t>
                      </a:r>
                      <a:endParaRPr sz="1100">
                        <a:latin typeface="Segoe UI"/>
                        <a:cs typeface="Segoe UI"/>
                      </a:endParaRPr>
                    </a:p>
                  </a:txBody>
                  <a:tcPr marL="0" marR="0" marT="48895"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EAF1DD"/>
                    </a:solidFill>
                  </a:tcPr>
                </a:tc>
                <a:tc>
                  <a:txBody>
                    <a:bodyPr/>
                    <a:lstStyle/>
                    <a:p>
                      <a:pPr marR="271145" algn="r">
                        <a:lnSpc>
                          <a:spcPct val="100000"/>
                        </a:lnSpc>
                        <a:spcBef>
                          <a:spcPts val="385"/>
                        </a:spcBef>
                      </a:pPr>
                      <a:r>
                        <a:rPr sz="1100" spc="25" dirty="0">
                          <a:latin typeface="Segoe UI"/>
                          <a:cs typeface="Segoe UI"/>
                        </a:rPr>
                        <a:t>0</a:t>
                      </a:r>
                      <a:r>
                        <a:rPr sz="1100" spc="10" dirty="0">
                          <a:latin typeface="Segoe UI"/>
                          <a:cs typeface="Segoe UI"/>
                        </a:rPr>
                        <a:t>.</a:t>
                      </a:r>
                      <a:r>
                        <a:rPr sz="1100" spc="15" dirty="0">
                          <a:latin typeface="Segoe UI"/>
                          <a:cs typeface="Segoe UI"/>
                        </a:rPr>
                        <a:t>909</a:t>
                      </a:r>
                      <a:endParaRPr sz="1100">
                        <a:latin typeface="Segoe UI"/>
                        <a:cs typeface="Segoe UI"/>
                      </a:endParaRPr>
                    </a:p>
                  </a:txBody>
                  <a:tcPr marL="0" marR="0" marT="48895"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EAF1DD"/>
                    </a:solidFill>
                  </a:tcPr>
                </a:tc>
                <a:tc>
                  <a:txBody>
                    <a:bodyPr/>
                    <a:lstStyle/>
                    <a:p>
                      <a:pPr marR="65405" algn="r">
                        <a:lnSpc>
                          <a:spcPct val="100000"/>
                        </a:lnSpc>
                        <a:spcBef>
                          <a:spcPts val="385"/>
                        </a:spcBef>
                      </a:pPr>
                      <a:r>
                        <a:rPr sz="1100" spc="25" dirty="0">
                          <a:latin typeface="Segoe UI"/>
                          <a:cs typeface="Segoe UI"/>
                        </a:rPr>
                        <a:t>1</a:t>
                      </a:r>
                      <a:r>
                        <a:rPr sz="1100" spc="10" dirty="0">
                          <a:latin typeface="Segoe UI"/>
                          <a:cs typeface="Segoe UI"/>
                        </a:rPr>
                        <a:t>,</a:t>
                      </a:r>
                      <a:r>
                        <a:rPr sz="1100" spc="15" dirty="0">
                          <a:latin typeface="Segoe UI"/>
                          <a:cs typeface="Segoe UI"/>
                        </a:rPr>
                        <a:t>81</a:t>
                      </a:r>
                      <a:r>
                        <a:rPr sz="1100" spc="10" dirty="0">
                          <a:latin typeface="Segoe UI"/>
                          <a:cs typeface="Segoe UI"/>
                        </a:rPr>
                        <a:t>,</a:t>
                      </a:r>
                      <a:r>
                        <a:rPr sz="1100" spc="25" dirty="0">
                          <a:latin typeface="Segoe UI"/>
                          <a:cs typeface="Segoe UI"/>
                        </a:rPr>
                        <a:t>8</a:t>
                      </a:r>
                      <a:r>
                        <a:rPr sz="1100" spc="15" dirty="0">
                          <a:latin typeface="Segoe UI"/>
                          <a:cs typeface="Segoe UI"/>
                        </a:rPr>
                        <a:t>00</a:t>
                      </a:r>
                      <a:endParaRPr sz="1100">
                        <a:latin typeface="Segoe UI"/>
                        <a:cs typeface="Segoe UI"/>
                      </a:endParaRPr>
                    </a:p>
                  </a:txBody>
                  <a:tcPr marL="0" marR="0" marT="48895"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EAF1DD"/>
                    </a:solidFill>
                  </a:tcPr>
                </a:tc>
                <a:tc>
                  <a:txBody>
                    <a:bodyPr/>
                    <a:lstStyle/>
                    <a:p>
                      <a:pPr marR="67310" algn="r">
                        <a:lnSpc>
                          <a:spcPct val="100000"/>
                        </a:lnSpc>
                        <a:spcBef>
                          <a:spcPts val="385"/>
                        </a:spcBef>
                      </a:pPr>
                      <a:r>
                        <a:rPr sz="1100" spc="15" dirty="0">
                          <a:latin typeface="Segoe UI"/>
                          <a:cs typeface="Segoe UI"/>
                        </a:rPr>
                        <a:t>4</a:t>
                      </a:r>
                      <a:r>
                        <a:rPr sz="1100" spc="25" dirty="0">
                          <a:latin typeface="Segoe UI"/>
                          <a:cs typeface="Segoe UI"/>
                        </a:rPr>
                        <a:t>5</a:t>
                      </a:r>
                      <a:r>
                        <a:rPr sz="1100" spc="10" dirty="0">
                          <a:latin typeface="Segoe UI"/>
                          <a:cs typeface="Segoe UI"/>
                        </a:rPr>
                        <a:t>,</a:t>
                      </a:r>
                      <a:r>
                        <a:rPr sz="1100" spc="15" dirty="0">
                          <a:latin typeface="Segoe UI"/>
                          <a:cs typeface="Segoe UI"/>
                        </a:rPr>
                        <a:t>450</a:t>
                      </a:r>
                      <a:endParaRPr sz="1100">
                        <a:latin typeface="Segoe UI"/>
                        <a:cs typeface="Segoe UI"/>
                      </a:endParaRPr>
                    </a:p>
                  </a:txBody>
                  <a:tcPr marL="0" marR="0" marT="48895"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EAF1DD"/>
                    </a:solidFill>
                  </a:tcPr>
                </a:tc>
                <a:extLst>
                  <a:ext uri="{0D108BD9-81ED-4DB2-BD59-A6C34878D82A}">
                    <a16:rowId xmlns:a16="http://schemas.microsoft.com/office/drawing/2014/main" val="10002"/>
                  </a:ext>
                </a:extLst>
              </a:tr>
            </a:tbl>
          </a:graphicData>
        </a:graphic>
      </p:graphicFrame>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txBox="1"/>
          <p:nvPr/>
        </p:nvSpPr>
        <p:spPr>
          <a:xfrm>
            <a:off x="1639316" y="734060"/>
            <a:ext cx="316865" cy="193675"/>
          </a:xfrm>
          <a:prstGeom prst="rect">
            <a:avLst/>
          </a:prstGeom>
        </p:spPr>
        <p:txBody>
          <a:bodyPr vert="horz" wrap="square" lIns="0" tIns="12700" rIns="0" bIns="0" rtlCol="0">
            <a:spAutoFit/>
          </a:bodyPr>
          <a:lstStyle/>
          <a:p>
            <a:pPr marL="12700">
              <a:lnSpc>
                <a:spcPct val="100000"/>
              </a:lnSpc>
              <a:spcBef>
                <a:spcPts val="100"/>
              </a:spcBef>
            </a:pPr>
            <a:r>
              <a:rPr sz="1100" b="1" spc="25" dirty="0">
                <a:solidFill>
                  <a:srgbClr val="FFFFFF"/>
                </a:solidFill>
                <a:latin typeface="Segoe UI"/>
                <a:cs typeface="Segoe UI"/>
              </a:rPr>
              <a:t>7</a:t>
            </a:r>
            <a:r>
              <a:rPr sz="1100" b="1" spc="10" dirty="0">
                <a:solidFill>
                  <a:srgbClr val="FFFFFF"/>
                </a:solidFill>
                <a:latin typeface="Segoe UI"/>
                <a:cs typeface="Segoe UI"/>
              </a:rPr>
              <a:t>.</a:t>
            </a:r>
            <a:r>
              <a:rPr sz="1100" b="1" spc="25" dirty="0">
                <a:solidFill>
                  <a:srgbClr val="FFFFFF"/>
                </a:solidFill>
                <a:latin typeface="Segoe UI"/>
                <a:cs typeface="Segoe UI"/>
              </a:rPr>
              <a:t>46</a:t>
            </a:r>
            <a:endParaRPr sz="1100">
              <a:latin typeface="Segoe UI"/>
              <a:cs typeface="Segoe UI"/>
            </a:endParaRPr>
          </a:p>
        </p:txBody>
      </p:sp>
      <p:graphicFrame>
        <p:nvGraphicFramePr>
          <p:cNvPr id="4" name="object 4"/>
          <p:cNvGraphicFramePr>
            <a:graphicFrameLocks noGrp="1"/>
          </p:cNvGraphicFramePr>
          <p:nvPr/>
        </p:nvGraphicFramePr>
        <p:xfrm>
          <a:off x="914400" y="1269491"/>
          <a:ext cx="5201282" cy="806195"/>
        </p:xfrm>
        <a:graphic>
          <a:graphicData uri="http://schemas.openxmlformats.org/drawingml/2006/table">
            <a:tbl>
              <a:tblPr firstRow="1" bandRow="1">
                <a:tableStyleId>{2D5ABB26-0587-4C30-8999-92F81FD0307C}</a:tableStyleId>
              </a:tblPr>
              <a:tblGrid>
                <a:gridCol w="448309">
                  <a:extLst>
                    <a:ext uri="{9D8B030D-6E8A-4147-A177-3AD203B41FA5}">
                      <a16:colId xmlns:a16="http://schemas.microsoft.com/office/drawing/2014/main" val="20000"/>
                    </a:ext>
                  </a:extLst>
                </a:gridCol>
                <a:gridCol w="904240">
                  <a:extLst>
                    <a:ext uri="{9D8B030D-6E8A-4147-A177-3AD203B41FA5}">
                      <a16:colId xmlns:a16="http://schemas.microsoft.com/office/drawing/2014/main" val="20001"/>
                    </a:ext>
                  </a:extLst>
                </a:gridCol>
                <a:gridCol w="904239">
                  <a:extLst>
                    <a:ext uri="{9D8B030D-6E8A-4147-A177-3AD203B41FA5}">
                      <a16:colId xmlns:a16="http://schemas.microsoft.com/office/drawing/2014/main" val="20002"/>
                    </a:ext>
                  </a:extLst>
                </a:gridCol>
                <a:gridCol w="901064">
                  <a:extLst>
                    <a:ext uri="{9D8B030D-6E8A-4147-A177-3AD203B41FA5}">
                      <a16:colId xmlns:a16="http://schemas.microsoft.com/office/drawing/2014/main" val="20003"/>
                    </a:ext>
                  </a:extLst>
                </a:gridCol>
                <a:gridCol w="1014095">
                  <a:extLst>
                    <a:ext uri="{9D8B030D-6E8A-4147-A177-3AD203B41FA5}">
                      <a16:colId xmlns:a16="http://schemas.microsoft.com/office/drawing/2014/main" val="20004"/>
                    </a:ext>
                  </a:extLst>
                </a:gridCol>
                <a:gridCol w="1029335">
                  <a:extLst>
                    <a:ext uri="{9D8B030D-6E8A-4147-A177-3AD203B41FA5}">
                      <a16:colId xmlns:a16="http://schemas.microsoft.com/office/drawing/2014/main" val="20005"/>
                    </a:ext>
                  </a:extLst>
                </a:gridCol>
              </a:tblGrid>
              <a:tr h="268217">
                <a:tc>
                  <a:txBody>
                    <a:bodyPr/>
                    <a:lstStyle/>
                    <a:p>
                      <a:pPr algn="ctr">
                        <a:lnSpc>
                          <a:spcPct val="100000"/>
                        </a:lnSpc>
                        <a:spcBef>
                          <a:spcPts val="400"/>
                        </a:spcBef>
                      </a:pPr>
                      <a:r>
                        <a:rPr sz="1100" dirty="0">
                          <a:latin typeface="Segoe UI"/>
                          <a:cs typeface="Segoe UI"/>
                        </a:rPr>
                        <a:t>2</a:t>
                      </a:r>
                      <a:endParaRPr sz="1100">
                        <a:latin typeface="Segoe UI"/>
                        <a:cs typeface="Segoe UI"/>
                      </a:endParaRPr>
                    </a:p>
                  </a:txBody>
                  <a:tcPr marL="0" marR="0" marT="50800"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EAF1DD"/>
                    </a:solidFill>
                  </a:tcPr>
                </a:tc>
                <a:tc>
                  <a:txBody>
                    <a:bodyPr/>
                    <a:lstStyle/>
                    <a:p>
                      <a:pPr marR="65405" algn="r">
                        <a:lnSpc>
                          <a:spcPct val="100000"/>
                        </a:lnSpc>
                        <a:spcBef>
                          <a:spcPts val="400"/>
                        </a:spcBef>
                      </a:pPr>
                      <a:r>
                        <a:rPr sz="1100" spc="25" dirty="0">
                          <a:latin typeface="Segoe UI"/>
                          <a:cs typeface="Segoe UI"/>
                        </a:rPr>
                        <a:t>1</a:t>
                      </a:r>
                      <a:r>
                        <a:rPr sz="1100" spc="10" dirty="0">
                          <a:latin typeface="Segoe UI"/>
                          <a:cs typeface="Segoe UI"/>
                        </a:rPr>
                        <a:t>,</a:t>
                      </a:r>
                      <a:r>
                        <a:rPr sz="1100" spc="15" dirty="0">
                          <a:latin typeface="Segoe UI"/>
                          <a:cs typeface="Segoe UI"/>
                        </a:rPr>
                        <a:t>00</a:t>
                      </a:r>
                      <a:r>
                        <a:rPr sz="1100" spc="10" dirty="0">
                          <a:latin typeface="Segoe UI"/>
                          <a:cs typeface="Segoe UI"/>
                        </a:rPr>
                        <a:t>,</a:t>
                      </a:r>
                      <a:r>
                        <a:rPr sz="1100" spc="25" dirty="0">
                          <a:latin typeface="Segoe UI"/>
                          <a:cs typeface="Segoe UI"/>
                        </a:rPr>
                        <a:t>0</a:t>
                      </a:r>
                      <a:r>
                        <a:rPr sz="1100" spc="15" dirty="0">
                          <a:latin typeface="Segoe UI"/>
                          <a:cs typeface="Segoe UI"/>
                        </a:rPr>
                        <a:t>00</a:t>
                      </a:r>
                      <a:endParaRPr sz="1100">
                        <a:latin typeface="Segoe UI"/>
                        <a:cs typeface="Segoe UI"/>
                      </a:endParaRPr>
                    </a:p>
                  </a:txBody>
                  <a:tcPr marL="0" marR="0" marT="50800"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EAF1DD"/>
                    </a:solidFill>
                  </a:tcPr>
                </a:tc>
                <a:tc>
                  <a:txBody>
                    <a:bodyPr/>
                    <a:lstStyle/>
                    <a:p>
                      <a:pPr marR="65405" algn="r">
                        <a:lnSpc>
                          <a:spcPct val="100000"/>
                        </a:lnSpc>
                        <a:spcBef>
                          <a:spcPts val="400"/>
                        </a:spcBef>
                      </a:pPr>
                      <a:r>
                        <a:rPr sz="1100" spc="25" dirty="0">
                          <a:latin typeface="Segoe UI"/>
                          <a:cs typeface="Segoe UI"/>
                        </a:rPr>
                        <a:t>1</a:t>
                      </a:r>
                      <a:r>
                        <a:rPr sz="1100" spc="10" dirty="0">
                          <a:latin typeface="Segoe UI"/>
                          <a:cs typeface="Segoe UI"/>
                        </a:rPr>
                        <a:t>,</a:t>
                      </a:r>
                      <a:r>
                        <a:rPr sz="1100" spc="15" dirty="0">
                          <a:latin typeface="Segoe UI"/>
                          <a:cs typeface="Segoe UI"/>
                        </a:rPr>
                        <a:t>00</a:t>
                      </a:r>
                      <a:r>
                        <a:rPr sz="1100" spc="10" dirty="0">
                          <a:latin typeface="Segoe UI"/>
                          <a:cs typeface="Segoe UI"/>
                        </a:rPr>
                        <a:t>,</a:t>
                      </a:r>
                      <a:r>
                        <a:rPr sz="1100" spc="25" dirty="0">
                          <a:latin typeface="Segoe UI"/>
                          <a:cs typeface="Segoe UI"/>
                        </a:rPr>
                        <a:t>0</a:t>
                      </a:r>
                      <a:r>
                        <a:rPr sz="1100" spc="15" dirty="0">
                          <a:latin typeface="Segoe UI"/>
                          <a:cs typeface="Segoe UI"/>
                        </a:rPr>
                        <a:t>00</a:t>
                      </a:r>
                      <a:endParaRPr sz="1100">
                        <a:latin typeface="Segoe UI"/>
                        <a:cs typeface="Segoe UI"/>
                      </a:endParaRPr>
                    </a:p>
                  </a:txBody>
                  <a:tcPr marL="0" marR="0" marT="50800"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EAF1DD"/>
                    </a:solidFill>
                  </a:tcPr>
                </a:tc>
                <a:tc>
                  <a:txBody>
                    <a:bodyPr/>
                    <a:lstStyle/>
                    <a:p>
                      <a:pPr marR="271145" algn="r">
                        <a:lnSpc>
                          <a:spcPct val="100000"/>
                        </a:lnSpc>
                        <a:spcBef>
                          <a:spcPts val="400"/>
                        </a:spcBef>
                      </a:pPr>
                      <a:r>
                        <a:rPr sz="1100" spc="25" dirty="0">
                          <a:latin typeface="Segoe UI"/>
                          <a:cs typeface="Segoe UI"/>
                        </a:rPr>
                        <a:t>0</a:t>
                      </a:r>
                      <a:r>
                        <a:rPr sz="1100" spc="10" dirty="0">
                          <a:latin typeface="Segoe UI"/>
                          <a:cs typeface="Segoe UI"/>
                        </a:rPr>
                        <a:t>.</a:t>
                      </a:r>
                      <a:r>
                        <a:rPr sz="1100" spc="15" dirty="0">
                          <a:latin typeface="Segoe UI"/>
                          <a:cs typeface="Segoe UI"/>
                        </a:rPr>
                        <a:t>826</a:t>
                      </a:r>
                      <a:endParaRPr sz="1100">
                        <a:latin typeface="Segoe UI"/>
                        <a:cs typeface="Segoe UI"/>
                      </a:endParaRPr>
                    </a:p>
                  </a:txBody>
                  <a:tcPr marL="0" marR="0" marT="50800"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EAF1DD"/>
                    </a:solidFill>
                  </a:tcPr>
                </a:tc>
                <a:tc>
                  <a:txBody>
                    <a:bodyPr/>
                    <a:lstStyle/>
                    <a:p>
                      <a:pPr marR="65405" algn="r">
                        <a:lnSpc>
                          <a:spcPct val="100000"/>
                        </a:lnSpc>
                        <a:spcBef>
                          <a:spcPts val="400"/>
                        </a:spcBef>
                      </a:pPr>
                      <a:r>
                        <a:rPr sz="1100" spc="15" dirty="0">
                          <a:latin typeface="Segoe UI"/>
                          <a:cs typeface="Segoe UI"/>
                        </a:rPr>
                        <a:t>8</a:t>
                      </a:r>
                      <a:r>
                        <a:rPr sz="1100" spc="25" dirty="0">
                          <a:latin typeface="Segoe UI"/>
                          <a:cs typeface="Segoe UI"/>
                        </a:rPr>
                        <a:t>2</a:t>
                      </a:r>
                      <a:r>
                        <a:rPr sz="1100" spc="10" dirty="0">
                          <a:latin typeface="Segoe UI"/>
                          <a:cs typeface="Segoe UI"/>
                        </a:rPr>
                        <a:t>,</a:t>
                      </a:r>
                      <a:r>
                        <a:rPr sz="1100" spc="15" dirty="0">
                          <a:latin typeface="Segoe UI"/>
                          <a:cs typeface="Segoe UI"/>
                        </a:rPr>
                        <a:t>600</a:t>
                      </a:r>
                      <a:endParaRPr sz="1100">
                        <a:latin typeface="Segoe UI"/>
                        <a:cs typeface="Segoe UI"/>
                      </a:endParaRPr>
                    </a:p>
                  </a:txBody>
                  <a:tcPr marL="0" marR="0" marT="50800"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EAF1DD"/>
                    </a:solidFill>
                  </a:tcPr>
                </a:tc>
                <a:tc>
                  <a:txBody>
                    <a:bodyPr/>
                    <a:lstStyle/>
                    <a:p>
                      <a:pPr marR="67310" algn="r">
                        <a:lnSpc>
                          <a:spcPct val="100000"/>
                        </a:lnSpc>
                        <a:spcBef>
                          <a:spcPts val="400"/>
                        </a:spcBef>
                      </a:pPr>
                      <a:r>
                        <a:rPr sz="1100" spc="15" dirty="0">
                          <a:latin typeface="Segoe UI"/>
                          <a:cs typeface="Segoe UI"/>
                        </a:rPr>
                        <a:t>8</a:t>
                      </a:r>
                      <a:r>
                        <a:rPr sz="1100" spc="25" dirty="0">
                          <a:latin typeface="Segoe UI"/>
                          <a:cs typeface="Segoe UI"/>
                        </a:rPr>
                        <a:t>2</a:t>
                      </a:r>
                      <a:r>
                        <a:rPr sz="1100" spc="10" dirty="0">
                          <a:latin typeface="Segoe UI"/>
                          <a:cs typeface="Segoe UI"/>
                        </a:rPr>
                        <a:t>,</a:t>
                      </a:r>
                      <a:r>
                        <a:rPr sz="1100" spc="15" dirty="0">
                          <a:latin typeface="Segoe UI"/>
                          <a:cs typeface="Segoe UI"/>
                        </a:rPr>
                        <a:t>600</a:t>
                      </a:r>
                      <a:endParaRPr sz="1100">
                        <a:latin typeface="Segoe UI"/>
                        <a:cs typeface="Segoe UI"/>
                      </a:endParaRPr>
                    </a:p>
                  </a:txBody>
                  <a:tcPr marL="0" marR="0" marT="50800"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EAF1DD"/>
                    </a:solidFill>
                  </a:tcPr>
                </a:tc>
                <a:extLst>
                  <a:ext uri="{0D108BD9-81ED-4DB2-BD59-A6C34878D82A}">
                    <a16:rowId xmlns:a16="http://schemas.microsoft.com/office/drawing/2014/main" val="10000"/>
                  </a:ext>
                </a:extLst>
              </a:tr>
              <a:tr h="269748">
                <a:tc>
                  <a:txBody>
                    <a:bodyPr/>
                    <a:lstStyle/>
                    <a:p>
                      <a:pPr algn="ctr">
                        <a:lnSpc>
                          <a:spcPct val="100000"/>
                        </a:lnSpc>
                        <a:spcBef>
                          <a:spcPts val="400"/>
                        </a:spcBef>
                      </a:pPr>
                      <a:r>
                        <a:rPr sz="1100" dirty="0">
                          <a:latin typeface="Segoe UI"/>
                          <a:cs typeface="Segoe UI"/>
                        </a:rPr>
                        <a:t>3</a:t>
                      </a:r>
                      <a:endParaRPr sz="1100">
                        <a:latin typeface="Segoe UI"/>
                        <a:cs typeface="Segoe UI"/>
                      </a:endParaRPr>
                    </a:p>
                  </a:txBody>
                  <a:tcPr marL="0" marR="0" marT="50800"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EAF1DD"/>
                    </a:solidFill>
                  </a:tcPr>
                </a:tc>
                <a:tc>
                  <a:txBody>
                    <a:bodyPr/>
                    <a:lstStyle/>
                    <a:p>
                      <a:pPr marR="65405" algn="r">
                        <a:lnSpc>
                          <a:spcPct val="100000"/>
                        </a:lnSpc>
                        <a:spcBef>
                          <a:spcPts val="400"/>
                        </a:spcBef>
                      </a:pPr>
                      <a:r>
                        <a:rPr sz="1100" spc="15" dirty="0">
                          <a:latin typeface="Segoe UI"/>
                          <a:cs typeface="Segoe UI"/>
                        </a:rPr>
                        <a:t>5</a:t>
                      </a:r>
                      <a:r>
                        <a:rPr sz="1100" spc="25" dirty="0">
                          <a:latin typeface="Segoe UI"/>
                          <a:cs typeface="Segoe UI"/>
                        </a:rPr>
                        <a:t>0</a:t>
                      </a:r>
                      <a:r>
                        <a:rPr sz="1100" spc="10" dirty="0">
                          <a:latin typeface="Segoe UI"/>
                          <a:cs typeface="Segoe UI"/>
                        </a:rPr>
                        <a:t>,</a:t>
                      </a:r>
                      <a:r>
                        <a:rPr sz="1100" spc="15" dirty="0">
                          <a:latin typeface="Segoe UI"/>
                          <a:cs typeface="Segoe UI"/>
                        </a:rPr>
                        <a:t>000</a:t>
                      </a:r>
                      <a:endParaRPr sz="1100">
                        <a:latin typeface="Segoe UI"/>
                        <a:cs typeface="Segoe UI"/>
                      </a:endParaRPr>
                    </a:p>
                  </a:txBody>
                  <a:tcPr marL="0" marR="0" marT="50800"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EAF1DD"/>
                    </a:solidFill>
                  </a:tcPr>
                </a:tc>
                <a:tc>
                  <a:txBody>
                    <a:bodyPr/>
                    <a:lstStyle/>
                    <a:p>
                      <a:pPr marR="65405" algn="r">
                        <a:lnSpc>
                          <a:spcPct val="100000"/>
                        </a:lnSpc>
                        <a:spcBef>
                          <a:spcPts val="400"/>
                        </a:spcBef>
                      </a:pPr>
                      <a:r>
                        <a:rPr sz="1100" spc="25" dirty="0">
                          <a:latin typeface="Segoe UI"/>
                          <a:cs typeface="Segoe UI"/>
                        </a:rPr>
                        <a:t>3</a:t>
                      </a:r>
                      <a:r>
                        <a:rPr sz="1100" spc="10" dirty="0">
                          <a:latin typeface="Segoe UI"/>
                          <a:cs typeface="Segoe UI"/>
                        </a:rPr>
                        <a:t>,</a:t>
                      </a:r>
                      <a:r>
                        <a:rPr sz="1100" spc="15" dirty="0">
                          <a:latin typeface="Segoe UI"/>
                          <a:cs typeface="Segoe UI"/>
                        </a:rPr>
                        <a:t>00</a:t>
                      </a:r>
                      <a:r>
                        <a:rPr sz="1100" spc="10" dirty="0">
                          <a:latin typeface="Segoe UI"/>
                          <a:cs typeface="Segoe UI"/>
                        </a:rPr>
                        <a:t>,</a:t>
                      </a:r>
                      <a:r>
                        <a:rPr sz="1100" spc="25" dirty="0">
                          <a:latin typeface="Segoe UI"/>
                          <a:cs typeface="Segoe UI"/>
                        </a:rPr>
                        <a:t>0</a:t>
                      </a:r>
                      <a:r>
                        <a:rPr sz="1100" spc="15" dirty="0">
                          <a:latin typeface="Segoe UI"/>
                          <a:cs typeface="Segoe UI"/>
                        </a:rPr>
                        <a:t>00</a:t>
                      </a:r>
                      <a:endParaRPr sz="1100">
                        <a:latin typeface="Segoe UI"/>
                        <a:cs typeface="Segoe UI"/>
                      </a:endParaRPr>
                    </a:p>
                  </a:txBody>
                  <a:tcPr marL="0" marR="0" marT="50800"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EAF1DD"/>
                    </a:solidFill>
                  </a:tcPr>
                </a:tc>
                <a:tc>
                  <a:txBody>
                    <a:bodyPr/>
                    <a:lstStyle/>
                    <a:p>
                      <a:pPr marR="271145" algn="r">
                        <a:lnSpc>
                          <a:spcPct val="100000"/>
                        </a:lnSpc>
                        <a:spcBef>
                          <a:spcPts val="400"/>
                        </a:spcBef>
                      </a:pPr>
                      <a:r>
                        <a:rPr sz="1100" spc="25" dirty="0">
                          <a:latin typeface="Segoe UI"/>
                          <a:cs typeface="Segoe UI"/>
                        </a:rPr>
                        <a:t>0</a:t>
                      </a:r>
                      <a:r>
                        <a:rPr sz="1100" spc="10" dirty="0">
                          <a:latin typeface="Segoe UI"/>
                          <a:cs typeface="Segoe UI"/>
                        </a:rPr>
                        <a:t>.</a:t>
                      </a:r>
                      <a:r>
                        <a:rPr sz="1100" spc="15" dirty="0">
                          <a:latin typeface="Segoe UI"/>
                          <a:cs typeface="Segoe UI"/>
                        </a:rPr>
                        <a:t>751</a:t>
                      </a:r>
                      <a:endParaRPr sz="1100">
                        <a:latin typeface="Segoe UI"/>
                        <a:cs typeface="Segoe UI"/>
                      </a:endParaRPr>
                    </a:p>
                  </a:txBody>
                  <a:tcPr marL="0" marR="0" marT="50800"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EAF1DD"/>
                    </a:solidFill>
                  </a:tcPr>
                </a:tc>
                <a:tc>
                  <a:txBody>
                    <a:bodyPr/>
                    <a:lstStyle/>
                    <a:p>
                      <a:pPr marR="65405" algn="r">
                        <a:lnSpc>
                          <a:spcPct val="100000"/>
                        </a:lnSpc>
                        <a:spcBef>
                          <a:spcPts val="400"/>
                        </a:spcBef>
                      </a:pPr>
                      <a:r>
                        <a:rPr sz="1100" spc="15" dirty="0">
                          <a:latin typeface="Segoe UI"/>
                          <a:cs typeface="Segoe UI"/>
                        </a:rPr>
                        <a:t>3</a:t>
                      </a:r>
                      <a:r>
                        <a:rPr sz="1100" spc="25" dirty="0">
                          <a:latin typeface="Segoe UI"/>
                          <a:cs typeface="Segoe UI"/>
                        </a:rPr>
                        <a:t>7</a:t>
                      </a:r>
                      <a:r>
                        <a:rPr sz="1100" spc="10" dirty="0">
                          <a:latin typeface="Segoe UI"/>
                          <a:cs typeface="Segoe UI"/>
                        </a:rPr>
                        <a:t>,</a:t>
                      </a:r>
                      <a:r>
                        <a:rPr sz="1100" spc="15" dirty="0">
                          <a:latin typeface="Segoe UI"/>
                          <a:cs typeface="Segoe UI"/>
                        </a:rPr>
                        <a:t>550</a:t>
                      </a:r>
                      <a:endParaRPr sz="1100">
                        <a:latin typeface="Segoe UI"/>
                        <a:cs typeface="Segoe UI"/>
                      </a:endParaRPr>
                    </a:p>
                  </a:txBody>
                  <a:tcPr marL="0" marR="0" marT="50800"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EAF1DD"/>
                    </a:solidFill>
                  </a:tcPr>
                </a:tc>
                <a:tc>
                  <a:txBody>
                    <a:bodyPr/>
                    <a:lstStyle/>
                    <a:p>
                      <a:pPr marR="67310" algn="r">
                        <a:lnSpc>
                          <a:spcPct val="100000"/>
                        </a:lnSpc>
                        <a:spcBef>
                          <a:spcPts val="400"/>
                        </a:spcBef>
                      </a:pPr>
                      <a:r>
                        <a:rPr sz="1100" spc="25" dirty="0">
                          <a:latin typeface="Segoe UI"/>
                          <a:cs typeface="Segoe UI"/>
                        </a:rPr>
                        <a:t>2</a:t>
                      </a:r>
                      <a:r>
                        <a:rPr sz="1100" spc="10" dirty="0">
                          <a:latin typeface="Segoe UI"/>
                          <a:cs typeface="Segoe UI"/>
                        </a:rPr>
                        <a:t>,</a:t>
                      </a:r>
                      <a:r>
                        <a:rPr sz="1100" spc="15" dirty="0">
                          <a:latin typeface="Segoe UI"/>
                          <a:cs typeface="Segoe UI"/>
                        </a:rPr>
                        <a:t>25</a:t>
                      </a:r>
                      <a:r>
                        <a:rPr sz="1100" spc="10" dirty="0">
                          <a:latin typeface="Segoe UI"/>
                          <a:cs typeface="Segoe UI"/>
                        </a:rPr>
                        <a:t>,</a:t>
                      </a:r>
                      <a:r>
                        <a:rPr sz="1100" spc="25" dirty="0">
                          <a:latin typeface="Segoe UI"/>
                          <a:cs typeface="Segoe UI"/>
                        </a:rPr>
                        <a:t>3</a:t>
                      </a:r>
                      <a:r>
                        <a:rPr sz="1100" spc="15" dirty="0">
                          <a:latin typeface="Segoe UI"/>
                          <a:cs typeface="Segoe UI"/>
                        </a:rPr>
                        <a:t>00</a:t>
                      </a:r>
                      <a:endParaRPr sz="1100">
                        <a:latin typeface="Segoe UI"/>
                        <a:cs typeface="Segoe UI"/>
                      </a:endParaRPr>
                    </a:p>
                  </a:txBody>
                  <a:tcPr marL="0" marR="0" marT="50800"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EAF1DD"/>
                    </a:solidFill>
                  </a:tcPr>
                </a:tc>
                <a:extLst>
                  <a:ext uri="{0D108BD9-81ED-4DB2-BD59-A6C34878D82A}">
                    <a16:rowId xmlns:a16="http://schemas.microsoft.com/office/drawing/2014/main" val="10001"/>
                  </a:ext>
                </a:extLst>
              </a:tr>
              <a:tr h="268230">
                <a:tc>
                  <a:txBody>
                    <a:bodyPr/>
                    <a:lstStyle/>
                    <a:p>
                      <a:pPr>
                        <a:lnSpc>
                          <a:spcPct val="100000"/>
                        </a:lnSpc>
                      </a:pPr>
                      <a:endParaRPr sz="1000">
                        <a:latin typeface="Times New Roman"/>
                        <a:cs typeface="Times New Roman"/>
                      </a:endParaRPr>
                    </a:p>
                  </a:txBody>
                  <a:tcPr marL="0" marR="0" marT="0"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EAF1DD"/>
                    </a:solidFill>
                  </a:tcPr>
                </a:tc>
                <a:tc>
                  <a:txBody>
                    <a:bodyPr/>
                    <a:lstStyle/>
                    <a:p>
                      <a:pPr>
                        <a:lnSpc>
                          <a:spcPct val="100000"/>
                        </a:lnSpc>
                      </a:pPr>
                      <a:endParaRPr sz="1000">
                        <a:latin typeface="Times New Roman"/>
                        <a:cs typeface="Times New Roman"/>
                      </a:endParaRPr>
                    </a:p>
                  </a:txBody>
                  <a:tcPr marL="0" marR="0" marT="0"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EAF1DD"/>
                    </a:solidFill>
                  </a:tcPr>
                </a:tc>
                <a:tc>
                  <a:txBody>
                    <a:bodyPr/>
                    <a:lstStyle/>
                    <a:p>
                      <a:pPr>
                        <a:lnSpc>
                          <a:spcPct val="100000"/>
                        </a:lnSpc>
                      </a:pPr>
                      <a:endParaRPr sz="1000">
                        <a:latin typeface="Times New Roman"/>
                        <a:cs typeface="Times New Roman"/>
                      </a:endParaRPr>
                    </a:p>
                  </a:txBody>
                  <a:tcPr marL="0" marR="0" marT="0"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EAF1DD"/>
                    </a:solidFill>
                  </a:tcPr>
                </a:tc>
                <a:tc>
                  <a:txBody>
                    <a:bodyPr/>
                    <a:lstStyle/>
                    <a:p>
                      <a:pPr>
                        <a:lnSpc>
                          <a:spcPct val="100000"/>
                        </a:lnSpc>
                      </a:pPr>
                      <a:endParaRPr sz="1000">
                        <a:latin typeface="Times New Roman"/>
                        <a:cs typeface="Times New Roman"/>
                      </a:endParaRPr>
                    </a:p>
                  </a:txBody>
                  <a:tcPr marL="0" marR="0" marT="0"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EAF1DD"/>
                    </a:solidFill>
                  </a:tcPr>
                </a:tc>
                <a:tc>
                  <a:txBody>
                    <a:bodyPr/>
                    <a:lstStyle/>
                    <a:p>
                      <a:pPr marR="65405" algn="r">
                        <a:lnSpc>
                          <a:spcPct val="100000"/>
                        </a:lnSpc>
                        <a:spcBef>
                          <a:spcPts val="385"/>
                        </a:spcBef>
                      </a:pPr>
                      <a:r>
                        <a:rPr sz="1100" spc="15" dirty="0">
                          <a:latin typeface="Segoe UI"/>
                          <a:cs typeface="Segoe UI"/>
                        </a:rPr>
                        <a:t>5</a:t>
                      </a:r>
                      <a:r>
                        <a:rPr sz="1100" spc="25" dirty="0">
                          <a:latin typeface="Segoe UI"/>
                          <a:cs typeface="Segoe UI"/>
                        </a:rPr>
                        <a:t>1</a:t>
                      </a:r>
                      <a:r>
                        <a:rPr sz="1100" spc="10" dirty="0">
                          <a:latin typeface="Segoe UI"/>
                          <a:cs typeface="Segoe UI"/>
                        </a:rPr>
                        <a:t>,</a:t>
                      </a:r>
                      <a:r>
                        <a:rPr sz="1100" spc="15" dirty="0">
                          <a:latin typeface="Segoe UI"/>
                          <a:cs typeface="Segoe UI"/>
                        </a:rPr>
                        <a:t>950</a:t>
                      </a:r>
                      <a:endParaRPr sz="1100">
                        <a:latin typeface="Segoe UI"/>
                        <a:cs typeface="Segoe UI"/>
                      </a:endParaRPr>
                    </a:p>
                  </a:txBody>
                  <a:tcPr marL="0" marR="0" marT="48895"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EAF1DD"/>
                    </a:solidFill>
                  </a:tcPr>
                </a:tc>
                <a:tc>
                  <a:txBody>
                    <a:bodyPr/>
                    <a:lstStyle/>
                    <a:p>
                      <a:pPr marR="67310" algn="r">
                        <a:lnSpc>
                          <a:spcPct val="100000"/>
                        </a:lnSpc>
                        <a:spcBef>
                          <a:spcPts val="385"/>
                        </a:spcBef>
                      </a:pPr>
                      <a:r>
                        <a:rPr sz="1100" spc="15" dirty="0">
                          <a:latin typeface="Segoe UI"/>
                          <a:cs typeface="Segoe UI"/>
                        </a:rPr>
                        <a:t>5</a:t>
                      </a:r>
                      <a:r>
                        <a:rPr sz="1100" spc="25" dirty="0">
                          <a:latin typeface="Segoe UI"/>
                          <a:cs typeface="Segoe UI"/>
                        </a:rPr>
                        <a:t>3</a:t>
                      </a:r>
                      <a:r>
                        <a:rPr sz="1100" spc="10" dirty="0">
                          <a:latin typeface="Segoe UI"/>
                          <a:cs typeface="Segoe UI"/>
                        </a:rPr>
                        <a:t>,</a:t>
                      </a:r>
                      <a:r>
                        <a:rPr sz="1100" spc="15" dirty="0">
                          <a:latin typeface="Segoe UI"/>
                          <a:cs typeface="Segoe UI"/>
                        </a:rPr>
                        <a:t>350</a:t>
                      </a:r>
                      <a:endParaRPr sz="1100">
                        <a:latin typeface="Segoe UI"/>
                        <a:cs typeface="Segoe UI"/>
                      </a:endParaRPr>
                    </a:p>
                  </a:txBody>
                  <a:tcPr marL="0" marR="0" marT="48895"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EAF1DD"/>
                    </a:solidFill>
                  </a:tcPr>
                </a:tc>
                <a:extLst>
                  <a:ext uri="{0D108BD9-81ED-4DB2-BD59-A6C34878D82A}">
                    <a16:rowId xmlns:a16="http://schemas.microsoft.com/office/drawing/2014/main" val="10002"/>
                  </a:ext>
                </a:extLst>
              </a:tr>
            </a:tbl>
          </a:graphicData>
        </a:graphic>
      </p:graphicFrame>
      <p:sp>
        <p:nvSpPr>
          <p:cNvPr id="5" name="object 5"/>
          <p:cNvSpPr txBox="1"/>
          <p:nvPr/>
        </p:nvSpPr>
        <p:spPr>
          <a:xfrm>
            <a:off x="901700" y="2058964"/>
            <a:ext cx="5281295" cy="735965"/>
          </a:xfrm>
          <a:prstGeom prst="rect">
            <a:avLst/>
          </a:prstGeom>
        </p:spPr>
        <p:txBody>
          <a:bodyPr vert="horz" wrap="square" lIns="0" tIns="106680" rIns="0" bIns="0" rtlCol="0">
            <a:spAutoFit/>
          </a:bodyPr>
          <a:lstStyle/>
          <a:p>
            <a:pPr marL="12700">
              <a:lnSpc>
                <a:spcPct val="100000"/>
              </a:lnSpc>
              <a:spcBef>
                <a:spcPts val="840"/>
              </a:spcBef>
            </a:pPr>
            <a:r>
              <a:rPr sz="1100" spc="15" dirty="0">
                <a:latin typeface="Segoe UI"/>
                <a:cs typeface="Segoe UI"/>
              </a:rPr>
              <a:t>Internal Rate </a:t>
            </a:r>
            <a:r>
              <a:rPr sz="1100" spc="10" dirty="0">
                <a:latin typeface="Segoe UI"/>
                <a:cs typeface="Segoe UI"/>
              </a:rPr>
              <a:t>of Returns of</a:t>
            </a:r>
            <a:r>
              <a:rPr sz="1100" spc="110" dirty="0">
                <a:latin typeface="Segoe UI"/>
                <a:cs typeface="Segoe UI"/>
              </a:rPr>
              <a:t> </a:t>
            </a:r>
            <a:r>
              <a:rPr sz="1100" spc="15" dirty="0">
                <a:latin typeface="Segoe UI"/>
                <a:cs typeface="Segoe UI"/>
              </a:rPr>
              <a:t>projects</a:t>
            </a:r>
            <a:endParaRPr sz="1100">
              <a:latin typeface="Segoe UI"/>
              <a:cs typeface="Segoe UI"/>
            </a:endParaRPr>
          </a:p>
          <a:p>
            <a:pPr marL="12700" marR="5080">
              <a:lnSpc>
                <a:spcPct val="110900"/>
              </a:lnSpc>
              <a:spcBef>
                <a:spcPts val="605"/>
              </a:spcBef>
            </a:pPr>
            <a:r>
              <a:rPr sz="1100" spc="15" dirty="0">
                <a:latin typeface="Segoe UI"/>
                <a:cs typeface="Segoe UI"/>
              </a:rPr>
              <a:t>Since </a:t>
            </a:r>
            <a:r>
              <a:rPr sz="1100" spc="5" dirty="0">
                <a:latin typeface="Segoe UI"/>
                <a:cs typeface="Segoe UI"/>
              </a:rPr>
              <a:t>by </a:t>
            </a:r>
            <a:r>
              <a:rPr sz="1100" spc="15" dirty="0">
                <a:latin typeface="Segoe UI"/>
                <a:cs typeface="Segoe UI"/>
              </a:rPr>
              <a:t>discounting </a:t>
            </a:r>
            <a:r>
              <a:rPr sz="1100" spc="10" dirty="0">
                <a:latin typeface="Segoe UI"/>
                <a:cs typeface="Segoe UI"/>
              </a:rPr>
              <a:t>cash </a:t>
            </a:r>
            <a:r>
              <a:rPr sz="1100" spc="15" dirty="0">
                <a:latin typeface="Segoe UI"/>
                <a:cs typeface="Segoe UI"/>
              </a:rPr>
              <a:t>flows </a:t>
            </a:r>
            <a:r>
              <a:rPr sz="1100" spc="10" dirty="0">
                <a:latin typeface="Segoe UI"/>
                <a:cs typeface="Segoe UI"/>
              </a:rPr>
              <a:t>at 10% </a:t>
            </a:r>
            <a:r>
              <a:rPr sz="1100" spc="5" dirty="0">
                <a:latin typeface="Segoe UI"/>
                <a:cs typeface="Segoe UI"/>
              </a:rPr>
              <a:t>we </a:t>
            </a:r>
            <a:r>
              <a:rPr sz="1100" spc="10" dirty="0">
                <a:latin typeface="Segoe UI"/>
                <a:cs typeface="Segoe UI"/>
              </a:rPr>
              <a:t>are </a:t>
            </a:r>
            <a:r>
              <a:rPr sz="1100" spc="15" dirty="0">
                <a:latin typeface="Segoe UI"/>
                <a:cs typeface="Segoe UI"/>
              </a:rPr>
              <a:t>getting values </a:t>
            </a:r>
            <a:r>
              <a:rPr sz="1100" spc="10" dirty="0">
                <a:latin typeface="Segoe UI"/>
                <a:cs typeface="Segoe UI"/>
              </a:rPr>
              <a:t>far </a:t>
            </a:r>
            <a:r>
              <a:rPr sz="1100" spc="15" dirty="0">
                <a:latin typeface="Segoe UI"/>
                <a:cs typeface="Segoe UI"/>
              </a:rPr>
              <a:t>from </a:t>
            </a:r>
            <a:r>
              <a:rPr sz="1100" spc="10" dirty="0">
                <a:latin typeface="Segoe UI"/>
                <a:cs typeface="Segoe UI"/>
              </a:rPr>
              <a:t>zero.  </a:t>
            </a:r>
            <a:r>
              <a:rPr sz="1100" spc="15" dirty="0">
                <a:latin typeface="Segoe UI"/>
                <a:cs typeface="Segoe UI"/>
              </a:rPr>
              <a:t>Therefore, </a:t>
            </a:r>
            <a:r>
              <a:rPr sz="1100" spc="10" dirty="0">
                <a:latin typeface="Segoe UI"/>
                <a:cs typeface="Segoe UI"/>
              </a:rPr>
              <a:t>let </a:t>
            </a:r>
            <a:r>
              <a:rPr sz="1100" spc="5" dirty="0">
                <a:latin typeface="Segoe UI"/>
                <a:cs typeface="Segoe UI"/>
              </a:rPr>
              <a:t>us </a:t>
            </a:r>
            <a:r>
              <a:rPr sz="1100" spc="10" dirty="0">
                <a:latin typeface="Segoe UI"/>
                <a:cs typeface="Segoe UI"/>
              </a:rPr>
              <a:t>discount cash flows using </a:t>
            </a:r>
            <a:r>
              <a:rPr sz="1100" spc="15" dirty="0">
                <a:latin typeface="Segoe UI"/>
                <a:cs typeface="Segoe UI"/>
              </a:rPr>
              <a:t>20% discounting</a:t>
            </a:r>
            <a:r>
              <a:rPr sz="1100" spc="270" dirty="0">
                <a:latin typeface="Segoe UI"/>
                <a:cs typeface="Segoe UI"/>
              </a:rPr>
              <a:t> </a:t>
            </a:r>
            <a:r>
              <a:rPr sz="1100" spc="15" dirty="0">
                <a:latin typeface="Segoe UI"/>
                <a:cs typeface="Segoe UI"/>
              </a:rPr>
              <a:t>rate.</a:t>
            </a:r>
            <a:endParaRPr sz="1100">
              <a:latin typeface="Segoe UI"/>
              <a:cs typeface="Segoe UI"/>
            </a:endParaRPr>
          </a:p>
        </p:txBody>
      </p:sp>
      <p:graphicFrame>
        <p:nvGraphicFramePr>
          <p:cNvPr id="6" name="object 6"/>
          <p:cNvGraphicFramePr>
            <a:graphicFrameLocks noGrp="1"/>
          </p:cNvGraphicFramePr>
          <p:nvPr/>
        </p:nvGraphicFramePr>
        <p:xfrm>
          <a:off x="914400" y="2868155"/>
          <a:ext cx="5198109" cy="2040638"/>
        </p:xfrm>
        <a:graphic>
          <a:graphicData uri="http://schemas.openxmlformats.org/drawingml/2006/table">
            <a:tbl>
              <a:tblPr firstRow="1" bandRow="1">
                <a:tableStyleId>{2D5ABB26-0587-4C30-8999-92F81FD0307C}</a:tableStyleId>
              </a:tblPr>
              <a:tblGrid>
                <a:gridCol w="448309">
                  <a:extLst>
                    <a:ext uri="{9D8B030D-6E8A-4147-A177-3AD203B41FA5}">
                      <a16:colId xmlns:a16="http://schemas.microsoft.com/office/drawing/2014/main" val="20000"/>
                    </a:ext>
                  </a:extLst>
                </a:gridCol>
                <a:gridCol w="841375">
                  <a:extLst>
                    <a:ext uri="{9D8B030D-6E8A-4147-A177-3AD203B41FA5}">
                      <a16:colId xmlns:a16="http://schemas.microsoft.com/office/drawing/2014/main" val="20001"/>
                    </a:ext>
                  </a:extLst>
                </a:gridCol>
                <a:gridCol w="937260">
                  <a:extLst>
                    <a:ext uri="{9D8B030D-6E8A-4147-A177-3AD203B41FA5}">
                      <a16:colId xmlns:a16="http://schemas.microsoft.com/office/drawing/2014/main" val="20002"/>
                    </a:ext>
                  </a:extLst>
                </a:gridCol>
                <a:gridCol w="1028700">
                  <a:extLst>
                    <a:ext uri="{9D8B030D-6E8A-4147-A177-3AD203B41FA5}">
                      <a16:colId xmlns:a16="http://schemas.microsoft.com/office/drawing/2014/main" val="20003"/>
                    </a:ext>
                  </a:extLst>
                </a:gridCol>
                <a:gridCol w="915670">
                  <a:extLst>
                    <a:ext uri="{9D8B030D-6E8A-4147-A177-3AD203B41FA5}">
                      <a16:colId xmlns:a16="http://schemas.microsoft.com/office/drawing/2014/main" val="20004"/>
                    </a:ext>
                  </a:extLst>
                </a:gridCol>
                <a:gridCol w="1026795">
                  <a:extLst>
                    <a:ext uri="{9D8B030D-6E8A-4147-A177-3AD203B41FA5}">
                      <a16:colId xmlns:a16="http://schemas.microsoft.com/office/drawing/2014/main" val="20005"/>
                    </a:ext>
                  </a:extLst>
                </a:gridCol>
              </a:tblGrid>
              <a:tr h="824490">
                <a:tc>
                  <a:txBody>
                    <a:bodyPr/>
                    <a:lstStyle/>
                    <a:p>
                      <a:pPr algn="ctr">
                        <a:lnSpc>
                          <a:spcPct val="100000"/>
                        </a:lnSpc>
                        <a:spcBef>
                          <a:spcPts val="290"/>
                        </a:spcBef>
                      </a:pPr>
                      <a:r>
                        <a:rPr sz="1100" b="1" spc="10" dirty="0">
                          <a:solidFill>
                            <a:srgbClr val="00A650"/>
                          </a:solidFill>
                          <a:latin typeface="Segoe UI"/>
                          <a:cs typeface="Segoe UI"/>
                        </a:rPr>
                        <a:t>Year</a:t>
                      </a:r>
                      <a:endParaRPr sz="1100">
                        <a:latin typeface="Segoe UI"/>
                        <a:cs typeface="Segoe UI"/>
                      </a:endParaRPr>
                    </a:p>
                  </a:txBody>
                  <a:tcPr marL="0" marR="0" marT="36830"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C2D69B"/>
                    </a:solidFill>
                  </a:tcPr>
                </a:tc>
                <a:tc>
                  <a:txBody>
                    <a:bodyPr/>
                    <a:lstStyle/>
                    <a:p>
                      <a:pPr marL="111125" marR="106045" indent="2540" algn="ctr">
                        <a:lnSpc>
                          <a:spcPct val="118200"/>
                        </a:lnSpc>
                        <a:spcBef>
                          <a:spcPts val="50"/>
                        </a:spcBef>
                      </a:pPr>
                      <a:r>
                        <a:rPr sz="1100" b="1" spc="15" dirty="0">
                          <a:solidFill>
                            <a:srgbClr val="00A650"/>
                          </a:solidFill>
                          <a:latin typeface="Segoe UI"/>
                          <a:cs typeface="Segoe UI"/>
                        </a:rPr>
                        <a:t>Cash  Inflows  Project</a:t>
                      </a:r>
                      <a:r>
                        <a:rPr sz="1100" b="1" spc="-45" dirty="0">
                          <a:solidFill>
                            <a:srgbClr val="00A650"/>
                          </a:solidFill>
                          <a:latin typeface="Segoe UI"/>
                          <a:cs typeface="Segoe UI"/>
                        </a:rPr>
                        <a:t> </a:t>
                      </a:r>
                      <a:r>
                        <a:rPr sz="1100" b="1" dirty="0">
                          <a:solidFill>
                            <a:srgbClr val="00A650"/>
                          </a:solidFill>
                          <a:latin typeface="Segoe UI"/>
                          <a:cs typeface="Segoe UI"/>
                        </a:rPr>
                        <a:t>X</a:t>
                      </a:r>
                      <a:endParaRPr sz="1100">
                        <a:latin typeface="Segoe UI"/>
                        <a:cs typeface="Segoe UI"/>
                      </a:endParaRPr>
                    </a:p>
                    <a:p>
                      <a:pPr algn="ctr">
                        <a:lnSpc>
                          <a:spcPct val="100000"/>
                        </a:lnSpc>
                        <a:spcBef>
                          <a:spcPts val="145"/>
                        </a:spcBef>
                      </a:pPr>
                      <a:r>
                        <a:rPr sz="1100" b="1" spc="-15" dirty="0">
                          <a:solidFill>
                            <a:srgbClr val="00A650"/>
                          </a:solidFill>
                          <a:latin typeface="Segoe UI"/>
                          <a:cs typeface="Segoe UI"/>
                        </a:rPr>
                        <a:t>(</a:t>
                      </a:r>
                      <a:r>
                        <a:rPr sz="1100" b="1" spc="-15" dirty="0">
                          <a:solidFill>
                            <a:srgbClr val="00A650"/>
                          </a:solidFill>
                          <a:latin typeface="Trebuchet MS"/>
                          <a:cs typeface="Trebuchet MS"/>
                        </a:rPr>
                        <a:t>`</a:t>
                      </a:r>
                      <a:r>
                        <a:rPr sz="1100" b="1" spc="-15" dirty="0">
                          <a:solidFill>
                            <a:srgbClr val="00A650"/>
                          </a:solidFill>
                          <a:latin typeface="Segoe UI"/>
                          <a:cs typeface="Segoe UI"/>
                        </a:rPr>
                        <a:t>)</a:t>
                      </a:r>
                      <a:endParaRPr sz="1100">
                        <a:latin typeface="Segoe UI"/>
                        <a:cs typeface="Segoe UI"/>
                      </a:endParaRPr>
                    </a:p>
                  </a:txBody>
                  <a:tcPr marL="0" marR="0" marT="6350"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C2D69B"/>
                    </a:solidFill>
                  </a:tcPr>
                </a:tc>
                <a:tc>
                  <a:txBody>
                    <a:bodyPr/>
                    <a:lstStyle/>
                    <a:p>
                      <a:pPr marL="161290" marR="160020" indent="4445" algn="ctr">
                        <a:lnSpc>
                          <a:spcPct val="118200"/>
                        </a:lnSpc>
                        <a:spcBef>
                          <a:spcPts val="50"/>
                        </a:spcBef>
                      </a:pPr>
                      <a:r>
                        <a:rPr sz="1100" b="1" spc="15" dirty="0">
                          <a:solidFill>
                            <a:srgbClr val="00A650"/>
                          </a:solidFill>
                          <a:latin typeface="Segoe UI"/>
                          <a:cs typeface="Segoe UI"/>
                        </a:rPr>
                        <a:t>Cash  Inflows  Project</a:t>
                      </a:r>
                      <a:r>
                        <a:rPr sz="1100" b="1" spc="-55" dirty="0">
                          <a:solidFill>
                            <a:srgbClr val="00A650"/>
                          </a:solidFill>
                          <a:latin typeface="Segoe UI"/>
                          <a:cs typeface="Segoe UI"/>
                        </a:rPr>
                        <a:t> </a:t>
                      </a:r>
                      <a:r>
                        <a:rPr sz="1100" b="1" dirty="0">
                          <a:solidFill>
                            <a:srgbClr val="00A650"/>
                          </a:solidFill>
                          <a:latin typeface="Segoe UI"/>
                          <a:cs typeface="Segoe UI"/>
                        </a:rPr>
                        <a:t>Y</a:t>
                      </a:r>
                      <a:endParaRPr sz="1100">
                        <a:latin typeface="Segoe UI"/>
                        <a:cs typeface="Segoe UI"/>
                      </a:endParaRPr>
                    </a:p>
                    <a:p>
                      <a:pPr algn="ctr">
                        <a:lnSpc>
                          <a:spcPct val="100000"/>
                        </a:lnSpc>
                        <a:spcBef>
                          <a:spcPts val="145"/>
                        </a:spcBef>
                      </a:pPr>
                      <a:r>
                        <a:rPr sz="1100" b="1" spc="-15" dirty="0">
                          <a:solidFill>
                            <a:srgbClr val="00A650"/>
                          </a:solidFill>
                          <a:latin typeface="Segoe UI"/>
                          <a:cs typeface="Segoe UI"/>
                        </a:rPr>
                        <a:t>(</a:t>
                      </a:r>
                      <a:r>
                        <a:rPr sz="1100" b="1" spc="-15" dirty="0">
                          <a:solidFill>
                            <a:srgbClr val="00A650"/>
                          </a:solidFill>
                          <a:latin typeface="Trebuchet MS"/>
                          <a:cs typeface="Trebuchet MS"/>
                        </a:rPr>
                        <a:t>`</a:t>
                      </a:r>
                      <a:r>
                        <a:rPr sz="1100" b="1" spc="-15" dirty="0">
                          <a:solidFill>
                            <a:srgbClr val="00A650"/>
                          </a:solidFill>
                          <a:latin typeface="Segoe UI"/>
                          <a:cs typeface="Segoe UI"/>
                        </a:rPr>
                        <a:t>)</a:t>
                      </a:r>
                      <a:endParaRPr sz="1100">
                        <a:latin typeface="Segoe UI"/>
                        <a:cs typeface="Segoe UI"/>
                      </a:endParaRPr>
                    </a:p>
                  </a:txBody>
                  <a:tcPr marL="0" marR="0" marT="6350"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C2D69B"/>
                    </a:solidFill>
                  </a:tcPr>
                </a:tc>
                <a:tc>
                  <a:txBody>
                    <a:bodyPr/>
                    <a:lstStyle/>
                    <a:p>
                      <a:pPr marL="213360" marR="207010" indent="-635" algn="ctr">
                        <a:lnSpc>
                          <a:spcPct val="118200"/>
                        </a:lnSpc>
                        <a:spcBef>
                          <a:spcPts val="50"/>
                        </a:spcBef>
                      </a:pPr>
                      <a:r>
                        <a:rPr sz="1100" b="1" spc="15" dirty="0">
                          <a:solidFill>
                            <a:srgbClr val="00A650"/>
                          </a:solidFill>
                          <a:latin typeface="Segoe UI"/>
                          <a:cs typeface="Segoe UI"/>
                        </a:rPr>
                        <a:t>Present  </a:t>
                      </a:r>
                      <a:r>
                        <a:rPr sz="1100" b="1" spc="10" dirty="0">
                          <a:solidFill>
                            <a:srgbClr val="00A650"/>
                          </a:solidFill>
                          <a:latin typeface="Segoe UI"/>
                          <a:cs typeface="Segoe UI"/>
                        </a:rPr>
                        <a:t>Value  Factor</a:t>
                      </a:r>
                      <a:r>
                        <a:rPr sz="1100" b="1" spc="-35" dirty="0">
                          <a:solidFill>
                            <a:srgbClr val="00A650"/>
                          </a:solidFill>
                          <a:latin typeface="Segoe UI"/>
                          <a:cs typeface="Segoe UI"/>
                        </a:rPr>
                        <a:t> </a:t>
                      </a:r>
                      <a:r>
                        <a:rPr sz="1100" b="1" dirty="0">
                          <a:solidFill>
                            <a:srgbClr val="00A650"/>
                          </a:solidFill>
                          <a:latin typeface="Segoe UI"/>
                          <a:cs typeface="Segoe UI"/>
                        </a:rPr>
                        <a:t>@</a:t>
                      </a:r>
                      <a:endParaRPr sz="1100">
                        <a:latin typeface="Segoe UI"/>
                        <a:cs typeface="Segoe UI"/>
                      </a:endParaRPr>
                    </a:p>
                    <a:p>
                      <a:pPr marL="1270" algn="ctr">
                        <a:lnSpc>
                          <a:spcPct val="100000"/>
                        </a:lnSpc>
                        <a:spcBef>
                          <a:spcPts val="145"/>
                        </a:spcBef>
                      </a:pPr>
                      <a:r>
                        <a:rPr sz="1100" b="1" spc="15" dirty="0">
                          <a:solidFill>
                            <a:srgbClr val="00A650"/>
                          </a:solidFill>
                          <a:latin typeface="Segoe UI"/>
                          <a:cs typeface="Segoe UI"/>
                        </a:rPr>
                        <a:t>20%</a:t>
                      </a:r>
                      <a:endParaRPr sz="1100">
                        <a:latin typeface="Segoe UI"/>
                        <a:cs typeface="Segoe UI"/>
                      </a:endParaRPr>
                    </a:p>
                  </a:txBody>
                  <a:tcPr marL="0" marR="0" marT="6350"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C2D69B"/>
                    </a:solidFill>
                  </a:tcPr>
                </a:tc>
                <a:tc>
                  <a:txBody>
                    <a:bodyPr/>
                    <a:lstStyle/>
                    <a:p>
                      <a:pPr marL="149225" marR="142875" indent="-1270" algn="ctr">
                        <a:lnSpc>
                          <a:spcPct val="118200"/>
                        </a:lnSpc>
                        <a:spcBef>
                          <a:spcPts val="50"/>
                        </a:spcBef>
                      </a:pPr>
                      <a:r>
                        <a:rPr sz="1100" b="1" spc="15" dirty="0">
                          <a:solidFill>
                            <a:srgbClr val="00A650"/>
                          </a:solidFill>
                          <a:latin typeface="Segoe UI"/>
                          <a:cs typeface="Segoe UI"/>
                        </a:rPr>
                        <a:t>PV </a:t>
                      </a:r>
                      <a:r>
                        <a:rPr sz="1100" b="1" spc="10" dirty="0">
                          <a:solidFill>
                            <a:srgbClr val="00A650"/>
                          </a:solidFill>
                          <a:latin typeface="Segoe UI"/>
                          <a:cs typeface="Segoe UI"/>
                        </a:rPr>
                        <a:t>of  </a:t>
                      </a:r>
                      <a:r>
                        <a:rPr sz="1100" b="1" spc="15" dirty="0">
                          <a:solidFill>
                            <a:srgbClr val="00A650"/>
                          </a:solidFill>
                          <a:latin typeface="Segoe UI"/>
                          <a:cs typeface="Segoe UI"/>
                        </a:rPr>
                        <a:t>Project</a:t>
                      </a:r>
                      <a:r>
                        <a:rPr sz="1100" b="1" spc="-50" dirty="0">
                          <a:solidFill>
                            <a:srgbClr val="00A650"/>
                          </a:solidFill>
                          <a:latin typeface="Segoe UI"/>
                          <a:cs typeface="Segoe UI"/>
                        </a:rPr>
                        <a:t> </a:t>
                      </a:r>
                      <a:r>
                        <a:rPr sz="1100" b="1" dirty="0">
                          <a:solidFill>
                            <a:srgbClr val="00A650"/>
                          </a:solidFill>
                          <a:latin typeface="Segoe UI"/>
                          <a:cs typeface="Segoe UI"/>
                        </a:rPr>
                        <a:t>X  </a:t>
                      </a:r>
                      <a:r>
                        <a:rPr sz="1100" b="1" spc="-15" dirty="0">
                          <a:solidFill>
                            <a:srgbClr val="00A650"/>
                          </a:solidFill>
                          <a:latin typeface="Segoe UI"/>
                          <a:cs typeface="Segoe UI"/>
                        </a:rPr>
                        <a:t>(</a:t>
                      </a:r>
                      <a:r>
                        <a:rPr sz="1100" b="1" spc="-15" dirty="0">
                          <a:solidFill>
                            <a:srgbClr val="00A650"/>
                          </a:solidFill>
                          <a:latin typeface="Trebuchet MS"/>
                          <a:cs typeface="Trebuchet MS"/>
                        </a:rPr>
                        <a:t>`</a:t>
                      </a:r>
                      <a:r>
                        <a:rPr sz="1100" b="1" spc="-15" dirty="0">
                          <a:solidFill>
                            <a:srgbClr val="00A650"/>
                          </a:solidFill>
                          <a:latin typeface="Segoe UI"/>
                          <a:cs typeface="Segoe UI"/>
                        </a:rPr>
                        <a:t>)</a:t>
                      </a:r>
                      <a:endParaRPr sz="1100">
                        <a:latin typeface="Segoe UI"/>
                        <a:cs typeface="Segoe UI"/>
                      </a:endParaRPr>
                    </a:p>
                  </a:txBody>
                  <a:tcPr marL="0" marR="0" marT="6350"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C2D69B"/>
                    </a:solidFill>
                  </a:tcPr>
                </a:tc>
                <a:tc>
                  <a:txBody>
                    <a:bodyPr/>
                    <a:lstStyle/>
                    <a:p>
                      <a:pPr marL="97155" marR="91440" indent="231140">
                        <a:lnSpc>
                          <a:spcPts val="1660"/>
                        </a:lnSpc>
                        <a:spcBef>
                          <a:spcPts val="65"/>
                        </a:spcBef>
                      </a:pPr>
                      <a:r>
                        <a:rPr sz="1100" b="1" spc="15" dirty="0">
                          <a:solidFill>
                            <a:srgbClr val="00A650"/>
                          </a:solidFill>
                          <a:latin typeface="Segoe UI"/>
                          <a:cs typeface="Segoe UI"/>
                        </a:rPr>
                        <a:t>PV </a:t>
                      </a:r>
                      <a:r>
                        <a:rPr sz="1100" b="1" spc="10" dirty="0">
                          <a:solidFill>
                            <a:srgbClr val="00A650"/>
                          </a:solidFill>
                          <a:latin typeface="Segoe UI"/>
                          <a:cs typeface="Segoe UI"/>
                        </a:rPr>
                        <a:t>of  </a:t>
                      </a:r>
                      <a:r>
                        <a:rPr sz="1100" b="1" spc="15" dirty="0">
                          <a:solidFill>
                            <a:srgbClr val="00A650"/>
                          </a:solidFill>
                          <a:latin typeface="Segoe UI"/>
                          <a:cs typeface="Segoe UI"/>
                        </a:rPr>
                        <a:t>Project </a:t>
                      </a:r>
                      <a:r>
                        <a:rPr sz="1100" b="1" dirty="0">
                          <a:solidFill>
                            <a:srgbClr val="00A650"/>
                          </a:solidFill>
                          <a:latin typeface="Segoe UI"/>
                          <a:cs typeface="Segoe UI"/>
                        </a:rPr>
                        <a:t>Y</a:t>
                      </a:r>
                      <a:r>
                        <a:rPr sz="1100" b="1" spc="-20" dirty="0">
                          <a:solidFill>
                            <a:srgbClr val="00A650"/>
                          </a:solidFill>
                          <a:latin typeface="Segoe UI"/>
                          <a:cs typeface="Segoe UI"/>
                        </a:rPr>
                        <a:t> (</a:t>
                      </a:r>
                      <a:r>
                        <a:rPr sz="1100" b="1" spc="-20" dirty="0">
                          <a:solidFill>
                            <a:srgbClr val="00A650"/>
                          </a:solidFill>
                          <a:latin typeface="Trebuchet MS"/>
                          <a:cs typeface="Trebuchet MS"/>
                        </a:rPr>
                        <a:t>`</a:t>
                      </a:r>
                      <a:r>
                        <a:rPr sz="1100" b="1" spc="-20" dirty="0">
                          <a:solidFill>
                            <a:srgbClr val="00A650"/>
                          </a:solidFill>
                          <a:latin typeface="Segoe UI"/>
                          <a:cs typeface="Segoe UI"/>
                        </a:rPr>
                        <a:t>)</a:t>
                      </a:r>
                      <a:endParaRPr sz="1100">
                        <a:latin typeface="Segoe UI"/>
                        <a:cs typeface="Segoe UI"/>
                      </a:endParaRPr>
                    </a:p>
                  </a:txBody>
                  <a:tcPr marL="0" marR="0" marT="8255"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C2D69B"/>
                    </a:solidFill>
                  </a:tcPr>
                </a:tc>
                <a:extLst>
                  <a:ext uri="{0D108BD9-81ED-4DB2-BD59-A6C34878D82A}">
                    <a16:rowId xmlns:a16="http://schemas.microsoft.com/office/drawing/2014/main" val="10000"/>
                  </a:ext>
                </a:extLst>
              </a:tr>
              <a:tr h="243839">
                <a:tc>
                  <a:txBody>
                    <a:bodyPr/>
                    <a:lstStyle/>
                    <a:p>
                      <a:pPr algn="ctr">
                        <a:lnSpc>
                          <a:spcPct val="100000"/>
                        </a:lnSpc>
                        <a:spcBef>
                          <a:spcPts val="305"/>
                        </a:spcBef>
                      </a:pPr>
                      <a:r>
                        <a:rPr sz="1100" dirty="0">
                          <a:latin typeface="Segoe UI"/>
                          <a:cs typeface="Segoe UI"/>
                        </a:rPr>
                        <a:t>0</a:t>
                      </a:r>
                      <a:endParaRPr sz="1100">
                        <a:latin typeface="Segoe UI"/>
                        <a:cs typeface="Segoe UI"/>
                      </a:endParaRPr>
                    </a:p>
                  </a:txBody>
                  <a:tcPr marL="0" marR="0" marT="38735"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EAF1DD"/>
                    </a:solidFill>
                  </a:tcPr>
                </a:tc>
                <a:tc>
                  <a:txBody>
                    <a:bodyPr/>
                    <a:lstStyle/>
                    <a:p>
                      <a:pPr marR="65405" algn="r">
                        <a:lnSpc>
                          <a:spcPct val="100000"/>
                        </a:lnSpc>
                        <a:spcBef>
                          <a:spcPts val="305"/>
                        </a:spcBef>
                      </a:pPr>
                      <a:r>
                        <a:rPr sz="1100" spc="10" dirty="0">
                          <a:latin typeface="Segoe UI"/>
                          <a:cs typeface="Segoe UI"/>
                        </a:rPr>
                        <a:t>(</a:t>
                      </a:r>
                      <a:r>
                        <a:rPr sz="1100" spc="25" dirty="0">
                          <a:latin typeface="Segoe UI"/>
                          <a:cs typeface="Segoe UI"/>
                        </a:rPr>
                        <a:t>2</a:t>
                      </a:r>
                      <a:r>
                        <a:rPr sz="1100" spc="10" dirty="0">
                          <a:latin typeface="Segoe UI"/>
                          <a:cs typeface="Segoe UI"/>
                        </a:rPr>
                        <a:t>,</a:t>
                      </a:r>
                      <a:r>
                        <a:rPr sz="1100" spc="15" dirty="0">
                          <a:latin typeface="Segoe UI"/>
                          <a:cs typeface="Segoe UI"/>
                        </a:rPr>
                        <a:t>5</a:t>
                      </a:r>
                      <a:r>
                        <a:rPr sz="1100" spc="25" dirty="0">
                          <a:latin typeface="Segoe UI"/>
                          <a:cs typeface="Segoe UI"/>
                        </a:rPr>
                        <a:t>0</a:t>
                      </a:r>
                      <a:r>
                        <a:rPr sz="1100" spc="10" dirty="0">
                          <a:latin typeface="Segoe UI"/>
                          <a:cs typeface="Segoe UI"/>
                        </a:rPr>
                        <a:t>,</a:t>
                      </a:r>
                      <a:r>
                        <a:rPr sz="1100" spc="15" dirty="0">
                          <a:latin typeface="Segoe UI"/>
                          <a:cs typeface="Segoe UI"/>
                        </a:rPr>
                        <a:t>000)</a:t>
                      </a:r>
                      <a:endParaRPr sz="1100">
                        <a:latin typeface="Segoe UI"/>
                        <a:cs typeface="Segoe UI"/>
                      </a:endParaRPr>
                    </a:p>
                  </a:txBody>
                  <a:tcPr marL="0" marR="0" marT="38735"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EAF1DD"/>
                    </a:solidFill>
                  </a:tcPr>
                </a:tc>
                <a:tc>
                  <a:txBody>
                    <a:bodyPr/>
                    <a:lstStyle/>
                    <a:p>
                      <a:pPr marR="65405" algn="r">
                        <a:lnSpc>
                          <a:spcPct val="100000"/>
                        </a:lnSpc>
                        <a:spcBef>
                          <a:spcPts val="305"/>
                        </a:spcBef>
                      </a:pPr>
                      <a:r>
                        <a:rPr sz="1100" spc="10" dirty="0">
                          <a:latin typeface="Segoe UI"/>
                          <a:cs typeface="Segoe UI"/>
                        </a:rPr>
                        <a:t>(</a:t>
                      </a:r>
                      <a:r>
                        <a:rPr sz="1100" spc="25" dirty="0">
                          <a:latin typeface="Segoe UI"/>
                          <a:cs typeface="Segoe UI"/>
                        </a:rPr>
                        <a:t>3</a:t>
                      </a:r>
                      <a:r>
                        <a:rPr sz="1100" spc="10" dirty="0">
                          <a:latin typeface="Segoe UI"/>
                          <a:cs typeface="Segoe UI"/>
                        </a:rPr>
                        <a:t>,</a:t>
                      </a:r>
                      <a:r>
                        <a:rPr sz="1100" spc="15" dirty="0">
                          <a:latin typeface="Segoe UI"/>
                          <a:cs typeface="Segoe UI"/>
                        </a:rPr>
                        <a:t>0</a:t>
                      </a:r>
                      <a:r>
                        <a:rPr sz="1100" spc="25" dirty="0">
                          <a:latin typeface="Segoe UI"/>
                          <a:cs typeface="Segoe UI"/>
                        </a:rPr>
                        <a:t>0</a:t>
                      </a:r>
                      <a:r>
                        <a:rPr sz="1100" spc="10" dirty="0">
                          <a:latin typeface="Segoe UI"/>
                          <a:cs typeface="Segoe UI"/>
                        </a:rPr>
                        <a:t>,</a:t>
                      </a:r>
                      <a:r>
                        <a:rPr sz="1100" spc="15" dirty="0">
                          <a:latin typeface="Segoe UI"/>
                          <a:cs typeface="Segoe UI"/>
                        </a:rPr>
                        <a:t>000)</a:t>
                      </a:r>
                      <a:endParaRPr sz="1100">
                        <a:latin typeface="Segoe UI"/>
                        <a:cs typeface="Segoe UI"/>
                      </a:endParaRPr>
                    </a:p>
                  </a:txBody>
                  <a:tcPr marL="0" marR="0" marT="38735"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EAF1DD"/>
                    </a:solidFill>
                  </a:tcPr>
                </a:tc>
                <a:tc>
                  <a:txBody>
                    <a:bodyPr/>
                    <a:lstStyle/>
                    <a:p>
                      <a:pPr marL="1270" algn="ctr">
                        <a:lnSpc>
                          <a:spcPct val="100000"/>
                        </a:lnSpc>
                        <a:spcBef>
                          <a:spcPts val="305"/>
                        </a:spcBef>
                      </a:pPr>
                      <a:r>
                        <a:rPr sz="1100" spc="15" dirty="0">
                          <a:latin typeface="Segoe UI"/>
                          <a:cs typeface="Segoe UI"/>
                        </a:rPr>
                        <a:t>1.000</a:t>
                      </a:r>
                      <a:endParaRPr sz="1100">
                        <a:latin typeface="Segoe UI"/>
                        <a:cs typeface="Segoe UI"/>
                      </a:endParaRPr>
                    </a:p>
                  </a:txBody>
                  <a:tcPr marL="0" marR="0" marT="38735"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EAF1DD"/>
                    </a:solidFill>
                  </a:tcPr>
                </a:tc>
                <a:tc>
                  <a:txBody>
                    <a:bodyPr/>
                    <a:lstStyle/>
                    <a:p>
                      <a:pPr marR="65405" algn="r">
                        <a:lnSpc>
                          <a:spcPct val="100000"/>
                        </a:lnSpc>
                        <a:spcBef>
                          <a:spcPts val="305"/>
                        </a:spcBef>
                      </a:pPr>
                      <a:r>
                        <a:rPr sz="1100" spc="10" dirty="0">
                          <a:latin typeface="Segoe UI"/>
                          <a:cs typeface="Segoe UI"/>
                        </a:rPr>
                        <a:t>(</a:t>
                      </a:r>
                      <a:r>
                        <a:rPr sz="1100" spc="25" dirty="0">
                          <a:latin typeface="Segoe UI"/>
                          <a:cs typeface="Segoe UI"/>
                        </a:rPr>
                        <a:t>2</a:t>
                      </a:r>
                      <a:r>
                        <a:rPr sz="1100" spc="10" dirty="0">
                          <a:latin typeface="Segoe UI"/>
                          <a:cs typeface="Segoe UI"/>
                        </a:rPr>
                        <a:t>,</a:t>
                      </a:r>
                      <a:r>
                        <a:rPr sz="1100" spc="15" dirty="0">
                          <a:latin typeface="Segoe UI"/>
                          <a:cs typeface="Segoe UI"/>
                        </a:rPr>
                        <a:t>5</a:t>
                      </a:r>
                      <a:r>
                        <a:rPr sz="1100" spc="25" dirty="0">
                          <a:latin typeface="Segoe UI"/>
                          <a:cs typeface="Segoe UI"/>
                        </a:rPr>
                        <a:t>0</a:t>
                      </a:r>
                      <a:r>
                        <a:rPr sz="1100" spc="10" dirty="0">
                          <a:latin typeface="Segoe UI"/>
                          <a:cs typeface="Segoe UI"/>
                        </a:rPr>
                        <a:t>,</a:t>
                      </a:r>
                      <a:r>
                        <a:rPr sz="1100" spc="15" dirty="0">
                          <a:latin typeface="Segoe UI"/>
                          <a:cs typeface="Segoe UI"/>
                        </a:rPr>
                        <a:t>000)</a:t>
                      </a:r>
                      <a:endParaRPr sz="1100">
                        <a:latin typeface="Segoe UI"/>
                        <a:cs typeface="Segoe UI"/>
                      </a:endParaRPr>
                    </a:p>
                  </a:txBody>
                  <a:tcPr marL="0" marR="0" marT="38735"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EAF1DD"/>
                    </a:solidFill>
                  </a:tcPr>
                </a:tc>
                <a:tc>
                  <a:txBody>
                    <a:bodyPr/>
                    <a:lstStyle/>
                    <a:p>
                      <a:pPr marR="65405" algn="r">
                        <a:lnSpc>
                          <a:spcPct val="100000"/>
                        </a:lnSpc>
                        <a:spcBef>
                          <a:spcPts val="305"/>
                        </a:spcBef>
                      </a:pPr>
                      <a:r>
                        <a:rPr sz="1100" spc="10" dirty="0">
                          <a:latin typeface="Segoe UI"/>
                          <a:cs typeface="Segoe UI"/>
                        </a:rPr>
                        <a:t>(</a:t>
                      </a:r>
                      <a:r>
                        <a:rPr sz="1100" spc="25" dirty="0">
                          <a:latin typeface="Segoe UI"/>
                          <a:cs typeface="Segoe UI"/>
                        </a:rPr>
                        <a:t>3</a:t>
                      </a:r>
                      <a:r>
                        <a:rPr sz="1100" spc="10" dirty="0">
                          <a:latin typeface="Segoe UI"/>
                          <a:cs typeface="Segoe UI"/>
                        </a:rPr>
                        <a:t>,</a:t>
                      </a:r>
                      <a:r>
                        <a:rPr sz="1100" spc="15" dirty="0">
                          <a:latin typeface="Segoe UI"/>
                          <a:cs typeface="Segoe UI"/>
                        </a:rPr>
                        <a:t>0</a:t>
                      </a:r>
                      <a:r>
                        <a:rPr sz="1100" spc="25" dirty="0">
                          <a:latin typeface="Segoe UI"/>
                          <a:cs typeface="Segoe UI"/>
                        </a:rPr>
                        <a:t>0</a:t>
                      </a:r>
                      <a:r>
                        <a:rPr sz="1100" spc="10" dirty="0">
                          <a:latin typeface="Segoe UI"/>
                          <a:cs typeface="Segoe UI"/>
                        </a:rPr>
                        <a:t>,</a:t>
                      </a:r>
                      <a:r>
                        <a:rPr sz="1100" spc="15" dirty="0">
                          <a:latin typeface="Segoe UI"/>
                          <a:cs typeface="Segoe UI"/>
                        </a:rPr>
                        <a:t>000)</a:t>
                      </a:r>
                      <a:endParaRPr sz="1100">
                        <a:latin typeface="Segoe UI"/>
                        <a:cs typeface="Segoe UI"/>
                      </a:endParaRPr>
                    </a:p>
                  </a:txBody>
                  <a:tcPr marL="0" marR="0" marT="38735"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EAF1DD"/>
                    </a:solidFill>
                  </a:tcPr>
                </a:tc>
                <a:extLst>
                  <a:ext uri="{0D108BD9-81ED-4DB2-BD59-A6C34878D82A}">
                    <a16:rowId xmlns:a16="http://schemas.microsoft.com/office/drawing/2014/main" val="10001"/>
                  </a:ext>
                </a:extLst>
              </a:tr>
              <a:tr h="242315">
                <a:tc>
                  <a:txBody>
                    <a:bodyPr/>
                    <a:lstStyle/>
                    <a:p>
                      <a:pPr algn="ctr">
                        <a:lnSpc>
                          <a:spcPct val="100000"/>
                        </a:lnSpc>
                        <a:spcBef>
                          <a:spcPts val="290"/>
                        </a:spcBef>
                      </a:pPr>
                      <a:r>
                        <a:rPr sz="1100" dirty="0">
                          <a:latin typeface="Segoe UI"/>
                          <a:cs typeface="Segoe UI"/>
                        </a:rPr>
                        <a:t>1</a:t>
                      </a:r>
                      <a:endParaRPr sz="1100">
                        <a:latin typeface="Segoe UI"/>
                        <a:cs typeface="Segoe UI"/>
                      </a:endParaRPr>
                    </a:p>
                  </a:txBody>
                  <a:tcPr marL="0" marR="0" marT="36830"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EAF1DD"/>
                    </a:solidFill>
                  </a:tcPr>
                </a:tc>
                <a:tc>
                  <a:txBody>
                    <a:bodyPr/>
                    <a:lstStyle/>
                    <a:p>
                      <a:pPr marR="65405" algn="r">
                        <a:lnSpc>
                          <a:spcPct val="100000"/>
                        </a:lnSpc>
                        <a:spcBef>
                          <a:spcPts val="290"/>
                        </a:spcBef>
                      </a:pPr>
                      <a:r>
                        <a:rPr sz="1100" spc="25" dirty="0">
                          <a:latin typeface="Segoe UI"/>
                          <a:cs typeface="Segoe UI"/>
                        </a:rPr>
                        <a:t>2</a:t>
                      </a:r>
                      <a:r>
                        <a:rPr sz="1100" spc="10" dirty="0">
                          <a:latin typeface="Segoe UI"/>
                          <a:cs typeface="Segoe UI"/>
                        </a:rPr>
                        <a:t>,</a:t>
                      </a:r>
                      <a:r>
                        <a:rPr sz="1100" spc="15" dirty="0">
                          <a:latin typeface="Segoe UI"/>
                          <a:cs typeface="Segoe UI"/>
                        </a:rPr>
                        <a:t>00</a:t>
                      </a:r>
                      <a:r>
                        <a:rPr sz="1100" spc="10" dirty="0">
                          <a:latin typeface="Segoe UI"/>
                          <a:cs typeface="Segoe UI"/>
                        </a:rPr>
                        <a:t>,</a:t>
                      </a:r>
                      <a:r>
                        <a:rPr sz="1100" spc="25" dirty="0">
                          <a:latin typeface="Segoe UI"/>
                          <a:cs typeface="Segoe UI"/>
                        </a:rPr>
                        <a:t>0</a:t>
                      </a:r>
                      <a:r>
                        <a:rPr sz="1100" spc="15" dirty="0">
                          <a:latin typeface="Segoe UI"/>
                          <a:cs typeface="Segoe UI"/>
                        </a:rPr>
                        <a:t>00</a:t>
                      </a:r>
                      <a:endParaRPr sz="1100">
                        <a:latin typeface="Segoe UI"/>
                        <a:cs typeface="Segoe UI"/>
                      </a:endParaRPr>
                    </a:p>
                  </a:txBody>
                  <a:tcPr marL="0" marR="0" marT="36830"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EAF1DD"/>
                    </a:solidFill>
                  </a:tcPr>
                </a:tc>
                <a:tc>
                  <a:txBody>
                    <a:bodyPr/>
                    <a:lstStyle/>
                    <a:p>
                      <a:pPr marR="65405" algn="r">
                        <a:lnSpc>
                          <a:spcPct val="100000"/>
                        </a:lnSpc>
                        <a:spcBef>
                          <a:spcPts val="290"/>
                        </a:spcBef>
                      </a:pPr>
                      <a:r>
                        <a:rPr sz="1100" spc="15" dirty="0">
                          <a:latin typeface="Segoe UI"/>
                          <a:cs typeface="Segoe UI"/>
                        </a:rPr>
                        <a:t>5</a:t>
                      </a:r>
                      <a:r>
                        <a:rPr sz="1100" spc="25" dirty="0">
                          <a:latin typeface="Segoe UI"/>
                          <a:cs typeface="Segoe UI"/>
                        </a:rPr>
                        <a:t>0</a:t>
                      </a:r>
                      <a:r>
                        <a:rPr sz="1100" spc="10" dirty="0">
                          <a:latin typeface="Segoe UI"/>
                          <a:cs typeface="Segoe UI"/>
                        </a:rPr>
                        <a:t>,</a:t>
                      </a:r>
                      <a:r>
                        <a:rPr sz="1100" spc="15" dirty="0">
                          <a:latin typeface="Segoe UI"/>
                          <a:cs typeface="Segoe UI"/>
                        </a:rPr>
                        <a:t>000</a:t>
                      </a:r>
                      <a:endParaRPr sz="1100">
                        <a:latin typeface="Segoe UI"/>
                        <a:cs typeface="Segoe UI"/>
                      </a:endParaRPr>
                    </a:p>
                  </a:txBody>
                  <a:tcPr marL="0" marR="0" marT="36830"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EAF1DD"/>
                    </a:solidFill>
                  </a:tcPr>
                </a:tc>
                <a:tc>
                  <a:txBody>
                    <a:bodyPr/>
                    <a:lstStyle/>
                    <a:p>
                      <a:pPr marL="1270" algn="ctr">
                        <a:lnSpc>
                          <a:spcPct val="100000"/>
                        </a:lnSpc>
                        <a:spcBef>
                          <a:spcPts val="290"/>
                        </a:spcBef>
                      </a:pPr>
                      <a:r>
                        <a:rPr sz="1100" spc="15" dirty="0">
                          <a:latin typeface="Segoe UI"/>
                          <a:cs typeface="Segoe UI"/>
                        </a:rPr>
                        <a:t>0.833</a:t>
                      </a:r>
                      <a:endParaRPr sz="1100">
                        <a:latin typeface="Segoe UI"/>
                        <a:cs typeface="Segoe UI"/>
                      </a:endParaRPr>
                    </a:p>
                  </a:txBody>
                  <a:tcPr marL="0" marR="0" marT="36830"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EAF1DD"/>
                    </a:solidFill>
                  </a:tcPr>
                </a:tc>
                <a:tc>
                  <a:txBody>
                    <a:bodyPr/>
                    <a:lstStyle/>
                    <a:p>
                      <a:pPr marR="65405" algn="r">
                        <a:lnSpc>
                          <a:spcPct val="100000"/>
                        </a:lnSpc>
                        <a:spcBef>
                          <a:spcPts val="290"/>
                        </a:spcBef>
                      </a:pPr>
                      <a:r>
                        <a:rPr sz="1100" spc="25" dirty="0">
                          <a:latin typeface="Segoe UI"/>
                          <a:cs typeface="Segoe UI"/>
                        </a:rPr>
                        <a:t>1</a:t>
                      </a:r>
                      <a:r>
                        <a:rPr sz="1100" spc="10" dirty="0">
                          <a:latin typeface="Segoe UI"/>
                          <a:cs typeface="Segoe UI"/>
                        </a:rPr>
                        <a:t>,</a:t>
                      </a:r>
                      <a:r>
                        <a:rPr sz="1100" spc="15" dirty="0">
                          <a:latin typeface="Segoe UI"/>
                          <a:cs typeface="Segoe UI"/>
                        </a:rPr>
                        <a:t>66</a:t>
                      </a:r>
                      <a:r>
                        <a:rPr sz="1100" spc="10" dirty="0">
                          <a:latin typeface="Segoe UI"/>
                          <a:cs typeface="Segoe UI"/>
                        </a:rPr>
                        <a:t>,</a:t>
                      </a:r>
                      <a:r>
                        <a:rPr sz="1100" spc="25" dirty="0">
                          <a:latin typeface="Segoe UI"/>
                          <a:cs typeface="Segoe UI"/>
                        </a:rPr>
                        <a:t>6</a:t>
                      </a:r>
                      <a:r>
                        <a:rPr sz="1100" spc="15" dirty="0">
                          <a:latin typeface="Segoe UI"/>
                          <a:cs typeface="Segoe UI"/>
                        </a:rPr>
                        <a:t>00</a:t>
                      </a:r>
                      <a:endParaRPr sz="1100">
                        <a:latin typeface="Segoe UI"/>
                        <a:cs typeface="Segoe UI"/>
                      </a:endParaRPr>
                    </a:p>
                  </a:txBody>
                  <a:tcPr marL="0" marR="0" marT="36830"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EAF1DD"/>
                    </a:solidFill>
                  </a:tcPr>
                </a:tc>
                <a:tc>
                  <a:txBody>
                    <a:bodyPr/>
                    <a:lstStyle/>
                    <a:p>
                      <a:pPr marR="65405" algn="r">
                        <a:lnSpc>
                          <a:spcPct val="100000"/>
                        </a:lnSpc>
                        <a:spcBef>
                          <a:spcPts val="290"/>
                        </a:spcBef>
                      </a:pPr>
                      <a:r>
                        <a:rPr sz="1100" spc="15" dirty="0">
                          <a:latin typeface="Segoe UI"/>
                          <a:cs typeface="Segoe UI"/>
                        </a:rPr>
                        <a:t>4</a:t>
                      </a:r>
                      <a:r>
                        <a:rPr sz="1100" spc="25" dirty="0">
                          <a:latin typeface="Segoe UI"/>
                          <a:cs typeface="Segoe UI"/>
                        </a:rPr>
                        <a:t>1</a:t>
                      </a:r>
                      <a:r>
                        <a:rPr sz="1100" spc="10" dirty="0">
                          <a:latin typeface="Segoe UI"/>
                          <a:cs typeface="Segoe UI"/>
                        </a:rPr>
                        <a:t>,</a:t>
                      </a:r>
                      <a:r>
                        <a:rPr sz="1100" spc="15" dirty="0">
                          <a:latin typeface="Segoe UI"/>
                          <a:cs typeface="Segoe UI"/>
                        </a:rPr>
                        <a:t>650</a:t>
                      </a:r>
                      <a:endParaRPr sz="1100">
                        <a:latin typeface="Segoe UI"/>
                        <a:cs typeface="Segoe UI"/>
                      </a:endParaRPr>
                    </a:p>
                  </a:txBody>
                  <a:tcPr marL="0" marR="0" marT="36830"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EAF1DD"/>
                    </a:solidFill>
                  </a:tcPr>
                </a:tc>
                <a:extLst>
                  <a:ext uri="{0D108BD9-81ED-4DB2-BD59-A6C34878D82A}">
                    <a16:rowId xmlns:a16="http://schemas.microsoft.com/office/drawing/2014/main" val="10002"/>
                  </a:ext>
                </a:extLst>
              </a:tr>
              <a:tr h="243833">
                <a:tc>
                  <a:txBody>
                    <a:bodyPr/>
                    <a:lstStyle/>
                    <a:p>
                      <a:pPr algn="ctr">
                        <a:lnSpc>
                          <a:spcPct val="100000"/>
                        </a:lnSpc>
                        <a:spcBef>
                          <a:spcPts val="290"/>
                        </a:spcBef>
                      </a:pPr>
                      <a:r>
                        <a:rPr sz="1100" dirty="0">
                          <a:latin typeface="Segoe UI"/>
                          <a:cs typeface="Segoe UI"/>
                        </a:rPr>
                        <a:t>2</a:t>
                      </a:r>
                      <a:endParaRPr sz="1100">
                        <a:latin typeface="Segoe UI"/>
                        <a:cs typeface="Segoe UI"/>
                      </a:endParaRPr>
                    </a:p>
                  </a:txBody>
                  <a:tcPr marL="0" marR="0" marT="36830"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EAF1DD"/>
                    </a:solidFill>
                  </a:tcPr>
                </a:tc>
                <a:tc>
                  <a:txBody>
                    <a:bodyPr/>
                    <a:lstStyle/>
                    <a:p>
                      <a:pPr marR="65405" algn="r">
                        <a:lnSpc>
                          <a:spcPct val="100000"/>
                        </a:lnSpc>
                        <a:spcBef>
                          <a:spcPts val="290"/>
                        </a:spcBef>
                      </a:pPr>
                      <a:r>
                        <a:rPr sz="1100" spc="25" dirty="0">
                          <a:latin typeface="Segoe UI"/>
                          <a:cs typeface="Segoe UI"/>
                        </a:rPr>
                        <a:t>1</a:t>
                      </a:r>
                      <a:r>
                        <a:rPr sz="1100" spc="10" dirty="0">
                          <a:latin typeface="Segoe UI"/>
                          <a:cs typeface="Segoe UI"/>
                        </a:rPr>
                        <a:t>,</a:t>
                      </a:r>
                      <a:r>
                        <a:rPr sz="1100" spc="15" dirty="0">
                          <a:latin typeface="Segoe UI"/>
                          <a:cs typeface="Segoe UI"/>
                        </a:rPr>
                        <a:t>00</a:t>
                      </a:r>
                      <a:r>
                        <a:rPr sz="1100" spc="10" dirty="0">
                          <a:latin typeface="Segoe UI"/>
                          <a:cs typeface="Segoe UI"/>
                        </a:rPr>
                        <a:t>,</a:t>
                      </a:r>
                      <a:r>
                        <a:rPr sz="1100" spc="25" dirty="0">
                          <a:latin typeface="Segoe UI"/>
                          <a:cs typeface="Segoe UI"/>
                        </a:rPr>
                        <a:t>0</a:t>
                      </a:r>
                      <a:r>
                        <a:rPr sz="1100" spc="15" dirty="0">
                          <a:latin typeface="Segoe UI"/>
                          <a:cs typeface="Segoe UI"/>
                        </a:rPr>
                        <a:t>00</a:t>
                      </a:r>
                      <a:endParaRPr sz="1100">
                        <a:latin typeface="Segoe UI"/>
                        <a:cs typeface="Segoe UI"/>
                      </a:endParaRPr>
                    </a:p>
                  </a:txBody>
                  <a:tcPr marL="0" marR="0" marT="36830"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EAF1DD"/>
                    </a:solidFill>
                  </a:tcPr>
                </a:tc>
                <a:tc>
                  <a:txBody>
                    <a:bodyPr/>
                    <a:lstStyle/>
                    <a:p>
                      <a:pPr marR="65405" algn="r">
                        <a:lnSpc>
                          <a:spcPct val="100000"/>
                        </a:lnSpc>
                        <a:spcBef>
                          <a:spcPts val="290"/>
                        </a:spcBef>
                      </a:pPr>
                      <a:r>
                        <a:rPr sz="1100" spc="25" dirty="0">
                          <a:latin typeface="Segoe UI"/>
                          <a:cs typeface="Segoe UI"/>
                        </a:rPr>
                        <a:t>1</a:t>
                      </a:r>
                      <a:r>
                        <a:rPr sz="1100" spc="10" dirty="0">
                          <a:latin typeface="Segoe UI"/>
                          <a:cs typeface="Segoe UI"/>
                        </a:rPr>
                        <a:t>,</a:t>
                      </a:r>
                      <a:r>
                        <a:rPr sz="1100" spc="15" dirty="0">
                          <a:latin typeface="Segoe UI"/>
                          <a:cs typeface="Segoe UI"/>
                        </a:rPr>
                        <a:t>00</a:t>
                      </a:r>
                      <a:r>
                        <a:rPr sz="1100" spc="10" dirty="0">
                          <a:latin typeface="Segoe UI"/>
                          <a:cs typeface="Segoe UI"/>
                        </a:rPr>
                        <a:t>,</a:t>
                      </a:r>
                      <a:r>
                        <a:rPr sz="1100" spc="25" dirty="0">
                          <a:latin typeface="Segoe UI"/>
                          <a:cs typeface="Segoe UI"/>
                        </a:rPr>
                        <a:t>0</a:t>
                      </a:r>
                      <a:r>
                        <a:rPr sz="1100" spc="15" dirty="0">
                          <a:latin typeface="Segoe UI"/>
                          <a:cs typeface="Segoe UI"/>
                        </a:rPr>
                        <a:t>00</a:t>
                      </a:r>
                      <a:endParaRPr sz="1100">
                        <a:latin typeface="Segoe UI"/>
                        <a:cs typeface="Segoe UI"/>
                      </a:endParaRPr>
                    </a:p>
                  </a:txBody>
                  <a:tcPr marL="0" marR="0" marT="36830"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EAF1DD"/>
                    </a:solidFill>
                  </a:tcPr>
                </a:tc>
                <a:tc>
                  <a:txBody>
                    <a:bodyPr/>
                    <a:lstStyle/>
                    <a:p>
                      <a:pPr marL="1270" algn="ctr">
                        <a:lnSpc>
                          <a:spcPct val="100000"/>
                        </a:lnSpc>
                        <a:spcBef>
                          <a:spcPts val="290"/>
                        </a:spcBef>
                      </a:pPr>
                      <a:r>
                        <a:rPr sz="1100" spc="15" dirty="0">
                          <a:latin typeface="Segoe UI"/>
                          <a:cs typeface="Segoe UI"/>
                        </a:rPr>
                        <a:t>0.694</a:t>
                      </a:r>
                      <a:endParaRPr sz="1100">
                        <a:latin typeface="Segoe UI"/>
                        <a:cs typeface="Segoe UI"/>
                      </a:endParaRPr>
                    </a:p>
                  </a:txBody>
                  <a:tcPr marL="0" marR="0" marT="36830"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EAF1DD"/>
                    </a:solidFill>
                  </a:tcPr>
                </a:tc>
                <a:tc>
                  <a:txBody>
                    <a:bodyPr/>
                    <a:lstStyle/>
                    <a:p>
                      <a:pPr marR="65405" algn="r">
                        <a:lnSpc>
                          <a:spcPct val="100000"/>
                        </a:lnSpc>
                        <a:spcBef>
                          <a:spcPts val="290"/>
                        </a:spcBef>
                      </a:pPr>
                      <a:r>
                        <a:rPr sz="1100" spc="15" dirty="0">
                          <a:latin typeface="Segoe UI"/>
                          <a:cs typeface="Segoe UI"/>
                        </a:rPr>
                        <a:t>6</a:t>
                      </a:r>
                      <a:r>
                        <a:rPr sz="1100" spc="25" dirty="0">
                          <a:latin typeface="Segoe UI"/>
                          <a:cs typeface="Segoe UI"/>
                        </a:rPr>
                        <a:t>9</a:t>
                      </a:r>
                      <a:r>
                        <a:rPr sz="1100" spc="10" dirty="0">
                          <a:latin typeface="Segoe UI"/>
                          <a:cs typeface="Segoe UI"/>
                        </a:rPr>
                        <a:t>,</a:t>
                      </a:r>
                      <a:r>
                        <a:rPr sz="1100" spc="15" dirty="0">
                          <a:latin typeface="Segoe UI"/>
                          <a:cs typeface="Segoe UI"/>
                        </a:rPr>
                        <a:t>400</a:t>
                      </a:r>
                      <a:endParaRPr sz="1100">
                        <a:latin typeface="Segoe UI"/>
                        <a:cs typeface="Segoe UI"/>
                      </a:endParaRPr>
                    </a:p>
                  </a:txBody>
                  <a:tcPr marL="0" marR="0" marT="36830"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EAF1DD"/>
                    </a:solidFill>
                  </a:tcPr>
                </a:tc>
                <a:tc>
                  <a:txBody>
                    <a:bodyPr/>
                    <a:lstStyle/>
                    <a:p>
                      <a:pPr marR="65405" algn="r">
                        <a:lnSpc>
                          <a:spcPct val="100000"/>
                        </a:lnSpc>
                        <a:spcBef>
                          <a:spcPts val="290"/>
                        </a:spcBef>
                      </a:pPr>
                      <a:r>
                        <a:rPr sz="1100" spc="15" dirty="0">
                          <a:latin typeface="Segoe UI"/>
                          <a:cs typeface="Segoe UI"/>
                        </a:rPr>
                        <a:t>6</a:t>
                      </a:r>
                      <a:r>
                        <a:rPr sz="1100" spc="25" dirty="0">
                          <a:latin typeface="Segoe UI"/>
                          <a:cs typeface="Segoe UI"/>
                        </a:rPr>
                        <a:t>9</a:t>
                      </a:r>
                      <a:r>
                        <a:rPr sz="1100" spc="10" dirty="0">
                          <a:latin typeface="Segoe UI"/>
                          <a:cs typeface="Segoe UI"/>
                        </a:rPr>
                        <a:t>,</a:t>
                      </a:r>
                      <a:r>
                        <a:rPr sz="1100" spc="15" dirty="0">
                          <a:latin typeface="Segoe UI"/>
                          <a:cs typeface="Segoe UI"/>
                        </a:rPr>
                        <a:t>400</a:t>
                      </a:r>
                      <a:endParaRPr sz="1100">
                        <a:latin typeface="Segoe UI"/>
                        <a:cs typeface="Segoe UI"/>
                      </a:endParaRPr>
                    </a:p>
                  </a:txBody>
                  <a:tcPr marL="0" marR="0" marT="36830"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EAF1DD"/>
                    </a:solidFill>
                  </a:tcPr>
                </a:tc>
                <a:extLst>
                  <a:ext uri="{0D108BD9-81ED-4DB2-BD59-A6C34878D82A}">
                    <a16:rowId xmlns:a16="http://schemas.microsoft.com/office/drawing/2014/main" val="10003"/>
                  </a:ext>
                </a:extLst>
              </a:tr>
              <a:tr h="242315">
                <a:tc>
                  <a:txBody>
                    <a:bodyPr/>
                    <a:lstStyle/>
                    <a:p>
                      <a:pPr algn="ctr">
                        <a:lnSpc>
                          <a:spcPct val="100000"/>
                        </a:lnSpc>
                        <a:spcBef>
                          <a:spcPts val="290"/>
                        </a:spcBef>
                      </a:pPr>
                      <a:r>
                        <a:rPr sz="1100" dirty="0">
                          <a:latin typeface="Segoe UI"/>
                          <a:cs typeface="Segoe UI"/>
                        </a:rPr>
                        <a:t>3</a:t>
                      </a:r>
                      <a:endParaRPr sz="1100">
                        <a:latin typeface="Segoe UI"/>
                        <a:cs typeface="Segoe UI"/>
                      </a:endParaRPr>
                    </a:p>
                  </a:txBody>
                  <a:tcPr marL="0" marR="0" marT="36830"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EAF1DD"/>
                    </a:solidFill>
                  </a:tcPr>
                </a:tc>
                <a:tc>
                  <a:txBody>
                    <a:bodyPr/>
                    <a:lstStyle/>
                    <a:p>
                      <a:pPr marR="65405" algn="r">
                        <a:lnSpc>
                          <a:spcPct val="100000"/>
                        </a:lnSpc>
                        <a:spcBef>
                          <a:spcPts val="290"/>
                        </a:spcBef>
                      </a:pPr>
                      <a:r>
                        <a:rPr sz="1100" spc="15" dirty="0">
                          <a:latin typeface="Segoe UI"/>
                          <a:cs typeface="Segoe UI"/>
                        </a:rPr>
                        <a:t>5</a:t>
                      </a:r>
                      <a:r>
                        <a:rPr sz="1100" spc="25" dirty="0">
                          <a:latin typeface="Segoe UI"/>
                          <a:cs typeface="Segoe UI"/>
                        </a:rPr>
                        <a:t>0</a:t>
                      </a:r>
                      <a:r>
                        <a:rPr sz="1100" spc="10" dirty="0">
                          <a:latin typeface="Segoe UI"/>
                          <a:cs typeface="Segoe UI"/>
                        </a:rPr>
                        <a:t>,</a:t>
                      </a:r>
                      <a:r>
                        <a:rPr sz="1100" spc="15" dirty="0">
                          <a:latin typeface="Segoe UI"/>
                          <a:cs typeface="Segoe UI"/>
                        </a:rPr>
                        <a:t>000</a:t>
                      </a:r>
                      <a:endParaRPr sz="1100">
                        <a:latin typeface="Segoe UI"/>
                        <a:cs typeface="Segoe UI"/>
                      </a:endParaRPr>
                    </a:p>
                  </a:txBody>
                  <a:tcPr marL="0" marR="0" marT="36830"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EAF1DD"/>
                    </a:solidFill>
                  </a:tcPr>
                </a:tc>
                <a:tc>
                  <a:txBody>
                    <a:bodyPr/>
                    <a:lstStyle/>
                    <a:p>
                      <a:pPr marR="65405" algn="r">
                        <a:lnSpc>
                          <a:spcPct val="100000"/>
                        </a:lnSpc>
                        <a:spcBef>
                          <a:spcPts val="290"/>
                        </a:spcBef>
                      </a:pPr>
                      <a:r>
                        <a:rPr sz="1100" spc="25" dirty="0">
                          <a:latin typeface="Segoe UI"/>
                          <a:cs typeface="Segoe UI"/>
                        </a:rPr>
                        <a:t>3</a:t>
                      </a:r>
                      <a:r>
                        <a:rPr sz="1100" spc="10" dirty="0">
                          <a:latin typeface="Segoe UI"/>
                          <a:cs typeface="Segoe UI"/>
                        </a:rPr>
                        <a:t>,</a:t>
                      </a:r>
                      <a:r>
                        <a:rPr sz="1100" spc="15" dirty="0">
                          <a:latin typeface="Segoe UI"/>
                          <a:cs typeface="Segoe UI"/>
                        </a:rPr>
                        <a:t>00</a:t>
                      </a:r>
                      <a:r>
                        <a:rPr sz="1100" spc="10" dirty="0">
                          <a:latin typeface="Segoe UI"/>
                          <a:cs typeface="Segoe UI"/>
                        </a:rPr>
                        <a:t>,</a:t>
                      </a:r>
                      <a:r>
                        <a:rPr sz="1100" spc="25" dirty="0">
                          <a:latin typeface="Segoe UI"/>
                          <a:cs typeface="Segoe UI"/>
                        </a:rPr>
                        <a:t>0</a:t>
                      </a:r>
                      <a:r>
                        <a:rPr sz="1100" spc="15" dirty="0">
                          <a:latin typeface="Segoe UI"/>
                          <a:cs typeface="Segoe UI"/>
                        </a:rPr>
                        <a:t>00</a:t>
                      </a:r>
                      <a:endParaRPr sz="1100">
                        <a:latin typeface="Segoe UI"/>
                        <a:cs typeface="Segoe UI"/>
                      </a:endParaRPr>
                    </a:p>
                  </a:txBody>
                  <a:tcPr marL="0" marR="0" marT="36830"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EAF1DD"/>
                    </a:solidFill>
                  </a:tcPr>
                </a:tc>
                <a:tc>
                  <a:txBody>
                    <a:bodyPr/>
                    <a:lstStyle/>
                    <a:p>
                      <a:pPr marL="1270" algn="ctr">
                        <a:lnSpc>
                          <a:spcPct val="100000"/>
                        </a:lnSpc>
                        <a:spcBef>
                          <a:spcPts val="290"/>
                        </a:spcBef>
                      </a:pPr>
                      <a:r>
                        <a:rPr sz="1100" spc="15" dirty="0">
                          <a:latin typeface="Segoe UI"/>
                          <a:cs typeface="Segoe UI"/>
                        </a:rPr>
                        <a:t>0.579</a:t>
                      </a:r>
                      <a:endParaRPr sz="1100">
                        <a:latin typeface="Segoe UI"/>
                        <a:cs typeface="Segoe UI"/>
                      </a:endParaRPr>
                    </a:p>
                  </a:txBody>
                  <a:tcPr marL="0" marR="0" marT="36830"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EAF1DD"/>
                    </a:solidFill>
                  </a:tcPr>
                </a:tc>
                <a:tc>
                  <a:txBody>
                    <a:bodyPr/>
                    <a:lstStyle/>
                    <a:p>
                      <a:pPr marR="65405" algn="r">
                        <a:lnSpc>
                          <a:spcPct val="100000"/>
                        </a:lnSpc>
                        <a:spcBef>
                          <a:spcPts val="290"/>
                        </a:spcBef>
                      </a:pPr>
                      <a:r>
                        <a:rPr sz="1100" spc="15" dirty="0">
                          <a:latin typeface="Segoe UI"/>
                          <a:cs typeface="Segoe UI"/>
                        </a:rPr>
                        <a:t>2</a:t>
                      </a:r>
                      <a:r>
                        <a:rPr sz="1100" spc="25" dirty="0">
                          <a:latin typeface="Segoe UI"/>
                          <a:cs typeface="Segoe UI"/>
                        </a:rPr>
                        <a:t>8</a:t>
                      </a:r>
                      <a:r>
                        <a:rPr sz="1100" spc="10" dirty="0">
                          <a:latin typeface="Segoe UI"/>
                          <a:cs typeface="Segoe UI"/>
                        </a:rPr>
                        <a:t>,</a:t>
                      </a:r>
                      <a:r>
                        <a:rPr sz="1100" spc="15" dirty="0">
                          <a:latin typeface="Segoe UI"/>
                          <a:cs typeface="Segoe UI"/>
                        </a:rPr>
                        <a:t>950</a:t>
                      </a:r>
                      <a:endParaRPr sz="1100">
                        <a:latin typeface="Segoe UI"/>
                        <a:cs typeface="Segoe UI"/>
                      </a:endParaRPr>
                    </a:p>
                  </a:txBody>
                  <a:tcPr marL="0" marR="0" marT="36830"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EAF1DD"/>
                    </a:solidFill>
                  </a:tcPr>
                </a:tc>
                <a:tc>
                  <a:txBody>
                    <a:bodyPr/>
                    <a:lstStyle/>
                    <a:p>
                      <a:pPr marR="65405" algn="r">
                        <a:lnSpc>
                          <a:spcPct val="100000"/>
                        </a:lnSpc>
                        <a:spcBef>
                          <a:spcPts val="290"/>
                        </a:spcBef>
                      </a:pPr>
                      <a:r>
                        <a:rPr sz="1100" spc="25" dirty="0">
                          <a:latin typeface="Segoe UI"/>
                          <a:cs typeface="Segoe UI"/>
                        </a:rPr>
                        <a:t>1</a:t>
                      </a:r>
                      <a:r>
                        <a:rPr sz="1100" spc="10" dirty="0">
                          <a:latin typeface="Segoe UI"/>
                          <a:cs typeface="Segoe UI"/>
                        </a:rPr>
                        <a:t>,</a:t>
                      </a:r>
                      <a:r>
                        <a:rPr sz="1100" spc="15" dirty="0">
                          <a:latin typeface="Segoe UI"/>
                          <a:cs typeface="Segoe UI"/>
                        </a:rPr>
                        <a:t>73</a:t>
                      </a:r>
                      <a:r>
                        <a:rPr sz="1100" spc="10" dirty="0">
                          <a:latin typeface="Segoe UI"/>
                          <a:cs typeface="Segoe UI"/>
                        </a:rPr>
                        <a:t>,</a:t>
                      </a:r>
                      <a:r>
                        <a:rPr sz="1100" spc="25" dirty="0">
                          <a:latin typeface="Segoe UI"/>
                          <a:cs typeface="Segoe UI"/>
                        </a:rPr>
                        <a:t>7</a:t>
                      </a:r>
                      <a:r>
                        <a:rPr sz="1100" spc="15" dirty="0">
                          <a:latin typeface="Segoe UI"/>
                          <a:cs typeface="Segoe UI"/>
                        </a:rPr>
                        <a:t>00</a:t>
                      </a:r>
                      <a:endParaRPr sz="1100">
                        <a:latin typeface="Segoe UI"/>
                        <a:cs typeface="Segoe UI"/>
                      </a:endParaRPr>
                    </a:p>
                  </a:txBody>
                  <a:tcPr marL="0" marR="0" marT="36830"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EAF1DD"/>
                    </a:solidFill>
                  </a:tcPr>
                </a:tc>
                <a:extLst>
                  <a:ext uri="{0D108BD9-81ED-4DB2-BD59-A6C34878D82A}">
                    <a16:rowId xmlns:a16="http://schemas.microsoft.com/office/drawing/2014/main" val="10004"/>
                  </a:ext>
                </a:extLst>
              </a:tr>
              <a:tr h="243846">
                <a:tc>
                  <a:txBody>
                    <a:bodyPr/>
                    <a:lstStyle/>
                    <a:p>
                      <a:pPr>
                        <a:lnSpc>
                          <a:spcPct val="100000"/>
                        </a:lnSpc>
                      </a:pPr>
                      <a:endParaRPr sz="1000">
                        <a:latin typeface="Times New Roman"/>
                        <a:cs typeface="Times New Roman"/>
                      </a:endParaRPr>
                    </a:p>
                  </a:txBody>
                  <a:tcPr marL="0" marR="0" marT="0"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EAF1DD"/>
                    </a:solidFill>
                  </a:tcPr>
                </a:tc>
                <a:tc>
                  <a:txBody>
                    <a:bodyPr/>
                    <a:lstStyle/>
                    <a:p>
                      <a:pPr>
                        <a:lnSpc>
                          <a:spcPct val="100000"/>
                        </a:lnSpc>
                      </a:pPr>
                      <a:endParaRPr sz="1000">
                        <a:latin typeface="Times New Roman"/>
                        <a:cs typeface="Times New Roman"/>
                      </a:endParaRPr>
                    </a:p>
                  </a:txBody>
                  <a:tcPr marL="0" marR="0" marT="0"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EAF1DD"/>
                    </a:solidFill>
                  </a:tcPr>
                </a:tc>
                <a:tc>
                  <a:txBody>
                    <a:bodyPr/>
                    <a:lstStyle/>
                    <a:p>
                      <a:pPr>
                        <a:lnSpc>
                          <a:spcPct val="100000"/>
                        </a:lnSpc>
                      </a:pPr>
                      <a:endParaRPr sz="1000">
                        <a:latin typeface="Times New Roman"/>
                        <a:cs typeface="Times New Roman"/>
                      </a:endParaRPr>
                    </a:p>
                  </a:txBody>
                  <a:tcPr marL="0" marR="0" marT="0"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EAF1DD"/>
                    </a:solidFill>
                  </a:tcPr>
                </a:tc>
                <a:tc>
                  <a:txBody>
                    <a:bodyPr/>
                    <a:lstStyle/>
                    <a:p>
                      <a:pPr>
                        <a:lnSpc>
                          <a:spcPct val="100000"/>
                        </a:lnSpc>
                      </a:pPr>
                      <a:endParaRPr sz="1000">
                        <a:latin typeface="Times New Roman"/>
                        <a:cs typeface="Times New Roman"/>
                      </a:endParaRPr>
                    </a:p>
                  </a:txBody>
                  <a:tcPr marL="0" marR="0" marT="0"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EAF1DD"/>
                    </a:solidFill>
                  </a:tcPr>
                </a:tc>
                <a:tc>
                  <a:txBody>
                    <a:bodyPr/>
                    <a:lstStyle/>
                    <a:p>
                      <a:pPr marR="65405" algn="r">
                        <a:lnSpc>
                          <a:spcPct val="100000"/>
                        </a:lnSpc>
                        <a:spcBef>
                          <a:spcPts val="290"/>
                        </a:spcBef>
                      </a:pPr>
                      <a:r>
                        <a:rPr sz="1100" spc="15" dirty="0">
                          <a:latin typeface="Segoe UI"/>
                          <a:cs typeface="Segoe UI"/>
                        </a:rPr>
                        <a:t>1</a:t>
                      </a:r>
                      <a:r>
                        <a:rPr sz="1100" spc="25" dirty="0">
                          <a:latin typeface="Segoe UI"/>
                          <a:cs typeface="Segoe UI"/>
                        </a:rPr>
                        <a:t>4</a:t>
                      </a:r>
                      <a:r>
                        <a:rPr sz="1100" spc="10" dirty="0">
                          <a:latin typeface="Segoe UI"/>
                          <a:cs typeface="Segoe UI"/>
                        </a:rPr>
                        <a:t>,</a:t>
                      </a:r>
                      <a:r>
                        <a:rPr sz="1100" spc="15" dirty="0">
                          <a:latin typeface="Segoe UI"/>
                          <a:cs typeface="Segoe UI"/>
                        </a:rPr>
                        <a:t>950</a:t>
                      </a:r>
                      <a:endParaRPr sz="1100">
                        <a:latin typeface="Segoe UI"/>
                        <a:cs typeface="Segoe UI"/>
                      </a:endParaRPr>
                    </a:p>
                  </a:txBody>
                  <a:tcPr marL="0" marR="0" marT="36830"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EAF1DD"/>
                    </a:solidFill>
                  </a:tcPr>
                </a:tc>
                <a:tc>
                  <a:txBody>
                    <a:bodyPr/>
                    <a:lstStyle/>
                    <a:p>
                      <a:pPr marR="67310" algn="r">
                        <a:lnSpc>
                          <a:spcPct val="100000"/>
                        </a:lnSpc>
                        <a:spcBef>
                          <a:spcPts val="290"/>
                        </a:spcBef>
                      </a:pPr>
                      <a:r>
                        <a:rPr sz="1100" spc="10" dirty="0">
                          <a:latin typeface="Segoe UI"/>
                          <a:cs typeface="Segoe UI"/>
                        </a:rPr>
                        <a:t>(</a:t>
                      </a:r>
                      <a:r>
                        <a:rPr sz="1100" spc="15" dirty="0">
                          <a:latin typeface="Segoe UI"/>
                          <a:cs typeface="Segoe UI"/>
                        </a:rPr>
                        <a:t>1</a:t>
                      </a:r>
                      <a:r>
                        <a:rPr sz="1100" spc="25" dirty="0">
                          <a:latin typeface="Segoe UI"/>
                          <a:cs typeface="Segoe UI"/>
                        </a:rPr>
                        <a:t>5</a:t>
                      </a:r>
                      <a:r>
                        <a:rPr sz="1100" spc="10" dirty="0">
                          <a:latin typeface="Segoe UI"/>
                          <a:cs typeface="Segoe UI"/>
                        </a:rPr>
                        <a:t>,</a:t>
                      </a:r>
                      <a:r>
                        <a:rPr sz="1100" spc="15" dirty="0">
                          <a:latin typeface="Segoe UI"/>
                          <a:cs typeface="Segoe UI"/>
                        </a:rPr>
                        <a:t>25</a:t>
                      </a:r>
                      <a:r>
                        <a:rPr sz="1100" spc="25" dirty="0">
                          <a:latin typeface="Segoe UI"/>
                          <a:cs typeface="Segoe UI"/>
                        </a:rPr>
                        <a:t>0</a:t>
                      </a:r>
                      <a:r>
                        <a:rPr sz="1100" dirty="0">
                          <a:latin typeface="Segoe UI"/>
                          <a:cs typeface="Segoe UI"/>
                        </a:rPr>
                        <a:t>)</a:t>
                      </a:r>
                      <a:endParaRPr sz="1100">
                        <a:latin typeface="Segoe UI"/>
                        <a:cs typeface="Segoe UI"/>
                      </a:endParaRPr>
                    </a:p>
                  </a:txBody>
                  <a:tcPr marL="0" marR="0" marT="36830"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EAF1DD"/>
                    </a:solidFill>
                  </a:tcPr>
                </a:tc>
                <a:extLst>
                  <a:ext uri="{0D108BD9-81ED-4DB2-BD59-A6C34878D82A}">
                    <a16:rowId xmlns:a16="http://schemas.microsoft.com/office/drawing/2014/main" val="10005"/>
                  </a:ext>
                </a:extLst>
              </a:tr>
            </a:tbl>
          </a:graphicData>
        </a:graphic>
      </p:graphicFrame>
      <p:sp>
        <p:nvSpPr>
          <p:cNvPr id="7" name="object 7"/>
          <p:cNvSpPr txBox="1"/>
          <p:nvPr/>
        </p:nvSpPr>
        <p:spPr>
          <a:xfrm>
            <a:off x="901700" y="4968354"/>
            <a:ext cx="5282565" cy="583565"/>
          </a:xfrm>
          <a:prstGeom prst="rect">
            <a:avLst/>
          </a:prstGeom>
        </p:spPr>
        <p:txBody>
          <a:bodyPr vert="horz" wrap="square" lIns="0" tIns="12700" rIns="0" bIns="0" rtlCol="0">
            <a:spAutoFit/>
          </a:bodyPr>
          <a:lstStyle/>
          <a:p>
            <a:pPr marL="12700" marR="5080" algn="just">
              <a:lnSpc>
                <a:spcPct val="110900"/>
              </a:lnSpc>
              <a:spcBef>
                <a:spcPts val="100"/>
              </a:spcBef>
            </a:pPr>
            <a:r>
              <a:rPr sz="1100" spc="15" dirty="0">
                <a:latin typeface="Segoe UI"/>
                <a:cs typeface="Segoe UI"/>
              </a:rPr>
              <a:t>Since </a:t>
            </a:r>
            <a:r>
              <a:rPr sz="1100" spc="5" dirty="0">
                <a:latin typeface="Segoe UI"/>
                <a:cs typeface="Segoe UI"/>
              </a:rPr>
              <a:t>by </a:t>
            </a:r>
            <a:r>
              <a:rPr sz="1100" spc="15" dirty="0">
                <a:latin typeface="Segoe UI"/>
                <a:cs typeface="Segoe UI"/>
              </a:rPr>
              <a:t>discounting </a:t>
            </a:r>
            <a:r>
              <a:rPr sz="1100" spc="10" dirty="0">
                <a:latin typeface="Segoe UI"/>
                <a:cs typeface="Segoe UI"/>
              </a:rPr>
              <a:t>cash flows at </a:t>
            </a:r>
            <a:r>
              <a:rPr sz="1100" spc="15" dirty="0">
                <a:latin typeface="Segoe UI"/>
                <a:cs typeface="Segoe UI"/>
              </a:rPr>
              <a:t>20% </a:t>
            </a:r>
            <a:r>
              <a:rPr sz="1100" spc="5" dirty="0">
                <a:latin typeface="Segoe UI"/>
                <a:cs typeface="Segoe UI"/>
              </a:rPr>
              <a:t>we </a:t>
            </a:r>
            <a:r>
              <a:rPr sz="1100" spc="10" dirty="0">
                <a:latin typeface="Segoe UI"/>
                <a:cs typeface="Segoe UI"/>
              </a:rPr>
              <a:t>are </a:t>
            </a:r>
            <a:r>
              <a:rPr sz="1100" spc="15" dirty="0">
                <a:latin typeface="Segoe UI"/>
                <a:cs typeface="Segoe UI"/>
              </a:rPr>
              <a:t>getting value </a:t>
            </a:r>
            <a:r>
              <a:rPr sz="1100" spc="5" dirty="0">
                <a:latin typeface="Segoe UI"/>
                <a:cs typeface="Segoe UI"/>
              </a:rPr>
              <a:t>of </a:t>
            </a:r>
            <a:r>
              <a:rPr sz="1100" spc="15" dirty="0">
                <a:latin typeface="Segoe UI"/>
                <a:cs typeface="Segoe UI"/>
              </a:rPr>
              <a:t>Project </a:t>
            </a:r>
            <a:r>
              <a:rPr sz="1100" dirty="0">
                <a:latin typeface="Segoe UI"/>
                <a:cs typeface="Segoe UI"/>
              </a:rPr>
              <a:t>X </a:t>
            </a:r>
            <a:r>
              <a:rPr sz="1100" spc="10" dirty="0">
                <a:latin typeface="Segoe UI"/>
                <a:cs typeface="Segoe UI"/>
              </a:rPr>
              <a:t>is positive  </a:t>
            </a:r>
            <a:r>
              <a:rPr sz="1100" spc="15" dirty="0">
                <a:latin typeface="Segoe UI"/>
                <a:cs typeface="Segoe UI"/>
              </a:rPr>
              <a:t>and </a:t>
            </a:r>
            <a:r>
              <a:rPr sz="1100" spc="10" dirty="0">
                <a:latin typeface="Segoe UI"/>
                <a:cs typeface="Segoe UI"/>
              </a:rPr>
              <a:t>value </a:t>
            </a:r>
            <a:r>
              <a:rPr sz="1100" spc="5" dirty="0">
                <a:latin typeface="Segoe UI"/>
                <a:cs typeface="Segoe UI"/>
              </a:rPr>
              <a:t>of </a:t>
            </a:r>
            <a:r>
              <a:rPr sz="1100" spc="15" dirty="0">
                <a:latin typeface="Segoe UI"/>
                <a:cs typeface="Segoe UI"/>
              </a:rPr>
              <a:t>Project </a:t>
            </a:r>
            <a:r>
              <a:rPr sz="1100" dirty="0">
                <a:latin typeface="Segoe UI"/>
                <a:cs typeface="Segoe UI"/>
              </a:rPr>
              <a:t>Y is </a:t>
            </a:r>
            <a:r>
              <a:rPr sz="1100" spc="15" dirty="0">
                <a:latin typeface="Segoe UI"/>
                <a:cs typeface="Segoe UI"/>
              </a:rPr>
              <a:t>negative. Therefore, </a:t>
            </a:r>
            <a:r>
              <a:rPr sz="1100" spc="10" dirty="0">
                <a:latin typeface="Segoe UI"/>
                <a:cs typeface="Segoe UI"/>
              </a:rPr>
              <a:t>let </a:t>
            </a:r>
            <a:r>
              <a:rPr sz="1100" spc="5" dirty="0">
                <a:latin typeface="Segoe UI"/>
                <a:cs typeface="Segoe UI"/>
              </a:rPr>
              <a:t>us </a:t>
            </a:r>
            <a:r>
              <a:rPr sz="1100" spc="10" dirty="0">
                <a:latin typeface="Segoe UI"/>
                <a:cs typeface="Segoe UI"/>
              </a:rPr>
              <a:t>discount cash </a:t>
            </a:r>
            <a:r>
              <a:rPr sz="1100" spc="15" dirty="0">
                <a:latin typeface="Segoe UI"/>
                <a:cs typeface="Segoe UI"/>
              </a:rPr>
              <a:t>flows </a:t>
            </a:r>
            <a:r>
              <a:rPr sz="1100" spc="5" dirty="0">
                <a:latin typeface="Segoe UI"/>
                <a:cs typeface="Segoe UI"/>
              </a:rPr>
              <a:t>of </a:t>
            </a:r>
            <a:r>
              <a:rPr sz="1100" spc="15" dirty="0">
                <a:latin typeface="Segoe UI"/>
                <a:cs typeface="Segoe UI"/>
              </a:rPr>
              <a:t>Project  </a:t>
            </a:r>
            <a:r>
              <a:rPr sz="1100" dirty="0">
                <a:latin typeface="Segoe UI"/>
                <a:cs typeface="Segoe UI"/>
              </a:rPr>
              <a:t>X </a:t>
            </a:r>
            <a:r>
              <a:rPr sz="1100" spc="15" dirty="0">
                <a:latin typeface="Segoe UI"/>
                <a:cs typeface="Segoe UI"/>
              </a:rPr>
              <a:t>using </a:t>
            </a:r>
            <a:r>
              <a:rPr sz="1100" spc="10" dirty="0">
                <a:latin typeface="Segoe UI"/>
                <a:cs typeface="Segoe UI"/>
              </a:rPr>
              <a:t>25% </a:t>
            </a:r>
            <a:r>
              <a:rPr sz="1100" spc="15" dirty="0">
                <a:latin typeface="Segoe UI"/>
                <a:cs typeface="Segoe UI"/>
              </a:rPr>
              <a:t>discounting rate </a:t>
            </a:r>
            <a:r>
              <a:rPr sz="1100" spc="10" dirty="0">
                <a:latin typeface="Segoe UI"/>
                <a:cs typeface="Segoe UI"/>
              </a:rPr>
              <a:t>and </a:t>
            </a:r>
            <a:r>
              <a:rPr sz="1100" spc="15" dirty="0">
                <a:latin typeface="Segoe UI"/>
                <a:cs typeface="Segoe UI"/>
              </a:rPr>
              <a:t>Project </a:t>
            </a:r>
            <a:r>
              <a:rPr sz="1100" dirty="0">
                <a:latin typeface="Segoe UI"/>
                <a:cs typeface="Segoe UI"/>
              </a:rPr>
              <a:t>Y </a:t>
            </a:r>
            <a:r>
              <a:rPr sz="1100" spc="10" dirty="0">
                <a:latin typeface="Segoe UI"/>
                <a:cs typeface="Segoe UI"/>
              </a:rPr>
              <a:t>using </a:t>
            </a:r>
            <a:r>
              <a:rPr sz="1100" spc="15" dirty="0">
                <a:latin typeface="Segoe UI"/>
                <a:cs typeface="Segoe UI"/>
              </a:rPr>
              <a:t>discount </a:t>
            </a:r>
            <a:r>
              <a:rPr sz="1100" spc="10" dirty="0">
                <a:latin typeface="Segoe UI"/>
                <a:cs typeface="Segoe UI"/>
              </a:rPr>
              <a:t>rate of</a:t>
            </a:r>
            <a:r>
              <a:rPr sz="1100" spc="300" dirty="0">
                <a:latin typeface="Segoe UI"/>
                <a:cs typeface="Segoe UI"/>
              </a:rPr>
              <a:t> </a:t>
            </a:r>
            <a:r>
              <a:rPr sz="1100" dirty="0">
                <a:latin typeface="Segoe UI"/>
                <a:cs typeface="Segoe UI"/>
              </a:rPr>
              <a:t>1</a:t>
            </a:r>
            <a:endParaRPr sz="1100">
              <a:latin typeface="Segoe UI"/>
              <a:cs typeface="Segoe UI"/>
            </a:endParaRPr>
          </a:p>
        </p:txBody>
      </p:sp>
      <p:graphicFrame>
        <p:nvGraphicFramePr>
          <p:cNvPr id="8" name="object 8"/>
          <p:cNvGraphicFramePr>
            <a:graphicFrameLocks noGrp="1"/>
          </p:cNvGraphicFramePr>
          <p:nvPr/>
        </p:nvGraphicFramePr>
        <p:xfrm>
          <a:off x="914400" y="5623559"/>
          <a:ext cx="5163817" cy="2206751"/>
        </p:xfrm>
        <a:graphic>
          <a:graphicData uri="http://schemas.openxmlformats.org/drawingml/2006/table">
            <a:tbl>
              <a:tblPr firstRow="1" bandRow="1">
                <a:tableStyleId>{2D5ABB26-0587-4C30-8999-92F81FD0307C}</a:tableStyleId>
              </a:tblPr>
              <a:tblGrid>
                <a:gridCol w="448309">
                  <a:extLst>
                    <a:ext uri="{9D8B030D-6E8A-4147-A177-3AD203B41FA5}">
                      <a16:colId xmlns:a16="http://schemas.microsoft.com/office/drawing/2014/main" val="20000"/>
                    </a:ext>
                  </a:extLst>
                </a:gridCol>
                <a:gridCol w="783590">
                  <a:extLst>
                    <a:ext uri="{9D8B030D-6E8A-4147-A177-3AD203B41FA5}">
                      <a16:colId xmlns:a16="http://schemas.microsoft.com/office/drawing/2014/main" val="20001"/>
                    </a:ext>
                  </a:extLst>
                </a:gridCol>
                <a:gridCol w="657225">
                  <a:extLst>
                    <a:ext uri="{9D8B030D-6E8A-4147-A177-3AD203B41FA5}">
                      <a16:colId xmlns:a16="http://schemas.microsoft.com/office/drawing/2014/main" val="20002"/>
                    </a:ext>
                  </a:extLst>
                </a:gridCol>
                <a:gridCol w="871855">
                  <a:extLst>
                    <a:ext uri="{9D8B030D-6E8A-4147-A177-3AD203B41FA5}">
                      <a16:colId xmlns:a16="http://schemas.microsoft.com/office/drawing/2014/main" val="20003"/>
                    </a:ext>
                  </a:extLst>
                </a:gridCol>
                <a:gridCol w="873124">
                  <a:extLst>
                    <a:ext uri="{9D8B030D-6E8A-4147-A177-3AD203B41FA5}">
                      <a16:colId xmlns:a16="http://schemas.microsoft.com/office/drawing/2014/main" val="20004"/>
                    </a:ext>
                  </a:extLst>
                </a:gridCol>
                <a:gridCol w="656589">
                  <a:extLst>
                    <a:ext uri="{9D8B030D-6E8A-4147-A177-3AD203B41FA5}">
                      <a16:colId xmlns:a16="http://schemas.microsoft.com/office/drawing/2014/main" val="20005"/>
                    </a:ext>
                  </a:extLst>
                </a:gridCol>
                <a:gridCol w="873125">
                  <a:extLst>
                    <a:ext uri="{9D8B030D-6E8A-4147-A177-3AD203B41FA5}">
                      <a16:colId xmlns:a16="http://schemas.microsoft.com/office/drawing/2014/main" val="20006"/>
                    </a:ext>
                  </a:extLst>
                </a:gridCol>
              </a:tblGrid>
              <a:tr h="864108">
                <a:tc>
                  <a:txBody>
                    <a:bodyPr/>
                    <a:lstStyle/>
                    <a:p>
                      <a:pPr marR="67310" algn="r">
                        <a:lnSpc>
                          <a:spcPct val="100000"/>
                        </a:lnSpc>
                        <a:spcBef>
                          <a:spcPts val="400"/>
                        </a:spcBef>
                      </a:pPr>
                      <a:r>
                        <a:rPr sz="1100" b="1" spc="25" dirty="0">
                          <a:solidFill>
                            <a:srgbClr val="00A650"/>
                          </a:solidFill>
                          <a:latin typeface="Segoe UI"/>
                          <a:cs typeface="Segoe UI"/>
                        </a:rPr>
                        <a:t>Y</a:t>
                      </a:r>
                      <a:r>
                        <a:rPr sz="1100" b="1" spc="10" dirty="0">
                          <a:solidFill>
                            <a:srgbClr val="00A650"/>
                          </a:solidFill>
                          <a:latin typeface="Segoe UI"/>
                          <a:cs typeface="Segoe UI"/>
                        </a:rPr>
                        <a:t>e</a:t>
                      </a:r>
                      <a:r>
                        <a:rPr sz="1100" b="1" spc="15" dirty="0">
                          <a:solidFill>
                            <a:srgbClr val="00A650"/>
                          </a:solidFill>
                          <a:latin typeface="Segoe UI"/>
                          <a:cs typeface="Segoe UI"/>
                        </a:rPr>
                        <a:t>a</a:t>
                      </a:r>
                      <a:r>
                        <a:rPr sz="1100" b="1" dirty="0">
                          <a:solidFill>
                            <a:srgbClr val="00A650"/>
                          </a:solidFill>
                          <a:latin typeface="Segoe UI"/>
                          <a:cs typeface="Segoe UI"/>
                        </a:rPr>
                        <a:t>r</a:t>
                      </a:r>
                      <a:endParaRPr sz="1100">
                        <a:latin typeface="Segoe UI"/>
                        <a:cs typeface="Segoe UI"/>
                      </a:endParaRPr>
                    </a:p>
                  </a:txBody>
                  <a:tcPr marL="0" marR="0" marT="50800"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C2D69B"/>
                    </a:solidFill>
                  </a:tcPr>
                </a:tc>
                <a:tc>
                  <a:txBody>
                    <a:bodyPr/>
                    <a:lstStyle/>
                    <a:p>
                      <a:pPr marL="141605" marR="136525" indent="1905" algn="ctr">
                        <a:lnSpc>
                          <a:spcPct val="110900"/>
                        </a:lnSpc>
                        <a:spcBef>
                          <a:spcPts val="254"/>
                        </a:spcBef>
                      </a:pPr>
                      <a:r>
                        <a:rPr sz="1100" b="1" spc="15" dirty="0">
                          <a:solidFill>
                            <a:srgbClr val="00A650"/>
                          </a:solidFill>
                          <a:latin typeface="Segoe UI"/>
                          <a:cs typeface="Segoe UI"/>
                        </a:rPr>
                        <a:t>Cash  </a:t>
                      </a:r>
                      <a:r>
                        <a:rPr sz="1100" b="1" spc="20" dirty="0">
                          <a:solidFill>
                            <a:srgbClr val="00A650"/>
                          </a:solidFill>
                          <a:latin typeface="Segoe UI"/>
                          <a:cs typeface="Segoe UI"/>
                        </a:rPr>
                        <a:t>I</a:t>
                      </a:r>
                      <a:r>
                        <a:rPr sz="1100" b="1" spc="25" dirty="0">
                          <a:solidFill>
                            <a:srgbClr val="00A650"/>
                          </a:solidFill>
                          <a:latin typeface="Segoe UI"/>
                          <a:cs typeface="Segoe UI"/>
                        </a:rPr>
                        <a:t>n</a:t>
                      </a:r>
                      <a:r>
                        <a:rPr sz="1100" b="1" spc="5" dirty="0">
                          <a:solidFill>
                            <a:srgbClr val="00A650"/>
                          </a:solidFill>
                          <a:latin typeface="Segoe UI"/>
                          <a:cs typeface="Segoe UI"/>
                        </a:rPr>
                        <a:t>f</a:t>
                      </a:r>
                      <a:r>
                        <a:rPr sz="1100" b="1" spc="20" dirty="0">
                          <a:solidFill>
                            <a:srgbClr val="00A650"/>
                          </a:solidFill>
                          <a:latin typeface="Segoe UI"/>
                          <a:cs typeface="Segoe UI"/>
                        </a:rPr>
                        <a:t>lo</a:t>
                      </a:r>
                      <a:r>
                        <a:rPr sz="1100" b="1" spc="15" dirty="0">
                          <a:solidFill>
                            <a:srgbClr val="00A650"/>
                          </a:solidFill>
                          <a:latin typeface="Segoe UI"/>
                          <a:cs typeface="Segoe UI"/>
                        </a:rPr>
                        <a:t>w</a:t>
                      </a:r>
                      <a:r>
                        <a:rPr sz="1100" b="1" dirty="0">
                          <a:solidFill>
                            <a:srgbClr val="00A650"/>
                          </a:solidFill>
                          <a:latin typeface="Segoe UI"/>
                          <a:cs typeface="Segoe UI"/>
                        </a:rPr>
                        <a:t>s</a:t>
                      </a:r>
                      <a:endParaRPr sz="1100">
                        <a:latin typeface="Segoe UI"/>
                        <a:cs typeface="Segoe UI"/>
                      </a:endParaRPr>
                    </a:p>
                    <a:p>
                      <a:pPr marL="81915" marR="77470" algn="ctr">
                        <a:lnSpc>
                          <a:spcPct val="110900"/>
                        </a:lnSpc>
                        <a:spcBef>
                          <a:spcPts val="290"/>
                        </a:spcBef>
                      </a:pPr>
                      <a:r>
                        <a:rPr sz="1100" b="1" spc="15" dirty="0">
                          <a:solidFill>
                            <a:srgbClr val="00A650"/>
                          </a:solidFill>
                          <a:latin typeface="Segoe UI"/>
                          <a:cs typeface="Segoe UI"/>
                        </a:rPr>
                        <a:t>Project</a:t>
                      </a:r>
                      <a:r>
                        <a:rPr sz="1100" b="1" spc="-45" dirty="0">
                          <a:solidFill>
                            <a:srgbClr val="00A650"/>
                          </a:solidFill>
                          <a:latin typeface="Segoe UI"/>
                          <a:cs typeface="Segoe UI"/>
                        </a:rPr>
                        <a:t> </a:t>
                      </a:r>
                      <a:r>
                        <a:rPr sz="1100" b="1" dirty="0">
                          <a:solidFill>
                            <a:srgbClr val="00A650"/>
                          </a:solidFill>
                          <a:latin typeface="Segoe UI"/>
                          <a:cs typeface="Segoe UI"/>
                        </a:rPr>
                        <a:t>X  </a:t>
                      </a:r>
                      <a:r>
                        <a:rPr sz="1100" b="1" spc="-15" dirty="0">
                          <a:solidFill>
                            <a:srgbClr val="00A650"/>
                          </a:solidFill>
                          <a:latin typeface="Segoe UI"/>
                          <a:cs typeface="Segoe UI"/>
                        </a:rPr>
                        <a:t>(</a:t>
                      </a:r>
                      <a:r>
                        <a:rPr sz="1100" b="1" spc="-15" dirty="0">
                          <a:solidFill>
                            <a:srgbClr val="00A650"/>
                          </a:solidFill>
                          <a:latin typeface="Trebuchet MS"/>
                          <a:cs typeface="Trebuchet MS"/>
                        </a:rPr>
                        <a:t>`</a:t>
                      </a:r>
                      <a:r>
                        <a:rPr sz="1100" b="1" spc="-15" dirty="0">
                          <a:solidFill>
                            <a:srgbClr val="00A650"/>
                          </a:solidFill>
                          <a:latin typeface="Segoe UI"/>
                          <a:cs typeface="Segoe UI"/>
                        </a:rPr>
                        <a:t>)</a:t>
                      </a:r>
                      <a:endParaRPr sz="1100">
                        <a:latin typeface="Segoe UI"/>
                        <a:cs typeface="Segoe UI"/>
                      </a:endParaRPr>
                    </a:p>
                  </a:txBody>
                  <a:tcPr marL="0" marR="0" marT="32384"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C2D69B"/>
                    </a:solidFill>
                  </a:tcPr>
                </a:tc>
                <a:tc>
                  <a:txBody>
                    <a:bodyPr/>
                    <a:lstStyle/>
                    <a:p>
                      <a:pPr marL="135255" marR="68580" indent="-64135">
                        <a:lnSpc>
                          <a:spcPct val="110900"/>
                        </a:lnSpc>
                        <a:spcBef>
                          <a:spcPts val="254"/>
                        </a:spcBef>
                      </a:pPr>
                      <a:r>
                        <a:rPr sz="1100" b="1" spc="15" dirty="0">
                          <a:solidFill>
                            <a:srgbClr val="00A650"/>
                          </a:solidFill>
                          <a:latin typeface="Segoe UI"/>
                          <a:cs typeface="Segoe UI"/>
                        </a:rPr>
                        <a:t>Pr</a:t>
                      </a:r>
                      <a:r>
                        <a:rPr sz="1100" b="1" spc="25" dirty="0">
                          <a:solidFill>
                            <a:srgbClr val="00A650"/>
                          </a:solidFill>
                          <a:latin typeface="Segoe UI"/>
                          <a:cs typeface="Segoe UI"/>
                        </a:rPr>
                        <a:t>e</a:t>
                      </a:r>
                      <a:r>
                        <a:rPr sz="1100" b="1" spc="15" dirty="0">
                          <a:solidFill>
                            <a:srgbClr val="00A650"/>
                          </a:solidFill>
                          <a:latin typeface="Segoe UI"/>
                          <a:cs typeface="Segoe UI"/>
                        </a:rPr>
                        <a:t>s</a:t>
                      </a:r>
                      <a:r>
                        <a:rPr sz="1100" b="1" spc="10" dirty="0">
                          <a:solidFill>
                            <a:srgbClr val="00A650"/>
                          </a:solidFill>
                          <a:latin typeface="Segoe UI"/>
                          <a:cs typeface="Segoe UI"/>
                        </a:rPr>
                        <a:t>e</a:t>
                      </a:r>
                      <a:r>
                        <a:rPr sz="1100" b="1" spc="15" dirty="0">
                          <a:solidFill>
                            <a:srgbClr val="00A650"/>
                          </a:solidFill>
                          <a:latin typeface="Segoe UI"/>
                          <a:cs typeface="Segoe UI"/>
                        </a:rPr>
                        <a:t>n</a:t>
                      </a:r>
                      <a:r>
                        <a:rPr sz="1100" b="1" dirty="0">
                          <a:solidFill>
                            <a:srgbClr val="00A650"/>
                          </a:solidFill>
                          <a:latin typeface="Segoe UI"/>
                          <a:cs typeface="Segoe UI"/>
                        </a:rPr>
                        <a:t>t  </a:t>
                      </a:r>
                      <a:r>
                        <a:rPr sz="1100" b="1" spc="10" dirty="0">
                          <a:solidFill>
                            <a:srgbClr val="00A650"/>
                          </a:solidFill>
                          <a:latin typeface="Segoe UI"/>
                          <a:cs typeface="Segoe UI"/>
                        </a:rPr>
                        <a:t>Value</a:t>
                      </a:r>
                      <a:endParaRPr sz="1100">
                        <a:latin typeface="Segoe UI"/>
                        <a:cs typeface="Segoe UI"/>
                      </a:endParaRPr>
                    </a:p>
                    <a:p>
                      <a:pPr marL="92710" marR="89535" indent="19685">
                        <a:lnSpc>
                          <a:spcPct val="110900"/>
                        </a:lnSpc>
                        <a:spcBef>
                          <a:spcPts val="290"/>
                        </a:spcBef>
                      </a:pPr>
                      <a:r>
                        <a:rPr sz="1100" b="1" spc="10" dirty="0">
                          <a:solidFill>
                            <a:srgbClr val="00A650"/>
                          </a:solidFill>
                          <a:latin typeface="Segoe UI"/>
                          <a:cs typeface="Segoe UI"/>
                        </a:rPr>
                        <a:t>Factor  </a:t>
                      </a:r>
                      <a:r>
                        <a:rPr sz="1100" b="1" dirty="0">
                          <a:solidFill>
                            <a:srgbClr val="00A650"/>
                          </a:solidFill>
                          <a:latin typeface="Segoe UI"/>
                          <a:cs typeface="Segoe UI"/>
                        </a:rPr>
                        <a:t>@</a:t>
                      </a:r>
                      <a:r>
                        <a:rPr sz="1100" b="1" spc="-50" dirty="0">
                          <a:solidFill>
                            <a:srgbClr val="00A650"/>
                          </a:solidFill>
                          <a:latin typeface="Segoe UI"/>
                          <a:cs typeface="Segoe UI"/>
                        </a:rPr>
                        <a:t> </a:t>
                      </a:r>
                      <a:r>
                        <a:rPr sz="1100" b="1" spc="15" dirty="0">
                          <a:solidFill>
                            <a:srgbClr val="00A650"/>
                          </a:solidFill>
                          <a:latin typeface="Segoe UI"/>
                          <a:cs typeface="Segoe UI"/>
                        </a:rPr>
                        <a:t>25%</a:t>
                      </a:r>
                      <a:endParaRPr sz="1100">
                        <a:latin typeface="Segoe UI"/>
                        <a:cs typeface="Segoe UI"/>
                      </a:endParaRPr>
                    </a:p>
                  </a:txBody>
                  <a:tcPr marL="0" marR="0" marT="32384"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C2D69B"/>
                    </a:solidFill>
                  </a:tcPr>
                </a:tc>
                <a:tc>
                  <a:txBody>
                    <a:bodyPr/>
                    <a:lstStyle/>
                    <a:p>
                      <a:pPr algn="ctr">
                        <a:lnSpc>
                          <a:spcPct val="100000"/>
                        </a:lnSpc>
                        <a:spcBef>
                          <a:spcPts val="400"/>
                        </a:spcBef>
                      </a:pPr>
                      <a:r>
                        <a:rPr sz="1100" b="1" spc="15" dirty="0">
                          <a:solidFill>
                            <a:srgbClr val="00A650"/>
                          </a:solidFill>
                          <a:latin typeface="Segoe UI"/>
                          <a:cs typeface="Segoe UI"/>
                        </a:rPr>
                        <a:t>PV</a:t>
                      </a:r>
                      <a:r>
                        <a:rPr sz="1100" b="1" spc="10" dirty="0">
                          <a:solidFill>
                            <a:srgbClr val="00A650"/>
                          </a:solidFill>
                          <a:latin typeface="Segoe UI"/>
                          <a:cs typeface="Segoe UI"/>
                        </a:rPr>
                        <a:t> of</a:t>
                      </a:r>
                      <a:endParaRPr sz="1100">
                        <a:latin typeface="Segoe UI"/>
                        <a:cs typeface="Segoe UI"/>
                      </a:endParaRPr>
                    </a:p>
                    <a:p>
                      <a:pPr marL="127635" marR="120014" algn="ctr">
                        <a:lnSpc>
                          <a:spcPct val="110000"/>
                        </a:lnSpc>
                        <a:spcBef>
                          <a:spcPts val="310"/>
                        </a:spcBef>
                      </a:pPr>
                      <a:r>
                        <a:rPr sz="1100" b="1" spc="15" dirty="0">
                          <a:solidFill>
                            <a:srgbClr val="00A650"/>
                          </a:solidFill>
                          <a:latin typeface="Segoe UI"/>
                          <a:cs typeface="Segoe UI"/>
                        </a:rPr>
                        <a:t>Project</a:t>
                      </a:r>
                      <a:r>
                        <a:rPr sz="1100" b="1" spc="-45" dirty="0">
                          <a:solidFill>
                            <a:srgbClr val="00A650"/>
                          </a:solidFill>
                          <a:latin typeface="Segoe UI"/>
                          <a:cs typeface="Segoe UI"/>
                        </a:rPr>
                        <a:t> </a:t>
                      </a:r>
                      <a:r>
                        <a:rPr sz="1100" b="1" dirty="0">
                          <a:solidFill>
                            <a:srgbClr val="00A650"/>
                          </a:solidFill>
                          <a:latin typeface="Segoe UI"/>
                          <a:cs typeface="Segoe UI"/>
                        </a:rPr>
                        <a:t>X  </a:t>
                      </a:r>
                      <a:r>
                        <a:rPr sz="1100" b="1" spc="-15" dirty="0">
                          <a:solidFill>
                            <a:srgbClr val="00A650"/>
                          </a:solidFill>
                          <a:latin typeface="Segoe UI"/>
                          <a:cs typeface="Segoe UI"/>
                        </a:rPr>
                        <a:t>(</a:t>
                      </a:r>
                      <a:r>
                        <a:rPr sz="1100" b="1" spc="-15" dirty="0">
                          <a:solidFill>
                            <a:srgbClr val="00A650"/>
                          </a:solidFill>
                          <a:latin typeface="Trebuchet MS"/>
                          <a:cs typeface="Trebuchet MS"/>
                        </a:rPr>
                        <a:t>`</a:t>
                      </a:r>
                      <a:r>
                        <a:rPr sz="1100" b="1" spc="-15" dirty="0">
                          <a:solidFill>
                            <a:srgbClr val="00A650"/>
                          </a:solidFill>
                          <a:latin typeface="Segoe UI"/>
                          <a:cs typeface="Segoe UI"/>
                        </a:rPr>
                        <a:t>)</a:t>
                      </a:r>
                      <a:endParaRPr sz="1100">
                        <a:latin typeface="Segoe UI"/>
                        <a:cs typeface="Segoe UI"/>
                      </a:endParaRPr>
                    </a:p>
                  </a:txBody>
                  <a:tcPr marL="0" marR="0" marT="50800"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C2D69B"/>
                    </a:solidFill>
                  </a:tcPr>
                </a:tc>
                <a:tc>
                  <a:txBody>
                    <a:bodyPr/>
                    <a:lstStyle/>
                    <a:p>
                      <a:pPr marL="187325" marR="180340" indent="-635" algn="ctr">
                        <a:lnSpc>
                          <a:spcPct val="110900"/>
                        </a:lnSpc>
                        <a:spcBef>
                          <a:spcPts val="254"/>
                        </a:spcBef>
                      </a:pPr>
                      <a:r>
                        <a:rPr sz="1100" b="1" spc="15" dirty="0">
                          <a:solidFill>
                            <a:srgbClr val="00A650"/>
                          </a:solidFill>
                          <a:latin typeface="Segoe UI"/>
                          <a:cs typeface="Segoe UI"/>
                        </a:rPr>
                        <a:t>Cash  </a:t>
                      </a:r>
                      <a:r>
                        <a:rPr sz="1100" b="1" spc="20" dirty="0">
                          <a:solidFill>
                            <a:srgbClr val="00A650"/>
                          </a:solidFill>
                          <a:latin typeface="Segoe UI"/>
                          <a:cs typeface="Segoe UI"/>
                        </a:rPr>
                        <a:t>I</a:t>
                      </a:r>
                      <a:r>
                        <a:rPr sz="1100" b="1" spc="25" dirty="0">
                          <a:solidFill>
                            <a:srgbClr val="00A650"/>
                          </a:solidFill>
                          <a:latin typeface="Segoe UI"/>
                          <a:cs typeface="Segoe UI"/>
                        </a:rPr>
                        <a:t>n</a:t>
                      </a:r>
                      <a:r>
                        <a:rPr sz="1100" b="1" spc="5" dirty="0">
                          <a:solidFill>
                            <a:srgbClr val="00A650"/>
                          </a:solidFill>
                          <a:latin typeface="Segoe UI"/>
                          <a:cs typeface="Segoe UI"/>
                        </a:rPr>
                        <a:t>f</a:t>
                      </a:r>
                      <a:r>
                        <a:rPr sz="1100" b="1" spc="20" dirty="0">
                          <a:solidFill>
                            <a:srgbClr val="00A650"/>
                          </a:solidFill>
                          <a:latin typeface="Segoe UI"/>
                          <a:cs typeface="Segoe UI"/>
                        </a:rPr>
                        <a:t>lo</a:t>
                      </a:r>
                      <a:r>
                        <a:rPr sz="1100" b="1" spc="15" dirty="0">
                          <a:solidFill>
                            <a:srgbClr val="00A650"/>
                          </a:solidFill>
                          <a:latin typeface="Segoe UI"/>
                          <a:cs typeface="Segoe UI"/>
                        </a:rPr>
                        <a:t>w</a:t>
                      </a:r>
                      <a:r>
                        <a:rPr sz="1100" b="1" dirty="0">
                          <a:solidFill>
                            <a:srgbClr val="00A650"/>
                          </a:solidFill>
                          <a:latin typeface="Segoe UI"/>
                          <a:cs typeface="Segoe UI"/>
                        </a:rPr>
                        <a:t>s</a:t>
                      </a:r>
                      <a:endParaRPr sz="1100">
                        <a:latin typeface="Segoe UI"/>
                        <a:cs typeface="Segoe UI"/>
                      </a:endParaRPr>
                    </a:p>
                    <a:p>
                      <a:pPr marL="130810" marR="126364" algn="ctr">
                        <a:lnSpc>
                          <a:spcPct val="110900"/>
                        </a:lnSpc>
                        <a:spcBef>
                          <a:spcPts val="290"/>
                        </a:spcBef>
                      </a:pPr>
                      <a:r>
                        <a:rPr sz="1100" b="1" spc="15" dirty="0">
                          <a:solidFill>
                            <a:srgbClr val="00A650"/>
                          </a:solidFill>
                          <a:latin typeface="Segoe UI"/>
                          <a:cs typeface="Segoe UI"/>
                        </a:rPr>
                        <a:t>Project</a:t>
                      </a:r>
                      <a:r>
                        <a:rPr sz="1100" b="1" spc="-55" dirty="0">
                          <a:solidFill>
                            <a:srgbClr val="00A650"/>
                          </a:solidFill>
                          <a:latin typeface="Segoe UI"/>
                          <a:cs typeface="Segoe UI"/>
                        </a:rPr>
                        <a:t> </a:t>
                      </a:r>
                      <a:r>
                        <a:rPr sz="1100" b="1" dirty="0">
                          <a:solidFill>
                            <a:srgbClr val="00A650"/>
                          </a:solidFill>
                          <a:latin typeface="Segoe UI"/>
                          <a:cs typeface="Segoe UI"/>
                        </a:rPr>
                        <a:t>Y  </a:t>
                      </a:r>
                      <a:r>
                        <a:rPr sz="1100" b="1" spc="-15" dirty="0">
                          <a:solidFill>
                            <a:srgbClr val="00A650"/>
                          </a:solidFill>
                          <a:latin typeface="Segoe UI"/>
                          <a:cs typeface="Segoe UI"/>
                        </a:rPr>
                        <a:t>(</a:t>
                      </a:r>
                      <a:r>
                        <a:rPr sz="1100" b="1" spc="-15" dirty="0">
                          <a:solidFill>
                            <a:srgbClr val="00A650"/>
                          </a:solidFill>
                          <a:latin typeface="Trebuchet MS"/>
                          <a:cs typeface="Trebuchet MS"/>
                        </a:rPr>
                        <a:t>`</a:t>
                      </a:r>
                      <a:r>
                        <a:rPr sz="1100" b="1" spc="-15" dirty="0">
                          <a:solidFill>
                            <a:srgbClr val="00A650"/>
                          </a:solidFill>
                          <a:latin typeface="Segoe UI"/>
                          <a:cs typeface="Segoe UI"/>
                        </a:rPr>
                        <a:t>)</a:t>
                      </a:r>
                      <a:endParaRPr sz="1100">
                        <a:latin typeface="Segoe UI"/>
                        <a:cs typeface="Segoe UI"/>
                      </a:endParaRPr>
                    </a:p>
                  </a:txBody>
                  <a:tcPr marL="0" marR="0" marT="32384"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C2D69B"/>
                    </a:solidFill>
                  </a:tcPr>
                </a:tc>
                <a:tc>
                  <a:txBody>
                    <a:bodyPr/>
                    <a:lstStyle/>
                    <a:p>
                      <a:pPr marL="137160" marR="67310" indent="-64135">
                        <a:lnSpc>
                          <a:spcPct val="110900"/>
                        </a:lnSpc>
                        <a:spcBef>
                          <a:spcPts val="254"/>
                        </a:spcBef>
                      </a:pPr>
                      <a:r>
                        <a:rPr sz="1100" b="1" spc="15" dirty="0">
                          <a:solidFill>
                            <a:srgbClr val="00A650"/>
                          </a:solidFill>
                          <a:latin typeface="Segoe UI"/>
                          <a:cs typeface="Segoe UI"/>
                        </a:rPr>
                        <a:t>Pr</a:t>
                      </a:r>
                      <a:r>
                        <a:rPr sz="1100" b="1" spc="25" dirty="0">
                          <a:solidFill>
                            <a:srgbClr val="00A650"/>
                          </a:solidFill>
                          <a:latin typeface="Segoe UI"/>
                          <a:cs typeface="Segoe UI"/>
                        </a:rPr>
                        <a:t>e</a:t>
                      </a:r>
                      <a:r>
                        <a:rPr sz="1100" b="1" spc="15" dirty="0">
                          <a:solidFill>
                            <a:srgbClr val="00A650"/>
                          </a:solidFill>
                          <a:latin typeface="Segoe UI"/>
                          <a:cs typeface="Segoe UI"/>
                        </a:rPr>
                        <a:t>s</a:t>
                      </a:r>
                      <a:r>
                        <a:rPr sz="1100" b="1" spc="10" dirty="0">
                          <a:solidFill>
                            <a:srgbClr val="00A650"/>
                          </a:solidFill>
                          <a:latin typeface="Segoe UI"/>
                          <a:cs typeface="Segoe UI"/>
                        </a:rPr>
                        <a:t>e</a:t>
                      </a:r>
                      <a:r>
                        <a:rPr sz="1100" b="1" spc="15" dirty="0">
                          <a:solidFill>
                            <a:srgbClr val="00A650"/>
                          </a:solidFill>
                          <a:latin typeface="Segoe UI"/>
                          <a:cs typeface="Segoe UI"/>
                        </a:rPr>
                        <a:t>n</a:t>
                      </a:r>
                      <a:r>
                        <a:rPr sz="1100" b="1" dirty="0">
                          <a:solidFill>
                            <a:srgbClr val="00A650"/>
                          </a:solidFill>
                          <a:latin typeface="Segoe UI"/>
                          <a:cs typeface="Segoe UI"/>
                        </a:rPr>
                        <a:t>t  </a:t>
                      </a:r>
                      <a:r>
                        <a:rPr sz="1100" b="1" spc="10" dirty="0">
                          <a:solidFill>
                            <a:srgbClr val="00A650"/>
                          </a:solidFill>
                          <a:latin typeface="Segoe UI"/>
                          <a:cs typeface="Segoe UI"/>
                        </a:rPr>
                        <a:t>Value</a:t>
                      </a:r>
                      <a:endParaRPr sz="1100">
                        <a:latin typeface="Segoe UI"/>
                        <a:cs typeface="Segoe UI"/>
                      </a:endParaRPr>
                    </a:p>
                    <a:p>
                      <a:pPr marL="93980" marR="88265" indent="19685">
                        <a:lnSpc>
                          <a:spcPct val="110900"/>
                        </a:lnSpc>
                        <a:spcBef>
                          <a:spcPts val="290"/>
                        </a:spcBef>
                      </a:pPr>
                      <a:r>
                        <a:rPr sz="1100" b="1" spc="10" dirty="0">
                          <a:solidFill>
                            <a:srgbClr val="00A650"/>
                          </a:solidFill>
                          <a:latin typeface="Segoe UI"/>
                          <a:cs typeface="Segoe UI"/>
                        </a:rPr>
                        <a:t>Factor  </a:t>
                      </a:r>
                      <a:r>
                        <a:rPr sz="1100" b="1" dirty="0">
                          <a:solidFill>
                            <a:srgbClr val="00A650"/>
                          </a:solidFill>
                          <a:latin typeface="Segoe UI"/>
                          <a:cs typeface="Segoe UI"/>
                        </a:rPr>
                        <a:t>@</a:t>
                      </a:r>
                      <a:r>
                        <a:rPr sz="1100" b="1" spc="-50" dirty="0">
                          <a:solidFill>
                            <a:srgbClr val="00A650"/>
                          </a:solidFill>
                          <a:latin typeface="Segoe UI"/>
                          <a:cs typeface="Segoe UI"/>
                        </a:rPr>
                        <a:t> </a:t>
                      </a:r>
                      <a:r>
                        <a:rPr sz="1100" b="1" spc="15" dirty="0">
                          <a:solidFill>
                            <a:srgbClr val="00A650"/>
                          </a:solidFill>
                          <a:latin typeface="Segoe UI"/>
                          <a:cs typeface="Segoe UI"/>
                        </a:rPr>
                        <a:t>15%</a:t>
                      </a:r>
                      <a:endParaRPr sz="1100">
                        <a:latin typeface="Segoe UI"/>
                        <a:cs typeface="Segoe UI"/>
                      </a:endParaRPr>
                    </a:p>
                  </a:txBody>
                  <a:tcPr marL="0" marR="0" marT="32384"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C2D69B"/>
                    </a:solidFill>
                  </a:tcPr>
                </a:tc>
                <a:tc>
                  <a:txBody>
                    <a:bodyPr/>
                    <a:lstStyle/>
                    <a:p>
                      <a:pPr algn="ctr">
                        <a:lnSpc>
                          <a:spcPct val="100000"/>
                        </a:lnSpc>
                        <a:spcBef>
                          <a:spcPts val="400"/>
                        </a:spcBef>
                      </a:pPr>
                      <a:r>
                        <a:rPr sz="1100" b="1" spc="15" dirty="0">
                          <a:solidFill>
                            <a:srgbClr val="00A650"/>
                          </a:solidFill>
                          <a:latin typeface="Segoe UI"/>
                          <a:cs typeface="Segoe UI"/>
                        </a:rPr>
                        <a:t>PV</a:t>
                      </a:r>
                      <a:r>
                        <a:rPr sz="1100" b="1" spc="10" dirty="0">
                          <a:solidFill>
                            <a:srgbClr val="00A650"/>
                          </a:solidFill>
                          <a:latin typeface="Segoe UI"/>
                          <a:cs typeface="Segoe UI"/>
                        </a:rPr>
                        <a:t> of</a:t>
                      </a:r>
                      <a:endParaRPr sz="1100">
                        <a:latin typeface="Segoe UI"/>
                        <a:cs typeface="Segoe UI"/>
                      </a:endParaRPr>
                    </a:p>
                    <a:p>
                      <a:pPr marL="130810" marR="126364" algn="ctr">
                        <a:lnSpc>
                          <a:spcPct val="110000"/>
                        </a:lnSpc>
                        <a:spcBef>
                          <a:spcPts val="310"/>
                        </a:spcBef>
                      </a:pPr>
                      <a:r>
                        <a:rPr sz="1100" b="1" spc="15" dirty="0">
                          <a:solidFill>
                            <a:srgbClr val="00A650"/>
                          </a:solidFill>
                          <a:latin typeface="Segoe UI"/>
                          <a:cs typeface="Segoe UI"/>
                        </a:rPr>
                        <a:t>Project</a:t>
                      </a:r>
                      <a:r>
                        <a:rPr sz="1100" b="1" spc="-55" dirty="0">
                          <a:solidFill>
                            <a:srgbClr val="00A650"/>
                          </a:solidFill>
                          <a:latin typeface="Segoe UI"/>
                          <a:cs typeface="Segoe UI"/>
                        </a:rPr>
                        <a:t> </a:t>
                      </a:r>
                      <a:r>
                        <a:rPr sz="1100" b="1" dirty="0">
                          <a:solidFill>
                            <a:srgbClr val="00A650"/>
                          </a:solidFill>
                          <a:latin typeface="Segoe UI"/>
                          <a:cs typeface="Segoe UI"/>
                        </a:rPr>
                        <a:t>Y  </a:t>
                      </a:r>
                      <a:r>
                        <a:rPr sz="1100" b="1" spc="-15" dirty="0">
                          <a:solidFill>
                            <a:srgbClr val="00A650"/>
                          </a:solidFill>
                          <a:latin typeface="Segoe UI"/>
                          <a:cs typeface="Segoe UI"/>
                        </a:rPr>
                        <a:t>(</a:t>
                      </a:r>
                      <a:r>
                        <a:rPr sz="1100" b="1" spc="-15" dirty="0">
                          <a:solidFill>
                            <a:srgbClr val="00A650"/>
                          </a:solidFill>
                          <a:latin typeface="Trebuchet MS"/>
                          <a:cs typeface="Trebuchet MS"/>
                        </a:rPr>
                        <a:t>`</a:t>
                      </a:r>
                      <a:r>
                        <a:rPr sz="1100" b="1" spc="-15" dirty="0">
                          <a:solidFill>
                            <a:srgbClr val="00A650"/>
                          </a:solidFill>
                          <a:latin typeface="Segoe UI"/>
                          <a:cs typeface="Segoe UI"/>
                        </a:rPr>
                        <a:t>)</a:t>
                      </a:r>
                      <a:endParaRPr sz="1100">
                        <a:latin typeface="Segoe UI"/>
                        <a:cs typeface="Segoe UI"/>
                      </a:endParaRPr>
                    </a:p>
                  </a:txBody>
                  <a:tcPr marL="0" marR="0" marT="50800"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C2D69B"/>
                    </a:solidFill>
                  </a:tcPr>
                </a:tc>
                <a:extLst>
                  <a:ext uri="{0D108BD9-81ED-4DB2-BD59-A6C34878D82A}">
                    <a16:rowId xmlns:a16="http://schemas.microsoft.com/office/drawing/2014/main" val="10000"/>
                  </a:ext>
                </a:extLst>
              </a:tr>
              <a:tr h="268224">
                <a:tc>
                  <a:txBody>
                    <a:bodyPr/>
                    <a:lstStyle/>
                    <a:p>
                      <a:pPr marR="67310" algn="r">
                        <a:lnSpc>
                          <a:spcPct val="100000"/>
                        </a:lnSpc>
                        <a:spcBef>
                          <a:spcPts val="385"/>
                        </a:spcBef>
                      </a:pPr>
                      <a:r>
                        <a:rPr sz="1100" dirty="0">
                          <a:latin typeface="Segoe UI"/>
                          <a:cs typeface="Segoe UI"/>
                        </a:rPr>
                        <a:t>0</a:t>
                      </a:r>
                      <a:endParaRPr sz="1100">
                        <a:latin typeface="Segoe UI"/>
                        <a:cs typeface="Segoe UI"/>
                      </a:endParaRPr>
                    </a:p>
                  </a:txBody>
                  <a:tcPr marL="0" marR="0" marT="48895"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EAF1DD"/>
                    </a:solidFill>
                  </a:tcPr>
                </a:tc>
                <a:tc>
                  <a:txBody>
                    <a:bodyPr/>
                    <a:lstStyle/>
                    <a:p>
                      <a:pPr marR="80645" algn="r">
                        <a:lnSpc>
                          <a:spcPct val="100000"/>
                        </a:lnSpc>
                        <a:spcBef>
                          <a:spcPts val="385"/>
                        </a:spcBef>
                      </a:pPr>
                      <a:r>
                        <a:rPr sz="1100" spc="10" dirty="0">
                          <a:latin typeface="Segoe UI"/>
                          <a:cs typeface="Segoe UI"/>
                        </a:rPr>
                        <a:t>(</a:t>
                      </a:r>
                      <a:r>
                        <a:rPr sz="1100" spc="25" dirty="0">
                          <a:latin typeface="Segoe UI"/>
                          <a:cs typeface="Segoe UI"/>
                        </a:rPr>
                        <a:t>2</a:t>
                      </a:r>
                      <a:r>
                        <a:rPr sz="1100" spc="10" dirty="0">
                          <a:latin typeface="Segoe UI"/>
                          <a:cs typeface="Segoe UI"/>
                        </a:rPr>
                        <a:t>,</a:t>
                      </a:r>
                      <a:r>
                        <a:rPr sz="1100" spc="15" dirty="0">
                          <a:latin typeface="Segoe UI"/>
                          <a:cs typeface="Segoe UI"/>
                        </a:rPr>
                        <a:t>5</a:t>
                      </a:r>
                      <a:r>
                        <a:rPr sz="1100" spc="25" dirty="0">
                          <a:latin typeface="Segoe UI"/>
                          <a:cs typeface="Segoe UI"/>
                        </a:rPr>
                        <a:t>0</a:t>
                      </a:r>
                      <a:r>
                        <a:rPr sz="1100" spc="10" dirty="0">
                          <a:latin typeface="Segoe UI"/>
                          <a:cs typeface="Segoe UI"/>
                        </a:rPr>
                        <a:t>,</a:t>
                      </a:r>
                      <a:r>
                        <a:rPr sz="1100" spc="15" dirty="0">
                          <a:latin typeface="Segoe UI"/>
                          <a:cs typeface="Segoe UI"/>
                        </a:rPr>
                        <a:t>000)</a:t>
                      </a:r>
                      <a:endParaRPr sz="1100">
                        <a:latin typeface="Segoe UI"/>
                        <a:cs typeface="Segoe UI"/>
                      </a:endParaRPr>
                    </a:p>
                  </a:txBody>
                  <a:tcPr marL="0" marR="0" marT="48895"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EAF1DD"/>
                    </a:solidFill>
                  </a:tcPr>
                </a:tc>
                <a:tc>
                  <a:txBody>
                    <a:bodyPr/>
                    <a:lstStyle/>
                    <a:p>
                      <a:pPr marR="36195" algn="ctr">
                        <a:lnSpc>
                          <a:spcPct val="100000"/>
                        </a:lnSpc>
                        <a:spcBef>
                          <a:spcPts val="385"/>
                        </a:spcBef>
                      </a:pPr>
                      <a:r>
                        <a:rPr sz="1100" spc="15" dirty="0">
                          <a:latin typeface="Segoe UI"/>
                          <a:cs typeface="Segoe UI"/>
                        </a:rPr>
                        <a:t>1.000</a:t>
                      </a:r>
                      <a:endParaRPr sz="1100">
                        <a:latin typeface="Segoe UI"/>
                        <a:cs typeface="Segoe UI"/>
                      </a:endParaRPr>
                    </a:p>
                  </a:txBody>
                  <a:tcPr marL="0" marR="0" marT="48895"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EAF1DD"/>
                    </a:solidFill>
                  </a:tcPr>
                </a:tc>
                <a:tc>
                  <a:txBody>
                    <a:bodyPr/>
                    <a:lstStyle/>
                    <a:p>
                      <a:pPr marR="168910" algn="r">
                        <a:lnSpc>
                          <a:spcPct val="100000"/>
                        </a:lnSpc>
                        <a:spcBef>
                          <a:spcPts val="385"/>
                        </a:spcBef>
                      </a:pPr>
                      <a:r>
                        <a:rPr sz="1100" spc="10" dirty="0">
                          <a:latin typeface="Segoe UI"/>
                          <a:cs typeface="Segoe UI"/>
                        </a:rPr>
                        <a:t>(</a:t>
                      </a:r>
                      <a:r>
                        <a:rPr sz="1100" spc="25" dirty="0">
                          <a:latin typeface="Segoe UI"/>
                          <a:cs typeface="Segoe UI"/>
                        </a:rPr>
                        <a:t>2</a:t>
                      </a:r>
                      <a:r>
                        <a:rPr sz="1100" spc="10" dirty="0">
                          <a:latin typeface="Segoe UI"/>
                          <a:cs typeface="Segoe UI"/>
                        </a:rPr>
                        <a:t>,</a:t>
                      </a:r>
                      <a:r>
                        <a:rPr sz="1100" spc="15" dirty="0">
                          <a:latin typeface="Segoe UI"/>
                          <a:cs typeface="Segoe UI"/>
                        </a:rPr>
                        <a:t>5</a:t>
                      </a:r>
                      <a:r>
                        <a:rPr sz="1100" spc="25" dirty="0">
                          <a:latin typeface="Segoe UI"/>
                          <a:cs typeface="Segoe UI"/>
                        </a:rPr>
                        <a:t>0</a:t>
                      </a:r>
                      <a:r>
                        <a:rPr sz="1100" spc="10" dirty="0">
                          <a:latin typeface="Segoe UI"/>
                          <a:cs typeface="Segoe UI"/>
                        </a:rPr>
                        <a:t>,</a:t>
                      </a:r>
                      <a:r>
                        <a:rPr sz="1100" spc="15" dirty="0">
                          <a:latin typeface="Segoe UI"/>
                          <a:cs typeface="Segoe UI"/>
                        </a:rPr>
                        <a:t>000)</a:t>
                      </a:r>
                      <a:endParaRPr sz="1100">
                        <a:latin typeface="Segoe UI"/>
                        <a:cs typeface="Segoe UI"/>
                      </a:endParaRPr>
                    </a:p>
                  </a:txBody>
                  <a:tcPr marL="0" marR="0" marT="48895"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EAF1DD"/>
                    </a:solidFill>
                  </a:tcPr>
                </a:tc>
                <a:tc>
                  <a:txBody>
                    <a:bodyPr/>
                    <a:lstStyle/>
                    <a:p>
                      <a:pPr marR="170815" algn="r">
                        <a:lnSpc>
                          <a:spcPct val="100000"/>
                        </a:lnSpc>
                        <a:spcBef>
                          <a:spcPts val="385"/>
                        </a:spcBef>
                      </a:pPr>
                      <a:r>
                        <a:rPr sz="1100" spc="10" dirty="0">
                          <a:latin typeface="Segoe UI"/>
                          <a:cs typeface="Segoe UI"/>
                        </a:rPr>
                        <a:t>(</a:t>
                      </a:r>
                      <a:r>
                        <a:rPr sz="1100" spc="25" dirty="0">
                          <a:latin typeface="Segoe UI"/>
                          <a:cs typeface="Segoe UI"/>
                        </a:rPr>
                        <a:t>3</a:t>
                      </a:r>
                      <a:r>
                        <a:rPr sz="1100" spc="10" dirty="0">
                          <a:latin typeface="Segoe UI"/>
                          <a:cs typeface="Segoe UI"/>
                        </a:rPr>
                        <a:t>,</a:t>
                      </a:r>
                      <a:r>
                        <a:rPr sz="1100" spc="15" dirty="0">
                          <a:latin typeface="Segoe UI"/>
                          <a:cs typeface="Segoe UI"/>
                        </a:rPr>
                        <a:t>0</a:t>
                      </a:r>
                      <a:r>
                        <a:rPr sz="1100" spc="25" dirty="0">
                          <a:latin typeface="Segoe UI"/>
                          <a:cs typeface="Segoe UI"/>
                        </a:rPr>
                        <a:t>0</a:t>
                      </a:r>
                      <a:r>
                        <a:rPr sz="1100" spc="10" dirty="0">
                          <a:latin typeface="Segoe UI"/>
                          <a:cs typeface="Segoe UI"/>
                        </a:rPr>
                        <a:t>,</a:t>
                      </a:r>
                      <a:r>
                        <a:rPr sz="1100" spc="15" dirty="0">
                          <a:latin typeface="Segoe UI"/>
                          <a:cs typeface="Segoe UI"/>
                        </a:rPr>
                        <a:t>000)</a:t>
                      </a:r>
                      <a:endParaRPr sz="1100">
                        <a:latin typeface="Segoe UI"/>
                        <a:cs typeface="Segoe UI"/>
                      </a:endParaRPr>
                    </a:p>
                  </a:txBody>
                  <a:tcPr marL="0" marR="0" marT="48895"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EAF1DD"/>
                    </a:solidFill>
                  </a:tcPr>
                </a:tc>
                <a:tc>
                  <a:txBody>
                    <a:bodyPr/>
                    <a:lstStyle/>
                    <a:p>
                      <a:pPr marL="135255">
                        <a:lnSpc>
                          <a:spcPct val="100000"/>
                        </a:lnSpc>
                        <a:spcBef>
                          <a:spcPts val="385"/>
                        </a:spcBef>
                      </a:pPr>
                      <a:r>
                        <a:rPr sz="1100" spc="15" dirty="0">
                          <a:latin typeface="Segoe UI"/>
                          <a:cs typeface="Segoe UI"/>
                        </a:rPr>
                        <a:t>1.000</a:t>
                      </a:r>
                      <a:endParaRPr sz="1100">
                        <a:latin typeface="Segoe UI"/>
                        <a:cs typeface="Segoe UI"/>
                      </a:endParaRPr>
                    </a:p>
                  </a:txBody>
                  <a:tcPr marL="0" marR="0" marT="48895"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EAF1DD"/>
                    </a:solidFill>
                  </a:tcPr>
                </a:tc>
                <a:tc>
                  <a:txBody>
                    <a:bodyPr/>
                    <a:lstStyle/>
                    <a:p>
                      <a:pPr marR="170815" algn="r">
                        <a:lnSpc>
                          <a:spcPct val="100000"/>
                        </a:lnSpc>
                        <a:spcBef>
                          <a:spcPts val="385"/>
                        </a:spcBef>
                      </a:pPr>
                      <a:r>
                        <a:rPr sz="1100" spc="10" dirty="0">
                          <a:latin typeface="Segoe UI"/>
                          <a:cs typeface="Segoe UI"/>
                        </a:rPr>
                        <a:t>(</a:t>
                      </a:r>
                      <a:r>
                        <a:rPr sz="1100" spc="25" dirty="0">
                          <a:latin typeface="Segoe UI"/>
                          <a:cs typeface="Segoe UI"/>
                        </a:rPr>
                        <a:t>3</a:t>
                      </a:r>
                      <a:r>
                        <a:rPr sz="1100" spc="10" dirty="0">
                          <a:latin typeface="Segoe UI"/>
                          <a:cs typeface="Segoe UI"/>
                        </a:rPr>
                        <a:t>,</a:t>
                      </a:r>
                      <a:r>
                        <a:rPr sz="1100" spc="15" dirty="0">
                          <a:latin typeface="Segoe UI"/>
                          <a:cs typeface="Segoe UI"/>
                        </a:rPr>
                        <a:t>0</a:t>
                      </a:r>
                      <a:r>
                        <a:rPr sz="1100" spc="25" dirty="0">
                          <a:latin typeface="Segoe UI"/>
                          <a:cs typeface="Segoe UI"/>
                        </a:rPr>
                        <a:t>0</a:t>
                      </a:r>
                      <a:r>
                        <a:rPr sz="1100" spc="10" dirty="0">
                          <a:latin typeface="Segoe UI"/>
                          <a:cs typeface="Segoe UI"/>
                        </a:rPr>
                        <a:t>,</a:t>
                      </a:r>
                      <a:r>
                        <a:rPr sz="1100" spc="15" dirty="0">
                          <a:latin typeface="Segoe UI"/>
                          <a:cs typeface="Segoe UI"/>
                        </a:rPr>
                        <a:t>000)</a:t>
                      </a:r>
                      <a:endParaRPr sz="1100">
                        <a:latin typeface="Segoe UI"/>
                        <a:cs typeface="Segoe UI"/>
                      </a:endParaRPr>
                    </a:p>
                  </a:txBody>
                  <a:tcPr marL="0" marR="0" marT="48895"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EAF1DD"/>
                    </a:solidFill>
                  </a:tcPr>
                </a:tc>
                <a:extLst>
                  <a:ext uri="{0D108BD9-81ED-4DB2-BD59-A6C34878D82A}">
                    <a16:rowId xmlns:a16="http://schemas.microsoft.com/office/drawing/2014/main" val="10001"/>
                  </a:ext>
                </a:extLst>
              </a:tr>
              <a:tr h="269748">
                <a:tc>
                  <a:txBody>
                    <a:bodyPr/>
                    <a:lstStyle/>
                    <a:p>
                      <a:pPr marR="67310" algn="r">
                        <a:lnSpc>
                          <a:spcPct val="100000"/>
                        </a:lnSpc>
                        <a:spcBef>
                          <a:spcPts val="400"/>
                        </a:spcBef>
                      </a:pPr>
                      <a:r>
                        <a:rPr sz="1100" dirty="0">
                          <a:latin typeface="Segoe UI"/>
                          <a:cs typeface="Segoe UI"/>
                        </a:rPr>
                        <a:t>1</a:t>
                      </a:r>
                      <a:endParaRPr sz="1100">
                        <a:latin typeface="Segoe UI"/>
                        <a:cs typeface="Segoe UI"/>
                      </a:endParaRPr>
                    </a:p>
                  </a:txBody>
                  <a:tcPr marL="0" marR="0" marT="50800"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EAF1DD"/>
                    </a:solidFill>
                  </a:tcPr>
                </a:tc>
                <a:tc>
                  <a:txBody>
                    <a:bodyPr/>
                    <a:lstStyle/>
                    <a:p>
                      <a:pPr marR="80645" algn="r">
                        <a:lnSpc>
                          <a:spcPct val="100000"/>
                        </a:lnSpc>
                        <a:spcBef>
                          <a:spcPts val="400"/>
                        </a:spcBef>
                      </a:pPr>
                      <a:r>
                        <a:rPr sz="1100" spc="25" dirty="0">
                          <a:latin typeface="Segoe UI"/>
                          <a:cs typeface="Segoe UI"/>
                        </a:rPr>
                        <a:t>2</a:t>
                      </a:r>
                      <a:r>
                        <a:rPr sz="1100" spc="10" dirty="0">
                          <a:latin typeface="Segoe UI"/>
                          <a:cs typeface="Segoe UI"/>
                        </a:rPr>
                        <a:t>,</a:t>
                      </a:r>
                      <a:r>
                        <a:rPr sz="1100" spc="15" dirty="0">
                          <a:latin typeface="Segoe UI"/>
                          <a:cs typeface="Segoe UI"/>
                        </a:rPr>
                        <a:t>00</a:t>
                      </a:r>
                      <a:r>
                        <a:rPr sz="1100" spc="10" dirty="0">
                          <a:latin typeface="Segoe UI"/>
                          <a:cs typeface="Segoe UI"/>
                        </a:rPr>
                        <a:t>,</a:t>
                      </a:r>
                      <a:r>
                        <a:rPr sz="1100" spc="25" dirty="0">
                          <a:latin typeface="Segoe UI"/>
                          <a:cs typeface="Segoe UI"/>
                        </a:rPr>
                        <a:t>0</a:t>
                      </a:r>
                      <a:r>
                        <a:rPr sz="1100" spc="15" dirty="0">
                          <a:latin typeface="Segoe UI"/>
                          <a:cs typeface="Segoe UI"/>
                        </a:rPr>
                        <a:t>00</a:t>
                      </a:r>
                      <a:endParaRPr sz="1100">
                        <a:latin typeface="Segoe UI"/>
                        <a:cs typeface="Segoe UI"/>
                      </a:endParaRPr>
                    </a:p>
                  </a:txBody>
                  <a:tcPr marL="0" marR="0" marT="50800"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EAF1DD"/>
                    </a:solidFill>
                  </a:tcPr>
                </a:tc>
                <a:tc>
                  <a:txBody>
                    <a:bodyPr/>
                    <a:lstStyle/>
                    <a:p>
                      <a:pPr marR="36195" algn="ctr">
                        <a:lnSpc>
                          <a:spcPct val="100000"/>
                        </a:lnSpc>
                        <a:spcBef>
                          <a:spcPts val="400"/>
                        </a:spcBef>
                      </a:pPr>
                      <a:r>
                        <a:rPr sz="1100" spc="15" dirty="0">
                          <a:latin typeface="Segoe UI"/>
                          <a:cs typeface="Segoe UI"/>
                        </a:rPr>
                        <a:t>0.800</a:t>
                      </a:r>
                      <a:endParaRPr sz="1100">
                        <a:latin typeface="Segoe UI"/>
                        <a:cs typeface="Segoe UI"/>
                      </a:endParaRPr>
                    </a:p>
                  </a:txBody>
                  <a:tcPr marL="0" marR="0" marT="50800"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EAF1DD"/>
                    </a:solidFill>
                  </a:tcPr>
                </a:tc>
                <a:tc>
                  <a:txBody>
                    <a:bodyPr/>
                    <a:lstStyle/>
                    <a:p>
                      <a:pPr marR="168910" algn="r">
                        <a:lnSpc>
                          <a:spcPct val="100000"/>
                        </a:lnSpc>
                        <a:spcBef>
                          <a:spcPts val="400"/>
                        </a:spcBef>
                      </a:pPr>
                      <a:r>
                        <a:rPr sz="1100" spc="25" dirty="0">
                          <a:latin typeface="Segoe UI"/>
                          <a:cs typeface="Segoe UI"/>
                        </a:rPr>
                        <a:t>1</a:t>
                      </a:r>
                      <a:r>
                        <a:rPr sz="1100" spc="10" dirty="0">
                          <a:latin typeface="Segoe UI"/>
                          <a:cs typeface="Segoe UI"/>
                        </a:rPr>
                        <a:t>,</a:t>
                      </a:r>
                      <a:r>
                        <a:rPr sz="1100" spc="15" dirty="0">
                          <a:latin typeface="Segoe UI"/>
                          <a:cs typeface="Segoe UI"/>
                        </a:rPr>
                        <a:t>60</a:t>
                      </a:r>
                      <a:r>
                        <a:rPr sz="1100" spc="10" dirty="0">
                          <a:latin typeface="Segoe UI"/>
                          <a:cs typeface="Segoe UI"/>
                        </a:rPr>
                        <a:t>,</a:t>
                      </a:r>
                      <a:r>
                        <a:rPr sz="1100" spc="25" dirty="0">
                          <a:latin typeface="Segoe UI"/>
                          <a:cs typeface="Segoe UI"/>
                        </a:rPr>
                        <a:t>0</a:t>
                      </a:r>
                      <a:r>
                        <a:rPr sz="1100" spc="15" dirty="0">
                          <a:latin typeface="Segoe UI"/>
                          <a:cs typeface="Segoe UI"/>
                        </a:rPr>
                        <a:t>00</a:t>
                      </a:r>
                      <a:endParaRPr sz="1100">
                        <a:latin typeface="Segoe UI"/>
                        <a:cs typeface="Segoe UI"/>
                      </a:endParaRPr>
                    </a:p>
                  </a:txBody>
                  <a:tcPr marL="0" marR="0" marT="50800"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EAF1DD"/>
                    </a:solidFill>
                  </a:tcPr>
                </a:tc>
                <a:tc>
                  <a:txBody>
                    <a:bodyPr/>
                    <a:lstStyle/>
                    <a:p>
                      <a:pPr marR="170815" algn="r">
                        <a:lnSpc>
                          <a:spcPct val="100000"/>
                        </a:lnSpc>
                        <a:spcBef>
                          <a:spcPts val="400"/>
                        </a:spcBef>
                      </a:pPr>
                      <a:r>
                        <a:rPr sz="1100" spc="15" dirty="0">
                          <a:latin typeface="Segoe UI"/>
                          <a:cs typeface="Segoe UI"/>
                        </a:rPr>
                        <a:t>5</a:t>
                      </a:r>
                      <a:r>
                        <a:rPr sz="1100" spc="25" dirty="0">
                          <a:latin typeface="Segoe UI"/>
                          <a:cs typeface="Segoe UI"/>
                        </a:rPr>
                        <a:t>0</a:t>
                      </a:r>
                      <a:r>
                        <a:rPr sz="1100" spc="10" dirty="0">
                          <a:latin typeface="Segoe UI"/>
                          <a:cs typeface="Segoe UI"/>
                        </a:rPr>
                        <a:t>,</a:t>
                      </a:r>
                      <a:r>
                        <a:rPr sz="1100" spc="15" dirty="0">
                          <a:latin typeface="Segoe UI"/>
                          <a:cs typeface="Segoe UI"/>
                        </a:rPr>
                        <a:t>000</a:t>
                      </a:r>
                      <a:endParaRPr sz="1100">
                        <a:latin typeface="Segoe UI"/>
                        <a:cs typeface="Segoe UI"/>
                      </a:endParaRPr>
                    </a:p>
                  </a:txBody>
                  <a:tcPr marL="0" marR="0" marT="50800"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EAF1DD"/>
                    </a:solidFill>
                  </a:tcPr>
                </a:tc>
                <a:tc>
                  <a:txBody>
                    <a:bodyPr/>
                    <a:lstStyle/>
                    <a:p>
                      <a:pPr marL="135255">
                        <a:lnSpc>
                          <a:spcPct val="100000"/>
                        </a:lnSpc>
                        <a:spcBef>
                          <a:spcPts val="400"/>
                        </a:spcBef>
                      </a:pPr>
                      <a:r>
                        <a:rPr sz="1100" spc="15" dirty="0">
                          <a:latin typeface="Segoe UI"/>
                          <a:cs typeface="Segoe UI"/>
                        </a:rPr>
                        <a:t>0.870</a:t>
                      </a:r>
                      <a:endParaRPr sz="1100">
                        <a:latin typeface="Segoe UI"/>
                        <a:cs typeface="Segoe UI"/>
                      </a:endParaRPr>
                    </a:p>
                  </a:txBody>
                  <a:tcPr marL="0" marR="0" marT="50800"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EAF1DD"/>
                    </a:solidFill>
                  </a:tcPr>
                </a:tc>
                <a:tc>
                  <a:txBody>
                    <a:bodyPr/>
                    <a:lstStyle/>
                    <a:p>
                      <a:pPr marR="170815" algn="r">
                        <a:lnSpc>
                          <a:spcPct val="100000"/>
                        </a:lnSpc>
                        <a:spcBef>
                          <a:spcPts val="400"/>
                        </a:spcBef>
                      </a:pPr>
                      <a:r>
                        <a:rPr sz="1100" spc="15" dirty="0">
                          <a:latin typeface="Segoe UI"/>
                          <a:cs typeface="Segoe UI"/>
                        </a:rPr>
                        <a:t>4</a:t>
                      </a:r>
                      <a:r>
                        <a:rPr sz="1100" spc="25" dirty="0">
                          <a:latin typeface="Segoe UI"/>
                          <a:cs typeface="Segoe UI"/>
                        </a:rPr>
                        <a:t>3</a:t>
                      </a:r>
                      <a:r>
                        <a:rPr sz="1100" spc="10" dirty="0">
                          <a:latin typeface="Segoe UI"/>
                          <a:cs typeface="Segoe UI"/>
                        </a:rPr>
                        <a:t>,</a:t>
                      </a:r>
                      <a:r>
                        <a:rPr sz="1100" spc="15" dirty="0">
                          <a:latin typeface="Segoe UI"/>
                          <a:cs typeface="Segoe UI"/>
                        </a:rPr>
                        <a:t>500</a:t>
                      </a:r>
                      <a:endParaRPr sz="1100">
                        <a:latin typeface="Segoe UI"/>
                        <a:cs typeface="Segoe UI"/>
                      </a:endParaRPr>
                    </a:p>
                  </a:txBody>
                  <a:tcPr marL="0" marR="0" marT="50800"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EAF1DD"/>
                    </a:solidFill>
                  </a:tcPr>
                </a:tc>
                <a:extLst>
                  <a:ext uri="{0D108BD9-81ED-4DB2-BD59-A6C34878D82A}">
                    <a16:rowId xmlns:a16="http://schemas.microsoft.com/office/drawing/2014/main" val="10002"/>
                  </a:ext>
                </a:extLst>
              </a:tr>
              <a:tr h="268217">
                <a:tc>
                  <a:txBody>
                    <a:bodyPr/>
                    <a:lstStyle/>
                    <a:p>
                      <a:pPr marR="67310" algn="r">
                        <a:lnSpc>
                          <a:spcPct val="100000"/>
                        </a:lnSpc>
                        <a:spcBef>
                          <a:spcPts val="385"/>
                        </a:spcBef>
                      </a:pPr>
                      <a:r>
                        <a:rPr sz="1100" dirty="0">
                          <a:latin typeface="Segoe UI"/>
                          <a:cs typeface="Segoe UI"/>
                        </a:rPr>
                        <a:t>2</a:t>
                      </a:r>
                      <a:endParaRPr sz="1100">
                        <a:latin typeface="Segoe UI"/>
                        <a:cs typeface="Segoe UI"/>
                      </a:endParaRPr>
                    </a:p>
                  </a:txBody>
                  <a:tcPr marL="0" marR="0" marT="48895"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EAF1DD"/>
                    </a:solidFill>
                  </a:tcPr>
                </a:tc>
                <a:tc>
                  <a:txBody>
                    <a:bodyPr/>
                    <a:lstStyle/>
                    <a:p>
                      <a:pPr marR="80645" algn="r">
                        <a:lnSpc>
                          <a:spcPct val="100000"/>
                        </a:lnSpc>
                        <a:spcBef>
                          <a:spcPts val="385"/>
                        </a:spcBef>
                      </a:pPr>
                      <a:r>
                        <a:rPr sz="1100" spc="25" dirty="0">
                          <a:latin typeface="Segoe UI"/>
                          <a:cs typeface="Segoe UI"/>
                        </a:rPr>
                        <a:t>1</a:t>
                      </a:r>
                      <a:r>
                        <a:rPr sz="1100" spc="10" dirty="0">
                          <a:latin typeface="Segoe UI"/>
                          <a:cs typeface="Segoe UI"/>
                        </a:rPr>
                        <a:t>,</a:t>
                      </a:r>
                      <a:r>
                        <a:rPr sz="1100" spc="15" dirty="0">
                          <a:latin typeface="Segoe UI"/>
                          <a:cs typeface="Segoe UI"/>
                        </a:rPr>
                        <a:t>00</a:t>
                      </a:r>
                      <a:r>
                        <a:rPr sz="1100" spc="10" dirty="0">
                          <a:latin typeface="Segoe UI"/>
                          <a:cs typeface="Segoe UI"/>
                        </a:rPr>
                        <a:t>,</a:t>
                      </a:r>
                      <a:r>
                        <a:rPr sz="1100" spc="25" dirty="0">
                          <a:latin typeface="Segoe UI"/>
                          <a:cs typeface="Segoe UI"/>
                        </a:rPr>
                        <a:t>0</a:t>
                      </a:r>
                      <a:r>
                        <a:rPr sz="1100" spc="15" dirty="0">
                          <a:latin typeface="Segoe UI"/>
                          <a:cs typeface="Segoe UI"/>
                        </a:rPr>
                        <a:t>00</a:t>
                      </a:r>
                      <a:endParaRPr sz="1100">
                        <a:latin typeface="Segoe UI"/>
                        <a:cs typeface="Segoe UI"/>
                      </a:endParaRPr>
                    </a:p>
                  </a:txBody>
                  <a:tcPr marL="0" marR="0" marT="48895"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EAF1DD"/>
                    </a:solidFill>
                  </a:tcPr>
                </a:tc>
                <a:tc>
                  <a:txBody>
                    <a:bodyPr/>
                    <a:lstStyle/>
                    <a:p>
                      <a:pPr marR="36195" algn="ctr">
                        <a:lnSpc>
                          <a:spcPct val="100000"/>
                        </a:lnSpc>
                        <a:spcBef>
                          <a:spcPts val="385"/>
                        </a:spcBef>
                      </a:pPr>
                      <a:r>
                        <a:rPr sz="1100" spc="15" dirty="0">
                          <a:latin typeface="Segoe UI"/>
                          <a:cs typeface="Segoe UI"/>
                        </a:rPr>
                        <a:t>0.640</a:t>
                      </a:r>
                      <a:endParaRPr sz="1100">
                        <a:latin typeface="Segoe UI"/>
                        <a:cs typeface="Segoe UI"/>
                      </a:endParaRPr>
                    </a:p>
                  </a:txBody>
                  <a:tcPr marL="0" marR="0" marT="48895"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EAF1DD"/>
                    </a:solidFill>
                  </a:tcPr>
                </a:tc>
                <a:tc>
                  <a:txBody>
                    <a:bodyPr/>
                    <a:lstStyle/>
                    <a:p>
                      <a:pPr marR="168910" algn="r">
                        <a:lnSpc>
                          <a:spcPct val="100000"/>
                        </a:lnSpc>
                        <a:spcBef>
                          <a:spcPts val="385"/>
                        </a:spcBef>
                      </a:pPr>
                      <a:r>
                        <a:rPr sz="1100" spc="15" dirty="0">
                          <a:latin typeface="Segoe UI"/>
                          <a:cs typeface="Segoe UI"/>
                        </a:rPr>
                        <a:t>6</a:t>
                      </a:r>
                      <a:r>
                        <a:rPr sz="1100" spc="25" dirty="0">
                          <a:latin typeface="Segoe UI"/>
                          <a:cs typeface="Segoe UI"/>
                        </a:rPr>
                        <a:t>4</a:t>
                      </a:r>
                      <a:r>
                        <a:rPr sz="1100" spc="10" dirty="0">
                          <a:latin typeface="Segoe UI"/>
                          <a:cs typeface="Segoe UI"/>
                        </a:rPr>
                        <a:t>,</a:t>
                      </a:r>
                      <a:r>
                        <a:rPr sz="1100" spc="15" dirty="0">
                          <a:latin typeface="Segoe UI"/>
                          <a:cs typeface="Segoe UI"/>
                        </a:rPr>
                        <a:t>000</a:t>
                      </a:r>
                      <a:endParaRPr sz="1100">
                        <a:latin typeface="Segoe UI"/>
                        <a:cs typeface="Segoe UI"/>
                      </a:endParaRPr>
                    </a:p>
                  </a:txBody>
                  <a:tcPr marL="0" marR="0" marT="48895"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EAF1DD"/>
                    </a:solidFill>
                  </a:tcPr>
                </a:tc>
                <a:tc>
                  <a:txBody>
                    <a:bodyPr/>
                    <a:lstStyle/>
                    <a:p>
                      <a:pPr marR="170815" algn="r">
                        <a:lnSpc>
                          <a:spcPct val="100000"/>
                        </a:lnSpc>
                        <a:spcBef>
                          <a:spcPts val="385"/>
                        </a:spcBef>
                      </a:pPr>
                      <a:r>
                        <a:rPr sz="1100" spc="25" dirty="0">
                          <a:latin typeface="Segoe UI"/>
                          <a:cs typeface="Segoe UI"/>
                        </a:rPr>
                        <a:t>1</a:t>
                      </a:r>
                      <a:r>
                        <a:rPr sz="1100" spc="10" dirty="0">
                          <a:latin typeface="Segoe UI"/>
                          <a:cs typeface="Segoe UI"/>
                        </a:rPr>
                        <a:t>,</a:t>
                      </a:r>
                      <a:r>
                        <a:rPr sz="1100" spc="15" dirty="0">
                          <a:latin typeface="Segoe UI"/>
                          <a:cs typeface="Segoe UI"/>
                        </a:rPr>
                        <a:t>00</a:t>
                      </a:r>
                      <a:r>
                        <a:rPr sz="1100" spc="10" dirty="0">
                          <a:latin typeface="Segoe UI"/>
                          <a:cs typeface="Segoe UI"/>
                        </a:rPr>
                        <a:t>,</a:t>
                      </a:r>
                      <a:r>
                        <a:rPr sz="1100" spc="25" dirty="0">
                          <a:latin typeface="Segoe UI"/>
                          <a:cs typeface="Segoe UI"/>
                        </a:rPr>
                        <a:t>0</a:t>
                      </a:r>
                      <a:r>
                        <a:rPr sz="1100" spc="15" dirty="0">
                          <a:latin typeface="Segoe UI"/>
                          <a:cs typeface="Segoe UI"/>
                        </a:rPr>
                        <a:t>00</a:t>
                      </a:r>
                      <a:endParaRPr sz="1100">
                        <a:latin typeface="Segoe UI"/>
                        <a:cs typeface="Segoe UI"/>
                      </a:endParaRPr>
                    </a:p>
                  </a:txBody>
                  <a:tcPr marL="0" marR="0" marT="48895"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EAF1DD"/>
                    </a:solidFill>
                  </a:tcPr>
                </a:tc>
                <a:tc>
                  <a:txBody>
                    <a:bodyPr/>
                    <a:lstStyle/>
                    <a:p>
                      <a:pPr marL="135255">
                        <a:lnSpc>
                          <a:spcPct val="100000"/>
                        </a:lnSpc>
                        <a:spcBef>
                          <a:spcPts val="385"/>
                        </a:spcBef>
                      </a:pPr>
                      <a:r>
                        <a:rPr sz="1100" spc="15" dirty="0">
                          <a:latin typeface="Segoe UI"/>
                          <a:cs typeface="Segoe UI"/>
                        </a:rPr>
                        <a:t>0.756</a:t>
                      </a:r>
                      <a:endParaRPr sz="1100">
                        <a:latin typeface="Segoe UI"/>
                        <a:cs typeface="Segoe UI"/>
                      </a:endParaRPr>
                    </a:p>
                  </a:txBody>
                  <a:tcPr marL="0" marR="0" marT="48895"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EAF1DD"/>
                    </a:solidFill>
                  </a:tcPr>
                </a:tc>
                <a:tc>
                  <a:txBody>
                    <a:bodyPr/>
                    <a:lstStyle/>
                    <a:p>
                      <a:pPr marR="170815" algn="r">
                        <a:lnSpc>
                          <a:spcPct val="100000"/>
                        </a:lnSpc>
                        <a:spcBef>
                          <a:spcPts val="385"/>
                        </a:spcBef>
                      </a:pPr>
                      <a:r>
                        <a:rPr sz="1100" spc="15" dirty="0">
                          <a:latin typeface="Segoe UI"/>
                          <a:cs typeface="Segoe UI"/>
                        </a:rPr>
                        <a:t>7</a:t>
                      </a:r>
                      <a:r>
                        <a:rPr sz="1100" spc="25" dirty="0">
                          <a:latin typeface="Segoe UI"/>
                          <a:cs typeface="Segoe UI"/>
                        </a:rPr>
                        <a:t>5</a:t>
                      </a:r>
                      <a:r>
                        <a:rPr sz="1100" spc="10" dirty="0">
                          <a:latin typeface="Segoe UI"/>
                          <a:cs typeface="Segoe UI"/>
                        </a:rPr>
                        <a:t>,</a:t>
                      </a:r>
                      <a:r>
                        <a:rPr sz="1100" spc="15" dirty="0">
                          <a:latin typeface="Segoe UI"/>
                          <a:cs typeface="Segoe UI"/>
                        </a:rPr>
                        <a:t>600</a:t>
                      </a:r>
                      <a:endParaRPr sz="1100">
                        <a:latin typeface="Segoe UI"/>
                        <a:cs typeface="Segoe UI"/>
                      </a:endParaRPr>
                    </a:p>
                  </a:txBody>
                  <a:tcPr marL="0" marR="0" marT="48895"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EAF1DD"/>
                    </a:solidFill>
                  </a:tcPr>
                </a:tc>
                <a:extLst>
                  <a:ext uri="{0D108BD9-81ED-4DB2-BD59-A6C34878D82A}">
                    <a16:rowId xmlns:a16="http://schemas.microsoft.com/office/drawing/2014/main" val="10003"/>
                  </a:ext>
                </a:extLst>
              </a:tr>
              <a:tr h="268230">
                <a:tc>
                  <a:txBody>
                    <a:bodyPr/>
                    <a:lstStyle/>
                    <a:p>
                      <a:pPr marR="67310" algn="r">
                        <a:lnSpc>
                          <a:spcPct val="100000"/>
                        </a:lnSpc>
                        <a:spcBef>
                          <a:spcPts val="385"/>
                        </a:spcBef>
                      </a:pPr>
                      <a:r>
                        <a:rPr sz="1100" dirty="0">
                          <a:latin typeface="Segoe UI"/>
                          <a:cs typeface="Segoe UI"/>
                        </a:rPr>
                        <a:t>3</a:t>
                      </a:r>
                      <a:endParaRPr sz="1100">
                        <a:latin typeface="Segoe UI"/>
                        <a:cs typeface="Segoe UI"/>
                      </a:endParaRPr>
                    </a:p>
                  </a:txBody>
                  <a:tcPr marL="0" marR="0" marT="48895"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EAF1DD"/>
                    </a:solidFill>
                  </a:tcPr>
                </a:tc>
                <a:tc>
                  <a:txBody>
                    <a:bodyPr/>
                    <a:lstStyle/>
                    <a:p>
                      <a:pPr marR="80645" algn="r">
                        <a:lnSpc>
                          <a:spcPct val="100000"/>
                        </a:lnSpc>
                        <a:spcBef>
                          <a:spcPts val="385"/>
                        </a:spcBef>
                      </a:pPr>
                      <a:r>
                        <a:rPr sz="1100" spc="15" dirty="0">
                          <a:latin typeface="Segoe UI"/>
                          <a:cs typeface="Segoe UI"/>
                        </a:rPr>
                        <a:t>5</a:t>
                      </a:r>
                      <a:r>
                        <a:rPr sz="1100" spc="25" dirty="0">
                          <a:latin typeface="Segoe UI"/>
                          <a:cs typeface="Segoe UI"/>
                        </a:rPr>
                        <a:t>0</a:t>
                      </a:r>
                      <a:r>
                        <a:rPr sz="1100" spc="10" dirty="0">
                          <a:latin typeface="Segoe UI"/>
                          <a:cs typeface="Segoe UI"/>
                        </a:rPr>
                        <a:t>,</a:t>
                      </a:r>
                      <a:r>
                        <a:rPr sz="1100" spc="15" dirty="0">
                          <a:latin typeface="Segoe UI"/>
                          <a:cs typeface="Segoe UI"/>
                        </a:rPr>
                        <a:t>000</a:t>
                      </a:r>
                      <a:endParaRPr sz="1100">
                        <a:latin typeface="Segoe UI"/>
                        <a:cs typeface="Segoe UI"/>
                      </a:endParaRPr>
                    </a:p>
                  </a:txBody>
                  <a:tcPr marL="0" marR="0" marT="48895"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EAF1DD"/>
                    </a:solidFill>
                  </a:tcPr>
                </a:tc>
                <a:tc>
                  <a:txBody>
                    <a:bodyPr/>
                    <a:lstStyle/>
                    <a:p>
                      <a:pPr marR="36195" algn="ctr">
                        <a:lnSpc>
                          <a:spcPct val="100000"/>
                        </a:lnSpc>
                        <a:spcBef>
                          <a:spcPts val="385"/>
                        </a:spcBef>
                      </a:pPr>
                      <a:r>
                        <a:rPr sz="1100" spc="15" dirty="0">
                          <a:latin typeface="Segoe UI"/>
                          <a:cs typeface="Segoe UI"/>
                        </a:rPr>
                        <a:t>0.512</a:t>
                      </a:r>
                      <a:endParaRPr sz="1100">
                        <a:latin typeface="Segoe UI"/>
                        <a:cs typeface="Segoe UI"/>
                      </a:endParaRPr>
                    </a:p>
                  </a:txBody>
                  <a:tcPr marL="0" marR="0" marT="48895"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EAF1DD"/>
                    </a:solidFill>
                  </a:tcPr>
                </a:tc>
                <a:tc>
                  <a:txBody>
                    <a:bodyPr/>
                    <a:lstStyle/>
                    <a:p>
                      <a:pPr marR="168910" algn="r">
                        <a:lnSpc>
                          <a:spcPct val="100000"/>
                        </a:lnSpc>
                        <a:spcBef>
                          <a:spcPts val="385"/>
                        </a:spcBef>
                      </a:pPr>
                      <a:r>
                        <a:rPr sz="1100" spc="15" dirty="0">
                          <a:latin typeface="Segoe UI"/>
                          <a:cs typeface="Segoe UI"/>
                        </a:rPr>
                        <a:t>2</a:t>
                      </a:r>
                      <a:r>
                        <a:rPr sz="1100" spc="25" dirty="0">
                          <a:latin typeface="Segoe UI"/>
                          <a:cs typeface="Segoe UI"/>
                        </a:rPr>
                        <a:t>5</a:t>
                      </a:r>
                      <a:r>
                        <a:rPr sz="1100" spc="10" dirty="0">
                          <a:latin typeface="Segoe UI"/>
                          <a:cs typeface="Segoe UI"/>
                        </a:rPr>
                        <a:t>,</a:t>
                      </a:r>
                      <a:r>
                        <a:rPr sz="1100" spc="15" dirty="0">
                          <a:latin typeface="Segoe UI"/>
                          <a:cs typeface="Segoe UI"/>
                        </a:rPr>
                        <a:t>600</a:t>
                      </a:r>
                      <a:endParaRPr sz="1100">
                        <a:latin typeface="Segoe UI"/>
                        <a:cs typeface="Segoe UI"/>
                      </a:endParaRPr>
                    </a:p>
                  </a:txBody>
                  <a:tcPr marL="0" marR="0" marT="48895"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EAF1DD"/>
                    </a:solidFill>
                  </a:tcPr>
                </a:tc>
                <a:tc>
                  <a:txBody>
                    <a:bodyPr/>
                    <a:lstStyle/>
                    <a:p>
                      <a:pPr marR="170815" algn="r">
                        <a:lnSpc>
                          <a:spcPct val="100000"/>
                        </a:lnSpc>
                        <a:spcBef>
                          <a:spcPts val="385"/>
                        </a:spcBef>
                      </a:pPr>
                      <a:r>
                        <a:rPr sz="1100" spc="25" dirty="0">
                          <a:latin typeface="Segoe UI"/>
                          <a:cs typeface="Segoe UI"/>
                        </a:rPr>
                        <a:t>3</a:t>
                      </a:r>
                      <a:r>
                        <a:rPr sz="1100" spc="10" dirty="0">
                          <a:latin typeface="Segoe UI"/>
                          <a:cs typeface="Segoe UI"/>
                        </a:rPr>
                        <a:t>,</a:t>
                      </a:r>
                      <a:r>
                        <a:rPr sz="1100" spc="15" dirty="0">
                          <a:latin typeface="Segoe UI"/>
                          <a:cs typeface="Segoe UI"/>
                        </a:rPr>
                        <a:t>00</a:t>
                      </a:r>
                      <a:r>
                        <a:rPr sz="1100" spc="10" dirty="0">
                          <a:latin typeface="Segoe UI"/>
                          <a:cs typeface="Segoe UI"/>
                        </a:rPr>
                        <a:t>,</a:t>
                      </a:r>
                      <a:r>
                        <a:rPr sz="1100" spc="25" dirty="0">
                          <a:latin typeface="Segoe UI"/>
                          <a:cs typeface="Segoe UI"/>
                        </a:rPr>
                        <a:t>0</a:t>
                      </a:r>
                      <a:r>
                        <a:rPr sz="1100" spc="15" dirty="0">
                          <a:latin typeface="Segoe UI"/>
                          <a:cs typeface="Segoe UI"/>
                        </a:rPr>
                        <a:t>00</a:t>
                      </a:r>
                      <a:endParaRPr sz="1100">
                        <a:latin typeface="Segoe UI"/>
                        <a:cs typeface="Segoe UI"/>
                      </a:endParaRPr>
                    </a:p>
                  </a:txBody>
                  <a:tcPr marL="0" marR="0" marT="48895"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EAF1DD"/>
                    </a:solidFill>
                  </a:tcPr>
                </a:tc>
                <a:tc>
                  <a:txBody>
                    <a:bodyPr/>
                    <a:lstStyle/>
                    <a:p>
                      <a:pPr marL="135255">
                        <a:lnSpc>
                          <a:spcPct val="100000"/>
                        </a:lnSpc>
                        <a:spcBef>
                          <a:spcPts val="385"/>
                        </a:spcBef>
                      </a:pPr>
                      <a:r>
                        <a:rPr sz="1100" spc="15" dirty="0">
                          <a:latin typeface="Segoe UI"/>
                          <a:cs typeface="Segoe UI"/>
                        </a:rPr>
                        <a:t>0.658</a:t>
                      </a:r>
                      <a:endParaRPr sz="1100">
                        <a:latin typeface="Segoe UI"/>
                        <a:cs typeface="Segoe UI"/>
                      </a:endParaRPr>
                    </a:p>
                  </a:txBody>
                  <a:tcPr marL="0" marR="0" marT="48895"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EAF1DD"/>
                    </a:solidFill>
                  </a:tcPr>
                </a:tc>
                <a:tc>
                  <a:txBody>
                    <a:bodyPr/>
                    <a:lstStyle/>
                    <a:p>
                      <a:pPr marR="170815" algn="r">
                        <a:lnSpc>
                          <a:spcPct val="100000"/>
                        </a:lnSpc>
                        <a:spcBef>
                          <a:spcPts val="385"/>
                        </a:spcBef>
                      </a:pPr>
                      <a:r>
                        <a:rPr sz="1100" spc="25" dirty="0">
                          <a:latin typeface="Segoe UI"/>
                          <a:cs typeface="Segoe UI"/>
                        </a:rPr>
                        <a:t>1</a:t>
                      </a:r>
                      <a:r>
                        <a:rPr sz="1100" spc="10" dirty="0">
                          <a:latin typeface="Segoe UI"/>
                          <a:cs typeface="Segoe UI"/>
                        </a:rPr>
                        <a:t>,</a:t>
                      </a:r>
                      <a:r>
                        <a:rPr sz="1100" spc="15" dirty="0">
                          <a:latin typeface="Segoe UI"/>
                          <a:cs typeface="Segoe UI"/>
                        </a:rPr>
                        <a:t>97</a:t>
                      </a:r>
                      <a:r>
                        <a:rPr sz="1100" spc="10" dirty="0">
                          <a:latin typeface="Segoe UI"/>
                          <a:cs typeface="Segoe UI"/>
                        </a:rPr>
                        <a:t>,</a:t>
                      </a:r>
                      <a:r>
                        <a:rPr sz="1100" spc="25" dirty="0">
                          <a:latin typeface="Segoe UI"/>
                          <a:cs typeface="Segoe UI"/>
                        </a:rPr>
                        <a:t>4</a:t>
                      </a:r>
                      <a:r>
                        <a:rPr sz="1100" spc="15" dirty="0">
                          <a:latin typeface="Segoe UI"/>
                          <a:cs typeface="Segoe UI"/>
                        </a:rPr>
                        <a:t>00</a:t>
                      </a:r>
                      <a:endParaRPr sz="1100">
                        <a:latin typeface="Segoe UI"/>
                        <a:cs typeface="Segoe UI"/>
                      </a:endParaRPr>
                    </a:p>
                  </a:txBody>
                  <a:tcPr marL="0" marR="0" marT="48895"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EAF1DD"/>
                    </a:solidFill>
                  </a:tcPr>
                </a:tc>
                <a:extLst>
                  <a:ext uri="{0D108BD9-81ED-4DB2-BD59-A6C34878D82A}">
                    <a16:rowId xmlns:a16="http://schemas.microsoft.com/office/drawing/2014/main" val="10004"/>
                  </a:ext>
                </a:extLst>
              </a:tr>
              <a:tr h="268224">
                <a:tc>
                  <a:txBody>
                    <a:bodyPr/>
                    <a:lstStyle/>
                    <a:p>
                      <a:pPr>
                        <a:lnSpc>
                          <a:spcPct val="100000"/>
                        </a:lnSpc>
                      </a:pPr>
                      <a:endParaRPr sz="1000">
                        <a:latin typeface="Times New Roman"/>
                        <a:cs typeface="Times New Roman"/>
                      </a:endParaRPr>
                    </a:p>
                  </a:txBody>
                  <a:tcPr marL="0" marR="0" marT="0"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EAF1DD"/>
                    </a:solidFill>
                  </a:tcPr>
                </a:tc>
                <a:tc>
                  <a:txBody>
                    <a:bodyPr/>
                    <a:lstStyle/>
                    <a:p>
                      <a:pPr>
                        <a:lnSpc>
                          <a:spcPct val="100000"/>
                        </a:lnSpc>
                      </a:pPr>
                      <a:endParaRPr sz="1000">
                        <a:latin typeface="Times New Roman"/>
                        <a:cs typeface="Times New Roman"/>
                      </a:endParaRPr>
                    </a:p>
                  </a:txBody>
                  <a:tcPr marL="0" marR="0" marT="0"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EAF1DD"/>
                    </a:solidFill>
                  </a:tcPr>
                </a:tc>
                <a:tc>
                  <a:txBody>
                    <a:bodyPr/>
                    <a:lstStyle/>
                    <a:p>
                      <a:pPr>
                        <a:lnSpc>
                          <a:spcPct val="100000"/>
                        </a:lnSpc>
                      </a:pPr>
                      <a:endParaRPr sz="1000">
                        <a:latin typeface="Times New Roman"/>
                        <a:cs typeface="Times New Roman"/>
                      </a:endParaRPr>
                    </a:p>
                  </a:txBody>
                  <a:tcPr marL="0" marR="0" marT="0"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EAF1DD"/>
                    </a:solidFill>
                  </a:tcPr>
                </a:tc>
                <a:tc>
                  <a:txBody>
                    <a:bodyPr/>
                    <a:lstStyle/>
                    <a:p>
                      <a:pPr marR="168910" algn="r">
                        <a:lnSpc>
                          <a:spcPct val="100000"/>
                        </a:lnSpc>
                        <a:spcBef>
                          <a:spcPts val="385"/>
                        </a:spcBef>
                      </a:pPr>
                      <a:r>
                        <a:rPr sz="1100" spc="10" dirty="0">
                          <a:latin typeface="Segoe UI"/>
                          <a:cs typeface="Segoe UI"/>
                        </a:rPr>
                        <a:t>(</a:t>
                      </a:r>
                      <a:r>
                        <a:rPr sz="1100" spc="15" dirty="0">
                          <a:latin typeface="Segoe UI"/>
                          <a:cs typeface="Segoe UI"/>
                        </a:rPr>
                        <a:t>4</a:t>
                      </a:r>
                      <a:r>
                        <a:rPr sz="1100" spc="25" dirty="0">
                          <a:latin typeface="Segoe UI"/>
                          <a:cs typeface="Segoe UI"/>
                        </a:rPr>
                        <a:t>0</a:t>
                      </a:r>
                      <a:r>
                        <a:rPr sz="1100" spc="15" dirty="0">
                          <a:latin typeface="Segoe UI"/>
                          <a:cs typeface="Segoe UI"/>
                        </a:rPr>
                        <a:t>0)</a:t>
                      </a:r>
                      <a:endParaRPr sz="1100">
                        <a:latin typeface="Segoe UI"/>
                        <a:cs typeface="Segoe UI"/>
                      </a:endParaRPr>
                    </a:p>
                  </a:txBody>
                  <a:tcPr marL="0" marR="0" marT="48895"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EAF1DD"/>
                    </a:solidFill>
                  </a:tcPr>
                </a:tc>
                <a:tc>
                  <a:txBody>
                    <a:bodyPr/>
                    <a:lstStyle/>
                    <a:p>
                      <a:pPr>
                        <a:lnSpc>
                          <a:spcPct val="100000"/>
                        </a:lnSpc>
                      </a:pPr>
                      <a:endParaRPr sz="1000">
                        <a:latin typeface="Times New Roman"/>
                        <a:cs typeface="Times New Roman"/>
                      </a:endParaRPr>
                    </a:p>
                  </a:txBody>
                  <a:tcPr marL="0" marR="0" marT="0"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EAF1DD"/>
                    </a:solidFill>
                  </a:tcPr>
                </a:tc>
                <a:tc>
                  <a:txBody>
                    <a:bodyPr/>
                    <a:lstStyle/>
                    <a:p>
                      <a:pPr>
                        <a:lnSpc>
                          <a:spcPct val="100000"/>
                        </a:lnSpc>
                      </a:pPr>
                      <a:endParaRPr sz="1000">
                        <a:latin typeface="Times New Roman"/>
                        <a:cs typeface="Times New Roman"/>
                      </a:endParaRPr>
                    </a:p>
                  </a:txBody>
                  <a:tcPr marL="0" marR="0" marT="0"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EAF1DD"/>
                    </a:solidFill>
                  </a:tcPr>
                </a:tc>
                <a:tc>
                  <a:txBody>
                    <a:bodyPr/>
                    <a:lstStyle/>
                    <a:p>
                      <a:pPr marR="170815" algn="r">
                        <a:lnSpc>
                          <a:spcPct val="100000"/>
                        </a:lnSpc>
                        <a:spcBef>
                          <a:spcPts val="385"/>
                        </a:spcBef>
                      </a:pPr>
                      <a:r>
                        <a:rPr sz="1100" spc="15" dirty="0">
                          <a:latin typeface="Segoe UI"/>
                          <a:cs typeface="Segoe UI"/>
                        </a:rPr>
                        <a:t>1</a:t>
                      </a:r>
                      <a:r>
                        <a:rPr sz="1100" spc="25" dirty="0">
                          <a:latin typeface="Segoe UI"/>
                          <a:cs typeface="Segoe UI"/>
                        </a:rPr>
                        <a:t>6</a:t>
                      </a:r>
                      <a:r>
                        <a:rPr sz="1100" spc="10" dirty="0">
                          <a:latin typeface="Segoe UI"/>
                          <a:cs typeface="Segoe UI"/>
                        </a:rPr>
                        <a:t>,</a:t>
                      </a:r>
                      <a:r>
                        <a:rPr sz="1100" spc="15" dirty="0">
                          <a:latin typeface="Segoe UI"/>
                          <a:cs typeface="Segoe UI"/>
                        </a:rPr>
                        <a:t>500</a:t>
                      </a:r>
                      <a:endParaRPr sz="1100">
                        <a:latin typeface="Segoe UI"/>
                        <a:cs typeface="Segoe UI"/>
                      </a:endParaRPr>
                    </a:p>
                  </a:txBody>
                  <a:tcPr marL="0" marR="0" marT="48895"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EAF1DD"/>
                    </a:solidFill>
                  </a:tcPr>
                </a:tc>
                <a:extLst>
                  <a:ext uri="{0D108BD9-81ED-4DB2-BD59-A6C34878D82A}">
                    <a16:rowId xmlns:a16="http://schemas.microsoft.com/office/drawing/2014/main" val="10005"/>
                  </a:ext>
                </a:extLst>
              </a:tr>
            </a:tbl>
          </a:graphicData>
        </a:graphic>
      </p:graphicFrame>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 name="object 3"/>
          <p:cNvSpPr txBox="1"/>
          <p:nvPr/>
        </p:nvSpPr>
        <p:spPr>
          <a:xfrm>
            <a:off x="5091176" y="746251"/>
            <a:ext cx="316865" cy="193675"/>
          </a:xfrm>
          <a:prstGeom prst="rect">
            <a:avLst/>
          </a:prstGeom>
        </p:spPr>
        <p:txBody>
          <a:bodyPr vert="horz" wrap="square" lIns="0" tIns="12700" rIns="0" bIns="0" rtlCol="0">
            <a:spAutoFit/>
          </a:bodyPr>
          <a:lstStyle/>
          <a:p>
            <a:pPr marL="12700">
              <a:lnSpc>
                <a:spcPct val="100000"/>
              </a:lnSpc>
              <a:spcBef>
                <a:spcPts val="100"/>
              </a:spcBef>
            </a:pPr>
            <a:r>
              <a:rPr sz="1100" b="1" spc="25" dirty="0">
                <a:solidFill>
                  <a:srgbClr val="FFFFFF"/>
                </a:solidFill>
                <a:latin typeface="Segoe UI"/>
                <a:cs typeface="Segoe UI"/>
              </a:rPr>
              <a:t>7</a:t>
            </a:r>
            <a:r>
              <a:rPr sz="1100" b="1" spc="10" dirty="0">
                <a:solidFill>
                  <a:srgbClr val="FFFFFF"/>
                </a:solidFill>
                <a:latin typeface="Segoe UI"/>
                <a:cs typeface="Segoe UI"/>
              </a:rPr>
              <a:t>.</a:t>
            </a:r>
            <a:r>
              <a:rPr sz="1100" b="1" spc="25" dirty="0">
                <a:solidFill>
                  <a:srgbClr val="FFFFFF"/>
                </a:solidFill>
                <a:latin typeface="Segoe UI"/>
                <a:cs typeface="Segoe UI"/>
              </a:rPr>
              <a:t>47</a:t>
            </a:r>
            <a:endParaRPr sz="1100">
              <a:latin typeface="Segoe UI"/>
              <a:cs typeface="Segoe UI"/>
            </a:endParaRPr>
          </a:p>
        </p:txBody>
      </p:sp>
      <p:sp>
        <p:nvSpPr>
          <p:cNvPr id="5" name="object 5"/>
          <p:cNvSpPr txBox="1"/>
          <p:nvPr/>
        </p:nvSpPr>
        <p:spPr>
          <a:xfrm>
            <a:off x="901700" y="1264411"/>
            <a:ext cx="3246120" cy="193675"/>
          </a:xfrm>
          <a:prstGeom prst="rect">
            <a:avLst/>
          </a:prstGeom>
        </p:spPr>
        <p:txBody>
          <a:bodyPr vert="horz" wrap="square" lIns="0" tIns="12700" rIns="0" bIns="0" rtlCol="0">
            <a:spAutoFit/>
          </a:bodyPr>
          <a:lstStyle/>
          <a:p>
            <a:pPr marL="12700">
              <a:lnSpc>
                <a:spcPct val="100000"/>
              </a:lnSpc>
              <a:spcBef>
                <a:spcPts val="100"/>
              </a:spcBef>
            </a:pPr>
            <a:r>
              <a:rPr sz="1100" spc="15" dirty="0">
                <a:latin typeface="Segoe UI"/>
                <a:cs typeface="Segoe UI"/>
              </a:rPr>
              <a:t>The internal rate </a:t>
            </a:r>
            <a:r>
              <a:rPr sz="1100" spc="10" dirty="0">
                <a:latin typeface="Segoe UI"/>
                <a:cs typeface="Segoe UI"/>
              </a:rPr>
              <a:t>can </a:t>
            </a:r>
            <a:r>
              <a:rPr sz="1100" spc="5" dirty="0">
                <a:latin typeface="Segoe UI"/>
                <a:cs typeface="Segoe UI"/>
              </a:rPr>
              <a:t>be </a:t>
            </a:r>
            <a:r>
              <a:rPr sz="1100" spc="15" dirty="0">
                <a:latin typeface="Segoe UI"/>
                <a:cs typeface="Segoe UI"/>
              </a:rPr>
              <a:t>obtained </a:t>
            </a:r>
            <a:r>
              <a:rPr sz="1100" spc="5" dirty="0">
                <a:latin typeface="Segoe UI"/>
                <a:cs typeface="Segoe UI"/>
              </a:rPr>
              <a:t>by</a:t>
            </a:r>
            <a:r>
              <a:rPr sz="1100" spc="130" dirty="0">
                <a:latin typeface="Segoe UI"/>
                <a:cs typeface="Segoe UI"/>
              </a:rPr>
              <a:t> </a:t>
            </a:r>
            <a:r>
              <a:rPr sz="1100" spc="15" dirty="0">
                <a:latin typeface="Segoe UI"/>
                <a:cs typeface="Segoe UI"/>
              </a:rPr>
              <a:t>interpolation:</a:t>
            </a:r>
            <a:endParaRPr sz="1100">
              <a:latin typeface="Segoe UI"/>
              <a:cs typeface="Segoe UI"/>
            </a:endParaRPr>
          </a:p>
        </p:txBody>
      </p:sp>
      <p:sp>
        <p:nvSpPr>
          <p:cNvPr id="6" name="object 6"/>
          <p:cNvSpPr txBox="1"/>
          <p:nvPr/>
        </p:nvSpPr>
        <p:spPr>
          <a:xfrm>
            <a:off x="1242242" y="1614932"/>
            <a:ext cx="2781300" cy="193675"/>
          </a:xfrm>
          <a:prstGeom prst="rect">
            <a:avLst/>
          </a:prstGeom>
        </p:spPr>
        <p:txBody>
          <a:bodyPr vert="horz" wrap="square" lIns="0" tIns="12700" rIns="0" bIns="0" rtlCol="0">
            <a:spAutoFit/>
          </a:bodyPr>
          <a:lstStyle/>
          <a:p>
            <a:pPr marL="38100">
              <a:lnSpc>
                <a:spcPct val="100000"/>
              </a:lnSpc>
              <a:spcBef>
                <a:spcPts val="100"/>
              </a:spcBef>
              <a:tabLst>
                <a:tab pos="597535" algn="l"/>
                <a:tab pos="1294765" algn="l"/>
                <a:tab pos="1923414" algn="l"/>
              </a:tabLst>
            </a:pPr>
            <a:r>
              <a:rPr sz="1650" spc="-7" baseline="5050" dirty="0">
                <a:latin typeface="Segoe UI"/>
                <a:cs typeface="Segoe UI"/>
              </a:rPr>
              <a:t>IRR</a:t>
            </a:r>
            <a:r>
              <a:rPr sz="700" spc="-5" dirty="0">
                <a:latin typeface="Segoe UI"/>
                <a:cs typeface="Segoe UI"/>
              </a:rPr>
              <a:t>X	</a:t>
            </a:r>
            <a:r>
              <a:rPr sz="1575" spc="37" baseline="5291" dirty="0">
                <a:latin typeface="Segoe UI"/>
                <a:cs typeface="Segoe UI"/>
              </a:rPr>
              <a:t>=</a:t>
            </a:r>
            <a:r>
              <a:rPr sz="1575" spc="-240" baseline="5291" dirty="0">
                <a:latin typeface="Segoe UI"/>
                <a:cs typeface="Segoe UI"/>
              </a:rPr>
              <a:t> </a:t>
            </a:r>
            <a:r>
              <a:rPr sz="1575" spc="75" baseline="5291" dirty="0">
                <a:latin typeface="Segoe UI"/>
                <a:cs typeface="Segoe UI"/>
              </a:rPr>
              <a:t>20%+</a:t>
            </a:r>
            <a:r>
              <a:rPr sz="1575" u="sng" spc="75" baseline="39682" dirty="0">
                <a:uFill>
                  <a:solidFill>
                    <a:srgbClr val="000000"/>
                  </a:solidFill>
                </a:uFill>
                <a:latin typeface="Segoe UI"/>
                <a:cs typeface="Segoe UI"/>
              </a:rPr>
              <a:t> 	</a:t>
            </a:r>
            <a:r>
              <a:rPr sz="1575" u="sng" spc="52" baseline="39682" dirty="0">
                <a:uFill>
                  <a:solidFill>
                    <a:srgbClr val="000000"/>
                  </a:solidFill>
                </a:uFill>
                <a:latin typeface="Segoe UI"/>
                <a:cs typeface="Segoe UI"/>
              </a:rPr>
              <a:t>14,950	</a:t>
            </a:r>
            <a:r>
              <a:rPr sz="1575" spc="67" baseline="5291" dirty="0">
                <a:latin typeface="Segoe UI"/>
                <a:cs typeface="Segoe UI"/>
              </a:rPr>
              <a:t>×(25%-20%)</a:t>
            </a:r>
            <a:endParaRPr sz="1575" baseline="5291">
              <a:latin typeface="Segoe UI"/>
              <a:cs typeface="Segoe UI"/>
            </a:endParaRPr>
          </a:p>
        </p:txBody>
      </p:sp>
      <p:sp>
        <p:nvSpPr>
          <p:cNvPr id="7" name="object 7"/>
          <p:cNvSpPr txBox="1"/>
          <p:nvPr/>
        </p:nvSpPr>
        <p:spPr>
          <a:xfrm>
            <a:off x="2321518" y="1714027"/>
            <a:ext cx="854710" cy="191135"/>
          </a:xfrm>
          <a:prstGeom prst="rect">
            <a:avLst/>
          </a:prstGeom>
        </p:spPr>
        <p:txBody>
          <a:bodyPr vert="horz" wrap="square" lIns="0" tIns="17145" rIns="0" bIns="0" rtlCol="0">
            <a:spAutoFit/>
          </a:bodyPr>
          <a:lstStyle/>
          <a:p>
            <a:pPr marL="12700">
              <a:lnSpc>
                <a:spcPct val="100000"/>
              </a:lnSpc>
              <a:spcBef>
                <a:spcPts val="135"/>
              </a:spcBef>
            </a:pPr>
            <a:r>
              <a:rPr sz="1050" spc="35" dirty="0">
                <a:latin typeface="Segoe UI"/>
                <a:cs typeface="Segoe UI"/>
              </a:rPr>
              <a:t>14,950</a:t>
            </a:r>
            <a:r>
              <a:rPr sz="1050" spc="-145" dirty="0">
                <a:latin typeface="Segoe UI"/>
                <a:cs typeface="Segoe UI"/>
              </a:rPr>
              <a:t> </a:t>
            </a:r>
            <a:r>
              <a:rPr sz="1050" spc="15" dirty="0">
                <a:latin typeface="Segoe UI"/>
                <a:cs typeface="Segoe UI"/>
              </a:rPr>
              <a:t>-</a:t>
            </a:r>
            <a:r>
              <a:rPr sz="1050" spc="-140" dirty="0">
                <a:latin typeface="Segoe UI"/>
                <a:cs typeface="Segoe UI"/>
              </a:rPr>
              <a:t> </a:t>
            </a:r>
            <a:r>
              <a:rPr sz="1050" spc="20" dirty="0">
                <a:latin typeface="Segoe UI"/>
                <a:cs typeface="Segoe UI"/>
              </a:rPr>
              <a:t>(400)</a:t>
            </a:r>
            <a:endParaRPr sz="1050">
              <a:latin typeface="Segoe UI"/>
              <a:cs typeface="Segoe UI"/>
            </a:endParaRPr>
          </a:p>
        </p:txBody>
      </p:sp>
      <p:sp>
        <p:nvSpPr>
          <p:cNvPr id="8" name="object 8"/>
          <p:cNvSpPr txBox="1"/>
          <p:nvPr/>
        </p:nvSpPr>
        <p:spPr>
          <a:xfrm>
            <a:off x="3225937" y="2120840"/>
            <a:ext cx="78740" cy="186055"/>
          </a:xfrm>
          <a:prstGeom prst="rect">
            <a:avLst/>
          </a:prstGeom>
        </p:spPr>
        <p:txBody>
          <a:bodyPr vert="horz" wrap="square" lIns="0" tIns="12700" rIns="0" bIns="0" rtlCol="0">
            <a:spAutoFit/>
          </a:bodyPr>
          <a:lstStyle/>
          <a:p>
            <a:pPr marL="12700">
              <a:lnSpc>
                <a:spcPct val="100000"/>
              </a:lnSpc>
              <a:spcBef>
                <a:spcPts val="100"/>
              </a:spcBef>
            </a:pPr>
            <a:r>
              <a:rPr sz="1050" spc="15" dirty="0">
                <a:latin typeface="Symbol"/>
                <a:cs typeface="Symbol"/>
              </a:rPr>
              <a:t></a:t>
            </a:r>
            <a:endParaRPr sz="1050">
              <a:latin typeface="Symbol"/>
              <a:cs typeface="Symbol"/>
            </a:endParaRPr>
          </a:p>
        </p:txBody>
      </p:sp>
      <p:sp>
        <p:nvSpPr>
          <p:cNvPr id="9" name="object 9"/>
          <p:cNvSpPr txBox="1"/>
          <p:nvPr/>
        </p:nvSpPr>
        <p:spPr>
          <a:xfrm>
            <a:off x="2407307" y="2204733"/>
            <a:ext cx="897890" cy="186055"/>
          </a:xfrm>
          <a:prstGeom prst="rect">
            <a:avLst/>
          </a:prstGeom>
        </p:spPr>
        <p:txBody>
          <a:bodyPr vert="horz" wrap="square" lIns="0" tIns="12700" rIns="0" bIns="0" rtlCol="0">
            <a:spAutoFit/>
          </a:bodyPr>
          <a:lstStyle/>
          <a:p>
            <a:pPr marL="12700">
              <a:lnSpc>
                <a:spcPct val="100000"/>
              </a:lnSpc>
              <a:spcBef>
                <a:spcPts val="100"/>
              </a:spcBef>
              <a:tabLst>
                <a:tab pos="831215" algn="l"/>
              </a:tabLst>
            </a:pPr>
            <a:r>
              <a:rPr sz="1050" spc="15" dirty="0">
                <a:latin typeface="Symbol"/>
                <a:cs typeface="Symbol"/>
              </a:rPr>
              <a:t></a:t>
            </a:r>
            <a:r>
              <a:rPr sz="1050" spc="15" dirty="0">
                <a:latin typeface="Times New Roman"/>
                <a:cs typeface="Times New Roman"/>
              </a:rPr>
              <a:t>	</a:t>
            </a:r>
            <a:r>
              <a:rPr sz="1050" spc="15" dirty="0">
                <a:latin typeface="Symbol"/>
                <a:cs typeface="Symbol"/>
              </a:rPr>
              <a:t></a:t>
            </a:r>
            <a:endParaRPr sz="1050">
              <a:latin typeface="Symbol"/>
              <a:cs typeface="Symbol"/>
            </a:endParaRPr>
          </a:p>
        </p:txBody>
      </p:sp>
      <p:sp>
        <p:nvSpPr>
          <p:cNvPr id="10" name="object 10"/>
          <p:cNvSpPr txBox="1"/>
          <p:nvPr/>
        </p:nvSpPr>
        <p:spPr>
          <a:xfrm>
            <a:off x="2381907" y="2186164"/>
            <a:ext cx="564515" cy="186055"/>
          </a:xfrm>
          <a:prstGeom prst="rect">
            <a:avLst/>
          </a:prstGeom>
        </p:spPr>
        <p:txBody>
          <a:bodyPr vert="horz" wrap="square" lIns="0" tIns="12700" rIns="0" bIns="0" rtlCol="0">
            <a:spAutoFit/>
          </a:bodyPr>
          <a:lstStyle/>
          <a:p>
            <a:pPr marL="38100">
              <a:lnSpc>
                <a:spcPct val="100000"/>
              </a:lnSpc>
              <a:spcBef>
                <a:spcPts val="100"/>
              </a:spcBef>
            </a:pPr>
            <a:r>
              <a:rPr sz="1575" spc="22" baseline="26455" dirty="0">
                <a:latin typeface="Symbol"/>
                <a:cs typeface="Symbol"/>
              </a:rPr>
              <a:t></a:t>
            </a:r>
            <a:r>
              <a:rPr sz="1575" spc="-232" baseline="26455" dirty="0">
                <a:latin typeface="Times New Roman"/>
                <a:cs typeface="Times New Roman"/>
              </a:rPr>
              <a:t> </a:t>
            </a:r>
            <a:r>
              <a:rPr sz="1050" spc="35" dirty="0">
                <a:latin typeface="Segoe UI"/>
                <a:cs typeface="Segoe UI"/>
              </a:rPr>
              <a:t>15,350</a:t>
            </a:r>
            <a:endParaRPr sz="1050">
              <a:latin typeface="Segoe UI"/>
              <a:cs typeface="Segoe UI"/>
            </a:endParaRPr>
          </a:p>
        </p:txBody>
      </p:sp>
      <p:sp>
        <p:nvSpPr>
          <p:cNvPr id="11" name="object 11"/>
          <p:cNvSpPr txBox="1"/>
          <p:nvPr/>
        </p:nvSpPr>
        <p:spPr>
          <a:xfrm>
            <a:off x="1790754" y="2076281"/>
            <a:ext cx="2150745" cy="193675"/>
          </a:xfrm>
          <a:prstGeom prst="rect">
            <a:avLst/>
          </a:prstGeom>
        </p:spPr>
        <p:txBody>
          <a:bodyPr vert="horz" wrap="square" lIns="0" tIns="12700" rIns="0" bIns="0" rtlCol="0">
            <a:spAutoFit/>
          </a:bodyPr>
          <a:lstStyle/>
          <a:p>
            <a:pPr marL="38100">
              <a:lnSpc>
                <a:spcPct val="100000"/>
              </a:lnSpc>
              <a:spcBef>
                <a:spcPts val="100"/>
              </a:spcBef>
            </a:pPr>
            <a:r>
              <a:rPr sz="1650" baseline="2525" dirty="0">
                <a:latin typeface="Segoe UI"/>
                <a:cs typeface="Segoe UI"/>
              </a:rPr>
              <a:t>=</a:t>
            </a:r>
            <a:r>
              <a:rPr sz="1650" spc="-15" baseline="2525" dirty="0">
                <a:latin typeface="Segoe UI"/>
                <a:cs typeface="Segoe UI"/>
              </a:rPr>
              <a:t> </a:t>
            </a:r>
            <a:r>
              <a:rPr sz="1650" baseline="2525" dirty="0">
                <a:latin typeface="Segoe UI"/>
                <a:cs typeface="Segoe UI"/>
              </a:rPr>
              <a:t>20%</a:t>
            </a:r>
            <a:r>
              <a:rPr sz="1650" spc="-15" baseline="2525" dirty="0">
                <a:latin typeface="Segoe UI"/>
                <a:cs typeface="Segoe UI"/>
              </a:rPr>
              <a:t> </a:t>
            </a:r>
            <a:r>
              <a:rPr sz="1650" baseline="2525" dirty="0">
                <a:latin typeface="Segoe UI"/>
                <a:cs typeface="Segoe UI"/>
              </a:rPr>
              <a:t>+</a:t>
            </a:r>
            <a:r>
              <a:rPr sz="1650" spc="202" baseline="2525" dirty="0">
                <a:latin typeface="Segoe UI"/>
                <a:cs typeface="Segoe UI"/>
              </a:rPr>
              <a:t> </a:t>
            </a:r>
            <a:r>
              <a:rPr sz="1575" spc="22" baseline="31746" dirty="0">
                <a:latin typeface="Symbol"/>
                <a:cs typeface="Symbol"/>
              </a:rPr>
              <a:t></a:t>
            </a:r>
            <a:r>
              <a:rPr sz="1575" spc="-209" baseline="31746" dirty="0">
                <a:latin typeface="Times New Roman"/>
                <a:cs typeface="Times New Roman"/>
              </a:rPr>
              <a:t> </a:t>
            </a:r>
            <a:r>
              <a:rPr sz="1575" u="sng" spc="52" baseline="34391" dirty="0">
                <a:uFill>
                  <a:solidFill>
                    <a:srgbClr val="000000"/>
                  </a:solidFill>
                </a:uFill>
                <a:latin typeface="Segoe UI"/>
                <a:cs typeface="Segoe UI"/>
              </a:rPr>
              <a:t>14,950</a:t>
            </a:r>
            <a:r>
              <a:rPr sz="1575" spc="-187" baseline="34391" dirty="0">
                <a:latin typeface="Segoe UI"/>
                <a:cs typeface="Segoe UI"/>
              </a:rPr>
              <a:t> </a:t>
            </a:r>
            <a:r>
              <a:rPr sz="1050" spc="30" dirty="0">
                <a:latin typeface="Segoe UI"/>
                <a:cs typeface="Segoe UI"/>
              </a:rPr>
              <a:t>×</a:t>
            </a:r>
            <a:r>
              <a:rPr sz="1050" spc="-225" dirty="0">
                <a:latin typeface="Segoe UI"/>
                <a:cs typeface="Segoe UI"/>
              </a:rPr>
              <a:t> </a:t>
            </a:r>
            <a:r>
              <a:rPr sz="1050" spc="30" dirty="0">
                <a:latin typeface="Segoe UI"/>
                <a:cs typeface="Segoe UI"/>
              </a:rPr>
              <a:t>5%</a:t>
            </a:r>
            <a:r>
              <a:rPr sz="1050" spc="-170" dirty="0">
                <a:latin typeface="Segoe UI"/>
                <a:cs typeface="Segoe UI"/>
              </a:rPr>
              <a:t> </a:t>
            </a:r>
            <a:r>
              <a:rPr sz="1575" spc="22" baseline="31746" dirty="0">
                <a:latin typeface="Symbol"/>
                <a:cs typeface="Symbol"/>
              </a:rPr>
              <a:t></a:t>
            </a:r>
            <a:r>
              <a:rPr sz="1575" spc="-44" baseline="31746" dirty="0">
                <a:latin typeface="Times New Roman"/>
                <a:cs typeface="Times New Roman"/>
              </a:rPr>
              <a:t> </a:t>
            </a:r>
            <a:r>
              <a:rPr sz="1650" baseline="2525" dirty="0">
                <a:latin typeface="Segoe UI"/>
                <a:cs typeface="Segoe UI"/>
              </a:rPr>
              <a:t>= </a:t>
            </a:r>
            <a:r>
              <a:rPr sz="1650" spc="-7" baseline="2525" dirty="0">
                <a:latin typeface="Segoe UI"/>
                <a:cs typeface="Segoe UI"/>
              </a:rPr>
              <a:t>24.87%</a:t>
            </a:r>
            <a:endParaRPr sz="1650" baseline="2525">
              <a:latin typeface="Segoe UI"/>
              <a:cs typeface="Segoe UI"/>
            </a:endParaRPr>
          </a:p>
        </p:txBody>
      </p:sp>
      <p:sp>
        <p:nvSpPr>
          <p:cNvPr id="12" name="object 12"/>
          <p:cNvSpPr txBox="1"/>
          <p:nvPr/>
        </p:nvSpPr>
        <p:spPr>
          <a:xfrm>
            <a:off x="1267490" y="2546095"/>
            <a:ext cx="280670" cy="193675"/>
          </a:xfrm>
          <a:prstGeom prst="rect">
            <a:avLst/>
          </a:prstGeom>
        </p:spPr>
        <p:txBody>
          <a:bodyPr vert="horz" wrap="square" lIns="0" tIns="12700" rIns="0" bIns="0" rtlCol="0">
            <a:spAutoFit/>
          </a:bodyPr>
          <a:lstStyle/>
          <a:p>
            <a:pPr marL="12700">
              <a:lnSpc>
                <a:spcPct val="100000"/>
              </a:lnSpc>
              <a:spcBef>
                <a:spcPts val="100"/>
              </a:spcBef>
            </a:pPr>
            <a:r>
              <a:rPr sz="1650" spc="-15" baseline="5050" dirty="0">
                <a:latin typeface="Segoe UI"/>
                <a:cs typeface="Segoe UI"/>
              </a:rPr>
              <a:t>I</a:t>
            </a:r>
            <a:r>
              <a:rPr sz="1650" spc="-7" baseline="5050" dirty="0">
                <a:latin typeface="Segoe UI"/>
                <a:cs typeface="Segoe UI"/>
              </a:rPr>
              <a:t>RR</a:t>
            </a:r>
            <a:r>
              <a:rPr sz="700" spc="-5" dirty="0">
                <a:latin typeface="Segoe UI"/>
                <a:cs typeface="Segoe UI"/>
              </a:rPr>
              <a:t>B</a:t>
            </a:r>
            <a:endParaRPr sz="700">
              <a:latin typeface="Segoe UI"/>
              <a:cs typeface="Segoe UI"/>
            </a:endParaRPr>
          </a:p>
        </p:txBody>
      </p:sp>
      <p:sp>
        <p:nvSpPr>
          <p:cNvPr id="13" name="object 13"/>
          <p:cNvSpPr txBox="1"/>
          <p:nvPr/>
        </p:nvSpPr>
        <p:spPr>
          <a:xfrm>
            <a:off x="1801807" y="2538321"/>
            <a:ext cx="2396490" cy="191135"/>
          </a:xfrm>
          <a:prstGeom prst="rect">
            <a:avLst/>
          </a:prstGeom>
        </p:spPr>
        <p:txBody>
          <a:bodyPr vert="horz" wrap="square" lIns="0" tIns="17145" rIns="0" bIns="0" rtlCol="0">
            <a:spAutoFit/>
          </a:bodyPr>
          <a:lstStyle/>
          <a:p>
            <a:pPr marL="38100">
              <a:lnSpc>
                <a:spcPct val="100000"/>
              </a:lnSpc>
              <a:spcBef>
                <a:spcPts val="135"/>
              </a:spcBef>
              <a:tabLst>
                <a:tab pos="827405" algn="l"/>
                <a:tab pos="1554480" algn="l"/>
              </a:tabLst>
            </a:pPr>
            <a:r>
              <a:rPr sz="1050" spc="60" dirty="0">
                <a:latin typeface="Segoe UI"/>
                <a:cs typeface="Segoe UI"/>
              </a:rPr>
              <a:t>=15%+</a:t>
            </a:r>
            <a:r>
              <a:rPr sz="1575" u="sng" spc="89" baseline="37037" dirty="0">
                <a:uFill>
                  <a:solidFill>
                    <a:srgbClr val="000000"/>
                  </a:solidFill>
                </a:uFill>
                <a:latin typeface="Segoe UI"/>
                <a:cs typeface="Segoe UI"/>
              </a:rPr>
              <a:t> 	</a:t>
            </a:r>
            <a:r>
              <a:rPr sz="1575" u="sng" spc="52" baseline="37037" dirty="0">
                <a:uFill>
                  <a:solidFill>
                    <a:srgbClr val="000000"/>
                  </a:solidFill>
                </a:uFill>
                <a:latin typeface="Segoe UI"/>
                <a:cs typeface="Segoe UI"/>
              </a:rPr>
              <a:t>16,500	</a:t>
            </a:r>
            <a:r>
              <a:rPr sz="1050" spc="40" dirty="0">
                <a:latin typeface="Segoe UI"/>
                <a:cs typeface="Segoe UI"/>
              </a:rPr>
              <a:t>×(20%-15%)</a:t>
            </a:r>
            <a:endParaRPr sz="1050">
              <a:latin typeface="Segoe UI"/>
              <a:cs typeface="Segoe UI"/>
            </a:endParaRPr>
          </a:p>
        </p:txBody>
      </p:sp>
      <p:sp>
        <p:nvSpPr>
          <p:cNvPr id="14" name="object 14"/>
          <p:cNvSpPr txBox="1"/>
          <p:nvPr/>
        </p:nvSpPr>
        <p:spPr>
          <a:xfrm>
            <a:off x="2315255" y="2644916"/>
            <a:ext cx="1051560" cy="191135"/>
          </a:xfrm>
          <a:prstGeom prst="rect">
            <a:avLst/>
          </a:prstGeom>
        </p:spPr>
        <p:txBody>
          <a:bodyPr vert="horz" wrap="square" lIns="0" tIns="17145" rIns="0" bIns="0" rtlCol="0">
            <a:spAutoFit/>
          </a:bodyPr>
          <a:lstStyle/>
          <a:p>
            <a:pPr marL="12700">
              <a:lnSpc>
                <a:spcPct val="100000"/>
              </a:lnSpc>
              <a:spcBef>
                <a:spcPts val="135"/>
              </a:spcBef>
            </a:pPr>
            <a:r>
              <a:rPr sz="1050" spc="35" dirty="0">
                <a:latin typeface="Segoe UI"/>
                <a:cs typeface="Segoe UI"/>
              </a:rPr>
              <a:t>16,500</a:t>
            </a:r>
            <a:r>
              <a:rPr sz="1050" spc="-140" dirty="0">
                <a:latin typeface="Segoe UI"/>
                <a:cs typeface="Segoe UI"/>
              </a:rPr>
              <a:t> </a:t>
            </a:r>
            <a:r>
              <a:rPr sz="1050" spc="20" dirty="0">
                <a:latin typeface="Segoe UI"/>
                <a:cs typeface="Segoe UI"/>
              </a:rPr>
              <a:t>-</a:t>
            </a:r>
            <a:r>
              <a:rPr sz="1050" spc="-140" dirty="0">
                <a:latin typeface="Segoe UI"/>
                <a:cs typeface="Segoe UI"/>
              </a:rPr>
              <a:t> </a:t>
            </a:r>
            <a:r>
              <a:rPr sz="1050" spc="35" dirty="0">
                <a:latin typeface="Segoe UI"/>
                <a:cs typeface="Segoe UI"/>
              </a:rPr>
              <a:t>(15,250)</a:t>
            </a:r>
            <a:endParaRPr sz="1050">
              <a:latin typeface="Segoe UI"/>
              <a:cs typeface="Segoe UI"/>
            </a:endParaRPr>
          </a:p>
        </p:txBody>
      </p:sp>
      <p:sp>
        <p:nvSpPr>
          <p:cNvPr id="15" name="object 15"/>
          <p:cNvSpPr txBox="1"/>
          <p:nvPr/>
        </p:nvSpPr>
        <p:spPr>
          <a:xfrm>
            <a:off x="3206999" y="3052386"/>
            <a:ext cx="80010" cy="186055"/>
          </a:xfrm>
          <a:prstGeom prst="rect">
            <a:avLst/>
          </a:prstGeom>
        </p:spPr>
        <p:txBody>
          <a:bodyPr vert="horz" wrap="square" lIns="0" tIns="12700" rIns="0" bIns="0" rtlCol="0">
            <a:spAutoFit/>
          </a:bodyPr>
          <a:lstStyle/>
          <a:p>
            <a:pPr marL="12700">
              <a:lnSpc>
                <a:spcPct val="100000"/>
              </a:lnSpc>
              <a:spcBef>
                <a:spcPts val="100"/>
              </a:spcBef>
            </a:pPr>
            <a:r>
              <a:rPr sz="1050" spc="25" dirty="0">
                <a:latin typeface="Symbol"/>
                <a:cs typeface="Symbol"/>
              </a:rPr>
              <a:t></a:t>
            </a:r>
            <a:endParaRPr sz="1050">
              <a:latin typeface="Symbol"/>
              <a:cs typeface="Symbol"/>
            </a:endParaRPr>
          </a:p>
        </p:txBody>
      </p:sp>
      <p:sp>
        <p:nvSpPr>
          <p:cNvPr id="16" name="object 16"/>
          <p:cNvSpPr txBox="1"/>
          <p:nvPr/>
        </p:nvSpPr>
        <p:spPr>
          <a:xfrm>
            <a:off x="2369611" y="3136279"/>
            <a:ext cx="80010" cy="186055"/>
          </a:xfrm>
          <a:prstGeom prst="rect">
            <a:avLst/>
          </a:prstGeom>
        </p:spPr>
        <p:txBody>
          <a:bodyPr vert="horz" wrap="square" lIns="0" tIns="12700" rIns="0" bIns="0" rtlCol="0">
            <a:spAutoFit/>
          </a:bodyPr>
          <a:lstStyle/>
          <a:p>
            <a:pPr marL="12700">
              <a:lnSpc>
                <a:spcPct val="100000"/>
              </a:lnSpc>
              <a:spcBef>
                <a:spcPts val="100"/>
              </a:spcBef>
            </a:pPr>
            <a:r>
              <a:rPr sz="1050" spc="25" dirty="0">
                <a:latin typeface="Symbol"/>
                <a:cs typeface="Symbol"/>
              </a:rPr>
              <a:t></a:t>
            </a:r>
            <a:endParaRPr sz="1050">
              <a:latin typeface="Symbol"/>
              <a:cs typeface="Symbol"/>
            </a:endParaRPr>
          </a:p>
        </p:txBody>
      </p:sp>
      <p:sp>
        <p:nvSpPr>
          <p:cNvPr id="17" name="object 17"/>
          <p:cNvSpPr txBox="1"/>
          <p:nvPr/>
        </p:nvSpPr>
        <p:spPr>
          <a:xfrm>
            <a:off x="3206999" y="3136279"/>
            <a:ext cx="80010" cy="186055"/>
          </a:xfrm>
          <a:prstGeom prst="rect">
            <a:avLst/>
          </a:prstGeom>
        </p:spPr>
        <p:txBody>
          <a:bodyPr vert="horz" wrap="square" lIns="0" tIns="12700" rIns="0" bIns="0" rtlCol="0">
            <a:spAutoFit/>
          </a:bodyPr>
          <a:lstStyle/>
          <a:p>
            <a:pPr marL="12700">
              <a:lnSpc>
                <a:spcPct val="100000"/>
              </a:lnSpc>
              <a:spcBef>
                <a:spcPts val="100"/>
              </a:spcBef>
            </a:pPr>
            <a:r>
              <a:rPr sz="1050" spc="25" dirty="0">
                <a:latin typeface="Symbol"/>
                <a:cs typeface="Symbol"/>
              </a:rPr>
              <a:t></a:t>
            </a:r>
            <a:endParaRPr sz="1050">
              <a:latin typeface="Symbol"/>
              <a:cs typeface="Symbol"/>
            </a:endParaRPr>
          </a:p>
        </p:txBody>
      </p:sp>
      <p:sp>
        <p:nvSpPr>
          <p:cNvPr id="18" name="object 18"/>
          <p:cNvSpPr txBox="1"/>
          <p:nvPr/>
        </p:nvSpPr>
        <p:spPr>
          <a:xfrm>
            <a:off x="2344211" y="3117711"/>
            <a:ext cx="584835" cy="186055"/>
          </a:xfrm>
          <a:prstGeom prst="rect">
            <a:avLst/>
          </a:prstGeom>
        </p:spPr>
        <p:txBody>
          <a:bodyPr vert="horz" wrap="square" lIns="0" tIns="12700" rIns="0" bIns="0" rtlCol="0">
            <a:spAutoFit/>
          </a:bodyPr>
          <a:lstStyle/>
          <a:p>
            <a:pPr marL="38100">
              <a:lnSpc>
                <a:spcPct val="100000"/>
              </a:lnSpc>
              <a:spcBef>
                <a:spcPts val="100"/>
              </a:spcBef>
            </a:pPr>
            <a:r>
              <a:rPr sz="1575" spc="37" baseline="26455" dirty="0">
                <a:latin typeface="Symbol"/>
                <a:cs typeface="Symbol"/>
              </a:rPr>
              <a:t></a:t>
            </a:r>
            <a:r>
              <a:rPr sz="1575" spc="-150" baseline="26455" dirty="0">
                <a:latin typeface="Times New Roman"/>
                <a:cs typeface="Times New Roman"/>
              </a:rPr>
              <a:t> </a:t>
            </a:r>
            <a:r>
              <a:rPr sz="1050" spc="50" dirty="0">
                <a:latin typeface="Segoe UI"/>
                <a:cs typeface="Segoe UI"/>
              </a:rPr>
              <a:t>31,750</a:t>
            </a:r>
            <a:endParaRPr sz="1050">
              <a:latin typeface="Segoe UI"/>
              <a:cs typeface="Segoe UI"/>
            </a:endParaRPr>
          </a:p>
        </p:txBody>
      </p:sp>
      <p:sp>
        <p:nvSpPr>
          <p:cNvPr id="19" name="object 19"/>
          <p:cNvSpPr txBox="1"/>
          <p:nvPr/>
        </p:nvSpPr>
        <p:spPr>
          <a:xfrm>
            <a:off x="1790767" y="3007827"/>
            <a:ext cx="2132965" cy="193675"/>
          </a:xfrm>
          <a:prstGeom prst="rect">
            <a:avLst/>
          </a:prstGeom>
        </p:spPr>
        <p:txBody>
          <a:bodyPr vert="horz" wrap="square" lIns="0" tIns="13335" rIns="0" bIns="0" rtlCol="0">
            <a:spAutoFit/>
          </a:bodyPr>
          <a:lstStyle/>
          <a:p>
            <a:pPr marL="38100">
              <a:lnSpc>
                <a:spcPct val="100000"/>
              </a:lnSpc>
              <a:spcBef>
                <a:spcPts val="105"/>
              </a:spcBef>
            </a:pPr>
            <a:r>
              <a:rPr sz="1650" baseline="2525" dirty="0">
                <a:latin typeface="Segoe UI"/>
                <a:cs typeface="Segoe UI"/>
              </a:rPr>
              <a:t>=15%</a:t>
            </a:r>
            <a:r>
              <a:rPr sz="1650" spc="-44" baseline="2525" dirty="0">
                <a:latin typeface="Segoe UI"/>
                <a:cs typeface="Segoe UI"/>
              </a:rPr>
              <a:t> </a:t>
            </a:r>
            <a:r>
              <a:rPr sz="1650" baseline="2525" dirty="0">
                <a:latin typeface="Segoe UI"/>
                <a:cs typeface="Segoe UI"/>
              </a:rPr>
              <a:t>+</a:t>
            </a:r>
            <a:r>
              <a:rPr sz="1650" spc="225" baseline="2525" dirty="0">
                <a:latin typeface="Segoe UI"/>
                <a:cs typeface="Segoe UI"/>
              </a:rPr>
              <a:t> </a:t>
            </a:r>
            <a:r>
              <a:rPr sz="1575" spc="37" baseline="31746" dirty="0">
                <a:latin typeface="Symbol"/>
                <a:cs typeface="Symbol"/>
              </a:rPr>
              <a:t></a:t>
            </a:r>
            <a:r>
              <a:rPr sz="1575" spc="-127" baseline="31746" dirty="0">
                <a:latin typeface="Times New Roman"/>
                <a:cs typeface="Times New Roman"/>
              </a:rPr>
              <a:t> </a:t>
            </a:r>
            <a:r>
              <a:rPr sz="1575" u="sng" spc="60" baseline="34391" dirty="0">
                <a:uFill>
                  <a:solidFill>
                    <a:srgbClr val="000000"/>
                  </a:solidFill>
                </a:uFill>
                <a:latin typeface="Segoe UI"/>
                <a:cs typeface="Segoe UI"/>
              </a:rPr>
              <a:t>16,500</a:t>
            </a:r>
            <a:r>
              <a:rPr sz="1575" spc="-104" baseline="34391" dirty="0">
                <a:latin typeface="Segoe UI"/>
                <a:cs typeface="Segoe UI"/>
              </a:rPr>
              <a:t> </a:t>
            </a:r>
            <a:r>
              <a:rPr sz="1050" spc="50" dirty="0">
                <a:latin typeface="Segoe UI"/>
                <a:cs typeface="Segoe UI"/>
              </a:rPr>
              <a:t>×5%</a:t>
            </a:r>
            <a:r>
              <a:rPr sz="1050" spc="-170" dirty="0">
                <a:latin typeface="Segoe UI"/>
                <a:cs typeface="Segoe UI"/>
              </a:rPr>
              <a:t> </a:t>
            </a:r>
            <a:r>
              <a:rPr sz="1575" spc="37" baseline="31746" dirty="0">
                <a:latin typeface="Symbol"/>
                <a:cs typeface="Symbol"/>
              </a:rPr>
              <a:t></a:t>
            </a:r>
            <a:r>
              <a:rPr sz="1575" spc="-52" baseline="31746" dirty="0">
                <a:latin typeface="Times New Roman"/>
                <a:cs typeface="Times New Roman"/>
              </a:rPr>
              <a:t> </a:t>
            </a:r>
            <a:r>
              <a:rPr sz="1650" baseline="2525" dirty="0">
                <a:latin typeface="Segoe UI"/>
                <a:cs typeface="Segoe UI"/>
              </a:rPr>
              <a:t>=</a:t>
            </a:r>
            <a:r>
              <a:rPr sz="1650" spc="-7" baseline="2525" dirty="0">
                <a:latin typeface="Segoe UI"/>
                <a:cs typeface="Segoe UI"/>
              </a:rPr>
              <a:t> 17.60%</a:t>
            </a:r>
            <a:endParaRPr sz="1650" baseline="2525">
              <a:latin typeface="Segoe UI"/>
              <a:cs typeface="Segoe UI"/>
            </a:endParaRPr>
          </a:p>
        </p:txBody>
      </p:sp>
      <p:sp>
        <p:nvSpPr>
          <p:cNvPr id="20" name="object 20"/>
          <p:cNvSpPr txBox="1"/>
          <p:nvPr/>
        </p:nvSpPr>
        <p:spPr>
          <a:xfrm>
            <a:off x="901626" y="3388904"/>
            <a:ext cx="1108075" cy="193675"/>
          </a:xfrm>
          <a:prstGeom prst="rect">
            <a:avLst/>
          </a:prstGeom>
        </p:spPr>
        <p:txBody>
          <a:bodyPr vert="horz" wrap="square" lIns="0" tIns="13335" rIns="0" bIns="0" rtlCol="0">
            <a:spAutoFit/>
          </a:bodyPr>
          <a:lstStyle/>
          <a:p>
            <a:pPr marL="12700">
              <a:lnSpc>
                <a:spcPct val="100000"/>
              </a:lnSpc>
              <a:spcBef>
                <a:spcPts val="105"/>
              </a:spcBef>
            </a:pPr>
            <a:r>
              <a:rPr sz="1100" b="1" spc="10" dirty="0">
                <a:latin typeface="Segoe UI"/>
                <a:cs typeface="Segoe UI"/>
              </a:rPr>
              <a:t>Overall</a:t>
            </a:r>
            <a:r>
              <a:rPr sz="1100" b="1" spc="-10" dirty="0">
                <a:latin typeface="Segoe UI"/>
                <a:cs typeface="Segoe UI"/>
              </a:rPr>
              <a:t> </a:t>
            </a:r>
            <a:r>
              <a:rPr sz="1100" b="1" spc="15" dirty="0">
                <a:latin typeface="Segoe UI"/>
                <a:cs typeface="Segoe UI"/>
              </a:rPr>
              <a:t>Position</a:t>
            </a:r>
            <a:endParaRPr sz="1100">
              <a:latin typeface="Segoe UI"/>
              <a:cs typeface="Segoe UI"/>
            </a:endParaRPr>
          </a:p>
        </p:txBody>
      </p:sp>
      <p:graphicFrame>
        <p:nvGraphicFramePr>
          <p:cNvPr id="21" name="object 21"/>
          <p:cNvGraphicFramePr>
            <a:graphicFrameLocks noGrp="1"/>
          </p:cNvGraphicFramePr>
          <p:nvPr/>
        </p:nvGraphicFramePr>
        <p:xfrm>
          <a:off x="914400" y="3656076"/>
          <a:ext cx="3826510" cy="804671"/>
        </p:xfrm>
        <a:graphic>
          <a:graphicData uri="http://schemas.openxmlformats.org/drawingml/2006/table">
            <a:tbl>
              <a:tblPr firstRow="1" bandRow="1">
                <a:tableStyleId>{2D5ABB26-0587-4C30-8999-92F81FD0307C}</a:tableStyleId>
              </a:tblPr>
              <a:tblGrid>
                <a:gridCol w="1722120">
                  <a:extLst>
                    <a:ext uri="{9D8B030D-6E8A-4147-A177-3AD203B41FA5}">
                      <a16:colId xmlns:a16="http://schemas.microsoft.com/office/drawing/2014/main" val="20000"/>
                    </a:ext>
                  </a:extLst>
                </a:gridCol>
                <a:gridCol w="1132205">
                  <a:extLst>
                    <a:ext uri="{9D8B030D-6E8A-4147-A177-3AD203B41FA5}">
                      <a16:colId xmlns:a16="http://schemas.microsoft.com/office/drawing/2014/main" val="20001"/>
                    </a:ext>
                  </a:extLst>
                </a:gridCol>
                <a:gridCol w="972185">
                  <a:extLst>
                    <a:ext uri="{9D8B030D-6E8A-4147-A177-3AD203B41FA5}">
                      <a16:colId xmlns:a16="http://schemas.microsoft.com/office/drawing/2014/main" val="20002"/>
                    </a:ext>
                  </a:extLst>
                </a:gridCol>
              </a:tblGrid>
              <a:tr h="268217">
                <a:tc>
                  <a:txBody>
                    <a:bodyPr/>
                    <a:lstStyle/>
                    <a:p>
                      <a:pPr>
                        <a:lnSpc>
                          <a:spcPct val="100000"/>
                        </a:lnSpc>
                      </a:pPr>
                      <a:endParaRPr sz="1000">
                        <a:latin typeface="Times New Roman"/>
                        <a:cs typeface="Times New Roman"/>
                      </a:endParaRPr>
                    </a:p>
                  </a:txBody>
                  <a:tcPr marL="0" marR="0" marT="0"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C2D69B"/>
                    </a:solidFill>
                  </a:tcPr>
                </a:tc>
                <a:tc>
                  <a:txBody>
                    <a:bodyPr/>
                    <a:lstStyle/>
                    <a:p>
                      <a:pPr algn="ctr">
                        <a:lnSpc>
                          <a:spcPct val="100000"/>
                        </a:lnSpc>
                        <a:spcBef>
                          <a:spcPts val="385"/>
                        </a:spcBef>
                      </a:pPr>
                      <a:r>
                        <a:rPr sz="1100" b="1" spc="15" dirty="0">
                          <a:solidFill>
                            <a:srgbClr val="00A650"/>
                          </a:solidFill>
                          <a:latin typeface="Segoe UI"/>
                          <a:cs typeface="Segoe UI"/>
                        </a:rPr>
                        <a:t>Project</a:t>
                      </a:r>
                      <a:r>
                        <a:rPr sz="1100" b="1" spc="20" dirty="0">
                          <a:solidFill>
                            <a:srgbClr val="00A650"/>
                          </a:solidFill>
                          <a:latin typeface="Segoe UI"/>
                          <a:cs typeface="Segoe UI"/>
                        </a:rPr>
                        <a:t> </a:t>
                      </a:r>
                      <a:r>
                        <a:rPr sz="1100" b="1" dirty="0">
                          <a:solidFill>
                            <a:srgbClr val="00A650"/>
                          </a:solidFill>
                          <a:latin typeface="Segoe UI"/>
                          <a:cs typeface="Segoe UI"/>
                        </a:rPr>
                        <a:t>A</a:t>
                      </a:r>
                      <a:endParaRPr sz="1100">
                        <a:latin typeface="Segoe UI"/>
                        <a:cs typeface="Segoe UI"/>
                      </a:endParaRPr>
                    </a:p>
                  </a:txBody>
                  <a:tcPr marL="0" marR="0" marT="48895"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C2D69B"/>
                    </a:solidFill>
                  </a:tcPr>
                </a:tc>
                <a:tc>
                  <a:txBody>
                    <a:bodyPr/>
                    <a:lstStyle/>
                    <a:p>
                      <a:pPr algn="ctr">
                        <a:lnSpc>
                          <a:spcPct val="100000"/>
                        </a:lnSpc>
                        <a:spcBef>
                          <a:spcPts val="385"/>
                        </a:spcBef>
                      </a:pPr>
                      <a:r>
                        <a:rPr sz="1100" b="1" spc="15" dirty="0">
                          <a:solidFill>
                            <a:srgbClr val="00A650"/>
                          </a:solidFill>
                          <a:latin typeface="Segoe UI"/>
                          <a:cs typeface="Segoe UI"/>
                        </a:rPr>
                        <a:t>Project </a:t>
                      </a:r>
                      <a:r>
                        <a:rPr sz="1100" b="1" dirty="0">
                          <a:solidFill>
                            <a:srgbClr val="00A650"/>
                          </a:solidFill>
                          <a:latin typeface="Segoe UI"/>
                          <a:cs typeface="Segoe UI"/>
                        </a:rPr>
                        <a:t>B</a:t>
                      </a:r>
                      <a:endParaRPr sz="1100">
                        <a:latin typeface="Segoe UI"/>
                        <a:cs typeface="Segoe UI"/>
                      </a:endParaRPr>
                    </a:p>
                  </a:txBody>
                  <a:tcPr marL="0" marR="0" marT="48895"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C2D69B"/>
                    </a:solidFill>
                  </a:tcPr>
                </a:tc>
                <a:extLst>
                  <a:ext uri="{0D108BD9-81ED-4DB2-BD59-A6C34878D82A}">
                    <a16:rowId xmlns:a16="http://schemas.microsoft.com/office/drawing/2014/main" val="10000"/>
                  </a:ext>
                </a:extLst>
              </a:tr>
              <a:tr h="268230">
                <a:tc>
                  <a:txBody>
                    <a:bodyPr/>
                    <a:lstStyle/>
                    <a:p>
                      <a:pPr marL="73025">
                        <a:lnSpc>
                          <a:spcPct val="100000"/>
                        </a:lnSpc>
                        <a:spcBef>
                          <a:spcPts val="385"/>
                        </a:spcBef>
                      </a:pPr>
                      <a:r>
                        <a:rPr sz="1100" spc="10" dirty="0">
                          <a:latin typeface="Segoe UI"/>
                          <a:cs typeface="Segoe UI"/>
                        </a:rPr>
                        <a:t>NPV </a:t>
                      </a:r>
                      <a:r>
                        <a:rPr sz="1100" dirty="0">
                          <a:latin typeface="Segoe UI"/>
                          <a:cs typeface="Segoe UI"/>
                        </a:rPr>
                        <a:t>@</a:t>
                      </a:r>
                      <a:r>
                        <a:rPr sz="1100" spc="45" dirty="0">
                          <a:latin typeface="Segoe UI"/>
                          <a:cs typeface="Segoe UI"/>
                        </a:rPr>
                        <a:t> </a:t>
                      </a:r>
                      <a:r>
                        <a:rPr sz="1100" spc="15" dirty="0">
                          <a:latin typeface="Segoe UI"/>
                          <a:cs typeface="Segoe UI"/>
                        </a:rPr>
                        <a:t>10%</a:t>
                      </a:r>
                      <a:endParaRPr sz="1100">
                        <a:latin typeface="Segoe UI"/>
                        <a:cs typeface="Segoe UI"/>
                      </a:endParaRPr>
                    </a:p>
                  </a:txBody>
                  <a:tcPr marL="0" marR="0" marT="48895"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EAF1DD"/>
                    </a:solidFill>
                  </a:tcPr>
                </a:tc>
                <a:tc>
                  <a:txBody>
                    <a:bodyPr/>
                    <a:lstStyle/>
                    <a:p>
                      <a:pPr algn="ctr">
                        <a:lnSpc>
                          <a:spcPct val="100000"/>
                        </a:lnSpc>
                        <a:spcBef>
                          <a:spcPts val="385"/>
                        </a:spcBef>
                      </a:pPr>
                      <a:r>
                        <a:rPr sz="1100" spc="15" dirty="0">
                          <a:latin typeface="Segoe UI"/>
                          <a:cs typeface="Segoe UI"/>
                        </a:rPr>
                        <a:t>51,950</a:t>
                      </a:r>
                      <a:endParaRPr sz="1100">
                        <a:latin typeface="Segoe UI"/>
                        <a:cs typeface="Segoe UI"/>
                      </a:endParaRPr>
                    </a:p>
                  </a:txBody>
                  <a:tcPr marL="0" marR="0" marT="48895"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EAF1DD"/>
                    </a:solidFill>
                  </a:tcPr>
                </a:tc>
                <a:tc>
                  <a:txBody>
                    <a:bodyPr/>
                    <a:lstStyle/>
                    <a:p>
                      <a:pPr algn="ctr">
                        <a:lnSpc>
                          <a:spcPct val="100000"/>
                        </a:lnSpc>
                        <a:spcBef>
                          <a:spcPts val="385"/>
                        </a:spcBef>
                      </a:pPr>
                      <a:r>
                        <a:rPr sz="1100" spc="15" dirty="0">
                          <a:latin typeface="Segoe UI"/>
                          <a:cs typeface="Segoe UI"/>
                        </a:rPr>
                        <a:t>53,350</a:t>
                      </a:r>
                      <a:endParaRPr sz="1100">
                        <a:latin typeface="Segoe UI"/>
                        <a:cs typeface="Segoe UI"/>
                      </a:endParaRPr>
                    </a:p>
                  </a:txBody>
                  <a:tcPr marL="0" marR="0" marT="48895"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EAF1DD"/>
                    </a:solidFill>
                  </a:tcPr>
                </a:tc>
                <a:extLst>
                  <a:ext uri="{0D108BD9-81ED-4DB2-BD59-A6C34878D82A}">
                    <a16:rowId xmlns:a16="http://schemas.microsoft.com/office/drawing/2014/main" val="10001"/>
                  </a:ext>
                </a:extLst>
              </a:tr>
              <a:tr h="268224">
                <a:tc>
                  <a:txBody>
                    <a:bodyPr/>
                    <a:lstStyle/>
                    <a:p>
                      <a:pPr marL="73025">
                        <a:lnSpc>
                          <a:spcPct val="100000"/>
                        </a:lnSpc>
                        <a:spcBef>
                          <a:spcPts val="385"/>
                        </a:spcBef>
                      </a:pPr>
                      <a:r>
                        <a:rPr sz="1100" spc="10" dirty="0">
                          <a:latin typeface="Segoe UI"/>
                          <a:cs typeface="Segoe UI"/>
                        </a:rPr>
                        <a:t>IRR</a:t>
                      </a:r>
                      <a:endParaRPr sz="1100">
                        <a:latin typeface="Segoe UI"/>
                        <a:cs typeface="Segoe UI"/>
                      </a:endParaRPr>
                    </a:p>
                  </a:txBody>
                  <a:tcPr marL="0" marR="0" marT="48895"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EAF1DD"/>
                    </a:solidFill>
                  </a:tcPr>
                </a:tc>
                <a:tc>
                  <a:txBody>
                    <a:bodyPr/>
                    <a:lstStyle/>
                    <a:p>
                      <a:pPr algn="ctr">
                        <a:lnSpc>
                          <a:spcPct val="100000"/>
                        </a:lnSpc>
                        <a:spcBef>
                          <a:spcPts val="385"/>
                        </a:spcBef>
                      </a:pPr>
                      <a:r>
                        <a:rPr sz="1100" spc="15" dirty="0">
                          <a:latin typeface="Segoe UI"/>
                          <a:cs typeface="Segoe UI"/>
                        </a:rPr>
                        <a:t>24.87%</a:t>
                      </a:r>
                      <a:endParaRPr sz="1100">
                        <a:latin typeface="Segoe UI"/>
                        <a:cs typeface="Segoe UI"/>
                      </a:endParaRPr>
                    </a:p>
                  </a:txBody>
                  <a:tcPr marL="0" marR="0" marT="48895"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EAF1DD"/>
                    </a:solidFill>
                  </a:tcPr>
                </a:tc>
                <a:tc>
                  <a:txBody>
                    <a:bodyPr/>
                    <a:lstStyle/>
                    <a:p>
                      <a:pPr algn="ctr">
                        <a:lnSpc>
                          <a:spcPct val="100000"/>
                        </a:lnSpc>
                        <a:spcBef>
                          <a:spcPts val="385"/>
                        </a:spcBef>
                      </a:pPr>
                      <a:r>
                        <a:rPr sz="1100" spc="15" dirty="0">
                          <a:latin typeface="Segoe UI"/>
                          <a:cs typeface="Segoe UI"/>
                        </a:rPr>
                        <a:t>17.60%</a:t>
                      </a:r>
                      <a:endParaRPr sz="1100">
                        <a:latin typeface="Segoe UI"/>
                        <a:cs typeface="Segoe UI"/>
                      </a:endParaRPr>
                    </a:p>
                  </a:txBody>
                  <a:tcPr marL="0" marR="0" marT="48895"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EAF1DD"/>
                    </a:solidFill>
                  </a:tcPr>
                </a:tc>
                <a:extLst>
                  <a:ext uri="{0D108BD9-81ED-4DB2-BD59-A6C34878D82A}">
                    <a16:rowId xmlns:a16="http://schemas.microsoft.com/office/drawing/2014/main" val="10002"/>
                  </a:ext>
                </a:extLst>
              </a:tr>
            </a:tbl>
          </a:graphicData>
        </a:graphic>
      </p:graphicFrame>
      <p:sp>
        <p:nvSpPr>
          <p:cNvPr id="22" name="object 22"/>
          <p:cNvSpPr txBox="1"/>
          <p:nvPr/>
        </p:nvSpPr>
        <p:spPr>
          <a:xfrm>
            <a:off x="901559" y="4444024"/>
            <a:ext cx="5281295" cy="998219"/>
          </a:xfrm>
          <a:prstGeom prst="rect">
            <a:avLst/>
          </a:prstGeom>
        </p:spPr>
        <p:txBody>
          <a:bodyPr vert="horz" wrap="square" lIns="0" tIns="106680" rIns="0" bIns="0" rtlCol="0">
            <a:spAutoFit/>
          </a:bodyPr>
          <a:lstStyle/>
          <a:p>
            <a:pPr marL="12700">
              <a:lnSpc>
                <a:spcPct val="100000"/>
              </a:lnSpc>
              <a:spcBef>
                <a:spcPts val="840"/>
              </a:spcBef>
            </a:pPr>
            <a:r>
              <a:rPr sz="1100" spc="10" dirty="0">
                <a:latin typeface="Segoe UI"/>
                <a:cs typeface="Segoe UI"/>
              </a:rPr>
              <a:t>Thus there </a:t>
            </a:r>
            <a:r>
              <a:rPr sz="1100" dirty="0">
                <a:latin typeface="Segoe UI"/>
                <a:cs typeface="Segoe UI"/>
              </a:rPr>
              <a:t>is </a:t>
            </a:r>
            <a:r>
              <a:rPr sz="1100" spc="15" dirty="0">
                <a:latin typeface="Segoe UI"/>
                <a:cs typeface="Segoe UI"/>
              </a:rPr>
              <a:t>contradiction </a:t>
            </a:r>
            <a:r>
              <a:rPr sz="1100" dirty="0">
                <a:latin typeface="Segoe UI"/>
                <a:cs typeface="Segoe UI"/>
              </a:rPr>
              <a:t>in </a:t>
            </a:r>
            <a:r>
              <a:rPr sz="1100" spc="15" dirty="0">
                <a:latin typeface="Segoe UI"/>
                <a:cs typeface="Segoe UI"/>
              </a:rPr>
              <a:t>ranking </a:t>
            </a:r>
            <a:r>
              <a:rPr sz="1100" spc="5" dirty="0">
                <a:latin typeface="Segoe UI"/>
                <a:cs typeface="Segoe UI"/>
              </a:rPr>
              <a:t>by </a:t>
            </a:r>
            <a:r>
              <a:rPr sz="1100" spc="10" dirty="0">
                <a:latin typeface="Segoe UI"/>
                <a:cs typeface="Segoe UI"/>
              </a:rPr>
              <a:t>two</a:t>
            </a:r>
            <a:r>
              <a:rPr sz="1100" spc="254" dirty="0">
                <a:latin typeface="Segoe UI"/>
                <a:cs typeface="Segoe UI"/>
              </a:rPr>
              <a:t> </a:t>
            </a:r>
            <a:r>
              <a:rPr sz="1100" spc="15" dirty="0">
                <a:latin typeface="Segoe UI"/>
                <a:cs typeface="Segoe UI"/>
              </a:rPr>
              <a:t>methods.</a:t>
            </a:r>
            <a:endParaRPr sz="1100">
              <a:latin typeface="Segoe UI"/>
              <a:cs typeface="Segoe UI"/>
            </a:endParaRPr>
          </a:p>
          <a:p>
            <a:pPr marL="12700">
              <a:lnSpc>
                <a:spcPct val="100000"/>
              </a:lnSpc>
              <a:spcBef>
                <a:spcPts val="745"/>
              </a:spcBef>
            </a:pPr>
            <a:r>
              <a:rPr sz="1100" b="1" spc="15" dirty="0">
                <a:latin typeface="Segoe UI"/>
                <a:cs typeface="Segoe UI"/>
              </a:rPr>
              <a:t>Scenario </a:t>
            </a:r>
            <a:r>
              <a:rPr sz="1100" b="1" dirty="0">
                <a:latin typeface="Segoe UI"/>
                <a:cs typeface="Segoe UI"/>
              </a:rPr>
              <a:t>3 – </a:t>
            </a:r>
            <a:r>
              <a:rPr sz="1100" b="1" spc="10" dirty="0">
                <a:latin typeface="Segoe UI"/>
                <a:cs typeface="Segoe UI"/>
              </a:rPr>
              <a:t>Disparity </a:t>
            </a:r>
            <a:r>
              <a:rPr sz="1100" b="1" dirty="0">
                <a:latin typeface="Segoe UI"/>
                <a:cs typeface="Segoe UI"/>
              </a:rPr>
              <a:t>in </a:t>
            </a:r>
            <a:r>
              <a:rPr sz="1100" b="1" spc="10" dirty="0">
                <a:latin typeface="Segoe UI"/>
                <a:cs typeface="Segoe UI"/>
              </a:rPr>
              <a:t>life of </a:t>
            </a:r>
            <a:r>
              <a:rPr sz="1100" b="1" spc="15" dirty="0">
                <a:latin typeface="Segoe UI"/>
                <a:cs typeface="Segoe UI"/>
              </a:rPr>
              <a:t>Proposals (Unequal</a:t>
            </a:r>
            <a:r>
              <a:rPr sz="1100" b="1" spc="240" dirty="0">
                <a:latin typeface="Segoe UI"/>
                <a:cs typeface="Segoe UI"/>
              </a:rPr>
              <a:t> </a:t>
            </a:r>
            <a:r>
              <a:rPr sz="1100" b="1" spc="10" dirty="0">
                <a:latin typeface="Segoe UI"/>
                <a:cs typeface="Segoe UI"/>
              </a:rPr>
              <a:t>Lives)</a:t>
            </a:r>
            <a:endParaRPr sz="1100">
              <a:latin typeface="Segoe UI"/>
              <a:cs typeface="Segoe UI"/>
            </a:endParaRPr>
          </a:p>
          <a:p>
            <a:pPr marL="12700" marR="5080">
              <a:lnSpc>
                <a:spcPct val="110900"/>
              </a:lnSpc>
              <a:spcBef>
                <a:spcPts val="600"/>
              </a:spcBef>
            </a:pPr>
            <a:r>
              <a:rPr sz="1100" spc="15" dirty="0">
                <a:latin typeface="Segoe UI"/>
                <a:cs typeface="Segoe UI"/>
              </a:rPr>
              <a:t>Conflict </a:t>
            </a:r>
            <a:r>
              <a:rPr sz="1100" spc="10" dirty="0">
                <a:latin typeface="Segoe UI"/>
                <a:cs typeface="Segoe UI"/>
              </a:rPr>
              <a:t>in </a:t>
            </a:r>
            <a:r>
              <a:rPr sz="1100" spc="15" dirty="0">
                <a:latin typeface="Segoe UI"/>
                <a:cs typeface="Segoe UI"/>
              </a:rPr>
              <a:t>ranking </a:t>
            </a:r>
            <a:r>
              <a:rPr sz="1100" spc="5" dirty="0">
                <a:latin typeface="Segoe UI"/>
                <a:cs typeface="Segoe UI"/>
              </a:rPr>
              <a:t>may </a:t>
            </a:r>
            <a:r>
              <a:rPr sz="1100" spc="15" dirty="0">
                <a:latin typeface="Segoe UI"/>
                <a:cs typeface="Segoe UI"/>
              </a:rPr>
              <a:t>also arise </a:t>
            </a:r>
            <a:r>
              <a:rPr sz="1100" dirty="0">
                <a:latin typeface="Segoe UI"/>
                <a:cs typeface="Segoe UI"/>
              </a:rPr>
              <a:t>if </a:t>
            </a:r>
            <a:r>
              <a:rPr sz="1100" spc="10" dirty="0">
                <a:latin typeface="Segoe UI"/>
                <a:cs typeface="Segoe UI"/>
              </a:rPr>
              <a:t>we are </a:t>
            </a:r>
            <a:r>
              <a:rPr sz="1100" spc="15" dirty="0">
                <a:latin typeface="Segoe UI"/>
                <a:cs typeface="Segoe UI"/>
              </a:rPr>
              <a:t>comparing </a:t>
            </a:r>
            <a:r>
              <a:rPr sz="1100" spc="10" dirty="0">
                <a:latin typeface="Segoe UI"/>
                <a:cs typeface="Segoe UI"/>
              </a:rPr>
              <a:t>two </a:t>
            </a:r>
            <a:r>
              <a:rPr sz="1100" spc="15" dirty="0">
                <a:latin typeface="Segoe UI"/>
                <a:cs typeface="Segoe UI"/>
              </a:rPr>
              <a:t>projects (especially  mutually exclusive) </a:t>
            </a:r>
            <a:r>
              <a:rPr sz="1100" spc="10" dirty="0">
                <a:latin typeface="Segoe UI"/>
                <a:cs typeface="Segoe UI"/>
              </a:rPr>
              <a:t>having </a:t>
            </a:r>
            <a:r>
              <a:rPr sz="1100" spc="15" dirty="0">
                <a:latin typeface="Segoe UI"/>
                <a:cs typeface="Segoe UI"/>
              </a:rPr>
              <a:t>unequal</a:t>
            </a:r>
            <a:r>
              <a:rPr sz="1100" spc="105" dirty="0">
                <a:latin typeface="Segoe UI"/>
                <a:cs typeface="Segoe UI"/>
              </a:rPr>
              <a:t> </a:t>
            </a:r>
            <a:r>
              <a:rPr sz="1100" spc="10" dirty="0">
                <a:latin typeface="Segoe UI"/>
                <a:cs typeface="Segoe UI"/>
              </a:rPr>
              <a:t>lives.</a:t>
            </a:r>
            <a:endParaRPr sz="1100">
              <a:latin typeface="Segoe UI"/>
              <a:cs typeface="Segoe UI"/>
            </a:endParaRPr>
          </a:p>
        </p:txBody>
      </p:sp>
      <p:sp>
        <p:nvSpPr>
          <p:cNvPr id="23" name="object 23"/>
          <p:cNvSpPr txBox="1"/>
          <p:nvPr/>
        </p:nvSpPr>
        <p:spPr>
          <a:xfrm>
            <a:off x="896111" y="5515355"/>
            <a:ext cx="5294630" cy="189230"/>
          </a:xfrm>
          <a:prstGeom prst="rect">
            <a:avLst/>
          </a:prstGeom>
          <a:solidFill>
            <a:srgbClr val="C2D69B"/>
          </a:solidFill>
        </p:spPr>
        <p:txBody>
          <a:bodyPr vert="horz" wrap="square" lIns="0" tIns="10795" rIns="0" bIns="0" rtlCol="0">
            <a:spAutoFit/>
          </a:bodyPr>
          <a:lstStyle/>
          <a:p>
            <a:pPr marL="17780">
              <a:lnSpc>
                <a:spcPct val="100000"/>
              </a:lnSpc>
              <a:spcBef>
                <a:spcPts val="85"/>
              </a:spcBef>
            </a:pPr>
            <a:r>
              <a:rPr sz="1100" b="1" spc="-5" dirty="0">
                <a:solidFill>
                  <a:srgbClr val="00A650"/>
                </a:solidFill>
                <a:latin typeface="Segoe UI Black"/>
                <a:cs typeface="Segoe UI Black"/>
              </a:rPr>
              <a:t>ILLUSTRATION</a:t>
            </a:r>
            <a:r>
              <a:rPr sz="1100" b="1" spc="-10" dirty="0">
                <a:solidFill>
                  <a:srgbClr val="00A650"/>
                </a:solidFill>
                <a:latin typeface="Segoe UI Black"/>
                <a:cs typeface="Segoe UI Black"/>
              </a:rPr>
              <a:t> </a:t>
            </a:r>
            <a:r>
              <a:rPr sz="1100" b="1" spc="-5" dirty="0">
                <a:solidFill>
                  <a:srgbClr val="00A650"/>
                </a:solidFill>
                <a:latin typeface="Segoe UI Black"/>
                <a:cs typeface="Segoe UI Black"/>
              </a:rPr>
              <a:t>12</a:t>
            </a:r>
            <a:endParaRPr sz="1100">
              <a:latin typeface="Segoe UI Black"/>
              <a:cs typeface="Segoe UI Black"/>
            </a:endParaRPr>
          </a:p>
        </p:txBody>
      </p:sp>
      <p:sp>
        <p:nvSpPr>
          <p:cNvPr id="24" name="object 24"/>
          <p:cNvSpPr txBox="1"/>
          <p:nvPr/>
        </p:nvSpPr>
        <p:spPr>
          <a:xfrm>
            <a:off x="901700" y="5757785"/>
            <a:ext cx="5280660" cy="397510"/>
          </a:xfrm>
          <a:prstGeom prst="rect">
            <a:avLst/>
          </a:prstGeom>
        </p:spPr>
        <p:txBody>
          <a:bodyPr vert="horz" wrap="square" lIns="0" tIns="12700" rIns="0" bIns="0" rtlCol="0">
            <a:spAutoFit/>
          </a:bodyPr>
          <a:lstStyle/>
          <a:p>
            <a:pPr marL="12700" marR="5080">
              <a:lnSpc>
                <a:spcPct val="110900"/>
              </a:lnSpc>
              <a:spcBef>
                <a:spcPts val="100"/>
              </a:spcBef>
            </a:pPr>
            <a:r>
              <a:rPr sz="1100" i="1" spc="15" dirty="0">
                <a:latin typeface="Segoe UI"/>
                <a:cs typeface="Segoe UI"/>
              </a:rPr>
              <a:t>Suppose </a:t>
            </a:r>
            <a:r>
              <a:rPr sz="1100" i="1" spc="10" dirty="0">
                <a:latin typeface="Segoe UI"/>
                <a:cs typeface="Segoe UI"/>
              </a:rPr>
              <a:t>MVA </a:t>
            </a:r>
            <a:r>
              <a:rPr sz="1100" i="1" spc="15" dirty="0">
                <a:latin typeface="Segoe UI"/>
                <a:cs typeface="Segoe UI"/>
              </a:rPr>
              <a:t>Ltd. </a:t>
            </a:r>
            <a:r>
              <a:rPr sz="1100" i="1" spc="10" dirty="0">
                <a:latin typeface="Segoe UI"/>
                <a:cs typeface="Segoe UI"/>
              </a:rPr>
              <a:t>is considering </a:t>
            </a:r>
            <a:r>
              <a:rPr sz="1100" i="1" spc="15" dirty="0">
                <a:latin typeface="Segoe UI"/>
                <a:cs typeface="Segoe UI"/>
              </a:rPr>
              <a:t>two </a:t>
            </a:r>
            <a:r>
              <a:rPr sz="1100" i="1" spc="10" dirty="0">
                <a:latin typeface="Segoe UI"/>
                <a:cs typeface="Segoe UI"/>
              </a:rPr>
              <a:t>Project </a:t>
            </a:r>
            <a:r>
              <a:rPr sz="1100" i="1" dirty="0">
                <a:latin typeface="Segoe UI"/>
                <a:cs typeface="Segoe UI"/>
              </a:rPr>
              <a:t>A </a:t>
            </a:r>
            <a:r>
              <a:rPr sz="1100" i="1" spc="10" dirty="0">
                <a:latin typeface="Segoe UI"/>
                <a:cs typeface="Segoe UI"/>
              </a:rPr>
              <a:t>and Project </a:t>
            </a:r>
            <a:r>
              <a:rPr sz="1100" i="1" dirty="0">
                <a:latin typeface="Segoe UI"/>
                <a:cs typeface="Segoe UI"/>
              </a:rPr>
              <a:t>B </a:t>
            </a:r>
            <a:r>
              <a:rPr sz="1100" i="1" spc="5" dirty="0">
                <a:latin typeface="Segoe UI"/>
                <a:cs typeface="Segoe UI"/>
              </a:rPr>
              <a:t>for </a:t>
            </a:r>
            <a:r>
              <a:rPr sz="1100" i="1" spc="15" dirty="0">
                <a:latin typeface="Segoe UI"/>
                <a:cs typeface="Segoe UI"/>
              </a:rPr>
              <a:t>investment. </a:t>
            </a:r>
            <a:r>
              <a:rPr sz="1100" i="1" spc="10" dirty="0">
                <a:latin typeface="Segoe UI"/>
                <a:cs typeface="Segoe UI"/>
              </a:rPr>
              <a:t>The cash  </a:t>
            </a:r>
            <a:r>
              <a:rPr sz="1100" i="1" spc="15" dirty="0">
                <a:latin typeface="Segoe UI"/>
                <a:cs typeface="Segoe UI"/>
              </a:rPr>
              <a:t>flows </a:t>
            </a:r>
            <a:r>
              <a:rPr sz="1100" i="1" spc="10" dirty="0">
                <a:latin typeface="Segoe UI"/>
                <a:cs typeface="Segoe UI"/>
              </a:rPr>
              <a:t>associated with these projects are as</a:t>
            </a:r>
            <a:r>
              <a:rPr sz="1100" i="1" spc="225" dirty="0">
                <a:latin typeface="Segoe UI"/>
                <a:cs typeface="Segoe UI"/>
              </a:rPr>
              <a:t> </a:t>
            </a:r>
            <a:r>
              <a:rPr sz="1100" i="1" spc="10" dirty="0">
                <a:latin typeface="Segoe UI"/>
                <a:cs typeface="Segoe UI"/>
              </a:rPr>
              <a:t>follows:</a:t>
            </a:r>
            <a:endParaRPr sz="1100">
              <a:latin typeface="Segoe UI"/>
              <a:cs typeface="Segoe UI"/>
            </a:endParaRPr>
          </a:p>
        </p:txBody>
      </p:sp>
      <p:graphicFrame>
        <p:nvGraphicFramePr>
          <p:cNvPr id="25" name="object 25"/>
          <p:cNvGraphicFramePr>
            <a:graphicFrameLocks noGrp="1"/>
          </p:cNvGraphicFramePr>
          <p:nvPr/>
        </p:nvGraphicFramePr>
        <p:xfrm>
          <a:off x="914400" y="6228575"/>
          <a:ext cx="3826510" cy="1341124"/>
        </p:xfrm>
        <a:graphic>
          <a:graphicData uri="http://schemas.openxmlformats.org/drawingml/2006/table">
            <a:tbl>
              <a:tblPr firstRow="1" bandRow="1">
                <a:tableStyleId>{2D5ABB26-0587-4C30-8999-92F81FD0307C}</a:tableStyleId>
              </a:tblPr>
              <a:tblGrid>
                <a:gridCol w="720725">
                  <a:extLst>
                    <a:ext uri="{9D8B030D-6E8A-4147-A177-3AD203B41FA5}">
                      <a16:colId xmlns:a16="http://schemas.microsoft.com/office/drawing/2014/main" val="20000"/>
                    </a:ext>
                  </a:extLst>
                </a:gridCol>
                <a:gridCol w="1391285">
                  <a:extLst>
                    <a:ext uri="{9D8B030D-6E8A-4147-A177-3AD203B41FA5}">
                      <a16:colId xmlns:a16="http://schemas.microsoft.com/office/drawing/2014/main" val="20001"/>
                    </a:ext>
                  </a:extLst>
                </a:gridCol>
                <a:gridCol w="1714500">
                  <a:extLst>
                    <a:ext uri="{9D8B030D-6E8A-4147-A177-3AD203B41FA5}">
                      <a16:colId xmlns:a16="http://schemas.microsoft.com/office/drawing/2014/main" val="20002"/>
                    </a:ext>
                  </a:extLst>
                </a:gridCol>
              </a:tblGrid>
              <a:tr h="268230">
                <a:tc>
                  <a:txBody>
                    <a:bodyPr/>
                    <a:lstStyle/>
                    <a:p>
                      <a:pPr algn="ctr">
                        <a:lnSpc>
                          <a:spcPct val="100000"/>
                        </a:lnSpc>
                        <a:spcBef>
                          <a:spcPts val="385"/>
                        </a:spcBef>
                      </a:pPr>
                      <a:r>
                        <a:rPr sz="1100" b="1" i="1" spc="10" dirty="0">
                          <a:solidFill>
                            <a:srgbClr val="00A650"/>
                          </a:solidFill>
                          <a:latin typeface="Segoe UI"/>
                          <a:cs typeface="Segoe UI"/>
                        </a:rPr>
                        <a:t>Year</a:t>
                      </a:r>
                      <a:endParaRPr sz="1100">
                        <a:latin typeface="Segoe UI"/>
                        <a:cs typeface="Segoe UI"/>
                      </a:endParaRPr>
                    </a:p>
                  </a:txBody>
                  <a:tcPr marL="0" marR="0" marT="48895"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C2D69B"/>
                    </a:solidFill>
                  </a:tcPr>
                </a:tc>
                <a:tc>
                  <a:txBody>
                    <a:bodyPr/>
                    <a:lstStyle/>
                    <a:p>
                      <a:pPr algn="ctr">
                        <a:lnSpc>
                          <a:spcPct val="100000"/>
                        </a:lnSpc>
                        <a:spcBef>
                          <a:spcPts val="385"/>
                        </a:spcBef>
                      </a:pPr>
                      <a:r>
                        <a:rPr sz="1100" b="1" i="1" spc="15" dirty="0">
                          <a:solidFill>
                            <a:srgbClr val="00A650"/>
                          </a:solidFill>
                          <a:latin typeface="Segoe UI"/>
                          <a:cs typeface="Segoe UI"/>
                        </a:rPr>
                        <a:t>Project</a:t>
                      </a:r>
                      <a:r>
                        <a:rPr sz="1100" b="1" i="1" spc="25" dirty="0">
                          <a:solidFill>
                            <a:srgbClr val="00A650"/>
                          </a:solidFill>
                          <a:latin typeface="Segoe UI"/>
                          <a:cs typeface="Segoe UI"/>
                        </a:rPr>
                        <a:t> </a:t>
                      </a:r>
                      <a:r>
                        <a:rPr sz="1100" b="1" i="1" dirty="0">
                          <a:solidFill>
                            <a:srgbClr val="00A650"/>
                          </a:solidFill>
                          <a:latin typeface="Segoe UI"/>
                          <a:cs typeface="Segoe UI"/>
                        </a:rPr>
                        <a:t>A</a:t>
                      </a:r>
                      <a:endParaRPr sz="1100">
                        <a:latin typeface="Segoe UI"/>
                        <a:cs typeface="Segoe UI"/>
                      </a:endParaRPr>
                    </a:p>
                  </a:txBody>
                  <a:tcPr marL="0" marR="0" marT="48895"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C2D69B"/>
                    </a:solidFill>
                  </a:tcPr>
                </a:tc>
                <a:tc>
                  <a:txBody>
                    <a:bodyPr/>
                    <a:lstStyle/>
                    <a:p>
                      <a:pPr marR="551815" algn="r">
                        <a:lnSpc>
                          <a:spcPct val="100000"/>
                        </a:lnSpc>
                        <a:spcBef>
                          <a:spcPts val="385"/>
                        </a:spcBef>
                      </a:pPr>
                      <a:r>
                        <a:rPr sz="1100" b="1" i="1" spc="15" dirty="0">
                          <a:solidFill>
                            <a:srgbClr val="00A650"/>
                          </a:solidFill>
                          <a:latin typeface="Segoe UI"/>
                          <a:cs typeface="Segoe UI"/>
                        </a:rPr>
                        <a:t>Project</a:t>
                      </a:r>
                      <a:r>
                        <a:rPr sz="1100" b="1" i="1" spc="-60" dirty="0">
                          <a:solidFill>
                            <a:srgbClr val="00A650"/>
                          </a:solidFill>
                          <a:latin typeface="Segoe UI"/>
                          <a:cs typeface="Segoe UI"/>
                        </a:rPr>
                        <a:t> </a:t>
                      </a:r>
                      <a:r>
                        <a:rPr sz="1100" b="1" i="1" dirty="0">
                          <a:solidFill>
                            <a:srgbClr val="00A650"/>
                          </a:solidFill>
                          <a:latin typeface="Segoe UI"/>
                          <a:cs typeface="Segoe UI"/>
                        </a:rPr>
                        <a:t>B</a:t>
                      </a:r>
                      <a:endParaRPr sz="1100">
                        <a:latin typeface="Segoe UI"/>
                        <a:cs typeface="Segoe UI"/>
                      </a:endParaRPr>
                    </a:p>
                  </a:txBody>
                  <a:tcPr marL="0" marR="0" marT="48895"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C2D69B"/>
                    </a:solidFill>
                  </a:tcPr>
                </a:tc>
                <a:extLst>
                  <a:ext uri="{0D108BD9-81ED-4DB2-BD59-A6C34878D82A}">
                    <a16:rowId xmlns:a16="http://schemas.microsoft.com/office/drawing/2014/main" val="10000"/>
                  </a:ext>
                </a:extLst>
              </a:tr>
              <a:tr h="268224">
                <a:tc>
                  <a:txBody>
                    <a:bodyPr/>
                    <a:lstStyle/>
                    <a:p>
                      <a:pPr algn="ctr">
                        <a:lnSpc>
                          <a:spcPct val="100000"/>
                        </a:lnSpc>
                        <a:spcBef>
                          <a:spcPts val="385"/>
                        </a:spcBef>
                      </a:pPr>
                      <a:r>
                        <a:rPr sz="1100" i="1" dirty="0">
                          <a:latin typeface="Segoe UI"/>
                          <a:cs typeface="Segoe UI"/>
                        </a:rPr>
                        <a:t>0</a:t>
                      </a:r>
                      <a:endParaRPr sz="1100">
                        <a:latin typeface="Segoe UI"/>
                        <a:cs typeface="Segoe UI"/>
                      </a:endParaRPr>
                    </a:p>
                  </a:txBody>
                  <a:tcPr marL="0" marR="0" marT="48895"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EAF1DD"/>
                    </a:solidFill>
                  </a:tcPr>
                </a:tc>
                <a:tc>
                  <a:txBody>
                    <a:bodyPr/>
                    <a:lstStyle/>
                    <a:p>
                      <a:pPr algn="ctr">
                        <a:lnSpc>
                          <a:spcPct val="100000"/>
                        </a:lnSpc>
                        <a:spcBef>
                          <a:spcPts val="385"/>
                        </a:spcBef>
                      </a:pPr>
                      <a:r>
                        <a:rPr sz="1100" i="1" spc="15" dirty="0">
                          <a:latin typeface="Segoe UI"/>
                          <a:cs typeface="Segoe UI"/>
                        </a:rPr>
                        <a:t>(5,00,000)</a:t>
                      </a:r>
                      <a:endParaRPr sz="1100">
                        <a:latin typeface="Segoe UI"/>
                        <a:cs typeface="Segoe UI"/>
                      </a:endParaRPr>
                    </a:p>
                  </a:txBody>
                  <a:tcPr marL="0" marR="0" marT="48895"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EAF1DD"/>
                    </a:solidFill>
                  </a:tcPr>
                </a:tc>
                <a:tc>
                  <a:txBody>
                    <a:bodyPr/>
                    <a:lstStyle/>
                    <a:p>
                      <a:pPr marR="541020" algn="r">
                        <a:lnSpc>
                          <a:spcPct val="100000"/>
                        </a:lnSpc>
                        <a:spcBef>
                          <a:spcPts val="385"/>
                        </a:spcBef>
                      </a:pPr>
                      <a:r>
                        <a:rPr sz="1100" i="1" spc="20" dirty="0">
                          <a:latin typeface="Segoe UI"/>
                          <a:cs typeface="Segoe UI"/>
                        </a:rPr>
                        <a:t>(</a:t>
                      </a:r>
                      <a:r>
                        <a:rPr sz="1100" i="1" spc="15" dirty="0">
                          <a:latin typeface="Segoe UI"/>
                          <a:cs typeface="Segoe UI"/>
                        </a:rPr>
                        <a:t>5</a:t>
                      </a:r>
                      <a:r>
                        <a:rPr sz="1100" i="1" spc="10" dirty="0">
                          <a:latin typeface="Segoe UI"/>
                          <a:cs typeface="Segoe UI"/>
                        </a:rPr>
                        <a:t>,</a:t>
                      </a:r>
                      <a:r>
                        <a:rPr sz="1100" i="1" spc="15" dirty="0">
                          <a:latin typeface="Segoe UI"/>
                          <a:cs typeface="Segoe UI"/>
                        </a:rPr>
                        <a:t>0</a:t>
                      </a:r>
                      <a:r>
                        <a:rPr sz="1100" i="1" spc="25" dirty="0">
                          <a:latin typeface="Segoe UI"/>
                          <a:cs typeface="Segoe UI"/>
                        </a:rPr>
                        <a:t>0</a:t>
                      </a:r>
                      <a:r>
                        <a:rPr sz="1100" i="1" spc="10" dirty="0">
                          <a:latin typeface="Segoe UI"/>
                          <a:cs typeface="Segoe UI"/>
                        </a:rPr>
                        <a:t>,</a:t>
                      </a:r>
                      <a:r>
                        <a:rPr sz="1100" i="1" spc="15" dirty="0">
                          <a:latin typeface="Segoe UI"/>
                          <a:cs typeface="Segoe UI"/>
                        </a:rPr>
                        <a:t>00</a:t>
                      </a:r>
                      <a:r>
                        <a:rPr sz="1100" i="1" spc="25" dirty="0">
                          <a:latin typeface="Segoe UI"/>
                          <a:cs typeface="Segoe UI"/>
                        </a:rPr>
                        <a:t>0</a:t>
                      </a:r>
                      <a:r>
                        <a:rPr sz="1100" i="1" dirty="0">
                          <a:latin typeface="Segoe UI"/>
                          <a:cs typeface="Segoe UI"/>
                        </a:rPr>
                        <a:t>)</a:t>
                      </a:r>
                      <a:endParaRPr sz="1100">
                        <a:latin typeface="Segoe UI"/>
                        <a:cs typeface="Segoe UI"/>
                      </a:endParaRPr>
                    </a:p>
                  </a:txBody>
                  <a:tcPr marL="0" marR="0" marT="48895"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EAF1DD"/>
                    </a:solidFill>
                  </a:tcPr>
                </a:tc>
                <a:extLst>
                  <a:ext uri="{0D108BD9-81ED-4DB2-BD59-A6C34878D82A}">
                    <a16:rowId xmlns:a16="http://schemas.microsoft.com/office/drawing/2014/main" val="10001"/>
                  </a:ext>
                </a:extLst>
              </a:tr>
              <a:tr h="268217">
                <a:tc>
                  <a:txBody>
                    <a:bodyPr/>
                    <a:lstStyle/>
                    <a:p>
                      <a:pPr algn="ctr">
                        <a:lnSpc>
                          <a:spcPct val="100000"/>
                        </a:lnSpc>
                        <a:spcBef>
                          <a:spcPts val="385"/>
                        </a:spcBef>
                      </a:pPr>
                      <a:r>
                        <a:rPr sz="1100" i="1" dirty="0">
                          <a:latin typeface="Segoe UI"/>
                          <a:cs typeface="Segoe UI"/>
                        </a:rPr>
                        <a:t>1</a:t>
                      </a:r>
                      <a:endParaRPr sz="1100">
                        <a:latin typeface="Segoe UI"/>
                        <a:cs typeface="Segoe UI"/>
                      </a:endParaRPr>
                    </a:p>
                  </a:txBody>
                  <a:tcPr marL="0" marR="0" marT="48895"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EAF1DD"/>
                    </a:solidFill>
                  </a:tcPr>
                </a:tc>
                <a:tc>
                  <a:txBody>
                    <a:bodyPr/>
                    <a:lstStyle/>
                    <a:p>
                      <a:pPr algn="ctr">
                        <a:lnSpc>
                          <a:spcPct val="100000"/>
                        </a:lnSpc>
                        <a:spcBef>
                          <a:spcPts val="385"/>
                        </a:spcBef>
                      </a:pPr>
                      <a:r>
                        <a:rPr sz="1100" i="1" spc="15" dirty="0">
                          <a:latin typeface="Segoe UI"/>
                          <a:cs typeface="Segoe UI"/>
                        </a:rPr>
                        <a:t>7,50,000</a:t>
                      </a:r>
                      <a:endParaRPr sz="1100">
                        <a:latin typeface="Segoe UI"/>
                        <a:cs typeface="Segoe UI"/>
                      </a:endParaRPr>
                    </a:p>
                  </a:txBody>
                  <a:tcPr marL="0" marR="0" marT="48895"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EAF1DD"/>
                    </a:solidFill>
                  </a:tcPr>
                </a:tc>
                <a:tc>
                  <a:txBody>
                    <a:bodyPr/>
                    <a:lstStyle/>
                    <a:p>
                      <a:pPr marR="585470" algn="r">
                        <a:lnSpc>
                          <a:spcPct val="100000"/>
                        </a:lnSpc>
                        <a:spcBef>
                          <a:spcPts val="385"/>
                        </a:spcBef>
                      </a:pPr>
                      <a:r>
                        <a:rPr sz="1100" i="1" spc="25" dirty="0">
                          <a:latin typeface="Segoe UI"/>
                          <a:cs typeface="Segoe UI"/>
                        </a:rPr>
                        <a:t>2</a:t>
                      </a:r>
                      <a:r>
                        <a:rPr sz="1100" i="1" spc="10" dirty="0">
                          <a:latin typeface="Segoe UI"/>
                          <a:cs typeface="Segoe UI"/>
                        </a:rPr>
                        <a:t>,</a:t>
                      </a:r>
                      <a:r>
                        <a:rPr sz="1100" i="1" spc="15" dirty="0">
                          <a:latin typeface="Segoe UI"/>
                          <a:cs typeface="Segoe UI"/>
                        </a:rPr>
                        <a:t>0</a:t>
                      </a:r>
                      <a:r>
                        <a:rPr sz="1100" i="1" spc="25" dirty="0">
                          <a:latin typeface="Segoe UI"/>
                          <a:cs typeface="Segoe UI"/>
                        </a:rPr>
                        <a:t>0</a:t>
                      </a:r>
                      <a:r>
                        <a:rPr sz="1100" i="1" spc="10" dirty="0">
                          <a:latin typeface="Segoe UI"/>
                          <a:cs typeface="Segoe UI"/>
                        </a:rPr>
                        <a:t>,</a:t>
                      </a:r>
                      <a:r>
                        <a:rPr sz="1100" i="1" spc="15" dirty="0">
                          <a:latin typeface="Segoe UI"/>
                          <a:cs typeface="Segoe UI"/>
                        </a:rPr>
                        <a:t>000</a:t>
                      </a:r>
                      <a:endParaRPr sz="1100">
                        <a:latin typeface="Segoe UI"/>
                        <a:cs typeface="Segoe UI"/>
                      </a:endParaRPr>
                    </a:p>
                  </a:txBody>
                  <a:tcPr marL="0" marR="0" marT="48895"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EAF1DD"/>
                    </a:solidFill>
                  </a:tcPr>
                </a:tc>
                <a:extLst>
                  <a:ext uri="{0D108BD9-81ED-4DB2-BD59-A6C34878D82A}">
                    <a16:rowId xmlns:a16="http://schemas.microsoft.com/office/drawing/2014/main" val="10002"/>
                  </a:ext>
                </a:extLst>
              </a:tr>
              <a:tr h="268230">
                <a:tc>
                  <a:txBody>
                    <a:bodyPr/>
                    <a:lstStyle/>
                    <a:p>
                      <a:pPr algn="ctr">
                        <a:lnSpc>
                          <a:spcPct val="100000"/>
                        </a:lnSpc>
                        <a:spcBef>
                          <a:spcPts val="385"/>
                        </a:spcBef>
                      </a:pPr>
                      <a:r>
                        <a:rPr sz="1100" i="1" dirty="0">
                          <a:latin typeface="Segoe UI"/>
                          <a:cs typeface="Segoe UI"/>
                        </a:rPr>
                        <a:t>2</a:t>
                      </a:r>
                      <a:endParaRPr sz="1100">
                        <a:latin typeface="Segoe UI"/>
                        <a:cs typeface="Segoe UI"/>
                      </a:endParaRPr>
                    </a:p>
                  </a:txBody>
                  <a:tcPr marL="0" marR="0" marT="48895"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EAF1DD"/>
                    </a:solidFill>
                  </a:tcPr>
                </a:tc>
                <a:tc>
                  <a:txBody>
                    <a:bodyPr/>
                    <a:lstStyle/>
                    <a:p>
                      <a:pPr algn="ctr">
                        <a:lnSpc>
                          <a:spcPct val="100000"/>
                        </a:lnSpc>
                        <a:spcBef>
                          <a:spcPts val="385"/>
                        </a:spcBef>
                      </a:pPr>
                      <a:r>
                        <a:rPr sz="1100" i="1" dirty="0">
                          <a:latin typeface="Segoe UI"/>
                          <a:cs typeface="Segoe UI"/>
                        </a:rPr>
                        <a:t>0</a:t>
                      </a:r>
                      <a:endParaRPr sz="1100">
                        <a:latin typeface="Segoe UI"/>
                        <a:cs typeface="Segoe UI"/>
                      </a:endParaRPr>
                    </a:p>
                  </a:txBody>
                  <a:tcPr marL="0" marR="0" marT="48895"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EAF1DD"/>
                    </a:solidFill>
                  </a:tcPr>
                </a:tc>
                <a:tc>
                  <a:txBody>
                    <a:bodyPr/>
                    <a:lstStyle/>
                    <a:p>
                      <a:pPr marR="585470" algn="r">
                        <a:lnSpc>
                          <a:spcPct val="100000"/>
                        </a:lnSpc>
                        <a:spcBef>
                          <a:spcPts val="385"/>
                        </a:spcBef>
                      </a:pPr>
                      <a:r>
                        <a:rPr sz="1100" i="1" spc="25" dirty="0">
                          <a:latin typeface="Segoe UI"/>
                          <a:cs typeface="Segoe UI"/>
                        </a:rPr>
                        <a:t>2</a:t>
                      </a:r>
                      <a:r>
                        <a:rPr sz="1100" i="1" spc="10" dirty="0">
                          <a:latin typeface="Segoe UI"/>
                          <a:cs typeface="Segoe UI"/>
                        </a:rPr>
                        <a:t>,</a:t>
                      </a:r>
                      <a:r>
                        <a:rPr sz="1100" i="1" spc="15" dirty="0">
                          <a:latin typeface="Segoe UI"/>
                          <a:cs typeface="Segoe UI"/>
                        </a:rPr>
                        <a:t>0</a:t>
                      </a:r>
                      <a:r>
                        <a:rPr sz="1100" i="1" spc="25" dirty="0">
                          <a:latin typeface="Segoe UI"/>
                          <a:cs typeface="Segoe UI"/>
                        </a:rPr>
                        <a:t>0</a:t>
                      </a:r>
                      <a:r>
                        <a:rPr sz="1100" i="1" spc="10" dirty="0">
                          <a:latin typeface="Segoe UI"/>
                          <a:cs typeface="Segoe UI"/>
                        </a:rPr>
                        <a:t>,</a:t>
                      </a:r>
                      <a:r>
                        <a:rPr sz="1100" i="1" spc="15" dirty="0">
                          <a:latin typeface="Segoe UI"/>
                          <a:cs typeface="Segoe UI"/>
                        </a:rPr>
                        <a:t>000</a:t>
                      </a:r>
                      <a:endParaRPr sz="1100">
                        <a:latin typeface="Segoe UI"/>
                        <a:cs typeface="Segoe UI"/>
                      </a:endParaRPr>
                    </a:p>
                  </a:txBody>
                  <a:tcPr marL="0" marR="0" marT="48895"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EAF1DD"/>
                    </a:solidFill>
                  </a:tcPr>
                </a:tc>
                <a:extLst>
                  <a:ext uri="{0D108BD9-81ED-4DB2-BD59-A6C34878D82A}">
                    <a16:rowId xmlns:a16="http://schemas.microsoft.com/office/drawing/2014/main" val="10003"/>
                  </a:ext>
                </a:extLst>
              </a:tr>
              <a:tr h="268223">
                <a:tc>
                  <a:txBody>
                    <a:bodyPr/>
                    <a:lstStyle/>
                    <a:p>
                      <a:pPr algn="ctr">
                        <a:lnSpc>
                          <a:spcPct val="100000"/>
                        </a:lnSpc>
                        <a:spcBef>
                          <a:spcPts val="385"/>
                        </a:spcBef>
                      </a:pPr>
                      <a:r>
                        <a:rPr sz="1100" i="1" dirty="0">
                          <a:latin typeface="Segoe UI"/>
                          <a:cs typeface="Segoe UI"/>
                        </a:rPr>
                        <a:t>3</a:t>
                      </a:r>
                      <a:endParaRPr sz="1100">
                        <a:latin typeface="Segoe UI"/>
                        <a:cs typeface="Segoe UI"/>
                      </a:endParaRPr>
                    </a:p>
                  </a:txBody>
                  <a:tcPr marL="0" marR="0" marT="48895"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EAF1DD"/>
                    </a:solidFill>
                  </a:tcPr>
                </a:tc>
                <a:tc>
                  <a:txBody>
                    <a:bodyPr/>
                    <a:lstStyle/>
                    <a:p>
                      <a:pPr algn="ctr">
                        <a:lnSpc>
                          <a:spcPct val="100000"/>
                        </a:lnSpc>
                        <a:spcBef>
                          <a:spcPts val="385"/>
                        </a:spcBef>
                      </a:pPr>
                      <a:r>
                        <a:rPr sz="1100" i="1" dirty="0">
                          <a:latin typeface="Segoe UI"/>
                          <a:cs typeface="Segoe UI"/>
                        </a:rPr>
                        <a:t>0</a:t>
                      </a:r>
                      <a:endParaRPr sz="1100">
                        <a:latin typeface="Segoe UI"/>
                        <a:cs typeface="Segoe UI"/>
                      </a:endParaRPr>
                    </a:p>
                  </a:txBody>
                  <a:tcPr marL="0" marR="0" marT="48895"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EAF1DD"/>
                    </a:solidFill>
                  </a:tcPr>
                </a:tc>
                <a:tc>
                  <a:txBody>
                    <a:bodyPr/>
                    <a:lstStyle/>
                    <a:p>
                      <a:pPr marR="585470" algn="r">
                        <a:lnSpc>
                          <a:spcPct val="100000"/>
                        </a:lnSpc>
                        <a:spcBef>
                          <a:spcPts val="385"/>
                        </a:spcBef>
                      </a:pPr>
                      <a:r>
                        <a:rPr sz="1100" i="1" spc="25" dirty="0">
                          <a:latin typeface="Segoe UI"/>
                          <a:cs typeface="Segoe UI"/>
                        </a:rPr>
                        <a:t>7</a:t>
                      </a:r>
                      <a:r>
                        <a:rPr sz="1100" i="1" spc="10" dirty="0">
                          <a:latin typeface="Segoe UI"/>
                          <a:cs typeface="Segoe UI"/>
                        </a:rPr>
                        <a:t>,</a:t>
                      </a:r>
                      <a:r>
                        <a:rPr sz="1100" i="1" spc="15" dirty="0">
                          <a:latin typeface="Segoe UI"/>
                          <a:cs typeface="Segoe UI"/>
                        </a:rPr>
                        <a:t>0</a:t>
                      </a:r>
                      <a:r>
                        <a:rPr sz="1100" i="1" spc="25" dirty="0">
                          <a:latin typeface="Segoe UI"/>
                          <a:cs typeface="Segoe UI"/>
                        </a:rPr>
                        <a:t>0</a:t>
                      </a:r>
                      <a:r>
                        <a:rPr sz="1100" i="1" spc="10" dirty="0">
                          <a:latin typeface="Segoe UI"/>
                          <a:cs typeface="Segoe UI"/>
                        </a:rPr>
                        <a:t>,</a:t>
                      </a:r>
                      <a:r>
                        <a:rPr sz="1100" i="1" spc="15" dirty="0">
                          <a:latin typeface="Segoe UI"/>
                          <a:cs typeface="Segoe UI"/>
                        </a:rPr>
                        <a:t>000</a:t>
                      </a:r>
                      <a:endParaRPr sz="1100">
                        <a:latin typeface="Segoe UI"/>
                        <a:cs typeface="Segoe UI"/>
                      </a:endParaRPr>
                    </a:p>
                  </a:txBody>
                  <a:tcPr marL="0" marR="0" marT="48895"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EAF1DD"/>
                    </a:solidFill>
                  </a:tcPr>
                </a:tc>
                <a:extLst>
                  <a:ext uri="{0D108BD9-81ED-4DB2-BD59-A6C34878D82A}">
                    <a16:rowId xmlns:a16="http://schemas.microsoft.com/office/drawing/2014/main" val="10004"/>
                  </a:ext>
                </a:extLst>
              </a:tr>
            </a:tbl>
          </a:graphicData>
        </a:graphic>
      </p:graphicFrame>
      <p:sp>
        <p:nvSpPr>
          <p:cNvPr id="26" name="object 26"/>
          <p:cNvSpPr txBox="1"/>
          <p:nvPr/>
        </p:nvSpPr>
        <p:spPr>
          <a:xfrm>
            <a:off x="901700" y="7629257"/>
            <a:ext cx="5281295" cy="397510"/>
          </a:xfrm>
          <a:prstGeom prst="rect">
            <a:avLst/>
          </a:prstGeom>
        </p:spPr>
        <p:txBody>
          <a:bodyPr vert="horz" wrap="square" lIns="0" tIns="12700" rIns="0" bIns="0" rtlCol="0">
            <a:spAutoFit/>
          </a:bodyPr>
          <a:lstStyle/>
          <a:p>
            <a:pPr marL="12700" marR="5080">
              <a:lnSpc>
                <a:spcPct val="110900"/>
              </a:lnSpc>
              <a:spcBef>
                <a:spcPts val="100"/>
              </a:spcBef>
            </a:pPr>
            <a:r>
              <a:rPr sz="1100" i="1" spc="10" dirty="0">
                <a:latin typeface="Segoe UI"/>
                <a:cs typeface="Segoe UI"/>
              </a:rPr>
              <a:t>Assuming Cost </a:t>
            </a:r>
            <a:r>
              <a:rPr sz="1100" i="1" dirty="0">
                <a:latin typeface="Segoe UI"/>
                <a:cs typeface="Segoe UI"/>
              </a:rPr>
              <a:t>of </a:t>
            </a:r>
            <a:r>
              <a:rPr sz="1100" i="1" spc="15" dirty="0">
                <a:latin typeface="Segoe UI"/>
                <a:cs typeface="Segoe UI"/>
              </a:rPr>
              <a:t>Capital </a:t>
            </a:r>
            <a:r>
              <a:rPr sz="1100" i="1" spc="10" dirty="0">
                <a:latin typeface="Segoe UI"/>
                <a:cs typeface="Segoe UI"/>
              </a:rPr>
              <a:t>equal to 12%, </a:t>
            </a:r>
            <a:r>
              <a:rPr sz="1100" i="1" spc="15" dirty="0">
                <a:latin typeface="Segoe UI"/>
                <a:cs typeface="Segoe UI"/>
              </a:rPr>
              <a:t>ANALYSE </a:t>
            </a:r>
            <a:r>
              <a:rPr sz="1100" i="1" spc="10" dirty="0">
                <a:latin typeface="Segoe UI"/>
                <a:cs typeface="Segoe UI"/>
              </a:rPr>
              <a:t>which </a:t>
            </a:r>
            <a:r>
              <a:rPr sz="1100" i="1" spc="15" dirty="0">
                <a:latin typeface="Segoe UI"/>
                <a:cs typeface="Segoe UI"/>
              </a:rPr>
              <a:t>project </a:t>
            </a:r>
            <a:r>
              <a:rPr sz="1100" i="1" spc="10" dirty="0">
                <a:latin typeface="Segoe UI"/>
                <a:cs typeface="Segoe UI"/>
              </a:rPr>
              <a:t>should </a:t>
            </a:r>
            <a:r>
              <a:rPr sz="1100" i="1" spc="5" dirty="0">
                <a:latin typeface="Segoe UI"/>
                <a:cs typeface="Segoe UI"/>
              </a:rPr>
              <a:t>be </a:t>
            </a:r>
            <a:r>
              <a:rPr sz="1100" i="1" spc="15" dirty="0">
                <a:latin typeface="Segoe UI"/>
                <a:cs typeface="Segoe UI"/>
              </a:rPr>
              <a:t>accepted  </a:t>
            </a:r>
            <a:r>
              <a:rPr sz="1100" i="1" spc="10" dirty="0">
                <a:latin typeface="Segoe UI"/>
                <a:cs typeface="Segoe UI"/>
              </a:rPr>
              <a:t>as per NPV </a:t>
            </a:r>
            <a:r>
              <a:rPr sz="1100" i="1" spc="15" dirty="0">
                <a:latin typeface="Segoe UI"/>
                <a:cs typeface="Segoe UI"/>
              </a:rPr>
              <a:t>Method </a:t>
            </a:r>
            <a:r>
              <a:rPr sz="1100" i="1" spc="10" dirty="0">
                <a:latin typeface="Segoe UI"/>
                <a:cs typeface="Segoe UI"/>
              </a:rPr>
              <a:t>and IRR</a:t>
            </a:r>
            <a:r>
              <a:rPr sz="1100" i="1" spc="155" dirty="0">
                <a:latin typeface="Segoe UI"/>
                <a:cs typeface="Segoe UI"/>
              </a:rPr>
              <a:t> </a:t>
            </a:r>
            <a:r>
              <a:rPr sz="1100" i="1" spc="10" dirty="0">
                <a:latin typeface="Segoe UI"/>
                <a:cs typeface="Segoe UI"/>
              </a:rPr>
              <a:t>Method?</a:t>
            </a:r>
            <a:endParaRPr sz="1100">
              <a:latin typeface="Segoe UI"/>
              <a:cs typeface="Segoe UI"/>
            </a:endParaRP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txBox="1"/>
          <p:nvPr/>
        </p:nvSpPr>
        <p:spPr>
          <a:xfrm>
            <a:off x="1639316" y="734060"/>
            <a:ext cx="316865" cy="193675"/>
          </a:xfrm>
          <a:prstGeom prst="rect">
            <a:avLst/>
          </a:prstGeom>
        </p:spPr>
        <p:txBody>
          <a:bodyPr vert="horz" wrap="square" lIns="0" tIns="12700" rIns="0" bIns="0" rtlCol="0">
            <a:spAutoFit/>
          </a:bodyPr>
          <a:lstStyle/>
          <a:p>
            <a:pPr marL="12700">
              <a:lnSpc>
                <a:spcPct val="100000"/>
              </a:lnSpc>
              <a:spcBef>
                <a:spcPts val="100"/>
              </a:spcBef>
            </a:pPr>
            <a:r>
              <a:rPr sz="1100" b="1" spc="25" dirty="0">
                <a:solidFill>
                  <a:srgbClr val="FFFFFF"/>
                </a:solidFill>
                <a:latin typeface="Segoe UI"/>
                <a:cs typeface="Segoe UI"/>
              </a:rPr>
              <a:t>7</a:t>
            </a:r>
            <a:r>
              <a:rPr sz="1100" b="1" spc="10" dirty="0">
                <a:solidFill>
                  <a:srgbClr val="FFFFFF"/>
                </a:solidFill>
                <a:latin typeface="Segoe UI"/>
                <a:cs typeface="Segoe UI"/>
              </a:rPr>
              <a:t>.</a:t>
            </a:r>
            <a:r>
              <a:rPr sz="1100" b="1" spc="25" dirty="0">
                <a:solidFill>
                  <a:srgbClr val="FFFFFF"/>
                </a:solidFill>
                <a:latin typeface="Segoe UI"/>
                <a:cs typeface="Segoe UI"/>
              </a:rPr>
              <a:t>48</a:t>
            </a:r>
            <a:endParaRPr sz="1100">
              <a:latin typeface="Segoe UI"/>
              <a:cs typeface="Segoe UI"/>
            </a:endParaRPr>
          </a:p>
        </p:txBody>
      </p:sp>
      <p:sp>
        <p:nvSpPr>
          <p:cNvPr id="3" name="object 3"/>
          <p:cNvSpPr txBox="1"/>
          <p:nvPr/>
        </p:nvSpPr>
        <p:spPr>
          <a:xfrm>
            <a:off x="2564383" y="738632"/>
            <a:ext cx="1866264" cy="193675"/>
          </a:xfrm>
          <a:prstGeom prst="rect">
            <a:avLst/>
          </a:prstGeom>
        </p:spPr>
        <p:txBody>
          <a:bodyPr vert="horz" wrap="square" lIns="0" tIns="12700" rIns="0" bIns="0" rtlCol="0">
            <a:spAutoFit/>
          </a:bodyPr>
          <a:lstStyle/>
          <a:p>
            <a:pPr marL="12700">
              <a:lnSpc>
                <a:spcPct val="100000"/>
              </a:lnSpc>
              <a:spcBef>
                <a:spcPts val="100"/>
              </a:spcBef>
            </a:pPr>
            <a:r>
              <a:rPr sz="1100" b="1" spc="15" dirty="0">
                <a:solidFill>
                  <a:srgbClr val="00A650"/>
                </a:solidFill>
                <a:latin typeface="Segoe UI"/>
                <a:cs typeface="Segoe UI"/>
              </a:rPr>
              <a:t>FINANCIAL</a:t>
            </a:r>
            <a:r>
              <a:rPr sz="1100" b="1" spc="-5" dirty="0">
                <a:solidFill>
                  <a:srgbClr val="00A650"/>
                </a:solidFill>
                <a:latin typeface="Segoe UI"/>
                <a:cs typeface="Segoe UI"/>
              </a:rPr>
              <a:t> </a:t>
            </a:r>
            <a:r>
              <a:rPr sz="1100" b="1" spc="15" dirty="0">
                <a:solidFill>
                  <a:srgbClr val="00A650"/>
                </a:solidFill>
                <a:latin typeface="Segoe UI"/>
                <a:cs typeface="Segoe UI"/>
              </a:rPr>
              <a:t>MANAGEMENT</a:t>
            </a:r>
            <a:endParaRPr sz="1100">
              <a:latin typeface="Segoe UI"/>
              <a:cs typeface="Segoe UI"/>
            </a:endParaRPr>
          </a:p>
        </p:txBody>
      </p:sp>
      <p:sp>
        <p:nvSpPr>
          <p:cNvPr id="4" name="object 4"/>
          <p:cNvSpPr txBox="1"/>
          <p:nvPr/>
        </p:nvSpPr>
        <p:spPr>
          <a:xfrm>
            <a:off x="896111" y="1269491"/>
            <a:ext cx="5294630" cy="189230"/>
          </a:xfrm>
          <a:prstGeom prst="rect">
            <a:avLst/>
          </a:prstGeom>
          <a:solidFill>
            <a:srgbClr val="C2D69B"/>
          </a:solidFill>
        </p:spPr>
        <p:txBody>
          <a:bodyPr vert="horz" wrap="square" lIns="0" tIns="10795" rIns="0" bIns="0" rtlCol="0">
            <a:spAutoFit/>
          </a:bodyPr>
          <a:lstStyle/>
          <a:p>
            <a:pPr marL="17780">
              <a:lnSpc>
                <a:spcPct val="100000"/>
              </a:lnSpc>
              <a:spcBef>
                <a:spcPts val="85"/>
              </a:spcBef>
            </a:pPr>
            <a:r>
              <a:rPr sz="1100" b="1" spc="-5" dirty="0">
                <a:solidFill>
                  <a:srgbClr val="00A650"/>
                </a:solidFill>
                <a:latin typeface="Segoe UI Black"/>
                <a:cs typeface="Segoe UI Black"/>
              </a:rPr>
              <a:t>SOLUTION</a:t>
            </a:r>
            <a:endParaRPr sz="1100">
              <a:latin typeface="Segoe UI Black"/>
              <a:cs typeface="Segoe UI Black"/>
            </a:endParaRPr>
          </a:p>
        </p:txBody>
      </p:sp>
      <p:sp>
        <p:nvSpPr>
          <p:cNvPr id="5" name="object 5"/>
          <p:cNvSpPr txBox="1"/>
          <p:nvPr/>
        </p:nvSpPr>
        <p:spPr>
          <a:xfrm>
            <a:off x="901700" y="1529587"/>
            <a:ext cx="1891664" cy="193675"/>
          </a:xfrm>
          <a:prstGeom prst="rect">
            <a:avLst/>
          </a:prstGeom>
        </p:spPr>
        <p:txBody>
          <a:bodyPr vert="horz" wrap="square" lIns="0" tIns="12700" rIns="0" bIns="0" rtlCol="0">
            <a:spAutoFit/>
          </a:bodyPr>
          <a:lstStyle/>
          <a:p>
            <a:pPr marL="12700">
              <a:lnSpc>
                <a:spcPct val="100000"/>
              </a:lnSpc>
              <a:spcBef>
                <a:spcPts val="100"/>
              </a:spcBef>
            </a:pPr>
            <a:r>
              <a:rPr sz="1100" spc="15" dirty="0">
                <a:latin typeface="Segoe UI"/>
                <a:cs typeface="Segoe UI"/>
              </a:rPr>
              <a:t>Net Present Value </a:t>
            </a:r>
            <a:r>
              <a:rPr sz="1100" spc="5" dirty="0">
                <a:latin typeface="Segoe UI"/>
                <a:cs typeface="Segoe UI"/>
              </a:rPr>
              <a:t>of</a:t>
            </a:r>
            <a:r>
              <a:rPr sz="1100" spc="20" dirty="0">
                <a:latin typeface="Segoe UI"/>
                <a:cs typeface="Segoe UI"/>
              </a:rPr>
              <a:t> </a:t>
            </a:r>
            <a:r>
              <a:rPr sz="1100" spc="15" dirty="0">
                <a:latin typeface="Segoe UI"/>
                <a:cs typeface="Segoe UI"/>
              </a:rPr>
              <a:t>Projects</a:t>
            </a:r>
            <a:endParaRPr sz="1100">
              <a:latin typeface="Segoe UI"/>
              <a:cs typeface="Segoe UI"/>
            </a:endParaRPr>
          </a:p>
        </p:txBody>
      </p:sp>
      <p:graphicFrame>
        <p:nvGraphicFramePr>
          <p:cNvPr id="6" name="object 6"/>
          <p:cNvGraphicFramePr>
            <a:graphicFrameLocks noGrp="1"/>
          </p:cNvGraphicFramePr>
          <p:nvPr/>
        </p:nvGraphicFramePr>
        <p:xfrm>
          <a:off x="914400" y="1796795"/>
          <a:ext cx="4938393" cy="2206750"/>
        </p:xfrm>
        <a:graphic>
          <a:graphicData uri="http://schemas.openxmlformats.org/drawingml/2006/table">
            <a:tbl>
              <a:tblPr firstRow="1" bandRow="1">
                <a:tableStyleId>{2D5ABB26-0587-4C30-8999-92F81FD0307C}</a:tableStyleId>
              </a:tblPr>
              <a:tblGrid>
                <a:gridCol w="437515">
                  <a:extLst>
                    <a:ext uri="{9D8B030D-6E8A-4147-A177-3AD203B41FA5}">
                      <a16:colId xmlns:a16="http://schemas.microsoft.com/office/drawing/2014/main" val="20000"/>
                    </a:ext>
                  </a:extLst>
                </a:gridCol>
                <a:gridCol w="842644">
                  <a:extLst>
                    <a:ext uri="{9D8B030D-6E8A-4147-A177-3AD203B41FA5}">
                      <a16:colId xmlns:a16="http://schemas.microsoft.com/office/drawing/2014/main" val="20001"/>
                    </a:ext>
                  </a:extLst>
                </a:gridCol>
                <a:gridCol w="841375">
                  <a:extLst>
                    <a:ext uri="{9D8B030D-6E8A-4147-A177-3AD203B41FA5}">
                      <a16:colId xmlns:a16="http://schemas.microsoft.com/office/drawing/2014/main" val="20002"/>
                    </a:ext>
                  </a:extLst>
                </a:gridCol>
                <a:gridCol w="939164">
                  <a:extLst>
                    <a:ext uri="{9D8B030D-6E8A-4147-A177-3AD203B41FA5}">
                      <a16:colId xmlns:a16="http://schemas.microsoft.com/office/drawing/2014/main" val="20003"/>
                    </a:ext>
                  </a:extLst>
                </a:gridCol>
                <a:gridCol w="940435">
                  <a:extLst>
                    <a:ext uri="{9D8B030D-6E8A-4147-A177-3AD203B41FA5}">
                      <a16:colId xmlns:a16="http://schemas.microsoft.com/office/drawing/2014/main" val="20004"/>
                    </a:ext>
                  </a:extLst>
                </a:gridCol>
                <a:gridCol w="937260">
                  <a:extLst>
                    <a:ext uri="{9D8B030D-6E8A-4147-A177-3AD203B41FA5}">
                      <a16:colId xmlns:a16="http://schemas.microsoft.com/office/drawing/2014/main" val="20005"/>
                    </a:ext>
                  </a:extLst>
                </a:gridCol>
              </a:tblGrid>
              <a:tr h="864107">
                <a:tc>
                  <a:txBody>
                    <a:bodyPr/>
                    <a:lstStyle/>
                    <a:p>
                      <a:pPr algn="ctr">
                        <a:lnSpc>
                          <a:spcPct val="100000"/>
                        </a:lnSpc>
                        <a:spcBef>
                          <a:spcPts val="390"/>
                        </a:spcBef>
                      </a:pPr>
                      <a:r>
                        <a:rPr sz="1000" b="1" spc="10" dirty="0">
                          <a:solidFill>
                            <a:srgbClr val="00A650"/>
                          </a:solidFill>
                          <a:latin typeface="Segoe UI"/>
                          <a:cs typeface="Segoe UI"/>
                        </a:rPr>
                        <a:t>Year</a:t>
                      </a:r>
                      <a:endParaRPr sz="1000">
                        <a:latin typeface="Segoe UI"/>
                        <a:cs typeface="Segoe UI"/>
                      </a:endParaRPr>
                    </a:p>
                  </a:txBody>
                  <a:tcPr marL="0" marR="0" marT="49530"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C2D69B"/>
                    </a:solidFill>
                  </a:tcPr>
                </a:tc>
                <a:tc>
                  <a:txBody>
                    <a:bodyPr/>
                    <a:lstStyle/>
                    <a:p>
                      <a:pPr marL="172085" marR="165100" indent="-635" algn="ctr">
                        <a:lnSpc>
                          <a:spcPct val="110900"/>
                        </a:lnSpc>
                        <a:spcBef>
                          <a:spcPts val="244"/>
                        </a:spcBef>
                      </a:pPr>
                      <a:r>
                        <a:rPr sz="1100" b="1" spc="15" dirty="0">
                          <a:solidFill>
                            <a:srgbClr val="00A650"/>
                          </a:solidFill>
                          <a:latin typeface="Segoe UI"/>
                          <a:cs typeface="Segoe UI"/>
                        </a:rPr>
                        <a:t>Cash  </a:t>
                      </a:r>
                      <a:r>
                        <a:rPr sz="1100" b="1" spc="20" dirty="0">
                          <a:solidFill>
                            <a:srgbClr val="00A650"/>
                          </a:solidFill>
                          <a:latin typeface="Segoe UI"/>
                          <a:cs typeface="Segoe UI"/>
                        </a:rPr>
                        <a:t>I</a:t>
                      </a:r>
                      <a:r>
                        <a:rPr sz="1100" b="1" spc="25" dirty="0">
                          <a:solidFill>
                            <a:srgbClr val="00A650"/>
                          </a:solidFill>
                          <a:latin typeface="Segoe UI"/>
                          <a:cs typeface="Segoe UI"/>
                        </a:rPr>
                        <a:t>n</a:t>
                      </a:r>
                      <a:r>
                        <a:rPr sz="1100" b="1" spc="5" dirty="0">
                          <a:solidFill>
                            <a:srgbClr val="00A650"/>
                          </a:solidFill>
                          <a:latin typeface="Segoe UI"/>
                          <a:cs typeface="Segoe UI"/>
                        </a:rPr>
                        <a:t>f</a:t>
                      </a:r>
                      <a:r>
                        <a:rPr sz="1100" b="1" spc="20" dirty="0">
                          <a:solidFill>
                            <a:srgbClr val="00A650"/>
                          </a:solidFill>
                          <a:latin typeface="Segoe UI"/>
                          <a:cs typeface="Segoe UI"/>
                        </a:rPr>
                        <a:t>lo</a:t>
                      </a:r>
                      <a:r>
                        <a:rPr sz="1100" b="1" spc="15" dirty="0">
                          <a:solidFill>
                            <a:srgbClr val="00A650"/>
                          </a:solidFill>
                          <a:latin typeface="Segoe UI"/>
                          <a:cs typeface="Segoe UI"/>
                        </a:rPr>
                        <a:t>w</a:t>
                      </a:r>
                      <a:r>
                        <a:rPr sz="1100" b="1" dirty="0">
                          <a:solidFill>
                            <a:srgbClr val="00A650"/>
                          </a:solidFill>
                          <a:latin typeface="Segoe UI"/>
                          <a:cs typeface="Segoe UI"/>
                        </a:rPr>
                        <a:t>s</a:t>
                      </a:r>
                      <a:endParaRPr sz="1100">
                        <a:latin typeface="Segoe UI"/>
                        <a:cs typeface="Segoe UI"/>
                      </a:endParaRPr>
                    </a:p>
                    <a:p>
                      <a:pPr marL="107950" marR="105410" algn="ctr">
                        <a:lnSpc>
                          <a:spcPct val="110900"/>
                        </a:lnSpc>
                        <a:spcBef>
                          <a:spcPts val="300"/>
                        </a:spcBef>
                      </a:pPr>
                      <a:r>
                        <a:rPr sz="1100" b="1" spc="15" dirty="0">
                          <a:solidFill>
                            <a:srgbClr val="00A650"/>
                          </a:solidFill>
                          <a:latin typeface="Segoe UI"/>
                          <a:cs typeface="Segoe UI"/>
                        </a:rPr>
                        <a:t>Project</a:t>
                      </a:r>
                      <a:r>
                        <a:rPr sz="1100" b="1" spc="-55" dirty="0">
                          <a:solidFill>
                            <a:srgbClr val="00A650"/>
                          </a:solidFill>
                          <a:latin typeface="Segoe UI"/>
                          <a:cs typeface="Segoe UI"/>
                        </a:rPr>
                        <a:t> </a:t>
                      </a:r>
                      <a:r>
                        <a:rPr sz="1100" b="1" dirty="0">
                          <a:solidFill>
                            <a:srgbClr val="00A650"/>
                          </a:solidFill>
                          <a:latin typeface="Segoe UI"/>
                          <a:cs typeface="Segoe UI"/>
                        </a:rPr>
                        <a:t>A  </a:t>
                      </a:r>
                      <a:r>
                        <a:rPr sz="1100" b="1" spc="-15" dirty="0">
                          <a:solidFill>
                            <a:srgbClr val="00A650"/>
                          </a:solidFill>
                          <a:latin typeface="Segoe UI"/>
                          <a:cs typeface="Segoe UI"/>
                        </a:rPr>
                        <a:t>(</a:t>
                      </a:r>
                      <a:r>
                        <a:rPr sz="1100" b="1" spc="-15" dirty="0">
                          <a:solidFill>
                            <a:srgbClr val="00A650"/>
                          </a:solidFill>
                          <a:latin typeface="Trebuchet MS"/>
                          <a:cs typeface="Trebuchet MS"/>
                        </a:rPr>
                        <a:t>`</a:t>
                      </a:r>
                      <a:r>
                        <a:rPr sz="1100" b="1" spc="-15" dirty="0">
                          <a:solidFill>
                            <a:srgbClr val="00A650"/>
                          </a:solidFill>
                          <a:latin typeface="Segoe UI"/>
                          <a:cs typeface="Segoe UI"/>
                        </a:rPr>
                        <a:t>)</a:t>
                      </a:r>
                      <a:endParaRPr sz="1100">
                        <a:latin typeface="Segoe UI"/>
                        <a:cs typeface="Segoe UI"/>
                      </a:endParaRPr>
                    </a:p>
                  </a:txBody>
                  <a:tcPr marL="0" marR="0" marT="31114"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C2D69B"/>
                    </a:solidFill>
                  </a:tcPr>
                </a:tc>
                <a:tc>
                  <a:txBody>
                    <a:bodyPr/>
                    <a:lstStyle/>
                    <a:p>
                      <a:pPr marL="170180" marR="165100" indent="1905" algn="ctr">
                        <a:lnSpc>
                          <a:spcPct val="110900"/>
                        </a:lnSpc>
                        <a:spcBef>
                          <a:spcPts val="244"/>
                        </a:spcBef>
                      </a:pPr>
                      <a:r>
                        <a:rPr sz="1100" b="1" spc="15" dirty="0">
                          <a:solidFill>
                            <a:srgbClr val="00A650"/>
                          </a:solidFill>
                          <a:latin typeface="Segoe UI"/>
                          <a:cs typeface="Segoe UI"/>
                        </a:rPr>
                        <a:t>Cash  </a:t>
                      </a:r>
                      <a:r>
                        <a:rPr sz="1100" b="1" spc="20" dirty="0">
                          <a:solidFill>
                            <a:srgbClr val="00A650"/>
                          </a:solidFill>
                          <a:latin typeface="Segoe UI"/>
                          <a:cs typeface="Segoe UI"/>
                        </a:rPr>
                        <a:t>I</a:t>
                      </a:r>
                      <a:r>
                        <a:rPr sz="1100" b="1" spc="25" dirty="0">
                          <a:solidFill>
                            <a:srgbClr val="00A650"/>
                          </a:solidFill>
                          <a:latin typeface="Segoe UI"/>
                          <a:cs typeface="Segoe UI"/>
                        </a:rPr>
                        <a:t>n</a:t>
                      </a:r>
                      <a:r>
                        <a:rPr sz="1100" b="1" spc="5" dirty="0">
                          <a:solidFill>
                            <a:srgbClr val="00A650"/>
                          </a:solidFill>
                          <a:latin typeface="Segoe UI"/>
                          <a:cs typeface="Segoe UI"/>
                        </a:rPr>
                        <a:t>f</a:t>
                      </a:r>
                      <a:r>
                        <a:rPr sz="1100" b="1" spc="20" dirty="0">
                          <a:solidFill>
                            <a:srgbClr val="00A650"/>
                          </a:solidFill>
                          <a:latin typeface="Segoe UI"/>
                          <a:cs typeface="Segoe UI"/>
                        </a:rPr>
                        <a:t>lo</a:t>
                      </a:r>
                      <a:r>
                        <a:rPr sz="1100" b="1" spc="15" dirty="0">
                          <a:solidFill>
                            <a:srgbClr val="00A650"/>
                          </a:solidFill>
                          <a:latin typeface="Segoe UI"/>
                          <a:cs typeface="Segoe UI"/>
                        </a:rPr>
                        <a:t>w</a:t>
                      </a:r>
                      <a:r>
                        <a:rPr sz="1100" b="1" dirty="0">
                          <a:solidFill>
                            <a:srgbClr val="00A650"/>
                          </a:solidFill>
                          <a:latin typeface="Segoe UI"/>
                          <a:cs typeface="Segoe UI"/>
                        </a:rPr>
                        <a:t>s</a:t>
                      </a:r>
                      <a:endParaRPr sz="1100">
                        <a:latin typeface="Segoe UI"/>
                        <a:cs typeface="Segoe UI"/>
                      </a:endParaRPr>
                    </a:p>
                    <a:p>
                      <a:pPr marL="112395" marR="107950" algn="ctr">
                        <a:lnSpc>
                          <a:spcPct val="110900"/>
                        </a:lnSpc>
                        <a:spcBef>
                          <a:spcPts val="300"/>
                        </a:spcBef>
                      </a:pPr>
                      <a:r>
                        <a:rPr sz="1100" b="1" spc="15" dirty="0">
                          <a:solidFill>
                            <a:srgbClr val="00A650"/>
                          </a:solidFill>
                          <a:latin typeface="Segoe UI"/>
                          <a:cs typeface="Segoe UI"/>
                        </a:rPr>
                        <a:t>Project</a:t>
                      </a:r>
                      <a:r>
                        <a:rPr sz="1100" b="1" spc="-55" dirty="0">
                          <a:solidFill>
                            <a:srgbClr val="00A650"/>
                          </a:solidFill>
                          <a:latin typeface="Segoe UI"/>
                          <a:cs typeface="Segoe UI"/>
                        </a:rPr>
                        <a:t> </a:t>
                      </a:r>
                      <a:r>
                        <a:rPr sz="1100" b="1" dirty="0">
                          <a:solidFill>
                            <a:srgbClr val="00A650"/>
                          </a:solidFill>
                          <a:latin typeface="Segoe UI"/>
                          <a:cs typeface="Segoe UI"/>
                        </a:rPr>
                        <a:t>B  </a:t>
                      </a:r>
                      <a:r>
                        <a:rPr sz="1100" b="1" spc="-15" dirty="0">
                          <a:solidFill>
                            <a:srgbClr val="00A650"/>
                          </a:solidFill>
                          <a:latin typeface="Segoe UI"/>
                          <a:cs typeface="Segoe UI"/>
                        </a:rPr>
                        <a:t>(</a:t>
                      </a:r>
                      <a:r>
                        <a:rPr sz="1100" b="1" spc="-15" dirty="0">
                          <a:solidFill>
                            <a:srgbClr val="00A650"/>
                          </a:solidFill>
                          <a:latin typeface="Trebuchet MS"/>
                          <a:cs typeface="Trebuchet MS"/>
                        </a:rPr>
                        <a:t>`</a:t>
                      </a:r>
                      <a:r>
                        <a:rPr sz="1100" b="1" spc="-15" dirty="0">
                          <a:solidFill>
                            <a:srgbClr val="00A650"/>
                          </a:solidFill>
                          <a:latin typeface="Segoe UI"/>
                          <a:cs typeface="Segoe UI"/>
                        </a:rPr>
                        <a:t>)</a:t>
                      </a:r>
                      <a:endParaRPr sz="1100">
                        <a:latin typeface="Segoe UI"/>
                        <a:cs typeface="Segoe UI"/>
                      </a:endParaRPr>
                    </a:p>
                  </a:txBody>
                  <a:tcPr marL="0" marR="0" marT="31114"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C2D69B"/>
                    </a:solidFill>
                  </a:tcPr>
                </a:tc>
                <a:tc>
                  <a:txBody>
                    <a:bodyPr/>
                    <a:lstStyle/>
                    <a:p>
                      <a:pPr marL="276860" marR="208915" indent="-64135">
                        <a:lnSpc>
                          <a:spcPct val="110900"/>
                        </a:lnSpc>
                        <a:spcBef>
                          <a:spcPts val="244"/>
                        </a:spcBef>
                      </a:pPr>
                      <a:r>
                        <a:rPr sz="1100" b="1" spc="15" dirty="0">
                          <a:solidFill>
                            <a:srgbClr val="00A650"/>
                          </a:solidFill>
                          <a:latin typeface="Segoe UI"/>
                          <a:cs typeface="Segoe UI"/>
                        </a:rPr>
                        <a:t>Pr</a:t>
                      </a:r>
                      <a:r>
                        <a:rPr sz="1100" b="1" spc="25" dirty="0">
                          <a:solidFill>
                            <a:srgbClr val="00A650"/>
                          </a:solidFill>
                          <a:latin typeface="Segoe UI"/>
                          <a:cs typeface="Segoe UI"/>
                        </a:rPr>
                        <a:t>e</a:t>
                      </a:r>
                      <a:r>
                        <a:rPr sz="1100" b="1" spc="15" dirty="0">
                          <a:solidFill>
                            <a:srgbClr val="00A650"/>
                          </a:solidFill>
                          <a:latin typeface="Segoe UI"/>
                          <a:cs typeface="Segoe UI"/>
                        </a:rPr>
                        <a:t>s</a:t>
                      </a:r>
                      <a:r>
                        <a:rPr sz="1100" b="1" spc="10" dirty="0">
                          <a:solidFill>
                            <a:srgbClr val="00A650"/>
                          </a:solidFill>
                          <a:latin typeface="Segoe UI"/>
                          <a:cs typeface="Segoe UI"/>
                        </a:rPr>
                        <a:t>e</a:t>
                      </a:r>
                      <a:r>
                        <a:rPr sz="1100" b="1" spc="15" dirty="0">
                          <a:solidFill>
                            <a:srgbClr val="00A650"/>
                          </a:solidFill>
                          <a:latin typeface="Segoe UI"/>
                          <a:cs typeface="Segoe UI"/>
                        </a:rPr>
                        <a:t>n</a:t>
                      </a:r>
                      <a:r>
                        <a:rPr sz="1100" b="1" dirty="0">
                          <a:solidFill>
                            <a:srgbClr val="00A650"/>
                          </a:solidFill>
                          <a:latin typeface="Segoe UI"/>
                          <a:cs typeface="Segoe UI"/>
                        </a:rPr>
                        <a:t>t  </a:t>
                      </a:r>
                      <a:r>
                        <a:rPr sz="1100" b="1" spc="10" dirty="0">
                          <a:solidFill>
                            <a:srgbClr val="00A650"/>
                          </a:solidFill>
                          <a:latin typeface="Segoe UI"/>
                          <a:cs typeface="Segoe UI"/>
                        </a:rPr>
                        <a:t>Value</a:t>
                      </a:r>
                      <a:endParaRPr sz="1100">
                        <a:latin typeface="Segoe UI"/>
                        <a:cs typeface="Segoe UI"/>
                      </a:endParaRPr>
                    </a:p>
                    <a:p>
                      <a:pPr marL="324485" marR="163195" indent="-157480">
                        <a:lnSpc>
                          <a:spcPct val="110900"/>
                        </a:lnSpc>
                        <a:spcBef>
                          <a:spcPts val="300"/>
                        </a:spcBef>
                      </a:pPr>
                      <a:r>
                        <a:rPr sz="1100" b="1" spc="10" dirty="0">
                          <a:solidFill>
                            <a:srgbClr val="00A650"/>
                          </a:solidFill>
                          <a:latin typeface="Segoe UI"/>
                          <a:cs typeface="Segoe UI"/>
                        </a:rPr>
                        <a:t>Factor</a:t>
                      </a:r>
                      <a:r>
                        <a:rPr sz="1100" b="1" spc="-30" dirty="0">
                          <a:solidFill>
                            <a:srgbClr val="00A650"/>
                          </a:solidFill>
                          <a:latin typeface="Segoe UI"/>
                          <a:cs typeface="Segoe UI"/>
                        </a:rPr>
                        <a:t> </a:t>
                      </a:r>
                      <a:r>
                        <a:rPr sz="1100" b="1" dirty="0">
                          <a:solidFill>
                            <a:srgbClr val="00A650"/>
                          </a:solidFill>
                          <a:latin typeface="Segoe UI"/>
                          <a:cs typeface="Segoe UI"/>
                        </a:rPr>
                        <a:t>@  </a:t>
                      </a:r>
                      <a:r>
                        <a:rPr sz="1100" b="1" spc="15" dirty="0">
                          <a:solidFill>
                            <a:srgbClr val="00A650"/>
                          </a:solidFill>
                          <a:latin typeface="Segoe UI"/>
                          <a:cs typeface="Segoe UI"/>
                        </a:rPr>
                        <a:t>12%</a:t>
                      </a:r>
                      <a:endParaRPr sz="1100">
                        <a:latin typeface="Segoe UI"/>
                        <a:cs typeface="Segoe UI"/>
                      </a:endParaRPr>
                    </a:p>
                  </a:txBody>
                  <a:tcPr marL="0" marR="0" marT="31114"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C2D69B"/>
                    </a:solidFill>
                  </a:tcPr>
                </a:tc>
                <a:tc>
                  <a:txBody>
                    <a:bodyPr/>
                    <a:lstStyle/>
                    <a:p>
                      <a:pPr algn="ctr">
                        <a:lnSpc>
                          <a:spcPct val="100000"/>
                        </a:lnSpc>
                        <a:spcBef>
                          <a:spcPts val="385"/>
                        </a:spcBef>
                      </a:pPr>
                      <a:r>
                        <a:rPr sz="1100" b="1" spc="15" dirty="0">
                          <a:solidFill>
                            <a:srgbClr val="00A650"/>
                          </a:solidFill>
                          <a:latin typeface="Segoe UI"/>
                          <a:cs typeface="Segoe UI"/>
                        </a:rPr>
                        <a:t>PV</a:t>
                      </a:r>
                      <a:r>
                        <a:rPr sz="1100" b="1" spc="10" dirty="0">
                          <a:solidFill>
                            <a:srgbClr val="00A650"/>
                          </a:solidFill>
                          <a:latin typeface="Segoe UI"/>
                          <a:cs typeface="Segoe UI"/>
                        </a:rPr>
                        <a:t> of</a:t>
                      </a:r>
                      <a:endParaRPr sz="1100">
                        <a:latin typeface="Segoe UI"/>
                        <a:cs typeface="Segoe UI"/>
                      </a:endParaRPr>
                    </a:p>
                    <a:p>
                      <a:pPr marL="156845" marR="154305" algn="ctr">
                        <a:lnSpc>
                          <a:spcPct val="110900"/>
                        </a:lnSpc>
                        <a:spcBef>
                          <a:spcPts val="300"/>
                        </a:spcBef>
                      </a:pPr>
                      <a:r>
                        <a:rPr sz="1100" b="1" spc="15" dirty="0">
                          <a:solidFill>
                            <a:srgbClr val="00A650"/>
                          </a:solidFill>
                          <a:latin typeface="Segoe UI"/>
                          <a:cs typeface="Segoe UI"/>
                        </a:rPr>
                        <a:t>Project</a:t>
                      </a:r>
                      <a:r>
                        <a:rPr sz="1100" b="1" spc="-55" dirty="0">
                          <a:solidFill>
                            <a:srgbClr val="00A650"/>
                          </a:solidFill>
                          <a:latin typeface="Segoe UI"/>
                          <a:cs typeface="Segoe UI"/>
                        </a:rPr>
                        <a:t> </a:t>
                      </a:r>
                      <a:r>
                        <a:rPr sz="1100" b="1" dirty="0">
                          <a:solidFill>
                            <a:srgbClr val="00A650"/>
                          </a:solidFill>
                          <a:latin typeface="Segoe UI"/>
                          <a:cs typeface="Segoe UI"/>
                        </a:rPr>
                        <a:t>A  </a:t>
                      </a:r>
                      <a:r>
                        <a:rPr sz="1100" b="1" spc="-15" dirty="0">
                          <a:solidFill>
                            <a:srgbClr val="00A650"/>
                          </a:solidFill>
                          <a:latin typeface="Segoe UI"/>
                          <a:cs typeface="Segoe UI"/>
                        </a:rPr>
                        <a:t>(</a:t>
                      </a:r>
                      <a:r>
                        <a:rPr sz="1100" b="1" spc="-15" dirty="0">
                          <a:solidFill>
                            <a:srgbClr val="00A650"/>
                          </a:solidFill>
                          <a:latin typeface="Trebuchet MS"/>
                          <a:cs typeface="Trebuchet MS"/>
                        </a:rPr>
                        <a:t>`</a:t>
                      </a:r>
                      <a:r>
                        <a:rPr sz="1100" b="1" spc="-15" dirty="0">
                          <a:solidFill>
                            <a:srgbClr val="00A650"/>
                          </a:solidFill>
                          <a:latin typeface="Segoe UI"/>
                          <a:cs typeface="Segoe UI"/>
                        </a:rPr>
                        <a:t>)</a:t>
                      </a:r>
                      <a:endParaRPr sz="1100">
                        <a:latin typeface="Segoe UI"/>
                        <a:cs typeface="Segoe UI"/>
                      </a:endParaRPr>
                    </a:p>
                  </a:txBody>
                  <a:tcPr marL="0" marR="0" marT="48895"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C2D69B"/>
                    </a:solidFill>
                  </a:tcPr>
                </a:tc>
                <a:tc>
                  <a:txBody>
                    <a:bodyPr/>
                    <a:lstStyle/>
                    <a:p>
                      <a:pPr algn="ctr">
                        <a:lnSpc>
                          <a:spcPct val="100000"/>
                        </a:lnSpc>
                        <a:spcBef>
                          <a:spcPts val="385"/>
                        </a:spcBef>
                      </a:pPr>
                      <a:r>
                        <a:rPr sz="1100" b="1" spc="15" dirty="0">
                          <a:solidFill>
                            <a:srgbClr val="00A650"/>
                          </a:solidFill>
                          <a:latin typeface="Segoe UI"/>
                          <a:cs typeface="Segoe UI"/>
                        </a:rPr>
                        <a:t>PV</a:t>
                      </a:r>
                      <a:r>
                        <a:rPr sz="1100" b="1" spc="10" dirty="0">
                          <a:solidFill>
                            <a:srgbClr val="00A650"/>
                          </a:solidFill>
                          <a:latin typeface="Segoe UI"/>
                          <a:cs typeface="Segoe UI"/>
                        </a:rPr>
                        <a:t> of</a:t>
                      </a:r>
                      <a:endParaRPr sz="1100">
                        <a:latin typeface="Segoe UI"/>
                        <a:cs typeface="Segoe UI"/>
                      </a:endParaRPr>
                    </a:p>
                    <a:p>
                      <a:pPr marL="161290" marR="155575" algn="ctr">
                        <a:lnSpc>
                          <a:spcPct val="110900"/>
                        </a:lnSpc>
                        <a:spcBef>
                          <a:spcPts val="300"/>
                        </a:spcBef>
                      </a:pPr>
                      <a:r>
                        <a:rPr sz="1100" b="1" spc="15" dirty="0">
                          <a:solidFill>
                            <a:srgbClr val="00A650"/>
                          </a:solidFill>
                          <a:latin typeface="Segoe UI"/>
                          <a:cs typeface="Segoe UI"/>
                        </a:rPr>
                        <a:t>Project</a:t>
                      </a:r>
                      <a:r>
                        <a:rPr sz="1100" b="1" spc="-60" dirty="0">
                          <a:solidFill>
                            <a:srgbClr val="00A650"/>
                          </a:solidFill>
                          <a:latin typeface="Segoe UI"/>
                          <a:cs typeface="Segoe UI"/>
                        </a:rPr>
                        <a:t> </a:t>
                      </a:r>
                      <a:r>
                        <a:rPr sz="1100" b="1" dirty="0">
                          <a:solidFill>
                            <a:srgbClr val="00A650"/>
                          </a:solidFill>
                          <a:latin typeface="Segoe UI"/>
                          <a:cs typeface="Segoe UI"/>
                        </a:rPr>
                        <a:t>B  </a:t>
                      </a:r>
                      <a:r>
                        <a:rPr sz="1100" b="1" spc="-15" dirty="0">
                          <a:solidFill>
                            <a:srgbClr val="00A650"/>
                          </a:solidFill>
                          <a:latin typeface="Segoe UI"/>
                          <a:cs typeface="Segoe UI"/>
                        </a:rPr>
                        <a:t>(</a:t>
                      </a:r>
                      <a:r>
                        <a:rPr sz="1100" b="1" spc="-15" dirty="0">
                          <a:solidFill>
                            <a:srgbClr val="00A650"/>
                          </a:solidFill>
                          <a:latin typeface="Trebuchet MS"/>
                          <a:cs typeface="Trebuchet MS"/>
                        </a:rPr>
                        <a:t>`</a:t>
                      </a:r>
                      <a:r>
                        <a:rPr sz="1100" b="1" spc="-15" dirty="0">
                          <a:solidFill>
                            <a:srgbClr val="00A650"/>
                          </a:solidFill>
                          <a:latin typeface="Segoe UI"/>
                          <a:cs typeface="Segoe UI"/>
                        </a:rPr>
                        <a:t>)</a:t>
                      </a:r>
                      <a:endParaRPr sz="1100">
                        <a:latin typeface="Segoe UI"/>
                        <a:cs typeface="Segoe UI"/>
                      </a:endParaRPr>
                    </a:p>
                  </a:txBody>
                  <a:tcPr marL="0" marR="0" marT="48895"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C2D69B"/>
                    </a:solidFill>
                  </a:tcPr>
                </a:tc>
                <a:extLst>
                  <a:ext uri="{0D108BD9-81ED-4DB2-BD59-A6C34878D82A}">
                    <a16:rowId xmlns:a16="http://schemas.microsoft.com/office/drawing/2014/main" val="10000"/>
                  </a:ext>
                </a:extLst>
              </a:tr>
              <a:tr h="268224">
                <a:tc>
                  <a:txBody>
                    <a:bodyPr/>
                    <a:lstStyle/>
                    <a:p>
                      <a:pPr algn="ctr">
                        <a:lnSpc>
                          <a:spcPct val="100000"/>
                        </a:lnSpc>
                        <a:spcBef>
                          <a:spcPts val="385"/>
                        </a:spcBef>
                      </a:pPr>
                      <a:r>
                        <a:rPr sz="1100" dirty="0">
                          <a:latin typeface="Segoe UI"/>
                          <a:cs typeface="Segoe UI"/>
                        </a:rPr>
                        <a:t>0</a:t>
                      </a:r>
                      <a:endParaRPr sz="1100">
                        <a:latin typeface="Segoe UI"/>
                        <a:cs typeface="Segoe UI"/>
                      </a:endParaRPr>
                    </a:p>
                  </a:txBody>
                  <a:tcPr marL="0" marR="0" marT="48895"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EAF1DD"/>
                    </a:solidFill>
                  </a:tcPr>
                </a:tc>
                <a:tc>
                  <a:txBody>
                    <a:bodyPr/>
                    <a:lstStyle/>
                    <a:p>
                      <a:pPr algn="ctr">
                        <a:lnSpc>
                          <a:spcPct val="100000"/>
                        </a:lnSpc>
                        <a:spcBef>
                          <a:spcPts val="385"/>
                        </a:spcBef>
                      </a:pPr>
                      <a:r>
                        <a:rPr sz="1100" spc="15" dirty="0">
                          <a:latin typeface="Segoe UI"/>
                          <a:cs typeface="Segoe UI"/>
                        </a:rPr>
                        <a:t>(5,00,000)</a:t>
                      </a:r>
                      <a:endParaRPr sz="1100">
                        <a:latin typeface="Segoe UI"/>
                        <a:cs typeface="Segoe UI"/>
                      </a:endParaRPr>
                    </a:p>
                  </a:txBody>
                  <a:tcPr marL="0" marR="0" marT="48895"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EAF1DD"/>
                    </a:solidFill>
                  </a:tcPr>
                </a:tc>
                <a:tc>
                  <a:txBody>
                    <a:bodyPr/>
                    <a:lstStyle/>
                    <a:p>
                      <a:pPr algn="ctr">
                        <a:lnSpc>
                          <a:spcPct val="100000"/>
                        </a:lnSpc>
                        <a:spcBef>
                          <a:spcPts val="385"/>
                        </a:spcBef>
                      </a:pPr>
                      <a:r>
                        <a:rPr sz="1100" spc="15" dirty="0">
                          <a:latin typeface="Segoe UI"/>
                          <a:cs typeface="Segoe UI"/>
                        </a:rPr>
                        <a:t>(5,00,000)</a:t>
                      </a:r>
                      <a:endParaRPr sz="1100">
                        <a:latin typeface="Segoe UI"/>
                        <a:cs typeface="Segoe UI"/>
                      </a:endParaRPr>
                    </a:p>
                  </a:txBody>
                  <a:tcPr marL="0" marR="0" marT="48895"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EAF1DD"/>
                    </a:solidFill>
                  </a:tcPr>
                </a:tc>
                <a:tc>
                  <a:txBody>
                    <a:bodyPr/>
                    <a:lstStyle/>
                    <a:p>
                      <a:pPr algn="ctr">
                        <a:lnSpc>
                          <a:spcPct val="100000"/>
                        </a:lnSpc>
                        <a:spcBef>
                          <a:spcPts val="385"/>
                        </a:spcBef>
                      </a:pPr>
                      <a:r>
                        <a:rPr sz="1100" spc="15" dirty="0">
                          <a:latin typeface="Segoe UI"/>
                          <a:cs typeface="Segoe UI"/>
                        </a:rPr>
                        <a:t>1.000</a:t>
                      </a:r>
                      <a:endParaRPr sz="1100">
                        <a:latin typeface="Segoe UI"/>
                        <a:cs typeface="Segoe UI"/>
                      </a:endParaRPr>
                    </a:p>
                  </a:txBody>
                  <a:tcPr marL="0" marR="0" marT="48895"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EAF1DD"/>
                    </a:solidFill>
                  </a:tcPr>
                </a:tc>
                <a:tc>
                  <a:txBody>
                    <a:bodyPr/>
                    <a:lstStyle/>
                    <a:p>
                      <a:pPr algn="ctr">
                        <a:lnSpc>
                          <a:spcPct val="100000"/>
                        </a:lnSpc>
                        <a:spcBef>
                          <a:spcPts val="385"/>
                        </a:spcBef>
                      </a:pPr>
                      <a:r>
                        <a:rPr sz="1100" spc="15" dirty="0">
                          <a:latin typeface="Segoe UI"/>
                          <a:cs typeface="Segoe UI"/>
                        </a:rPr>
                        <a:t>(5,00,000)</a:t>
                      </a:r>
                      <a:endParaRPr sz="1100">
                        <a:latin typeface="Segoe UI"/>
                        <a:cs typeface="Segoe UI"/>
                      </a:endParaRPr>
                    </a:p>
                  </a:txBody>
                  <a:tcPr marL="0" marR="0" marT="48895"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EAF1DD"/>
                    </a:solidFill>
                  </a:tcPr>
                </a:tc>
                <a:tc>
                  <a:txBody>
                    <a:bodyPr/>
                    <a:lstStyle/>
                    <a:p>
                      <a:pPr marL="1270" algn="ctr">
                        <a:lnSpc>
                          <a:spcPct val="100000"/>
                        </a:lnSpc>
                        <a:spcBef>
                          <a:spcPts val="385"/>
                        </a:spcBef>
                      </a:pPr>
                      <a:r>
                        <a:rPr sz="1100" spc="15" dirty="0">
                          <a:latin typeface="Segoe UI"/>
                          <a:cs typeface="Segoe UI"/>
                        </a:rPr>
                        <a:t>(5,00,000)</a:t>
                      </a:r>
                      <a:endParaRPr sz="1100">
                        <a:latin typeface="Segoe UI"/>
                        <a:cs typeface="Segoe UI"/>
                      </a:endParaRPr>
                    </a:p>
                  </a:txBody>
                  <a:tcPr marL="0" marR="0" marT="48895"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EAF1DD"/>
                    </a:solidFill>
                  </a:tcPr>
                </a:tc>
                <a:extLst>
                  <a:ext uri="{0D108BD9-81ED-4DB2-BD59-A6C34878D82A}">
                    <a16:rowId xmlns:a16="http://schemas.microsoft.com/office/drawing/2014/main" val="10001"/>
                  </a:ext>
                </a:extLst>
              </a:tr>
              <a:tr h="268217">
                <a:tc>
                  <a:txBody>
                    <a:bodyPr/>
                    <a:lstStyle/>
                    <a:p>
                      <a:pPr algn="ctr">
                        <a:lnSpc>
                          <a:spcPct val="100000"/>
                        </a:lnSpc>
                        <a:spcBef>
                          <a:spcPts val="385"/>
                        </a:spcBef>
                      </a:pPr>
                      <a:r>
                        <a:rPr sz="1100" dirty="0">
                          <a:latin typeface="Segoe UI"/>
                          <a:cs typeface="Segoe UI"/>
                        </a:rPr>
                        <a:t>1</a:t>
                      </a:r>
                      <a:endParaRPr sz="1100">
                        <a:latin typeface="Segoe UI"/>
                        <a:cs typeface="Segoe UI"/>
                      </a:endParaRPr>
                    </a:p>
                  </a:txBody>
                  <a:tcPr marL="0" marR="0" marT="48895"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EAF1DD"/>
                    </a:solidFill>
                  </a:tcPr>
                </a:tc>
                <a:tc>
                  <a:txBody>
                    <a:bodyPr/>
                    <a:lstStyle/>
                    <a:p>
                      <a:pPr algn="ctr">
                        <a:lnSpc>
                          <a:spcPct val="100000"/>
                        </a:lnSpc>
                        <a:spcBef>
                          <a:spcPts val="385"/>
                        </a:spcBef>
                      </a:pPr>
                      <a:r>
                        <a:rPr sz="1100" spc="15" dirty="0">
                          <a:latin typeface="Segoe UI"/>
                          <a:cs typeface="Segoe UI"/>
                        </a:rPr>
                        <a:t>7,50,000</a:t>
                      </a:r>
                      <a:endParaRPr sz="1100">
                        <a:latin typeface="Segoe UI"/>
                        <a:cs typeface="Segoe UI"/>
                      </a:endParaRPr>
                    </a:p>
                  </a:txBody>
                  <a:tcPr marL="0" marR="0" marT="48895"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EAF1DD"/>
                    </a:solidFill>
                  </a:tcPr>
                </a:tc>
                <a:tc>
                  <a:txBody>
                    <a:bodyPr/>
                    <a:lstStyle/>
                    <a:p>
                      <a:pPr algn="ctr">
                        <a:lnSpc>
                          <a:spcPct val="100000"/>
                        </a:lnSpc>
                        <a:spcBef>
                          <a:spcPts val="385"/>
                        </a:spcBef>
                      </a:pPr>
                      <a:r>
                        <a:rPr sz="1100" spc="15" dirty="0">
                          <a:latin typeface="Segoe UI"/>
                          <a:cs typeface="Segoe UI"/>
                        </a:rPr>
                        <a:t>2,00,000</a:t>
                      </a:r>
                      <a:endParaRPr sz="1100">
                        <a:latin typeface="Segoe UI"/>
                        <a:cs typeface="Segoe UI"/>
                      </a:endParaRPr>
                    </a:p>
                  </a:txBody>
                  <a:tcPr marL="0" marR="0" marT="48895"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EAF1DD"/>
                    </a:solidFill>
                  </a:tcPr>
                </a:tc>
                <a:tc>
                  <a:txBody>
                    <a:bodyPr/>
                    <a:lstStyle/>
                    <a:p>
                      <a:pPr algn="ctr">
                        <a:lnSpc>
                          <a:spcPct val="100000"/>
                        </a:lnSpc>
                        <a:spcBef>
                          <a:spcPts val="385"/>
                        </a:spcBef>
                      </a:pPr>
                      <a:r>
                        <a:rPr sz="1100" spc="15" dirty="0">
                          <a:latin typeface="Segoe UI"/>
                          <a:cs typeface="Segoe UI"/>
                        </a:rPr>
                        <a:t>0.893</a:t>
                      </a:r>
                      <a:endParaRPr sz="1100">
                        <a:latin typeface="Segoe UI"/>
                        <a:cs typeface="Segoe UI"/>
                      </a:endParaRPr>
                    </a:p>
                  </a:txBody>
                  <a:tcPr marL="0" marR="0" marT="48895"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EAF1DD"/>
                    </a:solidFill>
                  </a:tcPr>
                </a:tc>
                <a:tc>
                  <a:txBody>
                    <a:bodyPr/>
                    <a:lstStyle/>
                    <a:p>
                      <a:pPr algn="ctr">
                        <a:lnSpc>
                          <a:spcPct val="100000"/>
                        </a:lnSpc>
                        <a:spcBef>
                          <a:spcPts val="385"/>
                        </a:spcBef>
                      </a:pPr>
                      <a:r>
                        <a:rPr sz="1100" spc="15" dirty="0">
                          <a:latin typeface="Segoe UI"/>
                          <a:cs typeface="Segoe UI"/>
                        </a:rPr>
                        <a:t>6,69,750</a:t>
                      </a:r>
                      <a:endParaRPr sz="1100">
                        <a:latin typeface="Segoe UI"/>
                        <a:cs typeface="Segoe UI"/>
                      </a:endParaRPr>
                    </a:p>
                  </a:txBody>
                  <a:tcPr marL="0" marR="0" marT="48895"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EAF1DD"/>
                    </a:solidFill>
                  </a:tcPr>
                </a:tc>
                <a:tc>
                  <a:txBody>
                    <a:bodyPr/>
                    <a:lstStyle/>
                    <a:p>
                      <a:pPr marL="635" algn="ctr">
                        <a:lnSpc>
                          <a:spcPct val="100000"/>
                        </a:lnSpc>
                        <a:spcBef>
                          <a:spcPts val="385"/>
                        </a:spcBef>
                      </a:pPr>
                      <a:r>
                        <a:rPr sz="1100" spc="15" dirty="0">
                          <a:latin typeface="Segoe UI"/>
                          <a:cs typeface="Segoe UI"/>
                        </a:rPr>
                        <a:t>1,78,600</a:t>
                      </a:r>
                      <a:endParaRPr sz="1100">
                        <a:latin typeface="Segoe UI"/>
                        <a:cs typeface="Segoe UI"/>
                      </a:endParaRPr>
                    </a:p>
                  </a:txBody>
                  <a:tcPr marL="0" marR="0" marT="48895"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EAF1DD"/>
                    </a:solidFill>
                  </a:tcPr>
                </a:tc>
                <a:extLst>
                  <a:ext uri="{0D108BD9-81ED-4DB2-BD59-A6C34878D82A}">
                    <a16:rowId xmlns:a16="http://schemas.microsoft.com/office/drawing/2014/main" val="10002"/>
                  </a:ext>
                </a:extLst>
              </a:tr>
              <a:tr h="268230">
                <a:tc>
                  <a:txBody>
                    <a:bodyPr/>
                    <a:lstStyle/>
                    <a:p>
                      <a:pPr algn="ctr">
                        <a:lnSpc>
                          <a:spcPct val="100000"/>
                        </a:lnSpc>
                        <a:spcBef>
                          <a:spcPts val="385"/>
                        </a:spcBef>
                      </a:pPr>
                      <a:r>
                        <a:rPr sz="1100" dirty="0">
                          <a:latin typeface="Segoe UI"/>
                          <a:cs typeface="Segoe UI"/>
                        </a:rPr>
                        <a:t>2</a:t>
                      </a:r>
                      <a:endParaRPr sz="1100">
                        <a:latin typeface="Segoe UI"/>
                        <a:cs typeface="Segoe UI"/>
                      </a:endParaRPr>
                    </a:p>
                  </a:txBody>
                  <a:tcPr marL="0" marR="0" marT="48895"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EAF1DD"/>
                    </a:solidFill>
                  </a:tcPr>
                </a:tc>
                <a:tc>
                  <a:txBody>
                    <a:bodyPr/>
                    <a:lstStyle/>
                    <a:p>
                      <a:pPr algn="ctr">
                        <a:lnSpc>
                          <a:spcPct val="100000"/>
                        </a:lnSpc>
                        <a:spcBef>
                          <a:spcPts val="385"/>
                        </a:spcBef>
                      </a:pPr>
                      <a:r>
                        <a:rPr sz="1100" dirty="0">
                          <a:latin typeface="Segoe UI"/>
                          <a:cs typeface="Segoe UI"/>
                        </a:rPr>
                        <a:t>0</a:t>
                      </a:r>
                      <a:endParaRPr sz="1100">
                        <a:latin typeface="Segoe UI"/>
                        <a:cs typeface="Segoe UI"/>
                      </a:endParaRPr>
                    </a:p>
                  </a:txBody>
                  <a:tcPr marL="0" marR="0" marT="48895"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EAF1DD"/>
                    </a:solidFill>
                  </a:tcPr>
                </a:tc>
                <a:tc>
                  <a:txBody>
                    <a:bodyPr/>
                    <a:lstStyle/>
                    <a:p>
                      <a:pPr algn="ctr">
                        <a:lnSpc>
                          <a:spcPct val="100000"/>
                        </a:lnSpc>
                        <a:spcBef>
                          <a:spcPts val="385"/>
                        </a:spcBef>
                      </a:pPr>
                      <a:r>
                        <a:rPr sz="1100" spc="15" dirty="0">
                          <a:latin typeface="Segoe UI"/>
                          <a:cs typeface="Segoe UI"/>
                        </a:rPr>
                        <a:t>2,00,000</a:t>
                      </a:r>
                      <a:endParaRPr sz="1100">
                        <a:latin typeface="Segoe UI"/>
                        <a:cs typeface="Segoe UI"/>
                      </a:endParaRPr>
                    </a:p>
                  </a:txBody>
                  <a:tcPr marL="0" marR="0" marT="48895"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EAF1DD"/>
                    </a:solidFill>
                  </a:tcPr>
                </a:tc>
                <a:tc>
                  <a:txBody>
                    <a:bodyPr/>
                    <a:lstStyle/>
                    <a:p>
                      <a:pPr algn="ctr">
                        <a:lnSpc>
                          <a:spcPct val="100000"/>
                        </a:lnSpc>
                        <a:spcBef>
                          <a:spcPts val="385"/>
                        </a:spcBef>
                      </a:pPr>
                      <a:r>
                        <a:rPr sz="1100" spc="15" dirty="0">
                          <a:latin typeface="Segoe UI"/>
                          <a:cs typeface="Segoe UI"/>
                        </a:rPr>
                        <a:t>0.797</a:t>
                      </a:r>
                      <a:endParaRPr sz="1100">
                        <a:latin typeface="Segoe UI"/>
                        <a:cs typeface="Segoe UI"/>
                      </a:endParaRPr>
                    </a:p>
                  </a:txBody>
                  <a:tcPr marL="0" marR="0" marT="48895"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EAF1DD"/>
                    </a:solidFill>
                  </a:tcPr>
                </a:tc>
                <a:tc>
                  <a:txBody>
                    <a:bodyPr/>
                    <a:lstStyle/>
                    <a:p>
                      <a:pPr algn="ctr">
                        <a:lnSpc>
                          <a:spcPct val="100000"/>
                        </a:lnSpc>
                        <a:spcBef>
                          <a:spcPts val="385"/>
                        </a:spcBef>
                      </a:pPr>
                      <a:r>
                        <a:rPr sz="1100" dirty="0">
                          <a:latin typeface="Segoe UI"/>
                          <a:cs typeface="Segoe UI"/>
                        </a:rPr>
                        <a:t>0</a:t>
                      </a:r>
                      <a:endParaRPr sz="1100">
                        <a:latin typeface="Segoe UI"/>
                        <a:cs typeface="Segoe UI"/>
                      </a:endParaRPr>
                    </a:p>
                  </a:txBody>
                  <a:tcPr marL="0" marR="0" marT="48895"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EAF1DD"/>
                    </a:solidFill>
                  </a:tcPr>
                </a:tc>
                <a:tc>
                  <a:txBody>
                    <a:bodyPr/>
                    <a:lstStyle/>
                    <a:p>
                      <a:pPr marL="635" algn="ctr">
                        <a:lnSpc>
                          <a:spcPct val="100000"/>
                        </a:lnSpc>
                        <a:spcBef>
                          <a:spcPts val="385"/>
                        </a:spcBef>
                      </a:pPr>
                      <a:r>
                        <a:rPr sz="1100" spc="15" dirty="0">
                          <a:latin typeface="Segoe UI"/>
                          <a:cs typeface="Segoe UI"/>
                        </a:rPr>
                        <a:t>1,59,400</a:t>
                      </a:r>
                      <a:endParaRPr sz="1100">
                        <a:latin typeface="Segoe UI"/>
                        <a:cs typeface="Segoe UI"/>
                      </a:endParaRPr>
                    </a:p>
                  </a:txBody>
                  <a:tcPr marL="0" marR="0" marT="48895"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EAF1DD"/>
                    </a:solidFill>
                  </a:tcPr>
                </a:tc>
                <a:extLst>
                  <a:ext uri="{0D108BD9-81ED-4DB2-BD59-A6C34878D82A}">
                    <a16:rowId xmlns:a16="http://schemas.microsoft.com/office/drawing/2014/main" val="10003"/>
                  </a:ext>
                </a:extLst>
              </a:tr>
              <a:tr h="268224">
                <a:tc>
                  <a:txBody>
                    <a:bodyPr/>
                    <a:lstStyle/>
                    <a:p>
                      <a:pPr algn="ctr">
                        <a:lnSpc>
                          <a:spcPct val="100000"/>
                        </a:lnSpc>
                        <a:spcBef>
                          <a:spcPts val="385"/>
                        </a:spcBef>
                      </a:pPr>
                      <a:r>
                        <a:rPr sz="1100" dirty="0">
                          <a:latin typeface="Segoe UI"/>
                          <a:cs typeface="Segoe UI"/>
                        </a:rPr>
                        <a:t>3</a:t>
                      </a:r>
                      <a:endParaRPr sz="1100">
                        <a:latin typeface="Segoe UI"/>
                        <a:cs typeface="Segoe UI"/>
                      </a:endParaRPr>
                    </a:p>
                  </a:txBody>
                  <a:tcPr marL="0" marR="0" marT="48895"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EAF1DD"/>
                    </a:solidFill>
                  </a:tcPr>
                </a:tc>
                <a:tc>
                  <a:txBody>
                    <a:bodyPr/>
                    <a:lstStyle/>
                    <a:p>
                      <a:pPr algn="ctr">
                        <a:lnSpc>
                          <a:spcPct val="100000"/>
                        </a:lnSpc>
                        <a:spcBef>
                          <a:spcPts val="385"/>
                        </a:spcBef>
                      </a:pPr>
                      <a:r>
                        <a:rPr sz="1100" dirty="0">
                          <a:latin typeface="Segoe UI"/>
                          <a:cs typeface="Segoe UI"/>
                        </a:rPr>
                        <a:t>0</a:t>
                      </a:r>
                      <a:endParaRPr sz="1100">
                        <a:latin typeface="Segoe UI"/>
                        <a:cs typeface="Segoe UI"/>
                      </a:endParaRPr>
                    </a:p>
                  </a:txBody>
                  <a:tcPr marL="0" marR="0" marT="48895"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EAF1DD"/>
                    </a:solidFill>
                  </a:tcPr>
                </a:tc>
                <a:tc>
                  <a:txBody>
                    <a:bodyPr/>
                    <a:lstStyle/>
                    <a:p>
                      <a:pPr algn="ctr">
                        <a:lnSpc>
                          <a:spcPct val="100000"/>
                        </a:lnSpc>
                        <a:spcBef>
                          <a:spcPts val="385"/>
                        </a:spcBef>
                      </a:pPr>
                      <a:r>
                        <a:rPr sz="1100" spc="15" dirty="0">
                          <a:latin typeface="Segoe UI"/>
                          <a:cs typeface="Segoe UI"/>
                        </a:rPr>
                        <a:t>7,00,000</a:t>
                      </a:r>
                      <a:endParaRPr sz="1100">
                        <a:latin typeface="Segoe UI"/>
                        <a:cs typeface="Segoe UI"/>
                      </a:endParaRPr>
                    </a:p>
                  </a:txBody>
                  <a:tcPr marL="0" marR="0" marT="48895"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EAF1DD"/>
                    </a:solidFill>
                  </a:tcPr>
                </a:tc>
                <a:tc>
                  <a:txBody>
                    <a:bodyPr/>
                    <a:lstStyle/>
                    <a:p>
                      <a:pPr algn="ctr">
                        <a:lnSpc>
                          <a:spcPct val="100000"/>
                        </a:lnSpc>
                        <a:spcBef>
                          <a:spcPts val="385"/>
                        </a:spcBef>
                      </a:pPr>
                      <a:r>
                        <a:rPr sz="1100" spc="15" dirty="0">
                          <a:latin typeface="Segoe UI"/>
                          <a:cs typeface="Segoe UI"/>
                        </a:rPr>
                        <a:t>0.712</a:t>
                      </a:r>
                      <a:endParaRPr sz="1100">
                        <a:latin typeface="Segoe UI"/>
                        <a:cs typeface="Segoe UI"/>
                      </a:endParaRPr>
                    </a:p>
                  </a:txBody>
                  <a:tcPr marL="0" marR="0" marT="48895"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EAF1DD"/>
                    </a:solidFill>
                  </a:tcPr>
                </a:tc>
                <a:tc>
                  <a:txBody>
                    <a:bodyPr/>
                    <a:lstStyle/>
                    <a:p>
                      <a:pPr algn="ctr">
                        <a:lnSpc>
                          <a:spcPct val="100000"/>
                        </a:lnSpc>
                        <a:spcBef>
                          <a:spcPts val="385"/>
                        </a:spcBef>
                      </a:pPr>
                      <a:r>
                        <a:rPr sz="1100" dirty="0">
                          <a:latin typeface="Segoe UI"/>
                          <a:cs typeface="Segoe UI"/>
                        </a:rPr>
                        <a:t>0</a:t>
                      </a:r>
                      <a:endParaRPr sz="1100">
                        <a:latin typeface="Segoe UI"/>
                        <a:cs typeface="Segoe UI"/>
                      </a:endParaRPr>
                    </a:p>
                  </a:txBody>
                  <a:tcPr marL="0" marR="0" marT="48895"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EAF1DD"/>
                    </a:solidFill>
                  </a:tcPr>
                </a:tc>
                <a:tc>
                  <a:txBody>
                    <a:bodyPr/>
                    <a:lstStyle/>
                    <a:p>
                      <a:pPr marL="635" algn="ctr">
                        <a:lnSpc>
                          <a:spcPct val="100000"/>
                        </a:lnSpc>
                        <a:spcBef>
                          <a:spcPts val="385"/>
                        </a:spcBef>
                      </a:pPr>
                      <a:r>
                        <a:rPr sz="1100" spc="15" dirty="0">
                          <a:latin typeface="Segoe UI"/>
                          <a:cs typeface="Segoe UI"/>
                        </a:rPr>
                        <a:t>4,98,400</a:t>
                      </a:r>
                      <a:endParaRPr sz="1100">
                        <a:latin typeface="Segoe UI"/>
                        <a:cs typeface="Segoe UI"/>
                      </a:endParaRPr>
                    </a:p>
                  </a:txBody>
                  <a:tcPr marL="0" marR="0" marT="48895"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EAF1DD"/>
                    </a:solidFill>
                  </a:tcPr>
                </a:tc>
                <a:extLst>
                  <a:ext uri="{0D108BD9-81ED-4DB2-BD59-A6C34878D82A}">
                    <a16:rowId xmlns:a16="http://schemas.microsoft.com/office/drawing/2014/main" val="10004"/>
                  </a:ext>
                </a:extLst>
              </a:tr>
              <a:tr h="269748">
                <a:tc>
                  <a:txBody>
                    <a:bodyPr/>
                    <a:lstStyle/>
                    <a:p>
                      <a:pPr>
                        <a:lnSpc>
                          <a:spcPct val="100000"/>
                        </a:lnSpc>
                      </a:pPr>
                      <a:endParaRPr sz="1000">
                        <a:latin typeface="Times New Roman"/>
                        <a:cs typeface="Times New Roman"/>
                      </a:endParaRPr>
                    </a:p>
                  </a:txBody>
                  <a:tcPr marL="0" marR="0" marT="0"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EAF1DD"/>
                    </a:solidFill>
                  </a:tcPr>
                </a:tc>
                <a:tc>
                  <a:txBody>
                    <a:bodyPr/>
                    <a:lstStyle/>
                    <a:p>
                      <a:pPr>
                        <a:lnSpc>
                          <a:spcPct val="100000"/>
                        </a:lnSpc>
                      </a:pPr>
                      <a:endParaRPr sz="1000">
                        <a:latin typeface="Times New Roman"/>
                        <a:cs typeface="Times New Roman"/>
                      </a:endParaRPr>
                    </a:p>
                  </a:txBody>
                  <a:tcPr marL="0" marR="0" marT="0"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EAF1DD"/>
                    </a:solidFill>
                  </a:tcPr>
                </a:tc>
                <a:tc>
                  <a:txBody>
                    <a:bodyPr/>
                    <a:lstStyle/>
                    <a:p>
                      <a:pPr>
                        <a:lnSpc>
                          <a:spcPct val="100000"/>
                        </a:lnSpc>
                      </a:pPr>
                      <a:endParaRPr sz="1000">
                        <a:latin typeface="Times New Roman"/>
                        <a:cs typeface="Times New Roman"/>
                      </a:endParaRPr>
                    </a:p>
                  </a:txBody>
                  <a:tcPr marL="0" marR="0" marT="0"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EAF1DD"/>
                    </a:solidFill>
                  </a:tcPr>
                </a:tc>
                <a:tc>
                  <a:txBody>
                    <a:bodyPr/>
                    <a:lstStyle/>
                    <a:p>
                      <a:pPr>
                        <a:lnSpc>
                          <a:spcPct val="100000"/>
                        </a:lnSpc>
                      </a:pPr>
                      <a:endParaRPr sz="1000">
                        <a:latin typeface="Times New Roman"/>
                        <a:cs typeface="Times New Roman"/>
                      </a:endParaRPr>
                    </a:p>
                  </a:txBody>
                  <a:tcPr marL="0" marR="0" marT="0"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EAF1DD"/>
                    </a:solidFill>
                  </a:tcPr>
                </a:tc>
                <a:tc>
                  <a:txBody>
                    <a:bodyPr/>
                    <a:lstStyle/>
                    <a:p>
                      <a:pPr algn="ctr">
                        <a:lnSpc>
                          <a:spcPct val="100000"/>
                        </a:lnSpc>
                        <a:spcBef>
                          <a:spcPts val="385"/>
                        </a:spcBef>
                      </a:pPr>
                      <a:r>
                        <a:rPr sz="1100" spc="15" dirty="0">
                          <a:latin typeface="Segoe UI"/>
                          <a:cs typeface="Segoe UI"/>
                        </a:rPr>
                        <a:t>1,69,750</a:t>
                      </a:r>
                      <a:endParaRPr sz="1100">
                        <a:latin typeface="Segoe UI"/>
                        <a:cs typeface="Segoe UI"/>
                      </a:endParaRPr>
                    </a:p>
                  </a:txBody>
                  <a:tcPr marL="0" marR="0" marT="48895"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EAF1DD"/>
                    </a:solidFill>
                  </a:tcPr>
                </a:tc>
                <a:tc>
                  <a:txBody>
                    <a:bodyPr/>
                    <a:lstStyle/>
                    <a:p>
                      <a:pPr marL="635" algn="ctr">
                        <a:lnSpc>
                          <a:spcPct val="100000"/>
                        </a:lnSpc>
                        <a:spcBef>
                          <a:spcPts val="385"/>
                        </a:spcBef>
                      </a:pPr>
                      <a:r>
                        <a:rPr sz="1100" spc="15" dirty="0">
                          <a:latin typeface="Segoe UI"/>
                          <a:cs typeface="Segoe UI"/>
                        </a:rPr>
                        <a:t>3,36,400</a:t>
                      </a:r>
                      <a:endParaRPr sz="1100">
                        <a:latin typeface="Segoe UI"/>
                        <a:cs typeface="Segoe UI"/>
                      </a:endParaRPr>
                    </a:p>
                  </a:txBody>
                  <a:tcPr marL="0" marR="0" marT="48895"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EAF1DD"/>
                    </a:solidFill>
                  </a:tcPr>
                </a:tc>
                <a:extLst>
                  <a:ext uri="{0D108BD9-81ED-4DB2-BD59-A6C34878D82A}">
                    <a16:rowId xmlns:a16="http://schemas.microsoft.com/office/drawing/2014/main" val="10005"/>
                  </a:ext>
                </a:extLst>
              </a:tr>
            </a:tbl>
          </a:graphicData>
        </a:graphic>
      </p:graphicFrame>
      <p:sp>
        <p:nvSpPr>
          <p:cNvPr id="7" name="object 7"/>
          <p:cNvSpPr txBox="1"/>
          <p:nvPr/>
        </p:nvSpPr>
        <p:spPr>
          <a:xfrm>
            <a:off x="901700" y="3988366"/>
            <a:ext cx="3505835" cy="546735"/>
          </a:xfrm>
          <a:prstGeom prst="rect">
            <a:avLst/>
          </a:prstGeom>
        </p:spPr>
        <p:txBody>
          <a:bodyPr vert="horz" wrap="square" lIns="0" tIns="105410" rIns="0" bIns="0" rtlCol="0">
            <a:spAutoFit/>
          </a:bodyPr>
          <a:lstStyle/>
          <a:p>
            <a:pPr marL="12700">
              <a:lnSpc>
                <a:spcPct val="100000"/>
              </a:lnSpc>
              <a:spcBef>
                <a:spcPts val="830"/>
              </a:spcBef>
            </a:pPr>
            <a:r>
              <a:rPr sz="1100" spc="15" dirty="0">
                <a:latin typeface="Segoe UI"/>
                <a:cs typeface="Segoe UI"/>
              </a:rPr>
              <a:t>Internal Rate </a:t>
            </a:r>
            <a:r>
              <a:rPr sz="1100" spc="10" dirty="0">
                <a:latin typeface="Segoe UI"/>
                <a:cs typeface="Segoe UI"/>
              </a:rPr>
              <a:t>of Returns of</a:t>
            </a:r>
            <a:r>
              <a:rPr sz="1100" spc="110" dirty="0">
                <a:latin typeface="Segoe UI"/>
                <a:cs typeface="Segoe UI"/>
              </a:rPr>
              <a:t> </a:t>
            </a:r>
            <a:r>
              <a:rPr sz="1100" spc="15" dirty="0">
                <a:latin typeface="Segoe UI"/>
                <a:cs typeface="Segoe UI"/>
              </a:rPr>
              <a:t>projects</a:t>
            </a:r>
            <a:endParaRPr sz="1100">
              <a:latin typeface="Segoe UI"/>
              <a:cs typeface="Segoe UI"/>
            </a:endParaRPr>
          </a:p>
          <a:p>
            <a:pPr marL="12700">
              <a:lnSpc>
                <a:spcPct val="100000"/>
              </a:lnSpc>
              <a:spcBef>
                <a:spcPts val="730"/>
              </a:spcBef>
            </a:pPr>
            <a:r>
              <a:rPr sz="1100" spc="15" dirty="0">
                <a:latin typeface="Segoe UI"/>
                <a:cs typeface="Segoe UI"/>
              </a:rPr>
              <a:t>Let </a:t>
            </a:r>
            <a:r>
              <a:rPr sz="1100" spc="10" dirty="0">
                <a:latin typeface="Segoe UI"/>
                <a:cs typeface="Segoe UI"/>
              </a:rPr>
              <a:t>us </a:t>
            </a:r>
            <a:r>
              <a:rPr sz="1100" spc="15" dirty="0">
                <a:latin typeface="Segoe UI"/>
                <a:cs typeface="Segoe UI"/>
              </a:rPr>
              <a:t>discount </a:t>
            </a:r>
            <a:r>
              <a:rPr sz="1100" spc="10" dirty="0">
                <a:latin typeface="Segoe UI"/>
                <a:cs typeface="Segoe UI"/>
              </a:rPr>
              <a:t>cash </a:t>
            </a:r>
            <a:r>
              <a:rPr sz="1100" spc="15" dirty="0">
                <a:latin typeface="Segoe UI"/>
                <a:cs typeface="Segoe UI"/>
              </a:rPr>
              <a:t>flows </a:t>
            </a:r>
            <a:r>
              <a:rPr sz="1100" spc="10" dirty="0">
                <a:latin typeface="Segoe UI"/>
                <a:cs typeface="Segoe UI"/>
              </a:rPr>
              <a:t>using </a:t>
            </a:r>
            <a:r>
              <a:rPr sz="1100" spc="15" dirty="0">
                <a:latin typeface="Segoe UI"/>
                <a:cs typeface="Segoe UI"/>
              </a:rPr>
              <a:t>50% discounting</a:t>
            </a:r>
            <a:r>
              <a:rPr sz="1100" spc="185" dirty="0">
                <a:latin typeface="Segoe UI"/>
                <a:cs typeface="Segoe UI"/>
              </a:rPr>
              <a:t> </a:t>
            </a:r>
            <a:r>
              <a:rPr sz="1100" spc="10" dirty="0">
                <a:latin typeface="Segoe UI"/>
                <a:cs typeface="Segoe UI"/>
              </a:rPr>
              <a:t>rate.</a:t>
            </a:r>
            <a:endParaRPr sz="1100">
              <a:latin typeface="Segoe UI"/>
              <a:cs typeface="Segoe UI"/>
            </a:endParaRPr>
          </a:p>
        </p:txBody>
      </p:sp>
      <p:graphicFrame>
        <p:nvGraphicFramePr>
          <p:cNvPr id="8" name="object 8"/>
          <p:cNvGraphicFramePr>
            <a:graphicFrameLocks noGrp="1"/>
          </p:cNvGraphicFramePr>
          <p:nvPr/>
        </p:nvGraphicFramePr>
        <p:xfrm>
          <a:off x="914400" y="4608576"/>
          <a:ext cx="4938393" cy="1876035"/>
        </p:xfrm>
        <a:graphic>
          <a:graphicData uri="http://schemas.openxmlformats.org/drawingml/2006/table">
            <a:tbl>
              <a:tblPr firstRow="1" bandRow="1">
                <a:tableStyleId>{2D5ABB26-0587-4C30-8999-92F81FD0307C}</a:tableStyleId>
              </a:tblPr>
              <a:tblGrid>
                <a:gridCol w="448309">
                  <a:extLst>
                    <a:ext uri="{9D8B030D-6E8A-4147-A177-3AD203B41FA5}">
                      <a16:colId xmlns:a16="http://schemas.microsoft.com/office/drawing/2014/main" val="20000"/>
                    </a:ext>
                  </a:extLst>
                </a:gridCol>
                <a:gridCol w="841375">
                  <a:extLst>
                    <a:ext uri="{9D8B030D-6E8A-4147-A177-3AD203B41FA5}">
                      <a16:colId xmlns:a16="http://schemas.microsoft.com/office/drawing/2014/main" val="20001"/>
                    </a:ext>
                  </a:extLst>
                </a:gridCol>
                <a:gridCol w="838200">
                  <a:extLst>
                    <a:ext uri="{9D8B030D-6E8A-4147-A177-3AD203B41FA5}">
                      <a16:colId xmlns:a16="http://schemas.microsoft.com/office/drawing/2014/main" val="20002"/>
                    </a:ext>
                  </a:extLst>
                </a:gridCol>
                <a:gridCol w="937260">
                  <a:extLst>
                    <a:ext uri="{9D8B030D-6E8A-4147-A177-3AD203B41FA5}">
                      <a16:colId xmlns:a16="http://schemas.microsoft.com/office/drawing/2014/main" val="20003"/>
                    </a:ext>
                  </a:extLst>
                </a:gridCol>
                <a:gridCol w="937260">
                  <a:extLst>
                    <a:ext uri="{9D8B030D-6E8A-4147-A177-3AD203B41FA5}">
                      <a16:colId xmlns:a16="http://schemas.microsoft.com/office/drawing/2014/main" val="20004"/>
                    </a:ext>
                  </a:extLst>
                </a:gridCol>
                <a:gridCol w="935989">
                  <a:extLst>
                    <a:ext uri="{9D8B030D-6E8A-4147-A177-3AD203B41FA5}">
                      <a16:colId xmlns:a16="http://schemas.microsoft.com/office/drawing/2014/main" val="20005"/>
                    </a:ext>
                  </a:extLst>
                </a:gridCol>
              </a:tblGrid>
              <a:tr h="787901">
                <a:tc>
                  <a:txBody>
                    <a:bodyPr/>
                    <a:lstStyle/>
                    <a:p>
                      <a:pPr algn="ctr">
                        <a:lnSpc>
                          <a:spcPct val="100000"/>
                        </a:lnSpc>
                        <a:spcBef>
                          <a:spcPts val="204"/>
                        </a:spcBef>
                      </a:pPr>
                      <a:r>
                        <a:rPr sz="1100" b="1" spc="10" dirty="0">
                          <a:solidFill>
                            <a:srgbClr val="00A650"/>
                          </a:solidFill>
                          <a:latin typeface="Segoe UI"/>
                          <a:cs typeface="Segoe UI"/>
                        </a:rPr>
                        <a:t>Year</a:t>
                      </a:r>
                      <a:endParaRPr sz="1100">
                        <a:latin typeface="Segoe UI"/>
                        <a:cs typeface="Segoe UI"/>
                      </a:endParaRPr>
                    </a:p>
                  </a:txBody>
                  <a:tcPr marL="0" marR="0" marT="26034"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C2D69B"/>
                    </a:solidFill>
                  </a:tcPr>
                </a:tc>
                <a:tc>
                  <a:txBody>
                    <a:bodyPr/>
                    <a:lstStyle/>
                    <a:p>
                      <a:pPr marL="107950" marR="104139" indent="3175" algn="ctr">
                        <a:lnSpc>
                          <a:spcPct val="113300"/>
                        </a:lnSpc>
                        <a:spcBef>
                          <a:spcPts val="30"/>
                        </a:spcBef>
                      </a:pPr>
                      <a:r>
                        <a:rPr sz="1100" b="1" spc="15" dirty="0">
                          <a:solidFill>
                            <a:srgbClr val="00A650"/>
                          </a:solidFill>
                          <a:latin typeface="Segoe UI"/>
                          <a:cs typeface="Segoe UI"/>
                        </a:rPr>
                        <a:t>Cash  Inflows  Project</a:t>
                      </a:r>
                      <a:r>
                        <a:rPr sz="1100" b="1" spc="-55" dirty="0">
                          <a:solidFill>
                            <a:srgbClr val="00A650"/>
                          </a:solidFill>
                          <a:latin typeface="Segoe UI"/>
                          <a:cs typeface="Segoe UI"/>
                        </a:rPr>
                        <a:t> </a:t>
                      </a:r>
                      <a:r>
                        <a:rPr sz="1100" b="1" dirty="0">
                          <a:solidFill>
                            <a:srgbClr val="00A650"/>
                          </a:solidFill>
                          <a:latin typeface="Segoe UI"/>
                          <a:cs typeface="Segoe UI"/>
                        </a:rPr>
                        <a:t>A  </a:t>
                      </a:r>
                      <a:r>
                        <a:rPr sz="1100" b="1" spc="-15" dirty="0">
                          <a:solidFill>
                            <a:srgbClr val="00A650"/>
                          </a:solidFill>
                          <a:latin typeface="Segoe UI"/>
                          <a:cs typeface="Segoe UI"/>
                        </a:rPr>
                        <a:t>(</a:t>
                      </a:r>
                      <a:r>
                        <a:rPr sz="1100" b="1" spc="-15" dirty="0">
                          <a:solidFill>
                            <a:srgbClr val="00A650"/>
                          </a:solidFill>
                          <a:latin typeface="Trebuchet MS"/>
                          <a:cs typeface="Trebuchet MS"/>
                        </a:rPr>
                        <a:t>`</a:t>
                      </a:r>
                      <a:r>
                        <a:rPr sz="1100" b="1" spc="-15" dirty="0">
                          <a:solidFill>
                            <a:srgbClr val="00A650"/>
                          </a:solidFill>
                          <a:latin typeface="Segoe UI"/>
                          <a:cs typeface="Segoe UI"/>
                        </a:rPr>
                        <a:t>)</a:t>
                      </a:r>
                      <a:endParaRPr sz="1100">
                        <a:latin typeface="Segoe UI"/>
                        <a:cs typeface="Segoe UI"/>
                      </a:endParaRPr>
                    </a:p>
                  </a:txBody>
                  <a:tcPr marL="0" marR="0" marT="3810"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C2D69B"/>
                    </a:solidFill>
                  </a:tcPr>
                </a:tc>
                <a:tc>
                  <a:txBody>
                    <a:bodyPr/>
                    <a:lstStyle/>
                    <a:p>
                      <a:pPr marL="109220" marR="107950" indent="3175" algn="ctr">
                        <a:lnSpc>
                          <a:spcPct val="113300"/>
                        </a:lnSpc>
                        <a:spcBef>
                          <a:spcPts val="30"/>
                        </a:spcBef>
                      </a:pPr>
                      <a:r>
                        <a:rPr sz="1100" b="1" spc="15" dirty="0">
                          <a:solidFill>
                            <a:srgbClr val="00A650"/>
                          </a:solidFill>
                          <a:latin typeface="Segoe UI"/>
                          <a:cs typeface="Segoe UI"/>
                        </a:rPr>
                        <a:t>Cash  Inflows  Project</a:t>
                      </a:r>
                      <a:r>
                        <a:rPr sz="1100" b="1" spc="-55" dirty="0">
                          <a:solidFill>
                            <a:srgbClr val="00A650"/>
                          </a:solidFill>
                          <a:latin typeface="Segoe UI"/>
                          <a:cs typeface="Segoe UI"/>
                        </a:rPr>
                        <a:t> </a:t>
                      </a:r>
                      <a:r>
                        <a:rPr sz="1100" b="1" dirty="0">
                          <a:solidFill>
                            <a:srgbClr val="00A650"/>
                          </a:solidFill>
                          <a:latin typeface="Segoe UI"/>
                          <a:cs typeface="Segoe UI"/>
                        </a:rPr>
                        <a:t>B  </a:t>
                      </a:r>
                      <a:r>
                        <a:rPr sz="1100" b="1" spc="-15" dirty="0">
                          <a:solidFill>
                            <a:srgbClr val="00A650"/>
                          </a:solidFill>
                          <a:latin typeface="Segoe UI"/>
                          <a:cs typeface="Segoe UI"/>
                        </a:rPr>
                        <a:t>(</a:t>
                      </a:r>
                      <a:r>
                        <a:rPr sz="1100" b="1" spc="-15" dirty="0">
                          <a:solidFill>
                            <a:srgbClr val="00A650"/>
                          </a:solidFill>
                          <a:latin typeface="Trebuchet MS"/>
                          <a:cs typeface="Trebuchet MS"/>
                        </a:rPr>
                        <a:t>`</a:t>
                      </a:r>
                      <a:r>
                        <a:rPr sz="1100" b="1" spc="-15" dirty="0">
                          <a:solidFill>
                            <a:srgbClr val="00A650"/>
                          </a:solidFill>
                          <a:latin typeface="Segoe UI"/>
                          <a:cs typeface="Segoe UI"/>
                        </a:rPr>
                        <a:t>)</a:t>
                      </a:r>
                      <a:endParaRPr sz="1100">
                        <a:latin typeface="Segoe UI"/>
                        <a:cs typeface="Segoe UI"/>
                      </a:endParaRPr>
                    </a:p>
                  </a:txBody>
                  <a:tcPr marL="0" marR="0" marT="3810"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C2D69B"/>
                    </a:solidFill>
                  </a:tcPr>
                </a:tc>
                <a:tc>
                  <a:txBody>
                    <a:bodyPr/>
                    <a:lstStyle/>
                    <a:p>
                      <a:pPr marL="165735" marR="163195" indent="-635" algn="ctr">
                        <a:lnSpc>
                          <a:spcPct val="113300"/>
                        </a:lnSpc>
                        <a:spcBef>
                          <a:spcPts val="30"/>
                        </a:spcBef>
                      </a:pPr>
                      <a:r>
                        <a:rPr sz="1100" b="1" spc="15" dirty="0">
                          <a:solidFill>
                            <a:srgbClr val="00A650"/>
                          </a:solidFill>
                          <a:latin typeface="Segoe UI"/>
                          <a:cs typeface="Segoe UI"/>
                        </a:rPr>
                        <a:t>Present  </a:t>
                      </a:r>
                      <a:r>
                        <a:rPr sz="1100" b="1" spc="10" dirty="0">
                          <a:solidFill>
                            <a:srgbClr val="00A650"/>
                          </a:solidFill>
                          <a:latin typeface="Segoe UI"/>
                          <a:cs typeface="Segoe UI"/>
                        </a:rPr>
                        <a:t>Value  Factor</a:t>
                      </a:r>
                      <a:r>
                        <a:rPr sz="1100" b="1" spc="-35" dirty="0">
                          <a:solidFill>
                            <a:srgbClr val="00A650"/>
                          </a:solidFill>
                          <a:latin typeface="Segoe UI"/>
                          <a:cs typeface="Segoe UI"/>
                        </a:rPr>
                        <a:t> </a:t>
                      </a:r>
                      <a:r>
                        <a:rPr sz="1100" b="1" dirty="0">
                          <a:solidFill>
                            <a:srgbClr val="00A650"/>
                          </a:solidFill>
                          <a:latin typeface="Segoe UI"/>
                          <a:cs typeface="Segoe UI"/>
                        </a:rPr>
                        <a:t>@  </a:t>
                      </a:r>
                      <a:r>
                        <a:rPr sz="1100" b="1" spc="15" dirty="0">
                          <a:solidFill>
                            <a:srgbClr val="00A650"/>
                          </a:solidFill>
                          <a:latin typeface="Segoe UI"/>
                          <a:cs typeface="Segoe UI"/>
                        </a:rPr>
                        <a:t>50%</a:t>
                      </a:r>
                      <a:endParaRPr sz="1100">
                        <a:latin typeface="Segoe UI"/>
                        <a:cs typeface="Segoe UI"/>
                      </a:endParaRPr>
                    </a:p>
                  </a:txBody>
                  <a:tcPr marL="0" marR="0" marT="3810"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C2D69B"/>
                    </a:solidFill>
                  </a:tcPr>
                </a:tc>
                <a:tc>
                  <a:txBody>
                    <a:bodyPr/>
                    <a:lstStyle/>
                    <a:p>
                      <a:pPr marL="154940" marR="153035" indent="2540" algn="ctr">
                        <a:lnSpc>
                          <a:spcPct val="114500"/>
                        </a:lnSpc>
                        <a:spcBef>
                          <a:spcPts val="15"/>
                        </a:spcBef>
                      </a:pPr>
                      <a:r>
                        <a:rPr sz="1100" b="1" spc="15" dirty="0">
                          <a:solidFill>
                            <a:srgbClr val="00A650"/>
                          </a:solidFill>
                          <a:latin typeface="Segoe UI"/>
                          <a:cs typeface="Segoe UI"/>
                        </a:rPr>
                        <a:t>PV </a:t>
                      </a:r>
                      <a:r>
                        <a:rPr sz="1100" b="1" spc="10" dirty="0">
                          <a:solidFill>
                            <a:srgbClr val="00A650"/>
                          </a:solidFill>
                          <a:latin typeface="Segoe UI"/>
                          <a:cs typeface="Segoe UI"/>
                        </a:rPr>
                        <a:t>of  </a:t>
                      </a:r>
                      <a:r>
                        <a:rPr sz="1100" b="1" spc="15" dirty="0">
                          <a:solidFill>
                            <a:srgbClr val="00A650"/>
                          </a:solidFill>
                          <a:latin typeface="Segoe UI"/>
                          <a:cs typeface="Segoe UI"/>
                        </a:rPr>
                        <a:t>Project</a:t>
                      </a:r>
                      <a:r>
                        <a:rPr sz="1100" b="1" spc="-55" dirty="0">
                          <a:solidFill>
                            <a:srgbClr val="00A650"/>
                          </a:solidFill>
                          <a:latin typeface="Segoe UI"/>
                          <a:cs typeface="Segoe UI"/>
                        </a:rPr>
                        <a:t> </a:t>
                      </a:r>
                      <a:r>
                        <a:rPr sz="1100" b="1" dirty="0">
                          <a:solidFill>
                            <a:srgbClr val="00A650"/>
                          </a:solidFill>
                          <a:latin typeface="Segoe UI"/>
                          <a:cs typeface="Segoe UI"/>
                        </a:rPr>
                        <a:t>A  </a:t>
                      </a:r>
                      <a:r>
                        <a:rPr sz="1100" b="1" spc="-15" dirty="0">
                          <a:solidFill>
                            <a:srgbClr val="00A650"/>
                          </a:solidFill>
                          <a:latin typeface="Segoe UI"/>
                          <a:cs typeface="Segoe UI"/>
                        </a:rPr>
                        <a:t>(</a:t>
                      </a:r>
                      <a:r>
                        <a:rPr sz="1100" b="1" spc="-15" dirty="0">
                          <a:solidFill>
                            <a:srgbClr val="00A650"/>
                          </a:solidFill>
                          <a:latin typeface="Trebuchet MS"/>
                          <a:cs typeface="Trebuchet MS"/>
                        </a:rPr>
                        <a:t>`</a:t>
                      </a:r>
                      <a:r>
                        <a:rPr sz="1100" b="1" spc="-15" dirty="0">
                          <a:solidFill>
                            <a:srgbClr val="00A650"/>
                          </a:solidFill>
                          <a:latin typeface="Segoe UI"/>
                          <a:cs typeface="Segoe UI"/>
                        </a:rPr>
                        <a:t>)</a:t>
                      </a:r>
                      <a:endParaRPr sz="1100">
                        <a:latin typeface="Segoe UI"/>
                        <a:cs typeface="Segoe UI"/>
                      </a:endParaRPr>
                    </a:p>
                  </a:txBody>
                  <a:tcPr marL="0" marR="0" marT="1905"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C2D69B"/>
                    </a:solidFill>
                  </a:tcPr>
                </a:tc>
                <a:tc>
                  <a:txBody>
                    <a:bodyPr/>
                    <a:lstStyle/>
                    <a:p>
                      <a:pPr marL="159385" marR="155575" indent="1905" algn="ctr">
                        <a:lnSpc>
                          <a:spcPct val="114500"/>
                        </a:lnSpc>
                        <a:spcBef>
                          <a:spcPts val="15"/>
                        </a:spcBef>
                      </a:pPr>
                      <a:r>
                        <a:rPr sz="1100" b="1" spc="15" dirty="0">
                          <a:solidFill>
                            <a:srgbClr val="00A650"/>
                          </a:solidFill>
                          <a:latin typeface="Segoe UI"/>
                          <a:cs typeface="Segoe UI"/>
                        </a:rPr>
                        <a:t>PV </a:t>
                      </a:r>
                      <a:r>
                        <a:rPr sz="1100" b="1" spc="10" dirty="0">
                          <a:solidFill>
                            <a:srgbClr val="00A650"/>
                          </a:solidFill>
                          <a:latin typeface="Segoe UI"/>
                          <a:cs typeface="Segoe UI"/>
                        </a:rPr>
                        <a:t>of  </a:t>
                      </a:r>
                      <a:r>
                        <a:rPr sz="1100" b="1" spc="15" dirty="0">
                          <a:solidFill>
                            <a:srgbClr val="00A650"/>
                          </a:solidFill>
                          <a:latin typeface="Segoe UI"/>
                          <a:cs typeface="Segoe UI"/>
                        </a:rPr>
                        <a:t>Project</a:t>
                      </a:r>
                      <a:r>
                        <a:rPr sz="1100" b="1" spc="-55" dirty="0">
                          <a:solidFill>
                            <a:srgbClr val="00A650"/>
                          </a:solidFill>
                          <a:latin typeface="Segoe UI"/>
                          <a:cs typeface="Segoe UI"/>
                        </a:rPr>
                        <a:t> </a:t>
                      </a:r>
                      <a:r>
                        <a:rPr sz="1100" b="1" dirty="0">
                          <a:solidFill>
                            <a:srgbClr val="00A650"/>
                          </a:solidFill>
                          <a:latin typeface="Segoe UI"/>
                          <a:cs typeface="Segoe UI"/>
                        </a:rPr>
                        <a:t>B  </a:t>
                      </a:r>
                      <a:r>
                        <a:rPr sz="1100" b="1" spc="-15" dirty="0">
                          <a:solidFill>
                            <a:srgbClr val="00A650"/>
                          </a:solidFill>
                          <a:latin typeface="Segoe UI"/>
                          <a:cs typeface="Segoe UI"/>
                        </a:rPr>
                        <a:t>(</a:t>
                      </a:r>
                      <a:r>
                        <a:rPr sz="1100" b="1" spc="-15" dirty="0">
                          <a:solidFill>
                            <a:srgbClr val="00A650"/>
                          </a:solidFill>
                          <a:latin typeface="Trebuchet MS"/>
                          <a:cs typeface="Trebuchet MS"/>
                        </a:rPr>
                        <a:t>`</a:t>
                      </a:r>
                      <a:r>
                        <a:rPr sz="1100" b="1" spc="-15" dirty="0">
                          <a:solidFill>
                            <a:srgbClr val="00A650"/>
                          </a:solidFill>
                          <a:latin typeface="Segoe UI"/>
                          <a:cs typeface="Segoe UI"/>
                        </a:rPr>
                        <a:t>)</a:t>
                      </a:r>
                      <a:endParaRPr sz="1100">
                        <a:latin typeface="Segoe UI"/>
                        <a:cs typeface="Segoe UI"/>
                      </a:endParaRPr>
                    </a:p>
                  </a:txBody>
                  <a:tcPr marL="0" marR="0" marT="1905"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C2D69B"/>
                    </a:solidFill>
                  </a:tcPr>
                </a:tc>
                <a:extLst>
                  <a:ext uri="{0D108BD9-81ED-4DB2-BD59-A6C34878D82A}">
                    <a16:rowId xmlns:a16="http://schemas.microsoft.com/office/drawing/2014/main" val="10000"/>
                  </a:ext>
                </a:extLst>
              </a:tr>
              <a:tr h="217938">
                <a:tc>
                  <a:txBody>
                    <a:bodyPr/>
                    <a:lstStyle/>
                    <a:p>
                      <a:pPr algn="ctr">
                        <a:lnSpc>
                          <a:spcPct val="100000"/>
                        </a:lnSpc>
                        <a:spcBef>
                          <a:spcPts val="195"/>
                        </a:spcBef>
                      </a:pPr>
                      <a:r>
                        <a:rPr sz="1100" dirty="0">
                          <a:latin typeface="Segoe UI"/>
                          <a:cs typeface="Segoe UI"/>
                        </a:rPr>
                        <a:t>0</a:t>
                      </a:r>
                      <a:endParaRPr sz="1100">
                        <a:latin typeface="Segoe UI"/>
                        <a:cs typeface="Segoe UI"/>
                      </a:endParaRPr>
                    </a:p>
                  </a:txBody>
                  <a:tcPr marL="0" marR="0" marT="24765"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EAF1DD"/>
                    </a:solidFill>
                  </a:tcPr>
                </a:tc>
                <a:tc>
                  <a:txBody>
                    <a:bodyPr/>
                    <a:lstStyle/>
                    <a:p>
                      <a:pPr algn="ctr">
                        <a:lnSpc>
                          <a:spcPct val="100000"/>
                        </a:lnSpc>
                        <a:spcBef>
                          <a:spcPts val="195"/>
                        </a:spcBef>
                      </a:pPr>
                      <a:r>
                        <a:rPr sz="1100" spc="15" dirty="0">
                          <a:latin typeface="Segoe UI"/>
                          <a:cs typeface="Segoe UI"/>
                        </a:rPr>
                        <a:t>(5,00,000)</a:t>
                      </a:r>
                      <a:endParaRPr sz="1100">
                        <a:latin typeface="Segoe UI"/>
                        <a:cs typeface="Segoe UI"/>
                      </a:endParaRPr>
                    </a:p>
                  </a:txBody>
                  <a:tcPr marL="0" marR="0" marT="24765"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EAF1DD"/>
                    </a:solidFill>
                  </a:tcPr>
                </a:tc>
                <a:tc>
                  <a:txBody>
                    <a:bodyPr/>
                    <a:lstStyle/>
                    <a:p>
                      <a:pPr marL="106680">
                        <a:lnSpc>
                          <a:spcPct val="100000"/>
                        </a:lnSpc>
                        <a:spcBef>
                          <a:spcPts val="195"/>
                        </a:spcBef>
                      </a:pPr>
                      <a:r>
                        <a:rPr sz="1100" spc="15" dirty="0">
                          <a:latin typeface="Segoe UI"/>
                          <a:cs typeface="Segoe UI"/>
                        </a:rPr>
                        <a:t>(5,00,000)</a:t>
                      </a:r>
                      <a:endParaRPr sz="1100">
                        <a:latin typeface="Segoe UI"/>
                        <a:cs typeface="Segoe UI"/>
                      </a:endParaRPr>
                    </a:p>
                  </a:txBody>
                  <a:tcPr marL="0" marR="0" marT="24765"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EAF1DD"/>
                    </a:solidFill>
                  </a:tcPr>
                </a:tc>
                <a:tc>
                  <a:txBody>
                    <a:bodyPr/>
                    <a:lstStyle/>
                    <a:p>
                      <a:pPr marR="289560" algn="r">
                        <a:lnSpc>
                          <a:spcPct val="100000"/>
                        </a:lnSpc>
                        <a:spcBef>
                          <a:spcPts val="195"/>
                        </a:spcBef>
                      </a:pPr>
                      <a:r>
                        <a:rPr sz="1100" spc="25" dirty="0">
                          <a:latin typeface="Segoe UI"/>
                          <a:cs typeface="Segoe UI"/>
                        </a:rPr>
                        <a:t>1</a:t>
                      </a:r>
                      <a:r>
                        <a:rPr sz="1100" spc="10" dirty="0">
                          <a:latin typeface="Segoe UI"/>
                          <a:cs typeface="Segoe UI"/>
                        </a:rPr>
                        <a:t>.</a:t>
                      </a:r>
                      <a:r>
                        <a:rPr sz="1100" spc="15" dirty="0">
                          <a:latin typeface="Segoe UI"/>
                          <a:cs typeface="Segoe UI"/>
                        </a:rPr>
                        <a:t>000</a:t>
                      </a:r>
                      <a:endParaRPr sz="1100">
                        <a:latin typeface="Segoe UI"/>
                        <a:cs typeface="Segoe UI"/>
                      </a:endParaRPr>
                    </a:p>
                  </a:txBody>
                  <a:tcPr marL="0" marR="0" marT="24765"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EAF1DD"/>
                    </a:solidFill>
                  </a:tcPr>
                </a:tc>
                <a:tc>
                  <a:txBody>
                    <a:bodyPr/>
                    <a:lstStyle/>
                    <a:p>
                      <a:pPr algn="ctr">
                        <a:lnSpc>
                          <a:spcPct val="100000"/>
                        </a:lnSpc>
                        <a:spcBef>
                          <a:spcPts val="195"/>
                        </a:spcBef>
                      </a:pPr>
                      <a:r>
                        <a:rPr sz="1100" spc="15" dirty="0">
                          <a:latin typeface="Segoe UI"/>
                          <a:cs typeface="Segoe UI"/>
                        </a:rPr>
                        <a:t>(5,00,000)</a:t>
                      </a:r>
                      <a:endParaRPr sz="1100">
                        <a:latin typeface="Segoe UI"/>
                        <a:cs typeface="Segoe UI"/>
                      </a:endParaRPr>
                    </a:p>
                  </a:txBody>
                  <a:tcPr marL="0" marR="0" marT="24765"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EAF1DD"/>
                    </a:solidFill>
                  </a:tcPr>
                </a:tc>
                <a:tc>
                  <a:txBody>
                    <a:bodyPr/>
                    <a:lstStyle/>
                    <a:p>
                      <a:pPr algn="ctr">
                        <a:lnSpc>
                          <a:spcPct val="100000"/>
                        </a:lnSpc>
                        <a:spcBef>
                          <a:spcPts val="195"/>
                        </a:spcBef>
                      </a:pPr>
                      <a:r>
                        <a:rPr sz="1100" spc="15" dirty="0">
                          <a:latin typeface="Segoe UI"/>
                          <a:cs typeface="Segoe UI"/>
                        </a:rPr>
                        <a:t>(5,00,000)</a:t>
                      </a:r>
                      <a:endParaRPr sz="1100">
                        <a:latin typeface="Segoe UI"/>
                        <a:cs typeface="Segoe UI"/>
                      </a:endParaRPr>
                    </a:p>
                  </a:txBody>
                  <a:tcPr marL="0" marR="0" marT="24765"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EAF1DD"/>
                    </a:solidFill>
                  </a:tcPr>
                </a:tc>
                <a:extLst>
                  <a:ext uri="{0D108BD9-81ED-4DB2-BD59-A6C34878D82A}">
                    <a16:rowId xmlns:a16="http://schemas.microsoft.com/office/drawing/2014/main" val="10001"/>
                  </a:ext>
                </a:extLst>
              </a:tr>
              <a:tr h="217932">
                <a:tc>
                  <a:txBody>
                    <a:bodyPr/>
                    <a:lstStyle/>
                    <a:p>
                      <a:pPr algn="ctr">
                        <a:lnSpc>
                          <a:spcPct val="100000"/>
                        </a:lnSpc>
                        <a:spcBef>
                          <a:spcPts val="195"/>
                        </a:spcBef>
                      </a:pPr>
                      <a:r>
                        <a:rPr sz="1100" dirty="0">
                          <a:latin typeface="Segoe UI"/>
                          <a:cs typeface="Segoe UI"/>
                        </a:rPr>
                        <a:t>1</a:t>
                      </a:r>
                      <a:endParaRPr sz="1100">
                        <a:latin typeface="Segoe UI"/>
                        <a:cs typeface="Segoe UI"/>
                      </a:endParaRPr>
                    </a:p>
                  </a:txBody>
                  <a:tcPr marL="0" marR="0" marT="24765"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EAF1DD"/>
                    </a:solidFill>
                  </a:tcPr>
                </a:tc>
                <a:tc>
                  <a:txBody>
                    <a:bodyPr/>
                    <a:lstStyle/>
                    <a:p>
                      <a:pPr algn="ctr">
                        <a:lnSpc>
                          <a:spcPct val="100000"/>
                        </a:lnSpc>
                        <a:spcBef>
                          <a:spcPts val="195"/>
                        </a:spcBef>
                      </a:pPr>
                      <a:r>
                        <a:rPr sz="1100" spc="15" dirty="0">
                          <a:latin typeface="Segoe UI"/>
                          <a:cs typeface="Segoe UI"/>
                        </a:rPr>
                        <a:t>7,50,000</a:t>
                      </a:r>
                      <a:endParaRPr sz="1100">
                        <a:latin typeface="Segoe UI"/>
                        <a:cs typeface="Segoe UI"/>
                      </a:endParaRPr>
                    </a:p>
                  </a:txBody>
                  <a:tcPr marL="0" marR="0" marT="24765"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EAF1DD"/>
                    </a:solidFill>
                  </a:tcPr>
                </a:tc>
                <a:tc>
                  <a:txBody>
                    <a:bodyPr/>
                    <a:lstStyle/>
                    <a:p>
                      <a:pPr marL="150495">
                        <a:lnSpc>
                          <a:spcPct val="100000"/>
                        </a:lnSpc>
                        <a:spcBef>
                          <a:spcPts val="195"/>
                        </a:spcBef>
                      </a:pPr>
                      <a:r>
                        <a:rPr sz="1100" spc="15" dirty="0">
                          <a:latin typeface="Segoe UI"/>
                          <a:cs typeface="Segoe UI"/>
                        </a:rPr>
                        <a:t>2,00,000</a:t>
                      </a:r>
                      <a:endParaRPr sz="1100">
                        <a:latin typeface="Segoe UI"/>
                        <a:cs typeface="Segoe UI"/>
                      </a:endParaRPr>
                    </a:p>
                  </a:txBody>
                  <a:tcPr marL="0" marR="0" marT="24765"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EAF1DD"/>
                    </a:solidFill>
                  </a:tcPr>
                </a:tc>
                <a:tc>
                  <a:txBody>
                    <a:bodyPr/>
                    <a:lstStyle/>
                    <a:p>
                      <a:pPr marR="289560" algn="r">
                        <a:lnSpc>
                          <a:spcPct val="100000"/>
                        </a:lnSpc>
                        <a:spcBef>
                          <a:spcPts val="195"/>
                        </a:spcBef>
                      </a:pPr>
                      <a:r>
                        <a:rPr sz="1100" spc="25" dirty="0">
                          <a:latin typeface="Segoe UI"/>
                          <a:cs typeface="Segoe UI"/>
                        </a:rPr>
                        <a:t>0</a:t>
                      </a:r>
                      <a:r>
                        <a:rPr sz="1100" spc="10" dirty="0">
                          <a:latin typeface="Segoe UI"/>
                          <a:cs typeface="Segoe UI"/>
                        </a:rPr>
                        <a:t>.</a:t>
                      </a:r>
                      <a:r>
                        <a:rPr sz="1100" spc="15" dirty="0">
                          <a:latin typeface="Segoe UI"/>
                          <a:cs typeface="Segoe UI"/>
                        </a:rPr>
                        <a:t>667</a:t>
                      </a:r>
                      <a:endParaRPr sz="1100">
                        <a:latin typeface="Segoe UI"/>
                        <a:cs typeface="Segoe UI"/>
                      </a:endParaRPr>
                    </a:p>
                  </a:txBody>
                  <a:tcPr marL="0" marR="0" marT="24765"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EAF1DD"/>
                    </a:solidFill>
                  </a:tcPr>
                </a:tc>
                <a:tc>
                  <a:txBody>
                    <a:bodyPr/>
                    <a:lstStyle/>
                    <a:p>
                      <a:pPr algn="ctr">
                        <a:lnSpc>
                          <a:spcPct val="100000"/>
                        </a:lnSpc>
                        <a:spcBef>
                          <a:spcPts val="195"/>
                        </a:spcBef>
                      </a:pPr>
                      <a:r>
                        <a:rPr sz="1100" spc="15" dirty="0">
                          <a:latin typeface="Segoe UI"/>
                          <a:cs typeface="Segoe UI"/>
                        </a:rPr>
                        <a:t>5,00,250</a:t>
                      </a:r>
                      <a:endParaRPr sz="1100">
                        <a:latin typeface="Segoe UI"/>
                        <a:cs typeface="Segoe UI"/>
                      </a:endParaRPr>
                    </a:p>
                  </a:txBody>
                  <a:tcPr marL="0" marR="0" marT="24765"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EAF1DD"/>
                    </a:solidFill>
                  </a:tcPr>
                </a:tc>
                <a:tc>
                  <a:txBody>
                    <a:bodyPr/>
                    <a:lstStyle/>
                    <a:p>
                      <a:pPr algn="ctr">
                        <a:lnSpc>
                          <a:spcPct val="100000"/>
                        </a:lnSpc>
                        <a:spcBef>
                          <a:spcPts val="195"/>
                        </a:spcBef>
                      </a:pPr>
                      <a:r>
                        <a:rPr sz="1100" spc="15" dirty="0">
                          <a:latin typeface="Segoe UI"/>
                          <a:cs typeface="Segoe UI"/>
                        </a:rPr>
                        <a:t>1,33,400</a:t>
                      </a:r>
                      <a:endParaRPr sz="1100">
                        <a:latin typeface="Segoe UI"/>
                        <a:cs typeface="Segoe UI"/>
                      </a:endParaRPr>
                    </a:p>
                  </a:txBody>
                  <a:tcPr marL="0" marR="0" marT="24765"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EAF1DD"/>
                    </a:solidFill>
                  </a:tcPr>
                </a:tc>
                <a:extLst>
                  <a:ext uri="{0D108BD9-81ED-4DB2-BD59-A6C34878D82A}">
                    <a16:rowId xmlns:a16="http://schemas.microsoft.com/office/drawing/2014/main" val="10002"/>
                  </a:ext>
                </a:extLst>
              </a:tr>
              <a:tr h="217925">
                <a:tc>
                  <a:txBody>
                    <a:bodyPr/>
                    <a:lstStyle/>
                    <a:p>
                      <a:pPr algn="ctr">
                        <a:lnSpc>
                          <a:spcPct val="100000"/>
                        </a:lnSpc>
                        <a:spcBef>
                          <a:spcPts val="195"/>
                        </a:spcBef>
                      </a:pPr>
                      <a:r>
                        <a:rPr sz="1100" dirty="0">
                          <a:latin typeface="Segoe UI"/>
                          <a:cs typeface="Segoe UI"/>
                        </a:rPr>
                        <a:t>2</a:t>
                      </a:r>
                      <a:endParaRPr sz="1100">
                        <a:latin typeface="Segoe UI"/>
                        <a:cs typeface="Segoe UI"/>
                      </a:endParaRPr>
                    </a:p>
                  </a:txBody>
                  <a:tcPr marL="0" marR="0" marT="24765"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EAF1DD"/>
                    </a:solidFill>
                  </a:tcPr>
                </a:tc>
                <a:tc>
                  <a:txBody>
                    <a:bodyPr/>
                    <a:lstStyle/>
                    <a:p>
                      <a:pPr algn="ctr">
                        <a:lnSpc>
                          <a:spcPct val="100000"/>
                        </a:lnSpc>
                        <a:spcBef>
                          <a:spcPts val="195"/>
                        </a:spcBef>
                      </a:pPr>
                      <a:r>
                        <a:rPr sz="1100" dirty="0">
                          <a:latin typeface="Segoe UI"/>
                          <a:cs typeface="Segoe UI"/>
                        </a:rPr>
                        <a:t>0</a:t>
                      </a:r>
                      <a:endParaRPr sz="1100">
                        <a:latin typeface="Segoe UI"/>
                        <a:cs typeface="Segoe UI"/>
                      </a:endParaRPr>
                    </a:p>
                  </a:txBody>
                  <a:tcPr marL="0" marR="0" marT="24765"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EAF1DD"/>
                    </a:solidFill>
                  </a:tcPr>
                </a:tc>
                <a:tc>
                  <a:txBody>
                    <a:bodyPr/>
                    <a:lstStyle/>
                    <a:p>
                      <a:pPr marL="150495">
                        <a:lnSpc>
                          <a:spcPct val="100000"/>
                        </a:lnSpc>
                        <a:spcBef>
                          <a:spcPts val="195"/>
                        </a:spcBef>
                      </a:pPr>
                      <a:r>
                        <a:rPr sz="1100" spc="15" dirty="0">
                          <a:latin typeface="Segoe UI"/>
                          <a:cs typeface="Segoe UI"/>
                        </a:rPr>
                        <a:t>2,00,000</a:t>
                      </a:r>
                      <a:endParaRPr sz="1100">
                        <a:latin typeface="Segoe UI"/>
                        <a:cs typeface="Segoe UI"/>
                      </a:endParaRPr>
                    </a:p>
                  </a:txBody>
                  <a:tcPr marL="0" marR="0" marT="24765"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EAF1DD"/>
                    </a:solidFill>
                  </a:tcPr>
                </a:tc>
                <a:tc>
                  <a:txBody>
                    <a:bodyPr/>
                    <a:lstStyle/>
                    <a:p>
                      <a:pPr marR="289560" algn="r">
                        <a:lnSpc>
                          <a:spcPct val="100000"/>
                        </a:lnSpc>
                        <a:spcBef>
                          <a:spcPts val="195"/>
                        </a:spcBef>
                      </a:pPr>
                      <a:r>
                        <a:rPr sz="1100" spc="25" dirty="0">
                          <a:latin typeface="Segoe UI"/>
                          <a:cs typeface="Segoe UI"/>
                        </a:rPr>
                        <a:t>0</a:t>
                      </a:r>
                      <a:r>
                        <a:rPr sz="1100" spc="10" dirty="0">
                          <a:latin typeface="Segoe UI"/>
                          <a:cs typeface="Segoe UI"/>
                        </a:rPr>
                        <a:t>.</a:t>
                      </a:r>
                      <a:r>
                        <a:rPr sz="1100" spc="15" dirty="0">
                          <a:latin typeface="Segoe UI"/>
                          <a:cs typeface="Segoe UI"/>
                        </a:rPr>
                        <a:t>444</a:t>
                      </a:r>
                      <a:endParaRPr sz="1100">
                        <a:latin typeface="Segoe UI"/>
                        <a:cs typeface="Segoe UI"/>
                      </a:endParaRPr>
                    </a:p>
                  </a:txBody>
                  <a:tcPr marL="0" marR="0" marT="24765"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EAF1DD"/>
                    </a:solidFill>
                  </a:tcPr>
                </a:tc>
                <a:tc>
                  <a:txBody>
                    <a:bodyPr/>
                    <a:lstStyle/>
                    <a:p>
                      <a:pPr algn="ctr">
                        <a:lnSpc>
                          <a:spcPct val="100000"/>
                        </a:lnSpc>
                        <a:spcBef>
                          <a:spcPts val="195"/>
                        </a:spcBef>
                      </a:pPr>
                      <a:r>
                        <a:rPr sz="1100" dirty="0">
                          <a:latin typeface="Segoe UI"/>
                          <a:cs typeface="Segoe UI"/>
                        </a:rPr>
                        <a:t>0</a:t>
                      </a:r>
                      <a:endParaRPr sz="1100">
                        <a:latin typeface="Segoe UI"/>
                        <a:cs typeface="Segoe UI"/>
                      </a:endParaRPr>
                    </a:p>
                  </a:txBody>
                  <a:tcPr marL="0" marR="0" marT="24765"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EAF1DD"/>
                    </a:solidFill>
                  </a:tcPr>
                </a:tc>
                <a:tc>
                  <a:txBody>
                    <a:bodyPr/>
                    <a:lstStyle/>
                    <a:p>
                      <a:pPr algn="ctr">
                        <a:lnSpc>
                          <a:spcPct val="100000"/>
                        </a:lnSpc>
                        <a:spcBef>
                          <a:spcPts val="195"/>
                        </a:spcBef>
                      </a:pPr>
                      <a:r>
                        <a:rPr sz="1100" spc="15" dirty="0">
                          <a:latin typeface="Segoe UI"/>
                          <a:cs typeface="Segoe UI"/>
                        </a:rPr>
                        <a:t>88,800</a:t>
                      </a:r>
                      <a:endParaRPr sz="1100">
                        <a:latin typeface="Segoe UI"/>
                        <a:cs typeface="Segoe UI"/>
                      </a:endParaRPr>
                    </a:p>
                  </a:txBody>
                  <a:tcPr marL="0" marR="0" marT="24765"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EAF1DD"/>
                    </a:solidFill>
                  </a:tcPr>
                </a:tc>
                <a:extLst>
                  <a:ext uri="{0D108BD9-81ED-4DB2-BD59-A6C34878D82A}">
                    <a16:rowId xmlns:a16="http://schemas.microsoft.com/office/drawing/2014/main" val="10003"/>
                  </a:ext>
                </a:extLst>
              </a:tr>
              <a:tr h="216414">
                <a:tc>
                  <a:txBody>
                    <a:bodyPr/>
                    <a:lstStyle/>
                    <a:p>
                      <a:pPr algn="ctr">
                        <a:lnSpc>
                          <a:spcPct val="100000"/>
                        </a:lnSpc>
                        <a:spcBef>
                          <a:spcPts val="195"/>
                        </a:spcBef>
                      </a:pPr>
                      <a:r>
                        <a:rPr sz="1100" dirty="0">
                          <a:latin typeface="Segoe UI"/>
                          <a:cs typeface="Segoe UI"/>
                        </a:rPr>
                        <a:t>3</a:t>
                      </a:r>
                      <a:endParaRPr sz="1100">
                        <a:latin typeface="Segoe UI"/>
                        <a:cs typeface="Segoe UI"/>
                      </a:endParaRPr>
                    </a:p>
                  </a:txBody>
                  <a:tcPr marL="0" marR="0" marT="24765"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EAF1DD"/>
                    </a:solidFill>
                  </a:tcPr>
                </a:tc>
                <a:tc>
                  <a:txBody>
                    <a:bodyPr/>
                    <a:lstStyle/>
                    <a:p>
                      <a:pPr algn="ctr">
                        <a:lnSpc>
                          <a:spcPct val="100000"/>
                        </a:lnSpc>
                        <a:spcBef>
                          <a:spcPts val="195"/>
                        </a:spcBef>
                      </a:pPr>
                      <a:r>
                        <a:rPr sz="1100" dirty="0">
                          <a:latin typeface="Segoe UI"/>
                          <a:cs typeface="Segoe UI"/>
                        </a:rPr>
                        <a:t>0</a:t>
                      </a:r>
                      <a:endParaRPr sz="1100">
                        <a:latin typeface="Segoe UI"/>
                        <a:cs typeface="Segoe UI"/>
                      </a:endParaRPr>
                    </a:p>
                  </a:txBody>
                  <a:tcPr marL="0" marR="0" marT="24765"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EAF1DD"/>
                    </a:solidFill>
                  </a:tcPr>
                </a:tc>
                <a:tc>
                  <a:txBody>
                    <a:bodyPr/>
                    <a:lstStyle/>
                    <a:p>
                      <a:pPr marL="150495">
                        <a:lnSpc>
                          <a:spcPct val="100000"/>
                        </a:lnSpc>
                        <a:spcBef>
                          <a:spcPts val="195"/>
                        </a:spcBef>
                      </a:pPr>
                      <a:r>
                        <a:rPr sz="1100" spc="15" dirty="0">
                          <a:latin typeface="Segoe UI"/>
                          <a:cs typeface="Segoe UI"/>
                        </a:rPr>
                        <a:t>7,00,000</a:t>
                      </a:r>
                      <a:endParaRPr sz="1100">
                        <a:latin typeface="Segoe UI"/>
                        <a:cs typeface="Segoe UI"/>
                      </a:endParaRPr>
                    </a:p>
                  </a:txBody>
                  <a:tcPr marL="0" marR="0" marT="24765"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EAF1DD"/>
                    </a:solidFill>
                  </a:tcPr>
                </a:tc>
                <a:tc>
                  <a:txBody>
                    <a:bodyPr/>
                    <a:lstStyle/>
                    <a:p>
                      <a:pPr marR="289560" algn="r">
                        <a:lnSpc>
                          <a:spcPct val="100000"/>
                        </a:lnSpc>
                        <a:spcBef>
                          <a:spcPts val="195"/>
                        </a:spcBef>
                      </a:pPr>
                      <a:r>
                        <a:rPr sz="1100" spc="25" dirty="0">
                          <a:latin typeface="Segoe UI"/>
                          <a:cs typeface="Segoe UI"/>
                        </a:rPr>
                        <a:t>0</a:t>
                      </a:r>
                      <a:r>
                        <a:rPr sz="1100" spc="10" dirty="0">
                          <a:latin typeface="Segoe UI"/>
                          <a:cs typeface="Segoe UI"/>
                        </a:rPr>
                        <a:t>.</a:t>
                      </a:r>
                      <a:r>
                        <a:rPr sz="1100" spc="15" dirty="0">
                          <a:latin typeface="Segoe UI"/>
                          <a:cs typeface="Segoe UI"/>
                        </a:rPr>
                        <a:t>296</a:t>
                      </a:r>
                      <a:endParaRPr sz="1100">
                        <a:latin typeface="Segoe UI"/>
                        <a:cs typeface="Segoe UI"/>
                      </a:endParaRPr>
                    </a:p>
                  </a:txBody>
                  <a:tcPr marL="0" marR="0" marT="24765"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EAF1DD"/>
                    </a:solidFill>
                  </a:tcPr>
                </a:tc>
                <a:tc>
                  <a:txBody>
                    <a:bodyPr/>
                    <a:lstStyle/>
                    <a:p>
                      <a:pPr algn="ctr">
                        <a:lnSpc>
                          <a:spcPct val="100000"/>
                        </a:lnSpc>
                        <a:spcBef>
                          <a:spcPts val="195"/>
                        </a:spcBef>
                      </a:pPr>
                      <a:r>
                        <a:rPr sz="1100" dirty="0">
                          <a:latin typeface="Segoe UI"/>
                          <a:cs typeface="Segoe UI"/>
                        </a:rPr>
                        <a:t>0</a:t>
                      </a:r>
                      <a:endParaRPr sz="1100">
                        <a:latin typeface="Segoe UI"/>
                        <a:cs typeface="Segoe UI"/>
                      </a:endParaRPr>
                    </a:p>
                  </a:txBody>
                  <a:tcPr marL="0" marR="0" marT="24765"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EAF1DD"/>
                    </a:solidFill>
                  </a:tcPr>
                </a:tc>
                <a:tc>
                  <a:txBody>
                    <a:bodyPr/>
                    <a:lstStyle/>
                    <a:p>
                      <a:pPr algn="ctr">
                        <a:lnSpc>
                          <a:spcPct val="100000"/>
                        </a:lnSpc>
                        <a:spcBef>
                          <a:spcPts val="195"/>
                        </a:spcBef>
                      </a:pPr>
                      <a:r>
                        <a:rPr sz="1100" spc="15" dirty="0">
                          <a:latin typeface="Segoe UI"/>
                          <a:cs typeface="Segoe UI"/>
                        </a:rPr>
                        <a:t>2,07,200</a:t>
                      </a:r>
                      <a:endParaRPr sz="1100">
                        <a:latin typeface="Segoe UI"/>
                        <a:cs typeface="Segoe UI"/>
                      </a:endParaRPr>
                    </a:p>
                  </a:txBody>
                  <a:tcPr marL="0" marR="0" marT="24765"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EAF1DD"/>
                    </a:solidFill>
                  </a:tcPr>
                </a:tc>
                <a:extLst>
                  <a:ext uri="{0D108BD9-81ED-4DB2-BD59-A6C34878D82A}">
                    <a16:rowId xmlns:a16="http://schemas.microsoft.com/office/drawing/2014/main" val="10004"/>
                  </a:ext>
                </a:extLst>
              </a:tr>
              <a:tr h="217925">
                <a:tc>
                  <a:txBody>
                    <a:bodyPr/>
                    <a:lstStyle/>
                    <a:p>
                      <a:pPr>
                        <a:lnSpc>
                          <a:spcPct val="100000"/>
                        </a:lnSpc>
                      </a:pPr>
                      <a:endParaRPr sz="1000">
                        <a:latin typeface="Times New Roman"/>
                        <a:cs typeface="Times New Roman"/>
                      </a:endParaRPr>
                    </a:p>
                  </a:txBody>
                  <a:tcPr marL="0" marR="0" marT="0"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EAF1DD"/>
                    </a:solidFill>
                  </a:tcPr>
                </a:tc>
                <a:tc>
                  <a:txBody>
                    <a:bodyPr/>
                    <a:lstStyle/>
                    <a:p>
                      <a:pPr>
                        <a:lnSpc>
                          <a:spcPct val="100000"/>
                        </a:lnSpc>
                      </a:pPr>
                      <a:endParaRPr sz="1000">
                        <a:latin typeface="Times New Roman"/>
                        <a:cs typeface="Times New Roman"/>
                      </a:endParaRPr>
                    </a:p>
                  </a:txBody>
                  <a:tcPr marL="0" marR="0" marT="0"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EAF1DD"/>
                    </a:solidFill>
                  </a:tcPr>
                </a:tc>
                <a:tc>
                  <a:txBody>
                    <a:bodyPr/>
                    <a:lstStyle/>
                    <a:p>
                      <a:pPr>
                        <a:lnSpc>
                          <a:spcPct val="100000"/>
                        </a:lnSpc>
                      </a:pPr>
                      <a:endParaRPr sz="1000">
                        <a:latin typeface="Times New Roman"/>
                        <a:cs typeface="Times New Roman"/>
                      </a:endParaRPr>
                    </a:p>
                  </a:txBody>
                  <a:tcPr marL="0" marR="0" marT="0"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EAF1DD"/>
                    </a:solidFill>
                  </a:tcPr>
                </a:tc>
                <a:tc>
                  <a:txBody>
                    <a:bodyPr/>
                    <a:lstStyle/>
                    <a:p>
                      <a:pPr>
                        <a:lnSpc>
                          <a:spcPct val="100000"/>
                        </a:lnSpc>
                      </a:pPr>
                      <a:endParaRPr sz="1000">
                        <a:latin typeface="Times New Roman"/>
                        <a:cs typeface="Times New Roman"/>
                      </a:endParaRPr>
                    </a:p>
                  </a:txBody>
                  <a:tcPr marL="0" marR="0" marT="0"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EAF1DD"/>
                    </a:solidFill>
                  </a:tcPr>
                </a:tc>
                <a:tc>
                  <a:txBody>
                    <a:bodyPr/>
                    <a:lstStyle/>
                    <a:p>
                      <a:pPr algn="ctr">
                        <a:lnSpc>
                          <a:spcPct val="100000"/>
                        </a:lnSpc>
                        <a:spcBef>
                          <a:spcPts val="195"/>
                        </a:spcBef>
                      </a:pPr>
                      <a:r>
                        <a:rPr sz="1100" spc="15" dirty="0">
                          <a:latin typeface="Segoe UI"/>
                          <a:cs typeface="Segoe UI"/>
                        </a:rPr>
                        <a:t>250</a:t>
                      </a:r>
                      <a:endParaRPr sz="1100">
                        <a:latin typeface="Segoe UI"/>
                        <a:cs typeface="Segoe UI"/>
                      </a:endParaRPr>
                    </a:p>
                  </a:txBody>
                  <a:tcPr marL="0" marR="0" marT="24765"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EAF1DD"/>
                    </a:solidFill>
                  </a:tcPr>
                </a:tc>
                <a:tc>
                  <a:txBody>
                    <a:bodyPr/>
                    <a:lstStyle/>
                    <a:p>
                      <a:pPr algn="ctr">
                        <a:lnSpc>
                          <a:spcPct val="100000"/>
                        </a:lnSpc>
                        <a:spcBef>
                          <a:spcPts val="195"/>
                        </a:spcBef>
                      </a:pPr>
                      <a:r>
                        <a:rPr sz="1100" spc="15" dirty="0">
                          <a:latin typeface="Segoe UI"/>
                          <a:cs typeface="Segoe UI"/>
                        </a:rPr>
                        <a:t>(70,600)</a:t>
                      </a:r>
                      <a:endParaRPr sz="1100">
                        <a:latin typeface="Segoe UI"/>
                        <a:cs typeface="Segoe UI"/>
                      </a:endParaRPr>
                    </a:p>
                  </a:txBody>
                  <a:tcPr marL="0" marR="0" marT="24765"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EAF1DD"/>
                    </a:solidFill>
                  </a:tcPr>
                </a:tc>
                <a:extLst>
                  <a:ext uri="{0D108BD9-81ED-4DB2-BD59-A6C34878D82A}">
                    <a16:rowId xmlns:a16="http://schemas.microsoft.com/office/drawing/2014/main" val="10005"/>
                  </a:ext>
                </a:extLst>
              </a:tr>
            </a:tbl>
          </a:graphicData>
        </a:graphic>
      </p:graphicFrame>
      <p:sp>
        <p:nvSpPr>
          <p:cNvPr id="9" name="object 9"/>
          <p:cNvSpPr txBox="1"/>
          <p:nvPr/>
        </p:nvSpPr>
        <p:spPr>
          <a:xfrm>
            <a:off x="901700" y="6544169"/>
            <a:ext cx="5283835" cy="583565"/>
          </a:xfrm>
          <a:prstGeom prst="rect">
            <a:avLst/>
          </a:prstGeom>
        </p:spPr>
        <p:txBody>
          <a:bodyPr vert="horz" wrap="square" lIns="0" tIns="12700" rIns="0" bIns="0" rtlCol="0">
            <a:spAutoFit/>
          </a:bodyPr>
          <a:lstStyle/>
          <a:p>
            <a:pPr marL="12700" marR="5080" algn="just">
              <a:lnSpc>
                <a:spcPct val="110900"/>
              </a:lnSpc>
              <a:spcBef>
                <a:spcPts val="100"/>
              </a:spcBef>
            </a:pPr>
            <a:r>
              <a:rPr sz="1100" spc="15" dirty="0">
                <a:latin typeface="Segoe UI"/>
                <a:cs typeface="Segoe UI"/>
              </a:rPr>
              <a:t>Since, </a:t>
            </a:r>
            <a:r>
              <a:rPr sz="1100" spc="10" dirty="0">
                <a:latin typeface="Segoe UI"/>
                <a:cs typeface="Segoe UI"/>
              </a:rPr>
              <a:t>IRR of </a:t>
            </a:r>
            <a:r>
              <a:rPr sz="1100" spc="15" dirty="0">
                <a:latin typeface="Segoe UI"/>
                <a:cs typeface="Segoe UI"/>
              </a:rPr>
              <a:t>project </a:t>
            </a:r>
            <a:r>
              <a:rPr sz="1100" dirty="0">
                <a:latin typeface="Segoe UI"/>
                <a:cs typeface="Segoe UI"/>
              </a:rPr>
              <a:t>A </a:t>
            </a:r>
            <a:r>
              <a:rPr sz="1100" spc="15" dirty="0">
                <a:latin typeface="Segoe UI"/>
                <a:cs typeface="Segoe UI"/>
              </a:rPr>
              <a:t>shall </a:t>
            </a:r>
            <a:r>
              <a:rPr sz="1100" spc="10" dirty="0">
                <a:latin typeface="Segoe UI"/>
                <a:cs typeface="Segoe UI"/>
              </a:rPr>
              <a:t>be </a:t>
            </a:r>
            <a:r>
              <a:rPr sz="1100" spc="15" dirty="0">
                <a:latin typeface="Segoe UI"/>
                <a:cs typeface="Segoe UI"/>
              </a:rPr>
              <a:t>50% </a:t>
            </a:r>
            <a:r>
              <a:rPr sz="1100" spc="5" dirty="0">
                <a:latin typeface="Segoe UI"/>
                <a:cs typeface="Segoe UI"/>
              </a:rPr>
              <a:t>as </a:t>
            </a:r>
            <a:r>
              <a:rPr sz="1100" spc="10" dirty="0">
                <a:latin typeface="Segoe UI"/>
                <a:cs typeface="Segoe UI"/>
              </a:rPr>
              <a:t>NPV </a:t>
            </a:r>
            <a:r>
              <a:rPr sz="1100" dirty="0">
                <a:latin typeface="Segoe UI"/>
                <a:cs typeface="Segoe UI"/>
              </a:rPr>
              <a:t>is </a:t>
            </a:r>
            <a:r>
              <a:rPr sz="1100" spc="10" dirty="0">
                <a:latin typeface="Segoe UI"/>
                <a:cs typeface="Segoe UI"/>
              </a:rPr>
              <a:t>very small. </a:t>
            </a:r>
            <a:r>
              <a:rPr sz="1100" spc="15" dirty="0">
                <a:latin typeface="Segoe UI"/>
                <a:cs typeface="Segoe UI"/>
              </a:rPr>
              <a:t>Further, </a:t>
            </a:r>
            <a:r>
              <a:rPr sz="1100" spc="5" dirty="0">
                <a:latin typeface="Segoe UI"/>
                <a:cs typeface="Segoe UI"/>
              </a:rPr>
              <a:t>by </a:t>
            </a:r>
            <a:r>
              <a:rPr sz="1100" spc="15" dirty="0">
                <a:latin typeface="Segoe UI"/>
                <a:cs typeface="Segoe UI"/>
              </a:rPr>
              <a:t>discounting  </a:t>
            </a:r>
            <a:r>
              <a:rPr sz="1100" spc="10" dirty="0">
                <a:latin typeface="Segoe UI"/>
                <a:cs typeface="Segoe UI"/>
              </a:rPr>
              <a:t>cash flows </a:t>
            </a:r>
            <a:r>
              <a:rPr sz="1100" spc="5" dirty="0">
                <a:latin typeface="Segoe UI"/>
                <a:cs typeface="Segoe UI"/>
              </a:rPr>
              <a:t>at </a:t>
            </a:r>
            <a:r>
              <a:rPr sz="1100" spc="15" dirty="0">
                <a:latin typeface="Segoe UI"/>
                <a:cs typeface="Segoe UI"/>
              </a:rPr>
              <a:t>50% </a:t>
            </a:r>
            <a:r>
              <a:rPr sz="1100" spc="5" dirty="0">
                <a:latin typeface="Segoe UI"/>
                <a:cs typeface="Segoe UI"/>
              </a:rPr>
              <a:t>we </a:t>
            </a:r>
            <a:r>
              <a:rPr sz="1100" spc="10" dirty="0">
                <a:latin typeface="Segoe UI"/>
                <a:cs typeface="Segoe UI"/>
              </a:rPr>
              <a:t>are </a:t>
            </a:r>
            <a:r>
              <a:rPr sz="1100" spc="15" dirty="0">
                <a:latin typeface="Segoe UI"/>
                <a:cs typeface="Segoe UI"/>
              </a:rPr>
              <a:t>getting </a:t>
            </a:r>
            <a:r>
              <a:rPr sz="1100" spc="10" dirty="0">
                <a:latin typeface="Segoe UI"/>
                <a:cs typeface="Segoe UI"/>
              </a:rPr>
              <a:t>NPV </a:t>
            </a:r>
            <a:r>
              <a:rPr sz="1100" spc="5" dirty="0">
                <a:latin typeface="Segoe UI"/>
                <a:cs typeface="Segoe UI"/>
              </a:rPr>
              <a:t>of </a:t>
            </a:r>
            <a:r>
              <a:rPr sz="1100" spc="10" dirty="0">
                <a:latin typeface="Segoe UI"/>
                <a:cs typeface="Segoe UI"/>
              </a:rPr>
              <a:t>Project </a:t>
            </a:r>
            <a:r>
              <a:rPr sz="1100" dirty="0">
                <a:latin typeface="Segoe UI"/>
                <a:cs typeface="Segoe UI"/>
              </a:rPr>
              <a:t>B </a:t>
            </a:r>
            <a:r>
              <a:rPr sz="1100" spc="15" dirty="0">
                <a:latin typeface="Segoe UI"/>
                <a:cs typeface="Segoe UI"/>
              </a:rPr>
              <a:t>negative, </a:t>
            </a:r>
            <a:r>
              <a:rPr sz="1100" spc="5" dirty="0">
                <a:latin typeface="Segoe UI"/>
                <a:cs typeface="Segoe UI"/>
              </a:rPr>
              <a:t>let us </a:t>
            </a:r>
            <a:r>
              <a:rPr sz="1100" spc="15" dirty="0">
                <a:latin typeface="Segoe UI"/>
                <a:cs typeface="Segoe UI"/>
              </a:rPr>
              <a:t>discount </a:t>
            </a:r>
            <a:r>
              <a:rPr sz="1100" spc="10" dirty="0">
                <a:latin typeface="Segoe UI"/>
                <a:cs typeface="Segoe UI"/>
              </a:rPr>
              <a:t>cash  </a:t>
            </a:r>
            <a:r>
              <a:rPr sz="1100" spc="15" dirty="0">
                <a:latin typeface="Segoe UI"/>
                <a:cs typeface="Segoe UI"/>
              </a:rPr>
              <a:t>flows </a:t>
            </a:r>
            <a:r>
              <a:rPr sz="1100" spc="10" dirty="0">
                <a:latin typeface="Segoe UI"/>
                <a:cs typeface="Segoe UI"/>
              </a:rPr>
              <a:t>of </a:t>
            </a:r>
            <a:r>
              <a:rPr sz="1100" spc="15" dirty="0">
                <a:latin typeface="Segoe UI"/>
                <a:cs typeface="Segoe UI"/>
              </a:rPr>
              <a:t>Project </a:t>
            </a:r>
            <a:r>
              <a:rPr sz="1100" dirty="0">
                <a:latin typeface="Segoe UI"/>
                <a:cs typeface="Segoe UI"/>
              </a:rPr>
              <a:t>B </a:t>
            </a:r>
            <a:r>
              <a:rPr sz="1100" spc="10" dirty="0">
                <a:latin typeface="Segoe UI"/>
                <a:cs typeface="Segoe UI"/>
              </a:rPr>
              <a:t>using </a:t>
            </a:r>
            <a:r>
              <a:rPr sz="1100" spc="15" dirty="0">
                <a:latin typeface="Segoe UI"/>
                <a:cs typeface="Segoe UI"/>
              </a:rPr>
              <a:t>15% discounting</a:t>
            </a:r>
            <a:r>
              <a:rPr sz="1100" spc="145" dirty="0">
                <a:latin typeface="Segoe UI"/>
                <a:cs typeface="Segoe UI"/>
              </a:rPr>
              <a:t> </a:t>
            </a:r>
            <a:r>
              <a:rPr sz="1100" spc="15" dirty="0">
                <a:latin typeface="Segoe UI"/>
                <a:cs typeface="Segoe UI"/>
              </a:rPr>
              <a:t>rate.</a:t>
            </a:r>
            <a:endParaRPr sz="1100">
              <a:latin typeface="Segoe UI"/>
              <a:cs typeface="Segoe UI"/>
            </a:endParaRPr>
          </a:p>
        </p:txBody>
      </p:sp>
      <p:graphicFrame>
        <p:nvGraphicFramePr>
          <p:cNvPr id="10" name="object 10"/>
          <p:cNvGraphicFramePr>
            <a:graphicFrameLocks noGrp="1"/>
          </p:cNvGraphicFramePr>
          <p:nvPr/>
        </p:nvGraphicFramePr>
        <p:xfrm>
          <a:off x="914400" y="7200900"/>
          <a:ext cx="4968238" cy="1068321"/>
        </p:xfrm>
        <a:graphic>
          <a:graphicData uri="http://schemas.openxmlformats.org/drawingml/2006/table">
            <a:tbl>
              <a:tblPr firstRow="1" bandRow="1">
                <a:tableStyleId>{2D5ABB26-0587-4C30-8999-92F81FD0307C}</a:tableStyleId>
              </a:tblPr>
              <a:tblGrid>
                <a:gridCol w="641350">
                  <a:extLst>
                    <a:ext uri="{9D8B030D-6E8A-4147-A177-3AD203B41FA5}">
                      <a16:colId xmlns:a16="http://schemas.microsoft.com/office/drawing/2014/main" val="20000"/>
                    </a:ext>
                  </a:extLst>
                </a:gridCol>
                <a:gridCol w="1189989">
                  <a:extLst>
                    <a:ext uri="{9D8B030D-6E8A-4147-A177-3AD203B41FA5}">
                      <a16:colId xmlns:a16="http://schemas.microsoft.com/office/drawing/2014/main" val="20001"/>
                    </a:ext>
                  </a:extLst>
                </a:gridCol>
                <a:gridCol w="1537335">
                  <a:extLst>
                    <a:ext uri="{9D8B030D-6E8A-4147-A177-3AD203B41FA5}">
                      <a16:colId xmlns:a16="http://schemas.microsoft.com/office/drawing/2014/main" val="20002"/>
                    </a:ext>
                  </a:extLst>
                </a:gridCol>
                <a:gridCol w="1599564">
                  <a:extLst>
                    <a:ext uri="{9D8B030D-6E8A-4147-A177-3AD203B41FA5}">
                      <a16:colId xmlns:a16="http://schemas.microsoft.com/office/drawing/2014/main" val="20003"/>
                    </a:ext>
                  </a:extLst>
                </a:gridCol>
              </a:tblGrid>
              <a:tr h="416051">
                <a:tc>
                  <a:txBody>
                    <a:bodyPr/>
                    <a:lstStyle/>
                    <a:p>
                      <a:pPr algn="ctr">
                        <a:lnSpc>
                          <a:spcPct val="100000"/>
                        </a:lnSpc>
                        <a:spcBef>
                          <a:spcPts val="200"/>
                        </a:spcBef>
                      </a:pPr>
                      <a:r>
                        <a:rPr sz="1000" b="1" spc="10" dirty="0">
                          <a:solidFill>
                            <a:srgbClr val="00A650"/>
                          </a:solidFill>
                          <a:latin typeface="Segoe UI"/>
                          <a:cs typeface="Segoe UI"/>
                        </a:rPr>
                        <a:t>Year</a:t>
                      </a:r>
                      <a:endParaRPr sz="1000">
                        <a:latin typeface="Segoe UI"/>
                        <a:cs typeface="Segoe UI"/>
                      </a:endParaRPr>
                    </a:p>
                  </a:txBody>
                  <a:tcPr marL="0" marR="0" marT="25400"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C2D69B"/>
                    </a:solidFill>
                  </a:tcPr>
                </a:tc>
                <a:tc>
                  <a:txBody>
                    <a:bodyPr/>
                    <a:lstStyle/>
                    <a:p>
                      <a:pPr marL="176530" marR="159385" indent="-10795">
                        <a:lnSpc>
                          <a:spcPts val="1570"/>
                        </a:lnSpc>
                        <a:spcBef>
                          <a:spcPts val="40"/>
                        </a:spcBef>
                      </a:pPr>
                      <a:r>
                        <a:rPr sz="1100" b="1" spc="15" dirty="0">
                          <a:solidFill>
                            <a:srgbClr val="00A650"/>
                          </a:solidFill>
                          <a:latin typeface="Segoe UI"/>
                          <a:cs typeface="Segoe UI"/>
                        </a:rPr>
                        <a:t>Cash</a:t>
                      </a:r>
                      <a:r>
                        <a:rPr sz="1100" b="1" spc="-45" dirty="0">
                          <a:solidFill>
                            <a:srgbClr val="00A650"/>
                          </a:solidFill>
                          <a:latin typeface="Segoe UI"/>
                          <a:cs typeface="Segoe UI"/>
                        </a:rPr>
                        <a:t> </a:t>
                      </a:r>
                      <a:r>
                        <a:rPr sz="1100" b="1" spc="15" dirty="0">
                          <a:solidFill>
                            <a:srgbClr val="00A650"/>
                          </a:solidFill>
                          <a:latin typeface="Segoe UI"/>
                          <a:cs typeface="Segoe UI"/>
                        </a:rPr>
                        <a:t>Inflows  Project </a:t>
                      </a:r>
                      <a:r>
                        <a:rPr sz="1100" b="1" dirty="0">
                          <a:solidFill>
                            <a:srgbClr val="00A650"/>
                          </a:solidFill>
                          <a:latin typeface="Segoe UI"/>
                          <a:cs typeface="Segoe UI"/>
                        </a:rPr>
                        <a:t>B</a:t>
                      </a:r>
                      <a:r>
                        <a:rPr sz="1100" b="1" spc="-20" dirty="0">
                          <a:solidFill>
                            <a:srgbClr val="00A650"/>
                          </a:solidFill>
                          <a:latin typeface="Segoe UI"/>
                          <a:cs typeface="Segoe UI"/>
                        </a:rPr>
                        <a:t> (</a:t>
                      </a:r>
                      <a:r>
                        <a:rPr sz="1100" b="1" spc="-20" dirty="0">
                          <a:solidFill>
                            <a:srgbClr val="00A650"/>
                          </a:solidFill>
                          <a:latin typeface="Trebuchet MS"/>
                          <a:cs typeface="Trebuchet MS"/>
                        </a:rPr>
                        <a:t>`</a:t>
                      </a:r>
                      <a:r>
                        <a:rPr sz="1100" b="1" spc="-20" dirty="0">
                          <a:solidFill>
                            <a:srgbClr val="00A650"/>
                          </a:solidFill>
                          <a:latin typeface="Segoe UI"/>
                          <a:cs typeface="Segoe UI"/>
                        </a:rPr>
                        <a:t>)</a:t>
                      </a:r>
                      <a:endParaRPr sz="1100">
                        <a:latin typeface="Segoe UI"/>
                        <a:cs typeface="Segoe UI"/>
                      </a:endParaRPr>
                    </a:p>
                  </a:txBody>
                  <a:tcPr marL="0" marR="0" marT="5080"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C2D69B"/>
                    </a:solidFill>
                  </a:tcPr>
                </a:tc>
                <a:tc>
                  <a:txBody>
                    <a:bodyPr/>
                    <a:lstStyle/>
                    <a:p>
                      <a:pPr marL="301625" marR="295275">
                        <a:lnSpc>
                          <a:spcPts val="1570"/>
                        </a:lnSpc>
                        <a:spcBef>
                          <a:spcPts val="40"/>
                        </a:spcBef>
                      </a:pPr>
                      <a:r>
                        <a:rPr sz="1100" b="1" spc="15" dirty="0">
                          <a:solidFill>
                            <a:srgbClr val="00A650"/>
                          </a:solidFill>
                          <a:latin typeface="Segoe UI"/>
                          <a:cs typeface="Segoe UI"/>
                        </a:rPr>
                        <a:t>Present</a:t>
                      </a:r>
                      <a:r>
                        <a:rPr sz="1100" b="1" spc="-30" dirty="0">
                          <a:solidFill>
                            <a:srgbClr val="00A650"/>
                          </a:solidFill>
                          <a:latin typeface="Segoe UI"/>
                          <a:cs typeface="Segoe UI"/>
                        </a:rPr>
                        <a:t> </a:t>
                      </a:r>
                      <a:r>
                        <a:rPr sz="1100" b="1" spc="10" dirty="0">
                          <a:solidFill>
                            <a:srgbClr val="00A650"/>
                          </a:solidFill>
                          <a:latin typeface="Segoe UI"/>
                          <a:cs typeface="Segoe UI"/>
                        </a:rPr>
                        <a:t>Value  Factor </a:t>
                      </a:r>
                      <a:r>
                        <a:rPr sz="1100" b="1" dirty="0">
                          <a:solidFill>
                            <a:srgbClr val="00A650"/>
                          </a:solidFill>
                          <a:latin typeface="Segoe UI"/>
                          <a:cs typeface="Segoe UI"/>
                        </a:rPr>
                        <a:t>@</a:t>
                      </a:r>
                      <a:r>
                        <a:rPr sz="1100" b="1" spc="10" dirty="0">
                          <a:solidFill>
                            <a:srgbClr val="00A650"/>
                          </a:solidFill>
                          <a:latin typeface="Segoe UI"/>
                          <a:cs typeface="Segoe UI"/>
                        </a:rPr>
                        <a:t> 15%</a:t>
                      </a:r>
                      <a:endParaRPr sz="1100">
                        <a:latin typeface="Segoe UI"/>
                        <a:cs typeface="Segoe UI"/>
                      </a:endParaRPr>
                    </a:p>
                  </a:txBody>
                  <a:tcPr marL="0" marR="0" marT="5080"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C2D69B"/>
                    </a:solidFill>
                  </a:tcPr>
                </a:tc>
                <a:tc>
                  <a:txBody>
                    <a:bodyPr/>
                    <a:lstStyle/>
                    <a:p>
                      <a:pPr marL="379095" marR="377825" indent="234315">
                        <a:lnSpc>
                          <a:spcPts val="1570"/>
                        </a:lnSpc>
                        <a:spcBef>
                          <a:spcPts val="40"/>
                        </a:spcBef>
                      </a:pPr>
                      <a:r>
                        <a:rPr sz="1100" b="1" spc="15" dirty="0">
                          <a:solidFill>
                            <a:srgbClr val="00A650"/>
                          </a:solidFill>
                          <a:latin typeface="Segoe UI"/>
                          <a:cs typeface="Segoe UI"/>
                        </a:rPr>
                        <a:t>PV </a:t>
                      </a:r>
                      <a:r>
                        <a:rPr sz="1100" b="1" spc="10" dirty="0">
                          <a:solidFill>
                            <a:srgbClr val="00A650"/>
                          </a:solidFill>
                          <a:latin typeface="Segoe UI"/>
                          <a:cs typeface="Segoe UI"/>
                        </a:rPr>
                        <a:t>of  </a:t>
                      </a:r>
                      <a:r>
                        <a:rPr sz="1100" b="1" spc="15" dirty="0">
                          <a:solidFill>
                            <a:srgbClr val="00A650"/>
                          </a:solidFill>
                          <a:latin typeface="Segoe UI"/>
                          <a:cs typeface="Segoe UI"/>
                        </a:rPr>
                        <a:t>Project </a:t>
                      </a:r>
                      <a:r>
                        <a:rPr sz="1100" b="1" dirty="0">
                          <a:solidFill>
                            <a:srgbClr val="00A650"/>
                          </a:solidFill>
                          <a:latin typeface="Segoe UI"/>
                          <a:cs typeface="Segoe UI"/>
                        </a:rPr>
                        <a:t>B</a:t>
                      </a:r>
                      <a:r>
                        <a:rPr sz="1100" b="1" spc="-30" dirty="0">
                          <a:solidFill>
                            <a:srgbClr val="00A650"/>
                          </a:solidFill>
                          <a:latin typeface="Segoe UI"/>
                          <a:cs typeface="Segoe UI"/>
                        </a:rPr>
                        <a:t> </a:t>
                      </a:r>
                      <a:r>
                        <a:rPr sz="1100" b="1" spc="-20" dirty="0">
                          <a:solidFill>
                            <a:srgbClr val="00A650"/>
                          </a:solidFill>
                          <a:latin typeface="Segoe UI"/>
                          <a:cs typeface="Segoe UI"/>
                        </a:rPr>
                        <a:t>(</a:t>
                      </a:r>
                      <a:r>
                        <a:rPr sz="1100" b="1" spc="-20" dirty="0">
                          <a:solidFill>
                            <a:srgbClr val="00A650"/>
                          </a:solidFill>
                          <a:latin typeface="Trebuchet MS"/>
                          <a:cs typeface="Trebuchet MS"/>
                        </a:rPr>
                        <a:t>`</a:t>
                      </a:r>
                      <a:r>
                        <a:rPr sz="1100" b="1" spc="-20" dirty="0">
                          <a:solidFill>
                            <a:srgbClr val="00A650"/>
                          </a:solidFill>
                          <a:latin typeface="Segoe UI"/>
                          <a:cs typeface="Segoe UI"/>
                        </a:rPr>
                        <a:t>)</a:t>
                      </a:r>
                      <a:endParaRPr sz="1100">
                        <a:latin typeface="Segoe UI"/>
                        <a:cs typeface="Segoe UI"/>
                      </a:endParaRPr>
                    </a:p>
                  </a:txBody>
                  <a:tcPr marL="0" marR="0" marT="5080"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C2D69B"/>
                    </a:solidFill>
                  </a:tcPr>
                </a:tc>
                <a:extLst>
                  <a:ext uri="{0D108BD9-81ED-4DB2-BD59-A6C34878D82A}">
                    <a16:rowId xmlns:a16="http://schemas.microsoft.com/office/drawing/2014/main" val="10000"/>
                  </a:ext>
                </a:extLst>
              </a:tr>
              <a:tr h="217931">
                <a:tc>
                  <a:txBody>
                    <a:bodyPr/>
                    <a:lstStyle/>
                    <a:p>
                      <a:pPr algn="ctr">
                        <a:lnSpc>
                          <a:spcPct val="100000"/>
                        </a:lnSpc>
                        <a:spcBef>
                          <a:spcPts val="195"/>
                        </a:spcBef>
                      </a:pPr>
                      <a:r>
                        <a:rPr sz="1100" dirty="0">
                          <a:latin typeface="Segoe UI"/>
                          <a:cs typeface="Segoe UI"/>
                        </a:rPr>
                        <a:t>0</a:t>
                      </a:r>
                      <a:endParaRPr sz="1100">
                        <a:latin typeface="Segoe UI"/>
                        <a:cs typeface="Segoe UI"/>
                      </a:endParaRPr>
                    </a:p>
                  </a:txBody>
                  <a:tcPr marL="0" marR="0" marT="24765"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EAF1DD"/>
                    </a:solidFill>
                  </a:tcPr>
                </a:tc>
                <a:tc>
                  <a:txBody>
                    <a:bodyPr/>
                    <a:lstStyle/>
                    <a:p>
                      <a:pPr algn="ctr">
                        <a:lnSpc>
                          <a:spcPct val="100000"/>
                        </a:lnSpc>
                        <a:spcBef>
                          <a:spcPts val="195"/>
                        </a:spcBef>
                      </a:pPr>
                      <a:r>
                        <a:rPr sz="1100" spc="15" dirty="0">
                          <a:latin typeface="Segoe UI"/>
                          <a:cs typeface="Segoe UI"/>
                        </a:rPr>
                        <a:t>(5,00,000)</a:t>
                      </a:r>
                      <a:endParaRPr sz="1100">
                        <a:latin typeface="Segoe UI"/>
                        <a:cs typeface="Segoe UI"/>
                      </a:endParaRPr>
                    </a:p>
                  </a:txBody>
                  <a:tcPr marL="0" marR="0" marT="24765"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EAF1DD"/>
                    </a:solidFill>
                  </a:tcPr>
                </a:tc>
                <a:tc>
                  <a:txBody>
                    <a:bodyPr/>
                    <a:lstStyle/>
                    <a:p>
                      <a:pPr marR="589915" algn="r">
                        <a:lnSpc>
                          <a:spcPct val="100000"/>
                        </a:lnSpc>
                        <a:spcBef>
                          <a:spcPts val="195"/>
                        </a:spcBef>
                      </a:pPr>
                      <a:r>
                        <a:rPr sz="1100" spc="25" dirty="0">
                          <a:latin typeface="Segoe UI"/>
                          <a:cs typeface="Segoe UI"/>
                        </a:rPr>
                        <a:t>1</a:t>
                      </a:r>
                      <a:r>
                        <a:rPr sz="1100" spc="10" dirty="0">
                          <a:latin typeface="Segoe UI"/>
                          <a:cs typeface="Segoe UI"/>
                        </a:rPr>
                        <a:t>.</a:t>
                      </a:r>
                      <a:r>
                        <a:rPr sz="1100" spc="15" dirty="0">
                          <a:latin typeface="Segoe UI"/>
                          <a:cs typeface="Segoe UI"/>
                        </a:rPr>
                        <a:t>000</a:t>
                      </a:r>
                      <a:endParaRPr sz="1100">
                        <a:latin typeface="Segoe UI"/>
                        <a:cs typeface="Segoe UI"/>
                      </a:endParaRPr>
                    </a:p>
                  </a:txBody>
                  <a:tcPr marL="0" marR="0" marT="24765"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EAF1DD"/>
                    </a:solidFill>
                  </a:tcPr>
                </a:tc>
                <a:tc>
                  <a:txBody>
                    <a:bodyPr/>
                    <a:lstStyle/>
                    <a:p>
                      <a:pPr algn="ctr">
                        <a:lnSpc>
                          <a:spcPct val="100000"/>
                        </a:lnSpc>
                        <a:spcBef>
                          <a:spcPts val="195"/>
                        </a:spcBef>
                      </a:pPr>
                      <a:r>
                        <a:rPr sz="1100" spc="15" dirty="0">
                          <a:latin typeface="Segoe UI"/>
                          <a:cs typeface="Segoe UI"/>
                        </a:rPr>
                        <a:t>(5,00,000)</a:t>
                      </a:r>
                      <a:endParaRPr sz="1100">
                        <a:latin typeface="Segoe UI"/>
                        <a:cs typeface="Segoe UI"/>
                      </a:endParaRPr>
                    </a:p>
                  </a:txBody>
                  <a:tcPr marL="0" marR="0" marT="24765"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EAF1DD"/>
                    </a:solidFill>
                  </a:tcPr>
                </a:tc>
                <a:extLst>
                  <a:ext uri="{0D108BD9-81ED-4DB2-BD59-A6C34878D82A}">
                    <a16:rowId xmlns:a16="http://schemas.microsoft.com/office/drawing/2014/main" val="10001"/>
                  </a:ext>
                </a:extLst>
              </a:tr>
              <a:tr h="217925">
                <a:tc>
                  <a:txBody>
                    <a:bodyPr/>
                    <a:lstStyle/>
                    <a:p>
                      <a:pPr algn="ctr">
                        <a:lnSpc>
                          <a:spcPct val="100000"/>
                        </a:lnSpc>
                        <a:spcBef>
                          <a:spcPts val="195"/>
                        </a:spcBef>
                      </a:pPr>
                      <a:r>
                        <a:rPr sz="1100" dirty="0">
                          <a:latin typeface="Segoe UI"/>
                          <a:cs typeface="Segoe UI"/>
                        </a:rPr>
                        <a:t>1</a:t>
                      </a:r>
                      <a:endParaRPr sz="1100">
                        <a:latin typeface="Segoe UI"/>
                        <a:cs typeface="Segoe UI"/>
                      </a:endParaRPr>
                    </a:p>
                  </a:txBody>
                  <a:tcPr marL="0" marR="0" marT="24765"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EAF1DD"/>
                    </a:solidFill>
                  </a:tcPr>
                </a:tc>
                <a:tc>
                  <a:txBody>
                    <a:bodyPr/>
                    <a:lstStyle/>
                    <a:p>
                      <a:pPr algn="ctr">
                        <a:lnSpc>
                          <a:spcPct val="100000"/>
                        </a:lnSpc>
                        <a:spcBef>
                          <a:spcPts val="195"/>
                        </a:spcBef>
                      </a:pPr>
                      <a:r>
                        <a:rPr sz="1100" spc="15" dirty="0">
                          <a:latin typeface="Segoe UI"/>
                          <a:cs typeface="Segoe UI"/>
                        </a:rPr>
                        <a:t>2,00,000</a:t>
                      </a:r>
                      <a:endParaRPr sz="1100">
                        <a:latin typeface="Segoe UI"/>
                        <a:cs typeface="Segoe UI"/>
                      </a:endParaRPr>
                    </a:p>
                  </a:txBody>
                  <a:tcPr marL="0" marR="0" marT="24765"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EAF1DD"/>
                    </a:solidFill>
                  </a:tcPr>
                </a:tc>
                <a:tc>
                  <a:txBody>
                    <a:bodyPr/>
                    <a:lstStyle/>
                    <a:p>
                      <a:pPr marR="589915" algn="r">
                        <a:lnSpc>
                          <a:spcPct val="100000"/>
                        </a:lnSpc>
                        <a:spcBef>
                          <a:spcPts val="195"/>
                        </a:spcBef>
                      </a:pPr>
                      <a:r>
                        <a:rPr sz="1100" spc="25" dirty="0">
                          <a:latin typeface="Segoe UI"/>
                          <a:cs typeface="Segoe UI"/>
                        </a:rPr>
                        <a:t>0</a:t>
                      </a:r>
                      <a:r>
                        <a:rPr sz="1100" spc="10" dirty="0">
                          <a:latin typeface="Segoe UI"/>
                          <a:cs typeface="Segoe UI"/>
                        </a:rPr>
                        <a:t>.</a:t>
                      </a:r>
                      <a:r>
                        <a:rPr sz="1100" spc="15" dirty="0">
                          <a:latin typeface="Segoe UI"/>
                          <a:cs typeface="Segoe UI"/>
                        </a:rPr>
                        <a:t>870</a:t>
                      </a:r>
                      <a:endParaRPr sz="1100">
                        <a:latin typeface="Segoe UI"/>
                        <a:cs typeface="Segoe UI"/>
                      </a:endParaRPr>
                    </a:p>
                  </a:txBody>
                  <a:tcPr marL="0" marR="0" marT="24765"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EAF1DD"/>
                    </a:solidFill>
                  </a:tcPr>
                </a:tc>
                <a:tc>
                  <a:txBody>
                    <a:bodyPr/>
                    <a:lstStyle/>
                    <a:p>
                      <a:pPr algn="ctr">
                        <a:lnSpc>
                          <a:spcPct val="100000"/>
                        </a:lnSpc>
                        <a:spcBef>
                          <a:spcPts val="195"/>
                        </a:spcBef>
                      </a:pPr>
                      <a:r>
                        <a:rPr sz="1100" spc="15" dirty="0">
                          <a:latin typeface="Segoe UI"/>
                          <a:cs typeface="Segoe UI"/>
                        </a:rPr>
                        <a:t>1,74,000</a:t>
                      </a:r>
                      <a:endParaRPr sz="1100">
                        <a:latin typeface="Segoe UI"/>
                        <a:cs typeface="Segoe UI"/>
                      </a:endParaRPr>
                    </a:p>
                  </a:txBody>
                  <a:tcPr marL="0" marR="0" marT="24765"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EAF1DD"/>
                    </a:solidFill>
                  </a:tcPr>
                </a:tc>
                <a:extLst>
                  <a:ext uri="{0D108BD9-81ED-4DB2-BD59-A6C34878D82A}">
                    <a16:rowId xmlns:a16="http://schemas.microsoft.com/office/drawing/2014/main" val="10002"/>
                  </a:ext>
                </a:extLst>
              </a:tr>
              <a:tr h="216414">
                <a:tc>
                  <a:txBody>
                    <a:bodyPr/>
                    <a:lstStyle/>
                    <a:p>
                      <a:pPr algn="ctr">
                        <a:lnSpc>
                          <a:spcPct val="100000"/>
                        </a:lnSpc>
                        <a:spcBef>
                          <a:spcPts val="195"/>
                        </a:spcBef>
                      </a:pPr>
                      <a:r>
                        <a:rPr sz="1100" dirty="0">
                          <a:latin typeface="Segoe UI"/>
                          <a:cs typeface="Segoe UI"/>
                        </a:rPr>
                        <a:t>2</a:t>
                      </a:r>
                      <a:endParaRPr sz="1100">
                        <a:latin typeface="Segoe UI"/>
                        <a:cs typeface="Segoe UI"/>
                      </a:endParaRPr>
                    </a:p>
                  </a:txBody>
                  <a:tcPr marL="0" marR="0" marT="24765"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EAF1DD"/>
                    </a:solidFill>
                  </a:tcPr>
                </a:tc>
                <a:tc>
                  <a:txBody>
                    <a:bodyPr/>
                    <a:lstStyle/>
                    <a:p>
                      <a:pPr algn="ctr">
                        <a:lnSpc>
                          <a:spcPct val="100000"/>
                        </a:lnSpc>
                        <a:spcBef>
                          <a:spcPts val="195"/>
                        </a:spcBef>
                      </a:pPr>
                      <a:r>
                        <a:rPr sz="1100" spc="15" dirty="0">
                          <a:latin typeface="Segoe UI"/>
                          <a:cs typeface="Segoe UI"/>
                        </a:rPr>
                        <a:t>2,00,000</a:t>
                      </a:r>
                      <a:endParaRPr sz="1100">
                        <a:latin typeface="Segoe UI"/>
                        <a:cs typeface="Segoe UI"/>
                      </a:endParaRPr>
                    </a:p>
                  </a:txBody>
                  <a:tcPr marL="0" marR="0" marT="24765"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EAF1DD"/>
                    </a:solidFill>
                  </a:tcPr>
                </a:tc>
                <a:tc>
                  <a:txBody>
                    <a:bodyPr/>
                    <a:lstStyle/>
                    <a:p>
                      <a:pPr marR="589915" algn="r">
                        <a:lnSpc>
                          <a:spcPct val="100000"/>
                        </a:lnSpc>
                        <a:spcBef>
                          <a:spcPts val="195"/>
                        </a:spcBef>
                      </a:pPr>
                      <a:r>
                        <a:rPr sz="1100" spc="25" dirty="0">
                          <a:latin typeface="Segoe UI"/>
                          <a:cs typeface="Segoe UI"/>
                        </a:rPr>
                        <a:t>0</a:t>
                      </a:r>
                      <a:r>
                        <a:rPr sz="1100" spc="10" dirty="0">
                          <a:latin typeface="Segoe UI"/>
                          <a:cs typeface="Segoe UI"/>
                        </a:rPr>
                        <a:t>.</a:t>
                      </a:r>
                      <a:r>
                        <a:rPr sz="1100" spc="15" dirty="0">
                          <a:latin typeface="Segoe UI"/>
                          <a:cs typeface="Segoe UI"/>
                        </a:rPr>
                        <a:t>756</a:t>
                      </a:r>
                      <a:endParaRPr sz="1100">
                        <a:latin typeface="Segoe UI"/>
                        <a:cs typeface="Segoe UI"/>
                      </a:endParaRPr>
                    </a:p>
                  </a:txBody>
                  <a:tcPr marL="0" marR="0" marT="24765"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EAF1DD"/>
                    </a:solidFill>
                  </a:tcPr>
                </a:tc>
                <a:tc>
                  <a:txBody>
                    <a:bodyPr/>
                    <a:lstStyle/>
                    <a:p>
                      <a:pPr algn="ctr">
                        <a:lnSpc>
                          <a:spcPct val="100000"/>
                        </a:lnSpc>
                        <a:spcBef>
                          <a:spcPts val="195"/>
                        </a:spcBef>
                      </a:pPr>
                      <a:r>
                        <a:rPr sz="1100" spc="15" dirty="0">
                          <a:latin typeface="Segoe UI"/>
                          <a:cs typeface="Segoe UI"/>
                        </a:rPr>
                        <a:t>1,51,200</a:t>
                      </a:r>
                      <a:endParaRPr sz="1100">
                        <a:latin typeface="Segoe UI"/>
                        <a:cs typeface="Segoe UI"/>
                      </a:endParaRPr>
                    </a:p>
                  </a:txBody>
                  <a:tcPr marL="0" marR="0" marT="24765"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EAF1DD"/>
                    </a:solidFill>
                  </a:tcPr>
                </a:tc>
                <a:extLst>
                  <a:ext uri="{0D108BD9-81ED-4DB2-BD59-A6C34878D82A}">
                    <a16:rowId xmlns:a16="http://schemas.microsoft.com/office/drawing/2014/main" val="10003"/>
                  </a:ext>
                </a:extLst>
              </a:tr>
            </a:tbl>
          </a:graphicData>
        </a:graphic>
      </p:graphicFrame>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 name="object 3"/>
          <p:cNvSpPr txBox="1"/>
          <p:nvPr/>
        </p:nvSpPr>
        <p:spPr>
          <a:xfrm>
            <a:off x="5091176" y="746251"/>
            <a:ext cx="316865" cy="193675"/>
          </a:xfrm>
          <a:prstGeom prst="rect">
            <a:avLst/>
          </a:prstGeom>
        </p:spPr>
        <p:txBody>
          <a:bodyPr vert="horz" wrap="square" lIns="0" tIns="12700" rIns="0" bIns="0" rtlCol="0">
            <a:spAutoFit/>
          </a:bodyPr>
          <a:lstStyle/>
          <a:p>
            <a:pPr marL="12700">
              <a:lnSpc>
                <a:spcPct val="100000"/>
              </a:lnSpc>
              <a:spcBef>
                <a:spcPts val="100"/>
              </a:spcBef>
            </a:pPr>
            <a:r>
              <a:rPr sz="1100" b="1" spc="25" dirty="0">
                <a:solidFill>
                  <a:srgbClr val="FFFFFF"/>
                </a:solidFill>
                <a:latin typeface="Segoe UI"/>
                <a:cs typeface="Segoe UI"/>
              </a:rPr>
              <a:t>7</a:t>
            </a:r>
            <a:r>
              <a:rPr sz="1100" b="1" spc="10" dirty="0">
                <a:solidFill>
                  <a:srgbClr val="FFFFFF"/>
                </a:solidFill>
                <a:latin typeface="Segoe UI"/>
                <a:cs typeface="Segoe UI"/>
              </a:rPr>
              <a:t>.</a:t>
            </a:r>
            <a:r>
              <a:rPr sz="1100" b="1" spc="25" dirty="0">
                <a:solidFill>
                  <a:srgbClr val="FFFFFF"/>
                </a:solidFill>
                <a:latin typeface="Segoe UI"/>
                <a:cs typeface="Segoe UI"/>
              </a:rPr>
              <a:t>49</a:t>
            </a:r>
            <a:endParaRPr sz="1100">
              <a:latin typeface="Segoe UI"/>
              <a:cs typeface="Segoe UI"/>
            </a:endParaRPr>
          </a:p>
        </p:txBody>
      </p:sp>
      <p:graphicFrame>
        <p:nvGraphicFramePr>
          <p:cNvPr id="5" name="object 5"/>
          <p:cNvGraphicFramePr>
            <a:graphicFrameLocks noGrp="1"/>
          </p:cNvGraphicFramePr>
          <p:nvPr/>
        </p:nvGraphicFramePr>
        <p:xfrm>
          <a:off x="914400" y="1269491"/>
          <a:ext cx="4968238" cy="435863"/>
        </p:xfrm>
        <a:graphic>
          <a:graphicData uri="http://schemas.openxmlformats.org/drawingml/2006/table">
            <a:tbl>
              <a:tblPr firstRow="1" bandRow="1">
                <a:tableStyleId>{2D5ABB26-0587-4C30-8999-92F81FD0307C}</a:tableStyleId>
              </a:tblPr>
              <a:tblGrid>
                <a:gridCol w="641350">
                  <a:extLst>
                    <a:ext uri="{9D8B030D-6E8A-4147-A177-3AD203B41FA5}">
                      <a16:colId xmlns:a16="http://schemas.microsoft.com/office/drawing/2014/main" val="20000"/>
                    </a:ext>
                  </a:extLst>
                </a:gridCol>
                <a:gridCol w="1189989">
                  <a:extLst>
                    <a:ext uri="{9D8B030D-6E8A-4147-A177-3AD203B41FA5}">
                      <a16:colId xmlns:a16="http://schemas.microsoft.com/office/drawing/2014/main" val="20001"/>
                    </a:ext>
                  </a:extLst>
                </a:gridCol>
                <a:gridCol w="1537335">
                  <a:extLst>
                    <a:ext uri="{9D8B030D-6E8A-4147-A177-3AD203B41FA5}">
                      <a16:colId xmlns:a16="http://schemas.microsoft.com/office/drawing/2014/main" val="20002"/>
                    </a:ext>
                  </a:extLst>
                </a:gridCol>
                <a:gridCol w="1599564">
                  <a:extLst>
                    <a:ext uri="{9D8B030D-6E8A-4147-A177-3AD203B41FA5}">
                      <a16:colId xmlns:a16="http://schemas.microsoft.com/office/drawing/2014/main" val="20003"/>
                    </a:ext>
                  </a:extLst>
                </a:gridCol>
              </a:tblGrid>
              <a:tr h="217919">
                <a:tc>
                  <a:txBody>
                    <a:bodyPr/>
                    <a:lstStyle/>
                    <a:p>
                      <a:pPr algn="ctr">
                        <a:lnSpc>
                          <a:spcPct val="100000"/>
                        </a:lnSpc>
                        <a:spcBef>
                          <a:spcPts val="204"/>
                        </a:spcBef>
                      </a:pPr>
                      <a:r>
                        <a:rPr sz="1100" dirty="0">
                          <a:latin typeface="Segoe UI"/>
                          <a:cs typeface="Segoe UI"/>
                        </a:rPr>
                        <a:t>3</a:t>
                      </a:r>
                      <a:endParaRPr sz="1100">
                        <a:latin typeface="Segoe UI"/>
                        <a:cs typeface="Segoe UI"/>
                      </a:endParaRPr>
                    </a:p>
                  </a:txBody>
                  <a:tcPr marL="0" marR="0" marT="26034"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EAF1DD"/>
                    </a:solidFill>
                  </a:tcPr>
                </a:tc>
                <a:tc>
                  <a:txBody>
                    <a:bodyPr/>
                    <a:lstStyle/>
                    <a:p>
                      <a:pPr marL="327025">
                        <a:lnSpc>
                          <a:spcPct val="100000"/>
                        </a:lnSpc>
                        <a:spcBef>
                          <a:spcPts val="204"/>
                        </a:spcBef>
                      </a:pPr>
                      <a:r>
                        <a:rPr sz="1100" spc="15" dirty="0">
                          <a:latin typeface="Segoe UI"/>
                          <a:cs typeface="Segoe UI"/>
                        </a:rPr>
                        <a:t>7,00,000</a:t>
                      </a:r>
                      <a:endParaRPr sz="1100">
                        <a:latin typeface="Segoe UI"/>
                        <a:cs typeface="Segoe UI"/>
                      </a:endParaRPr>
                    </a:p>
                  </a:txBody>
                  <a:tcPr marL="0" marR="0" marT="26034"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EAF1DD"/>
                    </a:solidFill>
                  </a:tcPr>
                </a:tc>
                <a:tc>
                  <a:txBody>
                    <a:bodyPr/>
                    <a:lstStyle/>
                    <a:p>
                      <a:pPr algn="ctr">
                        <a:lnSpc>
                          <a:spcPct val="100000"/>
                        </a:lnSpc>
                        <a:spcBef>
                          <a:spcPts val="204"/>
                        </a:spcBef>
                      </a:pPr>
                      <a:r>
                        <a:rPr sz="1100" spc="15" dirty="0">
                          <a:latin typeface="Segoe UI"/>
                          <a:cs typeface="Segoe UI"/>
                        </a:rPr>
                        <a:t>0.658</a:t>
                      </a:r>
                      <a:endParaRPr sz="1100">
                        <a:latin typeface="Segoe UI"/>
                        <a:cs typeface="Segoe UI"/>
                      </a:endParaRPr>
                    </a:p>
                  </a:txBody>
                  <a:tcPr marL="0" marR="0" marT="26034"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EAF1DD"/>
                    </a:solidFill>
                  </a:tcPr>
                </a:tc>
                <a:tc>
                  <a:txBody>
                    <a:bodyPr/>
                    <a:lstStyle/>
                    <a:p>
                      <a:pPr algn="ctr">
                        <a:lnSpc>
                          <a:spcPct val="100000"/>
                        </a:lnSpc>
                        <a:spcBef>
                          <a:spcPts val="204"/>
                        </a:spcBef>
                      </a:pPr>
                      <a:r>
                        <a:rPr sz="1100" spc="15" dirty="0">
                          <a:latin typeface="Segoe UI"/>
                          <a:cs typeface="Segoe UI"/>
                        </a:rPr>
                        <a:t>4,60,600</a:t>
                      </a:r>
                      <a:endParaRPr sz="1100">
                        <a:latin typeface="Segoe UI"/>
                        <a:cs typeface="Segoe UI"/>
                      </a:endParaRPr>
                    </a:p>
                  </a:txBody>
                  <a:tcPr marL="0" marR="0" marT="26034"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EAF1DD"/>
                    </a:solidFill>
                  </a:tcPr>
                </a:tc>
                <a:extLst>
                  <a:ext uri="{0D108BD9-81ED-4DB2-BD59-A6C34878D82A}">
                    <a16:rowId xmlns:a16="http://schemas.microsoft.com/office/drawing/2014/main" val="10000"/>
                  </a:ext>
                </a:extLst>
              </a:tr>
              <a:tr h="217944">
                <a:tc>
                  <a:txBody>
                    <a:bodyPr/>
                    <a:lstStyle/>
                    <a:p>
                      <a:pPr>
                        <a:lnSpc>
                          <a:spcPct val="100000"/>
                        </a:lnSpc>
                      </a:pPr>
                      <a:endParaRPr sz="1100">
                        <a:latin typeface="Times New Roman"/>
                        <a:cs typeface="Times New Roman"/>
                      </a:endParaRPr>
                    </a:p>
                  </a:txBody>
                  <a:tcPr marL="0" marR="0" marT="0"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EAF1DD"/>
                    </a:solidFill>
                  </a:tcPr>
                </a:tc>
                <a:tc>
                  <a:txBody>
                    <a:bodyPr/>
                    <a:lstStyle/>
                    <a:p>
                      <a:pPr>
                        <a:lnSpc>
                          <a:spcPct val="100000"/>
                        </a:lnSpc>
                      </a:pPr>
                      <a:endParaRPr sz="1100">
                        <a:latin typeface="Times New Roman"/>
                        <a:cs typeface="Times New Roman"/>
                      </a:endParaRPr>
                    </a:p>
                  </a:txBody>
                  <a:tcPr marL="0" marR="0" marT="0"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EAF1DD"/>
                    </a:solidFill>
                  </a:tcPr>
                </a:tc>
                <a:tc>
                  <a:txBody>
                    <a:bodyPr/>
                    <a:lstStyle/>
                    <a:p>
                      <a:pPr>
                        <a:lnSpc>
                          <a:spcPct val="100000"/>
                        </a:lnSpc>
                      </a:pPr>
                      <a:endParaRPr sz="1100">
                        <a:latin typeface="Times New Roman"/>
                        <a:cs typeface="Times New Roman"/>
                      </a:endParaRPr>
                    </a:p>
                  </a:txBody>
                  <a:tcPr marL="0" marR="0" marT="0"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EAF1DD"/>
                    </a:solidFill>
                  </a:tcPr>
                </a:tc>
                <a:tc>
                  <a:txBody>
                    <a:bodyPr/>
                    <a:lstStyle/>
                    <a:p>
                      <a:pPr algn="ctr">
                        <a:lnSpc>
                          <a:spcPct val="100000"/>
                        </a:lnSpc>
                        <a:spcBef>
                          <a:spcPts val="195"/>
                        </a:spcBef>
                      </a:pPr>
                      <a:r>
                        <a:rPr sz="1100" spc="15" dirty="0">
                          <a:latin typeface="Segoe UI"/>
                          <a:cs typeface="Segoe UI"/>
                        </a:rPr>
                        <a:t>2,85,800</a:t>
                      </a:r>
                      <a:endParaRPr sz="1100">
                        <a:latin typeface="Segoe UI"/>
                        <a:cs typeface="Segoe UI"/>
                      </a:endParaRPr>
                    </a:p>
                  </a:txBody>
                  <a:tcPr marL="0" marR="0" marT="24765"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EAF1DD"/>
                    </a:solidFill>
                  </a:tcPr>
                </a:tc>
                <a:extLst>
                  <a:ext uri="{0D108BD9-81ED-4DB2-BD59-A6C34878D82A}">
                    <a16:rowId xmlns:a16="http://schemas.microsoft.com/office/drawing/2014/main" val="10001"/>
                  </a:ext>
                </a:extLst>
              </a:tr>
            </a:tbl>
          </a:graphicData>
        </a:graphic>
      </p:graphicFrame>
      <p:sp>
        <p:nvSpPr>
          <p:cNvPr id="6" name="object 6"/>
          <p:cNvSpPr txBox="1"/>
          <p:nvPr/>
        </p:nvSpPr>
        <p:spPr>
          <a:xfrm>
            <a:off x="901700" y="1782572"/>
            <a:ext cx="3249295" cy="193675"/>
          </a:xfrm>
          <a:prstGeom prst="rect">
            <a:avLst/>
          </a:prstGeom>
        </p:spPr>
        <p:txBody>
          <a:bodyPr vert="horz" wrap="square" lIns="0" tIns="12700" rIns="0" bIns="0" rtlCol="0">
            <a:spAutoFit/>
          </a:bodyPr>
          <a:lstStyle/>
          <a:p>
            <a:pPr marL="12700">
              <a:lnSpc>
                <a:spcPct val="100000"/>
              </a:lnSpc>
              <a:spcBef>
                <a:spcPts val="100"/>
              </a:spcBef>
            </a:pPr>
            <a:r>
              <a:rPr sz="1100" spc="15" dirty="0">
                <a:latin typeface="Segoe UI"/>
                <a:cs typeface="Segoe UI"/>
              </a:rPr>
              <a:t>The internal rate </a:t>
            </a:r>
            <a:r>
              <a:rPr sz="1100" spc="10" dirty="0">
                <a:latin typeface="Segoe UI"/>
                <a:cs typeface="Segoe UI"/>
              </a:rPr>
              <a:t>can </a:t>
            </a:r>
            <a:r>
              <a:rPr sz="1100" spc="5" dirty="0">
                <a:latin typeface="Segoe UI"/>
                <a:cs typeface="Segoe UI"/>
              </a:rPr>
              <a:t>be </a:t>
            </a:r>
            <a:r>
              <a:rPr sz="1100" spc="15" dirty="0">
                <a:latin typeface="Segoe UI"/>
                <a:cs typeface="Segoe UI"/>
              </a:rPr>
              <a:t>obtained </a:t>
            </a:r>
            <a:r>
              <a:rPr sz="1100" spc="5" dirty="0">
                <a:latin typeface="Segoe UI"/>
                <a:cs typeface="Segoe UI"/>
              </a:rPr>
              <a:t>by</a:t>
            </a:r>
            <a:r>
              <a:rPr sz="1100" spc="150" dirty="0">
                <a:latin typeface="Segoe UI"/>
                <a:cs typeface="Segoe UI"/>
              </a:rPr>
              <a:t> </a:t>
            </a:r>
            <a:r>
              <a:rPr sz="1100" spc="15" dirty="0">
                <a:latin typeface="Segoe UI"/>
                <a:cs typeface="Segoe UI"/>
              </a:rPr>
              <a:t>interpolation:</a:t>
            </a:r>
            <a:endParaRPr sz="1100">
              <a:latin typeface="Segoe UI"/>
              <a:cs typeface="Segoe UI"/>
            </a:endParaRPr>
          </a:p>
        </p:txBody>
      </p:sp>
      <p:sp>
        <p:nvSpPr>
          <p:cNvPr id="7" name="object 7"/>
          <p:cNvSpPr txBox="1"/>
          <p:nvPr/>
        </p:nvSpPr>
        <p:spPr>
          <a:xfrm>
            <a:off x="1242242" y="2133092"/>
            <a:ext cx="3084195" cy="193675"/>
          </a:xfrm>
          <a:prstGeom prst="rect">
            <a:avLst/>
          </a:prstGeom>
        </p:spPr>
        <p:txBody>
          <a:bodyPr vert="horz" wrap="square" lIns="0" tIns="12700" rIns="0" bIns="0" rtlCol="0">
            <a:spAutoFit/>
          </a:bodyPr>
          <a:lstStyle/>
          <a:p>
            <a:pPr marL="38100">
              <a:lnSpc>
                <a:spcPct val="100000"/>
              </a:lnSpc>
              <a:spcBef>
                <a:spcPts val="100"/>
              </a:spcBef>
              <a:tabLst>
                <a:tab pos="596900" algn="l"/>
                <a:tab pos="1392555" algn="l"/>
                <a:tab pos="2235200" algn="l"/>
              </a:tabLst>
            </a:pPr>
            <a:r>
              <a:rPr sz="1650" spc="15" baseline="5050" dirty="0">
                <a:latin typeface="Segoe UI"/>
                <a:cs typeface="Segoe UI"/>
              </a:rPr>
              <a:t>IRR</a:t>
            </a:r>
            <a:r>
              <a:rPr sz="700" spc="10" dirty="0">
                <a:latin typeface="Segoe UI"/>
                <a:cs typeface="Segoe UI"/>
              </a:rPr>
              <a:t>B	</a:t>
            </a:r>
            <a:r>
              <a:rPr sz="1575" spc="82" baseline="5291" dirty="0">
                <a:latin typeface="Segoe UI"/>
                <a:cs typeface="Segoe UI"/>
              </a:rPr>
              <a:t>=15%+</a:t>
            </a:r>
            <a:r>
              <a:rPr sz="1575" u="sng" spc="82" baseline="39682" dirty="0">
                <a:uFill>
                  <a:solidFill>
                    <a:srgbClr val="000000"/>
                  </a:solidFill>
                </a:uFill>
                <a:latin typeface="Segoe UI"/>
                <a:cs typeface="Segoe UI"/>
              </a:rPr>
              <a:t> 	</a:t>
            </a:r>
            <a:r>
              <a:rPr sz="1575" u="sng" spc="60" baseline="39682" dirty="0">
                <a:uFill>
                  <a:solidFill>
                    <a:srgbClr val="000000"/>
                  </a:solidFill>
                </a:uFill>
                <a:latin typeface="Segoe UI"/>
                <a:cs typeface="Segoe UI"/>
              </a:rPr>
              <a:t>2,85,800	</a:t>
            </a:r>
            <a:r>
              <a:rPr sz="1575" spc="52" baseline="5291" dirty="0">
                <a:latin typeface="Segoe UI"/>
                <a:cs typeface="Segoe UI"/>
              </a:rPr>
              <a:t>×(50%-15%)</a:t>
            </a:r>
            <a:endParaRPr sz="1575" baseline="5291">
              <a:latin typeface="Segoe UI"/>
              <a:cs typeface="Segoe UI"/>
            </a:endParaRPr>
          </a:p>
        </p:txBody>
      </p:sp>
      <p:sp>
        <p:nvSpPr>
          <p:cNvPr id="8" name="object 8"/>
          <p:cNvSpPr txBox="1"/>
          <p:nvPr/>
        </p:nvSpPr>
        <p:spPr>
          <a:xfrm>
            <a:off x="2322677" y="2232167"/>
            <a:ext cx="1165225" cy="191135"/>
          </a:xfrm>
          <a:prstGeom prst="rect">
            <a:avLst/>
          </a:prstGeom>
        </p:spPr>
        <p:txBody>
          <a:bodyPr vert="horz" wrap="square" lIns="0" tIns="17145" rIns="0" bIns="0" rtlCol="0">
            <a:spAutoFit/>
          </a:bodyPr>
          <a:lstStyle/>
          <a:p>
            <a:pPr marL="12700">
              <a:lnSpc>
                <a:spcPct val="100000"/>
              </a:lnSpc>
              <a:spcBef>
                <a:spcPts val="135"/>
              </a:spcBef>
            </a:pPr>
            <a:r>
              <a:rPr sz="1050" spc="40" dirty="0">
                <a:latin typeface="Segoe UI"/>
                <a:cs typeface="Segoe UI"/>
              </a:rPr>
              <a:t>2,85,800</a:t>
            </a:r>
            <a:r>
              <a:rPr sz="1050" spc="-130" dirty="0">
                <a:latin typeface="Segoe UI"/>
                <a:cs typeface="Segoe UI"/>
              </a:rPr>
              <a:t> </a:t>
            </a:r>
            <a:r>
              <a:rPr sz="1050" spc="15" dirty="0">
                <a:latin typeface="Segoe UI"/>
                <a:cs typeface="Segoe UI"/>
              </a:rPr>
              <a:t>-</a:t>
            </a:r>
            <a:r>
              <a:rPr sz="1050" spc="-130" dirty="0">
                <a:latin typeface="Segoe UI"/>
                <a:cs typeface="Segoe UI"/>
              </a:rPr>
              <a:t> </a:t>
            </a:r>
            <a:r>
              <a:rPr sz="1050" spc="30" dirty="0">
                <a:latin typeface="Segoe UI"/>
                <a:cs typeface="Segoe UI"/>
              </a:rPr>
              <a:t>(70,600)</a:t>
            </a:r>
            <a:endParaRPr sz="1050">
              <a:latin typeface="Segoe UI"/>
              <a:cs typeface="Segoe UI"/>
            </a:endParaRPr>
          </a:p>
        </p:txBody>
      </p:sp>
      <p:sp>
        <p:nvSpPr>
          <p:cNvPr id="9" name="object 9"/>
          <p:cNvSpPr txBox="1"/>
          <p:nvPr/>
        </p:nvSpPr>
        <p:spPr>
          <a:xfrm>
            <a:off x="1816112" y="2585689"/>
            <a:ext cx="121920" cy="193675"/>
          </a:xfrm>
          <a:prstGeom prst="rect">
            <a:avLst/>
          </a:prstGeom>
        </p:spPr>
        <p:txBody>
          <a:bodyPr vert="horz" wrap="square" lIns="0" tIns="12700" rIns="0" bIns="0" rtlCol="0">
            <a:spAutoFit/>
          </a:bodyPr>
          <a:lstStyle/>
          <a:p>
            <a:pPr marL="12700">
              <a:lnSpc>
                <a:spcPct val="100000"/>
              </a:lnSpc>
              <a:spcBef>
                <a:spcPts val="100"/>
              </a:spcBef>
            </a:pPr>
            <a:r>
              <a:rPr sz="1100" dirty="0">
                <a:latin typeface="Segoe UI"/>
                <a:cs typeface="Segoe UI"/>
              </a:rPr>
              <a:t>=</a:t>
            </a:r>
            <a:endParaRPr sz="1100">
              <a:latin typeface="Segoe UI"/>
              <a:cs typeface="Segoe UI"/>
            </a:endParaRPr>
          </a:p>
        </p:txBody>
      </p:sp>
      <p:sp>
        <p:nvSpPr>
          <p:cNvPr id="10" name="object 10"/>
          <p:cNvSpPr txBox="1"/>
          <p:nvPr/>
        </p:nvSpPr>
        <p:spPr>
          <a:xfrm>
            <a:off x="3763070" y="2637732"/>
            <a:ext cx="79375" cy="186055"/>
          </a:xfrm>
          <a:prstGeom prst="rect">
            <a:avLst/>
          </a:prstGeom>
        </p:spPr>
        <p:txBody>
          <a:bodyPr vert="horz" wrap="square" lIns="0" tIns="12700" rIns="0" bIns="0" rtlCol="0">
            <a:spAutoFit/>
          </a:bodyPr>
          <a:lstStyle/>
          <a:p>
            <a:pPr marL="12700">
              <a:lnSpc>
                <a:spcPct val="100000"/>
              </a:lnSpc>
              <a:spcBef>
                <a:spcPts val="100"/>
              </a:spcBef>
            </a:pPr>
            <a:r>
              <a:rPr sz="1050" spc="15" dirty="0">
                <a:latin typeface="Symbol"/>
                <a:cs typeface="Symbol"/>
              </a:rPr>
              <a:t></a:t>
            </a:r>
            <a:endParaRPr sz="1050">
              <a:latin typeface="Symbol"/>
              <a:cs typeface="Symbol"/>
            </a:endParaRPr>
          </a:p>
        </p:txBody>
      </p:sp>
      <p:sp>
        <p:nvSpPr>
          <p:cNvPr id="11" name="object 11"/>
          <p:cNvSpPr txBox="1"/>
          <p:nvPr/>
        </p:nvSpPr>
        <p:spPr>
          <a:xfrm>
            <a:off x="2745780" y="2721624"/>
            <a:ext cx="79375" cy="186055"/>
          </a:xfrm>
          <a:prstGeom prst="rect">
            <a:avLst/>
          </a:prstGeom>
        </p:spPr>
        <p:txBody>
          <a:bodyPr vert="horz" wrap="square" lIns="0" tIns="12700" rIns="0" bIns="0" rtlCol="0">
            <a:spAutoFit/>
          </a:bodyPr>
          <a:lstStyle/>
          <a:p>
            <a:pPr marL="12700">
              <a:lnSpc>
                <a:spcPct val="100000"/>
              </a:lnSpc>
              <a:spcBef>
                <a:spcPts val="100"/>
              </a:spcBef>
            </a:pPr>
            <a:r>
              <a:rPr sz="1050" spc="15" dirty="0">
                <a:latin typeface="Symbol"/>
                <a:cs typeface="Symbol"/>
              </a:rPr>
              <a:t></a:t>
            </a:r>
            <a:endParaRPr sz="1050">
              <a:latin typeface="Symbol"/>
              <a:cs typeface="Symbol"/>
            </a:endParaRPr>
          </a:p>
        </p:txBody>
      </p:sp>
      <p:sp>
        <p:nvSpPr>
          <p:cNvPr id="12" name="object 12"/>
          <p:cNvSpPr txBox="1"/>
          <p:nvPr/>
        </p:nvSpPr>
        <p:spPr>
          <a:xfrm>
            <a:off x="3763070" y="2721624"/>
            <a:ext cx="79375" cy="186055"/>
          </a:xfrm>
          <a:prstGeom prst="rect">
            <a:avLst/>
          </a:prstGeom>
        </p:spPr>
        <p:txBody>
          <a:bodyPr vert="horz" wrap="square" lIns="0" tIns="12700" rIns="0" bIns="0" rtlCol="0">
            <a:spAutoFit/>
          </a:bodyPr>
          <a:lstStyle/>
          <a:p>
            <a:pPr marL="12700">
              <a:lnSpc>
                <a:spcPct val="100000"/>
              </a:lnSpc>
              <a:spcBef>
                <a:spcPts val="100"/>
              </a:spcBef>
            </a:pPr>
            <a:r>
              <a:rPr sz="1050" spc="15" dirty="0">
                <a:latin typeface="Symbol"/>
                <a:cs typeface="Symbol"/>
              </a:rPr>
              <a:t></a:t>
            </a:r>
            <a:endParaRPr sz="1050">
              <a:latin typeface="Symbol"/>
              <a:cs typeface="Symbol"/>
            </a:endParaRPr>
          </a:p>
        </p:txBody>
      </p:sp>
      <p:sp>
        <p:nvSpPr>
          <p:cNvPr id="13" name="object 13"/>
          <p:cNvSpPr txBox="1"/>
          <p:nvPr/>
        </p:nvSpPr>
        <p:spPr>
          <a:xfrm>
            <a:off x="2720380" y="2703056"/>
            <a:ext cx="693420" cy="186055"/>
          </a:xfrm>
          <a:prstGeom prst="rect">
            <a:avLst/>
          </a:prstGeom>
        </p:spPr>
        <p:txBody>
          <a:bodyPr vert="horz" wrap="square" lIns="0" tIns="12700" rIns="0" bIns="0" rtlCol="0">
            <a:spAutoFit/>
          </a:bodyPr>
          <a:lstStyle/>
          <a:p>
            <a:pPr marL="38100">
              <a:lnSpc>
                <a:spcPct val="100000"/>
              </a:lnSpc>
              <a:spcBef>
                <a:spcPts val="100"/>
              </a:spcBef>
            </a:pPr>
            <a:r>
              <a:rPr sz="1575" spc="22" baseline="26455" dirty="0">
                <a:latin typeface="Symbol"/>
                <a:cs typeface="Symbol"/>
              </a:rPr>
              <a:t></a:t>
            </a:r>
            <a:r>
              <a:rPr sz="1575" spc="-142" baseline="26455" dirty="0">
                <a:latin typeface="Times New Roman"/>
                <a:cs typeface="Times New Roman"/>
              </a:rPr>
              <a:t> </a:t>
            </a:r>
            <a:r>
              <a:rPr sz="1050" spc="30" dirty="0">
                <a:latin typeface="Segoe UI"/>
                <a:cs typeface="Segoe UI"/>
              </a:rPr>
              <a:t>3,56,</a:t>
            </a:r>
            <a:r>
              <a:rPr sz="1050" spc="-175" dirty="0">
                <a:latin typeface="Segoe UI"/>
                <a:cs typeface="Segoe UI"/>
              </a:rPr>
              <a:t> </a:t>
            </a:r>
            <a:r>
              <a:rPr sz="1050" spc="25" dirty="0">
                <a:latin typeface="Segoe UI"/>
                <a:cs typeface="Segoe UI"/>
              </a:rPr>
              <a:t>400</a:t>
            </a:r>
            <a:endParaRPr sz="1050">
              <a:latin typeface="Segoe UI"/>
              <a:cs typeface="Segoe UI"/>
            </a:endParaRPr>
          </a:p>
        </p:txBody>
      </p:sp>
      <p:sp>
        <p:nvSpPr>
          <p:cNvPr id="14" name="object 14"/>
          <p:cNvSpPr txBox="1"/>
          <p:nvPr/>
        </p:nvSpPr>
        <p:spPr>
          <a:xfrm>
            <a:off x="2247930" y="2593172"/>
            <a:ext cx="2240915" cy="193675"/>
          </a:xfrm>
          <a:prstGeom prst="rect">
            <a:avLst/>
          </a:prstGeom>
        </p:spPr>
        <p:txBody>
          <a:bodyPr vert="horz" wrap="square" lIns="0" tIns="12700" rIns="0" bIns="0" rtlCol="0">
            <a:spAutoFit/>
          </a:bodyPr>
          <a:lstStyle/>
          <a:p>
            <a:pPr marL="38100">
              <a:lnSpc>
                <a:spcPct val="100000"/>
              </a:lnSpc>
              <a:spcBef>
                <a:spcPts val="100"/>
              </a:spcBef>
            </a:pPr>
            <a:r>
              <a:rPr sz="1650" spc="22" baseline="2525" dirty="0">
                <a:latin typeface="Segoe UI"/>
                <a:cs typeface="Segoe UI"/>
              </a:rPr>
              <a:t>15%</a:t>
            </a:r>
            <a:r>
              <a:rPr sz="1650" spc="30" baseline="2525" dirty="0">
                <a:latin typeface="Segoe UI"/>
                <a:cs typeface="Segoe UI"/>
              </a:rPr>
              <a:t> </a:t>
            </a:r>
            <a:r>
              <a:rPr sz="1650" baseline="2525" dirty="0">
                <a:latin typeface="Segoe UI"/>
                <a:cs typeface="Segoe UI"/>
              </a:rPr>
              <a:t>+</a:t>
            </a:r>
            <a:r>
              <a:rPr sz="1650" spc="277" baseline="2525" dirty="0">
                <a:latin typeface="Segoe UI"/>
                <a:cs typeface="Segoe UI"/>
              </a:rPr>
              <a:t> </a:t>
            </a:r>
            <a:r>
              <a:rPr sz="1575" spc="22" baseline="31746" dirty="0">
                <a:latin typeface="Symbol"/>
                <a:cs typeface="Symbol"/>
              </a:rPr>
              <a:t></a:t>
            </a:r>
            <a:r>
              <a:rPr sz="1575" spc="-75" baseline="31746" dirty="0">
                <a:latin typeface="Times New Roman"/>
                <a:cs typeface="Times New Roman"/>
              </a:rPr>
              <a:t> </a:t>
            </a:r>
            <a:r>
              <a:rPr sz="1575" u="sng" spc="60" baseline="34391" dirty="0">
                <a:uFill>
                  <a:solidFill>
                    <a:srgbClr val="000000"/>
                  </a:solidFill>
                </a:uFill>
                <a:latin typeface="Segoe UI"/>
                <a:cs typeface="Segoe UI"/>
              </a:rPr>
              <a:t>2,85,800</a:t>
            </a:r>
            <a:r>
              <a:rPr sz="1575" spc="-195" baseline="34391" dirty="0">
                <a:latin typeface="Segoe UI"/>
                <a:cs typeface="Segoe UI"/>
              </a:rPr>
              <a:t> </a:t>
            </a:r>
            <a:r>
              <a:rPr sz="1050" spc="35" dirty="0">
                <a:latin typeface="Segoe UI"/>
                <a:cs typeface="Segoe UI"/>
              </a:rPr>
              <a:t>×35%</a:t>
            </a:r>
            <a:r>
              <a:rPr sz="1050" spc="-170" dirty="0">
                <a:latin typeface="Segoe UI"/>
                <a:cs typeface="Segoe UI"/>
              </a:rPr>
              <a:t> </a:t>
            </a:r>
            <a:r>
              <a:rPr sz="1575" spc="22" baseline="31746" dirty="0">
                <a:latin typeface="Symbol"/>
                <a:cs typeface="Symbol"/>
              </a:rPr>
              <a:t></a:t>
            </a:r>
            <a:r>
              <a:rPr sz="1575" spc="-142" baseline="31746" dirty="0">
                <a:latin typeface="Times New Roman"/>
                <a:cs typeface="Times New Roman"/>
              </a:rPr>
              <a:t> </a:t>
            </a:r>
            <a:r>
              <a:rPr sz="1650" baseline="2525" dirty="0">
                <a:latin typeface="Segoe UI"/>
                <a:cs typeface="Segoe UI"/>
              </a:rPr>
              <a:t>=</a:t>
            </a:r>
            <a:r>
              <a:rPr sz="1650" spc="44" baseline="2525" dirty="0">
                <a:latin typeface="Segoe UI"/>
                <a:cs typeface="Segoe UI"/>
              </a:rPr>
              <a:t> </a:t>
            </a:r>
            <a:r>
              <a:rPr sz="1650" spc="22" baseline="2525" dirty="0">
                <a:latin typeface="Segoe UI"/>
                <a:cs typeface="Segoe UI"/>
              </a:rPr>
              <a:t>43.07%</a:t>
            </a:r>
            <a:endParaRPr sz="1650" baseline="2525">
              <a:latin typeface="Segoe UI"/>
              <a:cs typeface="Segoe UI"/>
            </a:endParaRPr>
          </a:p>
        </p:txBody>
      </p:sp>
      <p:sp>
        <p:nvSpPr>
          <p:cNvPr id="15" name="object 15"/>
          <p:cNvSpPr txBox="1"/>
          <p:nvPr/>
        </p:nvSpPr>
        <p:spPr>
          <a:xfrm>
            <a:off x="901791" y="2975918"/>
            <a:ext cx="1108075" cy="193675"/>
          </a:xfrm>
          <a:prstGeom prst="rect">
            <a:avLst/>
          </a:prstGeom>
        </p:spPr>
        <p:txBody>
          <a:bodyPr vert="horz" wrap="square" lIns="0" tIns="13335" rIns="0" bIns="0" rtlCol="0">
            <a:spAutoFit/>
          </a:bodyPr>
          <a:lstStyle/>
          <a:p>
            <a:pPr marL="12700">
              <a:lnSpc>
                <a:spcPct val="100000"/>
              </a:lnSpc>
              <a:spcBef>
                <a:spcPts val="105"/>
              </a:spcBef>
            </a:pPr>
            <a:r>
              <a:rPr sz="1100" b="1" spc="10" dirty="0">
                <a:latin typeface="Segoe UI"/>
                <a:cs typeface="Segoe UI"/>
              </a:rPr>
              <a:t>Overall</a:t>
            </a:r>
            <a:r>
              <a:rPr sz="1100" b="1" spc="-10" dirty="0">
                <a:latin typeface="Segoe UI"/>
                <a:cs typeface="Segoe UI"/>
              </a:rPr>
              <a:t> </a:t>
            </a:r>
            <a:r>
              <a:rPr sz="1100" b="1" spc="15" dirty="0">
                <a:latin typeface="Segoe UI"/>
                <a:cs typeface="Segoe UI"/>
              </a:rPr>
              <a:t>Position</a:t>
            </a:r>
            <a:endParaRPr sz="1100">
              <a:latin typeface="Segoe UI"/>
              <a:cs typeface="Segoe UI"/>
            </a:endParaRPr>
          </a:p>
        </p:txBody>
      </p:sp>
      <p:graphicFrame>
        <p:nvGraphicFramePr>
          <p:cNvPr id="16" name="object 16"/>
          <p:cNvGraphicFramePr>
            <a:graphicFrameLocks noGrp="1"/>
          </p:cNvGraphicFramePr>
          <p:nvPr/>
        </p:nvGraphicFramePr>
        <p:xfrm>
          <a:off x="914400" y="3243046"/>
          <a:ext cx="3182620" cy="711718"/>
        </p:xfrm>
        <a:graphic>
          <a:graphicData uri="http://schemas.openxmlformats.org/drawingml/2006/table">
            <a:tbl>
              <a:tblPr firstRow="1" bandRow="1">
                <a:tableStyleId>{2D5ABB26-0587-4C30-8999-92F81FD0307C}</a:tableStyleId>
              </a:tblPr>
              <a:tblGrid>
                <a:gridCol w="1722120">
                  <a:extLst>
                    <a:ext uri="{9D8B030D-6E8A-4147-A177-3AD203B41FA5}">
                      <a16:colId xmlns:a16="http://schemas.microsoft.com/office/drawing/2014/main" val="20000"/>
                    </a:ext>
                  </a:extLst>
                </a:gridCol>
                <a:gridCol w="730250">
                  <a:extLst>
                    <a:ext uri="{9D8B030D-6E8A-4147-A177-3AD203B41FA5}">
                      <a16:colId xmlns:a16="http://schemas.microsoft.com/office/drawing/2014/main" val="20001"/>
                    </a:ext>
                  </a:extLst>
                </a:gridCol>
                <a:gridCol w="730250">
                  <a:extLst>
                    <a:ext uri="{9D8B030D-6E8A-4147-A177-3AD203B41FA5}">
                      <a16:colId xmlns:a16="http://schemas.microsoft.com/office/drawing/2014/main" val="20002"/>
                    </a:ext>
                  </a:extLst>
                </a:gridCol>
              </a:tblGrid>
              <a:tr h="225564">
                <a:tc>
                  <a:txBody>
                    <a:bodyPr/>
                    <a:lstStyle/>
                    <a:p>
                      <a:pPr>
                        <a:lnSpc>
                          <a:spcPct val="100000"/>
                        </a:lnSpc>
                      </a:pPr>
                      <a:endParaRPr sz="1100">
                        <a:latin typeface="Times New Roman"/>
                        <a:cs typeface="Times New Roman"/>
                      </a:endParaRPr>
                    </a:p>
                  </a:txBody>
                  <a:tcPr marL="0" marR="0" marT="0"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C2D69B"/>
                    </a:solidFill>
                  </a:tcPr>
                </a:tc>
                <a:tc>
                  <a:txBody>
                    <a:bodyPr/>
                    <a:lstStyle/>
                    <a:p>
                      <a:pPr marR="81280" algn="r">
                        <a:lnSpc>
                          <a:spcPct val="100000"/>
                        </a:lnSpc>
                        <a:spcBef>
                          <a:spcPts val="295"/>
                        </a:spcBef>
                      </a:pPr>
                      <a:r>
                        <a:rPr sz="1000" b="1" spc="15" dirty="0">
                          <a:solidFill>
                            <a:srgbClr val="00A650"/>
                          </a:solidFill>
                          <a:latin typeface="Segoe UI"/>
                          <a:cs typeface="Segoe UI"/>
                        </a:rPr>
                        <a:t>Project</a:t>
                      </a:r>
                      <a:r>
                        <a:rPr sz="1000" b="1" spc="-55" dirty="0">
                          <a:solidFill>
                            <a:srgbClr val="00A650"/>
                          </a:solidFill>
                          <a:latin typeface="Segoe UI"/>
                          <a:cs typeface="Segoe UI"/>
                        </a:rPr>
                        <a:t> </a:t>
                      </a:r>
                      <a:r>
                        <a:rPr sz="1000" b="1" spc="-5" dirty="0">
                          <a:solidFill>
                            <a:srgbClr val="00A650"/>
                          </a:solidFill>
                          <a:latin typeface="Segoe UI"/>
                          <a:cs typeface="Segoe UI"/>
                        </a:rPr>
                        <a:t>A</a:t>
                      </a:r>
                      <a:endParaRPr sz="1000">
                        <a:latin typeface="Segoe UI"/>
                        <a:cs typeface="Segoe UI"/>
                      </a:endParaRPr>
                    </a:p>
                  </a:txBody>
                  <a:tcPr marL="0" marR="0" marT="37465"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C2D69B"/>
                    </a:solidFill>
                  </a:tcPr>
                </a:tc>
                <a:tc>
                  <a:txBody>
                    <a:bodyPr/>
                    <a:lstStyle/>
                    <a:p>
                      <a:pPr marL="73025">
                        <a:lnSpc>
                          <a:spcPct val="100000"/>
                        </a:lnSpc>
                        <a:spcBef>
                          <a:spcPts val="295"/>
                        </a:spcBef>
                      </a:pPr>
                      <a:r>
                        <a:rPr sz="1000" b="1" spc="15" dirty="0">
                          <a:solidFill>
                            <a:srgbClr val="00A650"/>
                          </a:solidFill>
                          <a:latin typeface="Segoe UI"/>
                          <a:cs typeface="Segoe UI"/>
                        </a:rPr>
                        <a:t>Project</a:t>
                      </a:r>
                      <a:r>
                        <a:rPr sz="1000" b="1" spc="10" dirty="0">
                          <a:solidFill>
                            <a:srgbClr val="00A650"/>
                          </a:solidFill>
                          <a:latin typeface="Segoe UI"/>
                          <a:cs typeface="Segoe UI"/>
                        </a:rPr>
                        <a:t> </a:t>
                      </a:r>
                      <a:r>
                        <a:rPr sz="1000" b="1" spc="-5" dirty="0">
                          <a:solidFill>
                            <a:srgbClr val="00A650"/>
                          </a:solidFill>
                          <a:latin typeface="Segoe UI"/>
                          <a:cs typeface="Segoe UI"/>
                        </a:rPr>
                        <a:t>B</a:t>
                      </a:r>
                      <a:endParaRPr sz="1000">
                        <a:latin typeface="Segoe UI"/>
                        <a:cs typeface="Segoe UI"/>
                      </a:endParaRPr>
                    </a:p>
                  </a:txBody>
                  <a:tcPr marL="0" marR="0" marT="37465"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C2D69B"/>
                    </a:solidFill>
                  </a:tcPr>
                </a:tc>
                <a:extLst>
                  <a:ext uri="{0D108BD9-81ED-4DB2-BD59-A6C34878D82A}">
                    <a16:rowId xmlns:a16="http://schemas.microsoft.com/office/drawing/2014/main" val="10000"/>
                  </a:ext>
                </a:extLst>
              </a:tr>
              <a:tr h="242315">
                <a:tc>
                  <a:txBody>
                    <a:bodyPr/>
                    <a:lstStyle/>
                    <a:p>
                      <a:pPr marL="73025">
                        <a:lnSpc>
                          <a:spcPct val="100000"/>
                        </a:lnSpc>
                        <a:spcBef>
                          <a:spcPts val="290"/>
                        </a:spcBef>
                      </a:pPr>
                      <a:r>
                        <a:rPr sz="1100" spc="10" dirty="0">
                          <a:latin typeface="Segoe UI"/>
                          <a:cs typeface="Segoe UI"/>
                        </a:rPr>
                        <a:t>NPV </a:t>
                      </a:r>
                      <a:r>
                        <a:rPr sz="1100" dirty="0">
                          <a:latin typeface="Segoe UI"/>
                          <a:cs typeface="Segoe UI"/>
                        </a:rPr>
                        <a:t>@</a:t>
                      </a:r>
                      <a:r>
                        <a:rPr sz="1100" spc="45" dirty="0">
                          <a:latin typeface="Segoe UI"/>
                          <a:cs typeface="Segoe UI"/>
                        </a:rPr>
                        <a:t> </a:t>
                      </a:r>
                      <a:r>
                        <a:rPr sz="1100" spc="15" dirty="0">
                          <a:latin typeface="Segoe UI"/>
                          <a:cs typeface="Segoe UI"/>
                        </a:rPr>
                        <a:t>10%</a:t>
                      </a:r>
                      <a:endParaRPr sz="1100">
                        <a:latin typeface="Segoe UI"/>
                        <a:cs typeface="Segoe UI"/>
                      </a:endParaRPr>
                    </a:p>
                  </a:txBody>
                  <a:tcPr marL="0" marR="0" marT="36830"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EAF1DD"/>
                    </a:solidFill>
                  </a:tcPr>
                </a:tc>
                <a:tc>
                  <a:txBody>
                    <a:bodyPr/>
                    <a:lstStyle/>
                    <a:p>
                      <a:pPr marR="91440" algn="r">
                        <a:lnSpc>
                          <a:spcPct val="100000"/>
                        </a:lnSpc>
                        <a:spcBef>
                          <a:spcPts val="290"/>
                        </a:spcBef>
                      </a:pPr>
                      <a:r>
                        <a:rPr sz="1100" spc="25" dirty="0">
                          <a:latin typeface="Segoe UI"/>
                          <a:cs typeface="Segoe UI"/>
                        </a:rPr>
                        <a:t>1</a:t>
                      </a:r>
                      <a:r>
                        <a:rPr sz="1100" spc="10" dirty="0">
                          <a:latin typeface="Segoe UI"/>
                          <a:cs typeface="Segoe UI"/>
                        </a:rPr>
                        <a:t>,</a:t>
                      </a:r>
                      <a:r>
                        <a:rPr sz="1100" spc="15" dirty="0">
                          <a:latin typeface="Segoe UI"/>
                          <a:cs typeface="Segoe UI"/>
                        </a:rPr>
                        <a:t>69</a:t>
                      </a:r>
                      <a:r>
                        <a:rPr sz="1100" spc="10" dirty="0">
                          <a:latin typeface="Segoe UI"/>
                          <a:cs typeface="Segoe UI"/>
                        </a:rPr>
                        <a:t>,</a:t>
                      </a:r>
                      <a:r>
                        <a:rPr sz="1100" spc="25" dirty="0">
                          <a:latin typeface="Segoe UI"/>
                          <a:cs typeface="Segoe UI"/>
                        </a:rPr>
                        <a:t>7</a:t>
                      </a:r>
                      <a:r>
                        <a:rPr sz="1100" spc="15" dirty="0">
                          <a:latin typeface="Segoe UI"/>
                          <a:cs typeface="Segoe UI"/>
                        </a:rPr>
                        <a:t>50</a:t>
                      </a:r>
                      <a:endParaRPr sz="1100">
                        <a:latin typeface="Segoe UI"/>
                        <a:cs typeface="Segoe UI"/>
                      </a:endParaRPr>
                    </a:p>
                  </a:txBody>
                  <a:tcPr marL="0" marR="0" marT="36830"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EAF1DD"/>
                    </a:solidFill>
                  </a:tcPr>
                </a:tc>
                <a:tc>
                  <a:txBody>
                    <a:bodyPr/>
                    <a:lstStyle/>
                    <a:p>
                      <a:pPr marL="97155">
                        <a:lnSpc>
                          <a:spcPct val="100000"/>
                        </a:lnSpc>
                        <a:spcBef>
                          <a:spcPts val="290"/>
                        </a:spcBef>
                      </a:pPr>
                      <a:r>
                        <a:rPr sz="1100" spc="15" dirty="0">
                          <a:latin typeface="Segoe UI"/>
                          <a:cs typeface="Segoe UI"/>
                        </a:rPr>
                        <a:t>3,36,400</a:t>
                      </a:r>
                      <a:endParaRPr sz="1100">
                        <a:latin typeface="Segoe UI"/>
                        <a:cs typeface="Segoe UI"/>
                      </a:endParaRPr>
                    </a:p>
                  </a:txBody>
                  <a:tcPr marL="0" marR="0" marT="36830"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EAF1DD"/>
                    </a:solidFill>
                  </a:tcPr>
                </a:tc>
                <a:extLst>
                  <a:ext uri="{0D108BD9-81ED-4DB2-BD59-A6C34878D82A}">
                    <a16:rowId xmlns:a16="http://schemas.microsoft.com/office/drawing/2014/main" val="10001"/>
                  </a:ext>
                </a:extLst>
              </a:tr>
              <a:tr h="243839">
                <a:tc>
                  <a:txBody>
                    <a:bodyPr/>
                    <a:lstStyle/>
                    <a:p>
                      <a:pPr marL="73025">
                        <a:lnSpc>
                          <a:spcPct val="100000"/>
                        </a:lnSpc>
                        <a:spcBef>
                          <a:spcPts val="305"/>
                        </a:spcBef>
                      </a:pPr>
                      <a:r>
                        <a:rPr sz="1100" spc="10" dirty="0">
                          <a:latin typeface="Segoe UI"/>
                          <a:cs typeface="Segoe UI"/>
                        </a:rPr>
                        <a:t>IRR</a:t>
                      </a:r>
                      <a:endParaRPr sz="1100">
                        <a:latin typeface="Segoe UI"/>
                        <a:cs typeface="Segoe UI"/>
                      </a:endParaRPr>
                    </a:p>
                  </a:txBody>
                  <a:tcPr marL="0" marR="0" marT="38735"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EAF1DD"/>
                    </a:solidFill>
                  </a:tcPr>
                </a:tc>
                <a:tc>
                  <a:txBody>
                    <a:bodyPr/>
                    <a:lstStyle/>
                    <a:p>
                      <a:pPr marR="127635" algn="r">
                        <a:lnSpc>
                          <a:spcPct val="100000"/>
                        </a:lnSpc>
                        <a:spcBef>
                          <a:spcPts val="305"/>
                        </a:spcBef>
                      </a:pPr>
                      <a:r>
                        <a:rPr sz="1100" spc="15" dirty="0">
                          <a:latin typeface="Segoe UI"/>
                          <a:cs typeface="Segoe UI"/>
                        </a:rPr>
                        <a:t>5</a:t>
                      </a:r>
                      <a:r>
                        <a:rPr sz="1100" spc="25" dirty="0">
                          <a:latin typeface="Segoe UI"/>
                          <a:cs typeface="Segoe UI"/>
                        </a:rPr>
                        <a:t>0</a:t>
                      </a:r>
                      <a:r>
                        <a:rPr sz="1100" spc="10" dirty="0">
                          <a:latin typeface="Segoe UI"/>
                          <a:cs typeface="Segoe UI"/>
                        </a:rPr>
                        <a:t>.</a:t>
                      </a:r>
                      <a:r>
                        <a:rPr sz="1100" spc="15" dirty="0">
                          <a:latin typeface="Segoe UI"/>
                          <a:cs typeface="Segoe UI"/>
                        </a:rPr>
                        <a:t>0</a:t>
                      </a:r>
                      <a:r>
                        <a:rPr sz="1100" spc="25" dirty="0">
                          <a:latin typeface="Segoe UI"/>
                          <a:cs typeface="Segoe UI"/>
                        </a:rPr>
                        <a:t>0</a:t>
                      </a:r>
                      <a:r>
                        <a:rPr sz="1100" dirty="0">
                          <a:latin typeface="Segoe UI"/>
                          <a:cs typeface="Segoe UI"/>
                        </a:rPr>
                        <a:t>%</a:t>
                      </a:r>
                      <a:endParaRPr sz="1100">
                        <a:latin typeface="Segoe UI"/>
                        <a:cs typeface="Segoe UI"/>
                      </a:endParaRPr>
                    </a:p>
                  </a:txBody>
                  <a:tcPr marL="0" marR="0" marT="38735"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EAF1DD"/>
                    </a:solidFill>
                  </a:tcPr>
                </a:tc>
                <a:tc>
                  <a:txBody>
                    <a:bodyPr/>
                    <a:lstStyle/>
                    <a:p>
                      <a:pPr marL="133985">
                        <a:lnSpc>
                          <a:spcPct val="100000"/>
                        </a:lnSpc>
                        <a:spcBef>
                          <a:spcPts val="305"/>
                        </a:spcBef>
                      </a:pPr>
                      <a:r>
                        <a:rPr sz="1100" spc="15" dirty="0">
                          <a:latin typeface="Segoe UI"/>
                          <a:cs typeface="Segoe UI"/>
                        </a:rPr>
                        <a:t>43.07%</a:t>
                      </a:r>
                      <a:endParaRPr sz="1100">
                        <a:latin typeface="Segoe UI"/>
                        <a:cs typeface="Segoe UI"/>
                      </a:endParaRPr>
                    </a:p>
                  </a:txBody>
                  <a:tcPr marL="0" marR="0" marT="38735"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EAF1DD"/>
                    </a:solidFill>
                  </a:tcPr>
                </a:tc>
                <a:extLst>
                  <a:ext uri="{0D108BD9-81ED-4DB2-BD59-A6C34878D82A}">
                    <a16:rowId xmlns:a16="http://schemas.microsoft.com/office/drawing/2014/main" val="10002"/>
                  </a:ext>
                </a:extLst>
              </a:tr>
            </a:tbl>
          </a:graphicData>
        </a:graphic>
      </p:graphicFrame>
      <p:sp>
        <p:nvSpPr>
          <p:cNvPr id="17" name="object 17"/>
          <p:cNvSpPr txBox="1"/>
          <p:nvPr/>
        </p:nvSpPr>
        <p:spPr>
          <a:xfrm>
            <a:off x="901700" y="4031995"/>
            <a:ext cx="5282565" cy="899794"/>
          </a:xfrm>
          <a:prstGeom prst="rect">
            <a:avLst/>
          </a:prstGeom>
        </p:spPr>
        <p:txBody>
          <a:bodyPr vert="horz" wrap="square" lIns="0" tIns="13335" rIns="0" bIns="0" rtlCol="0">
            <a:spAutoFit/>
          </a:bodyPr>
          <a:lstStyle/>
          <a:p>
            <a:pPr marL="12700">
              <a:lnSpc>
                <a:spcPct val="100000"/>
              </a:lnSpc>
              <a:spcBef>
                <a:spcPts val="105"/>
              </a:spcBef>
            </a:pPr>
            <a:r>
              <a:rPr sz="1100" spc="10" dirty="0">
                <a:latin typeface="Segoe UI"/>
                <a:cs typeface="Segoe UI"/>
              </a:rPr>
              <a:t>Thus there </a:t>
            </a:r>
            <a:r>
              <a:rPr sz="1100" dirty="0">
                <a:latin typeface="Segoe UI"/>
                <a:cs typeface="Segoe UI"/>
              </a:rPr>
              <a:t>is </a:t>
            </a:r>
            <a:r>
              <a:rPr sz="1100" spc="15" dirty="0">
                <a:latin typeface="Segoe UI"/>
                <a:cs typeface="Segoe UI"/>
              </a:rPr>
              <a:t>contradiction </a:t>
            </a:r>
            <a:r>
              <a:rPr sz="1100" dirty="0">
                <a:latin typeface="Segoe UI"/>
                <a:cs typeface="Segoe UI"/>
              </a:rPr>
              <a:t>in </a:t>
            </a:r>
            <a:r>
              <a:rPr sz="1100" spc="15" dirty="0">
                <a:latin typeface="Segoe UI"/>
                <a:cs typeface="Segoe UI"/>
              </a:rPr>
              <a:t>ranking </a:t>
            </a:r>
            <a:r>
              <a:rPr sz="1100" spc="5" dirty="0">
                <a:latin typeface="Segoe UI"/>
                <a:cs typeface="Segoe UI"/>
              </a:rPr>
              <a:t>by </a:t>
            </a:r>
            <a:r>
              <a:rPr sz="1100" spc="10" dirty="0">
                <a:latin typeface="Segoe UI"/>
                <a:cs typeface="Segoe UI"/>
              </a:rPr>
              <a:t>two</a:t>
            </a:r>
            <a:r>
              <a:rPr sz="1100" spc="254" dirty="0">
                <a:latin typeface="Segoe UI"/>
                <a:cs typeface="Segoe UI"/>
              </a:rPr>
              <a:t> </a:t>
            </a:r>
            <a:r>
              <a:rPr sz="1100" spc="15" dirty="0">
                <a:latin typeface="Segoe UI"/>
                <a:cs typeface="Segoe UI"/>
              </a:rPr>
              <a:t>methods.</a:t>
            </a:r>
            <a:endParaRPr sz="1100" dirty="0">
              <a:latin typeface="Segoe UI"/>
              <a:cs typeface="Segoe UI"/>
            </a:endParaRPr>
          </a:p>
          <a:p>
            <a:pPr marL="377825" marR="5080">
              <a:lnSpc>
                <a:spcPct val="112500"/>
              </a:lnSpc>
              <a:spcBef>
                <a:spcPts val="1240"/>
              </a:spcBef>
              <a:tabLst>
                <a:tab pos="970915" algn="l"/>
                <a:tab pos="2252345" algn="l"/>
                <a:tab pos="2697480" algn="l"/>
                <a:tab pos="3865245" algn="l"/>
                <a:tab pos="5000625" algn="l"/>
              </a:tabLst>
            </a:pPr>
            <a:r>
              <a:rPr sz="1600" b="1" spc="15" dirty="0">
                <a:solidFill>
                  <a:srgbClr val="00A650"/>
                </a:solidFill>
                <a:latin typeface="Segoe UI Black"/>
                <a:cs typeface="Segoe UI Black"/>
              </a:rPr>
              <a:t>S</a:t>
            </a:r>
            <a:r>
              <a:rPr sz="1600" b="1" spc="10" dirty="0">
                <a:solidFill>
                  <a:srgbClr val="00A650"/>
                </a:solidFill>
                <a:latin typeface="Segoe UI Black"/>
                <a:cs typeface="Segoe UI Black"/>
              </a:rPr>
              <a:t>U</a:t>
            </a:r>
            <a:r>
              <a:rPr sz="1600" b="1" spc="15" dirty="0">
                <a:solidFill>
                  <a:srgbClr val="00A650"/>
                </a:solidFill>
                <a:latin typeface="Segoe UI Black"/>
                <a:cs typeface="Segoe UI Black"/>
              </a:rPr>
              <a:t>MM</a:t>
            </a:r>
            <a:r>
              <a:rPr sz="1600" b="1" spc="5" dirty="0">
                <a:solidFill>
                  <a:srgbClr val="00A650"/>
                </a:solidFill>
                <a:latin typeface="Segoe UI Black"/>
                <a:cs typeface="Segoe UI Black"/>
              </a:rPr>
              <a:t>A</a:t>
            </a:r>
            <a:r>
              <a:rPr sz="1600" b="1" spc="20" dirty="0">
                <a:solidFill>
                  <a:srgbClr val="00A650"/>
                </a:solidFill>
                <a:latin typeface="Segoe UI Black"/>
                <a:cs typeface="Segoe UI Black"/>
              </a:rPr>
              <a:t>R</a:t>
            </a:r>
            <a:r>
              <a:rPr sz="1600" b="1" spc="-5" dirty="0">
                <a:solidFill>
                  <a:srgbClr val="00A650"/>
                </a:solidFill>
                <a:latin typeface="Segoe UI Black"/>
                <a:cs typeface="Segoe UI Black"/>
              </a:rPr>
              <a:t>Y</a:t>
            </a:r>
            <a:r>
              <a:rPr sz="1600" b="1" dirty="0">
                <a:solidFill>
                  <a:srgbClr val="00A650"/>
                </a:solidFill>
                <a:latin typeface="Segoe UI Black"/>
                <a:cs typeface="Segoe UI Black"/>
              </a:rPr>
              <a:t>	</a:t>
            </a:r>
            <a:r>
              <a:rPr sz="1600" b="1" spc="20" dirty="0">
                <a:solidFill>
                  <a:srgbClr val="00A650"/>
                </a:solidFill>
                <a:latin typeface="Segoe UI Black"/>
                <a:cs typeface="Segoe UI Black"/>
              </a:rPr>
              <a:t>O</a:t>
            </a:r>
            <a:r>
              <a:rPr sz="1600" b="1" spc="-5" dirty="0">
                <a:solidFill>
                  <a:srgbClr val="00A650"/>
                </a:solidFill>
                <a:latin typeface="Segoe UI Black"/>
                <a:cs typeface="Segoe UI Black"/>
              </a:rPr>
              <a:t>F</a:t>
            </a:r>
            <a:r>
              <a:rPr sz="1600" b="1" dirty="0">
                <a:solidFill>
                  <a:srgbClr val="00A650"/>
                </a:solidFill>
                <a:latin typeface="Segoe UI Black"/>
                <a:cs typeface="Segoe UI Black"/>
              </a:rPr>
              <a:t>	</a:t>
            </a:r>
            <a:r>
              <a:rPr sz="1600" b="1" spc="15" dirty="0">
                <a:solidFill>
                  <a:srgbClr val="00A650"/>
                </a:solidFill>
                <a:latin typeface="Segoe UI Black"/>
                <a:cs typeface="Segoe UI Black"/>
              </a:rPr>
              <a:t>D</a:t>
            </a:r>
            <a:r>
              <a:rPr sz="1600" b="1" spc="10" dirty="0">
                <a:solidFill>
                  <a:srgbClr val="00A650"/>
                </a:solidFill>
                <a:latin typeface="Segoe UI Black"/>
                <a:cs typeface="Segoe UI Black"/>
              </a:rPr>
              <a:t>E</a:t>
            </a:r>
            <a:r>
              <a:rPr sz="1600" b="1" spc="20" dirty="0">
                <a:solidFill>
                  <a:srgbClr val="00A650"/>
                </a:solidFill>
                <a:latin typeface="Segoe UI Black"/>
                <a:cs typeface="Segoe UI Black"/>
              </a:rPr>
              <a:t>C</a:t>
            </a:r>
            <a:r>
              <a:rPr sz="1600" b="1" spc="10" dirty="0">
                <a:solidFill>
                  <a:srgbClr val="00A650"/>
                </a:solidFill>
                <a:latin typeface="Segoe UI Black"/>
                <a:cs typeface="Segoe UI Black"/>
              </a:rPr>
              <a:t>I</a:t>
            </a:r>
            <a:r>
              <a:rPr sz="1600" b="1" spc="5" dirty="0">
                <a:solidFill>
                  <a:srgbClr val="00A650"/>
                </a:solidFill>
                <a:latin typeface="Segoe UI Black"/>
                <a:cs typeface="Segoe UI Black"/>
              </a:rPr>
              <a:t>S</a:t>
            </a:r>
            <a:r>
              <a:rPr sz="1600" b="1" spc="10" dirty="0">
                <a:solidFill>
                  <a:srgbClr val="00A650"/>
                </a:solidFill>
                <a:latin typeface="Segoe UI Black"/>
                <a:cs typeface="Segoe UI Black"/>
              </a:rPr>
              <a:t>I</a:t>
            </a:r>
            <a:r>
              <a:rPr sz="1600" b="1" spc="20" dirty="0">
                <a:solidFill>
                  <a:srgbClr val="00A650"/>
                </a:solidFill>
                <a:latin typeface="Segoe UI Black"/>
                <a:cs typeface="Segoe UI Black"/>
              </a:rPr>
              <a:t>O</a:t>
            </a:r>
            <a:r>
              <a:rPr sz="1600" b="1" spc="-5" dirty="0">
                <a:solidFill>
                  <a:srgbClr val="00A650"/>
                </a:solidFill>
                <a:latin typeface="Segoe UI Black"/>
                <a:cs typeface="Segoe UI Black"/>
              </a:rPr>
              <a:t>N</a:t>
            </a:r>
            <a:r>
              <a:rPr sz="1600" b="1" dirty="0">
                <a:solidFill>
                  <a:srgbClr val="00A650"/>
                </a:solidFill>
                <a:latin typeface="Segoe UI Black"/>
                <a:cs typeface="Segoe UI Black"/>
              </a:rPr>
              <a:t>	</a:t>
            </a:r>
            <a:r>
              <a:rPr sz="1600" b="1" spc="5" dirty="0">
                <a:solidFill>
                  <a:srgbClr val="00A650"/>
                </a:solidFill>
                <a:latin typeface="Segoe UI Black"/>
                <a:cs typeface="Segoe UI Black"/>
              </a:rPr>
              <a:t>C</a:t>
            </a:r>
            <a:r>
              <a:rPr sz="1600" b="1" spc="20" dirty="0">
                <a:solidFill>
                  <a:srgbClr val="00A650"/>
                </a:solidFill>
                <a:latin typeface="Segoe UI Black"/>
                <a:cs typeface="Segoe UI Black"/>
              </a:rPr>
              <a:t>R</a:t>
            </a:r>
            <a:r>
              <a:rPr sz="1600" b="1" spc="10" dirty="0">
                <a:solidFill>
                  <a:srgbClr val="00A650"/>
                </a:solidFill>
                <a:latin typeface="Segoe UI Black"/>
                <a:cs typeface="Segoe UI Black"/>
              </a:rPr>
              <a:t>I</a:t>
            </a:r>
            <a:r>
              <a:rPr sz="1600" b="1" spc="20" dirty="0">
                <a:solidFill>
                  <a:srgbClr val="00A650"/>
                </a:solidFill>
                <a:latin typeface="Segoe UI Black"/>
                <a:cs typeface="Segoe UI Black"/>
              </a:rPr>
              <a:t>T</a:t>
            </a:r>
            <a:r>
              <a:rPr sz="1600" b="1" spc="10" dirty="0">
                <a:solidFill>
                  <a:srgbClr val="00A650"/>
                </a:solidFill>
                <a:latin typeface="Segoe UI Black"/>
                <a:cs typeface="Segoe UI Black"/>
              </a:rPr>
              <a:t>E</a:t>
            </a:r>
            <a:r>
              <a:rPr sz="1600" b="1" spc="20" dirty="0">
                <a:solidFill>
                  <a:srgbClr val="00A650"/>
                </a:solidFill>
                <a:latin typeface="Segoe UI Black"/>
                <a:cs typeface="Segoe UI Black"/>
              </a:rPr>
              <a:t>R</a:t>
            </a:r>
            <a:r>
              <a:rPr sz="1600" b="1" spc="10" dirty="0">
                <a:solidFill>
                  <a:srgbClr val="00A650"/>
                </a:solidFill>
                <a:latin typeface="Segoe UI Black"/>
                <a:cs typeface="Segoe UI Black"/>
              </a:rPr>
              <a:t>I</a:t>
            </a:r>
            <a:r>
              <a:rPr sz="1600" b="1" spc="-5" dirty="0">
                <a:solidFill>
                  <a:srgbClr val="00A650"/>
                </a:solidFill>
                <a:latin typeface="Segoe UI Black"/>
                <a:cs typeface="Segoe UI Black"/>
              </a:rPr>
              <a:t>A</a:t>
            </a:r>
            <a:r>
              <a:rPr sz="1600" b="1" dirty="0">
                <a:solidFill>
                  <a:srgbClr val="00A650"/>
                </a:solidFill>
                <a:latin typeface="Segoe UI Black"/>
                <a:cs typeface="Segoe UI Black"/>
              </a:rPr>
              <a:t>	</a:t>
            </a:r>
            <a:r>
              <a:rPr sz="1600" b="1" spc="20" dirty="0">
                <a:solidFill>
                  <a:srgbClr val="00A650"/>
                </a:solidFill>
                <a:latin typeface="Segoe UI Black"/>
                <a:cs typeface="Segoe UI Black"/>
              </a:rPr>
              <a:t>O</a:t>
            </a:r>
            <a:r>
              <a:rPr sz="1600" b="1" spc="-5" dirty="0">
                <a:solidFill>
                  <a:srgbClr val="00A650"/>
                </a:solidFill>
                <a:latin typeface="Segoe UI Black"/>
                <a:cs typeface="Segoe UI Black"/>
              </a:rPr>
              <a:t>F  </a:t>
            </a:r>
            <a:r>
              <a:rPr sz="1600" b="1" spc="15" dirty="0">
                <a:solidFill>
                  <a:srgbClr val="00A650"/>
                </a:solidFill>
                <a:latin typeface="Segoe UI Black"/>
                <a:cs typeface="Segoe UI Black"/>
              </a:rPr>
              <a:t>CAPITAL </a:t>
            </a:r>
            <a:r>
              <a:rPr sz="1600" b="1" spc="10" dirty="0">
                <a:solidFill>
                  <a:srgbClr val="00A650"/>
                </a:solidFill>
                <a:latin typeface="Segoe UI Black"/>
                <a:cs typeface="Segoe UI Black"/>
              </a:rPr>
              <a:t>BUDGETING</a:t>
            </a:r>
            <a:r>
              <a:rPr sz="1600" b="1" spc="65" dirty="0">
                <a:solidFill>
                  <a:srgbClr val="00A650"/>
                </a:solidFill>
                <a:latin typeface="Segoe UI Black"/>
                <a:cs typeface="Segoe UI Black"/>
              </a:rPr>
              <a:t> </a:t>
            </a:r>
            <a:r>
              <a:rPr sz="1600" b="1" spc="10" dirty="0">
                <a:solidFill>
                  <a:srgbClr val="00A650"/>
                </a:solidFill>
                <a:latin typeface="Segoe UI Black"/>
                <a:cs typeface="Segoe UI Black"/>
              </a:rPr>
              <a:t>TECHNIQUES</a:t>
            </a:r>
            <a:endParaRPr sz="1600" dirty="0">
              <a:latin typeface="Segoe UI Black"/>
              <a:cs typeface="Segoe UI Black"/>
            </a:endParaRPr>
          </a:p>
        </p:txBody>
      </p:sp>
      <p:graphicFrame>
        <p:nvGraphicFramePr>
          <p:cNvPr id="18" name="object 18"/>
          <p:cNvGraphicFramePr>
            <a:graphicFrameLocks noGrp="1"/>
          </p:cNvGraphicFramePr>
          <p:nvPr/>
        </p:nvGraphicFramePr>
        <p:xfrm>
          <a:off x="914400" y="5006340"/>
          <a:ext cx="5249542" cy="3126022"/>
        </p:xfrm>
        <a:graphic>
          <a:graphicData uri="http://schemas.openxmlformats.org/drawingml/2006/table">
            <a:tbl>
              <a:tblPr firstRow="1" bandRow="1">
                <a:tableStyleId>{2D5ABB26-0587-4C30-8999-92F81FD0307C}</a:tableStyleId>
              </a:tblPr>
              <a:tblGrid>
                <a:gridCol w="969010">
                  <a:extLst>
                    <a:ext uri="{9D8B030D-6E8A-4147-A177-3AD203B41FA5}">
                      <a16:colId xmlns:a16="http://schemas.microsoft.com/office/drawing/2014/main" val="20000"/>
                    </a:ext>
                  </a:extLst>
                </a:gridCol>
                <a:gridCol w="970279">
                  <a:extLst>
                    <a:ext uri="{9D8B030D-6E8A-4147-A177-3AD203B41FA5}">
                      <a16:colId xmlns:a16="http://schemas.microsoft.com/office/drawing/2014/main" val="20001"/>
                    </a:ext>
                  </a:extLst>
                </a:gridCol>
                <a:gridCol w="2056764">
                  <a:extLst>
                    <a:ext uri="{9D8B030D-6E8A-4147-A177-3AD203B41FA5}">
                      <a16:colId xmlns:a16="http://schemas.microsoft.com/office/drawing/2014/main" val="20002"/>
                    </a:ext>
                  </a:extLst>
                </a:gridCol>
                <a:gridCol w="1253489">
                  <a:extLst>
                    <a:ext uri="{9D8B030D-6E8A-4147-A177-3AD203B41FA5}">
                      <a16:colId xmlns:a16="http://schemas.microsoft.com/office/drawing/2014/main" val="20003"/>
                    </a:ext>
                  </a:extLst>
                </a:gridCol>
              </a:tblGrid>
              <a:tr h="664451">
                <a:tc gridSpan="2">
                  <a:txBody>
                    <a:bodyPr/>
                    <a:lstStyle/>
                    <a:p>
                      <a:pPr marL="553085">
                        <a:lnSpc>
                          <a:spcPct val="100000"/>
                        </a:lnSpc>
                        <a:spcBef>
                          <a:spcPts val="300"/>
                        </a:spcBef>
                      </a:pPr>
                      <a:r>
                        <a:rPr sz="1200" b="1" spc="15" dirty="0">
                          <a:solidFill>
                            <a:srgbClr val="00A650"/>
                          </a:solidFill>
                          <a:latin typeface="Segoe UI"/>
                          <a:cs typeface="Segoe UI"/>
                        </a:rPr>
                        <a:t>Techniques</a:t>
                      </a:r>
                      <a:endParaRPr sz="1200">
                        <a:latin typeface="Segoe UI"/>
                        <a:cs typeface="Segoe UI"/>
                      </a:endParaRPr>
                    </a:p>
                  </a:txBody>
                  <a:tcPr marL="0" marR="0" marT="38100"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C2D69B"/>
                    </a:solidFill>
                  </a:tcPr>
                </a:tc>
                <a:tc hMerge="1">
                  <a:txBody>
                    <a:bodyPr/>
                    <a:lstStyle/>
                    <a:p>
                      <a:endParaRPr/>
                    </a:p>
                  </a:txBody>
                  <a:tcPr marL="0" marR="0" marT="0" marB="0"/>
                </a:tc>
                <a:tc>
                  <a:txBody>
                    <a:bodyPr/>
                    <a:lstStyle/>
                    <a:p>
                      <a:pPr marL="130810">
                        <a:lnSpc>
                          <a:spcPct val="100000"/>
                        </a:lnSpc>
                        <a:spcBef>
                          <a:spcPts val="300"/>
                        </a:spcBef>
                      </a:pPr>
                      <a:r>
                        <a:rPr sz="1200" b="1" spc="10" dirty="0">
                          <a:solidFill>
                            <a:srgbClr val="00A650"/>
                          </a:solidFill>
                          <a:latin typeface="Segoe UI"/>
                          <a:cs typeface="Segoe UI"/>
                        </a:rPr>
                        <a:t>For </a:t>
                      </a:r>
                      <a:r>
                        <a:rPr sz="1200" b="1" spc="15" dirty="0">
                          <a:solidFill>
                            <a:srgbClr val="00A650"/>
                          </a:solidFill>
                          <a:latin typeface="Segoe UI"/>
                          <a:cs typeface="Segoe UI"/>
                        </a:rPr>
                        <a:t>Independent</a:t>
                      </a:r>
                      <a:r>
                        <a:rPr sz="1200" b="1" spc="45" dirty="0">
                          <a:solidFill>
                            <a:srgbClr val="00A650"/>
                          </a:solidFill>
                          <a:latin typeface="Segoe UI"/>
                          <a:cs typeface="Segoe UI"/>
                        </a:rPr>
                        <a:t> </a:t>
                      </a:r>
                      <a:r>
                        <a:rPr sz="1200" b="1" spc="10" dirty="0">
                          <a:solidFill>
                            <a:srgbClr val="00A650"/>
                          </a:solidFill>
                          <a:latin typeface="Segoe UI"/>
                          <a:cs typeface="Segoe UI"/>
                        </a:rPr>
                        <a:t>Project</a:t>
                      </a:r>
                      <a:endParaRPr sz="1200">
                        <a:latin typeface="Segoe UI"/>
                        <a:cs typeface="Segoe UI"/>
                      </a:endParaRPr>
                    </a:p>
                  </a:txBody>
                  <a:tcPr marL="0" marR="0" marT="38100"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C2D69B"/>
                    </a:solidFill>
                  </a:tcPr>
                </a:tc>
                <a:tc>
                  <a:txBody>
                    <a:bodyPr/>
                    <a:lstStyle/>
                    <a:p>
                      <a:pPr marL="153670" marR="147955" algn="ctr">
                        <a:lnSpc>
                          <a:spcPct val="110400"/>
                        </a:lnSpc>
                        <a:spcBef>
                          <a:spcPts val="150"/>
                        </a:spcBef>
                      </a:pPr>
                      <a:r>
                        <a:rPr sz="1200" b="1" spc="10" dirty="0">
                          <a:solidFill>
                            <a:srgbClr val="00A650"/>
                          </a:solidFill>
                          <a:latin typeface="Segoe UI"/>
                          <a:cs typeface="Segoe UI"/>
                        </a:rPr>
                        <a:t>For</a:t>
                      </a:r>
                      <a:r>
                        <a:rPr sz="1200" b="1" spc="-45" dirty="0">
                          <a:solidFill>
                            <a:srgbClr val="00A650"/>
                          </a:solidFill>
                          <a:latin typeface="Segoe UI"/>
                          <a:cs typeface="Segoe UI"/>
                        </a:rPr>
                        <a:t> </a:t>
                      </a:r>
                      <a:r>
                        <a:rPr sz="1200" b="1" spc="15" dirty="0">
                          <a:solidFill>
                            <a:srgbClr val="00A650"/>
                          </a:solidFill>
                          <a:latin typeface="Segoe UI"/>
                          <a:cs typeface="Segoe UI"/>
                        </a:rPr>
                        <a:t>Mutually  Exclusive  Projects</a:t>
                      </a:r>
                      <a:endParaRPr sz="1200">
                        <a:latin typeface="Segoe UI"/>
                        <a:cs typeface="Segoe UI"/>
                      </a:endParaRPr>
                    </a:p>
                  </a:txBody>
                  <a:tcPr marL="0" marR="0" marT="19050"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C2D69B"/>
                    </a:solidFill>
                  </a:tcPr>
                </a:tc>
                <a:extLst>
                  <a:ext uri="{0D108BD9-81ED-4DB2-BD59-A6C34878D82A}">
                    <a16:rowId xmlns:a16="http://schemas.microsoft.com/office/drawing/2014/main" val="10000"/>
                  </a:ext>
                </a:extLst>
              </a:tr>
              <a:tr h="1197870">
                <a:tc rowSpan="2">
                  <a:txBody>
                    <a:bodyPr/>
                    <a:lstStyle/>
                    <a:p>
                      <a:pPr marL="54610" marR="137160">
                        <a:lnSpc>
                          <a:spcPct val="110900"/>
                        </a:lnSpc>
                        <a:spcBef>
                          <a:spcPts val="145"/>
                        </a:spcBef>
                      </a:pPr>
                      <a:r>
                        <a:rPr sz="1100" b="1" spc="15" dirty="0">
                          <a:latin typeface="Segoe UI"/>
                          <a:cs typeface="Segoe UI"/>
                        </a:rPr>
                        <a:t>Non-  </a:t>
                      </a:r>
                      <a:r>
                        <a:rPr sz="1100" b="1" spc="25" dirty="0">
                          <a:latin typeface="Segoe UI"/>
                          <a:cs typeface="Segoe UI"/>
                        </a:rPr>
                        <a:t>D</a:t>
                      </a:r>
                      <a:r>
                        <a:rPr sz="1100" b="1" spc="20" dirty="0">
                          <a:latin typeface="Segoe UI"/>
                          <a:cs typeface="Segoe UI"/>
                        </a:rPr>
                        <a:t>i</a:t>
                      </a:r>
                      <a:r>
                        <a:rPr sz="1100" b="1" spc="15" dirty="0">
                          <a:latin typeface="Segoe UI"/>
                          <a:cs typeface="Segoe UI"/>
                        </a:rPr>
                        <a:t>s</a:t>
                      </a:r>
                      <a:r>
                        <a:rPr sz="1100" b="1" spc="10" dirty="0">
                          <a:latin typeface="Segoe UI"/>
                          <a:cs typeface="Segoe UI"/>
                        </a:rPr>
                        <a:t>c</a:t>
                      </a:r>
                      <a:r>
                        <a:rPr sz="1100" b="1" spc="5" dirty="0">
                          <a:latin typeface="Segoe UI"/>
                          <a:cs typeface="Segoe UI"/>
                        </a:rPr>
                        <a:t>o</a:t>
                      </a:r>
                      <a:r>
                        <a:rPr sz="1100" b="1" spc="25" dirty="0">
                          <a:latin typeface="Segoe UI"/>
                          <a:cs typeface="Segoe UI"/>
                        </a:rPr>
                        <a:t>u</a:t>
                      </a:r>
                      <a:r>
                        <a:rPr sz="1100" b="1" spc="15" dirty="0">
                          <a:latin typeface="Segoe UI"/>
                          <a:cs typeface="Segoe UI"/>
                        </a:rPr>
                        <a:t>n</a:t>
                      </a:r>
                      <a:r>
                        <a:rPr sz="1100" b="1" spc="10" dirty="0">
                          <a:latin typeface="Segoe UI"/>
                          <a:cs typeface="Segoe UI"/>
                        </a:rPr>
                        <a:t>t</a:t>
                      </a:r>
                      <a:r>
                        <a:rPr sz="1100" b="1" spc="25" dirty="0">
                          <a:latin typeface="Segoe UI"/>
                          <a:cs typeface="Segoe UI"/>
                        </a:rPr>
                        <a:t>ed</a:t>
                      </a:r>
                      <a:endParaRPr sz="1100">
                        <a:latin typeface="Segoe UI"/>
                        <a:cs typeface="Segoe UI"/>
                      </a:endParaRPr>
                    </a:p>
                  </a:txBody>
                  <a:tcPr marL="0" marR="0" marT="18415"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EAF1DD"/>
                    </a:solidFill>
                  </a:tcPr>
                </a:tc>
                <a:tc>
                  <a:txBody>
                    <a:bodyPr/>
                    <a:lstStyle/>
                    <a:p>
                      <a:pPr marL="52705">
                        <a:lnSpc>
                          <a:spcPct val="100000"/>
                        </a:lnSpc>
                        <a:spcBef>
                          <a:spcPts val="290"/>
                        </a:spcBef>
                      </a:pPr>
                      <a:r>
                        <a:rPr sz="1100" b="1" spc="10" dirty="0">
                          <a:latin typeface="Segoe UI"/>
                          <a:cs typeface="Segoe UI"/>
                        </a:rPr>
                        <a:t>Pay</a:t>
                      </a:r>
                      <a:r>
                        <a:rPr sz="1100" b="1" spc="20" dirty="0">
                          <a:latin typeface="Segoe UI"/>
                          <a:cs typeface="Segoe UI"/>
                        </a:rPr>
                        <a:t> </a:t>
                      </a:r>
                      <a:r>
                        <a:rPr sz="1100" b="1" spc="15" dirty="0">
                          <a:latin typeface="Segoe UI"/>
                          <a:cs typeface="Segoe UI"/>
                        </a:rPr>
                        <a:t>Back</a:t>
                      </a:r>
                      <a:endParaRPr sz="1100">
                        <a:latin typeface="Segoe UI"/>
                        <a:cs typeface="Segoe UI"/>
                      </a:endParaRPr>
                    </a:p>
                  </a:txBody>
                  <a:tcPr marL="0" marR="0" marT="36830"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EAF1DD"/>
                    </a:solidFill>
                  </a:tcPr>
                </a:tc>
                <a:tc>
                  <a:txBody>
                    <a:bodyPr/>
                    <a:lstStyle/>
                    <a:p>
                      <a:pPr marL="290830" marR="48260" indent="-228600" algn="just">
                        <a:lnSpc>
                          <a:spcPct val="110900"/>
                        </a:lnSpc>
                        <a:spcBef>
                          <a:spcPts val="145"/>
                        </a:spcBef>
                        <a:buAutoNum type="romanLcParenBoth"/>
                        <a:tabLst>
                          <a:tab pos="289560" algn="l"/>
                        </a:tabLst>
                      </a:pPr>
                      <a:r>
                        <a:rPr sz="1100" spc="15" dirty="0">
                          <a:latin typeface="Segoe UI"/>
                          <a:cs typeface="Segoe UI"/>
                        </a:rPr>
                        <a:t>When </a:t>
                      </a:r>
                      <a:r>
                        <a:rPr sz="1100" spc="10" dirty="0">
                          <a:latin typeface="Segoe UI"/>
                          <a:cs typeface="Segoe UI"/>
                        </a:rPr>
                        <a:t>Payback </a:t>
                      </a:r>
                      <a:r>
                        <a:rPr sz="1100" spc="15" dirty="0">
                          <a:latin typeface="Segoe UI"/>
                          <a:cs typeface="Segoe UI"/>
                        </a:rPr>
                        <a:t>period </a:t>
                      </a:r>
                      <a:r>
                        <a:rPr sz="1100" dirty="0">
                          <a:latin typeface="Segoe UI"/>
                          <a:cs typeface="Segoe UI"/>
                        </a:rPr>
                        <a:t>≤  </a:t>
                      </a:r>
                      <a:r>
                        <a:rPr sz="1100" spc="15" dirty="0">
                          <a:latin typeface="Segoe UI"/>
                          <a:cs typeface="Segoe UI"/>
                        </a:rPr>
                        <a:t>Maximum </a:t>
                      </a:r>
                      <a:r>
                        <a:rPr sz="1100" spc="10" dirty="0">
                          <a:latin typeface="Segoe UI"/>
                          <a:cs typeface="Segoe UI"/>
                        </a:rPr>
                        <a:t>Acceptable  Payback period:</a:t>
                      </a:r>
                      <a:r>
                        <a:rPr sz="1100" spc="50" dirty="0">
                          <a:latin typeface="Segoe UI"/>
                          <a:cs typeface="Segoe UI"/>
                        </a:rPr>
                        <a:t> </a:t>
                      </a:r>
                      <a:r>
                        <a:rPr sz="1100" b="1" spc="15" dirty="0">
                          <a:latin typeface="Segoe UI"/>
                          <a:cs typeface="Segoe UI"/>
                        </a:rPr>
                        <a:t>Accepted</a:t>
                      </a:r>
                      <a:endParaRPr sz="1100">
                        <a:latin typeface="Segoe UI"/>
                        <a:cs typeface="Segoe UI"/>
                      </a:endParaRPr>
                    </a:p>
                    <a:p>
                      <a:pPr marL="290830" marR="48260" indent="-228600" algn="just">
                        <a:lnSpc>
                          <a:spcPct val="110900"/>
                        </a:lnSpc>
                        <a:spcBef>
                          <a:spcPts val="195"/>
                        </a:spcBef>
                        <a:buFont typeface="Segoe UI"/>
                        <a:buAutoNum type="romanLcParenBoth"/>
                        <a:tabLst>
                          <a:tab pos="317500" algn="l"/>
                        </a:tabLst>
                      </a:pPr>
                      <a:r>
                        <a:rPr dirty="0"/>
                        <a:t>	</a:t>
                      </a:r>
                      <a:r>
                        <a:rPr sz="1100" spc="15" dirty="0">
                          <a:latin typeface="Segoe UI"/>
                          <a:cs typeface="Segoe UI"/>
                        </a:rPr>
                        <a:t>When </a:t>
                      </a:r>
                      <a:r>
                        <a:rPr sz="1100" spc="10" dirty="0">
                          <a:latin typeface="Segoe UI"/>
                          <a:cs typeface="Segoe UI"/>
                        </a:rPr>
                        <a:t>Payback </a:t>
                      </a:r>
                      <a:r>
                        <a:rPr sz="1100" spc="15" dirty="0">
                          <a:latin typeface="Segoe UI"/>
                          <a:cs typeface="Segoe UI"/>
                        </a:rPr>
                        <a:t>period </a:t>
                      </a:r>
                      <a:r>
                        <a:rPr sz="1100" dirty="0">
                          <a:latin typeface="Segoe UI"/>
                          <a:cs typeface="Segoe UI"/>
                        </a:rPr>
                        <a:t>≥  </a:t>
                      </a:r>
                      <a:r>
                        <a:rPr sz="1100" spc="15" dirty="0">
                          <a:latin typeface="Segoe UI"/>
                          <a:cs typeface="Segoe UI"/>
                        </a:rPr>
                        <a:t>Maximum </a:t>
                      </a:r>
                      <a:r>
                        <a:rPr sz="1100" spc="10" dirty="0">
                          <a:latin typeface="Segoe UI"/>
                          <a:cs typeface="Segoe UI"/>
                        </a:rPr>
                        <a:t>Acceptable  Payback period:</a:t>
                      </a:r>
                      <a:r>
                        <a:rPr sz="1100" spc="75" dirty="0">
                          <a:latin typeface="Segoe UI"/>
                          <a:cs typeface="Segoe UI"/>
                        </a:rPr>
                        <a:t> </a:t>
                      </a:r>
                      <a:r>
                        <a:rPr sz="1100" b="1" spc="10" dirty="0">
                          <a:latin typeface="Segoe UI"/>
                          <a:cs typeface="Segoe UI"/>
                        </a:rPr>
                        <a:t>Rejected</a:t>
                      </a:r>
                      <a:endParaRPr sz="1100">
                        <a:latin typeface="Segoe UI"/>
                        <a:cs typeface="Segoe UI"/>
                      </a:endParaRPr>
                    </a:p>
                  </a:txBody>
                  <a:tcPr marL="0" marR="0" marT="18415"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EAF1DD"/>
                    </a:solidFill>
                  </a:tcPr>
                </a:tc>
                <a:tc>
                  <a:txBody>
                    <a:bodyPr/>
                    <a:lstStyle/>
                    <a:p>
                      <a:pPr marL="54610" marR="46990" algn="just">
                        <a:lnSpc>
                          <a:spcPct val="110900"/>
                        </a:lnSpc>
                        <a:spcBef>
                          <a:spcPts val="145"/>
                        </a:spcBef>
                        <a:tabLst>
                          <a:tab pos="1040765" algn="l"/>
                        </a:tabLst>
                      </a:pPr>
                      <a:r>
                        <a:rPr sz="1100" spc="15" dirty="0">
                          <a:latin typeface="Segoe UI"/>
                          <a:cs typeface="Segoe UI"/>
                        </a:rPr>
                        <a:t>Project </a:t>
                      </a:r>
                      <a:r>
                        <a:rPr sz="1100" spc="10" dirty="0">
                          <a:latin typeface="Segoe UI"/>
                          <a:cs typeface="Segoe UI"/>
                        </a:rPr>
                        <a:t>with least  Payback </a:t>
                      </a:r>
                      <a:r>
                        <a:rPr sz="1100" spc="15" dirty="0">
                          <a:latin typeface="Segoe UI"/>
                          <a:cs typeface="Segoe UI"/>
                        </a:rPr>
                        <a:t>period  </a:t>
                      </a:r>
                      <a:r>
                        <a:rPr sz="1100" spc="20" dirty="0">
                          <a:latin typeface="Segoe UI"/>
                          <a:cs typeface="Segoe UI"/>
                        </a:rPr>
                        <a:t>s</a:t>
                      </a:r>
                      <a:r>
                        <a:rPr sz="1100" spc="10" dirty="0">
                          <a:latin typeface="Segoe UI"/>
                          <a:cs typeface="Segoe UI"/>
                        </a:rPr>
                        <a:t>h</a:t>
                      </a:r>
                      <a:r>
                        <a:rPr sz="1100" spc="25" dirty="0">
                          <a:latin typeface="Segoe UI"/>
                          <a:cs typeface="Segoe UI"/>
                        </a:rPr>
                        <a:t>o</a:t>
                      </a:r>
                      <a:r>
                        <a:rPr sz="1100" spc="20" dirty="0">
                          <a:latin typeface="Segoe UI"/>
                          <a:cs typeface="Segoe UI"/>
                        </a:rPr>
                        <a:t>ul</a:t>
                      </a:r>
                      <a:r>
                        <a:rPr sz="1100" dirty="0">
                          <a:latin typeface="Segoe UI"/>
                          <a:cs typeface="Segoe UI"/>
                        </a:rPr>
                        <a:t>d	</a:t>
                      </a:r>
                      <a:r>
                        <a:rPr sz="1100" spc="10" dirty="0">
                          <a:latin typeface="Segoe UI"/>
                          <a:cs typeface="Segoe UI"/>
                        </a:rPr>
                        <a:t>be  </a:t>
                      </a:r>
                      <a:r>
                        <a:rPr sz="1100" spc="15" dirty="0">
                          <a:latin typeface="Segoe UI"/>
                          <a:cs typeface="Segoe UI"/>
                        </a:rPr>
                        <a:t>selected</a:t>
                      </a:r>
                      <a:endParaRPr sz="1100">
                        <a:latin typeface="Segoe UI"/>
                        <a:cs typeface="Segoe UI"/>
                      </a:endParaRPr>
                    </a:p>
                  </a:txBody>
                  <a:tcPr marL="0" marR="0" marT="18415"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EAF1DD"/>
                    </a:solidFill>
                  </a:tcPr>
                </a:tc>
                <a:extLst>
                  <a:ext uri="{0D108BD9-81ED-4DB2-BD59-A6C34878D82A}">
                    <a16:rowId xmlns:a16="http://schemas.microsoft.com/office/drawing/2014/main" val="10001"/>
                  </a:ext>
                </a:extLst>
              </a:tr>
              <a:tr h="1197857">
                <a:tc vMerge="1">
                  <a:txBody>
                    <a:bodyPr/>
                    <a:lstStyle/>
                    <a:p>
                      <a:endParaRPr/>
                    </a:p>
                  </a:txBody>
                  <a:tcPr marL="0" marR="0" marT="18415"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EAF1DD"/>
                    </a:solidFill>
                  </a:tcPr>
                </a:tc>
                <a:tc>
                  <a:txBody>
                    <a:bodyPr/>
                    <a:lstStyle/>
                    <a:p>
                      <a:pPr marL="52705" marR="53340">
                        <a:lnSpc>
                          <a:spcPct val="110500"/>
                        </a:lnSpc>
                        <a:spcBef>
                          <a:spcPts val="150"/>
                        </a:spcBef>
                      </a:pPr>
                      <a:r>
                        <a:rPr sz="1100" b="1" spc="15" dirty="0">
                          <a:latin typeface="Segoe UI"/>
                          <a:cs typeface="Segoe UI"/>
                        </a:rPr>
                        <a:t>Accounting  </a:t>
                      </a:r>
                      <a:r>
                        <a:rPr sz="1100" b="1" spc="10" dirty="0">
                          <a:latin typeface="Segoe UI"/>
                          <a:cs typeface="Segoe UI"/>
                        </a:rPr>
                        <a:t>Rate </a:t>
                      </a:r>
                      <a:r>
                        <a:rPr sz="1100" b="1" spc="20" dirty="0">
                          <a:latin typeface="Segoe UI"/>
                          <a:cs typeface="Segoe UI"/>
                        </a:rPr>
                        <a:t>of  R</a:t>
                      </a:r>
                      <a:r>
                        <a:rPr sz="1100" b="1" spc="10" dirty="0">
                          <a:latin typeface="Segoe UI"/>
                          <a:cs typeface="Segoe UI"/>
                        </a:rPr>
                        <a:t>et</a:t>
                      </a:r>
                      <a:r>
                        <a:rPr sz="1100" b="1" spc="15" dirty="0">
                          <a:latin typeface="Segoe UI"/>
                          <a:cs typeface="Segoe UI"/>
                        </a:rPr>
                        <a:t>u</a:t>
                      </a:r>
                      <a:r>
                        <a:rPr sz="1100" b="1" spc="25" dirty="0">
                          <a:latin typeface="Segoe UI"/>
                          <a:cs typeface="Segoe UI"/>
                        </a:rPr>
                        <a:t>r</a:t>
                      </a:r>
                      <a:r>
                        <a:rPr sz="1100" b="1" spc="15" dirty="0">
                          <a:latin typeface="Segoe UI"/>
                          <a:cs typeface="Segoe UI"/>
                        </a:rPr>
                        <a:t>n</a:t>
                      </a:r>
                      <a:r>
                        <a:rPr sz="1100" b="1" spc="10" dirty="0">
                          <a:latin typeface="Segoe UI"/>
                          <a:cs typeface="Segoe UI"/>
                        </a:rPr>
                        <a:t>(</a:t>
                      </a:r>
                      <a:r>
                        <a:rPr sz="1100" b="1" spc="25" dirty="0">
                          <a:latin typeface="Segoe UI"/>
                          <a:cs typeface="Segoe UI"/>
                        </a:rPr>
                        <a:t>A</a:t>
                      </a:r>
                      <a:r>
                        <a:rPr sz="1100" b="1" spc="10" dirty="0">
                          <a:latin typeface="Segoe UI"/>
                          <a:cs typeface="Segoe UI"/>
                        </a:rPr>
                        <a:t>R</a:t>
                      </a:r>
                      <a:r>
                        <a:rPr sz="1100" b="1" spc="20" dirty="0">
                          <a:latin typeface="Segoe UI"/>
                          <a:cs typeface="Segoe UI"/>
                        </a:rPr>
                        <a:t>R</a:t>
                      </a:r>
                      <a:r>
                        <a:rPr sz="1100" b="1" dirty="0">
                          <a:latin typeface="Segoe UI"/>
                          <a:cs typeface="Segoe UI"/>
                        </a:rPr>
                        <a:t>)</a:t>
                      </a:r>
                      <a:endParaRPr sz="1100">
                        <a:latin typeface="Segoe UI"/>
                        <a:cs typeface="Segoe UI"/>
                      </a:endParaRPr>
                    </a:p>
                  </a:txBody>
                  <a:tcPr marL="0" marR="0" marT="19050"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EAF1DD"/>
                    </a:solidFill>
                  </a:tcPr>
                </a:tc>
                <a:tc>
                  <a:txBody>
                    <a:bodyPr/>
                    <a:lstStyle/>
                    <a:p>
                      <a:pPr marL="290830" indent="-229235">
                        <a:lnSpc>
                          <a:spcPct val="100000"/>
                        </a:lnSpc>
                        <a:spcBef>
                          <a:spcPts val="290"/>
                        </a:spcBef>
                        <a:buAutoNum type="romanLcParenBoth"/>
                        <a:tabLst>
                          <a:tab pos="291465" algn="l"/>
                        </a:tabLst>
                      </a:pPr>
                      <a:r>
                        <a:rPr sz="1100" dirty="0">
                          <a:latin typeface="Segoe UI"/>
                          <a:cs typeface="Segoe UI"/>
                        </a:rPr>
                        <a:t>When </a:t>
                      </a:r>
                      <a:r>
                        <a:rPr sz="1100" spc="-5" dirty="0">
                          <a:latin typeface="Segoe UI"/>
                          <a:cs typeface="Segoe UI"/>
                        </a:rPr>
                        <a:t>ARR≥</a:t>
                      </a:r>
                      <a:r>
                        <a:rPr sz="1100" spc="-30" dirty="0">
                          <a:latin typeface="Segoe UI"/>
                          <a:cs typeface="Segoe UI"/>
                        </a:rPr>
                        <a:t> </a:t>
                      </a:r>
                      <a:r>
                        <a:rPr sz="1100" spc="-5" dirty="0">
                          <a:latin typeface="Segoe UI"/>
                          <a:cs typeface="Segoe UI"/>
                        </a:rPr>
                        <a:t>Minimum</a:t>
                      </a:r>
                      <a:endParaRPr sz="1100">
                        <a:latin typeface="Segoe UI"/>
                        <a:cs typeface="Segoe UI"/>
                      </a:endParaRPr>
                    </a:p>
                    <a:p>
                      <a:pPr marL="290830">
                        <a:lnSpc>
                          <a:spcPct val="100000"/>
                        </a:lnSpc>
                        <a:spcBef>
                          <a:spcPts val="135"/>
                        </a:spcBef>
                      </a:pPr>
                      <a:r>
                        <a:rPr sz="1100" spc="-5" dirty="0">
                          <a:latin typeface="Segoe UI"/>
                          <a:cs typeface="Segoe UI"/>
                        </a:rPr>
                        <a:t>Acceptable Rate </a:t>
                      </a:r>
                      <a:r>
                        <a:rPr sz="1100" dirty="0">
                          <a:latin typeface="Segoe UI"/>
                          <a:cs typeface="Segoe UI"/>
                        </a:rPr>
                        <a:t>of</a:t>
                      </a:r>
                      <a:r>
                        <a:rPr sz="1100" spc="-30" dirty="0">
                          <a:latin typeface="Segoe UI"/>
                          <a:cs typeface="Segoe UI"/>
                        </a:rPr>
                        <a:t> </a:t>
                      </a:r>
                      <a:r>
                        <a:rPr sz="1100" spc="-5" dirty="0">
                          <a:latin typeface="Segoe UI"/>
                          <a:cs typeface="Segoe UI"/>
                        </a:rPr>
                        <a:t>Return:</a:t>
                      </a:r>
                      <a:endParaRPr sz="1100">
                        <a:latin typeface="Segoe UI"/>
                        <a:cs typeface="Segoe UI"/>
                      </a:endParaRPr>
                    </a:p>
                    <a:p>
                      <a:pPr marL="290830">
                        <a:lnSpc>
                          <a:spcPct val="100000"/>
                        </a:lnSpc>
                        <a:spcBef>
                          <a:spcPts val="140"/>
                        </a:spcBef>
                      </a:pPr>
                      <a:r>
                        <a:rPr sz="1100" b="1" spc="-5" dirty="0">
                          <a:latin typeface="Segoe UI"/>
                          <a:cs typeface="Segoe UI"/>
                        </a:rPr>
                        <a:t>Accepted</a:t>
                      </a:r>
                      <a:endParaRPr sz="1100">
                        <a:latin typeface="Segoe UI"/>
                        <a:cs typeface="Segoe UI"/>
                      </a:endParaRPr>
                    </a:p>
                    <a:p>
                      <a:pPr marL="290830" marR="45085" indent="-236220" algn="just">
                        <a:lnSpc>
                          <a:spcPct val="110900"/>
                        </a:lnSpc>
                        <a:spcBef>
                          <a:spcPts val="204"/>
                        </a:spcBef>
                        <a:buAutoNum type="romanLcParenBoth" startAt="2"/>
                        <a:tabLst>
                          <a:tab pos="291465" algn="l"/>
                        </a:tabLst>
                      </a:pPr>
                      <a:r>
                        <a:rPr sz="1100" dirty="0">
                          <a:latin typeface="Segoe UI"/>
                          <a:cs typeface="Segoe UI"/>
                        </a:rPr>
                        <a:t>When </a:t>
                      </a:r>
                      <a:r>
                        <a:rPr sz="1100" spc="-5" dirty="0">
                          <a:latin typeface="Segoe UI"/>
                          <a:cs typeface="Segoe UI"/>
                        </a:rPr>
                        <a:t>ARR </a:t>
                      </a:r>
                      <a:r>
                        <a:rPr sz="1100" dirty="0">
                          <a:latin typeface="Segoe UI"/>
                          <a:cs typeface="Segoe UI"/>
                        </a:rPr>
                        <a:t>≤ </a:t>
                      </a:r>
                      <a:r>
                        <a:rPr sz="1100" spc="-5" dirty="0">
                          <a:latin typeface="Segoe UI"/>
                          <a:cs typeface="Segoe UI"/>
                        </a:rPr>
                        <a:t>Minimum  Acceptable Rate </a:t>
                      </a:r>
                      <a:r>
                        <a:rPr sz="1100" dirty="0">
                          <a:latin typeface="Segoe UI"/>
                          <a:cs typeface="Segoe UI"/>
                        </a:rPr>
                        <a:t>of </a:t>
                      </a:r>
                      <a:r>
                        <a:rPr sz="1100" spc="-5" dirty="0">
                          <a:latin typeface="Segoe UI"/>
                          <a:cs typeface="Segoe UI"/>
                        </a:rPr>
                        <a:t>Return:  </a:t>
                      </a:r>
                      <a:r>
                        <a:rPr sz="1100" b="1" spc="-5" dirty="0">
                          <a:latin typeface="Segoe UI"/>
                          <a:cs typeface="Segoe UI"/>
                        </a:rPr>
                        <a:t>Rejected</a:t>
                      </a:r>
                      <a:endParaRPr sz="1100">
                        <a:latin typeface="Segoe UI"/>
                        <a:cs typeface="Segoe UI"/>
                      </a:endParaRPr>
                    </a:p>
                  </a:txBody>
                  <a:tcPr marL="0" marR="0" marT="36830"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EAF1DD"/>
                    </a:solidFill>
                  </a:tcPr>
                </a:tc>
                <a:tc>
                  <a:txBody>
                    <a:bodyPr/>
                    <a:lstStyle/>
                    <a:p>
                      <a:pPr marL="54610" marR="45720">
                        <a:lnSpc>
                          <a:spcPct val="110000"/>
                        </a:lnSpc>
                        <a:spcBef>
                          <a:spcPts val="160"/>
                        </a:spcBef>
                        <a:tabLst>
                          <a:tab pos="610870" algn="l"/>
                          <a:tab pos="942975" algn="l"/>
                          <a:tab pos="999490" algn="l"/>
                        </a:tabLst>
                      </a:pPr>
                      <a:r>
                        <a:rPr sz="1100" spc="5" dirty="0">
                          <a:latin typeface="Segoe UI"/>
                          <a:cs typeface="Segoe UI"/>
                        </a:rPr>
                        <a:t>P</a:t>
                      </a:r>
                      <a:r>
                        <a:rPr sz="1100" dirty="0">
                          <a:latin typeface="Segoe UI"/>
                          <a:cs typeface="Segoe UI"/>
                        </a:rPr>
                        <a:t>ro</a:t>
                      </a:r>
                      <a:r>
                        <a:rPr sz="1100" spc="-5" dirty="0">
                          <a:latin typeface="Segoe UI"/>
                          <a:cs typeface="Segoe UI"/>
                        </a:rPr>
                        <a:t>je</a:t>
                      </a:r>
                      <a:r>
                        <a:rPr sz="1100" spc="-10" dirty="0">
                          <a:latin typeface="Segoe UI"/>
                          <a:cs typeface="Segoe UI"/>
                        </a:rPr>
                        <a:t>c</a:t>
                      </a:r>
                      <a:r>
                        <a:rPr sz="1100" dirty="0">
                          <a:latin typeface="Segoe UI"/>
                          <a:cs typeface="Segoe UI"/>
                        </a:rPr>
                        <a:t>t	</a:t>
                      </a:r>
                      <a:r>
                        <a:rPr sz="1100" spc="-10" dirty="0">
                          <a:latin typeface="Segoe UI"/>
                          <a:cs typeface="Segoe UI"/>
                        </a:rPr>
                        <a:t>w</a:t>
                      </a:r>
                      <a:r>
                        <a:rPr sz="1100" spc="-5" dirty="0">
                          <a:latin typeface="Segoe UI"/>
                          <a:cs typeface="Segoe UI"/>
                        </a:rPr>
                        <a:t>it</a:t>
                      </a:r>
                      <a:r>
                        <a:rPr sz="1100" dirty="0">
                          <a:latin typeface="Segoe UI"/>
                          <a:cs typeface="Segoe UI"/>
                        </a:rPr>
                        <a:t>h		</a:t>
                      </a:r>
                      <a:r>
                        <a:rPr sz="1100" spc="-5" dirty="0">
                          <a:latin typeface="Segoe UI"/>
                          <a:cs typeface="Segoe UI"/>
                        </a:rPr>
                        <a:t>the  m</a:t>
                      </a:r>
                      <a:r>
                        <a:rPr sz="1100" dirty="0">
                          <a:latin typeface="Segoe UI"/>
                          <a:cs typeface="Segoe UI"/>
                        </a:rPr>
                        <a:t>a</a:t>
                      </a:r>
                      <a:r>
                        <a:rPr sz="1100" spc="-5" dirty="0">
                          <a:latin typeface="Segoe UI"/>
                          <a:cs typeface="Segoe UI"/>
                        </a:rPr>
                        <a:t>ximu</a:t>
                      </a:r>
                      <a:r>
                        <a:rPr sz="1100" dirty="0">
                          <a:latin typeface="Segoe UI"/>
                          <a:cs typeface="Segoe UI"/>
                        </a:rPr>
                        <a:t>m	</a:t>
                      </a:r>
                      <a:r>
                        <a:rPr sz="1100" spc="-5" dirty="0">
                          <a:latin typeface="Segoe UI"/>
                          <a:cs typeface="Segoe UI"/>
                        </a:rPr>
                        <a:t>AR</a:t>
                      </a:r>
                      <a:r>
                        <a:rPr sz="1100" dirty="0">
                          <a:latin typeface="Segoe UI"/>
                          <a:cs typeface="Segoe UI"/>
                        </a:rPr>
                        <a:t>R</a:t>
                      </a:r>
                      <a:endParaRPr sz="1100">
                        <a:latin typeface="Segoe UI"/>
                        <a:cs typeface="Segoe UI"/>
                      </a:endParaRPr>
                    </a:p>
                    <a:p>
                      <a:pPr marL="54610">
                        <a:lnSpc>
                          <a:spcPct val="100000"/>
                        </a:lnSpc>
                        <a:spcBef>
                          <a:spcPts val="145"/>
                        </a:spcBef>
                        <a:tabLst>
                          <a:tab pos="1045210" algn="l"/>
                        </a:tabLst>
                      </a:pPr>
                      <a:r>
                        <a:rPr sz="1100" spc="-5" dirty="0">
                          <a:latin typeface="Segoe UI"/>
                          <a:cs typeface="Segoe UI"/>
                        </a:rPr>
                        <a:t>should	be</a:t>
                      </a:r>
                      <a:endParaRPr sz="1100">
                        <a:latin typeface="Segoe UI"/>
                        <a:cs typeface="Segoe UI"/>
                      </a:endParaRPr>
                    </a:p>
                    <a:p>
                      <a:pPr marL="54610">
                        <a:lnSpc>
                          <a:spcPct val="100000"/>
                        </a:lnSpc>
                        <a:spcBef>
                          <a:spcPts val="140"/>
                        </a:spcBef>
                      </a:pPr>
                      <a:r>
                        <a:rPr sz="1100" spc="-5" dirty="0">
                          <a:latin typeface="Segoe UI"/>
                          <a:cs typeface="Segoe UI"/>
                        </a:rPr>
                        <a:t>selected.</a:t>
                      </a:r>
                      <a:endParaRPr sz="1100">
                        <a:latin typeface="Segoe UI"/>
                        <a:cs typeface="Segoe UI"/>
                      </a:endParaRPr>
                    </a:p>
                  </a:txBody>
                  <a:tcPr marL="0" marR="0" marT="20320"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EAF1DD"/>
                    </a:solidFill>
                  </a:tcPr>
                </a:tc>
                <a:extLst>
                  <a:ext uri="{0D108BD9-81ED-4DB2-BD59-A6C34878D82A}">
                    <a16:rowId xmlns:a16="http://schemas.microsoft.com/office/drawing/2014/main" val="10002"/>
                  </a:ext>
                </a:extLst>
              </a:tr>
            </a:tbl>
          </a:graphicData>
        </a:graphic>
      </p:graphicFrame>
      <p:sp>
        <p:nvSpPr>
          <p:cNvPr id="19" name="object 19"/>
          <p:cNvSpPr/>
          <p:nvPr/>
        </p:nvSpPr>
        <p:spPr>
          <a:xfrm>
            <a:off x="914400" y="4337253"/>
            <a:ext cx="310515" cy="264782"/>
          </a:xfrm>
          <a:prstGeom prst="rect">
            <a:avLst/>
          </a:prstGeom>
          <a:blipFill>
            <a:blip r:embed="rId2" cstate="print"/>
            <a:stretch>
              <a:fillRect/>
            </a:stretch>
          </a:blipFill>
        </p:spPr>
        <p:txBody>
          <a:bodyPr wrap="square" lIns="0" tIns="0" rIns="0" bIns="0" rtlCol="0"/>
          <a:lstStyle/>
          <a:p>
            <a:endParaRP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txBox="1"/>
          <p:nvPr/>
        </p:nvSpPr>
        <p:spPr>
          <a:xfrm>
            <a:off x="1639316" y="734060"/>
            <a:ext cx="316865" cy="193675"/>
          </a:xfrm>
          <a:prstGeom prst="rect">
            <a:avLst/>
          </a:prstGeom>
        </p:spPr>
        <p:txBody>
          <a:bodyPr vert="horz" wrap="square" lIns="0" tIns="12700" rIns="0" bIns="0" rtlCol="0">
            <a:spAutoFit/>
          </a:bodyPr>
          <a:lstStyle/>
          <a:p>
            <a:pPr marL="12700">
              <a:lnSpc>
                <a:spcPct val="100000"/>
              </a:lnSpc>
              <a:spcBef>
                <a:spcPts val="100"/>
              </a:spcBef>
            </a:pPr>
            <a:r>
              <a:rPr sz="1100" b="1" spc="25" dirty="0">
                <a:solidFill>
                  <a:srgbClr val="FFFFFF"/>
                </a:solidFill>
                <a:latin typeface="Segoe UI"/>
                <a:cs typeface="Segoe UI"/>
              </a:rPr>
              <a:t>7</a:t>
            </a:r>
            <a:r>
              <a:rPr sz="1100" b="1" spc="10" dirty="0">
                <a:solidFill>
                  <a:srgbClr val="FFFFFF"/>
                </a:solidFill>
                <a:latin typeface="Segoe UI"/>
                <a:cs typeface="Segoe UI"/>
              </a:rPr>
              <a:t>.</a:t>
            </a:r>
            <a:r>
              <a:rPr sz="1100" b="1" spc="25" dirty="0">
                <a:solidFill>
                  <a:srgbClr val="FFFFFF"/>
                </a:solidFill>
                <a:latin typeface="Segoe UI"/>
                <a:cs typeface="Segoe UI"/>
              </a:rPr>
              <a:t>50</a:t>
            </a:r>
            <a:endParaRPr sz="1100">
              <a:latin typeface="Segoe UI"/>
              <a:cs typeface="Segoe UI"/>
            </a:endParaRPr>
          </a:p>
        </p:txBody>
      </p:sp>
      <p:graphicFrame>
        <p:nvGraphicFramePr>
          <p:cNvPr id="4" name="object 4"/>
          <p:cNvGraphicFramePr>
            <a:graphicFrameLocks noGrp="1"/>
          </p:cNvGraphicFramePr>
          <p:nvPr/>
        </p:nvGraphicFramePr>
        <p:xfrm>
          <a:off x="914400" y="1269491"/>
          <a:ext cx="5249542" cy="2587751"/>
        </p:xfrm>
        <a:graphic>
          <a:graphicData uri="http://schemas.openxmlformats.org/drawingml/2006/table">
            <a:tbl>
              <a:tblPr firstRow="1" bandRow="1">
                <a:tableStyleId>{2D5ABB26-0587-4C30-8999-92F81FD0307C}</a:tableStyleId>
              </a:tblPr>
              <a:tblGrid>
                <a:gridCol w="969010">
                  <a:extLst>
                    <a:ext uri="{9D8B030D-6E8A-4147-A177-3AD203B41FA5}">
                      <a16:colId xmlns:a16="http://schemas.microsoft.com/office/drawing/2014/main" val="20000"/>
                    </a:ext>
                  </a:extLst>
                </a:gridCol>
                <a:gridCol w="970279">
                  <a:extLst>
                    <a:ext uri="{9D8B030D-6E8A-4147-A177-3AD203B41FA5}">
                      <a16:colId xmlns:a16="http://schemas.microsoft.com/office/drawing/2014/main" val="20001"/>
                    </a:ext>
                  </a:extLst>
                </a:gridCol>
                <a:gridCol w="2056764">
                  <a:extLst>
                    <a:ext uri="{9D8B030D-6E8A-4147-A177-3AD203B41FA5}">
                      <a16:colId xmlns:a16="http://schemas.microsoft.com/office/drawing/2014/main" val="20002"/>
                    </a:ext>
                  </a:extLst>
                </a:gridCol>
                <a:gridCol w="1253489">
                  <a:extLst>
                    <a:ext uri="{9D8B030D-6E8A-4147-A177-3AD203B41FA5}">
                      <a16:colId xmlns:a16="http://schemas.microsoft.com/office/drawing/2014/main" val="20003"/>
                    </a:ext>
                  </a:extLst>
                </a:gridCol>
              </a:tblGrid>
              <a:tr h="801623">
                <a:tc rowSpan="3">
                  <a:txBody>
                    <a:bodyPr/>
                    <a:lstStyle/>
                    <a:p>
                      <a:pPr marL="100330">
                        <a:lnSpc>
                          <a:spcPct val="100000"/>
                        </a:lnSpc>
                        <a:spcBef>
                          <a:spcPts val="300"/>
                        </a:spcBef>
                      </a:pPr>
                      <a:r>
                        <a:rPr sz="1100" b="1" spc="15" dirty="0">
                          <a:latin typeface="Segoe UI"/>
                          <a:cs typeface="Segoe UI"/>
                        </a:rPr>
                        <a:t>Discounted</a:t>
                      </a:r>
                      <a:endParaRPr sz="1100">
                        <a:latin typeface="Segoe UI"/>
                        <a:cs typeface="Segoe UI"/>
                      </a:endParaRPr>
                    </a:p>
                  </a:txBody>
                  <a:tcPr marL="0" marR="0" marT="38100"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EAF1DD"/>
                    </a:solidFill>
                  </a:tcPr>
                </a:tc>
                <a:tc>
                  <a:txBody>
                    <a:bodyPr/>
                    <a:lstStyle/>
                    <a:p>
                      <a:pPr marL="52705" marR="48895">
                        <a:lnSpc>
                          <a:spcPct val="110000"/>
                        </a:lnSpc>
                        <a:spcBef>
                          <a:spcPts val="170"/>
                        </a:spcBef>
                      </a:pPr>
                      <a:r>
                        <a:rPr sz="1100" b="1" spc="15" dirty="0">
                          <a:latin typeface="Segoe UI"/>
                          <a:cs typeface="Segoe UI"/>
                        </a:rPr>
                        <a:t>Net Present  </a:t>
                      </a:r>
                      <a:r>
                        <a:rPr sz="1100" b="1" spc="10" dirty="0">
                          <a:latin typeface="Segoe UI"/>
                          <a:cs typeface="Segoe UI"/>
                        </a:rPr>
                        <a:t>Value</a:t>
                      </a:r>
                      <a:r>
                        <a:rPr sz="1100" b="1" spc="-10" dirty="0">
                          <a:latin typeface="Segoe UI"/>
                          <a:cs typeface="Segoe UI"/>
                        </a:rPr>
                        <a:t> </a:t>
                      </a:r>
                      <a:r>
                        <a:rPr sz="1100" b="1" spc="15" dirty="0">
                          <a:latin typeface="Segoe UI"/>
                          <a:cs typeface="Segoe UI"/>
                        </a:rPr>
                        <a:t>(NPV)</a:t>
                      </a:r>
                      <a:endParaRPr sz="1100">
                        <a:latin typeface="Segoe UI"/>
                        <a:cs typeface="Segoe UI"/>
                      </a:endParaRPr>
                    </a:p>
                  </a:txBody>
                  <a:tcPr marL="0" marR="0" marT="21590"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EAF1DD"/>
                    </a:solidFill>
                  </a:tcPr>
                </a:tc>
                <a:tc>
                  <a:txBody>
                    <a:bodyPr/>
                    <a:lstStyle/>
                    <a:p>
                      <a:pPr marL="222250" indent="-168275">
                        <a:lnSpc>
                          <a:spcPct val="100000"/>
                        </a:lnSpc>
                        <a:spcBef>
                          <a:spcPts val="300"/>
                        </a:spcBef>
                        <a:buAutoNum type="romanLcParenBoth"/>
                        <a:tabLst>
                          <a:tab pos="222885" algn="l"/>
                        </a:tabLst>
                      </a:pPr>
                      <a:r>
                        <a:rPr sz="1100" spc="10" dirty="0">
                          <a:latin typeface="Segoe UI"/>
                          <a:cs typeface="Segoe UI"/>
                        </a:rPr>
                        <a:t>When NPV </a:t>
                      </a:r>
                      <a:r>
                        <a:rPr sz="1100" dirty="0">
                          <a:latin typeface="Segoe UI"/>
                          <a:cs typeface="Segoe UI"/>
                        </a:rPr>
                        <a:t>&gt; </a:t>
                      </a:r>
                      <a:r>
                        <a:rPr sz="1100" spc="5" dirty="0">
                          <a:latin typeface="Segoe UI"/>
                          <a:cs typeface="Segoe UI"/>
                        </a:rPr>
                        <a:t>0:</a:t>
                      </a:r>
                      <a:r>
                        <a:rPr sz="1100" spc="60" dirty="0">
                          <a:latin typeface="Segoe UI"/>
                          <a:cs typeface="Segoe UI"/>
                        </a:rPr>
                        <a:t> </a:t>
                      </a:r>
                      <a:r>
                        <a:rPr sz="1100" b="1" spc="15" dirty="0">
                          <a:latin typeface="Segoe UI"/>
                          <a:cs typeface="Segoe UI"/>
                        </a:rPr>
                        <a:t>Accepted</a:t>
                      </a:r>
                      <a:endParaRPr sz="1100">
                        <a:latin typeface="Segoe UI"/>
                        <a:cs typeface="Segoe UI"/>
                      </a:endParaRPr>
                    </a:p>
                    <a:p>
                      <a:pPr marL="257175" indent="-203200">
                        <a:lnSpc>
                          <a:spcPct val="100000"/>
                        </a:lnSpc>
                        <a:spcBef>
                          <a:spcPts val="340"/>
                        </a:spcBef>
                        <a:buAutoNum type="romanLcParenBoth"/>
                        <a:tabLst>
                          <a:tab pos="257810" algn="l"/>
                        </a:tabLst>
                      </a:pPr>
                      <a:r>
                        <a:rPr sz="1100" spc="15" dirty="0">
                          <a:latin typeface="Segoe UI"/>
                          <a:cs typeface="Segoe UI"/>
                        </a:rPr>
                        <a:t>When </a:t>
                      </a:r>
                      <a:r>
                        <a:rPr sz="1100" spc="10" dirty="0">
                          <a:latin typeface="Segoe UI"/>
                          <a:cs typeface="Segoe UI"/>
                        </a:rPr>
                        <a:t>NPV </a:t>
                      </a:r>
                      <a:r>
                        <a:rPr sz="1100" dirty="0">
                          <a:latin typeface="Segoe UI"/>
                          <a:cs typeface="Segoe UI"/>
                        </a:rPr>
                        <a:t>&lt; </a:t>
                      </a:r>
                      <a:r>
                        <a:rPr sz="1100" spc="5" dirty="0">
                          <a:latin typeface="Segoe UI"/>
                          <a:cs typeface="Segoe UI"/>
                        </a:rPr>
                        <a:t>0:</a:t>
                      </a:r>
                      <a:r>
                        <a:rPr sz="1100" spc="45" dirty="0">
                          <a:latin typeface="Segoe UI"/>
                          <a:cs typeface="Segoe UI"/>
                        </a:rPr>
                        <a:t> </a:t>
                      </a:r>
                      <a:r>
                        <a:rPr sz="1100" b="1" spc="15" dirty="0">
                          <a:latin typeface="Segoe UI"/>
                          <a:cs typeface="Segoe UI"/>
                        </a:rPr>
                        <a:t>Rejected</a:t>
                      </a:r>
                      <a:endParaRPr sz="1100">
                        <a:latin typeface="Segoe UI"/>
                        <a:cs typeface="Segoe UI"/>
                      </a:endParaRPr>
                    </a:p>
                  </a:txBody>
                  <a:tcPr marL="0" marR="0" marT="38100"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EAF1DD"/>
                    </a:solidFill>
                  </a:tcPr>
                </a:tc>
                <a:tc>
                  <a:txBody>
                    <a:bodyPr/>
                    <a:lstStyle/>
                    <a:p>
                      <a:pPr marL="54610" marR="46355" algn="just">
                        <a:lnSpc>
                          <a:spcPct val="110600"/>
                        </a:lnSpc>
                        <a:spcBef>
                          <a:spcPts val="165"/>
                        </a:spcBef>
                      </a:pPr>
                      <a:r>
                        <a:rPr sz="1100" spc="15" dirty="0">
                          <a:latin typeface="Segoe UI"/>
                          <a:cs typeface="Segoe UI"/>
                        </a:rPr>
                        <a:t>Project </a:t>
                      </a:r>
                      <a:r>
                        <a:rPr sz="1100" spc="10" dirty="0">
                          <a:latin typeface="Segoe UI"/>
                          <a:cs typeface="Segoe UI"/>
                        </a:rPr>
                        <a:t>with the  </a:t>
                      </a:r>
                      <a:r>
                        <a:rPr sz="1100" spc="15" dirty="0">
                          <a:latin typeface="Segoe UI"/>
                          <a:cs typeface="Segoe UI"/>
                        </a:rPr>
                        <a:t>highest positive  </a:t>
                      </a:r>
                      <a:r>
                        <a:rPr sz="1100" spc="10" dirty="0">
                          <a:latin typeface="Segoe UI"/>
                          <a:cs typeface="Segoe UI"/>
                        </a:rPr>
                        <a:t>NPV </a:t>
                      </a:r>
                      <a:r>
                        <a:rPr sz="1100" spc="15" dirty="0">
                          <a:latin typeface="Segoe UI"/>
                          <a:cs typeface="Segoe UI"/>
                        </a:rPr>
                        <a:t>should </a:t>
                      </a:r>
                      <a:r>
                        <a:rPr sz="1100" spc="10" dirty="0">
                          <a:latin typeface="Segoe UI"/>
                          <a:cs typeface="Segoe UI"/>
                        </a:rPr>
                        <a:t>be  </a:t>
                      </a:r>
                      <a:r>
                        <a:rPr sz="1100" spc="15" dirty="0">
                          <a:latin typeface="Segoe UI"/>
                          <a:cs typeface="Segoe UI"/>
                        </a:rPr>
                        <a:t>selected</a:t>
                      </a:r>
                      <a:endParaRPr sz="1100">
                        <a:latin typeface="Segoe UI"/>
                        <a:cs typeface="Segoe UI"/>
                      </a:endParaRPr>
                    </a:p>
                  </a:txBody>
                  <a:tcPr marL="0" marR="0" marT="20955"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EAF1DD"/>
                    </a:solidFill>
                  </a:tcPr>
                </a:tc>
                <a:extLst>
                  <a:ext uri="{0D108BD9-81ED-4DB2-BD59-A6C34878D82A}">
                    <a16:rowId xmlns:a16="http://schemas.microsoft.com/office/drawing/2014/main" val="10000"/>
                  </a:ext>
                </a:extLst>
              </a:tr>
              <a:tr h="986028">
                <a:tc vMerge="1">
                  <a:txBody>
                    <a:bodyPr/>
                    <a:lstStyle/>
                    <a:p>
                      <a:endParaRPr/>
                    </a:p>
                  </a:txBody>
                  <a:tcPr marL="0" marR="0" marT="38100"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EAF1DD"/>
                    </a:solidFill>
                  </a:tcPr>
                </a:tc>
                <a:tc>
                  <a:txBody>
                    <a:bodyPr/>
                    <a:lstStyle/>
                    <a:p>
                      <a:pPr marL="52705" marR="93980">
                        <a:lnSpc>
                          <a:spcPct val="110000"/>
                        </a:lnSpc>
                        <a:spcBef>
                          <a:spcPts val="160"/>
                        </a:spcBef>
                      </a:pPr>
                      <a:r>
                        <a:rPr sz="1100" b="1" spc="15" dirty="0">
                          <a:latin typeface="Segoe UI"/>
                          <a:cs typeface="Segoe UI"/>
                        </a:rPr>
                        <a:t>P</a:t>
                      </a:r>
                      <a:r>
                        <a:rPr sz="1100" b="1" spc="25" dirty="0">
                          <a:latin typeface="Segoe UI"/>
                          <a:cs typeface="Segoe UI"/>
                        </a:rPr>
                        <a:t>r</a:t>
                      </a:r>
                      <a:r>
                        <a:rPr sz="1100" b="1" spc="20" dirty="0">
                          <a:latin typeface="Segoe UI"/>
                          <a:cs typeface="Segoe UI"/>
                        </a:rPr>
                        <a:t>o</a:t>
                      </a:r>
                      <a:r>
                        <a:rPr sz="1100" b="1" spc="5" dirty="0">
                          <a:latin typeface="Segoe UI"/>
                          <a:cs typeface="Segoe UI"/>
                        </a:rPr>
                        <a:t>f</a:t>
                      </a:r>
                      <a:r>
                        <a:rPr sz="1100" b="1" spc="20" dirty="0">
                          <a:latin typeface="Segoe UI"/>
                          <a:cs typeface="Segoe UI"/>
                        </a:rPr>
                        <a:t>i</a:t>
                      </a:r>
                      <a:r>
                        <a:rPr sz="1100" b="1" spc="10" dirty="0">
                          <a:latin typeface="Segoe UI"/>
                          <a:cs typeface="Segoe UI"/>
                        </a:rPr>
                        <a:t>t</a:t>
                      </a:r>
                      <a:r>
                        <a:rPr sz="1100" b="1" spc="15" dirty="0">
                          <a:latin typeface="Segoe UI"/>
                          <a:cs typeface="Segoe UI"/>
                        </a:rPr>
                        <a:t>a</a:t>
                      </a:r>
                      <a:r>
                        <a:rPr sz="1100" b="1" spc="20" dirty="0">
                          <a:latin typeface="Segoe UI"/>
                          <a:cs typeface="Segoe UI"/>
                        </a:rPr>
                        <a:t>bi</a:t>
                      </a:r>
                      <a:r>
                        <a:rPr sz="1100" b="1" spc="5" dirty="0">
                          <a:latin typeface="Segoe UI"/>
                          <a:cs typeface="Segoe UI"/>
                        </a:rPr>
                        <a:t>l</a:t>
                      </a:r>
                      <a:r>
                        <a:rPr sz="1100" b="1" spc="20" dirty="0">
                          <a:latin typeface="Segoe UI"/>
                          <a:cs typeface="Segoe UI"/>
                        </a:rPr>
                        <a:t>i</a:t>
                      </a:r>
                      <a:r>
                        <a:rPr sz="1100" b="1" spc="10" dirty="0">
                          <a:latin typeface="Segoe UI"/>
                          <a:cs typeface="Segoe UI"/>
                        </a:rPr>
                        <a:t>t</a:t>
                      </a:r>
                      <a:r>
                        <a:rPr sz="1100" b="1" dirty="0">
                          <a:latin typeface="Segoe UI"/>
                          <a:cs typeface="Segoe UI"/>
                        </a:rPr>
                        <a:t>y  </a:t>
                      </a:r>
                      <a:r>
                        <a:rPr sz="1100" b="1" spc="15" dirty="0">
                          <a:latin typeface="Segoe UI"/>
                          <a:cs typeface="Segoe UI"/>
                        </a:rPr>
                        <a:t>Index(PI)</a:t>
                      </a:r>
                      <a:endParaRPr sz="1100">
                        <a:latin typeface="Segoe UI"/>
                        <a:cs typeface="Segoe UI"/>
                      </a:endParaRPr>
                    </a:p>
                  </a:txBody>
                  <a:tcPr marL="0" marR="0" marT="20320"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EAF1DD"/>
                    </a:solidFill>
                  </a:tcPr>
                </a:tc>
                <a:tc>
                  <a:txBody>
                    <a:bodyPr/>
                    <a:lstStyle/>
                    <a:p>
                      <a:pPr marL="222250" indent="-168275">
                        <a:lnSpc>
                          <a:spcPct val="100000"/>
                        </a:lnSpc>
                        <a:spcBef>
                          <a:spcPts val="290"/>
                        </a:spcBef>
                        <a:buAutoNum type="romanLcParenBoth"/>
                        <a:tabLst>
                          <a:tab pos="222885" algn="l"/>
                        </a:tabLst>
                      </a:pPr>
                      <a:r>
                        <a:rPr sz="1100" spc="10" dirty="0">
                          <a:latin typeface="Segoe UI"/>
                          <a:cs typeface="Segoe UI"/>
                        </a:rPr>
                        <a:t>When PI </a:t>
                      </a:r>
                      <a:r>
                        <a:rPr sz="1100" dirty="0">
                          <a:latin typeface="Segoe UI"/>
                          <a:cs typeface="Segoe UI"/>
                        </a:rPr>
                        <a:t>&gt; </a:t>
                      </a:r>
                      <a:r>
                        <a:rPr sz="1100" spc="5" dirty="0">
                          <a:latin typeface="Segoe UI"/>
                          <a:cs typeface="Segoe UI"/>
                        </a:rPr>
                        <a:t>1:</a:t>
                      </a:r>
                      <a:r>
                        <a:rPr sz="1100" spc="100" dirty="0">
                          <a:latin typeface="Segoe UI"/>
                          <a:cs typeface="Segoe UI"/>
                        </a:rPr>
                        <a:t> </a:t>
                      </a:r>
                      <a:r>
                        <a:rPr sz="1100" b="1" spc="15" dirty="0">
                          <a:latin typeface="Segoe UI"/>
                          <a:cs typeface="Segoe UI"/>
                        </a:rPr>
                        <a:t>Accepted</a:t>
                      </a:r>
                      <a:endParaRPr sz="1100">
                        <a:latin typeface="Segoe UI"/>
                        <a:cs typeface="Segoe UI"/>
                      </a:endParaRPr>
                    </a:p>
                    <a:p>
                      <a:pPr marL="328930" indent="-274955">
                        <a:lnSpc>
                          <a:spcPct val="100000"/>
                        </a:lnSpc>
                        <a:spcBef>
                          <a:spcPts val="335"/>
                        </a:spcBef>
                        <a:buAutoNum type="romanLcParenBoth"/>
                        <a:tabLst>
                          <a:tab pos="329565" algn="l"/>
                        </a:tabLst>
                      </a:pPr>
                      <a:r>
                        <a:rPr sz="1100" spc="15" dirty="0">
                          <a:latin typeface="Segoe UI"/>
                          <a:cs typeface="Segoe UI"/>
                        </a:rPr>
                        <a:t>When</a:t>
                      </a:r>
                      <a:r>
                        <a:rPr sz="1100" spc="20" dirty="0">
                          <a:latin typeface="Segoe UI"/>
                          <a:cs typeface="Segoe UI"/>
                        </a:rPr>
                        <a:t> </a:t>
                      </a:r>
                      <a:r>
                        <a:rPr sz="1100" spc="15" dirty="0">
                          <a:latin typeface="Segoe UI"/>
                          <a:cs typeface="Segoe UI"/>
                        </a:rPr>
                        <a:t>PI&lt;1:</a:t>
                      </a:r>
                      <a:r>
                        <a:rPr sz="1100" b="1" spc="15" dirty="0">
                          <a:latin typeface="Segoe UI"/>
                          <a:cs typeface="Segoe UI"/>
                        </a:rPr>
                        <a:t>Rejected</a:t>
                      </a:r>
                      <a:endParaRPr sz="1100">
                        <a:latin typeface="Segoe UI"/>
                        <a:cs typeface="Segoe UI"/>
                      </a:endParaRPr>
                    </a:p>
                  </a:txBody>
                  <a:tcPr marL="0" marR="0" marT="36830"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EAF1DD"/>
                    </a:solidFill>
                  </a:tcPr>
                </a:tc>
                <a:tc>
                  <a:txBody>
                    <a:bodyPr/>
                    <a:lstStyle/>
                    <a:p>
                      <a:pPr marL="54610" marR="46990" algn="just">
                        <a:lnSpc>
                          <a:spcPct val="110700"/>
                        </a:lnSpc>
                        <a:spcBef>
                          <a:spcPts val="150"/>
                        </a:spcBef>
                        <a:tabLst>
                          <a:tab pos="929640" algn="l"/>
                        </a:tabLst>
                      </a:pPr>
                      <a:r>
                        <a:rPr sz="1100" spc="15" dirty="0">
                          <a:latin typeface="Segoe UI"/>
                          <a:cs typeface="Segoe UI"/>
                        </a:rPr>
                        <a:t>When Net</a:t>
                      </a:r>
                      <a:r>
                        <a:rPr sz="1100" spc="-180" dirty="0">
                          <a:latin typeface="Segoe UI"/>
                          <a:cs typeface="Segoe UI"/>
                        </a:rPr>
                        <a:t> </a:t>
                      </a:r>
                      <a:r>
                        <a:rPr sz="1100" spc="15" dirty="0">
                          <a:latin typeface="Segoe UI"/>
                          <a:cs typeface="Segoe UI"/>
                        </a:rPr>
                        <a:t>Present  Value </a:t>
                      </a:r>
                      <a:r>
                        <a:rPr sz="1100" dirty="0">
                          <a:latin typeface="Segoe UI"/>
                          <a:cs typeface="Segoe UI"/>
                        </a:rPr>
                        <a:t>is </a:t>
                      </a:r>
                      <a:r>
                        <a:rPr sz="1100" spc="10" dirty="0">
                          <a:latin typeface="Segoe UI"/>
                          <a:cs typeface="Segoe UI"/>
                        </a:rPr>
                        <a:t>same  </a:t>
                      </a:r>
                      <a:r>
                        <a:rPr sz="1100" spc="20" dirty="0">
                          <a:latin typeface="Segoe UI"/>
                          <a:cs typeface="Segoe UI"/>
                        </a:rPr>
                        <a:t>p</a:t>
                      </a:r>
                      <a:r>
                        <a:rPr sz="1100" spc="10" dirty="0">
                          <a:latin typeface="Segoe UI"/>
                          <a:cs typeface="Segoe UI"/>
                        </a:rPr>
                        <a:t>r</a:t>
                      </a:r>
                      <a:r>
                        <a:rPr sz="1100" spc="25" dirty="0">
                          <a:latin typeface="Segoe UI"/>
                          <a:cs typeface="Segoe UI"/>
                        </a:rPr>
                        <a:t>o</a:t>
                      </a:r>
                      <a:r>
                        <a:rPr sz="1100" spc="20" dirty="0">
                          <a:latin typeface="Segoe UI"/>
                          <a:cs typeface="Segoe UI"/>
                        </a:rPr>
                        <a:t>je</a:t>
                      </a:r>
                      <a:r>
                        <a:rPr sz="1100" spc="15" dirty="0">
                          <a:latin typeface="Segoe UI"/>
                          <a:cs typeface="Segoe UI"/>
                        </a:rPr>
                        <a:t>c</a:t>
                      </a:r>
                      <a:r>
                        <a:rPr sz="1100" dirty="0">
                          <a:latin typeface="Segoe UI"/>
                          <a:cs typeface="Segoe UI"/>
                        </a:rPr>
                        <a:t>t	</a:t>
                      </a:r>
                      <a:r>
                        <a:rPr sz="1100" spc="15" dirty="0">
                          <a:latin typeface="Segoe UI"/>
                          <a:cs typeface="Segoe UI"/>
                        </a:rPr>
                        <a:t>w</a:t>
                      </a:r>
                      <a:r>
                        <a:rPr sz="1100" spc="20" dirty="0">
                          <a:latin typeface="Segoe UI"/>
                          <a:cs typeface="Segoe UI"/>
                        </a:rPr>
                        <a:t>i</a:t>
                      </a:r>
                      <a:r>
                        <a:rPr sz="1100" spc="10" dirty="0">
                          <a:latin typeface="Segoe UI"/>
                          <a:cs typeface="Segoe UI"/>
                        </a:rPr>
                        <a:t>th  </a:t>
                      </a:r>
                      <a:r>
                        <a:rPr sz="1100" spc="15" dirty="0">
                          <a:latin typeface="Segoe UI"/>
                          <a:cs typeface="Segoe UI"/>
                        </a:rPr>
                        <a:t>Highest </a:t>
                      </a:r>
                      <a:r>
                        <a:rPr sz="1100" spc="10" dirty="0">
                          <a:latin typeface="Segoe UI"/>
                          <a:cs typeface="Segoe UI"/>
                        </a:rPr>
                        <a:t>PI </a:t>
                      </a:r>
                      <a:r>
                        <a:rPr sz="1100" spc="15" dirty="0">
                          <a:latin typeface="Segoe UI"/>
                          <a:cs typeface="Segoe UI"/>
                        </a:rPr>
                        <a:t>should  </a:t>
                      </a:r>
                      <a:r>
                        <a:rPr sz="1100" spc="10" dirty="0">
                          <a:latin typeface="Segoe UI"/>
                          <a:cs typeface="Segoe UI"/>
                        </a:rPr>
                        <a:t>be</a:t>
                      </a:r>
                      <a:r>
                        <a:rPr sz="1100" spc="30" dirty="0">
                          <a:latin typeface="Segoe UI"/>
                          <a:cs typeface="Segoe UI"/>
                        </a:rPr>
                        <a:t> </a:t>
                      </a:r>
                      <a:r>
                        <a:rPr sz="1100" spc="15" dirty="0">
                          <a:latin typeface="Segoe UI"/>
                          <a:cs typeface="Segoe UI"/>
                        </a:rPr>
                        <a:t>selected</a:t>
                      </a:r>
                      <a:endParaRPr sz="1100">
                        <a:latin typeface="Segoe UI"/>
                        <a:cs typeface="Segoe UI"/>
                      </a:endParaRPr>
                    </a:p>
                  </a:txBody>
                  <a:tcPr marL="0" marR="0" marT="19050"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EAF1DD"/>
                    </a:solidFill>
                  </a:tcPr>
                </a:tc>
                <a:extLst>
                  <a:ext uri="{0D108BD9-81ED-4DB2-BD59-A6C34878D82A}">
                    <a16:rowId xmlns:a16="http://schemas.microsoft.com/office/drawing/2014/main" val="10001"/>
                  </a:ext>
                </a:extLst>
              </a:tr>
              <a:tr h="800100">
                <a:tc vMerge="1">
                  <a:txBody>
                    <a:bodyPr/>
                    <a:lstStyle/>
                    <a:p>
                      <a:endParaRPr/>
                    </a:p>
                  </a:txBody>
                  <a:tcPr marL="0" marR="0" marT="38100"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EAF1DD"/>
                    </a:solidFill>
                  </a:tcPr>
                </a:tc>
                <a:tc>
                  <a:txBody>
                    <a:bodyPr/>
                    <a:lstStyle/>
                    <a:p>
                      <a:pPr marL="52705" marR="48260">
                        <a:lnSpc>
                          <a:spcPct val="110500"/>
                        </a:lnSpc>
                        <a:spcBef>
                          <a:spcPts val="150"/>
                        </a:spcBef>
                        <a:tabLst>
                          <a:tab pos="772160" algn="l"/>
                        </a:tabLst>
                      </a:pPr>
                      <a:r>
                        <a:rPr sz="1100" b="1" spc="15" dirty="0">
                          <a:latin typeface="Segoe UI"/>
                          <a:cs typeface="Segoe UI"/>
                        </a:rPr>
                        <a:t>Internal  </a:t>
                      </a:r>
                      <a:r>
                        <a:rPr sz="1100" b="1" spc="20" dirty="0">
                          <a:latin typeface="Segoe UI"/>
                          <a:cs typeface="Segoe UI"/>
                        </a:rPr>
                        <a:t>R</a:t>
                      </a:r>
                      <a:r>
                        <a:rPr sz="1100" b="1" spc="15" dirty="0">
                          <a:latin typeface="Segoe UI"/>
                          <a:cs typeface="Segoe UI"/>
                        </a:rPr>
                        <a:t>a</a:t>
                      </a:r>
                      <a:r>
                        <a:rPr sz="1100" b="1" spc="10" dirty="0">
                          <a:latin typeface="Segoe UI"/>
                          <a:cs typeface="Segoe UI"/>
                        </a:rPr>
                        <a:t>t</a:t>
                      </a:r>
                      <a:r>
                        <a:rPr sz="1100" b="1" dirty="0">
                          <a:latin typeface="Segoe UI"/>
                          <a:cs typeface="Segoe UI"/>
                        </a:rPr>
                        <a:t>e	</a:t>
                      </a:r>
                      <a:r>
                        <a:rPr sz="1100" b="1" spc="20" dirty="0">
                          <a:latin typeface="Segoe UI"/>
                          <a:cs typeface="Segoe UI"/>
                        </a:rPr>
                        <a:t>o</a:t>
                      </a:r>
                      <a:r>
                        <a:rPr sz="1100" b="1" dirty="0">
                          <a:latin typeface="Segoe UI"/>
                          <a:cs typeface="Segoe UI"/>
                        </a:rPr>
                        <a:t>f  </a:t>
                      </a:r>
                      <a:r>
                        <a:rPr sz="1100" b="1" spc="15" dirty="0">
                          <a:latin typeface="Segoe UI"/>
                          <a:cs typeface="Segoe UI"/>
                        </a:rPr>
                        <a:t>Return</a:t>
                      </a:r>
                      <a:r>
                        <a:rPr sz="1100" b="1" spc="-20" dirty="0">
                          <a:latin typeface="Segoe UI"/>
                          <a:cs typeface="Segoe UI"/>
                        </a:rPr>
                        <a:t> </a:t>
                      </a:r>
                      <a:r>
                        <a:rPr sz="1100" b="1" spc="10" dirty="0">
                          <a:latin typeface="Segoe UI"/>
                          <a:cs typeface="Segoe UI"/>
                        </a:rPr>
                        <a:t>(IRR)</a:t>
                      </a:r>
                      <a:endParaRPr sz="1100">
                        <a:latin typeface="Segoe UI"/>
                        <a:cs typeface="Segoe UI"/>
                      </a:endParaRPr>
                    </a:p>
                  </a:txBody>
                  <a:tcPr marL="0" marR="0" marT="19050"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EAF1DD"/>
                    </a:solidFill>
                  </a:tcPr>
                </a:tc>
                <a:tc>
                  <a:txBody>
                    <a:bodyPr/>
                    <a:lstStyle/>
                    <a:p>
                      <a:pPr marL="328930" indent="-274955">
                        <a:lnSpc>
                          <a:spcPct val="100000"/>
                        </a:lnSpc>
                        <a:spcBef>
                          <a:spcPts val="290"/>
                        </a:spcBef>
                        <a:buAutoNum type="romanLcParenBoth"/>
                        <a:tabLst>
                          <a:tab pos="328930" algn="l"/>
                          <a:tab pos="329565" algn="l"/>
                        </a:tabLst>
                      </a:pPr>
                      <a:r>
                        <a:rPr sz="1100" spc="15" dirty="0">
                          <a:latin typeface="Segoe UI"/>
                          <a:cs typeface="Segoe UI"/>
                        </a:rPr>
                        <a:t>When </a:t>
                      </a:r>
                      <a:r>
                        <a:rPr sz="1100" spc="10" dirty="0">
                          <a:latin typeface="Segoe UI"/>
                          <a:cs typeface="Segoe UI"/>
                        </a:rPr>
                        <a:t>IRR &gt;</a:t>
                      </a:r>
                      <a:r>
                        <a:rPr sz="1100" i="1" spc="10" dirty="0">
                          <a:latin typeface="Segoe UI"/>
                          <a:cs typeface="Segoe UI"/>
                        </a:rPr>
                        <a:t>K</a:t>
                      </a:r>
                      <a:r>
                        <a:rPr sz="1100" spc="10" dirty="0">
                          <a:latin typeface="Segoe UI"/>
                          <a:cs typeface="Segoe UI"/>
                        </a:rPr>
                        <a:t>:</a:t>
                      </a:r>
                      <a:r>
                        <a:rPr sz="1100" spc="50" dirty="0">
                          <a:latin typeface="Segoe UI"/>
                          <a:cs typeface="Segoe UI"/>
                        </a:rPr>
                        <a:t> </a:t>
                      </a:r>
                      <a:r>
                        <a:rPr sz="1100" b="1" spc="15" dirty="0">
                          <a:latin typeface="Segoe UI"/>
                          <a:cs typeface="Segoe UI"/>
                        </a:rPr>
                        <a:t>Accepted</a:t>
                      </a:r>
                      <a:endParaRPr sz="1100">
                        <a:latin typeface="Segoe UI"/>
                        <a:cs typeface="Segoe UI"/>
                      </a:endParaRPr>
                    </a:p>
                    <a:p>
                      <a:pPr marL="328930" indent="-274955">
                        <a:lnSpc>
                          <a:spcPct val="100000"/>
                        </a:lnSpc>
                        <a:spcBef>
                          <a:spcPts val="335"/>
                        </a:spcBef>
                        <a:buAutoNum type="romanLcParenBoth"/>
                        <a:tabLst>
                          <a:tab pos="329565" algn="l"/>
                        </a:tabLst>
                      </a:pPr>
                      <a:r>
                        <a:rPr sz="1100" spc="15" dirty="0">
                          <a:latin typeface="Segoe UI"/>
                          <a:cs typeface="Segoe UI"/>
                        </a:rPr>
                        <a:t>When </a:t>
                      </a:r>
                      <a:r>
                        <a:rPr sz="1100" spc="10" dirty="0">
                          <a:latin typeface="Segoe UI"/>
                          <a:cs typeface="Segoe UI"/>
                        </a:rPr>
                        <a:t>IRR &lt;</a:t>
                      </a:r>
                      <a:r>
                        <a:rPr sz="1100" i="1" spc="10" dirty="0">
                          <a:latin typeface="Segoe UI"/>
                          <a:cs typeface="Segoe UI"/>
                        </a:rPr>
                        <a:t>K</a:t>
                      </a:r>
                      <a:r>
                        <a:rPr sz="1100" spc="10" dirty="0">
                          <a:latin typeface="Segoe UI"/>
                          <a:cs typeface="Segoe UI"/>
                        </a:rPr>
                        <a:t>:</a:t>
                      </a:r>
                      <a:r>
                        <a:rPr sz="1100" spc="55" dirty="0">
                          <a:latin typeface="Segoe UI"/>
                          <a:cs typeface="Segoe UI"/>
                        </a:rPr>
                        <a:t> </a:t>
                      </a:r>
                      <a:r>
                        <a:rPr sz="1100" b="1" spc="15" dirty="0">
                          <a:latin typeface="Segoe UI"/>
                          <a:cs typeface="Segoe UI"/>
                        </a:rPr>
                        <a:t>Rejected</a:t>
                      </a:r>
                      <a:endParaRPr sz="1100">
                        <a:latin typeface="Segoe UI"/>
                        <a:cs typeface="Segoe UI"/>
                      </a:endParaRPr>
                    </a:p>
                  </a:txBody>
                  <a:tcPr marL="0" marR="0" marT="36830"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EAF1DD"/>
                    </a:solidFill>
                  </a:tcPr>
                </a:tc>
                <a:tc>
                  <a:txBody>
                    <a:bodyPr/>
                    <a:lstStyle/>
                    <a:p>
                      <a:pPr marL="54610" marR="48260">
                        <a:lnSpc>
                          <a:spcPct val="110000"/>
                        </a:lnSpc>
                        <a:spcBef>
                          <a:spcPts val="160"/>
                        </a:spcBef>
                        <a:tabLst>
                          <a:tab pos="988694" algn="l"/>
                        </a:tabLst>
                      </a:pPr>
                      <a:r>
                        <a:rPr sz="1100" spc="15" dirty="0">
                          <a:latin typeface="Segoe UI"/>
                          <a:cs typeface="Segoe UI"/>
                        </a:rPr>
                        <a:t>Project </a:t>
                      </a:r>
                      <a:r>
                        <a:rPr sz="1100" spc="10" dirty="0">
                          <a:latin typeface="Segoe UI"/>
                          <a:cs typeface="Segoe UI"/>
                        </a:rPr>
                        <a:t>with the  </a:t>
                      </a:r>
                      <a:r>
                        <a:rPr sz="1100" spc="20" dirty="0">
                          <a:latin typeface="Segoe UI"/>
                          <a:cs typeface="Segoe UI"/>
                        </a:rPr>
                        <a:t>m</a:t>
                      </a:r>
                      <a:r>
                        <a:rPr sz="1100" spc="25" dirty="0">
                          <a:latin typeface="Segoe UI"/>
                          <a:cs typeface="Segoe UI"/>
                        </a:rPr>
                        <a:t>a</a:t>
                      </a:r>
                      <a:r>
                        <a:rPr sz="1100" spc="20" dirty="0">
                          <a:latin typeface="Segoe UI"/>
                          <a:cs typeface="Segoe UI"/>
                        </a:rPr>
                        <a:t>x</a:t>
                      </a:r>
                      <a:r>
                        <a:rPr sz="1100" spc="5" dirty="0">
                          <a:latin typeface="Segoe UI"/>
                          <a:cs typeface="Segoe UI"/>
                        </a:rPr>
                        <a:t>i</a:t>
                      </a:r>
                      <a:r>
                        <a:rPr sz="1100" spc="20" dirty="0">
                          <a:latin typeface="Segoe UI"/>
                          <a:cs typeface="Segoe UI"/>
                        </a:rPr>
                        <a:t>m</a:t>
                      </a:r>
                      <a:r>
                        <a:rPr sz="1100" spc="10" dirty="0">
                          <a:latin typeface="Segoe UI"/>
                          <a:cs typeface="Segoe UI"/>
                        </a:rPr>
                        <a:t>u</a:t>
                      </a:r>
                      <a:r>
                        <a:rPr sz="1100" dirty="0">
                          <a:latin typeface="Segoe UI"/>
                          <a:cs typeface="Segoe UI"/>
                        </a:rPr>
                        <a:t>m	</a:t>
                      </a:r>
                      <a:r>
                        <a:rPr sz="1100" spc="15" dirty="0">
                          <a:latin typeface="Segoe UI"/>
                          <a:cs typeface="Segoe UI"/>
                        </a:rPr>
                        <a:t>I</a:t>
                      </a:r>
                      <a:r>
                        <a:rPr sz="1100" spc="10" dirty="0">
                          <a:latin typeface="Segoe UI"/>
                          <a:cs typeface="Segoe UI"/>
                        </a:rPr>
                        <a:t>R</a:t>
                      </a:r>
                      <a:r>
                        <a:rPr sz="1100" dirty="0">
                          <a:latin typeface="Segoe UI"/>
                          <a:cs typeface="Segoe UI"/>
                        </a:rPr>
                        <a:t>R</a:t>
                      </a:r>
                      <a:endParaRPr sz="1100">
                        <a:latin typeface="Segoe UI"/>
                        <a:cs typeface="Segoe UI"/>
                      </a:endParaRPr>
                    </a:p>
                    <a:p>
                      <a:pPr marL="54610" marR="46990">
                        <a:lnSpc>
                          <a:spcPct val="110900"/>
                        </a:lnSpc>
                        <a:tabLst>
                          <a:tab pos="1040765" algn="l"/>
                        </a:tabLst>
                      </a:pPr>
                      <a:r>
                        <a:rPr sz="1100" spc="20" dirty="0">
                          <a:latin typeface="Segoe UI"/>
                          <a:cs typeface="Segoe UI"/>
                        </a:rPr>
                        <a:t>s</a:t>
                      </a:r>
                      <a:r>
                        <a:rPr sz="1100" spc="10" dirty="0">
                          <a:latin typeface="Segoe UI"/>
                          <a:cs typeface="Segoe UI"/>
                        </a:rPr>
                        <a:t>h</a:t>
                      </a:r>
                      <a:r>
                        <a:rPr sz="1100" spc="25" dirty="0">
                          <a:latin typeface="Segoe UI"/>
                          <a:cs typeface="Segoe UI"/>
                        </a:rPr>
                        <a:t>o</a:t>
                      </a:r>
                      <a:r>
                        <a:rPr sz="1100" spc="20" dirty="0">
                          <a:latin typeface="Segoe UI"/>
                          <a:cs typeface="Segoe UI"/>
                        </a:rPr>
                        <a:t>ul</a:t>
                      </a:r>
                      <a:r>
                        <a:rPr sz="1100" dirty="0">
                          <a:latin typeface="Segoe UI"/>
                          <a:cs typeface="Segoe UI"/>
                        </a:rPr>
                        <a:t>d	</a:t>
                      </a:r>
                      <a:r>
                        <a:rPr sz="1100" spc="10" dirty="0">
                          <a:latin typeface="Segoe UI"/>
                          <a:cs typeface="Segoe UI"/>
                        </a:rPr>
                        <a:t>be  </a:t>
                      </a:r>
                      <a:r>
                        <a:rPr sz="1100" spc="15" dirty="0">
                          <a:latin typeface="Segoe UI"/>
                          <a:cs typeface="Segoe UI"/>
                        </a:rPr>
                        <a:t>selected</a:t>
                      </a:r>
                      <a:endParaRPr sz="1100">
                        <a:latin typeface="Segoe UI"/>
                        <a:cs typeface="Segoe UI"/>
                      </a:endParaRPr>
                    </a:p>
                  </a:txBody>
                  <a:tcPr marL="0" marR="0" marT="20320"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EAF1DD"/>
                    </a:solidFill>
                  </a:tcPr>
                </a:tc>
                <a:extLst>
                  <a:ext uri="{0D108BD9-81ED-4DB2-BD59-A6C34878D82A}">
                    <a16:rowId xmlns:a16="http://schemas.microsoft.com/office/drawing/2014/main" val="10002"/>
                  </a:ext>
                </a:extLst>
              </a:tr>
            </a:tbl>
          </a:graphicData>
        </a:graphic>
      </p:graphicFrame>
      <p:sp>
        <p:nvSpPr>
          <p:cNvPr id="5" name="object 5"/>
          <p:cNvSpPr txBox="1"/>
          <p:nvPr/>
        </p:nvSpPr>
        <p:spPr>
          <a:xfrm>
            <a:off x="901700" y="3902468"/>
            <a:ext cx="5282565" cy="1667510"/>
          </a:xfrm>
          <a:prstGeom prst="rect">
            <a:avLst/>
          </a:prstGeom>
        </p:spPr>
        <p:txBody>
          <a:bodyPr vert="horz" wrap="square" lIns="0" tIns="138430" rIns="0" bIns="0" rtlCol="0">
            <a:spAutoFit/>
          </a:bodyPr>
          <a:lstStyle/>
          <a:p>
            <a:pPr marL="377825">
              <a:lnSpc>
                <a:spcPct val="100000"/>
              </a:lnSpc>
              <a:spcBef>
                <a:spcPts val="1090"/>
              </a:spcBef>
            </a:pPr>
            <a:r>
              <a:rPr sz="1600" b="1" spc="10" dirty="0">
                <a:solidFill>
                  <a:srgbClr val="00A650"/>
                </a:solidFill>
                <a:latin typeface="Segoe UI Black"/>
                <a:cs typeface="Segoe UI Black"/>
              </a:rPr>
              <a:t>SPECIAL</a:t>
            </a:r>
            <a:r>
              <a:rPr sz="1600" b="1" spc="55" dirty="0">
                <a:solidFill>
                  <a:srgbClr val="00A650"/>
                </a:solidFill>
                <a:latin typeface="Segoe UI Black"/>
                <a:cs typeface="Segoe UI Black"/>
              </a:rPr>
              <a:t> </a:t>
            </a:r>
            <a:r>
              <a:rPr sz="1600" b="1" spc="10" dirty="0">
                <a:solidFill>
                  <a:srgbClr val="00A650"/>
                </a:solidFill>
                <a:latin typeface="Segoe UI Black"/>
                <a:cs typeface="Segoe UI Black"/>
              </a:rPr>
              <a:t>CASES</a:t>
            </a:r>
            <a:endParaRPr sz="1600" dirty="0">
              <a:latin typeface="Segoe UI Black"/>
              <a:cs typeface="Segoe UI Black"/>
            </a:endParaRPr>
          </a:p>
          <a:p>
            <a:pPr marL="12700" algn="just">
              <a:lnSpc>
                <a:spcPct val="100000"/>
              </a:lnSpc>
              <a:spcBef>
                <a:spcPts val="750"/>
              </a:spcBef>
            </a:pPr>
            <a:r>
              <a:rPr sz="1200" b="1" spc="15" dirty="0">
                <a:solidFill>
                  <a:srgbClr val="00A650"/>
                </a:solidFill>
                <a:latin typeface="Segoe UI"/>
                <a:cs typeface="Segoe UI"/>
              </a:rPr>
              <a:t>Capital Budgeting </a:t>
            </a:r>
            <a:r>
              <a:rPr sz="1200" b="1" spc="10" dirty="0">
                <a:solidFill>
                  <a:srgbClr val="00A650"/>
                </a:solidFill>
                <a:latin typeface="Segoe UI"/>
                <a:cs typeface="Segoe UI"/>
              </a:rPr>
              <a:t>under Capital</a:t>
            </a:r>
            <a:r>
              <a:rPr sz="1200" b="1" spc="170" dirty="0">
                <a:solidFill>
                  <a:srgbClr val="00A650"/>
                </a:solidFill>
                <a:latin typeface="Segoe UI"/>
                <a:cs typeface="Segoe UI"/>
              </a:rPr>
              <a:t> </a:t>
            </a:r>
            <a:r>
              <a:rPr sz="1200" b="1" spc="15" dirty="0">
                <a:solidFill>
                  <a:srgbClr val="00A650"/>
                </a:solidFill>
                <a:latin typeface="Segoe UI"/>
                <a:cs typeface="Segoe UI"/>
              </a:rPr>
              <a:t>Rationing</a:t>
            </a:r>
            <a:endParaRPr sz="1200" dirty="0">
              <a:latin typeface="Segoe UI"/>
              <a:cs typeface="Segoe UI"/>
            </a:endParaRPr>
          </a:p>
          <a:p>
            <a:pPr marL="12700" marR="5080" algn="just">
              <a:lnSpc>
                <a:spcPct val="110900"/>
              </a:lnSpc>
              <a:spcBef>
                <a:spcPts val="505"/>
              </a:spcBef>
            </a:pPr>
            <a:r>
              <a:rPr sz="1100" spc="5" dirty="0">
                <a:latin typeface="Segoe UI"/>
                <a:cs typeface="Segoe UI"/>
              </a:rPr>
              <a:t>As </a:t>
            </a:r>
            <a:r>
              <a:rPr sz="1100" spc="15" dirty="0">
                <a:latin typeface="Segoe UI"/>
                <a:cs typeface="Segoe UI"/>
              </a:rPr>
              <a:t>discussed earlier, </a:t>
            </a:r>
            <a:r>
              <a:rPr sz="1100" dirty="0">
                <a:latin typeface="Segoe UI"/>
                <a:cs typeface="Segoe UI"/>
              </a:rPr>
              <a:t>if </a:t>
            </a:r>
            <a:r>
              <a:rPr sz="1100" spc="15" dirty="0">
                <a:latin typeface="Segoe UI"/>
                <a:cs typeface="Segoe UI"/>
              </a:rPr>
              <a:t>project </a:t>
            </a:r>
            <a:r>
              <a:rPr sz="1100" spc="10" dirty="0">
                <a:latin typeface="Segoe UI"/>
                <a:cs typeface="Segoe UI"/>
              </a:rPr>
              <a:t>has </a:t>
            </a:r>
            <a:r>
              <a:rPr sz="1100" spc="15" dirty="0">
                <a:latin typeface="Segoe UI"/>
                <a:cs typeface="Segoe UI"/>
              </a:rPr>
              <a:t>positive </a:t>
            </a:r>
            <a:r>
              <a:rPr sz="1100" spc="10" dirty="0">
                <a:latin typeface="Segoe UI"/>
                <a:cs typeface="Segoe UI"/>
              </a:rPr>
              <a:t>NPV it </a:t>
            </a:r>
            <a:r>
              <a:rPr sz="1100" spc="15" dirty="0">
                <a:latin typeface="Segoe UI"/>
                <a:cs typeface="Segoe UI"/>
              </a:rPr>
              <a:t>should </a:t>
            </a:r>
            <a:r>
              <a:rPr sz="1100" spc="5" dirty="0">
                <a:latin typeface="Segoe UI"/>
                <a:cs typeface="Segoe UI"/>
              </a:rPr>
              <a:t>be </a:t>
            </a:r>
            <a:r>
              <a:rPr sz="1100" spc="15" dirty="0">
                <a:latin typeface="Segoe UI"/>
                <a:cs typeface="Segoe UI"/>
              </a:rPr>
              <a:t>accepted with </a:t>
            </a:r>
            <a:r>
              <a:rPr sz="1100" spc="5" dirty="0">
                <a:latin typeface="Segoe UI"/>
                <a:cs typeface="Segoe UI"/>
              </a:rPr>
              <a:t>an  </a:t>
            </a:r>
            <a:r>
              <a:rPr sz="1100" spc="15" dirty="0">
                <a:latin typeface="Segoe UI"/>
                <a:cs typeface="Segoe UI"/>
              </a:rPr>
              <a:t>objective </a:t>
            </a:r>
            <a:r>
              <a:rPr sz="1100" spc="5" dirty="0">
                <a:latin typeface="Segoe UI"/>
                <a:cs typeface="Segoe UI"/>
              </a:rPr>
              <a:t>of </a:t>
            </a:r>
            <a:r>
              <a:rPr sz="1100" spc="15" dirty="0">
                <a:latin typeface="Segoe UI"/>
                <a:cs typeface="Segoe UI"/>
              </a:rPr>
              <a:t>maximisation </a:t>
            </a:r>
            <a:r>
              <a:rPr sz="1100" spc="10" dirty="0">
                <a:latin typeface="Segoe UI"/>
                <a:cs typeface="Segoe UI"/>
              </a:rPr>
              <a:t>of wealth of </a:t>
            </a:r>
            <a:r>
              <a:rPr sz="1100" spc="15" dirty="0">
                <a:latin typeface="Segoe UI"/>
                <a:cs typeface="Segoe UI"/>
              </a:rPr>
              <a:t>shareholders. However, </a:t>
            </a:r>
            <a:r>
              <a:rPr sz="1100" spc="10" dirty="0">
                <a:latin typeface="Segoe UI"/>
                <a:cs typeface="Segoe UI"/>
              </a:rPr>
              <a:t>there may </a:t>
            </a:r>
            <a:r>
              <a:rPr sz="1100" spc="5" dirty="0">
                <a:latin typeface="Segoe UI"/>
                <a:cs typeface="Segoe UI"/>
              </a:rPr>
              <a:t>be </a:t>
            </a:r>
            <a:r>
              <a:rPr sz="1100" dirty="0">
                <a:latin typeface="Segoe UI"/>
                <a:cs typeface="Segoe UI"/>
              </a:rPr>
              <a:t>a  </a:t>
            </a:r>
            <a:r>
              <a:rPr sz="1100" spc="15" dirty="0">
                <a:latin typeface="Segoe UI"/>
                <a:cs typeface="Segoe UI"/>
              </a:rPr>
              <a:t>situation </a:t>
            </a:r>
            <a:r>
              <a:rPr sz="1100" spc="10" dirty="0">
                <a:latin typeface="Segoe UI"/>
                <a:cs typeface="Segoe UI"/>
              </a:rPr>
              <a:t>due </a:t>
            </a:r>
            <a:r>
              <a:rPr sz="1100" spc="5" dirty="0">
                <a:latin typeface="Segoe UI"/>
                <a:cs typeface="Segoe UI"/>
              </a:rPr>
              <a:t>to </a:t>
            </a:r>
            <a:r>
              <a:rPr sz="1100" spc="15" dirty="0">
                <a:latin typeface="Segoe UI"/>
                <a:cs typeface="Segoe UI"/>
              </a:rPr>
              <a:t>resource (capital) constraints (rationing) </a:t>
            </a:r>
            <a:r>
              <a:rPr sz="1100" dirty="0">
                <a:latin typeface="Segoe UI"/>
                <a:cs typeface="Segoe UI"/>
              </a:rPr>
              <a:t>a </a:t>
            </a:r>
            <a:r>
              <a:rPr sz="1100" spc="10" dirty="0">
                <a:latin typeface="Segoe UI"/>
                <a:cs typeface="Segoe UI"/>
              </a:rPr>
              <a:t>firm </a:t>
            </a:r>
            <a:r>
              <a:rPr sz="1100" spc="5" dirty="0">
                <a:latin typeface="Segoe UI"/>
                <a:cs typeface="Segoe UI"/>
              </a:rPr>
              <a:t>may </a:t>
            </a:r>
            <a:r>
              <a:rPr sz="1100" spc="10" dirty="0">
                <a:latin typeface="Segoe UI"/>
                <a:cs typeface="Segoe UI"/>
              </a:rPr>
              <a:t>have to select  some </a:t>
            </a:r>
            <a:r>
              <a:rPr sz="1100" spc="15" dirty="0">
                <a:latin typeface="Segoe UI"/>
                <a:cs typeface="Segoe UI"/>
              </a:rPr>
              <a:t>projects among various projects, all having positive NPVs. Broadly </a:t>
            </a:r>
            <a:r>
              <a:rPr sz="1100" spc="5" dirty="0">
                <a:latin typeface="Segoe UI"/>
                <a:cs typeface="Segoe UI"/>
              </a:rPr>
              <a:t>two  </a:t>
            </a:r>
            <a:r>
              <a:rPr sz="1100" spc="15" dirty="0">
                <a:latin typeface="Segoe UI"/>
                <a:cs typeface="Segoe UI"/>
              </a:rPr>
              <a:t>scenarios </a:t>
            </a:r>
            <a:r>
              <a:rPr sz="1100" spc="5" dirty="0">
                <a:latin typeface="Segoe UI"/>
                <a:cs typeface="Segoe UI"/>
              </a:rPr>
              <a:t>may </a:t>
            </a:r>
            <a:r>
              <a:rPr sz="1100" spc="15" dirty="0">
                <a:latin typeface="Segoe UI"/>
                <a:cs typeface="Segoe UI"/>
              </a:rPr>
              <a:t>influence the method </a:t>
            </a:r>
            <a:r>
              <a:rPr sz="1100" spc="10" dirty="0">
                <a:latin typeface="Segoe UI"/>
                <a:cs typeface="Segoe UI"/>
              </a:rPr>
              <a:t>of </a:t>
            </a:r>
            <a:r>
              <a:rPr sz="1100" spc="15" dirty="0">
                <a:latin typeface="Segoe UI"/>
                <a:cs typeface="Segoe UI"/>
              </a:rPr>
              <a:t>evaluation </a:t>
            </a:r>
            <a:r>
              <a:rPr sz="1100" spc="10" dirty="0">
                <a:latin typeface="Segoe UI"/>
                <a:cs typeface="Segoe UI"/>
              </a:rPr>
              <a:t>to be</a:t>
            </a:r>
            <a:r>
              <a:rPr sz="1100" spc="210" dirty="0">
                <a:latin typeface="Segoe UI"/>
                <a:cs typeface="Segoe UI"/>
              </a:rPr>
              <a:t> </a:t>
            </a:r>
            <a:r>
              <a:rPr sz="1100" spc="15" dirty="0">
                <a:latin typeface="Segoe UI"/>
                <a:cs typeface="Segoe UI"/>
              </a:rPr>
              <a:t>adopted.</a:t>
            </a:r>
            <a:endParaRPr sz="1100" dirty="0">
              <a:latin typeface="Segoe UI"/>
              <a:cs typeface="Segoe UI"/>
            </a:endParaRPr>
          </a:p>
        </p:txBody>
      </p:sp>
      <p:sp>
        <p:nvSpPr>
          <p:cNvPr id="6" name="object 6"/>
          <p:cNvSpPr txBox="1"/>
          <p:nvPr/>
        </p:nvSpPr>
        <p:spPr>
          <a:xfrm>
            <a:off x="901840" y="6272324"/>
            <a:ext cx="177165" cy="193675"/>
          </a:xfrm>
          <a:prstGeom prst="rect">
            <a:avLst/>
          </a:prstGeom>
        </p:spPr>
        <p:txBody>
          <a:bodyPr vert="horz" wrap="square" lIns="0" tIns="12700" rIns="0" bIns="0" rtlCol="0">
            <a:spAutoFit/>
          </a:bodyPr>
          <a:lstStyle/>
          <a:p>
            <a:pPr marL="12700">
              <a:lnSpc>
                <a:spcPct val="100000"/>
              </a:lnSpc>
              <a:spcBef>
                <a:spcPts val="100"/>
              </a:spcBef>
            </a:pPr>
            <a:r>
              <a:rPr sz="1100" dirty="0">
                <a:latin typeface="Segoe UI"/>
                <a:cs typeface="Segoe UI"/>
              </a:rPr>
              <a:t>(</a:t>
            </a:r>
            <a:r>
              <a:rPr sz="1100" spc="-5" dirty="0">
                <a:latin typeface="Segoe UI"/>
                <a:cs typeface="Segoe UI"/>
              </a:rPr>
              <a:t>ii)</a:t>
            </a:r>
            <a:endParaRPr sz="1100">
              <a:latin typeface="Segoe UI"/>
              <a:cs typeface="Segoe UI"/>
            </a:endParaRPr>
          </a:p>
        </p:txBody>
      </p:sp>
      <p:sp>
        <p:nvSpPr>
          <p:cNvPr id="7" name="object 7"/>
          <p:cNvSpPr txBox="1"/>
          <p:nvPr/>
        </p:nvSpPr>
        <p:spPr>
          <a:xfrm>
            <a:off x="901700" y="5620637"/>
            <a:ext cx="5285105" cy="1216025"/>
          </a:xfrm>
          <a:prstGeom prst="rect">
            <a:avLst/>
          </a:prstGeom>
        </p:spPr>
        <p:txBody>
          <a:bodyPr vert="horz" wrap="square" lIns="0" tIns="12700" rIns="0" bIns="0" rtlCol="0">
            <a:spAutoFit/>
          </a:bodyPr>
          <a:lstStyle/>
          <a:p>
            <a:pPr marL="378460" marR="5080" indent="-366395" algn="just">
              <a:lnSpc>
                <a:spcPct val="110900"/>
              </a:lnSpc>
              <a:spcBef>
                <a:spcPts val="100"/>
              </a:spcBef>
            </a:pPr>
            <a:r>
              <a:rPr sz="1100" spc="-5" dirty="0">
                <a:latin typeface="Segoe UI"/>
                <a:cs typeface="Segoe UI"/>
              </a:rPr>
              <a:t>(i) If projects </a:t>
            </a:r>
            <a:r>
              <a:rPr sz="1100" dirty="0">
                <a:latin typeface="Segoe UI"/>
                <a:cs typeface="Segoe UI"/>
              </a:rPr>
              <a:t>are </a:t>
            </a:r>
            <a:r>
              <a:rPr sz="1100" spc="-5" dirty="0">
                <a:latin typeface="Segoe UI"/>
                <a:cs typeface="Segoe UI"/>
              </a:rPr>
              <a:t>independent </a:t>
            </a:r>
            <a:r>
              <a:rPr sz="1100" dirty="0">
                <a:latin typeface="Segoe UI"/>
                <a:cs typeface="Segoe UI"/>
              </a:rPr>
              <a:t>of </a:t>
            </a:r>
            <a:r>
              <a:rPr sz="1100" spc="-5" dirty="0">
                <a:latin typeface="Segoe UI"/>
                <a:cs typeface="Segoe UI"/>
              </a:rPr>
              <a:t>each other </a:t>
            </a:r>
            <a:r>
              <a:rPr sz="1100" dirty="0">
                <a:latin typeface="Segoe UI"/>
                <a:cs typeface="Segoe UI"/>
              </a:rPr>
              <a:t>and </a:t>
            </a:r>
            <a:r>
              <a:rPr sz="1100" spc="-5" dirty="0">
                <a:latin typeface="Segoe UI"/>
                <a:cs typeface="Segoe UI"/>
              </a:rPr>
              <a:t>are divisible in nature: In such  situation </a:t>
            </a:r>
            <a:r>
              <a:rPr sz="1100" dirty="0">
                <a:latin typeface="Segoe UI"/>
                <a:cs typeface="Segoe UI"/>
              </a:rPr>
              <a:t>NPV </a:t>
            </a:r>
            <a:r>
              <a:rPr sz="1100" spc="-5" dirty="0">
                <a:latin typeface="Segoe UI"/>
                <a:cs typeface="Segoe UI"/>
              </a:rPr>
              <a:t>Rule should be modified </a:t>
            </a:r>
            <a:r>
              <a:rPr sz="1100" dirty="0">
                <a:latin typeface="Segoe UI"/>
                <a:cs typeface="Segoe UI"/>
              </a:rPr>
              <a:t>and </a:t>
            </a:r>
            <a:r>
              <a:rPr sz="1100" spc="-5" dirty="0">
                <a:latin typeface="Segoe UI"/>
                <a:cs typeface="Segoe UI"/>
              </a:rPr>
              <a:t>accordingly projects </a:t>
            </a:r>
            <a:r>
              <a:rPr sz="1100" spc="-10" dirty="0">
                <a:latin typeface="Segoe UI"/>
                <a:cs typeface="Segoe UI"/>
              </a:rPr>
              <a:t>should </a:t>
            </a:r>
            <a:r>
              <a:rPr sz="1100" spc="-5" dirty="0">
                <a:latin typeface="Segoe UI"/>
                <a:cs typeface="Segoe UI"/>
              </a:rPr>
              <a:t>be  </a:t>
            </a:r>
            <a:r>
              <a:rPr sz="1100" dirty="0">
                <a:latin typeface="Segoe UI"/>
                <a:cs typeface="Segoe UI"/>
              </a:rPr>
              <a:t>ranked on </a:t>
            </a:r>
            <a:r>
              <a:rPr sz="1100" spc="-5" dirty="0">
                <a:latin typeface="Segoe UI"/>
                <a:cs typeface="Segoe UI"/>
              </a:rPr>
              <a:t>the basis </a:t>
            </a:r>
            <a:r>
              <a:rPr sz="1100" dirty="0">
                <a:latin typeface="Segoe UI"/>
                <a:cs typeface="Segoe UI"/>
              </a:rPr>
              <a:t>of </a:t>
            </a:r>
            <a:r>
              <a:rPr sz="1100" spc="-5" dirty="0">
                <a:latin typeface="Segoe UI"/>
                <a:cs typeface="Segoe UI"/>
              </a:rPr>
              <a:t>‘NPV per rupee </a:t>
            </a:r>
            <a:r>
              <a:rPr sz="1100" spc="-10" dirty="0">
                <a:latin typeface="Segoe UI"/>
                <a:cs typeface="Segoe UI"/>
              </a:rPr>
              <a:t>of </a:t>
            </a:r>
            <a:r>
              <a:rPr sz="1100" spc="-5" dirty="0">
                <a:latin typeface="Segoe UI"/>
                <a:cs typeface="Segoe UI"/>
              </a:rPr>
              <a:t>Capital</a:t>
            </a:r>
            <a:r>
              <a:rPr sz="1100" spc="-10" dirty="0">
                <a:latin typeface="Segoe UI"/>
                <a:cs typeface="Segoe UI"/>
              </a:rPr>
              <a:t> </a:t>
            </a:r>
            <a:r>
              <a:rPr sz="1100" spc="-5" dirty="0">
                <a:latin typeface="Segoe UI"/>
                <a:cs typeface="Segoe UI"/>
              </a:rPr>
              <a:t>’method.</a:t>
            </a:r>
            <a:endParaRPr sz="1100">
              <a:latin typeface="Segoe UI"/>
              <a:cs typeface="Segoe UI"/>
            </a:endParaRPr>
          </a:p>
          <a:p>
            <a:pPr marL="378460" marR="5080" algn="just">
              <a:lnSpc>
                <a:spcPct val="110400"/>
              </a:lnSpc>
              <a:spcBef>
                <a:spcPts val="605"/>
              </a:spcBef>
            </a:pPr>
            <a:r>
              <a:rPr sz="1100" spc="-5" dirty="0">
                <a:latin typeface="Segoe UI"/>
                <a:cs typeface="Segoe UI"/>
              </a:rPr>
              <a:t>If</a:t>
            </a:r>
            <a:r>
              <a:rPr sz="1100" spc="-45" dirty="0">
                <a:latin typeface="Segoe UI"/>
                <a:cs typeface="Segoe UI"/>
              </a:rPr>
              <a:t> </a:t>
            </a:r>
            <a:r>
              <a:rPr sz="1100" spc="-5" dirty="0">
                <a:latin typeface="Segoe UI"/>
                <a:cs typeface="Segoe UI"/>
              </a:rPr>
              <a:t>projects</a:t>
            </a:r>
            <a:r>
              <a:rPr sz="1100" spc="-45" dirty="0">
                <a:latin typeface="Segoe UI"/>
                <a:cs typeface="Segoe UI"/>
              </a:rPr>
              <a:t> </a:t>
            </a:r>
            <a:r>
              <a:rPr sz="1100" dirty="0">
                <a:latin typeface="Segoe UI"/>
                <a:cs typeface="Segoe UI"/>
              </a:rPr>
              <a:t>are</a:t>
            </a:r>
            <a:r>
              <a:rPr sz="1100" spc="-50" dirty="0">
                <a:latin typeface="Segoe UI"/>
                <a:cs typeface="Segoe UI"/>
              </a:rPr>
              <a:t> </a:t>
            </a:r>
            <a:r>
              <a:rPr sz="1100" dirty="0">
                <a:latin typeface="Segoe UI"/>
                <a:cs typeface="Segoe UI"/>
              </a:rPr>
              <a:t>not</a:t>
            </a:r>
            <a:r>
              <a:rPr sz="1100" spc="-50" dirty="0">
                <a:latin typeface="Segoe UI"/>
                <a:cs typeface="Segoe UI"/>
              </a:rPr>
              <a:t> </a:t>
            </a:r>
            <a:r>
              <a:rPr sz="1100" spc="-5" dirty="0">
                <a:latin typeface="Segoe UI"/>
                <a:cs typeface="Segoe UI"/>
              </a:rPr>
              <a:t>divisible:</a:t>
            </a:r>
            <a:r>
              <a:rPr sz="1100" spc="-45" dirty="0">
                <a:latin typeface="Segoe UI"/>
                <a:cs typeface="Segoe UI"/>
              </a:rPr>
              <a:t> </a:t>
            </a:r>
            <a:r>
              <a:rPr sz="1100" spc="-5" dirty="0">
                <a:latin typeface="Segoe UI"/>
                <a:cs typeface="Segoe UI"/>
              </a:rPr>
              <a:t>In</a:t>
            </a:r>
            <a:r>
              <a:rPr sz="1100" spc="-50" dirty="0">
                <a:latin typeface="Segoe UI"/>
                <a:cs typeface="Segoe UI"/>
              </a:rPr>
              <a:t> </a:t>
            </a:r>
            <a:r>
              <a:rPr sz="1100" spc="-5" dirty="0">
                <a:latin typeface="Segoe UI"/>
                <a:cs typeface="Segoe UI"/>
              </a:rPr>
              <a:t>such</a:t>
            </a:r>
            <a:r>
              <a:rPr sz="1100" spc="-50" dirty="0">
                <a:latin typeface="Segoe UI"/>
                <a:cs typeface="Segoe UI"/>
              </a:rPr>
              <a:t> </a:t>
            </a:r>
            <a:r>
              <a:rPr sz="1100" spc="-5" dirty="0">
                <a:latin typeface="Segoe UI"/>
                <a:cs typeface="Segoe UI"/>
              </a:rPr>
              <a:t>situation</a:t>
            </a:r>
            <a:r>
              <a:rPr sz="1100" spc="-50" dirty="0">
                <a:latin typeface="Segoe UI"/>
                <a:cs typeface="Segoe UI"/>
              </a:rPr>
              <a:t> </a:t>
            </a:r>
            <a:r>
              <a:rPr sz="1100" spc="-5" dirty="0">
                <a:latin typeface="Segoe UI"/>
                <a:cs typeface="Segoe UI"/>
              </a:rPr>
              <a:t>projects</a:t>
            </a:r>
            <a:r>
              <a:rPr sz="1100" spc="-45" dirty="0">
                <a:latin typeface="Segoe UI"/>
                <a:cs typeface="Segoe UI"/>
              </a:rPr>
              <a:t> </a:t>
            </a:r>
            <a:r>
              <a:rPr sz="1100" spc="-5" dirty="0">
                <a:latin typeface="Segoe UI"/>
                <a:cs typeface="Segoe UI"/>
              </a:rPr>
              <a:t>shall</a:t>
            </a:r>
            <a:r>
              <a:rPr sz="1100" spc="-50" dirty="0">
                <a:latin typeface="Segoe UI"/>
                <a:cs typeface="Segoe UI"/>
              </a:rPr>
              <a:t> </a:t>
            </a:r>
            <a:r>
              <a:rPr sz="1100" spc="-5" dirty="0">
                <a:latin typeface="Segoe UI"/>
                <a:cs typeface="Segoe UI"/>
              </a:rPr>
              <a:t>be</a:t>
            </a:r>
            <a:r>
              <a:rPr sz="1100" spc="-50" dirty="0">
                <a:latin typeface="Segoe UI"/>
                <a:cs typeface="Segoe UI"/>
              </a:rPr>
              <a:t> </a:t>
            </a:r>
            <a:r>
              <a:rPr sz="1100" spc="-5" dirty="0">
                <a:latin typeface="Segoe UI"/>
                <a:cs typeface="Segoe UI"/>
              </a:rPr>
              <a:t>ranked</a:t>
            </a:r>
            <a:r>
              <a:rPr sz="1100" spc="-50" dirty="0">
                <a:latin typeface="Segoe UI"/>
                <a:cs typeface="Segoe UI"/>
              </a:rPr>
              <a:t> </a:t>
            </a:r>
            <a:r>
              <a:rPr sz="1100" dirty="0">
                <a:latin typeface="Segoe UI"/>
                <a:cs typeface="Segoe UI"/>
              </a:rPr>
              <a:t>on</a:t>
            </a:r>
            <a:r>
              <a:rPr sz="1100" spc="-50" dirty="0">
                <a:latin typeface="Segoe UI"/>
                <a:cs typeface="Segoe UI"/>
              </a:rPr>
              <a:t> </a:t>
            </a:r>
            <a:r>
              <a:rPr sz="1100" spc="-5" dirty="0">
                <a:latin typeface="Segoe UI"/>
                <a:cs typeface="Segoe UI"/>
              </a:rPr>
              <a:t>the</a:t>
            </a:r>
            <a:r>
              <a:rPr sz="1100" spc="-60" dirty="0">
                <a:latin typeface="Segoe UI"/>
                <a:cs typeface="Segoe UI"/>
              </a:rPr>
              <a:t> </a:t>
            </a:r>
            <a:r>
              <a:rPr sz="1100" spc="-5" dirty="0">
                <a:latin typeface="Segoe UI"/>
                <a:cs typeface="Segoe UI"/>
              </a:rPr>
              <a:t>basis  </a:t>
            </a:r>
            <a:r>
              <a:rPr sz="1100" dirty="0">
                <a:latin typeface="Segoe UI"/>
                <a:cs typeface="Segoe UI"/>
              </a:rPr>
              <a:t>of </a:t>
            </a:r>
            <a:r>
              <a:rPr sz="1100" spc="-5" dirty="0">
                <a:latin typeface="Segoe UI"/>
                <a:cs typeface="Segoe UI"/>
              </a:rPr>
              <a:t>absolute </a:t>
            </a:r>
            <a:r>
              <a:rPr sz="1100" dirty="0">
                <a:latin typeface="Segoe UI"/>
                <a:cs typeface="Segoe UI"/>
              </a:rPr>
              <a:t>NPV and </a:t>
            </a:r>
            <a:r>
              <a:rPr sz="1100" spc="-5" dirty="0">
                <a:latin typeface="Segoe UI"/>
                <a:cs typeface="Segoe UI"/>
              </a:rPr>
              <a:t>should be mixed up to the point available resources </a:t>
            </a:r>
            <a:r>
              <a:rPr sz="1100" dirty="0">
                <a:latin typeface="Segoe UI"/>
                <a:cs typeface="Segoe UI"/>
              </a:rPr>
              <a:t>are  </a:t>
            </a:r>
            <a:r>
              <a:rPr sz="1100" spc="-5" dirty="0">
                <a:latin typeface="Segoe UI"/>
                <a:cs typeface="Segoe UI"/>
              </a:rPr>
              <a:t>exhausted.</a:t>
            </a:r>
            <a:endParaRPr sz="1100">
              <a:latin typeface="Segoe UI"/>
              <a:cs typeface="Segoe UI"/>
            </a:endParaRPr>
          </a:p>
        </p:txBody>
      </p:sp>
      <p:sp>
        <p:nvSpPr>
          <p:cNvPr id="8" name="object 8"/>
          <p:cNvSpPr txBox="1"/>
          <p:nvPr/>
        </p:nvSpPr>
        <p:spPr>
          <a:xfrm>
            <a:off x="896111" y="6909816"/>
            <a:ext cx="5294630" cy="189230"/>
          </a:xfrm>
          <a:prstGeom prst="rect">
            <a:avLst/>
          </a:prstGeom>
          <a:solidFill>
            <a:srgbClr val="C2D69B"/>
          </a:solidFill>
        </p:spPr>
        <p:txBody>
          <a:bodyPr vert="horz" wrap="square" lIns="0" tIns="10795" rIns="0" bIns="0" rtlCol="0">
            <a:spAutoFit/>
          </a:bodyPr>
          <a:lstStyle/>
          <a:p>
            <a:pPr marL="17780">
              <a:lnSpc>
                <a:spcPct val="100000"/>
              </a:lnSpc>
              <a:spcBef>
                <a:spcPts val="85"/>
              </a:spcBef>
            </a:pPr>
            <a:r>
              <a:rPr sz="1100" b="1" spc="-5" dirty="0">
                <a:solidFill>
                  <a:srgbClr val="00A650"/>
                </a:solidFill>
                <a:latin typeface="Segoe UI Black"/>
                <a:cs typeface="Segoe UI Black"/>
              </a:rPr>
              <a:t>ILLUSTRATION</a:t>
            </a:r>
            <a:r>
              <a:rPr sz="1100" b="1" spc="-10" dirty="0">
                <a:solidFill>
                  <a:srgbClr val="00A650"/>
                </a:solidFill>
                <a:latin typeface="Segoe UI Black"/>
                <a:cs typeface="Segoe UI Black"/>
              </a:rPr>
              <a:t> 13</a:t>
            </a:r>
            <a:endParaRPr sz="1100">
              <a:latin typeface="Segoe UI Black"/>
              <a:cs typeface="Segoe UI Black"/>
            </a:endParaRPr>
          </a:p>
        </p:txBody>
      </p:sp>
      <p:sp>
        <p:nvSpPr>
          <p:cNvPr id="9" name="object 9"/>
          <p:cNvSpPr txBox="1"/>
          <p:nvPr/>
        </p:nvSpPr>
        <p:spPr>
          <a:xfrm>
            <a:off x="901700" y="7152306"/>
            <a:ext cx="5282565" cy="583565"/>
          </a:xfrm>
          <a:prstGeom prst="rect">
            <a:avLst/>
          </a:prstGeom>
        </p:spPr>
        <p:txBody>
          <a:bodyPr vert="horz" wrap="square" lIns="0" tIns="12700" rIns="0" bIns="0" rtlCol="0">
            <a:spAutoFit/>
          </a:bodyPr>
          <a:lstStyle/>
          <a:p>
            <a:pPr marL="12700" marR="5080" algn="just">
              <a:lnSpc>
                <a:spcPct val="110900"/>
              </a:lnSpc>
              <a:spcBef>
                <a:spcPts val="100"/>
              </a:spcBef>
            </a:pPr>
            <a:r>
              <a:rPr sz="1100" i="1" spc="15" dirty="0">
                <a:latin typeface="Segoe UI"/>
                <a:cs typeface="Segoe UI"/>
              </a:rPr>
              <a:t>Shiva Limited </a:t>
            </a:r>
            <a:r>
              <a:rPr sz="1100" i="1" spc="10" dirty="0">
                <a:latin typeface="Segoe UI"/>
                <a:cs typeface="Segoe UI"/>
              </a:rPr>
              <a:t>is </a:t>
            </a:r>
            <a:r>
              <a:rPr sz="1100" i="1" spc="15" dirty="0">
                <a:latin typeface="Segoe UI"/>
                <a:cs typeface="Segoe UI"/>
              </a:rPr>
              <a:t>planning </a:t>
            </a:r>
            <a:r>
              <a:rPr sz="1100" i="1" spc="10" dirty="0">
                <a:latin typeface="Segoe UI"/>
                <a:cs typeface="Segoe UI"/>
              </a:rPr>
              <a:t>its capital investment </a:t>
            </a:r>
            <a:r>
              <a:rPr sz="1100" i="1" spc="15" dirty="0">
                <a:latin typeface="Segoe UI"/>
                <a:cs typeface="Segoe UI"/>
              </a:rPr>
              <a:t>programme </a:t>
            </a:r>
            <a:r>
              <a:rPr sz="1100" i="1" spc="10" dirty="0">
                <a:latin typeface="Segoe UI"/>
                <a:cs typeface="Segoe UI"/>
              </a:rPr>
              <a:t>for next year. </a:t>
            </a:r>
            <a:r>
              <a:rPr sz="1100" i="1" spc="5" dirty="0">
                <a:latin typeface="Segoe UI"/>
                <a:cs typeface="Segoe UI"/>
              </a:rPr>
              <a:t>It </a:t>
            </a:r>
            <a:r>
              <a:rPr sz="1100" i="1" spc="15" dirty="0">
                <a:latin typeface="Segoe UI"/>
                <a:cs typeface="Segoe UI"/>
              </a:rPr>
              <a:t>has </a:t>
            </a:r>
            <a:r>
              <a:rPr sz="1100" i="1" spc="10" dirty="0">
                <a:latin typeface="Segoe UI"/>
                <a:cs typeface="Segoe UI"/>
              </a:rPr>
              <a:t>five  </a:t>
            </a:r>
            <a:r>
              <a:rPr sz="1100" i="1" spc="15" dirty="0">
                <a:latin typeface="Segoe UI"/>
                <a:cs typeface="Segoe UI"/>
              </a:rPr>
              <a:t>projects </a:t>
            </a:r>
            <a:r>
              <a:rPr sz="1100" i="1" spc="10" dirty="0">
                <a:latin typeface="Segoe UI"/>
                <a:cs typeface="Segoe UI"/>
              </a:rPr>
              <a:t>all of </a:t>
            </a:r>
            <a:r>
              <a:rPr sz="1100" i="1" spc="15" dirty="0">
                <a:latin typeface="Segoe UI"/>
                <a:cs typeface="Segoe UI"/>
              </a:rPr>
              <a:t>which </a:t>
            </a:r>
            <a:r>
              <a:rPr sz="1100" i="1" spc="10" dirty="0">
                <a:latin typeface="Segoe UI"/>
                <a:cs typeface="Segoe UI"/>
              </a:rPr>
              <a:t>give </a:t>
            </a:r>
            <a:r>
              <a:rPr sz="1100" i="1" dirty="0">
                <a:latin typeface="Segoe UI"/>
                <a:cs typeface="Segoe UI"/>
              </a:rPr>
              <a:t>a </a:t>
            </a:r>
            <a:r>
              <a:rPr sz="1100" i="1" spc="10" dirty="0">
                <a:latin typeface="Segoe UI"/>
                <a:cs typeface="Segoe UI"/>
              </a:rPr>
              <a:t>positive NPV at the </a:t>
            </a:r>
            <a:r>
              <a:rPr sz="1100" i="1" spc="15" dirty="0">
                <a:latin typeface="Segoe UI"/>
                <a:cs typeface="Segoe UI"/>
              </a:rPr>
              <a:t>company cut-off rate </a:t>
            </a:r>
            <a:r>
              <a:rPr sz="1100" i="1" dirty="0">
                <a:latin typeface="Segoe UI"/>
                <a:cs typeface="Segoe UI"/>
              </a:rPr>
              <a:t>of </a:t>
            </a:r>
            <a:r>
              <a:rPr sz="1100" i="1" spc="5" dirty="0">
                <a:latin typeface="Segoe UI"/>
                <a:cs typeface="Segoe UI"/>
              </a:rPr>
              <a:t>15 </a:t>
            </a:r>
            <a:r>
              <a:rPr sz="1100" i="1" spc="15" dirty="0">
                <a:latin typeface="Segoe UI"/>
                <a:cs typeface="Segoe UI"/>
              </a:rPr>
              <a:t>percent,  </a:t>
            </a:r>
            <a:r>
              <a:rPr sz="1100" i="1" spc="10" dirty="0">
                <a:latin typeface="Segoe UI"/>
                <a:cs typeface="Segoe UI"/>
              </a:rPr>
              <a:t>the investment </a:t>
            </a:r>
            <a:r>
              <a:rPr sz="1100" i="1" spc="15" dirty="0">
                <a:latin typeface="Segoe UI"/>
                <a:cs typeface="Segoe UI"/>
              </a:rPr>
              <a:t>outflows and </a:t>
            </a:r>
            <a:r>
              <a:rPr sz="1100" i="1" spc="10" dirty="0">
                <a:latin typeface="Segoe UI"/>
                <a:cs typeface="Segoe UI"/>
              </a:rPr>
              <a:t>present </a:t>
            </a:r>
            <a:r>
              <a:rPr sz="1100" i="1" spc="15" dirty="0">
                <a:latin typeface="Segoe UI"/>
                <a:cs typeface="Segoe UI"/>
              </a:rPr>
              <a:t>values </a:t>
            </a:r>
            <a:r>
              <a:rPr sz="1100" i="1" spc="10" dirty="0">
                <a:latin typeface="Segoe UI"/>
                <a:cs typeface="Segoe UI"/>
              </a:rPr>
              <a:t>being as</a:t>
            </a:r>
            <a:r>
              <a:rPr sz="1100" i="1" spc="200" dirty="0">
                <a:latin typeface="Segoe UI"/>
                <a:cs typeface="Segoe UI"/>
              </a:rPr>
              <a:t> </a:t>
            </a:r>
            <a:r>
              <a:rPr sz="1100" i="1" spc="10" dirty="0">
                <a:latin typeface="Segoe UI"/>
                <a:cs typeface="Segoe UI"/>
              </a:rPr>
              <a:t>follows:</a:t>
            </a:r>
            <a:endParaRPr sz="1100">
              <a:latin typeface="Segoe UI"/>
              <a:cs typeface="Segoe UI"/>
            </a:endParaRPr>
          </a:p>
        </p:txBody>
      </p:sp>
      <p:sp>
        <p:nvSpPr>
          <p:cNvPr id="10" name="object 10"/>
          <p:cNvSpPr/>
          <p:nvPr/>
        </p:nvSpPr>
        <p:spPr>
          <a:xfrm>
            <a:off x="914400" y="3977652"/>
            <a:ext cx="310515" cy="264795"/>
          </a:xfrm>
          <a:prstGeom prst="rect">
            <a:avLst/>
          </a:prstGeom>
          <a:blipFill>
            <a:blip r:embed="rId2" cstate="print"/>
            <a:stretch>
              <a:fillRect/>
            </a:stretch>
          </a:blipFill>
        </p:spPr>
        <p:txBody>
          <a:bodyPr wrap="square" lIns="0" tIns="0" rIns="0" bIns="0" rtlCol="0"/>
          <a:lstStyle/>
          <a:p>
            <a:endParaRP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 name="object 3"/>
          <p:cNvSpPr txBox="1"/>
          <p:nvPr/>
        </p:nvSpPr>
        <p:spPr>
          <a:xfrm>
            <a:off x="5091176" y="746251"/>
            <a:ext cx="316865" cy="193675"/>
          </a:xfrm>
          <a:prstGeom prst="rect">
            <a:avLst/>
          </a:prstGeom>
        </p:spPr>
        <p:txBody>
          <a:bodyPr vert="horz" wrap="square" lIns="0" tIns="12700" rIns="0" bIns="0" rtlCol="0">
            <a:spAutoFit/>
          </a:bodyPr>
          <a:lstStyle/>
          <a:p>
            <a:pPr marL="12700">
              <a:lnSpc>
                <a:spcPct val="100000"/>
              </a:lnSpc>
              <a:spcBef>
                <a:spcPts val="100"/>
              </a:spcBef>
            </a:pPr>
            <a:r>
              <a:rPr sz="1100" b="1" spc="25" dirty="0">
                <a:solidFill>
                  <a:srgbClr val="FFFFFF"/>
                </a:solidFill>
                <a:latin typeface="Segoe UI"/>
                <a:cs typeface="Segoe UI"/>
              </a:rPr>
              <a:t>7</a:t>
            </a:r>
            <a:r>
              <a:rPr sz="1100" b="1" spc="10" dirty="0">
                <a:solidFill>
                  <a:srgbClr val="FFFFFF"/>
                </a:solidFill>
                <a:latin typeface="Segoe UI"/>
                <a:cs typeface="Segoe UI"/>
              </a:rPr>
              <a:t>.</a:t>
            </a:r>
            <a:r>
              <a:rPr sz="1100" b="1" spc="25" dirty="0">
                <a:solidFill>
                  <a:srgbClr val="FFFFFF"/>
                </a:solidFill>
                <a:latin typeface="Segoe UI"/>
                <a:cs typeface="Segoe UI"/>
              </a:rPr>
              <a:t>51</a:t>
            </a:r>
            <a:endParaRPr sz="1100">
              <a:latin typeface="Segoe UI"/>
              <a:cs typeface="Segoe UI"/>
            </a:endParaRPr>
          </a:p>
        </p:txBody>
      </p:sp>
      <p:graphicFrame>
        <p:nvGraphicFramePr>
          <p:cNvPr id="5" name="object 5"/>
          <p:cNvGraphicFramePr>
            <a:graphicFrameLocks noGrp="1"/>
          </p:cNvGraphicFramePr>
          <p:nvPr/>
        </p:nvGraphicFramePr>
        <p:xfrm>
          <a:off x="914400" y="1269491"/>
          <a:ext cx="4969510" cy="1700782"/>
        </p:xfrm>
        <a:graphic>
          <a:graphicData uri="http://schemas.openxmlformats.org/drawingml/2006/table">
            <a:tbl>
              <a:tblPr firstRow="1" bandRow="1">
                <a:tableStyleId>{2D5ABB26-0587-4C30-8999-92F81FD0307C}</a:tableStyleId>
              </a:tblPr>
              <a:tblGrid>
                <a:gridCol w="1654810">
                  <a:extLst>
                    <a:ext uri="{9D8B030D-6E8A-4147-A177-3AD203B41FA5}">
                      <a16:colId xmlns:a16="http://schemas.microsoft.com/office/drawing/2014/main" val="20000"/>
                    </a:ext>
                  </a:extLst>
                </a:gridCol>
                <a:gridCol w="1600200">
                  <a:extLst>
                    <a:ext uri="{9D8B030D-6E8A-4147-A177-3AD203B41FA5}">
                      <a16:colId xmlns:a16="http://schemas.microsoft.com/office/drawing/2014/main" val="20001"/>
                    </a:ext>
                  </a:extLst>
                </a:gridCol>
                <a:gridCol w="1714500">
                  <a:extLst>
                    <a:ext uri="{9D8B030D-6E8A-4147-A177-3AD203B41FA5}">
                      <a16:colId xmlns:a16="http://schemas.microsoft.com/office/drawing/2014/main" val="20002"/>
                    </a:ext>
                  </a:extLst>
                </a:gridCol>
              </a:tblGrid>
              <a:tr h="243839">
                <a:tc rowSpan="2">
                  <a:txBody>
                    <a:bodyPr/>
                    <a:lstStyle/>
                    <a:p>
                      <a:pPr algn="ctr">
                        <a:lnSpc>
                          <a:spcPct val="100000"/>
                        </a:lnSpc>
                        <a:spcBef>
                          <a:spcPts val="300"/>
                        </a:spcBef>
                      </a:pPr>
                      <a:r>
                        <a:rPr sz="1100" b="1" spc="15" dirty="0">
                          <a:solidFill>
                            <a:srgbClr val="00A650"/>
                          </a:solidFill>
                          <a:latin typeface="Segoe UI"/>
                          <a:cs typeface="Segoe UI"/>
                        </a:rPr>
                        <a:t>Project</a:t>
                      </a:r>
                      <a:endParaRPr sz="1100">
                        <a:latin typeface="Segoe UI"/>
                        <a:cs typeface="Segoe UI"/>
                      </a:endParaRPr>
                    </a:p>
                  </a:txBody>
                  <a:tcPr marL="0" marR="0" marT="38100"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C2D69B"/>
                    </a:solidFill>
                  </a:tcPr>
                </a:tc>
                <a:tc>
                  <a:txBody>
                    <a:bodyPr/>
                    <a:lstStyle/>
                    <a:p>
                      <a:pPr marR="68580" algn="r">
                        <a:lnSpc>
                          <a:spcPct val="100000"/>
                        </a:lnSpc>
                        <a:spcBef>
                          <a:spcPts val="300"/>
                        </a:spcBef>
                      </a:pPr>
                      <a:r>
                        <a:rPr sz="1100" b="1" spc="20" dirty="0">
                          <a:solidFill>
                            <a:srgbClr val="00A650"/>
                          </a:solidFill>
                          <a:latin typeface="Segoe UI"/>
                          <a:cs typeface="Segoe UI"/>
                        </a:rPr>
                        <a:t>I</a:t>
                      </a:r>
                      <a:r>
                        <a:rPr sz="1100" b="1" spc="15" dirty="0">
                          <a:solidFill>
                            <a:srgbClr val="00A650"/>
                          </a:solidFill>
                          <a:latin typeface="Segoe UI"/>
                          <a:cs typeface="Segoe UI"/>
                        </a:rPr>
                        <a:t>n</a:t>
                      </a:r>
                      <a:r>
                        <a:rPr sz="1100" b="1" spc="10" dirty="0">
                          <a:solidFill>
                            <a:srgbClr val="00A650"/>
                          </a:solidFill>
                          <a:latin typeface="Segoe UI"/>
                          <a:cs typeface="Segoe UI"/>
                        </a:rPr>
                        <a:t>v</a:t>
                      </a:r>
                      <a:r>
                        <a:rPr sz="1100" b="1" spc="25" dirty="0">
                          <a:solidFill>
                            <a:srgbClr val="00A650"/>
                          </a:solidFill>
                          <a:latin typeface="Segoe UI"/>
                          <a:cs typeface="Segoe UI"/>
                        </a:rPr>
                        <a:t>e</a:t>
                      </a:r>
                      <a:r>
                        <a:rPr sz="1100" b="1" spc="15" dirty="0">
                          <a:solidFill>
                            <a:srgbClr val="00A650"/>
                          </a:solidFill>
                          <a:latin typeface="Segoe UI"/>
                          <a:cs typeface="Segoe UI"/>
                        </a:rPr>
                        <a:t>s</a:t>
                      </a:r>
                      <a:r>
                        <a:rPr sz="1100" b="1" spc="10" dirty="0">
                          <a:solidFill>
                            <a:srgbClr val="00A650"/>
                          </a:solidFill>
                          <a:latin typeface="Segoe UI"/>
                          <a:cs typeface="Segoe UI"/>
                        </a:rPr>
                        <a:t>t</a:t>
                      </a:r>
                      <a:r>
                        <a:rPr sz="1100" b="1" spc="20" dirty="0">
                          <a:solidFill>
                            <a:srgbClr val="00A650"/>
                          </a:solidFill>
                          <a:latin typeface="Segoe UI"/>
                          <a:cs typeface="Segoe UI"/>
                        </a:rPr>
                        <a:t>m</a:t>
                      </a:r>
                      <a:r>
                        <a:rPr sz="1100" b="1" spc="10" dirty="0">
                          <a:solidFill>
                            <a:srgbClr val="00A650"/>
                          </a:solidFill>
                          <a:latin typeface="Segoe UI"/>
                          <a:cs typeface="Segoe UI"/>
                        </a:rPr>
                        <a:t>e</a:t>
                      </a:r>
                      <a:r>
                        <a:rPr sz="1100" b="1" spc="15" dirty="0">
                          <a:solidFill>
                            <a:srgbClr val="00A650"/>
                          </a:solidFill>
                          <a:latin typeface="Segoe UI"/>
                          <a:cs typeface="Segoe UI"/>
                        </a:rPr>
                        <a:t>n</a:t>
                      </a:r>
                      <a:r>
                        <a:rPr sz="1100" b="1" dirty="0">
                          <a:solidFill>
                            <a:srgbClr val="00A650"/>
                          </a:solidFill>
                          <a:latin typeface="Segoe UI"/>
                          <a:cs typeface="Segoe UI"/>
                        </a:rPr>
                        <a:t>t</a:t>
                      </a:r>
                      <a:endParaRPr sz="1100">
                        <a:latin typeface="Segoe UI"/>
                        <a:cs typeface="Segoe UI"/>
                      </a:endParaRPr>
                    </a:p>
                  </a:txBody>
                  <a:tcPr marL="0" marR="0" marT="38100"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C2D69B"/>
                    </a:solidFill>
                  </a:tcPr>
                </a:tc>
                <a:tc>
                  <a:txBody>
                    <a:bodyPr/>
                    <a:lstStyle/>
                    <a:p>
                      <a:pPr marR="66675" algn="r">
                        <a:lnSpc>
                          <a:spcPct val="100000"/>
                        </a:lnSpc>
                        <a:spcBef>
                          <a:spcPts val="300"/>
                        </a:spcBef>
                      </a:pPr>
                      <a:r>
                        <a:rPr sz="1100" b="1" spc="15" dirty="0">
                          <a:solidFill>
                            <a:srgbClr val="00A650"/>
                          </a:solidFill>
                          <a:latin typeface="Segoe UI"/>
                          <a:cs typeface="Segoe UI"/>
                        </a:rPr>
                        <a:t>NPV </a:t>
                      </a:r>
                      <a:r>
                        <a:rPr sz="1100" b="1" dirty="0">
                          <a:solidFill>
                            <a:srgbClr val="00A650"/>
                          </a:solidFill>
                          <a:latin typeface="Segoe UI"/>
                          <a:cs typeface="Segoe UI"/>
                        </a:rPr>
                        <a:t>@</a:t>
                      </a:r>
                      <a:r>
                        <a:rPr sz="1100" b="1" spc="-40" dirty="0">
                          <a:solidFill>
                            <a:srgbClr val="00A650"/>
                          </a:solidFill>
                          <a:latin typeface="Segoe UI"/>
                          <a:cs typeface="Segoe UI"/>
                        </a:rPr>
                        <a:t> </a:t>
                      </a:r>
                      <a:r>
                        <a:rPr sz="1100" b="1" spc="15" dirty="0">
                          <a:solidFill>
                            <a:srgbClr val="00A650"/>
                          </a:solidFill>
                          <a:latin typeface="Segoe UI"/>
                          <a:cs typeface="Segoe UI"/>
                        </a:rPr>
                        <a:t>15%</a:t>
                      </a:r>
                      <a:endParaRPr sz="1100">
                        <a:latin typeface="Segoe UI"/>
                        <a:cs typeface="Segoe UI"/>
                      </a:endParaRPr>
                    </a:p>
                  </a:txBody>
                  <a:tcPr marL="0" marR="0" marT="38100"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C2D69B"/>
                    </a:solidFill>
                  </a:tcPr>
                </a:tc>
                <a:extLst>
                  <a:ext uri="{0D108BD9-81ED-4DB2-BD59-A6C34878D82A}">
                    <a16:rowId xmlns:a16="http://schemas.microsoft.com/office/drawing/2014/main" val="10000"/>
                  </a:ext>
                </a:extLst>
              </a:tr>
              <a:tr h="242316">
                <a:tc vMerge="1">
                  <a:txBody>
                    <a:bodyPr/>
                    <a:lstStyle/>
                    <a:p>
                      <a:endParaRPr/>
                    </a:p>
                  </a:txBody>
                  <a:tcPr marL="0" marR="0" marT="38100"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C2D69B"/>
                    </a:solidFill>
                  </a:tcPr>
                </a:tc>
                <a:tc>
                  <a:txBody>
                    <a:bodyPr/>
                    <a:lstStyle/>
                    <a:p>
                      <a:pPr marR="68580" algn="r">
                        <a:lnSpc>
                          <a:spcPct val="100000"/>
                        </a:lnSpc>
                        <a:spcBef>
                          <a:spcPts val="290"/>
                        </a:spcBef>
                      </a:pPr>
                      <a:r>
                        <a:rPr sz="1100" b="1" spc="20" dirty="0">
                          <a:solidFill>
                            <a:srgbClr val="00A650"/>
                          </a:solidFill>
                          <a:latin typeface="Trebuchet MS"/>
                          <a:cs typeface="Trebuchet MS"/>
                        </a:rPr>
                        <a:t>`</a:t>
                      </a:r>
                      <a:r>
                        <a:rPr sz="1100" b="1" spc="10" dirty="0">
                          <a:solidFill>
                            <a:srgbClr val="00A650"/>
                          </a:solidFill>
                          <a:latin typeface="Segoe UI"/>
                          <a:cs typeface="Segoe UI"/>
                        </a:rPr>
                        <a:t>0</a:t>
                      </a:r>
                      <a:r>
                        <a:rPr sz="1100" b="1" spc="25" dirty="0">
                          <a:solidFill>
                            <a:srgbClr val="00A650"/>
                          </a:solidFill>
                          <a:latin typeface="Segoe UI"/>
                          <a:cs typeface="Segoe UI"/>
                        </a:rPr>
                        <a:t>0</a:t>
                      </a:r>
                      <a:r>
                        <a:rPr sz="1100" b="1" dirty="0">
                          <a:solidFill>
                            <a:srgbClr val="00A650"/>
                          </a:solidFill>
                          <a:latin typeface="Segoe UI"/>
                          <a:cs typeface="Segoe UI"/>
                        </a:rPr>
                        <a:t>0</a:t>
                      </a:r>
                      <a:endParaRPr sz="1100">
                        <a:latin typeface="Segoe UI"/>
                        <a:cs typeface="Segoe UI"/>
                      </a:endParaRPr>
                    </a:p>
                  </a:txBody>
                  <a:tcPr marL="0" marR="0" marT="36830"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C2D79B"/>
                    </a:solidFill>
                  </a:tcPr>
                </a:tc>
                <a:tc>
                  <a:txBody>
                    <a:bodyPr/>
                    <a:lstStyle/>
                    <a:p>
                      <a:pPr marR="68580" algn="r">
                        <a:lnSpc>
                          <a:spcPct val="100000"/>
                        </a:lnSpc>
                        <a:spcBef>
                          <a:spcPts val="290"/>
                        </a:spcBef>
                      </a:pPr>
                      <a:r>
                        <a:rPr sz="1100" b="1" spc="20" dirty="0">
                          <a:solidFill>
                            <a:srgbClr val="00A650"/>
                          </a:solidFill>
                          <a:latin typeface="Trebuchet MS"/>
                          <a:cs typeface="Trebuchet MS"/>
                        </a:rPr>
                        <a:t>`</a:t>
                      </a:r>
                      <a:r>
                        <a:rPr sz="1100" b="1" spc="10" dirty="0">
                          <a:solidFill>
                            <a:srgbClr val="00A650"/>
                          </a:solidFill>
                          <a:latin typeface="Segoe UI"/>
                          <a:cs typeface="Segoe UI"/>
                        </a:rPr>
                        <a:t>0</a:t>
                      </a:r>
                      <a:r>
                        <a:rPr sz="1100" b="1" spc="25" dirty="0">
                          <a:solidFill>
                            <a:srgbClr val="00A650"/>
                          </a:solidFill>
                          <a:latin typeface="Segoe UI"/>
                          <a:cs typeface="Segoe UI"/>
                        </a:rPr>
                        <a:t>0</a:t>
                      </a:r>
                      <a:r>
                        <a:rPr sz="1100" b="1" dirty="0">
                          <a:solidFill>
                            <a:srgbClr val="00A650"/>
                          </a:solidFill>
                          <a:latin typeface="Segoe UI"/>
                          <a:cs typeface="Segoe UI"/>
                        </a:rPr>
                        <a:t>0</a:t>
                      </a:r>
                      <a:endParaRPr sz="1100">
                        <a:latin typeface="Segoe UI"/>
                        <a:cs typeface="Segoe UI"/>
                      </a:endParaRPr>
                    </a:p>
                  </a:txBody>
                  <a:tcPr marL="0" marR="0" marT="36830"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C2D79B"/>
                    </a:solidFill>
                  </a:tcPr>
                </a:tc>
                <a:extLst>
                  <a:ext uri="{0D108BD9-81ED-4DB2-BD59-A6C34878D82A}">
                    <a16:rowId xmlns:a16="http://schemas.microsoft.com/office/drawing/2014/main" val="10001"/>
                  </a:ext>
                </a:extLst>
              </a:tr>
              <a:tr h="243833">
                <a:tc>
                  <a:txBody>
                    <a:bodyPr/>
                    <a:lstStyle/>
                    <a:p>
                      <a:pPr marL="781685">
                        <a:lnSpc>
                          <a:spcPct val="100000"/>
                        </a:lnSpc>
                        <a:spcBef>
                          <a:spcPts val="290"/>
                        </a:spcBef>
                      </a:pPr>
                      <a:r>
                        <a:rPr sz="1100" i="1" dirty="0">
                          <a:latin typeface="Segoe UI"/>
                          <a:cs typeface="Segoe UI"/>
                        </a:rPr>
                        <a:t>A</a:t>
                      </a:r>
                      <a:endParaRPr sz="1100">
                        <a:latin typeface="Segoe UI"/>
                        <a:cs typeface="Segoe UI"/>
                      </a:endParaRPr>
                    </a:p>
                  </a:txBody>
                  <a:tcPr marL="0" marR="0" marT="36830"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EAF1DD"/>
                    </a:solidFill>
                  </a:tcPr>
                </a:tc>
                <a:tc>
                  <a:txBody>
                    <a:bodyPr/>
                    <a:lstStyle/>
                    <a:p>
                      <a:pPr marR="66040" algn="r">
                        <a:lnSpc>
                          <a:spcPct val="100000"/>
                        </a:lnSpc>
                        <a:spcBef>
                          <a:spcPts val="290"/>
                        </a:spcBef>
                      </a:pPr>
                      <a:r>
                        <a:rPr sz="1100" i="1" spc="20" dirty="0">
                          <a:latin typeface="Segoe UI"/>
                          <a:cs typeface="Segoe UI"/>
                        </a:rPr>
                        <a:t>(</a:t>
                      </a:r>
                      <a:r>
                        <a:rPr sz="1100" i="1" spc="15" dirty="0">
                          <a:latin typeface="Segoe UI"/>
                          <a:cs typeface="Segoe UI"/>
                        </a:rPr>
                        <a:t>50)</a:t>
                      </a:r>
                      <a:endParaRPr sz="1100">
                        <a:latin typeface="Segoe UI"/>
                        <a:cs typeface="Segoe UI"/>
                      </a:endParaRPr>
                    </a:p>
                  </a:txBody>
                  <a:tcPr marL="0" marR="0" marT="36830"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EAF1DD"/>
                    </a:solidFill>
                  </a:tcPr>
                </a:tc>
                <a:tc>
                  <a:txBody>
                    <a:bodyPr/>
                    <a:lstStyle/>
                    <a:p>
                      <a:pPr marR="69215" algn="r">
                        <a:lnSpc>
                          <a:spcPct val="100000"/>
                        </a:lnSpc>
                        <a:spcBef>
                          <a:spcPts val="290"/>
                        </a:spcBef>
                      </a:pPr>
                      <a:r>
                        <a:rPr sz="1100" i="1" spc="15" dirty="0">
                          <a:latin typeface="Segoe UI"/>
                          <a:cs typeface="Segoe UI"/>
                        </a:rPr>
                        <a:t>1</a:t>
                      </a:r>
                      <a:r>
                        <a:rPr sz="1100" i="1" spc="25" dirty="0">
                          <a:latin typeface="Segoe UI"/>
                          <a:cs typeface="Segoe UI"/>
                        </a:rPr>
                        <a:t>5</a:t>
                      </a:r>
                      <a:r>
                        <a:rPr sz="1100" i="1" spc="10" dirty="0">
                          <a:latin typeface="Segoe UI"/>
                          <a:cs typeface="Segoe UI"/>
                        </a:rPr>
                        <a:t>.</a:t>
                      </a:r>
                      <a:r>
                        <a:rPr sz="1100" i="1" dirty="0">
                          <a:latin typeface="Segoe UI"/>
                          <a:cs typeface="Segoe UI"/>
                        </a:rPr>
                        <a:t>4</a:t>
                      </a:r>
                      <a:endParaRPr sz="1100">
                        <a:latin typeface="Segoe UI"/>
                        <a:cs typeface="Segoe UI"/>
                      </a:endParaRPr>
                    </a:p>
                  </a:txBody>
                  <a:tcPr marL="0" marR="0" marT="36830"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EAF1DD"/>
                    </a:solidFill>
                  </a:tcPr>
                </a:tc>
                <a:extLst>
                  <a:ext uri="{0D108BD9-81ED-4DB2-BD59-A6C34878D82A}">
                    <a16:rowId xmlns:a16="http://schemas.microsoft.com/office/drawing/2014/main" val="10002"/>
                  </a:ext>
                </a:extLst>
              </a:tr>
              <a:tr h="242316">
                <a:tc>
                  <a:txBody>
                    <a:bodyPr/>
                    <a:lstStyle/>
                    <a:p>
                      <a:pPr marL="786130">
                        <a:lnSpc>
                          <a:spcPct val="100000"/>
                        </a:lnSpc>
                        <a:spcBef>
                          <a:spcPts val="290"/>
                        </a:spcBef>
                      </a:pPr>
                      <a:r>
                        <a:rPr sz="1100" i="1" dirty="0">
                          <a:latin typeface="Segoe UI"/>
                          <a:cs typeface="Segoe UI"/>
                        </a:rPr>
                        <a:t>B</a:t>
                      </a:r>
                      <a:endParaRPr sz="1100">
                        <a:latin typeface="Segoe UI"/>
                        <a:cs typeface="Segoe UI"/>
                      </a:endParaRPr>
                    </a:p>
                  </a:txBody>
                  <a:tcPr marL="0" marR="0" marT="36830"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EAF1DD"/>
                    </a:solidFill>
                  </a:tcPr>
                </a:tc>
                <a:tc>
                  <a:txBody>
                    <a:bodyPr/>
                    <a:lstStyle/>
                    <a:p>
                      <a:pPr marR="66040" algn="r">
                        <a:lnSpc>
                          <a:spcPct val="100000"/>
                        </a:lnSpc>
                        <a:spcBef>
                          <a:spcPts val="290"/>
                        </a:spcBef>
                      </a:pPr>
                      <a:r>
                        <a:rPr sz="1100" i="1" spc="20" dirty="0">
                          <a:latin typeface="Segoe UI"/>
                          <a:cs typeface="Segoe UI"/>
                        </a:rPr>
                        <a:t>(</a:t>
                      </a:r>
                      <a:r>
                        <a:rPr sz="1100" i="1" spc="15" dirty="0">
                          <a:latin typeface="Segoe UI"/>
                          <a:cs typeface="Segoe UI"/>
                        </a:rPr>
                        <a:t>40)</a:t>
                      </a:r>
                      <a:endParaRPr sz="1100">
                        <a:latin typeface="Segoe UI"/>
                        <a:cs typeface="Segoe UI"/>
                      </a:endParaRPr>
                    </a:p>
                  </a:txBody>
                  <a:tcPr marL="0" marR="0" marT="36830"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EAF1DD"/>
                    </a:solidFill>
                  </a:tcPr>
                </a:tc>
                <a:tc>
                  <a:txBody>
                    <a:bodyPr/>
                    <a:lstStyle/>
                    <a:p>
                      <a:pPr marR="69215" algn="r">
                        <a:lnSpc>
                          <a:spcPct val="100000"/>
                        </a:lnSpc>
                        <a:spcBef>
                          <a:spcPts val="290"/>
                        </a:spcBef>
                      </a:pPr>
                      <a:r>
                        <a:rPr sz="1100" i="1" spc="15" dirty="0">
                          <a:latin typeface="Segoe UI"/>
                          <a:cs typeface="Segoe UI"/>
                        </a:rPr>
                        <a:t>1</a:t>
                      </a:r>
                      <a:r>
                        <a:rPr sz="1100" i="1" spc="25" dirty="0">
                          <a:latin typeface="Segoe UI"/>
                          <a:cs typeface="Segoe UI"/>
                        </a:rPr>
                        <a:t>8</a:t>
                      </a:r>
                      <a:r>
                        <a:rPr sz="1100" i="1" spc="10" dirty="0">
                          <a:latin typeface="Segoe UI"/>
                          <a:cs typeface="Segoe UI"/>
                        </a:rPr>
                        <a:t>.</a:t>
                      </a:r>
                      <a:r>
                        <a:rPr sz="1100" i="1" dirty="0">
                          <a:latin typeface="Segoe UI"/>
                          <a:cs typeface="Segoe UI"/>
                        </a:rPr>
                        <a:t>7</a:t>
                      </a:r>
                      <a:endParaRPr sz="1100">
                        <a:latin typeface="Segoe UI"/>
                        <a:cs typeface="Segoe UI"/>
                      </a:endParaRPr>
                    </a:p>
                  </a:txBody>
                  <a:tcPr marL="0" marR="0" marT="36830"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EAF1DD"/>
                    </a:solidFill>
                  </a:tcPr>
                </a:tc>
                <a:extLst>
                  <a:ext uri="{0D108BD9-81ED-4DB2-BD59-A6C34878D82A}">
                    <a16:rowId xmlns:a16="http://schemas.microsoft.com/office/drawing/2014/main" val="10003"/>
                  </a:ext>
                </a:extLst>
              </a:tr>
              <a:tr h="242316">
                <a:tc>
                  <a:txBody>
                    <a:bodyPr/>
                    <a:lstStyle/>
                    <a:p>
                      <a:pPr marL="781685">
                        <a:lnSpc>
                          <a:spcPct val="100000"/>
                        </a:lnSpc>
                        <a:spcBef>
                          <a:spcPts val="290"/>
                        </a:spcBef>
                      </a:pPr>
                      <a:r>
                        <a:rPr sz="1100" i="1" dirty="0">
                          <a:latin typeface="Segoe UI"/>
                          <a:cs typeface="Segoe UI"/>
                        </a:rPr>
                        <a:t>C</a:t>
                      </a:r>
                      <a:endParaRPr sz="1100">
                        <a:latin typeface="Segoe UI"/>
                        <a:cs typeface="Segoe UI"/>
                      </a:endParaRPr>
                    </a:p>
                  </a:txBody>
                  <a:tcPr marL="0" marR="0" marT="36830"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EAF1DD"/>
                    </a:solidFill>
                  </a:tcPr>
                </a:tc>
                <a:tc>
                  <a:txBody>
                    <a:bodyPr/>
                    <a:lstStyle/>
                    <a:p>
                      <a:pPr marR="66040" algn="r">
                        <a:lnSpc>
                          <a:spcPct val="100000"/>
                        </a:lnSpc>
                        <a:spcBef>
                          <a:spcPts val="290"/>
                        </a:spcBef>
                      </a:pPr>
                      <a:r>
                        <a:rPr sz="1100" i="1" spc="20" dirty="0">
                          <a:latin typeface="Segoe UI"/>
                          <a:cs typeface="Segoe UI"/>
                        </a:rPr>
                        <a:t>(</a:t>
                      </a:r>
                      <a:r>
                        <a:rPr sz="1100" i="1" spc="15" dirty="0">
                          <a:latin typeface="Segoe UI"/>
                          <a:cs typeface="Segoe UI"/>
                        </a:rPr>
                        <a:t>25)</a:t>
                      </a:r>
                      <a:endParaRPr sz="1100">
                        <a:latin typeface="Segoe UI"/>
                        <a:cs typeface="Segoe UI"/>
                      </a:endParaRPr>
                    </a:p>
                  </a:txBody>
                  <a:tcPr marL="0" marR="0" marT="36830"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EAF1DD"/>
                    </a:solidFill>
                  </a:tcPr>
                </a:tc>
                <a:tc>
                  <a:txBody>
                    <a:bodyPr/>
                    <a:lstStyle/>
                    <a:p>
                      <a:pPr marR="69215" algn="r">
                        <a:lnSpc>
                          <a:spcPct val="100000"/>
                        </a:lnSpc>
                        <a:spcBef>
                          <a:spcPts val="290"/>
                        </a:spcBef>
                      </a:pPr>
                      <a:r>
                        <a:rPr sz="1100" i="1" spc="15" dirty="0">
                          <a:latin typeface="Segoe UI"/>
                          <a:cs typeface="Segoe UI"/>
                        </a:rPr>
                        <a:t>1</a:t>
                      </a:r>
                      <a:r>
                        <a:rPr sz="1100" i="1" spc="25" dirty="0">
                          <a:latin typeface="Segoe UI"/>
                          <a:cs typeface="Segoe UI"/>
                        </a:rPr>
                        <a:t>0</a:t>
                      </a:r>
                      <a:r>
                        <a:rPr sz="1100" i="1" spc="10" dirty="0">
                          <a:latin typeface="Segoe UI"/>
                          <a:cs typeface="Segoe UI"/>
                        </a:rPr>
                        <a:t>.</a:t>
                      </a:r>
                      <a:r>
                        <a:rPr sz="1100" i="1" dirty="0">
                          <a:latin typeface="Segoe UI"/>
                          <a:cs typeface="Segoe UI"/>
                        </a:rPr>
                        <a:t>1</a:t>
                      </a:r>
                      <a:endParaRPr sz="1100">
                        <a:latin typeface="Segoe UI"/>
                        <a:cs typeface="Segoe UI"/>
                      </a:endParaRPr>
                    </a:p>
                  </a:txBody>
                  <a:tcPr marL="0" marR="0" marT="36830"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EAF1DD"/>
                    </a:solidFill>
                  </a:tcPr>
                </a:tc>
                <a:extLst>
                  <a:ext uri="{0D108BD9-81ED-4DB2-BD59-A6C34878D82A}">
                    <a16:rowId xmlns:a16="http://schemas.microsoft.com/office/drawing/2014/main" val="10004"/>
                  </a:ext>
                </a:extLst>
              </a:tr>
              <a:tr h="243846">
                <a:tc>
                  <a:txBody>
                    <a:bodyPr/>
                    <a:lstStyle/>
                    <a:p>
                      <a:pPr marL="775335">
                        <a:lnSpc>
                          <a:spcPct val="100000"/>
                        </a:lnSpc>
                        <a:spcBef>
                          <a:spcPts val="305"/>
                        </a:spcBef>
                      </a:pPr>
                      <a:r>
                        <a:rPr sz="1100" i="1" dirty="0">
                          <a:latin typeface="Segoe UI"/>
                          <a:cs typeface="Segoe UI"/>
                        </a:rPr>
                        <a:t>D</a:t>
                      </a:r>
                      <a:endParaRPr sz="1100">
                        <a:latin typeface="Segoe UI"/>
                        <a:cs typeface="Segoe UI"/>
                      </a:endParaRPr>
                    </a:p>
                  </a:txBody>
                  <a:tcPr marL="0" marR="0" marT="38735"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EAF1DD"/>
                    </a:solidFill>
                  </a:tcPr>
                </a:tc>
                <a:tc>
                  <a:txBody>
                    <a:bodyPr/>
                    <a:lstStyle/>
                    <a:p>
                      <a:pPr marR="66040" algn="r">
                        <a:lnSpc>
                          <a:spcPct val="100000"/>
                        </a:lnSpc>
                        <a:spcBef>
                          <a:spcPts val="305"/>
                        </a:spcBef>
                      </a:pPr>
                      <a:r>
                        <a:rPr sz="1100" i="1" spc="20" dirty="0">
                          <a:latin typeface="Segoe UI"/>
                          <a:cs typeface="Segoe UI"/>
                        </a:rPr>
                        <a:t>(</a:t>
                      </a:r>
                      <a:r>
                        <a:rPr sz="1100" i="1" spc="15" dirty="0">
                          <a:latin typeface="Segoe UI"/>
                          <a:cs typeface="Segoe UI"/>
                        </a:rPr>
                        <a:t>30)</a:t>
                      </a:r>
                      <a:endParaRPr sz="1100">
                        <a:latin typeface="Segoe UI"/>
                        <a:cs typeface="Segoe UI"/>
                      </a:endParaRPr>
                    </a:p>
                  </a:txBody>
                  <a:tcPr marL="0" marR="0" marT="38735"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EAF1DD"/>
                    </a:solidFill>
                  </a:tcPr>
                </a:tc>
                <a:tc>
                  <a:txBody>
                    <a:bodyPr/>
                    <a:lstStyle/>
                    <a:p>
                      <a:pPr marR="69215" algn="r">
                        <a:lnSpc>
                          <a:spcPct val="100000"/>
                        </a:lnSpc>
                        <a:spcBef>
                          <a:spcPts val="305"/>
                        </a:spcBef>
                      </a:pPr>
                      <a:r>
                        <a:rPr sz="1100" i="1" spc="15" dirty="0">
                          <a:latin typeface="Segoe UI"/>
                          <a:cs typeface="Segoe UI"/>
                        </a:rPr>
                        <a:t>1</a:t>
                      </a:r>
                      <a:r>
                        <a:rPr sz="1100" i="1" spc="25" dirty="0">
                          <a:latin typeface="Segoe UI"/>
                          <a:cs typeface="Segoe UI"/>
                        </a:rPr>
                        <a:t>1</a:t>
                      </a:r>
                      <a:r>
                        <a:rPr sz="1100" i="1" spc="10" dirty="0">
                          <a:latin typeface="Segoe UI"/>
                          <a:cs typeface="Segoe UI"/>
                        </a:rPr>
                        <a:t>.</a:t>
                      </a:r>
                      <a:r>
                        <a:rPr sz="1100" i="1" dirty="0">
                          <a:latin typeface="Segoe UI"/>
                          <a:cs typeface="Segoe UI"/>
                        </a:rPr>
                        <a:t>2</a:t>
                      </a:r>
                      <a:endParaRPr sz="1100">
                        <a:latin typeface="Segoe UI"/>
                        <a:cs typeface="Segoe UI"/>
                      </a:endParaRPr>
                    </a:p>
                  </a:txBody>
                  <a:tcPr marL="0" marR="0" marT="38735"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EAF1DD"/>
                    </a:solidFill>
                  </a:tcPr>
                </a:tc>
                <a:extLst>
                  <a:ext uri="{0D108BD9-81ED-4DB2-BD59-A6C34878D82A}">
                    <a16:rowId xmlns:a16="http://schemas.microsoft.com/office/drawing/2014/main" val="10005"/>
                  </a:ext>
                </a:extLst>
              </a:tr>
              <a:tr h="242316">
                <a:tc>
                  <a:txBody>
                    <a:bodyPr/>
                    <a:lstStyle/>
                    <a:p>
                      <a:pPr marL="790575">
                        <a:lnSpc>
                          <a:spcPct val="100000"/>
                        </a:lnSpc>
                        <a:spcBef>
                          <a:spcPts val="290"/>
                        </a:spcBef>
                      </a:pPr>
                      <a:r>
                        <a:rPr sz="1100" i="1" dirty="0">
                          <a:latin typeface="Segoe UI"/>
                          <a:cs typeface="Segoe UI"/>
                        </a:rPr>
                        <a:t>E</a:t>
                      </a:r>
                      <a:endParaRPr sz="1100">
                        <a:latin typeface="Segoe UI"/>
                        <a:cs typeface="Segoe UI"/>
                      </a:endParaRPr>
                    </a:p>
                  </a:txBody>
                  <a:tcPr marL="0" marR="0" marT="36830"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EAF1DD"/>
                    </a:solidFill>
                  </a:tcPr>
                </a:tc>
                <a:tc>
                  <a:txBody>
                    <a:bodyPr/>
                    <a:lstStyle/>
                    <a:p>
                      <a:pPr marR="66040" algn="r">
                        <a:lnSpc>
                          <a:spcPct val="100000"/>
                        </a:lnSpc>
                        <a:spcBef>
                          <a:spcPts val="290"/>
                        </a:spcBef>
                      </a:pPr>
                      <a:r>
                        <a:rPr sz="1100" i="1" spc="20" dirty="0">
                          <a:latin typeface="Segoe UI"/>
                          <a:cs typeface="Segoe UI"/>
                        </a:rPr>
                        <a:t>(</a:t>
                      </a:r>
                      <a:r>
                        <a:rPr sz="1100" i="1" spc="15" dirty="0">
                          <a:latin typeface="Segoe UI"/>
                          <a:cs typeface="Segoe UI"/>
                        </a:rPr>
                        <a:t>35)</a:t>
                      </a:r>
                      <a:endParaRPr sz="1100">
                        <a:latin typeface="Segoe UI"/>
                        <a:cs typeface="Segoe UI"/>
                      </a:endParaRPr>
                    </a:p>
                  </a:txBody>
                  <a:tcPr marL="0" marR="0" marT="36830"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EAF1DD"/>
                    </a:solidFill>
                  </a:tcPr>
                </a:tc>
                <a:tc>
                  <a:txBody>
                    <a:bodyPr/>
                    <a:lstStyle/>
                    <a:p>
                      <a:pPr marR="69215" algn="r">
                        <a:lnSpc>
                          <a:spcPct val="100000"/>
                        </a:lnSpc>
                        <a:spcBef>
                          <a:spcPts val="290"/>
                        </a:spcBef>
                      </a:pPr>
                      <a:r>
                        <a:rPr sz="1100" i="1" spc="15" dirty="0">
                          <a:latin typeface="Segoe UI"/>
                          <a:cs typeface="Segoe UI"/>
                        </a:rPr>
                        <a:t>1</a:t>
                      </a:r>
                      <a:r>
                        <a:rPr sz="1100" i="1" spc="25" dirty="0">
                          <a:latin typeface="Segoe UI"/>
                          <a:cs typeface="Segoe UI"/>
                        </a:rPr>
                        <a:t>9</a:t>
                      </a:r>
                      <a:r>
                        <a:rPr sz="1100" i="1" spc="10" dirty="0">
                          <a:latin typeface="Segoe UI"/>
                          <a:cs typeface="Segoe UI"/>
                        </a:rPr>
                        <a:t>.</a:t>
                      </a:r>
                      <a:r>
                        <a:rPr sz="1100" i="1" dirty="0">
                          <a:latin typeface="Segoe UI"/>
                          <a:cs typeface="Segoe UI"/>
                        </a:rPr>
                        <a:t>3</a:t>
                      </a:r>
                      <a:endParaRPr sz="1100">
                        <a:latin typeface="Segoe UI"/>
                        <a:cs typeface="Segoe UI"/>
                      </a:endParaRPr>
                    </a:p>
                  </a:txBody>
                  <a:tcPr marL="0" marR="0" marT="36830"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EAF1DD"/>
                    </a:solidFill>
                  </a:tcPr>
                </a:tc>
                <a:extLst>
                  <a:ext uri="{0D108BD9-81ED-4DB2-BD59-A6C34878D82A}">
                    <a16:rowId xmlns:a16="http://schemas.microsoft.com/office/drawing/2014/main" val="10006"/>
                  </a:ext>
                </a:extLst>
              </a:tr>
            </a:tbl>
          </a:graphicData>
        </a:graphic>
      </p:graphicFrame>
      <p:sp>
        <p:nvSpPr>
          <p:cNvPr id="6" name="object 6"/>
          <p:cNvSpPr txBox="1"/>
          <p:nvPr/>
        </p:nvSpPr>
        <p:spPr>
          <a:xfrm>
            <a:off x="901700" y="2942485"/>
            <a:ext cx="5285105" cy="932815"/>
          </a:xfrm>
          <a:prstGeom prst="rect">
            <a:avLst/>
          </a:prstGeom>
        </p:spPr>
        <p:txBody>
          <a:bodyPr vert="horz" wrap="square" lIns="0" tIns="111760" rIns="0" bIns="0" rtlCol="0">
            <a:spAutoFit/>
          </a:bodyPr>
          <a:lstStyle/>
          <a:p>
            <a:pPr marL="12700" algn="just">
              <a:lnSpc>
                <a:spcPct val="100000"/>
              </a:lnSpc>
              <a:spcBef>
                <a:spcPts val="880"/>
              </a:spcBef>
            </a:pPr>
            <a:r>
              <a:rPr sz="1100" i="1" spc="-5" dirty="0">
                <a:latin typeface="Segoe UI"/>
                <a:cs typeface="Segoe UI"/>
              </a:rPr>
              <a:t>The company </a:t>
            </a:r>
            <a:r>
              <a:rPr sz="1100" i="1" dirty="0">
                <a:latin typeface="Segoe UI"/>
                <a:cs typeface="Segoe UI"/>
              </a:rPr>
              <a:t>is </a:t>
            </a:r>
            <a:r>
              <a:rPr sz="1100" i="1" spc="-5" dirty="0">
                <a:latin typeface="Segoe UI"/>
                <a:cs typeface="Segoe UI"/>
              </a:rPr>
              <a:t>limited </a:t>
            </a:r>
            <a:r>
              <a:rPr sz="1100" i="1" dirty="0">
                <a:latin typeface="Segoe UI"/>
                <a:cs typeface="Segoe UI"/>
              </a:rPr>
              <a:t>to a </a:t>
            </a:r>
            <a:r>
              <a:rPr sz="1100" i="1" spc="-5" dirty="0">
                <a:latin typeface="Segoe UI"/>
                <a:cs typeface="Segoe UI"/>
              </a:rPr>
              <a:t>capital spending of</a:t>
            </a:r>
            <a:r>
              <a:rPr sz="1100" i="1" spc="-15" dirty="0">
                <a:latin typeface="Segoe UI"/>
                <a:cs typeface="Segoe UI"/>
              </a:rPr>
              <a:t> </a:t>
            </a:r>
            <a:r>
              <a:rPr sz="1150" i="1" spc="-10" dirty="0">
                <a:latin typeface="Trebuchet MS"/>
                <a:cs typeface="Trebuchet MS"/>
              </a:rPr>
              <a:t>`</a:t>
            </a:r>
            <a:r>
              <a:rPr sz="1100" i="1" spc="-10" dirty="0">
                <a:latin typeface="Segoe UI"/>
                <a:cs typeface="Segoe UI"/>
              </a:rPr>
              <a:t>1,20,000.</a:t>
            </a:r>
            <a:endParaRPr sz="1100">
              <a:latin typeface="Segoe UI"/>
              <a:cs typeface="Segoe UI"/>
            </a:endParaRPr>
          </a:p>
          <a:p>
            <a:pPr marL="12700" marR="5080" algn="just">
              <a:lnSpc>
                <a:spcPct val="110900"/>
              </a:lnSpc>
              <a:spcBef>
                <a:spcPts val="590"/>
              </a:spcBef>
            </a:pPr>
            <a:r>
              <a:rPr sz="1100" i="1" spc="-5" dirty="0">
                <a:latin typeface="Segoe UI"/>
                <a:cs typeface="Segoe UI"/>
              </a:rPr>
              <a:t>You</a:t>
            </a:r>
            <a:r>
              <a:rPr sz="1100" i="1" spc="-40" dirty="0">
                <a:latin typeface="Segoe UI"/>
                <a:cs typeface="Segoe UI"/>
              </a:rPr>
              <a:t> </a:t>
            </a:r>
            <a:r>
              <a:rPr sz="1100" i="1" dirty="0">
                <a:latin typeface="Segoe UI"/>
                <a:cs typeface="Segoe UI"/>
              </a:rPr>
              <a:t>are</a:t>
            </a:r>
            <a:r>
              <a:rPr sz="1100" i="1" spc="-40" dirty="0">
                <a:latin typeface="Segoe UI"/>
                <a:cs typeface="Segoe UI"/>
              </a:rPr>
              <a:t> </a:t>
            </a:r>
            <a:r>
              <a:rPr sz="1100" i="1" spc="-5" dirty="0">
                <a:latin typeface="Segoe UI"/>
                <a:cs typeface="Segoe UI"/>
              </a:rPr>
              <a:t>required</a:t>
            </a:r>
            <a:r>
              <a:rPr sz="1100" i="1" spc="-35" dirty="0">
                <a:latin typeface="Segoe UI"/>
                <a:cs typeface="Segoe UI"/>
              </a:rPr>
              <a:t> </a:t>
            </a:r>
            <a:r>
              <a:rPr sz="1100" i="1" dirty="0">
                <a:latin typeface="Segoe UI"/>
                <a:cs typeface="Segoe UI"/>
              </a:rPr>
              <a:t>to</a:t>
            </a:r>
            <a:r>
              <a:rPr sz="1100" i="1" spc="-35" dirty="0">
                <a:latin typeface="Segoe UI"/>
                <a:cs typeface="Segoe UI"/>
              </a:rPr>
              <a:t> </a:t>
            </a:r>
            <a:r>
              <a:rPr sz="1100" i="1" spc="-5" dirty="0">
                <a:latin typeface="Segoe UI"/>
                <a:cs typeface="Segoe UI"/>
              </a:rPr>
              <a:t>ILLUSTRATE</a:t>
            </a:r>
            <a:r>
              <a:rPr sz="1100" i="1" spc="-25" dirty="0">
                <a:latin typeface="Segoe UI"/>
                <a:cs typeface="Segoe UI"/>
              </a:rPr>
              <a:t> </a:t>
            </a:r>
            <a:r>
              <a:rPr sz="1100" i="1" dirty="0">
                <a:latin typeface="Segoe UI"/>
                <a:cs typeface="Segoe UI"/>
              </a:rPr>
              <a:t>the</a:t>
            </a:r>
            <a:r>
              <a:rPr sz="1100" i="1" spc="-45" dirty="0">
                <a:latin typeface="Segoe UI"/>
                <a:cs typeface="Segoe UI"/>
              </a:rPr>
              <a:t> </a:t>
            </a:r>
            <a:r>
              <a:rPr sz="1100" i="1" spc="-5" dirty="0">
                <a:latin typeface="Segoe UI"/>
                <a:cs typeface="Segoe UI"/>
              </a:rPr>
              <a:t>returns</a:t>
            </a:r>
            <a:r>
              <a:rPr sz="1100" i="1" spc="-35" dirty="0">
                <a:latin typeface="Segoe UI"/>
                <a:cs typeface="Segoe UI"/>
              </a:rPr>
              <a:t> </a:t>
            </a:r>
            <a:r>
              <a:rPr sz="1100" i="1" spc="-5" dirty="0">
                <a:latin typeface="Segoe UI"/>
                <a:cs typeface="Segoe UI"/>
              </a:rPr>
              <a:t>from</a:t>
            </a:r>
            <a:r>
              <a:rPr sz="1100" i="1" spc="-30" dirty="0">
                <a:latin typeface="Segoe UI"/>
                <a:cs typeface="Segoe UI"/>
              </a:rPr>
              <a:t> </a:t>
            </a:r>
            <a:r>
              <a:rPr sz="1100" i="1" dirty="0">
                <a:latin typeface="Segoe UI"/>
                <a:cs typeface="Segoe UI"/>
              </a:rPr>
              <a:t>a</a:t>
            </a:r>
            <a:r>
              <a:rPr sz="1100" i="1" spc="-45" dirty="0">
                <a:latin typeface="Segoe UI"/>
                <a:cs typeface="Segoe UI"/>
              </a:rPr>
              <a:t> </a:t>
            </a:r>
            <a:r>
              <a:rPr sz="1100" i="1" spc="-5" dirty="0">
                <a:latin typeface="Segoe UI"/>
                <a:cs typeface="Segoe UI"/>
              </a:rPr>
              <a:t>package</a:t>
            </a:r>
            <a:r>
              <a:rPr sz="1100" i="1" spc="-30" dirty="0">
                <a:latin typeface="Segoe UI"/>
                <a:cs typeface="Segoe UI"/>
              </a:rPr>
              <a:t> </a:t>
            </a:r>
            <a:r>
              <a:rPr sz="1100" i="1" spc="-5" dirty="0">
                <a:latin typeface="Segoe UI"/>
                <a:cs typeface="Segoe UI"/>
              </a:rPr>
              <a:t>of</a:t>
            </a:r>
            <a:r>
              <a:rPr sz="1100" i="1" spc="-35" dirty="0">
                <a:latin typeface="Segoe UI"/>
                <a:cs typeface="Segoe UI"/>
              </a:rPr>
              <a:t> </a:t>
            </a:r>
            <a:r>
              <a:rPr sz="1100" i="1" spc="-5" dirty="0">
                <a:latin typeface="Segoe UI"/>
                <a:cs typeface="Segoe UI"/>
              </a:rPr>
              <a:t>projects</a:t>
            </a:r>
            <a:r>
              <a:rPr sz="1100" i="1" spc="-40" dirty="0">
                <a:latin typeface="Segoe UI"/>
                <a:cs typeface="Segoe UI"/>
              </a:rPr>
              <a:t> </a:t>
            </a:r>
            <a:r>
              <a:rPr sz="1100" i="1" spc="-5" dirty="0">
                <a:latin typeface="Segoe UI"/>
                <a:cs typeface="Segoe UI"/>
              </a:rPr>
              <a:t>within</a:t>
            </a:r>
            <a:r>
              <a:rPr sz="1100" i="1" spc="-40" dirty="0">
                <a:latin typeface="Segoe UI"/>
                <a:cs typeface="Segoe UI"/>
              </a:rPr>
              <a:t> </a:t>
            </a:r>
            <a:r>
              <a:rPr sz="1100" i="1" dirty="0">
                <a:latin typeface="Segoe UI"/>
                <a:cs typeface="Segoe UI"/>
              </a:rPr>
              <a:t>the</a:t>
            </a:r>
            <a:r>
              <a:rPr sz="1100" i="1" spc="-30" dirty="0">
                <a:latin typeface="Segoe UI"/>
                <a:cs typeface="Segoe UI"/>
              </a:rPr>
              <a:t> </a:t>
            </a:r>
            <a:r>
              <a:rPr sz="1100" i="1" spc="-5" dirty="0">
                <a:latin typeface="Segoe UI"/>
                <a:cs typeface="Segoe UI"/>
              </a:rPr>
              <a:t>capital  </a:t>
            </a:r>
            <a:r>
              <a:rPr sz="1100" i="1" dirty="0">
                <a:latin typeface="Segoe UI"/>
                <a:cs typeface="Segoe UI"/>
              </a:rPr>
              <a:t>spending </a:t>
            </a:r>
            <a:r>
              <a:rPr sz="1100" i="1" spc="-5" dirty="0">
                <a:latin typeface="Segoe UI"/>
                <a:cs typeface="Segoe UI"/>
              </a:rPr>
              <a:t>limit. The projects </a:t>
            </a:r>
            <a:r>
              <a:rPr sz="1100" i="1" dirty="0">
                <a:latin typeface="Segoe UI"/>
                <a:cs typeface="Segoe UI"/>
              </a:rPr>
              <a:t>are </a:t>
            </a:r>
            <a:r>
              <a:rPr sz="1100" i="1" spc="-5" dirty="0">
                <a:latin typeface="Segoe UI"/>
                <a:cs typeface="Segoe UI"/>
              </a:rPr>
              <a:t>independent of each other </a:t>
            </a:r>
            <a:r>
              <a:rPr sz="1100" i="1" dirty="0">
                <a:latin typeface="Segoe UI"/>
                <a:cs typeface="Segoe UI"/>
              </a:rPr>
              <a:t>and </a:t>
            </a:r>
            <a:r>
              <a:rPr sz="1100" i="1" spc="-5" dirty="0">
                <a:latin typeface="Segoe UI"/>
                <a:cs typeface="Segoe UI"/>
              </a:rPr>
              <a:t>are divisible (i.e., </a:t>
            </a:r>
            <a:r>
              <a:rPr sz="1100" i="1" dirty="0">
                <a:latin typeface="Segoe UI"/>
                <a:cs typeface="Segoe UI"/>
              </a:rPr>
              <a:t>part-  </a:t>
            </a:r>
            <a:r>
              <a:rPr sz="1100" i="1" spc="-5" dirty="0">
                <a:latin typeface="Segoe UI"/>
                <a:cs typeface="Segoe UI"/>
              </a:rPr>
              <a:t>project </a:t>
            </a:r>
            <a:r>
              <a:rPr sz="1100" i="1" dirty="0">
                <a:latin typeface="Segoe UI"/>
                <a:cs typeface="Segoe UI"/>
              </a:rPr>
              <a:t>is</a:t>
            </a:r>
            <a:r>
              <a:rPr sz="1100" i="1" spc="-25" dirty="0">
                <a:latin typeface="Segoe UI"/>
                <a:cs typeface="Segoe UI"/>
              </a:rPr>
              <a:t> </a:t>
            </a:r>
            <a:r>
              <a:rPr sz="1100" i="1" dirty="0">
                <a:latin typeface="Segoe UI"/>
                <a:cs typeface="Segoe UI"/>
              </a:rPr>
              <a:t>possible).</a:t>
            </a:r>
            <a:endParaRPr sz="1100">
              <a:latin typeface="Segoe UI"/>
              <a:cs typeface="Segoe UI"/>
            </a:endParaRPr>
          </a:p>
        </p:txBody>
      </p:sp>
      <p:sp>
        <p:nvSpPr>
          <p:cNvPr id="7" name="object 7"/>
          <p:cNvSpPr txBox="1"/>
          <p:nvPr/>
        </p:nvSpPr>
        <p:spPr>
          <a:xfrm>
            <a:off x="896111" y="3948684"/>
            <a:ext cx="5294630" cy="189230"/>
          </a:xfrm>
          <a:prstGeom prst="rect">
            <a:avLst/>
          </a:prstGeom>
          <a:solidFill>
            <a:srgbClr val="C2D69B"/>
          </a:solidFill>
        </p:spPr>
        <p:txBody>
          <a:bodyPr vert="horz" wrap="square" lIns="0" tIns="10795" rIns="0" bIns="0" rtlCol="0">
            <a:spAutoFit/>
          </a:bodyPr>
          <a:lstStyle/>
          <a:p>
            <a:pPr marL="17780">
              <a:lnSpc>
                <a:spcPct val="100000"/>
              </a:lnSpc>
              <a:spcBef>
                <a:spcPts val="85"/>
              </a:spcBef>
            </a:pPr>
            <a:r>
              <a:rPr sz="1100" b="1" spc="-5" dirty="0">
                <a:solidFill>
                  <a:srgbClr val="00A650"/>
                </a:solidFill>
                <a:latin typeface="Segoe UI Black"/>
                <a:cs typeface="Segoe UI Black"/>
              </a:rPr>
              <a:t>SOLUTION</a:t>
            </a:r>
            <a:endParaRPr sz="1100">
              <a:latin typeface="Segoe UI Black"/>
              <a:cs typeface="Segoe UI Black"/>
            </a:endParaRPr>
          </a:p>
        </p:txBody>
      </p:sp>
      <p:sp>
        <p:nvSpPr>
          <p:cNvPr id="8" name="object 8"/>
          <p:cNvSpPr txBox="1"/>
          <p:nvPr/>
        </p:nvSpPr>
        <p:spPr>
          <a:xfrm>
            <a:off x="1488439" y="4195063"/>
            <a:ext cx="4107815" cy="193675"/>
          </a:xfrm>
          <a:prstGeom prst="rect">
            <a:avLst/>
          </a:prstGeom>
        </p:spPr>
        <p:txBody>
          <a:bodyPr vert="horz" wrap="square" lIns="0" tIns="13335" rIns="0" bIns="0" rtlCol="0">
            <a:spAutoFit/>
          </a:bodyPr>
          <a:lstStyle/>
          <a:p>
            <a:pPr marL="12700">
              <a:lnSpc>
                <a:spcPct val="100000"/>
              </a:lnSpc>
              <a:spcBef>
                <a:spcPts val="105"/>
              </a:spcBef>
            </a:pPr>
            <a:r>
              <a:rPr sz="1100" b="1" spc="15" dirty="0">
                <a:latin typeface="Arial Narrow"/>
                <a:cs typeface="Arial Narrow"/>
              </a:rPr>
              <a:t>Computation </a:t>
            </a:r>
            <a:r>
              <a:rPr sz="1100" b="1" spc="10" dirty="0">
                <a:latin typeface="Arial Narrow"/>
                <a:cs typeface="Arial Narrow"/>
              </a:rPr>
              <a:t>of NPVs </a:t>
            </a:r>
            <a:r>
              <a:rPr sz="1100" b="1" spc="15" dirty="0">
                <a:latin typeface="Arial Narrow"/>
                <a:cs typeface="Arial Narrow"/>
              </a:rPr>
              <a:t>per </a:t>
            </a:r>
            <a:r>
              <a:rPr sz="1100" b="1" spc="-95" dirty="0">
                <a:latin typeface="Trebuchet MS"/>
                <a:cs typeface="Trebuchet MS"/>
              </a:rPr>
              <a:t>`</a:t>
            </a:r>
            <a:r>
              <a:rPr sz="1100" b="1" spc="25" dirty="0">
                <a:latin typeface="Trebuchet MS"/>
                <a:cs typeface="Trebuchet MS"/>
              </a:rPr>
              <a:t> </a:t>
            </a:r>
            <a:r>
              <a:rPr sz="1100" b="1" dirty="0">
                <a:latin typeface="Arial Narrow"/>
                <a:cs typeface="Arial Narrow"/>
              </a:rPr>
              <a:t>1 </a:t>
            </a:r>
            <a:r>
              <a:rPr sz="1100" b="1" spc="10" dirty="0">
                <a:latin typeface="Arial Narrow"/>
                <a:cs typeface="Arial Narrow"/>
              </a:rPr>
              <a:t>of </a:t>
            </a:r>
            <a:r>
              <a:rPr sz="1100" b="1" spc="15" dirty="0">
                <a:latin typeface="Arial Narrow"/>
                <a:cs typeface="Arial Narrow"/>
              </a:rPr>
              <a:t>Investment </a:t>
            </a:r>
            <a:r>
              <a:rPr sz="1100" b="1" spc="10" dirty="0">
                <a:latin typeface="Arial Narrow"/>
                <a:cs typeface="Arial Narrow"/>
              </a:rPr>
              <a:t>and Ranking of the Projects</a:t>
            </a:r>
            <a:endParaRPr sz="1100">
              <a:latin typeface="Arial Narrow"/>
              <a:cs typeface="Arial Narrow"/>
            </a:endParaRPr>
          </a:p>
        </p:txBody>
      </p:sp>
      <p:graphicFrame>
        <p:nvGraphicFramePr>
          <p:cNvPr id="9" name="object 9"/>
          <p:cNvGraphicFramePr>
            <a:graphicFrameLocks noGrp="1"/>
          </p:cNvGraphicFramePr>
          <p:nvPr/>
        </p:nvGraphicFramePr>
        <p:xfrm>
          <a:off x="914400" y="4442459"/>
          <a:ext cx="4940298" cy="1700780"/>
        </p:xfrm>
        <a:graphic>
          <a:graphicData uri="http://schemas.openxmlformats.org/drawingml/2006/table">
            <a:tbl>
              <a:tblPr firstRow="1" bandRow="1">
                <a:tableStyleId>{2D5ABB26-0587-4C30-8999-92F81FD0307C}</a:tableStyleId>
              </a:tblPr>
              <a:tblGrid>
                <a:gridCol w="696595">
                  <a:extLst>
                    <a:ext uri="{9D8B030D-6E8A-4147-A177-3AD203B41FA5}">
                      <a16:colId xmlns:a16="http://schemas.microsoft.com/office/drawing/2014/main" val="20000"/>
                    </a:ext>
                  </a:extLst>
                </a:gridCol>
                <a:gridCol w="1061085">
                  <a:extLst>
                    <a:ext uri="{9D8B030D-6E8A-4147-A177-3AD203B41FA5}">
                      <a16:colId xmlns:a16="http://schemas.microsoft.com/office/drawing/2014/main" val="20001"/>
                    </a:ext>
                  </a:extLst>
                </a:gridCol>
                <a:gridCol w="1059815">
                  <a:extLst>
                    <a:ext uri="{9D8B030D-6E8A-4147-A177-3AD203B41FA5}">
                      <a16:colId xmlns:a16="http://schemas.microsoft.com/office/drawing/2014/main" val="20002"/>
                    </a:ext>
                  </a:extLst>
                </a:gridCol>
                <a:gridCol w="1364614">
                  <a:extLst>
                    <a:ext uri="{9D8B030D-6E8A-4147-A177-3AD203B41FA5}">
                      <a16:colId xmlns:a16="http://schemas.microsoft.com/office/drawing/2014/main" val="20003"/>
                    </a:ext>
                  </a:extLst>
                </a:gridCol>
                <a:gridCol w="758189">
                  <a:extLst>
                    <a:ext uri="{9D8B030D-6E8A-4147-A177-3AD203B41FA5}">
                      <a16:colId xmlns:a16="http://schemas.microsoft.com/office/drawing/2014/main" val="20004"/>
                    </a:ext>
                  </a:extLst>
                </a:gridCol>
              </a:tblGrid>
              <a:tr h="242316">
                <a:tc rowSpan="2">
                  <a:txBody>
                    <a:bodyPr/>
                    <a:lstStyle/>
                    <a:p>
                      <a:pPr marL="106045">
                        <a:lnSpc>
                          <a:spcPct val="100000"/>
                        </a:lnSpc>
                        <a:spcBef>
                          <a:spcPts val="290"/>
                        </a:spcBef>
                      </a:pPr>
                      <a:r>
                        <a:rPr sz="1100" b="1" spc="15" dirty="0">
                          <a:solidFill>
                            <a:srgbClr val="00A650"/>
                          </a:solidFill>
                          <a:latin typeface="Segoe UI"/>
                          <a:cs typeface="Segoe UI"/>
                        </a:rPr>
                        <a:t>Project</a:t>
                      </a:r>
                      <a:endParaRPr sz="1100">
                        <a:latin typeface="Segoe UI"/>
                        <a:cs typeface="Segoe UI"/>
                      </a:endParaRPr>
                    </a:p>
                  </a:txBody>
                  <a:tcPr marL="0" marR="0" marT="36830"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C2D69B"/>
                    </a:solidFill>
                  </a:tcPr>
                </a:tc>
                <a:tc>
                  <a:txBody>
                    <a:bodyPr/>
                    <a:lstStyle/>
                    <a:p>
                      <a:pPr marL="147320">
                        <a:lnSpc>
                          <a:spcPct val="100000"/>
                        </a:lnSpc>
                        <a:spcBef>
                          <a:spcPts val="290"/>
                        </a:spcBef>
                      </a:pPr>
                      <a:r>
                        <a:rPr sz="1100" b="1" spc="15" dirty="0">
                          <a:solidFill>
                            <a:srgbClr val="00A650"/>
                          </a:solidFill>
                          <a:latin typeface="Segoe UI"/>
                          <a:cs typeface="Segoe UI"/>
                        </a:rPr>
                        <a:t>Investment</a:t>
                      </a:r>
                      <a:endParaRPr sz="1100">
                        <a:latin typeface="Segoe UI"/>
                        <a:cs typeface="Segoe UI"/>
                      </a:endParaRPr>
                    </a:p>
                  </a:txBody>
                  <a:tcPr marL="0" marR="0" marT="36830"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C2D69B"/>
                    </a:solidFill>
                  </a:tcPr>
                </a:tc>
                <a:tc>
                  <a:txBody>
                    <a:bodyPr/>
                    <a:lstStyle/>
                    <a:p>
                      <a:pPr marL="127635">
                        <a:lnSpc>
                          <a:spcPct val="100000"/>
                        </a:lnSpc>
                        <a:spcBef>
                          <a:spcPts val="290"/>
                        </a:spcBef>
                      </a:pPr>
                      <a:r>
                        <a:rPr sz="1100" b="1" spc="15" dirty="0">
                          <a:solidFill>
                            <a:srgbClr val="00A650"/>
                          </a:solidFill>
                          <a:latin typeface="Segoe UI"/>
                          <a:cs typeface="Segoe UI"/>
                        </a:rPr>
                        <a:t>NPV </a:t>
                      </a:r>
                      <a:r>
                        <a:rPr sz="1100" b="1" dirty="0">
                          <a:solidFill>
                            <a:srgbClr val="00A650"/>
                          </a:solidFill>
                          <a:latin typeface="Segoe UI"/>
                          <a:cs typeface="Segoe UI"/>
                        </a:rPr>
                        <a:t>@</a:t>
                      </a:r>
                      <a:r>
                        <a:rPr sz="1100" b="1" spc="10" dirty="0">
                          <a:solidFill>
                            <a:srgbClr val="00A650"/>
                          </a:solidFill>
                          <a:latin typeface="Segoe UI"/>
                          <a:cs typeface="Segoe UI"/>
                        </a:rPr>
                        <a:t> </a:t>
                      </a:r>
                      <a:r>
                        <a:rPr sz="1100" b="1" spc="15" dirty="0">
                          <a:solidFill>
                            <a:srgbClr val="00A650"/>
                          </a:solidFill>
                          <a:latin typeface="Segoe UI"/>
                          <a:cs typeface="Segoe UI"/>
                        </a:rPr>
                        <a:t>15%</a:t>
                      </a:r>
                      <a:endParaRPr sz="1100">
                        <a:latin typeface="Segoe UI"/>
                        <a:cs typeface="Segoe UI"/>
                      </a:endParaRPr>
                    </a:p>
                  </a:txBody>
                  <a:tcPr marL="0" marR="0" marT="36830"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C2D69B"/>
                    </a:solidFill>
                  </a:tcPr>
                </a:tc>
                <a:tc rowSpan="2">
                  <a:txBody>
                    <a:bodyPr/>
                    <a:lstStyle/>
                    <a:p>
                      <a:pPr marL="394335" marR="297180" indent="-94615">
                        <a:lnSpc>
                          <a:spcPct val="110900"/>
                        </a:lnSpc>
                        <a:spcBef>
                          <a:spcPts val="145"/>
                        </a:spcBef>
                      </a:pPr>
                      <a:r>
                        <a:rPr sz="1100" b="1" spc="15" dirty="0">
                          <a:solidFill>
                            <a:srgbClr val="00A650"/>
                          </a:solidFill>
                          <a:latin typeface="Segoe UI"/>
                          <a:cs typeface="Segoe UI"/>
                        </a:rPr>
                        <a:t>NPV </a:t>
                      </a:r>
                      <a:r>
                        <a:rPr sz="1100" b="1" spc="10" dirty="0">
                          <a:solidFill>
                            <a:srgbClr val="00A650"/>
                          </a:solidFill>
                          <a:latin typeface="Segoe UI"/>
                          <a:cs typeface="Segoe UI"/>
                        </a:rPr>
                        <a:t>per</a:t>
                      </a:r>
                      <a:r>
                        <a:rPr sz="1100" b="1" spc="-35" dirty="0">
                          <a:solidFill>
                            <a:srgbClr val="00A650"/>
                          </a:solidFill>
                          <a:latin typeface="Segoe UI"/>
                          <a:cs typeface="Segoe UI"/>
                        </a:rPr>
                        <a:t> </a:t>
                      </a:r>
                      <a:r>
                        <a:rPr sz="1100" b="1" spc="-40" dirty="0">
                          <a:solidFill>
                            <a:srgbClr val="00A650"/>
                          </a:solidFill>
                          <a:latin typeface="Trebuchet MS"/>
                          <a:cs typeface="Trebuchet MS"/>
                        </a:rPr>
                        <a:t>`</a:t>
                      </a:r>
                      <a:r>
                        <a:rPr sz="1100" b="1" spc="-40" dirty="0">
                          <a:solidFill>
                            <a:srgbClr val="00A650"/>
                          </a:solidFill>
                          <a:latin typeface="Segoe UI"/>
                          <a:cs typeface="Segoe UI"/>
                        </a:rPr>
                        <a:t>1  </a:t>
                      </a:r>
                      <a:r>
                        <a:rPr sz="1100" b="1" spc="15" dirty="0">
                          <a:solidFill>
                            <a:srgbClr val="00A650"/>
                          </a:solidFill>
                          <a:latin typeface="Segoe UI"/>
                          <a:cs typeface="Segoe UI"/>
                        </a:rPr>
                        <a:t>invested</a:t>
                      </a:r>
                      <a:endParaRPr sz="1100">
                        <a:latin typeface="Segoe UI"/>
                        <a:cs typeface="Segoe UI"/>
                      </a:endParaRPr>
                    </a:p>
                  </a:txBody>
                  <a:tcPr marL="0" marR="0" marT="18415"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C2D69B"/>
                    </a:solidFill>
                  </a:tcPr>
                </a:tc>
                <a:tc rowSpan="2">
                  <a:txBody>
                    <a:bodyPr/>
                    <a:lstStyle/>
                    <a:p>
                      <a:pPr marL="100330">
                        <a:lnSpc>
                          <a:spcPct val="100000"/>
                        </a:lnSpc>
                        <a:spcBef>
                          <a:spcPts val="290"/>
                        </a:spcBef>
                      </a:pPr>
                      <a:r>
                        <a:rPr sz="1100" b="1" spc="15" dirty="0">
                          <a:solidFill>
                            <a:srgbClr val="00A650"/>
                          </a:solidFill>
                          <a:latin typeface="Segoe UI"/>
                          <a:cs typeface="Segoe UI"/>
                        </a:rPr>
                        <a:t>Ranking</a:t>
                      </a:r>
                      <a:endParaRPr sz="1100">
                        <a:latin typeface="Segoe UI"/>
                        <a:cs typeface="Segoe UI"/>
                      </a:endParaRPr>
                    </a:p>
                  </a:txBody>
                  <a:tcPr marL="0" marR="0" marT="36830"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C2D69B"/>
                    </a:solidFill>
                  </a:tcPr>
                </a:tc>
                <a:extLst>
                  <a:ext uri="{0D108BD9-81ED-4DB2-BD59-A6C34878D82A}">
                    <a16:rowId xmlns:a16="http://schemas.microsoft.com/office/drawing/2014/main" val="10000"/>
                  </a:ext>
                </a:extLst>
              </a:tr>
              <a:tr h="243839">
                <a:tc vMerge="1">
                  <a:txBody>
                    <a:bodyPr/>
                    <a:lstStyle/>
                    <a:p>
                      <a:endParaRPr/>
                    </a:p>
                  </a:txBody>
                  <a:tcPr marL="0" marR="0" marT="36830"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C2D69B"/>
                    </a:solidFill>
                  </a:tcPr>
                </a:tc>
                <a:tc>
                  <a:txBody>
                    <a:bodyPr/>
                    <a:lstStyle/>
                    <a:p>
                      <a:pPr marL="622935">
                        <a:lnSpc>
                          <a:spcPct val="100000"/>
                        </a:lnSpc>
                        <a:spcBef>
                          <a:spcPts val="305"/>
                        </a:spcBef>
                      </a:pPr>
                      <a:r>
                        <a:rPr sz="1100" b="1" spc="-5" dirty="0">
                          <a:solidFill>
                            <a:srgbClr val="00A650"/>
                          </a:solidFill>
                          <a:latin typeface="Trebuchet MS"/>
                          <a:cs typeface="Trebuchet MS"/>
                        </a:rPr>
                        <a:t>`</a:t>
                      </a:r>
                      <a:r>
                        <a:rPr sz="1100" b="1" spc="-5" dirty="0">
                          <a:solidFill>
                            <a:srgbClr val="00A650"/>
                          </a:solidFill>
                          <a:latin typeface="Segoe UI"/>
                          <a:cs typeface="Segoe UI"/>
                        </a:rPr>
                        <a:t>'000</a:t>
                      </a:r>
                      <a:endParaRPr sz="1100">
                        <a:latin typeface="Segoe UI"/>
                        <a:cs typeface="Segoe UI"/>
                      </a:endParaRPr>
                    </a:p>
                  </a:txBody>
                  <a:tcPr marL="0" marR="0" marT="38735"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C2D79B"/>
                    </a:solidFill>
                  </a:tcPr>
                </a:tc>
                <a:tc>
                  <a:txBody>
                    <a:bodyPr/>
                    <a:lstStyle/>
                    <a:p>
                      <a:pPr marL="622935">
                        <a:lnSpc>
                          <a:spcPct val="100000"/>
                        </a:lnSpc>
                        <a:spcBef>
                          <a:spcPts val="305"/>
                        </a:spcBef>
                      </a:pPr>
                      <a:r>
                        <a:rPr sz="1100" b="1" spc="-5" dirty="0">
                          <a:solidFill>
                            <a:srgbClr val="00A650"/>
                          </a:solidFill>
                          <a:latin typeface="Trebuchet MS"/>
                          <a:cs typeface="Trebuchet MS"/>
                        </a:rPr>
                        <a:t>`</a:t>
                      </a:r>
                      <a:r>
                        <a:rPr sz="1100" b="1" spc="-5" dirty="0">
                          <a:solidFill>
                            <a:srgbClr val="00A650"/>
                          </a:solidFill>
                          <a:latin typeface="Segoe UI"/>
                          <a:cs typeface="Segoe UI"/>
                        </a:rPr>
                        <a:t>'000</a:t>
                      </a:r>
                      <a:endParaRPr sz="1100">
                        <a:latin typeface="Segoe UI"/>
                        <a:cs typeface="Segoe UI"/>
                      </a:endParaRPr>
                    </a:p>
                  </a:txBody>
                  <a:tcPr marL="0" marR="0" marT="38735"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C2D79B"/>
                    </a:solidFill>
                  </a:tcPr>
                </a:tc>
                <a:tc vMerge="1">
                  <a:txBody>
                    <a:bodyPr/>
                    <a:lstStyle/>
                    <a:p>
                      <a:endParaRPr/>
                    </a:p>
                  </a:txBody>
                  <a:tcPr marL="0" marR="0" marT="18415"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C2D69B"/>
                    </a:solidFill>
                  </a:tcPr>
                </a:tc>
                <a:tc vMerge="1">
                  <a:txBody>
                    <a:bodyPr/>
                    <a:lstStyle/>
                    <a:p>
                      <a:endParaRPr/>
                    </a:p>
                  </a:txBody>
                  <a:tcPr marL="0" marR="0" marT="36830"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C2D69B"/>
                    </a:solidFill>
                  </a:tcPr>
                </a:tc>
                <a:extLst>
                  <a:ext uri="{0D108BD9-81ED-4DB2-BD59-A6C34878D82A}">
                    <a16:rowId xmlns:a16="http://schemas.microsoft.com/office/drawing/2014/main" val="10001"/>
                  </a:ext>
                </a:extLst>
              </a:tr>
              <a:tr h="242315">
                <a:tc>
                  <a:txBody>
                    <a:bodyPr/>
                    <a:lstStyle/>
                    <a:p>
                      <a:pPr algn="ctr">
                        <a:lnSpc>
                          <a:spcPct val="100000"/>
                        </a:lnSpc>
                        <a:spcBef>
                          <a:spcPts val="290"/>
                        </a:spcBef>
                      </a:pPr>
                      <a:r>
                        <a:rPr sz="1100" dirty="0">
                          <a:latin typeface="Segoe UI"/>
                          <a:cs typeface="Segoe UI"/>
                        </a:rPr>
                        <a:t>A</a:t>
                      </a:r>
                      <a:endParaRPr sz="1100">
                        <a:latin typeface="Segoe UI"/>
                        <a:cs typeface="Segoe UI"/>
                      </a:endParaRPr>
                    </a:p>
                  </a:txBody>
                  <a:tcPr marL="0" marR="0" marT="36830"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EAF1DD"/>
                    </a:solidFill>
                  </a:tcPr>
                </a:tc>
                <a:tc>
                  <a:txBody>
                    <a:bodyPr/>
                    <a:lstStyle/>
                    <a:p>
                      <a:pPr algn="ctr">
                        <a:lnSpc>
                          <a:spcPct val="100000"/>
                        </a:lnSpc>
                        <a:spcBef>
                          <a:spcPts val="290"/>
                        </a:spcBef>
                      </a:pPr>
                      <a:r>
                        <a:rPr sz="1100" spc="10" dirty="0">
                          <a:latin typeface="Segoe UI"/>
                          <a:cs typeface="Segoe UI"/>
                        </a:rPr>
                        <a:t>(50)</a:t>
                      </a:r>
                      <a:endParaRPr sz="1100">
                        <a:latin typeface="Segoe UI"/>
                        <a:cs typeface="Segoe UI"/>
                      </a:endParaRPr>
                    </a:p>
                  </a:txBody>
                  <a:tcPr marL="0" marR="0" marT="36830"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EAF1DD"/>
                    </a:solidFill>
                  </a:tcPr>
                </a:tc>
                <a:tc>
                  <a:txBody>
                    <a:bodyPr/>
                    <a:lstStyle/>
                    <a:p>
                      <a:pPr algn="ctr">
                        <a:lnSpc>
                          <a:spcPct val="100000"/>
                        </a:lnSpc>
                        <a:spcBef>
                          <a:spcPts val="290"/>
                        </a:spcBef>
                      </a:pPr>
                      <a:r>
                        <a:rPr sz="1100" spc="10" dirty="0">
                          <a:latin typeface="Segoe UI"/>
                          <a:cs typeface="Segoe UI"/>
                        </a:rPr>
                        <a:t>15.4</a:t>
                      </a:r>
                      <a:endParaRPr sz="1100">
                        <a:latin typeface="Segoe UI"/>
                        <a:cs typeface="Segoe UI"/>
                      </a:endParaRPr>
                    </a:p>
                  </a:txBody>
                  <a:tcPr marL="0" marR="0" marT="36830"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EAF1DD"/>
                    </a:solidFill>
                  </a:tcPr>
                </a:tc>
                <a:tc>
                  <a:txBody>
                    <a:bodyPr/>
                    <a:lstStyle/>
                    <a:p>
                      <a:pPr marL="546735">
                        <a:lnSpc>
                          <a:spcPct val="100000"/>
                        </a:lnSpc>
                        <a:spcBef>
                          <a:spcPts val="290"/>
                        </a:spcBef>
                      </a:pPr>
                      <a:r>
                        <a:rPr sz="1100" spc="10" dirty="0">
                          <a:latin typeface="Segoe UI"/>
                          <a:cs typeface="Segoe UI"/>
                        </a:rPr>
                        <a:t>0.31</a:t>
                      </a:r>
                      <a:endParaRPr sz="1100">
                        <a:latin typeface="Segoe UI"/>
                        <a:cs typeface="Segoe UI"/>
                      </a:endParaRPr>
                    </a:p>
                  </a:txBody>
                  <a:tcPr marL="0" marR="0" marT="36830"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EAF1DD"/>
                    </a:solidFill>
                  </a:tcPr>
                </a:tc>
                <a:tc>
                  <a:txBody>
                    <a:bodyPr/>
                    <a:lstStyle/>
                    <a:p>
                      <a:pPr marR="334010" algn="r">
                        <a:lnSpc>
                          <a:spcPct val="100000"/>
                        </a:lnSpc>
                        <a:spcBef>
                          <a:spcPts val="290"/>
                        </a:spcBef>
                      </a:pPr>
                      <a:r>
                        <a:rPr sz="1100" dirty="0">
                          <a:latin typeface="Segoe UI"/>
                          <a:cs typeface="Segoe UI"/>
                        </a:rPr>
                        <a:t>5</a:t>
                      </a:r>
                      <a:endParaRPr sz="1100">
                        <a:latin typeface="Segoe UI"/>
                        <a:cs typeface="Segoe UI"/>
                      </a:endParaRPr>
                    </a:p>
                  </a:txBody>
                  <a:tcPr marL="0" marR="0" marT="36830"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EAF1DD"/>
                    </a:solidFill>
                  </a:tcPr>
                </a:tc>
                <a:extLst>
                  <a:ext uri="{0D108BD9-81ED-4DB2-BD59-A6C34878D82A}">
                    <a16:rowId xmlns:a16="http://schemas.microsoft.com/office/drawing/2014/main" val="10002"/>
                  </a:ext>
                </a:extLst>
              </a:tr>
              <a:tr h="243833">
                <a:tc>
                  <a:txBody>
                    <a:bodyPr/>
                    <a:lstStyle/>
                    <a:p>
                      <a:pPr algn="ctr">
                        <a:lnSpc>
                          <a:spcPct val="100000"/>
                        </a:lnSpc>
                        <a:spcBef>
                          <a:spcPts val="290"/>
                        </a:spcBef>
                      </a:pPr>
                      <a:r>
                        <a:rPr sz="1100" dirty="0">
                          <a:latin typeface="Segoe UI"/>
                          <a:cs typeface="Segoe UI"/>
                        </a:rPr>
                        <a:t>B</a:t>
                      </a:r>
                      <a:endParaRPr sz="1100">
                        <a:latin typeface="Segoe UI"/>
                        <a:cs typeface="Segoe UI"/>
                      </a:endParaRPr>
                    </a:p>
                  </a:txBody>
                  <a:tcPr marL="0" marR="0" marT="36830"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EAF1DD"/>
                    </a:solidFill>
                  </a:tcPr>
                </a:tc>
                <a:tc>
                  <a:txBody>
                    <a:bodyPr/>
                    <a:lstStyle/>
                    <a:p>
                      <a:pPr algn="ctr">
                        <a:lnSpc>
                          <a:spcPct val="100000"/>
                        </a:lnSpc>
                        <a:spcBef>
                          <a:spcPts val="290"/>
                        </a:spcBef>
                      </a:pPr>
                      <a:r>
                        <a:rPr sz="1100" spc="10" dirty="0">
                          <a:latin typeface="Segoe UI"/>
                          <a:cs typeface="Segoe UI"/>
                        </a:rPr>
                        <a:t>(40)</a:t>
                      </a:r>
                      <a:endParaRPr sz="1100">
                        <a:latin typeface="Segoe UI"/>
                        <a:cs typeface="Segoe UI"/>
                      </a:endParaRPr>
                    </a:p>
                  </a:txBody>
                  <a:tcPr marL="0" marR="0" marT="36830"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EAF1DD"/>
                    </a:solidFill>
                  </a:tcPr>
                </a:tc>
                <a:tc>
                  <a:txBody>
                    <a:bodyPr/>
                    <a:lstStyle/>
                    <a:p>
                      <a:pPr algn="ctr">
                        <a:lnSpc>
                          <a:spcPct val="100000"/>
                        </a:lnSpc>
                        <a:spcBef>
                          <a:spcPts val="290"/>
                        </a:spcBef>
                      </a:pPr>
                      <a:r>
                        <a:rPr sz="1100" spc="10" dirty="0">
                          <a:latin typeface="Segoe UI"/>
                          <a:cs typeface="Segoe UI"/>
                        </a:rPr>
                        <a:t>18.7</a:t>
                      </a:r>
                      <a:endParaRPr sz="1100">
                        <a:latin typeface="Segoe UI"/>
                        <a:cs typeface="Segoe UI"/>
                      </a:endParaRPr>
                    </a:p>
                  </a:txBody>
                  <a:tcPr marL="0" marR="0" marT="36830"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EAF1DD"/>
                    </a:solidFill>
                  </a:tcPr>
                </a:tc>
                <a:tc>
                  <a:txBody>
                    <a:bodyPr/>
                    <a:lstStyle/>
                    <a:p>
                      <a:pPr marL="546735">
                        <a:lnSpc>
                          <a:spcPct val="100000"/>
                        </a:lnSpc>
                        <a:spcBef>
                          <a:spcPts val="290"/>
                        </a:spcBef>
                      </a:pPr>
                      <a:r>
                        <a:rPr sz="1100" spc="10" dirty="0">
                          <a:latin typeface="Segoe UI"/>
                          <a:cs typeface="Segoe UI"/>
                        </a:rPr>
                        <a:t>0.47</a:t>
                      </a:r>
                      <a:endParaRPr sz="1100">
                        <a:latin typeface="Segoe UI"/>
                        <a:cs typeface="Segoe UI"/>
                      </a:endParaRPr>
                    </a:p>
                  </a:txBody>
                  <a:tcPr marL="0" marR="0" marT="36830"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EAF1DD"/>
                    </a:solidFill>
                  </a:tcPr>
                </a:tc>
                <a:tc>
                  <a:txBody>
                    <a:bodyPr/>
                    <a:lstStyle/>
                    <a:p>
                      <a:pPr marR="334010" algn="r">
                        <a:lnSpc>
                          <a:spcPct val="100000"/>
                        </a:lnSpc>
                        <a:spcBef>
                          <a:spcPts val="290"/>
                        </a:spcBef>
                      </a:pPr>
                      <a:r>
                        <a:rPr sz="1100" dirty="0">
                          <a:latin typeface="Segoe UI"/>
                          <a:cs typeface="Segoe UI"/>
                        </a:rPr>
                        <a:t>2</a:t>
                      </a:r>
                      <a:endParaRPr sz="1100">
                        <a:latin typeface="Segoe UI"/>
                        <a:cs typeface="Segoe UI"/>
                      </a:endParaRPr>
                    </a:p>
                  </a:txBody>
                  <a:tcPr marL="0" marR="0" marT="36830"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EAF1DD"/>
                    </a:solidFill>
                  </a:tcPr>
                </a:tc>
                <a:extLst>
                  <a:ext uri="{0D108BD9-81ED-4DB2-BD59-A6C34878D82A}">
                    <a16:rowId xmlns:a16="http://schemas.microsoft.com/office/drawing/2014/main" val="10003"/>
                  </a:ext>
                </a:extLst>
              </a:tr>
              <a:tr h="242316">
                <a:tc>
                  <a:txBody>
                    <a:bodyPr/>
                    <a:lstStyle/>
                    <a:p>
                      <a:pPr algn="ctr">
                        <a:lnSpc>
                          <a:spcPct val="100000"/>
                        </a:lnSpc>
                        <a:spcBef>
                          <a:spcPts val="290"/>
                        </a:spcBef>
                      </a:pPr>
                      <a:r>
                        <a:rPr sz="1100" dirty="0">
                          <a:latin typeface="Segoe UI"/>
                          <a:cs typeface="Segoe UI"/>
                        </a:rPr>
                        <a:t>C</a:t>
                      </a:r>
                      <a:endParaRPr sz="1100">
                        <a:latin typeface="Segoe UI"/>
                        <a:cs typeface="Segoe UI"/>
                      </a:endParaRPr>
                    </a:p>
                  </a:txBody>
                  <a:tcPr marL="0" marR="0" marT="36830"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EAF1DD"/>
                    </a:solidFill>
                  </a:tcPr>
                </a:tc>
                <a:tc>
                  <a:txBody>
                    <a:bodyPr/>
                    <a:lstStyle/>
                    <a:p>
                      <a:pPr algn="ctr">
                        <a:lnSpc>
                          <a:spcPct val="100000"/>
                        </a:lnSpc>
                        <a:spcBef>
                          <a:spcPts val="290"/>
                        </a:spcBef>
                      </a:pPr>
                      <a:r>
                        <a:rPr sz="1100" spc="10" dirty="0">
                          <a:latin typeface="Segoe UI"/>
                          <a:cs typeface="Segoe UI"/>
                        </a:rPr>
                        <a:t>(25)</a:t>
                      </a:r>
                      <a:endParaRPr sz="1100">
                        <a:latin typeface="Segoe UI"/>
                        <a:cs typeface="Segoe UI"/>
                      </a:endParaRPr>
                    </a:p>
                  </a:txBody>
                  <a:tcPr marL="0" marR="0" marT="36830"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EAF1DD"/>
                    </a:solidFill>
                  </a:tcPr>
                </a:tc>
                <a:tc>
                  <a:txBody>
                    <a:bodyPr/>
                    <a:lstStyle/>
                    <a:p>
                      <a:pPr algn="ctr">
                        <a:lnSpc>
                          <a:spcPct val="100000"/>
                        </a:lnSpc>
                        <a:spcBef>
                          <a:spcPts val="290"/>
                        </a:spcBef>
                      </a:pPr>
                      <a:r>
                        <a:rPr sz="1100" spc="10" dirty="0">
                          <a:latin typeface="Segoe UI"/>
                          <a:cs typeface="Segoe UI"/>
                        </a:rPr>
                        <a:t>10.1</a:t>
                      </a:r>
                      <a:endParaRPr sz="1100">
                        <a:latin typeface="Segoe UI"/>
                        <a:cs typeface="Segoe UI"/>
                      </a:endParaRPr>
                    </a:p>
                  </a:txBody>
                  <a:tcPr marL="0" marR="0" marT="36830"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EAF1DD"/>
                    </a:solidFill>
                  </a:tcPr>
                </a:tc>
                <a:tc>
                  <a:txBody>
                    <a:bodyPr/>
                    <a:lstStyle/>
                    <a:p>
                      <a:pPr marL="546735">
                        <a:lnSpc>
                          <a:spcPct val="100000"/>
                        </a:lnSpc>
                        <a:spcBef>
                          <a:spcPts val="290"/>
                        </a:spcBef>
                      </a:pPr>
                      <a:r>
                        <a:rPr sz="1100" spc="10" dirty="0">
                          <a:latin typeface="Segoe UI"/>
                          <a:cs typeface="Segoe UI"/>
                        </a:rPr>
                        <a:t>0.40</a:t>
                      </a:r>
                      <a:endParaRPr sz="1100">
                        <a:latin typeface="Segoe UI"/>
                        <a:cs typeface="Segoe UI"/>
                      </a:endParaRPr>
                    </a:p>
                  </a:txBody>
                  <a:tcPr marL="0" marR="0" marT="36830"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EAF1DD"/>
                    </a:solidFill>
                  </a:tcPr>
                </a:tc>
                <a:tc>
                  <a:txBody>
                    <a:bodyPr/>
                    <a:lstStyle/>
                    <a:p>
                      <a:pPr marR="334010" algn="r">
                        <a:lnSpc>
                          <a:spcPct val="100000"/>
                        </a:lnSpc>
                        <a:spcBef>
                          <a:spcPts val="290"/>
                        </a:spcBef>
                      </a:pPr>
                      <a:r>
                        <a:rPr sz="1100" dirty="0">
                          <a:latin typeface="Segoe UI"/>
                          <a:cs typeface="Segoe UI"/>
                        </a:rPr>
                        <a:t>3</a:t>
                      </a:r>
                      <a:endParaRPr sz="1100">
                        <a:latin typeface="Segoe UI"/>
                        <a:cs typeface="Segoe UI"/>
                      </a:endParaRPr>
                    </a:p>
                  </a:txBody>
                  <a:tcPr marL="0" marR="0" marT="36830"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EAF1DD"/>
                    </a:solidFill>
                  </a:tcPr>
                </a:tc>
                <a:extLst>
                  <a:ext uri="{0D108BD9-81ED-4DB2-BD59-A6C34878D82A}">
                    <a16:rowId xmlns:a16="http://schemas.microsoft.com/office/drawing/2014/main" val="10004"/>
                  </a:ext>
                </a:extLst>
              </a:tr>
              <a:tr h="243846">
                <a:tc>
                  <a:txBody>
                    <a:bodyPr/>
                    <a:lstStyle/>
                    <a:p>
                      <a:pPr algn="ctr">
                        <a:lnSpc>
                          <a:spcPct val="100000"/>
                        </a:lnSpc>
                        <a:spcBef>
                          <a:spcPts val="290"/>
                        </a:spcBef>
                      </a:pPr>
                      <a:r>
                        <a:rPr sz="1100" dirty="0">
                          <a:latin typeface="Segoe UI"/>
                          <a:cs typeface="Segoe UI"/>
                        </a:rPr>
                        <a:t>D</a:t>
                      </a:r>
                      <a:endParaRPr sz="1100">
                        <a:latin typeface="Segoe UI"/>
                        <a:cs typeface="Segoe UI"/>
                      </a:endParaRPr>
                    </a:p>
                  </a:txBody>
                  <a:tcPr marL="0" marR="0" marT="36830"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EAF1DD"/>
                    </a:solidFill>
                  </a:tcPr>
                </a:tc>
                <a:tc>
                  <a:txBody>
                    <a:bodyPr/>
                    <a:lstStyle/>
                    <a:p>
                      <a:pPr algn="ctr">
                        <a:lnSpc>
                          <a:spcPct val="100000"/>
                        </a:lnSpc>
                        <a:spcBef>
                          <a:spcPts val="290"/>
                        </a:spcBef>
                      </a:pPr>
                      <a:r>
                        <a:rPr sz="1100" spc="10" dirty="0">
                          <a:latin typeface="Segoe UI"/>
                          <a:cs typeface="Segoe UI"/>
                        </a:rPr>
                        <a:t>(30)</a:t>
                      </a:r>
                      <a:endParaRPr sz="1100">
                        <a:latin typeface="Segoe UI"/>
                        <a:cs typeface="Segoe UI"/>
                      </a:endParaRPr>
                    </a:p>
                  </a:txBody>
                  <a:tcPr marL="0" marR="0" marT="36830"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EAF1DD"/>
                    </a:solidFill>
                  </a:tcPr>
                </a:tc>
                <a:tc>
                  <a:txBody>
                    <a:bodyPr/>
                    <a:lstStyle/>
                    <a:p>
                      <a:pPr algn="ctr">
                        <a:lnSpc>
                          <a:spcPct val="100000"/>
                        </a:lnSpc>
                        <a:spcBef>
                          <a:spcPts val="290"/>
                        </a:spcBef>
                      </a:pPr>
                      <a:r>
                        <a:rPr sz="1100" spc="10" dirty="0">
                          <a:latin typeface="Segoe UI"/>
                          <a:cs typeface="Segoe UI"/>
                        </a:rPr>
                        <a:t>11.2</a:t>
                      </a:r>
                      <a:endParaRPr sz="1100">
                        <a:latin typeface="Segoe UI"/>
                        <a:cs typeface="Segoe UI"/>
                      </a:endParaRPr>
                    </a:p>
                  </a:txBody>
                  <a:tcPr marL="0" marR="0" marT="36830"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EAF1DD"/>
                    </a:solidFill>
                  </a:tcPr>
                </a:tc>
                <a:tc>
                  <a:txBody>
                    <a:bodyPr/>
                    <a:lstStyle/>
                    <a:p>
                      <a:pPr marL="546735">
                        <a:lnSpc>
                          <a:spcPct val="100000"/>
                        </a:lnSpc>
                        <a:spcBef>
                          <a:spcPts val="290"/>
                        </a:spcBef>
                      </a:pPr>
                      <a:r>
                        <a:rPr sz="1100" spc="10" dirty="0">
                          <a:latin typeface="Segoe UI"/>
                          <a:cs typeface="Segoe UI"/>
                        </a:rPr>
                        <a:t>0.37</a:t>
                      </a:r>
                      <a:endParaRPr sz="1100">
                        <a:latin typeface="Segoe UI"/>
                        <a:cs typeface="Segoe UI"/>
                      </a:endParaRPr>
                    </a:p>
                  </a:txBody>
                  <a:tcPr marL="0" marR="0" marT="36830"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EAF1DD"/>
                    </a:solidFill>
                  </a:tcPr>
                </a:tc>
                <a:tc>
                  <a:txBody>
                    <a:bodyPr/>
                    <a:lstStyle/>
                    <a:p>
                      <a:pPr marR="334010" algn="r">
                        <a:lnSpc>
                          <a:spcPct val="100000"/>
                        </a:lnSpc>
                        <a:spcBef>
                          <a:spcPts val="290"/>
                        </a:spcBef>
                      </a:pPr>
                      <a:r>
                        <a:rPr sz="1100" dirty="0">
                          <a:latin typeface="Segoe UI"/>
                          <a:cs typeface="Segoe UI"/>
                        </a:rPr>
                        <a:t>4</a:t>
                      </a:r>
                      <a:endParaRPr sz="1100">
                        <a:latin typeface="Segoe UI"/>
                        <a:cs typeface="Segoe UI"/>
                      </a:endParaRPr>
                    </a:p>
                  </a:txBody>
                  <a:tcPr marL="0" marR="0" marT="36830"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EAF1DD"/>
                    </a:solidFill>
                  </a:tcPr>
                </a:tc>
                <a:extLst>
                  <a:ext uri="{0D108BD9-81ED-4DB2-BD59-A6C34878D82A}">
                    <a16:rowId xmlns:a16="http://schemas.microsoft.com/office/drawing/2014/main" val="10005"/>
                  </a:ext>
                </a:extLst>
              </a:tr>
              <a:tr h="242315">
                <a:tc>
                  <a:txBody>
                    <a:bodyPr/>
                    <a:lstStyle/>
                    <a:p>
                      <a:pPr algn="ctr">
                        <a:lnSpc>
                          <a:spcPct val="100000"/>
                        </a:lnSpc>
                        <a:spcBef>
                          <a:spcPts val="290"/>
                        </a:spcBef>
                      </a:pPr>
                      <a:r>
                        <a:rPr sz="1100" dirty="0">
                          <a:latin typeface="Segoe UI"/>
                          <a:cs typeface="Segoe UI"/>
                        </a:rPr>
                        <a:t>E</a:t>
                      </a:r>
                      <a:endParaRPr sz="1100">
                        <a:latin typeface="Segoe UI"/>
                        <a:cs typeface="Segoe UI"/>
                      </a:endParaRPr>
                    </a:p>
                  </a:txBody>
                  <a:tcPr marL="0" marR="0" marT="36830"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EAF1DD"/>
                    </a:solidFill>
                  </a:tcPr>
                </a:tc>
                <a:tc>
                  <a:txBody>
                    <a:bodyPr/>
                    <a:lstStyle/>
                    <a:p>
                      <a:pPr algn="ctr">
                        <a:lnSpc>
                          <a:spcPct val="100000"/>
                        </a:lnSpc>
                        <a:spcBef>
                          <a:spcPts val="290"/>
                        </a:spcBef>
                      </a:pPr>
                      <a:r>
                        <a:rPr sz="1100" spc="10" dirty="0">
                          <a:latin typeface="Segoe UI"/>
                          <a:cs typeface="Segoe UI"/>
                        </a:rPr>
                        <a:t>(35)</a:t>
                      </a:r>
                      <a:endParaRPr sz="1100">
                        <a:latin typeface="Segoe UI"/>
                        <a:cs typeface="Segoe UI"/>
                      </a:endParaRPr>
                    </a:p>
                  </a:txBody>
                  <a:tcPr marL="0" marR="0" marT="36830"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EAF1DD"/>
                    </a:solidFill>
                  </a:tcPr>
                </a:tc>
                <a:tc>
                  <a:txBody>
                    <a:bodyPr/>
                    <a:lstStyle/>
                    <a:p>
                      <a:pPr algn="ctr">
                        <a:lnSpc>
                          <a:spcPct val="100000"/>
                        </a:lnSpc>
                        <a:spcBef>
                          <a:spcPts val="290"/>
                        </a:spcBef>
                      </a:pPr>
                      <a:r>
                        <a:rPr sz="1100" spc="10" dirty="0">
                          <a:latin typeface="Segoe UI"/>
                          <a:cs typeface="Segoe UI"/>
                        </a:rPr>
                        <a:t>19.3</a:t>
                      </a:r>
                      <a:endParaRPr sz="1100">
                        <a:latin typeface="Segoe UI"/>
                        <a:cs typeface="Segoe UI"/>
                      </a:endParaRPr>
                    </a:p>
                  </a:txBody>
                  <a:tcPr marL="0" marR="0" marT="36830"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EAF1DD"/>
                    </a:solidFill>
                  </a:tcPr>
                </a:tc>
                <a:tc>
                  <a:txBody>
                    <a:bodyPr/>
                    <a:lstStyle/>
                    <a:p>
                      <a:pPr marL="546735">
                        <a:lnSpc>
                          <a:spcPct val="100000"/>
                        </a:lnSpc>
                        <a:spcBef>
                          <a:spcPts val="290"/>
                        </a:spcBef>
                      </a:pPr>
                      <a:r>
                        <a:rPr sz="1100" spc="10" dirty="0">
                          <a:latin typeface="Segoe UI"/>
                          <a:cs typeface="Segoe UI"/>
                        </a:rPr>
                        <a:t>0.55</a:t>
                      </a:r>
                      <a:endParaRPr sz="1100">
                        <a:latin typeface="Segoe UI"/>
                        <a:cs typeface="Segoe UI"/>
                      </a:endParaRPr>
                    </a:p>
                  </a:txBody>
                  <a:tcPr marL="0" marR="0" marT="36830"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EAF1DD"/>
                    </a:solidFill>
                  </a:tcPr>
                </a:tc>
                <a:tc>
                  <a:txBody>
                    <a:bodyPr/>
                    <a:lstStyle/>
                    <a:p>
                      <a:pPr marR="334010" algn="r">
                        <a:lnSpc>
                          <a:spcPct val="100000"/>
                        </a:lnSpc>
                        <a:spcBef>
                          <a:spcPts val="290"/>
                        </a:spcBef>
                      </a:pPr>
                      <a:r>
                        <a:rPr sz="1100" dirty="0">
                          <a:latin typeface="Segoe UI"/>
                          <a:cs typeface="Segoe UI"/>
                        </a:rPr>
                        <a:t>1</a:t>
                      </a:r>
                      <a:endParaRPr sz="1100">
                        <a:latin typeface="Segoe UI"/>
                        <a:cs typeface="Segoe UI"/>
                      </a:endParaRPr>
                    </a:p>
                  </a:txBody>
                  <a:tcPr marL="0" marR="0" marT="36830"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EAF1DD"/>
                    </a:solidFill>
                  </a:tcPr>
                </a:tc>
                <a:extLst>
                  <a:ext uri="{0D108BD9-81ED-4DB2-BD59-A6C34878D82A}">
                    <a16:rowId xmlns:a16="http://schemas.microsoft.com/office/drawing/2014/main" val="10006"/>
                  </a:ext>
                </a:extLst>
              </a:tr>
            </a:tbl>
          </a:graphicData>
        </a:graphic>
      </p:graphicFrame>
      <p:sp>
        <p:nvSpPr>
          <p:cNvPr id="10" name="object 10"/>
          <p:cNvSpPr txBox="1"/>
          <p:nvPr/>
        </p:nvSpPr>
        <p:spPr>
          <a:xfrm>
            <a:off x="1337563" y="6144259"/>
            <a:ext cx="4407535" cy="193675"/>
          </a:xfrm>
          <a:prstGeom prst="rect">
            <a:avLst/>
          </a:prstGeom>
        </p:spPr>
        <p:txBody>
          <a:bodyPr vert="horz" wrap="square" lIns="0" tIns="12700" rIns="0" bIns="0" rtlCol="0">
            <a:spAutoFit/>
          </a:bodyPr>
          <a:lstStyle/>
          <a:p>
            <a:pPr marL="12700">
              <a:lnSpc>
                <a:spcPct val="100000"/>
              </a:lnSpc>
              <a:spcBef>
                <a:spcPts val="100"/>
              </a:spcBef>
            </a:pPr>
            <a:r>
              <a:rPr sz="1100" b="1" spc="15" dirty="0">
                <a:latin typeface="Segoe UI"/>
                <a:cs typeface="Segoe UI"/>
              </a:rPr>
              <a:t>Building </a:t>
            </a:r>
            <a:r>
              <a:rPr sz="1100" b="1" spc="10" dirty="0">
                <a:latin typeface="Segoe UI"/>
                <a:cs typeface="Segoe UI"/>
              </a:rPr>
              <a:t>up of </a:t>
            </a:r>
            <a:r>
              <a:rPr sz="1100" b="1" dirty="0">
                <a:latin typeface="Segoe UI"/>
                <a:cs typeface="Segoe UI"/>
              </a:rPr>
              <a:t>a </a:t>
            </a:r>
            <a:r>
              <a:rPr sz="1100" b="1" spc="15" dirty="0">
                <a:latin typeface="Segoe UI"/>
                <a:cs typeface="Segoe UI"/>
              </a:rPr>
              <a:t>Programme </a:t>
            </a:r>
            <a:r>
              <a:rPr sz="1100" b="1" spc="10" dirty="0">
                <a:latin typeface="Segoe UI"/>
                <a:cs typeface="Segoe UI"/>
              </a:rPr>
              <a:t>of </a:t>
            </a:r>
            <a:r>
              <a:rPr sz="1100" b="1" spc="15" dirty="0">
                <a:latin typeface="Segoe UI"/>
                <a:cs typeface="Segoe UI"/>
              </a:rPr>
              <a:t>Projects </a:t>
            </a:r>
            <a:r>
              <a:rPr sz="1100" b="1" spc="10" dirty="0">
                <a:latin typeface="Segoe UI"/>
                <a:cs typeface="Segoe UI"/>
              </a:rPr>
              <a:t>based </a:t>
            </a:r>
            <a:r>
              <a:rPr sz="1100" b="1" dirty="0">
                <a:latin typeface="Segoe UI"/>
                <a:cs typeface="Segoe UI"/>
              </a:rPr>
              <a:t>on </a:t>
            </a:r>
            <a:r>
              <a:rPr sz="1100" b="1" spc="10" dirty="0">
                <a:latin typeface="Segoe UI"/>
                <a:cs typeface="Segoe UI"/>
              </a:rPr>
              <a:t>their</a:t>
            </a:r>
            <a:r>
              <a:rPr sz="1100" b="1" spc="229" dirty="0">
                <a:latin typeface="Segoe UI"/>
                <a:cs typeface="Segoe UI"/>
              </a:rPr>
              <a:t> </a:t>
            </a:r>
            <a:r>
              <a:rPr sz="1100" b="1" spc="15" dirty="0">
                <a:latin typeface="Segoe UI"/>
                <a:cs typeface="Segoe UI"/>
              </a:rPr>
              <a:t>Rankings</a:t>
            </a:r>
            <a:endParaRPr sz="1100">
              <a:latin typeface="Segoe UI"/>
              <a:cs typeface="Segoe UI"/>
            </a:endParaRPr>
          </a:p>
        </p:txBody>
      </p:sp>
      <p:graphicFrame>
        <p:nvGraphicFramePr>
          <p:cNvPr id="11" name="object 11"/>
          <p:cNvGraphicFramePr>
            <a:graphicFrameLocks noGrp="1"/>
          </p:cNvGraphicFramePr>
          <p:nvPr/>
        </p:nvGraphicFramePr>
        <p:xfrm>
          <a:off x="914400" y="6411455"/>
          <a:ext cx="3484879" cy="1700780"/>
        </p:xfrm>
        <a:graphic>
          <a:graphicData uri="http://schemas.openxmlformats.org/drawingml/2006/table">
            <a:tbl>
              <a:tblPr firstRow="1" bandRow="1">
                <a:tableStyleId>{2D5ABB26-0587-4C30-8999-92F81FD0307C}</a:tableStyleId>
              </a:tblPr>
              <a:tblGrid>
                <a:gridCol w="788035">
                  <a:extLst>
                    <a:ext uri="{9D8B030D-6E8A-4147-A177-3AD203B41FA5}">
                      <a16:colId xmlns:a16="http://schemas.microsoft.com/office/drawing/2014/main" val="20000"/>
                    </a:ext>
                  </a:extLst>
                </a:gridCol>
                <a:gridCol w="1381125">
                  <a:extLst>
                    <a:ext uri="{9D8B030D-6E8A-4147-A177-3AD203B41FA5}">
                      <a16:colId xmlns:a16="http://schemas.microsoft.com/office/drawing/2014/main" val="20001"/>
                    </a:ext>
                  </a:extLst>
                </a:gridCol>
                <a:gridCol w="1315719">
                  <a:extLst>
                    <a:ext uri="{9D8B030D-6E8A-4147-A177-3AD203B41FA5}">
                      <a16:colId xmlns:a16="http://schemas.microsoft.com/office/drawing/2014/main" val="20002"/>
                    </a:ext>
                  </a:extLst>
                </a:gridCol>
              </a:tblGrid>
              <a:tr h="242316">
                <a:tc rowSpan="2">
                  <a:txBody>
                    <a:bodyPr/>
                    <a:lstStyle/>
                    <a:p>
                      <a:pPr marL="151765">
                        <a:lnSpc>
                          <a:spcPct val="100000"/>
                        </a:lnSpc>
                        <a:spcBef>
                          <a:spcPts val="290"/>
                        </a:spcBef>
                      </a:pPr>
                      <a:r>
                        <a:rPr sz="1100" b="1" spc="15" dirty="0">
                          <a:solidFill>
                            <a:srgbClr val="00A650"/>
                          </a:solidFill>
                          <a:latin typeface="Segoe UI"/>
                          <a:cs typeface="Segoe UI"/>
                        </a:rPr>
                        <a:t>Project</a:t>
                      </a:r>
                      <a:endParaRPr sz="1100">
                        <a:latin typeface="Segoe UI"/>
                        <a:cs typeface="Segoe UI"/>
                      </a:endParaRPr>
                    </a:p>
                  </a:txBody>
                  <a:tcPr marL="0" marR="0" marT="36830"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C2D69B"/>
                    </a:solidFill>
                  </a:tcPr>
                </a:tc>
                <a:tc>
                  <a:txBody>
                    <a:bodyPr/>
                    <a:lstStyle/>
                    <a:p>
                      <a:pPr marR="67310" algn="r">
                        <a:lnSpc>
                          <a:spcPct val="100000"/>
                        </a:lnSpc>
                        <a:spcBef>
                          <a:spcPts val="290"/>
                        </a:spcBef>
                      </a:pPr>
                      <a:r>
                        <a:rPr sz="1100" b="1" spc="20" dirty="0">
                          <a:solidFill>
                            <a:srgbClr val="00A650"/>
                          </a:solidFill>
                          <a:latin typeface="Segoe UI"/>
                          <a:cs typeface="Segoe UI"/>
                        </a:rPr>
                        <a:t>I</a:t>
                      </a:r>
                      <a:r>
                        <a:rPr sz="1100" b="1" spc="15" dirty="0">
                          <a:solidFill>
                            <a:srgbClr val="00A650"/>
                          </a:solidFill>
                          <a:latin typeface="Segoe UI"/>
                          <a:cs typeface="Segoe UI"/>
                        </a:rPr>
                        <a:t>n</a:t>
                      </a:r>
                      <a:r>
                        <a:rPr sz="1100" b="1" spc="10" dirty="0">
                          <a:solidFill>
                            <a:srgbClr val="00A650"/>
                          </a:solidFill>
                          <a:latin typeface="Segoe UI"/>
                          <a:cs typeface="Segoe UI"/>
                        </a:rPr>
                        <a:t>v</a:t>
                      </a:r>
                      <a:r>
                        <a:rPr sz="1100" b="1" spc="25" dirty="0">
                          <a:solidFill>
                            <a:srgbClr val="00A650"/>
                          </a:solidFill>
                          <a:latin typeface="Segoe UI"/>
                          <a:cs typeface="Segoe UI"/>
                        </a:rPr>
                        <a:t>e</a:t>
                      </a:r>
                      <a:r>
                        <a:rPr sz="1100" b="1" spc="15" dirty="0">
                          <a:solidFill>
                            <a:srgbClr val="00A650"/>
                          </a:solidFill>
                          <a:latin typeface="Segoe UI"/>
                          <a:cs typeface="Segoe UI"/>
                        </a:rPr>
                        <a:t>s</a:t>
                      </a:r>
                      <a:r>
                        <a:rPr sz="1100" b="1" spc="10" dirty="0">
                          <a:solidFill>
                            <a:srgbClr val="00A650"/>
                          </a:solidFill>
                          <a:latin typeface="Segoe UI"/>
                          <a:cs typeface="Segoe UI"/>
                        </a:rPr>
                        <a:t>t</a:t>
                      </a:r>
                      <a:r>
                        <a:rPr sz="1100" b="1" spc="20" dirty="0">
                          <a:solidFill>
                            <a:srgbClr val="00A650"/>
                          </a:solidFill>
                          <a:latin typeface="Segoe UI"/>
                          <a:cs typeface="Segoe UI"/>
                        </a:rPr>
                        <a:t>m</a:t>
                      </a:r>
                      <a:r>
                        <a:rPr sz="1100" b="1" spc="10" dirty="0">
                          <a:solidFill>
                            <a:srgbClr val="00A650"/>
                          </a:solidFill>
                          <a:latin typeface="Segoe UI"/>
                          <a:cs typeface="Segoe UI"/>
                        </a:rPr>
                        <a:t>e</a:t>
                      </a:r>
                      <a:r>
                        <a:rPr sz="1100" b="1" spc="15" dirty="0">
                          <a:solidFill>
                            <a:srgbClr val="00A650"/>
                          </a:solidFill>
                          <a:latin typeface="Segoe UI"/>
                          <a:cs typeface="Segoe UI"/>
                        </a:rPr>
                        <a:t>n</a:t>
                      </a:r>
                      <a:r>
                        <a:rPr sz="1100" b="1" dirty="0">
                          <a:solidFill>
                            <a:srgbClr val="00A650"/>
                          </a:solidFill>
                          <a:latin typeface="Segoe UI"/>
                          <a:cs typeface="Segoe UI"/>
                        </a:rPr>
                        <a:t>t</a:t>
                      </a:r>
                      <a:endParaRPr sz="1100">
                        <a:latin typeface="Segoe UI"/>
                        <a:cs typeface="Segoe UI"/>
                      </a:endParaRPr>
                    </a:p>
                  </a:txBody>
                  <a:tcPr marL="0" marR="0" marT="36830"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C2D69B"/>
                    </a:solidFill>
                  </a:tcPr>
                </a:tc>
                <a:tc>
                  <a:txBody>
                    <a:bodyPr/>
                    <a:lstStyle/>
                    <a:p>
                      <a:pPr marR="65405" algn="r">
                        <a:lnSpc>
                          <a:spcPct val="100000"/>
                        </a:lnSpc>
                        <a:spcBef>
                          <a:spcPts val="290"/>
                        </a:spcBef>
                      </a:pPr>
                      <a:r>
                        <a:rPr sz="1100" b="1" spc="15" dirty="0">
                          <a:solidFill>
                            <a:srgbClr val="00A650"/>
                          </a:solidFill>
                          <a:latin typeface="Segoe UI"/>
                          <a:cs typeface="Segoe UI"/>
                        </a:rPr>
                        <a:t>NPV </a:t>
                      </a:r>
                      <a:r>
                        <a:rPr sz="1100" b="1" dirty="0">
                          <a:solidFill>
                            <a:srgbClr val="00A650"/>
                          </a:solidFill>
                          <a:latin typeface="Segoe UI"/>
                          <a:cs typeface="Segoe UI"/>
                        </a:rPr>
                        <a:t>@</a:t>
                      </a:r>
                      <a:r>
                        <a:rPr sz="1100" b="1" spc="-40" dirty="0">
                          <a:solidFill>
                            <a:srgbClr val="00A650"/>
                          </a:solidFill>
                          <a:latin typeface="Segoe UI"/>
                          <a:cs typeface="Segoe UI"/>
                        </a:rPr>
                        <a:t> </a:t>
                      </a:r>
                      <a:r>
                        <a:rPr sz="1100" b="1" spc="15" dirty="0">
                          <a:solidFill>
                            <a:srgbClr val="00A650"/>
                          </a:solidFill>
                          <a:latin typeface="Segoe UI"/>
                          <a:cs typeface="Segoe UI"/>
                        </a:rPr>
                        <a:t>15%</a:t>
                      </a:r>
                      <a:endParaRPr sz="1100">
                        <a:latin typeface="Segoe UI"/>
                        <a:cs typeface="Segoe UI"/>
                      </a:endParaRPr>
                    </a:p>
                  </a:txBody>
                  <a:tcPr marL="0" marR="0" marT="36830"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C2D69B"/>
                    </a:solidFill>
                  </a:tcPr>
                </a:tc>
                <a:extLst>
                  <a:ext uri="{0D108BD9-81ED-4DB2-BD59-A6C34878D82A}">
                    <a16:rowId xmlns:a16="http://schemas.microsoft.com/office/drawing/2014/main" val="10000"/>
                  </a:ext>
                </a:extLst>
              </a:tr>
              <a:tr h="243846">
                <a:tc vMerge="1">
                  <a:txBody>
                    <a:bodyPr/>
                    <a:lstStyle/>
                    <a:p>
                      <a:endParaRPr/>
                    </a:p>
                  </a:txBody>
                  <a:tcPr marL="0" marR="0" marT="36830"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C2D69B"/>
                    </a:solidFill>
                  </a:tcPr>
                </a:tc>
                <a:tc>
                  <a:txBody>
                    <a:bodyPr/>
                    <a:lstStyle/>
                    <a:p>
                      <a:pPr marR="66675" algn="r">
                        <a:lnSpc>
                          <a:spcPct val="100000"/>
                        </a:lnSpc>
                        <a:spcBef>
                          <a:spcPts val="305"/>
                        </a:spcBef>
                      </a:pPr>
                      <a:r>
                        <a:rPr sz="1100" b="1" spc="20" dirty="0">
                          <a:solidFill>
                            <a:srgbClr val="00A650"/>
                          </a:solidFill>
                          <a:latin typeface="Trebuchet MS"/>
                          <a:cs typeface="Trebuchet MS"/>
                        </a:rPr>
                        <a:t>`</a:t>
                      </a:r>
                      <a:r>
                        <a:rPr sz="1100" b="1" spc="10" dirty="0">
                          <a:solidFill>
                            <a:srgbClr val="00A650"/>
                          </a:solidFill>
                          <a:latin typeface="Segoe UI"/>
                          <a:cs typeface="Segoe UI"/>
                        </a:rPr>
                        <a:t>0</a:t>
                      </a:r>
                      <a:r>
                        <a:rPr sz="1100" b="1" spc="25" dirty="0">
                          <a:solidFill>
                            <a:srgbClr val="00A650"/>
                          </a:solidFill>
                          <a:latin typeface="Segoe UI"/>
                          <a:cs typeface="Segoe UI"/>
                        </a:rPr>
                        <a:t>0</a:t>
                      </a:r>
                      <a:r>
                        <a:rPr sz="1100" b="1" dirty="0">
                          <a:solidFill>
                            <a:srgbClr val="00A650"/>
                          </a:solidFill>
                          <a:latin typeface="Segoe UI"/>
                          <a:cs typeface="Segoe UI"/>
                        </a:rPr>
                        <a:t>0</a:t>
                      </a:r>
                      <a:endParaRPr sz="1100">
                        <a:latin typeface="Segoe UI"/>
                        <a:cs typeface="Segoe UI"/>
                      </a:endParaRPr>
                    </a:p>
                  </a:txBody>
                  <a:tcPr marL="0" marR="0" marT="38735"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C2D79B"/>
                    </a:solidFill>
                  </a:tcPr>
                </a:tc>
                <a:tc>
                  <a:txBody>
                    <a:bodyPr/>
                    <a:lstStyle/>
                    <a:p>
                      <a:pPr marR="66675" algn="r">
                        <a:lnSpc>
                          <a:spcPct val="100000"/>
                        </a:lnSpc>
                        <a:spcBef>
                          <a:spcPts val="305"/>
                        </a:spcBef>
                      </a:pPr>
                      <a:r>
                        <a:rPr sz="1100" b="1" spc="20" dirty="0">
                          <a:solidFill>
                            <a:srgbClr val="00A650"/>
                          </a:solidFill>
                          <a:latin typeface="Trebuchet MS"/>
                          <a:cs typeface="Trebuchet MS"/>
                        </a:rPr>
                        <a:t>`</a:t>
                      </a:r>
                      <a:r>
                        <a:rPr sz="1100" b="1" spc="10" dirty="0">
                          <a:solidFill>
                            <a:srgbClr val="00A650"/>
                          </a:solidFill>
                          <a:latin typeface="Segoe UI"/>
                          <a:cs typeface="Segoe UI"/>
                        </a:rPr>
                        <a:t>0</a:t>
                      </a:r>
                      <a:r>
                        <a:rPr sz="1100" b="1" spc="25" dirty="0">
                          <a:solidFill>
                            <a:srgbClr val="00A650"/>
                          </a:solidFill>
                          <a:latin typeface="Segoe UI"/>
                          <a:cs typeface="Segoe UI"/>
                        </a:rPr>
                        <a:t>0</a:t>
                      </a:r>
                      <a:r>
                        <a:rPr sz="1100" b="1" dirty="0">
                          <a:solidFill>
                            <a:srgbClr val="00A650"/>
                          </a:solidFill>
                          <a:latin typeface="Segoe UI"/>
                          <a:cs typeface="Segoe UI"/>
                        </a:rPr>
                        <a:t>0</a:t>
                      </a:r>
                      <a:endParaRPr sz="1100">
                        <a:latin typeface="Segoe UI"/>
                        <a:cs typeface="Segoe UI"/>
                      </a:endParaRPr>
                    </a:p>
                  </a:txBody>
                  <a:tcPr marL="0" marR="0" marT="38735"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C2D79B"/>
                    </a:solidFill>
                  </a:tcPr>
                </a:tc>
                <a:extLst>
                  <a:ext uri="{0D108BD9-81ED-4DB2-BD59-A6C34878D82A}">
                    <a16:rowId xmlns:a16="http://schemas.microsoft.com/office/drawing/2014/main" val="10001"/>
                  </a:ext>
                </a:extLst>
              </a:tr>
              <a:tr h="242315">
                <a:tc>
                  <a:txBody>
                    <a:bodyPr/>
                    <a:lstStyle/>
                    <a:p>
                      <a:pPr marL="356235">
                        <a:lnSpc>
                          <a:spcPct val="100000"/>
                        </a:lnSpc>
                        <a:spcBef>
                          <a:spcPts val="290"/>
                        </a:spcBef>
                      </a:pPr>
                      <a:r>
                        <a:rPr sz="1100" dirty="0">
                          <a:latin typeface="Segoe UI"/>
                          <a:cs typeface="Segoe UI"/>
                        </a:rPr>
                        <a:t>E</a:t>
                      </a:r>
                      <a:endParaRPr sz="1100">
                        <a:latin typeface="Segoe UI"/>
                        <a:cs typeface="Segoe UI"/>
                      </a:endParaRPr>
                    </a:p>
                  </a:txBody>
                  <a:tcPr marL="0" marR="0" marT="36830"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EAF1DD"/>
                    </a:solidFill>
                  </a:tcPr>
                </a:tc>
                <a:tc>
                  <a:txBody>
                    <a:bodyPr/>
                    <a:lstStyle/>
                    <a:p>
                      <a:pPr marL="568325">
                        <a:lnSpc>
                          <a:spcPct val="100000"/>
                        </a:lnSpc>
                        <a:spcBef>
                          <a:spcPts val="290"/>
                        </a:spcBef>
                      </a:pPr>
                      <a:r>
                        <a:rPr sz="1100" spc="10" dirty="0">
                          <a:latin typeface="Segoe UI"/>
                          <a:cs typeface="Segoe UI"/>
                        </a:rPr>
                        <a:t>(35)</a:t>
                      </a:r>
                      <a:endParaRPr sz="1100">
                        <a:latin typeface="Segoe UI"/>
                        <a:cs typeface="Segoe UI"/>
                      </a:endParaRPr>
                    </a:p>
                  </a:txBody>
                  <a:tcPr marL="0" marR="0" marT="36830"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EAF1DD"/>
                    </a:solidFill>
                  </a:tcPr>
                </a:tc>
                <a:tc>
                  <a:txBody>
                    <a:bodyPr/>
                    <a:lstStyle/>
                    <a:p>
                      <a:pPr algn="ctr">
                        <a:lnSpc>
                          <a:spcPct val="100000"/>
                        </a:lnSpc>
                        <a:spcBef>
                          <a:spcPts val="290"/>
                        </a:spcBef>
                      </a:pPr>
                      <a:r>
                        <a:rPr sz="1100" spc="10" dirty="0">
                          <a:latin typeface="Segoe UI"/>
                          <a:cs typeface="Segoe UI"/>
                        </a:rPr>
                        <a:t>19.3</a:t>
                      </a:r>
                      <a:endParaRPr sz="1100">
                        <a:latin typeface="Segoe UI"/>
                        <a:cs typeface="Segoe UI"/>
                      </a:endParaRPr>
                    </a:p>
                  </a:txBody>
                  <a:tcPr marL="0" marR="0" marT="36830"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EAF1DD"/>
                    </a:solidFill>
                  </a:tcPr>
                </a:tc>
                <a:extLst>
                  <a:ext uri="{0D108BD9-81ED-4DB2-BD59-A6C34878D82A}">
                    <a16:rowId xmlns:a16="http://schemas.microsoft.com/office/drawing/2014/main" val="10002"/>
                  </a:ext>
                </a:extLst>
              </a:tr>
              <a:tr h="243839">
                <a:tc>
                  <a:txBody>
                    <a:bodyPr/>
                    <a:lstStyle/>
                    <a:p>
                      <a:pPr marL="351790">
                        <a:lnSpc>
                          <a:spcPct val="100000"/>
                        </a:lnSpc>
                        <a:spcBef>
                          <a:spcPts val="290"/>
                        </a:spcBef>
                      </a:pPr>
                      <a:r>
                        <a:rPr sz="1100" dirty="0">
                          <a:latin typeface="Segoe UI"/>
                          <a:cs typeface="Segoe UI"/>
                        </a:rPr>
                        <a:t>B</a:t>
                      </a:r>
                      <a:endParaRPr sz="1100">
                        <a:latin typeface="Segoe UI"/>
                        <a:cs typeface="Segoe UI"/>
                      </a:endParaRPr>
                    </a:p>
                  </a:txBody>
                  <a:tcPr marL="0" marR="0" marT="36830"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EAF1DD"/>
                    </a:solidFill>
                  </a:tcPr>
                </a:tc>
                <a:tc>
                  <a:txBody>
                    <a:bodyPr/>
                    <a:lstStyle/>
                    <a:p>
                      <a:pPr marL="568325">
                        <a:lnSpc>
                          <a:spcPct val="100000"/>
                        </a:lnSpc>
                        <a:spcBef>
                          <a:spcPts val="290"/>
                        </a:spcBef>
                      </a:pPr>
                      <a:r>
                        <a:rPr sz="1100" spc="10" dirty="0">
                          <a:latin typeface="Segoe UI"/>
                          <a:cs typeface="Segoe UI"/>
                        </a:rPr>
                        <a:t>(40)</a:t>
                      </a:r>
                      <a:endParaRPr sz="1100">
                        <a:latin typeface="Segoe UI"/>
                        <a:cs typeface="Segoe UI"/>
                      </a:endParaRPr>
                    </a:p>
                  </a:txBody>
                  <a:tcPr marL="0" marR="0" marT="36830"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EAF1DD"/>
                    </a:solidFill>
                  </a:tcPr>
                </a:tc>
                <a:tc>
                  <a:txBody>
                    <a:bodyPr/>
                    <a:lstStyle/>
                    <a:p>
                      <a:pPr algn="ctr">
                        <a:lnSpc>
                          <a:spcPct val="100000"/>
                        </a:lnSpc>
                        <a:spcBef>
                          <a:spcPts val="290"/>
                        </a:spcBef>
                      </a:pPr>
                      <a:r>
                        <a:rPr sz="1100" spc="10" dirty="0">
                          <a:latin typeface="Segoe UI"/>
                          <a:cs typeface="Segoe UI"/>
                        </a:rPr>
                        <a:t>18.7</a:t>
                      </a:r>
                      <a:endParaRPr sz="1100">
                        <a:latin typeface="Segoe UI"/>
                        <a:cs typeface="Segoe UI"/>
                      </a:endParaRPr>
                    </a:p>
                  </a:txBody>
                  <a:tcPr marL="0" marR="0" marT="36830"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EAF1DD"/>
                    </a:solidFill>
                  </a:tcPr>
                </a:tc>
                <a:extLst>
                  <a:ext uri="{0D108BD9-81ED-4DB2-BD59-A6C34878D82A}">
                    <a16:rowId xmlns:a16="http://schemas.microsoft.com/office/drawing/2014/main" val="10003"/>
                  </a:ext>
                </a:extLst>
              </a:tr>
              <a:tr h="242316">
                <a:tc>
                  <a:txBody>
                    <a:bodyPr/>
                    <a:lstStyle/>
                    <a:p>
                      <a:pPr marL="348615">
                        <a:lnSpc>
                          <a:spcPct val="100000"/>
                        </a:lnSpc>
                        <a:spcBef>
                          <a:spcPts val="290"/>
                        </a:spcBef>
                      </a:pPr>
                      <a:r>
                        <a:rPr sz="1100" dirty="0">
                          <a:latin typeface="Segoe UI"/>
                          <a:cs typeface="Segoe UI"/>
                        </a:rPr>
                        <a:t>C</a:t>
                      </a:r>
                      <a:endParaRPr sz="1100">
                        <a:latin typeface="Segoe UI"/>
                        <a:cs typeface="Segoe UI"/>
                      </a:endParaRPr>
                    </a:p>
                  </a:txBody>
                  <a:tcPr marL="0" marR="0" marT="36830"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EAF1DD"/>
                    </a:solidFill>
                  </a:tcPr>
                </a:tc>
                <a:tc>
                  <a:txBody>
                    <a:bodyPr/>
                    <a:lstStyle/>
                    <a:p>
                      <a:pPr marL="568325">
                        <a:lnSpc>
                          <a:spcPct val="100000"/>
                        </a:lnSpc>
                        <a:spcBef>
                          <a:spcPts val="290"/>
                        </a:spcBef>
                      </a:pPr>
                      <a:r>
                        <a:rPr sz="1100" spc="10" dirty="0">
                          <a:latin typeface="Segoe UI"/>
                          <a:cs typeface="Segoe UI"/>
                        </a:rPr>
                        <a:t>(25)</a:t>
                      </a:r>
                      <a:endParaRPr sz="1100">
                        <a:latin typeface="Segoe UI"/>
                        <a:cs typeface="Segoe UI"/>
                      </a:endParaRPr>
                    </a:p>
                  </a:txBody>
                  <a:tcPr marL="0" marR="0" marT="36830"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EAF1DD"/>
                    </a:solidFill>
                  </a:tcPr>
                </a:tc>
                <a:tc>
                  <a:txBody>
                    <a:bodyPr/>
                    <a:lstStyle/>
                    <a:p>
                      <a:pPr algn="ctr">
                        <a:lnSpc>
                          <a:spcPct val="100000"/>
                        </a:lnSpc>
                        <a:spcBef>
                          <a:spcPts val="290"/>
                        </a:spcBef>
                      </a:pPr>
                      <a:r>
                        <a:rPr sz="1100" spc="10" dirty="0">
                          <a:latin typeface="Segoe UI"/>
                          <a:cs typeface="Segoe UI"/>
                        </a:rPr>
                        <a:t>10.1</a:t>
                      </a:r>
                      <a:endParaRPr sz="1100">
                        <a:latin typeface="Segoe UI"/>
                        <a:cs typeface="Segoe UI"/>
                      </a:endParaRPr>
                    </a:p>
                  </a:txBody>
                  <a:tcPr marL="0" marR="0" marT="36830"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EAF1DD"/>
                    </a:solidFill>
                  </a:tcPr>
                </a:tc>
                <a:extLst>
                  <a:ext uri="{0D108BD9-81ED-4DB2-BD59-A6C34878D82A}">
                    <a16:rowId xmlns:a16="http://schemas.microsoft.com/office/drawing/2014/main" val="10004"/>
                  </a:ext>
                </a:extLst>
              </a:tr>
              <a:tr h="243833">
                <a:tc>
                  <a:txBody>
                    <a:bodyPr/>
                    <a:lstStyle/>
                    <a:p>
                      <a:pPr marL="342265">
                        <a:lnSpc>
                          <a:spcPct val="100000"/>
                        </a:lnSpc>
                        <a:spcBef>
                          <a:spcPts val="290"/>
                        </a:spcBef>
                      </a:pPr>
                      <a:r>
                        <a:rPr sz="1100" dirty="0">
                          <a:latin typeface="Segoe UI"/>
                          <a:cs typeface="Segoe UI"/>
                        </a:rPr>
                        <a:t>D</a:t>
                      </a:r>
                      <a:endParaRPr sz="1100">
                        <a:latin typeface="Segoe UI"/>
                        <a:cs typeface="Segoe UI"/>
                      </a:endParaRPr>
                    </a:p>
                  </a:txBody>
                  <a:tcPr marL="0" marR="0" marT="36830"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EAF1DD"/>
                    </a:solidFill>
                  </a:tcPr>
                </a:tc>
                <a:tc>
                  <a:txBody>
                    <a:bodyPr/>
                    <a:lstStyle/>
                    <a:p>
                      <a:pPr marL="568325">
                        <a:lnSpc>
                          <a:spcPct val="100000"/>
                        </a:lnSpc>
                        <a:spcBef>
                          <a:spcPts val="290"/>
                        </a:spcBef>
                      </a:pPr>
                      <a:r>
                        <a:rPr sz="1100" spc="10" dirty="0">
                          <a:latin typeface="Segoe UI"/>
                          <a:cs typeface="Segoe UI"/>
                        </a:rPr>
                        <a:t>(20)</a:t>
                      </a:r>
                      <a:endParaRPr sz="1100">
                        <a:latin typeface="Segoe UI"/>
                        <a:cs typeface="Segoe UI"/>
                      </a:endParaRPr>
                    </a:p>
                  </a:txBody>
                  <a:tcPr marL="0" marR="0" marT="36830"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EAF1DD"/>
                    </a:solidFill>
                  </a:tcPr>
                </a:tc>
                <a:tc>
                  <a:txBody>
                    <a:bodyPr/>
                    <a:lstStyle/>
                    <a:p>
                      <a:pPr algn="ctr">
                        <a:lnSpc>
                          <a:spcPct val="100000"/>
                        </a:lnSpc>
                        <a:spcBef>
                          <a:spcPts val="290"/>
                        </a:spcBef>
                      </a:pPr>
                      <a:r>
                        <a:rPr sz="1100" spc="10" dirty="0">
                          <a:latin typeface="Segoe UI"/>
                          <a:cs typeface="Segoe UI"/>
                        </a:rPr>
                        <a:t>7.5</a:t>
                      </a:r>
                      <a:endParaRPr sz="1100">
                        <a:latin typeface="Segoe UI"/>
                        <a:cs typeface="Segoe UI"/>
                      </a:endParaRPr>
                    </a:p>
                  </a:txBody>
                  <a:tcPr marL="0" marR="0" marT="36830"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EAF1DD"/>
                    </a:solidFill>
                  </a:tcPr>
                </a:tc>
                <a:extLst>
                  <a:ext uri="{0D108BD9-81ED-4DB2-BD59-A6C34878D82A}">
                    <a16:rowId xmlns:a16="http://schemas.microsoft.com/office/drawing/2014/main" val="10005"/>
                  </a:ext>
                </a:extLst>
              </a:tr>
              <a:tr h="242315">
                <a:tc>
                  <a:txBody>
                    <a:bodyPr/>
                    <a:lstStyle/>
                    <a:p>
                      <a:pPr>
                        <a:lnSpc>
                          <a:spcPct val="100000"/>
                        </a:lnSpc>
                      </a:pPr>
                      <a:endParaRPr sz="1000">
                        <a:latin typeface="Times New Roman"/>
                        <a:cs typeface="Times New Roman"/>
                      </a:endParaRPr>
                    </a:p>
                  </a:txBody>
                  <a:tcPr marL="0" marR="0" marT="0"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EAF1DD"/>
                    </a:solidFill>
                  </a:tcPr>
                </a:tc>
                <a:tc>
                  <a:txBody>
                    <a:bodyPr/>
                    <a:lstStyle/>
                    <a:p>
                      <a:pPr marL="574040">
                        <a:lnSpc>
                          <a:spcPct val="100000"/>
                        </a:lnSpc>
                        <a:spcBef>
                          <a:spcPts val="290"/>
                        </a:spcBef>
                      </a:pPr>
                      <a:r>
                        <a:rPr sz="1100" spc="15" dirty="0">
                          <a:latin typeface="Segoe UI"/>
                          <a:cs typeface="Segoe UI"/>
                        </a:rPr>
                        <a:t>120</a:t>
                      </a:r>
                      <a:endParaRPr sz="1100">
                        <a:latin typeface="Segoe UI"/>
                        <a:cs typeface="Segoe UI"/>
                      </a:endParaRPr>
                    </a:p>
                  </a:txBody>
                  <a:tcPr marL="0" marR="0" marT="36830"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EAF1DD"/>
                    </a:solidFill>
                  </a:tcPr>
                </a:tc>
                <a:tc>
                  <a:txBody>
                    <a:bodyPr/>
                    <a:lstStyle/>
                    <a:p>
                      <a:pPr algn="ctr">
                        <a:lnSpc>
                          <a:spcPct val="100000"/>
                        </a:lnSpc>
                        <a:spcBef>
                          <a:spcPts val="290"/>
                        </a:spcBef>
                      </a:pPr>
                      <a:r>
                        <a:rPr sz="1100" spc="10" dirty="0">
                          <a:latin typeface="Segoe UI"/>
                          <a:cs typeface="Segoe UI"/>
                        </a:rPr>
                        <a:t>55.6</a:t>
                      </a:r>
                      <a:endParaRPr sz="1100">
                        <a:latin typeface="Segoe UI"/>
                        <a:cs typeface="Segoe UI"/>
                      </a:endParaRPr>
                    </a:p>
                  </a:txBody>
                  <a:tcPr marL="0" marR="0" marT="36830"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EAF1DD"/>
                    </a:solidFill>
                  </a:tcPr>
                </a:tc>
                <a:extLst>
                  <a:ext uri="{0D108BD9-81ED-4DB2-BD59-A6C34878D82A}">
                    <a16:rowId xmlns:a16="http://schemas.microsoft.com/office/drawing/2014/main" val="10006"/>
                  </a:ext>
                </a:extLst>
              </a:tr>
            </a:tbl>
          </a:graphicData>
        </a:graphic>
      </p:graphicFrame>
      <p:sp>
        <p:nvSpPr>
          <p:cNvPr id="12" name="object 12"/>
          <p:cNvSpPr txBox="1"/>
          <p:nvPr/>
        </p:nvSpPr>
        <p:spPr>
          <a:xfrm>
            <a:off x="4460240" y="7653019"/>
            <a:ext cx="1323340" cy="193675"/>
          </a:xfrm>
          <a:prstGeom prst="rect">
            <a:avLst/>
          </a:prstGeom>
        </p:spPr>
        <p:txBody>
          <a:bodyPr vert="horz" wrap="square" lIns="0" tIns="12700" rIns="0" bIns="0" rtlCol="0">
            <a:spAutoFit/>
          </a:bodyPr>
          <a:lstStyle/>
          <a:p>
            <a:pPr marL="12700">
              <a:lnSpc>
                <a:spcPct val="100000"/>
              </a:lnSpc>
              <a:spcBef>
                <a:spcPts val="100"/>
              </a:spcBef>
            </a:pPr>
            <a:r>
              <a:rPr sz="1100" spc="10" dirty="0">
                <a:latin typeface="Segoe UI"/>
                <a:cs typeface="Segoe UI"/>
              </a:rPr>
              <a:t>(2/3 </a:t>
            </a:r>
            <a:r>
              <a:rPr sz="1100" spc="5" dirty="0">
                <a:latin typeface="Segoe UI"/>
                <a:cs typeface="Segoe UI"/>
              </a:rPr>
              <a:t>of </a:t>
            </a:r>
            <a:r>
              <a:rPr sz="1100" spc="15" dirty="0">
                <a:latin typeface="Segoe UI"/>
                <a:cs typeface="Segoe UI"/>
              </a:rPr>
              <a:t>project</a:t>
            </a:r>
            <a:r>
              <a:rPr sz="1100" spc="30" dirty="0">
                <a:latin typeface="Segoe UI"/>
                <a:cs typeface="Segoe UI"/>
              </a:rPr>
              <a:t> </a:t>
            </a:r>
            <a:r>
              <a:rPr sz="1100" spc="15" dirty="0">
                <a:latin typeface="Segoe UI"/>
                <a:cs typeface="Segoe UI"/>
              </a:rPr>
              <a:t>total)</a:t>
            </a:r>
            <a:endParaRPr sz="1100">
              <a:latin typeface="Segoe UI"/>
              <a:cs typeface="Segoe UI"/>
            </a:endParaRPr>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txBox="1"/>
          <p:nvPr/>
        </p:nvSpPr>
        <p:spPr>
          <a:xfrm>
            <a:off x="1639316" y="734060"/>
            <a:ext cx="316865" cy="193675"/>
          </a:xfrm>
          <a:prstGeom prst="rect">
            <a:avLst/>
          </a:prstGeom>
        </p:spPr>
        <p:txBody>
          <a:bodyPr vert="horz" wrap="square" lIns="0" tIns="12700" rIns="0" bIns="0" rtlCol="0">
            <a:spAutoFit/>
          </a:bodyPr>
          <a:lstStyle/>
          <a:p>
            <a:pPr marL="12700">
              <a:lnSpc>
                <a:spcPct val="100000"/>
              </a:lnSpc>
              <a:spcBef>
                <a:spcPts val="100"/>
              </a:spcBef>
            </a:pPr>
            <a:r>
              <a:rPr sz="1100" b="1" spc="25" dirty="0">
                <a:solidFill>
                  <a:srgbClr val="FFFFFF"/>
                </a:solidFill>
                <a:latin typeface="Segoe UI"/>
                <a:cs typeface="Segoe UI"/>
              </a:rPr>
              <a:t>7</a:t>
            </a:r>
            <a:r>
              <a:rPr sz="1100" b="1" spc="10" dirty="0">
                <a:solidFill>
                  <a:srgbClr val="FFFFFF"/>
                </a:solidFill>
                <a:latin typeface="Segoe UI"/>
                <a:cs typeface="Segoe UI"/>
              </a:rPr>
              <a:t>.</a:t>
            </a:r>
            <a:r>
              <a:rPr sz="1100" b="1" spc="25" dirty="0">
                <a:solidFill>
                  <a:srgbClr val="FFFFFF"/>
                </a:solidFill>
                <a:latin typeface="Segoe UI"/>
                <a:cs typeface="Segoe UI"/>
              </a:rPr>
              <a:t>52</a:t>
            </a:r>
            <a:endParaRPr sz="1100">
              <a:latin typeface="Segoe UI"/>
              <a:cs typeface="Segoe UI"/>
            </a:endParaRPr>
          </a:p>
        </p:txBody>
      </p:sp>
      <p:sp>
        <p:nvSpPr>
          <p:cNvPr id="4" name="object 4"/>
          <p:cNvSpPr txBox="1"/>
          <p:nvPr/>
        </p:nvSpPr>
        <p:spPr>
          <a:xfrm>
            <a:off x="901700" y="1246745"/>
            <a:ext cx="5284470" cy="397510"/>
          </a:xfrm>
          <a:prstGeom prst="rect">
            <a:avLst/>
          </a:prstGeom>
        </p:spPr>
        <p:txBody>
          <a:bodyPr vert="horz" wrap="square" lIns="0" tIns="12700" rIns="0" bIns="0" rtlCol="0">
            <a:spAutoFit/>
          </a:bodyPr>
          <a:lstStyle/>
          <a:p>
            <a:pPr marL="12700" marR="5080">
              <a:lnSpc>
                <a:spcPct val="110900"/>
              </a:lnSpc>
              <a:spcBef>
                <a:spcPts val="100"/>
              </a:spcBef>
            </a:pPr>
            <a:r>
              <a:rPr sz="1100" spc="-5" dirty="0">
                <a:latin typeface="Segoe UI"/>
                <a:cs typeface="Segoe UI"/>
              </a:rPr>
              <a:t>Thus Project </a:t>
            </a:r>
            <a:r>
              <a:rPr sz="1100" dirty="0">
                <a:latin typeface="Segoe UI"/>
                <a:cs typeface="Segoe UI"/>
              </a:rPr>
              <a:t>A </a:t>
            </a:r>
            <a:r>
              <a:rPr sz="1100" spc="-5" dirty="0">
                <a:latin typeface="Segoe UI"/>
                <a:cs typeface="Segoe UI"/>
              </a:rPr>
              <a:t>should be rejected </a:t>
            </a:r>
            <a:r>
              <a:rPr sz="1100" dirty="0">
                <a:latin typeface="Segoe UI"/>
                <a:cs typeface="Segoe UI"/>
              </a:rPr>
              <a:t>and </a:t>
            </a:r>
            <a:r>
              <a:rPr sz="1100" spc="-5" dirty="0">
                <a:latin typeface="Segoe UI"/>
                <a:cs typeface="Segoe UI"/>
              </a:rPr>
              <a:t>only two-third </a:t>
            </a:r>
            <a:r>
              <a:rPr sz="1100" dirty="0">
                <a:latin typeface="Segoe UI"/>
                <a:cs typeface="Segoe UI"/>
              </a:rPr>
              <a:t>of </a:t>
            </a:r>
            <a:r>
              <a:rPr sz="1100" spc="-5" dirty="0">
                <a:latin typeface="Segoe UI"/>
                <a:cs typeface="Segoe UI"/>
              </a:rPr>
              <a:t>Project </a:t>
            </a:r>
            <a:r>
              <a:rPr sz="1100" dirty="0">
                <a:latin typeface="Segoe UI"/>
                <a:cs typeface="Segoe UI"/>
              </a:rPr>
              <a:t>D </a:t>
            </a:r>
            <a:r>
              <a:rPr sz="1100" spc="-5" dirty="0">
                <a:latin typeface="Segoe UI"/>
                <a:cs typeface="Segoe UI"/>
              </a:rPr>
              <a:t>be undertaken. If  the projects </a:t>
            </a:r>
            <a:r>
              <a:rPr sz="1100" dirty="0">
                <a:latin typeface="Segoe UI"/>
                <a:cs typeface="Segoe UI"/>
              </a:rPr>
              <a:t>are not </a:t>
            </a:r>
            <a:r>
              <a:rPr sz="1100" spc="-5" dirty="0">
                <a:latin typeface="Segoe UI"/>
                <a:cs typeface="Segoe UI"/>
              </a:rPr>
              <a:t>divisible then other combinations can be examined</a:t>
            </a:r>
            <a:r>
              <a:rPr sz="1100" spc="20" dirty="0">
                <a:latin typeface="Segoe UI"/>
                <a:cs typeface="Segoe UI"/>
              </a:rPr>
              <a:t> </a:t>
            </a:r>
            <a:r>
              <a:rPr sz="1100" spc="-5" dirty="0">
                <a:latin typeface="Segoe UI"/>
                <a:cs typeface="Segoe UI"/>
              </a:rPr>
              <a:t>as:</a:t>
            </a:r>
            <a:endParaRPr sz="1100">
              <a:latin typeface="Segoe UI"/>
              <a:cs typeface="Segoe UI"/>
            </a:endParaRPr>
          </a:p>
        </p:txBody>
      </p:sp>
      <p:graphicFrame>
        <p:nvGraphicFramePr>
          <p:cNvPr id="5" name="object 5"/>
          <p:cNvGraphicFramePr>
            <a:graphicFrameLocks noGrp="1"/>
          </p:cNvGraphicFramePr>
          <p:nvPr/>
        </p:nvGraphicFramePr>
        <p:xfrm>
          <a:off x="914400" y="1717548"/>
          <a:ext cx="3086100" cy="972304"/>
        </p:xfrm>
        <a:graphic>
          <a:graphicData uri="http://schemas.openxmlformats.org/drawingml/2006/table">
            <a:tbl>
              <a:tblPr firstRow="1" bandRow="1">
                <a:tableStyleId>{2D5ABB26-0587-4C30-8999-92F81FD0307C}</a:tableStyleId>
              </a:tblPr>
              <a:tblGrid>
                <a:gridCol w="1028700">
                  <a:extLst>
                    <a:ext uri="{9D8B030D-6E8A-4147-A177-3AD203B41FA5}">
                      <a16:colId xmlns:a16="http://schemas.microsoft.com/office/drawing/2014/main" val="20000"/>
                    </a:ext>
                  </a:extLst>
                </a:gridCol>
                <a:gridCol w="1025525">
                  <a:extLst>
                    <a:ext uri="{9D8B030D-6E8A-4147-A177-3AD203B41FA5}">
                      <a16:colId xmlns:a16="http://schemas.microsoft.com/office/drawing/2014/main" val="20001"/>
                    </a:ext>
                  </a:extLst>
                </a:gridCol>
                <a:gridCol w="1031875">
                  <a:extLst>
                    <a:ext uri="{9D8B030D-6E8A-4147-A177-3AD203B41FA5}">
                      <a16:colId xmlns:a16="http://schemas.microsoft.com/office/drawing/2014/main" val="20002"/>
                    </a:ext>
                  </a:extLst>
                </a:gridCol>
              </a:tblGrid>
              <a:tr h="243839">
                <a:tc rowSpan="2">
                  <a:txBody>
                    <a:bodyPr/>
                    <a:lstStyle/>
                    <a:p>
                      <a:pPr>
                        <a:lnSpc>
                          <a:spcPct val="100000"/>
                        </a:lnSpc>
                      </a:pPr>
                      <a:endParaRPr sz="1000">
                        <a:latin typeface="Times New Roman"/>
                        <a:cs typeface="Times New Roman"/>
                      </a:endParaRPr>
                    </a:p>
                  </a:txBody>
                  <a:tcPr marL="0" marR="0" marT="0"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C2D69B"/>
                    </a:solidFill>
                  </a:tcPr>
                </a:tc>
                <a:tc>
                  <a:txBody>
                    <a:bodyPr/>
                    <a:lstStyle/>
                    <a:p>
                      <a:pPr marR="67310" algn="r">
                        <a:lnSpc>
                          <a:spcPct val="100000"/>
                        </a:lnSpc>
                        <a:spcBef>
                          <a:spcPts val="290"/>
                        </a:spcBef>
                      </a:pPr>
                      <a:r>
                        <a:rPr sz="1100" b="1" spc="20" dirty="0">
                          <a:solidFill>
                            <a:srgbClr val="00A650"/>
                          </a:solidFill>
                          <a:latin typeface="Segoe UI"/>
                          <a:cs typeface="Segoe UI"/>
                        </a:rPr>
                        <a:t>I</a:t>
                      </a:r>
                      <a:r>
                        <a:rPr sz="1100" b="1" spc="15" dirty="0">
                          <a:solidFill>
                            <a:srgbClr val="00A650"/>
                          </a:solidFill>
                          <a:latin typeface="Segoe UI"/>
                          <a:cs typeface="Segoe UI"/>
                        </a:rPr>
                        <a:t>n</a:t>
                      </a:r>
                      <a:r>
                        <a:rPr sz="1100" b="1" spc="10" dirty="0">
                          <a:solidFill>
                            <a:srgbClr val="00A650"/>
                          </a:solidFill>
                          <a:latin typeface="Segoe UI"/>
                          <a:cs typeface="Segoe UI"/>
                        </a:rPr>
                        <a:t>v</a:t>
                      </a:r>
                      <a:r>
                        <a:rPr sz="1100" b="1" spc="25" dirty="0">
                          <a:solidFill>
                            <a:srgbClr val="00A650"/>
                          </a:solidFill>
                          <a:latin typeface="Segoe UI"/>
                          <a:cs typeface="Segoe UI"/>
                        </a:rPr>
                        <a:t>e</a:t>
                      </a:r>
                      <a:r>
                        <a:rPr sz="1100" b="1" spc="15" dirty="0">
                          <a:solidFill>
                            <a:srgbClr val="00A650"/>
                          </a:solidFill>
                          <a:latin typeface="Segoe UI"/>
                          <a:cs typeface="Segoe UI"/>
                        </a:rPr>
                        <a:t>s</a:t>
                      </a:r>
                      <a:r>
                        <a:rPr sz="1100" b="1" spc="10" dirty="0">
                          <a:solidFill>
                            <a:srgbClr val="00A650"/>
                          </a:solidFill>
                          <a:latin typeface="Segoe UI"/>
                          <a:cs typeface="Segoe UI"/>
                        </a:rPr>
                        <a:t>t</a:t>
                      </a:r>
                      <a:r>
                        <a:rPr sz="1100" b="1" spc="20" dirty="0">
                          <a:solidFill>
                            <a:srgbClr val="00A650"/>
                          </a:solidFill>
                          <a:latin typeface="Segoe UI"/>
                          <a:cs typeface="Segoe UI"/>
                        </a:rPr>
                        <a:t>m</a:t>
                      </a:r>
                      <a:r>
                        <a:rPr sz="1100" b="1" spc="10" dirty="0">
                          <a:solidFill>
                            <a:srgbClr val="00A650"/>
                          </a:solidFill>
                          <a:latin typeface="Segoe UI"/>
                          <a:cs typeface="Segoe UI"/>
                        </a:rPr>
                        <a:t>e</a:t>
                      </a:r>
                      <a:r>
                        <a:rPr sz="1100" b="1" spc="15" dirty="0">
                          <a:solidFill>
                            <a:srgbClr val="00A650"/>
                          </a:solidFill>
                          <a:latin typeface="Segoe UI"/>
                          <a:cs typeface="Segoe UI"/>
                        </a:rPr>
                        <a:t>n</a:t>
                      </a:r>
                      <a:r>
                        <a:rPr sz="1100" b="1" dirty="0">
                          <a:solidFill>
                            <a:srgbClr val="00A650"/>
                          </a:solidFill>
                          <a:latin typeface="Segoe UI"/>
                          <a:cs typeface="Segoe UI"/>
                        </a:rPr>
                        <a:t>t</a:t>
                      </a:r>
                      <a:endParaRPr sz="1100">
                        <a:latin typeface="Segoe UI"/>
                        <a:cs typeface="Segoe UI"/>
                      </a:endParaRPr>
                    </a:p>
                  </a:txBody>
                  <a:tcPr marL="0" marR="0" marT="36830"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C2D69B"/>
                    </a:solidFill>
                  </a:tcPr>
                </a:tc>
                <a:tc>
                  <a:txBody>
                    <a:bodyPr/>
                    <a:lstStyle/>
                    <a:p>
                      <a:pPr marR="65405" algn="r">
                        <a:lnSpc>
                          <a:spcPct val="100000"/>
                        </a:lnSpc>
                        <a:spcBef>
                          <a:spcPts val="290"/>
                        </a:spcBef>
                      </a:pPr>
                      <a:r>
                        <a:rPr sz="1100" b="1" spc="15" dirty="0">
                          <a:solidFill>
                            <a:srgbClr val="00A650"/>
                          </a:solidFill>
                          <a:latin typeface="Segoe UI"/>
                          <a:cs typeface="Segoe UI"/>
                        </a:rPr>
                        <a:t>NPV </a:t>
                      </a:r>
                      <a:r>
                        <a:rPr sz="1100" b="1" dirty="0">
                          <a:solidFill>
                            <a:srgbClr val="00A650"/>
                          </a:solidFill>
                          <a:latin typeface="Segoe UI"/>
                          <a:cs typeface="Segoe UI"/>
                        </a:rPr>
                        <a:t>@</a:t>
                      </a:r>
                      <a:r>
                        <a:rPr sz="1100" b="1" spc="-40" dirty="0">
                          <a:solidFill>
                            <a:srgbClr val="00A650"/>
                          </a:solidFill>
                          <a:latin typeface="Segoe UI"/>
                          <a:cs typeface="Segoe UI"/>
                        </a:rPr>
                        <a:t> </a:t>
                      </a:r>
                      <a:r>
                        <a:rPr sz="1100" b="1" spc="15" dirty="0">
                          <a:solidFill>
                            <a:srgbClr val="00A650"/>
                          </a:solidFill>
                          <a:latin typeface="Segoe UI"/>
                          <a:cs typeface="Segoe UI"/>
                        </a:rPr>
                        <a:t>15%</a:t>
                      </a:r>
                      <a:endParaRPr sz="1100">
                        <a:latin typeface="Segoe UI"/>
                        <a:cs typeface="Segoe UI"/>
                      </a:endParaRPr>
                    </a:p>
                  </a:txBody>
                  <a:tcPr marL="0" marR="0" marT="36830"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C2D69B"/>
                    </a:solidFill>
                  </a:tcPr>
                </a:tc>
                <a:extLst>
                  <a:ext uri="{0D108BD9-81ED-4DB2-BD59-A6C34878D82A}">
                    <a16:rowId xmlns:a16="http://schemas.microsoft.com/office/drawing/2014/main" val="10000"/>
                  </a:ext>
                </a:extLst>
              </a:tr>
              <a:tr h="242316">
                <a:tc vMerge="1">
                  <a:txBody>
                    <a:bodyPr/>
                    <a:lstStyle/>
                    <a:p>
                      <a:endParaRPr/>
                    </a:p>
                  </a:txBody>
                  <a:tcPr marL="0" marR="0" marT="0"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C2D69B"/>
                    </a:solidFill>
                  </a:tcPr>
                </a:tc>
                <a:tc>
                  <a:txBody>
                    <a:bodyPr/>
                    <a:lstStyle/>
                    <a:p>
                      <a:pPr marR="66675" algn="r">
                        <a:lnSpc>
                          <a:spcPct val="100000"/>
                        </a:lnSpc>
                        <a:spcBef>
                          <a:spcPts val="290"/>
                        </a:spcBef>
                      </a:pPr>
                      <a:r>
                        <a:rPr sz="1100" b="1" spc="-95" dirty="0">
                          <a:solidFill>
                            <a:srgbClr val="00A650"/>
                          </a:solidFill>
                          <a:latin typeface="Trebuchet MS"/>
                          <a:cs typeface="Trebuchet MS"/>
                        </a:rPr>
                        <a:t>`</a:t>
                      </a:r>
                      <a:r>
                        <a:rPr sz="1100" b="1" spc="-75" dirty="0">
                          <a:solidFill>
                            <a:srgbClr val="00A650"/>
                          </a:solidFill>
                          <a:latin typeface="Trebuchet MS"/>
                          <a:cs typeface="Trebuchet MS"/>
                        </a:rPr>
                        <a:t> </a:t>
                      </a:r>
                      <a:r>
                        <a:rPr sz="1100" b="1" spc="10" dirty="0">
                          <a:solidFill>
                            <a:srgbClr val="00A650"/>
                          </a:solidFill>
                          <a:latin typeface="Segoe UI"/>
                          <a:cs typeface="Segoe UI"/>
                        </a:rPr>
                        <a:t>000</a:t>
                      </a:r>
                      <a:endParaRPr sz="1100">
                        <a:latin typeface="Segoe UI"/>
                        <a:cs typeface="Segoe UI"/>
                      </a:endParaRPr>
                    </a:p>
                  </a:txBody>
                  <a:tcPr marL="0" marR="0" marT="36830"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C2D79B"/>
                    </a:solidFill>
                  </a:tcPr>
                </a:tc>
                <a:tc>
                  <a:txBody>
                    <a:bodyPr/>
                    <a:lstStyle/>
                    <a:p>
                      <a:pPr marR="66675" algn="r">
                        <a:lnSpc>
                          <a:spcPct val="100000"/>
                        </a:lnSpc>
                        <a:spcBef>
                          <a:spcPts val="290"/>
                        </a:spcBef>
                      </a:pPr>
                      <a:r>
                        <a:rPr sz="1100" b="1" spc="20" dirty="0">
                          <a:solidFill>
                            <a:srgbClr val="00A650"/>
                          </a:solidFill>
                          <a:latin typeface="Trebuchet MS"/>
                          <a:cs typeface="Trebuchet MS"/>
                        </a:rPr>
                        <a:t>`</a:t>
                      </a:r>
                      <a:r>
                        <a:rPr sz="1100" b="1" spc="10" dirty="0">
                          <a:solidFill>
                            <a:srgbClr val="00A650"/>
                          </a:solidFill>
                          <a:latin typeface="Segoe UI"/>
                          <a:cs typeface="Segoe UI"/>
                        </a:rPr>
                        <a:t>0</a:t>
                      </a:r>
                      <a:r>
                        <a:rPr sz="1100" b="1" spc="25" dirty="0">
                          <a:solidFill>
                            <a:srgbClr val="00A650"/>
                          </a:solidFill>
                          <a:latin typeface="Segoe UI"/>
                          <a:cs typeface="Segoe UI"/>
                        </a:rPr>
                        <a:t>0</a:t>
                      </a:r>
                      <a:r>
                        <a:rPr sz="1100" b="1" dirty="0">
                          <a:solidFill>
                            <a:srgbClr val="00A650"/>
                          </a:solidFill>
                          <a:latin typeface="Segoe UI"/>
                          <a:cs typeface="Segoe UI"/>
                        </a:rPr>
                        <a:t>0</a:t>
                      </a:r>
                      <a:endParaRPr sz="1100">
                        <a:latin typeface="Segoe UI"/>
                        <a:cs typeface="Segoe UI"/>
                      </a:endParaRPr>
                    </a:p>
                  </a:txBody>
                  <a:tcPr marL="0" marR="0" marT="36830"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C2D79B"/>
                    </a:solidFill>
                  </a:tcPr>
                </a:tc>
                <a:extLst>
                  <a:ext uri="{0D108BD9-81ED-4DB2-BD59-A6C34878D82A}">
                    <a16:rowId xmlns:a16="http://schemas.microsoft.com/office/drawing/2014/main" val="10001"/>
                  </a:ext>
                </a:extLst>
              </a:tr>
              <a:tr h="242316">
                <a:tc>
                  <a:txBody>
                    <a:bodyPr/>
                    <a:lstStyle/>
                    <a:p>
                      <a:pPr algn="ctr">
                        <a:lnSpc>
                          <a:spcPct val="100000"/>
                        </a:lnSpc>
                        <a:spcBef>
                          <a:spcPts val="290"/>
                        </a:spcBef>
                      </a:pPr>
                      <a:r>
                        <a:rPr sz="1100" dirty="0">
                          <a:latin typeface="Segoe UI"/>
                          <a:cs typeface="Segoe UI"/>
                        </a:rPr>
                        <a:t>E + B +</a:t>
                      </a:r>
                      <a:r>
                        <a:rPr sz="1100" spc="114" dirty="0">
                          <a:latin typeface="Segoe UI"/>
                          <a:cs typeface="Segoe UI"/>
                        </a:rPr>
                        <a:t> </a:t>
                      </a:r>
                      <a:r>
                        <a:rPr sz="1100" dirty="0">
                          <a:latin typeface="Segoe UI"/>
                          <a:cs typeface="Segoe UI"/>
                        </a:rPr>
                        <a:t>C</a:t>
                      </a:r>
                      <a:endParaRPr sz="1100">
                        <a:latin typeface="Segoe UI"/>
                        <a:cs typeface="Segoe UI"/>
                      </a:endParaRPr>
                    </a:p>
                  </a:txBody>
                  <a:tcPr marL="0" marR="0" marT="36830"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EAF1DD"/>
                    </a:solidFill>
                  </a:tcPr>
                </a:tc>
                <a:tc>
                  <a:txBody>
                    <a:bodyPr/>
                    <a:lstStyle/>
                    <a:p>
                      <a:pPr marR="65405" algn="r">
                        <a:lnSpc>
                          <a:spcPct val="100000"/>
                        </a:lnSpc>
                        <a:spcBef>
                          <a:spcPts val="290"/>
                        </a:spcBef>
                      </a:pPr>
                      <a:r>
                        <a:rPr sz="1100" spc="15" dirty="0">
                          <a:latin typeface="Segoe UI"/>
                          <a:cs typeface="Segoe UI"/>
                        </a:rPr>
                        <a:t>100</a:t>
                      </a:r>
                      <a:endParaRPr sz="1100">
                        <a:latin typeface="Segoe UI"/>
                        <a:cs typeface="Segoe UI"/>
                      </a:endParaRPr>
                    </a:p>
                  </a:txBody>
                  <a:tcPr marL="0" marR="0" marT="36830"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EAF1DD"/>
                    </a:solidFill>
                  </a:tcPr>
                </a:tc>
                <a:tc>
                  <a:txBody>
                    <a:bodyPr/>
                    <a:lstStyle/>
                    <a:p>
                      <a:pPr marR="67310" algn="r">
                        <a:lnSpc>
                          <a:spcPct val="100000"/>
                        </a:lnSpc>
                        <a:spcBef>
                          <a:spcPts val="290"/>
                        </a:spcBef>
                      </a:pPr>
                      <a:r>
                        <a:rPr sz="1100" spc="15" dirty="0">
                          <a:latin typeface="Segoe UI"/>
                          <a:cs typeface="Segoe UI"/>
                        </a:rPr>
                        <a:t>4</a:t>
                      </a:r>
                      <a:r>
                        <a:rPr sz="1100" spc="25" dirty="0">
                          <a:latin typeface="Segoe UI"/>
                          <a:cs typeface="Segoe UI"/>
                        </a:rPr>
                        <a:t>8</a:t>
                      </a:r>
                      <a:r>
                        <a:rPr sz="1100" spc="10" dirty="0">
                          <a:latin typeface="Segoe UI"/>
                          <a:cs typeface="Segoe UI"/>
                        </a:rPr>
                        <a:t>.</a:t>
                      </a:r>
                      <a:r>
                        <a:rPr sz="1100" dirty="0">
                          <a:latin typeface="Segoe UI"/>
                          <a:cs typeface="Segoe UI"/>
                        </a:rPr>
                        <a:t>1</a:t>
                      </a:r>
                      <a:endParaRPr sz="1100">
                        <a:latin typeface="Segoe UI"/>
                        <a:cs typeface="Segoe UI"/>
                      </a:endParaRPr>
                    </a:p>
                  </a:txBody>
                  <a:tcPr marL="0" marR="0" marT="36830"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EAF1DD"/>
                    </a:solidFill>
                  </a:tcPr>
                </a:tc>
                <a:extLst>
                  <a:ext uri="{0D108BD9-81ED-4DB2-BD59-A6C34878D82A}">
                    <a16:rowId xmlns:a16="http://schemas.microsoft.com/office/drawing/2014/main" val="10002"/>
                  </a:ext>
                </a:extLst>
              </a:tr>
              <a:tr h="243833">
                <a:tc>
                  <a:txBody>
                    <a:bodyPr/>
                    <a:lstStyle/>
                    <a:p>
                      <a:pPr algn="ctr">
                        <a:lnSpc>
                          <a:spcPct val="100000"/>
                        </a:lnSpc>
                        <a:spcBef>
                          <a:spcPts val="305"/>
                        </a:spcBef>
                      </a:pPr>
                      <a:r>
                        <a:rPr sz="1100" dirty="0">
                          <a:latin typeface="Segoe UI"/>
                          <a:cs typeface="Segoe UI"/>
                        </a:rPr>
                        <a:t>E + B +</a:t>
                      </a:r>
                      <a:r>
                        <a:rPr sz="1100" spc="105" dirty="0">
                          <a:latin typeface="Segoe UI"/>
                          <a:cs typeface="Segoe UI"/>
                        </a:rPr>
                        <a:t> </a:t>
                      </a:r>
                      <a:r>
                        <a:rPr sz="1100" dirty="0">
                          <a:latin typeface="Segoe UI"/>
                          <a:cs typeface="Segoe UI"/>
                        </a:rPr>
                        <a:t>D</a:t>
                      </a:r>
                      <a:endParaRPr sz="1100">
                        <a:latin typeface="Segoe UI"/>
                        <a:cs typeface="Segoe UI"/>
                      </a:endParaRPr>
                    </a:p>
                  </a:txBody>
                  <a:tcPr marL="0" marR="0" marT="38735"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EAF1DD"/>
                    </a:solidFill>
                  </a:tcPr>
                </a:tc>
                <a:tc>
                  <a:txBody>
                    <a:bodyPr/>
                    <a:lstStyle/>
                    <a:p>
                      <a:pPr marR="65405" algn="r">
                        <a:lnSpc>
                          <a:spcPct val="100000"/>
                        </a:lnSpc>
                        <a:spcBef>
                          <a:spcPts val="305"/>
                        </a:spcBef>
                      </a:pPr>
                      <a:r>
                        <a:rPr sz="1100" spc="15" dirty="0">
                          <a:latin typeface="Segoe UI"/>
                          <a:cs typeface="Segoe UI"/>
                        </a:rPr>
                        <a:t>105</a:t>
                      </a:r>
                      <a:endParaRPr sz="1100">
                        <a:latin typeface="Segoe UI"/>
                        <a:cs typeface="Segoe UI"/>
                      </a:endParaRPr>
                    </a:p>
                  </a:txBody>
                  <a:tcPr marL="0" marR="0" marT="38735"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EAF1DD"/>
                    </a:solidFill>
                  </a:tcPr>
                </a:tc>
                <a:tc>
                  <a:txBody>
                    <a:bodyPr/>
                    <a:lstStyle/>
                    <a:p>
                      <a:pPr marR="67310" algn="r">
                        <a:lnSpc>
                          <a:spcPct val="100000"/>
                        </a:lnSpc>
                        <a:spcBef>
                          <a:spcPts val="305"/>
                        </a:spcBef>
                      </a:pPr>
                      <a:r>
                        <a:rPr sz="1100" spc="15" dirty="0">
                          <a:latin typeface="Segoe UI"/>
                          <a:cs typeface="Segoe UI"/>
                        </a:rPr>
                        <a:t>4</a:t>
                      </a:r>
                      <a:r>
                        <a:rPr sz="1100" spc="25" dirty="0">
                          <a:latin typeface="Segoe UI"/>
                          <a:cs typeface="Segoe UI"/>
                        </a:rPr>
                        <a:t>9</a:t>
                      </a:r>
                      <a:r>
                        <a:rPr sz="1100" spc="10" dirty="0">
                          <a:latin typeface="Segoe UI"/>
                          <a:cs typeface="Segoe UI"/>
                        </a:rPr>
                        <a:t>.</a:t>
                      </a:r>
                      <a:r>
                        <a:rPr sz="1100" dirty="0">
                          <a:latin typeface="Segoe UI"/>
                          <a:cs typeface="Segoe UI"/>
                        </a:rPr>
                        <a:t>2</a:t>
                      </a:r>
                      <a:endParaRPr sz="1100">
                        <a:latin typeface="Segoe UI"/>
                        <a:cs typeface="Segoe UI"/>
                      </a:endParaRPr>
                    </a:p>
                  </a:txBody>
                  <a:tcPr marL="0" marR="0" marT="38735"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EAF1DD"/>
                    </a:solidFill>
                  </a:tcPr>
                </a:tc>
                <a:extLst>
                  <a:ext uri="{0D108BD9-81ED-4DB2-BD59-A6C34878D82A}">
                    <a16:rowId xmlns:a16="http://schemas.microsoft.com/office/drawing/2014/main" val="10003"/>
                  </a:ext>
                </a:extLst>
              </a:tr>
            </a:tbl>
          </a:graphicData>
        </a:graphic>
      </p:graphicFrame>
      <p:sp>
        <p:nvSpPr>
          <p:cNvPr id="6" name="object 6"/>
          <p:cNvSpPr txBox="1"/>
          <p:nvPr/>
        </p:nvSpPr>
        <p:spPr>
          <a:xfrm>
            <a:off x="901700" y="2749409"/>
            <a:ext cx="5283835" cy="3055620"/>
          </a:xfrm>
          <a:prstGeom prst="rect">
            <a:avLst/>
          </a:prstGeom>
        </p:spPr>
        <p:txBody>
          <a:bodyPr vert="horz" wrap="square" lIns="0" tIns="12700" rIns="0" bIns="0" rtlCol="0">
            <a:spAutoFit/>
          </a:bodyPr>
          <a:lstStyle/>
          <a:p>
            <a:pPr marL="12700" marR="5080" algn="just">
              <a:lnSpc>
                <a:spcPct val="110900"/>
              </a:lnSpc>
              <a:spcBef>
                <a:spcPts val="100"/>
              </a:spcBef>
            </a:pPr>
            <a:r>
              <a:rPr sz="1100" spc="-5" dirty="0">
                <a:latin typeface="Segoe UI"/>
                <a:cs typeface="Segoe UI"/>
              </a:rPr>
              <a:t>In</a:t>
            </a:r>
            <a:r>
              <a:rPr sz="1100" spc="-70" dirty="0">
                <a:latin typeface="Segoe UI"/>
                <a:cs typeface="Segoe UI"/>
              </a:rPr>
              <a:t> </a:t>
            </a:r>
            <a:r>
              <a:rPr sz="1100" spc="-5" dirty="0">
                <a:latin typeface="Segoe UI"/>
                <a:cs typeface="Segoe UI"/>
              </a:rPr>
              <a:t>this</a:t>
            </a:r>
            <a:r>
              <a:rPr sz="1100" spc="-60" dirty="0">
                <a:latin typeface="Segoe UI"/>
                <a:cs typeface="Segoe UI"/>
              </a:rPr>
              <a:t> </a:t>
            </a:r>
            <a:r>
              <a:rPr sz="1100" spc="-5" dirty="0">
                <a:latin typeface="Segoe UI"/>
                <a:cs typeface="Segoe UI"/>
              </a:rPr>
              <a:t>case</a:t>
            </a:r>
            <a:r>
              <a:rPr sz="1100" spc="-65" dirty="0">
                <a:latin typeface="Segoe UI"/>
                <a:cs typeface="Segoe UI"/>
              </a:rPr>
              <a:t> </a:t>
            </a:r>
            <a:r>
              <a:rPr sz="1100" dirty="0">
                <a:latin typeface="Segoe UI"/>
                <a:cs typeface="Segoe UI"/>
              </a:rPr>
              <a:t>E</a:t>
            </a:r>
            <a:r>
              <a:rPr sz="1100" spc="-65" dirty="0">
                <a:latin typeface="Segoe UI"/>
                <a:cs typeface="Segoe UI"/>
              </a:rPr>
              <a:t> </a:t>
            </a:r>
            <a:r>
              <a:rPr sz="1100" dirty="0">
                <a:latin typeface="Segoe UI"/>
                <a:cs typeface="Segoe UI"/>
              </a:rPr>
              <a:t>+</a:t>
            </a:r>
            <a:r>
              <a:rPr sz="1100" spc="-70" dirty="0">
                <a:latin typeface="Segoe UI"/>
                <a:cs typeface="Segoe UI"/>
              </a:rPr>
              <a:t> </a:t>
            </a:r>
            <a:r>
              <a:rPr sz="1100" dirty="0">
                <a:latin typeface="Segoe UI"/>
                <a:cs typeface="Segoe UI"/>
              </a:rPr>
              <a:t>B</a:t>
            </a:r>
            <a:r>
              <a:rPr sz="1100" spc="-65" dirty="0">
                <a:latin typeface="Segoe UI"/>
                <a:cs typeface="Segoe UI"/>
              </a:rPr>
              <a:t> </a:t>
            </a:r>
            <a:r>
              <a:rPr sz="1100" dirty="0">
                <a:latin typeface="Segoe UI"/>
                <a:cs typeface="Segoe UI"/>
              </a:rPr>
              <a:t>+</a:t>
            </a:r>
            <a:r>
              <a:rPr sz="1100" spc="-70" dirty="0">
                <a:latin typeface="Segoe UI"/>
                <a:cs typeface="Segoe UI"/>
              </a:rPr>
              <a:t> </a:t>
            </a:r>
            <a:r>
              <a:rPr sz="1100" dirty="0">
                <a:latin typeface="Segoe UI"/>
                <a:cs typeface="Segoe UI"/>
              </a:rPr>
              <a:t>D</a:t>
            </a:r>
            <a:r>
              <a:rPr sz="1100" spc="-65" dirty="0">
                <a:latin typeface="Segoe UI"/>
                <a:cs typeface="Segoe UI"/>
              </a:rPr>
              <a:t> </a:t>
            </a:r>
            <a:r>
              <a:rPr sz="1100" spc="-5" dirty="0">
                <a:latin typeface="Segoe UI"/>
                <a:cs typeface="Segoe UI"/>
              </a:rPr>
              <a:t>would</a:t>
            </a:r>
            <a:r>
              <a:rPr sz="1100" spc="-65" dirty="0">
                <a:latin typeface="Segoe UI"/>
                <a:cs typeface="Segoe UI"/>
              </a:rPr>
              <a:t> </a:t>
            </a:r>
            <a:r>
              <a:rPr sz="1100" spc="-5" dirty="0">
                <a:latin typeface="Segoe UI"/>
                <a:cs typeface="Segoe UI"/>
              </a:rPr>
              <a:t>be</a:t>
            </a:r>
            <a:r>
              <a:rPr sz="1100" spc="-70" dirty="0">
                <a:latin typeface="Segoe UI"/>
                <a:cs typeface="Segoe UI"/>
              </a:rPr>
              <a:t> </a:t>
            </a:r>
            <a:r>
              <a:rPr sz="1100" spc="-5" dirty="0">
                <a:latin typeface="Segoe UI"/>
                <a:cs typeface="Segoe UI"/>
              </a:rPr>
              <a:t>preferable</a:t>
            </a:r>
            <a:r>
              <a:rPr sz="1100" spc="-70" dirty="0">
                <a:latin typeface="Segoe UI"/>
                <a:cs typeface="Segoe UI"/>
              </a:rPr>
              <a:t> </a:t>
            </a:r>
            <a:r>
              <a:rPr sz="1100" dirty="0">
                <a:latin typeface="Segoe UI"/>
                <a:cs typeface="Segoe UI"/>
              </a:rPr>
              <a:t>as</a:t>
            </a:r>
            <a:r>
              <a:rPr sz="1100" spc="-65" dirty="0">
                <a:latin typeface="Segoe UI"/>
                <a:cs typeface="Segoe UI"/>
              </a:rPr>
              <a:t> </a:t>
            </a:r>
            <a:r>
              <a:rPr sz="1100" spc="-5" dirty="0">
                <a:latin typeface="Segoe UI"/>
                <a:cs typeface="Segoe UI"/>
              </a:rPr>
              <a:t>it</a:t>
            </a:r>
            <a:r>
              <a:rPr sz="1100" spc="-75" dirty="0">
                <a:latin typeface="Segoe UI"/>
                <a:cs typeface="Segoe UI"/>
              </a:rPr>
              <a:t> </a:t>
            </a:r>
            <a:r>
              <a:rPr sz="1100" spc="-5" dirty="0">
                <a:latin typeface="Segoe UI"/>
                <a:cs typeface="Segoe UI"/>
              </a:rPr>
              <a:t>provides</a:t>
            </a:r>
            <a:r>
              <a:rPr sz="1100" spc="-65" dirty="0">
                <a:latin typeface="Segoe UI"/>
                <a:cs typeface="Segoe UI"/>
              </a:rPr>
              <a:t> </a:t>
            </a:r>
            <a:r>
              <a:rPr sz="1100" dirty="0">
                <a:latin typeface="Segoe UI"/>
                <a:cs typeface="Segoe UI"/>
              </a:rPr>
              <a:t>a</a:t>
            </a:r>
            <a:r>
              <a:rPr sz="1100" spc="-70" dirty="0">
                <a:latin typeface="Segoe UI"/>
                <a:cs typeface="Segoe UI"/>
              </a:rPr>
              <a:t> </a:t>
            </a:r>
            <a:r>
              <a:rPr sz="1100" spc="-5" dirty="0">
                <a:latin typeface="Segoe UI"/>
                <a:cs typeface="Segoe UI"/>
              </a:rPr>
              <a:t>higher</a:t>
            </a:r>
            <a:r>
              <a:rPr sz="1100" spc="-70" dirty="0">
                <a:latin typeface="Segoe UI"/>
                <a:cs typeface="Segoe UI"/>
              </a:rPr>
              <a:t> </a:t>
            </a:r>
            <a:r>
              <a:rPr sz="1100" dirty="0">
                <a:latin typeface="Segoe UI"/>
                <a:cs typeface="Segoe UI"/>
              </a:rPr>
              <a:t>NPV</a:t>
            </a:r>
            <a:r>
              <a:rPr sz="1100" spc="-70" dirty="0">
                <a:latin typeface="Segoe UI"/>
                <a:cs typeface="Segoe UI"/>
              </a:rPr>
              <a:t> </a:t>
            </a:r>
            <a:r>
              <a:rPr sz="1100" spc="-5" dirty="0">
                <a:latin typeface="Segoe UI"/>
                <a:cs typeface="Segoe UI"/>
              </a:rPr>
              <a:t>despite</a:t>
            </a:r>
            <a:r>
              <a:rPr sz="1100" spc="-70" dirty="0">
                <a:latin typeface="Segoe UI"/>
                <a:cs typeface="Segoe UI"/>
              </a:rPr>
              <a:t> </a:t>
            </a:r>
            <a:r>
              <a:rPr sz="1100" dirty="0">
                <a:latin typeface="Segoe UI"/>
                <a:cs typeface="Segoe UI"/>
              </a:rPr>
              <a:t>D</a:t>
            </a:r>
            <a:r>
              <a:rPr sz="1100" spc="-65" dirty="0">
                <a:latin typeface="Segoe UI"/>
                <a:cs typeface="Segoe UI"/>
              </a:rPr>
              <a:t> </a:t>
            </a:r>
            <a:r>
              <a:rPr sz="1100" spc="-5" dirty="0">
                <a:latin typeface="Segoe UI"/>
                <a:cs typeface="Segoe UI"/>
              </a:rPr>
              <a:t>ranking  lower than</a:t>
            </a:r>
            <a:r>
              <a:rPr sz="1100" spc="-10" dirty="0">
                <a:latin typeface="Segoe UI"/>
                <a:cs typeface="Segoe UI"/>
              </a:rPr>
              <a:t> </a:t>
            </a:r>
            <a:r>
              <a:rPr sz="1100" spc="-5" dirty="0">
                <a:latin typeface="Segoe UI"/>
                <a:cs typeface="Segoe UI"/>
              </a:rPr>
              <a:t>C.</a:t>
            </a:r>
            <a:endParaRPr sz="1100" dirty="0">
              <a:latin typeface="Segoe UI"/>
              <a:cs typeface="Segoe UI"/>
            </a:endParaRPr>
          </a:p>
          <a:p>
            <a:pPr marL="12700">
              <a:lnSpc>
                <a:spcPct val="100000"/>
              </a:lnSpc>
              <a:spcBef>
                <a:spcPts val="750"/>
              </a:spcBef>
            </a:pPr>
            <a:r>
              <a:rPr sz="1200" b="1" spc="10" dirty="0">
                <a:solidFill>
                  <a:srgbClr val="00A650"/>
                </a:solidFill>
                <a:latin typeface="Segoe UI"/>
                <a:cs typeface="Segoe UI"/>
              </a:rPr>
              <a:t> </a:t>
            </a:r>
            <a:r>
              <a:rPr sz="1200" b="1" spc="15" dirty="0">
                <a:solidFill>
                  <a:srgbClr val="00A650"/>
                </a:solidFill>
                <a:latin typeface="Segoe UI"/>
                <a:cs typeface="Segoe UI"/>
              </a:rPr>
              <a:t>Projects with unequal</a:t>
            </a:r>
            <a:r>
              <a:rPr sz="1200" b="1" spc="105" dirty="0">
                <a:solidFill>
                  <a:srgbClr val="00A650"/>
                </a:solidFill>
                <a:latin typeface="Segoe UI"/>
                <a:cs typeface="Segoe UI"/>
              </a:rPr>
              <a:t> </a:t>
            </a:r>
            <a:r>
              <a:rPr sz="1200" b="1" spc="10" dirty="0">
                <a:solidFill>
                  <a:srgbClr val="00A650"/>
                </a:solidFill>
                <a:latin typeface="Segoe UI"/>
                <a:cs typeface="Segoe UI"/>
              </a:rPr>
              <a:t>lives</a:t>
            </a:r>
            <a:endParaRPr sz="1200" dirty="0">
              <a:latin typeface="Segoe UI"/>
              <a:cs typeface="Segoe UI"/>
            </a:endParaRPr>
          </a:p>
          <a:p>
            <a:pPr marL="12700" algn="just">
              <a:lnSpc>
                <a:spcPct val="100000"/>
              </a:lnSpc>
              <a:spcBef>
                <a:spcPts val="650"/>
              </a:spcBef>
            </a:pPr>
            <a:r>
              <a:rPr sz="1100" spc="-5" dirty="0">
                <a:latin typeface="Segoe UI"/>
                <a:cs typeface="Segoe UI"/>
              </a:rPr>
              <a:t>Sometimes firm may be faced with </a:t>
            </a:r>
            <a:r>
              <a:rPr sz="1100" dirty="0">
                <a:latin typeface="Segoe UI"/>
                <a:cs typeface="Segoe UI"/>
              </a:rPr>
              <a:t>any of </a:t>
            </a:r>
            <a:r>
              <a:rPr sz="1100" spc="-5" dirty="0">
                <a:latin typeface="Segoe UI"/>
                <a:cs typeface="Segoe UI"/>
              </a:rPr>
              <a:t>the following</a:t>
            </a:r>
            <a:r>
              <a:rPr sz="1100" spc="10" dirty="0">
                <a:latin typeface="Segoe UI"/>
                <a:cs typeface="Segoe UI"/>
              </a:rPr>
              <a:t> </a:t>
            </a:r>
            <a:r>
              <a:rPr sz="1100" spc="-5" dirty="0">
                <a:latin typeface="Segoe UI"/>
                <a:cs typeface="Segoe UI"/>
              </a:rPr>
              <a:t>problems:</a:t>
            </a:r>
            <a:endParaRPr sz="1100" dirty="0">
              <a:latin typeface="Segoe UI"/>
              <a:cs typeface="Segoe UI"/>
            </a:endParaRPr>
          </a:p>
          <a:p>
            <a:pPr marL="378460" indent="-366395">
              <a:lnSpc>
                <a:spcPct val="100000"/>
              </a:lnSpc>
              <a:spcBef>
                <a:spcPts val="735"/>
              </a:spcBef>
              <a:buFont typeface="Segoe UI"/>
              <a:buAutoNum type="romanLcParenBoth"/>
              <a:tabLst>
                <a:tab pos="377825" algn="l"/>
                <a:tab pos="379095" algn="l"/>
              </a:tabLst>
            </a:pPr>
            <a:r>
              <a:rPr sz="1100" b="1" spc="-5" dirty="0">
                <a:latin typeface="Segoe UI"/>
                <a:cs typeface="Segoe UI"/>
              </a:rPr>
              <a:t>Retaining </a:t>
            </a:r>
            <a:r>
              <a:rPr sz="1100" dirty="0">
                <a:latin typeface="Segoe UI"/>
                <a:cs typeface="Segoe UI"/>
              </a:rPr>
              <a:t>an old </a:t>
            </a:r>
            <a:r>
              <a:rPr sz="1100" spc="-5" dirty="0">
                <a:latin typeface="Segoe UI"/>
                <a:cs typeface="Segoe UI"/>
              </a:rPr>
              <a:t>asset </a:t>
            </a:r>
            <a:r>
              <a:rPr sz="1100" spc="-10" dirty="0">
                <a:latin typeface="Segoe UI"/>
                <a:cs typeface="Segoe UI"/>
              </a:rPr>
              <a:t>or </a:t>
            </a:r>
            <a:r>
              <a:rPr sz="1100" spc="-5" dirty="0">
                <a:latin typeface="Segoe UI"/>
                <a:cs typeface="Segoe UI"/>
              </a:rPr>
              <a:t>replace it with new</a:t>
            </a:r>
            <a:r>
              <a:rPr sz="1100" spc="-15" dirty="0">
                <a:latin typeface="Segoe UI"/>
                <a:cs typeface="Segoe UI"/>
              </a:rPr>
              <a:t> </a:t>
            </a:r>
            <a:r>
              <a:rPr sz="1100" spc="-5" dirty="0">
                <a:latin typeface="Segoe UI"/>
                <a:cs typeface="Segoe UI"/>
              </a:rPr>
              <a:t>one.</a:t>
            </a:r>
            <a:endParaRPr sz="1100" dirty="0">
              <a:latin typeface="Segoe UI"/>
              <a:cs typeface="Segoe UI"/>
            </a:endParaRPr>
          </a:p>
          <a:p>
            <a:pPr marL="378460" indent="-366395" algn="just">
              <a:lnSpc>
                <a:spcPct val="100000"/>
              </a:lnSpc>
              <a:spcBef>
                <a:spcPts val="745"/>
              </a:spcBef>
              <a:buFont typeface="Segoe UI"/>
              <a:buAutoNum type="romanLcParenBoth"/>
              <a:tabLst>
                <a:tab pos="379095" algn="l"/>
              </a:tabLst>
            </a:pPr>
            <a:r>
              <a:rPr sz="1100" b="1" spc="-5" dirty="0">
                <a:latin typeface="Segoe UI"/>
                <a:cs typeface="Segoe UI"/>
              </a:rPr>
              <a:t>Choosing </a:t>
            </a:r>
            <a:r>
              <a:rPr sz="1100" dirty="0">
                <a:latin typeface="Segoe UI"/>
                <a:cs typeface="Segoe UI"/>
              </a:rPr>
              <a:t>one </a:t>
            </a:r>
            <a:r>
              <a:rPr sz="1100" spc="-5" dirty="0">
                <a:latin typeface="Segoe UI"/>
                <a:cs typeface="Segoe UI"/>
              </a:rPr>
              <a:t>proposal </a:t>
            </a:r>
            <a:r>
              <a:rPr sz="1100" dirty="0">
                <a:latin typeface="Segoe UI"/>
                <a:cs typeface="Segoe UI"/>
              </a:rPr>
              <a:t>among </a:t>
            </a:r>
            <a:r>
              <a:rPr sz="1100" spc="-5" dirty="0">
                <a:latin typeface="Segoe UI"/>
                <a:cs typeface="Segoe UI"/>
              </a:rPr>
              <a:t>two proposals (Mutually</a:t>
            </a:r>
            <a:r>
              <a:rPr sz="1100" dirty="0">
                <a:latin typeface="Segoe UI"/>
                <a:cs typeface="Segoe UI"/>
              </a:rPr>
              <a:t> </a:t>
            </a:r>
            <a:r>
              <a:rPr sz="1100" spc="-5" dirty="0">
                <a:latin typeface="Segoe UI"/>
                <a:cs typeface="Segoe UI"/>
              </a:rPr>
              <a:t>Exclusive).</a:t>
            </a:r>
            <a:endParaRPr sz="1100" dirty="0">
              <a:latin typeface="Segoe UI"/>
              <a:cs typeface="Segoe UI"/>
            </a:endParaRPr>
          </a:p>
          <a:p>
            <a:pPr marL="12700" marR="5080" algn="just">
              <a:lnSpc>
                <a:spcPct val="110900"/>
              </a:lnSpc>
              <a:spcBef>
                <a:spcPts val="600"/>
              </a:spcBef>
            </a:pPr>
            <a:r>
              <a:rPr sz="1100" spc="15" dirty="0">
                <a:latin typeface="Segoe UI"/>
                <a:cs typeface="Segoe UI"/>
              </a:rPr>
              <a:t>Although, </a:t>
            </a:r>
            <a:r>
              <a:rPr sz="1100" spc="10" dirty="0">
                <a:latin typeface="Segoe UI"/>
                <a:cs typeface="Segoe UI"/>
              </a:rPr>
              <a:t>while </a:t>
            </a:r>
            <a:r>
              <a:rPr sz="1100" spc="15" dirty="0">
                <a:latin typeface="Segoe UI"/>
                <a:cs typeface="Segoe UI"/>
              </a:rPr>
              <a:t>evaluating </a:t>
            </a:r>
            <a:r>
              <a:rPr sz="1100" spc="10" dirty="0">
                <a:latin typeface="Segoe UI"/>
                <a:cs typeface="Segoe UI"/>
              </a:rPr>
              <a:t>the </a:t>
            </a:r>
            <a:r>
              <a:rPr sz="1100" spc="15" dirty="0">
                <a:latin typeface="Segoe UI"/>
                <a:cs typeface="Segoe UI"/>
              </a:rPr>
              <a:t>proposals </a:t>
            </a:r>
            <a:r>
              <a:rPr sz="1100" spc="10" dirty="0">
                <a:latin typeface="Segoe UI"/>
                <a:cs typeface="Segoe UI"/>
              </a:rPr>
              <a:t>the </a:t>
            </a:r>
            <a:r>
              <a:rPr sz="1100" spc="15" dirty="0">
                <a:latin typeface="Segoe UI"/>
                <a:cs typeface="Segoe UI"/>
              </a:rPr>
              <a:t>above scenarios </a:t>
            </a:r>
            <a:r>
              <a:rPr sz="1100" spc="5" dirty="0">
                <a:latin typeface="Segoe UI"/>
                <a:cs typeface="Segoe UI"/>
              </a:rPr>
              <a:t>do </a:t>
            </a:r>
            <a:r>
              <a:rPr sz="1100" spc="10" dirty="0">
                <a:latin typeface="Segoe UI"/>
                <a:cs typeface="Segoe UI"/>
              </a:rPr>
              <a:t>not pose any  </a:t>
            </a:r>
            <a:r>
              <a:rPr sz="1100" spc="15" dirty="0">
                <a:latin typeface="Segoe UI"/>
                <a:cs typeface="Segoe UI"/>
              </a:rPr>
              <a:t>special problem </a:t>
            </a:r>
            <a:r>
              <a:rPr sz="1100" dirty="0">
                <a:latin typeface="Segoe UI"/>
                <a:cs typeface="Segoe UI"/>
              </a:rPr>
              <a:t>if </a:t>
            </a:r>
            <a:r>
              <a:rPr sz="1100" spc="10" dirty="0">
                <a:latin typeface="Segoe UI"/>
                <a:cs typeface="Segoe UI"/>
              </a:rPr>
              <a:t>they have </a:t>
            </a:r>
            <a:r>
              <a:rPr sz="1100" spc="15" dirty="0">
                <a:latin typeface="Segoe UI"/>
                <a:cs typeface="Segoe UI"/>
              </a:rPr>
              <a:t>same </a:t>
            </a:r>
            <a:r>
              <a:rPr sz="1100" spc="10" dirty="0">
                <a:latin typeface="Segoe UI"/>
                <a:cs typeface="Segoe UI"/>
              </a:rPr>
              <a:t>life period. But </a:t>
            </a:r>
            <a:r>
              <a:rPr sz="1100" spc="15" dirty="0">
                <a:latin typeface="Segoe UI"/>
                <a:cs typeface="Segoe UI"/>
              </a:rPr>
              <a:t>problem arises </a:t>
            </a:r>
            <a:r>
              <a:rPr sz="1100" spc="10" dirty="0">
                <a:latin typeface="Segoe UI"/>
                <a:cs typeface="Segoe UI"/>
              </a:rPr>
              <a:t>in case projects  have unequal lives. </a:t>
            </a:r>
            <a:r>
              <a:rPr sz="1100" spc="5" dirty="0">
                <a:latin typeface="Segoe UI"/>
                <a:cs typeface="Segoe UI"/>
              </a:rPr>
              <a:t>In </a:t>
            </a:r>
            <a:r>
              <a:rPr sz="1100" spc="10" dirty="0">
                <a:latin typeface="Segoe UI"/>
                <a:cs typeface="Segoe UI"/>
              </a:rPr>
              <a:t>such </a:t>
            </a:r>
            <a:r>
              <a:rPr sz="1100" spc="15" dirty="0">
                <a:latin typeface="Segoe UI"/>
                <a:cs typeface="Segoe UI"/>
              </a:rPr>
              <a:t>situations </a:t>
            </a:r>
            <a:r>
              <a:rPr sz="1100" spc="5" dirty="0">
                <a:latin typeface="Segoe UI"/>
                <a:cs typeface="Segoe UI"/>
              </a:rPr>
              <a:t>we </a:t>
            </a:r>
            <a:r>
              <a:rPr sz="1100" spc="10" dirty="0">
                <a:latin typeface="Segoe UI"/>
                <a:cs typeface="Segoe UI"/>
              </a:rPr>
              <a:t>can </a:t>
            </a:r>
            <a:r>
              <a:rPr sz="1100" spc="15" dirty="0">
                <a:latin typeface="Segoe UI"/>
                <a:cs typeface="Segoe UI"/>
              </a:rPr>
              <a:t>deal </a:t>
            </a:r>
            <a:r>
              <a:rPr sz="1100" spc="10" dirty="0">
                <a:latin typeface="Segoe UI"/>
                <a:cs typeface="Segoe UI"/>
              </a:rPr>
              <a:t>with the </a:t>
            </a:r>
            <a:r>
              <a:rPr sz="1100" spc="15" dirty="0">
                <a:latin typeface="Segoe UI"/>
                <a:cs typeface="Segoe UI"/>
              </a:rPr>
              <a:t>problem </a:t>
            </a:r>
            <a:r>
              <a:rPr sz="1100" spc="5" dirty="0">
                <a:latin typeface="Segoe UI"/>
                <a:cs typeface="Segoe UI"/>
              </a:rPr>
              <a:t>by </a:t>
            </a:r>
            <a:r>
              <a:rPr sz="1100" spc="10" dirty="0">
                <a:latin typeface="Segoe UI"/>
                <a:cs typeface="Segoe UI"/>
              </a:rPr>
              <a:t>following  any </a:t>
            </a:r>
            <a:r>
              <a:rPr sz="1100" spc="5" dirty="0">
                <a:latin typeface="Segoe UI"/>
                <a:cs typeface="Segoe UI"/>
              </a:rPr>
              <a:t>of </a:t>
            </a:r>
            <a:r>
              <a:rPr sz="1100" spc="10" dirty="0">
                <a:latin typeface="Segoe UI"/>
                <a:cs typeface="Segoe UI"/>
              </a:rPr>
              <a:t>the </a:t>
            </a:r>
            <a:r>
              <a:rPr sz="1100" spc="15" dirty="0">
                <a:latin typeface="Segoe UI"/>
                <a:cs typeface="Segoe UI"/>
              </a:rPr>
              <a:t>following</a:t>
            </a:r>
            <a:r>
              <a:rPr sz="1100" spc="114" dirty="0">
                <a:latin typeface="Segoe UI"/>
                <a:cs typeface="Segoe UI"/>
              </a:rPr>
              <a:t> </a:t>
            </a:r>
            <a:r>
              <a:rPr sz="1100" spc="15" dirty="0">
                <a:latin typeface="Segoe UI"/>
                <a:cs typeface="Segoe UI"/>
              </a:rPr>
              <a:t>method:</a:t>
            </a:r>
            <a:endParaRPr sz="1100" dirty="0">
              <a:latin typeface="Segoe UI"/>
              <a:cs typeface="Segoe UI"/>
            </a:endParaRPr>
          </a:p>
          <a:p>
            <a:pPr marL="378460" indent="-366395" algn="just">
              <a:lnSpc>
                <a:spcPct val="100000"/>
              </a:lnSpc>
              <a:spcBef>
                <a:spcPts val="745"/>
              </a:spcBef>
              <a:buAutoNum type="romanLcParenBoth"/>
              <a:tabLst>
                <a:tab pos="379095" algn="l"/>
              </a:tabLst>
            </a:pPr>
            <a:r>
              <a:rPr sz="1100" spc="-5" dirty="0">
                <a:latin typeface="Segoe UI"/>
                <a:cs typeface="Segoe UI"/>
              </a:rPr>
              <a:t>Replacement </a:t>
            </a:r>
            <a:r>
              <a:rPr sz="1100" dirty="0">
                <a:latin typeface="Segoe UI"/>
                <a:cs typeface="Segoe UI"/>
              </a:rPr>
              <a:t>Chain</a:t>
            </a:r>
            <a:r>
              <a:rPr sz="1100" spc="-10" dirty="0">
                <a:latin typeface="Segoe UI"/>
                <a:cs typeface="Segoe UI"/>
              </a:rPr>
              <a:t> </a:t>
            </a:r>
            <a:r>
              <a:rPr sz="1100" spc="-5" dirty="0">
                <a:latin typeface="Segoe UI"/>
                <a:cs typeface="Segoe UI"/>
              </a:rPr>
              <a:t>Method</a:t>
            </a:r>
            <a:endParaRPr sz="1100" dirty="0">
              <a:latin typeface="Segoe UI"/>
              <a:cs typeface="Segoe UI"/>
            </a:endParaRPr>
          </a:p>
          <a:p>
            <a:pPr marL="378460" indent="-366395" algn="just">
              <a:lnSpc>
                <a:spcPct val="100000"/>
              </a:lnSpc>
              <a:spcBef>
                <a:spcPts val="745"/>
              </a:spcBef>
              <a:buAutoNum type="romanLcParenBoth"/>
              <a:tabLst>
                <a:tab pos="379095" algn="l"/>
              </a:tabLst>
            </a:pPr>
            <a:r>
              <a:rPr sz="1100" spc="-5" dirty="0">
                <a:latin typeface="Segoe UI"/>
                <a:cs typeface="Segoe UI"/>
              </a:rPr>
              <a:t>Equivalent Annualized</a:t>
            </a:r>
            <a:r>
              <a:rPr sz="1100" spc="-10" dirty="0">
                <a:latin typeface="Segoe UI"/>
                <a:cs typeface="Segoe UI"/>
              </a:rPr>
              <a:t> </a:t>
            </a:r>
            <a:r>
              <a:rPr sz="1100" spc="-5" dirty="0">
                <a:latin typeface="Segoe UI"/>
                <a:cs typeface="Segoe UI"/>
              </a:rPr>
              <a:t>Criterion</a:t>
            </a:r>
            <a:endParaRPr sz="1100" dirty="0">
              <a:latin typeface="Segoe UI"/>
              <a:cs typeface="Segoe UI"/>
            </a:endParaRPr>
          </a:p>
          <a:p>
            <a:pPr marL="12700" algn="just">
              <a:lnSpc>
                <a:spcPct val="100000"/>
              </a:lnSpc>
              <a:spcBef>
                <a:spcPts val="745"/>
              </a:spcBef>
            </a:pPr>
            <a:r>
              <a:rPr sz="1100" spc="-5" dirty="0">
                <a:latin typeface="Segoe UI"/>
                <a:cs typeface="Segoe UI"/>
              </a:rPr>
              <a:t>These two methods can be understood with the help </a:t>
            </a:r>
            <a:r>
              <a:rPr sz="1100" dirty="0">
                <a:latin typeface="Segoe UI"/>
                <a:cs typeface="Segoe UI"/>
              </a:rPr>
              <a:t>of </a:t>
            </a:r>
            <a:r>
              <a:rPr sz="1100" spc="-5" dirty="0">
                <a:latin typeface="Segoe UI"/>
                <a:cs typeface="Segoe UI"/>
              </a:rPr>
              <a:t>following</a:t>
            </a:r>
            <a:r>
              <a:rPr sz="1100" spc="30" dirty="0">
                <a:latin typeface="Segoe UI"/>
                <a:cs typeface="Segoe UI"/>
              </a:rPr>
              <a:t> </a:t>
            </a:r>
            <a:r>
              <a:rPr sz="1100" spc="-5" dirty="0">
                <a:latin typeface="Segoe UI"/>
                <a:cs typeface="Segoe UI"/>
              </a:rPr>
              <a:t>illustration.</a:t>
            </a:r>
            <a:endParaRPr sz="1100" dirty="0">
              <a:latin typeface="Segoe UI"/>
              <a:cs typeface="Segoe UI"/>
            </a:endParaRPr>
          </a:p>
        </p:txBody>
      </p:sp>
      <p:sp>
        <p:nvSpPr>
          <p:cNvPr id="7" name="object 7"/>
          <p:cNvSpPr txBox="1"/>
          <p:nvPr/>
        </p:nvSpPr>
        <p:spPr>
          <a:xfrm>
            <a:off x="896111" y="5878067"/>
            <a:ext cx="5294630" cy="189230"/>
          </a:xfrm>
          <a:prstGeom prst="rect">
            <a:avLst/>
          </a:prstGeom>
          <a:solidFill>
            <a:srgbClr val="C2D69B"/>
          </a:solidFill>
        </p:spPr>
        <p:txBody>
          <a:bodyPr vert="horz" wrap="square" lIns="0" tIns="10795" rIns="0" bIns="0" rtlCol="0">
            <a:spAutoFit/>
          </a:bodyPr>
          <a:lstStyle/>
          <a:p>
            <a:pPr marL="17780">
              <a:lnSpc>
                <a:spcPct val="100000"/>
              </a:lnSpc>
              <a:spcBef>
                <a:spcPts val="85"/>
              </a:spcBef>
            </a:pPr>
            <a:r>
              <a:rPr sz="1100" b="1" spc="-5" dirty="0">
                <a:solidFill>
                  <a:srgbClr val="00A650"/>
                </a:solidFill>
                <a:latin typeface="Segoe UI Black"/>
                <a:cs typeface="Segoe UI Black"/>
              </a:rPr>
              <a:t>ILLUSTRATION </a:t>
            </a:r>
            <a:r>
              <a:rPr sz="1100" b="1" spc="-10" dirty="0">
                <a:solidFill>
                  <a:srgbClr val="00A650"/>
                </a:solidFill>
                <a:latin typeface="Segoe UI Black"/>
                <a:cs typeface="Segoe UI Black"/>
              </a:rPr>
              <a:t>14</a:t>
            </a:r>
            <a:endParaRPr sz="1100">
              <a:latin typeface="Segoe UI Black"/>
              <a:cs typeface="Segoe UI Black"/>
            </a:endParaRPr>
          </a:p>
        </p:txBody>
      </p:sp>
      <p:sp>
        <p:nvSpPr>
          <p:cNvPr id="8" name="object 8"/>
          <p:cNvSpPr txBox="1"/>
          <p:nvPr/>
        </p:nvSpPr>
        <p:spPr>
          <a:xfrm>
            <a:off x="901700" y="6120497"/>
            <a:ext cx="5285105" cy="581660"/>
          </a:xfrm>
          <a:prstGeom prst="rect">
            <a:avLst/>
          </a:prstGeom>
        </p:spPr>
        <p:txBody>
          <a:bodyPr vert="horz" wrap="square" lIns="0" tIns="13335" rIns="0" bIns="0" rtlCol="0">
            <a:spAutoFit/>
          </a:bodyPr>
          <a:lstStyle/>
          <a:p>
            <a:pPr marL="12700" marR="5080" algn="just">
              <a:lnSpc>
                <a:spcPct val="110400"/>
              </a:lnSpc>
              <a:spcBef>
                <a:spcPts val="105"/>
              </a:spcBef>
            </a:pPr>
            <a:r>
              <a:rPr sz="1100" i="1" dirty="0">
                <a:latin typeface="Segoe UI"/>
                <a:cs typeface="Segoe UI"/>
              </a:rPr>
              <a:t>R plc is </a:t>
            </a:r>
            <a:r>
              <a:rPr sz="1100" i="1" spc="-5" dirty="0">
                <a:latin typeface="Segoe UI"/>
                <a:cs typeface="Segoe UI"/>
              </a:rPr>
              <a:t>considering modernizing </a:t>
            </a:r>
            <a:r>
              <a:rPr sz="1100" i="1" dirty="0">
                <a:latin typeface="Segoe UI"/>
                <a:cs typeface="Segoe UI"/>
              </a:rPr>
              <a:t>its </a:t>
            </a:r>
            <a:r>
              <a:rPr sz="1100" i="1" spc="-5" dirty="0">
                <a:latin typeface="Segoe UI"/>
                <a:cs typeface="Segoe UI"/>
              </a:rPr>
              <a:t>production facilities </a:t>
            </a:r>
            <a:r>
              <a:rPr sz="1100" i="1" dirty="0">
                <a:latin typeface="Segoe UI"/>
                <a:cs typeface="Segoe UI"/>
              </a:rPr>
              <a:t>and it has two proposals under  </a:t>
            </a:r>
            <a:r>
              <a:rPr sz="1100" i="1" spc="-5" dirty="0">
                <a:latin typeface="Segoe UI"/>
                <a:cs typeface="Segoe UI"/>
              </a:rPr>
              <a:t>consideration. The expected cash flows associated </a:t>
            </a:r>
            <a:r>
              <a:rPr sz="1100" i="1" dirty="0">
                <a:latin typeface="Segoe UI"/>
                <a:cs typeface="Segoe UI"/>
              </a:rPr>
              <a:t>with </a:t>
            </a:r>
            <a:r>
              <a:rPr sz="1100" i="1" spc="-5" dirty="0">
                <a:latin typeface="Segoe UI"/>
                <a:cs typeface="Segoe UI"/>
              </a:rPr>
              <a:t>these projects </a:t>
            </a:r>
            <a:r>
              <a:rPr sz="1100" i="1" dirty="0">
                <a:latin typeface="Segoe UI"/>
                <a:cs typeface="Segoe UI"/>
              </a:rPr>
              <a:t>and </a:t>
            </a:r>
            <a:r>
              <a:rPr sz="1100" i="1" spc="-5" dirty="0">
                <a:latin typeface="Segoe UI"/>
                <a:cs typeface="Segoe UI"/>
              </a:rPr>
              <a:t>their NPV </a:t>
            </a:r>
            <a:r>
              <a:rPr sz="1100" i="1" dirty="0">
                <a:latin typeface="Segoe UI"/>
                <a:cs typeface="Segoe UI"/>
              </a:rPr>
              <a:t>as  per </a:t>
            </a:r>
            <a:r>
              <a:rPr sz="1100" i="1" spc="-5" dirty="0">
                <a:latin typeface="Segoe UI"/>
                <a:cs typeface="Segoe UI"/>
              </a:rPr>
              <a:t>discounting rate of 12% </a:t>
            </a:r>
            <a:r>
              <a:rPr sz="1100" i="1" dirty="0">
                <a:latin typeface="Segoe UI"/>
                <a:cs typeface="Segoe UI"/>
              </a:rPr>
              <a:t>and </a:t>
            </a:r>
            <a:r>
              <a:rPr sz="1100" i="1" spc="-5" dirty="0">
                <a:latin typeface="Segoe UI"/>
                <a:cs typeface="Segoe UI"/>
              </a:rPr>
              <a:t>IRR </a:t>
            </a:r>
            <a:r>
              <a:rPr sz="1100" i="1" dirty="0">
                <a:latin typeface="Segoe UI"/>
                <a:cs typeface="Segoe UI"/>
              </a:rPr>
              <a:t>is as</a:t>
            </a:r>
            <a:r>
              <a:rPr sz="1100" i="1" spc="-10" dirty="0">
                <a:latin typeface="Segoe UI"/>
                <a:cs typeface="Segoe UI"/>
              </a:rPr>
              <a:t> </a:t>
            </a:r>
            <a:r>
              <a:rPr sz="1100" i="1" spc="-5" dirty="0">
                <a:latin typeface="Segoe UI"/>
                <a:cs typeface="Segoe UI"/>
              </a:rPr>
              <a:t>follows:</a:t>
            </a:r>
            <a:endParaRPr sz="1100">
              <a:latin typeface="Segoe UI"/>
              <a:cs typeface="Segoe UI"/>
            </a:endParaRPr>
          </a:p>
        </p:txBody>
      </p:sp>
      <p:graphicFrame>
        <p:nvGraphicFramePr>
          <p:cNvPr id="9" name="object 9"/>
          <p:cNvGraphicFramePr>
            <a:graphicFrameLocks noGrp="1"/>
          </p:cNvGraphicFramePr>
          <p:nvPr/>
        </p:nvGraphicFramePr>
        <p:xfrm>
          <a:off x="914400" y="6775704"/>
          <a:ext cx="3331210" cy="1458465"/>
        </p:xfrm>
        <a:graphic>
          <a:graphicData uri="http://schemas.openxmlformats.org/drawingml/2006/table">
            <a:tbl>
              <a:tblPr firstRow="1" bandRow="1">
                <a:tableStyleId>{2D5ABB26-0587-4C30-8999-92F81FD0307C}</a:tableStyleId>
              </a:tblPr>
              <a:tblGrid>
                <a:gridCol w="990600">
                  <a:extLst>
                    <a:ext uri="{9D8B030D-6E8A-4147-A177-3AD203B41FA5}">
                      <a16:colId xmlns:a16="http://schemas.microsoft.com/office/drawing/2014/main" val="20000"/>
                    </a:ext>
                  </a:extLst>
                </a:gridCol>
                <a:gridCol w="1170305">
                  <a:extLst>
                    <a:ext uri="{9D8B030D-6E8A-4147-A177-3AD203B41FA5}">
                      <a16:colId xmlns:a16="http://schemas.microsoft.com/office/drawing/2014/main" val="20001"/>
                    </a:ext>
                  </a:extLst>
                </a:gridCol>
                <a:gridCol w="1170305">
                  <a:extLst>
                    <a:ext uri="{9D8B030D-6E8A-4147-A177-3AD203B41FA5}">
                      <a16:colId xmlns:a16="http://schemas.microsoft.com/office/drawing/2014/main" val="20002"/>
                    </a:ext>
                  </a:extLst>
                </a:gridCol>
              </a:tblGrid>
              <a:tr h="243833">
                <a:tc rowSpan="2">
                  <a:txBody>
                    <a:bodyPr/>
                    <a:lstStyle/>
                    <a:p>
                      <a:pPr algn="ctr">
                        <a:lnSpc>
                          <a:spcPct val="100000"/>
                        </a:lnSpc>
                        <a:spcBef>
                          <a:spcPts val="305"/>
                        </a:spcBef>
                      </a:pPr>
                      <a:r>
                        <a:rPr sz="1100" b="1" i="1" spc="10" dirty="0">
                          <a:solidFill>
                            <a:srgbClr val="00A650"/>
                          </a:solidFill>
                          <a:latin typeface="Segoe UI"/>
                          <a:cs typeface="Segoe UI"/>
                        </a:rPr>
                        <a:t>Year</a:t>
                      </a:r>
                      <a:endParaRPr sz="1100">
                        <a:latin typeface="Segoe UI"/>
                        <a:cs typeface="Segoe UI"/>
                      </a:endParaRPr>
                    </a:p>
                  </a:txBody>
                  <a:tcPr marL="0" marR="0" marT="38735"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C2D69B"/>
                    </a:solidFill>
                  </a:tcPr>
                </a:tc>
                <a:tc gridSpan="2">
                  <a:txBody>
                    <a:bodyPr/>
                    <a:lstStyle/>
                    <a:p>
                      <a:pPr algn="ctr">
                        <a:lnSpc>
                          <a:spcPct val="100000"/>
                        </a:lnSpc>
                        <a:spcBef>
                          <a:spcPts val="305"/>
                        </a:spcBef>
                      </a:pPr>
                      <a:r>
                        <a:rPr sz="1100" b="1" i="1" spc="10" dirty="0">
                          <a:solidFill>
                            <a:srgbClr val="00A650"/>
                          </a:solidFill>
                          <a:latin typeface="Segoe UI"/>
                          <a:cs typeface="Segoe UI"/>
                        </a:rPr>
                        <a:t>Cash</a:t>
                      </a:r>
                      <a:r>
                        <a:rPr sz="1100" b="1" i="1" spc="40" dirty="0">
                          <a:solidFill>
                            <a:srgbClr val="00A650"/>
                          </a:solidFill>
                          <a:latin typeface="Segoe UI"/>
                          <a:cs typeface="Segoe UI"/>
                        </a:rPr>
                        <a:t> </a:t>
                      </a:r>
                      <a:r>
                        <a:rPr sz="1100" b="1" i="1" spc="10" dirty="0">
                          <a:solidFill>
                            <a:srgbClr val="00A650"/>
                          </a:solidFill>
                          <a:latin typeface="Segoe UI"/>
                          <a:cs typeface="Segoe UI"/>
                        </a:rPr>
                        <a:t>Flow</a:t>
                      </a:r>
                      <a:endParaRPr sz="1100">
                        <a:latin typeface="Segoe UI"/>
                        <a:cs typeface="Segoe UI"/>
                      </a:endParaRPr>
                    </a:p>
                  </a:txBody>
                  <a:tcPr marL="0" marR="0" marT="38735"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C2D69B"/>
                    </a:solidFill>
                  </a:tcPr>
                </a:tc>
                <a:tc hMerge="1">
                  <a:txBody>
                    <a:bodyPr/>
                    <a:lstStyle/>
                    <a:p>
                      <a:endParaRPr/>
                    </a:p>
                  </a:txBody>
                  <a:tcPr marL="0" marR="0" marT="0" marB="0"/>
                </a:tc>
                <a:extLst>
                  <a:ext uri="{0D108BD9-81ED-4DB2-BD59-A6C34878D82A}">
                    <a16:rowId xmlns:a16="http://schemas.microsoft.com/office/drawing/2014/main" val="10000"/>
                  </a:ext>
                </a:extLst>
              </a:tr>
              <a:tr h="242316">
                <a:tc vMerge="1">
                  <a:txBody>
                    <a:bodyPr/>
                    <a:lstStyle/>
                    <a:p>
                      <a:endParaRPr/>
                    </a:p>
                  </a:txBody>
                  <a:tcPr marL="0" marR="0" marT="38735"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C2D69B"/>
                    </a:solidFill>
                  </a:tcPr>
                </a:tc>
                <a:tc>
                  <a:txBody>
                    <a:bodyPr/>
                    <a:lstStyle/>
                    <a:p>
                      <a:pPr marL="73025">
                        <a:lnSpc>
                          <a:spcPct val="100000"/>
                        </a:lnSpc>
                        <a:spcBef>
                          <a:spcPts val="240"/>
                        </a:spcBef>
                      </a:pPr>
                      <a:r>
                        <a:rPr sz="1100" b="1" i="1" spc="15" dirty="0">
                          <a:solidFill>
                            <a:srgbClr val="00A650"/>
                          </a:solidFill>
                          <a:latin typeface="Segoe UI"/>
                          <a:cs typeface="Segoe UI"/>
                        </a:rPr>
                        <a:t>Project </a:t>
                      </a:r>
                      <a:r>
                        <a:rPr sz="1100" b="1" i="1" dirty="0">
                          <a:solidFill>
                            <a:srgbClr val="00A650"/>
                          </a:solidFill>
                          <a:latin typeface="Segoe UI"/>
                          <a:cs typeface="Segoe UI"/>
                        </a:rPr>
                        <a:t>A</a:t>
                      </a:r>
                      <a:r>
                        <a:rPr sz="1100" b="1" i="1" spc="40" dirty="0">
                          <a:solidFill>
                            <a:srgbClr val="00A650"/>
                          </a:solidFill>
                          <a:latin typeface="Segoe UI"/>
                          <a:cs typeface="Segoe UI"/>
                        </a:rPr>
                        <a:t> </a:t>
                      </a:r>
                      <a:r>
                        <a:rPr sz="1100" b="1" i="1" spc="-30" dirty="0">
                          <a:solidFill>
                            <a:srgbClr val="00A650"/>
                          </a:solidFill>
                          <a:latin typeface="Segoe UI"/>
                          <a:cs typeface="Segoe UI"/>
                        </a:rPr>
                        <a:t>(</a:t>
                      </a:r>
                      <a:r>
                        <a:rPr sz="1150" b="1" i="1" spc="-30" dirty="0">
                          <a:solidFill>
                            <a:srgbClr val="00A650"/>
                          </a:solidFill>
                          <a:latin typeface="Trebuchet MS"/>
                          <a:cs typeface="Trebuchet MS"/>
                        </a:rPr>
                        <a:t>`</a:t>
                      </a:r>
                      <a:r>
                        <a:rPr sz="1100" b="1" i="1" spc="-30" dirty="0">
                          <a:solidFill>
                            <a:srgbClr val="00A650"/>
                          </a:solidFill>
                          <a:latin typeface="Segoe UI"/>
                          <a:cs typeface="Segoe UI"/>
                        </a:rPr>
                        <a:t>)</a:t>
                      </a:r>
                      <a:endParaRPr sz="1100">
                        <a:latin typeface="Segoe UI"/>
                        <a:cs typeface="Segoe UI"/>
                      </a:endParaRPr>
                    </a:p>
                  </a:txBody>
                  <a:tcPr marL="0" marR="0" marT="30480"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EAF1DD"/>
                    </a:solidFill>
                  </a:tcPr>
                </a:tc>
                <a:tc>
                  <a:txBody>
                    <a:bodyPr/>
                    <a:lstStyle/>
                    <a:p>
                      <a:pPr marL="73025">
                        <a:lnSpc>
                          <a:spcPct val="100000"/>
                        </a:lnSpc>
                        <a:spcBef>
                          <a:spcPts val="240"/>
                        </a:spcBef>
                      </a:pPr>
                      <a:r>
                        <a:rPr sz="1100" b="1" i="1" spc="15" dirty="0">
                          <a:solidFill>
                            <a:srgbClr val="00A650"/>
                          </a:solidFill>
                          <a:latin typeface="Segoe UI"/>
                          <a:cs typeface="Segoe UI"/>
                        </a:rPr>
                        <a:t>Project </a:t>
                      </a:r>
                      <a:r>
                        <a:rPr sz="1100" b="1" i="1" dirty="0">
                          <a:solidFill>
                            <a:srgbClr val="00A650"/>
                          </a:solidFill>
                          <a:latin typeface="Segoe UI"/>
                          <a:cs typeface="Segoe UI"/>
                        </a:rPr>
                        <a:t>B</a:t>
                      </a:r>
                      <a:r>
                        <a:rPr sz="1100" b="1" i="1" spc="40" dirty="0">
                          <a:solidFill>
                            <a:srgbClr val="00A650"/>
                          </a:solidFill>
                          <a:latin typeface="Segoe UI"/>
                          <a:cs typeface="Segoe UI"/>
                        </a:rPr>
                        <a:t> </a:t>
                      </a:r>
                      <a:r>
                        <a:rPr sz="1100" b="1" i="1" spc="-30" dirty="0">
                          <a:solidFill>
                            <a:srgbClr val="00A650"/>
                          </a:solidFill>
                          <a:latin typeface="Segoe UI"/>
                          <a:cs typeface="Segoe UI"/>
                        </a:rPr>
                        <a:t>(</a:t>
                      </a:r>
                      <a:r>
                        <a:rPr sz="1150" b="1" i="1" spc="-30" dirty="0">
                          <a:solidFill>
                            <a:srgbClr val="00A650"/>
                          </a:solidFill>
                          <a:latin typeface="Trebuchet MS"/>
                          <a:cs typeface="Trebuchet MS"/>
                        </a:rPr>
                        <a:t>`</a:t>
                      </a:r>
                      <a:r>
                        <a:rPr sz="1100" b="1" i="1" spc="-30" dirty="0">
                          <a:solidFill>
                            <a:srgbClr val="00A650"/>
                          </a:solidFill>
                          <a:latin typeface="Segoe UI"/>
                          <a:cs typeface="Segoe UI"/>
                        </a:rPr>
                        <a:t>)</a:t>
                      </a:r>
                      <a:endParaRPr sz="1100">
                        <a:latin typeface="Segoe UI"/>
                        <a:cs typeface="Segoe UI"/>
                      </a:endParaRPr>
                    </a:p>
                  </a:txBody>
                  <a:tcPr marL="0" marR="0" marT="30480"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EAF1DD"/>
                    </a:solidFill>
                  </a:tcPr>
                </a:tc>
                <a:extLst>
                  <a:ext uri="{0D108BD9-81ED-4DB2-BD59-A6C34878D82A}">
                    <a16:rowId xmlns:a16="http://schemas.microsoft.com/office/drawing/2014/main" val="10001"/>
                  </a:ext>
                </a:extLst>
              </a:tr>
              <a:tr h="243846">
                <a:tc>
                  <a:txBody>
                    <a:bodyPr/>
                    <a:lstStyle/>
                    <a:p>
                      <a:pPr algn="ctr">
                        <a:lnSpc>
                          <a:spcPct val="100000"/>
                        </a:lnSpc>
                        <a:spcBef>
                          <a:spcPts val="290"/>
                        </a:spcBef>
                      </a:pPr>
                      <a:r>
                        <a:rPr sz="1100" dirty="0">
                          <a:latin typeface="Segoe UI"/>
                          <a:cs typeface="Segoe UI"/>
                        </a:rPr>
                        <a:t>0</a:t>
                      </a:r>
                      <a:endParaRPr sz="1100">
                        <a:latin typeface="Segoe UI"/>
                        <a:cs typeface="Segoe UI"/>
                      </a:endParaRPr>
                    </a:p>
                  </a:txBody>
                  <a:tcPr marL="0" marR="0" marT="36830"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EAF1DD"/>
                    </a:solidFill>
                  </a:tcPr>
                </a:tc>
                <a:tc>
                  <a:txBody>
                    <a:bodyPr/>
                    <a:lstStyle/>
                    <a:p>
                      <a:pPr marR="65405" algn="r">
                        <a:lnSpc>
                          <a:spcPct val="100000"/>
                        </a:lnSpc>
                        <a:spcBef>
                          <a:spcPts val="290"/>
                        </a:spcBef>
                      </a:pPr>
                      <a:r>
                        <a:rPr sz="1100" spc="10" dirty="0">
                          <a:latin typeface="Segoe UI"/>
                          <a:cs typeface="Segoe UI"/>
                        </a:rPr>
                        <a:t>(</a:t>
                      </a:r>
                      <a:r>
                        <a:rPr sz="1100" spc="15" dirty="0">
                          <a:latin typeface="Segoe UI"/>
                          <a:cs typeface="Segoe UI"/>
                        </a:rPr>
                        <a:t>4</a:t>
                      </a:r>
                      <a:r>
                        <a:rPr sz="1100" spc="25" dirty="0">
                          <a:latin typeface="Segoe UI"/>
                          <a:cs typeface="Segoe UI"/>
                        </a:rPr>
                        <a:t>0</a:t>
                      </a:r>
                      <a:r>
                        <a:rPr sz="1100" spc="10" dirty="0">
                          <a:latin typeface="Segoe UI"/>
                          <a:cs typeface="Segoe UI"/>
                        </a:rPr>
                        <a:t>,</a:t>
                      </a:r>
                      <a:r>
                        <a:rPr sz="1100" spc="15" dirty="0">
                          <a:latin typeface="Segoe UI"/>
                          <a:cs typeface="Segoe UI"/>
                        </a:rPr>
                        <a:t>0</a:t>
                      </a:r>
                      <a:r>
                        <a:rPr sz="1100" spc="25" dirty="0">
                          <a:latin typeface="Segoe UI"/>
                          <a:cs typeface="Segoe UI"/>
                        </a:rPr>
                        <a:t>0</a:t>
                      </a:r>
                      <a:r>
                        <a:rPr sz="1100" spc="10" dirty="0">
                          <a:latin typeface="Segoe UI"/>
                          <a:cs typeface="Segoe UI"/>
                        </a:rPr>
                        <a:t>,</a:t>
                      </a:r>
                      <a:r>
                        <a:rPr sz="1100" spc="15" dirty="0">
                          <a:latin typeface="Segoe UI"/>
                          <a:cs typeface="Segoe UI"/>
                        </a:rPr>
                        <a:t>000)</a:t>
                      </a:r>
                      <a:endParaRPr sz="1100">
                        <a:latin typeface="Segoe UI"/>
                        <a:cs typeface="Segoe UI"/>
                      </a:endParaRPr>
                    </a:p>
                  </a:txBody>
                  <a:tcPr marL="0" marR="0" marT="36830"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EAF1DD"/>
                    </a:solidFill>
                  </a:tcPr>
                </a:tc>
                <a:tc>
                  <a:txBody>
                    <a:bodyPr/>
                    <a:lstStyle/>
                    <a:p>
                      <a:pPr marR="65405" algn="r">
                        <a:lnSpc>
                          <a:spcPct val="100000"/>
                        </a:lnSpc>
                        <a:spcBef>
                          <a:spcPts val="290"/>
                        </a:spcBef>
                      </a:pPr>
                      <a:r>
                        <a:rPr sz="1100" spc="10" dirty="0">
                          <a:latin typeface="Segoe UI"/>
                          <a:cs typeface="Segoe UI"/>
                        </a:rPr>
                        <a:t>(</a:t>
                      </a:r>
                      <a:r>
                        <a:rPr sz="1100" spc="15" dirty="0">
                          <a:latin typeface="Segoe UI"/>
                          <a:cs typeface="Segoe UI"/>
                        </a:rPr>
                        <a:t>2</a:t>
                      </a:r>
                      <a:r>
                        <a:rPr sz="1100" spc="25" dirty="0">
                          <a:latin typeface="Segoe UI"/>
                          <a:cs typeface="Segoe UI"/>
                        </a:rPr>
                        <a:t>0</a:t>
                      </a:r>
                      <a:r>
                        <a:rPr sz="1100" spc="10" dirty="0">
                          <a:latin typeface="Segoe UI"/>
                          <a:cs typeface="Segoe UI"/>
                        </a:rPr>
                        <a:t>,</a:t>
                      </a:r>
                      <a:r>
                        <a:rPr sz="1100" spc="15" dirty="0">
                          <a:latin typeface="Segoe UI"/>
                          <a:cs typeface="Segoe UI"/>
                        </a:rPr>
                        <a:t>0</a:t>
                      </a:r>
                      <a:r>
                        <a:rPr sz="1100" spc="25" dirty="0">
                          <a:latin typeface="Segoe UI"/>
                          <a:cs typeface="Segoe UI"/>
                        </a:rPr>
                        <a:t>0</a:t>
                      </a:r>
                      <a:r>
                        <a:rPr sz="1100" spc="10" dirty="0">
                          <a:latin typeface="Segoe UI"/>
                          <a:cs typeface="Segoe UI"/>
                        </a:rPr>
                        <a:t>,</a:t>
                      </a:r>
                      <a:r>
                        <a:rPr sz="1100" spc="15" dirty="0">
                          <a:latin typeface="Segoe UI"/>
                          <a:cs typeface="Segoe UI"/>
                        </a:rPr>
                        <a:t>000)</a:t>
                      </a:r>
                      <a:endParaRPr sz="1100">
                        <a:latin typeface="Segoe UI"/>
                        <a:cs typeface="Segoe UI"/>
                      </a:endParaRPr>
                    </a:p>
                  </a:txBody>
                  <a:tcPr marL="0" marR="0" marT="36830"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EAF1DD"/>
                    </a:solidFill>
                  </a:tcPr>
                </a:tc>
                <a:extLst>
                  <a:ext uri="{0D108BD9-81ED-4DB2-BD59-A6C34878D82A}">
                    <a16:rowId xmlns:a16="http://schemas.microsoft.com/office/drawing/2014/main" val="10002"/>
                  </a:ext>
                </a:extLst>
              </a:tr>
              <a:tr h="242315">
                <a:tc>
                  <a:txBody>
                    <a:bodyPr/>
                    <a:lstStyle/>
                    <a:p>
                      <a:pPr algn="ctr">
                        <a:lnSpc>
                          <a:spcPct val="100000"/>
                        </a:lnSpc>
                        <a:spcBef>
                          <a:spcPts val="290"/>
                        </a:spcBef>
                      </a:pPr>
                      <a:r>
                        <a:rPr sz="1100" dirty="0">
                          <a:latin typeface="Segoe UI"/>
                          <a:cs typeface="Segoe UI"/>
                        </a:rPr>
                        <a:t>1</a:t>
                      </a:r>
                      <a:endParaRPr sz="1100">
                        <a:latin typeface="Segoe UI"/>
                        <a:cs typeface="Segoe UI"/>
                      </a:endParaRPr>
                    </a:p>
                  </a:txBody>
                  <a:tcPr marL="0" marR="0" marT="36830"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EAF1DD"/>
                    </a:solidFill>
                  </a:tcPr>
                </a:tc>
                <a:tc>
                  <a:txBody>
                    <a:bodyPr/>
                    <a:lstStyle/>
                    <a:p>
                      <a:pPr marR="65405" algn="r">
                        <a:lnSpc>
                          <a:spcPct val="100000"/>
                        </a:lnSpc>
                        <a:spcBef>
                          <a:spcPts val="290"/>
                        </a:spcBef>
                      </a:pPr>
                      <a:r>
                        <a:rPr sz="1100" spc="25" dirty="0">
                          <a:latin typeface="Segoe UI"/>
                          <a:cs typeface="Segoe UI"/>
                        </a:rPr>
                        <a:t>8</a:t>
                      </a:r>
                      <a:r>
                        <a:rPr sz="1100" spc="10" dirty="0">
                          <a:latin typeface="Segoe UI"/>
                          <a:cs typeface="Segoe UI"/>
                        </a:rPr>
                        <a:t>,</a:t>
                      </a:r>
                      <a:r>
                        <a:rPr sz="1100" spc="15" dirty="0">
                          <a:latin typeface="Segoe UI"/>
                          <a:cs typeface="Segoe UI"/>
                        </a:rPr>
                        <a:t>00</a:t>
                      </a:r>
                      <a:r>
                        <a:rPr sz="1100" spc="10" dirty="0">
                          <a:latin typeface="Segoe UI"/>
                          <a:cs typeface="Segoe UI"/>
                        </a:rPr>
                        <a:t>,</a:t>
                      </a:r>
                      <a:r>
                        <a:rPr sz="1100" spc="25" dirty="0">
                          <a:latin typeface="Segoe UI"/>
                          <a:cs typeface="Segoe UI"/>
                        </a:rPr>
                        <a:t>0</a:t>
                      </a:r>
                      <a:r>
                        <a:rPr sz="1100" spc="15" dirty="0">
                          <a:latin typeface="Segoe UI"/>
                          <a:cs typeface="Segoe UI"/>
                        </a:rPr>
                        <a:t>00</a:t>
                      </a:r>
                      <a:endParaRPr sz="1100">
                        <a:latin typeface="Segoe UI"/>
                        <a:cs typeface="Segoe UI"/>
                      </a:endParaRPr>
                    </a:p>
                  </a:txBody>
                  <a:tcPr marL="0" marR="0" marT="36830"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EAF1DD"/>
                    </a:solidFill>
                  </a:tcPr>
                </a:tc>
                <a:tc>
                  <a:txBody>
                    <a:bodyPr/>
                    <a:lstStyle/>
                    <a:p>
                      <a:pPr marR="65405" algn="r">
                        <a:lnSpc>
                          <a:spcPct val="100000"/>
                        </a:lnSpc>
                        <a:spcBef>
                          <a:spcPts val="290"/>
                        </a:spcBef>
                      </a:pPr>
                      <a:r>
                        <a:rPr sz="1100" spc="25" dirty="0">
                          <a:latin typeface="Segoe UI"/>
                          <a:cs typeface="Segoe UI"/>
                        </a:rPr>
                        <a:t>7</a:t>
                      </a:r>
                      <a:r>
                        <a:rPr sz="1100" spc="10" dirty="0">
                          <a:latin typeface="Segoe UI"/>
                          <a:cs typeface="Segoe UI"/>
                        </a:rPr>
                        <a:t>,</a:t>
                      </a:r>
                      <a:r>
                        <a:rPr sz="1100" spc="15" dirty="0">
                          <a:latin typeface="Segoe UI"/>
                          <a:cs typeface="Segoe UI"/>
                        </a:rPr>
                        <a:t>00</a:t>
                      </a:r>
                      <a:r>
                        <a:rPr sz="1100" spc="10" dirty="0">
                          <a:latin typeface="Segoe UI"/>
                          <a:cs typeface="Segoe UI"/>
                        </a:rPr>
                        <a:t>,</a:t>
                      </a:r>
                      <a:r>
                        <a:rPr sz="1100" spc="25" dirty="0">
                          <a:latin typeface="Segoe UI"/>
                          <a:cs typeface="Segoe UI"/>
                        </a:rPr>
                        <a:t>0</a:t>
                      </a:r>
                      <a:r>
                        <a:rPr sz="1100" spc="15" dirty="0">
                          <a:latin typeface="Segoe UI"/>
                          <a:cs typeface="Segoe UI"/>
                        </a:rPr>
                        <a:t>00</a:t>
                      </a:r>
                      <a:endParaRPr sz="1100">
                        <a:latin typeface="Segoe UI"/>
                        <a:cs typeface="Segoe UI"/>
                      </a:endParaRPr>
                    </a:p>
                  </a:txBody>
                  <a:tcPr marL="0" marR="0" marT="36830"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EAF1DD"/>
                    </a:solidFill>
                  </a:tcPr>
                </a:tc>
                <a:extLst>
                  <a:ext uri="{0D108BD9-81ED-4DB2-BD59-A6C34878D82A}">
                    <a16:rowId xmlns:a16="http://schemas.microsoft.com/office/drawing/2014/main" val="10003"/>
                  </a:ext>
                </a:extLst>
              </a:tr>
              <a:tr h="242316">
                <a:tc>
                  <a:txBody>
                    <a:bodyPr/>
                    <a:lstStyle/>
                    <a:p>
                      <a:pPr algn="ctr">
                        <a:lnSpc>
                          <a:spcPct val="100000"/>
                        </a:lnSpc>
                        <a:spcBef>
                          <a:spcPts val="290"/>
                        </a:spcBef>
                      </a:pPr>
                      <a:r>
                        <a:rPr sz="1100" dirty="0">
                          <a:latin typeface="Segoe UI"/>
                          <a:cs typeface="Segoe UI"/>
                        </a:rPr>
                        <a:t>2</a:t>
                      </a:r>
                      <a:endParaRPr sz="1100">
                        <a:latin typeface="Segoe UI"/>
                        <a:cs typeface="Segoe UI"/>
                      </a:endParaRPr>
                    </a:p>
                  </a:txBody>
                  <a:tcPr marL="0" marR="0" marT="36830"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EAF1DD"/>
                    </a:solidFill>
                  </a:tcPr>
                </a:tc>
                <a:tc>
                  <a:txBody>
                    <a:bodyPr/>
                    <a:lstStyle/>
                    <a:p>
                      <a:pPr marR="65405" algn="r">
                        <a:lnSpc>
                          <a:spcPct val="100000"/>
                        </a:lnSpc>
                        <a:spcBef>
                          <a:spcPts val="290"/>
                        </a:spcBef>
                      </a:pPr>
                      <a:r>
                        <a:rPr sz="1100" spc="15" dirty="0">
                          <a:latin typeface="Segoe UI"/>
                          <a:cs typeface="Segoe UI"/>
                        </a:rPr>
                        <a:t>1</a:t>
                      </a:r>
                      <a:r>
                        <a:rPr sz="1100" spc="25" dirty="0">
                          <a:latin typeface="Segoe UI"/>
                          <a:cs typeface="Segoe UI"/>
                        </a:rPr>
                        <a:t>4</a:t>
                      </a:r>
                      <a:r>
                        <a:rPr sz="1100" spc="10" dirty="0">
                          <a:latin typeface="Segoe UI"/>
                          <a:cs typeface="Segoe UI"/>
                        </a:rPr>
                        <a:t>,</a:t>
                      </a:r>
                      <a:r>
                        <a:rPr sz="1100" spc="15" dirty="0">
                          <a:latin typeface="Segoe UI"/>
                          <a:cs typeface="Segoe UI"/>
                        </a:rPr>
                        <a:t>00</a:t>
                      </a:r>
                      <a:r>
                        <a:rPr sz="1100" spc="20" dirty="0">
                          <a:latin typeface="Segoe UI"/>
                          <a:cs typeface="Segoe UI"/>
                        </a:rPr>
                        <a:t>,</a:t>
                      </a:r>
                      <a:r>
                        <a:rPr sz="1100" spc="15" dirty="0">
                          <a:latin typeface="Segoe UI"/>
                          <a:cs typeface="Segoe UI"/>
                        </a:rPr>
                        <a:t>000</a:t>
                      </a:r>
                      <a:endParaRPr sz="1100">
                        <a:latin typeface="Segoe UI"/>
                        <a:cs typeface="Segoe UI"/>
                      </a:endParaRPr>
                    </a:p>
                  </a:txBody>
                  <a:tcPr marL="0" marR="0" marT="36830"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EAF1DD"/>
                    </a:solidFill>
                  </a:tcPr>
                </a:tc>
                <a:tc>
                  <a:txBody>
                    <a:bodyPr/>
                    <a:lstStyle/>
                    <a:p>
                      <a:pPr marR="65405" algn="r">
                        <a:lnSpc>
                          <a:spcPct val="100000"/>
                        </a:lnSpc>
                        <a:spcBef>
                          <a:spcPts val="290"/>
                        </a:spcBef>
                      </a:pPr>
                      <a:r>
                        <a:rPr sz="1100" spc="15" dirty="0">
                          <a:latin typeface="Segoe UI"/>
                          <a:cs typeface="Segoe UI"/>
                        </a:rPr>
                        <a:t>1</a:t>
                      </a:r>
                      <a:r>
                        <a:rPr sz="1100" spc="25" dirty="0">
                          <a:latin typeface="Segoe UI"/>
                          <a:cs typeface="Segoe UI"/>
                        </a:rPr>
                        <a:t>3</a:t>
                      </a:r>
                      <a:r>
                        <a:rPr sz="1100" spc="10" dirty="0">
                          <a:latin typeface="Segoe UI"/>
                          <a:cs typeface="Segoe UI"/>
                        </a:rPr>
                        <a:t>,</a:t>
                      </a:r>
                      <a:r>
                        <a:rPr sz="1100" spc="15" dirty="0">
                          <a:latin typeface="Segoe UI"/>
                          <a:cs typeface="Segoe UI"/>
                        </a:rPr>
                        <a:t>00</a:t>
                      </a:r>
                      <a:r>
                        <a:rPr sz="1100" spc="20" dirty="0">
                          <a:latin typeface="Segoe UI"/>
                          <a:cs typeface="Segoe UI"/>
                        </a:rPr>
                        <a:t>,</a:t>
                      </a:r>
                      <a:r>
                        <a:rPr sz="1100" spc="15" dirty="0">
                          <a:latin typeface="Segoe UI"/>
                          <a:cs typeface="Segoe UI"/>
                        </a:rPr>
                        <a:t>000</a:t>
                      </a:r>
                      <a:endParaRPr sz="1100">
                        <a:latin typeface="Segoe UI"/>
                        <a:cs typeface="Segoe UI"/>
                      </a:endParaRPr>
                    </a:p>
                  </a:txBody>
                  <a:tcPr marL="0" marR="0" marT="36830"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EAF1DD"/>
                    </a:solidFill>
                  </a:tcPr>
                </a:tc>
                <a:extLst>
                  <a:ext uri="{0D108BD9-81ED-4DB2-BD59-A6C34878D82A}">
                    <a16:rowId xmlns:a16="http://schemas.microsoft.com/office/drawing/2014/main" val="10004"/>
                  </a:ext>
                </a:extLst>
              </a:tr>
              <a:tr h="243839">
                <a:tc>
                  <a:txBody>
                    <a:bodyPr/>
                    <a:lstStyle/>
                    <a:p>
                      <a:pPr algn="ctr">
                        <a:lnSpc>
                          <a:spcPct val="100000"/>
                        </a:lnSpc>
                        <a:spcBef>
                          <a:spcPts val="305"/>
                        </a:spcBef>
                      </a:pPr>
                      <a:r>
                        <a:rPr sz="1100" dirty="0">
                          <a:latin typeface="Segoe UI"/>
                          <a:cs typeface="Segoe UI"/>
                        </a:rPr>
                        <a:t>3</a:t>
                      </a:r>
                      <a:endParaRPr sz="1100">
                        <a:latin typeface="Segoe UI"/>
                        <a:cs typeface="Segoe UI"/>
                      </a:endParaRPr>
                    </a:p>
                  </a:txBody>
                  <a:tcPr marL="0" marR="0" marT="38735"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EAF1DD"/>
                    </a:solidFill>
                  </a:tcPr>
                </a:tc>
                <a:tc>
                  <a:txBody>
                    <a:bodyPr/>
                    <a:lstStyle/>
                    <a:p>
                      <a:pPr marR="65405" algn="r">
                        <a:lnSpc>
                          <a:spcPct val="100000"/>
                        </a:lnSpc>
                        <a:spcBef>
                          <a:spcPts val="305"/>
                        </a:spcBef>
                      </a:pPr>
                      <a:r>
                        <a:rPr sz="1100" spc="15" dirty="0">
                          <a:latin typeface="Segoe UI"/>
                          <a:cs typeface="Segoe UI"/>
                        </a:rPr>
                        <a:t>1</a:t>
                      </a:r>
                      <a:r>
                        <a:rPr sz="1100" spc="25" dirty="0">
                          <a:latin typeface="Segoe UI"/>
                          <a:cs typeface="Segoe UI"/>
                        </a:rPr>
                        <a:t>3</a:t>
                      </a:r>
                      <a:r>
                        <a:rPr sz="1100" spc="10" dirty="0">
                          <a:latin typeface="Segoe UI"/>
                          <a:cs typeface="Segoe UI"/>
                        </a:rPr>
                        <a:t>,</a:t>
                      </a:r>
                      <a:r>
                        <a:rPr sz="1100" spc="15" dirty="0">
                          <a:latin typeface="Segoe UI"/>
                          <a:cs typeface="Segoe UI"/>
                        </a:rPr>
                        <a:t>00</a:t>
                      </a:r>
                      <a:r>
                        <a:rPr sz="1100" spc="20" dirty="0">
                          <a:latin typeface="Segoe UI"/>
                          <a:cs typeface="Segoe UI"/>
                        </a:rPr>
                        <a:t>,</a:t>
                      </a:r>
                      <a:r>
                        <a:rPr sz="1100" spc="15" dirty="0">
                          <a:latin typeface="Segoe UI"/>
                          <a:cs typeface="Segoe UI"/>
                        </a:rPr>
                        <a:t>000</a:t>
                      </a:r>
                      <a:endParaRPr sz="1100">
                        <a:latin typeface="Segoe UI"/>
                        <a:cs typeface="Segoe UI"/>
                      </a:endParaRPr>
                    </a:p>
                  </a:txBody>
                  <a:tcPr marL="0" marR="0" marT="38735"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EAF1DD"/>
                    </a:solidFill>
                  </a:tcPr>
                </a:tc>
                <a:tc>
                  <a:txBody>
                    <a:bodyPr/>
                    <a:lstStyle/>
                    <a:p>
                      <a:pPr marR="65405" algn="r">
                        <a:lnSpc>
                          <a:spcPct val="100000"/>
                        </a:lnSpc>
                        <a:spcBef>
                          <a:spcPts val="305"/>
                        </a:spcBef>
                      </a:pPr>
                      <a:r>
                        <a:rPr sz="1100" spc="15" dirty="0">
                          <a:latin typeface="Segoe UI"/>
                          <a:cs typeface="Segoe UI"/>
                        </a:rPr>
                        <a:t>1</a:t>
                      </a:r>
                      <a:r>
                        <a:rPr sz="1100" spc="25" dirty="0">
                          <a:latin typeface="Segoe UI"/>
                          <a:cs typeface="Segoe UI"/>
                        </a:rPr>
                        <a:t>2</a:t>
                      </a:r>
                      <a:r>
                        <a:rPr sz="1100" spc="10" dirty="0">
                          <a:latin typeface="Segoe UI"/>
                          <a:cs typeface="Segoe UI"/>
                        </a:rPr>
                        <a:t>,</a:t>
                      </a:r>
                      <a:r>
                        <a:rPr sz="1100" spc="15" dirty="0">
                          <a:latin typeface="Segoe UI"/>
                          <a:cs typeface="Segoe UI"/>
                        </a:rPr>
                        <a:t>00</a:t>
                      </a:r>
                      <a:r>
                        <a:rPr sz="1100" spc="20" dirty="0">
                          <a:latin typeface="Segoe UI"/>
                          <a:cs typeface="Segoe UI"/>
                        </a:rPr>
                        <a:t>,</a:t>
                      </a:r>
                      <a:r>
                        <a:rPr sz="1100" spc="15" dirty="0">
                          <a:latin typeface="Segoe UI"/>
                          <a:cs typeface="Segoe UI"/>
                        </a:rPr>
                        <a:t>000</a:t>
                      </a:r>
                      <a:endParaRPr sz="1100">
                        <a:latin typeface="Segoe UI"/>
                        <a:cs typeface="Segoe UI"/>
                      </a:endParaRPr>
                    </a:p>
                  </a:txBody>
                  <a:tcPr marL="0" marR="0" marT="38735"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EAF1DD"/>
                    </a:solidFill>
                  </a:tcPr>
                </a:tc>
                <a:extLst>
                  <a:ext uri="{0D108BD9-81ED-4DB2-BD59-A6C34878D82A}">
                    <a16:rowId xmlns:a16="http://schemas.microsoft.com/office/drawing/2014/main" val="10005"/>
                  </a:ext>
                </a:extLst>
              </a:tr>
            </a:tbl>
          </a:graphicData>
        </a:graphic>
      </p:graphicFrame>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 name="object 3"/>
          <p:cNvSpPr txBox="1"/>
          <p:nvPr/>
        </p:nvSpPr>
        <p:spPr>
          <a:xfrm>
            <a:off x="5091176" y="746251"/>
            <a:ext cx="316865" cy="193675"/>
          </a:xfrm>
          <a:prstGeom prst="rect">
            <a:avLst/>
          </a:prstGeom>
        </p:spPr>
        <p:txBody>
          <a:bodyPr vert="horz" wrap="square" lIns="0" tIns="12700" rIns="0" bIns="0" rtlCol="0">
            <a:spAutoFit/>
          </a:bodyPr>
          <a:lstStyle/>
          <a:p>
            <a:pPr marL="12700">
              <a:lnSpc>
                <a:spcPct val="100000"/>
              </a:lnSpc>
              <a:spcBef>
                <a:spcPts val="100"/>
              </a:spcBef>
            </a:pPr>
            <a:r>
              <a:rPr sz="1100" b="1" spc="25" dirty="0">
                <a:solidFill>
                  <a:srgbClr val="FFFFFF"/>
                </a:solidFill>
                <a:latin typeface="Segoe UI"/>
                <a:cs typeface="Segoe UI"/>
              </a:rPr>
              <a:t>7</a:t>
            </a:r>
            <a:r>
              <a:rPr sz="1100" b="1" spc="10" dirty="0">
                <a:solidFill>
                  <a:srgbClr val="FFFFFF"/>
                </a:solidFill>
                <a:latin typeface="Segoe UI"/>
                <a:cs typeface="Segoe UI"/>
              </a:rPr>
              <a:t>.</a:t>
            </a:r>
            <a:r>
              <a:rPr sz="1100" b="1" spc="25" dirty="0">
                <a:solidFill>
                  <a:srgbClr val="FFFFFF"/>
                </a:solidFill>
                <a:latin typeface="Segoe UI"/>
                <a:cs typeface="Segoe UI"/>
              </a:rPr>
              <a:t>53</a:t>
            </a:r>
            <a:endParaRPr sz="1100">
              <a:latin typeface="Segoe UI"/>
              <a:cs typeface="Segoe UI"/>
            </a:endParaRPr>
          </a:p>
        </p:txBody>
      </p:sp>
      <p:graphicFrame>
        <p:nvGraphicFramePr>
          <p:cNvPr id="5" name="object 5"/>
          <p:cNvGraphicFramePr>
            <a:graphicFrameLocks noGrp="1"/>
          </p:cNvGraphicFramePr>
          <p:nvPr/>
        </p:nvGraphicFramePr>
        <p:xfrm>
          <a:off x="914400" y="1269491"/>
          <a:ext cx="3331210" cy="1216149"/>
        </p:xfrm>
        <a:graphic>
          <a:graphicData uri="http://schemas.openxmlformats.org/drawingml/2006/table">
            <a:tbl>
              <a:tblPr firstRow="1" bandRow="1">
                <a:tableStyleId>{2D5ABB26-0587-4C30-8999-92F81FD0307C}</a:tableStyleId>
              </a:tblPr>
              <a:tblGrid>
                <a:gridCol w="990600">
                  <a:extLst>
                    <a:ext uri="{9D8B030D-6E8A-4147-A177-3AD203B41FA5}">
                      <a16:colId xmlns:a16="http://schemas.microsoft.com/office/drawing/2014/main" val="20000"/>
                    </a:ext>
                  </a:extLst>
                </a:gridCol>
                <a:gridCol w="1170305">
                  <a:extLst>
                    <a:ext uri="{9D8B030D-6E8A-4147-A177-3AD203B41FA5}">
                      <a16:colId xmlns:a16="http://schemas.microsoft.com/office/drawing/2014/main" val="20001"/>
                    </a:ext>
                  </a:extLst>
                </a:gridCol>
                <a:gridCol w="1170305">
                  <a:extLst>
                    <a:ext uri="{9D8B030D-6E8A-4147-A177-3AD203B41FA5}">
                      <a16:colId xmlns:a16="http://schemas.microsoft.com/office/drawing/2014/main" val="20002"/>
                    </a:ext>
                  </a:extLst>
                </a:gridCol>
              </a:tblGrid>
              <a:tr h="243839">
                <a:tc>
                  <a:txBody>
                    <a:bodyPr/>
                    <a:lstStyle/>
                    <a:p>
                      <a:pPr algn="ctr">
                        <a:lnSpc>
                          <a:spcPct val="100000"/>
                        </a:lnSpc>
                        <a:spcBef>
                          <a:spcPts val="300"/>
                        </a:spcBef>
                      </a:pPr>
                      <a:r>
                        <a:rPr sz="1100" dirty="0">
                          <a:latin typeface="Segoe UI"/>
                          <a:cs typeface="Segoe UI"/>
                        </a:rPr>
                        <a:t>4</a:t>
                      </a:r>
                      <a:endParaRPr sz="1100">
                        <a:latin typeface="Segoe UI"/>
                        <a:cs typeface="Segoe UI"/>
                      </a:endParaRPr>
                    </a:p>
                  </a:txBody>
                  <a:tcPr marL="0" marR="0" marT="38100"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EAF1DD"/>
                    </a:solidFill>
                  </a:tcPr>
                </a:tc>
                <a:tc>
                  <a:txBody>
                    <a:bodyPr/>
                    <a:lstStyle/>
                    <a:p>
                      <a:pPr marR="65405" algn="r">
                        <a:lnSpc>
                          <a:spcPct val="100000"/>
                        </a:lnSpc>
                        <a:spcBef>
                          <a:spcPts val="300"/>
                        </a:spcBef>
                      </a:pPr>
                      <a:r>
                        <a:rPr sz="1100" spc="15" dirty="0">
                          <a:latin typeface="Segoe UI"/>
                          <a:cs typeface="Segoe UI"/>
                        </a:rPr>
                        <a:t>1</a:t>
                      </a:r>
                      <a:r>
                        <a:rPr sz="1100" spc="25" dirty="0">
                          <a:latin typeface="Segoe UI"/>
                          <a:cs typeface="Segoe UI"/>
                        </a:rPr>
                        <a:t>2</a:t>
                      </a:r>
                      <a:r>
                        <a:rPr sz="1100" spc="10" dirty="0">
                          <a:latin typeface="Segoe UI"/>
                          <a:cs typeface="Segoe UI"/>
                        </a:rPr>
                        <a:t>,</a:t>
                      </a:r>
                      <a:r>
                        <a:rPr sz="1100" spc="15" dirty="0">
                          <a:latin typeface="Segoe UI"/>
                          <a:cs typeface="Segoe UI"/>
                        </a:rPr>
                        <a:t>00</a:t>
                      </a:r>
                      <a:r>
                        <a:rPr sz="1100" spc="20" dirty="0">
                          <a:latin typeface="Segoe UI"/>
                          <a:cs typeface="Segoe UI"/>
                        </a:rPr>
                        <a:t>,</a:t>
                      </a:r>
                      <a:r>
                        <a:rPr sz="1100" spc="15" dirty="0">
                          <a:latin typeface="Segoe UI"/>
                          <a:cs typeface="Segoe UI"/>
                        </a:rPr>
                        <a:t>000</a:t>
                      </a:r>
                      <a:endParaRPr sz="1100">
                        <a:latin typeface="Segoe UI"/>
                        <a:cs typeface="Segoe UI"/>
                      </a:endParaRPr>
                    </a:p>
                  </a:txBody>
                  <a:tcPr marL="0" marR="0" marT="38100"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EAF1DD"/>
                    </a:solidFill>
                  </a:tcPr>
                </a:tc>
                <a:tc>
                  <a:txBody>
                    <a:bodyPr/>
                    <a:lstStyle/>
                    <a:p>
                      <a:pPr marR="67310" algn="r">
                        <a:lnSpc>
                          <a:spcPct val="100000"/>
                        </a:lnSpc>
                        <a:spcBef>
                          <a:spcPts val="300"/>
                        </a:spcBef>
                      </a:pPr>
                      <a:r>
                        <a:rPr sz="1100" dirty="0">
                          <a:latin typeface="Segoe UI"/>
                          <a:cs typeface="Segoe UI"/>
                        </a:rPr>
                        <a:t>0</a:t>
                      </a:r>
                      <a:endParaRPr sz="1100">
                        <a:latin typeface="Segoe UI"/>
                        <a:cs typeface="Segoe UI"/>
                      </a:endParaRPr>
                    </a:p>
                  </a:txBody>
                  <a:tcPr marL="0" marR="0" marT="38100"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EAF1DD"/>
                    </a:solidFill>
                  </a:tcPr>
                </a:tc>
                <a:extLst>
                  <a:ext uri="{0D108BD9-81ED-4DB2-BD59-A6C34878D82A}">
                    <a16:rowId xmlns:a16="http://schemas.microsoft.com/office/drawing/2014/main" val="10000"/>
                  </a:ext>
                </a:extLst>
              </a:tr>
              <a:tr h="242316">
                <a:tc>
                  <a:txBody>
                    <a:bodyPr/>
                    <a:lstStyle/>
                    <a:p>
                      <a:pPr algn="ctr">
                        <a:lnSpc>
                          <a:spcPct val="100000"/>
                        </a:lnSpc>
                        <a:spcBef>
                          <a:spcPts val="290"/>
                        </a:spcBef>
                      </a:pPr>
                      <a:r>
                        <a:rPr sz="1100" dirty="0">
                          <a:latin typeface="Segoe UI"/>
                          <a:cs typeface="Segoe UI"/>
                        </a:rPr>
                        <a:t>5</a:t>
                      </a:r>
                      <a:endParaRPr sz="1100">
                        <a:latin typeface="Segoe UI"/>
                        <a:cs typeface="Segoe UI"/>
                      </a:endParaRPr>
                    </a:p>
                  </a:txBody>
                  <a:tcPr marL="0" marR="0" marT="36830"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EAF1DD"/>
                    </a:solidFill>
                  </a:tcPr>
                </a:tc>
                <a:tc>
                  <a:txBody>
                    <a:bodyPr/>
                    <a:lstStyle/>
                    <a:p>
                      <a:pPr marR="65405" algn="r">
                        <a:lnSpc>
                          <a:spcPct val="100000"/>
                        </a:lnSpc>
                        <a:spcBef>
                          <a:spcPts val="290"/>
                        </a:spcBef>
                      </a:pPr>
                      <a:r>
                        <a:rPr sz="1100" spc="15" dirty="0">
                          <a:latin typeface="Segoe UI"/>
                          <a:cs typeface="Segoe UI"/>
                        </a:rPr>
                        <a:t>1</a:t>
                      </a:r>
                      <a:r>
                        <a:rPr sz="1100" spc="25" dirty="0">
                          <a:latin typeface="Segoe UI"/>
                          <a:cs typeface="Segoe UI"/>
                        </a:rPr>
                        <a:t>1</a:t>
                      </a:r>
                      <a:r>
                        <a:rPr sz="1100" spc="10" dirty="0">
                          <a:latin typeface="Segoe UI"/>
                          <a:cs typeface="Segoe UI"/>
                        </a:rPr>
                        <a:t>,</a:t>
                      </a:r>
                      <a:r>
                        <a:rPr sz="1100" spc="15" dirty="0">
                          <a:latin typeface="Segoe UI"/>
                          <a:cs typeface="Segoe UI"/>
                        </a:rPr>
                        <a:t>00</a:t>
                      </a:r>
                      <a:r>
                        <a:rPr sz="1100" spc="20" dirty="0">
                          <a:latin typeface="Segoe UI"/>
                          <a:cs typeface="Segoe UI"/>
                        </a:rPr>
                        <a:t>,</a:t>
                      </a:r>
                      <a:r>
                        <a:rPr sz="1100" spc="15" dirty="0">
                          <a:latin typeface="Segoe UI"/>
                          <a:cs typeface="Segoe UI"/>
                        </a:rPr>
                        <a:t>000</a:t>
                      </a:r>
                      <a:endParaRPr sz="1100">
                        <a:latin typeface="Segoe UI"/>
                        <a:cs typeface="Segoe UI"/>
                      </a:endParaRPr>
                    </a:p>
                  </a:txBody>
                  <a:tcPr marL="0" marR="0" marT="36830"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EAF1DD"/>
                    </a:solidFill>
                  </a:tcPr>
                </a:tc>
                <a:tc>
                  <a:txBody>
                    <a:bodyPr/>
                    <a:lstStyle/>
                    <a:p>
                      <a:pPr marR="67310" algn="r">
                        <a:lnSpc>
                          <a:spcPct val="100000"/>
                        </a:lnSpc>
                        <a:spcBef>
                          <a:spcPts val="290"/>
                        </a:spcBef>
                      </a:pPr>
                      <a:r>
                        <a:rPr sz="1100" dirty="0">
                          <a:latin typeface="Segoe UI"/>
                          <a:cs typeface="Segoe UI"/>
                        </a:rPr>
                        <a:t>0</a:t>
                      </a:r>
                      <a:endParaRPr sz="1100">
                        <a:latin typeface="Segoe UI"/>
                        <a:cs typeface="Segoe UI"/>
                      </a:endParaRPr>
                    </a:p>
                  </a:txBody>
                  <a:tcPr marL="0" marR="0" marT="36830"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EAF1DD"/>
                    </a:solidFill>
                  </a:tcPr>
                </a:tc>
                <a:extLst>
                  <a:ext uri="{0D108BD9-81ED-4DB2-BD59-A6C34878D82A}">
                    <a16:rowId xmlns:a16="http://schemas.microsoft.com/office/drawing/2014/main" val="10001"/>
                  </a:ext>
                </a:extLst>
              </a:tr>
              <a:tr h="243833">
                <a:tc>
                  <a:txBody>
                    <a:bodyPr/>
                    <a:lstStyle/>
                    <a:p>
                      <a:pPr algn="ctr">
                        <a:lnSpc>
                          <a:spcPct val="100000"/>
                        </a:lnSpc>
                        <a:spcBef>
                          <a:spcPts val="290"/>
                        </a:spcBef>
                      </a:pPr>
                      <a:r>
                        <a:rPr sz="1100" dirty="0">
                          <a:latin typeface="Segoe UI"/>
                          <a:cs typeface="Segoe UI"/>
                        </a:rPr>
                        <a:t>6</a:t>
                      </a:r>
                      <a:endParaRPr sz="1100">
                        <a:latin typeface="Segoe UI"/>
                        <a:cs typeface="Segoe UI"/>
                      </a:endParaRPr>
                    </a:p>
                  </a:txBody>
                  <a:tcPr marL="0" marR="0" marT="36830"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EAF1DD"/>
                    </a:solidFill>
                  </a:tcPr>
                </a:tc>
                <a:tc>
                  <a:txBody>
                    <a:bodyPr/>
                    <a:lstStyle/>
                    <a:p>
                      <a:pPr marR="65405" algn="r">
                        <a:lnSpc>
                          <a:spcPct val="100000"/>
                        </a:lnSpc>
                        <a:spcBef>
                          <a:spcPts val="290"/>
                        </a:spcBef>
                      </a:pPr>
                      <a:r>
                        <a:rPr sz="1100" spc="15" dirty="0">
                          <a:latin typeface="Segoe UI"/>
                          <a:cs typeface="Segoe UI"/>
                        </a:rPr>
                        <a:t>1</a:t>
                      </a:r>
                      <a:r>
                        <a:rPr sz="1100" spc="25" dirty="0">
                          <a:latin typeface="Segoe UI"/>
                          <a:cs typeface="Segoe UI"/>
                        </a:rPr>
                        <a:t>0</a:t>
                      </a:r>
                      <a:r>
                        <a:rPr sz="1100" spc="10" dirty="0">
                          <a:latin typeface="Segoe UI"/>
                          <a:cs typeface="Segoe UI"/>
                        </a:rPr>
                        <a:t>,</a:t>
                      </a:r>
                      <a:r>
                        <a:rPr sz="1100" spc="15" dirty="0">
                          <a:latin typeface="Segoe UI"/>
                          <a:cs typeface="Segoe UI"/>
                        </a:rPr>
                        <a:t>00</a:t>
                      </a:r>
                      <a:r>
                        <a:rPr sz="1100" spc="20" dirty="0">
                          <a:latin typeface="Segoe UI"/>
                          <a:cs typeface="Segoe UI"/>
                        </a:rPr>
                        <a:t>,</a:t>
                      </a:r>
                      <a:r>
                        <a:rPr sz="1100" spc="15" dirty="0">
                          <a:latin typeface="Segoe UI"/>
                          <a:cs typeface="Segoe UI"/>
                        </a:rPr>
                        <a:t>000</a:t>
                      </a:r>
                      <a:endParaRPr sz="1100">
                        <a:latin typeface="Segoe UI"/>
                        <a:cs typeface="Segoe UI"/>
                      </a:endParaRPr>
                    </a:p>
                  </a:txBody>
                  <a:tcPr marL="0" marR="0" marT="36830"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EAF1DD"/>
                    </a:solidFill>
                  </a:tcPr>
                </a:tc>
                <a:tc>
                  <a:txBody>
                    <a:bodyPr/>
                    <a:lstStyle/>
                    <a:p>
                      <a:pPr marR="67310" algn="r">
                        <a:lnSpc>
                          <a:spcPct val="100000"/>
                        </a:lnSpc>
                        <a:spcBef>
                          <a:spcPts val="290"/>
                        </a:spcBef>
                      </a:pPr>
                      <a:r>
                        <a:rPr sz="1100" dirty="0">
                          <a:latin typeface="Segoe UI"/>
                          <a:cs typeface="Segoe UI"/>
                        </a:rPr>
                        <a:t>0</a:t>
                      </a:r>
                      <a:endParaRPr sz="1100">
                        <a:latin typeface="Segoe UI"/>
                        <a:cs typeface="Segoe UI"/>
                      </a:endParaRPr>
                    </a:p>
                  </a:txBody>
                  <a:tcPr marL="0" marR="0" marT="36830"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EAF1DD"/>
                    </a:solidFill>
                  </a:tcPr>
                </a:tc>
                <a:extLst>
                  <a:ext uri="{0D108BD9-81ED-4DB2-BD59-A6C34878D82A}">
                    <a16:rowId xmlns:a16="http://schemas.microsoft.com/office/drawing/2014/main" val="10002"/>
                  </a:ext>
                </a:extLst>
              </a:tr>
              <a:tr h="242309">
                <a:tc>
                  <a:txBody>
                    <a:bodyPr/>
                    <a:lstStyle/>
                    <a:p>
                      <a:pPr marL="73025">
                        <a:lnSpc>
                          <a:spcPct val="100000"/>
                        </a:lnSpc>
                        <a:spcBef>
                          <a:spcPts val="290"/>
                        </a:spcBef>
                      </a:pPr>
                      <a:r>
                        <a:rPr sz="1100" spc="10" dirty="0">
                          <a:latin typeface="Segoe UI"/>
                          <a:cs typeface="Segoe UI"/>
                        </a:rPr>
                        <a:t>NPV </a:t>
                      </a:r>
                      <a:r>
                        <a:rPr sz="1100" spc="15" dirty="0">
                          <a:latin typeface="Segoe UI"/>
                          <a:cs typeface="Segoe UI"/>
                        </a:rPr>
                        <a:t>@12%</a:t>
                      </a:r>
                      <a:endParaRPr sz="1100">
                        <a:latin typeface="Segoe UI"/>
                        <a:cs typeface="Segoe UI"/>
                      </a:endParaRPr>
                    </a:p>
                  </a:txBody>
                  <a:tcPr marL="0" marR="0" marT="36830"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EAF1DD"/>
                    </a:solidFill>
                  </a:tcPr>
                </a:tc>
                <a:tc>
                  <a:txBody>
                    <a:bodyPr/>
                    <a:lstStyle/>
                    <a:p>
                      <a:pPr marR="65405" algn="r">
                        <a:lnSpc>
                          <a:spcPct val="100000"/>
                        </a:lnSpc>
                        <a:spcBef>
                          <a:spcPts val="290"/>
                        </a:spcBef>
                      </a:pPr>
                      <a:r>
                        <a:rPr sz="1100" spc="25" dirty="0">
                          <a:latin typeface="Segoe UI"/>
                          <a:cs typeface="Segoe UI"/>
                        </a:rPr>
                        <a:t>6</a:t>
                      </a:r>
                      <a:r>
                        <a:rPr sz="1100" spc="10" dirty="0">
                          <a:latin typeface="Segoe UI"/>
                          <a:cs typeface="Segoe UI"/>
                        </a:rPr>
                        <a:t>,</a:t>
                      </a:r>
                      <a:r>
                        <a:rPr sz="1100" spc="15" dirty="0">
                          <a:latin typeface="Segoe UI"/>
                          <a:cs typeface="Segoe UI"/>
                        </a:rPr>
                        <a:t>49</a:t>
                      </a:r>
                      <a:r>
                        <a:rPr sz="1100" spc="10" dirty="0">
                          <a:latin typeface="Segoe UI"/>
                          <a:cs typeface="Segoe UI"/>
                        </a:rPr>
                        <a:t>,</a:t>
                      </a:r>
                      <a:r>
                        <a:rPr sz="1100" spc="25" dirty="0">
                          <a:latin typeface="Segoe UI"/>
                          <a:cs typeface="Segoe UI"/>
                        </a:rPr>
                        <a:t>0</a:t>
                      </a:r>
                      <a:r>
                        <a:rPr sz="1100" spc="15" dirty="0">
                          <a:latin typeface="Segoe UI"/>
                          <a:cs typeface="Segoe UI"/>
                        </a:rPr>
                        <a:t>94</a:t>
                      </a:r>
                      <a:endParaRPr sz="1100">
                        <a:latin typeface="Segoe UI"/>
                        <a:cs typeface="Segoe UI"/>
                      </a:endParaRPr>
                    </a:p>
                  </a:txBody>
                  <a:tcPr marL="0" marR="0" marT="36830"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EAF1DD"/>
                    </a:solidFill>
                  </a:tcPr>
                </a:tc>
                <a:tc>
                  <a:txBody>
                    <a:bodyPr/>
                    <a:lstStyle/>
                    <a:p>
                      <a:pPr marR="65405" algn="r">
                        <a:lnSpc>
                          <a:spcPct val="100000"/>
                        </a:lnSpc>
                        <a:spcBef>
                          <a:spcPts val="290"/>
                        </a:spcBef>
                      </a:pPr>
                      <a:r>
                        <a:rPr sz="1100" spc="25" dirty="0">
                          <a:latin typeface="Segoe UI"/>
                          <a:cs typeface="Segoe UI"/>
                        </a:rPr>
                        <a:t>5</a:t>
                      </a:r>
                      <a:r>
                        <a:rPr sz="1100" spc="10" dirty="0">
                          <a:latin typeface="Segoe UI"/>
                          <a:cs typeface="Segoe UI"/>
                        </a:rPr>
                        <a:t>,</a:t>
                      </a:r>
                      <a:r>
                        <a:rPr sz="1100" spc="15" dirty="0">
                          <a:latin typeface="Segoe UI"/>
                          <a:cs typeface="Segoe UI"/>
                        </a:rPr>
                        <a:t>15</a:t>
                      </a:r>
                      <a:r>
                        <a:rPr sz="1100" spc="10" dirty="0">
                          <a:latin typeface="Segoe UI"/>
                          <a:cs typeface="Segoe UI"/>
                        </a:rPr>
                        <a:t>,</a:t>
                      </a:r>
                      <a:r>
                        <a:rPr sz="1100" spc="25" dirty="0">
                          <a:latin typeface="Segoe UI"/>
                          <a:cs typeface="Segoe UI"/>
                        </a:rPr>
                        <a:t>4</a:t>
                      </a:r>
                      <a:r>
                        <a:rPr sz="1100" spc="15" dirty="0">
                          <a:latin typeface="Segoe UI"/>
                          <a:cs typeface="Segoe UI"/>
                        </a:rPr>
                        <a:t>88</a:t>
                      </a:r>
                      <a:endParaRPr sz="1100">
                        <a:latin typeface="Segoe UI"/>
                        <a:cs typeface="Segoe UI"/>
                      </a:endParaRPr>
                    </a:p>
                  </a:txBody>
                  <a:tcPr marL="0" marR="0" marT="36830"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EAF1DD"/>
                    </a:solidFill>
                  </a:tcPr>
                </a:tc>
                <a:extLst>
                  <a:ext uri="{0D108BD9-81ED-4DB2-BD59-A6C34878D82A}">
                    <a16:rowId xmlns:a16="http://schemas.microsoft.com/office/drawing/2014/main" val="10003"/>
                  </a:ext>
                </a:extLst>
              </a:tr>
              <a:tr h="243852">
                <a:tc>
                  <a:txBody>
                    <a:bodyPr/>
                    <a:lstStyle/>
                    <a:p>
                      <a:pPr marL="73025">
                        <a:lnSpc>
                          <a:spcPct val="100000"/>
                        </a:lnSpc>
                        <a:spcBef>
                          <a:spcPts val="290"/>
                        </a:spcBef>
                      </a:pPr>
                      <a:r>
                        <a:rPr sz="1100" spc="10" dirty="0">
                          <a:latin typeface="Segoe UI"/>
                          <a:cs typeface="Segoe UI"/>
                        </a:rPr>
                        <a:t>IRR</a:t>
                      </a:r>
                      <a:endParaRPr sz="1100">
                        <a:latin typeface="Segoe UI"/>
                        <a:cs typeface="Segoe UI"/>
                      </a:endParaRPr>
                    </a:p>
                  </a:txBody>
                  <a:tcPr marL="0" marR="0" marT="36830"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EAF1DD"/>
                    </a:solidFill>
                  </a:tcPr>
                </a:tc>
                <a:tc>
                  <a:txBody>
                    <a:bodyPr/>
                    <a:lstStyle/>
                    <a:p>
                      <a:pPr marR="66675" algn="r">
                        <a:lnSpc>
                          <a:spcPct val="100000"/>
                        </a:lnSpc>
                        <a:spcBef>
                          <a:spcPts val="290"/>
                        </a:spcBef>
                      </a:pPr>
                      <a:r>
                        <a:rPr sz="1100" spc="15" dirty="0">
                          <a:latin typeface="Segoe UI"/>
                          <a:cs typeface="Segoe UI"/>
                        </a:rPr>
                        <a:t>1</a:t>
                      </a:r>
                      <a:r>
                        <a:rPr sz="1100" spc="25" dirty="0">
                          <a:latin typeface="Segoe UI"/>
                          <a:cs typeface="Segoe UI"/>
                        </a:rPr>
                        <a:t>7</a:t>
                      </a:r>
                      <a:r>
                        <a:rPr sz="1100" spc="10" dirty="0">
                          <a:latin typeface="Segoe UI"/>
                          <a:cs typeface="Segoe UI"/>
                        </a:rPr>
                        <a:t>.</a:t>
                      </a:r>
                      <a:r>
                        <a:rPr sz="1100" spc="15" dirty="0">
                          <a:latin typeface="Segoe UI"/>
                          <a:cs typeface="Segoe UI"/>
                        </a:rPr>
                        <a:t>4</a:t>
                      </a:r>
                      <a:r>
                        <a:rPr sz="1100" spc="25" dirty="0">
                          <a:latin typeface="Segoe UI"/>
                          <a:cs typeface="Segoe UI"/>
                        </a:rPr>
                        <a:t>7</a:t>
                      </a:r>
                      <a:r>
                        <a:rPr sz="1100" dirty="0">
                          <a:latin typeface="Segoe UI"/>
                          <a:cs typeface="Segoe UI"/>
                        </a:rPr>
                        <a:t>%</a:t>
                      </a:r>
                      <a:endParaRPr sz="1100">
                        <a:latin typeface="Segoe UI"/>
                        <a:cs typeface="Segoe UI"/>
                      </a:endParaRPr>
                    </a:p>
                  </a:txBody>
                  <a:tcPr marL="0" marR="0" marT="36830"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EAF1DD"/>
                    </a:solidFill>
                  </a:tcPr>
                </a:tc>
                <a:tc>
                  <a:txBody>
                    <a:bodyPr/>
                    <a:lstStyle/>
                    <a:p>
                      <a:pPr marR="66675" algn="r">
                        <a:lnSpc>
                          <a:spcPct val="100000"/>
                        </a:lnSpc>
                        <a:spcBef>
                          <a:spcPts val="290"/>
                        </a:spcBef>
                      </a:pPr>
                      <a:r>
                        <a:rPr sz="1100" spc="15" dirty="0">
                          <a:latin typeface="Segoe UI"/>
                          <a:cs typeface="Segoe UI"/>
                        </a:rPr>
                        <a:t>2</a:t>
                      </a:r>
                      <a:r>
                        <a:rPr sz="1100" spc="25" dirty="0">
                          <a:latin typeface="Segoe UI"/>
                          <a:cs typeface="Segoe UI"/>
                        </a:rPr>
                        <a:t>5</a:t>
                      </a:r>
                      <a:r>
                        <a:rPr sz="1100" spc="10" dirty="0">
                          <a:latin typeface="Segoe UI"/>
                          <a:cs typeface="Segoe UI"/>
                        </a:rPr>
                        <a:t>.</a:t>
                      </a:r>
                      <a:r>
                        <a:rPr sz="1100" spc="15" dirty="0">
                          <a:latin typeface="Segoe UI"/>
                          <a:cs typeface="Segoe UI"/>
                        </a:rPr>
                        <a:t>2</a:t>
                      </a:r>
                      <a:r>
                        <a:rPr sz="1100" spc="25" dirty="0">
                          <a:latin typeface="Segoe UI"/>
                          <a:cs typeface="Segoe UI"/>
                        </a:rPr>
                        <a:t>0</a:t>
                      </a:r>
                      <a:r>
                        <a:rPr sz="1100" dirty="0">
                          <a:latin typeface="Segoe UI"/>
                          <a:cs typeface="Segoe UI"/>
                        </a:rPr>
                        <a:t>%</a:t>
                      </a:r>
                      <a:endParaRPr sz="1100">
                        <a:latin typeface="Segoe UI"/>
                        <a:cs typeface="Segoe UI"/>
                      </a:endParaRPr>
                    </a:p>
                  </a:txBody>
                  <a:tcPr marL="0" marR="0" marT="36830"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EAF1DD"/>
                    </a:solidFill>
                  </a:tcPr>
                </a:tc>
                <a:extLst>
                  <a:ext uri="{0D108BD9-81ED-4DB2-BD59-A6C34878D82A}">
                    <a16:rowId xmlns:a16="http://schemas.microsoft.com/office/drawing/2014/main" val="10004"/>
                  </a:ext>
                </a:extLst>
              </a:tr>
            </a:tbl>
          </a:graphicData>
        </a:graphic>
      </p:graphicFrame>
      <p:sp>
        <p:nvSpPr>
          <p:cNvPr id="6" name="object 6"/>
          <p:cNvSpPr txBox="1"/>
          <p:nvPr/>
        </p:nvSpPr>
        <p:spPr>
          <a:xfrm>
            <a:off x="901700" y="2562860"/>
            <a:ext cx="2684145" cy="193675"/>
          </a:xfrm>
          <a:prstGeom prst="rect">
            <a:avLst/>
          </a:prstGeom>
        </p:spPr>
        <p:txBody>
          <a:bodyPr vert="horz" wrap="square" lIns="0" tIns="12700" rIns="0" bIns="0" rtlCol="0">
            <a:spAutoFit/>
          </a:bodyPr>
          <a:lstStyle/>
          <a:p>
            <a:pPr marL="12700">
              <a:lnSpc>
                <a:spcPct val="100000"/>
              </a:lnSpc>
              <a:spcBef>
                <a:spcPts val="100"/>
              </a:spcBef>
            </a:pPr>
            <a:r>
              <a:rPr sz="1100" i="1" spc="-5" dirty="0">
                <a:latin typeface="Segoe UI"/>
                <a:cs typeface="Segoe UI"/>
              </a:rPr>
              <a:t>IDENTIFY which project should </a:t>
            </a:r>
            <a:r>
              <a:rPr sz="1100" i="1" dirty="0">
                <a:latin typeface="Segoe UI"/>
                <a:cs typeface="Segoe UI"/>
              </a:rPr>
              <a:t>R plc </a:t>
            </a:r>
            <a:r>
              <a:rPr sz="1100" i="1" spc="-5" dirty="0">
                <a:latin typeface="Segoe UI"/>
                <a:cs typeface="Segoe UI"/>
              </a:rPr>
              <a:t>accept?</a:t>
            </a:r>
            <a:endParaRPr sz="1100">
              <a:latin typeface="Segoe UI"/>
              <a:cs typeface="Segoe UI"/>
            </a:endParaRPr>
          </a:p>
        </p:txBody>
      </p:sp>
      <p:sp>
        <p:nvSpPr>
          <p:cNvPr id="7" name="object 7"/>
          <p:cNvSpPr txBox="1"/>
          <p:nvPr/>
        </p:nvSpPr>
        <p:spPr>
          <a:xfrm>
            <a:off x="896111" y="2830067"/>
            <a:ext cx="5294630" cy="187960"/>
          </a:xfrm>
          <a:prstGeom prst="rect">
            <a:avLst/>
          </a:prstGeom>
          <a:solidFill>
            <a:srgbClr val="C2D69B"/>
          </a:solidFill>
        </p:spPr>
        <p:txBody>
          <a:bodyPr vert="horz" wrap="square" lIns="0" tIns="10795" rIns="0" bIns="0" rtlCol="0">
            <a:spAutoFit/>
          </a:bodyPr>
          <a:lstStyle/>
          <a:p>
            <a:pPr marL="17780">
              <a:lnSpc>
                <a:spcPct val="100000"/>
              </a:lnSpc>
              <a:spcBef>
                <a:spcPts val="85"/>
              </a:spcBef>
            </a:pPr>
            <a:r>
              <a:rPr sz="1100" b="1" spc="-5" dirty="0">
                <a:solidFill>
                  <a:srgbClr val="00A650"/>
                </a:solidFill>
                <a:latin typeface="Segoe UI Black"/>
                <a:cs typeface="Segoe UI Black"/>
              </a:rPr>
              <a:t>SOLUTION</a:t>
            </a:r>
            <a:endParaRPr sz="1100">
              <a:latin typeface="Segoe UI Black"/>
              <a:cs typeface="Segoe UI Black"/>
            </a:endParaRPr>
          </a:p>
        </p:txBody>
      </p:sp>
      <p:sp>
        <p:nvSpPr>
          <p:cNvPr id="8" name="object 8"/>
          <p:cNvSpPr txBox="1"/>
          <p:nvPr/>
        </p:nvSpPr>
        <p:spPr>
          <a:xfrm>
            <a:off x="901700" y="3071016"/>
            <a:ext cx="5284470" cy="1589405"/>
          </a:xfrm>
          <a:prstGeom prst="rect">
            <a:avLst/>
          </a:prstGeom>
        </p:spPr>
        <p:txBody>
          <a:bodyPr vert="horz" wrap="square" lIns="0" tIns="12700" rIns="0" bIns="0" rtlCol="0">
            <a:spAutoFit/>
          </a:bodyPr>
          <a:lstStyle/>
          <a:p>
            <a:pPr marL="12700" marR="5080" algn="just">
              <a:lnSpc>
                <a:spcPct val="110900"/>
              </a:lnSpc>
              <a:spcBef>
                <a:spcPts val="100"/>
              </a:spcBef>
            </a:pPr>
            <a:r>
              <a:rPr sz="1100" spc="-5" dirty="0">
                <a:latin typeface="Segoe UI"/>
                <a:cs typeface="Segoe UI"/>
              </a:rPr>
              <a:t>Although </a:t>
            </a:r>
            <a:r>
              <a:rPr sz="1100" dirty="0">
                <a:latin typeface="Segoe UI"/>
                <a:cs typeface="Segoe UI"/>
              </a:rPr>
              <a:t>from NPV </a:t>
            </a:r>
            <a:r>
              <a:rPr sz="1100" spc="-5" dirty="0">
                <a:latin typeface="Segoe UI"/>
                <a:cs typeface="Segoe UI"/>
              </a:rPr>
              <a:t>point </a:t>
            </a:r>
            <a:r>
              <a:rPr sz="1100" dirty="0">
                <a:latin typeface="Segoe UI"/>
                <a:cs typeface="Segoe UI"/>
              </a:rPr>
              <a:t>of </a:t>
            </a:r>
            <a:r>
              <a:rPr sz="1100" spc="-5" dirty="0">
                <a:latin typeface="Segoe UI"/>
                <a:cs typeface="Segoe UI"/>
              </a:rPr>
              <a:t>view Project </a:t>
            </a:r>
            <a:r>
              <a:rPr sz="1100" dirty="0">
                <a:latin typeface="Segoe UI"/>
                <a:cs typeface="Segoe UI"/>
              </a:rPr>
              <a:t>A </a:t>
            </a:r>
            <a:r>
              <a:rPr sz="1100" spc="-5" dirty="0">
                <a:latin typeface="Segoe UI"/>
                <a:cs typeface="Segoe UI"/>
              </a:rPr>
              <a:t>appears to be better but </a:t>
            </a:r>
            <a:r>
              <a:rPr sz="1100" dirty="0">
                <a:latin typeface="Segoe UI"/>
                <a:cs typeface="Segoe UI"/>
              </a:rPr>
              <a:t>from </a:t>
            </a:r>
            <a:r>
              <a:rPr sz="1100" spc="-10" dirty="0">
                <a:latin typeface="Segoe UI"/>
                <a:cs typeface="Segoe UI"/>
              </a:rPr>
              <a:t>IRR </a:t>
            </a:r>
            <a:r>
              <a:rPr sz="1100" spc="-5" dirty="0">
                <a:latin typeface="Segoe UI"/>
                <a:cs typeface="Segoe UI"/>
              </a:rPr>
              <a:t>point </a:t>
            </a:r>
            <a:r>
              <a:rPr sz="1100" spc="-10" dirty="0">
                <a:latin typeface="Segoe UI"/>
                <a:cs typeface="Segoe UI"/>
              </a:rPr>
              <a:t>of  </a:t>
            </a:r>
            <a:r>
              <a:rPr sz="1100" spc="-5" dirty="0">
                <a:latin typeface="Segoe UI"/>
                <a:cs typeface="Segoe UI"/>
              </a:rPr>
              <a:t>view Project </a:t>
            </a:r>
            <a:r>
              <a:rPr sz="1100" dirty="0">
                <a:latin typeface="Segoe UI"/>
                <a:cs typeface="Segoe UI"/>
              </a:rPr>
              <a:t>B </a:t>
            </a:r>
            <a:r>
              <a:rPr sz="1100" spc="-5" dirty="0">
                <a:latin typeface="Segoe UI"/>
                <a:cs typeface="Segoe UI"/>
              </a:rPr>
              <a:t>appears to be better. Since, both projects have unequal </a:t>
            </a:r>
            <a:r>
              <a:rPr sz="1100" dirty="0">
                <a:latin typeface="Segoe UI"/>
                <a:cs typeface="Segoe UI"/>
              </a:rPr>
              <a:t>lives </a:t>
            </a:r>
            <a:r>
              <a:rPr sz="1100" spc="-5" dirty="0">
                <a:latin typeface="Segoe UI"/>
                <a:cs typeface="Segoe UI"/>
              </a:rPr>
              <a:t>selection  </a:t>
            </a:r>
            <a:r>
              <a:rPr sz="1100" dirty="0">
                <a:latin typeface="Segoe UI"/>
                <a:cs typeface="Segoe UI"/>
              </a:rPr>
              <a:t>on </a:t>
            </a:r>
            <a:r>
              <a:rPr sz="1100" spc="-5" dirty="0">
                <a:latin typeface="Segoe UI"/>
                <a:cs typeface="Segoe UI"/>
              </a:rPr>
              <a:t>the basis </a:t>
            </a:r>
            <a:r>
              <a:rPr sz="1100" dirty="0">
                <a:latin typeface="Segoe UI"/>
                <a:cs typeface="Segoe UI"/>
              </a:rPr>
              <a:t>of </a:t>
            </a:r>
            <a:r>
              <a:rPr sz="1100" spc="-5" dirty="0">
                <a:latin typeface="Segoe UI"/>
                <a:cs typeface="Segoe UI"/>
              </a:rPr>
              <a:t>these </a:t>
            </a:r>
            <a:r>
              <a:rPr sz="1100" spc="-10" dirty="0">
                <a:latin typeface="Segoe UI"/>
                <a:cs typeface="Segoe UI"/>
              </a:rPr>
              <a:t>two </a:t>
            </a:r>
            <a:r>
              <a:rPr sz="1100" spc="-5" dirty="0">
                <a:latin typeface="Segoe UI"/>
                <a:cs typeface="Segoe UI"/>
              </a:rPr>
              <a:t>methods shall </a:t>
            </a:r>
            <a:r>
              <a:rPr sz="1100" dirty="0">
                <a:latin typeface="Segoe UI"/>
                <a:cs typeface="Segoe UI"/>
              </a:rPr>
              <a:t>not </a:t>
            </a:r>
            <a:r>
              <a:rPr sz="1100" spc="-5" dirty="0">
                <a:latin typeface="Segoe UI"/>
                <a:cs typeface="Segoe UI"/>
              </a:rPr>
              <a:t>be proper. In such situation we shall </a:t>
            </a:r>
            <a:r>
              <a:rPr sz="1100" dirty="0">
                <a:latin typeface="Segoe UI"/>
                <a:cs typeface="Segoe UI"/>
              </a:rPr>
              <a:t>use  any </a:t>
            </a:r>
            <a:r>
              <a:rPr sz="1100" spc="-10" dirty="0">
                <a:latin typeface="Segoe UI"/>
                <a:cs typeface="Segoe UI"/>
              </a:rPr>
              <a:t>of </a:t>
            </a:r>
            <a:r>
              <a:rPr sz="1100" spc="-5" dirty="0">
                <a:latin typeface="Segoe UI"/>
                <a:cs typeface="Segoe UI"/>
              </a:rPr>
              <a:t>the following</a:t>
            </a:r>
            <a:r>
              <a:rPr sz="1100" dirty="0">
                <a:latin typeface="Segoe UI"/>
                <a:cs typeface="Segoe UI"/>
              </a:rPr>
              <a:t> </a:t>
            </a:r>
            <a:r>
              <a:rPr sz="1100" spc="-5" dirty="0">
                <a:latin typeface="Segoe UI"/>
                <a:cs typeface="Segoe UI"/>
              </a:rPr>
              <a:t>method:</a:t>
            </a:r>
            <a:endParaRPr sz="1100">
              <a:latin typeface="Segoe UI"/>
              <a:cs typeface="Segoe UI"/>
            </a:endParaRPr>
          </a:p>
          <a:p>
            <a:pPr marL="12700" marR="5715" indent="-635" algn="just">
              <a:lnSpc>
                <a:spcPct val="110900"/>
              </a:lnSpc>
              <a:spcBef>
                <a:spcPts val="600"/>
              </a:spcBef>
            </a:pPr>
            <a:r>
              <a:rPr sz="1100" b="1" i="1" spc="10" dirty="0">
                <a:latin typeface="Segoe UI"/>
                <a:cs typeface="Segoe UI"/>
              </a:rPr>
              <a:t>(i) </a:t>
            </a:r>
            <a:r>
              <a:rPr sz="1100" b="1" i="1" spc="15" dirty="0">
                <a:latin typeface="Segoe UI"/>
                <a:cs typeface="Segoe UI"/>
              </a:rPr>
              <a:t>Replacement </a:t>
            </a:r>
            <a:r>
              <a:rPr sz="1100" b="1" i="1" spc="10" dirty="0">
                <a:latin typeface="Segoe UI"/>
                <a:cs typeface="Segoe UI"/>
              </a:rPr>
              <a:t>Chain (Common Life) </a:t>
            </a:r>
            <a:r>
              <a:rPr sz="1100" b="1" i="1" spc="15" dirty="0">
                <a:latin typeface="Segoe UI"/>
                <a:cs typeface="Segoe UI"/>
              </a:rPr>
              <a:t>Method: </a:t>
            </a:r>
            <a:r>
              <a:rPr sz="1100" spc="15" dirty="0">
                <a:latin typeface="Segoe UI"/>
                <a:cs typeface="Segoe UI"/>
              </a:rPr>
              <a:t>Since </a:t>
            </a:r>
            <a:r>
              <a:rPr sz="1100" spc="10" dirty="0">
                <a:latin typeface="Segoe UI"/>
                <a:cs typeface="Segoe UI"/>
              </a:rPr>
              <a:t>the life of the </a:t>
            </a:r>
            <a:r>
              <a:rPr sz="1100" spc="15" dirty="0">
                <a:latin typeface="Segoe UI"/>
                <a:cs typeface="Segoe UI"/>
              </a:rPr>
              <a:t>Project </a:t>
            </a:r>
            <a:r>
              <a:rPr sz="1100" dirty="0">
                <a:latin typeface="Segoe UI"/>
                <a:cs typeface="Segoe UI"/>
              </a:rPr>
              <a:t>A  </a:t>
            </a:r>
            <a:r>
              <a:rPr sz="1100" spc="10" dirty="0">
                <a:latin typeface="Segoe UI"/>
                <a:cs typeface="Segoe UI"/>
              </a:rPr>
              <a:t>is </a:t>
            </a:r>
            <a:r>
              <a:rPr sz="1100" dirty="0">
                <a:latin typeface="Segoe UI"/>
                <a:cs typeface="Segoe UI"/>
              </a:rPr>
              <a:t>6 </a:t>
            </a:r>
            <a:r>
              <a:rPr sz="1100" spc="15" dirty="0">
                <a:latin typeface="Segoe UI"/>
                <a:cs typeface="Segoe UI"/>
              </a:rPr>
              <a:t>years and Project </a:t>
            </a:r>
            <a:r>
              <a:rPr sz="1100" dirty="0">
                <a:latin typeface="Segoe UI"/>
                <a:cs typeface="Segoe UI"/>
              </a:rPr>
              <a:t>B is 3 </a:t>
            </a:r>
            <a:r>
              <a:rPr sz="1100" spc="15" dirty="0">
                <a:latin typeface="Segoe UI"/>
                <a:cs typeface="Segoe UI"/>
              </a:rPr>
              <a:t>years </a:t>
            </a:r>
            <a:r>
              <a:rPr sz="1100" spc="5" dirty="0">
                <a:latin typeface="Segoe UI"/>
                <a:cs typeface="Segoe UI"/>
              </a:rPr>
              <a:t>to </a:t>
            </a:r>
            <a:r>
              <a:rPr sz="1100" spc="15" dirty="0">
                <a:latin typeface="Segoe UI"/>
                <a:cs typeface="Segoe UI"/>
              </a:rPr>
              <a:t>equalize </a:t>
            </a:r>
            <a:r>
              <a:rPr sz="1100" spc="10" dirty="0">
                <a:latin typeface="Segoe UI"/>
                <a:cs typeface="Segoe UI"/>
              </a:rPr>
              <a:t>lives we can </a:t>
            </a:r>
            <a:r>
              <a:rPr sz="1100" spc="15" dirty="0">
                <a:latin typeface="Segoe UI"/>
                <a:cs typeface="Segoe UI"/>
              </a:rPr>
              <a:t>have second opportunity  </a:t>
            </a:r>
            <a:r>
              <a:rPr sz="1100" spc="10" dirty="0">
                <a:latin typeface="Segoe UI"/>
                <a:cs typeface="Segoe UI"/>
              </a:rPr>
              <a:t>of </a:t>
            </a:r>
            <a:r>
              <a:rPr sz="1100" spc="15" dirty="0">
                <a:latin typeface="Segoe UI"/>
                <a:cs typeface="Segoe UI"/>
              </a:rPr>
              <a:t>investing </a:t>
            </a:r>
            <a:r>
              <a:rPr sz="1100" spc="10" dirty="0">
                <a:latin typeface="Segoe UI"/>
                <a:cs typeface="Segoe UI"/>
              </a:rPr>
              <a:t>in </a:t>
            </a:r>
            <a:r>
              <a:rPr sz="1100" spc="15" dirty="0">
                <a:latin typeface="Segoe UI"/>
                <a:cs typeface="Segoe UI"/>
              </a:rPr>
              <a:t>project </a:t>
            </a:r>
            <a:r>
              <a:rPr sz="1100" dirty="0">
                <a:latin typeface="Segoe UI"/>
                <a:cs typeface="Segoe UI"/>
              </a:rPr>
              <a:t>B </a:t>
            </a:r>
            <a:r>
              <a:rPr sz="1100" spc="15" dirty="0">
                <a:latin typeface="Segoe UI"/>
                <a:cs typeface="Segoe UI"/>
              </a:rPr>
              <a:t>after </a:t>
            </a:r>
            <a:r>
              <a:rPr sz="1100" spc="10" dirty="0">
                <a:latin typeface="Segoe UI"/>
                <a:cs typeface="Segoe UI"/>
              </a:rPr>
              <a:t>one time </a:t>
            </a:r>
            <a:r>
              <a:rPr sz="1100" spc="15" dirty="0">
                <a:latin typeface="Segoe UI"/>
                <a:cs typeface="Segoe UI"/>
              </a:rPr>
              <a:t>investing. </a:t>
            </a:r>
            <a:r>
              <a:rPr sz="1100" spc="10" dirty="0">
                <a:latin typeface="Segoe UI"/>
                <a:cs typeface="Segoe UI"/>
              </a:rPr>
              <a:t>The </a:t>
            </a:r>
            <a:r>
              <a:rPr sz="1100" spc="15" dirty="0">
                <a:latin typeface="Segoe UI"/>
                <a:cs typeface="Segoe UI"/>
              </a:rPr>
              <a:t>position </a:t>
            </a:r>
            <a:r>
              <a:rPr sz="1100" spc="10" dirty="0">
                <a:latin typeface="Segoe UI"/>
                <a:cs typeface="Segoe UI"/>
              </a:rPr>
              <a:t>of cash flows </a:t>
            </a:r>
            <a:r>
              <a:rPr sz="1100" dirty="0">
                <a:latin typeface="Segoe UI"/>
                <a:cs typeface="Segoe UI"/>
              </a:rPr>
              <a:t>in </a:t>
            </a:r>
            <a:r>
              <a:rPr sz="1100" spc="10" dirty="0">
                <a:latin typeface="Segoe UI"/>
                <a:cs typeface="Segoe UI"/>
              </a:rPr>
              <a:t>such  </a:t>
            </a:r>
            <a:r>
              <a:rPr sz="1100" spc="15" dirty="0">
                <a:latin typeface="Segoe UI"/>
                <a:cs typeface="Segoe UI"/>
              </a:rPr>
              <a:t>situation </a:t>
            </a:r>
            <a:r>
              <a:rPr sz="1100" spc="10" dirty="0">
                <a:latin typeface="Segoe UI"/>
                <a:cs typeface="Segoe UI"/>
              </a:rPr>
              <a:t>shall </a:t>
            </a:r>
            <a:r>
              <a:rPr sz="1100" spc="5" dirty="0">
                <a:latin typeface="Segoe UI"/>
                <a:cs typeface="Segoe UI"/>
              </a:rPr>
              <a:t>be as</a:t>
            </a:r>
            <a:r>
              <a:rPr sz="1100" spc="110" dirty="0">
                <a:latin typeface="Segoe UI"/>
                <a:cs typeface="Segoe UI"/>
              </a:rPr>
              <a:t> </a:t>
            </a:r>
            <a:r>
              <a:rPr sz="1100" spc="15" dirty="0">
                <a:latin typeface="Segoe UI"/>
                <a:cs typeface="Segoe UI"/>
              </a:rPr>
              <a:t>follows:</a:t>
            </a:r>
            <a:endParaRPr sz="1100">
              <a:latin typeface="Segoe UI"/>
              <a:cs typeface="Segoe UI"/>
            </a:endParaRPr>
          </a:p>
        </p:txBody>
      </p:sp>
      <p:sp>
        <p:nvSpPr>
          <p:cNvPr id="9" name="object 9"/>
          <p:cNvSpPr txBox="1"/>
          <p:nvPr/>
        </p:nvSpPr>
        <p:spPr>
          <a:xfrm>
            <a:off x="901840" y="5777591"/>
            <a:ext cx="5285105" cy="2560320"/>
          </a:xfrm>
          <a:prstGeom prst="rect">
            <a:avLst/>
          </a:prstGeom>
        </p:spPr>
        <p:txBody>
          <a:bodyPr vert="horz" wrap="square" lIns="0" tIns="12700" rIns="0" bIns="0" rtlCol="0">
            <a:spAutoFit/>
          </a:bodyPr>
          <a:lstStyle/>
          <a:p>
            <a:pPr marL="12700" marR="8890" algn="just">
              <a:lnSpc>
                <a:spcPct val="110900"/>
              </a:lnSpc>
              <a:spcBef>
                <a:spcPts val="100"/>
              </a:spcBef>
            </a:pPr>
            <a:r>
              <a:rPr sz="1100" spc="10" dirty="0">
                <a:latin typeface="Segoe UI"/>
                <a:cs typeface="Segoe UI"/>
              </a:rPr>
              <a:t>NPV of </a:t>
            </a:r>
            <a:r>
              <a:rPr sz="1100" spc="15" dirty="0">
                <a:latin typeface="Segoe UI"/>
                <a:cs typeface="Segoe UI"/>
              </a:rPr>
              <a:t>extended </a:t>
            </a:r>
            <a:r>
              <a:rPr sz="1100" spc="10" dirty="0">
                <a:latin typeface="Segoe UI"/>
                <a:cs typeface="Segoe UI"/>
              </a:rPr>
              <a:t>life </a:t>
            </a:r>
            <a:r>
              <a:rPr sz="1100" spc="5" dirty="0">
                <a:latin typeface="Segoe UI"/>
                <a:cs typeface="Segoe UI"/>
              </a:rPr>
              <a:t>of </a:t>
            </a:r>
            <a:r>
              <a:rPr sz="1100" dirty="0">
                <a:latin typeface="Segoe UI"/>
                <a:cs typeface="Segoe UI"/>
              </a:rPr>
              <a:t>6 </a:t>
            </a:r>
            <a:r>
              <a:rPr sz="1100" spc="15" dirty="0">
                <a:latin typeface="Segoe UI"/>
                <a:cs typeface="Segoe UI"/>
              </a:rPr>
              <a:t>years </a:t>
            </a:r>
            <a:r>
              <a:rPr sz="1100" spc="10" dirty="0">
                <a:latin typeface="Segoe UI"/>
                <a:cs typeface="Segoe UI"/>
              </a:rPr>
              <a:t>of </a:t>
            </a:r>
            <a:r>
              <a:rPr sz="1100" spc="15" dirty="0">
                <a:latin typeface="Segoe UI"/>
                <a:cs typeface="Segoe UI"/>
              </a:rPr>
              <a:t>Project </a:t>
            </a:r>
            <a:r>
              <a:rPr sz="1100" dirty="0">
                <a:latin typeface="Segoe UI"/>
                <a:cs typeface="Segoe UI"/>
              </a:rPr>
              <a:t>B </a:t>
            </a:r>
            <a:r>
              <a:rPr sz="1100" spc="10" dirty="0">
                <a:latin typeface="Segoe UI"/>
                <a:cs typeface="Segoe UI"/>
              </a:rPr>
              <a:t>shall be </a:t>
            </a:r>
            <a:r>
              <a:rPr sz="1100" spc="10" dirty="0">
                <a:latin typeface="Trebuchet MS"/>
                <a:cs typeface="Trebuchet MS"/>
              </a:rPr>
              <a:t>`</a:t>
            </a:r>
            <a:r>
              <a:rPr sz="1100" spc="10" dirty="0">
                <a:latin typeface="Segoe UI"/>
                <a:cs typeface="Segoe UI"/>
              </a:rPr>
              <a:t>8,82,403 and IRR of </a:t>
            </a:r>
            <a:r>
              <a:rPr sz="1100" spc="15" dirty="0">
                <a:latin typeface="Segoe UI"/>
                <a:cs typeface="Segoe UI"/>
              </a:rPr>
              <a:t>25.20%.  Accordingly, </a:t>
            </a:r>
            <a:r>
              <a:rPr sz="1100" spc="10" dirty="0">
                <a:latin typeface="Segoe UI"/>
                <a:cs typeface="Segoe UI"/>
              </a:rPr>
              <a:t>with </a:t>
            </a:r>
            <a:r>
              <a:rPr sz="1100" spc="15" dirty="0">
                <a:latin typeface="Segoe UI"/>
                <a:cs typeface="Segoe UI"/>
              </a:rPr>
              <a:t>extended </a:t>
            </a:r>
            <a:r>
              <a:rPr sz="1100" spc="10" dirty="0">
                <a:latin typeface="Segoe UI"/>
                <a:cs typeface="Segoe UI"/>
              </a:rPr>
              <a:t>life NPV of </a:t>
            </a:r>
            <a:r>
              <a:rPr sz="1100" spc="15" dirty="0">
                <a:latin typeface="Segoe UI"/>
                <a:cs typeface="Segoe UI"/>
              </a:rPr>
              <a:t>Project </a:t>
            </a:r>
            <a:r>
              <a:rPr sz="1100" dirty="0">
                <a:latin typeface="Segoe UI"/>
                <a:cs typeface="Segoe UI"/>
              </a:rPr>
              <a:t>B </a:t>
            </a:r>
            <a:r>
              <a:rPr sz="1100" spc="10" dirty="0">
                <a:latin typeface="Segoe UI"/>
                <a:cs typeface="Segoe UI"/>
              </a:rPr>
              <a:t>it appears to</a:t>
            </a:r>
            <a:r>
              <a:rPr sz="1100" spc="70" dirty="0">
                <a:latin typeface="Segoe UI"/>
                <a:cs typeface="Segoe UI"/>
              </a:rPr>
              <a:t> </a:t>
            </a:r>
            <a:r>
              <a:rPr sz="1100" spc="10" dirty="0">
                <a:latin typeface="Segoe UI"/>
                <a:cs typeface="Segoe UI"/>
              </a:rPr>
              <a:t>be more </a:t>
            </a:r>
            <a:r>
              <a:rPr sz="1100" spc="15" dirty="0">
                <a:latin typeface="Segoe UI"/>
                <a:cs typeface="Segoe UI"/>
              </a:rPr>
              <a:t>attractive.</a:t>
            </a:r>
            <a:endParaRPr sz="1100">
              <a:latin typeface="Segoe UI"/>
              <a:cs typeface="Segoe UI"/>
            </a:endParaRPr>
          </a:p>
          <a:p>
            <a:pPr marL="12700" marR="5080" algn="just">
              <a:lnSpc>
                <a:spcPct val="110700"/>
              </a:lnSpc>
              <a:spcBef>
                <a:spcPts val="600"/>
              </a:spcBef>
            </a:pPr>
            <a:r>
              <a:rPr sz="1100" b="1" i="1" spc="15" dirty="0">
                <a:latin typeface="Segoe UI"/>
                <a:cs typeface="Segoe UI"/>
              </a:rPr>
              <a:t>(ii) Equivalent Annualized Criterion</a:t>
            </a:r>
            <a:r>
              <a:rPr sz="1100" i="1" spc="15" dirty="0">
                <a:latin typeface="Segoe UI"/>
                <a:cs typeface="Segoe UI"/>
              </a:rPr>
              <a:t>: </a:t>
            </a:r>
            <a:r>
              <a:rPr sz="1100" spc="10" dirty="0">
                <a:latin typeface="Segoe UI"/>
                <a:cs typeface="Segoe UI"/>
              </a:rPr>
              <a:t>The </a:t>
            </a:r>
            <a:r>
              <a:rPr sz="1100" spc="15" dirty="0">
                <a:latin typeface="Segoe UI"/>
                <a:cs typeface="Segoe UI"/>
              </a:rPr>
              <a:t>method discussed above </a:t>
            </a:r>
            <a:r>
              <a:rPr sz="1100" spc="10" dirty="0">
                <a:latin typeface="Segoe UI"/>
                <a:cs typeface="Segoe UI"/>
              </a:rPr>
              <a:t>has </a:t>
            </a:r>
            <a:r>
              <a:rPr sz="1100" spc="5" dirty="0">
                <a:latin typeface="Segoe UI"/>
                <a:cs typeface="Segoe UI"/>
              </a:rPr>
              <a:t>one </a:t>
            </a:r>
            <a:r>
              <a:rPr sz="1100" spc="310" dirty="0">
                <a:latin typeface="Segoe UI"/>
                <a:cs typeface="Segoe UI"/>
              </a:rPr>
              <a:t> </a:t>
            </a:r>
            <a:r>
              <a:rPr sz="1100" spc="15" dirty="0">
                <a:latin typeface="Segoe UI"/>
                <a:cs typeface="Segoe UI"/>
              </a:rPr>
              <a:t>drawback</a:t>
            </a:r>
            <a:r>
              <a:rPr sz="1100" spc="-25" dirty="0">
                <a:latin typeface="Segoe UI"/>
                <a:cs typeface="Segoe UI"/>
              </a:rPr>
              <a:t> </a:t>
            </a:r>
            <a:r>
              <a:rPr sz="1100" spc="10" dirty="0">
                <a:latin typeface="Segoe UI"/>
                <a:cs typeface="Segoe UI"/>
              </a:rPr>
              <a:t>when</a:t>
            </a:r>
            <a:r>
              <a:rPr sz="1100" spc="-10" dirty="0">
                <a:latin typeface="Segoe UI"/>
                <a:cs typeface="Segoe UI"/>
              </a:rPr>
              <a:t> </a:t>
            </a:r>
            <a:r>
              <a:rPr sz="1100" spc="5" dirty="0">
                <a:latin typeface="Segoe UI"/>
                <a:cs typeface="Segoe UI"/>
              </a:rPr>
              <a:t>we</a:t>
            </a:r>
            <a:r>
              <a:rPr sz="1100" spc="-20" dirty="0">
                <a:latin typeface="Segoe UI"/>
                <a:cs typeface="Segoe UI"/>
              </a:rPr>
              <a:t> </a:t>
            </a:r>
            <a:r>
              <a:rPr sz="1100" spc="10" dirty="0">
                <a:latin typeface="Segoe UI"/>
                <a:cs typeface="Segoe UI"/>
              </a:rPr>
              <a:t>have</a:t>
            </a:r>
            <a:r>
              <a:rPr sz="1100" spc="-25" dirty="0">
                <a:latin typeface="Segoe UI"/>
                <a:cs typeface="Segoe UI"/>
              </a:rPr>
              <a:t> </a:t>
            </a:r>
            <a:r>
              <a:rPr sz="1100" spc="10" dirty="0">
                <a:latin typeface="Segoe UI"/>
                <a:cs typeface="Segoe UI"/>
              </a:rPr>
              <a:t>to</a:t>
            </a:r>
            <a:r>
              <a:rPr sz="1100" spc="-10" dirty="0">
                <a:latin typeface="Segoe UI"/>
                <a:cs typeface="Segoe UI"/>
              </a:rPr>
              <a:t> </a:t>
            </a:r>
            <a:r>
              <a:rPr sz="1100" spc="10" dirty="0">
                <a:latin typeface="Segoe UI"/>
                <a:cs typeface="Segoe UI"/>
              </a:rPr>
              <a:t>compare</a:t>
            </a:r>
            <a:r>
              <a:rPr sz="1100" spc="-30" dirty="0">
                <a:latin typeface="Segoe UI"/>
                <a:cs typeface="Segoe UI"/>
              </a:rPr>
              <a:t> </a:t>
            </a:r>
            <a:r>
              <a:rPr sz="1100" spc="10" dirty="0">
                <a:latin typeface="Segoe UI"/>
                <a:cs typeface="Segoe UI"/>
              </a:rPr>
              <a:t>two</a:t>
            </a:r>
            <a:r>
              <a:rPr sz="1100" spc="-20" dirty="0">
                <a:latin typeface="Segoe UI"/>
                <a:cs typeface="Segoe UI"/>
              </a:rPr>
              <a:t> </a:t>
            </a:r>
            <a:r>
              <a:rPr sz="1100" spc="15" dirty="0">
                <a:latin typeface="Segoe UI"/>
                <a:cs typeface="Segoe UI"/>
              </a:rPr>
              <a:t>projects</a:t>
            </a:r>
            <a:r>
              <a:rPr sz="1100" spc="-15" dirty="0">
                <a:latin typeface="Segoe UI"/>
                <a:cs typeface="Segoe UI"/>
              </a:rPr>
              <a:t> </a:t>
            </a:r>
            <a:r>
              <a:rPr sz="1100" spc="10" dirty="0">
                <a:latin typeface="Segoe UI"/>
                <a:cs typeface="Segoe UI"/>
              </a:rPr>
              <a:t>one</a:t>
            </a:r>
            <a:r>
              <a:rPr sz="1100" spc="-25" dirty="0">
                <a:latin typeface="Segoe UI"/>
                <a:cs typeface="Segoe UI"/>
              </a:rPr>
              <a:t> </a:t>
            </a:r>
            <a:r>
              <a:rPr sz="1100" spc="10" dirty="0">
                <a:latin typeface="Segoe UI"/>
                <a:cs typeface="Segoe UI"/>
              </a:rPr>
              <a:t>has</a:t>
            </a:r>
            <a:r>
              <a:rPr sz="1100" spc="-25" dirty="0">
                <a:latin typeface="Segoe UI"/>
                <a:cs typeface="Segoe UI"/>
              </a:rPr>
              <a:t> </a:t>
            </a:r>
            <a:r>
              <a:rPr sz="1100" dirty="0">
                <a:latin typeface="Segoe UI"/>
                <a:cs typeface="Segoe UI"/>
              </a:rPr>
              <a:t>a</a:t>
            </a:r>
            <a:r>
              <a:rPr sz="1100" spc="-15" dirty="0">
                <a:latin typeface="Segoe UI"/>
                <a:cs typeface="Segoe UI"/>
              </a:rPr>
              <a:t> </a:t>
            </a:r>
            <a:r>
              <a:rPr sz="1100" spc="10" dirty="0">
                <a:latin typeface="Segoe UI"/>
                <a:cs typeface="Segoe UI"/>
              </a:rPr>
              <a:t>life</a:t>
            </a:r>
            <a:r>
              <a:rPr sz="1100" spc="-25" dirty="0">
                <a:latin typeface="Segoe UI"/>
                <a:cs typeface="Segoe UI"/>
              </a:rPr>
              <a:t> </a:t>
            </a:r>
            <a:r>
              <a:rPr sz="1100" spc="10" dirty="0">
                <a:latin typeface="Segoe UI"/>
                <a:cs typeface="Segoe UI"/>
              </a:rPr>
              <a:t>of</a:t>
            </a:r>
            <a:r>
              <a:rPr sz="1100" spc="-25" dirty="0">
                <a:latin typeface="Segoe UI"/>
                <a:cs typeface="Segoe UI"/>
              </a:rPr>
              <a:t> </a:t>
            </a:r>
            <a:r>
              <a:rPr sz="1100" dirty="0">
                <a:latin typeface="Segoe UI"/>
                <a:cs typeface="Segoe UI"/>
              </a:rPr>
              <a:t>3</a:t>
            </a:r>
            <a:r>
              <a:rPr sz="1100" spc="-30" dirty="0">
                <a:latin typeface="Segoe UI"/>
                <a:cs typeface="Segoe UI"/>
              </a:rPr>
              <a:t> </a:t>
            </a:r>
            <a:r>
              <a:rPr sz="1100" spc="15" dirty="0">
                <a:latin typeface="Segoe UI"/>
                <a:cs typeface="Segoe UI"/>
              </a:rPr>
              <a:t>years</a:t>
            </a:r>
            <a:r>
              <a:rPr sz="1100" spc="-10" dirty="0">
                <a:latin typeface="Segoe UI"/>
                <a:cs typeface="Segoe UI"/>
              </a:rPr>
              <a:t> </a:t>
            </a:r>
            <a:r>
              <a:rPr sz="1100" spc="10" dirty="0">
                <a:latin typeface="Segoe UI"/>
                <a:cs typeface="Segoe UI"/>
              </a:rPr>
              <a:t>and</a:t>
            </a:r>
            <a:r>
              <a:rPr sz="1100" spc="-30" dirty="0">
                <a:latin typeface="Segoe UI"/>
                <a:cs typeface="Segoe UI"/>
              </a:rPr>
              <a:t> </a:t>
            </a:r>
            <a:r>
              <a:rPr sz="1100" spc="20" dirty="0">
                <a:latin typeface="Segoe UI"/>
                <a:cs typeface="Segoe UI"/>
              </a:rPr>
              <a:t>other  </a:t>
            </a:r>
            <a:r>
              <a:rPr sz="1100" spc="10" dirty="0">
                <a:latin typeface="Segoe UI"/>
                <a:cs typeface="Segoe UI"/>
              </a:rPr>
              <a:t>has </a:t>
            </a:r>
            <a:r>
              <a:rPr sz="1100" dirty="0">
                <a:latin typeface="Segoe UI"/>
                <a:cs typeface="Segoe UI"/>
              </a:rPr>
              <a:t>5 </a:t>
            </a:r>
            <a:r>
              <a:rPr sz="1100" spc="15" dirty="0">
                <a:latin typeface="Segoe UI"/>
                <a:cs typeface="Segoe UI"/>
              </a:rPr>
              <a:t>years. </a:t>
            </a:r>
            <a:r>
              <a:rPr sz="1100" dirty="0">
                <a:latin typeface="Segoe UI"/>
                <a:cs typeface="Segoe UI"/>
              </a:rPr>
              <a:t>In </a:t>
            </a:r>
            <a:r>
              <a:rPr sz="1100" spc="10" dirty="0">
                <a:latin typeface="Segoe UI"/>
                <a:cs typeface="Segoe UI"/>
              </a:rPr>
              <a:t>such case </a:t>
            </a:r>
            <a:r>
              <a:rPr sz="1100" spc="15" dirty="0">
                <a:latin typeface="Segoe UI"/>
                <a:cs typeface="Segoe UI"/>
              </a:rPr>
              <a:t>the </a:t>
            </a:r>
            <a:r>
              <a:rPr sz="1100" spc="10" dirty="0">
                <a:latin typeface="Segoe UI"/>
                <a:cs typeface="Segoe UI"/>
              </a:rPr>
              <a:t>above </a:t>
            </a:r>
            <a:r>
              <a:rPr sz="1100" spc="15" dirty="0">
                <a:latin typeface="Segoe UI"/>
                <a:cs typeface="Segoe UI"/>
              </a:rPr>
              <a:t>method shall require analysis </a:t>
            </a:r>
            <a:r>
              <a:rPr sz="1100" spc="10" dirty="0">
                <a:latin typeface="Segoe UI"/>
                <a:cs typeface="Segoe UI"/>
              </a:rPr>
              <a:t>of </a:t>
            </a:r>
            <a:r>
              <a:rPr sz="1100" dirty="0">
                <a:latin typeface="Segoe UI"/>
                <a:cs typeface="Segoe UI"/>
              </a:rPr>
              <a:t>a </a:t>
            </a:r>
            <a:r>
              <a:rPr sz="1100" spc="15" dirty="0">
                <a:latin typeface="Segoe UI"/>
                <a:cs typeface="Segoe UI"/>
              </a:rPr>
              <a:t>period </a:t>
            </a:r>
            <a:r>
              <a:rPr sz="1100" spc="5" dirty="0">
                <a:latin typeface="Segoe UI"/>
                <a:cs typeface="Segoe UI"/>
              </a:rPr>
              <a:t>of </a:t>
            </a:r>
            <a:r>
              <a:rPr sz="1100" dirty="0">
                <a:latin typeface="Segoe UI"/>
                <a:cs typeface="Segoe UI"/>
              </a:rPr>
              <a:t>15  </a:t>
            </a:r>
            <a:r>
              <a:rPr sz="1100" spc="10" dirty="0">
                <a:latin typeface="Segoe UI"/>
                <a:cs typeface="Segoe UI"/>
              </a:rPr>
              <a:t>years i.e. common </a:t>
            </a:r>
            <a:r>
              <a:rPr sz="1100" spc="15" dirty="0">
                <a:latin typeface="Segoe UI"/>
                <a:cs typeface="Segoe UI"/>
              </a:rPr>
              <a:t>multiple </a:t>
            </a:r>
            <a:r>
              <a:rPr sz="1100" spc="5" dirty="0">
                <a:latin typeface="Segoe UI"/>
                <a:cs typeface="Segoe UI"/>
              </a:rPr>
              <a:t>of </a:t>
            </a:r>
            <a:r>
              <a:rPr sz="1100" spc="10" dirty="0">
                <a:latin typeface="Segoe UI"/>
                <a:cs typeface="Segoe UI"/>
              </a:rPr>
              <a:t>these two values. </a:t>
            </a:r>
            <a:r>
              <a:rPr sz="1100" spc="15" dirty="0">
                <a:latin typeface="Segoe UI"/>
                <a:cs typeface="Segoe UI"/>
              </a:rPr>
              <a:t>The </a:t>
            </a:r>
            <a:r>
              <a:rPr sz="1100" spc="10" dirty="0">
                <a:latin typeface="Segoe UI"/>
                <a:cs typeface="Segoe UI"/>
              </a:rPr>
              <a:t>simple </a:t>
            </a:r>
            <a:r>
              <a:rPr sz="1100" spc="15" dirty="0">
                <a:latin typeface="Segoe UI"/>
                <a:cs typeface="Segoe UI"/>
              </a:rPr>
              <a:t>solution </a:t>
            </a:r>
            <a:r>
              <a:rPr sz="1100" spc="10" dirty="0">
                <a:latin typeface="Segoe UI"/>
                <a:cs typeface="Segoe UI"/>
              </a:rPr>
              <a:t>to this</a:t>
            </a:r>
            <a:r>
              <a:rPr sz="1100" spc="-215" dirty="0">
                <a:latin typeface="Segoe UI"/>
                <a:cs typeface="Segoe UI"/>
              </a:rPr>
              <a:t> </a:t>
            </a:r>
            <a:r>
              <a:rPr sz="1100" spc="15" dirty="0">
                <a:latin typeface="Segoe UI"/>
                <a:cs typeface="Segoe UI"/>
              </a:rPr>
              <a:t>problem  </a:t>
            </a:r>
            <a:r>
              <a:rPr sz="1100" spc="10" dirty="0">
                <a:latin typeface="Segoe UI"/>
                <a:cs typeface="Segoe UI"/>
              </a:rPr>
              <a:t>is use </a:t>
            </a:r>
            <a:r>
              <a:rPr sz="1100" spc="5" dirty="0">
                <a:latin typeface="Segoe UI"/>
                <a:cs typeface="Segoe UI"/>
              </a:rPr>
              <a:t>of </a:t>
            </a:r>
            <a:r>
              <a:rPr sz="1100" spc="15" dirty="0">
                <a:latin typeface="Segoe UI"/>
                <a:cs typeface="Segoe UI"/>
              </a:rPr>
              <a:t>Equivalent Annualised Criterion involving following</a:t>
            </a:r>
            <a:r>
              <a:rPr sz="1100" spc="190" dirty="0">
                <a:latin typeface="Segoe UI"/>
                <a:cs typeface="Segoe UI"/>
              </a:rPr>
              <a:t> </a:t>
            </a:r>
            <a:r>
              <a:rPr sz="1100" spc="15" dirty="0">
                <a:latin typeface="Segoe UI"/>
                <a:cs typeface="Segoe UI"/>
              </a:rPr>
              <a:t>steps:</a:t>
            </a:r>
            <a:endParaRPr sz="1100">
              <a:latin typeface="Segoe UI"/>
              <a:cs typeface="Segoe UI"/>
            </a:endParaRPr>
          </a:p>
          <a:p>
            <a:pPr marL="378460" indent="-366395">
              <a:lnSpc>
                <a:spcPct val="100000"/>
              </a:lnSpc>
              <a:spcBef>
                <a:spcPts val="745"/>
              </a:spcBef>
              <a:buAutoNum type="alphaLcParenBoth"/>
              <a:tabLst>
                <a:tab pos="377825" algn="l"/>
                <a:tab pos="379095" algn="l"/>
              </a:tabLst>
            </a:pPr>
            <a:r>
              <a:rPr sz="1100" spc="-5" dirty="0">
                <a:latin typeface="Segoe UI"/>
                <a:cs typeface="Segoe UI"/>
              </a:rPr>
              <a:t>Compute </a:t>
            </a:r>
            <a:r>
              <a:rPr sz="1100" dirty="0">
                <a:latin typeface="Segoe UI"/>
                <a:cs typeface="Segoe UI"/>
              </a:rPr>
              <a:t>NPV </a:t>
            </a:r>
            <a:r>
              <a:rPr sz="1100" spc="-5" dirty="0">
                <a:latin typeface="Segoe UI"/>
                <a:cs typeface="Segoe UI"/>
              </a:rPr>
              <a:t>using the </a:t>
            </a:r>
            <a:r>
              <a:rPr sz="1100" dirty="0">
                <a:latin typeface="Segoe UI"/>
                <a:cs typeface="Segoe UI"/>
              </a:rPr>
              <a:t>WACC or </a:t>
            </a:r>
            <a:r>
              <a:rPr sz="1100" spc="-5" dirty="0">
                <a:latin typeface="Segoe UI"/>
                <a:cs typeface="Segoe UI"/>
              </a:rPr>
              <a:t>discounting</a:t>
            </a:r>
            <a:r>
              <a:rPr sz="1100" spc="-30" dirty="0">
                <a:latin typeface="Segoe UI"/>
                <a:cs typeface="Segoe UI"/>
              </a:rPr>
              <a:t> </a:t>
            </a:r>
            <a:r>
              <a:rPr sz="1100" spc="-5" dirty="0">
                <a:latin typeface="Segoe UI"/>
                <a:cs typeface="Segoe UI"/>
              </a:rPr>
              <a:t>rate.</a:t>
            </a:r>
            <a:endParaRPr sz="1100">
              <a:latin typeface="Segoe UI"/>
              <a:cs typeface="Segoe UI"/>
            </a:endParaRPr>
          </a:p>
          <a:p>
            <a:pPr marL="378460" marR="5080" indent="-365760">
              <a:lnSpc>
                <a:spcPct val="110900"/>
              </a:lnSpc>
              <a:spcBef>
                <a:spcPts val="600"/>
              </a:spcBef>
              <a:buAutoNum type="alphaLcParenBoth"/>
              <a:tabLst>
                <a:tab pos="377825" algn="l"/>
                <a:tab pos="379095" algn="l"/>
              </a:tabLst>
            </a:pPr>
            <a:r>
              <a:rPr sz="1100" spc="-5" dirty="0">
                <a:latin typeface="Segoe UI"/>
                <a:cs typeface="Segoe UI"/>
              </a:rPr>
              <a:t>Compute Present Value Annuity Factor (PVAF) </a:t>
            </a:r>
            <a:r>
              <a:rPr sz="1100" dirty="0">
                <a:latin typeface="Segoe UI"/>
                <a:cs typeface="Segoe UI"/>
              </a:rPr>
              <a:t>of </a:t>
            </a:r>
            <a:r>
              <a:rPr sz="1100" spc="-5" dirty="0">
                <a:latin typeface="Segoe UI"/>
                <a:cs typeface="Segoe UI"/>
              </a:rPr>
              <a:t>discounting factor used above  </a:t>
            </a:r>
            <a:r>
              <a:rPr sz="1100" dirty="0">
                <a:latin typeface="Segoe UI"/>
                <a:cs typeface="Segoe UI"/>
              </a:rPr>
              <a:t>for </a:t>
            </a:r>
            <a:r>
              <a:rPr sz="1100" spc="-5" dirty="0">
                <a:latin typeface="Segoe UI"/>
                <a:cs typeface="Segoe UI"/>
              </a:rPr>
              <a:t>the period </a:t>
            </a:r>
            <a:r>
              <a:rPr sz="1100" dirty="0">
                <a:latin typeface="Segoe UI"/>
                <a:cs typeface="Segoe UI"/>
              </a:rPr>
              <a:t>of </a:t>
            </a:r>
            <a:r>
              <a:rPr sz="1100" spc="-5" dirty="0">
                <a:latin typeface="Segoe UI"/>
                <a:cs typeface="Segoe UI"/>
              </a:rPr>
              <a:t>each</a:t>
            </a:r>
            <a:r>
              <a:rPr sz="1100" spc="-15" dirty="0">
                <a:latin typeface="Segoe UI"/>
                <a:cs typeface="Segoe UI"/>
              </a:rPr>
              <a:t> </a:t>
            </a:r>
            <a:r>
              <a:rPr sz="1100" spc="-5" dirty="0">
                <a:latin typeface="Segoe UI"/>
                <a:cs typeface="Segoe UI"/>
              </a:rPr>
              <a:t>project.</a:t>
            </a:r>
            <a:endParaRPr sz="1100">
              <a:latin typeface="Segoe UI"/>
              <a:cs typeface="Segoe UI"/>
            </a:endParaRPr>
          </a:p>
          <a:p>
            <a:pPr marL="377825" marR="5715" indent="-365760">
              <a:lnSpc>
                <a:spcPct val="110900"/>
              </a:lnSpc>
              <a:spcBef>
                <a:spcPts val="600"/>
              </a:spcBef>
              <a:buAutoNum type="alphaLcParenBoth"/>
              <a:tabLst>
                <a:tab pos="377825" algn="l"/>
                <a:tab pos="378460" algn="l"/>
              </a:tabLst>
            </a:pPr>
            <a:r>
              <a:rPr sz="1100" spc="-5" dirty="0">
                <a:latin typeface="Segoe UI"/>
                <a:cs typeface="Segoe UI"/>
              </a:rPr>
              <a:t>Divide </a:t>
            </a:r>
            <a:r>
              <a:rPr sz="1100" dirty="0">
                <a:latin typeface="Segoe UI"/>
                <a:cs typeface="Segoe UI"/>
              </a:rPr>
              <a:t>NPV </a:t>
            </a:r>
            <a:r>
              <a:rPr sz="1100" spc="-5" dirty="0">
                <a:latin typeface="Segoe UI"/>
                <a:cs typeface="Segoe UI"/>
              </a:rPr>
              <a:t>computed under step (a) by </a:t>
            </a:r>
            <a:r>
              <a:rPr sz="1100" dirty="0">
                <a:latin typeface="Segoe UI"/>
                <a:cs typeface="Segoe UI"/>
              </a:rPr>
              <a:t>PVAF as </a:t>
            </a:r>
            <a:r>
              <a:rPr sz="1100" spc="-5" dirty="0">
                <a:latin typeface="Segoe UI"/>
                <a:cs typeface="Segoe UI"/>
              </a:rPr>
              <a:t>computed under step </a:t>
            </a:r>
            <a:r>
              <a:rPr sz="1100" spc="-10" dirty="0">
                <a:latin typeface="Segoe UI"/>
                <a:cs typeface="Segoe UI"/>
              </a:rPr>
              <a:t>(b) </a:t>
            </a:r>
            <a:r>
              <a:rPr sz="1100" spc="-5" dirty="0">
                <a:latin typeface="Segoe UI"/>
                <a:cs typeface="Segoe UI"/>
              </a:rPr>
              <a:t>and  compare the</a:t>
            </a:r>
            <a:r>
              <a:rPr sz="1100" spc="-10" dirty="0">
                <a:latin typeface="Segoe UI"/>
                <a:cs typeface="Segoe UI"/>
              </a:rPr>
              <a:t> </a:t>
            </a:r>
            <a:r>
              <a:rPr sz="1100" spc="-5" dirty="0">
                <a:latin typeface="Segoe UI"/>
                <a:cs typeface="Segoe UI"/>
              </a:rPr>
              <a:t>values.</a:t>
            </a:r>
            <a:endParaRPr sz="1100">
              <a:latin typeface="Segoe UI"/>
              <a:cs typeface="Segoe UI"/>
            </a:endParaRPr>
          </a:p>
        </p:txBody>
      </p:sp>
      <p:sp>
        <p:nvSpPr>
          <p:cNvPr id="10" name="object 10"/>
          <p:cNvSpPr/>
          <p:nvPr/>
        </p:nvSpPr>
        <p:spPr>
          <a:xfrm>
            <a:off x="934522" y="4789523"/>
            <a:ext cx="5141230" cy="905004"/>
          </a:xfrm>
          <a:prstGeom prst="rect">
            <a:avLst/>
          </a:prstGeom>
          <a:blipFill>
            <a:blip r:embed="rId2" cstate="print"/>
            <a:stretch>
              <a:fillRect/>
            </a:stretch>
          </a:blipFill>
        </p:spPr>
        <p:txBody>
          <a:bodyPr wrap="square" lIns="0" tIns="0" rIns="0" bIns="0" rtlCol="0"/>
          <a:lstStyle/>
          <a:p>
            <a:endParaRPr/>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txBox="1"/>
          <p:nvPr/>
        </p:nvSpPr>
        <p:spPr>
          <a:xfrm>
            <a:off x="1639316" y="734060"/>
            <a:ext cx="316865" cy="193675"/>
          </a:xfrm>
          <a:prstGeom prst="rect">
            <a:avLst/>
          </a:prstGeom>
        </p:spPr>
        <p:txBody>
          <a:bodyPr vert="horz" wrap="square" lIns="0" tIns="12700" rIns="0" bIns="0" rtlCol="0">
            <a:spAutoFit/>
          </a:bodyPr>
          <a:lstStyle/>
          <a:p>
            <a:pPr marL="12700">
              <a:lnSpc>
                <a:spcPct val="100000"/>
              </a:lnSpc>
              <a:spcBef>
                <a:spcPts val="100"/>
              </a:spcBef>
            </a:pPr>
            <a:r>
              <a:rPr sz="1100" b="1" spc="25" dirty="0">
                <a:solidFill>
                  <a:srgbClr val="FFFFFF"/>
                </a:solidFill>
                <a:latin typeface="Segoe UI"/>
                <a:cs typeface="Segoe UI"/>
              </a:rPr>
              <a:t>7</a:t>
            </a:r>
            <a:r>
              <a:rPr sz="1100" b="1" spc="10" dirty="0">
                <a:solidFill>
                  <a:srgbClr val="FFFFFF"/>
                </a:solidFill>
                <a:latin typeface="Segoe UI"/>
                <a:cs typeface="Segoe UI"/>
              </a:rPr>
              <a:t>.</a:t>
            </a:r>
            <a:r>
              <a:rPr sz="1100" b="1" spc="25" dirty="0">
                <a:solidFill>
                  <a:srgbClr val="FFFFFF"/>
                </a:solidFill>
                <a:latin typeface="Segoe UI"/>
                <a:cs typeface="Segoe UI"/>
              </a:rPr>
              <a:t>54</a:t>
            </a:r>
            <a:endParaRPr sz="1100">
              <a:latin typeface="Segoe UI"/>
              <a:cs typeface="Segoe UI"/>
            </a:endParaRPr>
          </a:p>
        </p:txBody>
      </p:sp>
      <p:sp>
        <p:nvSpPr>
          <p:cNvPr id="4" name="object 4"/>
          <p:cNvSpPr txBox="1"/>
          <p:nvPr/>
        </p:nvSpPr>
        <p:spPr>
          <a:xfrm>
            <a:off x="901700" y="1264411"/>
            <a:ext cx="2881630" cy="193675"/>
          </a:xfrm>
          <a:prstGeom prst="rect">
            <a:avLst/>
          </a:prstGeom>
        </p:spPr>
        <p:txBody>
          <a:bodyPr vert="horz" wrap="square" lIns="0" tIns="12700" rIns="0" bIns="0" rtlCol="0">
            <a:spAutoFit/>
          </a:bodyPr>
          <a:lstStyle/>
          <a:p>
            <a:pPr marL="12700">
              <a:lnSpc>
                <a:spcPct val="100000"/>
              </a:lnSpc>
              <a:spcBef>
                <a:spcPts val="100"/>
              </a:spcBef>
            </a:pPr>
            <a:r>
              <a:rPr sz="1100" spc="-5" dirty="0">
                <a:latin typeface="Segoe UI"/>
                <a:cs typeface="Segoe UI"/>
              </a:rPr>
              <a:t>Accordingly, </a:t>
            </a:r>
            <a:r>
              <a:rPr sz="1100" dirty="0">
                <a:latin typeface="Segoe UI"/>
                <a:cs typeface="Segoe UI"/>
              </a:rPr>
              <a:t>for </a:t>
            </a:r>
            <a:r>
              <a:rPr sz="1100" spc="-5" dirty="0">
                <a:latin typeface="Segoe UI"/>
                <a:cs typeface="Segoe UI"/>
              </a:rPr>
              <a:t>proposal under</a:t>
            </a:r>
            <a:r>
              <a:rPr sz="1100" dirty="0">
                <a:latin typeface="Segoe UI"/>
                <a:cs typeface="Segoe UI"/>
              </a:rPr>
              <a:t> </a:t>
            </a:r>
            <a:r>
              <a:rPr sz="1100" spc="-5" dirty="0">
                <a:latin typeface="Segoe UI"/>
                <a:cs typeface="Segoe UI"/>
              </a:rPr>
              <a:t>consideration:</a:t>
            </a:r>
            <a:endParaRPr sz="1100">
              <a:latin typeface="Segoe UI"/>
              <a:cs typeface="Segoe UI"/>
            </a:endParaRPr>
          </a:p>
        </p:txBody>
      </p:sp>
      <p:graphicFrame>
        <p:nvGraphicFramePr>
          <p:cNvPr id="5" name="object 5"/>
          <p:cNvGraphicFramePr>
            <a:graphicFrameLocks noGrp="1"/>
          </p:cNvGraphicFramePr>
          <p:nvPr/>
        </p:nvGraphicFramePr>
        <p:xfrm>
          <a:off x="914400" y="1531619"/>
          <a:ext cx="4797424" cy="972311"/>
        </p:xfrm>
        <a:graphic>
          <a:graphicData uri="http://schemas.openxmlformats.org/drawingml/2006/table">
            <a:tbl>
              <a:tblPr firstRow="1" bandRow="1">
                <a:tableStyleId>{2D5ABB26-0587-4C30-8999-92F81FD0307C}</a:tableStyleId>
              </a:tblPr>
              <a:tblGrid>
                <a:gridCol w="2511425">
                  <a:extLst>
                    <a:ext uri="{9D8B030D-6E8A-4147-A177-3AD203B41FA5}">
                      <a16:colId xmlns:a16="http://schemas.microsoft.com/office/drawing/2014/main" val="20000"/>
                    </a:ext>
                  </a:extLst>
                </a:gridCol>
                <a:gridCol w="1200785">
                  <a:extLst>
                    <a:ext uri="{9D8B030D-6E8A-4147-A177-3AD203B41FA5}">
                      <a16:colId xmlns:a16="http://schemas.microsoft.com/office/drawing/2014/main" val="20001"/>
                    </a:ext>
                  </a:extLst>
                </a:gridCol>
                <a:gridCol w="1085214">
                  <a:extLst>
                    <a:ext uri="{9D8B030D-6E8A-4147-A177-3AD203B41FA5}">
                      <a16:colId xmlns:a16="http://schemas.microsoft.com/office/drawing/2014/main" val="20002"/>
                    </a:ext>
                  </a:extLst>
                </a:gridCol>
              </a:tblGrid>
              <a:tr h="243833">
                <a:tc>
                  <a:txBody>
                    <a:bodyPr/>
                    <a:lstStyle/>
                    <a:p>
                      <a:pPr>
                        <a:lnSpc>
                          <a:spcPct val="100000"/>
                        </a:lnSpc>
                      </a:pPr>
                      <a:endParaRPr sz="1000">
                        <a:latin typeface="Times New Roman"/>
                        <a:cs typeface="Times New Roman"/>
                      </a:endParaRPr>
                    </a:p>
                  </a:txBody>
                  <a:tcPr marL="0" marR="0" marT="0"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C2D69B"/>
                    </a:solidFill>
                  </a:tcPr>
                </a:tc>
                <a:tc>
                  <a:txBody>
                    <a:bodyPr/>
                    <a:lstStyle/>
                    <a:p>
                      <a:pPr marR="64135" algn="r">
                        <a:lnSpc>
                          <a:spcPct val="100000"/>
                        </a:lnSpc>
                        <a:spcBef>
                          <a:spcPts val="290"/>
                        </a:spcBef>
                      </a:pPr>
                      <a:r>
                        <a:rPr sz="1100" b="1" spc="-5" dirty="0">
                          <a:solidFill>
                            <a:srgbClr val="00A650"/>
                          </a:solidFill>
                          <a:latin typeface="Segoe UI"/>
                          <a:cs typeface="Segoe UI"/>
                        </a:rPr>
                        <a:t>Project</a:t>
                      </a:r>
                      <a:r>
                        <a:rPr sz="1100" b="1" spc="-75" dirty="0">
                          <a:solidFill>
                            <a:srgbClr val="00A650"/>
                          </a:solidFill>
                          <a:latin typeface="Segoe UI"/>
                          <a:cs typeface="Segoe UI"/>
                        </a:rPr>
                        <a:t> </a:t>
                      </a:r>
                      <a:r>
                        <a:rPr sz="1100" b="1" dirty="0">
                          <a:solidFill>
                            <a:srgbClr val="00A650"/>
                          </a:solidFill>
                          <a:latin typeface="Segoe UI"/>
                          <a:cs typeface="Segoe UI"/>
                        </a:rPr>
                        <a:t>A</a:t>
                      </a:r>
                      <a:endParaRPr sz="1100">
                        <a:latin typeface="Segoe UI"/>
                        <a:cs typeface="Segoe UI"/>
                      </a:endParaRPr>
                    </a:p>
                  </a:txBody>
                  <a:tcPr marL="0" marR="0" marT="36830"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C2D69B"/>
                    </a:solidFill>
                  </a:tcPr>
                </a:tc>
                <a:tc>
                  <a:txBody>
                    <a:bodyPr/>
                    <a:lstStyle/>
                    <a:p>
                      <a:pPr marR="64135" algn="r">
                        <a:lnSpc>
                          <a:spcPct val="100000"/>
                        </a:lnSpc>
                        <a:spcBef>
                          <a:spcPts val="290"/>
                        </a:spcBef>
                      </a:pPr>
                      <a:r>
                        <a:rPr sz="1100" b="1" spc="-5" dirty="0">
                          <a:solidFill>
                            <a:srgbClr val="00A650"/>
                          </a:solidFill>
                          <a:latin typeface="Segoe UI"/>
                          <a:cs typeface="Segoe UI"/>
                        </a:rPr>
                        <a:t>Project</a:t>
                      </a:r>
                      <a:r>
                        <a:rPr sz="1100" b="1" spc="-75" dirty="0">
                          <a:solidFill>
                            <a:srgbClr val="00A650"/>
                          </a:solidFill>
                          <a:latin typeface="Segoe UI"/>
                          <a:cs typeface="Segoe UI"/>
                        </a:rPr>
                        <a:t> </a:t>
                      </a:r>
                      <a:r>
                        <a:rPr sz="1100" b="1" dirty="0">
                          <a:solidFill>
                            <a:srgbClr val="00A650"/>
                          </a:solidFill>
                          <a:latin typeface="Segoe UI"/>
                          <a:cs typeface="Segoe UI"/>
                        </a:rPr>
                        <a:t>B</a:t>
                      </a:r>
                      <a:endParaRPr sz="1100">
                        <a:latin typeface="Segoe UI"/>
                        <a:cs typeface="Segoe UI"/>
                      </a:endParaRPr>
                    </a:p>
                  </a:txBody>
                  <a:tcPr marL="0" marR="0" marT="36830"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C2D69B"/>
                    </a:solidFill>
                  </a:tcPr>
                </a:tc>
                <a:extLst>
                  <a:ext uri="{0D108BD9-81ED-4DB2-BD59-A6C34878D82A}">
                    <a16:rowId xmlns:a16="http://schemas.microsoft.com/office/drawing/2014/main" val="10000"/>
                  </a:ext>
                </a:extLst>
              </a:tr>
              <a:tr h="242316">
                <a:tc>
                  <a:txBody>
                    <a:bodyPr/>
                    <a:lstStyle/>
                    <a:p>
                      <a:pPr marL="73025">
                        <a:lnSpc>
                          <a:spcPct val="100000"/>
                        </a:lnSpc>
                        <a:spcBef>
                          <a:spcPts val="290"/>
                        </a:spcBef>
                      </a:pPr>
                      <a:r>
                        <a:rPr sz="1100" dirty="0">
                          <a:latin typeface="Segoe UI"/>
                          <a:cs typeface="Segoe UI"/>
                        </a:rPr>
                        <a:t>NPV @</a:t>
                      </a:r>
                      <a:r>
                        <a:rPr sz="1100" spc="-25" dirty="0">
                          <a:latin typeface="Segoe UI"/>
                          <a:cs typeface="Segoe UI"/>
                        </a:rPr>
                        <a:t> </a:t>
                      </a:r>
                      <a:r>
                        <a:rPr sz="1100" spc="-5" dirty="0">
                          <a:latin typeface="Segoe UI"/>
                          <a:cs typeface="Segoe UI"/>
                        </a:rPr>
                        <a:t>12%</a:t>
                      </a:r>
                      <a:endParaRPr sz="1100">
                        <a:latin typeface="Segoe UI"/>
                        <a:cs typeface="Segoe UI"/>
                      </a:endParaRPr>
                    </a:p>
                  </a:txBody>
                  <a:tcPr marL="0" marR="0" marT="36830"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EAF1DD"/>
                    </a:solidFill>
                  </a:tcPr>
                </a:tc>
                <a:tc>
                  <a:txBody>
                    <a:bodyPr/>
                    <a:lstStyle/>
                    <a:p>
                      <a:pPr marR="64769" algn="r">
                        <a:lnSpc>
                          <a:spcPct val="100000"/>
                        </a:lnSpc>
                        <a:spcBef>
                          <a:spcPts val="290"/>
                        </a:spcBef>
                      </a:pPr>
                      <a:r>
                        <a:rPr sz="1100" spc="-25" dirty="0">
                          <a:latin typeface="Trebuchet MS"/>
                          <a:cs typeface="Trebuchet MS"/>
                        </a:rPr>
                        <a:t>`</a:t>
                      </a:r>
                      <a:r>
                        <a:rPr sz="1100" spc="-125" dirty="0">
                          <a:latin typeface="Trebuchet MS"/>
                          <a:cs typeface="Trebuchet MS"/>
                        </a:rPr>
                        <a:t> </a:t>
                      </a:r>
                      <a:r>
                        <a:rPr sz="1100" spc="-5" dirty="0">
                          <a:latin typeface="Segoe UI"/>
                          <a:cs typeface="Segoe UI"/>
                        </a:rPr>
                        <a:t>6,49,094</a:t>
                      </a:r>
                      <a:endParaRPr sz="1100">
                        <a:latin typeface="Segoe UI"/>
                        <a:cs typeface="Segoe UI"/>
                      </a:endParaRPr>
                    </a:p>
                  </a:txBody>
                  <a:tcPr marL="0" marR="0" marT="36830"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EAF1DD"/>
                    </a:solidFill>
                  </a:tcPr>
                </a:tc>
                <a:tc>
                  <a:txBody>
                    <a:bodyPr/>
                    <a:lstStyle/>
                    <a:p>
                      <a:pPr marR="64769" algn="r">
                        <a:lnSpc>
                          <a:spcPct val="100000"/>
                        </a:lnSpc>
                        <a:spcBef>
                          <a:spcPts val="290"/>
                        </a:spcBef>
                      </a:pPr>
                      <a:r>
                        <a:rPr sz="1100" dirty="0">
                          <a:latin typeface="Trebuchet MS"/>
                          <a:cs typeface="Trebuchet MS"/>
                        </a:rPr>
                        <a:t>`</a:t>
                      </a:r>
                      <a:r>
                        <a:rPr sz="1100" dirty="0">
                          <a:latin typeface="Segoe UI"/>
                          <a:cs typeface="Segoe UI"/>
                        </a:rPr>
                        <a:t>5</a:t>
                      </a:r>
                      <a:r>
                        <a:rPr sz="1100" spc="-5" dirty="0">
                          <a:latin typeface="Segoe UI"/>
                          <a:cs typeface="Segoe UI"/>
                        </a:rPr>
                        <a:t>,</a:t>
                      </a:r>
                      <a:r>
                        <a:rPr sz="1100" spc="-10" dirty="0">
                          <a:latin typeface="Segoe UI"/>
                          <a:cs typeface="Segoe UI"/>
                        </a:rPr>
                        <a:t>1</a:t>
                      </a:r>
                      <a:r>
                        <a:rPr sz="1100" dirty="0">
                          <a:latin typeface="Segoe UI"/>
                          <a:cs typeface="Segoe UI"/>
                        </a:rPr>
                        <a:t>5</a:t>
                      </a:r>
                      <a:r>
                        <a:rPr sz="1100" spc="-15" dirty="0">
                          <a:latin typeface="Segoe UI"/>
                          <a:cs typeface="Segoe UI"/>
                        </a:rPr>
                        <a:t>,</a:t>
                      </a:r>
                      <a:r>
                        <a:rPr sz="1100" dirty="0">
                          <a:latin typeface="Segoe UI"/>
                          <a:cs typeface="Segoe UI"/>
                        </a:rPr>
                        <a:t>4</a:t>
                      </a:r>
                      <a:r>
                        <a:rPr sz="1100" spc="-10" dirty="0">
                          <a:latin typeface="Segoe UI"/>
                          <a:cs typeface="Segoe UI"/>
                        </a:rPr>
                        <a:t>8</a:t>
                      </a:r>
                      <a:r>
                        <a:rPr sz="1100" dirty="0">
                          <a:latin typeface="Segoe UI"/>
                          <a:cs typeface="Segoe UI"/>
                        </a:rPr>
                        <a:t>8</a:t>
                      </a:r>
                      <a:endParaRPr sz="1100">
                        <a:latin typeface="Segoe UI"/>
                        <a:cs typeface="Segoe UI"/>
                      </a:endParaRPr>
                    </a:p>
                  </a:txBody>
                  <a:tcPr marL="0" marR="0" marT="36830"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EAF1DD"/>
                    </a:solidFill>
                  </a:tcPr>
                </a:tc>
                <a:extLst>
                  <a:ext uri="{0D108BD9-81ED-4DB2-BD59-A6C34878D82A}">
                    <a16:rowId xmlns:a16="http://schemas.microsoft.com/office/drawing/2014/main" val="10001"/>
                  </a:ext>
                </a:extLst>
              </a:tr>
              <a:tr h="243846">
                <a:tc>
                  <a:txBody>
                    <a:bodyPr/>
                    <a:lstStyle/>
                    <a:p>
                      <a:pPr marL="73025">
                        <a:lnSpc>
                          <a:spcPct val="100000"/>
                        </a:lnSpc>
                        <a:spcBef>
                          <a:spcPts val="290"/>
                        </a:spcBef>
                      </a:pPr>
                      <a:r>
                        <a:rPr sz="1100" dirty="0">
                          <a:latin typeface="Segoe UI"/>
                          <a:cs typeface="Segoe UI"/>
                        </a:rPr>
                        <a:t>PVAF</a:t>
                      </a:r>
                      <a:r>
                        <a:rPr sz="1100" spc="-10" dirty="0">
                          <a:latin typeface="Segoe UI"/>
                          <a:cs typeface="Segoe UI"/>
                        </a:rPr>
                        <a:t> </a:t>
                      </a:r>
                      <a:r>
                        <a:rPr sz="1100" dirty="0">
                          <a:latin typeface="Segoe UI"/>
                          <a:cs typeface="Segoe UI"/>
                        </a:rPr>
                        <a:t>@12%</a:t>
                      </a:r>
                      <a:endParaRPr sz="1100">
                        <a:latin typeface="Segoe UI"/>
                        <a:cs typeface="Segoe UI"/>
                      </a:endParaRPr>
                    </a:p>
                  </a:txBody>
                  <a:tcPr marL="0" marR="0" marT="36830"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EAF1DD"/>
                    </a:solidFill>
                  </a:tcPr>
                </a:tc>
                <a:tc>
                  <a:txBody>
                    <a:bodyPr/>
                    <a:lstStyle/>
                    <a:p>
                      <a:pPr marR="64135" algn="r">
                        <a:lnSpc>
                          <a:spcPct val="100000"/>
                        </a:lnSpc>
                        <a:spcBef>
                          <a:spcPts val="290"/>
                        </a:spcBef>
                      </a:pPr>
                      <a:r>
                        <a:rPr sz="1100" dirty="0">
                          <a:latin typeface="Segoe UI"/>
                          <a:cs typeface="Segoe UI"/>
                        </a:rPr>
                        <a:t>4</a:t>
                      </a:r>
                      <a:r>
                        <a:rPr sz="1100" spc="-5" dirty="0">
                          <a:latin typeface="Segoe UI"/>
                          <a:cs typeface="Segoe UI"/>
                        </a:rPr>
                        <a:t>.</a:t>
                      </a:r>
                      <a:r>
                        <a:rPr sz="1100" spc="-10" dirty="0">
                          <a:latin typeface="Segoe UI"/>
                          <a:cs typeface="Segoe UI"/>
                        </a:rPr>
                        <a:t>1</a:t>
                      </a:r>
                      <a:r>
                        <a:rPr sz="1100" dirty="0">
                          <a:latin typeface="Segoe UI"/>
                          <a:cs typeface="Segoe UI"/>
                        </a:rPr>
                        <a:t>12</a:t>
                      </a:r>
                      <a:endParaRPr sz="1100">
                        <a:latin typeface="Segoe UI"/>
                        <a:cs typeface="Segoe UI"/>
                      </a:endParaRPr>
                    </a:p>
                  </a:txBody>
                  <a:tcPr marL="0" marR="0" marT="36830"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EAF1DD"/>
                    </a:solidFill>
                  </a:tcPr>
                </a:tc>
                <a:tc>
                  <a:txBody>
                    <a:bodyPr/>
                    <a:lstStyle/>
                    <a:p>
                      <a:pPr marR="64135" algn="r">
                        <a:lnSpc>
                          <a:spcPct val="100000"/>
                        </a:lnSpc>
                        <a:spcBef>
                          <a:spcPts val="290"/>
                        </a:spcBef>
                      </a:pPr>
                      <a:r>
                        <a:rPr sz="1100" dirty="0">
                          <a:latin typeface="Segoe UI"/>
                          <a:cs typeface="Segoe UI"/>
                        </a:rPr>
                        <a:t>2</a:t>
                      </a:r>
                      <a:r>
                        <a:rPr sz="1100" spc="-5" dirty="0">
                          <a:latin typeface="Segoe UI"/>
                          <a:cs typeface="Segoe UI"/>
                        </a:rPr>
                        <a:t>.</a:t>
                      </a:r>
                      <a:r>
                        <a:rPr sz="1100" spc="-10" dirty="0">
                          <a:latin typeface="Segoe UI"/>
                          <a:cs typeface="Segoe UI"/>
                        </a:rPr>
                        <a:t>4</a:t>
                      </a:r>
                      <a:r>
                        <a:rPr sz="1100" dirty="0">
                          <a:latin typeface="Segoe UI"/>
                          <a:cs typeface="Segoe UI"/>
                        </a:rPr>
                        <a:t>02</a:t>
                      </a:r>
                      <a:endParaRPr sz="1100">
                        <a:latin typeface="Segoe UI"/>
                        <a:cs typeface="Segoe UI"/>
                      </a:endParaRPr>
                    </a:p>
                  </a:txBody>
                  <a:tcPr marL="0" marR="0" marT="36830"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EAF1DD"/>
                    </a:solidFill>
                  </a:tcPr>
                </a:tc>
                <a:extLst>
                  <a:ext uri="{0D108BD9-81ED-4DB2-BD59-A6C34878D82A}">
                    <a16:rowId xmlns:a16="http://schemas.microsoft.com/office/drawing/2014/main" val="10002"/>
                  </a:ext>
                </a:extLst>
              </a:tr>
              <a:tr h="242316">
                <a:tc>
                  <a:txBody>
                    <a:bodyPr/>
                    <a:lstStyle/>
                    <a:p>
                      <a:pPr marL="73025">
                        <a:lnSpc>
                          <a:spcPct val="100000"/>
                        </a:lnSpc>
                        <a:spcBef>
                          <a:spcPts val="290"/>
                        </a:spcBef>
                      </a:pPr>
                      <a:r>
                        <a:rPr sz="1100" spc="-5" dirty="0">
                          <a:latin typeface="Segoe UI"/>
                          <a:cs typeface="Segoe UI"/>
                        </a:rPr>
                        <a:t>Equivalent Annualized</a:t>
                      </a:r>
                      <a:r>
                        <a:rPr sz="1100" spc="-10" dirty="0">
                          <a:latin typeface="Segoe UI"/>
                          <a:cs typeface="Segoe UI"/>
                        </a:rPr>
                        <a:t> </a:t>
                      </a:r>
                      <a:r>
                        <a:rPr sz="1100" spc="-5" dirty="0">
                          <a:latin typeface="Segoe UI"/>
                          <a:cs typeface="Segoe UI"/>
                        </a:rPr>
                        <a:t>Criterion</a:t>
                      </a:r>
                      <a:endParaRPr sz="1100">
                        <a:latin typeface="Segoe UI"/>
                        <a:cs typeface="Segoe UI"/>
                      </a:endParaRPr>
                    </a:p>
                  </a:txBody>
                  <a:tcPr marL="0" marR="0" marT="36830"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EAF1DD"/>
                    </a:solidFill>
                  </a:tcPr>
                </a:tc>
                <a:tc>
                  <a:txBody>
                    <a:bodyPr/>
                    <a:lstStyle/>
                    <a:p>
                      <a:pPr marR="64769" algn="r">
                        <a:lnSpc>
                          <a:spcPct val="100000"/>
                        </a:lnSpc>
                        <a:spcBef>
                          <a:spcPts val="290"/>
                        </a:spcBef>
                      </a:pPr>
                      <a:r>
                        <a:rPr sz="1100" dirty="0">
                          <a:latin typeface="Trebuchet MS"/>
                          <a:cs typeface="Trebuchet MS"/>
                        </a:rPr>
                        <a:t>`</a:t>
                      </a:r>
                      <a:r>
                        <a:rPr sz="1100" dirty="0">
                          <a:latin typeface="Segoe UI"/>
                          <a:cs typeface="Segoe UI"/>
                        </a:rPr>
                        <a:t>1</a:t>
                      </a:r>
                      <a:r>
                        <a:rPr sz="1100" spc="-5" dirty="0">
                          <a:latin typeface="Segoe UI"/>
                          <a:cs typeface="Segoe UI"/>
                        </a:rPr>
                        <a:t>,</a:t>
                      </a:r>
                      <a:r>
                        <a:rPr sz="1100" spc="-10" dirty="0">
                          <a:latin typeface="Segoe UI"/>
                          <a:cs typeface="Segoe UI"/>
                        </a:rPr>
                        <a:t>5</a:t>
                      </a:r>
                      <a:r>
                        <a:rPr sz="1100" dirty="0">
                          <a:latin typeface="Segoe UI"/>
                          <a:cs typeface="Segoe UI"/>
                        </a:rPr>
                        <a:t>7</a:t>
                      </a:r>
                      <a:r>
                        <a:rPr sz="1100" spc="-15" dirty="0">
                          <a:latin typeface="Segoe UI"/>
                          <a:cs typeface="Segoe UI"/>
                        </a:rPr>
                        <a:t>,</a:t>
                      </a:r>
                      <a:r>
                        <a:rPr sz="1100" dirty="0">
                          <a:latin typeface="Segoe UI"/>
                          <a:cs typeface="Segoe UI"/>
                        </a:rPr>
                        <a:t>8</a:t>
                      </a:r>
                      <a:r>
                        <a:rPr sz="1100" spc="-10" dirty="0">
                          <a:latin typeface="Segoe UI"/>
                          <a:cs typeface="Segoe UI"/>
                        </a:rPr>
                        <a:t>5</a:t>
                      </a:r>
                      <a:r>
                        <a:rPr sz="1100" dirty="0">
                          <a:latin typeface="Segoe UI"/>
                          <a:cs typeface="Segoe UI"/>
                        </a:rPr>
                        <a:t>4</a:t>
                      </a:r>
                      <a:endParaRPr sz="1100">
                        <a:latin typeface="Segoe UI"/>
                        <a:cs typeface="Segoe UI"/>
                      </a:endParaRPr>
                    </a:p>
                  </a:txBody>
                  <a:tcPr marL="0" marR="0" marT="36830"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EAF1DD"/>
                    </a:solidFill>
                  </a:tcPr>
                </a:tc>
                <a:tc>
                  <a:txBody>
                    <a:bodyPr/>
                    <a:lstStyle/>
                    <a:p>
                      <a:pPr marR="64769" algn="r">
                        <a:lnSpc>
                          <a:spcPct val="100000"/>
                        </a:lnSpc>
                        <a:spcBef>
                          <a:spcPts val="290"/>
                        </a:spcBef>
                      </a:pPr>
                      <a:r>
                        <a:rPr sz="1100" dirty="0">
                          <a:latin typeface="Trebuchet MS"/>
                          <a:cs typeface="Trebuchet MS"/>
                        </a:rPr>
                        <a:t>`</a:t>
                      </a:r>
                      <a:r>
                        <a:rPr sz="1100" dirty="0">
                          <a:latin typeface="Segoe UI"/>
                          <a:cs typeface="Segoe UI"/>
                        </a:rPr>
                        <a:t>2</a:t>
                      </a:r>
                      <a:r>
                        <a:rPr sz="1100" spc="-5" dirty="0">
                          <a:latin typeface="Segoe UI"/>
                          <a:cs typeface="Segoe UI"/>
                        </a:rPr>
                        <a:t>,</a:t>
                      </a:r>
                      <a:r>
                        <a:rPr sz="1100" spc="-10" dirty="0">
                          <a:latin typeface="Segoe UI"/>
                          <a:cs typeface="Segoe UI"/>
                        </a:rPr>
                        <a:t>1</a:t>
                      </a:r>
                      <a:r>
                        <a:rPr sz="1100" dirty="0">
                          <a:latin typeface="Segoe UI"/>
                          <a:cs typeface="Segoe UI"/>
                        </a:rPr>
                        <a:t>4</a:t>
                      </a:r>
                      <a:r>
                        <a:rPr sz="1100" spc="-15" dirty="0">
                          <a:latin typeface="Segoe UI"/>
                          <a:cs typeface="Segoe UI"/>
                        </a:rPr>
                        <a:t>,</a:t>
                      </a:r>
                      <a:r>
                        <a:rPr sz="1100" dirty="0">
                          <a:latin typeface="Segoe UI"/>
                          <a:cs typeface="Segoe UI"/>
                        </a:rPr>
                        <a:t>6</a:t>
                      </a:r>
                      <a:r>
                        <a:rPr sz="1100" spc="-10" dirty="0">
                          <a:latin typeface="Segoe UI"/>
                          <a:cs typeface="Segoe UI"/>
                        </a:rPr>
                        <a:t>0</a:t>
                      </a:r>
                      <a:r>
                        <a:rPr sz="1100" dirty="0">
                          <a:latin typeface="Segoe UI"/>
                          <a:cs typeface="Segoe UI"/>
                        </a:rPr>
                        <a:t>8</a:t>
                      </a:r>
                      <a:endParaRPr sz="1100">
                        <a:latin typeface="Segoe UI"/>
                        <a:cs typeface="Segoe UI"/>
                      </a:endParaRPr>
                    </a:p>
                  </a:txBody>
                  <a:tcPr marL="0" marR="0" marT="36830"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EAF1DD"/>
                    </a:solidFill>
                  </a:tcPr>
                </a:tc>
                <a:extLst>
                  <a:ext uri="{0D108BD9-81ED-4DB2-BD59-A6C34878D82A}">
                    <a16:rowId xmlns:a16="http://schemas.microsoft.com/office/drawing/2014/main" val="10003"/>
                  </a:ext>
                </a:extLst>
              </a:tr>
            </a:tbl>
          </a:graphicData>
        </a:graphic>
      </p:graphicFrame>
      <p:sp>
        <p:nvSpPr>
          <p:cNvPr id="6" name="object 6"/>
          <p:cNvSpPr txBox="1"/>
          <p:nvPr/>
        </p:nvSpPr>
        <p:spPr>
          <a:xfrm>
            <a:off x="901700" y="2581148"/>
            <a:ext cx="2152015" cy="193675"/>
          </a:xfrm>
          <a:prstGeom prst="rect">
            <a:avLst/>
          </a:prstGeom>
        </p:spPr>
        <p:txBody>
          <a:bodyPr vert="horz" wrap="square" lIns="0" tIns="12700" rIns="0" bIns="0" rtlCol="0">
            <a:spAutoFit/>
          </a:bodyPr>
          <a:lstStyle/>
          <a:p>
            <a:pPr marL="12700">
              <a:lnSpc>
                <a:spcPct val="100000"/>
              </a:lnSpc>
              <a:spcBef>
                <a:spcPts val="100"/>
              </a:spcBef>
            </a:pPr>
            <a:r>
              <a:rPr sz="1100" spc="-5" dirty="0">
                <a:latin typeface="Segoe UI"/>
                <a:cs typeface="Segoe UI"/>
              </a:rPr>
              <a:t>Thus, Project </a:t>
            </a:r>
            <a:r>
              <a:rPr sz="1100" dirty="0">
                <a:latin typeface="Segoe UI"/>
                <a:cs typeface="Segoe UI"/>
              </a:rPr>
              <a:t>B </a:t>
            </a:r>
            <a:r>
              <a:rPr sz="1100" spc="-5" dirty="0">
                <a:latin typeface="Segoe UI"/>
                <a:cs typeface="Segoe UI"/>
              </a:rPr>
              <a:t>should be</a:t>
            </a:r>
            <a:r>
              <a:rPr sz="1100" spc="-25" dirty="0">
                <a:latin typeface="Segoe UI"/>
                <a:cs typeface="Segoe UI"/>
              </a:rPr>
              <a:t> </a:t>
            </a:r>
            <a:r>
              <a:rPr sz="1100" spc="-5" dirty="0">
                <a:latin typeface="Segoe UI"/>
                <a:cs typeface="Segoe UI"/>
              </a:rPr>
              <a:t>selected.</a:t>
            </a:r>
            <a:endParaRPr sz="1100">
              <a:latin typeface="Segoe UI"/>
              <a:cs typeface="Segoe UI"/>
            </a:endParaRPr>
          </a:p>
        </p:txBody>
      </p:sp>
      <p:sp>
        <p:nvSpPr>
          <p:cNvPr id="7" name="object 7"/>
          <p:cNvSpPr txBox="1"/>
          <p:nvPr/>
        </p:nvSpPr>
        <p:spPr>
          <a:xfrm>
            <a:off x="896111" y="2848355"/>
            <a:ext cx="5294630" cy="189230"/>
          </a:xfrm>
          <a:prstGeom prst="rect">
            <a:avLst/>
          </a:prstGeom>
          <a:solidFill>
            <a:srgbClr val="C2D69B"/>
          </a:solidFill>
        </p:spPr>
        <p:txBody>
          <a:bodyPr vert="horz" wrap="square" lIns="0" tIns="10795" rIns="0" bIns="0" rtlCol="0">
            <a:spAutoFit/>
          </a:bodyPr>
          <a:lstStyle/>
          <a:p>
            <a:pPr marL="17780">
              <a:lnSpc>
                <a:spcPct val="100000"/>
              </a:lnSpc>
              <a:spcBef>
                <a:spcPts val="85"/>
              </a:spcBef>
            </a:pPr>
            <a:r>
              <a:rPr sz="1100" b="1" spc="-5" dirty="0">
                <a:solidFill>
                  <a:srgbClr val="00A650"/>
                </a:solidFill>
                <a:latin typeface="Segoe UI Black"/>
                <a:cs typeface="Segoe UI Black"/>
              </a:rPr>
              <a:t>ILLUSTRATION</a:t>
            </a:r>
            <a:r>
              <a:rPr sz="1100" b="1" spc="-10" dirty="0">
                <a:solidFill>
                  <a:srgbClr val="00A650"/>
                </a:solidFill>
                <a:latin typeface="Segoe UI Black"/>
                <a:cs typeface="Segoe UI Black"/>
              </a:rPr>
              <a:t> </a:t>
            </a:r>
            <a:r>
              <a:rPr sz="1100" b="1" spc="-5" dirty="0">
                <a:solidFill>
                  <a:srgbClr val="00A650"/>
                </a:solidFill>
                <a:latin typeface="Segoe UI Black"/>
                <a:cs typeface="Segoe UI Black"/>
              </a:rPr>
              <a:t>15</a:t>
            </a:r>
            <a:endParaRPr sz="1100">
              <a:latin typeface="Segoe UI Black"/>
              <a:cs typeface="Segoe UI Black"/>
            </a:endParaRPr>
          </a:p>
        </p:txBody>
      </p:sp>
      <p:sp>
        <p:nvSpPr>
          <p:cNvPr id="8" name="object 8"/>
          <p:cNvSpPr txBox="1"/>
          <p:nvPr/>
        </p:nvSpPr>
        <p:spPr>
          <a:xfrm>
            <a:off x="901700" y="3108451"/>
            <a:ext cx="3910329" cy="193675"/>
          </a:xfrm>
          <a:prstGeom prst="rect">
            <a:avLst/>
          </a:prstGeom>
        </p:spPr>
        <p:txBody>
          <a:bodyPr vert="horz" wrap="square" lIns="0" tIns="13335" rIns="0" bIns="0" rtlCol="0">
            <a:spAutoFit/>
          </a:bodyPr>
          <a:lstStyle/>
          <a:p>
            <a:pPr marL="12700">
              <a:lnSpc>
                <a:spcPct val="100000"/>
              </a:lnSpc>
              <a:spcBef>
                <a:spcPts val="105"/>
              </a:spcBef>
            </a:pPr>
            <a:r>
              <a:rPr sz="1100" i="1" dirty="0">
                <a:latin typeface="Segoe UI"/>
                <a:cs typeface="Segoe UI"/>
              </a:rPr>
              <a:t>Alpha </a:t>
            </a:r>
            <a:r>
              <a:rPr sz="1100" i="1" spc="-5" dirty="0">
                <a:latin typeface="Segoe UI"/>
                <a:cs typeface="Segoe UI"/>
              </a:rPr>
              <a:t>Company </a:t>
            </a:r>
            <a:r>
              <a:rPr sz="1100" i="1" dirty="0">
                <a:latin typeface="Segoe UI"/>
                <a:cs typeface="Segoe UI"/>
              </a:rPr>
              <a:t>is </a:t>
            </a:r>
            <a:r>
              <a:rPr sz="1100" i="1" spc="-5" dirty="0">
                <a:latin typeface="Segoe UI"/>
                <a:cs typeface="Segoe UI"/>
              </a:rPr>
              <a:t>considering </a:t>
            </a:r>
            <a:r>
              <a:rPr sz="1100" i="1" dirty="0">
                <a:latin typeface="Segoe UI"/>
                <a:cs typeface="Segoe UI"/>
              </a:rPr>
              <a:t>the </a:t>
            </a:r>
            <a:r>
              <a:rPr sz="1100" i="1" spc="-5" dirty="0">
                <a:latin typeface="Segoe UI"/>
                <a:cs typeface="Segoe UI"/>
              </a:rPr>
              <a:t>following investment</a:t>
            </a:r>
            <a:r>
              <a:rPr sz="1100" i="1" spc="25" dirty="0">
                <a:latin typeface="Segoe UI"/>
                <a:cs typeface="Segoe UI"/>
              </a:rPr>
              <a:t> </a:t>
            </a:r>
            <a:r>
              <a:rPr sz="1100" i="1" spc="-5" dirty="0">
                <a:latin typeface="Segoe UI"/>
                <a:cs typeface="Segoe UI"/>
              </a:rPr>
              <a:t>projects:</a:t>
            </a:r>
            <a:endParaRPr sz="1100">
              <a:latin typeface="Segoe UI"/>
              <a:cs typeface="Segoe UI"/>
            </a:endParaRPr>
          </a:p>
        </p:txBody>
      </p:sp>
      <p:graphicFrame>
        <p:nvGraphicFramePr>
          <p:cNvPr id="9" name="object 9"/>
          <p:cNvGraphicFramePr>
            <a:graphicFrameLocks noGrp="1"/>
          </p:cNvGraphicFramePr>
          <p:nvPr/>
        </p:nvGraphicFramePr>
        <p:xfrm>
          <a:off x="914400" y="3375647"/>
          <a:ext cx="4937123" cy="1456947"/>
        </p:xfrm>
        <a:graphic>
          <a:graphicData uri="http://schemas.openxmlformats.org/drawingml/2006/table">
            <a:tbl>
              <a:tblPr firstRow="1" bandRow="1">
                <a:tableStyleId>{2D5ABB26-0587-4C30-8999-92F81FD0307C}</a:tableStyleId>
              </a:tblPr>
              <a:tblGrid>
                <a:gridCol w="1181100">
                  <a:extLst>
                    <a:ext uri="{9D8B030D-6E8A-4147-A177-3AD203B41FA5}">
                      <a16:colId xmlns:a16="http://schemas.microsoft.com/office/drawing/2014/main" val="20000"/>
                    </a:ext>
                  </a:extLst>
                </a:gridCol>
                <a:gridCol w="1056005">
                  <a:extLst>
                    <a:ext uri="{9D8B030D-6E8A-4147-A177-3AD203B41FA5}">
                      <a16:colId xmlns:a16="http://schemas.microsoft.com/office/drawing/2014/main" val="20001"/>
                    </a:ext>
                  </a:extLst>
                </a:gridCol>
                <a:gridCol w="822959">
                  <a:extLst>
                    <a:ext uri="{9D8B030D-6E8A-4147-A177-3AD203B41FA5}">
                      <a16:colId xmlns:a16="http://schemas.microsoft.com/office/drawing/2014/main" val="20002"/>
                    </a:ext>
                  </a:extLst>
                </a:gridCol>
                <a:gridCol w="1056005">
                  <a:extLst>
                    <a:ext uri="{9D8B030D-6E8A-4147-A177-3AD203B41FA5}">
                      <a16:colId xmlns:a16="http://schemas.microsoft.com/office/drawing/2014/main" val="20003"/>
                    </a:ext>
                  </a:extLst>
                </a:gridCol>
                <a:gridCol w="821054">
                  <a:extLst>
                    <a:ext uri="{9D8B030D-6E8A-4147-A177-3AD203B41FA5}">
                      <a16:colId xmlns:a16="http://schemas.microsoft.com/office/drawing/2014/main" val="20004"/>
                    </a:ext>
                  </a:extLst>
                </a:gridCol>
              </a:tblGrid>
              <a:tr h="242316">
                <a:tc>
                  <a:txBody>
                    <a:bodyPr/>
                    <a:lstStyle/>
                    <a:p>
                      <a:pPr>
                        <a:lnSpc>
                          <a:spcPct val="100000"/>
                        </a:lnSpc>
                      </a:pPr>
                      <a:endParaRPr sz="1000">
                        <a:latin typeface="Times New Roman"/>
                        <a:cs typeface="Times New Roman"/>
                      </a:endParaRPr>
                    </a:p>
                  </a:txBody>
                  <a:tcPr marL="0" marR="0" marT="0"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C2D69B"/>
                    </a:solidFill>
                  </a:tcPr>
                </a:tc>
                <a:tc gridSpan="4">
                  <a:txBody>
                    <a:bodyPr/>
                    <a:lstStyle/>
                    <a:p>
                      <a:pPr algn="ctr">
                        <a:lnSpc>
                          <a:spcPct val="100000"/>
                        </a:lnSpc>
                        <a:spcBef>
                          <a:spcPts val="240"/>
                        </a:spcBef>
                      </a:pPr>
                      <a:r>
                        <a:rPr sz="1100" b="1" i="1" spc="10" dirty="0">
                          <a:solidFill>
                            <a:srgbClr val="00A650"/>
                          </a:solidFill>
                          <a:latin typeface="Segoe UI"/>
                          <a:cs typeface="Segoe UI"/>
                        </a:rPr>
                        <a:t>Cash Flows</a:t>
                      </a:r>
                      <a:r>
                        <a:rPr sz="1100" b="1" i="1" spc="65" dirty="0">
                          <a:solidFill>
                            <a:srgbClr val="00A650"/>
                          </a:solidFill>
                          <a:latin typeface="Segoe UI"/>
                          <a:cs typeface="Segoe UI"/>
                        </a:rPr>
                        <a:t> </a:t>
                      </a:r>
                      <a:r>
                        <a:rPr sz="1100" b="1" i="1" spc="-30" dirty="0">
                          <a:solidFill>
                            <a:srgbClr val="00A650"/>
                          </a:solidFill>
                          <a:latin typeface="Segoe UI"/>
                          <a:cs typeface="Segoe UI"/>
                        </a:rPr>
                        <a:t>(</a:t>
                      </a:r>
                      <a:r>
                        <a:rPr sz="1150" b="1" i="1" spc="-30" dirty="0">
                          <a:solidFill>
                            <a:srgbClr val="00A650"/>
                          </a:solidFill>
                          <a:latin typeface="Trebuchet MS"/>
                          <a:cs typeface="Trebuchet MS"/>
                        </a:rPr>
                        <a:t>`</a:t>
                      </a:r>
                      <a:r>
                        <a:rPr sz="1100" b="1" i="1" spc="-30" dirty="0">
                          <a:solidFill>
                            <a:srgbClr val="00A650"/>
                          </a:solidFill>
                          <a:latin typeface="Segoe UI"/>
                          <a:cs typeface="Segoe UI"/>
                        </a:rPr>
                        <a:t>)</a:t>
                      </a:r>
                      <a:endParaRPr sz="1100">
                        <a:latin typeface="Segoe UI"/>
                        <a:cs typeface="Segoe UI"/>
                      </a:endParaRPr>
                    </a:p>
                  </a:txBody>
                  <a:tcPr marL="0" marR="0" marT="30480"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C2D69B"/>
                    </a:solidFill>
                  </a:tcPr>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extLst>
                  <a:ext uri="{0D108BD9-81ED-4DB2-BD59-A6C34878D82A}">
                    <a16:rowId xmlns:a16="http://schemas.microsoft.com/office/drawing/2014/main" val="10000"/>
                  </a:ext>
                </a:extLst>
              </a:tr>
              <a:tr h="243846">
                <a:tc>
                  <a:txBody>
                    <a:bodyPr/>
                    <a:lstStyle/>
                    <a:p>
                      <a:pPr algn="ctr">
                        <a:lnSpc>
                          <a:spcPct val="100000"/>
                        </a:lnSpc>
                        <a:spcBef>
                          <a:spcPts val="290"/>
                        </a:spcBef>
                      </a:pPr>
                      <a:r>
                        <a:rPr sz="1100" b="1" i="1" spc="15" dirty="0">
                          <a:solidFill>
                            <a:srgbClr val="00A650"/>
                          </a:solidFill>
                          <a:latin typeface="Segoe UI"/>
                          <a:cs typeface="Segoe UI"/>
                        </a:rPr>
                        <a:t>Projects</a:t>
                      </a:r>
                      <a:endParaRPr sz="1100">
                        <a:latin typeface="Segoe UI"/>
                        <a:cs typeface="Segoe UI"/>
                      </a:endParaRPr>
                    </a:p>
                  </a:txBody>
                  <a:tcPr marL="0" marR="0" marT="36830"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C2D79B"/>
                    </a:solidFill>
                  </a:tcPr>
                </a:tc>
                <a:tc>
                  <a:txBody>
                    <a:bodyPr/>
                    <a:lstStyle/>
                    <a:p>
                      <a:pPr algn="ctr">
                        <a:lnSpc>
                          <a:spcPct val="100000"/>
                        </a:lnSpc>
                        <a:spcBef>
                          <a:spcPts val="385"/>
                        </a:spcBef>
                      </a:pPr>
                      <a:r>
                        <a:rPr sz="1650" b="1" i="1" spc="7" baseline="5050" dirty="0">
                          <a:solidFill>
                            <a:srgbClr val="00A650"/>
                          </a:solidFill>
                          <a:latin typeface="Segoe UI"/>
                          <a:cs typeface="Segoe UI"/>
                        </a:rPr>
                        <a:t>C</a:t>
                      </a:r>
                      <a:r>
                        <a:rPr sz="700" b="1" i="1" spc="5" dirty="0">
                          <a:solidFill>
                            <a:srgbClr val="00A650"/>
                          </a:solidFill>
                          <a:latin typeface="Segoe UI"/>
                          <a:cs typeface="Segoe UI"/>
                        </a:rPr>
                        <a:t>0</a:t>
                      </a:r>
                      <a:endParaRPr sz="700">
                        <a:latin typeface="Segoe UI"/>
                        <a:cs typeface="Segoe UI"/>
                      </a:endParaRPr>
                    </a:p>
                  </a:txBody>
                  <a:tcPr marL="0" marR="0" marT="48895"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C2D79B"/>
                    </a:solidFill>
                  </a:tcPr>
                </a:tc>
                <a:tc>
                  <a:txBody>
                    <a:bodyPr/>
                    <a:lstStyle/>
                    <a:p>
                      <a:pPr algn="ctr">
                        <a:lnSpc>
                          <a:spcPct val="100000"/>
                        </a:lnSpc>
                        <a:spcBef>
                          <a:spcPts val="385"/>
                        </a:spcBef>
                      </a:pPr>
                      <a:r>
                        <a:rPr sz="1650" b="1" i="1" spc="7" baseline="5050" dirty="0">
                          <a:solidFill>
                            <a:srgbClr val="00A650"/>
                          </a:solidFill>
                          <a:latin typeface="Segoe UI"/>
                          <a:cs typeface="Segoe UI"/>
                        </a:rPr>
                        <a:t>C</a:t>
                      </a:r>
                      <a:r>
                        <a:rPr sz="700" b="1" i="1" spc="5" dirty="0">
                          <a:solidFill>
                            <a:srgbClr val="00A650"/>
                          </a:solidFill>
                          <a:latin typeface="Segoe UI"/>
                          <a:cs typeface="Segoe UI"/>
                        </a:rPr>
                        <a:t>1</a:t>
                      </a:r>
                      <a:endParaRPr sz="700">
                        <a:latin typeface="Segoe UI"/>
                        <a:cs typeface="Segoe UI"/>
                      </a:endParaRPr>
                    </a:p>
                  </a:txBody>
                  <a:tcPr marL="0" marR="0" marT="48895"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C2D79B"/>
                    </a:solidFill>
                  </a:tcPr>
                </a:tc>
                <a:tc>
                  <a:txBody>
                    <a:bodyPr/>
                    <a:lstStyle/>
                    <a:p>
                      <a:pPr algn="ctr">
                        <a:lnSpc>
                          <a:spcPct val="100000"/>
                        </a:lnSpc>
                        <a:spcBef>
                          <a:spcPts val="385"/>
                        </a:spcBef>
                      </a:pPr>
                      <a:r>
                        <a:rPr sz="1650" b="1" i="1" spc="7" baseline="5050" dirty="0">
                          <a:solidFill>
                            <a:srgbClr val="00A650"/>
                          </a:solidFill>
                          <a:latin typeface="Segoe UI"/>
                          <a:cs typeface="Segoe UI"/>
                        </a:rPr>
                        <a:t>C</a:t>
                      </a:r>
                      <a:r>
                        <a:rPr sz="700" b="1" i="1" spc="5" dirty="0">
                          <a:solidFill>
                            <a:srgbClr val="00A650"/>
                          </a:solidFill>
                          <a:latin typeface="Segoe UI"/>
                          <a:cs typeface="Segoe UI"/>
                        </a:rPr>
                        <a:t>2</a:t>
                      </a:r>
                      <a:endParaRPr sz="700">
                        <a:latin typeface="Segoe UI"/>
                        <a:cs typeface="Segoe UI"/>
                      </a:endParaRPr>
                    </a:p>
                  </a:txBody>
                  <a:tcPr marL="0" marR="0" marT="48895"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C2D79B"/>
                    </a:solidFill>
                  </a:tcPr>
                </a:tc>
                <a:tc>
                  <a:txBody>
                    <a:bodyPr/>
                    <a:lstStyle/>
                    <a:p>
                      <a:pPr algn="ctr">
                        <a:lnSpc>
                          <a:spcPct val="100000"/>
                        </a:lnSpc>
                        <a:spcBef>
                          <a:spcPts val="385"/>
                        </a:spcBef>
                      </a:pPr>
                      <a:r>
                        <a:rPr sz="1650" b="1" i="1" spc="7" baseline="5050" dirty="0">
                          <a:solidFill>
                            <a:srgbClr val="00A650"/>
                          </a:solidFill>
                          <a:latin typeface="Segoe UI"/>
                          <a:cs typeface="Segoe UI"/>
                        </a:rPr>
                        <a:t>C</a:t>
                      </a:r>
                      <a:r>
                        <a:rPr sz="700" b="1" i="1" spc="5" dirty="0">
                          <a:solidFill>
                            <a:srgbClr val="00A650"/>
                          </a:solidFill>
                          <a:latin typeface="Segoe UI"/>
                          <a:cs typeface="Segoe UI"/>
                        </a:rPr>
                        <a:t>3</a:t>
                      </a:r>
                      <a:endParaRPr sz="700">
                        <a:latin typeface="Segoe UI"/>
                        <a:cs typeface="Segoe UI"/>
                      </a:endParaRPr>
                    </a:p>
                  </a:txBody>
                  <a:tcPr marL="0" marR="0" marT="48895"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C2D79B"/>
                    </a:solidFill>
                  </a:tcPr>
                </a:tc>
                <a:extLst>
                  <a:ext uri="{0D108BD9-81ED-4DB2-BD59-A6C34878D82A}">
                    <a16:rowId xmlns:a16="http://schemas.microsoft.com/office/drawing/2014/main" val="10001"/>
                  </a:ext>
                </a:extLst>
              </a:tr>
              <a:tr h="242315">
                <a:tc>
                  <a:txBody>
                    <a:bodyPr/>
                    <a:lstStyle/>
                    <a:p>
                      <a:pPr algn="ctr">
                        <a:lnSpc>
                          <a:spcPct val="100000"/>
                        </a:lnSpc>
                        <a:spcBef>
                          <a:spcPts val="290"/>
                        </a:spcBef>
                      </a:pPr>
                      <a:r>
                        <a:rPr sz="1100" i="1" dirty="0">
                          <a:latin typeface="Segoe UI"/>
                          <a:cs typeface="Segoe UI"/>
                        </a:rPr>
                        <a:t>A</a:t>
                      </a:r>
                      <a:endParaRPr sz="1100">
                        <a:latin typeface="Segoe UI"/>
                        <a:cs typeface="Segoe UI"/>
                      </a:endParaRPr>
                    </a:p>
                  </a:txBody>
                  <a:tcPr marL="0" marR="0" marT="36830"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EAF1DD"/>
                    </a:solidFill>
                  </a:tcPr>
                </a:tc>
                <a:tc>
                  <a:txBody>
                    <a:bodyPr/>
                    <a:lstStyle/>
                    <a:p>
                      <a:pPr algn="ctr">
                        <a:lnSpc>
                          <a:spcPct val="100000"/>
                        </a:lnSpc>
                        <a:spcBef>
                          <a:spcPts val="290"/>
                        </a:spcBef>
                      </a:pPr>
                      <a:r>
                        <a:rPr sz="1100" i="1" spc="15" dirty="0">
                          <a:latin typeface="Segoe UI"/>
                          <a:cs typeface="Segoe UI"/>
                        </a:rPr>
                        <a:t>-10,000</a:t>
                      </a:r>
                      <a:endParaRPr sz="1100">
                        <a:latin typeface="Segoe UI"/>
                        <a:cs typeface="Segoe UI"/>
                      </a:endParaRPr>
                    </a:p>
                  </a:txBody>
                  <a:tcPr marL="0" marR="0" marT="36830"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EAF1DD"/>
                    </a:solidFill>
                  </a:tcPr>
                </a:tc>
                <a:tc>
                  <a:txBody>
                    <a:bodyPr/>
                    <a:lstStyle/>
                    <a:p>
                      <a:pPr algn="ctr">
                        <a:lnSpc>
                          <a:spcPct val="100000"/>
                        </a:lnSpc>
                        <a:spcBef>
                          <a:spcPts val="290"/>
                        </a:spcBef>
                      </a:pPr>
                      <a:r>
                        <a:rPr sz="1100" i="1" spc="15" dirty="0">
                          <a:latin typeface="Segoe UI"/>
                          <a:cs typeface="Segoe UI"/>
                        </a:rPr>
                        <a:t>+10,000</a:t>
                      </a:r>
                      <a:endParaRPr sz="1100">
                        <a:latin typeface="Segoe UI"/>
                        <a:cs typeface="Segoe UI"/>
                      </a:endParaRPr>
                    </a:p>
                  </a:txBody>
                  <a:tcPr marL="0" marR="0" marT="36830"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EAF1DD"/>
                    </a:solidFill>
                  </a:tcPr>
                </a:tc>
                <a:tc>
                  <a:txBody>
                    <a:bodyPr/>
                    <a:lstStyle/>
                    <a:p>
                      <a:pPr>
                        <a:lnSpc>
                          <a:spcPct val="100000"/>
                        </a:lnSpc>
                      </a:pPr>
                      <a:endParaRPr sz="1000">
                        <a:latin typeface="Times New Roman"/>
                        <a:cs typeface="Times New Roman"/>
                      </a:endParaRPr>
                    </a:p>
                  </a:txBody>
                  <a:tcPr marL="0" marR="0" marT="0"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EAF1DD"/>
                    </a:solidFill>
                  </a:tcPr>
                </a:tc>
                <a:tc>
                  <a:txBody>
                    <a:bodyPr/>
                    <a:lstStyle/>
                    <a:p>
                      <a:pPr>
                        <a:lnSpc>
                          <a:spcPct val="100000"/>
                        </a:lnSpc>
                      </a:pPr>
                      <a:endParaRPr sz="1000">
                        <a:latin typeface="Times New Roman"/>
                        <a:cs typeface="Times New Roman"/>
                      </a:endParaRPr>
                    </a:p>
                  </a:txBody>
                  <a:tcPr marL="0" marR="0" marT="0"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EAF1DD"/>
                    </a:solidFill>
                  </a:tcPr>
                </a:tc>
                <a:extLst>
                  <a:ext uri="{0D108BD9-81ED-4DB2-BD59-A6C34878D82A}">
                    <a16:rowId xmlns:a16="http://schemas.microsoft.com/office/drawing/2014/main" val="10002"/>
                  </a:ext>
                </a:extLst>
              </a:tr>
              <a:tr h="242316">
                <a:tc>
                  <a:txBody>
                    <a:bodyPr/>
                    <a:lstStyle/>
                    <a:p>
                      <a:pPr algn="ctr">
                        <a:lnSpc>
                          <a:spcPct val="100000"/>
                        </a:lnSpc>
                        <a:spcBef>
                          <a:spcPts val="290"/>
                        </a:spcBef>
                      </a:pPr>
                      <a:r>
                        <a:rPr sz="1100" i="1" dirty="0">
                          <a:latin typeface="Segoe UI"/>
                          <a:cs typeface="Segoe UI"/>
                        </a:rPr>
                        <a:t>B</a:t>
                      </a:r>
                      <a:endParaRPr sz="1100">
                        <a:latin typeface="Segoe UI"/>
                        <a:cs typeface="Segoe UI"/>
                      </a:endParaRPr>
                    </a:p>
                  </a:txBody>
                  <a:tcPr marL="0" marR="0" marT="36830"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EAF1DD"/>
                    </a:solidFill>
                  </a:tcPr>
                </a:tc>
                <a:tc>
                  <a:txBody>
                    <a:bodyPr/>
                    <a:lstStyle/>
                    <a:p>
                      <a:pPr algn="ctr">
                        <a:lnSpc>
                          <a:spcPct val="100000"/>
                        </a:lnSpc>
                        <a:spcBef>
                          <a:spcPts val="290"/>
                        </a:spcBef>
                      </a:pPr>
                      <a:r>
                        <a:rPr sz="1100" i="1" spc="15" dirty="0">
                          <a:latin typeface="Segoe UI"/>
                          <a:cs typeface="Segoe UI"/>
                        </a:rPr>
                        <a:t>-10,000</a:t>
                      </a:r>
                      <a:endParaRPr sz="1100">
                        <a:latin typeface="Segoe UI"/>
                        <a:cs typeface="Segoe UI"/>
                      </a:endParaRPr>
                    </a:p>
                  </a:txBody>
                  <a:tcPr marL="0" marR="0" marT="36830"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EAF1DD"/>
                    </a:solidFill>
                  </a:tcPr>
                </a:tc>
                <a:tc>
                  <a:txBody>
                    <a:bodyPr/>
                    <a:lstStyle/>
                    <a:p>
                      <a:pPr algn="ctr">
                        <a:lnSpc>
                          <a:spcPct val="100000"/>
                        </a:lnSpc>
                        <a:spcBef>
                          <a:spcPts val="290"/>
                        </a:spcBef>
                      </a:pPr>
                      <a:r>
                        <a:rPr sz="1100" i="1" spc="15" dirty="0">
                          <a:latin typeface="Segoe UI"/>
                          <a:cs typeface="Segoe UI"/>
                        </a:rPr>
                        <a:t>+7,500</a:t>
                      </a:r>
                      <a:endParaRPr sz="1100">
                        <a:latin typeface="Segoe UI"/>
                        <a:cs typeface="Segoe UI"/>
                      </a:endParaRPr>
                    </a:p>
                  </a:txBody>
                  <a:tcPr marL="0" marR="0" marT="36830"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EAF1DD"/>
                    </a:solidFill>
                  </a:tcPr>
                </a:tc>
                <a:tc>
                  <a:txBody>
                    <a:bodyPr/>
                    <a:lstStyle/>
                    <a:p>
                      <a:pPr algn="ctr">
                        <a:lnSpc>
                          <a:spcPct val="100000"/>
                        </a:lnSpc>
                        <a:spcBef>
                          <a:spcPts val="290"/>
                        </a:spcBef>
                      </a:pPr>
                      <a:r>
                        <a:rPr sz="1100" i="1" spc="15" dirty="0">
                          <a:latin typeface="Segoe UI"/>
                          <a:cs typeface="Segoe UI"/>
                        </a:rPr>
                        <a:t>+7,500</a:t>
                      </a:r>
                      <a:endParaRPr sz="1100">
                        <a:latin typeface="Segoe UI"/>
                        <a:cs typeface="Segoe UI"/>
                      </a:endParaRPr>
                    </a:p>
                  </a:txBody>
                  <a:tcPr marL="0" marR="0" marT="36830"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EAF1DD"/>
                    </a:solidFill>
                  </a:tcPr>
                </a:tc>
                <a:tc>
                  <a:txBody>
                    <a:bodyPr/>
                    <a:lstStyle/>
                    <a:p>
                      <a:pPr>
                        <a:lnSpc>
                          <a:spcPct val="100000"/>
                        </a:lnSpc>
                      </a:pPr>
                      <a:endParaRPr sz="1000">
                        <a:latin typeface="Times New Roman"/>
                        <a:cs typeface="Times New Roman"/>
                      </a:endParaRPr>
                    </a:p>
                  </a:txBody>
                  <a:tcPr marL="0" marR="0" marT="0"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EAF1DD"/>
                    </a:solidFill>
                  </a:tcPr>
                </a:tc>
                <a:extLst>
                  <a:ext uri="{0D108BD9-81ED-4DB2-BD59-A6C34878D82A}">
                    <a16:rowId xmlns:a16="http://schemas.microsoft.com/office/drawing/2014/main" val="10003"/>
                  </a:ext>
                </a:extLst>
              </a:tr>
              <a:tr h="243839">
                <a:tc>
                  <a:txBody>
                    <a:bodyPr/>
                    <a:lstStyle/>
                    <a:p>
                      <a:pPr algn="ctr">
                        <a:lnSpc>
                          <a:spcPct val="100000"/>
                        </a:lnSpc>
                        <a:spcBef>
                          <a:spcPts val="300"/>
                        </a:spcBef>
                      </a:pPr>
                      <a:r>
                        <a:rPr sz="1100" i="1" dirty="0">
                          <a:latin typeface="Segoe UI"/>
                          <a:cs typeface="Segoe UI"/>
                        </a:rPr>
                        <a:t>C</a:t>
                      </a:r>
                      <a:endParaRPr sz="1100">
                        <a:latin typeface="Segoe UI"/>
                        <a:cs typeface="Segoe UI"/>
                      </a:endParaRPr>
                    </a:p>
                  </a:txBody>
                  <a:tcPr marL="0" marR="0" marT="38100"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EAF1DD"/>
                    </a:solidFill>
                  </a:tcPr>
                </a:tc>
                <a:tc>
                  <a:txBody>
                    <a:bodyPr/>
                    <a:lstStyle/>
                    <a:p>
                      <a:pPr algn="ctr">
                        <a:lnSpc>
                          <a:spcPct val="100000"/>
                        </a:lnSpc>
                        <a:spcBef>
                          <a:spcPts val="300"/>
                        </a:spcBef>
                      </a:pPr>
                      <a:r>
                        <a:rPr sz="1100" i="1" spc="15" dirty="0">
                          <a:latin typeface="Segoe UI"/>
                          <a:cs typeface="Segoe UI"/>
                        </a:rPr>
                        <a:t>-10,000</a:t>
                      </a:r>
                      <a:endParaRPr sz="1100">
                        <a:latin typeface="Segoe UI"/>
                        <a:cs typeface="Segoe UI"/>
                      </a:endParaRPr>
                    </a:p>
                  </a:txBody>
                  <a:tcPr marL="0" marR="0" marT="38100"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EAF1DD"/>
                    </a:solidFill>
                  </a:tcPr>
                </a:tc>
                <a:tc>
                  <a:txBody>
                    <a:bodyPr/>
                    <a:lstStyle/>
                    <a:p>
                      <a:pPr algn="ctr">
                        <a:lnSpc>
                          <a:spcPct val="100000"/>
                        </a:lnSpc>
                        <a:spcBef>
                          <a:spcPts val="300"/>
                        </a:spcBef>
                      </a:pPr>
                      <a:r>
                        <a:rPr sz="1100" i="1" spc="15" dirty="0">
                          <a:latin typeface="Segoe UI"/>
                          <a:cs typeface="Segoe UI"/>
                        </a:rPr>
                        <a:t>+2,000</a:t>
                      </a:r>
                      <a:endParaRPr sz="1100">
                        <a:latin typeface="Segoe UI"/>
                        <a:cs typeface="Segoe UI"/>
                      </a:endParaRPr>
                    </a:p>
                  </a:txBody>
                  <a:tcPr marL="0" marR="0" marT="38100"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EAF1DD"/>
                    </a:solidFill>
                  </a:tcPr>
                </a:tc>
                <a:tc>
                  <a:txBody>
                    <a:bodyPr/>
                    <a:lstStyle/>
                    <a:p>
                      <a:pPr algn="ctr">
                        <a:lnSpc>
                          <a:spcPct val="100000"/>
                        </a:lnSpc>
                        <a:spcBef>
                          <a:spcPts val="300"/>
                        </a:spcBef>
                      </a:pPr>
                      <a:r>
                        <a:rPr sz="1100" i="1" spc="15" dirty="0">
                          <a:latin typeface="Segoe UI"/>
                          <a:cs typeface="Segoe UI"/>
                        </a:rPr>
                        <a:t>+4,000</a:t>
                      </a:r>
                      <a:endParaRPr sz="1100">
                        <a:latin typeface="Segoe UI"/>
                        <a:cs typeface="Segoe UI"/>
                      </a:endParaRPr>
                    </a:p>
                  </a:txBody>
                  <a:tcPr marL="0" marR="0" marT="38100"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EAF1DD"/>
                    </a:solidFill>
                  </a:tcPr>
                </a:tc>
                <a:tc>
                  <a:txBody>
                    <a:bodyPr/>
                    <a:lstStyle/>
                    <a:p>
                      <a:pPr algn="ctr">
                        <a:lnSpc>
                          <a:spcPct val="100000"/>
                        </a:lnSpc>
                        <a:spcBef>
                          <a:spcPts val="300"/>
                        </a:spcBef>
                      </a:pPr>
                      <a:r>
                        <a:rPr sz="1100" i="1" spc="15" dirty="0">
                          <a:latin typeface="Segoe UI"/>
                          <a:cs typeface="Segoe UI"/>
                        </a:rPr>
                        <a:t>+12,000</a:t>
                      </a:r>
                      <a:endParaRPr sz="1100">
                        <a:latin typeface="Segoe UI"/>
                        <a:cs typeface="Segoe UI"/>
                      </a:endParaRPr>
                    </a:p>
                  </a:txBody>
                  <a:tcPr marL="0" marR="0" marT="38100"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EAF1DD"/>
                    </a:solidFill>
                  </a:tcPr>
                </a:tc>
                <a:extLst>
                  <a:ext uri="{0D108BD9-81ED-4DB2-BD59-A6C34878D82A}">
                    <a16:rowId xmlns:a16="http://schemas.microsoft.com/office/drawing/2014/main" val="10004"/>
                  </a:ext>
                </a:extLst>
              </a:tr>
              <a:tr h="242315">
                <a:tc>
                  <a:txBody>
                    <a:bodyPr/>
                    <a:lstStyle/>
                    <a:p>
                      <a:pPr algn="ctr">
                        <a:lnSpc>
                          <a:spcPct val="100000"/>
                        </a:lnSpc>
                        <a:spcBef>
                          <a:spcPts val="290"/>
                        </a:spcBef>
                      </a:pPr>
                      <a:r>
                        <a:rPr sz="1100" i="1" dirty="0">
                          <a:latin typeface="Segoe UI"/>
                          <a:cs typeface="Segoe UI"/>
                        </a:rPr>
                        <a:t>D</a:t>
                      </a:r>
                      <a:endParaRPr sz="1100">
                        <a:latin typeface="Segoe UI"/>
                        <a:cs typeface="Segoe UI"/>
                      </a:endParaRPr>
                    </a:p>
                  </a:txBody>
                  <a:tcPr marL="0" marR="0" marT="36830"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EAF1DD"/>
                    </a:solidFill>
                  </a:tcPr>
                </a:tc>
                <a:tc>
                  <a:txBody>
                    <a:bodyPr/>
                    <a:lstStyle/>
                    <a:p>
                      <a:pPr algn="ctr">
                        <a:lnSpc>
                          <a:spcPct val="100000"/>
                        </a:lnSpc>
                        <a:spcBef>
                          <a:spcPts val="290"/>
                        </a:spcBef>
                      </a:pPr>
                      <a:r>
                        <a:rPr sz="1100" i="1" spc="15" dirty="0">
                          <a:latin typeface="Segoe UI"/>
                          <a:cs typeface="Segoe UI"/>
                        </a:rPr>
                        <a:t>-10,000</a:t>
                      </a:r>
                      <a:endParaRPr sz="1100">
                        <a:latin typeface="Segoe UI"/>
                        <a:cs typeface="Segoe UI"/>
                      </a:endParaRPr>
                    </a:p>
                  </a:txBody>
                  <a:tcPr marL="0" marR="0" marT="36830"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EAF1DD"/>
                    </a:solidFill>
                  </a:tcPr>
                </a:tc>
                <a:tc>
                  <a:txBody>
                    <a:bodyPr/>
                    <a:lstStyle/>
                    <a:p>
                      <a:pPr algn="ctr">
                        <a:lnSpc>
                          <a:spcPct val="100000"/>
                        </a:lnSpc>
                        <a:spcBef>
                          <a:spcPts val="290"/>
                        </a:spcBef>
                      </a:pPr>
                      <a:r>
                        <a:rPr sz="1100" i="1" spc="15" dirty="0">
                          <a:latin typeface="Segoe UI"/>
                          <a:cs typeface="Segoe UI"/>
                        </a:rPr>
                        <a:t>+10,000</a:t>
                      </a:r>
                      <a:endParaRPr sz="1100">
                        <a:latin typeface="Segoe UI"/>
                        <a:cs typeface="Segoe UI"/>
                      </a:endParaRPr>
                    </a:p>
                  </a:txBody>
                  <a:tcPr marL="0" marR="0" marT="36830"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EAF1DD"/>
                    </a:solidFill>
                  </a:tcPr>
                </a:tc>
                <a:tc>
                  <a:txBody>
                    <a:bodyPr/>
                    <a:lstStyle/>
                    <a:p>
                      <a:pPr algn="ctr">
                        <a:lnSpc>
                          <a:spcPct val="100000"/>
                        </a:lnSpc>
                        <a:spcBef>
                          <a:spcPts val="290"/>
                        </a:spcBef>
                      </a:pPr>
                      <a:r>
                        <a:rPr sz="1100" i="1" spc="15" dirty="0">
                          <a:latin typeface="Segoe UI"/>
                          <a:cs typeface="Segoe UI"/>
                        </a:rPr>
                        <a:t>+3,000</a:t>
                      </a:r>
                      <a:endParaRPr sz="1100">
                        <a:latin typeface="Segoe UI"/>
                        <a:cs typeface="Segoe UI"/>
                      </a:endParaRPr>
                    </a:p>
                  </a:txBody>
                  <a:tcPr marL="0" marR="0" marT="36830"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EAF1DD"/>
                    </a:solidFill>
                  </a:tcPr>
                </a:tc>
                <a:tc>
                  <a:txBody>
                    <a:bodyPr/>
                    <a:lstStyle/>
                    <a:p>
                      <a:pPr algn="ctr">
                        <a:lnSpc>
                          <a:spcPct val="100000"/>
                        </a:lnSpc>
                        <a:spcBef>
                          <a:spcPts val="290"/>
                        </a:spcBef>
                      </a:pPr>
                      <a:r>
                        <a:rPr sz="1100" i="1" spc="15" dirty="0">
                          <a:latin typeface="Segoe UI"/>
                          <a:cs typeface="Segoe UI"/>
                        </a:rPr>
                        <a:t>+3,000</a:t>
                      </a:r>
                      <a:endParaRPr sz="1100">
                        <a:latin typeface="Segoe UI"/>
                        <a:cs typeface="Segoe UI"/>
                      </a:endParaRPr>
                    </a:p>
                  </a:txBody>
                  <a:tcPr marL="0" marR="0" marT="36830"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EAF1DD"/>
                    </a:solidFill>
                  </a:tcPr>
                </a:tc>
                <a:extLst>
                  <a:ext uri="{0D108BD9-81ED-4DB2-BD59-A6C34878D82A}">
                    <a16:rowId xmlns:a16="http://schemas.microsoft.com/office/drawing/2014/main" val="10005"/>
                  </a:ext>
                </a:extLst>
              </a:tr>
            </a:tbl>
          </a:graphicData>
        </a:graphic>
      </p:graphicFrame>
      <p:sp>
        <p:nvSpPr>
          <p:cNvPr id="10" name="object 10"/>
          <p:cNvSpPr txBox="1"/>
          <p:nvPr/>
        </p:nvSpPr>
        <p:spPr>
          <a:xfrm>
            <a:off x="901700" y="4892154"/>
            <a:ext cx="5285105" cy="1031875"/>
          </a:xfrm>
          <a:prstGeom prst="rect">
            <a:avLst/>
          </a:prstGeom>
        </p:spPr>
        <p:txBody>
          <a:bodyPr vert="horz" wrap="square" lIns="0" tIns="12700" rIns="0" bIns="0" rtlCol="0">
            <a:spAutoFit/>
          </a:bodyPr>
          <a:lstStyle/>
          <a:p>
            <a:pPr marL="377825" marR="5080" indent="-365760" algn="just">
              <a:lnSpc>
                <a:spcPct val="110900"/>
              </a:lnSpc>
              <a:spcBef>
                <a:spcPts val="100"/>
              </a:spcBef>
              <a:buAutoNum type="alphaLcParenBoth"/>
              <a:tabLst>
                <a:tab pos="378460" algn="l"/>
              </a:tabLst>
            </a:pPr>
            <a:r>
              <a:rPr sz="1100" i="1" spc="-5" dirty="0">
                <a:latin typeface="Segoe UI"/>
                <a:cs typeface="Segoe UI"/>
              </a:rPr>
              <a:t>ANALYSE the </a:t>
            </a:r>
            <a:r>
              <a:rPr sz="1100" i="1" dirty="0">
                <a:latin typeface="Segoe UI"/>
                <a:cs typeface="Segoe UI"/>
              </a:rPr>
              <a:t>rank </a:t>
            </a:r>
            <a:r>
              <a:rPr sz="1100" i="1" spc="-5" dirty="0">
                <a:latin typeface="Segoe UI"/>
                <a:cs typeface="Segoe UI"/>
              </a:rPr>
              <a:t>the projects according </a:t>
            </a:r>
            <a:r>
              <a:rPr sz="1100" i="1" dirty="0">
                <a:latin typeface="Segoe UI"/>
                <a:cs typeface="Segoe UI"/>
              </a:rPr>
              <a:t>to each </a:t>
            </a:r>
            <a:r>
              <a:rPr sz="1100" i="1" spc="-5" dirty="0">
                <a:latin typeface="Segoe UI"/>
                <a:cs typeface="Segoe UI"/>
              </a:rPr>
              <a:t>of </a:t>
            </a:r>
            <a:r>
              <a:rPr sz="1100" i="1" dirty="0">
                <a:latin typeface="Segoe UI"/>
                <a:cs typeface="Segoe UI"/>
              </a:rPr>
              <a:t>the </a:t>
            </a:r>
            <a:r>
              <a:rPr sz="1100" i="1" spc="-5" dirty="0">
                <a:latin typeface="Segoe UI"/>
                <a:cs typeface="Segoe UI"/>
              </a:rPr>
              <a:t>following methods: (i)  Payback, (ii) </a:t>
            </a:r>
            <a:r>
              <a:rPr sz="1100" i="1" dirty="0">
                <a:latin typeface="Segoe UI"/>
                <a:cs typeface="Segoe UI"/>
              </a:rPr>
              <a:t>ARR, </a:t>
            </a:r>
            <a:r>
              <a:rPr sz="1100" i="1" spc="-5" dirty="0">
                <a:latin typeface="Segoe UI"/>
                <a:cs typeface="Segoe UI"/>
              </a:rPr>
              <a:t>(iii) IRR </a:t>
            </a:r>
            <a:r>
              <a:rPr sz="1100" i="1" dirty="0">
                <a:latin typeface="Segoe UI"/>
                <a:cs typeface="Segoe UI"/>
              </a:rPr>
              <a:t>and </a:t>
            </a:r>
            <a:r>
              <a:rPr sz="1100" i="1" spc="-5" dirty="0">
                <a:latin typeface="Segoe UI"/>
                <a:cs typeface="Segoe UI"/>
              </a:rPr>
              <a:t>(iv) </a:t>
            </a:r>
            <a:r>
              <a:rPr sz="1100" i="1" dirty="0">
                <a:latin typeface="Segoe UI"/>
                <a:cs typeface="Segoe UI"/>
              </a:rPr>
              <a:t>NPV, </a:t>
            </a:r>
            <a:r>
              <a:rPr sz="1100" i="1" spc="-5" dirty="0">
                <a:latin typeface="Segoe UI"/>
                <a:cs typeface="Segoe UI"/>
              </a:rPr>
              <a:t>assuming discount rates of 10 and </a:t>
            </a:r>
            <a:r>
              <a:rPr sz="1100" i="1" dirty="0">
                <a:latin typeface="Segoe UI"/>
                <a:cs typeface="Segoe UI"/>
              </a:rPr>
              <a:t>30 per  cent.</a:t>
            </a:r>
            <a:endParaRPr sz="1100">
              <a:latin typeface="Segoe UI"/>
              <a:cs typeface="Segoe UI"/>
            </a:endParaRPr>
          </a:p>
          <a:p>
            <a:pPr marL="378460" marR="7620" indent="-365760" algn="just">
              <a:lnSpc>
                <a:spcPct val="110900"/>
              </a:lnSpc>
              <a:spcBef>
                <a:spcPts val="600"/>
              </a:spcBef>
              <a:buAutoNum type="alphaLcParenBoth"/>
              <a:tabLst>
                <a:tab pos="379095" algn="l"/>
              </a:tabLst>
            </a:pPr>
            <a:r>
              <a:rPr sz="1100" i="1" spc="-5" dirty="0">
                <a:latin typeface="Segoe UI"/>
                <a:cs typeface="Segoe UI"/>
              </a:rPr>
              <a:t>Assuming </a:t>
            </a:r>
            <a:r>
              <a:rPr sz="1100" i="1" dirty="0">
                <a:latin typeface="Segoe UI"/>
                <a:cs typeface="Segoe UI"/>
              </a:rPr>
              <a:t>the </a:t>
            </a:r>
            <a:r>
              <a:rPr sz="1100" i="1" spc="-5" dirty="0">
                <a:latin typeface="Segoe UI"/>
                <a:cs typeface="Segoe UI"/>
              </a:rPr>
              <a:t>projects are independent, which one should </a:t>
            </a:r>
            <a:r>
              <a:rPr sz="1100" i="1" dirty="0">
                <a:latin typeface="Segoe UI"/>
                <a:cs typeface="Segoe UI"/>
              </a:rPr>
              <a:t>be </a:t>
            </a:r>
            <a:r>
              <a:rPr sz="1100" i="1" spc="-5" dirty="0">
                <a:latin typeface="Segoe UI"/>
                <a:cs typeface="Segoe UI"/>
              </a:rPr>
              <a:t>accepted? If </a:t>
            </a:r>
            <a:r>
              <a:rPr sz="1100" i="1" dirty="0">
                <a:latin typeface="Segoe UI"/>
                <a:cs typeface="Segoe UI"/>
              </a:rPr>
              <a:t>the  </a:t>
            </a:r>
            <a:r>
              <a:rPr sz="1100" i="1" spc="-5" dirty="0">
                <a:latin typeface="Segoe UI"/>
                <a:cs typeface="Segoe UI"/>
              </a:rPr>
              <a:t>projects are mutually exclusive, IDENTIFY which project </a:t>
            </a:r>
            <a:r>
              <a:rPr sz="1100" i="1" dirty="0">
                <a:latin typeface="Segoe UI"/>
                <a:cs typeface="Segoe UI"/>
              </a:rPr>
              <a:t>is the</a:t>
            </a:r>
            <a:r>
              <a:rPr sz="1100" i="1" spc="15" dirty="0">
                <a:latin typeface="Segoe UI"/>
                <a:cs typeface="Segoe UI"/>
              </a:rPr>
              <a:t> </a:t>
            </a:r>
            <a:r>
              <a:rPr sz="1100" i="1" spc="-5" dirty="0">
                <a:latin typeface="Segoe UI"/>
                <a:cs typeface="Segoe UI"/>
              </a:rPr>
              <a:t>best?</a:t>
            </a:r>
            <a:endParaRPr sz="1100">
              <a:latin typeface="Segoe UI"/>
              <a:cs typeface="Segoe UI"/>
            </a:endParaRPr>
          </a:p>
        </p:txBody>
      </p:sp>
      <p:sp>
        <p:nvSpPr>
          <p:cNvPr id="11" name="object 11"/>
          <p:cNvSpPr txBox="1"/>
          <p:nvPr/>
        </p:nvSpPr>
        <p:spPr>
          <a:xfrm>
            <a:off x="896111" y="5996940"/>
            <a:ext cx="5294630" cy="189230"/>
          </a:xfrm>
          <a:prstGeom prst="rect">
            <a:avLst/>
          </a:prstGeom>
          <a:solidFill>
            <a:srgbClr val="C2D69B"/>
          </a:solidFill>
        </p:spPr>
        <p:txBody>
          <a:bodyPr vert="horz" wrap="square" lIns="0" tIns="10795" rIns="0" bIns="0" rtlCol="0">
            <a:spAutoFit/>
          </a:bodyPr>
          <a:lstStyle/>
          <a:p>
            <a:pPr marL="17780">
              <a:lnSpc>
                <a:spcPct val="100000"/>
              </a:lnSpc>
              <a:spcBef>
                <a:spcPts val="85"/>
              </a:spcBef>
            </a:pPr>
            <a:r>
              <a:rPr sz="1100" b="1" spc="-5" dirty="0">
                <a:solidFill>
                  <a:srgbClr val="00A650"/>
                </a:solidFill>
                <a:latin typeface="Segoe UI Black"/>
                <a:cs typeface="Segoe UI Black"/>
              </a:rPr>
              <a:t>SOLUTION</a:t>
            </a:r>
            <a:endParaRPr sz="1100">
              <a:latin typeface="Segoe UI Black"/>
              <a:cs typeface="Segoe UI Black"/>
            </a:endParaRPr>
          </a:p>
        </p:txBody>
      </p:sp>
      <p:sp>
        <p:nvSpPr>
          <p:cNvPr id="12" name="object 12"/>
          <p:cNvSpPr txBox="1"/>
          <p:nvPr/>
        </p:nvSpPr>
        <p:spPr>
          <a:xfrm>
            <a:off x="901700" y="6163096"/>
            <a:ext cx="3160395" cy="812165"/>
          </a:xfrm>
          <a:prstGeom prst="rect">
            <a:avLst/>
          </a:prstGeom>
        </p:spPr>
        <p:txBody>
          <a:bodyPr vert="horz" wrap="square" lIns="0" tIns="106680" rIns="0" bIns="0" rtlCol="0">
            <a:spAutoFit/>
          </a:bodyPr>
          <a:lstStyle/>
          <a:p>
            <a:pPr marL="12700">
              <a:lnSpc>
                <a:spcPct val="100000"/>
              </a:lnSpc>
              <a:spcBef>
                <a:spcPts val="840"/>
              </a:spcBef>
              <a:tabLst>
                <a:tab pos="561340" algn="l"/>
              </a:tabLst>
            </a:pPr>
            <a:r>
              <a:rPr sz="1100" b="1" dirty="0">
                <a:latin typeface="Segoe UI"/>
                <a:cs typeface="Segoe UI"/>
              </a:rPr>
              <a:t>(a) </a:t>
            </a:r>
            <a:r>
              <a:rPr sz="1100" b="1" spc="145" dirty="0">
                <a:latin typeface="Segoe UI"/>
                <a:cs typeface="Segoe UI"/>
              </a:rPr>
              <a:t> </a:t>
            </a:r>
            <a:r>
              <a:rPr sz="1100" b="1" spc="-5" dirty="0">
                <a:latin typeface="Segoe UI"/>
                <a:cs typeface="Segoe UI"/>
              </a:rPr>
              <a:t>(i)	</a:t>
            </a:r>
            <a:r>
              <a:rPr sz="1100" b="1" dirty="0">
                <a:latin typeface="Segoe UI"/>
                <a:cs typeface="Segoe UI"/>
              </a:rPr>
              <a:t>Payback</a:t>
            </a:r>
            <a:r>
              <a:rPr sz="1100" b="1" spc="-10" dirty="0">
                <a:latin typeface="Segoe UI"/>
                <a:cs typeface="Segoe UI"/>
              </a:rPr>
              <a:t> </a:t>
            </a:r>
            <a:r>
              <a:rPr sz="1100" b="1" spc="-5" dirty="0">
                <a:latin typeface="Segoe UI"/>
                <a:cs typeface="Segoe UI"/>
              </a:rPr>
              <a:t>Period</a:t>
            </a:r>
            <a:endParaRPr sz="1100">
              <a:latin typeface="Segoe UI"/>
              <a:cs typeface="Segoe UI"/>
            </a:endParaRPr>
          </a:p>
          <a:p>
            <a:pPr marL="744220" marR="5080" indent="-635">
              <a:lnSpc>
                <a:spcPct val="156400"/>
              </a:lnSpc>
            </a:pPr>
            <a:r>
              <a:rPr sz="1100" spc="-5" dirty="0">
                <a:latin typeface="Segoe UI"/>
                <a:cs typeface="Segoe UI"/>
              </a:rPr>
              <a:t>Project </a:t>
            </a:r>
            <a:r>
              <a:rPr sz="1100" dirty="0">
                <a:latin typeface="Segoe UI"/>
                <a:cs typeface="Segoe UI"/>
              </a:rPr>
              <a:t>A : </a:t>
            </a:r>
            <a:r>
              <a:rPr sz="1100" spc="-5" dirty="0">
                <a:latin typeface="Segoe UI"/>
                <a:cs typeface="Segoe UI"/>
              </a:rPr>
              <a:t>10,000/10,000 </a:t>
            </a:r>
            <a:r>
              <a:rPr sz="1100" dirty="0">
                <a:latin typeface="Segoe UI"/>
                <a:cs typeface="Segoe UI"/>
              </a:rPr>
              <a:t>= 1 </a:t>
            </a:r>
            <a:r>
              <a:rPr sz="1100" spc="-5" dirty="0">
                <a:latin typeface="Segoe UI"/>
                <a:cs typeface="Segoe UI"/>
              </a:rPr>
              <a:t>year  Project </a:t>
            </a:r>
            <a:r>
              <a:rPr sz="1100" dirty="0">
                <a:latin typeface="Segoe UI"/>
                <a:cs typeface="Segoe UI"/>
              </a:rPr>
              <a:t>B: </a:t>
            </a:r>
            <a:r>
              <a:rPr sz="1100" spc="-5" dirty="0">
                <a:latin typeface="Segoe UI"/>
                <a:cs typeface="Segoe UI"/>
              </a:rPr>
              <a:t>10,000/7,500 </a:t>
            </a:r>
            <a:r>
              <a:rPr sz="1100" dirty="0">
                <a:latin typeface="Segoe UI"/>
                <a:cs typeface="Segoe UI"/>
              </a:rPr>
              <a:t>= 1 </a:t>
            </a:r>
            <a:r>
              <a:rPr sz="1100" spc="-5" dirty="0">
                <a:latin typeface="Segoe UI"/>
                <a:cs typeface="Segoe UI"/>
              </a:rPr>
              <a:t>1/3</a:t>
            </a:r>
            <a:r>
              <a:rPr sz="1100" spc="-45" dirty="0">
                <a:latin typeface="Segoe UI"/>
                <a:cs typeface="Segoe UI"/>
              </a:rPr>
              <a:t> </a:t>
            </a:r>
            <a:r>
              <a:rPr sz="1100" dirty="0">
                <a:latin typeface="Segoe UI"/>
                <a:cs typeface="Segoe UI"/>
              </a:rPr>
              <a:t>years.</a:t>
            </a:r>
            <a:endParaRPr sz="1100">
              <a:latin typeface="Segoe UI"/>
              <a:cs typeface="Segoe UI"/>
            </a:endParaRPr>
          </a:p>
        </p:txBody>
      </p:sp>
      <p:sp>
        <p:nvSpPr>
          <p:cNvPr id="13" name="object 13"/>
          <p:cNvSpPr txBox="1"/>
          <p:nvPr/>
        </p:nvSpPr>
        <p:spPr>
          <a:xfrm>
            <a:off x="3058452" y="7233253"/>
            <a:ext cx="433705" cy="193675"/>
          </a:xfrm>
          <a:prstGeom prst="rect">
            <a:avLst/>
          </a:prstGeom>
        </p:spPr>
        <p:txBody>
          <a:bodyPr vert="horz" wrap="square" lIns="0" tIns="12700" rIns="0" bIns="0" rtlCol="0">
            <a:spAutoFit/>
          </a:bodyPr>
          <a:lstStyle/>
          <a:p>
            <a:pPr marL="12700">
              <a:lnSpc>
                <a:spcPct val="100000"/>
              </a:lnSpc>
              <a:spcBef>
                <a:spcPts val="100"/>
              </a:spcBef>
            </a:pPr>
            <a:r>
              <a:rPr sz="1100" dirty="0">
                <a:latin typeface="Segoe UI"/>
                <a:cs typeface="Segoe UI"/>
              </a:rPr>
              <a:t>12</a:t>
            </a:r>
            <a:r>
              <a:rPr sz="1100" spc="-5" dirty="0">
                <a:latin typeface="Segoe UI"/>
                <a:cs typeface="Segoe UI"/>
              </a:rPr>
              <a:t>,</a:t>
            </a:r>
            <a:r>
              <a:rPr sz="1100" dirty="0">
                <a:latin typeface="Segoe UI"/>
                <a:cs typeface="Segoe UI"/>
              </a:rPr>
              <a:t>000</a:t>
            </a:r>
            <a:endParaRPr sz="1100">
              <a:latin typeface="Segoe UI"/>
              <a:cs typeface="Segoe UI"/>
            </a:endParaRPr>
          </a:p>
        </p:txBody>
      </p:sp>
      <p:sp>
        <p:nvSpPr>
          <p:cNvPr id="14" name="object 14"/>
          <p:cNvSpPr/>
          <p:nvPr/>
        </p:nvSpPr>
        <p:spPr>
          <a:xfrm>
            <a:off x="3965147" y="7249893"/>
            <a:ext cx="78740" cy="0"/>
          </a:xfrm>
          <a:custGeom>
            <a:avLst/>
            <a:gdLst/>
            <a:ahLst/>
            <a:cxnLst/>
            <a:rect l="l" t="t" r="r" b="b"/>
            <a:pathLst>
              <a:path w="78739">
                <a:moveTo>
                  <a:pt x="0" y="0"/>
                </a:moveTo>
                <a:lnTo>
                  <a:pt x="78546" y="0"/>
                </a:lnTo>
              </a:path>
            </a:pathLst>
          </a:custGeom>
          <a:ln w="6120">
            <a:solidFill>
              <a:srgbClr val="000000"/>
            </a:solidFill>
          </a:ln>
        </p:spPr>
        <p:txBody>
          <a:bodyPr wrap="square" lIns="0" tIns="0" rIns="0" bIns="0" rtlCol="0"/>
          <a:lstStyle/>
          <a:p>
            <a:endParaRPr/>
          </a:p>
        </p:txBody>
      </p:sp>
      <p:sp>
        <p:nvSpPr>
          <p:cNvPr id="15" name="object 15"/>
          <p:cNvSpPr txBox="1"/>
          <p:nvPr/>
        </p:nvSpPr>
        <p:spPr>
          <a:xfrm>
            <a:off x="3963334" y="7050848"/>
            <a:ext cx="90170" cy="187325"/>
          </a:xfrm>
          <a:prstGeom prst="rect">
            <a:avLst/>
          </a:prstGeom>
        </p:spPr>
        <p:txBody>
          <a:bodyPr vert="horz" wrap="square" lIns="0" tIns="13970" rIns="0" bIns="0" rtlCol="0">
            <a:spAutoFit/>
          </a:bodyPr>
          <a:lstStyle/>
          <a:p>
            <a:pPr marL="12700">
              <a:lnSpc>
                <a:spcPct val="100000"/>
              </a:lnSpc>
              <a:spcBef>
                <a:spcPts val="110"/>
              </a:spcBef>
            </a:pPr>
            <a:r>
              <a:rPr sz="1050" spc="25" dirty="0">
                <a:latin typeface="Arial Narrow"/>
                <a:cs typeface="Arial Narrow"/>
              </a:rPr>
              <a:t>1</a:t>
            </a:r>
            <a:endParaRPr sz="1050">
              <a:latin typeface="Arial Narrow"/>
              <a:cs typeface="Arial Narrow"/>
            </a:endParaRPr>
          </a:p>
        </p:txBody>
      </p:sp>
      <p:sp>
        <p:nvSpPr>
          <p:cNvPr id="16" name="object 16"/>
          <p:cNvSpPr txBox="1"/>
          <p:nvPr/>
        </p:nvSpPr>
        <p:spPr>
          <a:xfrm>
            <a:off x="1595485" y="7130644"/>
            <a:ext cx="2796540" cy="298450"/>
          </a:xfrm>
          <a:prstGeom prst="rect">
            <a:avLst/>
          </a:prstGeom>
        </p:spPr>
        <p:txBody>
          <a:bodyPr vert="horz" wrap="square" lIns="0" tIns="12700" rIns="0" bIns="0" rtlCol="0">
            <a:spAutoFit/>
          </a:bodyPr>
          <a:lstStyle/>
          <a:p>
            <a:pPr marL="50800">
              <a:lnSpc>
                <a:spcPts val="1100"/>
              </a:lnSpc>
              <a:spcBef>
                <a:spcPts val="100"/>
              </a:spcBef>
              <a:tabLst>
                <a:tab pos="2474595" algn="l"/>
              </a:tabLst>
            </a:pPr>
            <a:r>
              <a:rPr sz="1650" spc="-7" baseline="2525" dirty="0">
                <a:latin typeface="Segoe UI"/>
                <a:cs typeface="Segoe UI"/>
              </a:rPr>
              <a:t>Project </a:t>
            </a:r>
            <a:r>
              <a:rPr sz="1650" baseline="2525" dirty="0">
                <a:latin typeface="Segoe UI"/>
                <a:cs typeface="Segoe UI"/>
              </a:rPr>
              <a:t>C: 2 </a:t>
            </a:r>
            <a:r>
              <a:rPr sz="1650" spc="-7" baseline="2525" dirty="0">
                <a:latin typeface="Segoe UI"/>
                <a:cs typeface="Segoe UI"/>
              </a:rPr>
              <a:t>years </a:t>
            </a:r>
            <a:r>
              <a:rPr sz="1650" baseline="2525" dirty="0">
                <a:latin typeface="Symbol"/>
                <a:cs typeface="Symbol"/>
              </a:rPr>
              <a:t></a:t>
            </a:r>
            <a:r>
              <a:rPr sz="1650" baseline="2525" dirty="0">
                <a:latin typeface="Times New Roman"/>
                <a:cs typeface="Times New Roman"/>
              </a:rPr>
              <a:t> </a:t>
            </a:r>
            <a:r>
              <a:rPr sz="1650" u="sng" baseline="37878" dirty="0">
                <a:uFill>
                  <a:solidFill>
                    <a:srgbClr val="000000"/>
                  </a:solidFill>
                </a:uFill>
                <a:latin typeface="Segoe UI"/>
                <a:cs typeface="Segoe UI"/>
              </a:rPr>
              <a:t>10,000 </a:t>
            </a:r>
            <a:r>
              <a:rPr sz="1650" u="sng" baseline="37878" dirty="0">
                <a:uFill>
                  <a:solidFill>
                    <a:srgbClr val="000000"/>
                  </a:solidFill>
                </a:uFill>
                <a:latin typeface="Symbol"/>
                <a:cs typeface="Symbol"/>
              </a:rPr>
              <a:t></a:t>
            </a:r>
            <a:r>
              <a:rPr sz="1650" u="sng" baseline="37878" dirty="0">
                <a:uFill>
                  <a:solidFill>
                    <a:srgbClr val="000000"/>
                  </a:solidFill>
                </a:uFill>
                <a:latin typeface="Times New Roman"/>
                <a:cs typeface="Times New Roman"/>
              </a:rPr>
              <a:t> </a:t>
            </a:r>
            <a:r>
              <a:rPr sz="1650" u="sng" baseline="37878" dirty="0">
                <a:uFill>
                  <a:solidFill>
                    <a:srgbClr val="000000"/>
                  </a:solidFill>
                </a:uFill>
                <a:latin typeface="Segoe UI"/>
                <a:cs typeface="Segoe UI"/>
              </a:rPr>
              <a:t>6,000</a:t>
            </a:r>
            <a:r>
              <a:rPr sz="1650" spc="-225" baseline="37878" dirty="0">
                <a:latin typeface="Segoe UI"/>
                <a:cs typeface="Segoe UI"/>
              </a:rPr>
              <a:t> </a:t>
            </a:r>
            <a:r>
              <a:rPr sz="1650" baseline="2525" dirty="0">
                <a:latin typeface="Symbol"/>
                <a:cs typeface="Symbol"/>
              </a:rPr>
              <a:t></a:t>
            </a:r>
            <a:r>
              <a:rPr sz="1650" spc="112" baseline="2525" dirty="0">
                <a:latin typeface="Times New Roman"/>
                <a:cs typeface="Times New Roman"/>
              </a:rPr>
              <a:t> </a:t>
            </a:r>
            <a:r>
              <a:rPr sz="1050" spc="25" dirty="0">
                <a:latin typeface="Arial Narrow"/>
                <a:cs typeface="Arial Narrow"/>
              </a:rPr>
              <a:t>2	</a:t>
            </a:r>
            <a:r>
              <a:rPr sz="1050" spc="20" dirty="0">
                <a:latin typeface="Arial Narrow"/>
                <a:cs typeface="Arial Narrow"/>
              </a:rPr>
              <a:t>years</a:t>
            </a:r>
            <a:endParaRPr sz="1050">
              <a:latin typeface="Arial Narrow"/>
              <a:cs typeface="Arial Narrow"/>
            </a:endParaRPr>
          </a:p>
          <a:p>
            <a:pPr marR="345440" algn="r">
              <a:lnSpc>
                <a:spcPts val="1040"/>
              </a:lnSpc>
            </a:pPr>
            <a:r>
              <a:rPr sz="1050" spc="25" dirty="0">
                <a:latin typeface="Arial Narrow"/>
                <a:cs typeface="Arial Narrow"/>
              </a:rPr>
              <a:t>3</a:t>
            </a:r>
            <a:endParaRPr sz="1050">
              <a:latin typeface="Arial Narrow"/>
              <a:cs typeface="Arial Narrow"/>
            </a:endParaRPr>
          </a:p>
        </p:txBody>
      </p:sp>
      <p:sp>
        <p:nvSpPr>
          <p:cNvPr id="17" name="object 17"/>
          <p:cNvSpPr txBox="1"/>
          <p:nvPr/>
        </p:nvSpPr>
        <p:spPr>
          <a:xfrm>
            <a:off x="1267520" y="7762839"/>
            <a:ext cx="208915" cy="193675"/>
          </a:xfrm>
          <a:prstGeom prst="rect">
            <a:avLst/>
          </a:prstGeom>
        </p:spPr>
        <p:txBody>
          <a:bodyPr vert="horz" wrap="square" lIns="0" tIns="12700" rIns="0" bIns="0" rtlCol="0">
            <a:spAutoFit/>
          </a:bodyPr>
          <a:lstStyle/>
          <a:p>
            <a:pPr marL="12700">
              <a:lnSpc>
                <a:spcPct val="100000"/>
              </a:lnSpc>
              <a:spcBef>
                <a:spcPts val="100"/>
              </a:spcBef>
            </a:pPr>
            <a:r>
              <a:rPr sz="1100" b="1" dirty="0">
                <a:latin typeface="Segoe UI"/>
                <a:cs typeface="Segoe UI"/>
              </a:rPr>
              <a:t>(</a:t>
            </a:r>
            <a:r>
              <a:rPr sz="1100" b="1" spc="-5" dirty="0">
                <a:latin typeface="Segoe UI"/>
                <a:cs typeface="Segoe UI"/>
              </a:rPr>
              <a:t>ii</a:t>
            </a:r>
            <a:r>
              <a:rPr sz="1100" b="1" dirty="0">
                <a:latin typeface="Segoe UI"/>
                <a:cs typeface="Segoe UI"/>
              </a:rPr>
              <a:t>)</a:t>
            </a:r>
            <a:endParaRPr sz="1100">
              <a:latin typeface="Segoe UI"/>
              <a:cs typeface="Segoe UI"/>
            </a:endParaRPr>
          </a:p>
        </p:txBody>
      </p:sp>
      <p:sp>
        <p:nvSpPr>
          <p:cNvPr id="18" name="object 18"/>
          <p:cNvSpPr txBox="1"/>
          <p:nvPr/>
        </p:nvSpPr>
        <p:spPr>
          <a:xfrm>
            <a:off x="1633183" y="7406711"/>
            <a:ext cx="1063625" cy="549910"/>
          </a:xfrm>
          <a:prstGeom prst="rect">
            <a:avLst/>
          </a:prstGeom>
        </p:spPr>
        <p:txBody>
          <a:bodyPr vert="horz" wrap="square" lIns="0" tIns="106680" rIns="0" bIns="0" rtlCol="0">
            <a:spAutoFit/>
          </a:bodyPr>
          <a:lstStyle/>
          <a:p>
            <a:pPr marL="12700">
              <a:lnSpc>
                <a:spcPct val="100000"/>
              </a:lnSpc>
              <a:spcBef>
                <a:spcPts val="840"/>
              </a:spcBef>
            </a:pPr>
            <a:r>
              <a:rPr sz="1100" spc="-5" dirty="0">
                <a:latin typeface="Segoe UI"/>
                <a:cs typeface="Segoe UI"/>
              </a:rPr>
              <a:t>Project </a:t>
            </a:r>
            <a:r>
              <a:rPr sz="1100" dirty="0">
                <a:latin typeface="Segoe UI"/>
                <a:cs typeface="Segoe UI"/>
              </a:rPr>
              <a:t>D: 1</a:t>
            </a:r>
            <a:r>
              <a:rPr sz="1100" spc="-50" dirty="0">
                <a:latin typeface="Segoe UI"/>
                <a:cs typeface="Segoe UI"/>
              </a:rPr>
              <a:t> </a:t>
            </a:r>
            <a:r>
              <a:rPr sz="1100" spc="-5" dirty="0">
                <a:latin typeface="Segoe UI"/>
                <a:cs typeface="Segoe UI"/>
              </a:rPr>
              <a:t>year.</a:t>
            </a:r>
            <a:endParaRPr sz="1100">
              <a:latin typeface="Segoe UI"/>
              <a:cs typeface="Segoe UI"/>
            </a:endParaRPr>
          </a:p>
          <a:p>
            <a:pPr marL="12700">
              <a:lnSpc>
                <a:spcPct val="100000"/>
              </a:lnSpc>
              <a:spcBef>
                <a:spcPts val="745"/>
              </a:spcBef>
            </a:pPr>
            <a:r>
              <a:rPr sz="1100" b="1" spc="-5" dirty="0">
                <a:latin typeface="Segoe UI"/>
                <a:cs typeface="Segoe UI"/>
              </a:rPr>
              <a:t>ARR</a:t>
            </a:r>
            <a:endParaRPr sz="1100">
              <a:latin typeface="Segoe UI"/>
              <a:cs typeface="Segoe UI"/>
            </a:endParaRPr>
          </a:p>
        </p:txBody>
      </p:sp>
      <p:sp>
        <p:nvSpPr>
          <p:cNvPr id="19" name="object 19"/>
          <p:cNvSpPr/>
          <p:nvPr/>
        </p:nvSpPr>
        <p:spPr>
          <a:xfrm>
            <a:off x="2296774" y="8232629"/>
            <a:ext cx="1242695" cy="0"/>
          </a:xfrm>
          <a:custGeom>
            <a:avLst/>
            <a:gdLst/>
            <a:ahLst/>
            <a:cxnLst/>
            <a:rect l="l" t="t" r="r" b="b"/>
            <a:pathLst>
              <a:path w="1242695">
                <a:moveTo>
                  <a:pt x="0" y="0"/>
                </a:moveTo>
                <a:lnTo>
                  <a:pt x="1242074" y="0"/>
                </a:lnTo>
              </a:path>
            </a:pathLst>
          </a:custGeom>
          <a:ln w="7483">
            <a:solidFill>
              <a:srgbClr val="000000"/>
            </a:solidFill>
          </a:ln>
        </p:spPr>
        <p:txBody>
          <a:bodyPr wrap="square" lIns="0" tIns="0" rIns="0" bIns="0" rtlCol="0"/>
          <a:lstStyle/>
          <a:p>
            <a:endParaRPr/>
          </a:p>
        </p:txBody>
      </p:sp>
      <p:sp>
        <p:nvSpPr>
          <p:cNvPr id="20" name="object 20"/>
          <p:cNvSpPr txBox="1"/>
          <p:nvPr/>
        </p:nvSpPr>
        <p:spPr>
          <a:xfrm>
            <a:off x="1595083" y="7970064"/>
            <a:ext cx="2239645" cy="461009"/>
          </a:xfrm>
          <a:prstGeom prst="rect">
            <a:avLst/>
          </a:prstGeom>
        </p:spPr>
        <p:txBody>
          <a:bodyPr vert="horz" wrap="square" lIns="0" tIns="63500" rIns="0" bIns="0" rtlCol="0">
            <a:spAutoFit/>
          </a:bodyPr>
          <a:lstStyle/>
          <a:p>
            <a:pPr marL="50800">
              <a:lnSpc>
                <a:spcPct val="100000"/>
              </a:lnSpc>
              <a:spcBef>
                <a:spcPts val="500"/>
              </a:spcBef>
            </a:pPr>
            <a:r>
              <a:rPr sz="1650" spc="-7" baseline="-37878" dirty="0">
                <a:latin typeface="Segoe UI"/>
                <a:cs typeface="Segoe UI"/>
              </a:rPr>
              <a:t>Project </a:t>
            </a:r>
            <a:r>
              <a:rPr sz="1650" baseline="-37878" dirty="0">
                <a:latin typeface="Segoe UI"/>
                <a:cs typeface="Segoe UI"/>
              </a:rPr>
              <a:t>A</a:t>
            </a:r>
            <a:r>
              <a:rPr sz="1650" spc="-15" baseline="-37878" dirty="0">
                <a:latin typeface="Segoe UI"/>
                <a:cs typeface="Segoe UI"/>
              </a:rPr>
              <a:t> </a:t>
            </a:r>
            <a:r>
              <a:rPr sz="1650" baseline="-37878" dirty="0">
                <a:latin typeface="Segoe UI"/>
                <a:cs typeface="Segoe UI"/>
              </a:rPr>
              <a:t>:</a:t>
            </a:r>
            <a:r>
              <a:rPr sz="1650" spc="-112" baseline="-37878" dirty="0">
                <a:latin typeface="Segoe UI"/>
                <a:cs typeface="Segoe UI"/>
              </a:rPr>
              <a:t> </a:t>
            </a:r>
            <a:r>
              <a:rPr sz="1100" spc="5" dirty="0">
                <a:latin typeface="Segoe UI"/>
                <a:cs typeface="Segoe UI"/>
              </a:rPr>
              <a:t>(10,000</a:t>
            </a:r>
            <a:r>
              <a:rPr sz="1100" spc="-180" dirty="0">
                <a:latin typeface="Segoe UI"/>
                <a:cs typeface="Segoe UI"/>
              </a:rPr>
              <a:t> </a:t>
            </a:r>
            <a:r>
              <a:rPr sz="1100" spc="15" dirty="0">
                <a:latin typeface="Segoe UI"/>
                <a:cs typeface="Segoe UI"/>
              </a:rPr>
              <a:t>-10,000)1/</a:t>
            </a:r>
            <a:r>
              <a:rPr sz="1100" spc="-105" dirty="0">
                <a:latin typeface="Segoe UI"/>
                <a:cs typeface="Segoe UI"/>
              </a:rPr>
              <a:t> </a:t>
            </a:r>
            <a:r>
              <a:rPr sz="1100" spc="-5" dirty="0">
                <a:latin typeface="Segoe UI"/>
                <a:cs typeface="Segoe UI"/>
              </a:rPr>
              <a:t>2</a:t>
            </a:r>
            <a:r>
              <a:rPr sz="1100" spc="-35" dirty="0">
                <a:latin typeface="Segoe UI"/>
                <a:cs typeface="Segoe UI"/>
              </a:rPr>
              <a:t> </a:t>
            </a:r>
            <a:r>
              <a:rPr sz="1650" spc="127" baseline="-37878" dirty="0">
                <a:latin typeface="Segoe UI"/>
                <a:cs typeface="Segoe UI"/>
              </a:rPr>
              <a:t>=0</a:t>
            </a:r>
            <a:r>
              <a:rPr sz="1650" spc="-187" baseline="-37878" dirty="0">
                <a:latin typeface="Segoe UI"/>
                <a:cs typeface="Segoe UI"/>
              </a:rPr>
              <a:t> </a:t>
            </a:r>
            <a:endParaRPr sz="1650" baseline="-37878">
              <a:latin typeface="Segoe UI"/>
              <a:cs typeface="Segoe UI"/>
            </a:endParaRPr>
          </a:p>
          <a:p>
            <a:pPr marL="952500">
              <a:lnSpc>
                <a:spcPct val="100000"/>
              </a:lnSpc>
              <a:spcBef>
                <a:spcPts val="385"/>
              </a:spcBef>
            </a:pPr>
            <a:r>
              <a:rPr sz="1100" spc="10" dirty="0">
                <a:latin typeface="Segoe UI"/>
                <a:cs typeface="Segoe UI"/>
              </a:rPr>
              <a:t>(10,000)1/</a:t>
            </a:r>
            <a:r>
              <a:rPr sz="1100" spc="-110" dirty="0">
                <a:latin typeface="Segoe UI"/>
                <a:cs typeface="Segoe UI"/>
              </a:rPr>
              <a:t> </a:t>
            </a:r>
            <a:r>
              <a:rPr sz="1100" spc="-5" dirty="0">
                <a:latin typeface="Segoe UI"/>
                <a:cs typeface="Segoe UI"/>
              </a:rPr>
              <a:t>2</a:t>
            </a:r>
            <a:endParaRPr sz="1100">
              <a:latin typeface="Segoe UI"/>
              <a:cs typeface="Segoe UI"/>
            </a:endParaRPr>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 name="object 3"/>
          <p:cNvSpPr txBox="1"/>
          <p:nvPr/>
        </p:nvSpPr>
        <p:spPr>
          <a:xfrm>
            <a:off x="5091176" y="746251"/>
            <a:ext cx="316865" cy="193675"/>
          </a:xfrm>
          <a:prstGeom prst="rect">
            <a:avLst/>
          </a:prstGeom>
        </p:spPr>
        <p:txBody>
          <a:bodyPr vert="horz" wrap="square" lIns="0" tIns="12700" rIns="0" bIns="0" rtlCol="0">
            <a:spAutoFit/>
          </a:bodyPr>
          <a:lstStyle/>
          <a:p>
            <a:pPr marL="12700">
              <a:lnSpc>
                <a:spcPct val="100000"/>
              </a:lnSpc>
              <a:spcBef>
                <a:spcPts val="100"/>
              </a:spcBef>
            </a:pPr>
            <a:r>
              <a:rPr sz="1100" b="1" spc="25" dirty="0">
                <a:solidFill>
                  <a:srgbClr val="FFFFFF"/>
                </a:solidFill>
                <a:latin typeface="Segoe UI"/>
                <a:cs typeface="Segoe UI"/>
              </a:rPr>
              <a:t>7</a:t>
            </a:r>
            <a:r>
              <a:rPr sz="1100" b="1" spc="10" dirty="0">
                <a:solidFill>
                  <a:srgbClr val="FFFFFF"/>
                </a:solidFill>
                <a:latin typeface="Segoe UI"/>
                <a:cs typeface="Segoe UI"/>
              </a:rPr>
              <a:t>.</a:t>
            </a:r>
            <a:r>
              <a:rPr sz="1100" b="1" spc="25" dirty="0">
                <a:solidFill>
                  <a:srgbClr val="FFFFFF"/>
                </a:solidFill>
                <a:latin typeface="Segoe UI"/>
                <a:cs typeface="Segoe UI"/>
              </a:rPr>
              <a:t>55</a:t>
            </a:r>
            <a:endParaRPr sz="1100">
              <a:latin typeface="Segoe UI"/>
              <a:cs typeface="Segoe UI"/>
            </a:endParaRPr>
          </a:p>
        </p:txBody>
      </p:sp>
      <p:sp>
        <p:nvSpPr>
          <p:cNvPr id="5" name="object 5"/>
          <p:cNvSpPr/>
          <p:nvPr/>
        </p:nvSpPr>
        <p:spPr>
          <a:xfrm>
            <a:off x="2286003" y="1471787"/>
            <a:ext cx="1243330" cy="0"/>
          </a:xfrm>
          <a:custGeom>
            <a:avLst/>
            <a:gdLst/>
            <a:ahLst/>
            <a:cxnLst/>
            <a:rect l="l" t="t" r="r" b="b"/>
            <a:pathLst>
              <a:path w="1243329">
                <a:moveTo>
                  <a:pt x="0" y="0"/>
                </a:moveTo>
                <a:lnTo>
                  <a:pt x="1243293" y="0"/>
                </a:lnTo>
              </a:path>
            </a:pathLst>
          </a:custGeom>
          <a:ln w="7483">
            <a:solidFill>
              <a:srgbClr val="000000"/>
            </a:solidFill>
          </a:ln>
        </p:spPr>
        <p:txBody>
          <a:bodyPr wrap="square" lIns="0" tIns="0" rIns="0" bIns="0" rtlCol="0"/>
          <a:lstStyle/>
          <a:p>
            <a:endParaRPr/>
          </a:p>
        </p:txBody>
      </p:sp>
      <p:sp>
        <p:nvSpPr>
          <p:cNvPr id="6" name="object 6"/>
          <p:cNvSpPr/>
          <p:nvPr/>
        </p:nvSpPr>
        <p:spPr>
          <a:xfrm>
            <a:off x="3682931" y="1471787"/>
            <a:ext cx="351155" cy="0"/>
          </a:xfrm>
          <a:custGeom>
            <a:avLst/>
            <a:gdLst/>
            <a:ahLst/>
            <a:cxnLst/>
            <a:rect l="l" t="t" r="r" b="b"/>
            <a:pathLst>
              <a:path w="351154">
                <a:moveTo>
                  <a:pt x="0" y="0"/>
                </a:moveTo>
                <a:lnTo>
                  <a:pt x="350713" y="0"/>
                </a:lnTo>
              </a:path>
            </a:pathLst>
          </a:custGeom>
          <a:ln w="7483">
            <a:solidFill>
              <a:srgbClr val="000000"/>
            </a:solidFill>
          </a:ln>
        </p:spPr>
        <p:txBody>
          <a:bodyPr wrap="square" lIns="0" tIns="0" rIns="0" bIns="0" rtlCol="0"/>
          <a:lstStyle/>
          <a:p>
            <a:endParaRPr/>
          </a:p>
        </p:txBody>
      </p:sp>
      <p:sp>
        <p:nvSpPr>
          <p:cNvPr id="7" name="object 7"/>
          <p:cNvSpPr/>
          <p:nvPr/>
        </p:nvSpPr>
        <p:spPr>
          <a:xfrm>
            <a:off x="2292346" y="1965816"/>
            <a:ext cx="1238885" cy="0"/>
          </a:xfrm>
          <a:custGeom>
            <a:avLst/>
            <a:gdLst/>
            <a:ahLst/>
            <a:cxnLst/>
            <a:rect l="l" t="t" r="r" b="b"/>
            <a:pathLst>
              <a:path w="1238885">
                <a:moveTo>
                  <a:pt x="0" y="0"/>
                </a:moveTo>
                <a:lnTo>
                  <a:pt x="1238594" y="0"/>
                </a:lnTo>
              </a:path>
            </a:pathLst>
          </a:custGeom>
          <a:ln w="7483">
            <a:solidFill>
              <a:srgbClr val="000000"/>
            </a:solidFill>
          </a:ln>
        </p:spPr>
        <p:txBody>
          <a:bodyPr wrap="square" lIns="0" tIns="0" rIns="0" bIns="0" rtlCol="0"/>
          <a:lstStyle/>
          <a:p>
            <a:endParaRPr/>
          </a:p>
        </p:txBody>
      </p:sp>
      <p:sp>
        <p:nvSpPr>
          <p:cNvPr id="8" name="object 8"/>
          <p:cNvSpPr/>
          <p:nvPr/>
        </p:nvSpPr>
        <p:spPr>
          <a:xfrm>
            <a:off x="3684531" y="1965816"/>
            <a:ext cx="354965" cy="0"/>
          </a:xfrm>
          <a:custGeom>
            <a:avLst/>
            <a:gdLst/>
            <a:ahLst/>
            <a:cxnLst/>
            <a:rect l="l" t="t" r="r" b="b"/>
            <a:pathLst>
              <a:path w="354964">
                <a:moveTo>
                  <a:pt x="0" y="0"/>
                </a:moveTo>
                <a:lnTo>
                  <a:pt x="354955" y="0"/>
                </a:lnTo>
              </a:path>
            </a:pathLst>
          </a:custGeom>
          <a:ln w="7483">
            <a:solidFill>
              <a:srgbClr val="000000"/>
            </a:solidFill>
          </a:ln>
        </p:spPr>
        <p:txBody>
          <a:bodyPr wrap="square" lIns="0" tIns="0" rIns="0" bIns="0" rtlCol="0"/>
          <a:lstStyle/>
          <a:p>
            <a:endParaRPr/>
          </a:p>
        </p:txBody>
      </p:sp>
      <p:sp>
        <p:nvSpPr>
          <p:cNvPr id="9" name="object 9"/>
          <p:cNvSpPr/>
          <p:nvPr/>
        </p:nvSpPr>
        <p:spPr>
          <a:xfrm>
            <a:off x="2304671" y="2457941"/>
            <a:ext cx="1251585" cy="0"/>
          </a:xfrm>
          <a:custGeom>
            <a:avLst/>
            <a:gdLst/>
            <a:ahLst/>
            <a:cxnLst/>
            <a:rect l="l" t="t" r="r" b="b"/>
            <a:pathLst>
              <a:path w="1251585">
                <a:moveTo>
                  <a:pt x="0" y="0"/>
                </a:moveTo>
                <a:lnTo>
                  <a:pt x="1251363" y="0"/>
                </a:lnTo>
              </a:path>
            </a:pathLst>
          </a:custGeom>
          <a:ln w="7483">
            <a:solidFill>
              <a:srgbClr val="000000"/>
            </a:solidFill>
          </a:ln>
        </p:spPr>
        <p:txBody>
          <a:bodyPr wrap="square" lIns="0" tIns="0" rIns="0" bIns="0" rtlCol="0"/>
          <a:lstStyle/>
          <a:p>
            <a:endParaRPr/>
          </a:p>
        </p:txBody>
      </p:sp>
      <p:sp>
        <p:nvSpPr>
          <p:cNvPr id="10" name="object 10"/>
          <p:cNvSpPr/>
          <p:nvPr/>
        </p:nvSpPr>
        <p:spPr>
          <a:xfrm>
            <a:off x="3711208" y="2457941"/>
            <a:ext cx="358775" cy="0"/>
          </a:xfrm>
          <a:custGeom>
            <a:avLst/>
            <a:gdLst/>
            <a:ahLst/>
            <a:cxnLst/>
            <a:rect l="l" t="t" r="r" b="b"/>
            <a:pathLst>
              <a:path w="358775">
                <a:moveTo>
                  <a:pt x="0" y="0"/>
                </a:moveTo>
                <a:lnTo>
                  <a:pt x="358615" y="0"/>
                </a:lnTo>
              </a:path>
            </a:pathLst>
          </a:custGeom>
          <a:ln w="7483">
            <a:solidFill>
              <a:srgbClr val="000000"/>
            </a:solidFill>
          </a:ln>
        </p:spPr>
        <p:txBody>
          <a:bodyPr wrap="square" lIns="0" tIns="0" rIns="0" bIns="0" rtlCol="0"/>
          <a:lstStyle/>
          <a:p>
            <a:endParaRPr/>
          </a:p>
        </p:txBody>
      </p:sp>
      <p:sp>
        <p:nvSpPr>
          <p:cNvPr id="11" name="object 11"/>
          <p:cNvSpPr txBox="1"/>
          <p:nvPr/>
        </p:nvSpPr>
        <p:spPr>
          <a:xfrm>
            <a:off x="1544362" y="1209220"/>
            <a:ext cx="3013075" cy="1447165"/>
          </a:xfrm>
          <a:prstGeom prst="rect">
            <a:avLst/>
          </a:prstGeom>
        </p:spPr>
        <p:txBody>
          <a:bodyPr vert="horz" wrap="square" lIns="0" tIns="63500" rIns="0" bIns="0" rtlCol="0">
            <a:spAutoFit/>
          </a:bodyPr>
          <a:lstStyle/>
          <a:p>
            <a:pPr marL="101600">
              <a:lnSpc>
                <a:spcPct val="100000"/>
              </a:lnSpc>
              <a:spcBef>
                <a:spcPts val="500"/>
              </a:spcBef>
            </a:pPr>
            <a:r>
              <a:rPr sz="1650" spc="-7" baseline="-37878" dirty="0">
                <a:latin typeface="Segoe UI"/>
                <a:cs typeface="Segoe UI"/>
              </a:rPr>
              <a:t>Project </a:t>
            </a:r>
            <a:r>
              <a:rPr sz="1650" baseline="-37878" dirty="0">
                <a:latin typeface="Segoe UI"/>
                <a:cs typeface="Segoe UI"/>
              </a:rPr>
              <a:t>B :</a:t>
            </a:r>
            <a:r>
              <a:rPr sz="1650" spc="-127" baseline="-37878" dirty="0">
                <a:latin typeface="Segoe UI"/>
                <a:cs typeface="Segoe UI"/>
              </a:rPr>
              <a:t> </a:t>
            </a:r>
            <a:r>
              <a:rPr sz="1100" spc="10" dirty="0">
                <a:latin typeface="Segoe UI"/>
                <a:cs typeface="Segoe UI"/>
              </a:rPr>
              <a:t>(15,000</a:t>
            </a:r>
            <a:r>
              <a:rPr sz="1100" spc="-180" dirty="0">
                <a:latin typeface="Segoe UI"/>
                <a:cs typeface="Segoe UI"/>
              </a:rPr>
              <a:t> </a:t>
            </a:r>
            <a:r>
              <a:rPr sz="1100" spc="15" dirty="0">
                <a:latin typeface="Segoe UI"/>
                <a:cs typeface="Segoe UI"/>
              </a:rPr>
              <a:t>-10,000)1/</a:t>
            </a:r>
            <a:r>
              <a:rPr sz="1100" spc="-105" dirty="0">
                <a:latin typeface="Segoe UI"/>
                <a:cs typeface="Segoe UI"/>
              </a:rPr>
              <a:t> </a:t>
            </a:r>
            <a:r>
              <a:rPr sz="1100" spc="-5" dirty="0">
                <a:latin typeface="Segoe UI"/>
                <a:cs typeface="Segoe UI"/>
              </a:rPr>
              <a:t>2</a:t>
            </a:r>
            <a:r>
              <a:rPr sz="1100" spc="-35" dirty="0">
                <a:latin typeface="Segoe UI"/>
                <a:cs typeface="Segoe UI"/>
              </a:rPr>
              <a:t> </a:t>
            </a:r>
            <a:r>
              <a:rPr sz="1650" spc="-7" baseline="-37878" dirty="0">
                <a:latin typeface="Segoe UI"/>
                <a:cs typeface="Segoe UI"/>
              </a:rPr>
              <a:t>=</a:t>
            </a:r>
            <a:r>
              <a:rPr sz="1650" spc="-52" baseline="-37878" dirty="0">
                <a:latin typeface="Segoe UI"/>
                <a:cs typeface="Segoe UI"/>
              </a:rPr>
              <a:t> </a:t>
            </a:r>
            <a:r>
              <a:rPr sz="1100" spc="5" dirty="0">
                <a:latin typeface="Segoe UI"/>
                <a:cs typeface="Segoe UI"/>
              </a:rPr>
              <a:t>2,500</a:t>
            </a:r>
            <a:r>
              <a:rPr sz="1100" spc="-15" dirty="0">
                <a:latin typeface="Segoe UI"/>
                <a:cs typeface="Segoe UI"/>
              </a:rPr>
              <a:t> </a:t>
            </a:r>
            <a:r>
              <a:rPr sz="1650" spc="-7" baseline="-37878" dirty="0">
                <a:latin typeface="Segoe UI"/>
                <a:cs typeface="Segoe UI"/>
              </a:rPr>
              <a:t>=</a:t>
            </a:r>
            <a:r>
              <a:rPr sz="1650" spc="-232" baseline="-37878" dirty="0">
                <a:latin typeface="Segoe UI"/>
                <a:cs typeface="Segoe UI"/>
              </a:rPr>
              <a:t> </a:t>
            </a:r>
            <a:r>
              <a:rPr sz="1650" baseline="-37878" dirty="0">
                <a:latin typeface="Segoe UI"/>
                <a:cs typeface="Segoe UI"/>
              </a:rPr>
              <a:t>50%</a:t>
            </a:r>
            <a:endParaRPr sz="1650" baseline="-37878">
              <a:latin typeface="Segoe UI"/>
              <a:cs typeface="Segoe UI"/>
            </a:endParaRPr>
          </a:p>
          <a:p>
            <a:pPr marL="993140">
              <a:lnSpc>
                <a:spcPct val="100000"/>
              </a:lnSpc>
              <a:spcBef>
                <a:spcPts val="385"/>
              </a:spcBef>
              <a:tabLst>
                <a:tab pos="2138680" algn="l"/>
              </a:tabLst>
            </a:pPr>
            <a:r>
              <a:rPr sz="1100" spc="10" dirty="0">
                <a:latin typeface="Segoe UI"/>
                <a:cs typeface="Segoe UI"/>
              </a:rPr>
              <a:t>(10,000)1/</a:t>
            </a:r>
            <a:r>
              <a:rPr sz="1100" spc="-100" dirty="0">
                <a:latin typeface="Segoe UI"/>
                <a:cs typeface="Segoe UI"/>
              </a:rPr>
              <a:t> </a:t>
            </a:r>
            <a:r>
              <a:rPr sz="1100" spc="-5" dirty="0">
                <a:latin typeface="Segoe UI"/>
                <a:cs typeface="Segoe UI"/>
              </a:rPr>
              <a:t>2	</a:t>
            </a:r>
            <a:r>
              <a:rPr sz="1100" spc="15" dirty="0">
                <a:latin typeface="Segoe UI"/>
                <a:cs typeface="Segoe UI"/>
              </a:rPr>
              <a:t>5,000</a:t>
            </a:r>
            <a:endParaRPr sz="1100">
              <a:latin typeface="Segoe UI"/>
              <a:cs typeface="Segoe UI"/>
            </a:endParaRPr>
          </a:p>
          <a:p>
            <a:pPr marL="100965">
              <a:lnSpc>
                <a:spcPct val="100000"/>
              </a:lnSpc>
              <a:spcBef>
                <a:spcPts val="865"/>
              </a:spcBef>
            </a:pPr>
            <a:r>
              <a:rPr sz="1650" spc="-7" baseline="-37878" dirty="0">
                <a:latin typeface="Segoe UI"/>
                <a:cs typeface="Segoe UI"/>
              </a:rPr>
              <a:t>Project</a:t>
            </a:r>
            <a:r>
              <a:rPr sz="1650" spc="-15" baseline="-37878" dirty="0">
                <a:latin typeface="Segoe UI"/>
                <a:cs typeface="Segoe UI"/>
              </a:rPr>
              <a:t> </a:t>
            </a:r>
            <a:r>
              <a:rPr sz="1650" baseline="-37878" dirty="0">
                <a:latin typeface="Segoe UI"/>
                <a:cs typeface="Segoe UI"/>
              </a:rPr>
              <a:t>C:</a:t>
            </a:r>
            <a:r>
              <a:rPr sz="1650" spc="322" baseline="-37878" dirty="0">
                <a:latin typeface="Segoe UI"/>
                <a:cs typeface="Segoe UI"/>
              </a:rPr>
              <a:t> </a:t>
            </a:r>
            <a:r>
              <a:rPr sz="1100" spc="10" dirty="0">
                <a:latin typeface="Segoe UI"/>
                <a:cs typeface="Segoe UI"/>
              </a:rPr>
              <a:t>(18,000</a:t>
            </a:r>
            <a:r>
              <a:rPr sz="1100" spc="-180" dirty="0">
                <a:latin typeface="Segoe UI"/>
                <a:cs typeface="Segoe UI"/>
              </a:rPr>
              <a:t> </a:t>
            </a:r>
            <a:r>
              <a:rPr sz="1100" spc="15" dirty="0">
                <a:latin typeface="Segoe UI"/>
                <a:cs typeface="Segoe UI"/>
              </a:rPr>
              <a:t>-10,000)1/</a:t>
            </a:r>
            <a:r>
              <a:rPr sz="1100" spc="-125" dirty="0">
                <a:latin typeface="Segoe UI"/>
                <a:cs typeface="Segoe UI"/>
              </a:rPr>
              <a:t> </a:t>
            </a:r>
            <a:r>
              <a:rPr sz="1100" spc="-5" dirty="0">
                <a:latin typeface="Segoe UI"/>
                <a:cs typeface="Segoe UI"/>
              </a:rPr>
              <a:t>3</a:t>
            </a:r>
            <a:r>
              <a:rPr sz="1100" spc="-50" dirty="0">
                <a:latin typeface="Segoe UI"/>
                <a:cs typeface="Segoe UI"/>
              </a:rPr>
              <a:t> </a:t>
            </a:r>
            <a:r>
              <a:rPr sz="1650" spc="-7" baseline="-37878" dirty="0">
                <a:latin typeface="Segoe UI"/>
                <a:cs typeface="Segoe UI"/>
              </a:rPr>
              <a:t>=</a:t>
            </a:r>
            <a:r>
              <a:rPr sz="1650" spc="-60" baseline="-37878" dirty="0">
                <a:latin typeface="Segoe UI"/>
                <a:cs typeface="Segoe UI"/>
              </a:rPr>
              <a:t> </a:t>
            </a:r>
            <a:r>
              <a:rPr sz="1100" spc="15" dirty="0">
                <a:latin typeface="Segoe UI"/>
                <a:cs typeface="Segoe UI"/>
              </a:rPr>
              <a:t>2,667</a:t>
            </a:r>
            <a:r>
              <a:rPr sz="1100" spc="-15" dirty="0">
                <a:latin typeface="Segoe UI"/>
                <a:cs typeface="Segoe UI"/>
              </a:rPr>
              <a:t> </a:t>
            </a:r>
            <a:r>
              <a:rPr sz="1650" spc="-7" baseline="-37878" dirty="0">
                <a:latin typeface="Segoe UI"/>
                <a:cs typeface="Segoe UI"/>
              </a:rPr>
              <a:t>=</a:t>
            </a:r>
            <a:r>
              <a:rPr sz="1650" spc="-232" baseline="-37878" dirty="0">
                <a:latin typeface="Segoe UI"/>
                <a:cs typeface="Segoe UI"/>
              </a:rPr>
              <a:t> </a:t>
            </a:r>
            <a:r>
              <a:rPr sz="1650" baseline="-37878" dirty="0">
                <a:latin typeface="Segoe UI"/>
                <a:cs typeface="Segoe UI"/>
              </a:rPr>
              <a:t>53%</a:t>
            </a:r>
            <a:endParaRPr sz="1650" baseline="-37878">
              <a:latin typeface="Segoe UI"/>
              <a:cs typeface="Segoe UI"/>
            </a:endParaRPr>
          </a:p>
          <a:p>
            <a:pPr marL="996950">
              <a:lnSpc>
                <a:spcPct val="100000"/>
              </a:lnSpc>
              <a:spcBef>
                <a:spcPts val="385"/>
              </a:spcBef>
              <a:tabLst>
                <a:tab pos="2142490" algn="l"/>
              </a:tabLst>
            </a:pPr>
            <a:r>
              <a:rPr sz="1100" spc="10" dirty="0">
                <a:latin typeface="Segoe UI"/>
                <a:cs typeface="Segoe UI"/>
              </a:rPr>
              <a:t>(10,000)1/</a:t>
            </a:r>
            <a:r>
              <a:rPr sz="1100" spc="-100" dirty="0">
                <a:latin typeface="Segoe UI"/>
                <a:cs typeface="Segoe UI"/>
              </a:rPr>
              <a:t> </a:t>
            </a:r>
            <a:r>
              <a:rPr sz="1100" spc="-5" dirty="0">
                <a:latin typeface="Segoe UI"/>
                <a:cs typeface="Segoe UI"/>
              </a:rPr>
              <a:t>2	</a:t>
            </a:r>
            <a:r>
              <a:rPr sz="1100" spc="15" dirty="0">
                <a:latin typeface="Segoe UI"/>
                <a:cs typeface="Segoe UI"/>
              </a:rPr>
              <a:t>5,000</a:t>
            </a:r>
            <a:endParaRPr sz="1100">
              <a:latin typeface="Segoe UI"/>
              <a:cs typeface="Segoe UI"/>
            </a:endParaRPr>
          </a:p>
          <a:p>
            <a:pPr marL="101600">
              <a:lnSpc>
                <a:spcPct val="100000"/>
              </a:lnSpc>
              <a:spcBef>
                <a:spcPts val="850"/>
              </a:spcBef>
            </a:pPr>
            <a:r>
              <a:rPr sz="1650" spc="-7" baseline="-37878" dirty="0">
                <a:latin typeface="Segoe UI"/>
                <a:cs typeface="Segoe UI"/>
              </a:rPr>
              <a:t>Project </a:t>
            </a:r>
            <a:r>
              <a:rPr sz="1650" baseline="-37878" dirty="0">
                <a:latin typeface="Segoe UI"/>
                <a:cs typeface="Segoe UI"/>
              </a:rPr>
              <a:t>D:</a:t>
            </a:r>
            <a:r>
              <a:rPr sz="1650" spc="322" baseline="-37878" dirty="0">
                <a:latin typeface="Segoe UI"/>
                <a:cs typeface="Segoe UI"/>
              </a:rPr>
              <a:t> </a:t>
            </a:r>
            <a:r>
              <a:rPr sz="1100" spc="15" dirty="0">
                <a:latin typeface="Segoe UI"/>
                <a:cs typeface="Segoe UI"/>
              </a:rPr>
              <a:t>(16,000</a:t>
            </a:r>
            <a:r>
              <a:rPr sz="1100" spc="-180" dirty="0">
                <a:latin typeface="Segoe UI"/>
                <a:cs typeface="Segoe UI"/>
              </a:rPr>
              <a:t> </a:t>
            </a:r>
            <a:r>
              <a:rPr sz="1100" spc="20" dirty="0">
                <a:latin typeface="Segoe UI"/>
                <a:cs typeface="Segoe UI"/>
              </a:rPr>
              <a:t>-10,000)1/</a:t>
            </a:r>
            <a:r>
              <a:rPr sz="1100" spc="-114" dirty="0">
                <a:latin typeface="Segoe UI"/>
                <a:cs typeface="Segoe UI"/>
              </a:rPr>
              <a:t> </a:t>
            </a:r>
            <a:r>
              <a:rPr sz="1100" dirty="0">
                <a:latin typeface="Segoe UI"/>
                <a:cs typeface="Segoe UI"/>
              </a:rPr>
              <a:t>3</a:t>
            </a:r>
            <a:r>
              <a:rPr sz="1100" spc="-50" dirty="0">
                <a:latin typeface="Segoe UI"/>
                <a:cs typeface="Segoe UI"/>
              </a:rPr>
              <a:t> </a:t>
            </a:r>
            <a:r>
              <a:rPr sz="1650" baseline="-37878" dirty="0">
                <a:latin typeface="Segoe UI"/>
                <a:cs typeface="Segoe UI"/>
              </a:rPr>
              <a:t>=</a:t>
            </a:r>
            <a:r>
              <a:rPr sz="1650" spc="-44" baseline="-37878" dirty="0">
                <a:latin typeface="Segoe UI"/>
                <a:cs typeface="Segoe UI"/>
              </a:rPr>
              <a:t> </a:t>
            </a:r>
            <a:r>
              <a:rPr sz="1100" spc="20" dirty="0">
                <a:latin typeface="Segoe UI"/>
                <a:cs typeface="Segoe UI"/>
              </a:rPr>
              <a:t>2,000</a:t>
            </a:r>
            <a:r>
              <a:rPr sz="1100" spc="-15" dirty="0">
                <a:latin typeface="Segoe UI"/>
                <a:cs typeface="Segoe UI"/>
              </a:rPr>
              <a:t> </a:t>
            </a:r>
            <a:r>
              <a:rPr sz="1650" baseline="-37878" dirty="0">
                <a:latin typeface="Segoe UI"/>
                <a:cs typeface="Segoe UI"/>
              </a:rPr>
              <a:t>=</a:t>
            </a:r>
            <a:r>
              <a:rPr sz="1650" spc="-104" baseline="-37878" dirty="0">
                <a:latin typeface="Segoe UI"/>
                <a:cs typeface="Segoe UI"/>
              </a:rPr>
              <a:t> </a:t>
            </a:r>
            <a:r>
              <a:rPr sz="1650" spc="7" baseline="-37878" dirty="0">
                <a:latin typeface="Segoe UI"/>
                <a:cs typeface="Segoe UI"/>
              </a:rPr>
              <a:t>40%</a:t>
            </a:r>
            <a:endParaRPr sz="1650" baseline="-37878">
              <a:latin typeface="Segoe UI"/>
              <a:cs typeface="Segoe UI"/>
            </a:endParaRPr>
          </a:p>
          <a:p>
            <a:pPr marL="1011555">
              <a:lnSpc>
                <a:spcPct val="100000"/>
              </a:lnSpc>
              <a:spcBef>
                <a:spcPts val="385"/>
              </a:spcBef>
              <a:tabLst>
                <a:tab pos="2169160" algn="l"/>
              </a:tabLst>
            </a:pPr>
            <a:r>
              <a:rPr sz="1100" spc="15" dirty="0">
                <a:latin typeface="Segoe UI"/>
                <a:cs typeface="Segoe UI"/>
              </a:rPr>
              <a:t>(10,000)1/</a:t>
            </a:r>
            <a:r>
              <a:rPr sz="1100" spc="-100" dirty="0">
                <a:latin typeface="Segoe UI"/>
                <a:cs typeface="Segoe UI"/>
              </a:rPr>
              <a:t> </a:t>
            </a:r>
            <a:r>
              <a:rPr sz="1100" dirty="0">
                <a:latin typeface="Segoe UI"/>
                <a:cs typeface="Segoe UI"/>
              </a:rPr>
              <a:t>2	</a:t>
            </a:r>
            <a:r>
              <a:rPr sz="1100" spc="20" dirty="0">
                <a:latin typeface="Segoe UI"/>
                <a:cs typeface="Segoe UI"/>
              </a:rPr>
              <a:t>5,000</a:t>
            </a:r>
            <a:endParaRPr sz="1100">
              <a:latin typeface="Segoe UI"/>
              <a:cs typeface="Segoe UI"/>
            </a:endParaRPr>
          </a:p>
        </p:txBody>
      </p:sp>
      <p:sp>
        <p:nvSpPr>
          <p:cNvPr id="12" name="object 12"/>
          <p:cNvSpPr txBox="1"/>
          <p:nvPr/>
        </p:nvSpPr>
        <p:spPr>
          <a:xfrm>
            <a:off x="1267502" y="3190857"/>
            <a:ext cx="248285" cy="193675"/>
          </a:xfrm>
          <a:prstGeom prst="rect">
            <a:avLst/>
          </a:prstGeom>
        </p:spPr>
        <p:txBody>
          <a:bodyPr vert="horz" wrap="square" lIns="0" tIns="13335" rIns="0" bIns="0" rtlCol="0">
            <a:spAutoFit/>
          </a:bodyPr>
          <a:lstStyle/>
          <a:p>
            <a:pPr marL="12700">
              <a:lnSpc>
                <a:spcPct val="100000"/>
              </a:lnSpc>
              <a:spcBef>
                <a:spcPts val="105"/>
              </a:spcBef>
            </a:pPr>
            <a:r>
              <a:rPr sz="1100" b="1" dirty="0">
                <a:latin typeface="Segoe UI"/>
                <a:cs typeface="Segoe UI"/>
              </a:rPr>
              <a:t>(</a:t>
            </a:r>
            <a:r>
              <a:rPr sz="1100" b="1" spc="-5" dirty="0">
                <a:latin typeface="Segoe UI"/>
                <a:cs typeface="Segoe UI"/>
              </a:rPr>
              <a:t>iii</a:t>
            </a:r>
            <a:r>
              <a:rPr sz="1100" b="1" dirty="0">
                <a:latin typeface="Segoe UI"/>
                <a:cs typeface="Segoe UI"/>
              </a:rPr>
              <a:t>)</a:t>
            </a:r>
            <a:endParaRPr sz="1100">
              <a:latin typeface="Segoe UI"/>
              <a:cs typeface="Segoe UI"/>
            </a:endParaRPr>
          </a:p>
        </p:txBody>
      </p:sp>
      <p:sp>
        <p:nvSpPr>
          <p:cNvPr id="13" name="object 13"/>
          <p:cNvSpPr txBox="1"/>
          <p:nvPr/>
        </p:nvSpPr>
        <p:spPr>
          <a:xfrm>
            <a:off x="1633305" y="2725086"/>
            <a:ext cx="4553585" cy="659765"/>
          </a:xfrm>
          <a:prstGeom prst="rect">
            <a:avLst/>
          </a:prstGeom>
        </p:spPr>
        <p:txBody>
          <a:bodyPr vert="horz" wrap="square" lIns="0" tIns="12700" rIns="0" bIns="0" rtlCol="0">
            <a:spAutoFit/>
          </a:bodyPr>
          <a:lstStyle/>
          <a:p>
            <a:pPr marL="12700" marR="5080">
              <a:lnSpc>
                <a:spcPct val="110900"/>
              </a:lnSpc>
              <a:spcBef>
                <a:spcPts val="100"/>
              </a:spcBef>
              <a:tabLst>
                <a:tab pos="542925" algn="l"/>
              </a:tabLst>
            </a:pPr>
            <a:r>
              <a:rPr sz="1100" b="1" dirty="0">
                <a:latin typeface="Segoe UI"/>
                <a:cs typeface="Segoe UI"/>
              </a:rPr>
              <a:t>Note:	</a:t>
            </a:r>
            <a:r>
              <a:rPr sz="1100" spc="-5" dirty="0">
                <a:latin typeface="Segoe UI"/>
                <a:cs typeface="Segoe UI"/>
              </a:rPr>
              <a:t>This net cash proceed includes </a:t>
            </a:r>
            <a:r>
              <a:rPr sz="1100" dirty="0">
                <a:latin typeface="Segoe UI"/>
                <a:cs typeface="Segoe UI"/>
              </a:rPr>
              <a:t>recovery of </a:t>
            </a:r>
            <a:r>
              <a:rPr sz="1100" spc="-5" dirty="0">
                <a:latin typeface="Segoe UI"/>
                <a:cs typeface="Segoe UI"/>
              </a:rPr>
              <a:t>investment also.  Therefore, net cash earnings </a:t>
            </a:r>
            <a:r>
              <a:rPr sz="1100" dirty="0">
                <a:latin typeface="Segoe UI"/>
                <a:cs typeface="Segoe UI"/>
              </a:rPr>
              <a:t>are found </a:t>
            </a:r>
            <a:r>
              <a:rPr sz="1100" spc="-10" dirty="0">
                <a:latin typeface="Segoe UI"/>
                <a:cs typeface="Segoe UI"/>
              </a:rPr>
              <a:t>by </a:t>
            </a:r>
            <a:r>
              <a:rPr sz="1100" spc="-5" dirty="0">
                <a:latin typeface="Segoe UI"/>
                <a:cs typeface="Segoe UI"/>
              </a:rPr>
              <a:t>deducting initial</a:t>
            </a:r>
            <a:r>
              <a:rPr sz="1100" spc="15" dirty="0">
                <a:latin typeface="Segoe UI"/>
                <a:cs typeface="Segoe UI"/>
              </a:rPr>
              <a:t> </a:t>
            </a:r>
            <a:r>
              <a:rPr sz="1100" spc="-5" dirty="0">
                <a:latin typeface="Segoe UI"/>
                <a:cs typeface="Segoe UI"/>
              </a:rPr>
              <a:t>investment.</a:t>
            </a:r>
            <a:endParaRPr sz="1100">
              <a:latin typeface="Segoe UI"/>
              <a:cs typeface="Segoe UI"/>
            </a:endParaRPr>
          </a:p>
          <a:p>
            <a:pPr marL="12700">
              <a:lnSpc>
                <a:spcPct val="100000"/>
              </a:lnSpc>
              <a:spcBef>
                <a:spcPts val="740"/>
              </a:spcBef>
            </a:pPr>
            <a:r>
              <a:rPr sz="1100" b="1" spc="-5" dirty="0">
                <a:latin typeface="Segoe UI"/>
                <a:cs typeface="Segoe UI"/>
              </a:rPr>
              <a:t>IRR</a:t>
            </a:r>
            <a:endParaRPr sz="1100">
              <a:latin typeface="Segoe UI"/>
              <a:cs typeface="Segoe UI"/>
            </a:endParaRPr>
          </a:p>
        </p:txBody>
      </p:sp>
      <p:graphicFrame>
        <p:nvGraphicFramePr>
          <p:cNvPr id="14" name="object 14"/>
          <p:cNvGraphicFramePr>
            <a:graphicFrameLocks noGrp="1"/>
          </p:cNvGraphicFramePr>
          <p:nvPr/>
        </p:nvGraphicFramePr>
        <p:xfrm>
          <a:off x="1463039" y="3457943"/>
          <a:ext cx="4389120" cy="3252222"/>
        </p:xfrm>
        <a:graphic>
          <a:graphicData uri="http://schemas.openxmlformats.org/drawingml/2006/table">
            <a:tbl>
              <a:tblPr firstRow="1" bandRow="1">
                <a:tableStyleId>{2D5ABB26-0587-4C30-8999-92F81FD0307C}</a:tableStyleId>
              </a:tblPr>
              <a:tblGrid>
                <a:gridCol w="819785">
                  <a:extLst>
                    <a:ext uri="{9D8B030D-6E8A-4147-A177-3AD203B41FA5}">
                      <a16:colId xmlns:a16="http://schemas.microsoft.com/office/drawing/2014/main" val="20000"/>
                    </a:ext>
                  </a:extLst>
                </a:gridCol>
                <a:gridCol w="3569335">
                  <a:extLst>
                    <a:ext uri="{9D8B030D-6E8A-4147-A177-3AD203B41FA5}">
                      <a16:colId xmlns:a16="http://schemas.microsoft.com/office/drawing/2014/main" val="20001"/>
                    </a:ext>
                  </a:extLst>
                </a:gridCol>
              </a:tblGrid>
              <a:tr h="429768">
                <a:tc>
                  <a:txBody>
                    <a:bodyPr/>
                    <a:lstStyle/>
                    <a:p>
                      <a:pPr marL="68580">
                        <a:lnSpc>
                          <a:spcPct val="100000"/>
                        </a:lnSpc>
                        <a:spcBef>
                          <a:spcPts val="290"/>
                        </a:spcBef>
                      </a:pPr>
                      <a:r>
                        <a:rPr sz="1100" b="1" spc="-5" dirty="0">
                          <a:latin typeface="Segoe UI"/>
                          <a:cs typeface="Segoe UI"/>
                        </a:rPr>
                        <a:t>Project</a:t>
                      </a:r>
                      <a:r>
                        <a:rPr sz="1100" b="1" spc="-25" dirty="0">
                          <a:latin typeface="Segoe UI"/>
                          <a:cs typeface="Segoe UI"/>
                        </a:rPr>
                        <a:t> </a:t>
                      </a:r>
                      <a:r>
                        <a:rPr sz="1100" b="1" dirty="0">
                          <a:latin typeface="Segoe UI"/>
                          <a:cs typeface="Segoe UI"/>
                        </a:rPr>
                        <a:t>A:</a:t>
                      </a:r>
                      <a:endParaRPr sz="1100">
                        <a:latin typeface="Segoe UI"/>
                        <a:cs typeface="Segoe UI"/>
                      </a:endParaRPr>
                    </a:p>
                  </a:txBody>
                  <a:tcPr marL="0" marR="0" marT="36830"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tcPr>
                </a:tc>
                <a:tc>
                  <a:txBody>
                    <a:bodyPr/>
                    <a:lstStyle/>
                    <a:p>
                      <a:pPr marL="67945" marR="60960">
                        <a:lnSpc>
                          <a:spcPct val="110900"/>
                        </a:lnSpc>
                        <a:spcBef>
                          <a:spcPts val="145"/>
                        </a:spcBef>
                      </a:pPr>
                      <a:r>
                        <a:rPr sz="1100" spc="-5" dirty="0">
                          <a:latin typeface="Segoe UI"/>
                          <a:cs typeface="Segoe UI"/>
                        </a:rPr>
                        <a:t>The net cash proceeds in </a:t>
                      </a:r>
                      <a:r>
                        <a:rPr sz="1100" dirty="0">
                          <a:latin typeface="Segoe UI"/>
                          <a:cs typeface="Segoe UI"/>
                        </a:rPr>
                        <a:t>year 1 are </a:t>
                      </a:r>
                      <a:r>
                        <a:rPr sz="1100" spc="-5" dirty="0">
                          <a:latin typeface="Segoe UI"/>
                          <a:cs typeface="Segoe UI"/>
                        </a:rPr>
                        <a:t>just equal to  investment. Therefore, </a:t>
                      </a:r>
                      <a:r>
                        <a:rPr sz="1100" dirty="0">
                          <a:latin typeface="Segoe UI"/>
                          <a:cs typeface="Segoe UI"/>
                        </a:rPr>
                        <a:t>r =</a:t>
                      </a:r>
                      <a:r>
                        <a:rPr sz="1100" spc="-10" dirty="0">
                          <a:latin typeface="Segoe UI"/>
                          <a:cs typeface="Segoe UI"/>
                        </a:rPr>
                        <a:t> </a:t>
                      </a:r>
                      <a:r>
                        <a:rPr sz="1100" dirty="0">
                          <a:latin typeface="Segoe UI"/>
                          <a:cs typeface="Segoe UI"/>
                        </a:rPr>
                        <a:t>0%.</a:t>
                      </a:r>
                      <a:endParaRPr sz="1100">
                        <a:latin typeface="Segoe UI"/>
                        <a:cs typeface="Segoe UI"/>
                      </a:endParaRPr>
                    </a:p>
                  </a:txBody>
                  <a:tcPr marL="0" marR="0" marT="18415"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tcPr>
                </a:tc>
                <a:extLst>
                  <a:ext uri="{0D108BD9-81ED-4DB2-BD59-A6C34878D82A}">
                    <a16:rowId xmlns:a16="http://schemas.microsoft.com/office/drawing/2014/main" val="10000"/>
                  </a:ext>
                </a:extLst>
              </a:tr>
              <a:tr h="824490">
                <a:tc>
                  <a:txBody>
                    <a:bodyPr/>
                    <a:lstStyle/>
                    <a:p>
                      <a:pPr marL="68580">
                        <a:lnSpc>
                          <a:spcPct val="100000"/>
                        </a:lnSpc>
                        <a:spcBef>
                          <a:spcPts val="290"/>
                        </a:spcBef>
                      </a:pPr>
                      <a:r>
                        <a:rPr sz="1100" b="1" spc="-5" dirty="0">
                          <a:latin typeface="Segoe UI"/>
                          <a:cs typeface="Segoe UI"/>
                        </a:rPr>
                        <a:t>Project</a:t>
                      </a:r>
                      <a:r>
                        <a:rPr sz="1100" b="1" spc="-20" dirty="0">
                          <a:latin typeface="Segoe UI"/>
                          <a:cs typeface="Segoe UI"/>
                        </a:rPr>
                        <a:t> </a:t>
                      </a:r>
                      <a:r>
                        <a:rPr sz="1100" b="1" spc="-5" dirty="0">
                          <a:latin typeface="Segoe UI"/>
                          <a:cs typeface="Segoe UI"/>
                        </a:rPr>
                        <a:t>B:</a:t>
                      </a:r>
                      <a:endParaRPr sz="1100">
                        <a:latin typeface="Segoe UI"/>
                        <a:cs typeface="Segoe UI"/>
                      </a:endParaRPr>
                    </a:p>
                  </a:txBody>
                  <a:tcPr marL="0" marR="0" marT="36830"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tcPr>
                </a:tc>
                <a:tc>
                  <a:txBody>
                    <a:bodyPr/>
                    <a:lstStyle/>
                    <a:p>
                      <a:pPr marL="68580" marR="59690">
                        <a:lnSpc>
                          <a:spcPct val="110000"/>
                        </a:lnSpc>
                        <a:spcBef>
                          <a:spcPts val="160"/>
                        </a:spcBef>
                      </a:pPr>
                      <a:r>
                        <a:rPr sz="1100" spc="-5" dirty="0">
                          <a:latin typeface="Segoe UI"/>
                          <a:cs typeface="Segoe UI"/>
                        </a:rPr>
                        <a:t>This</a:t>
                      </a:r>
                      <a:r>
                        <a:rPr sz="1100" spc="-35" dirty="0">
                          <a:latin typeface="Segoe UI"/>
                          <a:cs typeface="Segoe UI"/>
                        </a:rPr>
                        <a:t> </a:t>
                      </a:r>
                      <a:r>
                        <a:rPr sz="1100" spc="-5" dirty="0">
                          <a:latin typeface="Segoe UI"/>
                          <a:cs typeface="Segoe UI"/>
                        </a:rPr>
                        <a:t>project</a:t>
                      </a:r>
                      <a:r>
                        <a:rPr sz="1100" spc="-35" dirty="0">
                          <a:latin typeface="Segoe UI"/>
                          <a:cs typeface="Segoe UI"/>
                        </a:rPr>
                        <a:t> </a:t>
                      </a:r>
                      <a:r>
                        <a:rPr sz="1100" spc="-5" dirty="0">
                          <a:latin typeface="Segoe UI"/>
                          <a:cs typeface="Segoe UI"/>
                        </a:rPr>
                        <a:t>produces</a:t>
                      </a:r>
                      <a:r>
                        <a:rPr sz="1100" spc="-45" dirty="0">
                          <a:latin typeface="Segoe UI"/>
                          <a:cs typeface="Segoe UI"/>
                        </a:rPr>
                        <a:t> </a:t>
                      </a:r>
                      <a:r>
                        <a:rPr sz="1100" dirty="0">
                          <a:latin typeface="Segoe UI"/>
                          <a:cs typeface="Segoe UI"/>
                        </a:rPr>
                        <a:t>an</a:t>
                      </a:r>
                      <a:r>
                        <a:rPr sz="1100" spc="-50" dirty="0">
                          <a:latin typeface="Segoe UI"/>
                          <a:cs typeface="Segoe UI"/>
                        </a:rPr>
                        <a:t> </a:t>
                      </a:r>
                      <a:r>
                        <a:rPr sz="1100" spc="-5" dirty="0">
                          <a:latin typeface="Segoe UI"/>
                          <a:cs typeface="Segoe UI"/>
                        </a:rPr>
                        <a:t>annuity</a:t>
                      </a:r>
                      <a:r>
                        <a:rPr sz="1100" spc="-40" dirty="0">
                          <a:latin typeface="Segoe UI"/>
                          <a:cs typeface="Segoe UI"/>
                        </a:rPr>
                        <a:t> </a:t>
                      </a:r>
                      <a:r>
                        <a:rPr sz="1100" dirty="0">
                          <a:latin typeface="Segoe UI"/>
                          <a:cs typeface="Segoe UI"/>
                        </a:rPr>
                        <a:t>of</a:t>
                      </a:r>
                      <a:r>
                        <a:rPr sz="1100" spc="-45" dirty="0">
                          <a:latin typeface="Segoe UI"/>
                          <a:cs typeface="Segoe UI"/>
                        </a:rPr>
                        <a:t> </a:t>
                      </a:r>
                      <a:r>
                        <a:rPr sz="1100" spc="-10" dirty="0">
                          <a:latin typeface="Trebuchet MS"/>
                          <a:cs typeface="Trebuchet MS"/>
                        </a:rPr>
                        <a:t>`</a:t>
                      </a:r>
                      <a:r>
                        <a:rPr sz="1100" spc="-10" dirty="0">
                          <a:latin typeface="Segoe UI"/>
                          <a:cs typeface="Segoe UI"/>
                        </a:rPr>
                        <a:t>7,500</a:t>
                      </a:r>
                      <a:r>
                        <a:rPr sz="1100" spc="-45" dirty="0">
                          <a:latin typeface="Segoe UI"/>
                          <a:cs typeface="Segoe UI"/>
                        </a:rPr>
                        <a:t> </a:t>
                      </a:r>
                      <a:r>
                        <a:rPr sz="1100" dirty="0">
                          <a:latin typeface="Segoe UI"/>
                          <a:cs typeface="Segoe UI"/>
                        </a:rPr>
                        <a:t>for</a:t>
                      </a:r>
                      <a:r>
                        <a:rPr sz="1100" spc="-45" dirty="0">
                          <a:latin typeface="Segoe UI"/>
                          <a:cs typeface="Segoe UI"/>
                        </a:rPr>
                        <a:t> </a:t>
                      </a:r>
                      <a:r>
                        <a:rPr sz="1100" spc="-5" dirty="0">
                          <a:latin typeface="Segoe UI"/>
                          <a:cs typeface="Segoe UI"/>
                        </a:rPr>
                        <a:t>two</a:t>
                      </a:r>
                      <a:r>
                        <a:rPr sz="1100" spc="-45" dirty="0">
                          <a:latin typeface="Segoe UI"/>
                          <a:cs typeface="Segoe UI"/>
                        </a:rPr>
                        <a:t> </a:t>
                      </a:r>
                      <a:r>
                        <a:rPr sz="1100" spc="-5" dirty="0">
                          <a:latin typeface="Segoe UI"/>
                          <a:cs typeface="Segoe UI"/>
                        </a:rPr>
                        <a:t>years.  Therefore, the required PVAF is: 10,000/7,500 </a:t>
                      </a:r>
                      <a:r>
                        <a:rPr sz="1100" dirty="0">
                          <a:latin typeface="Segoe UI"/>
                          <a:cs typeface="Segoe UI"/>
                        </a:rPr>
                        <a:t>=</a:t>
                      </a:r>
                      <a:r>
                        <a:rPr sz="1100" spc="5" dirty="0">
                          <a:latin typeface="Segoe UI"/>
                          <a:cs typeface="Segoe UI"/>
                        </a:rPr>
                        <a:t> </a:t>
                      </a:r>
                      <a:r>
                        <a:rPr sz="1100" spc="-5" dirty="0">
                          <a:latin typeface="Segoe UI"/>
                          <a:cs typeface="Segoe UI"/>
                        </a:rPr>
                        <a:t>1.33.</a:t>
                      </a:r>
                      <a:endParaRPr sz="1100">
                        <a:latin typeface="Segoe UI"/>
                        <a:cs typeface="Segoe UI"/>
                      </a:endParaRPr>
                    </a:p>
                    <a:p>
                      <a:pPr marL="68580" marR="59690">
                        <a:lnSpc>
                          <a:spcPct val="110900"/>
                        </a:lnSpc>
                        <a:spcBef>
                          <a:spcPts val="204"/>
                        </a:spcBef>
                      </a:pPr>
                      <a:r>
                        <a:rPr sz="1100" spc="-5" dirty="0">
                          <a:latin typeface="Segoe UI"/>
                          <a:cs typeface="Segoe UI"/>
                        </a:rPr>
                        <a:t>This factor is found under </a:t>
                      </a:r>
                      <a:r>
                        <a:rPr sz="1100" dirty="0">
                          <a:latin typeface="Segoe UI"/>
                          <a:cs typeface="Segoe UI"/>
                        </a:rPr>
                        <a:t>32% </a:t>
                      </a:r>
                      <a:r>
                        <a:rPr sz="1100" spc="-5" dirty="0">
                          <a:latin typeface="Segoe UI"/>
                          <a:cs typeface="Segoe UI"/>
                        </a:rPr>
                        <a:t>column. Therefore, </a:t>
                      </a:r>
                      <a:r>
                        <a:rPr sz="1100" dirty="0">
                          <a:latin typeface="Segoe UI"/>
                          <a:cs typeface="Segoe UI"/>
                        </a:rPr>
                        <a:t>r =  32%</a:t>
                      </a:r>
                      <a:endParaRPr sz="1100">
                        <a:latin typeface="Segoe UI"/>
                        <a:cs typeface="Segoe UI"/>
                      </a:endParaRPr>
                    </a:p>
                  </a:txBody>
                  <a:tcPr marL="0" marR="0" marT="20320"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tcPr>
                </a:tc>
                <a:extLst>
                  <a:ext uri="{0D108BD9-81ED-4DB2-BD59-A6C34878D82A}">
                    <a16:rowId xmlns:a16="http://schemas.microsoft.com/office/drawing/2014/main" val="10001"/>
                  </a:ext>
                </a:extLst>
              </a:tr>
              <a:tr h="1171956">
                <a:tc>
                  <a:txBody>
                    <a:bodyPr/>
                    <a:lstStyle/>
                    <a:p>
                      <a:pPr marL="68580">
                        <a:lnSpc>
                          <a:spcPct val="100000"/>
                        </a:lnSpc>
                        <a:spcBef>
                          <a:spcPts val="305"/>
                        </a:spcBef>
                      </a:pPr>
                      <a:r>
                        <a:rPr sz="1100" b="1" spc="-5" dirty="0">
                          <a:latin typeface="Segoe UI"/>
                          <a:cs typeface="Segoe UI"/>
                        </a:rPr>
                        <a:t>Project</a:t>
                      </a:r>
                      <a:r>
                        <a:rPr sz="1100" b="1" spc="-20" dirty="0">
                          <a:latin typeface="Segoe UI"/>
                          <a:cs typeface="Segoe UI"/>
                        </a:rPr>
                        <a:t> </a:t>
                      </a:r>
                      <a:r>
                        <a:rPr sz="1100" b="1" spc="-5" dirty="0">
                          <a:latin typeface="Segoe UI"/>
                          <a:cs typeface="Segoe UI"/>
                        </a:rPr>
                        <a:t>C:</a:t>
                      </a:r>
                      <a:endParaRPr sz="1100">
                        <a:latin typeface="Segoe UI"/>
                        <a:cs typeface="Segoe UI"/>
                      </a:endParaRPr>
                    </a:p>
                  </a:txBody>
                  <a:tcPr marL="0" marR="0" marT="38735"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tcPr>
                </a:tc>
                <a:tc>
                  <a:txBody>
                    <a:bodyPr/>
                    <a:lstStyle/>
                    <a:p>
                      <a:pPr marL="68580" marR="59055" algn="just">
                        <a:lnSpc>
                          <a:spcPct val="110000"/>
                        </a:lnSpc>
                        <a:spcBef>
                          <a:spcPts val="170"/>
                        </a:spcBef>
                      </a:pPr>
                      <a:r>
                        <a:rPr sz="1100" spc="-5" dirty="0">
                          <a:latin typeface="Segoe UI"/>
                          <a:cs typeface="Segoe UI"/>
                        </a:rPr>
                        <a:t>Since cash flows </a:t>
                      </a:r>
                      <a:r>
                        <a:rPr sz="1100" dirty="0">
                          <a:latin typeface="Segoe UI"/>
                          <a:cs typeface="Segoe UI"/>
                        </a:rPr>
                        <a:t>are </a:t>
                      </a:r>
                      <a:r>
                        <a:rPr sz="1100" spc="-5" dirty="0">
                          <a:latin typeface="Segoe UI"/>
                          <a:cs typeface="Segoe UI"/>
                        </a:rPr>
                        <a:t>uneven, the trial </a:t>
                      </a:r>
                      <a:r>
                        <a:rPr sz="1100" dirty="0">
                          <a:latin typeface="Segoe UI"/>
                          <a:cs typeface="Segoe UI"/>
                        </a:rPr>
                        <a:t>and error </a:t>
                      </a:r>
                      <a:r>
                        <a:rPr sz="1100" spc="-5" dirty="0">
                          <a:latin typeface="Segoe UI"/>
                          <a:cs typeface="Segoe UI"/>
                        </a:rPr>
                        <a:t>method  will be followed.  Using </a:t>
                      </a:r>
                      <a:r>
                        <a:rPr sz="1100" spc="5" dirty="0">
                          <a:latin typeface="Segoe UI"/>
                          <a:cs typeface="Segoe UI"/>
                        </a:rPr>
                        <a:t>20% </a:t>
                      </a:r>
                      <a:r>
                        <a:rPr sz="1100" dirty="0">
                          <a:latin typeface="Segoe UI"/>
                          <a:cs typeface="Segoe UI"/>
                        </a:rPr>
                        <a:t>rate of </a:t>
                      </a:r>
                      <a:r>
                        <a:rPr sz="1100" spc="-5" dirty="0">
                          <a:latin typeface="Segoe UI"/>
                          <a:cs typeface="Segoe UI"/>
                        </a:rPr>
                        <a:t>discount the </a:t>
                      </a:r>
                      <a:r>
                        <a:rPr sz="1100" dirty="0">
                          <a:latin typeface="Segoe UI"/>
                          <a:cs typeface="Segoe UI"/>
                        </a:rPr>
                        <a:t>NPV</a:t>
                      </a:r>
                      <a:r>
                        <a:rPr sz="1100" spc="150" dirty="0">
                          <a:latin typeface="Segoe UI"/>
                          <a:cs typeface="Segoe UI"/>
                        </a:rPr>
                        <a:t> </a:t>
                      </a:r>
                      <a:r>
                        <a:rPr sz="1100" spc="-5" dirty="0">
                          <a:latin typeface="Segoe UI"/>
                          <a:cs typeface="Segoe UI"/>
                        </a:rPr>
                        <a:t>is</a:t>
                      </a:r>
                      <a:endParaRPr sz="1100">
                        <a:latin typeface="Segoe UI"/>
                        <a:cs typeface="Segoe UI"/>
                      </a:endParaRPr>
                    </a:p>
                    <a:p>
                      <a:pPr marL="67945" marR="58419" algn="just">
                        <a:lnSpc>
                          <a:spcPct val="110900"/>
                        </a:lnSpc>
                      </a:pPr>
                      <a:r>
                        <a:rPr sz="1100" dirty="0">
                          <a:latin typeface="Segoe UI"/>
                          <a:cs typeface="Segoe UI"/>
                        </a:rPr>
                        <a:t>+ </a:t>
                      </a:r>
                      <a:r>
                        <a:rPr sz="1100" spc="-10" dirty="0">
                          <a:latin typeface="Trebuchet MS"/>
                          <a:cs typeface="Trebuchet MS"/>
                        </a:rPr>
                        <a:t>`</a:t>
                      </a:r>
                      <a:r>
                        <a:rPr sz="1100" spc="-10" dirty="0">
                          <a:latin typeface="Segoe UI"/>
                          <a:cs typeface="Segoe UI"/>
                        </a:rPr>
                        <a:t>1,389. </a:t>
                      </a:r>
                      <a:r>
                        <a:rPr sz="1100" spc="-5" dirty="0">
                          <a:latin typeface="Segoe UI"/>
                          <a:cs typeface="Segoe UI"/>
                        </a:rPr>
                        <a:t>At </a:t>
                      </a:r>
                      <a:r>
                        <a:rPr sz="1100" dirty="0">
                          <a:latin typeface="Segoe UI"/>
                          <a:cs typeface="Segoe UI"/>
                        </a:rPr>
                        <a:t>30% rate of </a:t>
                      </a:r>
                      <a:r>
                        <a:rPr sz="1100" spc="-5" dirty="0">
                          <a:latin typeface="Segoe UI"/>
                          <a:cs typeface="Segoe UI"/>
                        </a:rPr>
                        <a:t>discount, the </a:t>
                      </a:r>
                      <a:r>
                        <a:rPr sz="1100" dirty="0">
                          <a:latin typeface="Segoe UI"/>
                          <a:cs typeface="Segoe UI"/>
                        </a:rPr>
                        <a:t>NPV </a:t>
                      </a:r>
                      <a:r>
                        <a:rPr sz="1100" spc="-5" dirty="0">
                          <a:latin typeface="Segoe UI"/>
                          <a:cs typeface="Segoe UI"/>
                        </a:rPr>
                        <a:t>is </a:t>
                      </a:r>
                      <a:r>
                        <a:rPr sz="1100" spc="-10" dirty="0">
                          <a:latin typeface="Segoe UI"/>
                          <a:cs typeface="Segoe UI"/>
                        </a:rPr>
                        <a:t>-</a:t>
                      </a:r>
                      <a:r>
                        <a:rPr sz="1100" spc="-10" dirty="0">
                          <a:latin typeface="Trebuchet MS"/>
                          <a:cs typeface="Trebuchet MS"/>
                        </a:rPr>
                        <a:t>`</a:t>
                      </a:r>
                      <a:r>
                        <a:rPr sz="1100" spc="-10" dirty="0">
                          <a:latin typeface="Segoe UI"/>
                          <a:cs typeface="Segoe UI"/>
                        </a:rPr>
                        <a:t>633. The  </a:t>
                      </a:r>
                      <a:r>
                        <a:rPr sz="1100" spc="-5" dirty="0">
                          <a:latin typeface="Segoe UI"/>
                          <a:cs typeface="Segoe UI"/>
                        </a:rPr>
                        <a:t>true </a:t>
                      </a:r>
                      <a:r>
                        <a:rPr sz="1100" dirty="0">
                          <a:latin typeface="Segoe UI"/>
                          <a:cs typeface="Segoe UI"/>
                        </a:rPr>
                        <a:t>rate of </a:t>
                      </a:r>
                      <a:r>
                        <a:rPr sz="1100" spc="-5" dirty="0">
                          <a:latin typeface="Segoe UI"/>
                          <a:cs typeface="Segoe UI"/>
                        </a:rPr>
                        <a:t>return should be less than </a:t>
                      </a:r>
                      <a:r>
                        <a:rPr sz="1100" dirty="0">
                          <a:latin typeface="Segoe UI"/>
                          <a:cs typeface="Segoe UI"/>
                        </a:rPr>
                        <a:t>30%. </a:t>
                      </a:r>
                      <a:r>
                        <a:rPr sz="1100" spc="-5" dirty="0">
                          <a:latin typeface="Segoe UI"/>
                          <a:cs typeface="Segoe UI"/>
                        </a:rPr>
                        <a:t>At 27% </a:t>
                      </a:r>
                      <a:r>
                        <a:rPr sz="1100" dirty="0">
                          <a:latin typeface="Segoe UI"/>
                          <a:cs typeface="Segoe UI"/>
                        </a:rPr>
                        <a:t>rate  of</a:t>
                      </a:r>
                      <a:r>
                        <a:rPr sz="1100" spc="40" dirty="0">
                          <a:latin typeface="Segoe UI"/>
                          <a:cs typeface="Segoe UI"/>
                        </a:rPr>
                        <a:t> </a:t>
                      </a:r>
                      <a:r>
                        <a:rPr sz="1100" spc="-5" dirty="0">
                          <a:latin typeface="Segoe UI"/>
                          <a:cs typeface="Segoe UI"/>
                        </a:rPr>
                        <a:t>discount</a:t>
                      </a:r>
                      <a:r>
                        <a:rPr sz="1100" spc="40" dirty="0">
                          <a:latin typeface="Segoe UI"/>
                          <a:cs typeface="Segoe UI"/>
                        </a:rPr>
                        <a:t> </a:t>
                      </a:r>
                      <a:r>
                        <a:rPr sz="1100" spc="-5" dirty="0">
                          <a:latin typeface="Segoe UI"/>
                          <a:cs typeface="Segoe UI"/>
                        </a:rPr>
                        <a:t>it</a:t>
                      </a:r>
                      <a:r>
                        <a:rPr sz="1100" spc="40" dirty="0">
                          <a:latin typeface="Segoe UI"/>
                          <a:cs typeface="Segoe UI"/>
                        </a:rPr>
                        <a:t> </a:t>
                      </a:r>
                      <a:r>
                        <a:rPr sz="1100" spc="-5" dirty="0">
                          <a:latin typeface="Segoe UI"/>
                          <a:cs typeface="Segoe UI"/>
                        </a:rPr>
                        <a:t>is</a:t>
                      </a:r>
                      <a:r>
                        <a:rPr sz="1100" spc="55" dirty="0">
                          <a:latin typeface="Segoe UI"/>
                          <a:cs typeface="Segoe UI"/>
                        </a:rPr>
                        <a:t> </a:t>
                      </a:r>
                      <a:r>
                        <a:rPr sz="1100" dirty="0">
                          <a:latin typeface="Segoe UI"/>
                          <a:cs typeface="Segoe UI"/>
                        </a:rPr>
                        <a:t>found</a:t>
                      </a:r>
                      <a:r>
                        <a:rPr sz="1100" spc="40" dirty="0">
                          <a:latin typeface="Segoe UI"/>
                          <a:cs typeface="Segoe UI"/>
                        </a:rPr>
                        <a:t> </a:t>
                      </a:r>
                      <a:r>
                        <a:rPr sz="1100" dirty="0">
                          <a:latin typeface="Segoe UI"/>
                          <a:cs typeface="Segoe UI"/>
                        </a:rPr>
                        <a:t>that</a:t>
                      </a:r>
                      <a:r>
                        <a:rPr sz="1100" spc="40" dirty="0">
                          <a:latin typeface="Segoe UI"/>
                          <a:cs typeface="Segoe UI"/>
                        </a:rPr>
                        <a:t> </a:t>
                      </a:r>
                      <a:r>
                        <a:rPr sz="1100" spc="-5" dirty="0">
                          <a:latin typeface="Segoe UI"/>
                          <a:cs typeface="Segoe UI"/>
                        </a:rPr>
                        <a:t>the</a:t>
                      </a:r>
                      <a:r>
                        <a:rPr sz="1100" spc="45" dirty="0">
                          <a:latin typeface="Segoe UI"/>
                          <a:cs typeface="Segoe UI"/>
                        </a:rPr>
                        <a:t> </a:t>
                      </a:r>
                      <a:r>
                        <a:rPr sz="1100" dirty="0">
                          <a:latin typeface="Segoe UI"/>
                          <a:cs typeface="Segoe UI"/>
                        </a:rPr>
                        <a:t>NPV</a:t>
                      </a:r>
                      <a:r>
                        <a:rPr sz="1100" spc="45" dirty="0">
                          <a:latin typeface="Segoe UI"/>
                          <a:cs typeface="Segoe UI"/>
                        </a:rPr>
                        <a:t> </a:t>
                      </a:r>
                      <a:r>
                        <a:rPr sz="1100" spc="-5" dirty="0">
                          <a:latin typeface="Segoe UI"/>
                          <a:cs typeface="Segoe UI"/>
                        </a:rPr>
                        <a:t>is</a:t>
                      </a:r>
                      <a:r>
                        <a:rPr sz="1100" spc="45" dirty="0">
                          <a:latin typeface="Segoe UI"/>
                          <a:cs typeface="Segoe UI"/>
                        </a:rPr>
                        <a:t> </a:t>
                      </a:r>
                      <a:r>
                        <a:rPr sz="1100" spc="-5" dirty="0">
                          <a:latin typeface="Segoe UI"/>
                          <a:cs typeface="Segoe UI"/>
                        </a:rPr>
                        <a:t>-</a:t>
                      </a:r>
                      <a:r>
                        <a:rPr sz="1100" spc="-5" dirty="0">
                          <a:latin typeface="Trebuchet MS"/>
                          <a:cs typeface="Trebuchet MS"/>
                        </a:rPr>
                        <a:t>`</a:t>
                      </a:r>
                      <a:r>
                        <a:rPr sz="1100" spc="-5" dirty="0">
                          <a:latin typeface="Segoe UI"/>
                          <a:cs typeface="Segoe UI"/>
                        </a:rPr>
                        <a:t>86</a:t>
                      </a:r>
                      <a:r>
                        <a:rPr sz="1100" spc="50" dirty="0">
                          <a:latin typeface="Segoe UI"/>
                          <a:cs typeface="Segoe UI"/>
                        </a:rPr>
                        <a:t> </a:t>
                      </a:r>
                      <a:r>
                        <a:rPr sz="1100" dirty="0">
                          <a:latin typeface="Segoe UI"/>
                          <a:cs typeface="Segoe UI"/>
                        </a:rPr>
                        <a:t>and</a:t>
                      </a:r>
                      <a:r>
                        <a:rPr sz="1100" spc="40" dirty="0">
                          <a:latin typeface="Segoe UI"/>
                          <a:cs typeface="Segoe UI"/>
                        </a:rPr>
                        <a:t> </a:t>
                      </a:r>
                      <a:r>
                        <a:rPr sz="1100" spc="-5" dirty="0">
                          <a:latin typeface="Segoe UI"/>
                          <a:cs typeface="Segoe UI"/>
                        </a:rPr>
                        <a:t>at</a:t>
                      </a:r>
                      <a:r>
                        <a:rPr sz="1100" spc="40" dirty="0">
                          <a:latin typeface="Segoe UI"/>
                          <a:cs typeface="Segoe UI"/>
                        </a:rPr>
                        <a:t> </a:t>
                      </a:r>
                      <a:r>
                        <a:rPr sz="1100" dirty="0">
                          <a:latin typeface="Segoe UI"/>
                          <a:cs typeface="Segoe UI"/>
                        </a:rPr>
                        <a:t>26%</a:t>
                      </a:r>
                      <a:endParaRPr sz="1100">
                        <a:latin typeface="Segoe UI"/>
                        <a:cs typeface="Segoe UI"/>
                      </a:endParaRPr>
                    </a:p>
                    <a:p>
                      <a:pPr marL="68580" algn="just">
                        <a:lnSpc>
                          <a:spcPct val="100000"/>
                        </a:lnSpc>
                        <a:spcBef>
                          <a:spcPts val="145"/>
                        </a:spcBef>
                      </a:pPr>
                      <a:r>
                        <a:rPr sz="1100" spc="-5" dirty="0">
                          <a:latin typeface="Segoe UI"/>
                          <a:cs typeface="Segoe UI"/>
                        </a:rPr>
                        <a:t>+</a:t>
                      </a:r>
                      <a:r>
                        <a:rPr sz="1100" spc="-5" dirty="0">
                          <a:latin typeface="Trebuchet MS"/>
                          <a:cs typeface="Trebuchet MS"/>
                        </a:rPr>
                        <a:t>`</a:t>
                      </a:r>
                      <a:r>
                        <a:rPr sz="1100" spc="-5" dirty="0">
                          <a:latin typeface="Segoe UI"/>
                          <a:cs typeface="Segoe UI"/>
                        </a:rPr>
                        <a:t>105. Through interpolation, we find </a:t>
                      </a:r>
                      <a:r>
                        <a:rPr sz="1100" dirty="0">
                          <a:latin typeface="Segoe UI"/>
                          <a:cs typeface="Segoe UI"/>
                        </a:rPr>
                        <a:t>r =</a:t>
                      </a:r>
                      <a:r>
                        <a:rPr sz="1100" spc="-10" dirty="0">
                          <a:latin typeface="Segoe UI"/>
                          <a:cs typeface="Segoe UI"/>
                        </a:rPr>
                        <a:t> </a:t>
                      </a:r>
                      <a:r>
                        <a:rPr sz="1100" dirty="0">
                          <a:latin typeface="Segoe UI"/>
                          <a:cs typeface="Segoe UI"/>
                        </a:rPr>
                        <a:t>26.5%</a:t>
                      </a:r>
                      <a:endParaRPr sz="1100">
                        <a:latin typeface="Segoe UI"/>
                        <a:cs typeface="Segoe UI"/>
                      </a:endParaRPr>
                    </a:p>
                  </a:txBody>
                  <a:tcPr marL="0" marR="0" marT="21590"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tcPr>
                </a:tc>
                <a:extLst>
                  <a:ext uri="{0D108BD9-81ED-4DB2-BD59-A6C34878D82A}">
                    <a16:rowId xmlns:a16="http://schemas.microsoft.com/office/drawing/2014/main" val="10002"/>
                  </a:ext>
                </a:extLst>
              </a:tr>
              <a:tr h="826008">
                <a:tc>
                  <a:txBody>
                    <a:bodyPr/>
                    <a:lstStyle/>
                    <a:p>
                      <a:pPr marL="68580">
                        <a:lnSpc>
                          <a:spcPct val="100000"/>
                        </a:lnSpc>
                        <a:spcBef>
                          <a:spcPts val="305"/>
                        </a:spcBef>
                      </a:pPr>
                      <a:r>
                        <a:rPr sz="1100" b="1" spc="-5" dirty="0">
                          <a:latin typeface="Segoe UI"/>
                          <a:cs typeface="Segoe UI"/>
                        </a:rPr>
                        <a:t>Project</a:t>
                      </a:r>
                      <a:r>
                        <a:rPr sz="1100" b="1" spc="-25" dirty="0">
                          <a:latin typeface="Segoe UI"/>
                          <a:cs typeface="Segoe UI"/>
                        </a:rPr>
                        <a:t> </a:t>
                      </a:r>
                      <a:r>
                        <a:rPr sz="1100" b="1" dirty="0">
                          <a:latin typeface="Segoe UI"/>
                          <a:cs typeface="Segoe UI"/>
                        </a:rPr>
                        <a:t>D:</a:t>
                      </a:r>
                      <a:endParaRPr sz="1100">
                        <a:latin typeface="Segoe UI"/>
                        <a:cs typeface="Segoe UI"/>
                      </a:endParaRPr>
                    </a:p>
                  </a:txBody>
                  <a:tcPr marL="0" marR="0" marT="38735"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tcPr>
                </a:tc>
                <a:tc>
                  <a:txBody>
                    <a:bodyPr/>
                    <a:lstStyle/>
                    <a:p>
                      <a:pPr marL="68580" marR="60325" algn="just">
                        <a:lnSpc>
                          <a:spcPct val="110400"/>
                        </a:lnSpc>
                        <a:spcBef>
                          <a:spcPts val="165"/>
                        </a:spcBef>
                      </a:pPr>
                      <a:r>
                        <a:rPr sz="1100" spc="5" dirty="0">
                          <a:latin typeface="Segoe UI"/>
                          <a:cs typeface="Segoe UI"/>
                        </a:rPr>
                        <a:t>In </a:t>
                      </a:r>
                      <a:r>
                        <a:rPr sz="1100" spc="10" dirty="0">
                          <a:latin typeface="Segoe UI"/>
                          <a:cs typeface="Segoe UI"/>
                        </a:rPr>
                        <a:t>this case </a:t>
                      </a:r>
                      <a:r>
                        <a:rPr sz="1100" spc="15" dirty="0">
                          <a:latin typeface="Segoe UI"/>
                          <a:cs typeface="Segoe UI"/>
                        </a:rPr>
                        <a:t>also </a:t>
                      </a:r>
                      <a:r>
                        <a:rPr sz="1100" spc="5" dirty="0">
                          <a:latin typeface="Segoe UI"/>
                          <a:cs typeface="Segoe UI"/>
                        </a:rPr>
                        <a:t>by </a:t>
                      </a:r>
                      <a:r>
                        <a:rPr sz="1100" spc="10" dirty="0">
                          <a:latin typeface="Segoe UI"/>
                          <a:cs typeface="Segoe UI"/>
                        </a:rPr>
                        <a:t>using </a:t>
                      </a:r>
                      <a:r>
                        <a:rPr sz="1100" spc="15" dirty="0">
                          <a:latin typeface="Segoe UI"/>
                          <a:cs typeface="Segoe UI"/>
                        </a:rPr>
                        <a:t>the trial and </a:t>
                      </a:r>
                      <a:r>
                        <a:rPr sz="1100" spc="10" dirty="0">
                          <a:latin typeface="Segoe UI"/>
                          <a:cs typeface="Segoe UI"/>
                        </a:rPr>
                        <a:t>error </a:t>
                      </a:r>
                      <a:r>
                        <a:rPr sz="1100" spc="15" dirty="0">
                          <a:latin typeface="Segoe UI"/>
                          <a:cs typeface="Segoe UI"/>
                        </a:rPr>
                        <a:t>method, </a:t>
                      </a:r>
                      <a:r>
                        <a:rPr sz="1100" spc="10" dirty="0">
                          <a:latin typeface="Segoe UI"/>
                          <a:cs typeface="Segoe UI"/>
                        </a:rPr>
                        <a:t>it  is </a:t>
                      </a:r>
                      <a:r>
                        <a:rPr sz="1100" spc="15" dirty="0">
                          <a:latin typeface="Segoe UI"/>
                          <a:cs typeface="Segoe UI"/>
                        </a:rPr>
                        <a:t>found that </a:t>
                      </a:r>
                      <a:r>
                        <a:rPr sz="1100" spc="5" dirty="0">
                          <a:latin typeface="Segoe UI"/>
                          <a:cs typeface="Segoe UI"/>
                        </a:rPr>
                        <a:t>at </a:t>
                      </a:r>
                      <a:r>
                        <a:rPr sz="1100" spc="15" dirty="0">
                          <a:latin typeface="Segoe UI"/>
                          <a:cs typeface="Segoe UI"/>
                        </a:rPr>
                        <a:t>37.6% rate </a:t>
                      </a:r>
                      <a:r>
                        <a:rPr sz="1100" spc="10" dirty="0">
                          <a:latin typeface="Segoe UI"/>
                          <a:cs typeface="Segoe UI"/>
                        </a:rPr>
                        <a:t>of discount NPV </a:t>
                      </a:r>
                      <a:r>
                        <a:rPr sz="1100" spc="15" dirty="0">
                          <a:latin typeface="Segoe UI"/>
                          <a:cs typeface="Segoe UI"/>
                        </a:rPr>
                        <a:t>becomes  almost</a:t>
                      </a:r>
                      <a:r>
                        <a:rPr sz="1100" spc="25" dirty="0">
                          <a:latin typeface="Segoe UI"/>
                          <a:cs typeface="Segoe UI"/>
                        </a:rPr>
                        <a:t> </a:t>
                      </a:r>
                      <a:r>
                        <a:rPr sz="1100" spc="10" dirty="0">
                          <a:latin typeface="Segoe UI"/>
                          <a:cs typeface="Segoe UI"/>
                        </a:rPr>
                        <a:t>zero.</a:t>
                      </a:r>
                      <a:endParaRPr sz="1100">
                        <a:latin typeface="Segoe UI"/>
                        <a:cs typeface="Segoe UI"/>
                      </a:endParaRPr>
                    </a:p>
                    <a:p>
                      <a:pPr marL="68580" algn="just">
                        <a:lnSpc>
                          <a:spcPct val="100000"/>
                        </a:lnSpc>
                        <a:spcBef>
                          <a:spcPts val="350"/>
                        </a:spcBef>
                      </a:pPr>
                      <a:r>
                        <a:rPr sz="1100" spc="-5" dirty="0">
                          <a:latin typeface="Segoe UI"/>
                          <a:cs typeface="Segoe UI"/>
                        </a:rPr>
                        <a:t>Therefore, </a:t>
                      </a:r>
                      <a:r>
                        <a:rPr sz="1100" dirty="0">
                          <a:latin typeface="Segoe UI"/>
                          <a:cs typeface="Segoe UI"/>
                        </a:rPr>
                        <a:t>r =</a:t>
                      </a:r>
                      <a:r>
                        <a:rPr sz="1100" spc="-25" dirty="0">
                          <a:latin typeface="Segoe UI"/>
                          <a:cs typeface="Segoe UI"/>
                        </a:rPr>
                        <a:t> </a:t>
                      </a:r>
                      <a:r>
                        <a:rPr sz="1100" spc="-5" dirty="0">
                          <a:latin typeface="Segoe UI"/>
                          <a:cs typeface="Segoe UI"/>
                        </a:rPr>
                        <a:t>37.6%.</a:t>
                      </a:r>
                      <a:endParaRPr sz="1100">
                        <a:latin typeface="Segoe UI"/>
                        <a:cs typeface="Segoe UI"/>
                      </a:endParaRPr>
                    </a:p>
                  </a:txBody>
                  <a:tcPr marL="0" marR="0" marT="20955"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tcPr>
                </a:tc>
                <a:extLst>
                  <a:ext uri="{0D108BD9-81ED-4DB2-BD59-A6C34878D82A}">
                    <a16:rowId xmlns:a16="http://schemas.microsoft.com/office/drawing/2014/main" val="10003"/>
                  </a:ext>
                </a:extLst>
              </a:tr>
            </a:tbl>
          </a:graphicData>
        </a:graphic>
      </p:graphicFrame>
      <p:sp>
        <p:nvSpPr>
          <p:cNvPr id="15" name="object 15"/>
          <p:cNvSpPr txBox="1"/>
          <p:nvPr/>
        </p:nvSpPr>
        <p:spPr>
          <a:xfrm>
            <a:off x="1267460" y="6711188"/>
            <a:ext cx="682625" cy="193675"/>
          </a:xfrm>
          <a:prstGeom prst="rect">
            <a:avLst/>
          </a:prstGeom>
        </p:spPr>
        <p:txBody>
          <a:bodyPr vert="horz" wrap="square" lIns="0" tIns="12700" rIns="0" bIns="0" rtlCol="0">
            <a:spAutoFit/>
          </a:bodyPr>
          <a:lstStyle/>
          <a:p>
            <a:pPr marL="12700">
              <a:lnSpc>
                <a:spcPct val="100000"/>
              </a:lnSpc>
              <a:spcBef>
                <a:spcPts val="100"/>
              </a:spcBef>
              <a:tabLst>
                <a:tab pos="377825" algn="l"/>
              </a:tabLst>
            </a:pPr>
            <a:r>
              <a:rPr sz="1100" b="1" dirty="0">
                <a:latin typeface="Segoe UI"/>
                <a:cs typeface="Segoe UI"/>
              </a:rPr>
              <a:t>(</a:t>
            </a:r>
            <a:r>
              <a:rPr sz="1100" b="1" spc="-5" dirty="0">
                <a:latin typeface="Segoe UI"/>
                <a:cs typeface="Segoe UI"/>
              </a:rPr>
              <a:t>i</a:t>
            </a:r>
            <a:r>
              <a:rPr sz="1100" b="1" dirty="0">
                <a:latin typeface="Segoe UI"/>
                <a:cs typeface="Segoe UI"/>
              </a:rPr>
              <a:t>v)	N</a:t>
            </a:r>
            <a:r>
              <a:rPr sz="1100" b="1" spc="5" dirty="0">
                <a:latin typeface="Segoe UI"/>
                <a:cs typeface="Segoe UI"/>
              </a:rPr>
              <a:t>P</a:t>
            </a:r>
            <a:r>
              <a:rPr sz="1100" b="1" dirty="0">
                <a:latin typeface="Segoe UI"/>
                <a:cs typeface="Segoe UI"/>
              </a:rPr>
              <a:t>V</a:t>
            </a:r>
            <a:endParaRPr sz="1100">
              <a:latin typeface="Segoe UI"/>
              <a:cs typeface="Segoe UI"/>
            </a:endParaRPr>
          </a:p>
        </p:txBody>
      </p:sp>
      <p:graphicFrame>
        <p:nvGraphicFramePr>
          <p:cNvPr id="16" name="object 16"/>
          <p:cNvGraphicFramePr>
            <a:graphicFrameLocks noGrp="1"/>
          </p:cNvGraphicFramePr>
          <p:nvPr/>
        </p:nvGraphicFramePr>
        <p:xfrm>
          <a:off x="1304036" y="6975240"/>
          <a:ext cx="3375660" cy="1318500"/>
        </p:xfrm>
        <a:graphic>
          <a:graphicData uri="http://schemas.openxmlformats.org/drawingml/2006/table">
            <a:tbl>
              <a:tblPr firstRow="1" bandRow="1">
                <a:tableStyleId>{2D5ABB26-0587-4C30-8999-92F81FD0307C}</a:tableStyleId>
              </a:tblPr>
              <a:tblGrid>
                <a:gridCol w="745490">
                  <a:extLst>
                    <a:ext uri="{9D8B030D-6E8A-4147-A177-3AD203B41FA5}">
                      <a16:colId xmlns:a16="http://schemas.microsoft.com/office/drawing/2014/main" val="20000"/>
                    </a:ext>
                  </a:extLst>
                </a:gridCol>
                <a:gridCol w="2630170">
                  <a:extLst>
                    <a:ext uri="{9D8B030D-6E8A-4147-A177-3AD203B41FA5}">
                      <a16:colId xmlns:a16="http://schemas.microsoft.com/office/drawing/2014/main" val="20001"/>
                    </a:ext>
                  </a:extLst>
                </a:gridCol>
              </a:tblGrid>
              <a:tr h="186201">
                <a:tc>
                  <a:txBody>
                    <a:bodyPr/>
                    <a:lstStyle/>
                    <a:p>
                      <a:pPr marL="127000">
                        <a:lnSpc>
                          <a:spcPts val="1255"/>
                        </a:lnSpc>
                      </a:pPr>
                      <a:r>
                        <a:rPr sz="1100" i="1" spc="15" dirty="0">
                          <a:latin typeface="Arial Narrow"/>
                          <a:cs typeface="Arial Narrow"/>
                        </a:rPr>
                        <a:t>Project</a:t>
                      </a:r>
                      <a:r>
                        <a:rPr sz="1100" i="1" spc="10" dirty="0">
                          <a:latin typeface="Arial Narrow"/>
                          <a:cs typeface="Arial Narrow"/>
                        </a:rPr>
                        <a:t> </a:t>
                      </a:r>
                      <a:r>
                        <a:rPr sz="1100" i="1" spc="20" dirty="0">
                          <a:latin typeface="Arial Narrow"/>
                          <a:cs typeface="Arial Narrow"/>
                        </a:rPr>
                        <a:t>A:</a:t>
                      </a:r>
                      <a:endParaRPr sz="1100">
                        <a:latin typeface="Arial Narrow"/>
                        <a:cs typeface="Arial Narrow"/>
                      </a:endParaRPr>
                    </a:p>
                  </a:txBody>
                  <a:tcPr marL="0" marR="0" marT="0" marB="0"/>
                </a:tc>
                <a:tc>
                  <a:txBody>
                    <a:bodyPr/>
                    <a:lstStyle/>
                    <a:p>
                      <a:pPr>
                        <a:lnSpc>
                          <a:spcPct val="100000"/>
                        </a:lnSpc>
                      </a:pPr>
                      <a:endParaRPr sz="1000">
                        <a:latin typeface="Times New Roman"/>
                        <a:cs typeface="Times New Roman"/>
                      </a:endParaRPr>
                    </a:p>
                  </a:txBody>
                  <a:tcPr marL="0" marR="0" marT="0" marB="0"/>
                </a:tc>
                <a:extLst>
                  <a:ext uri="{0D108BD9-81ED-4DB2-BD59-A6C34878D82A}">
                    <a16:rowId xmlns:a16="http://schemas.microsoft.com/office/drawing/2014/main" val="10000"/>
                  </a:ext>
                </a:extLst>
              </a:tr>
              <a:tr h="224480">
                <a:tc>
                  <a:txBody>
                    <a:bodyPr/>
                    <a:lstStyle/>
                    <a:p>
                      <a:pPr marL="127000">
                        <a:lnSpc>
                          <a:spcPct val="100000"/>
                        </a:lnSpc>
                        <a:spcBef>
                          <a:spcPts val="290"/>
                        </a:spcBef>
                      </a:pPr>
                      <a:r>
                        <a:rPr sz="1100" spc="10" dirty="0">
                          <a:latin typeface="Segoe UI"/>
                          <a:cs typeface="Segoe UI"/>
                        </a:rPr>
                        <a:t>at </a:t>
                      </a:r>
                      <a:r>
                        <a:rPr sz="1100" spc="15" dirty="0">
                          <a:latin typeface="Segoe UI"/>
                          <a:cs typeface="Segoe UI"/>
                        </a:rPr>
                        <a:t>10%</a:t>
                      </a:r>
                      <a:endParaRPr sz="1100">
                        <a:latin typeface="Segoe UI"/>
                        <a:cs typeface="Segoe UI"/>
                      </a:endParaRPr>
                    </a:p>
                  </a:txBody>
                  <a:tcPr marL="0" marR="0" marT="36830" marB="0"/>
                </a:tc>
                <a:tc>
                  <a:txBody>
                    <a:bodyPr/>
                    <a:lstStyle/>
                    <a:p>
                      <a:pPr marL="181610">
                        <a:lnSpc>
                          <a:spcPct val="100000"/>
                        </a:lnSpc>
                        <a:spcBef>
                          <a:spcPts val="290"/>
                        </a:spcBef>
                      </a:pPr>
                      <a:r>
                        <a:rPr sz="1100" spc="15" dirty="0">
                          <a:latin typeface="Segoe UI"/>
                          <a:cs typeface="Segoe UI"/>
                        </a:rPr>
                        <a:t>-10,000+10,000×0.909 </a:t>
                      </a:r>
                      <a:r>
                        <a:rPr sz="1100" dirty="0">
                          <a:latin typeface="Segoe UI"/>
                          <a:cs typeface="Segoe UI"/>
                        </a:rPr>
                        <a:t>=</a:t>
                      </a:r>
                      <a:r>
                        <a:rPr sz="1100" spc="50" dirty="0">
                          <a:latin typeface="Segoe UI"/>
                          <a:cs typeface="Segoe UI"/>
                        </a:rPr>
                        <a:t> </a:t>
                      </a:r>
                      <a:r>
                        <a:rPr sz="1100" spc="15" dirty="0">
                          <a:latin typeface="Segoe UI"/>
                          <a:cs typeface="Segoe UI"/>
                        </a:rPr>
                        <a:t>-910</a:t>
                      </a:r>
                      <a:endParaRPr sz="1100">
                        <a:latin typeface="Segoe UI"/>
                        <a:cs typeface="Segoe UI"/>
                      </a:endParaRPr>
                    </a:p>
                  </a:txBody>
                  <a:tcPr marL="0" marR="0" marT="36830" marB="0"/>
                </a:tc>
                <a:extLst>
                  <a:ext uri="{0D108BD9-81ED-4DB2-BD59-A6C34878D82A}">
                    <a16:rowId xmlns:a16="http://schemas.microsoft.com/office/drawing/2014/main" val="10001"/>
                  </a:ext>
                </a:extLst>
              </a:tr>
              <a:tr h="214279">
                <a:tc>
                  <a:txBody>
                    <a:bodyPr/>
                    <a:lstStyle/>
                    <a:p>
                      <a:pPr marL="127000">
                        <a:lnSpc>
                          <a:spcPct val="100000"/>
                        </a:lnSpc>
                        <a:spcBef>
                          <a:spcPts val="190"/>
                        </a:spcBef>
                      </a:pPr>
                      <a:r>
                        <a:rPr sz="1100" spc="10" dirty="0">
                          <a:latin typeface="Segoe UI"/>
                          <a:cs typeface="Segoe UI"/>
                        </a:rPr>
                        <a:t>at </a:t>
                      </a:r>
                      <a:r>
                        <a:rPr sz="1100" spc="15" dirty="0">
                          <a:latin typeface="Segoe UI"/>
                          <a:cs typeface="Segoe UI"/>
                        </a:rPr>
                        <a:t>30%</a:t>
                      </a:r>
                      <a:endParaRPr sz="1100">
                        <a:latin typeface="Segoe UI"/>
                        <a:cs typeface="Segoe UI"/>
                      </a:endParaRPr>
                    </a:p>
                  </a:txBody>
                  <a:tcPr marL="0" marR="0" marT="24130" marB="0"/>
                </a:tc>
                <a:tc>
                  <a:txBody>
                    <a:bodyPr/>
                    <a:lstStyle/>
                    <a:p>
                      <a:pPr marL="181610">
                        <a:lnSpc>
                          <a:spcPct val="100000"/>
                        </a:lnSpc>
                        <a:spcBef>
                          <a:spcPts val="190"/>
                        </a:spcBef>
                      </a:pPr>
                      <a:r>
                        <a:rPr sz="1100" spc="15" dirty="0">
                          <a:latin typeface="Segoe UI"/>
                          <a:cs typeface="Segoe UI"/>
                        </a:rPr>
                        <a:t>-10,000+10,000×0.769 </a:t>
                      </a:r>
                      <a:r>
                        <a:rPr sz="1100" dirty="0">
                          <a:latin typeface="Segoe UI"/>
                          <a:cs typeface="Segoe UI"/>
                        </a:rPr>
                        <a:t>=</a:t>
                      </a:r>
                      <a:r>
                        <a:rPr sz="1100" spc="50" dirty="0">
                          <a:latin typeface="Segoe UI"/>
                          <a:cs typeface="Segoe UI"/>
                        </a:rPr>
                        <a:t> </a:t>
                      </a:r>
                      <a:r>
                        <a:rPr sz="1100" spc="15" dirty="0">
                          <a:latin typeface="Segoe UI"/>
                          <a:cs typeface="Segoe UI"/>
                        </a:rPr>
                        <a:t>-2,310</a:t>
                      </a:r>
                      <a:endParaRPr sz="1100">
                        <a:latin typeface="Segoe UI"/>
                        <a:cs typeface="Segoe UI"/>
                      </a:endParaRPr>
                    </a:p>
                  </a:txBody>
                  <a:tcPr marL="0" marR="0" marT="24130" marB="0"/>
                </a:tc>
                <a:extLst>
                  <a:ext uri="{0D108BD9-81ED-4DB2-BD59-A6C34878D82A}">
                    <a16:rowId xmlns:a16="http://schemas.microsoft.com/office/drawing/2014/main" val="10002"/>
                  </a:ext>
                </a:extLst>
              </a:tr>
              <a:tr h="217321">
                <a:tc>
                  <a:txBody>
                    <a:bodyPr/>
                    <a:lstStyle/>
                    <a:p>
                      <a:pPr marL="127000">
                        <a:lnSpc>
                          <a:spcPct val="100000"/>
                        </a:lnSpc>
                        <a:spcBef>
                          <a:spcPts val="50"/>
                        </a:spcBef>
                      </a:pPr>
                      <a:r>
                        <a:rPr sz="1100" i="1" spc="15" dirty="0">
                          <a:latin typeface="Arial Narrow"/>
                          <a:cs typeface="Arial Narrow"/>
                        </a:rPr>
                        <a:t>Project</a:t>
                      </a:r>
                      <a:r>
                        <a:rPr sz="1100" i="1" spc="10" dirty="0">
                          <a:latin typeface="Arial Narrow"/>
                          <a:cs typeface="Arial Narrow"/>
                        </a:rPr>
                        <a:t> B:</a:t>
                      </a:r>
                      <a:endParaRPr sz="1100">
                        <a:latin typeface="Arial Narrow"/>
                        <a:cs typeface="Arial Narrow"/>
                      </a:endParaRPr>
                    </a:p>
                  </a:txBody>
                  <a:tcPr marL="0" marR="0" marT="6350" marB="0"/>
                </a:tc>
                <a:tc>
                  <a:txBody>
                    <a:bodyPr/>
                    <a:lstStyle/>
                    <a:p>
                      <a:pPr>
                        <a:lnSpc>
                          <a:spcPct val="100000"/>
                        </a:lnSpc>
                      </a:pPr>
                      <a:endParaRPr sz="1000">
                        <a:latin typeface="Times New Roman"/>
                        <a:cs typeface="Times New Roman"/>
                      </a:endParaRPr>
                    </a:p>
                  </a:txBody>
                  <a:tcPr marL="0" marR="0" marT="0" marB="0"/>
                </a:tc>
                <a:extLst>
                  <a:ext uri="{0D108BD9-81ED-4DB2-BD59-A6C34878D82A}">
                    <a16:rowId xmlns:a16="http://schemas.microsoft.com/office/drawing/2014/main" val="10003"/>
                  </a:ext>
                </a:extLst>
              </a:tr>
              <a:tr h="258770">
                <a:tc>
                  <a:txBody>
                    <a:bodyPr/>
                    <a:lstStyle/>
                    <a:p>
                      <a:pPr marL="127000">
                        <a:lnSpc>
                          <a:spcPct val="100000"/>
                        </a:lnSpc>
                        <a:spcBef>
                          <a:spcPts val="415"/>
                        </a:spcBef>
                      </a:pPr>
                      <a:r>
                        <a:rPr sz="1100" spc="10" dirty="0">
                          <a:latin typeface="Segoe UI"/>
                          <a:cs typeface="Segoe UI"/>
                        </a:rPr>
                        <a:t>at </a:t>
                      </a:r>
                      <a:r>
                        <a:rPr sz="1100" spc="15" dirty="0">
                          <a:latin typeface="Segoe UI"/>
                          <a:cs typeface="Segoe UI"/>
                        </a:rPr>
                        <a:t>10%</a:t>
                      </a:r>
                      <a:endParaRPr sz="1100">
                        <a:latin typeface="Segoe UI"/>
                        <a:cs typeface="Segoe UI"/>
                      </a:endParaRPr>
                    </a:p>
                  </a:txBody>
                  <a:tcPr marL="0" marR="0" marT="52705" marB="0"/>
                </a:tc>
                <a:tc>
                  <a:txBody>
                    <a:bodyPr/>
                    <a:lstStyle/>
                    <a:p>
                      <a:pPr marL="181610">
                        <a:lnSpc>
                          <a:spcPct val="100000"/>
                        </a:lnSpc>
                        <a:spcBef>
                          <a:spcPts val="415"/>
                        </a:spcBef>
                      </a:pPr>
                      <a:r>
                        <a:rPr sz="1100" spc="15" dirty="0">
                          <a:latin typeface="Segoe UI"/>
                          <a:cs typeface="Segoe UI"/>
                        </a:rPr>
                        <a:t>-10,000+7,500(0.909+0.826) </a:t>
                      </a:r>
                      <a:r>
                        <a:rPr sz="1100" dirty="0">
                          <a:latin typeface="Segoe UI"/>
                          <a:cs typeface="Segoe UI"/>
                        </a:rPr>
                        <a:t>=</a:t>
                      </a:r>
                      <a:r>
                        <a:rPr sz="1100" spc="40" dirty="0">
                          <a:latin typeface="Segoe UI"/>
                          <a:cs typeface="Segoe UI"/>
                        </a:rPr>
                        <a:t> </a:t>
                      </a:r>
                      <a:r>
                        <a:rPr sz="1100" spc="15" dirty="0">
                          <a:latin typeface="Segoe UI"/>
                          <a:cs typeface="Segoe UI"/>
                        </a:rPr>
                        <a:t>3,013</a:t>
                      </a:r>
                      <a:endParaRPr sz="1100">
                        <a:latin typeface="Segoe UI"/>
                        <a:cs typeface="Segoe UI"/>
                      </a:endParaRPr>
                    </a:p>
                  </a:txBody>
                  <a:tcPr marL="0" marR="0" marT="52705" marB="0"/>
                </a:tc>
                <a:extLst>
                  <a:ext uri="{0D108BD9-81ED-4DB2-BD59-A6C34878D82A}">
                    <a16:rowId xmlns:a16="http://schemas.microsoft.com/office/drawing/2014/main" val="10004"/>
                  </a:ext>
                </a:extLst>
              </a:tr>
              <a:tr h="217449">
                <a:tc>
                  <a:txBody>
                    <a:bodyPr/>
                    <a:lstStyle/>
                    <a:p>
                      <a:pPr marL="127000">
                        <a:lnSpc>
                          <a:spcPts val="1275"/>
                        </a:lnSpc>
                        <a:spcBef>
                          <a:spcPts val="335"/>
                        </a:spcBef>
                      </a:pPr>
                      <a:r>
                        <a:rPr sz="1100" spc="10" dirty="0">
                          <a:latin typeface="Segoe UI"/>
                          <a:cs typeface="Segoe UI"/>
                        </a:rPr>
                        <a:t>at </a:t>
                      </a:r>
                      <a:r>
                        <a:rPr sz="1100" spc="15" dirty="0">
                          <a:latin typeface="Segoe UI"/>
                          <a:cs typeface="Segoe UI"/>
                        </a:rPr>
                        <a:t>30%</a:t>
                      </a:r>
                      <a:endParaRPr sz="1100">
                        <a:latin typeface="Segoe UI"/>
                        <a:cs typeface="Segoe UI"/>
                      </a:endParaRPr>
                    </a:p>
                  </a:txBody>
                  <a:tcPr marL="0" marR="0" marT="42545" marB="0"/>
                </a:tc>
                <a:tc>
                  <a:txBody>
                    <a:bodyPr/>
                    <a:lstStyle/>
                    <a:p>
                      <a:pPr marL="181610">
                        <a:lnSpc>
                          <a:spcPts val="1275"/>
                        </a:lnSpc>
                        <a:spcBef>
                          <a:spcPts val="335"/>
                        </a:spcBef>
                      </a:pPr>
                      <a:r>
                        <a:rPr sz="1100" spc="15" dirty="0">
                          <a:latin typeface="Segoe UI"/>
                          <a:cs typeface="Segoe UI"/>
                        </a:rPr>
                        <a:t>-10,000+7,500(0.769+0.592)=</a:t>
                      </a:r>
                      <a:r>
                        <a:rPr sz="1100" spc="25" dirty="0">
                          <a:latin typeface="Segoe UI"/>
                          <a:cs typeface="Segoe UI"/>
                        </a:rPr>
                        <a:t> </a:t>
                      </a:r>
                      <a:r>
                        <a:rPr sz="1100" spc="15" dirty="0">
                          <a:latin typeface="Segoe UI"/>
                          <a:cs typeface="Segoe UI"/>
                        </a:rPr>
                        <a:t>+208</a:t>
                      </a:r>
                      <a:endParaRPr sz="1100">
                        <a:latin typeface="Segoe UI"/>
                        <a:cs typeface="Segoe UI"/>
                      </a:endParaRPr>
                    </a:p>
                  </a:txBody>
                  <a:tcPr marL="0" marR="0" marT="42545" marB="0"/>
                </a:tc>
                <a:extLst>
                  <a:ext uri="{0D108BD9-81ED-4DB2-BD59-A6C34878D82A}">
                    <a16:rowId xmlns:a16="http://schemas.microsoft.com/office/drawing/2014/main" val="10005"/>
                  </a:ext>
                </a:extLst>
              </a:tr>
            </a:tbl>
          </a:graphicData>
        </a:graphic>
      </p:graphicFrame>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txBox="1"/>
          <p:nvPr/>
        </p:nvSpPr>
        <p:spPr>
          <a:xfrm>
            <a:off x="1639316" y="734060"/>
            <a:ext cx="316865" cy="193675"/>
          </a:xfrm>
          <a:prstGeom prst="rect">
            <a:avLst/>
          </a:prstGeom>
        </p:spPr>
        <p:txBody>
          <a:bodyPr vert="horz" wrap="square" lIns="0" tIns="12700" rIns="0" bIns="0" rtlCol="0">
            <a:spAutoFit/>
          </a:bodyPr>
          <a:lstStyle/>
          <a:p>
            <a:pPr marL="12700">
              <a:lnSpc>
                <a:spcPct val="100000"/>
              </a:lnSpc>
              <a:spcBef>
                <a:spcPts val="100"/>
              </a:spcBef>
            </a:pPr>
            <a:r>
              <a:rPr sz="1100" b="1" spc="25" dirty="0">
                <a:solidFill>
                  <a:srgbClr val="FFFFFF"/>
                </a:solidFill>
                <a:latin typeface="Segoe UI"/>
                <a:cs typeface="Segoe UI"/>
              </a:rPr>
              <a:t>7</a:t>
            </a:r>
            <a:r>
              <a:rPr sz="1100" b="1" spc="10" dirty="0">
                <a:solidFill>
                  <a:srgbClr val="FFFFFF"/>
                </a:solidFill>
                <a:latin typeface="Segoe UI"/>
                <a:cs typeface="Segoe UI"/>
              </a:rPr>
              <a:t>.</a:t>
            </a:r>
            <a:r>
              <a:rPr sz="1100" b="1" spc="25" dirty="0">
                <a:solidFill>
                  <a:srgbClr val="FFFFFF"/>
                </a:solidFill>
                <a:latin typeface="Segoe UI"/>
                <a:cs typeface="Segoe UI"/>
              </a:rPr>
              <a:t>56</a:t>
            </a:r>
            <a:endParaRPr sz="1100">
              <a:latin typeface="Segoe UI"/>
              <a:cs typeface="Segoe UI"/>
            </a:endParaRPr>
          </a:p>
        </p:txBody>
      </p:sp>
      <p:graphicFrame>
        <p:nvGraphicFramePr>
          <p:cNvPr id="4" name="object 4"/>
          <p:cNvGraphicFramePr>
            <a:graphicFrameLocks noGrp="1"/>
          </p:cNvGraphicFramePr>
          <p:nvPr/>
        </p:nvGraphicFramePr>
        <p:xfrm>
          <a:off x="1304036" y="1272432"/>
          <a:ext cx="4843780" cy="1426704"/>
        </p:xfrm>
        <a:graphic>
          <a:graphicData uri="http://schemas.openxmlformats.org/drawingml/2006/table">
            <a:tbl>
              <a:tblPr firstRow="1" bandRow="1">
                <a:tableStyleId>{2D5ABB26-0587-4C30-8999-92F81FD0307C}</a:tableStyleId>
              </a:tblPr>
              <a:tblGrid>
                <a:gridCol w="745490">
                  <a:extLst>
                    <a:ext uri="{9D8B030D-6E8A-4147-A177-3AD203B41FA5}">
                      <a16:colId xmlns:a16="http://schemas.microsoft.com/office/drawing/2014/main" val="20000"/>
                    </a:ext>
                  </a:extLst>
                </a:gridCol>
                <a:gridCol w="4098290">
                  <a:extLst>
                    <a:ext uri="{9D8B030D-6E8A-4147-A177-3AD203B41FA5}">
                      <a16:colId xmlns:a16="http://schemas.microsoft.com/office/drawing/2014/main" val="20001"/>
                    </a:ext>
                  </a:extLst>
                </a:gridCol>
              </a:tblGrid>
              <a:tr h="202203">
                <a:tc>
                  <a:txBody>
                    <a:bodyPr/>
                    <a:lstStyle/>
                    <a:p>
                      <a:pPr marL="127000">
                        <a:lnSpc>
                          <a:spcPts val="1255"/>
                        </a:lnSpc>
                      </a:pPr>
                      <a:r>
                        <a:rPr sz="1100" i="1" spc="15" dirty="0">
                          <a:latin typeface="Arial Narrow"/>
                          <a:cs typeface="Arial Narrow"/>
                        </a:rPr>
                        <a:t>Project</a:t>
                      </a:r>
                      <a:r>
                        <a:rPr sz="1100" i="1" spc="10" dirty="0">
                          <a:latin typeface="Arial Narrow"/>
                          <a:cs typeface="Arial Narrow"/>
                        </a:rPr>
                        <a:t> </a:t>
                      </a:r>
                      <a:r>
                        <a:rPr sz="1100" i="1" spc="5" dirty="0">
                          <a:latin typeface="Arial Narrow"/>
                          <a:cs typeface="Arial Narrow"/>
                        </a:rPr>
                        <a:t>C:</a:t>
                      </a:r>
                      <a:endParaRPr sz="1100">
                        <a:latin typeface="Arial Narrow"/>
                        <a:cs typeface="Arial Narrow"/>
                      </a:endParaRPr>
                    </a:p>
                  </a:txBody>
                  <a:tcPr marL="0" marR="0" marT="0" marB="0"/>
                </a:tc>
                <a:tc>
                  <a:txBody>
                    <a:bodyPr/>
                    <a:lstStyle/>
                    <a:p>
                      <a:pPr>
                        <a:lnSpc>
                          <a:spcPct val="100000"/>
                        </a:lnSpc>
                      </a:pPr>
                      <a:endParaRPr sz="1000">
                        <a:latin typeface="Times New Roman"/>
                        <a:cs typeface="Times New Roman"/>
                      </a:endParaRPr>
                    </a:p>
                  </a:txBody>
                  <a:tcPr marL="0" marR="0" marT="0" marB="0"/>
                </a:tc>
                <a:extLst>
                  <a:ext uri="{0D108BD9-81ED-4DB2-BD59-A6C34878D82A}">
                    <a16:rowId xmlns:a16="http://schemas.microsoft.com/office/drawing/2014/main" val="10000"/>
                  </a:ext>
                </a:extLst>
              </a:tr>
              <a:tr h="259532">
                <a:tc>
                  <a:txBody>
                    <a:bodyPr/>
                    <a:lstStyle/>
                    <a:p>
                      <a:pPr marL="127000">
                        <a:lnSpc>
                          <a:spcPct val="100000"/>
                        </a:lnSpc>
                        <a:spcBef>
                          <a:spcPts val="415"/>
                        </a:spcBef>
                      </a:pPr>
                      <a:r>
                        <a:rPr sz="1100" spc="10" dirty="0">
                          <a:latin typeface="Segoe UI"/>
                          <a:cs typeface="Segoe UI"/>
                        </a:rPr>
                        <a:t>at </a:t>
                      </a:r>
                      <a:r>
                        <a:rPr sz="1100" spc="15" dirty="0">
                          <a:latin typeface="Segoe UI"/>
                          <a:cs typeface="Segoe UI"/>
                        </a:rPr>
                        <a:t>10%</a:t>
                      </a:r>
                      <a:endParaRPr sz="1100">
                        <a:latin typeface="Segoe UI"/>
                        <a:cs typeface="Segoe UI"/>
                      </a:endParaRPr>
                    </a:p>
                  </a:txBody>
                  <a:tcPr marL="0" marR="0" marT="52705" marB="0"/>
                </a:tc>
                <a:tc>
                  <a:txBody>
                    <a:bodyPr/>
                    <a:lstStyle/>
                    <a:p>
                      <a:pPr marL="181610">
                        <a:lnSpc>
                          <a:spcPct val="100000"/>
                        </a:lnSpc>
                        <a:spcBef>
                          <a:spcPts val="415"/>
                        </a:spcBef>
                      </a:pPr>
                      <a:r>
                        <a:rPr sz="1100" spc="15" dirty="0">
                          <a:latin typeface="Segoe UI"/>
                          <a:cs typeface="Segoe UI"/>
                        </a:rPr>
                        <a:t>-10,000+2,000×0.909+4,000×0.826+12,000×0.751=</a:t>
                      </a:r>
                      <a:r>
                        <a:rPr sz="1100" spc="40" dirty="0">
                          <a:latin typeface="Segoe UI"/>
                          <a:cs typeface="Segoe UI"/>
                        </a:rPr>
                        <a:t> </a:t>
                      </a:r>
                      <a:r>
                        <a:rPr sz="1100" spc="10" dirty="0">
                          <a:latin typeface="Segoe UI"/>
                          <a:cs typeface="Segoe UI"/>
                        </a:rPr>
                        <a:t>+4,134</a:t>
                      </a:r>
                      <a:endParaRPr sz="1100">
                        <a:latin typeface="Segoe UI"/>
                        <a:cs typeface="Segoe UI"/>
                      </a:endParaRPr>
                    </a:p>
                  </a:txBody>
                  <a:tcPr marL="0" marR="0" marT="52705" marB="0"/>
                </a:tc>
                <a:extLst>
                  <a:ext uri="{0D108BD9-81ED-4DB2-BD59-A6C34878D82A}">
                    <a16:rowId xmlns:a16="http://schemas.microsoft.com/office/drawing/2014/main" val="10001"/>
                  </a:ext>
                </a:extLst>
              </a:tr>
              <a:tr h="252379">
                <a:tc>
                  <a:txBody>
                    <a:bodyPr/>
                    <a:lstStyle/>
                    <a:p>
                      <a:pPr marL="127000">
                        <a:lnSpc>
                          <a:spcPct val="100000"/>
                        </a:lnSpc>
                        <a:spcBef>
                          <a:spcPts val="340"/>
                        </a:spcBef>
                      </a:pPr>
                      <a:r>
                        <a:rPr sz="1100" spc="10" dirty="0">
                          <a:latin typeface="Segoe UI"/>
                          <a:cs typeface="Segoe UI"/>
                        </a:rPr>
                        <a:t>at </a:t>
                      </a:r>
                      <a:r>
                        <a:rPr sz="1100" spc="15" dirty="0">
                          <a:latin typeface="Segoe UI"/>
                          <a:cs typeface="Segoe UI"/>
                        </a:rPr>
                        <a:t>30%</a:t>
                      </a:r>
                      <a:endParaRPr sz="1100">
                        <a:latin typeface="Segoe UI"/>
                        <a:cs typeface="Segoe UI"/>
                      </a:endParaRPr>
                    </a:p>
                  </a:txBody>
                  <a:tcPr marL="0" marR="0" marT="43180" marB="0"/>
                </a:tc>
                <a:tc>
                  <a:txBody>
                    <a:bodyPr/>
                    <a:lstStyle/>
                    <a:p>
                      <a:pPr marL="181610">
                        <a:lnSpc>
                          <a:spcPct val="100000"/>
                        </a:lnSpc>
                        <a:spcBef>
                          <a:spcPts val="340"/>
                        </a:spcBef>
                      </a:pPr>
                      <a:r>
                        <a:rPr sz="1100" spc="15" dirty="0">
                          <a:latin typeface="Segoe UI"/>
                          <a:cs typeface="Segoe UI"/>
                        </a:rPr>
                        <a:t>-10,000+2,000×0.769+4,000×0.592+12,000×0.455</a:t>
                      </a:r>
                      <a:r>
                        <a:rPr sz="1100" spc="30" dirty="0">
                          <a:latin typeface="Segoe UI"/>
                          <a:cs typeface="Segoe UI"/>
                        </a:rPr>
                        <a:t> </a:t>
                      </a:r>
                      <a:r>
                        <a:rPr sz="1100" spc="20" dirty="0">
                          <a:latin typeface="Segoe UI"/>
                          <a:cs typeface="Segoe UI"/>
                        </a:rPr>
                        <a:t>=-633</a:t>
                      </a:r>
                      <a:endParaRPr sz="1100">
                        <a:latin typeface="Segoe UI"/>
                        <a:cs typeface="Segoe UI"/>
                      </a:endParaRPr>
                    </a:p>
                  </a:txBody>
                  <a:tcPr marL="0" marR="0" marT="43180" marB="0"/>
                </a:tc>
                <a:extLst>
                  <a:ext uri="{0D108BD9-81ED-4DB2-BD59-A6C34878D82A}">
                    <a16:rowId xmlns:a16="http://schemas.microsoft.com/office/drawing/2014/main" val="10002"/>
                  </a:ext>
                </a:extLst>
              </a:tr>
              <a:tr h="236371">
                <a:tc>
                  <a:txBody>
                    <a:bodyPr/>
                    <a:lstStyle/>
                    <a:p>
                      <a:pPr marL="127000">
                        <a:lnSpc>
                          <a:spcPct val="100000"/>
                        </a:lnSpc>
                        <a:spcBef>
                          <a:spcPts val="200"/>
                        </a:spcBef>
                      </a:pPr>
                      <a:r>
                        <a:rPr sz="1100" i="1" spc="15" dirty="0">
                          <a:latin typeface="Arial Narrow"/>
                          <a:cs typeface="Arial Narrow"/>
                        </a:rPr>
                        <a:t>Project</a:t>
                      </a:r>
                      <a:r>
                        <a:rPr sz="1100" i="1" spc="10" dirty="0">
                          <a:latin typeface="Arial Narrow"/>
                          <a:cs typeface="Arial Narrow"/>
                        </a:rPr>
                        <a:t> </a:t>
                      </a:r>
                      <a:r>
                        <a:rPr sz="1100" i="1" spc="5" dirty="0">
                          <a:latin typeface="Arial Narrow"/>
                          <a:cs typeface="Arial Narrow"/>
                        </a:rPr>
                        <a:t>D:</a:t>
                      </a:r>
                      <a:endParaRPr sz="1100">
                        <a:latin typeface="Arial Narrow"/>
                        <a:cs typeface="Arial Narrow"/>
                      </a:endParaRPr>
                    </a:p>
                  </a:txBody>
                  <a:tcPr marL="0" marR="0" marT="25400" marB="0"/>
                </a:tc>
                <a:tc>
                  <a:txBody>
                    <a:bodyPr/>
                    <a:lstStyle/>
                    <a:p>
                      <a:pPr>
                        <a:lnSpc>
                          <a:spcPct val="100000"/>
                        </a:lnSpc>
                      </a:pPr>
                      <a:endParaRPr sz="1000">
                        <a:latin typeface="Times New Roman"/>
                        <a:cs typeface="Times New Roman"/>
                      </a:endParaRPr>
                    </a:p>
                  </a:txBody>
                  <a:tcPr marL="0" marR="0" marT="0" marB="0"/>
                </a:tc>
                <a:extLst>
                  <a:ext uri="{0D108BD9-81ED-4DB2-BD59-A6C34878D82A}">
                    <a16:rowId xmlns:a16="http://schemas.microsoft.com/office/drawing/2014/main" val="10003"/>
                  </a:ext>
                </a:extLst>
              </a:tr>
              <a:tr h="258770">
                <a:tc>
                  <a:txBody>
                    <a:bodyPr/>
                    <a:lstStyle/>
                    <a:p>
                      <a:pPr marL="127000">
                        <a:lnSpc>
                          <a:spcPct val="100000"/>
                        </a:lnSpc>
                        <a:spcBef>
                          <a:spcPts val="415"/>
                        </a:spcBef>
                      </a:pPr>
                      <a:r>
                        <a:rPr sz="1100" spc="10" dirty="0">
                          <a:latin typeface="Segoe UI"/>
                          <a:cs typeface="Segoe UI"/>
                        </a:rPr>
                        <a:t>at </a:t>
                      </a:r>
                      <a:r>
                        <a:rPr sz="1100" spc="15" dirty="0">
                          <a:latin typeface="Segoe UI"/>
                          <a:cs typeface="Segoe UI"/>
                        </a:rPr>
                        <a:t>10%</a:t>
                      </a:r>
                      <a:endParaRPr sz="1100">
                        <a:latin typeface="Segoe UI"/>
                        <a:cs typeface="Segoe UI"/>
                      </a:endParaRPr>
                    </a:p>
                  </a:txBody>
                  <a:tcPr marL="0" marR="0" marT="52705" marB="0"/>
                </a:tc>
                <a:tc>
                  <a:txBody>
                    <a:bodyPr/>
                    <a:lstStyle/>
                    <a:p>
                      <a:pPr marL="181610">
                        <a:lnSpc>
                          <a:spcPct val="100000"/>
                        </a:lnSpc>
                        <a:spcBef>
                          <a:spcPts val="415"/>
                        </a:spcBef>
                      </a:pPr>
                      <a:r>
                        <a:rPr sz="1100" spc="15" dirty="0">
                          <a:latin typeface="Segoe UI"/>
                          <a:cs typeface="Segoe UI"/>
                        </a:rPr>
                        <a:t>-10,000+10,000×0.909+3,000×(0.826+0.751) </a:t>
                      </a:r>
                      <a:r>
                        <a:rPr sz="1100" spc="10" dirty="0">
                          <a:latin typeface="Segoe UI"/>
                          <a:cs typeface="Segoe UI"/>
                        </a:rPr>
                        <a:t>=+</a:t>
                      </a:r>
                      <a:r>
                        <a:rPr sz="1100" spc="55" dirty="0">
                          <a:latin typeface="Segoe UI"/>
                          <a:cs typeface="Segoe UI"/>
                        </a:rPr>
                        <a:t> </a:t>
                      </a:r>
                      <a:r>
                        <a:rPr sz="1100" spc="15" dirty="0">
                          <a:latin typeface="Segoe UI"/>
                          <a:cs typeface="Segoe UI"/>
                        </a:rPr>
                        <a:t>3,821</a:t>
                      </a:r>
                      <a:endParaRPr sz="1100">
                        <a:latin typeface="Segoe UI"/>
                        <a:cs typeface="Segoe UI"/>
                      </a:endParaRPr>
                    </a:p>
                  </a:txBody>
                  <a:tcPr marL="0" marR="0" marT="52705" marB="0"/>
                </a:tc>
                <a:extLst>
                  <a:ext uri="{0D108BD9-81ED-4DB2-BD59-A6C34878D82A}">
                    <a16:rowId xmlns:a16="http://schemas.microsoft.com/office/drawing/2014/main" val="10004"/>
                  </a:ext>
                </a:extLst>
              </a:tr>
              <a:tr h="217449">
                <a:tc>
                  <a:txBody>
                    <a:bodyPr/>
                    <a:lstStyle/>
                    <a:p>
                      <a:pPr marL="127000">
                        <a:lnSpc>
                          <a:spcPts val="1275"/>
                        </a:lnSpc>
                        <a:spcBef>
                          <a:spcPts val="335"/>
                        </a:spcBef>
                      </a:pPr>
                      <a:r>
                        <a:rPr sz="1100" spc="10" dirty="0">
                          <a:latin typeface="Segoe UI"/>
                          <a:cs typeface="Segoe UI"/>
                        </a:rPr>
                        <a:t>at </a:t>
                      </a:r>
                      <a:r>
                        <a:rPr sz="1100" spc="15" dirty="0">
                          <a:latin typeface="Segoe UI"/>
                          <a:cs typeface="Segoe UI"/>
                        </a:rPr>
                        <a:t>30%</a:t>
                      </a:r>
                      <a:endParaRPr sz="1100">
                        <a:latin typeface="Segoe UI"/>
                        <a:cs typeface="Segoe UI"/>
                      </a:endParaRPr>
                    </a:p>
                  </a:txBody>
                  <a:tcPr marL="0" marR="0" marT="42545" marB="0"/>
                </a:tc>
                <a:tc>
                  <a:txBody>
                    <a:bodyPr/>
                    <a:lstStyle/>
                    <a:p>
                      <a:pPr marL="181610">
                        <a:lnSpc>
                          <a:spcPts val="1275"/>
                        </a:lnSpc>
                        <a:spcBef>
                          <a:spcPts val="335"/>
                        </a:spcBef>
                      </a:pPr>
                      <a:r>
                        <a:rPr sz="1100" spc="15" dirty="0">
                          <a:latin typeface="Segoe UI"/>
                          <a:cs typeface="Segoe UI"/>
                        </a:rPr>
                        <a:t>-10,000+10,000×0.769+3,000×(0.592+0.455) </a:t>
                      </a:r>
                      <a:r>
                        <a:rPr sz="1100" dirty="0">
                          <a:latin typeface="Segoe UI"/>
                          <a:cs typeface="Segoe UI"/>
                        </a:rPr>
                        <a:t>= +</a:t>
                      </a:r>
                      <a:r>
                        <a:rPr sz="1100" spc="85" dirty="0">
                          <a:latin typeface="Segoe UI"/>
                          <a:cs typeface="Segoe UI"/>
                        </a:rPr>
                        <a:t> </a:t>
                      </a:r>
                      <a:r>
                        <a:rPr sz="1100" spc="15" dirty="0">
                          <a:latin typeface="Segoe UI"/>
                          <a:cs typeface="Segoe UI"/>
                        </a:rPr>
                        <a:t>831</a:t>
                      </a:r>
                      <a:endParaRPr sz="1100">
                        <a:latin typeface="Segoe UI"/>
                        <a:cs typeface="Segoe UI"/>
                      </a:endParaRPr>
                    </a:p>
                  </a:txBody>
                  <a:tcPr marL="0" marR="0" marT="42545" marB="0"/>
                </a:tc>
                <a:extLst>
                  <a:ext uri="{0D108BD9-81ED-4DB2-BD59-A6C34878D82A}">
                    <a16:rowId xmlns:a16="http://schemas.microsoft.com/office/drawing/2014/main" val="10005"/>
                  </a:ext>
                </a:extLst>
              </a:tr>
            </a:tbl>
          </a:graphicData>
        </a:graphic>
      </p:graphicFrame>
      <p:sp>
        <p:nvSpPr>
          <p:cNvPr id="5" name="object 5"/>
          <p:cNvSpPr txBox="1"/>
          <p:nvPr/>
        </p:nvSpPr>
        <p:spPr>
          <a:xfrm>
            <a:off x="1633262" y="2760980"/>
            <a:ext cx="4134485" cy="193675"/>
          </a:xfrm>
          <a:prstGeom prst="rect">
            <a:avLst/>
          </a:prstGeom>
        </p:spPr>
        <p:txBody>
          <a:bodyPr vert="horz" wrap="square" lIns="0" tIns="13335" rIns="0" bIns="0" rtlCol="0">
            <a:spAutoFit/>
          </a:bodyPr>
          <a:lstStyle/>
          <a:p>
            <a:pPr marL="12700">
              <a:lnSpc>
                <a:spcPct val="100000"/>
              </a:lnSpc>
              <a:spcBef>
                <a:spcPts val="105"/>
              </a:spcBef>
            </a:pPr>
            <a:r>
              <a:rPr sz="1100" i="1" spc="-5" dirty="0">
                <a:latin typeface="Segoe UI"/>
                <a:cs typeface="Segoe UI"/>
              </a:rPr>
              <a:t>The projects are ranked as follows according </a:t>
            </a:r>
            <a:r>
              <a:rPr sz="1100" i="1" dirty="0">
                <a:latin typeface="Segoe UI"/>
                <a:cs typeface="Segoe UI"/>
              </a:rPr>
              <a:t>to the various</a:t>
            </a:r>
            <a:r>
              <a:rPr sz="1100" i="1" spc="40" dirty="0">
                <a:latin typeface="Segoe UI"/>
                <a:cs typeface="Segoe UI"/>
              </a:rPr>
              <a:t> </a:t>
            </a:r>
            <a:r>
              <a:rPr sz="1100" i="1" spc="-5" dirty="0">
                <a:latin typeface="Segoe UI"/>
                <a:cs typeface="Segoe UI"/>
              </a:rPr>
              <a:t>methods:</a:t>
            </a:r>
            <a:endParaRPr sz="1100">
              <a:latin typeface="Segoe UI"/>
              <a:cs typeface="Segoe UI"/>
            </a:endParaRPr>
          </a:p>
        </p:txBody>
      </p:sp>
      <p:graphicFrame>
        <p:nvGraphicFramePr>
          <p:cNvPr id="6" name="object 6"/>
          <p:cNvGraphicFramePr>
            <a:graphicFrameLocks noGrp="1"/>
          </p:cNvGraphicFramePr>
          <p:nvPr/>
        </p:nvGraphicFramePr>
        <p:xfrm>
          <a:off x="1463039" y="3028175"/>
          <a:ext cx="4389754" cy="1490470"/>
        </p:xfrm>
        <a:graphic>
          <a:graphicData uri="http://schemas.openxmlformats.org/drawingml/2006/table">
            <a:tbl>
              <a:tblPr firstRow="1" bandRow="1">
                <a:tableStyleId>{2D5ABB26-0587-4C30-8999-92F81FD0307C}</a:tableStyleId>
              </a:tblPr>
              <a:tblGrid>
                <a:gridCol w="772795">
                  <a:extLst>
                    <a:ext uri="{9D8B030D-6E8A-4147-A177-3AD203B41FA5}">
                      <a16:colId xmlns:a16="http://schemas.microsoft.com/office/drawing/2014/main" val="20000"/>
                    </a:ext>
                  </a:extLst>
                </a:gridCol>
                <a:gridCol w="772795">
                  <a:extLst>
                    <a:ext uri="{9D8B030D-6E8A-4147-A177-3AD203B41FA5}">
                      <a16:colId xmlns:a16="http://schemas.microsoft.com/office/drawing/2014/main" val="20001"/>
                    </a:ext>
                  </a:extLst>
                </a:gridCol>
                <a:gridCol w="662940">
                  <a:extLst>
                    <a:ext uri="{9D8B030D-6E8A-4147-A177-3AD203B41FA5}">
                      <a16:colId xmlns:a16="http://schemas.microsoft.com/office/drawing/2014/main" val="20002"/>
                    </a:ext>
                  </a:extLst>
                </a:gridCol>
                <a:gridCol w="662940">
                  <a:extLst>
                    <a:ext uri="{9D8B030D-6E8A-4147-A177-3AD203B41FA5}">
                      <a16:colId xmlns:a16="http://schemas.microsoft.com/office/drawing/2014/main" val="20003"/>
                    </a:ext>
                  </a:extLst>
                </a:gridCol>
                <a:gridCol w="772795">
                  <a:extLst>
                    <a:ext uri="{9D8B030D-6E8A-4147-A177-3AD203B41FA5}">
                      <a16:colId xmlns:a16="http://schemas.microsoft.com/office/drawing/2014/main" val="20004"/>
                    </a:ext>
                  </a:extLst>
                </a:gridCol>
                <a:gridCol w="745489">
                  <a:extLst>
                    <a:ext uri="{9D8B030D-6E8A-4147-A177-3AD203B41FA5}">
                      <a16:colId xmlns:a16="http://schemas.microsoft.com/office/drawing/2014/main" val="20005"/>
                    </a:ext>
                  </a:extLst>
                </a:gridCol>
              </a:tblGrid>
              <a:tr h="217938">
                <a:tc gridSpan="6">
                  <a:txBody>
                    <a:bodyPr/>
                    <a:lstStyle/>
                    <a:p>
                      <a:pPr algn="ctr">
                        <a:lnSpc>
                          <a:spcPct val="100000"/>
                        </a:lnSpc>
                        <a:spcBef>
                          <a:spcPts val="195"/>
                        </a:spcBef>
                      </a:pPr>
                      <a:r>
                        <a:rPr sz="1100" b="1" spc="15" dirty="0">
                          <a:solidFill>
                            <a:srgbClr val="00A650"/>
                          </a:solidFill>
                          <a:latin typeface="Segoe UI"/>
                          <a:cs typeface="Segoe UI"/>
                        </a:rPr>
                        <a:t>Ranks</a:t>
                      </a:r>
                      <a:endParaRPr sz="1100">
                        <a:latin typeface="Segoe UI"/>
                        <a:cs typeface="Segoe UI"/>
                      </a:endParaRPr>
                    </a:p>
                  </a:txBody>
                  <a:tcPr marL="0" marR="0" marT="24765"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C2D69B"/>
                    </a:solidFill>
                  </a:tcPr>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extLst>
                  <a:ext uri="{0D108BD9-81ED-4DB2-BD59-A6C34878D82A}">
                    <a16:rowId xmlns:a16="http://schemas.microsoft.com/office/drawing/2014/main" val="10000"/>
                  </a:ext>
                </a:extLst>
              </a:tr>
              <a:tr h="402336">
                <a:tc>
                  <a:txBody>
                    <a:bodyPr/>
                    <a:lstStyle/>
                    <a:p>
                      <a:pPr algn="ctr">
                        <a:lnSpc>
                          <a:spcPct val="100000"/>
                        </a:lnSpc>
                        <a:spcBef>
                          <a:spcPts val="195"/>
                        </a:spcBef>
                      </a:pPr>
                      <a:r>
                        <a:rPr sz="1100" b="1" spc="15" dirty="0">
                          <a:solidFill>
                            <a:srgbClr val="00A650"/>
                          </a:solidFill>
                          <a:latin typeface="Segoe UI"/>
                          <a:cs typeface="Segoe UI"/>
                        </a:rPr>
                        <a:t>Projects</a:t>
                      </a:r>
                      <a:endParaRPr sz="1100">
                        <a:latin typeface="Segoe UI"/>
                        <a:cs typeface="Segoe UI"/>
                      </a:endParaRPr>
                    </a:p>
                  </a:txBody>
                  <a:tcPr marL="0" marR="0" marT="24765"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C2D79B"/>
                    </a:solidFill>
                  </a:tcPr>
                </a:tc>
                <a:tc>
                  <a:txBody>
                    <a:bodyPr/>
                    <a:lstStyle/>
                    <a:p>
                      <a:pPr algn="ctr">
                        <a:lnSpc>
                          <a:spcPct val="100000"/>
                        </a:lnSpc>
                        <a:spcBef>
                          <a:spcPts val="195"/>
                        </a:spcBef>
                      </a:pPr>
                      <a:r>
                        <a:rPr sz="1100" b="1" spc="10" dirty="0">
                          <a:solidFill>
                            <a:srgbClr val="00A650"/>
                          </a:solidFill>
                          <a:latin typeface="Segoe UI"/>
                          <a:cs typeface="Segoe UI"/>
                        </a:rPr>
                        <a:t>PBP</a:t>
                      </a:r>
                      <a:endParaRPr sz="1100">
                        <a:latin typeface="Segoe UI"/>
                        <a:cs typeface="Segoe UI"/>
                      </a:endParaRPr>
                    </a:p>
                  </a:txBody>
                  <a:tcPr marL="0" marR="0" marT="24765"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C2D79B"/>
                    </a:solidFill>
                  </a:tcPr>
                </a:tc>
                <a:tc>
                  <a:txBody>
                    <a:bodyPr/>
                    <a:lstStyle/>
                    <a:p>
                      <a:pPr algn="ctr">
                        <a:lnSpc>
                          <a:spcPct val="100000"/>
                        </a:lnSpc>
                        <a:spcBef>
                          <a:spcPts val="195"/>
                        </a:spcBef>
                      </a:pPr>
                      <a:r>
                        <a:rPr sz="1100" b="1" spc="15" dirty="0">
                          <a:solidFill>
                            <a:srgbClr val="00A650"/>
                          </a:solidFill>
                          <a:latin typeface="Segoe UI"/>
                          <a:cs typeface="Segoe UI"/>
                        </a:rPr>
                        <a:t>ARR</a:t>
                      </a:r>
                      <a:endParaRPr sz="1100">
                        <a:latin typeface="Segoe UI"/>
                        <a:cs typeface="Segoe UI"/>
                      </a:endParaRPr>
                    </a:p>
                  </a:txBody>
                  <a:tcPr marL="0" marR="0" marT="24765"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C2D79B"/>
                    </a:solidFill>
                  </a:tcPr>
                </a:tc>
                <a:tc>
                  <a:txBody>
                    <a:bodyPr/>
                    <a:lstStyle/>
                    <a:p>
                      <a:pPr algn="ctr">
                        <a:lnSpc>
                          <a:spcPct val="100000"/>
                        </a:lnSpc>
                        <a:spcBef>
                          <a:spcPts val="195"/>
                        </a:spcBef>
                      </a:pPr>
                      <a:r>
                        <a:rPr sz="1100" b="1" spc="15" dirty="0">
                          <a:solidFill>
                            <a:srgbClr val="00A650"/>
                          </a:solidFill>
                          <a:latin typeface="Segoe UI"/>
                          <a:cs typeface="Segoe UI"/>
                        </a:rPr>
                        <a:t>IRR</a:t>
                      </a:r>
                      <a:endParaRPr sz="1100">
                        <a:latin typeface="Segoe UI"/>
                        <a:cs typeface="Segoe UI"/>
                      </a:endParaRPr>
                    </a:p>
                  </a:txBody>
                  <a:tcPr marL="0" marR="0" marT="24765"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C2D79B"/>
                    </a:solidFill>
                  </a:tcPr>
                </a:tc>
                <a:tc>
                  <a:txBody>
                    <a:bodyPr/>
                    <a:lstStyle/>
                    <a:p>
                      <a:pPr marL="187325" marR="180975" indent="48260">
                        <a:lnSpc>
                          <a:spcPct val="110900"/>
                        </a:lnSpc>
                        <a:spcBef>
                          <a:spcPts val="50"/>
                        </a:spcBef>
                      </a:pPr>
                      <a:r>
                        <a:rPr sz="1100" b="1" spc="15" dirty="0">
                          <a:solidFill>
                            <a:srgbClr val="00A650"/>
                          </a:solidFill>
                          <a:latin typeface="Segoe UI"/>
                          <a:cs typeface="Segoe UI"/>
                        </a:rPr>
                        <a:t>NPV  </a:t>
                      </a:r>
                      <a:r>
                        <a:rPr sz="1100" b="1" spc="20" dirty="0">
                          <a:solidFill>
                            <a:srgbClr val="00A650"/>
                          </a:solidFill>
                          <a:latin typeface="Segoe UI"/>
                          <a:cs typeface="Segoe UI"/>
                        </a:rPr>
                        <a:t>(</a:t>
                      </a:r>
                      <a:r>
                        <a:rPr sz="1100" b="1" spc="10" dirty="0">
                          <a:solidFill>
                            <a:srgbClr val="00A650"/>
                          </a:solidFill>
                          <a:latin typeface="Segoe UI"/>
                          <a:cs typeface="Segoe UI"/>
                        </a:rPr>
                        <a:t>10</a:t>
                      </a:r>
                      <a:r>
                        <a:rPr sz="1100" b="1" spc="25" dirty="0">
                          <a:solidFill>
                            <a:srgbClr val="00A650"/>
                          </a:solidFill>
                          <a:latin typeface="Segoe UI"/>
                          <a:cs typeface="Segoe UI"/>
                        </a:rPr>
                        <a:t>%</a:t>
                      </a:r>
                      <a:r>
                        <a:rPr sz="1100" b="1" dirty="0">
                          <a:solidFill>
                            <a:srgbClr val="00A650"/>
                          </a:solidFill>
                          <a:latin typeface="Segoe UI"/>
                          <a:cs typeface="Segoe UI"/>
                        </a:rPr>
                        <a:t>)</a:t>
                      </a:r>
                      <a:endParaRPr sz="1100">
                        <a:latin typeface="Segoe UI"/>
                        <a:cs typeface="Segoe UI"/>
                      </a:endParaRPr>
                    </a:p>
                  </a:txBody>
                  <a:tcPr marL="0" marR="0" marT="6350"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C2D79B"/>
                    </a:solidFill>
                  </a:tcPr>
                </a:tc>
                <a:tc>
                  <a:txBody>
                    <a:bodyPr/>
                    <a:lstStyle/>
                    <a:p>
                      <a:pPr marL="172085" marR="168910" indent="50165">
                        <a:lnSpc>
                          <a:spcPct val="110900"/>
                        </a:lnSpc>
                        <a:spcBef>
                          <a:spcPts val="50"/>
                        </a:spcBef>
                      </a:pPr>
                      <a:r>
                        <a:rPr sz="1100" b="1" spc="15" dirty="0">
                          <a:solidFill>
                            <a:srgbClr val="00A650"/>
                          </a:solidFill>
                          <a:latin typeface="Segoe UI"/>
                          <a:cs typeface="Segoe UI"/>
                        </a:rPr>
                        <a:t>NPV  </a:t>
                      </a:r>
                      <a:r>
                        <a:rPr sz="1100" b="1" spc="20" dirty="0">
                          <a:solidFill>
                            <a:srgbClr val="00A650"/>
                          </a:solidFill>
                          <a:latin typeface="Segoe UI"/>
                          <a:cs typeface="Segoe UI"/>
                        </a:rPr>
                        <a:t>(</a:t>
                      </a:r>
                      <a:r>
                        <a:rPr sz="1100" b="1" spc="10" dirty="0">
                          <a:solidFill>
                            <a:srgbClr val="00A650"/>
                          </a:solidFill>
                          <a:latin typeface="Segoe UI"/>
                          <a:cs typeface="Segoe UI"/>
                        </a:rPr>
                        <a:t>30</a:t>
                      </a:r>
                      <a:r>
                        <a:rPr sz="1100" b="1" spc="25" dirty="0">
                          <a:solidFill>
                            <a:srgbClr val="00A650"/>
                          </a:solidFill>
                          <a:latin typeface="Segoe UI"/>
                          <a:cs typeface="Segoe UI"/>
                        </a:rPr>
                        <a:t>%</a:t>
                      </a:r>
                      <a:r>
                        <a:rPr sz="1100" b="1" dirty="0">
                          <a:solidFill>
                            <a:srgbClr val="00A650"/>
                          </a:solidFill>
                          <a:latin typeface="Segoe UI"/>
                          <a:cs typeface="Segoe UI"/>
                        </a:rPr>
                        <a:t>)</a:t>
                      </a:r>
                      <a:endParaRPr sz="1100">
                        <a:latin typeface="Segoe UI"/>
                        <a:cs typeface="Segoe UI"/>
                      </a:endParaRPr>
                    </a:p>
                  </a:txBody>
                  <a:tcPr marL="0" marR="0" marT="6350"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C2D79B"/>
                    </a:solidFill>
                  </a:tcPr>
                </a:tc>
                <a:extLst>
                  <a:ext uri="{0D108BD9-81ED-4DB2-BD59-A6C34878D82A}">
                    <a16:rowId xmlns:a16="http://schemas.microsoft.com/office/drawing/2014/main" val="10001"/>
                  </a:ext>
                </a:extLst>
              </a:tr>
              <a:tr h="217932">
                <a:tc>
                  <a:txBody>
                    <a:bodyPr/>
                    <a:lstStyle/>
                    <a:p>
                      <a:pPr algn="ctr">
                        <a:lnSpc>
                          <a:spcPct val="100000"/>
                        </a:lnSpc>
                        <a:spcBef>
                          <a:spcPts val="195"/>
                        </a:spcBef>
                      </a:pPr>
                      <a:r>
                        <a:rPr sz="1100" dirty="0">
                          <a:latin typeface="Segoe UI"/>
                          <a:cs typeface="Segoe UI"/>
                        </a:rPr>
                        <a:t>A</a:t>
                      </a:r>
                      <a:endParaRPr sz="1100">
                        <a:latin typeface="Segoe UI"/>
                        <a:cs typeface="Segoe UI"/>
                      </a:endParaRPr>
                    </a:p>
                  </a:txBody>
                  <a:tcPr marL="0" marR="0" marT="24765"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EAF1DD"/>
                    </a:solidFill>
                  </a:tcPr>
                </a:tc>
                <a:tc>
                  <a:txBody>
                    <a:bodyPr/>
                    <a:lstStyle/>
                    <a:p>
                      <a:pPr algn="ctr">
                        <a:lnSpc>
                          <a:spcPct val="100000"/>
                        </a:lnSpc>
                        <a:spcBef>
                          <a:spcPts val="195"/>
                        </a:spcBef>
                      </a:pPr>
                      <a:r>
                        <a:rPr sz="1100" dirty="0">
                          <a:latin typeface="Segoe UI"/>
                          <a:cs typeface="Segoe UI"/>
                        </a:rPr>
                        <a:t>1</a:t>
                      </a:r>
                      <a:endParaRPr sz="1100">
                        <a:latin typeface="Segoe UI"/>
                        <a:cs typeface="Segoe UI"/>
                      </a:endParaRPr>
                    </a:p>
                  </a:txBody>
                  <a:tcPr marL="0" marR="0" marT="24765"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EAF1DD"/>
                    </a:solidFill>
                  </a:tcPr>
                </a:tc>
                <a:tc>
                  <a:txBody>
                    <a:bodyPr/>
                    <a:lstStyle/>
                    <a:p>
                      <a:pPr algn="ctr">
                        <a:lnSpc>
                          <a:spcPct val="100000"/>
                        </a:lnSpc>
                        <a:spcBef>
                          <a:spcPts val="195"/>
                        </a:spcBef>
                      </a:pPr>
                      <a:r>
                        <a:rPr sz="1100" dirty="0">
                          <a:latin typeface="Segoe UI"/>
                          <a:cs typeface="Segoe UI"/>
                        </a:rPr>
                        <a:t>4</a:t>
                      </a:r>
                      <a:endParaRPr sz="1100">
                        <a:latin typeface="Segoe UI"/>
                        <a:cs typeface="Segoe UI"/>
                      </a:endParaRPr>
                    </a:p>
                  </a:txBody>
                  <a:tcPr marL="0" marR="0" marT="24765"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EAF1DD"/>
                    </a:solidFill>
                  </a:tcPr>
                </a:tc>
                <a:tc>
                  <a:txBody>
                    <a:bodyPr/>
                    <a:lstStyle/>
                    <a:p>
                      <a:pPr algn="ctr">
                        <a:lnSpc>
                          <a:spcPct val="100000"/>
                        </a:lnSpc>
                        <a:spcBef>
                          <a:spcPts val="195"/>
                        </a:spcBef>
                      </a:pPr>
                      <a:r>
                        <a:rPr sz="1100" dirty="0">
                          <a:latin typeface="Segoe UI"/>
                          <a:cs typeface="Segoe UI"/>
                        </a:rPr>
                        <a:t>4</a:t>
                      </a:r>
                      <a:endParaRPr sz="1100">
                        <a:latin typeface="Segoe UI"/>
                        <a:cs typeface="Segoe UI"/>
                      </a:endParaRPr>
                    </a:p>
                  </a:txBody>
                  <a:tcPr marL="0" marR="0" marT="24765"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EAF1DD"/>
                    </a:solidFill>
                  </a:tcPr>
                </a:tc>
                <a:tc>
                  <a:txBody>
                    <a:bodyPr/>
                    <a:lstStyle/>
                    <a:p>
                      <a:pPr algn="ctr">
                        <a:lnSpc>
                          <a:spcPct val="100000"/>
                        </a:lnSpc>
                        <a:spcBef>
                          <a:spcPts val="195"/>
                        </a:spcBef>
                      </a:pPr>
                      <a:r>
                        <a:rPr sz="1100" dirty="0">
                          <a:latin typeface="Segoe UI"/>
                          <a:cs typeface="Segoe UI"/>
                        </a:rPr>
                        <a:t>4</a:t>
                      </a:r>
                      <a:endParaRPr sz="1100">
                        <a:latin typeface="Segoe UI"/>
                        <a:cs typeface="Segoe UI"/>
                      </a:endParaRPr>
                    </a:p>
                  </a:txBody>
                  <a:tcPr marL="0" marR="0" marT="24765"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EAF1DD"/>
                    </a:solidFill>
                  </a:tcPr>
                </a:tc>
                <a:tc>
                  <a:txBody>
                    <a:bodyPr/>
                    <a:lstStyle/>
                    <a:p>
                      <a:pPr algn="ctr">
                        <a:lnSpc>
                          <a:spcPct val="100000"/>
                        </a:lnSpc>
                        <a:spcBef>
                          <a:spcPts val="195"/>
                        </a:spcBef>
                      </a:pPr>
                      <a:r>
                        <a:rPr sz="1100" dirty="0">
                          <a:latin typeface="Segoe UI"/>
                          <a:cs typeface="Segoe UI"/>
                        </a:rPr>
                        <a:t>4</a:t>
                      </a:r>
                      <a:endParaRPr sz="1100">
                        <a:latin typeface="Segoe UI"/>
                        <a:cs typeface="Segoe UI"/>
                      </a:endParaRPr>
                    </a:p>
                  </a:txBody>
                  <a:tcPr marL="0" marR="0" marT="24765"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EAF1DD"/>
                    </a:solidFill>
                  </a:tcPr>
                </a:tc>
                <a:extLst>
                  <a:ext uri="{0D108BD9-81ED-4DB2-BD59-A6C34878D82A}">
                    <a16:rowId xmlns:a16="http://schemas.microsoft.com/office/drawing/2014/main" val="10002"/>
                  </a:ext>
                </a:extLst>
              </a:tr>
              <a:tr h="217925">
                <a:tc>
                  <a:txBody>
                    <a:bodyPr/>
                    <a:lstStyle/>
                    <a:p>
                      <a:pPr algn="ctr">
                        <a:lnSpc>
                          <a:spcPct val="100000"/>
                        </a:lnSpc>
                        <a:spcBef>
                          <a:spcPts val="195"/>
                        </a:spcBef>
                      </a:pPr>
                      <a:r>
                        <a:rPr sz="1100" dirty="0">
                          <a:latin typeface="Segoe UI"/>
                          <a:cs typeface="Segoe UI"/>
                        </a:rPr>
                        <a:t>B</a:t>
                      </a:r>
                      <a:endParaRPr sz="1100">
                        <a:latin typeface="Segoe UI"/>
                        <a:cs typeface="Segoe UI"/>
                      </a:endParaRPr>
                    </a:p>
                  </a:txBody>
                  <a:tcPr marL="0" marR="0" marT="24765"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EAF1DD"/>
                    </a:solidFill>
                  </a:tcPr>
                </a:tc>
                <a:tc>
                  <a:txBody>
                    <a:bodyPr/>
                    <a:lstStyle/>
                    <a:p>
                      <a:pPr algn="ctr">
                        <a:lnSpc>
                          <a:spcPct val="100000"/>
                        </a:lnSpc>
                        <a:spcBef>
                          <a:spcPts val="195"/>
                        </a:spcBef>
                      </a:pPr>
                      <a:r>
                        <a:rPr sz="1100" dirty="0">
                          <a:latin typeface="Segoe UI"/>
                          <a:cs typeface="Segoe UI"/>
                        </a:rPr>
                        <a:t>2</a:t>
                      </a:r>
                      <a:endParaRPr sz="1100">
                        <a:latin typeface="Segoe UI"/>
                        <a:cs typeface="Segoe UI"/>
                      </a:endParaRPr>
                    </a:p>
                  </a:txBody>
                  <a:tcPr marL="0" marR="0" marT="24765"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EAF1DD"/>
                    </a:solidFill>
                  </a:tcPr>
                </a:tc>
                <a:tc>
                  <a:txBody>
                    <a:bodyPr/>
                    <a:lstStyle/>
                    <a:p>
                      <a:pPr algn="ctr">
                        <a:lnSpc>
                          <a:spcPct val="100000"/>
                        </a:lnSpc>
                        <a:spcBef>
                          <a:spcPts val="195"/>
                        </a:spcBef>
                      </a:pPr>
                      <a:r>
                        <a:rPr sz="1100" dirty="0">
                          <a:latin typeface="Segoe UI"/>
                          <a:cs typeface="Segoe UI"/>
                        </a:rPr>
                        <a:t>2</a:t>
                      </a:r>
                      <a:endParaRPr sz="1100">
                        <a:latin typeface="Segoe UI"/>
                        <a:cs typeface="Segoe UI"/>
                      </a:endParaRPr>
                    </a:p>
                  </a:txBody>
                  <a:tcPr marL="0" marR="0" marT="24765"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EAF1DD"/>
                    </a:solidFill>
                  </a:tcPr>
                </a:tc>
                <a:tc>
                  <a:txBody>
                    <a:bodyPr/>
                    <a:lstStyle/>
                    <a:p>
                      <a:pPr algn="ctr">
                        <a:lnSpc>
                          <a:spcPct val="100000"/>
                        </a:lnSpc>
                        <a:spcBef>
                          <a:spcPts val="195"/>
                        </a:spcBef>
                      </a:pPr>
                      <a:r>
                        <a:rPr sz="1100" dirty="0">
                          <a:latin typeface="Segoe UI"/>
                          <a:cs typeface="Segoe UI"/>
                        </a:rPr>
                        <a:t>2</a:t>
                      </a:r>
                      <a:endParaRPr sz="1100">
                        <a:latin typeface="Segoe UI"/>
                        <a:cs typeface="Segoe UI"/>
                      </a:endParaRPr>
                    </a:p>
                  </a:txBody>
                  <a:tcPr marL="0" marR="0" marT="24765"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EAF1DD"/>
                    </a:solidFill>
                  </a:tcPr>
                </a:tc>
                <a:tc>
                  <a:txBody>
                    <a:bodyPr/>
                    <a:lstStyle/>
                    <a:p>
                      <a:pPr algn="ctr">
                        <a:lnSpc>
                          <a:spcPct val="100000"/>
                        </a:lnSpc>
                        <a:spcBef>
                          <a:spcPts val="195"/>
                        </a:spcBef>
                      </a:pPr>
                      <a:r>
                        <a:rPr sz="1100" dirty="0">
                          <a:latin typeface="Segoe UI"/>
                          <a:cs typeface="Segoe UI"/>
                        </a:rPr>
                        <a:t>3</a:t>
                      </a:r>
                      <a:endParaRPr sz="1100">
                        <a:latin typeface="Segoe UI"/>
                        <a:cs typeface="Segoe UI"/>
                      </a:endParaRPr>
                    </a:p>
                  </a:txBody>
                  <a:tcPr marL="0" marR="0" marT="24765"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EAF1DD"/>
                    </a:solidFill>
                  </a:tcPr>
                </a:tc>
                <a:tc>
                  <a:txBody>
                    <a:bodyPr/>
                    <a:lstStyle/>
                    <a:p>
                      <a:pPr algn="ctr">
                        <a:lnSpc>
                          <a:spcPct val="100000"/>
                        </a:lnSpc>
                        <a:spcBef>
                          <a:spcPts val="195"/>
                        </a:spcBef>
                      </a:pPr>
                      <a:r>
                        <a:rPr sz="1100" dirty="0">
                          <a:latin typeface="Segoe UI"/>
                          <a:cs typeface="Segoe UI"/>
                        </a:rPr>
                        <a:t>2</a:t>
                      </a:r>
                      <a:endParaRPr sz="1100">
                        <a:latin typeface="Segoe UI"/>
                        <a:cs typeface="Segoe UI"/>
                      </a:endParaRPr>
                    </a:p>
                  </a:txBody>
                  <a:tcPr marL="0" marR="0" marT="24765"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EAF1DD"/>
                    </a:solidFill>
                  </a:tcPr>
                </a:tc>
                <a:extLst>
                  <a:ext uri="{0D108BD9-81ED-4DB2-BD59-A6C34878D82A}">
                    <a16:rowId xmlns:a16="http://schemas.microsoft.com/office/drawing/2014/main" val="10003"/>
                  </a:ext>
                </a:extLst>
              </a:tr>
              <a:tr h="217938">
                <a:tc>
                  <a:txBody>
                    <a:bodyPr/>
                    <a:lstStyle/>
                    <a:p>
                      <a:pPr algn="ctr">
                        <a:lnSpc>
                          <a:spcPct val="100000"/>
                        </a:lnSpc>
                        <a:spcBef>
                          <a:spcPts val="195"/>
                        </a:spcBef>
                      </a:pPr>
                      <a:r>
                        <a:rPr sz="1100" dirty="0">
                          <a:latin typeface="Segoe UI"/>
                          <a:cs typeface="Segoe UI"/>
                        </a:rPr>
                        <a:t>C</a:t>
                      </a:r>
                      <a:endParaRPr sz="1100">
                        <a:latin typeface="Segoe UI"/>
                        <a:cs typeface="Segoe UI"/>
                      </a:endParaRPr>
                    </a:p>
                  </a:txBody>
                  <a:tcPr marL="0" marR="0" marT="24765"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EAF1DD"/>
                    </a:solidFill>
                  </a:tcPr>
                </a:tc>
                <a:tc>
                  <a:txBody>
                    <a:bodyPr/>
                    <a:lstStyle/>
                    <a:p>
                      <a:pPr algn="ctr">
                        <a:lnSpc>
                          <a:spcPct val="100000"/>
                        </a:lnSpc>
                        <a:spcBef>
                          <a:spcPts val="195"/>
                        </a:spcBef>
                      </a:pPr>
                      <a:r>
                        <a:rPr sz="1100" dirty="0">
                          <a:latin typeface="Segoe UI"/>
                          <a:cs typeface="Segoe UI"/>
                        </a:rPr>
                        <a:t>3</a:t>
                      </a:r>
                      <a:endParaRPr sz="1100">
                        <a:latin typeface="Segoe UI"/>
                        <a:cs typeface="Segoe UI"/>
                      </a:endParaRPr>
                    </a:p>
                  </a:txBody>
                  <a:tcPr marL="0" marR="0" marT="24765"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EAF1DD"/>
                    </a:solidFill>
                  </a:tcPr>
                </a:tc>
                <a:tc>
                  <a:txBody>
                    <a:bodyPr/>
                    <a:lstStyle/>
                    <a:p>
                      <a:pPr algn="ctr">
                        <a:lnSpc>
                          <a:spcPct val="100000"/>
                        </a:lnSpc>
                        <a:spcBef>
                          <a:spcPts val="195"/>
                        </a:spcBef>
                      </a:pPr>
                      <a:r>
                        <a:rPr sz="1100" dirty="0">
                          <a:latin typeface="Segoe UI"/>
                          <a:cs typeface="Segoe UI"/>
                        </a:rPr>
                        <a:t>1</a:t>
                      </a:r>
                      <a:endParaRPr sz="1100">
                        <a:latin typeface="Segoe UI"/>
                        <a:cs typeface="Segoe UI"/>
                      </a:endParaRPr>
                    </a:p>
                  </a:txBody>
                  <a:tcPr marL="0" marR="0" marT="24765"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EAF1DD"/>
                    </a:solidFill>
                  </a:tcPr>
                </a:tc>
                <a:tc>
                  <a:txBody>
                    <a:bodyPr/>
                    <a:lstStyle/>
                    <a:p>
                      <a:pPr algn="ctr">
                        <a:lnSpc>
                          <a:spcPct val="100000"/>
                        </a:lnSpc>
                        <a:spcBef>
                          <a:spcPts val="195"/>
                        </a:spcBef>
                      </a:pPr>
                      <a:r>
                        <a:rPr sz="1100" dirty="0">
                          <a:latin typeface="Segoe UI"/>
                          <a:cs typeface="Segoe UI"/>
                        </a:rPr>
                        <a:t>3</a:t>
                      </a:r>
                      <a:endParaRPr sz="1100">
                        <a:latin typeface="Segoe UI"/>
                        <a:cs typeface="Segoe UI"/>
                      </a:endParaRPr>
                    </a:p>
                  </a:txBody>
                  <a:tcPr marL="0" marR="0" marT="24765"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EAF1DD"/>
                    </a:solidFill>
                  </a:tcPr>
                </a:tc>
                <a:tc>
                  <a:txBody>
                    <a:bodyPr/>
                    <a:lstStyle/>
                    <a:p>
                      <a:pPr algn="ctr">
                        <a:lnSpc>
                          <a:spcPct val="100000"/>
                        </a:lnSpc>
                        <a:spcBef>
                          <a:spcPts val="195"/>
                        </a:spcBef>
                      </a:pPr>
                      <a:r>
                        <a:rPr sz="1100" dirty="0">
                          <a:latin typeface="Segoe UI"/>
                          <a:cs typeface="Segoe UI"/>
                        </a:rPr>
                        <a:t>1</a:t>
                      </a:r>
                      <a:endParaRPr sz="1100">
                        <a:latin typeface="Segoe UI"/>
                        <a:cs typeface="Segoe UI"/>
                      </a:endParaRPr>
                    </a:p>
                  </a:txBody>
                  <a:tcPr marL="0" marR="0" marT="24765"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EAF1DD"/>
                    </a:solidFill>
                  </a:tcPr>
                </a:tc>
                <a:tc>
                  <a:txBody>
                    <a:bodyPr/>
                    <a:lstStyle/>
                    <a:p>
                      <a:pPr algn="ctr">
                        <a:lnSpc>
                          <a:spcPct val="100000"/>
                        </a:lnSpc>
                        <a:spcBef>
                          <a:spcPts val="195"/>
                        </a:spcBef>
                      </a:pPr>
                      <a:r>
                        <a:rPr sz="1100" dirty="0">
                          <a:latin typeface="Segoe UI"/>
                          <a:cs typeface="Segoe UI"/>
                        </a:rPr>
                        <a:t>3</a:t>
                      </a:r>
                      <a:endParaRPr sz="1100">
                        <a:latin typeface="Segoe UI"/>
                        <a:cs typeface="Segoe UI"/>
                      </a:endParaRPr>
                    </a:p>
                  </a:txBody>
                  <a:tcPr marL="0" marR="0" marT="24765"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EAF1DD"/>
                    </a:solidFill>
                  </a:tcPr>
                </a:tc>
                <a:extLst>
                  <a:ext uri="{0D108BD9-81ED-4DB2-BD59-A6C34878D82A}">
                    <a16:rowId xmlns:a16="http://schemas.microsoft.com/office/drawing/2014/main" val="10004"/>
                  </a:ext>
                </a:extLst>
              </a:tr>
              <a:tr h="216401">
                <a:tc>
                  <a:txBody>
                    <a:bodyPr/>
                    <a:lstStyle/>
                    <a:p>
                      <a:pPr algn="ctr">
                        <a:lnSpc>
                          <a:spcPct val="100000"/>
                        </a:lnSpc>
                        <a:spcBef>
                          <a:spcPts val="195"/>
                        </a:spcBef>
                      </a:pPr>
                      <a:r>
                        <a:rPr sz="1100" dirty="0">
                          <a:latin typeface="Segoe UI"/>
                          <a:cs typeface="Segoe UI"/>
                        </a:rPr>
                        <a:t>D</a:t>
                      </a:r>
                      <a:endParaRPr sz="1100">
                        <a:latin typeface="Segoe UI"/>
                        <a:cs typeface="Segoe UI"/>
                      </a:endParaRPr>
                    </a:p>
                  </a:txBody>
                  <a:tcPr marL="0" marR="0" marT="24765"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EAF1DD"/>
                    </a:solidFill>
                  </a:tcPr>
                </a:tc>
                <a:tc>
                  <a:txBody>
                    <a:bodyPr/>
                    <a:lstStyle/>
                    <a:p>
                      <a:pPr algn="ctr">
                        <a:lnSpc>
                          <a:spcPct val="100000"/>
                        </a:lnSpc>
                        <a:spcBef>
                          <a:spcPts val="195"/>
                        </a:spcBef>
                      </a:pPr>
                      <a:r>
                        <a:rPr sz="1100" dirty="0">
                          <a:latin typeface="Segoe UI"/>
                          <a:cs typeface="Segoe UI"/>
                        </a:rPr>
                        <a:t>1</a:t>
                      </a:r>
                      <a:endParaRPr sz="1100">
                        <a:latin typeface="Segoe UI"/>
                        <a:cs typeface="Segoe UI"/>
                      </a:endParaRPr>
                    </a:p>
                  </a:txBody>
                  <a:tcPr marL="0" marR="0" marT="24765"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EAF1DD"/>
                    </a:solidFill>
                  </a:tcPr>
                </a:tc>
                <a:tc>
                  <a:txBody>
                    <a:bodyPr/>
                    <a:lstStyle/>
                    <a:p>
                      <a:pPr algn="ctr">
                        <a:lnSpc>
                          <a:spcPct val="100000"/>
                        </a:lnSpc>
                        <a:spcBef>
                          <a:spcPts val="195"/>
                        </a:spcBef>
                      </a:pPr>
                      <a:r>
                        <a:rPr sz="1100" dirty="0">
                          <a:latin typeface="Segoe UI"/>
                          <a:cs typeface="Segoe UI"/>
                        </a:rPr>
                        <a:t>3</a:t>
                      </a:r>
                      <a:endParaRPr sz="1100">
                        <a:latin typeface="Segoe UI"/>
                        <a:cs typeface="Segoe UI"/>
                      </a:endParaRPr>
                    </a:p>
                  </a:txBody>
                  <a:tcPr marL="0" marR="0" marT="24765"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EAF1DD"/>
                    </a:solidFill>
                  </a:tcPr>
                </a:tc>
                <a:tc>
                  <a:txBody>
                    <a:bodyPr/>
                    <a:lstStyle/>
                    <a:p>
                      <a:pPr algn="ctr">
                        <a:lnSpc>
                          <a:spcPct val="100000"/>
                        </a:lnSpc>
                        <a:spcBef>
                          <a:spcPts val="195"/>
                        </a:spcBef>
                      </a:pPr>
                      <a:r>
                        <a:rPr sz="1100" dirty="0">
                          <a:latin typeface="Segoe UI"/>
                          <a:cs typeface="Segoe UI"/>
                        </a:rPr>
                        <a:t>1</a:t>
                      </a:r>
                      <a:endParaRPr sz="1100">
                        <a:latin typeface="Segoe UI"/>
                        <a:cs typeface="Segoe UI"/>
                      </a:endParaRPr>
                    </a:p>
                  </a:txBody>
                  <a:tcPr marL="0" marR="0" marT="24765"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EAF1DD"/>
                    </a:solidFill>
                  </a:tcPr>
                </a:tc>
                <a:tc>
                  <a:txBody>
                    <a:bodyPr/>
                    <a:lstStyle/>
                    <a:p>
                      <a:pPr algn="ctr">
                        <a:lnSpc>
                          <a:spcPct val="100000"/>
                        </a:lnSpc>
                        <a:spcBef>
                          <a:spcPts val="195"/>
                        </a:spcBef>
                      </a:pPr>
                      <a:r>
                        <a:rPr sz="1100" dirty="0">
                          <a:latin typeface="Segoe UI"/>
                          <a:cs typeface="Segoe UI"/>
                        </a:rPr>
                        <a:t>2</a:t>
                      </a:r>
                      <a:endParaRPr sz="1100">
                        <a:latin typeface="Segoe UI"/>
                        <a:cs typeface="Segoe UI"/>
                      </a:endParaRPr>
                    </a:p>
                  </a:txBody>
                  <a:tcPr marL="0" marR="0" marT="24765"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EAF1DD"/>
                    </a:solidFill>
                  </a:tcPr>
                </a:tc>
                <a:tc>
                  <a:txBody>
                    <a:bodyPr/>
                    <a:lstStyle/>
                    <a:p>
                      <a:pPr algn="ctr">
                        <a:lnSpc>
                          <a:spcPct val="100000"/>
                        </a:lnSpc>
                        <a:spcBef>
                          <a:spcPts val="195"/>
                        </a:spcBef>
                      </a:pPr>
                      <a:r>
                        <a:rPr sz="1100" dirty="0">
                          <a:latin typeface="Segoe UI"/>
                          <a:cs typeface="Segoe UI"/>
                        </a:rPr>
                        <a:t>1</a:t>
                      </a:r>
                      <a:endParaRPr sz="1100">
                        <a:latin typeface="Segoe UI"/>
                        <a:cs typeface="Segoe UI"/>
                      </a:endParaRPr>
                    </a:p>
                  </a:txBody>
                  <a:tcPr marL="0" marR="0" marT="24765"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EAF1DD"/>
                    </a:solidFill>
                  </a:tcPr>
                </a:tc>
                <a:extLst>
                  <a:ext uri="{0D108BD9-81ED-4DB2-BD59-A6C34878D82A}">
                    <a16:rowId xmlns:a16="http://schemas.microsoft.com/office/drawing/2014/main" val="10005"/>
                  </a:ext>
                </a:extLst>
              </a:tr>
            </a:tbl>
          </a:graphicData>
        </a:graphic>
      </p:graphicFrame>
      <p:sp>
        <p:nvSpPr>
          <p:cNvPr id="7" name="object 7"/>
          <p:cNvSpPr txBox="1"/>
          <p:nvPr/>
        </p:nvSpPr>
        <p:spPr>
          <a:xfrm>
            <a:off x="901700" y="4502010"/>
            <a:ext cx="5286375" cy="2889250"/>
          </a:xfrm>
          <a:prstGeom prst="rect">
            <a:avLst/>
          </a:prstGeom>
        </p:spPr>
        <p:txBody>
          <a:bodyPr vert="horz" wrap="square" lIns="0" tIns="12700" rIns="0" bIns="0" rtlCol="0">
            <a:spAutoFit/>
          </a:bodyPr>
          <a:lstStyle/>
          <a:p>
            <a:pPr marL="378460" marR="5080" indent="-366395" algn="just">
              <a:lnSpc>
                <a:spcPct val="110900"/>
              </a:lnSpc>
              <a:spcBef>
                <a:spcPts val="100"/>
              </a:spcBef>
            </a:pPr>
            <a:r>
              <a:rPr sz="1100" b="1" dirty="0">
                <a:latin typeface="Segoe UI"/>
                <a:cs typeface="Segoe UI"/>
              </a:rPr>
              <a:t>(b) </a:t>
            </a:r>
            <a:r>
              <a:rPr sz="1100" spc="-5" dirty="0">
                <a:latin typeface="Segoe UI"/>
                <a:cs typeface="Segoe UI"/>
              </a:rPr>
              <a:t>Payback </a:t>
            </a:r>
            <a:r>
              <a:rPr sz="1100" dirty="0">
                <a:latin typeface="Segoe UI"/>
                <a:cs typeface="Segoe UI"/>
              </a:rPr>
              <a:t>and </a:t>
            </a:r>
            <a:r>
              <a:rPr sz="1100" spc="-5" dirty="0">
                <a:latin typeface="Segoe UI"/>
                <a:cs typeface="Segoe UI"/>
              </a:rPr>
              <a:t>ARR </a:t>
            </a:r>
            <a:r>
              <a:rPr sz="1100" dirty="0">
                <a:latin typeface="Segoe UI"/>
                <a:cs typeface="Segoe UI"/>
              </a:rPr>
              <a:t>are </a:t>
            </a:r>
            <a:r>
              <a:rPr sz="1100" spc="-5" dirty="0">
                <a:latin typeface="Segoe UI"/>
                <a:cs typeface="Segoe UI"/>
              </a:rPr>
              <a:t>theoretically unsound method </a:t>
            </a:r>
            <a:r>
              <a:rPr sz="1100" dirty="0">
                <a:latin typeface="Segoe UI"/>
                <a:cs typeface="Segoe UI"/>
              </a:rPr>
              <a:t>for </a:t>
            </a:r>
            <a:r>
              <a:rPr sz="1100" spc="-5" dirty="0">
                <a:latin typeface="Segoe UI"/>
                <a:cs typeface="Segoe UI"/>
              </a:rPr>
              <a:t>choosing between the  investment projects. Between the two time-adjusted (DCF) investment criteria,  </a:t>
            </a:r>
            <a:r>
              <a:rPr sz="1100" dirty="0">
                <a:latin typeface="Segoe UI"/>
                <a:cs typeface="Segoe UI"/>
              </a:rPr>
              <a:t>NPV and </a:t>
            </a:r>
            <a:r>
              <a:rPr sz="1100" spc="-5" dirty="0">
                <a:latin typeface="Segoe UI"/>
                <a:cs typeface="Segoe UI"/>
              </a:rPr>
              <a:t>IRR, </a:t>
            </a:r>
            <a:r>
              <a:rPr sz="1100" dirty="0">
                <a:latin typeface="Segoe UI"/>
                <a:cs typeface="Segoe UI"/>
              </a:rPr>
              <a:t>NPV </a:t>
            </a:r>
            <a:r>
              <a:rPr sz="1100" spc="-5" dirty="0">
                <a:latin typeface="Segoe UI"/>
                <a:cs typeface="Segoe UI"/>
              </a:rPr>
              <a:t>gives consistent results. If the projects </a:t>
            </a:r>
            <a:r>
              <a:rPr sz="1100" dirty="0">
                <a:latin typeface="Segoe UI"/>
                <a:cs typeface="Segoe UI"/>
              </a:rPr>
              <a:t>are </a:t>
            </a:r>
            <a:r>
              <a:rPr sz="1100" spc="-5" dirty="0">
                <a:latin typeface="Segoe UI"/>
                <a:cs typeface="Segoe UI"/>
              </a:rPr>
              <a:t>independent (and  there is no capital rationing), either IRR </a:t>
            </a:r>
            <a:r>
              <a:rPr sz="1100" dirty="0">
                <a:latin typeface="Segoe UI"/>
                <a:cs typeface="Segoe UI"/>
              </a:rPr>
              <a:t>or NPV </a:t>
            </a:r>
            <a:r>
              <a:rPr sz="1100" spc="-5" dirty="0">
                <a:latin typeface="Segoe UI"/>
                <a:cs typeface="Segoe UI"/>
              </a:rPr>
              <a:t>can be used since the </a:t>
            </a:r>
            <a:r>
              <a:rPr sz="1100" dirty="0">
                <a:latin typeface="Segoe UI"/>
                <a:cs typeface="Segoe UI"/>
              </a:rPr>
              <a:t>same </a:t>
            </a:r>
            <a:r>
              <a:rPr sz="1100" spc="-5" dirty="0">
                <a:latin typeface="Segoe UI"/>
                <a:cs typeface="Segoe UI"/>
              </a:rPr>
              <a:t>set  </a:t>
            </a:r>
            <a:r>
              <a:rPr sz="1100" dirty="0">
                <a:latin typeface="Segoe UI"/>
                <a:cs typeface="Segoe UI"/>
              </a:rPr>
              <a:t>of </a:t>
            </a:r>
            <a:r>
              <a:rPr sz="1100" spc="-5" dirty="0">
                <a:latin typeface="Segoe UI"/>
                <a:cs typeface="Segoe UI"/>
              </a:rPr>
              <a:t>projects will be accepted by any </a:t>
            </a:r>
            <a:r>
              <a:rPr sz="1100" dirty="0">
                <a:latin typeface="Segoe UI"/>
                <a:cs typeface="Segoe UI"/>
              </a:rPr>
              <a:t>of </a:t>
            </a:r>
            <a:r>
              <a:rPr sz="1100" spc="-5" dirty="0">
                <a:latin typeface="Segoe UI"/>
                <a:cs typeface="Segoe UI"/>
              </a:rPr>
              <a:t>the methods. In the present case, </a:t>
            </a:r>
            <a:r>
              <a:rPr sz="1100" spc="-10" dirty="0">
                <a:latin typeface="Segoe UI"/>
                <a:cs typeface="Segoe UI"/>
              </a:rPr>
              <a:t>except  </a:t>
            </a:r>
            <a:r>
              <a:rPr sz="1100" spc="-5" dirty="0">
                <a:latin typeface="Segoe UI"/>
                <a:cs typeface="Segoe UI"/>
              </a:rPr>
              <a:t>Project </a:t>
            </a:r>
            <a:r>
              <a:rPr sz="1100" dirty="0">
                <a:latin typeface="Segoe UI"/>
                <a:cs typeface="Segoe UI"/>
              </a:rPr>
              <a:t>A </a:t>
            </a:r>
            <a:r>
              <a:rPr sz="1100" spc="-5" dirty="0">
                <a:latin typeface="Segoe UI"/>
                <a:cs typeface="Segoe UI"/>
              </a:rPr>
              <a:t>all </a:t>
            </a:r>
            <a:r>
              <a:rPr sz="1100" dirty="0">
                <a:latin typeface="Segoe UI"/>
                <a:cs typeface="Segoe UI"/>
              </a:rPr>
              <a:t>the </a:t>
            </a:r>
            <a:r>
              <a:rPr sz="1100" spc="-5" dirty="0">
                <a:latin typeface="Segoe UI"/>
                <a:cs typeface="Segoe UI"/>
              </a:rPr>
              <a:t>three projects should be accepted if the discount </a:t>
            </a:r>
            <a:r>
              <a:rPr sz="1100" dirty="0">
                <a:latin typeface="Segoe UI"/>
                <a:cs typeface="Segoe UI"/>
              </a:rPr>
              <a:t>rate </a:t>
            </a:r>
            <a:r>
              <a:rPr sz="1100" spc="-5" dirty="0">
                <a:latin typeface="Segoe UI"/>
                <a:cs typeface="Segoe UI"/>
              </a:rPr>
              <a:t>is 10%.  Only Projects </a:t>
            </a:r>
            <a:r>
              <a:rPr sz="1100" dirty="0">
                <a:latin typeface="Segoe UI"/>
                <a:cs typeface="Segoe UI"/>
              </a:rPr>
              <a:t>B and D </a:t>
            </a:r>
            <a:r>
              <a:rPr sz="1100" spc="-5" dirty="0">
                <a:latin typeface="Segoe UI"/>
                <a:cs typeface="Segoe UI"/>
              </a:rPr>
              <a:t>should be undertaken if the discount </a:t>
            </a:r>
            <a:r>
              <a:rPr sz="1100" dirty="0">
                <a:latin typeface="Segoe UI"/>
                <a:cs typeface="Segoe UI"/>
              </a:rPr>
              <a:t>rate </a:t>
            </a:r>
            <a:r>
              <a:rPr sz="1100" spc="-5" dirty="0">
                <a:latin typeface="Segoe UI"/>
                <a:cs typeface="Segoe UI"/>
              </a:rPr>
              <a:t>is</a:t>
            </a:r>
            <a:r>
              <a:rPr sz="1100" spc="5" dirty="0">
                <a:latin typeface="Segoe UI"/>
                <a:cs typeface="Segoe UI"/>
              </a:rPr>
              <a:t> </a:t>
            </a:r>
            <a:r>
              <a:rPr sz="1100" dirty="0">
                <a:latin typeface="Segoe UI"/>
                <a:cs typeface="Segoe UI"/>
              </a:rPr>
              <a:t>30%.</a:t>
            </a:r>
            <a:endParaRPr sz="1100">
              <a:latin typeface="Segoe UI"/>
              <a:cs typeface="Segoe UI"/>
            </a:endParaRPr>
          </a:p>
          <a:p>
            <a:pPr marL="286385" marR="6350" algn="just">
              <a:lnSpc>
                <a:spcPct val="110800"/>
              </a:lnSpc>
              <a:spcBef>
                <a:spcPts val="600"/>
              </a:spcBef>
            </a:pPr>
            <a:r>
              <a:rPr sz="1100" spc="-5" dirty="0">
                <a:latin typeface="Segoe UI"/>
                <a:cs typeface="Segoe UI"/>
              </a:rPr>
              <a:t>If</a:t>
            </a:r>
            <a:r>
              <a:rPr sz="1100" spc="-55" dirty="0">
                <a:latin typeface="Segoe UI"/>
                <a:cs typeface="Segoe UI"/>
              </a:rPr>
              <a:t> </a:t>
            </a:r>
            <a:r>
              <a:rPr sz="1100" spc="-5" dirty="0">
                <a:latin typeface="Segoe UI"/>
                <a:cs typeface="Segoe UI"/>
              </a:rPr>
              <a:t>it</a:t>
            </a:r>
            <a:r>
              <a:rPr sz="1100" spc="-60" dirty="0">
                <a:latin typeface="Segoe UI"/>
                <a:cs typeface="Segoe UI"/>
              </a:rPr>
              <a:t> </a:t>
            </a:r>
            <a:r>
              <a:rPr sz="1100" spc="-5" dirty="0">
                <a:latin typeface="Segoe UI"/>
                <a:cs typeface="Segoe UI"/>
              </a:rPr>
              <a:t>is</a:t>
            </a:r>
            <a:r>
              <a:rPr sz="1100" spc="-60" dirty="0">
                <a:latin typeface="Segoe UI"/>
                <a:cs typeface="Segoe UI"/>
              </a:rPr>
              <a:t> </a:t>
            </a:r>
            <a:r>
              <a:rPr sz="1100" spc="-5" dirty="0">
                <a:latin typeface="Segoe UI"/>
                <a:cs typeface="Segoe UI"/>
              </a:rPr>
              <a:t>assumed</a:t>
            </a:r>
            <a:r>
              <a:rPr sz="1100" spc="-55" dirty="0">
                <a:latin typeface="Segoe UI"/>
                <a:cs typeface="Segoe UI"/>
              </a:rPr>
              <a:t> </a:t>
            </a:r>
            <a:r>
              <a:rPr sz="1100" spc="-5" dirty="0">
                <a:latin typeface="Segoe UI"/>
                <a:cs typeface="Segoe UI"/>
              </a:rPr>
              <a:t>that</a:t>
            </a:r>
            <a:r>
              <a:rPr sz="1100" spc="-60" dirty="0">
                <a:latin typeface="Segoe UI"/>
                <a:cs typeface="Segoe UI"/>
              </a:rPr>
              <a:t> </a:t>
            </a:r>
            <a:r>
              <a:rPr sz="1100" spc="-5" dirty="0">
                <a:latin typeface="Segoe UI"/>
                <a:cs typeface="Segoe UI"/>
              </a:rPr>
              <a:t>the</a:t>
            </a:r>
            <a:r>
              <a:rPr sz="1100" spc="-60" dirty="0">
                <a:latin typeface="Segoe UI"/>
                <a:cs typeface="Segoe UI"/>
              </a:rPr>
              <a:t> </a:t>
            </a:r>
            <a:r>
              <a:rPr sz="1100" spc="-5" dirty="0">
                <a:latin typeface="Segoe UI"/>
                <a:cs typeface="Segoe UI"/>
              </a:rPr>
              <a:t>projects</a:t>
            </a:r>
            <a:r>
              <a:rPr sz="1100" spc="-60" dirty="0">
                <a:latin typeface="Segoe UI"/>
                <a:cs typeface="Segoe UI"/>
              </a:rPr>
              <a:t> </a:t>
            </a:r>
            <a:r>
              <a:rPr sz="1100" dirty="0">
                <a:latin typeface="Segoe UI"/>
                <a:cs typeface="Segoe UI"/>
              </a:rPr>
              <a:t>are</a:t>
            </a:r>
            <a:r>
              <a:rPr sz="1100" spc="-55" dirty="0">
                <a:latin typeface="Segoe UI"/>
                <a:cs typeface="Segoe UI"/>
              </a:rPr>
              <a:t> </a:t>
            </a:r>
            <a:r>
              <a:rPr sz="1100" spc="-5" dirty="0">
                <a:latin typeface="Segoe UI"/>
                <a:cs typeface="Segoe UI"/>
              </a:rPr>
              <a:t>mutually</a:t>
            </a:r>
            <a:r>
              <a:rPr sz="1100" spc="-65" dirty="0">
                <a:latin typeface="Segoe UI"/>
                <a:cs typeface="Segoe UI"/>
              </a:rPr>
              <a:t> </a:t>
            </a:r>
            <a:r>
              <a:rPr sz="1100" spc="-5" dirty="0">
                <a:latin typeface="Segoe UI"/>
                <a:cs typeface="Segoe UI"/>
              </a:rPr>
              <a:t>exclusive,</a:t>
            </a:r>
            <a:r>
              <a:rPr sz="1100" spc="-60" dirty="0">
                <a:latin typeface="Segoe UI"/>
                <a:cs typeface="Segoe UI"/>
              </a:rPr>
              <a:t> </a:t>
            </a:r>
            <a:r>
              <a:rPr sz="1100" spc="-5" dirty="0">
                <a:latin typeface="Segoe UI"/>
                <a:cs typeface="Segoe UI"/>
              </a:rPr>
              <a:t>then</a:t>
            </a:r>
            <a:r>
              <a:rPr sz="1100" spc="-60" dirty="0">
                <a:latin typeface="Segoe UI"/>
                <a:cs typeface="Segoe UI"/>
              </a:rPr>
              <a:t> </a:t>
            </a:r>
            <a:r>
              <a:rPr sz="1100" spc="-5" dirty="0">
                <a:latin typeface="Segoe UI"/>
                <a:cs typeface="Segoe UI"/>
              </a:rPr>
              <a:t>under</a:t>
            </a:r>
            <a:r>
              <a:rPr sz="1100" spc="-60" dirty="0">
                <a:latin typeface="Segoe UI"/>
                <a:cs typeface="Segoe UI"/>
              </a:rPr>
              <a:t> </a:t>
            </a:r>
            <a:r>
              <a:rPr sz="1100" spc="-5" dirty="0">
                <a:latin typeface="Segoe UI"/>
                <a:cs typeface="Segoe UI"/>
              </a:rPr>
              <a:t>the</a:t>
            </a:r>
            <a:r>
              <a:rPr sz="1100" spc="-65" dirty="0">
                <a:latin typeface="Segoe UI"/>
                <a:cs typeface="Segoe UI"/>
              </a:rPr>
              <a:t> </a:t>
            </a:r>
            <a:r>
              <a:rPr sz="1100" spc="-5" dirty="0">
                <a:latin typeface="Segoe UI"/>
                <a:cs typeface="Segoe UI"/>
              </a:rPr>
              <a:t>assumption  </a:t>
            </a:r>
            <a:r>
              <a:rPr sz="1100" dirty="0">
                <a:latin typeface="Segoe UI"/>
                <a:cs typeface="Segoe UI"/>
              </a:rPr>
              <a:t>of 30% </a:t>
            </a:r>
            <a:r>
              <a:rPr sz="1100" spc="-5" dirty="0">
                <a:latin typeface="Segoe UI"/>
                <a:cs typeface="Segoe UI"/>
              </a:rPr>
              <a:t>discount rate, the choice is between </a:t>
            </a:r>
            <a:r>
              <a:rPr sz="1100" dirty="0">
                <a:latin typeface="Segoe UI"/>
                <a:cs typeface="Segoe UI"/>
              </a:rPr>
              <a:t>B and D (A and C are </a:t>
            </a:r>
            <a:r>
              <a:rPr sz="1100" spc="-5" dirty="0">
                <a:latin typeface="Segoe UI"/>
                <a:cs typeface="Segoe UI"/>
              </a:rPr>
              <a:t>unprofitable).  </a:t>
            </a:r>
            <a:r>
              <a:rPr sz="1100" dirty="0">
                <a:latin typeface="Segoe UI"/>
                <a:cs typeface="Segoe UI"/>
              </a:rPr>
              <a:t>Both </a:t>
            </a:r>
            <a:r>
              <a:rPr sz="1100" spc="-5" dirty="0">
                <a:latin typeface="Segoe UI"/>
                <a:cs typeface="Segoe UI"/>
              </a:rPr>
              <a:t>criteria IRR </a:t>
            </a:r>
            <a:r>
              <a:rPr sz="1100" dirty="0">
                <a:latin typeface="Segoe UI"/>
                <a:cs typeface="Segoe UI"/>
              </a:rPr>
              <a:t>and NPV </a:t>
            </a:r>
            <a:r>
              <a:rPr sz="1100" spc="-5" dirty="0">
                <a:latin typeface="Segoe UI"/>
                <a:cs typeface="Segoe UI"/>
              </a:rPr>
              <a:t>give the same results </a:t>
            </a:r>
            <a:r>
              <a:rPr sz="1100" dirty="0">
                <a:latin typeface="Segoe UI"/>
                <a:cs typeface="Segoe UI"/>
              </a:rPr>
              <a:t>– D </a:t>
            </a:r>
            <a:r>
              <a:rPr sz="1100" spc="-5" dirty="0">
                <a:latin typeface="Segoe UI"/>
                <a:cs typeface="Segoe UI"/>
              </a:rPr>
              <a:t>is the best. </a:t>
            </a:r>
            <a:r>
              <a:rPr sz="1100" dirty="0">
                <a:latin typeface="Segoe UI"/>
                <a:cs typeface="Segoe UI"/>
              </a:rPr>
              <a:t>Under </a:t>
            </a:r>
            <a:r>
              <a:rPr sz="1100" spc="-5" dirty="0">
                <a:latin typeface="Segoe UI"/>
                <a:cs typeface="Segoe UI"/>
              </a:rPr>
              <a:t>the  assumption </a:t>
            </a:r>
            <a:r>
              <a:rPr sz="1100" dirty="0">
                <a:latin typeface="Segoe UI"/>
                <a:cs typeface="Segoe UI"/>
              </a:rPr>
              <a:t>of </a:t>
            </a:r>
            <a:r>
              <a:rPr sz="1100" spc="-5" dirty="0">
                <a:latin typeface="Segoe UI"/>
                <a:cs typeface="Segoe UI"/>
              </a:rPr>
              <a:t>10% discount rate, ranking according to IRR </a:t>
            </a:r>
            <a:r>
              <a:rPr sz="1100" dirty="0">
                <a:latin typeface="Segoe UI"/>
                <a:cs typeface="Segoe UI"/>
              </a:rPr>
              <a:t>and NPV </a:t>
            </a:r>
            <a:r>
              <a:rPr sz="1100" spc="-5" dirty="0">
                <a:latin typeface="Segoe UI"/>
                <a:cs typeface="Segoe UI"/>
              </a:rPr>
              <a:t>conflict  (except </a:t>
            </a:r>
            <a:r>
              <a:rPr sz="1100" dirty="0">
                <a:latin typeface="Segoe UI"/>
                <a:cs typeface="Segoe UI"/>
              </a:rPr>
              <a:t>for </a:t>
            </a:r>
            <a:r>
              <a:rPr sz="1100" spc="-5" dirty="0">
                <a:latin typeface="Segoe UI"/>
                <a:cs typeface="Segoe UI"/>
              </a:rPr>
              <a:t>Project A). If the IRR rule is followed, Project </a:t>
            </a:r>
            <a:r>
              <a:rPr sz="1100" dirty="0">
                <a:latin typeface="Segoe UI"/>
                <a:cs typeface="Segoe UI"/>
              </a:rPr>
              <a:t>D </a:t>
            </a:r>
            <a:r>
              <a:rPr sz="1100" spc="-5" dirty="0">
                <a:latin typeface="Segoe UI"/>
                <a:cs typeface="Segoe UI"/>
              </a:rPr>
              <a:t>should be accepted.  </a:t>
            </a:r>
            <a:r>
              <a:rPr sz="1100" dirty="0">
                <a:latin typeface="Segoe UI"/>
                <a:cs typeface="Segoe UI"/>
              </a:rPr>
              <a:t>But </a:t>
            </a:r>
            <a:r>
              <a:rPr sz="1100" spc="-5" dirty="0">
                <a:latin typeface="Segoe UI"/>
                <a:cs typeface="Segoe UI"/>
              </a:rPr>
              <a:t>the </a:t>
            </a:r>
            <a:r>
              <a:rPr sz="1100" dirty="0">
                <a:latin typeface="Segoe UI"/>
                <a:cs typeface="Segoe UI"/>
              </a:rPr>
              <a:t>NPV </a:t>
            </a:r>
            <a:r>
              <a:rPr sz="1100" spc="-5" dirty="0">
                <a:latin typeface="Segoe UI"/>
                <a:cs typeface="Segoe UI"/>
              </a:rPr>
              <a:t>rule tells that Project </a:t>
            </a:r>
            <a:r>
              <a:rPr sz="1100" dirty="0">
                <a:latin typeface="Segoe UI"/>
                <a:cs typeface="Segoe UI"/>
              </a:rPr>
              <a:t>C </a:t>
            </a:r>
            <a:r>
              <a:rPr sz="1100" spc="-5" dirty="0">
                <a:latin typeface="Segoe UI"/>
                <a:cs typeface="Segoe UI"/>
              </a:rPr>
              <a:t>is the best. The </a:t>
            </a:r>
            <a:r>
              <a:rPr sz="1100" dirty="0">
                <a:latin typeface="Segoe UI"/>
                <a:cs typeface="Segoe UI"/>
              </a:rPr>
              <a:t>NPV </a:t>
            </a:r>
            <a:r>
              <a:rPr sz="1100" spc="-5" dirty="0">
                <a:latin typeface="Segoe UI"/>
                <a:cs typeface="Segoe UI"/>
              </a:rPr>
              <a:t>rule generally gives  consistent results in conformity with the wealth maximization principle. Therefore,  Project </a:t>
            </a:r>
            <a:r>
              <a:rPr sz="1100" dirty="0">
                <a:latin typeface="Segoe UI"/>
                <a:cs typeface="Segoe UI"/>
              </a:rPr>
              <a:t>C </a:t>
            </a:r>
            <a:r>
              <a:rPr sz="1100" spc="-5" dirty="0">
                <a:latin typeface="Segoe UI"/>
                <a:cs typeface="Segoe UI"/>
              </a:rPr>
              <a:t>should be accepted following the </a:t>
            </a:r>
            <a:r>
              <a:rPr sz="1100" dirty="0">
                <a:latin typeface="Segoe UI"/>
                <a:cs typeface="Segoe UI"/>
              </a:rPr>
              <a:t>NPV</a:t>
            </a:r>
            <a:r>
              <a:rPr sz="1100" spc="-5" dirty="0">
                <a:latin typeface="Segoe UI"/>
                <a:cs typeface="Segoe UI"/>
              </a:rPr>
              <a:t> </a:t>
            </a:r>
            <a:r>
              <a:rPr sz="1100" spc="-10" dirty="0">
                <a:latin typeface="Segoe UI"/>
                <a:cs typeface="Segoe UI"/>
              </a:rPr>
              <a:t>rule.</a:t>
            </a:r>
            <a:endParaRPr sz="1100">
              <a:latin typeface="Segoe UI"/>
              <a:cs typeface="Segoe UI"/>
            </a:endParaRPr>
          </a:p>
        </p:txBody>
      </p:sp>
      <p:sp>
        <p:nvSpPr>
          <p:cNvPr id="8" name="object 8"/>
          <p:cNvSpPr txBox="1"/>
          <p:nvPr/>
        </p:nvSpPr>
        <p:spPr>
          <a:xfrm>
            <a:off x="896111" y="7464552"/>
            <a:ext cx="5294630" cy="189230"/>
          </a:xfrm>
          <a:prstGeom prst="rect">
            <a:avLst/>
          </a:prstGeom>
          <a:solidFill>
            <a:srgbClr val="C2D69B"/>
          </a:solidFill>
        </p:spPr>
        <p:txBody>
          <a:bodyPr vert="horz" wrap="square" lIns="0" tIns="10795" rIns="0" bIns="0" rtlCol="0">
            <a:spAutoFit/>
          </a:bodyPr>
          <a:lstStyle/>
          <a:p>
            <a:pPr marL="17780">
              <a:lnSpc>
                <a:spcPct val="100000"/>
              </a:lnSpc>
              <a:spcBef>
                <a:spcPts val="85"/>
              </a:spcBef>
            </a:pPr>
            <a:r>
              <a:rPr sz="1100" b="1" spc="-5" dirty="0">
                <a:solidFill>
                  <a:srgbClr val="00A650"/>
                </a:solidFill>
                <a:latin typeface="Segoe UI Black"/>
                <a:cs typeface="Segoe UI Black"/>
              </a:rPr>
              <a:t>ILLUSTRATION</a:t>
            </a:r>
            <a:r>
              <a:rPr sz="1100" b="1" spc="-10" dirty="0">
                <a:solidFill>
                  <a:srgbClr val="00A650"/>
                </a:solidFill>
                <a:latin typeface="Segoe UI Black"/>
                <a:cs typeface="Segoe UI Black"/>
              </a:rPr>
              <a:t> 16</a:t>
            </a:r>
            <a:endParaRPr sz="1100">
              <a:latin typeface="Segoe UI Black"/>
              <a:cs typeface="Segoe UI Black"/>
            </a:endParaRPr>
          </a:p>
        </p:txBody>
      </p:sp>
      <p:sp>
        <p:nvSpPr>
          <p:cNvPr id="9" name="object 9"/>
          <p:cNvSpPr txBox="1"/>
          <p:nvPr/>
        </p:nvSpPr>
        <p:spPr>
          <a:xfrm>
            <a:off x="901700" y="7706981"/>
            <a:ext cx="5280660" cy="397510"/>
          </a:xfrm>
          <a:prstGeom prst="rect">
            <a:avLst/>
          </a:prstGeom>
        </p:spPr>
        <p:txBody>
          <a:bodyPr vert="horz" wrap="square" lIns="0" tIns="12700" rIns="0" bIns="0" rtlCol="0">
            <a:spAutoFit/>
          </a:bodyPr>
          <a:lstStyle/>
          <a:p>
            <a:pPr marL="12700" marR="5080">
              <a:lnSpc>
                <a:spcPct val="110900"/>
              </a:lnSpc>
              <a:spcBef>
                <a:spcPts val="100"/>
              </a:spcBef>
            </a:pPr>
            <a:r>
              <a:rPr sz="1100" i="1" spc="10" dirty="0">
                <a:latin typeface="Segoe UI"/>
                <a:cs typeface="Segoe UI"/>
              </a:rPr>
              <a:t>The </a:t>
            </a:r>
            <a:r>
              <a:rPr sz="1100" i="1" spc="15" dirty="0">
                <a:latin typeface="Segoe UI"/>
                <a:cs typeface="Segoe UI"/>
              </a:rPr>
              <a:t>expected </a:t>
            </a:r>
            <a:r>
              <a:rPr sz="1100" i="1" spc="10" dirty="0">
                <a:latin typeface="Segoe UI"/>
                <a:cs typeface="Segoe UI"/>
              </a:rPr>
              <a:t>cash flows of three </a:t>
            </a:r>
            <a:r>
              <a:rPr sz="1100" i="1" spc="15" dirty="0">
                <a:latin typeface="Segoe UI"/>
                <a:cs typeface="Segoe UI"/>
              </a:rPr>
              <a:t>projects </a:t>
            </a:r>
            <a:r>
              <a:rPr sz="1100" i="1" spc="10" dirty="0">
                <a:latin typeface="Segoe UI"/>
                <a:cs typeface="Segoe UI"/>
              </a:rPr>
              <a:t>are given below. </a:t>
            </a:r>
            <a:r>
              <a:rPr sz="1100" i="1" spc="5" dirty="0">
                <a:latin typeface="Segoe UI"/>
                <a:cs typeface="Segoe UI"/>
              </a:rPr>
              <a:t>The </a:t>
            </a:r>
            <a:r>
              <a:rPr sz="1100" i="1" spc="10" dirty="0">
                <a:latin typeface="Segoe UI"/>
                <a:cs typeface="Segoe UI"/>
              </a:rPr>
              <a:t>cost </a:t>
            </a:r>
            <a:r>
              <a:rPr sz="1100" i="1" dirty="0">
                <a:latin typeface="Segoe UI"/>
                <a:cs typeface="Segoe UI"/>
              </a:rPr>
              <a:t>of </a:t>
            </a:r>
            <a:r>
              <a:rPr sz="1100" i="1" spc="10" dirty="0">
                <a:latin typeface="Segoe UI"/>
                <a:cs typeface="Segoe UI"/>
              </a:rPr>
              <a:t>capital is </a:t>
            </a:r>
            <a:r>
              <a:rPr sz="1100" i="1" spc="5" dirty="0">
                <a:latin typeface="Segoe UI"/>
                <a:cs typeface="Segoe UI"/>
              </a:rPr>
              <a:t>10   </a:t>
            </a:r>
            <a:r>
              <a:rPr sz="1100" i="1" spc="10" dirty="0">
                <a:latin typeface="Segoe UI"/>
                <a:cs typeface="Segoe UI"/>
              </a:rPr>
              <a:t>per</a:t>
            </a:r>
            <a:r>
              <a:rPr sz="1100" i="1" spc="30" dirty="0">
                <a:latin typeface="Segoe UI"/>
                <a:cs typeface="Segoe UI"/>
              </a:rPr>
              <a:t> </a:t>
            </a:r>
            <a:r>
              <a:rPr sz="1100" i="1" spc="15" dirty="0">
                <a:latin typeface="Segoe UI"/>
                <a:cs typeface="Segoe UI"/>
              </a:rPr>
              <a:t>cent.</a:t>
            </a:r>
            <a:endParaRPr sz="1100">
              <a:latin typeface="Segoe UI"/>
              <a:cs typeface="Segoe UI"/>
            </a:endParaRPr>
          </a:p>
        </p:txBody>
      </p:sp>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 name="object 3"/>
          <p:cNvSpPr txBox="1"/>
          <p:nvPr/>
        </p:nvSpPr>
        <p:spPr>
          <a:xfrm>
            <a:off x="5091176" y="746251"/>
            <a:ext cx="316865" cy="193675"/>
          </a:xfrm>
          <a:prstGeom prst="rect">
            <a:avLst/>
          </a:prstGeom>
        </p:spPr>
        <p:txBody>
          <a:bodyPr vert="horz" wrap="square" lIns="0" tIns="12700" rIns="0" bIns="0" rtlCol="0">
            <a:spAutoFit/>
          </a:bodyPr>
          <a:lstStyle/>
          <a:p>
            <a:pPr marL="12700">
              <a:lnSpc>
                <a:spcPct val="100000"/>
              </a:lnSpc>
              <a:spcBef>
                <a:spcPts val="100"/>
              </a:spcBef>
            </a:pPr>
            <a:r>
              <a:rPr sz="1100" b="1" spc="25" dirty="0">
                <a:solidFill>
                  <a:srgbClr val="FFFFFF"/>
                </a:solidFill>
                <a:latin typeface="Segoe UI"/>
                <a:cs typeface="Segoe UI"/>
              </a:rPr>
              <a:t>7</a:t>
            </a:r>
            <a:r>
              <a:rPr sz="1100" b="1" spc="10" dirty="0">
                <a:solidFill>
                  <a:srgbClr val="FFFFFF"/>
                </a:solidFill>
                <a:latin typeface="Segoe UI"/>
                <a:cs typeface="Segoe UI"/>
              </a:rPr>
              <a:t>.</a:t>
            </a:r>
            <a:r>
              <a:rPr sz="1100" b="1" spc="25" dirty="0">
                <a:solidFill>
                  <a:srgbClr val="FFFFFF"/>
                </a:solidFill>
                <a:latin typeface="Segoe UI"/>
                <a:cs typeface="Segoe UI"/>
              </a:rPr>
              <a:t>57</a:t>
            </a:r>
            <a:endParaRPr sz="1100">
              <a:latin typeface="Segoe UI"/>
              <a:cs typeface="Segoe UI"/>
            </a:endParaRPr>
          </a:p>
        </p:txBody>
      </p:sp>
      <p:sp>
        <p:nvSpPr>
          <p:cNvPr id="5" name="object 5"/>
          <p:cNvSpPr txBox="1"/>
          <p:nvPr/>
        </p:nvSpPr>
        <p:spPr>
          <a:xfrm>
            <a:off x="901559" y="1246745"/>
            <a:ext cx="5284470" cy="922019"/>
          </a:xfrm>
          <a:prstGeom prst="rect">
            <a:avLst/>
          </a:prstGeom>
        </p:spPr>
        <p:txBody>
          <a:bodyPr vert="horz" wrap="square" lIns="0" tIns="12700" rIns="0" bIns="0" rtlCol="0">
            <a:spAutoFit/>
          </a:bodyPr>
          <a:lstStyle/>
          <a:p>
            <a:pPr marL="378460" marR="5080" indent="-365760">
              <a:lnSpc>
                <a:spcPct val="110900"/>
              </a:lnSpc>
              <a:spcBef>
                <a:spcPts val="100"/>
              </a:spcBef>
              <a:buAutoNum type="alphaLcParenBoth"/>
              <a:tabLst>
                <a:tab pos="377825" algn="l"/>
                <a:tab pos="379095" algn="l"/>
              </a:tabLst>
            </a:pPr>
            <a:r>
              <a:rPr sz="1100" i="1" spc="-5" dirty="0">
                <a:latin typeface="Segoe UI"/>
                <a:cs typeface="Segoe UI"/>
              </a:rPr>
              <a:t>CALCULATE </a:t>
            </a:r>
            <a:r>
              <a:rPr sz="1100" i="1" dirty="0">
                <a:latin typeface="Segoe UI"/>
                <a:cs typeface="Segoe UI"/>
              </a:rPr>
              <a:t>the </a:t>
            </a:r>
            <a:r>
              <a:rPr sz="1100" i="1" spc="-5" dirty="0">
                <a:latin typeface="Segoe UI"/>
                <a:cs typeface="Segoe UI"/>
              </a:rPr>
              <a:t>payback </a:t>
            </a:r>
            <a:r>
              <a:rPr sz="1100" i="1" dirty="0">
                <a:latin typeface="Segoe UI"/>
                <a:cs typeface="Segoe UI"/>
              </a:rPr>
              <a:t>period, </a:t>
            </a:r>
            <a:r>
              <a:rPr sz="1100" i="1" spc="-5" dirty="0">
                <a:latin typeface="Segoe UI"/>
                <a:cs typeface="Segoe UI"/>
              </a:rPr>
              <a:t>net present value, internal rate of return </a:t>
            </a:r>
            <a:r>
              <a:rPr sz="1100" i="1" dirty="0">
                <a:latin typeface="Segoe UI"/>
                <a:cs typeface="Segoe UI"/>
              </a:rPr>
              <a:t>and  </a:t>
            </a:r>
            <a:r>
              <a:rPr sz="1100" i="1" spc="-5" dirty="0">
                <a:latin typeface="Segoe UI"/>
                <a:cs typeface="Segoe UI"/>
              </a:rPr>
              <a:t>accounting rate of return of </a:t>
            </a:r>
            <a:r>
              <a:rPr sz="1100" i="1" dirty="0">
                <a:latin typeface="Segoe UI"/>
                <a:cs typeface="Segoe UI"/>
              </a:rPr>
              <a:t>each</a:t>
            </a:r>
            <a:r>
              <a:rPr sz="1100" i="1" spc="-15" dirty="0">
                <a:latin typeface="Segoe UI"/>
                <a:cs typeface="Segoe UI"/>
              </a:rPr>
              <a:t> </a:t>
            </a:r>
            <a:r>
              <a:rPr sz="1100" i="1" spc="-5" dirty="0">
                <a:latin typeface="Segoe UI"/>
                <a:cs typeface="Segoe UI"/>
              </a:rPr>
              <a:t>project.</a:t>
            </a:r>
            <a:endParaRPr sz="1100">
              <a:latin typeface="Segoe UI"/>
              <a:cs typeface="Segoe UI"/>
            </a:endParaRPr>
          </a:p>
          <a:p>
            <a:pPr marL="377825" indent="-365760">
              <a:lnSpc>
                <a:spcPct val="100000"/>
              </a:lnSpc>
              <a:spcBef>
                <a:spcPts val="740"/>
              </a:spcBef>
              <a:buAutoNum type="alphaLcParenBoth"/>
              <a:tabLst>
                <a:tab pos="377825" algn="l"/>
                <a:tab pos="378460" algn="l"/>
              </a:tabLst>
            </a:pPr>
            <a:r>
              <a:rPr sz="1100" i="1" spc="-5" dirty="0">
                <a:latin typeface="Segoe UI"/>
                <a:cs typeface="Segoe UI"/>
              </a:rPr>
              <a:t>IDENTIFY </a:t>
            </a:r>
            <a:r>
              <a:rPr sz="1100" i="1" dirty="0">
                <a:latin typeface="Segoe UI"/>
                <a:cs typeface="Segoe UI"/>
              </a:rPr>
              <a:t>the rankings </a:t>
            </a:r>
            <a:r>
              <a:rPr sz="1100" i="1" spc="-5" dirty="0">
                <a:latin typeface="Segoe UI"/>
                <a:cs typeface="Segoe UI"/>
              </a:rPr>
              <a:t>of </a:t>
            </a:r>
            <a:r>
              <a:rPr sz="1100" i="1" dirty="0">
                <a:latin typeface="Segoe UI"/>
                <a:cs typeface="Segoe UI"/>
              </a:rPr>
              <a:t>the </a:t>
            </a:r>
            <a:r>
              <a:rPr sz="1100" i="1" spc="-5" dirty="0">
                <a:latin typeface="Segoe UI"/>
                <a:cs typeface="Segoe UI"/>
              </a:rPr>
              <a:t>projects </a:t>
            </a:r>
            <a:r>
              <a:rPr sz="1100" i="1" dirty="0">
                <a:latin typeface="Segoe UI"/>
                <a:cs typeface="Segoe UI"/>
              </a:rPr>
              <a:t>by each </a:t>
            </a:r>
            <a:r>
              <a:rPr sz="1100" i="1" spc="-5" dirty="0">
                <a:latin typeface="Segoe UI"/>
                <a:cs typeface="Segoe UI"/>
              </a:rPr>
              <a:t>of the four</a:t>
            </a:r>
            <a:r>
              <a:rPr sz="1100" i="1" spc="-40" dirty="0">
                <a:latin typeface="Segoe UI"/>
                <a:cs typeface="Segoe UI"/>
              </a:rPr>
              <a:t> </a:t>
            </a:r>
            <a:r>
              <a:rPr sz="1100" i="1" dirty="0">
                <a:latin typeface="Segoe UI"/>
                <a:cs typeface="Segoe UI"/>
              </a:rPr>
              <a:t>methods.</a:t>
            </a:r>
            <a:endParaRPr sz="1100">
              <a:latin typeface="Segoe UI"/>
              <a:cs typeface="Segoe UI"/>
            </a:endParaRPr>
          </a:p>
          <a:p>
            <a:pPr marR="669290" algn="r">
              <a:lnSpc>
                <a:spcPct val="100000"/>
              </a:lnSpc>
              <a:spcBef>
                <a:spcPts val="745"/>
              </a:spcBef>
            </a:pPr>
            <a:r>
              <a:rPr sz="1100" i="1" spc="-5" dirty="0">
                <a:latin typeface="Segoe UI"/>
                <a:cs typeface="Segoe UI"/>
              </a:rPr>
              <a:t>(figures in</a:t>
            </a:r>
            <a:r>
              <a:rPr sz="1100" i="1" spc="-55" dirty="0">
                <a:latin typeface="Segoe UI"/>
                <a:cs typeface="Segoe UI"/>
              </a:rPr>
              <a:t> </a:t>
            </a:r>
            <a:r>
              <a:rPr sz="1100" i="1" spc="-5" dirty="0">
                <a:latin typeface="Segoe UI"/>
                <a:cs typeface="Segoe UI"/>
              </a:rPr>
              <a:t>‘000)</a:t>
            </a:r>
            <a:endParaRPr sz="1100">
              <a:latin typeface="Segoe UI"/>
              <a:cs typeface="Segoe UI"/>
            </a:endParaRPr>
          </a:p>
        </p:txBody>
      </p:sp>
      <p:graphicFrame>
        <p:nvGraphicFramePr>
          <p:cNvPr id="6" name="object 6"/>
          <p:cNvGraphicFramePr>
            <a:graphicFrameLocks noGrp="1"/>
          </p:cNvGraphicFramePr>
          <p:nvPr/>
        </p:nvGraphicFramePr>
        <p:xfrm>
          <a:off x="914400" y="2241791"/>
          <a:ext cx="4387214" cy="2915412"/>
        </p:xfrm>
        <a:graphic>
          <a:graphicData uri="http://schemas.openxmlformats.org/drawingml/2006/table">
            <a:tbl>
              <a:tblPr firstRow="1" bandRow="1">
                <a:tableStyleId>{2D5ABB26-0587-4C30-8999-92F81FD0307C}</a:tableStyleId>
              </a:tblPr>
              <a:tblGrid>
                <a:gridCol w="770890">
                  <a:extLst>
                    <a:ext uri="{9D8B030D-6E8A-4147-A177-3AD203B41FA5}">
                      <a16:colId xmlns:a16="http://schemas.microsoft.com/office/drawing/2014/main" val="20000"/>
                    </a:ext>
                  </a:extLst>
                </a:gridCol>
                <a:gridCol w="1046480">
                  <a:extLst>
                    <a:ext uri="{9D8B030D-6E8A-4147-A177-3AD203B41FA5}">
                      <a16:colId xmlns:a16="http://schemas.microsoft.com/office/drawing/2014/main" val="20001"/>
                    </a:ext>
                  </a:extLst>
                </a:gridCol>
                <a:gridCol w="1256664">
                  <a:extLst>
                    <a:ext uri="{9D8B030D-6E8A-4147-A177-3AD203B41FA5}">
                      <a16:colId xmlns:a16="http://schemas.microsoft.com/office/drawing/2014/main" val="20002"/>
                    </a:ext>
                  </a:extLst>
                </a:gridCol>
                <a:gridCol w="1313180">
                  <a:extLst>
                    <a:ext uri="{9D8B030D-6E8A-4147-A177-3AD203B41FA5}">
                      <a16:colId xmlns:a16="http://schemas.microsoft.com/office/drawing/2014/main" val="20003"/>
                    </a:ext>
                  </a:extLst>
                </a:gridCol>
              </a:tblGrid>
              <a:tr h="242316">
                <a:tc>
                  <a:txBody>
                    <a:bodyPr/>
                    <a:lstStyle/>
                    <a:p>
                      <a:pPr algn="ctr">
                        <a:lnSpc>
                          <a:spcPct val="100000"/>
                        </a:lnSpc>
                        <a:spcBef>
                          <a:spcPts val="290"/>
                        </a:spcBef>
                      </a:pPr>
                      <a:r>
                        <a:rPr sz="1100" b="1" i="1" spc="10" dirty="0">
                          <a:solidFill>
                            <a:srgbClr val="00A650"/>
                          </a:solidFill>
                          <a:latin typeface="Segoe UI"/>
                          <a:cs typeface="Segoe UI"/>
                        </a:rPr>
                        <a:t>Period</a:t>
                      </a:r>
                      <a:endParaRPr sz="1100">
                        <a:latin typeface="Segoe UI"/>
                        <a:cs typeface="Segoe UI"/>
                      </a:endParaRPr>
                    </a:p>
                  </a:txBody>
                  <a:tcPr marL="0" marR="0" marT="36830"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C2D69B"/>
                    </a:solidFill>
                  </a:tcPr>
                </a:tc>
                <a:tc>
                  <a:txBody>
                    <a:bodyPr/>
                    <a:lstStyle/>
                    <a:p>
                      <a:pPr marL="106680">
                        <a:lnSpc>
                          <a:spcPct val="100000"/>
                        </a:lnSpc>
                        <a:spcBef>
                          <a:spcPts val="240"/>
                        </a:spcBef>
                      </a:pPr>
                      <a:r>
                        <a:rPr sz="1100" b="1" i="1" spc="15" dirty="0">
                          <a:solidFill>
                            <a:srgbClr val="00A650"/>
                          </a:solidFill>
                          <a:latin typeface="Segoe UI"/>
                          <a:cs typeface="Segoe UI"/>
                        </a:rPr>
                        <a:t>Project </a:t>
                      </a:r>
                      <a:r>
                        <a:rPr sz="1100" b="1" i="1" dirty="0">
                          <a:solidFill>
                            <a:srgbClr val="00A650"/>
                          </a:solidFill>
                          <a:latin typeface="Segoe UI"/>
                          <a:cs typeface="Segoe UI"/>
                        </a:rPr>
                        <a:t>A</a:t>
                      </a:r>
                      <a:r>
                        <a:rPr sz="1100" b="1" i="1" spc="20" dirty="0">
                          <a:solidFill>
                            <a:srgbClr val="00A650"/>
                          </a:solidFill>
                          <a:latin typeface="Segoe UI"/>
                          <a:cs typeface="Segoe UI"/>
                        </a:rPr>
                        <a:t> </a:t>
                      </a:r>
                      <a:r>
                        <a:rPr sz="1100" b="1" i="1" spc="-30" dirty="0">
                          <a:solidFill>
                            <a:srgbClr val="00A650"/>
                          </a:solidFill>
                          <a:latin typeface="Segoe UI"/>
                          <a:cs typeface="Segoe UI"/>
                        </a:rPr>
                        <a:t>(</a:t>
                      </a:r>
                      <a:r>
                        <a:rPr sz="1150" b="1" i="1" spc="-30" dirty="0">
                          <a:solidFill>
                            <a:srgbClr val="00A650"/>
                          </a:solidFill>
                          <a:latin typeface="Trebuchet MS"/>
                          <a:cs typeface="Trebuchet MS"/>
                        </a:rPr>
                        <a:t>`</a:t>
                      </a:r>
                      <a:r>
                        <a:rPr sz="1100" b="1" i="1" spc="-30" dirty="0">
                          <a:solidFill>
                            <a:srgbClr val="00A650"/>
                          </a:solidFill>
                          <a:latin typeface="Segoe UI"/>
                          <a:cs typeface="Segoe UI"/>
                        </a:rPr>
                        <a:t>)</a:t>
                      </a:r>
                      <a:endParaRPr sz="1100">
                        <a:latin typeface="Segoe UI"/>
                        <a:cs typeface="Segoe UI"/>
                      </a:endParaRPr>
                    </a:p>
                  </a:txBody>
                  <a:tcPr marL="0" marR="0" marT="30480"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C2D69B"/>
                    </a:solidFill>
                  </a:tcPr>
                </a:tc>
                <a:tc>
                  <a:txBody>
                    <a:bodyPr/>
                    <a:lstStyle/>
                    <a:p>
                      <a:pPr marL="215900">
                        <a:lnSpc>
                          <a:spcPct val="100000"/>
                        </a:lnSpc>
                        <a:spcBef>
                          <a:spcPts val="240"/>
                        </a:spcBef>
                      </a:pPr>
                      <a:r>
                        <a:rPr sz="1100" b="1" i="1" spc="15" dirty="0">
                          <a:solidFill>
                            <a:srgbClr val="00A650"/>
                          </a:solidFill>
                          <a:latin typeface="Segoe UI"/>
                          <a:cs typeface="Segoe UI"/>
                        </a:rPr>
                        <a:t>Project </a:t>
                      </a:r>
                      <a:r>
                        <a:rPr sz="1100" b="1" i="1" dirty="0">
                          <a:solidFill>
                            <a:srgbClr val="00A650"/>
                          </a:solidFill>
                          <a:latin typeface="Segoe UI"/>
                          <a:cs typeface="Segoe UI"/>
                        </a:rPr>
                        <a:t>B</a:t>
                      </a:r>
                      <a:r>
                        <a:rPr sz="1100" b="1" i="1" spc="35" dirty="0">
                          <a:solidFill>
                            <a:srgbClr val="00A650"/>
                          </a:solidFill>
                          <a:latin typeface="Segoe UI"/>
                          <a:cs typeface="Segoe UI"/>
                        </a:rPr>
                        <a:t> </a:t>
                      </a:r>
                      <a:r>
                        <a:rPr sz="1100" b="1" i="1" spc="-30" dirty="0">
                          <a:solidFill>
                            <a:srgbClr val="00A650"/>
                          </a:solidFill>
                          <a:latin typeface="Segoe UI"/>
                          <a:cs typeface="Segoe UI"/>
                        </a:rPr>
                        <a:t>(</a:t>
                      </a:r>
                      <a:r>
                        <a:rPr sz="1150" b="1" i="1" spc="-30" dirty="0">
                          <a:solidFill>
                            <a:srgbClr val="00A650"/>
                          </a:solidFill>
                          <a:latin typeface="Trebuchet MS"/>
                          <a:cs typeface="Trebuchet MS"/>
                        </a:rPr>
                        <a:t>`</a:t>
                      </a:r>
                      <a:r>
                        <a:rPr sz="1100" b="1" i="1" spc="-30" dirty="0">
                          <a:solidFill>
                            <a:srgbClr val="00A650"/>
                          </a:solidFill>
                          <a:latin typeface="Segoe UI"/>
                          <a:cs typeface="Segoe UI"/>
                        </a:rPr>
                        <a:t>)</a:t>
                      </a:r>
                      <a:endParaRPr sz="1100">
                        <a:latin typeface="Segoe UI"/>
                        <a:cs typeface="Segoe UI"/>
                      </a:endParaRPr>
                    </a:p>
                  </a:txBody>
                  <a:tcPr marL="0" marR="0" marT="30480"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C2D69B"/>
                    </a:solidFill>
                  </a:tcPr>
                </a:tc>
                <a:tc>
                  <a:txBody>
                    <a:bodyPr/>
                    <a:lstStyle/>
                    <a:p>
                      <a:pPr marL="245110">
                        <a:lnSpc>
                          <a:spcPct val="100000"/>
                        </a:lnSpc>
                        <a:spcBef>
                          <a:spcPts val="240"/>
                        </a:spcBef>
                      </a:pPr>
                      <a:r>
                        <a:rPr sz="1100" b="1" i="1" spc="15" dirty="0">
                          <a:solidFill>
                            <a:srgbClr val="00A650"/>
                          </a:solidFill>
                          <a:latin typeface="Segoe UI"/>
                          <a:cs typeface="Segoe UI"/>
                        </a:rPr>
                        <a:t>Project </a:t>
                      </a:r>
                      <a:r>
                        <a:rPr sz="1100" b="1" i="1" dirty="0">
                          <a:solidFill>
                            <a:srgbClr val="00A650"/>
                          </a:solidFill>
                          <a:latin typeface="Segoe UI"/>
                          <a:cs typeface="Segoe UI"/>
                        </a:rPr>
                        <a:t>C</a:t>
                      </a:r>
                      <a:r>
                        <a:rPr sz="1100" b="1" i="1" spc="35" dirty="0">
                          <a:solidFill>
                            <a:srgbClr val="00A650"/>
                          </a:solidFill>
                          <a:latin typeface="Segoe UI"/>
                          <a:cs typeface="Segoe UI"/>
                        </a:rPr>
                        <a:t> </a:t>
                      </a:r>
                      <a:r>
                        <a:rPr sz="1100" b="1" i="1" spc="-25" dirty="0">
                          <a:solidFill>
                            <a:srgbClr val="00A650"/>
                          </a:solidFill>
                          <a:latin typeface="Segoe UI"/>
                          <a:cs typeface="Segoe UI"/>
                        </a:rPr>
                        <a:t>(</a:t>
                      </a:r>
                      <a:r>
                        <a:rPr sz="1150" b="1" i="1" spc="-25" dirty="0">
                          <a:solidFill>
                            <a:srgbClr val="00A650"/>
                          </a:solidFill>
                          <a:latin typeface="Trebuchet MS"/>
                          <a:cs typeface="Trebuchet MS"/>
                        </a:rPr>
                        <a:t>`</a:t>
                      </a:r>
                      <a:r>
                        <a:rPr sz="1100" b="1" i="1" spc="-25" dirty="0">
                          <a:solidFill>
                            <a:srgbClr val="00A650"/>
                          </a:solidFill>
                          <a:latin typeface="Segoe UI"/>
                          <a:cs typeface="Segoe UI"/>
                        </a:rPr>
                        <a:t>)</a:t>
                      </a:r>
                      <a:endParaRPr sz="1100">
                        <a:latin typeface="Segoe UI"/>
                        <a:cs typeface="Segoe UI"/>
                      </a:endParaRPr>
                    </a:p>
                  </a:txBody>
                  <a:tcPr marL="0" marR="0" marT="30480"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C2D69B"/>
                    </a:solidFill>
                  </a:tcPr>
                </a:tc>
                <a:extLst>
                  <a:ext uri="{0D108BD9-81ED-4DB2-BD59-A6C34878D82A}">
                    <a16:rowId xmlns:a16="http://schemas.microsoft.com/office/drawing/2014/main" val="10000"/>
                  </a:ext>
                </a:extLst>
              </a:tr>
              <a:tr h="243846">
                <a:tc>
                  <a:txBody>
                    <a:bodyPr/>
                    <a:lstStyle/>
                    <a:p>
                      <a:pPr algn="ctr">
                        <a:lnSpc>
                          <a:spcPct val="100000"/>
                        </a:lnSpc>
                        <a:spcBef>
                          <a:spcPts val="305"/>
                        </a:spcBef>
                      </a:pPr>
                      <a:r>
                        <a:rPr sz="1100" i="1" dirty="0">
                          <a:latin typeface="Segoe UI"/>
                          <a:cs typeface="Segoe UI"/>
                        </a:rPr>
                        <a:t>0</a:t>
                      </a:r>
                      <a:endParaRPr sz="1100">
                        <a:latin typeface="Segoe UI"/>
                        <a:cs typeface="Segoe UI"/>
                      </a:endParaRPr>
                    </a:p>
                  </a:txBody>
                  <a:tcPr marL="0" marR="0" marT="38735"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EAF1DD"/>
                    </a:solidFill>
                  </a:tcPr>
                </a:tc>
                <a:tc>
                  <a:txBody>
                    <a:bodyPr/>
                    <a:lstStyle/>
                    <a:p>
                      <a:pPr marL="153670">
                        <a:lnSpc>
                          <a:spcPct val="100000"/>
                        </a:lnSpc>
                        <a:spcBef>
                          <a:spcPts val="305"/>
                        </a:spcBef>
                      </a:pPr>
                      <a:r>
                        <a:rPr sz="1100" i="1" spc="15" dirty="0">
                          <a:latin typeface="Segoe UI"/>
                          <a:cs typeface="Segoe UI"/>
                        </a:rPr>
                        <a:t>(5,000)</a:t>
                      </a:r>
                      <a:endParaRPr sz="1100">
                        <a:latin typeface="Segoe UI"/>
                        <a:cs typeface="Segoe UI"/>
                      </a:endParaRPr>
                    </a:p>
                  </a:txBody>
                  <a:tcPr marL="0" marR="0" marT="38735"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EAF1DD"/>
                    </a:solidFill>
                  </a:tcPr>
                </a:tc>
                <a:tc>
                  <a:txBody>
                    <a:bodyPr/>
                    <a:lstStyle/>
                    <a:p>
                      <a:pPr marL="362585">
                        <a:lnSpc>
                          <a:spcPct val="100000"/>
                        </a:lnSpc>
                        <a:spcBef>
                          <a:spcPts val="305"/>
                        </a:spcBef>
                      </a:pPr>
                      <a:r>
                        <a:rPr sz="1100" i="1" spc="15" dirty="0">
                          <a:latin typeface="Segoe UI"/>
                          <a:cs typeface="Segoe UI"/>
                        </a:rPr>
                        <a:t>(5,000)</a:t>
                      </a:r>
                      <a:endParaRPr sz="1100">
                        <a:latin typeface="Segoe UI"/>
                        <a:cs typeface="Segoe UI"/>
                      </a:endParaRPr>
                    </a:p>
                  </a:txBody>
                  <a:tcPr marL="0" marR="0" marT="38735"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EAF1DD"/>
                    </a:solidFill>
                  </a:tcPr>
                </a:tc>
                <a:tc>
                  <a:txBody>
                    <a:bodyPr/>
                    <a:lstStyle/>
                    <a:p>
                      <a:pPr marL="420370">
                        <a:lnSpc>
                          <a:spcPct val="100000"/>
                        </a:lnSpc>
                        <a:spcBef>
                          <a:spcPts val="305"/>
                        </a:spcBef>
                      </a:pPr>
                      <a:r>
                        <a:rPr sz="1100" i="1" spc="15" dirty="0">
                          <a:latin typeface="Segoe UI"/>
                          <a:cs typeface="Segoe UI"/>
                        </a:rPr>
                        <a:t>(5,000)</a:t>
                      </a:r>
                      <a:endParaRPr sz="1100">
                        <a:latin typeface="Segoe UI"/>
                        <a:cs typeface="Segoe UI"/>
                      </a:endParaRPr>
                    </a:p>
                  </a:txBody>
                  <a:tcPr marL="0" marR="0" marT="38735"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EAF1DD"/>
                    </a:solidFill>
                  </a:tcPr>
                </a:tc>
                <a:extLst>
                  <a:ext uri="{0D108BD9-81ED-4DB2-BD59-A6C34878D82A}">
                    <a16:rowId xmlns:a16="http://schemas.microsoft.com/office/drawing/2014/main" val="10001"/>
                  </a:ext>
                </a:extLst>
              </a:tr>
              <a:tr h="242316">
                <a:tc>
                  <a:txBody>
                    <a:bodyPr/>
                    <a:lstStyle/>
                    <a:p>
                      <a:pPr algn="ctr">
                        <a:lnSpc>
                          <a:spcPct val="100000"/>
                        </a:lnSpc>
                        <a:spcBef>
                          <a:spcPts val="290"/>
                        </a:spcBef>
                      </a:pPr>
                      <a:r>
                        <a:rPr sz="1100" i="1" dirty="0">
                          <a:latin typeface="Segoe UI"/>
                          <a:cs typeface="Segoe UI"/>
                        </a:rPr>
                        <a:t>1</a:t>
                      </a:r>
                      <a:endParaRPr sz="1100">
                        <a:latin typeface="Segoe UI"/>
                        <a:cs typeface="Segoe UI"/>
                      </a:endParaRPr>
                    </a:p>
                  </a:txBody>
                  <a:tcPr marL="0" marR="0" marT="36830"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EAF1DD"/>
                    </a:solidFill>
                  </a:tcPr>
                </a:tc>
                <a:tc>
                  <a:txBody>
                    <a:bodyPr/>
                    <a:lstStyle/>
                    <a:p>
                      <a:pPr marR="95885" algn="ctr">
                        <a:lnSpc>
                          <a:spcPct val="100000"/>
                        </a:lnSpc>
                        <a:spcBef>
                          <a:spcPts val="290"/>
                        </a:spcBef>
                      </a:pPr>
                      <a:r>
                        <a:rPr sz="1100" i="1" spc="15" dirty="0">
                          <a:latin typeface="Segoe UI"/>
                          <a:cs typeface="Segoe UI"/>
                        </a:rPr>
                        <a:t>900</a:t>
                      </a:r>
                      <a:endParaRPr sz="1100">
                        <a:latin typeface="Segoe UI"/>
                        <a:cs typeface="Segoe UI"/>
                      </a:endParaRPr>
                    </a:p>
                  </a:txBody>
                  <a:tcPr marL="0" marR="0" marT="36830"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EAF1DD"/>
                    </a:solidFill>
                  </a:tcPr>
                </a:tc>
                <a:tc>
                  <a:txBody>
                    <a:bodyPr/>
                    <a:lstStyle/>
                    <a:p>
                      <a:pPr marL="102870" algn="ctr">
                        <a:lnSpc>
                          <a:spcPct val="100000"/>
                        </a:lnSpc>
                        <a:spcBef>
                          <a:spcPts val="290"/>
                        </a:spcBef>
                      </a:pPr>
                      <a:r>
                        <a:rPr sz="1100" i="1" spc="15" dirty="0">
                          <a:latin typeface="Segoe UI"/>
                          <a:cs typeface="Segoe UI"/>
                        </a:rPr>
                        <a:t>700</a:t>
                      </a:r>
                      <a:endParaRPr sz="1100">
                        <a:latin typeface="Segoe UI"/>
                        <a:cs typeface="Segoe UI"/>
                      </a:endParaRPr>
                    </a:p>
                  </a:txBody>
                  <a:tcPr marL="0" marR="0" marT="36830"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EAF1DD"/>
                    </a:solidFill>
                  </a:tcPr>
                </a:tc>
                <a:tc>
                  <a:txBody>
                    <a:bodyPr/>
                    <a:lstStyle/>
                    <a:p>
                      <a:pPr marL="51435" algn="ctr">
                        <a:lnSpc>
                          <a:spcPct val="100000"/>
                        </a:lnSpc>
                        <a:spcBef>
                          <a:spcPts val="290"/>
                        </a:spcBef>
                      </a:pPr>
                      <a:r>
                        <a:rPr sz="1100" i="1" spc="15" dirty="0">
                          <a:latin typeface="Segoe UI"/>
                          <a:cs typeface="Segoe UI"/>
                        </a:rPr>
                        <a:t>2,000</a:t>
                      </a:r>
                      <a:endParaRPr sz="1100">
                        <a:latin typeface="Segoe UI"/>
                        <a:cs typeface="Segoe UI"/>
                      </a:endParaRPr>
                    </a:p>
                  </a:txBody>
                  <a:tcPr marL="0" marR="0" marT="36830"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EAF1DD"/>
                    </a:solidFill>
                  </a:tcPr>
                </a:tc>
                <a:extLst>
                  <a:ext uri="{0D108BD9-81ED-4DB2-BD59-A6C34878D82A}">
                    <a16:rowId xmlns:a16="http://schemas.microsoft.com/office/drawing/2014/main" val="10002"/>
                  </a:ext>
                </a:extLst>
              </a:tr>
              <a:tr h="243839">
                <a:tc>
                  <a:txBody>
                    <a:bodyPr/>
                    <a:lstStyle/>
                    <a:p>
                      <a:pPr algn="ctr">
                        <a:lnSpc>
                          <a:spcPct val="100000"/>
                        </a:lnSpc>
                        <a:spcBef>
                          <a:spcPts val="290"/>
                        </a:spcBef>
                      </a:pPr>
                      <a:r>
                        <a:rPr sz="1100" i="1" dirty="0">
                          <a:latin typeface="Segoe UI"/>
                          <a:cs typeface="Segoe UI"/>
                        </a:rPr>
                        <a:t>2</a:t>
                      </a:r>
                      <a:endParaRPr sz="1100">
                        <a:latin typeface="Segoe UI"/>
                        <a:cs typeface="Segoe UI"/>
                      </a:endParaRPr>
                    </a:p>
                  </a:txBody>
                  <a:tcPr marL="0" marR="0" marT="36830"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EAF1DD"/>
                    </a:solidFill>
                  </a:tcPr>
                </a:tc>
                <a:tc>
                  <a:txBody>
                    <a:bodyPr/>
                    <a:lstStyle/>
                    <a:p>
                      <a:pPr marR="95885" algn="ctr">
                        <a:lnSpc>
                          <a:spcPct val="100000"/>
                        </a:lnSpc>
                        <a:spcBef>
                          <a:spcPts val="290"/>
                        </a:spcBef>
                      </a:pPr>
                      <a:r>
                        <a:rPr sz="1100" i="1" spc="15" dirty="0">
                          <a:latin typeface="Segoe UI"/>
                          <a:cs typeface="Segoe UI"/>
                        </a:rPr>
                        <a:t>900</a:t>
                      </a:r>
                      <a:endParaRPr sz="1100">
                        <a:latin typeface="Segoe UI"/>
                        <a:cs typeface="Segoe UI"/>
                      </a:endParaRPr>
                    </a:p>
                  </a:txBody>
                  <a:tcPr marL="0" marR="0" marT="36830"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EAF1DD"/>
                    </a:solidFill>
                  </a:tcPr>
                </a:tc>
                <a:tc>
                  <a:txBody>
                    <a:bodyPr/>
                    <a:lstStyle/>
                    <a:p>
                      <a:pPr marL="102870" algn="ctr">
                        <a:lnSpc>
                          <a:spcPct val="100000"/>
                        </a:lnSpc>
                        <a:spcBef>
                          <a:spcPts val="290"/>
                        </a:spcBef>
                      </a:pPr>
                      <a:r>
                        <a:rPr sz="1100" i="1" spc="15" dirty="0">
                          <a:latin typeface="Segoe UI"/>
                          <a:cs typeface="Segoe UI"/>
                        </a:rPr>
                        <a:t>800</a:t>
                      </a:r>
                      <a:endParaRPr sz="1100">
                        <a:latin typeface="Segoe UI"/>
                        <a:cs typeface="Segoe UI"/>
                      </a:endParaRPr>
                    </a:p>
                  </a:txBody>
                  <a:tcPr marL="0" marR="0" marT="36830"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EAF1DD"/>
                    </a:solidFill>
                  </a:tcPr>
                </a:tc>
                <a:tc>
                  <a:txBody>
                    <a:bodyPr/>
                    <a:lstStyle/>
                    <a:p>
                      <a:pPr marL="51435" algn="ctr">
                        <a:lnSpc>
                          <a:spcPct val="100000"/>
                        </a:lnSpc>
                        <a:spcBef>
                          <a:spcPts val="290"/>
                        </a:spcBef>
                      </a:pPr>
                      <a:r>
                        <a:rPr sz="1100" i="1" spc="15" dirty="0">
                          <a:latin typeface="Segoe UI"/>
                          <a:cs typeface="Segoe UI"/>
                        </a:rPr>
                        <a:t>2,000</a:t>
                      </a:r>
                      <a:endParaRPr sz="1100">
                        <a:latin typeface="Segoe UI"/>
                        <a:cs typeface="Segoe UI"/>
                      </a:endParaRPr>
                    </a:p>
                  </a:txBody>
                  <a:tcPr marL="0" marR="0" marT="36830"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EAF1DD"/>
                    </a:solidFill>
                  </a:tcPr>
                </a:tc>
                <a:extLst>
                  <a:ext uri="{0D108BD9-81ED-4DB2-BD59-A6C34878D82A}">
                    <a16:rowId xmlns:a16="http://schemas.microsoft.com/office/drawing/2014/main" val="10003"/>
                  </a:ext>
                </a:extLst>
              </a:tr>
              <a:tr h="242315">
                <a:tc>
                  <a:txBody>
                    <a:bodyPr/>
                    <a:lstStyle/>
                    <a:p>
                      <a:pPr algn="ctr">
                        <a:lnSpc>
                          <a:spcPct val="100000"/>
                        </a:lnSpc>
                        <a:spcBef>
                          <a:spcPts val="290"/>
                        </a:spcBef>
                      </a:pPr>
                      <a:r>
                        <a:rPr sz="1100" i="1" dirty="0">
                          <a:latin typeface="Segoe UI"/>
                          <a:cs typeface="Segoe UI"/>
                        </a:rPr>
                        <a:t>3</a:t>
                      </a:r>
                      <a:endParaRPr sz="1100">
                        <a:latin typeface="Segoe UI"/>
                        <a:cs typeface="Segoe UI"/>
                      </a:endParaRPr>
                    </a:p>
                  </a:txBody>
                  <a:tcPr marL="0" marR="0" marT="36830"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EAF1DD"/>
                    </a:solidFill>
                  </a:tcPr>
                </a:tc>
                <a:tc>
                  <a:txBody>
                    <a:bodyPr/>
                    <a:lstStyle/>
                    <a:p>
                      <a:pPr marR="95885" algn="ctr">
                        <a:lnSpc>
                          <a:spcPct val="100000"/>
                        </a:lnSpc>
                        <a:spcBef>
                          <a:spcPts val="290"/>
                        </a:spcBef>
                      </a:pPr>
                      <a:r>
                        <a:rPr sz="1100" i="1" spc="15" dirty="0">
                          <a:latin typeface="Segoe UI"/>
                          <a:cs typeface="Segoe UI"/>
                        </a:rPr>
                        <a:t>900</a:t>
                      </a:r>
                      <a:endParaRPr sz="1100">
                        <a:latin typeface="Segoe UI"/>
                        <a:cs typeface="Segoe UI"/>
                      </a:endParaRPr>
                    </a:p>
                  </a:txBody>
                  <a:tcPr marL="0" marR="0" marT="36830"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EAF1DD"/>
                    </a:solidFill>
                  </a:tcPr>
                </a:tc>
                <a:tc>
                  <a:txBody>
                    <a:bodyPr/>
                    <a:lstStyle/>
                    <a:p>
                      <a:pPr marL="102870" algn="ctr">
                        <a:lnSpc>
                          <a:spcPct val="100000"/>
                        </a:lnSpc>
                        <a:spcBef>
                          <a:spcPts val="290"/>
                        </a:spcBef>
                      </a:pPr>
                      <a:r>
                        <a:rPr sz="1100" i="1" spc="15" dirty="0">
                          <a:latin typeface="Segoe UI"/>
                          <a:cs typeface="Segoe UI"/>
                        </a:rPr>
                        <a:t>900</a:t>
                      </a:r>
                      <a:endParaRPr sz="1100">
                        <a:latin typeface="Segoe UI"/>
                        <a:cs typeface="Segoe UI"/>
                      </a:endParaRPr>
                    </a:p>
                  </a:txBody>
                  <a:tcPr marL="0" marR="0" marT="36830"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EAF1DD"/>
                    </a:solidFill>
                  </a:tcPr>
                </a:tc>
                <a:tc>
                  <a:txBody>
                    <a:bodyPr/>
                    <a:lstStyle/>
                    <a:p>
                      <a:pPr marL="51435" algn="ctr">
                        <a:lnSpc>
                          <a:spcPct val="100000"/>
                        </a:lnSpc>
                        <a:spcBef>
                          <a:spcPts val="290"/>
                        </a:spcBef>
                      </a:pPr>
                      <a:r>
                        <a:rPr sz="1100" i="1" spc="15" dirty="0">
                          <a:latin typeface="Segoe UI"/>
                          <a:cs typeface="Segoe UI"/>
                        </a:rPr>
                        <a:t>2,000</a:t>
                      </a:r>
                      <a:endParaRPr sz="1100">
                        <a:latin typeface="Segoe UI"/>
                        <a:cs typeface="Segoe UI"/>
                      </a:endParaRPr>
                    </a:p>
                  </a:txBody>
                  <a:tcPr marL="0" marR="0" marT="36830"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EAF1DD"/>
                    </a:solidFill>
                  </a:tcPr>
                </a:tc>
                <a:extLst>
                  <a:ext uri="{0D108BD9-81ED-4DB2-BD59-A6C34878D82A}">
                    <a16:rowId xmlns:a16="http://schemas.microsoft.com/office/drawing/2014/main" val="10004"/>
                  </a:ext>
                </a:extLst>
              </a:tr>
              <a:tr h="243833">
                <a:tc>
                  <a:txBody>
                    <a:bodyPr/>
                    <a:lstStyle/>
                    <a:p>
                      <a:pPr algn="ctr">
                        <a:lnSpc>
                          <a:spcPct val="100000"/>
                        </a:lnSpc>
                        <a:spcBef>
                          <a:spcPts val="290"/>
                        </a:spcBef>
                      </a:pPr>
                      <a:r>
                        <a:rPr sz="1100" i="1" dirty="0">
                          <a:latin typeface="Segoe UI"/>
                          <a:cs typeface="Segoe UI"/>
                        </a:rPr>
                        <a:t>4</a:t>
                      </a:r>
                      <a:endParaRPr sz="1100">
                        <a:latin typeface="Segoe UI"/>
                        <a:cs typeface="Segoe UI"/>
                      </a:endParaRPr>
                    </a:p>
                  </a:txBody>
                  <a:tcPr marL="0" marR="0" marT="36830"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EAF1DD"/>
                    </a:solidFill>
                  </a:tcPr>
                </a:tc>
                <a:tc>
                  <a:txBody>
                    <a:bodyPr/>
                    <a:lstStyle/>
                    <a:p>
                      <a:pPr marR="95885" algn="ctr">
                        <a:lnSpc>
                          <a:spcPct val="100000"/>
                        </a:lnSpc>
                        <a:spcBef>
                          <a:spcPts val="290"/>
                        </a:spcBef>
                      </a:pPr>
                      <a:r>
                        <a:rPr sz="1100" i="1" spc="15" dirty="0">
                          <a:latin typeface="Segoe UI"/>
                          <a:cs typeface="Segoe UI"/>
                        </a:rPr>
                        <a:t>900</a:t>
                      </a:r>
                      <a:endParaRPr sz="1100">
                        <a:latin typeface="Segoe UI"/>
                        <a:cs typeface="Segoe UI"/>
                      </a:endParaRPr>
                    </a:p>
                  </a:txBody>
                  <a:tcPr marL="0" marR="0" marT="36830"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EAF1DD"/>
                    </a:solidFill>
                  </a:tcPr>
                </a:tc>
                <a:tc>
                  <a:txBody>
                    <a:bodyPr/>
                    <a:lstStyle/>
                    <a:p>
                      <a:pPr algn="ctr">
                        <a:lnSpc>
                          <a:spcPct val="100000"/>
                        </a:lnSpc>
                        <a:spcBef>
                          <a:spcPts val="290"/>
                        </a:spcBef>
                      </a:pPr>
                      <a:r>
                        <a:rPr sz="1100" i="1" spc="15" dirty="0">
                          <a:latin typeface="Segoe UI"/>
                          <a:cs typeface="Segoe UI"/>
                        </a:rPr>
                        <a:t>1,000</a:t>
                      </a:r>
                      <a:endParaRPr sz="1100">
                        <a:latin typeface="Segoe UI"/>
                        <a:cs typeface="Segoe UI"/>
                      </a:endParaRPr>
                    </a:p>
                  </a:txBody>
                  <a:tcPr marL="0" marR="0" marT="36830"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EAF1DD"/>
                    </a:solidFill>
                  </a:tcPr>
                </a:tc>
                <a:tc>
                  <a:txBody>
                    <a:bodyPr/>
                    <a:lstStyle/>
                    <a:p>
                      <a:pPr marL="51435" algn="ctr">
                        <a:lnSpc>
                          <a:spcPct val="100000"/>
                        </a:lnSpc>
                        <a:spcBef>
                          <a:spcPts val="290"/>
                        </a:spcBef>
                      </a:pPr>
                      <a:r>
                        <a:rPr sz="1100" i="1" spc="15" dirty="0">
                          <a:latin typeface="Segoe UI"/>
                          <a:cs typeface="Segoe UI"/>
                        </a:rPr>
                        <a:t>1,000</a:t>
                      </a:r>
                      <a:endParaRPr sz="1100">
                        <a:latin typeface="Segoe UI"/>
                        <a:cs typeface="Segoe UI"/>
                      </a:endParaRPr>
                    </a:p>
                  </a:txBody>
                  <a:tcPr marL="0" marR="0" marT="36830"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EAF1DD"/>
                    </a:solidFill>
                  </a:tcPr>
                </a:tc>
                <a:extLst>
                  <a:ext uri="{0D108BD9-81ED-4DB2-BD59-A6C34878D82A}">
                    <a16:rowId xmlns:a16="http://schemas.microsoft.com/office/drawing/2014/main" val="10005"/>
                  </a:ext>
                </a:extLst>
              </a:tr>
              <a:tr h="242316">
                <a:tc>
                  <a:txBody>
                    <a:bodyPr/>
                    <a:lstStyle/>
                    <a:p>
                      <a:pPr algn="ctr">
                        <a:lnSpc>
                          <a:spcPct val="100000"/>
                        </a:lnSpc>
                        <a:spcBef>
                          <a:spcPts val="290"/>
                        </a:spcBef>
                      </a:pPr>
                      <a:r>
                        <a:rPr sz="1100" i="1" dirty="0">
                          <a:latin typeface="Segoe UI"/>
                          <a:cs typeface="Segoe UI"/>
                        </a:rPr>
                        <a:t>5</a:t>
                      </a:r>
                      <a:endParaRPr sz="1100">
                        <a:latin typeface="Segoe UI"/>
                        <a:cs typeface="Segoe UI"/>
                      </a:endParaRPr>
                    </a:p>
                  </a:txBody>
                  <a:tcPr marL="0" marR="0" marT="36830"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EAF1DD"/>
                    </a:solidFill>
                  </a:tcPr>
                </a:tc>
                <a:tc>
                  <a:txBody>
                    <a:bodyPr/>
                    <a:lstStyle/>
                    <a:p>
                      <a:pPr marR="95885" algn="ctr">
                        <a:lnSpc>
                          <a:spcPct val="100000"/>
                        </a:lnSpc>
                        <a:spcBef>
                          <a:spcPts val="290"/>
                        </a:spcBef>
                      </a:pPr>
                      <a:r>
                        <a:rPr sz="1100" i="1" spc="15" dirty="0">
                          <a:latin typeface="Segoe UI"/>
                          <a:cs typeface="Segoe UI"/>
                        </a:rPr>
                        <a:t>900</a:t>
                      </a:r>
                      <a:endParaRPr sz="1100">
                        <a:latin typeface="Segoe UI"/>
                        <a:cs typeface="Segoe UI"/>
                      </a:endParaRPr>
                    </a:p>
                  </a:txBody>
                  <a:tcPr marL="0" marR="0" marT="36830"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EAF1DD"/>
                    </a:solidFill>
                  </a:tcPr>
                </a:tc>
                <a:tc>
                  <a:txBody>
                    <a:bodyPr/>
                    <a:lstStyle/>
                    <a:p>
                      <a:pPr algn="ctr">
                        <a:lnSpc>
                          <a:spcPct val="100000"/>
                        </a:lnSpc>
                        <a:spcBef>
                          <a:spcPts val="290"/>
                        </a:spcBef>
                      </a:pPr>
                      <a:r>
                        <a:rPr sz="1100" i="1" spc="15" dirty="0">
                          <a:latin typeface="Segoe UI"/>
                          <a:cs typeface="Segoe UI"/>
                        </a:rPr>
                        <a:t>1,100</a:t>
                      </a:r>
                      <a:endParaRPr sz="1100">
                        <a:latin typeface="Segoe UI"/>
                        <a:cs typeface="Segoe UI"/>
                      </a:endParaRPr>
                    </a:p>
                  </a:txBody>
                  <a:tcPr marL="0" marR="0" marT="36830"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EAF1DD"/>
                    </a:solidFill>
                  </a:tcPr>
                </a:tc>
                <a:tc>
                  <a:txBody>
                    <a:bodyPr/>
                    <a:lstStyle/>
                    <a:p>
                      <a:pPr>
                        <a:lnSpc>
                          <a:spcPct val="100000"/>
                        </a:lnSpc>
                      </a:pPr>
                      <a:endParaRPr sz="1000">
                        <a:latin typeface="Times New Roman"/>
                        <a:cs typeface="Times New Roman"/>
                      </a:endParaRPr>
                    </a:p>
                  </a:txBody>
                  <a:tcPr marL="0" marR="0" marT="0"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EAF1DD"/>
                    </a:solidFill>
                  </a:tcPr>
                </a:tc>
                <a:extLst>
                  <a:ext uri="{0D108BD9-81ED-4DB2-BD59-A6C34878D82A}">
                    <a16:rowId xmlns:a16="http://schemas.microsoft.com/office/drawing/2014/main" val="10006"/>
                  </a:ext>
                </a:extLst>
              </a:tr>
              <a:tr h="242315">
                <a:tc>
                  <a:txBody>
                    <a:bodyPr/>
                    <a:lstStyle/>
                    <a:p>
                      <a:pPr algn="ctr">
                        <a:lnSpc>
                          <a:spcPct val="100000"/>
                        </a:lnSpc>
                        <a:spcBef>
                          <a:spcPts val="290"/>
                        </a:spcBef>
                      </a:pPr>
                      <a:r>
                        <a:rPr sz="1100" i="1" dirty="0">
                          <a:latin typeface="Segoe UI"/>
                          <a:cs typeface="Segoe UI"/>
                        </a:rPr>
                        <a:t>6</a:t>
                      </a:r>
                      <a:endParaRPr sz="1100">
                        <a:latin typeface="Segoe UI"/>
                        <a:cs typeface="Segoe UI"/>
                      </a:endParaRPr>
                    </a:p>
                  </a:txBody>
                  <a:tcPr marL="0" marR="0" marT="36830"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EAF1DD"/>
                    </a:solidFill>
                  </a:tcPr>
                </a:tc>
                <a:tc>
                  <a:txBody>
                    <a:bodyPr/>
                    <a:lstStyle/>
                    <a:p>
                      <a:pPr marR="95885" algn="ctr">
                        <a:lnSpc>
                          <a:spcPct val="100000"/>
                        </a:lnSpc>
                        <a:spcBef>
                          <a:spcPts val="290"/>
                        </a:spcBef>
                      </a:pPr>
                      <a:r>
                        <a:rPr sz="1100" i="1" spc="15" dirty="0">
                          <a:latin typeface="Segoe UI"/>
                          <a:cs typeface="Segoe UI"/>
                        </a:rPr>
                        <a:t>900</a:t>
                      </a:r>
                      <a:endParaRPr sz="1100">
                        <a:latin typeface="Segoe UI"/>
                        <a:cs typeface="Segoe UI"/>
                      </a:endParaRPr>
                    </a:p>
                  </a:txBody>
                  <a:tcPr marL="0" marR="0" marT="36830"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EAF1DD"/>
                    </a:solidFill>
                  </a:tcPr>
                </a:tc>
                <a:tc>
                  <a:txBody>
                    <a:bodyPr/>
                    <a:lstStyle/>
                    <a:p>
                      <a:pPr algn="ctr">
                        <a:lnSpc>
                          <a:spcPct val="100000"/>
                        </a:lnSpc>
                        <a:spcBef>
                          <a:spcPts val="290"/>
                        </a:spcBef>
                      </a:pPr>
                      <a:r>
                        <a:rPr sz="1100" i="1" spc="15" dirty="0">
                          <a:latin typeface="Segoe UI"/>
                          <a:cs typeface="Segoe UI"/>
                        </a:rPr>
                        <a:t>1,200</a:t>
                      </a:r>
                      <a:endParaRPr sz="1100">
                        <a:latin typeface="Segoe UI"/>
                        <a:cs typeface="Segoe UI"/>
                      </a:endParaRPr>
                    </a:p>
                  </a:txBody>
                  <a:tcPr marL="0" marR="0" marT="36830"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EAF1DD"/>
                    </a:solidFill>
                  </a:tcPr>
                </a:tc>
                <a:tc>
                  <a:txBody>
                    <a:bodyPr/>
                    <a:lstStyle/>
                    <a:p>
                      <a:pPr>
                        <a:lnSpc>
                          <a:spcPct val="100000"/>
                        </a:lnSpc>
                      </a:pPr>
                      <a:endParaRPr sz="1000">
                        <a:latin typeface="Times New Roman"/>
                        <a:cs typeface="Times New Roman"/>
                      </a:endParaRPr>
                    </a:p>
                  </a:txBody>
                  <a:tcPr marL="0" marR="0" marT="0"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EAF1DD"/>
                    </a:solidFill>
                  </a:tcPr>
                </a:tc>
                <a:extLst>
                  <a:ext uri="{0D108BD9-81ED-4DB2-BD59-A6C34878D82A}">
                    <a16:rowId xmlns:a16="http://schemas.microsoft.com/office/drawing/2014/main" val="10007"/>
                  </a:ext>
                </a:extLst>
              </a:tr>
              <a:tr h="243846">
                <a:tc>
                  <a:txBody>
                    <a:bodyPr/>
                    <a:lstStyle/>
                    <a:p>
                      <a:pPr algn="ctr">
                        <a:lnSpc>
                          <a:spcPct val="100000"/>
                        </a:lnSpc>
                        <a:spcBef>
                          <a:spcPts val="305"/>
                        </a:spcBef>
                      </a:pPr>
                      <a:r>
                        <a:rPr sz="1100" i="1" dirty="0">
                          <a:latin typeface="Segoe UI"/>
                          <a:cs typeface="Segoe UI"/>
                        </a:rPr>
                        <a:t>7</a:t>
                      </a:r>
                      <a:endParaRPr sz="1100">
                        <a:latin typeface="Segoe UI"/>
                        <a:cs typeface="Segoe UI"/>
                      </a:endParaRPr>
                    </a:p>
                  </a:txBody>
                  <a:tcPr marL="0" marR="0" marT="38735"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EAF1DD"/>
                    </a:solidFill>
                  </a:tcPr>
                </a:tc>
                <a:tc>
                  <a:txBody>
                    <a:bodyPr/>
                    <a:lstStyle/>
                    <a:p>
                      <a:pPr marR="95885" algn="ctr">
                        <a:lnSpc>
                          <a:spcPct val="100000"/>
                        </a:lnSpc>
                        <a:spcBef>
                          <a:spcPts val="305"/>
                        </a:spcBef>
                      </a:pPr>
                      <a:r>
                        <a:rPr sz="1100" i="1" spc="15" dirty="0">
                          <a:latin typeface="Segoe UI"/>
                          <a:cs typeface="Segoe UI"/>
                        </a:rPr>
                        <a:t>900</a:t>
                      </a:r>
                      <a:endParaRPr sz="1100">
                        <a:latin typeface="Segoe UI"/>
                        <a:cs typeface="Segoe UI"/>
                      </a:endParaRPr>
                    </a:p>
                  </a:txBody>
                  <a:tcPr marL="0" marR="0" marT="38735"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EAF1DD"/>
                    </a:solidFill>
                  </a:tcPr>
                </a:tc>
                <a:tc>
                  <a:txBody>
                    <a:bodyPr/>
                    <a:lstStyle/>
                    <a:p>
                      <a:pPr algn="ctr">
                        <a:lnSpc>
                          <a:spcPct val="100000"/>
                        </a:lnSpc>
                        <a:spcBef>
                          <a:spcPts val="305"/>
                        </a:spcBef>
                      </a:pPr>
                      <a:r>
                        <a:rPr sz="1100" i="1" spc="15" dirty="0">
                          <a:latin typeface="Segoe UI"/>
                          <a:cs typeface="Segoe UI"/>
                        </a:rPr>
                        <a:t>1,300</a:t>
                      </a:r>
                      <a:endParaRPr sz="1100">
                        <a:latin typeface="Segoe UI"/>
                        <a:cs typeface="Segoe UI"/>
                      </a:endParaRPr>
                    </a:p>
                  </a:txBody>
                  <a:tcPr marL="0" marR="0" marT="38735"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EAF1DD"/>
                    </a:solidFill>
                  </a:tcPr>
                </a:tc>
                <a:tc>
                  <a:txBody>
                    <a:bodyPr/>
                    <a:lstStyle/>
                    <a:p>
                      <a:pPr>
                        <a:lnSpc>
                          <a:spcPct val="100000"/>
                        </a:lnSpc>
                      </a:pPr>
                      <a:endParaRPr sz="1000">
                        <a:latin typeface="Times New Roman"/>
                        <a:cs typeface="Times New Roman"/>
                      </a:endParaRPr>
                    </a:p>
                  </a:txBody>
                  <a:tcPr marL="0" marR="0" marT="0"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EAF1DD"/>
                    </a:solidFill>
                  </a:tcPr>
                </a:tc>
                <a:extLst>
                  <a:ext uri="{0D108BD9-81ED-4DB2-BD59-A6C34878D82A}">
                    <a16:rowId xmlns:a16="http://schemas.microsoft.com/office/drawing/2014/main" val="10008"/>
                  </a:ext>
                </a:extLst>
              </a:tr>
              <a:tr h="242315">
                <a:tc>
                  <a:txBody>
                    <a:bodyPr/>
                    <a:lstStyle/>
                    <a:p>
                      <a:pPr algn="ctr">
                        <a:lnSpc>
                          <a:spcPct val="100000"/>
                        </a:lnSpc>
                        <a:spcBef>
                          <a:spcPts val="290"/>
                        </a:spcBef>
                      </a:pPr>
                      <a:r>
                        <a:rPr sz="1100" i="1" dirty="0">
                          <a:latin typeface="Segoe UI"/>
                          <a:cs typeface="Segoe UI"/>
                        </a:rPr>
                        <a:t>8</a:t>
                      </a:r>
                      <a:endParaRPr sz="1100">
                        <a:latin typeface="Segoe UI"/>
                        <a:cs typeface="Segoe UI"/>
                      </a:endParaRPr>
                    </a:p>
                  </a:txBody>
                  <a:tcPr marL="0" marR="0" marT="36830"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EAF1DD"/>
                    </a:solidFill>
                  </a:tcPr>
                </a:tc>
                <a:tc>
                  <a:txBody>
                    <a:bodyPr/>
                    <a:lstStyle/>
                    <a:p>
                      <a:pPr marR="95885" algn="ctr">
                        <a:lnSpc>
                          <a:spcPct val="100000"/>
                        </a:lnSpc>
                        <a:spcBef>
                          <a:spcPts val="290"/>
                        </a:spcBef>
                      </a:pPr>
                      <a:r>
                        <a:rPr sz="1100" i="1" spc="15" dirty="0">
                          <a:latin typeface="Segoe UI"/>
                          <a:cs typeface="Segoe UI"/>
                        </a:rPr>
                        <a:t>900</a:t>
                      </a:r>
                      <a:endParaRPr sz="1100">
                        <a:latin typeface="Segoe UI"/>
                        <a:cs typeface="Segoe UI"/>
                      </a:endParaRPr>
                    </a:p>
                  </a:txBody>
                  <a:tcPr marL="0" marR="0" marT="36830"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EAF1DD"/>
                    </a:solidFill>
                  </a:tcPr>
                </a:tc>
                <a:tc>
                  <a:txBody>
                    <a:bodyPr/>
                    <a:lstStyle/>
                    <a:p>
                      <a:pPr algn="ctr">
                        <a:lnSpc>
                          <a:spcPct val="100000"/>
                        </a:lnSpc>
                        <a:spcBef>
                          <a:spcPts val="290"/>
                        </a:spcBef>
                      </a:pPr>
                      <a:r>
                        <a:rPr sz="1100" i="1" spc="15" dirty="0">
                          <a:latin typeface="Segoe UI"/>
                          <a:cs typeface="Segoe UI"/>
                        </a:rPr>
                        <a:t>1,400</a:t>
                      </a:r>
                      <a:endParaRPr sz="1100">
                        <a:latin typeface="Segoe UI"/>
                        <a:cs typeface="Segoe UI"/>
                      </a:endParaRPr>
                    </a:p>
                  </a:txBody>
                  <a:tcPr marL="0" marR="0" marT="36830"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EAF1DD"/>
                    </a:solidFill>
                  </a:tcPr>
                </a:tc>
                <a:tc>
                  <a:txBody>
                    <a:bodyPr/>
                    <a:lstStyle/>
                    <a:p>
                      <a:pPr>
                        <a:lnSpc>
                          <a:spcPct val="100000"/>
                        </a:lnSpc>
                      </a:pPr>
                      <a:endParaRPr sz="1000">
                        <a:latin typeface="Times New Roman"/>
                        <a:cs typeface="Times New Roman"/>
                      </a:endParaRPr>
                    </a:p>
                  </a:txBody>
                  <a:tcPr marL="0" marR="0" marT="0"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EAF1DD"/>
                    </a:solidFill>
                  </a:tcPr>
                </a:tc>
                <a:extLst>
                  <a:ext uri="{0D108BD9-81ED-4DB2-BD59-A6C34878D82A}">
                    <a16:rowId xmlns:a16="http://schemas.microsoft.com/office/drawing/2014/main" val="10009"/>
                  </a:ext>
                </a:extLst>
              </a:tr>
              <a:tr h="243840">
                <a:tc>
                  <a:txBody>
                    <a:bodyPr/>
                    <a:lstStyle/>
                    <a:p>
                      <a:pPr algn="ctr">
                        <a:lnSpc>
                          <a:spcPct val="100000"/>
                        </a:lnSpc>
                        <a:spcBef>
                          <a:spcPts val="290"/>
                        </a:spcBef>
                      </a:pPr>
                      <a:r>
                        <a:rPr sz="1100" i="1" dirty="0">
                          <a:latin typeface="Segoe UI"/>
                          <a:cs typeface="Segoe UI"/>
                        </a:rPr>
                        <a:t>9</a:t>
                      </a:r>
                      <a:endParaRPr sz="1100">
                        <a:latin typeface="Segoe UI"/>
                        <a:cs typeface="Segoe UI"/>
                      </a:endParaRPr>
                    </a:p>
                  </a:txBody>
                  <a:tcPr marL="0" marR="0" marT="36830"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EAF1DD"/>
                    </a:solidFill>
                  </a:tcPr>
                </a:tc>
                <a:tc>
                  <a:txBody>
                    <a:bodyPr/>
                    <a:lstStyle/>
                    <a:p>
                      <a:pPr marR="95885" algn="ctr">
                        <a:lnSpc>
                          <a:spcPct val="100000"/>
                        </a:lnSpc>
                        <a:spcBef>
                          <a:spcPts val="290"/>
                        </a:spcBef>
                      </a:pPr>
                      <a:r>
                        <a:rPr sz="1100" i="1" spc="15" dirty="0">
                          <a:latin typeface="Segoe UI"/>
                          <a:cs typeface="Segoe UI"/>
                        </a:rPr>
                        <a:t>900</a:t>
                      </a:r>
                      <a:endParaRPr sz="1100">
                        <a:latin typeface="Segoe UI"/>
                        <a:cs typeface="Segoe UI"/>
                      </a:endParaRPr>
                    </a:p>
                  </a:txBody>
                  <a:tcPr marL="0" marR="0" marT="36830"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EAF1DD"/>
                    </a:solidFill>
                  </a:tcPr>
                </a:tc>
                <a:tc>
                  <a:txBody>
                    <a:bodyPr/>
                    <a:lstStyle/>
                    <a:p>
                      <a:pPr algn="ctr">
                        <a:lnSpc>
                          <a:spcPct val="100000"/>
                        </a:lnSpc>
                        <a:spcBef>
                          <a:spcPts val="290"/>
                        </a:spcBef>
                      </a:pPr>
                      <a:r>
                        <a:rPr sz="1100" i="1" spc="15" dirty="0">
                          <a:latin typeface="Segoe UI"/>
                          <a:cs typeface="Segoe UI"/>
                        </a:rPr>
                        <a:t>1,500</a:t>
                      </a:r>
                      <a:endParaRPr sz="1100">
                        <a:latin typeface="Segoe UI"/>
                        <a:cs typeface="Segoe UI"/>
                      </a:endParaRPr>
                    </a:p>
                  </a:txBody>
                  <a:tcPr marL="0" marR="0" marT="36830"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EAF1DD"/>
                    </a:solidFill>
                  </a:tcPr>
                </a:tc>
                <a:tc>
                  <a:txBody>
                    <a:bodyPr/>
                    <a:lstStyle/>
                    <a:p>
                      <a:pPr>
                        <a:lnSpc>
                          <a:spcPct val="100000"/>
                        </a:lnSpc>
                      </a:pPr>
                      <a:endParaRPr sz="1000">
                        <a:latin typeface="Times New Roman"/>
                        <a:cs typeface="Times New Roman"/>
                      </a:endParaRPr>
                    </a:p>
                  </a:txBody>
                  <a:tcPr marL="0" marR="0" marT="0"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EAF1DD"/>
                    </a:solidFill>
                  </a:tcPr>
                </a:tc>
                <a:extLst>
                  <a:ext uri="{0D108BD9-81ED-4DB2-BD59-A6C34878D82A}">
                    <a16:rowId xmlns:a16="http://schemas.microsoft.com/office/drawing/2014/main" val="10010"/>
                  </a:ext>
                </a:extLst>
              </a:tr>
              <a:tr h="242315">
                <a:tc>
                  <a:txBody>
                    <a:bodyPr/>
                    <a:lstStyle/>
                    <a:p>
                      <a:pPr algn="ctr">
                        <a:lnSpc>
                          <a:spcPct val="100000"/>
                        </a:lnSpc>
                        <a:spcBef>
                          <a:spcPts val="290"/>
                        </a:spcBef>
                      </a:pPr>
                      <a:r>
                        <a:rPr sz="1100" i="1" spc="15" dirty="0">
                          <a:latin typeface="Segoe UI"/>
                          <a:cs typeface="Segoe UI"/>
                        </a:rPr>
                        <a:t>10</a:t>
                      </a:r>
                      <a:endParaRPr sz="1100">
                        <a:latin typeface="Segoe UI"/>
                        <a:cs typeface="Segoe UI"/>
                      </a:endParaRPr>
                    </a:p>
                  </a:txBody>
                  <a:tcPr marL="0" marR="0" marT="36830"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EAF1DD"/>
                    </a:solidFill>
                  </a:tcPr>
                </a:tc>
                <a:tc>
                  <a:txBody>
                    <a:bodyPr/>
                    <a:lstStyle/>
                    <a:p>
                      <a:pPr marR="95885" algn="ctr">
                        <a:lnSpc>
                          <a:spcPct val="100000"/>
                        </a:lnSpc>
                        <a:spcBef>
                          <a:spcPts val="290"/>
                        </a:spcBef>
                      </a:pPr>
                      <a:r>
                        <a:rPr sz="1100" i="1" spc="15" dirty="0">
                          <a:latin typeface="Segoe UI"/>
                          <a:cs typeface="Segoe UI"/>
                        </a:rPr>
                        <a:t>900</a:t>
                      </a:r>
                      <a:endParaRPr sz="1100">
                        <a:latin typeface="Segoe UI"/>
                        <a:cs typeface="Segoe UI"/>
                      </a:endParaRPr>
                    </a:p>
                  </a:txBody>
                  <a:tcPr marL="0" marR="0" marT="36830"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EAF1DD"/>
                    </a:solidFill>
                  </a:tcPr>
                </a:tc>
                <a:tc>
                  <a:txBody>
                    <a:bodyPr/>
                    <a:lstStyle/>
                    <a:p>
                      <a:pPr algn="ctr">
                        <a:lnSpc>
                          <a:spcPct val="100000"/>
                        </a:lnSpc>
                        <a:spcBef>
                          <a:spcPts val="290"/>
                        </a:spcBef>
                      </a:pPr>
                      <a:r>
                        <a:rPr sz="1100" i="1" spc="15" dirty="0">
                          <a:latin typeface="Segoe UI"/>
                          <a:cs typeface="Segoe UI"/>
                        </a:rPr>
                        <a:t>1,600</a:t>
                      </a:r>
                      <a:endParaRPr sz="1100">
                        <a:latin typeface="Segoe UI"/>
                        <a:cs typeface="Segoe UI"/>
                      </a:endParaRPr>
                    </a:p>
                  </a:txBody>
                  <a:tcPr marL="0" marR="0" marT="36830"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EAF1DD"/>
                    </a:solidFill>
                  </a:tcPr>
                </a:tc>
                <a:tc>
                  <a:txBody>
                    <a:bodyPr/>
                    <a:lstStyle/>
                    <a:p>
                      <a:pPr>
                        <a:lnSpc>
                          <a:spcPct val="100000"/>
                        </a:lnSpc>
                      </a:pPr>
                      <a:endParaRPr sz="1000">
                        <a:latin typeface="Times New Roman"/>
                        <a:cs typeface="Times New Roman"/>
                      </a:endParaRPr>
                    </a:p>
                  </a:txBody>
                  <a:tcPr marL="0" marR="0" marT="0"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EAF1DD"/>
                    </a:solidFill>
                  </a:tcPr>
                </a:tc>
                <a:extLst>
                  <a:ext uri="{0D108BD9-81ED-4DB2-BD59-A6C34878D82A}">
                    <a16:rowId xmlns:a16="http://schemas.microsoft.com/office/drawing/2014/main" val="10011"/>
                  </a:ext>
                </a:extLst>
              </a:tr>
            </a:tbl>
          </a:graphicData>
        </a:graphic>
      </p:graphicFrame>
      <p:sp>
        <p:nvSpPr>
          <p:cNvPr id="7" name="object 7"/>
          <p:cNvSpPr txBox="1"/>
          <p:nvPr/>
        </p:nvSpPr>
        <p:spPr>
          <a:xfrm>
            <a:off x="896111" y="5239511"/>
            <a:ext cx="5294630" cy="189230"/>
          </a:xfrm>
          <a:prstGeom prst="rect">
            <a:avLst/>
          </a:prstGeom>
          <a:solidFill>
            <a:srgbClr val="C2D69B"/>
          </a:solidFill>
        </p:spPr>
        <p:txBody>
          <a:bodyPr vert="horz" wrap="square" lIns="0" tIns="10795" rIns="0" bIns="0" rtlCol="0">
            <a:spAutoFit/>
          </a:bodyPr>
          <a:lstStyle/>
          <a:p>
            <a:pPr marL="17780">
              <a:lnSpc>
                <a:spcPct val="100000"/>
              </a:lnSpc>
              <a:spcBef>
                <a:spcPts val="85"/>
              </a:spcBef>
            </a:pPr>
            <a:r>
              <a:rPr sz="1100" b="1" spc="-5" dirty="0">
                <a:solidFill>
                  <a:srgbClr val="00A650"/>
                </a:solidFill>
                <a:latin typeface="Segoe UI Black"/>
                <a:cs typeface="Segoe UI Black"/>
              </a:rPr>
              <a:t>SOLUTION</a:t>
            </a:r>
            <a:endParaRPr sz="1100">
              <a:latin typeface="Segoe UI Black"/>
              <a:cs typeface="Segoe UI Black"/>
            </a:endParaRPr>
          </a:p>
        </p:txBody>
      </p:sp>
      <p:sp>
        <p:nvSpPr>
          <p:cNvPr id="8" name="object 8"/>
          <p:cNvSpPr txBox="1"/>
          <p:nvPr/>
        </p:nvSpPr>
        <p:spPr>
          <a:xfrm>
            <a:off x="901700" y="5405668"/>
            <a:ext cx="4083050" cy="1872614"/>
          </a:xfrm>
          <a:prstGeom prst="rect">
            <a:avLst/>
          </a:prstGeom>
        </p:spPr>
        <p:txBody>
          <a:bodyPr vert="horz" wrap="square" lIns="0" tIns="106680" rIns="0" bIns="0" rtlCol="0">
            <a:spAutoFit/>
          </a:bodyPr>
          <a:lstStyle/>
          <a:p>
            <a:pPr marL="12700">
              <a:lnSpc>
                <a:spcPct val="100000"/>
              </a:lnSpc>
              <a:spcBef>
                <a:spcPts val="840"/>
              </a:spcBef>
              <a:tabLst>
                <a:tab pos="377825" algn="l"/>
              </a:tabLst>
            </a:pPr>
            <a:r>
              <a:rPr sz="1100" b="1" dirty="0">
                <a:latin typeface="Segoe UI"/>
                <a:cs typeface="Segoe UI"/>
              </a:rPr>
              <a:t>(a)	</a:t>
            </a:r>
            <a:r>
              <a:rPr sz="1100" spc="-5" dirty="0">
                <a:latin typeface="Segoe UI"/>
                <a:cs typeface="Segoe UI"/>
              </a:rPr>
              <a:t>Payback </a:t>
            </a:r>
            <a:r>
              <a:rPr sz="1100" dirty="0">
                <a:latin typeface="Segoe UI"/>
                <a:cs typeface="Segoe UI"/>
              </a:rPr>
              <a:t>Period</a:t>
            </a:r>
            <a:r>
              <a:rPr sz="1100" spc="-30" dirty="0">
                <a:latin typeface="Segoe UI"/>
                <a:cs typeface="Segoe UI"/>
              </a:rPr>
              <a:t> </a:t>
            </a:r>
            <a:r>
              <a:rPr sz="1100" spc="-5" dirty="0">
                <a:latin typeface="Segoe UI"/>
                <a:cs typeface="Segoe UI"/>
              </a:rPr>
              <a:t>Method:</a:t>
            </a:r>
            <a:endParaRPr sz="1100">
              <a:latin typeface="Segoe UI"/>
              <a:cs typeface="Segoe UI"/>
            </a:endParaRPr>
          </a:p>
          <a:p>
            <a:pPr marL="378460" marR="1713230" indent="-635">
              <a:lnSpc>
                <a:spcPct val="156400"/>
              </a:lnSpc>
            </a:pPr>
            <a:r>
              <a:rPr sz="1100" dirty="0">
                <a:latin typeface="Segoe UI"/>
                <a:cs typeface="Segoe UI"/>
              </a:rPr>
              <a:t>A = 5 + </a:t>
            </a:r>
            <a:r>
              <a:rPr sz="1100" spc="-5" dirty="0">
                <a:latin typeface="Segoe UI"/>
                <a:cs typeface="Segoe UI"/>
              </a:rPr>
              <a:t>(500/900) </a:t>
            </a:r>
            <a:r>
              <a:rPr sz="1100" dirty="0">
                <a:latin typeface="Segoe UI"/>
                <a:cs typeface="Segoe UI"/>
              </a:rPr>
              <a:t>= </a:t>
            </a:r>
            <a:r>
              <a:rPr sz="1100" spc="-5" dirty="0">
                <a:latin typeface="Segoe UI"/>
                <a:cs typeface="Segoe UI"/>
              </a:rPr>
              <a:t>5.56 </a:t>
            </a:r>
            <a:r>
              <a:rPr sz="1100" dirty="0">
                <a:latin typeface="Segoe UI"/>
                <a:cs typeface="Segoe UI"/>
              </a:rPr>
              <a:t>years  B = 5 + </a:t>
            </a:r>
            <a:r>
              <a:rPr sz="1100" spc="-5" dirty="0">
                <a:latin typeface="Segoe UI"/>
                <a:cs typeface="Segoe UI"/>
              </a:rPr>
              <a:t>(500/1,200) </a:t>
            </a:r>
            <a:r>
              <a:rPr sz="1100" dirty="0">
                <a:latin typeface="Segoe UI"/>
                <a:cs typeface="Segoe UI"/>
              </a:rPr>
              <a:t>= </a:t>
            </a:r>
            <a:r>
              <a:rPr sz="1100" spc="-5" dirty="0">
                <a:latin typeface="Segoe UI"/>
                <a:cs typeface="Segoe UI"/>
              </a:rPr>
              <a:t>5.42</a:t>
            </a:r>
            <a:r>
              <a:rPr sz="1100" spc="-50" dirty="0">
                <a:latin typeface="Segoe UI"/>
                <a:cs typeface="Segoe UI"/>
              </a:rPr>
              <a:t> </a:t>
            </a:r>
            <a:r>
              <a:rPr sz="1100" spc="-5" dirty="0">
                <a:latin typeface="Segoe UI"/>
                <a:cs typeface="Segoe UI"/>
              </a:rPr>
              <a:t>years</a:t>
            </a:r>
            <a:endParaRPr sz="1100">
              <a:latin typeface="Segoe UI"/>
              <a:cs typeface="Segoe UI"/>
            </a:endParaRPr>
          </a:p>
          <a:p>
            <a:pPr marL="378460">
              <a:lnSpc>
                <a:spcPct val="100000"/>
              </a:lnSpc>
              <a:spcBef>
                <a:spcPts val="745"/>
              </a:spcBef>
            </a:pPr>
            <a:r>
              <a:rPr sz="1100" dirty="0">
                <a:latin typeface="Segoe UI"/>
                <a:cs typeface="Segoe UI"/>
              </a:rPr>
              <a:t>C = 2 + </a:t>
            </a:r>
            <a:r>
              <a:rPr sz="1100" spc="-5" dirty="0">
                <a:latin typeface="Segoe UI"/>
                <a:cs typeface="Segoe UI"/>
              </a:rPr>
              <a:t>(1,000/2,000) </a:t>
            </a:r>
            <a:r>
              <a:rPr sz="1100" dirty="0">
                <a:latin typeface="Segoe UI"/>
                <a:cs typeface="Segoe UI"/>
              </a:rPr>
              <a:t>= </a:t>
            </a:r>
            <a:r>
              <a:rPr sz="1100" spc="-5" dirty="0">
                <a:latin typeface="Segoe UI"/>
                <a:cs typeface="Segoe UI"/>
              </a:rPr>
              <a:t>2.5</a:t>
            </a:r>
            <a:r>
              <a:rPr sz="1100" spc="-10" dirty="0">
                <a:latin typeface="Segoe UI"/>
                <a:cs typeface="Segoe UI"/>
              </a:rPr>
              <a:t> </a:t>
            </a:r>
            <a:r>
              <a:rPr sz="1100" spc="-5" dirty="0">
                <a:latin typeface="Segoe UI"/>
                <a:cs typeface="Segoe UI"/>
              </a:rPr>
              <a:t>years</a:t>
            </a:r>
            <a:endParaRPr sz="1100">
              <a:latin typeface="Segoe UI"/>
              <a:cs typeface="Segoe UI"/>
            </a:endParaRPr>
          </a:p>
          <a:p>
            <a:pPr marL="378460">
              <a:lnSpc>
                <a:spcPct val="100000"/>
              </a:lnSpc>
              <a:spcBef>
                <a:spcPts val="745"/>
              </a:spcBef>
            </a:pPr>
            <a:r>
              <a:rPr sz="1100" dirty="0">
                <a:latin typeface="Segoe UI"/>
                <a:cs typeface="Segoe UI"/>
              </a:rPr>
              <a:t>Net Present </a:t>
            </a:r>
            <a:r>
              <a:rPr sz="1100" spc="-5" dirty="0">
                <a:latin typeface="Segoe UI"/>
                <a:cs typeface="Segoe UI"/>
              </a:rPr>
              <a:t>Value</a:t>
            </a:r>
            <a:r>
              <a:rPr sz="1100" spc="-20" dirty="0">
                <a:latin typeface="Segoe UI"/>
                <a:cs typeface="Segoe UI"/>
              </a:rPr>
              <a:t> </a:t>
            </a:r>
            <a:r>
              <a:rPr sz="1100" spc="-5" dirty="0">
                <a:latin typeface="Segoe UI"/>
                <a:cs typeface="Segoe UI"/>
              </a:rPr>
              <a:t>Method:</a:t>
            </a:r>
            <a:endParaRPr sz="1100">
              <a:latin typeface="Segoe UI"/>
              <a:cs typeface="Segoe UI"/>
            </a:endParaRPr>
          </a:p>
          <a:p>
            <a:pPr marL="378460">
              <a:lnSpc>
                <a:spcPct val="100000"/>
              </a:lnSpc>
              <a:spcBef>
                <a:spcPts val="840"/>
              </a:spcBef>
            </a:pPr>
            <a:r>
              <a:rPr sz="1650" baseline="5050" dirty="0">
                <a:latin typeface="Segoe UI"/>
                <a:cs typeface="Segoe UI"/>
              </a:rPr>
              <a:t>NPV</a:t>
            </a:r>
            <a:r>
              <a:rPr sz="700" dirty="0">
                <a:latin typeface="Segoe UI"/>
                <a:cs typeface="Segoe UI"/>
              </a:rPr>
              <a:t>A </a:t>
            </a:r>
            <a:r>
              <a:rPr sz="1650" baseline="5050" dirty="0">
                <a:latin typeface="Segoe UI"/>
                <a:cs typeface="Segoe UI"/>
              </a:rPr>
              <a:t>= </a:t>
            </a:r>
            <a:r>
              <a:rPr sz="1650" spc="-7" baseline="5050" dirty="0">
                <a:latin typeface="Segoe UI"/>
                <a:cs typeface="Segoe UI"/>
              </a:rPr>
              <a:t>(</a:t>
            </a:r>
            <a:r>
              <a:rPr sz="1650" spc="-7" baseline="5050" dirty="0">
                <a:latin typeface="Symbol"/>
                <a:cs typeface="Symbol"/>
              </a:rPr>
              <a:t></a:t>
            </a:r>
            <a:r>
              <a:rPr sz="1650" spc="-7" baseline="5050" dirty="0">
                <a:latin typeface="Times New Roman"/>
                <a:cs typeface="Times New Roman"/>
              </a:rPr>
              <a:t> </a:t>
            </a:r>
            <a:r>
              <a:rPr sz="1650" spc="-7" baseline="5050" dirty="0">
                <a:latin typeface="Segoe UI"/>
                <a:cs typeface="Segoe UI"/>
              </a:rPr>
              <a:t>5,000) </a:t>
            </a:r>
            <a:r>
              <a:rPr sz="1650" baseline="5050" dirty="0">
                <a:latin typeface="Segoe UI"/>
                <a:cs typeface="Segoe UI"/>
              </a:rPr>
              <a:t>+ </a:t>
            </a:r>
            <a:r>
              <a:rPr sz="1650" spc="-7" baseline="5050" dirty="0">
                <a:latin typeface="Segoe UI"/>
                <a:cs typeface="Segoe UI"/>
              </a:rPr>
              <a:t>(900</a:t>
            </a:r>
            <a:r>
              <a:rPr sz="1650" spc="-7" baseline="5050" dirty="0">
                <a:latin typeface="Symbol"/>
                <a:cs typeface="Symbol"/>
              </a:rPr>
              <a:t></a:t>
            </a:r>
            <a:r>
              <a:rPr sz="1650" spc="-7" baseline="5050" dirty="0">
                <a:latin typeface="Segoe UI"/>
                <a:cs typeface="Segoe UI"/>
              </a:rPr>
              <a:t>6.145) </a:t>
            </a:r>
            <a:r>
              <a:rPr sz="1650" baseline="5050" dirty="0">
                <a:latin typeface="Segoe UI"/>
                <a:cs typeface="Segoe UI"/>
              </a:rPr>
              <a:t>= </a:t>
            </a:r>
            <a:r>
              <a:rPr sz="1650" spc="-7" baseline="5050" dirty="0">
                <a:latin typeface="Segoe UI"/>
                <a:cs typeface="Segoe UI"/>
              </a:rPr>
              <a:t>(5,000) </a:t>
            </a:r>
            <a:r>
              <a:rPr sz="1650" baseline="5050" dirty="0">
                <a:latin typeface="Segoe UI"/>
                <a:cs typeface="Segoe UI"/>
              </a:rPr>
              <a:t>+ </a:t>
            </a:r>
            <a:r>
              <a:rPr sz="1650" spc="-7" baseline="5050" dirty="0">
                <a:latin typeface="Segoe UI"/>
                <a:cs typeface="Segoe UI"/>
              </a:rPr>
              <a:t>5,530.5 </a:t>
            </a:r>
            <a:r>
              <a:rPr sz="1650" baseline="5050" dirty="0">
                <a:latin typeface="Segoe UI"/>
                <a:cs typeface="Segoe UI"/>
              </a:rPr>
              <a:t>=</a:t>
            </a:r>
            <a:r>
              <a:rPr sz="1650" spc="-97" baseline="5050" dirty="0">
                <a:latin typeface="Segoe UI"/>
                <a:cs typeface="Segoe UI"/>
              </a:rPr>
              <a:t> </a:t>
            </a:r>
            <a:r>
              <a:rPr sz="1650" spc="-15" baseline="5050" dirty="0">
                <a:latin typeface="Trebuchet MS"/>
                <a:cs typeface="Trebuchet MS"/>
              </a:rPr>
              <a:t>`</a:t>
            </a:r>
            <a:r>
              <a:rPr sz="1650" spc="-15" baseline="5050" dirty="0">
                <a:latin typeface="Segoe UI"/>
                <a:cs typeface="Segoe UI"/>
              </a:rPr>
              <a:t>530.5</a:t>
            </a:r>
            <a:endParaRPr sz="1650" baseline="5050">
              <a:latin typeface="Segoe UI"/>
              <a:cs typeface="Segoe UI"/>
            </a:endParaRPr>
          </a:p>
          <a:p>
            <a:pPr marL="377825">
              <a:lnSpc>
                <a:spcPct val="100000"/>
              </a:lnSpc>
              <a:spcBef>
                <a:spcPts val="745"/>
              </a:spcBef>
            </a:pPr>
            <a:r>
              <a:rPr sz="1650" baseline="5050" dirty="0">
                <a:latin typeface="Segoe UI"/>
                <a:cs typeface="Segoe UI"/>
              </a:rPr>
              <a:t>NPV</a:t>
            </a:r>
            <a:r>
              <a:rPr sz="700" dirty="0">
                <a:latin typeface="Segoe UI"/>
                <a:cs typeface="Segoe UI"/>
              </a:rPr>
              <a:t>B </a:t>
            </a:r>
            <a:r>
              <a:rPr sz="1650" spc="-7" baseline="5050" dirty="0">
                <a:latin typeface="Segoe UI"/>
                <a:cs typeface="Segoe UI"/>
              </a:rPr>
              <a:t>is calculated </a:t>
            </a:r>
            <a:r>
              <a:rPr sz="1650" baseline="5050" dirty="0">
                <a:latin typeface="Segoe UI"/>
                <a:cs typeface="Segoe UI"/>
              </a:rPr>
              <a:t>as</a:t>
            </a:r>
            <a:r>
              <a:rPr sz="1650" spc="-150" baseline="5050" dirty="0">
                <a:latin typeface="Segoe UI"/>
                <a:cs typeface="Segoe UI"/>
              </a:rPr>
              <a:t> </a:t>
            </a:r>
            <a:r>
              <a:rPr sz="1650" spc="-7" baseline="5050" dirty="0">
                <a:latin typeface="Segoe UI"/>
                <a:cs typeface="Segoe UI"/>
              </a:rPr>
              <a:t>follows:</a:t>
            </a:r>
            <a:endParaRPr sz="1650" baseline="5050">
              <a:latin typeface="Segoe UI"/>
              <a:cs typeface="Segoe UI"/>
            </a:endParaRPr>
          </a:p>
        </p:txBody>
      </p:sp>
      <p:graphicFrame>
        <p:nvGraphicFramePr>
          <p:cNvPr id="9" name="object 9"/>
          <p:cNvGraphicFramePr>
            <a:graphicFrameLocks noGrp="1"/>
          </p:cNvGraphicFramePr>
          <p:nvPr/>
        </p:nvGraphicFramePr>
        <p:xfrm>
          <a:off x="1188719" y="7339571"/>
          <a:ext cx="4663439" cy="970791"/>
        </p:xfrm>
        <a:graphic>
          <a:graphicData uri="http://schemas.openxmlformats.org/drawingml/2006/table">
            <a:tbl>
              <a:tblPr firstRow="1" bandRow="1">
                <a:tableStyleId>{2D5ABB26-0587-4C30-8999-92F81FD0307C}</a:tableStyleId>
              </a:tblPr>
              <a:tblGrid>
                <a:gridCol w="713105">
                  <a:extLst>
                    <a:ext uri="{9D8B030D-6E8A-4147-A177-3AD203B41FA5}">
                      <a16:colId xmlns:a16="http://schemas.microsoft.com/office/drawing/2014/main" val="20000"/>
                    </a:ext>
                  </a:extLst>
                </a:gridCol>
                <a:gridCol w="1069975">
                  <a:extLst>
                    <a:ext uri="{9D8B030D-6E8A-4147-A177-3AD203B41FA5}">
                      <a16:colId xmlns:a16="http://schemas.microsoft.com/office/drawing/2014/main" val="20001"/>
                    </a:ext>
                  </a:extLst>
                </a:gridCol>
                <a:gridCol w="1597024">
                  <a:extLst>
                    <a:ext uri="{9D8B030D-6E8A-4147-A177-3AD203B41FA5}">
                      <a16:colId xmlns:a16="http://schemas.microsoft.com/office/drawing/2014/main" val="20002"/>
                    </a:ext>
                  </a:extLst>
                </a:gridCol>
                <a:gridCol w="1283335">
                  <a:extLst>
                    <a:ext uri="{9D8B030D-6E8A-4147-A177-3AD203B41FA5}">
                      <a16:colId xmlns:a16="http://schemas.microsoft.com/office/drawing/2014/main" val="20003"/>
                    </a:ext>
                  </a:extLst>
                </a:gridCol>
              </a:tblGrid>
              <a:tr h="242315">
                <a:tc>
                  <a:txBody>
                    <a:bodyPr/>
                    <a:lstStyle/>
                    <a:p>
                      <a:pPr algn="ctr">
                        <a:lnSpc>
                          <a:spcPct val="100000"/>
                        </a:lnSpc>
                        <a:spcBef>
                          <a:spcPts val="290"/>
                        </a:spcBef>
                      </a:pPr>
                      <a:r>
                        <a:rPr sz="1100" b="1" spc="10" dirty="0">
                          <a:solidFill>
                            <a:srgbClr val="00A650"/>
                          </a:solidFill>
                          <a:latin typeface="Segoe UI"/>
                          <a:cs typeface="Segoe UI"/>
                        </a:rPr>
                        <a:t>Year</a:t>
                      </a:r>
                      <a:endParaRPr sz="1100">
                        <a:latin typeface="Segoe UI"/>
                        <a:cs typeface="Segoe UI"/>
                      </a:endParaRPr>
                    </a:p>
                  </a:txBody>
                  <a:tcPr marL="0" marR="0" marT="36830"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C2D69B"/>
                    </a:solidFill>
                  </a:tcPr>
                </a:tc>
                <a:tc>
                  <a:txBody>
                    <a:bodyPr/>
                    <a:lstStyle/>
                    <a:p>
                      <a:pPr marL="93980">
                        <a:lnSpc>
                          <a:spcPct val="100000"/>
                        </a:lnSpc>
                        <a:spcBef>
                          <a:spcPts val="290"/>
                        </a:spcBef>
                      </a:pPr>
                      <a:r>
                        <a:rPr sz="1100" b="1" spc="15" dirty="0">
                          <a:solidFill>
                            <a:srgbClr val="00A650"/>
                          </a:solidFill>
                          <a:latin typeface="Segoe UI"/>
                          <a:cs typeface="Segoe UI"/>
                        </a:rPr>
                        <a:t>Cash flow</a:t>
                      </a:r>
                      <a:r>
                        <a:rPr sz="1100" b="1" spc="-5" dirty="0">
                          <a:solidFill>
                            <a:srgbClr val="00A650"/>
                          </a:solidFill>
                          <a:latin typeface="Segoe UI"/>
                          <a:cs typeface="Segoe UI"/>
                        </a:rPr>
                        <a:t> </a:t>
                      </a:r>
                      <a:r>
                        <a:rPr sz="1100" b="1" spc="-20" dirty="0">
                          <a:solidFill>
                            <a:srgbClr val="00A650"/>
                          </a:solidFill>
                          <a:latin typeface="Segoe UI"/>
                          <a:cs typeface="Segoe UI"/>
                        </a:rPr>
                        <a:t>(</a:t>
                      </a:r>
                      <a:r>
                        <a:rPr sz="1100" b="1" spc="-20" dirty="0">
                          <a:solidFill>
                            <a:srgbClr val="00A650"/>
                          </a:solidFill>
                          <a:latin typeface="Trebuchet MS"/>
                          <a:cs typeface="Trebuchet MS"/>
                        </a:rPr>
                        <a:t>`</a:t>
                      </a:r>
                      <a:r>
                        <a:rPr sz="1100" b="1" spc="-20" dirty="0">
                          <a:solidFill>
                            <a:srgbClr val="00A650"/>
                          </a:solidFill>
                          <a:latin typeface="Segoe UI"/>
                          <a:cs typeface="Segoe UI"/>
                        </a:rPr>
                        <a:t>)</a:t>
                      </a:r>
                      <a:endParaRPr sz="1100">
                        <a:latin typeface="Segoe UI"/>
                        <a:cs typeface="Segoe UI"/>
                      </a:endParaRPr>
                    </a:p>
                  </a:txBody>
                  <a:tcPr marL="0" marR="0" marT="36830"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C2D69B"/>
                    </a:solidFill>
                  </a:tcPr>
                </a:tc>
                <a:tc>
                  <a:txBody>
                    <a:bodyPr/>
                    <a:lstStyle/>
                    <a:p>
                      <a:pPr marL="116839">
                        <a:lnSpc>
                          <a:spcPct val="100000"/>
                        </a:lnSpc>
                        <a:spcBef>
                          <a:spcPts val="290"/>
                        </a:spcBef>
                      </a:pPr>
                      <a:r>
                        <a:rPr sz="1100" b="1" spc="10" dirty="0">
                          <a:solidFill>
                            <a:srgbClr val="00A650"/>
                          </a:solidFill>
                          <a:latin typeface="Segoe UI"/>
                          <a:cs typeface="Segoe UI"/>
                        </a:rPr>
                        <a:t>10% </a:t>
                      </a:r>
                      <a:r>
                        <a:rPr sz="1100" b="1" spc="15" dirty="0">
                          <a:solidFill>
                            <a:srgbClr val="00A650"/>
                          </a:solidFill>
                          <a:latin typeface="Segoe UI"/>
                          <a:cs typeface="Segoe UI"/>
                        </a:rPr>
                        <a:t>discount</a:t>
                      </a:r>
                      <a:r>
                        <a:rPr sz="1100" b="1" spc="45" dirty="0">
                          <a:solidFill>
                            <a:srgbClr val="00A650"/>
                          </a:solidFill>
                          <a:latin typeface="Segoe UI"/>
                          <a:cs typeface="Segoe UI"/>
                        </a:rPr>
                        <a:t> </a:t>
                      </a:r>
                      <a:r>
                        <a:rPr sz="1100" b="1" spc="10" dirty="0">
                          <a:solidFill>
                            <a:srgbClr val="00A650"/>
                          </a:solidFill>
                          <a:latin typeface="Segoe UI"/>
                          <a:cs typeface="Segoe UI"/>
                        </a:rPr>
                        <a:t>factor</a:t>
                      </a:r>
                      <a:endParaRPr sz="1100">
                        <a:latin typeface="Segoe UI"/>
                        <a:cs typeface="Segoe UI"/>
                      </a:endParaRPr>
                    </a:p>
                  </a:txBody>
                  <a:tcPr marL="0" marR="0" marT="36830"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C2D69B"/>
                    </a:solidFill>
                  </a:tcPr>
                </a:tc>
                <a:tc>
                  <a:txBody>
                    <a:bodyPr/>
                    <a:lstStyle/>
                    <a:p>
                      <a:pPr marL="73025">
                        <a:lnSpc>
                          <a:spcPct val="100000"/>
                        </a:lnSpc>
                        <a:spcBef>
                          <a:spcPts val="290"/>
                        </a:spcBef>
                      </a:pPr>
                      <a:r>
                        <a:rPr sz="1100" b="1" spc="15" dirty="0">
                          <a:solidFill>
                            <a:srgbClr val="00A650"/>
                          </a:solidFill>
                          <a:latin typeface="Segoe UI"/>
                          <a:cs typeface="Segoe UI"/>
                        </a:rPr>
                        <a:t>Present value</a:t>
                      </a:r>
                      <a:r>
                        <a:rPr sz="1100" b="1" dirty="0">
                          <a:solidFill>
                            <a:srgbClr val="00A650"/>
                          </a:solidFill>
                          <a:latin typeface="Segoe UI"/>
                          <a:cs typeface="Segoe UI"/>
                        </a:rPr>
                        <a:t> </a:t>
                      </a:r>
                      <a:r>
                        <a:rPr sz="1100" b="1" spc="-20" dirty="0">
                          <a:solidFill>
                            <a:srgbClr val="00A650"/>
                          </a:solidFill>
                          <a:latin typeface="Segoe UI"/>
                          <a:cs typeface="Segoe UI"/>
                        </a:rPr>
                        <a:t>(</a:t>
                      </a:r>
                      <a:r>
                        <a:rPr sz="1100" b="1" spc="-20" dirty="0">
                          <a:solidFill>
                            <a:srgbClr val="00A650"/>
                          </a:solidFill>
                          <a:latin typeface="Trebuchet MS"/>
                          <a:cs typeface="Trebuchet MS"/>
                        </a:rPr>
                        <a:t>`</a:t>
                      </a:r>
                      <a:r>
                        <a:rPr sz="1100" b="1" spc="-20" dirty="0">
                          <a:solidFill>
                            <a:srgbClr val="00A650"/>
                          </a:solidFill>
                          <a:latin typeface="Segoe UI"/>
                          <a:cs typeface="Segoe UI"/>
                        </a:rPr>
                        <a:t>)</a:t>
                      </a:r>
                      <a:endParaRPr sz="1100">
                        <a:latin typeface="Segoe UI"/>
                        <a:cs typeface="Segoe UI"/>
                      </a:endParaRPr>
                    </a:p>
                  </a:txBody>
                  <a:tcPr marL="0" marR="0" marT="36830"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C2D69B"/>
                    </a:solidFill>
                  </a:tcPr>
                </a:tc>
                <a:extLst>
                  <a:ext uri="{0D108BD9-81ED-4DB2-BD59-A6C34878D82A}">
                    <a16:rowId xmlns:a16="http://schemas.microsoft.com/office/drawing/2014/main" val="10000"/>
                  </a:ext>
                </a:extLst>
              </a:tr>
              <a:tr h="242315">
                <a:tc>
                  <a:txBody>
                    <a:bodyPr/>
                    <a:lstStyle/>
                    <a:p>
                      <a:pPr algn="ctr">
                        <a:lnSpc>
                          <a:spcPct val="100000"/>
                        </a:lnSpc>
                        <a:spcBef>
                          <a:spcPts val="290"/>
                        </a:spcBef>
                      </a:pPr>
                      <a:r>
                        <a:rPr sz="1100" dirty="0">
                          <a:latin typeface="Segoe UI"/>
                          <a:cs typeface="Segoe UI"/>
                        </a:rPr>
                        <a:t>0</a:t>
                      </a:r>
                      <a:endParaRPr sz="1100">
                        <a:latin typeface="Segoe UI"/>
                        <a:cs typeface="Segoe UI"/>
                      </a:endParaRPr>
                    </a:p>
                  </a:txBody>
                  <a:tcPr marL="0" marR="0" marT="36830"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EAF1DD"/>
                    </a:solidFill>
                  </a:tcPr>
                </a:tc>
                <a:tc>
                  <a:txBody>
                    <a:bodyPr/>
                    <a:lstStyle/>
                    <a:p>
                      <a:pPr marL="185420">
                        <a:lnSpc>
                          <a:spcPct val="100000"/>
                        </a:lnSpc>
                        <a:spcBef>
                          <a:spcPts val="290"/>
                        </a:spcBef>
                      </a:pPr>
                      <a:r>
                        <a:rPr sz="1100" spc="15" dirty="0">
                          <a:latin typeface="Segoe UI"/>
                          <a:cs typeface="Segoe UI"/>
                        </a:rPr>
                        <a:t>(5000)</a:t>
                      </a:r>
                      <a:endParaRPr sz="1100">
                        <a:latin typeface="Segoe UI"/>
                        <a:cs typeface="Segoe UI"/>
                      </a:endParaRPr>
                    </a:p>
                  </a:txBody>
                  <a:tcPr marL="0" marR="0" marT="36830"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EAF1DD"/>
                    </a:solidFill>
                  </a:tcPr>
                </a:tc>
                <a:tc>
                  <a:txBody>
                    <a:bodyPr/>
                    <a:lstStyle/>
                    <a:p>
                      <a:pPr marL="452120">
                        <a:lnSpc>
                          <a:spcPct val="100000"/>
                        </a:lnSpc>
                        <a:spcBef>
                          <a:spcPts val="290"/>
                        </a:spcBef>
                      </a:pPr>
                      <a:r>
                        <a:rPr sz="1100" spc="15" dirty="0">
                          <a:latin typeface="Segoe UI"/>
                          <a:cs typeface="Segoe UI"/>
                        </a:rPr>
                        <a:t>1.000</a:t>
                      </a:r>
                      <a:endParaRPr sz="1100">
                        <a:latin typeface="Segoe UI"/>
                        <a:cs typeface="Segoe UI"/>
                      </a:endParaRPr>
                    </a:p>
                  </a:txBody>
                  <a:tcPr marL="0" marR="0" marT="36830"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EAF1DD"/>
                    </a:solidFill>
                  </a:tcPr>
                </a:tc>
                <a:tc>
                  <a:txBody>
                    <a:bodyPr/>
                    <a:lstStyle/>
                    <a:p>
                      <a:pPr marL="418465">
                        <a:lnSpc>
                          <a:spcPct val="100000"/>
                        </a:lnSpc>
                        <a:spcBef>
                          <a:spcPts val="290"/>
                        </a:spcBef>
                      </a:pPr>
                      <a:r>
                        <a:rPr sz="1100" spc="15" dirty="0">
                          <a:latin typeface="Segoe UI"/>
                          <a:cs typeface="Segoe UI"/>
                        </a:rPr>
                        <a:t>(5,000)</a:t>
                      </a:r>
                      <a:endParaRPr sz="1100">
                        <a:latin typeface="Segoe UI"/>
                        <a:cs typeface="Segoe UI"/>
                      </a:endParaRPr>
                    </a:p>
                  </a:txBody>
                  <a:tcPr marL="0" marR="0" marT="36830"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EAF1DD"/>
                    </a:solidFill>
                  </a:tcPr>
                </a:tc>
                <a:extLst>
                  <a:ext uri="{0D108BD9-81ED-4DB2-BD59-A6C34878D82A}">
                    <a16:rowId xmlns:a16="http://schemas.microsoft.com/office/drawing/2014/main" val="10001"/>
                  </a:ext>
                </a:extLst>
              </a:tr>
              <a:tr h="243846">
                <a:tc>
                  <a:txBody>
                    <a:bodyPr/>
                    <a:lstStyle/>
                    <a:p>
                      <a:pPr algn="ctr">
                        <a:lnSpc>
                          <a:spcPct val="100000"/>
                        </a:lnSpc>
                        <a:spcBef>
                          <a:spcPts val="305"/>
                        </a:spcBef>
                      </a:pPr>
                      <a:r>
                        <a:rPr sz="1100" dirty="0">
                          <a:latin typeface="Segoe UI"/>
                          <a:cs typeface="Segoe UI"/>
                        </a:rPr>
                        <a:t>1</a:t>
                      </a:r>
                      <a:endParaRPr sz="1100">
                        <a:latin typeface="Segoe UI"/>
                        <a:cs typeface="Segoe UI"/>
                      </a:endParaRPr>
                    </a:p>
                  </a:txBody>
                  <a:tcPr marL="0" marR="0" marT="38735"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EAF1DD"/>
                    </a:solidFill>
                  </a:tcPr>
                </a:tc>
                <a:tc>
                  <a:txBody>
                    <a:bodyPr/>
                    <a:lstStyle/>
                    <a:p>
                      <a:pPr marL="269240">
                        <a:lnSpc>
                          <a:spcPct val="100000"/>
                        </a:lnSpc>
                        <a:spcBef>
                          <a:spcPts val="305"/>
                        </a:spcBef>
                      </a:pPr>
                      <a:r>
                        <a:rPr sz="1100" spc="15" dirty="0">
                          <a:latin typeface="Segoe UI"/>
                          <a:cs typeface="Segoe UI"/>
                        </a:rPr>
                        <a:t>700</a:t>
                      </a:r>
                      <a:endParaRPr sz="1100">
                        <a:latin typeface="Segoe UI"/>
                        <a:cs typeface="Segoe UI"/>
                      </a:endParaRPr>
                    </a:p>
                  </a:txBody>
                  <a:tcPr marL="0" marR="0" marT="38735"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EAF1DD"/>
                    </a:solidFill>
                  </a:tcPr>
                </a:tc>
                <a:tc>
                  <a:txBody>
                    <a:bodyPr/>
                    <a:lstStyle/>
                    <a:p>
                      <a:pPr marL="452120">
                        <a:lnSpc>
                          <a:spcPct val="100000"/>
                        </a:lnSpc>
                        <a:spcBef>
                          <a:spcPts val="305"/>
                        </a:spcBef>
                      </a:pPr>
                      <a:r>
                        <a:rPr sz="1100" spc="15" dirty="0">
                          <a:latin typeface="Segoe UI"/>
                          <a:cs typeface="Segoe UI"/>
                        </a:rPr>
                        <a:t>0.909</a:t>
                      </a:r>
                      <a:endParaRPr sz="1100">
                        <a:latin typeface="Segoe UI"/>
                        <a:cs typeface="Segoe UI"/>
                      </a:endParaRPr>
                    </a:p>
                  </a:txBody>
                  <a:tcPr marL="0" marR="0" marT="38735"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EAF1DD"/>
                    </a:solidFill>
                  </a:tcPr>
                </a:tc>
                <a:tc>
                  <a:txBody>
                    <a:bodyPr/>
                    <a:lstStyle/>
                    <a:p>
                      <a:pPr marL="101600" algn="ctr">
                        <a:lnSpc>
                          <a:spcPct val="100000"/>
                        </a:lnSpc>
                        <a:spcBef>
                          <a:spcPts val="305"/>
                        </a:spcBef>
                      </a:pPr>
                      <a:r>
                        <a:rPr sz="1100" spc="15" dirty="0">
                          <a:latin typeface="Segoe UI"/>
                          <a:cs typeface="Segoe UI"/>
                        </a:rPr>
                        <a:t>636</a:t>
                      </a:r>
                      <a:endParaRPr sz="1100">
                        <a:latin typeface="Segoe UI"/>
                        <a:cs typeface="Segoe UI"/>
                      </a:endParaRPr>
                    </a:p>
                  </a:txBody>
                  <a:tcPr marL="0" marR="0" marT="38735"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EAF1DD"/>
                    </a:solidFill>
                  </a:tcPr>
                </a:tc>
                <a:extLst>
                  <a:ext uri="{0D108BD9-81ED-4DB2-BD59-A6C34878D82A}">
                    <a16:rowId xmlns:a16="http://schemas.microsoft.com/office/drawing/2014/main" val="10002"/>
                  </a:ext>
                </a:extLst>
              </a:tr>
              <a:tr h="242315">
                <a:tc>
                  <a:txBody>
                    <a:bodyPr/>
                    <a:lstStyle/>
                    <a:p>
                      <a:pPr algn="ctr">
                        <a:lnSpc>
                          <a:spcPct val="100000"/>
                        </a:lnSpc>
                        <a:spcBef>
                          <a:spcPts val="290"/>
                        </a:spcBef>
                      </a:pPr>
                      <a:r>
                        <a:rPr sz="1100" dirty="0">
                          <a:latin typeface="Segoe UI"/>
                          <a:cs typeface="Segoe UI"/>
                        </a:rPr>
                        <a:t>2</a:t>
                      </a:r>
                      <a:endParaRPr sz="1100">
                        <a:latin typeface="Segoe UI"/>
                        <a:cs typeface="Segoe UI"/>
                      </a:endParaRPr>
                    </a:p>
                  </a:txBody>
                  <a:tcPr marL="0" marR="0" marT="36830"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EAF1DD"/>
                    </a:solidFill>
                  </a:tcPr>
                </a:tc>
                <a:tc>
                  <a:txBody>
                    <a:bodyPr/>
                    <a:lstStyle/>
                    <a:p>
                      <a:pPr marL="269240">
                        <a:lnSpc>
                          <a:spcPct val="100000"/>
                        </a:lnSpc>
                        <a:spcBef>
                          <a:spcPts val="290"/>
                        </a:spcBef>
                      </a:pPr>
                      <a:r>
                        <a:rPr sz="1100" spc="15" dirty="0">
                          <a:latin typeface="Segoe UI"/>
                          <a:cs typeface="Segoe UI"/>
                        </a:rPr>
                        <a:t>800</a:t>
                      </a:r>
                      <a:endParaRPr sz="1100">
                        <a:latin typeface="Segoe UI"/>
                        <a:cs typeface="Segoe UI"/>
                      </a:endParaRPr>
                    </a:p>
                  </a:txBody>
                  <a:tcPr marL="0" marR="0" marT="36830"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EAF1DD"/>
                    </a:solidFill>
                  </a:tcPr>
                </a:tc>
                <a:tc>
                  <a:txBody>
                    <a:bodyPr/>
                    <a:lstStyle/>
                    <a:p>
                      <a:pPr marL="452120">
                        <a:lnSpc>
                          <a:spcPct val="100000"/>
                        </a:lnSpc>
                        <a:spcBef>
                          <a:spcPts val="290"/>
                        </a:spcBef>
                      </a:pPr>
                      <a:r>
                        <a:rPr sz="1100" spc="15" dirty="0">
                          <a:latin typeface="Segoe UI"/>
                          <a:cs typeface="Segoe UI"/>
                        </a:rPr>
                        <a:t>0.826</a:t>
                      </a:r>
                      <a:endParaRPr sz="1100">
                        <a:latin typeface="Segoe UI"/>
                        <a:cs typeface="Segoe UI"/>
                      </a:endParaRPr>
                    </a:p>
                  </a:txBody>
                  <a:tcPr marL="0" marR="0" marT="36830"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EAF1DD"/>
                    </a:solidFill>
                  </a:tcPr>
                </a:tc>
                <a:tc>
                  <a:txBody>
                    <a:bodyPr/>
                    <a:lstStyle/>
                    <a:p>
                      <a:pPr marL="101600" algn="ctr">
                        <a:lnSpc>
                          <a:spcPct val="100000"/>
                        </a:lnSpc>
                        <a:spcBef>
                          <a:spcPts val="290"/>
                        </a:spcBef>
                      </a:pPr>
                      <a:r>
                        <a:rPr sz="1100" spc="15" dirty="0">
                          <a:latin typeface="Segoe UI"/>
                          <a:cs typeface="Segoe UI"/>
                        </a:rPr>
                        <a:t>661</a:t>
                      </a:r>
                      <a:endParaRPr sz="1100">
                        <a:latin typeface="Segoe UI"/>
                        <a:cs typeface="Segoe UI"/>
                      </a:endParaRPr>
                    </a:p>
                  </a:txBody>
                  <a:tcPr marL="0" marR="0" marT="36830"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EAF1DD"/>
                    </a:solidFill>
                  </a:tcPr>
                </a:tc>
                <a:extLst>
                  <a:ext uri="{0D108BD9-81ED-4DB2-BD59-A6C34878D82A}">
                    <a16:rowId xmlns:a16="http://schemas.microsoft.com/office/drawing/2014/main" val="10003"/>
                  </a:ext>
                </a:extLst>
              </a:tr>
            </a:tbl>
          </a:graphicData>
        </a:graphic>
      </p:graphicFrame>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txBox="1"/>
          <p:nvPr/>
        </p:nvSpPr>
        <p:spPr>
          <a:xfrm>
            <a:off x="1639316" y="734060"/>
            <a:ext cx="316865" cy="193675"/>
          </a:xfrm>
          <a:prstGeom prst="rect">
            <a:avLst/>
          </a:prstGeom>
        </p:spPr>
        <p:txBody>
          <a:bodyPr vert="horz" wrap="square" lIns="0" tIns="12700" rIns="0" bIns="0" rtlCol="0">
            <a:spAutoFit/>
          </a:bodyPr>
          <a:lstStyle/>
          <a:p>
            <a:pPr marL="12700">
              <a:lnSpc>
                <a:spcPct val="100000"/>
              </a:lnSpc>
              <a:spcBef>
                <a:spcPts val="100"/>
              </a:spcBef>
            </a:pPr>
            <a:r>
              <a:rPr sz="1100" b="1" spc="25" dirty="0">
                <a:solidFill>
                  <a:srgbClr val="FFFFFF"/>
                </a:solidFill>
                <a:latin typeface="Segoe UI"/>
                <a:cs typeface="Segoe UI"/>
              </a:rPr>
              <a:t>7</a:t>
            </a:r>
            <a:r>
              <a:rPr sz="1100" b="1" spc="10" dirty="0">
                <a:solidFill>
                  <a:srgbClr val="FFFFFF"/>
                </a:solidFill>
                <a:latin typeface="Segoe UI"/>
                <a:cs typeface="Segoe UI"/>
              </a:rPr>
              <a:t>.</a:t>
            </a:r>
            <a:r>
              <a:rPr sz="1100" b="1" spc="25" dirty="0">
                <a:solidFill>
                  <a:srgbClr val="FFFFFF"/>
                </a:solidFill>
                <a:latin typeface="Segoe UI"/>
                <a:cs typeface="Segoe UI"/>
              </a:rPr>
              <a:t>58</a:t>
            </a:r>
            <a:endParaRPr sz="1100">
              <a:latin typeface="Segoe UI"/>
              <a:cs typeface="Segoe UI"/>
            </a:endParaRPr>
          </a:p>
        </p:txBody>
      </p:sp>
      <p:graphicFrame>
        <p:nvGraphicFramePr>
          <p:cNvPr id="4" name="object 4"/>
          <p:cNvGraphicFramePr>
            <a:graphicFrameLocks noGrp="1"/>
          </p:cNvGraphicFramePr>
          <p:nvPr/>
        </p:nvGraphicFramePr>
        <p:xfrm>
          <a:off x="1188719" y="1269491"/>
          <a:ext cx="4663439" cy="2186936"/>
        </p:xfrm>
        <a:graphic>
          <a:graphicData uri="http://schemas.openxmlformats.org/drawingml/2006/table">
            <a:tbl>
              <a:tblPr firstRow="1" bandRow="1">
                <a:tableStyleId>{2D5ABB26-0587-4C30-8999-92F81FD0307C}</a:tableStyleId>
              </a:tblPr>
              <a:tblGrid>
                <a:gridCol w="713105">
                  <a:extLst>
                    <a:ext uri="{9D8B030D-6E8A-4147-A177-3AD203B41FA5}">
                      <a16:colId xmlns:a16="http://schemas.microsoft.com/office/drawing/2014/main" val="20000"/>
                    </a:ext>
                  </a:extLst>
                </a:gridCol>
                <a:gridCol w="1069975">
                  <a:extLst>
                    <a:ext uri="{9D8B030D-6E8A-4147-A177-3AD203B41FA5}">
                      <a16:colId xmlns:a16="http://schemas.microsoft.com/office/drawing/2014/main" val="20001"/>
                    </a:ext>
                  </a:extLst>
                </a:gridCol>
                <a:gridCol w="1597024">
                  <a:extLst>
                    <a:ext uri="{9D8B030D-6E8A-4147-A177-3AD203B41FA5}">
                      <a16:colId xmlns:a16="http://schemas.microsoft.com/office/drawing/2014/main" val="20002"/>
                    </a:ext>
                  </a:extLst>
                </a:gridCol>
                <a:gridCol w="1283335">
                  <a:extLst>
                    <a:ext uri="{9D8B030D-6E8A-4147-A177-3AD203B41FA5}">
                      <a16:colId xmlns:a16="http://schemas.microsoft.com/office/drawing/2014/main" val="20003"/>
                    </a:ext>
                  </a:extLst>
                </a:gridCol>
              </a:tblGrid>
              <a:tr h="243839">
                <a:tc>
                  <a:txBody>
                    <a:bodyPr/>
                    <a:lstStyle/>
                    <a:p>
                      <a:pPr algn="ctr">
                        <a:lnSpc>
                          <a:spcPct val="100000"/>
                        </a:lnSpc>
                        <a:spcBef>
                          <a:spcPts val="300"/>
                        </a:spcBef>
                      </a:pPr>
                      <a:r>
                        <a:rPr sz="1100" dirty="0">
                          <a:latin typeface="Segoe UI"/>
                          <a:cs typeface="Segoe UI"/>
                        </a:rPr>
                        <a:t>3</a:t>
                      </a:r>
                      <a:endParaRPr sz="1100">
                        <a:latin typeface="Segoe UI"/>
                        <a:cs typeface="Segoe UI"/>
                      </a:endParaRPr>
                    </a:p>
                  </a:txBody>
                  <a:tcPr marL="0" marR="0" marT="38100"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EAF1DD"/>
                    </a:solidFill>
                  </a:tcPr>
                </a:tc>
                <a:tc>
                  <a:txBody>
                    <a:bodyPr/>
                    <a:lstStyle/>
                    <a:p>
                      <a:pPr marL="269240">
                        <a:lnSpc>
                          <a:spcPct val="100000"/>
                        </a:lnSpc>
                        <a:spcBef>
                          <a:spcPts val="300"/>
                        </a:spcBef>
                      </a:pPr>
                      <a:r>
                        <a:rPr sz="1100" spc="15" dirty="0">
                          <a:latin typeface="Segoe UI"/>
                          <a:cs typeface="Segoe UI"/>
                        </a:rPr>
                        <a:t>900</a:t>
                      </a:r>
                      <a:endParaRPr sz="1100">
                        <a:latin typeface="Segoe UI"/>
                        <a:cs typeface="Segoe UI"/>
                      </a:endParaRPr>
                    </a:p>
                  </a:txBody>
                  <a:tcPr marL="0" marR="0" marT="38100"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EAF1DD"/>
                    </a:solidFill>
                  </a:tcPr>
                </a:tc>
                <a:tc>
                  <a:txBody>
                    <a:bodyPr/>
                    <a:lstStyle/>
                    <a:p>
                      <a:pPr marL="452120">
                        <a:lnSpc>
                          <a:spcPct val="100000"/>
                        </a:lnSpc>
                        <a:spcBef>
                          <a:spcPts val="300"/>
                        </a:spcBef>
                      </a:pPr>
                      <a:r>
                        <a:rPr sz="1100" spc="15" dirty="0">
                          <a:latin typeface="Segoe UI"/>
                          <a:cs typeface="Segoe UI"/>
                        </a:rPr>
                        <a:t>0.751</a:t>
                      </a:r>
                      <a:endParaRPr sz="1100">
                        <a:latin typeface="Segoe UI"/>
                        <a:cs typeface="Segoe UI"/>
                      </a:endParaRPr>
                    </a:p>
                  </a:txBody>
                  <a:tcPr marL="0" marR="0" marT="38100"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EAF1DD"/>
                    </a:solidFill>
                  </a:tcPr>
                </a:tc>
                <a:tc>
                  <a:txBody>
                    <a:bodyPr/>
                    <a:lstStyle/>
                    <a:p>
                      <a:pPr marL="575945">
                        <a:lnSpc>
                          <a:spcPct val="100000"/>
                        </a:lnSpc>
                        <a:spcBef>
                          <a:spcPts val="300"/>
                        </a:spcBef>
                      </a:pPr>
                      <a:r>
                        <a:rPr sz="1100" spc="15" dirty="0">
                          <a:latin typeface="Segoe UI"/>
                          <a:cs typeface="Segoe UI"/>
                        </a:rPr>
                        <a:t>676</a:t>
                      </a:r>
                      <a:endParaRPr sz="1100">
                        <a:latin typeface="Segoe UI"/>
                        <a:cs typeface="Segoe UI"/>
                      </a:endParaRPr>
                    </a:p>
                  </a:txBody>
                  <a:tcPr marL="0" marR="0" marT="38100"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EAF1DD"/>
                    </a:solidFill>
                  </a:tcPr>
                </a:tc>
                <a:extLst>
                  <a:ext uri="{0D108BD9-81ED-4DB2-BD59-A6C34878D82A}">
                    <a16:rowId xmlns:a16="http://schemas.microsoft.com/office/drawing/2014/main" val="10000"/>
                  </a:ext>
                </a:extLst>
              </a:tr>
              <a:tr h="242316">
                <a:tc>
                  <a:txBody>
                    <a:bodyPr/>
                    <a:lstStyle/>
                    <a:p>
                      <a:pPr algn="ctr">
                        <a:lnSpc>
                          <a:spcPct val="100000"/>
                        </a:lnSpc>
                        <a:spcBef>
                          <a:spcPts val="290"/>
                        </a:spcBef>
                      </a:pPr>
                      <a:r>
                        <a:rPr sz="1100" dirty="0">
                          <a:latin typeface="Segoe UI"/>
                          <a:cs typeface="Segoe UI"/>
                        </a:rPr>
                        <a:t>4</a:t>
                      </a:r>
                      <a:endParaRPr sz="1100">
                        <a:latin typeface="Segoe UI"/>
                        <a:cs typeface="Segoe UI"/>
                      </a:endParaRPr>
                    </a:p>
                  </a:txBody>
                  <a:tcPr marL="0" marR="0" marT="36830"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EAF1DD"/>
                    </a:solidFill>
                  </a:tcPr>
                </a:tc>
                <a:tc>
                  <a:txBody>
                    <a:bodyPr/>
                    <a:lstStyle/>
                    <a:p>
                      <a:pPr marL="229870">
                        <a:lnSpc>
                          <a:spcPct val="100000"/>
                        </a:lnSpc>
                        <a:spcBef>
                          <a:spcPts val="290"/>
                        </a:spcBef>
                      </a:pPr>
                      <a:r>
                        <a:rPr sz="1100" spc="15" dirty="0">
                          <a:latin typeface="Segoe UI"/>
                          <a:cs typeface="Segoe UI"/>
                        </a:rPr>
                        <a:t>1000</a:t>
                      </a:r>
                      <a:endParaRPr sz="1100">
                        <a:latin typeface="Segoe UI"/>
                        <a:cs typeface="Segoe UI"/>
                      </a:endParaRPr>
                    </a:p>
                  </a:txBody>
                  <a:tcPr marL="0" marR="0" marT="36830"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EAF1DD"/>
                    </a:solidFill>
                  </a:tcPr>
                </a:tc>
                <a:tc>
                  <a:txBody>
                    <a:bodyPr/>
                    <a:lstStyle/>
                    <a:p>
                      <a:pPr marL="452120">
                        <a:lnSpc>
                          <a:spcPct val="100000"/>
                        </a:lnSpc>
                        <a:spcBef>
                          <a:spcPts val="290"/>
                        </a:spcBef>
                      </a:pPr>
                      <a:r>
                        <a:rPr sz="1100" spc="15" dirty="0">
                          <a:latin typeface="Segoe UI"/>
                          <a:cs typeface="Segoe UI"/>
                        </a:rPr>
                        <a:t>0.683</a:t>
                      </a:r>
                      <a:endParaRPr sz="1100">
                        <a:latin typeface="Segoe UI"/>
                        <a:cs typeface="Segoe UI"/>
                      </a:endParaRPr>
                    </a:p>
                  </a:txBody>
                  <a:tcPr marL="0" marR="0" marT="36830"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EAF1DD"/>
                    </a:solidFill>
                  </a:tcPr>
                </a:tc>
                <a:tc>
                  <a:txBody>
                    <a:bodyPr/>
                    <a:lstStyle/>
                    <a:p>
                      <a:pPr marL="575945">
                        <a:lnSpc>
                          <a:spcPct val="100000"/>
                        </a:lnSpc>
                        <a:spcBef>
                          <a:spcPts val="290"/>
                        </a:spcBef>
                      </a:pPr>
                      <a:r>
                        <a:rPr sz="1100" spc="15" dirty="0">
                          <a:latin typeface="Segoe UI"/>
                          <a:cs typeface="Segoe UI"/>
                        </a:rPr>
                        <a:t>683</a:t>
                      </a:r>
                      <a:endParaRPr sz="1100">
                        <a:latin typeface="Segoe UI"/>
                        <a:cs typeface="Segoe UI"/>
                      </a:endParaRPr>
                    </a:p>
                  </a:txBody>
                  <a:tcPr marL="0" marR="0" marT="36830"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EAF1DD"/>
                    </a:solidFill>
                  </a:tcPr>
                </a:tc>
                <a:extLst>
                  <a:ext uri="{0D108BD9-81ED-4DB2-BD59-A6C34878D82A}">
                    <a16:rowId xmlns:a16="http://schemas.microsoft.com/office/drawing/2014/main" val="10001"/>
                  </a:ext>
                </a:extLst>
              </a:tr>
              <a:tr h="243833">
                <a:tc>
                  <a:txBody>
                    <a:bodyPr/>
                    <a:lstStyle/>
                    <a:p>
                      <a:pPr algn="ctr">
                        <a:lnSpc>
                          <a:spcPct val="100000"/>
                        </a:lnSpc>
                        <a:spcBef>
                          <a:spcPts val="290"/>
                        </a:spcBef>
                      </a:pPr>
                      <a:r>
                        <a:rPr sz="1100" dirty="0">
                          <a:latin typeface="Segoe UI"/>
                          <a:cs typeface="Segoe UI"/>
                        </a:rPr>
                        <a:t>5</a:t>
                      </a:r>
                      <a:endParaRPr sz="1100">
                        <a:latin typeface="Segoe UI"/>
                        <a:cs typeface="Segoe UI"/>
                      </a:endParaRPr>
                    </a:p>
                  </a:txBody>
                  <a:tcPr marL="0" marR="0" marT="36830"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EAF1DD"/>
                    </a:solidFill>
                  </a:tcPr>
                </a:tc>
                <a:tc>
                  <a:txBody>
                    <a:bodyPr/>
                    <a:lstStyle/>
                    <a:p>
                      <a:pPr marL="229870">
                        <a:lnSpc>
                          <a:spcPct val="100000"/>
                        </a:lnSpc>
                        <a:spcBef>
                          <a:spcPts val="290"/>
                        </a:spcBef>
                      </a:pPr>
                      <a:r>
                        <a:rPr sz="1100" spc="15" dirty="0">
                          <a:latin typeface="Segoe UI"/>
                          <a:cs typeface="Segoe UI"/>
                        </a:rPr>
                        <a:t>1100</a:t>
                      </a:r>
                      <a:endParaRPr sz="1100">
                        <a:latin typeface="Segoe UI"/>
                        <a:cs typeface="Segoe UI"/>
                      </a:endParaRPr>
                    </a:p>
                  </a:txBody>
                  <a:tcPr marL="0" marR="0" marT="36830"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EAF1DD"/>
                    </a:solidFill>
                  </a:tcPr>
                </a:tc>
                <a:tc>
                  <a:txBody>
                    <a:bodyPr/>
                    <a:lstStyle/>
                    <a:p>
                      <a:pPr marL="452120">
                        <a:lnSpc>
                          <a:spcPct val="100000"/>
                        </a:lnSpc>
                        <a:spcBef>
                          <a:spcPts val="290"/>
                        </a:spcBef>
                      </a:pPr>
                      <a:r>
                        <a:rPr sz="1100" spc="15" dirty="0">
                          <a:latin typeface="Segoe UI"/>
                          <a:cs typeface="Segoe UI"/>
                        </a:rPr>
                        <a:t>0.621</a:t>
                      </a:r>
                      <a:endParaRPr sz="1100">
                        <a:latin typeface="Segoe UI"/>
                        <a:cs typeface="Segoe UI"/>
                      </a:endParaRPr>
                    </a:p>
                  </a:txBody>
                  <a:tcPr marL="0" marR="0" marT="36830"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EAF1DD"/>
                    </a:solidFill>
                  </a:tcPr>
                </a:tc>
                <a:tc>
                  <a:txBody>
                    <a:bodyPr/>
                    <a:lstStyle/>
                    <a:p>
                      <a:pPr marL="575945">
                        <a:lnSpc>
                          <a:spcPct val="100000"/>
                        </a:lnSpc>
                        <a:spcBef>
                          <a:spcPts val="290"/>
                        </a:spcBef>
                      </a:pPr>
                      <a:r>
                        <a:rPr sz="1100" spc="15" dirty="0">
                          <a:latin typeface="Segoe UI"/>
                          <a:cs typeface="Segoe UI"/>
                        </a:rPr>
                        <a:t>683</a:t>
                      </a:r>
                      <a:endParaRPr sz="1100">
                        <a:latin typeface="Segoe UI"/>
                        <a:cs typeface="Segoe UI"/>
                      </a:endParaRPr>
                    </a:p>
                  </a:txBody>
                  <a:tcPr marL="0" marR="0" marT="36830"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EAF1DD"/>
                    </a:solidFill>
                  </a:tcPr>
                </a:tc>
                <a:extLst>
                  <a:ext uri="{0D108BD9-81ED-4DB2-BD59-A6C34878D82A}">
                    <a16:rowId xmlns:a16="http://schemas.microsoft.com/office/drawing/2014/main" val="10002"/>
                  </a:ext>
                </a:extLst>
              </a:tr>
              <a:tr h="242316">
                <a:tc>
                  <a:txBody>
                    <a:bodyPr/>
                    <a:lstStyle/>
                    <a:p>
                      <a:pPr algn="ctr">
                        <a:lnSpc>
                          <a:spcPct val="100000"/>
                        </a:lnSpc>
                        <a:spcBef>
                          <a:spcPts val="290"/>
                        </a:spcBef>
                      </a:pPr>
                      <a:r>
                        <a:rPr sz="1100" dirty="0">
                          <a:latin typeface="Segoe UI"/>
                          <a:cs typeface="Segoe UI"/>
                        </a:rPr>
                        <a:t>6</a:t>
                      </a:r>
                      <a:endParaRPr sz="1100">
                        <a:latin typeface="Segoe UI"/>
                        <a:cs typeface="Segoe UI"/>
                      </a:endParaRPr>
                    </a:p>
                  </a:txBody>
                  <a:tcPr marL="0" marR="0" marT="36830"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EAF1DD"/>
                    </a:solidFill>
                  </a:tcPr>
                </a:tc>
                <a:tc>
                  <a:txBody>
                    <a:bodyPr/>
                    <a:lstStyle/>
                    <a:p>
                      <a:pPr marL="229870">
                        <a:lnSpc>
                          <a:spcPct val="100000"/>
                        </a:lnSpc>
                        <a:spcBef>
                          <a:spcPts val="290"/>
                        </a:spcBef>
                      </a:pPr>
                      <a:r>
                        <a:rPr sz="1100" spc="15" dirty="0">
                          <a:latin typeface="Segoe UI"/>
                          <a:cs typeface="Segoe UI"/>
                        </a:rPr>
                        <a:t>1200</a:t>
                      </a:r>
                      <a:endParaRPr sz="1100">
                        <a:latin typeface="Segoe UI"/>
                        <a:cs typeface="Segoe UI"/>
                      </a:endParaRPr>
                    </a:p>
                  </a:txBody>
                  <a:tcPr marL="0" marR="0" marT="36830"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EAF1DD"/>
                    </a:solidFill>
                  </a:tcPr>
                </a:tc>
                <a:tc>
                  <a:txBody>
                    <a:bodyPr/>
                    <a:lstStyle/>
                    <a:p>
                      <a:pPr marL="452120">
                        <a:lnSpc>
                          <a:spcPct val="100000"/>
                        </a:lnSpc>
                        <a:spcBef>
                          <a:spcPts val="290"/>
                        </a:spcBef>
                      </a:pPr>
                      <a:r>
                        <a:rPr sz="1100" spc="15" dirty="0">
                          <a:latin typeface="Segoe UI"/>
                          <a:cs typeface="Segoe UI"/>
                        </a:rPr>
                        <a:t>0.564</a:t>
                      </a:r>
                      <a:endParaRPr sz="1100">
                        <a:latin typeface="Segoe UI"/>
                        <a:cs typeface="Segoe UI"/>
                      </a:endParaRPr>
                    </a:p>
                  </a:txBody>
                  <a:tcPr marL="0" marR="0" marT="36830"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EAF1DD"/>
                    </a:solidFill>
                  </a:tcPr>
                </a:tc>
                <a:tc>
                  <a:txBody>
                    <a:bodyPr/>
                    <a:lstStyle/>
                    <a:p>
                      <a:pPr marL="575945">
                        <a:lnSpc>
                          <a:spcPct val="100000"/>
                        </a:lnSpc>
                        <a:spcBef>
                          <a:spcPts val="290"/>
                        </a:spcBef>
                      </a:pPr>
                      <a:r>
                        <a:rPr sz="1100" spc="15" dirty="0">
                          <a:latin typeface="Segoe UI"/>
                          <a:cs typeface="Segoe UI"/>
                        </a:rPr>
                        <a:t>677</a:t>
                      </a:r>
                      <a:endParaRPr sz="1100">
                        <a:latin typeface="Segoe UI"/>
                        <a:cs typeface="Segoe UI"/>
                      </a:endParaRPr>
                    </a:p>
                  </a:txBody>
                  <a:tcPr marL="0" marR="0" marT="36830"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EAF1DD"/>
                    </a:solidFill>
                  </a:tcPr>
                </a:tc>
                <a:extLst>
                  <a:ext uri="{0D108BD9-81ED-4DB2-BD59-A6C34878D82A}">
                    <a16:rowId xmlns:a16="http://schemas.microsoft.com/office/drawing/2014/main" val="10003"/>
                  </a:ext>
                </a:extLst>
              </a:tr>
              <a:tr h="242316">
                <a:tc>
                  <a:txBody>
                    <a:bodyPr/>
                    <a:lstStyle/>
                    <a:p>
                      <a:pPr algn="ctr">
                        <a:lnSpc>
                          <a:spcPct val="100000"/>
                        </a:lnSpc>
                        <a:spcBef>
                          <a:spcPts val="290"/>
                        </a:spcBef>
                      </a:pPr>
                      <a:r>
                        <a:rPr sz="1100" dirty="0">
                          <a:latin typeface="Segoe UI"/>
                          <a:cs typeface="Segoe UI"/>
                        </a:rPr>
                        <a:t>7</a:t>
                      </a:r>
                      <a:endParaRPr sz="1100">
                        <a:latin typeface="Segoe UI"/>
                        <a:cs typeface="Segoe UI"/>
                      </a:endParaRPr>
                    </a:p>
                  </a:txBody>
                  <a:tcPr marL="0" marR="0" marT="36830"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EAF1DD"/>
                    </a:solidFill>
                  </a:tcPr>
                </a:tc>
                <a:tc>
                  <a:txBody>
                    <a:bodyPr/>
                    <a:lstStyle/>
                    <a:p>
                      <a:pPr marL="229870">
                        <a:lnSpc>
                          <a:spcPct val="100000"/>
                        </a:lnSpc>
                        <a:spcBef>
                          <a:spcPts val="290"/>
                        </a:spcBef>
                      </a:pPr>
                      <a:r>
                        <a:rPr sz="1100" spc="15" dirty="0">
                          <a:latin typeface="Segoe UI"/>
                          <a:cs typeface="Segoe UI"/>
                        </a:rPr>
                        <a:t>1300</a:t>
                      </a:r>
                      <a:endParaRPr sz="1100">
                        <a:latin typeface="Segoe UI"/>
                        <a:cs typeface="Segoe UI"/>
                      </a:endParaRPr>
                    </a:p>
                  </a:txBody>
                  <a:tcPr marL="0" marR="0" marT="36830"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EAF1DD"/>
                    </a:solidFill>
                  </a:tcPr>
                </a:tc>
                <a:tc>
                  <a:txBody>
                    <a:bodyPr/>
                    <a:lstStyle/>
                    <a:p>
                      <a:pPr marL="452120">
                        <a:lnSpc>
                          <a:spcPct val="100000"/>
                        </a:lnSpc>
                        <a:spcBef>
                          <a:spcPts val="290"/>
                        </a:spcBef>
                      </a:pPr>
                      <a:r>
                        <a:rPr sz="1100" spc="15" dirty="0">
                          <a:latin typeface="Segoe UI"/>
                          <a:cs typeface="Segoe UI"/>
                        </a:rPr>
                        <a:t>0.513</a:t>
                      </a:r>
                      <a:endParaRPr sz="1100">
                        <a:latin typeface="Segoe UI"/>
                        <a:cs typeface="Segoe UI"/>
                      </a:endParaRPr>
                    </a:p>
                  </a:txBody>
                  <a:tcPr marL="0" marR="0" marT="36830"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EAF1DD"/>
                    </a:solidFill>
                  </a:tcPr>
                </a:tc>
                <a:tc>
                  <a:txBody>
                    <a:bodyPr/>
                    <a:lstStyle/>
                    <a:p>
                      <a:pPr marL="575945">
                        <a:lnSpc>
                          <a:spcPct val="100000"/>
                        </a:lnSpc>
                        <a:spcBef>
                          <a:spcPts val="290"/>
                        </a:spcBef>
                      </a:pPr>
                      <a:r>
                        <a:rPr sz="1100" spc="15" dirty="0">
                          <a:latin typeface="Segoe UI"/>
                          <a:cs typeface="Segoe UI"/>
                        </a:rPr>
                        <a:t>667</a:t>
                      </a:r>
                      <a:endParaRPr sz="1100">
                        <a:latin typeface="Segoe UI"/>
                        <a:cs typeface="Segoe UI"/>
                      </a:endParaRPr>
                    </a:p>
                  </a:txBody>
                  <a:tcPr marL="0" marR="0" marT="36830"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EAF1DD"/>
                    </a:solidFill>
                  </a:tcPr>
                </a:tc>
                <a:extLst>
                  <a:ext uri="{0D108BD9-81ED-4DB2-BD59-A6C34878D82A}">
                    <a16:rowId xmlns:a16="http://schemas.microsoft.com/office/drawing/2014/main" val="10004"/>
                  </a:ext>
                </a:extLst>
              </a:tr>
              <a:tr h="243846">
                <a:tc>
                  <a:txBody>
                    <a:bodyPr/>
                    <a:lstStyle/>
                    <a:p>
                      <a:pPr algn="ctr">
                        <a:lnSpc>
                          <a:spcPct val="100000"/>
                        </a:lnSpc>
                        <a:spcBef>
                          <a:spcPts val="305"/>
                        </a:spcBef>
                      </a:pPr>
                      <a:r>
                        <a:rPr sz="1100" dirty="0">
                          <a:latin typeface="Segoe UI"/>
                          <a:cs typeface="Segoe UI"/>
                        </a:rPr>
                        <a:t>8</a:t>
                      </a:r>
                      <a:endParaRPr sz="1100">
                        <a:latin typeface="Segoe UI"/>
                        <a:cs typeface="Segoe UI"/>
                      </a:endParaRPr>
                    </a:p>
                  </a:txBody>
                  <a:tcPr marL="0" marR="0" marT="38735"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EAF1DD"/>
                    </a:solidFill>
                  </a:tcPr>
                </a:tc>
                <a:tc>
                  <a:txBody>
                    <a:bodyPr/>
                    <a:lstStyle/>
                    <a:p>
                      <a:pPr marL="229870">
                        <a:lnSpc>
                          <a:spcPct val="100000"/>
                        </a:lnSpc>
                        <a:spcBef>
                          <a:spcPts val="305"/>
                        </a:spcBef>
                      </a:pPr>
                      <a:r>
                        <a:rPr sz="1100" spc="15" dirty="0">
                          <a:latin typeface="Segoe UI"/>
                          <a:cs typeface="Segoe UI"/>
                        </a:rPr>
                        <a:t>1400</a:t>
                      </a:r>
                      <a:endParaRPr sz="1100">
                        <a:latin typeface="Segoe UI"/>
                        <a:cs typeface="Segoe UI"/>
                      </a:endParaRPr>
                    </a:p>
                  </a:txBody>
                  <a:tcPr marL="0" marR="0" marT="38735"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EAF1DD"/>
                    </a:solidFill>
                  </a:tcPr>
                </a:tc>
                <a:tc>
                  <a:txBody>
                    <a:bodyPr/>
                    <a:lstStyle/>
                    <a:p>
                      <a:pPr marL="452120">
                        <a:lnSpc>
                          <a:spcPct val="100000"/>
                        </a:lnSpc>
                        <a:spcBef>
                          <a:spcPts val="305"/>
                        </a:spcBef>
                      </a:pPr>
                      <a:r>
                        <a:rPr sz="1100" spc="15" dirty="0">
                          <a:latin typeface="Segoe UI"/>
                          <a:cs typeface="Segoe UI"/>
                        </a:rPr>
                        <a:t>0.467</a:t>
                      </a:r>
                      <a:endParaRPr sz="1100">
                        <a:latin typeface="Segoe UI"/>
                        <a:cs typeface="Segoe UI"/>
                      </a:endParaRPr>
                    </a:p>
                  </a:txBody>
                  <a:tcPr marL="0" marR="0" marT="38735"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EAF1DD"/>
                    </a:solidFill>
                  </a:tcPr>
                </a:tc>
                <a:tc>
                  <a:txBody>
                    <a:bodyPr/>
                    <a:lstStyle/>
                    <a:p>
                      <a:pPr marL="575945">
                        <a:lnSpc>
                          <a:spcPct val="100000"/>
                        </a:lnSpc>
                        <a:spcBef>
                          <a:spcPts val="305"/>
                        </a:spcBef>
                      </a:pPr>
                      <a:r>
                        <a:rPr sz="1100" spc="15" dirty="0">
                          <a:latin typeface="Segoe UI"/>
                          <a:cs typeface="Segoe UI"/>
                        </a:rPr>
                        <a:t>654</a:t>
                      </a:r>
                      <a:endParaRPr sz="1100">
                        <a:latin typeface="Segoe UI"/>
                        <a:cs typeface="Segoe UI"/>
                      </a:endParaRPr>
                    </a:p>
                  </a:txBody>
                  <a:tcPr marL="0" marR="0" marT="38735"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EAF1DD"/>
                    </a:solidFill>
                  </a:tcPr>
                </a:tc>
                <a:extLst>
                  <a:ext uri="{0D108BD9-81ED-4DB2-BD59-A6C34878D82A}">
                    <a16:rowId xmlns:a16="http://schemas.microsoft.com/office/drawing/2014/main" val="10005"/>
                  </a:ext>
                </a:extLst>
              </a:tr>
              <a:tr h="242316">
                <a:tc>
                  <a:txBody>
                    <a:bodyPr/>
                    <a:lstStyle/>
                    <a:p>
                      <a:pPr algn="ctr">
                        <a:lnSpc>
                          <a:spcPct val="100000"/>
                        </a:lnSpc>
                        <a:spcBef>
                          <a:spcPts val="290"/>
                        </a:spcBef>
                      </a:pPr>
                      <a:r>
                        <a:rPr sz="1100" dirty="0">
                          <a:latin typeface="Segoe UI"/>
                          <a:cs typeface="Segoe UI"/>
                        </a:rPr>
                        <a:t>9</a:t>
                      </a:r>
                      <a:endParaRPr sz="1100">
                        <a:latin typeface="Segoe UI"/>
                        <a:cs typeface="Segoe UI"/>
                      </a:endParaRPr>
                    </a:p>
                  </a:txBody>
                  <a:tcPr marL="0" marR="0" marT="36830"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EAF1DD"/>
                    </a:solidFill>
                  </a:tcPr>
                </a:tc>
                <a:tc>
                  <a:txBody>
                    <a:bodyPr/>
                    <a:lstStyle/>
                    <a:p>
                      <a:pPr marL="229870">
                        <a:lnSpc>
                          <a:spcPct val="100000"/>
                        </a:lnSpc>
                        <a:spcBef>
                          <a:spcPts val="290"/>
                        </a:spcBef>
                      </a:pPr>
                      <a:r>
                        <a:rPr sz="1100" spc="15" dirty="0">
                          <a:latin typeface="Segoe UI"/>
                          <a:cs typeface="Segoe UI"/>
                        </a:rPr>
                        <a:t>1500</a:t>
                      </a:r>
                      <a:endParaRPr sz="1100">
                        <a:latin typeface="Segoe UI"/>
                        <a:cs typeface="Segoe UI"/>
                      </a:endParaRPr>
                    </a:p>
                  </a:txBody>
                  <a:tcPr marL="0" marR="0" marT="36830"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EAF1DD"/>
                    </a:solidFill>
                  </a:tcPr>
                </a:tc>
                <a:tc>
                  <a:txBody>
                    <a:bodyPr/>
                    <a:lstStyle/>
                    <a:p>
                      <a:pPr marL="452120">
                        <a:lnSpc>
                          <a:spcPct val="100000"/>
                        </a:lnSpc>
                        <a:spcBef>
                          <a:spcPts val="290"/>
                        </a:spcBef>
                      </a:pPr>
                      <a:r>
                        <a:rPr sz="1100" spc="15" dirty="0">
                          <a:latin typeface="Segoe UI"/>
                          <a:cs typeface="Segoe UI"/>
                        </a:rPr>
                        <a:t>0.424</a:t>
                      </a:r>
                      <a:endParaRPr sz="1100">
                        <a:latin typeface="Segoe UI"/>
                        <a:cs typeface="Segoe UI"/>
                      </a:endParaRPr>
                    </a:p>
                  </a:txBody>
                  <a:tcPr marL="0" marR="0" marT="36830"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EAF1DD"/>
                    </a:solidFill>
                  </a:tcPr>
                </a:tc>
                <a:tc>
                  <a:txBody>
                    <a:bodyPr/>
                    <a:lstStyle/>
                    <a:p>
                      <a:pPr marL="575945">
                        <a:lnSpc>
                          <a:spcPct val="100000"/>
                        </a:lnSpc>
                        <a:spcBef>
                          <a:spcPts val="290"/>
                        </a:spcBef>
                      </a:pPr>
                      <a:r>
                        <a:rPr sz="1100" spc="15" dirty="0">
                          <a:latin typeface="Segoe UI"/>
                          <a:cs typeface="Segoe UI"/>
                        </a:rPr>
                        <a:t>636</a:t>
                      </a:r>
                      <a:endParaRPr sz="1100">
                        <a:latin typeface="Segoe UI"/>
                        <a:cs typeface="Segoe UI"/>
                      </a:endParaRPr>
                    </a:p>
                  </a:txBody>
                  <a:tcPr marL="0" marR="0" marT="36830"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EAF1DD"/>
                    </a:solidFill>
                  </a:tcPr>
                </a:tc>
                <a:extLst>
                  <a:ext uri="{0D108BD9-81ED-4DB2-BD59-A6C34878D82A}">
                    <a16:rowId xmlns:a16="http://schemas.microsoft.com/office/drawing/2014/main" val="10006"/>
                  </a:ext>
                </a:extLst>
              </a:tr>
              <a:tr h="243839">
                <a:tc>
                  <a:txBody>
                    <a:bodyPr/>
                    <a:lstStyle/>
                    <a:p>
                      <a:pPr algn="ctr">
                        <a:lnSpc>
                          <a:spcPct val="100000"/>
                        </a:lnSpc>
                        <a:spcBef>
                          <a:spcPts val="290"/>
                        </a:spcBef>
                      </a:pPr>
                      <a:r>
                        <a:rPr sz="1100" spc="15" dirty="0">
                          <a:latin typeface="Segoe UI"/>
                          <a:cs typeface="Segoe UI"/>
                        </a:rPr>
                        <a:t>10</a:t>
                      </a:r>
                      <a:endParaRPr sz="1100">
                        <a:latin typeface="Segoe UI"/>
                        <a:cs typeface="Segoe UI"/>
                      </a:endParaRPr>
                    </a:p>
                  </a:txBody>
                  <a:tcPr marL="0" marR="0" marT="36830"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EAF1DD"/>
                    </a:solidFill>
                  </a:tcPr>
                </a:tc>
                <a:tc>
                  <a:txBody>
                    <a:bodyPr/>
                    <a:lstStyle/>
                    <a:p>
                      <a:pPr marL="229870">
                        <a:lnSpc>
                          <a:spcPct val="100000"/>
                        </a:lnSpc>
                        <a:spcBef>
                          <a:spcPts val="290"/>
                        </a:spcBef>
                      </a:pPr>
                      <a:r>
                        <a:rPr sz="1100" spc="15" dirty="0">
                          <a:latin typeface="Segoe UI"/>
                          <a:cs typeface="Segoe UI"/>
                        </a:rPr>
                        <a:t>1600</a:t>
                      </a:r>
                      <a:endParaRPr sz="1100">
                        <a:latin typeface="Segoe UI"/>
                        <a:cs typeface="Segoe UI"/>
                      </a:endParaRPr>
                    </a:p>
                  </a:txBody>
                  <a:tcPr marL="0" marR="0" marT="36830"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EAF1DD"/>
                    </a:solidFill>
                  </a:tcPr>
                </a:tc>
                <a:tc>
                  <a:txBody>
                    <a:bodyPr/>
                    <a:lstStyle/>
                    <a:p>
                      <a:pPr marL="452120">
                        <a:lnSpc>
                          <a:spcPct val="100000"/>
                        </a:lnSpc>
                        <a:spcBef>
                          <a:spcPts val="290"/>
                        </a:spcBef>
                      </a:pPr>
                      <a:r>
                        <a:rPr sz="1100" spc="15" dirty="0">
                          <a:latin typeface="Segoe UI"/>
                          <a:cs typeface="Segoe UI"/>
                        </a:rPr>
                        <a:t>0.386</a:t>
                      </a:r>
                      <a:endParaRPr sz="1100">
                        <a:latin typeface="Segoe UI"/>
                        <a:cs typeface="Segoe UI"/>
                      </a:endParaRPr>
                    </a:p>
                  </a:txBody>
                  <a:tcPr marL="0" marR="0" marT="36830"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EAF1DD"/>
                    </a:solidFill>
                  </a:tcPr>
                </a:tc>
                <a:tc>
                  <a:txBody>
                    <a:bodyPr/>
                    <a:lstStyle/>
                    <a:p>
                      <a:pPr marL="575945">
                        <a:lnSpc>
                          <a:spcPct val="100000"/>
                        </a:lnSpc>
                        <a:spcBef>
                          <a:spcPts val="290"/>
                        </a:spcBef>
                      </a:pPr>
                      <a:r>
                        <a:rPr sz="1100" spc="15" dirty="0">
                          <a:latin typeface="Segoe UI"/>
                          <a:cs typeface="Segoe UI"/>
                        </a:rPr>
                        <a:t>618</a:t>
                      </a:r>
                      <a:endParaRPr sz="1100">
                        <a:latin typeface="Segoe UI"/>
                        <a:cs typeface="Segoe UI"/>
                      </a:endParaRPr>
                    </a:p>
                  </a:txBody>
                  <a:tcPr marL="0" marR="0" marT="36830"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EAF1DD"/>
                    </a:solidFill>
                  </a:tcPr>
                </a:tc>
                <a:extLst>
                  <a:ext uri="{0D108BD9-81ED-4DB2-BD59-A6C34878D82A}">
                    <a16:rowId xmlns:a16="http://schemas.microsoft.com/office/drawing/2014/main" val="10007"/>
                  </a:ext>
                </a:extLst>
              </a:tr>
              <a:tr h="242315">
                <a:tc>
                  <a:txBody>
                    <a:bodyPr/>
                    <a:lstStyle/>
                    <a:p>
                      <a:pPr>
                        <a:lnSpc>
                          <a:spcPct val="100000"/>
                        </a:lnSpc>
                      </a:pPr>
                      <a:endParaRPr sz="1000">
                        <a:latin typeface="Times New Roman"/>
                        <a:cs typeface="Times New Roman"/>
                      </a:endParaRPr>
                    </a:p>
                  </a:txBody>
                  <a:tcPr marL="0" marR="0" marT="0"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EAF1DD"/>
                    </a:solidFill>
                  </a:tcPr>
                </a:tc>
                <a:tc>
                  <a:txBody>
                    <a:bodyPr/>
                    <a:lstStyle/>
                    <a:p>
                      <a:pPr>
                        <a:lnSpc>
                          <a:spcPct val="100000"/>
                        </a:lnSpc>
                      </a:pPr>
                      <a:endParaRPr sz="1000">
                        <a:latin typeface="Times New Roman"/>
                        <a:cs typeface="Times New Roman"/>
                      </a:endParaRPr>
                    </a:p>
                  </a:txBody>
                  <a:tcPr marL="0" marR="0" marT="0"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EAF1DD"/>
                    </a:solidFill>
                  </a:tcPr>
                </a:tc>
                <a:tc>
                  <a:txBody>
                    <a:bodyPr/>
                    <a:lstStyle/>
                    <a:p>
                      <a:pPr>
                        <a:lnSpc>
                          <a:spcPct val="100000"/>
                        </a:lnSpc>
                      </a:pPr>
                      <a:endParaRPr sz="1000">
                        <a:latin typeface="Times New Roman"/>
                        <a:cs typeface="Times New Roman"/>
                      </a:endParaRPr>
                    </a:p>
                  </a:txBody>
                  <a:tcPr marL="0" marR="0" marT="0"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EAF1DD"/>
                    </a:solidFill>
                  </a:tcPr>
                </a:tc>
                <a:tc>
                  <a:txBody>
                    <a:bodyPr/>
                    <a:lstStyle/>
                    <a:p>
                      <a:pPr marL="537845">
                        <a:lnSpc>
                          <a:spcPct val="100000"/>
                        </a:lnSpc>
                        <a:spcBef>
                          <a:spcPts val="290"/>
                        </a:spcBef>
                      </a:pPr>
                      <a:r>
                        <a:rPr sz="1100" spc="15" dirty="0">
                          <a:latin typeface="Segoe UI"/>
                          <a:cs typeface="Segoe UI"/>
                        </a:rPr>
                        <a:t>1591</a:t>
                      </a:r>
                      <a:endParaRPr sz="1100">
                        <a:latin typeface="Segoe UI"/>
                        <a:cs typeface="Segoe UI"/>
                      </a:endParaRPr>
                    </a:p>
                  </a:txBody>
                  <a:tcPr marL="0" marR="0" marT="36830"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EAF1DD"/>
                    </a:solidFill>
                  </a:tcPr>
                </a:tc>
                <a:extLst>
                  <a:ext uri="{0D108BD9-81ED-4DB2-BD59-A6C34878D82A}">
                    <a16:rowId xmlns:a16="http://schemas.microsoft.com/office/drawing/2014/main" val="10008"/>
                  </a:ext>
                </a:extLst>
              </a:tr>
            </a:tbl>
          </a:graphicData>
        </a:graphic>
      </p:graphicFrame>
      <p:sp>
        <p:nvSpPr>
          <p:cNvPr id="5" name="object 5"/>
          <p:cNvSpPr txBox="1"/>
          <p:nvPr/>
        </p:nvSpPr>
        <p:spPr>
          <a:xfrm>
            <a:off x="1176087" y="3545839"/>
            <a:ext cx="1887855" cy="193675"/>
          </a:xfrm>
          <a:prstGeom prst="rect">
            <a:avLst/>
          </a:prstGeom>
        </p:spPr>
        <p:txBody>
          <a:bodyPr vert="horz" wrap="square" lIns="0" tIns="13335" rIns="0" bIns="0" rtlCol="0">
            <a:spAutoFit/>
          </a:bodyPr>
          <a:lstStyle/>
          <a:p>
            <a:pPr marL="12700">
              <a:lnSpc>
                <a:spcPct val="100000"/>
              </a:lnSpc>
              <a:spcBef>
                <a:spcPts val="105"/>
              </a:spcBef>
            </a:pPr>
            <a:r>
              <a:rPr sz="1650" spc="22" baseline="5050" dirty="0">
                <a:latin typeface="Segoe UI"/>
                <a:cs typeface="Segoe UI"/>
              </a:rPr>
              <a:t>NPV</a:t>
            </a:r>
            <a:r>
              <a:rPr sz="700" spc="15" dirty="0">
                <a:latin typeface="Segoe UI"/>
                <a:cs typeface="Segoe UI"/>
              </a:rPr>
              <a:t>C </a:t>
            </a:r>
            <a:r>
              <a:rPr sz="1650" spc="15" baseline="5050" dirty="0">
                <a:latin typeface="Segoe UI"/>
                <a:cs typeface="Segoe UI"/>
              </a:rPr>
              <a:t>is </a:t>
            </a:r>
            <a:r>
              <a:rPr sz="1650" spc="22" baseline="5050" dirty="0">
                <a:latin typeface="Segoe UI"/>
                <a:cs typeface="Segoe UI"/>
              </a:rPr>
              <a:t>calculated </a:t>
            </a:r>
            <a:r>
              <a:rPr sz="1650" spc="7" baseline="5050" dirty="0">
                <a:latin typeface="Segoe UI"/>
                <a:cs typeface="Segoe UI"/>
              </a:rPr>
              <a:t>as</a:t>
            </a:r>
            <a:r>
              <a:rPr sz="1650" spc="-82" baseline="5050" dirty="0">
                <a:latin typeface="Segoe UI"/>
                <a:cs typeface="Segoe UI"/>
              </a:rPr>
              <a:t> </a:t>
            </a:r>
            <a:r>
              <a:rPr sz="1650" spc="22" baseline="5050" dirty="0">
                <a:latin typeface="Segoe UI"/>
                <a:cs typeface="Segoe UI"/>
              </a:rPr>
              <a:t>follows:</a:t>
            </a:r>
            <a:endParaRPr sz="1650" baseline="5050">
              <a:latin typeface="Segoe UI"/>
              <a:cs typeface="Segoe UI"/>
            </a:endParaRPr>
          </a:p>
        </p:txBody>
      </p:sp>
      <p:graphicFrame>
        <p:nvGraphicFramePr>
          <p:cNvPr id="6" name="object 6"/>
          <p:cNvGraphicFramePr>
            <a:graphicFrameLocks noGrp="1"/>
          </p:cNvGraphicFramePr>
          <p:nvPr/>
        </p:nvGraphicFramePr>
        <p:xfrm>
          <a:off x="1197863" y="3788664"/>
          <a:ext cx="4686300" cy="1700779"/>
        </p:xfrm>
        <a:graphic>
          <a:graphicData uri="http://schemas.openxmlformats.org/drawingml/2006/table">
            <a:tbl>
              <a:tblPr firstRow="1" bandRow="1">
                <a:tableStyleId>{2D5ABB26-0587-4C30-8999-92F81FD0307C}</a:tableStyleId>
              </a:tblPr>
              <a:tblGrid>
                <a:gridCol w="586740">
                  <a:extLst>
                    <a:ext uri="{9D8B030D-6E8A-4147-A177-3AD203B41FA5}">
                      <a16:colId xmlns:a16="http://schemas.microsoft.com/office/drawing/2014/main" val="20000"/>
                    </a:ext>
                  </a:extLst>
                </a:gridCol>
                <a:gridCol w="1127760">
                  <a:extLst>
                    <a:ext uri="{9D8B030D-6E8A-4147-A177-3AD203B41FA5}">
                      <a16:colId xmlns:a16="http://schemas.microsoft.com/office/drawing/2014/main" val="20001"/>
                    </a:ext>
                  </a:extLst>
                </a:gridCol>
                <a:gridCol w="1600200">
                  <a:extLst>
                    <a:ext uri="{9D8B030D-6E8A-4147-A177-3AD203B41FA5}">
                      <a16:colId xmlns:a16="http://schemas.microsoft.com/office/drawing/2014/main" val="20002"/>
                    </a:ext>
                  </a:extLst>
                </a:gridCol>
                <a:gridCol w="1371600">
                  <a:extLst>
                    <a:ext uri="{9D8B030D-6E8A-4147-A177-3AD203B41FA5}">
                      <a16:colId xmlns:a16="http://schemas.microsoft.com/office/drawing/2014/main" val="20003"/>
                    </a:ext>
                  </a:extLst>
                </a:gridCol>
              </a:tblGrid>
              <a:tr h="242315">
                <a:tc>
                  <a:txBody>
                    <a:bodyPr/>
                    <a:lstStyle/>
                    <a:p>
                      <a:pPr algn="ctr">
                        <a:lnSpc>
                          <a:spcPct val="100000"/>
                        </a:lnSpc>
                        <a:spcBef>
                          <a:spcPts val="290"/>
                        </a:spcBef>
                      </a:pPr>
                      <a:r>
                        <a:rPr sz="1100" b="1" spc="10" dirty="0">
                          <a:solidFill>
                            <a:srgbClr val="00A650"/>
                          </a:solidFill>
                          <a:latin typeface="Segoe UI"/>
                          <a:cs typeface="Segoe UI"/>
                        </a:rPr>
                        <a:t>Year</a:t>
                      </a:r>
                      <a:endParaRPr sz="1100">
                        <a:latin typeface="Segoe UI"/>
                        <a:cs typeface="Segoe UI"/>
                      </a:endParaRPr>
                    </a:p>
                  </a:txBody>
                  <a:tcPr marL="0" marR="0" marT="36830"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C2D69B"/>
                    </a:solidFill>
                  </a:tcPr>
                </a:tc>
                <a:tc>
                  <a:txBody>
                    <a:bodyPr/>
                    <a:lstStyle/>
                    <a:p>
                      <a:pPr marL="123189">
                        <a:lnSpc>
                          <a:spcPct val="100000"/>
                        </a:lnSpc>
                        <a:spcBef>
                          <a:spcPts val="290"/>
                        </a:spcBef>
                      </a:pPr>
                      <a:r>
                        <a:rPr sz="1100" b="1" spc="15" dirty="0">
                          <a:solidFill>
                            <a:srgbClr val="00A650"/>
                          </a:solidFill>
                          <a:latin typeface="Segoe UI"/>
                          <a:cs typeface="Segoe UI"/>
                        </a:rPr>
                        <a:t>Cash flow</a:t>
                      </a:r>
                      <a:r>
                        <a:rPr sz="1100" b="1" dirty="0">
                          <a:solidFill>
                            <a:srgbClr val="00A650"/>
                          </a:solidFill>
                          <a:latin typeface="Segoe UI"/>
                          <a:cs typeface="Segoe UI"/>
                        </a:rPr>
                        <a:t> </a:t>
                      </a:r>
                      <a:r>
                        <a:rPr sz="1100" b="1" spc="-20" dirty="0">
                          <a:solidFill>
                            <a:srgbClr val="00A650"/>
                          </a:solidFill>
                          <a:latin typeface="Segoe UI"/>
                          <a:cs typeface="Segoe UI"/>
                        </a:rPr>
                        <a:t>(</a:t>
                      </a:r>
                      <a:r>
                        <a:rPr sz="1100" b="1" spc="-20" dirty="0">
                          <a:solidFill>
                            <a:srgbClr val="00A650"/>
                          </a:solidFill>
                          <a:latin typeface="Trebuchet MS"/>
                          <a:cs typeface="Trebuchet MS"/>
                        </a:rPr>
                        <a:t>`</a:t>
                      </a:r>
                      <a:r>
                        <a:rPr sz="1100" b="1" spc="-20" dirty="0">
                          <a:solidFill>
                            <a:srgbClr val="00A650"/>
                          </a:solidFill>
                          <a:latin typeface="Segoe UI"/>
                          <a:cs typeface="Segoe UI"/>
                        </a:rPr>
                        <a:t>)</a:t>
                      </a:r>
                      <a:endParaRPr sz="1100">
                        <a:latin typeface="Segoe UI"/>
                        <a:cs typeface="Segoe UI"/>
                      </a:endParaRPr>
                    </a:p>
                  </a:txBody>
                  <a:tcPr marL="0" marR="0" marT="36830"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C2D69B"/>
                    </a:solidFill>
                  </a:tcPr>
                </a:tc>
                <a:tc>
                  <a:txBody>
                    <a:bodyPr/>
                    <a:lstStyle/>
                    <a:p>
                      <a:pPr marL="118745">
                        <a:lnSpc>
                          <a:spcPct val="100000"/>
                        </a:lnSpc>
                        <a:spcBef>
                          <a:spcPts val="290"/>
                        </a:spcBef>
                      </a:pPr>
                      <a:r>
                        <a:rPr sz="1100" b="1" spc="10" dirty="0">
                          <a:solidFill>
                            <a:srgbClr val="00A650"/>
                          </a:solidFill>
                          <a:latin typeface="Segoe UI"/>
                          <a:cs typeface="Segoe UI"/>
                        </a:rPr>
                        <a:t>10% </a:t>
                      </a:r>
                      <a:r>
                        <a:rPr sz="1100" b="1" spc="15" dirty="0">
                          <a:solidFill>
                            <a:srgbClr val="00A650"/>
                          </a:solidFill>
                          <a:latin typeface="Segoe UI"/>
                          <a:cs typeface="Segoe UI"/>
                        </a:rPr>
                        <a:t>discount</a:t>
                      </a:r>
                      <a:r>
                        <a:rPr sz="1100" b="1" spc="45" dirty="0">
                          <a:solidFill>
                            <a:srgbClr val="00A650"/>
                          </a:solidFill>
                          <a:latin typeface="Segoe UI"/>
                          <a:cs typeface="Segoe UI"/>
                        </a:rPr>
                        <a:t> </a:t>
                      </a:r>
                      <a:r>
                        <a:rPr sz="1100" b="1" spc="10" dirty="0">
                          <a:solidFill>
                            <a:srgbClr val="00A650"/>
                          </a:solidFill>
                          <a:latin typeface="Segoe UI"/>
                          <a:cs typeface="Segoe UI"/>
                        </a:rPr>
                        <a:t>factor</a:t>
                      </a:r>
                      <a:endParaRPr sz="1100">
                        <a:latin typeface="Segoe UI"/>
                        <a:cs typeface="Segoe UI"/>
                      </a:endParaRPr>
                    </a:p>
                  </a:txBody>
                  <a:tcPr marL="0" marR="0" marT="36830"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C2D69B"/>
                    </a:solidFill>
                  </a:tcPr>
                </a:tc>
                <a:tc>
                  <a:txBody>
                    <a:bodyPr/>
                    <a:lstStyle/>
                    <a:p>
                      <a:pPr algn="ctr">
                        <a:lnSpc>
                          <a:spcPct val="100000"/>
                        </a:lnSpc>
                        <a:spcBef>
                          <a:spcPts val="290"/>
                        </a:spcBef>
                      </a:pPr>
                      <a:r>
                        <a:rPr sz="1100" b="1" spc="15" dirty="0">
                          <a:solidFill>
                            <a:srgbClr val="00A650"/>
                          </a:solidFill>
                          <a:latin typeface="Segoe UI"/>
                          <a:cs typeface="Segoe UI"/>
                        </a:rPr>
                        <a:t>Present value</a:t>
                      </a:r>
                      <a:r>
                        <a:rPr sz="1100" b="1" spc="10" dirty="0">
                          <a:solidFill>
                            <a:srgbClr val="00A650"/>
                          </a:solidFill>
                          <a:latin typeface="Segoe UI"/>
                          <a:cs typeface="Segoe UI"/>
                        </a:rPr>
                        <a:t> </a:t>
                      </a:r>
                      <a:r>
                        <a:rPr sz="1100" b="1" spc="-20" dirty="0">
                          <a:solidFill>
                            <a:srgbClr val="00A650"/>
                          </a:solidFill>
                          <a:latin typeface="Segoe UI"/>
                          <a:cs typeface="Segoe UI"/>
                        </a:rPr>
                        <a:t>(</a:t>
                      </a:r>
                      <a:r>
                        <a:rPr sz="1100" b="1" spc="-20" dirty="0">
                          <a:solidFill>
                            <a:srgbClr val="00A650"/>
                          </a:solidFill>
                          <a:latin typeface="Trebuchet MS"/>
                          <a:cs typeface="Trebuchet MS"/>
                        </a:rPr>
                        <a:t>`</a:t>
                      </a:r>
                      <a:r>
                        <a:rPr sz="1100" b="1" spc="-20" dirty="0">
                          <a:solidFill>
                            <a:srgbClr val="00A650"/>
                          </a:solidFill>
                          <a:latin typeface="Segoe UI"/>
                          <a:cs typeface="Segoe UI"/>
                        </a:rPr>
                        <a:t>)</a:t>
                      </a:r>
                      <a:endParaRPr sz="1100">
                        <a:latin typeface="Segoe UI"/>
                        <a:cs typeface="Segoe UI"/>
                      </a:endParaRPr>
                    </a:p>
                  </a:txBody>
                  <a:tcPr marL="0" marR="0" marT="36830"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C2D69B"/>
                    </a:solidFill>
                  </a:tcPr>
                </a:tc>
                <a:extLst>
                  <a:ext uri="{0D108BD9-81ED-4DB2-BD59-A6C34878D82A}">
                    <a16:rowId xmlns:a16="http://schemas.microsoft.com/office/drawing/2014/main" val="10000"/>
                  </a:ext>
                </a:extLst>
              </a:tr>
              <a:tr h="243839">
                <a:tc>
                  <a:txBody>
                    <a:bodyPr/>
                    <a:lstStyle/>
                    <a:p>
                      <a:pPr algn="ctr">
                        <a:lnSpc>
                          <a:spcPct val="100000"/>
                        </a:lnSpc>
                        <a:spcBef>
                          <a:spcPts val="290"/>
                        </a:spcBef>
                      </a:pPr>
                      <a:r>
                        <a:rPr sz="1100" dirty="0">
                          <a:latin typeface="Segoe UI"/>
                          <a:cs typeface="Segoe UI"/>
                        </a:rPr>
                        <a:t>0</a:t>
                      </a:r>
                      <a:endParaRPr sz="1100">
                        <a:latin typeface="Segoe UI"/>
                        <a:cs typeface="Segoe UI"/>
                      </a:endParaRPr>
                    </a:p>
                  </a:txBody>
                  <a:tcPr marL="0" marR="0" marT="36830"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EAF1DD"/>
                    </a:solidFill>
                  </a:tcPr>
                </a:tc>
                <a:tc>
                  <a:txBody>
                    <a:bodyPr/>
                    <a:lstStyle/>
                    <a:p>
                      <a:pPr marL="214629">
                        <a:lnSpc>
                          <a:spcPct val="100000"/>
                        </a:lnSpc>
                        <a:spcBef>
                          <a:spcPts val="290"/>
                        </a:spcBef>
                      </a:pPr>
                      <a:r>
                        <a:rPr sz="1100" spc="15" dirty="0">
                          <a:latin typeface="Segoe UI"/>
                          <a:cs typeface="Segoe UI"/>
                        </a:rPr>
                        <a:t>(5000)</a:t>
                      </a:r>
                      <a:endParaRPr sz="1100">
                        <a:latin typeface="Segoe UI"/>
                        <a:cs typeface="Segoe UI"/>
                      </a:endParaRPr>
                    </a:p>
                  </a:txBody>
                  <a:tcPr marL="0" marR="0" marT="36830"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EAF1DD"/>
                    </a:solidFill>
                  </a:tcPr>
                </a:tc>
                <a:tc>
                  <a:txBody>
                    <a:bodyPr/>
                    <a:lstStyle/>
                    <a:p>
                      <a:pPr marL="454025">
                        <a:lnSpc>
                          <a:spcPct val="100000"/>
                        </a:lnSpc>
                        <a:spcBef>
                          <a:spcPts val="290"/>
                        </a:spcBef>
                      </a:pPr>
                      <a:r>
                        <a:rPr sz="1100" spc="15" dirty="0">
                          <a:latin typeface="Segoe UI"/>
                          <a:cs typeface="Segoe UI"/>
                        </a:rPr>
                        <a:t>1.000</a:t>
                      </a:r>
                      <a:endParaRPr sz="1100">
                        <a:latin typeface="Segoe UI"/>
                        <a:cs typeface="Segoe UI"/>
                      </a:endParaRPr>
                    </a:p>
                  </a:txBody>
                  <a:tcPr marL="0" marR="0" marT="36830"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EAF1DD"/>
                    </a:solidFill>
                  </a:tcPr>
                </a:tc>
                <a:tc>
                  <a:txBody>
                    <a:bodyPr/>
                    <a:lstStyle/>
                    <a:p>
                      <a:pPr marL="11430" algn="ctr">
                        <a:lnSpc>
                          <a:spcPct val="100000"/>
                        </a:lnSpc>
                        <a:spcBef>
                          <a:spcPts val="290"/>
                        </a:spcBef>
                      </a:pPr>
                      <a:r>
                        <a:rPr sz="1100" spc="15" dirty="0">
                          <a:latin typeface="Segoe UI"/>
                          <a:cs typeface="Segoe UI"/>
                        </a:rPr>
                        <a:t>(5,000)</a:t>
                      </a:r>
                      <a:endParaRPr sz="1100">
                        <a:latin typeface="Segoe UI"/>
                        <a:cs typeface="Segoe UI"/>
                      </a:endParaRPr>
                    </a:p>
                  </a:txBody>
                  <a:tcPr marL="0" marR="0" marT="36830"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EAF1DD"/>
                    </a:solidFill>
                  </a:tcPr>
                </a:tc>
                <a:extLst>
                  <a:ext uri="{0D108BD9-81ED-4DB2-BD59-A6C34878D82A}">
                    <a16:rowId xmlns:a16="http://schemas.microsoft.com/office/drawing/2014/main" val="10001"/>
                  </a:ext>
                </a:extLst>
              </a:tr>
              <a:tr h="242316">
                <a:tc>
                  <a:txBody>
                    <a:bodyPr/>
                    <a:lstStyle/>
                    <a:p>
                      <a:pPr algn="ctr">
                        <a:lnSpc>
                          <a:spcPct val="100000"/>
                        </a:lnSpc>
                        <a:spcBef>
                          <a:spcPts val="290"/>
                        </a:spcBef>
                      </a:pPr>
                      <a:r>
                        <a:rPr sz="1100" dirty="0">
                          <a:latin typeface="Segoe UI"/>
                          <a:cs typeface="Segoe UI"/>
                        </a:rPr>
                        <a:t>1</a:t>
                      </a:r>
                      <a:endParaRPr sz="1100">
                        <a:latin typeface="Segoe UI"/>
                        <a:cs typeface="Segoe UI"/>
                      </a:endParaRPr>
                    </a:p>
                  </a:txBody>
                  <a:tcPr marL="0" marR="0" marT="36830"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EAF1DD"/>
                    </a:solidFill>
                  </a:tcPr>
                </a:tc>
                <a:tc>
                  <a:txBody>
                    <a:bodyPr/>
                    <a:lstStyle/>
                    <a:p>
                      <a:pPr marL="258445">
                        <a:lnSpc>
                          <a:spcPct val="100000"/>
                        </a:lnSpc>
                        <a:spcBef>
                          <a:spcPts val="290"/>
                        </a:spcBef>
                      </a:pPr>
                      <a:r>
                        <a:rPr sz="1100" spc="15" dirty="0">
                          <a:latin typeface="Segoe UI"/>
                          <a:cs typeface="Segoe UI"/>
                        </a:rPr>
                        <a:t>2000</a:t>
                      </a:r>
                      <a:endParaRPr sz="1100">
                        <a:latin typeface="Segoe UI"/>
                        <a:cs typeface="Segoe UI"/>
                      </a:endParaRPr>
                    </a:p>
                  </a:txBody>
                  <a:tcPr marL="0" marR="0" marT="36830"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EAF1DD"/>
                    </a:solidFill>
                  </a:tcPr>
                </a:tc>
                <a:tc>
                  <a:txBody>
                    <a:bodyPr/>
                    <a:lstStyle/>
                    <a:p>
                      <a:pPr marL="454025">
                        <a:lnSpc>
                          <a:spcPct val="100000"/>
                        </a:lnSpc>
                        <a:spcBef>
                          <a:spcPts val="290"/>
                        </a:spcBef>
                      </a:pPr>
                      <a:r>
                        <a:rPr sz="1100" spc="15" dirty="0">
                          <a:latin typeface="Segoe UI"/>
                          <a:cs typeface="Segoe UI"/>
                        </a:rPr>
                        <a:t>0.909</a:t>
                      </a:r>
                      <a:endParaRPr sz="1100">
                        <a:latin typeface="Segoe UI"/>
                        <a:cs typeface="Segoe UI"/>
                      </a:endParaRPr>
                    </a:p>
                  </a:txBody>
                  <a:tcPr marL="0" marR="0" marT="36830"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EAF1DD"/>
                    </a:solidFill>
                  </a:tcPr>
                </a:tc>
                <a:tc>
                  <a:txBody>
                    <a:bodyPr/>
                    <a:lstStyle/>
                    <a:p>
                      <a:pPr marL="11430" algn="ctr">
                        <a:lnSpc>
                          <a:spcPct val="100000"/>
                        </a:lnSpc>
                        <a:spcBef>
                          <a:spcPts val="290"/>
                        </a:spcBef>
                      </a:pPr>
                      <a:r>
                        <a:rPr sz="1100" spc="15" dirty="0">
                          <a:latin typeface="Segoe UI"/>
                          <a:cs typeface="Segoe UI"/>
                        </a:rPr>
                        <a:t>1,818</a:t>
                      </a:r>
                      <a:endParaRPr sz="1100">
                        <a:latin typeface="Segoe UI"/>
                        <a:cs typeface="Segoe UI"/>
                      </a:endParaRPr>
                    </a:p>
                  </a:txBody>
                  <a:tcPr marL="0" marR="0" marT="36830"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EAF1DD"/>
                    </a:solidFill>
                  </a:tcPr>
                </a:tc>
                <a:extLst>
                  <a:ext uri="{0D108BD9-81ED-4DB2-BD59-A6C34878D82A}">
                    <a16:rowId xmlns:a16="http://schemas.microsoft.com/office/drawing/2014/main" val="10002"/>
                  </a:ext>
                </a:extLst>
              </a:tr>
              <a:tr h="243833">
                <a:tc>
                  <a:txBody>
                    <a:bodyPr/>
                    <a:lstStyle/>
                    <a:p>
                      <a:pPr algn="ctr">
                        <a:lnSpc>
                          <a:spcPct val="100000"/>
                        </a:lnSpc>
                        <a:spcBef>
                          <a:spcPts val="290"/>
                        </a:spcBef>
                      </a:pPr>
                      <a:r>
                        <a:rPr sz="1100" dirty="0">
                          <a:latin typeface="Segoe UI"/>
                          <a:cs typeface="Segoe UI"/>
                        </a:rPr>
                        <a:t>2</a:t>
                      </a:r>
                      <a:endParaRPr sz="1100">
                        <a:latin typeface="Segoe UI"/>
                        <a:cs typeface="Segoe UI"/>
                      </a:endParaRPr>
                    </a:p>
                  </a:txBody>
                  <a:tcPr marL="0" marR="0" marT="36830"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EAF1DD"/>
                    </a:solidFill>
                  </a:tcPr>
                </a:tc>
                <a:tc>
                  <a:txBody>
                    <a:bodyPr/>
                    <a:lstStyle/>
                    <a:p>
                      <a:pPr marL="258445">
                        <a:lnSpc>
                          <a:spcPct val="100000"/>
                        </a:lnSpc>
                        <a:spcBef>
                          <a:spcPts val="290"/>
                        </a:spcBef>
                      </a:pPr>
                      <a:r>
                        <a:rPr sz="1100" spc="15" dirty="0">
                          <a:latin typeface="Segoe UI"/>
                          <a:cs typeface="Segoe UI"/>
                        </a:rPr>
                        <a:t>2000</a:t>
                      </a:r>
                      <a:endParaRPr sz="1100">
                        <a:latin typeface="Segoe UI"/>
                        <a:cs typeface="Segoe UI"/>
                      </a:endParaRPr>
                    </a:p>
                  </a:txBody>
                  <a:tcPr marL="0" marR="0" marT="36830"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EAF1DD"/>
                    </a:solidFill>
                  </a:tcPr>
                </a:tc>
                <a:tc>
                  <a:txBody>
                    <a:bodyPr/>
                    <a:lstStyle/>
                    <a:p>
                      <a:pPr marL="454025">
                        <a:lnSpc>
                          <a:spcPct val="100000"/>
                        </a:lnSpc>
                        <a:spcBef>
                          <a:spcPts val="290"/>
                        </a:spcBef>
                      </a:pPr>
                      <a:r>
                        <a:rPr sz="1100" spc="15" dirty="0">
                          <a:latin typeface="Segoe UI"/>
                          <a:cs typeface="Segoe UI"/>
                        </a:rPr>
                        <a:t>0.826</a:t>
                      </a:r>
                      <a:endParaRPr sz="1100">
                        <a:latin typeface="Segoe UI"/>
                        <a:cs typeface="Segoe UI"/>
                      </a:endParaRPr>
                    </a:p>
                  </a:txBody>
                  <a:tcPr marL="0" marR="0" marT="36830"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EAF1DD"/>
                    </a:solidFill>
                  </a:tcPr>
                </a:tc>
                <a:tc>
                  <a:txBody>
                    <a:bodyPr/>
                    <a:lstStyle/>
                    <a:p>
                      <a:pPr marL="11430" algn="ctr">
                        <a:lnSpc>
                          <a:spcPct val="100000"/>
                        </a:lnSpc>
                        <a:spcBef>
                          <a:spcPts val="290"/>
                        </a:spcBef>
                      </a:pPr>
                      <a:r>
                        <a:rPr sz="1100" spc="15" dirty="0">
                          <a:latin typeface="Segoe UI"/>
                          <a:cs typeface="Segoe UI"/>
                        </a:rPr>
                        <a:t>1,652</a:t>
                      </a:r>
                      <a:endParaRPr sz="1100">
                        <a:latin typeface="Segoe UI"/>
                        <a:cs typeface="Segoe UI"/>
                      </a:endParaRPr>
                    </a:p>
                  </a:txBody>
                  <a:tcPr marL="0" marR="0" marT="36830"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EAF1DD"/>
                    </a:solidFill>
                  </a:tcPr>
                </a:tc>
                <a:extLst>
                  <a:ext uri="{0D108BD9-81ED-4DB2-BD59-A6C34878D82A}">
                    <a16:rowId xmlns:a16="http://schemas.microsoft.com/office/drawing/2014/main" val="10003"/>
                  </a:ext>
                </a:extLst>
              </a:tr>
              <a:tr h="242315">
                <a:tc>
                  <a:txBody>
                    <a:bodyPr/>
                    <a:lstStyle/>
                    <a:p>
                      <a:pPr algn="ctr">
                        <a:lnSpc>
                          <a:spcPct val="100000"/>
                        </a:lnSpc>
                        <a:spcBef>
                          <a:spcPts val="290"/>
                        </a:spcBef>
                      </a:pPr>
                      <a:r>
                        <a:rPr sz="1100" dirty="0">
                          <a:latin typeface="Segoe UI"/>
                          <a:cs typeface="Segoe UI"/>
                        </a:rPr>
                        <a:t>3</a:t>
                      </a:r>
                      <a:endParaRPr sz="1100">
                        <a:latin typeface="Segoe UI"/>
                        <a:cs typeface="Segoe UI"/>
                      </a:endParaRPr>
                    </a:p>
                  </a:txBody>
                  <a:tcPr marL="0" marR="0" marT="36830"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EAF1DD"/>
                    </a:solidFill>
                  </a:tcPr>
                </a:tc>
                <a:tc>
                  <a:txBody>
                    <a:bodyPr/>
                    <a:lstStyle/>
                    <a:p>
                      <a:pPr marL="258445">
                        <a:lnSpc>
                          <a:spcPct val="100000"/>
                        </a:lnSpc>
                        <a:spcBef>
                          <a:spcPts val="290"/>
                        </a:spcBef>
                      </a:pPr>
                      <a:r>
                        <a:rPr sz="1100" spc="15" dirty="0">
                          <a:latin typeface="Segoe UI"/>
                          <a:cs typeface="Segoe UI"/>
                        </a:rPr>
                        <a:t>2000</a:t>
                      </a:r>
                      <a:endParaRPr sz="1100">
                        <a:latin typeface="Segoe UI"/>
                        <a:cs typeface="Segoe UI"/>
                      </a:endParaRPr>
                    </a:p>
                  </a:txBody>
                  <a:tcPr marL="0" marR="0" marT="36830"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EAF1DD"/>
                    </a:solidFill>
                  </a:tcPr>
                </a:tc>
                <a:tc>
                  <a:txBody>
                    <a:bodyPr/>
                    <a:lstStyle/>
                    <a:p>
                      <a:pPr marL="454025">
                        <a:lnSpc>
                          <a:spcPct val="100000"/>
                        </a:lnSpc>
                        <a:spcBef>
                          <a:spcPts val="290"/>
                        </a:spcBef>
                      </a:pPr>
                      <a:r>
                        <a:rPr sz="1100" spc="15" dirty="0">
                          <a:latin typeface="Segoe UI"/>
                          <a:cs typeface="Segoe UI"/>
                        </a:rPr>
                        <a:t>0.751</a:t>
                      </a:r>
                      <a:endParaRPr sz="1100">
                        <a:latin typeface="Segoe UI"/>
                        <a:cs typeface="Segoe UI"/>
                      </a:endParaRPr>
                    </a:p>
                  </a:txBody>
                  <a:tcPr marL="0" marR="0" marT="36830"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EAF1DD"/>
                    </a:solidFill>
                  </a:tcPr>
                </a:tc>
                <a:tc>
                  <a:txBody>
                    <a:bodyPr/>
                    <a:lstStyle/>
                    <a:p>
                      <a:pPr marL="11430" algn="ctr">
                        <a:lnSpc>
                          <a:spcPct val="100000"/>
                        </a:lnSpc>
                        <a:spcBef>
                          <a:spcPts val="290"/>
                        </a:spcBef>
                      </a:pPr>
                      <a:r>
                        <a:rPr sz="1100" spc="15" dirty="0">
                          <a:latin typeface="Segoe UI"/>
                          <a:cs typeface="Segoe UI"/>
                        </a:rPr>
                        <a:t>1,502</a:t>
                      </a:r>
                      <a:endParaRPr sz="1100">
                        <a:latin typeface="Segoe UI"/>
                        <a:cs typeface="Segoe UI"/>
                      </a:endParaRPr>
                    </a:p>
                  </a:txBody>
                  <a:tcPr marL="0" marR="0" marT="36830"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EAF1DD"/>
                    </a:solidFill>
                  </a:tcPr>
                </a:tc>
                <a:extLst>
                  <a:ext uri="{0D108BD9-81ED-4DB2-BD59-A6C34878D82A}">
                    <a16:rowId xmlns:a16="http://schemas.microsoft.com/office/drawing/2014/main" val="10004"/>
                  </a:ext>
                </a:extLst>
              </a:tr>
              <a:tr h="242315">
                <a:tc>
                  <a:txBody>
                    <a:bodyPr/>
                    <a:lstStyle/>
                    <a:p>
                      <a:pPr algn="ctr">
                        <a:lnSpc>
                          <a:spcPct val="100000"/>
                        </a:lnSpc>
                        <a:spcBef>
                          <a:spcPts val="290"/>
                        </a:spcBef>
                      </a:pPr>
                      <a:r>
                        <a:rPr sz="1100" dirty="0">
                          <a:latin typeface="Segoe UI"/>
                          <a:cs typeface="Segoe UI"/>
                        </a:rPr>
                        <a:t>4</a:t>
                      </a:r>
                      <a:endParaRPr sz="1100">
                        <a:latin typeface="Segoe UI"/>
                        <a:cs typeface="Segoe UI"/>
                      </a:endParaRPr>
                    </a:p>
                  </a:txBody>
                  <a:tcPr marL="0" marR="0" marT="36830"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EAF1DD"/>
                    </a:solidFill>
                  </a:tcPr>
                </a:tc>
                <a:tc>
                  <a:txBody>
                    <a:bodyPr/>
                    <a:lstStyle/>
                    <a:p>
                      <a:pPr marL="258445">
                        <a:lnSpc>
                          <a:spcPct val="100000"/>
                        </a:lnSpc>
                        <a:spcBef>
                          <a:spcPts val="290"/>
                        </a:spcBef>
                      </a:pPr>
                      <a:r>
                        <a:rPr sz="1100" spc="15" dirty="0">
                          <a:latin typeface="Segoe UI"/>
                          <a:cs typeface="Segoe UI"/>
                        </a:rPr>
                        <a:t>1000</a:t>
                      </a:r>
                      <a:endParaRPr sz="1100">
                        <a:latin typeface="Segoe UI"/>
                        <a:cs typeface="Segoe UI"/>
                      </a:endParaRPr>
                    </a:p>
                  </a:txBody>
                  <a:tcPr marL="0" marR="0" marT="36830"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EAF1DD"/>
                    </a:solidFill>
                  </a:tcPr>
                </a:tc>
                <a:tc>
                  <a:txBody>
                    <a:bodyPr/>
                    <a:lstStyle/>
                    <a:p>
                      <a:pPr marL="454025">
                        <a:lnSpc>
                          <a:spcPct val="100000"/>
                        </a:lnSpc>
                        <a:spcBef>
                          <a:spcPts val="290"/>
                        </a:spcBef>
                      </a:pPr>
                      <a:r>
                        <a:rPr sz="1100" spc="15" dirty="0">
                          <a:latin typeface="Segoe UI"/>
                          <a:cs typeface="Segoe UI"/>
                        </a:rPr>
                        <a:t>0.683</a:t>
                      </a:r>
                      <a:endParaRPr sz="1100">
                        <a:latin typeface="Segoe UI"/>
                        <a:cs typeface="Segoe UI"/>
                      </a:endParaRPr>
                    </a:p>
                  </a:txBody>
                  <a:tcPr marL="0" marR="0" marT="36830"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EAF1DD"/>
                    </a:solidFill>
                  </a:tcPr>
                </a:tc>
                <a:tc>
                  <a:txBody>
                    <a:bodyPr/>
                    <a:lstStyle/>
                    <a:p>
                      <a:pPr marL="13335" algn="ctr">
                        <a:lnSpc>
                          <a:spcPct val="100000"/>
                        </a:lnSpc>
                        <a:spcBef>
                          <a:spcPts val="290"/>
                        </a:spcBef>
                      </a:pPr>
                      <a:r>
                        <a:rPr sz="1100" spc="15" dirty="0">
                          <a:latin typeface="Segoe UI"/>
                          <a:cs typeface="Segoe UI"/>
                        </a:rPr>
                        <a:t>683</a:t>
                      </a:r>
                      <a:endParaRPr sz="1100">
                        <a:latin typeface="Segoe UI"/>
                        <a:cs typeface="Segoe UI"/>
                      </a:endParaRPr>
                    </a:p>
                  </a:txBody>
                  <a:tcPr marL="0" marR="0" marT="36830"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EAF1DD"/>
                    </a:solidFill>
                  </a:tcPr>
                </a:tc>
                <a:extLst>
                  <a:ext uri="{0D108BD9-81ED-4DB2-BD59-A6C34878D82A}">
                    <a16:rowId xmlns:a16="http://schemas.microsoft.com/office/drawing/2014/main" val="10005"/>
                  </a:ext>
                </a:extLst>
              </a:tr>
              <a:tr h="243846">
                <a:tc>
                  <a:txBody>
                    <a:bodyPr/>
                    <a:lstStyle/>
                    <a:p>
                      <a:pPr>
                        <a:lnSpc>
                          <a:spcPct val="100000"/>
                        </a:lnSpc>
                      </a:pPr>
                      <a:endParaRPr sz="1000">
                        <a:latin typeface="Times New Roman"/>
                        <a:cs typeface="Times New Roman"/>
                      </a:endParaRPr>
                    </a:p>
                  </a:txBody>
                  <a:tcPr marL="0" marR="0" marT="0"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EAF1DD"/>
                    </a:solidFill>
                  </a:tcPr>
                </a:tc>
                <a:tc>
                  <a:txBody>
                    <a:bodyPr/>
                    <a:lstStyle/>
                    <a:p>
                      <a:pPr>
                        <a:lnSpc>
                          <a:spcPct val="100000"/>
                        </a:lnSpc>
                      </a:pPr>
                      <a:endParaRPr sz="1000">
                        <a:latin typeface="Times New Roman"/>
                        <a:cs typeface="Times New Roman"/>
                      </a:endParaRPr>
                    </a:p>
                  </a:txBody>
                  <a:tcPr marL="0" marR="0" marT="0"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EAF1DD"/>
                    </a:solidFill>
                  </a:tcPr>
                </a:tc>
                <a:tc>
                  <a:txBody>
                    <a:bodyPr/>
                    <a:lstStyle/>
                    <a:p>
                      <a:pPr>
                        <a:lnSpc>
                          <a:spcPct val="100000"/>
                        </a:lnSpc>
                      </a:pPr>
                      <a:endParaRPr sz="1000">
                        <a:latin typeface="Times New Roman"/>
                        <a:cs typeface="Times New Roman"/>
                      </a:endParaRPr>
                    </a:p>
                  </a:txBody>
                  <a:tcPr marL="0" marR="0" marT="0"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EAF1DD"/>
                    </a:solidFill>
                  </a:tcPr>
                </a:tc>
                <a:tc>
                  <a:txBody>
                    <a:bodyPr/>
                    <a:lstStyle/>
                    <a:p>
                      <a:pPr marL="13335" algn="ctr">
                        <a:lnSpc>
                          <a:spcPct val="100000"/>
                        </a:lnSpc>
                        <a:spcBef>
                          <a:spcPts val="305"/>
                        </a:spcBef>
                      </a:pPr>
                      <a:r>
                        <a:rPr sz="1100" spc="15" dirty="0">
                          <a:latin typeface="Segoe UI"/>
                          <a:cs typeface="Segoe UI"/>
                        </a:rPr>
                        <a:t>655</a:t>
                      </a:r>
                      <a:endParaRPr sz="1100">
                        <a:latin typeface="Segoe UI"/>
                        <a:cs typeface="Segoe UI"/>
                      </a:endParaRPr>
                    </a:p>
                  </a:txBody>
                  <a:tcPr marL="0" marR="0" marT="38735"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EAF1DD"/>
                    </a:solidFill>
                  </a:tcPr>
                </a:tc>
                <a:extLst>
                  <a:ext uri="{0D108BD9-81ED-4DB2-BD59-A6C34878D82A}">
                    <a16:rowId xmlns:a16="http://schemas.microsoft.com/office/drawing/2014/main" val="10006"/>
                  </a:ext>
                </a:extLst>
              </a:tr>
            </a:tbl>
          </a:graphicData>
        </a:graphic>
      </p:graphicFrame>
      <p:sp>
        <p:nvSpPr>
          <p:cNvPr id="7" name="object 7"/>
          <p:cNvSpPr txBox="1"/>
          <p:nvPr/>
        </p:nvSpPr>
        <p:spPr>
          <a:xfrm>
            <a:off x="1267460" y="5472724"/>
            <a:ext cx="2624455" cy="1336675"/>
          </a:xfrm>
          <a:prstGeom prst="rect">
            <a:avLst/>
          </a:prstGeom>
        </p:spPr>
        <p:txBody>
          <a:bodyPr vert="horz" wrap="square" lIns="0" tIns="106680" rIns="0" bIns="0" rtlCol="0">
            <a:spAutoFit/>
          </a:bodyPr>
          <a:lstStyle/>
          <a:p>
            <a:pPr marL="12700">
              <a:lnSpc>
                <a:spcPct val="100000"/>
              </a:lnSpc>
              <a:spcBef>
                <a:spcPts val="840"/>
              </a:spcBef>
            </a:pPr>
            <a:r>
              <a:rPr sz="1100" i="1" spc="-5" dirty="0">
                <a:latin typeface="Segoe UI"/>
                <a:cs typeface="Segoe UI"/>
              </a:rPr>
              <a:t>Internal </a:t>
            </a:r>
            <a:r>
              <a:rPr sz="1100" i="1" dirty="0">
                <a:latin typeface="Segoe UI"/>
                <a:cs typeface="Segoe UI"/>
              </a:rPr>
              <a:t>Rate </a:t>
            </a:r>
            <a:r>
              <a:rPr sz="1100" i="1" spc="-5" dirty="0">
                <a:latin typeface="Segoe UI"/>
                <a:cs typeface="Segoe UI"/>
              </a:rPr>
              <a:t>of</a:t>
            </a:r>
            <a:r>
              <a:rPr sz="1100" i="1" spc="-20" dirty="0">
                <a:latin typeface="Segoe UI"/>
                <a:cs typeface="Segoe UI"/>
              </a:rPr>
              <a:t> </a:t>
            </a:r>
            <a:r>
              <a:rPr sz="1100" i="1" dirty="0">
                <a:latin typeface="Segoe UI"/>
                <a:cs typeface="Segoe UI"/>
              </a:rPr>
              <a:t>Return</a:t>
            </a:r>
            <a:endParaRPr sz="1100">
              <a:latin typeface="Segoe UI"/>
              <a:cs typeface="Segoe UI"/>
            </a:endParaRPr>
          </a:p>
          <a:p>
            <a:pPr marL="12700">
              <a:lnSpc>
                <a:spcPct val="100000"/>
              </a:lnSpc>
              <a:spcBef>
                <a:spcPts val="745"/>
              </a:spcBef>
            </a:pPr>
            <a:r>
              <a:rPr sz="1100" dirty="0">
                <a:latin typeface="Segoe UI"/>
                <a:cs typeface="Segoe UI"/>
              </a:rPr>
              <a:t>NPV at 12% = </a:t>
            </a:r>
            <a:r>
              <a:rPr sz="1100" spc="-5" dirty="0">
                <a:latin typeface="Segoe UI"/>
                <a:cs typeface="Segoe UI"/>
              </a:rPr>
              <a:t>(5,000) </a:t>
            </a:r>
            <a:r>
              <a:rPr sz="1100" dirty="0">
                <a:latin typeface="Segoe UI"/>
                <a:cs typeface="Segoe UI"/>
              </a:rPr>
              <a:t>+</a:t>
            </a:r>
            <a:r>
              <a:rPr sz="1100" spc="-70" dirty="0">
                <a:latin typeface="Segoe UI"/>
                <a:cs typeface="Segoe UI"/>
              </a:rPr>
              <a:t> </a:t>
            </a:r>
            <a:r>
              <a:rPr sz="1100" spc="-5" dirty="0">
                <a:latin typeface="Segoe UI"/>
                <a:cs typeface="Segoe UI"/>
              </a:rPr>
              <a:t>900</a:t>
            </a:r>
            <a:r>
              <a:rPr sz="1100" spc="-5" dirty="0">
                <a:latin typeface="Symbol"/>
                <a:cs typeface="Symbol"/>
              </a:rPr>
              <a:t></a:t>
            </a:r>
            <a:r>
              <a:rPr sz="1100" spc="-5" dirty="0">
                <a:latin typeface="Segoe UI"/>
                <a:cs typeface="Segoe UI"/>
              </a:rPr>
              <a:t>5.650</a:t>
            </a:r>
            <a:endParaRPr sz="1100">
              <a:latin typeface="Segoe UI"/>
              <a:cs typeface="Segoe UI"/>
            </a:endParaRPr>
          </a:p>
          <a:p>
            <a:pPr marR="529590" algn="r">
              <a:lnSpc>
                <a:spcPct val="100000"/>
              </a:lnSpc>
              <a:spcBef>
                <a:spcPts val="745"/>
              </a:spcBef>
            </a:pPr>
            <a:r>
              <a:rPr sz="1100" dirty="0">
                <a:latin typeface="Segoe UI"/>
                <a:cs typeface="Segoe UI"/>
              </a:rPr>
              <a:t>= </a:t>
            </a:r>
            <a:r>
              <a:rPr sz="1100" spc="-5" dirty="0">
                <a:latin typeface="Segoe UI"/>
                <a:cs typeface="Segoe UI"/>
              </a:rPr>
              <a:t>(5,000) </a:t>
            </a:r>
            <a:r>
              <a:rPr sz="1100" dirty="0">
                <a:latin typeface="Segoe UI"/>
                <a:cs typeface="Segoe UI"/>
              </a:rPr>
              <a:t>+ </a:t>
            </a:r>
            <a:r>
              <a:rPr sz="1100" spc="-5" dirty="0">
                <a:latin typeface="Segoe UI"/>
                <a:cs typeface="Segoe UI"/>
              </a:rPr>
              <a:t>5085=</a:t>
            </a:r>
            <a:r>
              <a:rPr sz="1100" spc="-55" dirty="0">
                <a:latin typeface="Segoe UI"/>
                <a:cs typeface="Segoe UI"/>
              </a:rPr>
              <a:t> </a:t>
            </a:r>
            <a:r>
              <a:rPr sz="1100" spc="-5" dirty="0">
                <a:latin typeface="Segoe UI"/>
                <a:cs typeface="Segoe UI"/>
              </a:rPr>
              <a:t>85</a:t>
            </a:r>
            <a:endParaRPr sz="1100">
              <a:latin typeface="Segoe UI"/>
              <a:cs typeface="Segoe UI"/>
            </a:endParaRPr>
          </a:p>
          <a:p>
            <a:pPr marR="479425" algn="r">
              <a:lnSpc>
                <a:spcPct val="100000"/>
              </a:lnSpc>
              <a:spcBef>
                <a:spcPts val="745"/>
              </a:spcBef>
            </a:pPr>
            <a:r>
              <a:rPr sz="1100" dirty="0">
                <a:latin typeface="Segoe UI"/>
                <a:cs typeface="Segoe UI"/>
              </a:rPr>
              <a:t>NPV at 13% = </a:t>
            </a:r>
            <a:r>
              <a:rPr sz="1100" spc="-5" dirty="0">
                <a:latin typeface="Segoe UI"/>
                <a:cs typeface="Segoe UI"/>
              </a:rPr>
              <a:t>(5,000) </a:t>
            </a:r>
            <a:r>
              <a:rPr sz="1100" dirty="0">
                <a:latin typeface="Segoe UI"/>
                <a:cs typeface="Segoe UI"/>
              </a:rPr>
              <a:t>+</a:t>
            </a:r>
            <a:r>
              <a:rPr sz="1100" spc="-100" dirty="0">
                <a:latin typeface="Segoe UI"/>
                <a:cs typeface="Segoe UI"/>
              </a:rPr>
              <a:t> </a:t>
            </a:r>
            <a:r>
              <a:rPr sz="1100" spc="-5" dirty="0">
                <a:latin typeface="Segoe UI"/>
                <a:cs typeface="Segoe UI"/>
              </a:rPr>
              <a:t>900</a:t>
            </a:r>
            <a:r>
              <a:rPr sz="1100" spc="-5" dirty="0">
                <a:latin typeface="Symbol"/>
                <a:cs typeface="Symbol"/>
              </a:rPr>
              <a:t></a:t>
            </a:r>
            <a:r>
              <a:rPr sz="1100" spc="-5" dirty="0">
                <a:latin typeface="Segoe UI"/>
                <a:cs typeface="Segoe UI"/>
              </a:rPr>
              <a:t>5.426</a:t>
            </a:r>
            <a:endParaRPr sz="1100">
              <a:latin typeface="Segoe UI"/>
              <a:cs typeface="Segoe UI"/>
            </a:endParaRPr>
          </a:p>
          <a:p>
            <a:pPr marL="775970">
              <a:lnSpc>
                <a:spcPct val="100000"/>
              </a:lnSpc>
              <a:spcBef>
                <a:spcPts val="745"/>
              </a:spcBef>
            </a:pPr>
            <a:r>
              <a:rPr sz="1100" dirty="0">
                <a:latin typeface="Segoe UI"/>
                <a:cs typeface="Segoe UI"/>
              </a:rPr>
              <a:t>= (5,000) + </a:t>
            </a:r>
            <a:r>
              <a:rPr sz="1100" spc="-5" dirty="0">
                <a:latin typeface="Segoe UI"/>
                <a:cs typeface="Segoe UI"/>
              </a:rPr>
              <a:t>4,883.40=</a:t>
            </a:r>
            <a:r>
              <a:rPr sz="1100" spc="-70" dirty="0">
                <a:latin typeface="Segoe UI"/>
                <a:cs typeface="Segoe UI"/>
              </a:rPr>
              <a:t> </a:t>
            </a:r>
            <a:r>
              <a:rPr sz="1100" spc="-5" dirty="0">
                <a:latin typeface="Segoe UI"/>
                <a:cs typeface="Segoe UI"/>
              </a:rPr>
              <a:t>-116.60</a:t>
            </a:r>
            <a:endParaRPr sz="1100">
              <a:latin typeface="Segoe UI"/>
              <a:cs typeface="Segoe UI"/>
            </a:endParaRPr>
          </a:p>
        </p:txBody>
      </p:sp>
      <p:sp>
        <p:nvSpPr>
          <p:cNvPr id="8" name="object 8"/>
          <p:cNvSpPr/>
          <p:nvPr/>
        </p:nvSpPr>
        <p:spPr>
          <a:xfrm>
            <a:off x="2432106" y="7091168"/>
            <a:ext cx="673735" cy="0"/>
          </a:xfrm>
          <a:custGeom>
            <a:avLst/>
            <a:gdLst/>
            <a:ahLst/>
            <a:cxnLst/>
            <a:rect l="l" t="t" r="r" b="b"/>
            <a:pathLst>
              <a:path w="673735">
                <a:moveTo>
                  <a:pt x="0" y="0"/>
                </a:moveTo>
                <a:lnTo>
                  <a:pt x="673122" y="0"/>
                </a:lnTo>
              </a:path>
            </a:pathLst>
          </a:custGeom>
          <a:ln w="7274">
            <a:solidFill>
              <a:srgbClr val="000000"/>
            </a:solidFill>
          </a:ln>
        </p:spPr>
        <p:txBody>
          <a:bodyPr wrap="square" lIns="0" tIns="0" rIns="0" bIns="0" rtlCol="0"/>
          <a:lstStyle/>
          <a:p>
            <a:endParaRPr/>
          </a:p>
        </p:txBody>
      </p:sp>
      <p:sp>
        <p:nvSpPr>
          <p:cNvPr id="9" name="object 9"/>
          <p:cNvSpPr txBox="1"/>
          <p:nvPr/>
        </p:nvSpPr>
        <p:spPr>
          <a:xfrm>
            <a:off x="2682252" y="6886272"/>
            <a:ext cx="177165" cy="187325"/>
          </a:xfrm>
          <a:prstGeom prst="rect">
            <a:avLst/>
          </a:prstGeom>
        </p:spPr>
        <p:txBody>
          <a:bodyPr vert="horz" wrap="square" lIns="0" tIns="13970" rIns="0" bIns="0" rtlCol="0">
            <a:spAutoFit/>
          </a:bodyPr>
          <a:lstStyle/>
          <a:p>
            <a:pPr marL="12700">
              <a:lnSpc>
                <a:spcPct val="100000"/>
              </a:lnSpc>
              <a:spcBef>
                <a:spcPts val="110"/>
              </a:spcBef>
            </a:pPr>
            <a:r>
              <a:rPr sz="1050" spc="25" dirty="0">
                <a:latin typeface="Segoe UI"/>
                <a:cs typeface="Segoe UI"/>
              </a:rPr>
              <a:t>85</a:t>
            </a:r>
            <a:endParaRPr sz="1050">
              <a:latin typeface="Segoe UI"/>
              <a:cs typeface="Segoe UI"/>
            </a:endParaRPr>
          </a:p>
        </p:txBody>
      </p:sp>
      <p:sp>
        <p:nvSpPr>
          <p:cNvPr id="10" name="object 10"/>
          <p:cNvSpPr txBox="1"/>
          <p:nvPr/>
        </p:nvSpPr>
        <p:spPr>
          <a:xfrm>
            <a:off x="1242340" y="6972599"/>
            <a:ext cx="1231900" cy="201930"/>
          </a:xfrm>
          <a:prstGeom prst="rect">
            <a:avLst/>
          </a:prstGeom>
        </p:spPr>
        <p:txBody>
          <a:bodyPr vert="horz" wrap="square" lIns="0" tIns="13335" rIns="0" bIns="0" rtlCol="0">
            <a:spAutoFit/>
          </a:bodyPr>
          <a:lstStyle/>
          <a:p>
            <a:pPr marL="38100">
              <a:lnSpc>
                <a:spcPct val="100000"/>
              </a:lnSpc>
              <a:spcBef>
                <a:spcPts val="105"/>
              </a:spcBef>
              <a:tabLst>
                <a:tab pos="708025" algn="l"/>
              </a:tabLst>
            </a:pPr>
            <a:r>
              <a:rPr sz="1650" spc="-7" baseline="5050" dirty="0">
                <a:latin typeface="Segoe UI"/>
                <a:cs typeface="Segoe UI"/>
              </a:rPr>
              <a:t>IRR</a:t>
            </a:r>
            <a:r>
              <a:rPr sz="700" spc="-5" dirty="0">
                <a:latin typeface="Segoe UI"/>
                <a:cs typeface="Segoe UI"/>
              </a:rPr>
              <a:t>A	</a:t>
            </a:r>
            <a:r>
              <a:rPr sz="1650" baseline="5050" dirty="0">
                <a:latin typeface="Segoe UI"/>
                <a:cs typeface="Segoe UI"/>
              </a:rPr>
              <a:t>= </a:t>
            </a:r>
            <a:r>
              <a:rPr sz="1575" spc="75" baseline="2645" dirty="0">
                <a:latin typeface="Segoe UI"/>
                <a:cs typeface="Segoe UI"/>
              </a:rPr>
              <a:t>12+</a:t>
            </a:r>
            <a:r>
              <a:rPr sz="1575" spc="-225" baseline="2645" dirty="0">
                <a:latin typeface="Segoe UI"/>
                <a:cs typeface="Segoe UI"/>
              </a:rPr>
              <a:t> </a:t>
            </a:r>
            <a:r>
              <a:rPr sz="1725" spc="22" baseline="33816" dirty="0">
                <a:latin typeface="Symbol"/>
                <a:cs typeface="Symbol"/>
              </a:rPr>
              <a:t></a:t>
            </a:r>
            <a:endParaRPr sz="1725" baseline="33816">
              <a:latin typeface="Symbol"/>
              <a:cs typeface="Symbol"/>
            </a:endParaRPr>
          </a:p>
        </p:txBody>
      </p:sp>
      <p:sp>
        <p:nvSpPr>
          <p:cNvPr id="11" name="object 11"/>
          <p:cNvSpPr txBox="1"/>
          <p:nvPr/>
        </p:nvSpPr>
        <p:spPr>
          <a:xfrm>
            <a:off x="3079821" y="6968224"/>
            <a:ext cx="1342390" cy="201930"/>
          </a:xfrm>
          <a:prstGeom prst="rect">
            <a:avLst/>
          </a:prstGeom>
        </p:spPr>
        <p:txBody>
          <a:bodyPr vert="horz" wrap="square" lIns="0" tIns="13335" rIns="0" bIns="0" rtlCol="0">
            <a:spAutoFit/>
          </a:bodyPr>
          <a:lstStyle/>
          <a:p>
            <a:pPr marL="38100">
              <a:lnSpc>
                <a:spcPct val="100000"/>
              </a:lnSpc>
              <a:spcBef>
                <a:spcPts val="105"/>
              </a:spcBef>
            </a:pPr>
            <a:r>
              <a:rPr sz="1725" spc="52" baseline="31400" dirty="0">
                <a:latin typeface="Symbol"/>
                <a:cs typeface="Symbol"/>
              </a:rPr>
              <a:t></a:t>
            </a:r>
            <a:r>
              <a:rPr sz="1050" spc="35" dirty="0">
                <a:latin typeface="Segoe UI"/>
                <a:cs typeface="Segoe UI"/>
              </a:rPr>
              <a:t>×(13-12)</a:t>
            </a:r>
            <a:r>
              <a:rPr sz="1050" spc="-150" dirty="0">
                <a:latin typeface="Segoe UI"/>
                <a:cs typeface="Segoe UI"/>
              </a:rPr>
              <a:t> </a:t>
            </a:r>
            <a:r>
              <a:rPr sz="1050" spc="30" dirty="0">
                <a:latin typeface="Segoe UI"/>
                <a:cs typeface="Segoe UI"/>
              </a:rPr>
              <a:t>=</a:t>
            </a:r>
            <a:r>
              <a:rPr sz="1050" spc="-200" dirty="0">
                <a:latin typeface="Segoe UI"/>
                <a:cs typeface="Segoe UI"/>
              </a:rPr>
              <a:t> </a:t>
            </a:r>
            <a:r>
              <a:rPr sz="1050" spc="45" dirty="0">
                <a:latin typeface="Segoe UI"/>
                <a:cs typeface="Segoe UI"/>
              </a:rPr>
              <a:t>12+0.42</a:t>
            </a:r>
            <a:endParaRPr sz="1050">
              <a:latin typeface="Segoe UI"/>
              <a:cs typeface="Segoe UI"/>
            </a:endParaRPr>
          </a:p>
        </p:txBody>
      </p:sp>
      <p:sp>
        <p:nvSpPr>
          <p:cNvPr id="12" name="object 12"/>
          <p:cNvSpPr txBox="1"/>
          <p:nvPr/>
        </p:nvSpPr>
        <p:spPr>
          <a:xfrm>
            <a:off x="2326813" y="7084645"/>
            <a:ext cx="887730" cy="201930"/>
          </a:xfrm>
          <a:prstGeom prst="rect">
            <a:avLst/>
          </a:prstGeom>
        </p:spPr>
        <p:txBody>
          <a:bodyPr vert="horz" wrap="square" lIns="0" tIns="13335" rIns="0" bIns="0" rtlCol="0">
            <a:spAutoFit/>
          </a:bodyPr>
          <a:lstStyle/>
          <a:p>
            <a:pPr marL="38100">
              <a:lnSpc>
                <a:spcPct val="100000"/>
              </a:lnSpc>
              <a:spcBef>
                <a:spcPts val="105"/>
              </a:spcBef>
            </a:pPr>
            <a:r>
              <a:rPr sz="1725" spc="-322" baseline="21739" dirty="0">
                <a:latin typeface="Symbol"/>
                <a:cs typeface="Symbol"/>
              </a:rPr>
              <a:t></a:t>
            </a:r>
            <a:r>
              <a:rPr sz="1725" spc="-322" baseline="-7246" dirty="0">
                <a:latin typeface="Symbol"/>
                <a:cs typeface="Symbol"/>
              </a:rPr>
              <a:t></a:t>
            </a:r>
            <a:r>
              <a:rPr sz="1725" spc="-322" baseline="-7246" dirty="0">
                <a:latin typeface="Times New Roman"/>
                <a:cs typeface="Times New Roman"/>
              </a:rPr>
              <a:t> </a:t>
            </a:r>
            <a:r>
              <a:rPr sz="1050" spc="30" dirty="0">
                <a:latin typeface="Segoe UI"/>
                <a:cs typeface="Segoe UI"/>
              </a:rPr>
              <a:t>85+116.60</a:t>
            </a:r>
            <a:r>
              <a:rPr sz="1050" spc="-204" dirty="0">
                <a:latin typeface="Segoe UI"/>
                <a:cs typeface="Segoe UI"/>
              </a:rPr>
              <a:t> </a:t>
            </a:r>
            <a:r>
              <a:rPr sz="1725" spc="-322" baseline="21739" dirty="0">
                <a:latin typeface="Symbol"/>
                <a:cs typeface="Symbol"/>
              </a:rPr>
              <a:t></a:t>
            </a:r>
            <a:r>
              <a:rPr sz="1725" spc="-322" baseline="-7246" dirty="0">
                <a:latin typeface="Symbol"/>
                <a:cs typeface="Symbol"/>
              </a:rPr>
              <a:t></a:t>
            </a:r>
            <a:endParaRPr sz="1725" baseline="-7246">
              <a:latin typeface="Symbol"/>
              <a:cs typeface="Symbol"/>
            </a:endParaRPr>
          </a:p>
        </p:txBody>
      </p:sp>
      <p:sp>
        <p:nvSpPr>
          <p:cNvPr id="13" name="object 13"/>
          <p:cNvSpPr txBox="1"/>
          <p:nvPr/>
        </p:nvSpPr>
        <p:spPr>
          <a:xfrm>
            <a:off x="1267453" y="7381747"/>
            <a:ext cx="1301115" cy="193675"/>
          </a:xfrm>
          <a:prstGeom prst="rect">
            <a:avLst/>
          </a:prstGeom>
        </p:spPr>
        <p:txBody>
          <a:bodyPr vert="horz" wrap="square" lIns="0" tIns="12700" rIns="0" bIns="0" rtlCol="0">
            <a:spAutoFit/>
          </a:bodyPr>
          <a:lstStyle/>
          <a:p>
            <a:pPr marL="12700">
              <a:lnSpc>
                <a:spcPct val="100000"/>
              </a:lnSpc>
              <a:spcBef>
                <a:spcPts val="100"/>
              </a:spcBef>
              <a:tabLst>
                <a:tab pos="675005" algn="l"/>
              </a:tabLst>
            </a:pPr>
            <a:r>
              <a:rPr sz="1650" spc="-7" baseline="5050" dirty="0">
                <a:latin typeface="Segoe UI"/>
                <a:cs typeface="Segoe UI"/>
              </a:rPr>
              <a:t>IRR</a:t>
            </a:r>
            <a:r>
              <a:rPr sz="700" spc="-5" dirty="0">
                <a:latin typeface="Segoe UI"/>
                <a:cs typeface="Segoe UI"/>
              </a:rPr>
              <a:t>A	</a:t>
            </a:r>
            <a:r>
              <a:rPr sz="1650" baseline="5050" dirty="0">
                <a:latin typeface="Segoe UI"/>
                <a:cs typeface="Segoe UI"/>
              </a:rPr>
              <a:t>=</a:t>
            </a:r>
            <a:r>
              <a:rPr sz="1650" spc="-75" baseline="5050" dirty="0">
                <a:latin typeface="Segoe UI"/>
                <a:cs typeface="Segoe UI"/>
              </a:rPr>
              <a:t> </a:t>
            </a:r>
            <a:r>
              <a:rPr sz="1650" spc="-7" baseline="5050" dirty="0">
                <a:latin typeface="Segoe UI"/>
                <a:cs typeface="Segoe UI"/>
              </a:rPr>
              <a:t>12.42%.</a:t>
            </a:r>
            <a:endParaRPr sz="1650" baseline="5050">
              <a:latin typeface="Segoe UI"/>
              <a:cs typeface="Segoe UI"/>
            </a:endParaRPr>
          </a:p>
        </p:txBody>
      </p:sp>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 name="object 3"/>
          <p:cNvSpPr txBox="1"/>
          <p:nvPr/>
        </p:nvSpPr>
        <p:spPr>
          <a:xfrm>
            <a:off x="5091176" y="746251"/>
            <a:ext cx="316865" cy="193675"/>
          </a:xfrm>
          <a:prstGeom prst="rect">
            <a:avLst/>
          </a:prstGeom>
        </p:spPr>
        <p:txBody>
          <a:bodyPr vert="horz" wrap="square" lIns="0" tIns="12700" rIns="0" bIns="0" rtlCol="0">
            <a:spAutoFit/>
          </a:bodyPr>
          <a:lstStyle/>
          <a:p>
            <a:pPr marL="12700">
              <a:lnSpc>
                <a:spcPct val="100000"/>
              </a:lnSpc>
              <a:spcBef>
                <a:spcPts val="100"/>
              </a:spcBef>
            </a:pPr>
            <a:r>
              <a:rPr sz="1100" b="1" spc="25" dirty="0">
                <a:solidFill>
                  <a:srgbClr val="FFFFFF"/>
                </a:solidFill>
                <a:latin typeface="Segoe UI"/>
                <a:cs typeface="Segoe UI"/>
              </a:rPr>
              <a:t>7</a:t>
            </a:r>
            <a:r>
              <a:rPr sz="1100" b="1" spc="10" dirty="0">
                <a:solidFill>
                  <a:srgbClr val="FFFFFF"/>
                </a:solidFill>
                <a:latin typeface="Segoe UI"/>
                <a:cs typeface="Segoe UI"/>
              </a:rPr>
              <a:t>.</a:t>
            </a:r>
            <a:r>
              <a:rPr sz="1100" b="1" spc="25" dirty="0">
                <a:solidFill>
                  <a:srgbClr val="FFFFFF"/>
                </a:solidFill>
                <a:latin typeface="Segoe UI"/>
                <a:cs typeface="Segoe UI"/>
              </a:rPr>
              <a:t>59</a:t>
            </a:r>
            <a:endParaRPr sz="1100">
              <a:latin typeface="Segoe UI"/>
              <a:cs typeface="Segoe UI"/>
            </a:endParaRPr>
          </a:p>
        </p:txBody>
      </p:sp>
      <p:sp>
        <p:nvSpPr>
          <p:cNvPr id="5" name="object 5"/>
          <p:cNvSpPr txBox="1"/>
          <p:nvPr/>
        </p:nvSpPr>
        <p:spPr>
          <a:xfrm>
            <a:off x="1267460" y="1276603"/>
            <a:ext cx="280670" cy="193675"/>
          </a:xfrm>
          <a:prstGeom prst="rect">
            <a:avLst/>
          </a:prstGeom>
        </p:spPr>
        <p:txBody>
          <a:bodyPr vert="horz" wrap="square" lIns="0" tIns="12700" rIns="0" bIns="0" rtlCol="0">
            <a:spAutoFit/>
          </a:bodyPr>
          <a:lstStyle/>
          <a:p>
            <a:pPr marL="12700">
              <a:lnSpc>
                <a:spcPct val="100000"/>
              </a:lnSpc>
              <a:spcBef>
                <a:spcPts val="100"/>
              </a:spcBef>
            </a:pPr>
            <a:r>
              <a:rPr sz="1650" spc="-15" baseline="5050" dirty="0">
                <a:latin typeface="Segoe UI"/>
                <a:cs typeface="Segoe UI"/>
              </a:rPr>
              <a:t>I</a:t>
            </a:r>
            <a:r>
              <a:rPr sz="1650" spc="-7" baseline="5050" dirty="0">
                <a:latin typeface="Segoe UI"/>
                <a:cs typeface="Segoe UI"/>
              </a:rPr>
              <a:t>RR</a:t>
            </a:r>
            <a:r>
              <a:rPr sz="700" spc="-5" dirty="0">
                <a:latin typeface="Segoe UI"/>
                <a:cs typeface="Segoe UI"/>
              </a:rPr>
              <a:t>B</a:t>
            </a:r>
            <a:endParaRPr sz="700">
              <a:latin typeface="Segoe UI"/>
              <a:cs typeface="Segoe UI"/>
            </a:endParaRPr>
          </a:p>
        </p:txBody>
      </p:sp>
      <p:graphicFrame>
        <p:nvGraphicFramePr>
          <p:cNvPr id="6" name="object 6"/>
          <p:cNvGraphicFramePr>
            <a:graphicFrameLocks noGrp="1"/>
          </p:cNvGraphicFramePr>
          <p:nvPr/>
        </p:nvGraphicFramePr>
        <p:xfrm>
          <a:off x="1197863" y="1531619"/>
          <a:ext cx="4742814" cy="3555483"/>
        </p:xfrm>
        <a:graphic>
          <a:graphicData uri="http://schemas.openxmlformats.org/drawingml/2006/table">
            <a:tbl>
              <a:tblPr firstRow="1" bandRow="1">
                <a:tableStyleId>{2D5ABB26-0587-4C30-8999-92F81FD0307C}</a:tableStyleId>
              </a:tblPr>
              <a:tblGrid>
                <a:gridCol w="742315">
                  <a:extLst>
                    <a:ext uri="{9D8B030D-6E8A-4147-A177-3AD203B41FA5}">
                      <a16:colId xmlns:a16="http://schemas.microsoft.com/office/drawing/2014/main" val="20000"/>
                    </a:ext>
                  </a:extLst>
                </a:gridCol>
                <a:gridCol w="685800">
                  <a:extLst>
                    <a:ext uri="{9D8B030D-6E8A-4147-A177-3AD203B41FA5}">
                      <a16:colId xmlns:a16="http://schemas.microsoft.com/office/drawing/2014/main" val="20001"/>
                    </a:ext>
                  </a:extLst>
                </a:gridCol>
                <a:gridCol w="972185">
                  <a:extLst>
                    <a:ext uri="{9D8B030D-6E8A-4147-A177-3AD203B41FA5}">
                      <a16:colId xmlns:a16="http://schemas.microsoft.com/office/drawing/2014/main" val="20002"/>
                    </a:ext>
                  </a:extLst>
                </a:gridCol>
                <a:gridCol w="800100">
                  <a:extLst>
                    <a:ext uri="{9D8B030D-6E8A-4147-A177-3AD203B41FA5}">
                      <a16:colId xmlns:a16="http://schemas.microsoft.com/office/drawing/2014/main" val="20003"/>
                    </a:ext>
                  </a:extLst>
                </a:gridCol>
                <a:gridCol w="800100">
                  <a:extLst>
                    <a:ext uri="{9D8B030D-6E8A-4147-A177-3AD203B41FA5}">
                      <a16:colId xmlns:a16="http://schemas.microsoft.com/office/drawing/2014/main" val="20004"/>
                    </a:ext>
                  </a:extLst>
                </a:gridCol>
                <a:gridCol w="742314">
                  <a:extLst>
                    <a:ext uri="{9D8B030D-6E8A-4147-A177-3AD203B41FA5}">
                      <a16:colId xmlns:a16="http://schemas.microsoft.com/office/drawing/2014/main" val="20005"/>
                    </a:ext>
                  </a:extLst>
                </a:gridCol>
              </a:tblGrid>
              <a:tr h="640079">
                <a:tc>
                  <a:txBody>
                    <a:bodyPr/>
                    <a:lstStyle/>
                    <a:p>
                      <a:pPr algn="ctr">
                        <a:lnSpc>
                          <a:spcPct val="100000"/>
                        </a:lnSpc>
                        <a:spcBef>
                          <a:spcPts val="300"/>
                        </a:spcBef>
                      </a:pPr>
                      <a:r>
                        <a:rPr sz="1200" b="1" spc="15" dirty="0">
                          <a:solidFill>
                            <a:srgbClr val="00A650"/>
                          </a:solidFill>
                          <a:latin typeface="Segoe UI"/>
                          <a:cs typeface="Segoe UI"/>
                        </a:rPr>
                        <a:t>Year</a:t>
                      </a:r>
                      <a:endParaRPr sz="1200">
                        <a:latin typeface="Segoe UI"/>
                        <a:cs typeface="Segoe UI"/>
                      </a:endParaRPr>
                    </a:p>
                  </a:txBody>
                  <a:tcPr marL="0" marR="0" marT="38100"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C2D69B"/>
                    </a:solidFill>
                  </a:tcPr>
                </a:tc>
                <a:tc>
                  <a:txBody>
                    <a:bodyPr/>
                    <a:lstStyle/>
                    <a:p>
                      <a:pPr marL="191770" marR="175260" indent="-9525" algn="just">
                        <a:lnSpc>
                          <a:spcPct val="118600"/>
                        </a:lnSpc>
                        <a:spcBef>
                          <a:spcPts val="45"/>
                        </a:spcBef>
                      </a:pPr>
                      <a:r>
                        <a:rPr sz="1100" b="1" spc="15" dirty="0">
                          <a:solidFill>
                            <a:srgbClr val="00A650"/>
                          </a:solidFill>
                          <a:latin typeface="Segoe UI"/>
                          <a:cs typeface="Segoe UI"/>
                        </a:rPr>
                        <a:t>C</a:t>
                      </a:r>
                      <a:r>
                        <a:rPr sz="1100" b="1" spc="25" dirty="0">
                          <a:solidFill>
                            <a:srgbClr val="00A650"/>
                          </a:solidFill>
                          <a:latin typeface="Segoe UI"/>
                          <a:cs typeface="Segoe UI"/>
                        </a:rPr>
                        <a:t>a</a:t>
                      </a:r>
                      <a:r>
                        <a:rPr sz="1100" b="1" spc="15" dirty="0">
                          <a:solidFill>
                            <a:srgbClr val="00A650"/>
                          </a:solidFill>
                          <a:latin typeface="Segoe UI"/>
                          <a:cs typeface="Segoe UI"/>
                        </a:rPr>
                        <a:t>sh  </a:t>
                      </a:r>
                      <a:r>
                        <a:rPr sz="1100" b="1" spc="20" dirty="0">
                          <a:solidFill>
                            <a:srgbClr val="00A650"/>
                          </a:solidFill>
                          <a:latin typeface="Segoe UI"/>
                          <a:cs typeface="Segoe UI"/>
                        </a:rPr>
                        <a:t>flow  </a:t>
                      </a:r>
                      <a:r>
                        <a:rPr sz="1100" b="1" spc="-15" dirty="0">
                          <a:solidFill>
                            <a:srgbClr val="00A650"/>
                          </a:solidFill>
                          <a:latin typeface="Segoe UI"/>
                          <a:cs typeface="Segoe UI"/>
                        </a:rPr>
                        <a:t>(</a:t>
                      </a:r>
                      <a:r>
                        <a:rPr sz="1100" b="1" spc="-15" dirty="0">
                          <a:solidFill>
                            <a:srgbClr val="00A650"/>
                          </a:solidFill>
                          <a:latin typeface="Trebuchet MS"/>
                          <a:cs typeface="Trebuchet MS"/>
                        </a:rPr>
                        <a:t>`</a:t>
                      </a:r>
                      <a:r>
                        <a:rPr sz="1100" b="1" spc="-15" dirty="0">
                          <a:solidFill>
                            <a:srgbClr val="00A650"/>
                          </a:solidFill>
                          <a:latin typeface="Segoe UI"/>
                          <a:cs typeface="Segoe UI"/>
                        </a:rPr>
                        <a:t>)</a:t>
                      </a:r>
                      <a:endParaRPr sz="1100">
                        <a:latin typeface="Segoe UI"/>
                        <a:cs typeface="Segoe UI"/>
                      </a:endParaRPr>
                    </a:p>
                  </a:txBody>
                  <a:tcPr marL="0" marR="0" marT="5715"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C2D69B"/>
                    </a:solidFill>
                  </a:tcPr>
                </a:tc>
                <a:tc>
                  <a:txBody>
                    <a:bodyPr/>
                    <a:lstStyle/>
                    <a:p>
                      <a:pPr algn="ctr">
                        <a:lnSpc>
                          <a:spcPct val="100000"/>
                        </a:lnSpc>
                        <a:spcBef>
                          <a:spcPts val="290"/>
                        </a:spcBef>
                      </a:pPr>
                      <a:r>
                        <a:rPr sz="1100" b="1" spc="15" dirty="0">
                          <a:solidFill>
                            <a:srgbClr val="00A650"/>
                          </a:solidFill>
                          <a:latin typeface="Segoe UI"/>
                          <a:cs typeface="Segoe UI"/>
                        </a:rPr>
                        <a:t>10%</a:t>
                      </a:r>
                      <a:endParaRPr sz="1100">
                        <a:latin typeface="Segoe UI"/>
                        <a:cs typeface="Segoe UI"/>
                      </a:endParaRPr>
                    </a:p>
                    <a:p>
                      <a:pPr marL="193040" marR="186690" algn="ctr">
                        <a:lnSpc>
                          <a:spcPct val="110900"/>
                        </a:lnSpc>
                      </a:pPr>
                      <a:r>
                        <a:rPr sz="1100" b="1" spc="20" dirty="0">
                          <a:solidFill>
                            <a:srgbClr val="00A650"/>
                          </a:solidFill>
                          <a:latin typeface="Segoe UI"/>
                          <a:cs typeface="Segoe UI"/>
                        </a:rPr>
                        <a:t>di</a:t>
                      </a:r>
                      <a:r>
                        <a:rPr sz="1100" b="1" spc="15" dirty="0">
                          <a:solidFill>
                            <a:srgbClr val="00A650"/>
                          </a:solidFill>
                          <a:latin typeface="Segoe UI"/>
                          <a:cs typeface="Segoe UI"/>
                        </a:rPr>
                        <a:t>s</a:t>
                      </a:r>
                      <a:r>
                        <a:rPr sz="1100" b="1" spc="20" dirty="0">
                          <a:solidFill>
                            <a:srgbClr val="00A650"/>
                          </a:solidFill>
                          <a:latin typeface="Segoe UI"/>
                          <a:cs typeface="Segoe UI"/>
                        </a:rPr>
                        <a:t>c</a:t>
                      </a:r>
                      <a:r>
                        <a:rPr sz="1100" b="1" spc="5" dirty="0">
                          <a:solidFill>
                            <a:srgbClr val="00A650"/>
                          </a:solidFill>
                          <a:latin typeface="Segoe UI"/>
                          <a:cs typeface="Segoe UI"/>
                        </a:rPr>
                        <a:t>o</a:t>
                      </a:r>
                      <a:r>
                        <a:rPr sz="1100" b="1" spc="15" dirty="0">
                          <a:solidFill>
                            <a:srgbClr val="00A650"/>
                          </a:solidFill>
                          <a:latin typeface="Segoe UI"/>
                          <a:cs typeface="Segoe UI"/>
                        </a:rPr>
                        <a:t>unt  factor</a:t>
                      </a:r>
                      <a:endParaRPr sz="1100">
                        <a:latin typeface="Segoe UI"/>
                        <a:cs typeface="Segoe UI"/>
                      </a:endParaRPr>
                    </a:p>
                  </a:txBody>
                  <a:tcPr marL="0" marR="0" marT="36830"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C2D69B"/>
                    </a:solidFill>
                  </a:tcPr>
                </a:tc>
                <a:tc>
                  <a:txBody>
                    <a:bodyPr/>
                    <a:lstStyle/>
                    <a:p>
                      <a:pPr marL="141605" marR="142240" algn="ctr">
                        <a:lnSpc>
                          <a:spcPct val="118600"/>
                        </a:lnSpc>
                        <a:spcBef>
                          <a:spcPts val="45"/>
                        </a:spcBef>
                      </a:pPr>
                      <a:r>
                        <a:rPr sz="1100" b="1" spc="15" dirty="0">
                          <a:solidFill>
                            <a:srgbClr val="00A650"/>
                          </a:solidFill>
                          <a:latin typeface="Segoe UI"/>
                          <a:cs typeface="Segoe UI"/>
                        </a:rPr>
                        <a:t>Pr</a:t>
                      </a:r>
                      <a:r>
                        <a:rPr sz="1100" b="1" spc="25" dirty="0">
                          <a:solidFill>
                            <a:srgbClr val="00A650"/>
                          </a:solidFill>
                          <a:latin typeface="Segoe UI"/>
                          <a:cs typeface="Segoe UI"/>
                        </a:rPr>
                        <a:t>e</a:t>
                      </a:r>
                      <a:r>
                        <a:rPr sz="1100" b="1" spc="15" dirty="0">
                          <a:solidFill>
                            <a:srgbClr val="00A650"/>
                          </a:solidFill>
                          <a:latin typeface="Segoe UI"/>
                          <a:cs typeface="Segoe UI"/>
                        </a:rPr>
                        <a:t>s</a:t>
                      </a:r>
                      <a:r>
                        <a:rPr sz="1100" b="1" spc="10" dirty="0">
                          <a:solidFill>
                            <a:srgbClr val="00A650"/>
                          </a:solidFill>
                          <a:latin typeface="Segoe UI"/>
                          <a:cs typeface="Segoe UI"/>
                        </a:rPr>
                        <a:t>e</a:t>
                      </a:r>
                      <a:r>
                        <a:rPr sz="1100" b="1" spc="15" dirty="0">
                          <a:solidFill>
                            <a:srgbClr val="00A650"/>
                          </a:solidFill>
                          <a:latin typeface="Segoe UI"/>
                          <a:cs typeface="Segoe UI"/>
                        </a:rPr>
                        <a:t>n</a:t>
                      </a:r>
                      <a:r>
                        <a:rPr sz="1100" b="1" dirty="0">
                          <a:solidFill>
                            <a:srgbClr val="00A650"/>
                          </a:solidFill>
                          <a:latin typeface="Segoe UI"/>
                          <a:cs typeface="Segoe UI"/>
                        </a:rPr>
                        <a:t>t  </a:t>
                      </a:r>
                      <a:r>
                        <a:rPr sz="1100" b="1" spc="10" dirty="0">
                          <a:solidFill>
                            <a:srgbClr val="00A650"/>
                          </a:solidFill>
                          <a:latin typeface="Segoe UI"/>
                          <a:cs typeface="Segoe UI"/>
                        </a:rPr>
                        <a:t>value  </a:t>
                      </a:r>
                      <a:r>
                        <a:rPr sz="1100" b="1" spc="-15" dirty="0">
                          <a:solidFill>
                            <a:srgbClr val="00A650"/>
                          </a:solidFill>
                          <a:latin typeface="Segoe UI"/>
                          <a:cs typeface="Segoe UI"/>
                        </a:rPr>
                        <a:t>(</a:t>
                      </a:r>
                      <a:r>
                        <a:rPr sz="1100" b="1" spc="-15" dirty="0">
                          <a:solidFill>
                            <a:srgbClr val="00A650"/>
                          </a:solidFill>
                          <a:latin typeface="Trebuchet MS"/>
                          <a:cs typeface="Trebuchet MS"/>
                        </a:rPr>
                        <a:t>`</a:t>
                      </a:r>
                      <a:r>
                        <a:rPr sz="1100" b="1" spc="-15" dirty="0">
                          <a:solidFill>
                            <a:srgbClr val="00A650"/>
                          </a:solidFill>
                          <a:latin typeface="Segoe UI"/>
                          <a:cs typeface="Segoe UI"/>
                        </a:rPr>
                        <a:t>)</a:t>
                      </a:r>
                      <a:endParaRPr sz="1100">
                        <a:latin typeface="Segoe UI"/>
                        <a:cs typeface="Segoe UI"/>
                      </a:endParaRPr>
                    </a:p>
                  </a:txBody>
                  <a:tcPr marL="0" marR="0" marT="5715"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C2D69B"/>
                    </a:solidFill>
                  </a:tcPr>
                </a:tc>
                <a:tc>
                  <a:txBody>
                    <a:bodyPr/>
                    <a:lstStyle/>
                    <a:p>
                      <a:pPr algn="ctr">
                        <a:lnSpc>
                          <a:spcPct val="100000"/>
                        </a:lnSpc>
                        <a:spcBef>
                          <a:spcPts val="290"/>
                        </a:spcBef>
                      </a:pPr>
                      <a:r>
                        <a:rPr sz="1100" b="1" spc="15" dirty="0">
                          <a:solidFill>
                            <a:srgbClr val="00A650"/>
                          </a:solidFill>
                          <a:latin typeface="Segoe UI"/>
                          <a:cs typeface="Segoe UI"/>
                        </a:rPr>
                        <a:t>20%</a:t>
                      </a:r>
                      <a:endParaRPr sz="1100">
                        <a:latin typeface="Segoe UI"/>
                        <a:cs typeface="Segoe UI"/>
                      </a:endParaRPr>
                    </a:p>
                    <a:p>
                      <a:pPr marL="104775" marR="102870" algn="ctr">
                        <a:lnSpc>
                          <a:spcPct val="110900"/>
                        </a:lnSpc>
                      </a:pPr>
                      <a:r>
                        <a:rPr sz="1100" b="1" spc="20" dirty="0">
                          <a:solidFill>
                            <a:srgbClr val="00A650"/>
                          </a:solidFill>
                          <a:latin typeface="Segoe UI"/>
                          <a:cs typeface="Segoe UI"/>
                        </a:rPr>
                        <a:t>di</a:t>
                      </a:r>
                      <a:r>
                        <a:rPr sz="1100" b="1" spc="15" dirty="0">
                          <a:solidFill>
                            <a:srgbClr val="00A650"/>
                          </a:solidFill>
                          <a:latin typeface="Segoe UI"/>
                          <a:cs typeface="Segoe UI"/>
                        </a:rPr>
                        <a:t>s</a:t>
                      </a:r>
                      <a:r>
                        <a:rPr sz="1100" b="1" spc="20" dirty="0">
                          <a:solidFill>
                            <a:srgbClr val="00A650"/>
                          </a:solidFill>
                          <a:latin typeface="Segoe UI"/>
                          <a:cs typeface="Segoe UI"/>
                        </a:rPr>
                        <a:t>c</a:t>
                      </a:r>
                      <a:r>
                        <a:rPr sz="1100" b="1" spc="5" dirty="0">
                          <a:solidFill>
                            <a:srgbClr val="00A650"/>
                          </a:solidFill>
                          <a:latin typeface="Segoe UI"/>
                          <a:cs typeface="Segoe UI"/>
                        </a:rPr>
                        <a:t>o</a:t>
                      </a:r>
                      <a:r>
                        <a:rPr sz="1100" b="1" spc="15" dirty="0">
                          <a:solidFill>
                            <a:srgbClr val="00A650"/>
                          </a:solidFill>
                          <a:latin typeface="Segoe UI"/>
                          <a:cs typeface="Segoe UI"/>
                        </a:rPr>
                        <a:t>unt  factor</a:t>
                      </a:r>
                      <a:endParaRPr sz="1100">
                        <a:latin typeface="Segoe UI"/>
                        <a:cs typeface="Segoe UI"/>
                      </a:endParaRPr>
                    </a:p>
                  </a:txBody>
                  <a:tcPr marL="0" marR="0" marT="36830"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C2D69B"/>
                    </a:solidFill>
                  </a:tcPr>
                </a:tc>
                <a:tc>
                  <a:txBody>
                    <a:bodyPr/>
                    <a:lstStyle/>
                    <a:p>
                      <a:pPr marL="77470" marR="73025" indent="36195">
                        <a:lnSpc>
                          <a:spcPct val="110900"/>
                        </a:lnSpc>
                        <a:spcBef>
                          <a:spcPts val="145"/>
                        </a:spcBef>
                      </a:pPr>
                      <a:r>
                        <a:rPr sz="1100" b="1" spc="15" dirty="0">
                          <a:solidFill>
                            <a:srgbClr val="00A650"/>
                          </a:solidFill>
                          <a:latin typeface="Segoe UI"/>
                          <a:cs typeface="Segoe UI"/>
                        </a:rPr>
                        <a:t>Present  </a:t>
                      </a:r>
                      <a:r>
                        <a:rPr sz="1100" b="1" spc="10" dirty="0">
                          <a:solidFill>
                            <a:srgbClr val="00A650"/>
                          </a:solidFill>
                          <a:latin typeface="Segoe UI"/>
                          <a:cs typeface="Segoe UI"/>
                        </a:rPr>
                        <a:t>value</a:t>
                      </a:r>
                      <a:r>
                        <a:rPr sz="1100" b="1" spc="-35" dirty="0">
                          <a:solidFill>
                            <a:srgbClr val="00A650"/>
                          </a:solidFill>
                          <a:latin typeface="Segoe UI"/>
                          <a:cs typeface="Segoe UI"/>
                        </a:rPr>
                        <a:t> </a:t>
                      </a:r>
                      <a:r>
                        <a:rPr sz="1100" b="1" spc="-20" dirty="0">
                          <a:solidFill>
                            <a:srgbClr val="00A650"/>
                          </a:solidFill>
                          <a:latin typeface="Segoe UI"/>
                          <a:cs typeface="Segoe UI"/>
                        </a:rPr>
                        <a:t>(</a:t>
                      </a:r>
                      <a:r>
                        <a:rPr sz="1100" b="1" spc="-20" dirty="0">
                          <a:solidFill>
                            <a:srgbClr val="00A650"/>
                          </a:solidFill>
                          <a:latin typeface="Trebuchet MS"/>
                          <a:cs typeface="Trebuchet MS"/>
                        </a:rPr>
                        <a:t>`</a:t>
                      </a:r>
                      <a:r>
                        <a:rPr sz="1100" b="1" spc="-20" dirty="0">
                          <a:solidFill>
                            <a:srgbClr val="00A650"/>
                          </a:solidFill>
                          <a:latin typeface="Segoe UI"/>
                          <a:cs typeface="Segoe UI"/>
                        </a:rPr>
                        <a:t>)</a:t>
                      </a:r>
                      <a:endParaRPr sz="1100">
                        <a:latin typeface="Segoe UI"/>
                        <a:cs typeface="Segoe UI"/>
                      </a:endParaRPr>
                    </a:p>
                  </a:txBody>
                  <a:tcPr marL="0" marR="0" marT="18415"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C2D69B"/>
                    </a:solidFill>
                  </a:tcPr>
                </a:tc>
                <a:extLst>
                  <a:ext uri="{0D108BD9-81ED-4DB2-BD59-A6C34878D82A}">
                    <a16:rowId xmlns:a16="http://schemas.microsoft.com/office/drawing/2014/main" val="10000"/>
                  </a:ext>
                </a:extLst>
              </a:tr>
              <a:tr h="243833">
                <a:tc>
                  <a:txBody>
                    <a:bodyPr/>
                    <a:lstStyle/>
                    <a:p>
                      <a:pPr algn="ctr">
                        <a:lnSpc>
                          <a:spcPct val="100000"/>
                        </a:lnSpc>
                        <a:spcBef>
                          <a:spcPts val="290"/>
                        </a:spcBef>
                      </a:pPr>
                      <a:r>
                        <a:rPr sz="1100" dirty="0">
                          <a:latin typeface="Segoe UI"/>
                          <a:cs typeface="Segoe UI"/>
                        </a:rPr>
                        <a:t>0</a:t>
                      </a:r>
                      <a:endParaRPr sz="1100">
                        <a:latin typeface="Segoe UI"/>
                        <a:cs typeface="Segoe UI"/>
                      </a:endParaRPr>
                    </a:p>
                  </a:txBody>
                  <a:tcPr marL="0" marR="0" marT="36830"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EAF1DD"/>
                    </a:solidFill>
                  </a:tcPr>
                </a:tc>
                <a:tc>
                  <a:txBody>
                    <a:bodyPr/>
                    <a:lstStyle/>
                    <a:p>
                      <a:pPr algn="ctr">
                        <a:lnSpc>
                          <a:spcPct val="100000"/>
                        </a:lnSpc>
                        <a:spcBef>
                          <a:spcPts val="290"/>
                        </a:spcBef>
                      </a:pPr>
                      <a:r>
                        <a:rPr sz="1100" spc="15" dirty="0">
                          <a:latin typeface="Segoe UI"/>
                          <a:cs typeface="Segoe UI"/>
                        </a:rPr>
                        <a:t>(5,000)</a:t>
                      </a:r>
                      <a:endParaRPr sz="1100">
                        <a:latin typeface="Segoe UI"/>
                        <a:cs typeface="Segoe UI"/>
                      </a:endParaRPr>
                    </a:p>
                  </a:txBody>
                  <a:tcPr marL="0" marR="0" marT="36830"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EAF1DD"/>
                    </a:solidFill>
                  </a:tcPr>
                </a:tc>
                <a:tc>
                  <a:txBody>
                    <a:bodyPr/>
                    <a:lstStyle/>
                    <a:p>
                      <a:pPr algn="ctr">
                        <a:lnSpc>
                          <a:spcPct val="100000"/>
                        </a:lnSpc>
                        <a:spcBef>
                          <a:spcPts val="290"/>
                        </a:spcBef>
                      </a:pPr>
                      <a:r>
                        <a:rPr sz="1100" spc="15" dirty="0">
                          <a:latin typeface="Segoe UI"/>
                          <a:cs typeface="Segoe UI"/>
                        </a:rPr>
                        <a:t>1.000</a:t>
                      </a:r>
                      <a:endParaRPr sz="1100">
                        <a:latin typeface="Segoe UI"/>
                        <a:cs typeface="Segoe UI"/>
                      </a:endParaRPr>
                    </a:p>
                  </a:txBody>
                  <a:tcPr marL="0" marR="0" marT="36830"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EAF1DD"/>
                    </a:solidFill>
                  </a:tcPr>
                </a:tc>
                <a:tc>
                  <a:txBody>
                    <a:bodyPr/>
                    <a:lstStyle/>
                    <a:p>
                      <a:pPr marR="178435" algn="r">
                        <a:lnSpc>
                          <a:spcPct val="100000"/>
                        </a:lnSpc>
                        <a:spcBef>
                          <a:spcPts val="290"/>
                        </a:spcBef>
                      </a:pPr>
                      <a:r>
                        <a:rPr sz="1100" spc="10" dirty="0">
                          <a:latin typeface="Segoe UI"/>
                          <a:cs typeface="Segoe UI"/>
                        </a:rPr>
                        <a:t>(</a:t>
                      </a:r>
                      <a:r>
                        <a:rPr sz="1100" spc="25" dirty="0">
                          <a:latin typeface="Segoe UI"/>
                          <a:cs typeface="Segoe UI"/>
                        </a:rPr>
                        <a:t>5</a:t>
                      </a:r>
                      <a:r>
                        <a:rPr sz="1100" spc="10" dirty="0">
                          <a:latin typeface="Segoe UI"/>
                          <a:cs typeface="Segoe UI"/>
                        </a:rPr>
                        <a:t>,</a:t>
                      </a:r>
                      <a:r>
                        <a:rPr sz="1100" spc="15" dirty="0">
                          <a:latin typeface="Segoe UI"/>
                          <a:cs typeface="Segoe UI"/>
                        </a:rPr>
                        <a:t>00</a:t>
                      </a:r>
                      <a:r>
                        <a:rPr sz="1100" spc="25" dirty="0">
                          <a:latin typeface="Segoe UI"/>
                          <a:cs typeface="Segoe UI"/>
                        </a:rPr>
                        <a:t>0</a:t>
                      </a:r>
                      <a:r>
                        <a:rPr sz="1100" dirty="0">
                          <a:latin typeface="Segoe UI"/>
                          <a:cs typeface="Segoe UI"/>
                        </a:rPr>
                        <a:t>)</a:t>
                      </a:r>
                      <a:endParaRPr sz="1100">
                        <a:latin typeface="Segoe UI"/>
                        <a:cs typeface="Segoe UI"/>
                      </a:endParaRPr>
                    </a:p>
                  </a:txBody>
                  <a:tcPr marL="0" marR="0" marT="36830"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EAF1DD"/>
                    </a:solidFill>
                  </a:tcPr>
                </a:tc>
                <a:tc>
                  <a:txBody>
                    <a:bodyPr/>
                    <a:lstStyle/>
                    <a:p>
                      <a:pPr algn="ctr">
                        <a:lnSpc>
                          <a:spcPct val="100000"/>
                        </a:lnSpc>
                        <a:spcBef>
                          <a:spcPts val="290"/>
                        </a:spcBef>
                      </a:pPr>
                      <a:r>
                        <a:rPr sz="1100" spc="15" dirty="0">
                          <a:latin typeface="Segoe UI"/>
                          <a:cs typeface="Segoe UI"/>
                        </a:rPr>
                        <a:t>1.000</a:t>
                      </a:r>
                      <a:endParaRPr sz="1100">
                        <a:latin typeface="Segoe UI"/>
                        <a:cs typeface="Segoe UI"/>
                      </a:endParaRPr>
                    </a:p>
                  </a:txBody>
                  <a:tcPr marL="0" marR="0" marT="36830"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EAF1DD"/>
                    </a:solidFill>
                  </a:tcPr>
                </a:tc>
                <a:tc>
                  <a:txBody>
                    <a:bodyPr/>
                    <a:lstStyle/>
                    <a:p>
                      <a:pPr algn="ctr">
                        <a:lnSpc>
                          <a:spcPct val="100000"/>
                        </a:lnSpc>
                        <a:spcBef>
                          <a:spcPts val="290"/>
                        </a:spcBef>
                      </a:pPr>
                      <a:r>
                        <a:rPr sz="1100" spc="15" dirty="0">
                          <a:latin typeface="Segoe UI"/>
                          <a:cs typeface="Segoe UI"/>
                        </a:rPr>
                        <a:t>(5,000)</a:t>
                      </a:r>
                      <a:endParaRPr sz="1100">
                        <a:latin typeface="Segoe UI"/>
                        <a:cs typeface="Segoe UI"/>
                      </a:endParaRPr>
                    </a:p>
                  </a:txBody>
                  <a:tcPr marL="0" marR="0" marT="36830"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EAF1DD"/>
                    </a:solidFill>
                  </a:tcPr>
                </a:tc>
                <a:extLst>
                  <a:ext uri="{0D108BD9-81ED-4DB2-BD59-A6C34878D82A}">
                    <a16:rowId xmlns:a16="http://schemas.microsoft.com/office/drawing/2014/main" val="10001"/>
                  </a:ext>
                </a:extLst>
              </a:tr>
              <a:tr h="242316">
                <a:tc>
                  <a:txBody>
                    <a:bodyPr/>
                    <a:lstStyle/>
                    <a:p>
                      <a:pPr algn="ctr">
                        <a:lnSpc>
                          <a:spcPct val="100000"/>
                        </a:lnSpc>
                        <a:spcBef>
                          <a:spcPts val="290"/>
                        </a:spcBef>
                      </a:pPr>
                      <a:r>
                        <a:rPr sz="1100" dirty="0">
                          <a:latin typeface="Segoe UI"/>
                          <a:cs typeface="Segoe UI"/>
                        </a:rPr>
                        <a:t>1</a:t>
                      </a:r>
                      <a:endParaRPr sz="1100">
                        <a:latin typeface="Segoe UI"/>
                        <a:cs typeface="Segoe UI"/>
                      </a:endParaRPr>
                    </a:p>
                  </a:txBody>
                  <a:tcPr marL="0" marR="0" marT="36830"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EAF1DD"/>
                    </a:solidFill>
                  </a:tcPr>
                </a:tc>
                <a:tc>
                  <a:txBody>
                    <a:bodyPr/>
                    <a:lstStyle/>
                    <a:p>
                      <a:pPr algn="ctr">
                        <a:lnSpc>
                          <a:spcPct val="100000"/>
                        </a:lnSpc>
                        <a:spcBef>
                          <a:spcPts val="290"/>
                        </a:spcBef>
                      </a:pPr>
                      <a:r>
                        <a:rPr sz="1100" spc="15" dirty="0">
                          <a:latin typeface="Segoe UI"/>
                          <a:cs typeface="Segoe UI"/>
                        </a:rPr>
                        <a:t>700</a:t>
                      </a:r>
                      <a:endParaRPr sz="1100">
                        <a:latin typeface="Segoe UI"/>
                        <a:cs typeface="Segoe UI"/>
                      </a:endParaRPr>
                    </a:p>
                  </a:txBody>
                  <a:tcPr marL="0" marR="0" marT="36830"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EAF1DD"/>
                    </a:solidFill>
                  </a:tcPr>
                </a:tc>
                <a:tc>
                  <a:txBody>
                    <a:bodyPr/>
                    <a:lstStyle/>
                    <a:p>
                      <a:pPr algn="ctr">
                        <a:lnSpc>
                          <a:spcPct val="100000"/>
                        </a:lnSpc>
                        <a:spcBef>
                          <a:spcPts val="290"/>
                        </a:spcBef>
                      </a:pPr>
                      <a:r>
                        <a:rPr sz="1100" spc="15" dirty="0">
                          <a:latin typeface="Segoe UI"/>
                          <a:cs typeface="Segoe UI"/>
                        </a:rPr>
                        <a:t>0.909</a:t>
                      </a:r>
                      <a:endParaRPr sz="1100">
                        <a:latin typeface="Segoe UI"/>
                        <a:cs typeface="Segoe UI"/>
                      </a:endParaRPr>
                    </a:p>
                  </a:txBody>
                  <a:tcPr marL="0" marR="0" marT="36830"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EAF1DD"/>
                    </a:solidFill>
                  </a:tcPr>
                </a:tc>
                <a:tc>
                  <a:txBody>
                    <a:bodyPr/>
                    <a:lstStyle/>
                    <a:p>
                      <a:pPr algn="ctr">
                        <a:lnSpc>
                          <a:spcPct val="100000"/>
                        </a:lnSpc>
                        <a:spcBef>
                          <a:spcPts val="290"/>
                        </a:spcBef>
                      </a:pPr>
                      <a:r>
                        <a:rPr sz="1100" spc="15" dirty="0">
                          <a:latin typeface="Segoe UI"/>
                          <a:cs typeface="Segoe UI"/>
                        </a:rPr>
                        <a:t>636</a:t>
                      </a:r>
                      <a:endParaRPr sz="1100">
                        <a:latin typeface="Segoe UI"/>
                        <a:cs typeface="Segoe UI"/>
                      </a:endParaRPr>
                    </a:p>
                  </a:txBody>
                  <a:tcPr marL="0" marR="0" marT="36830"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EAF1DD"/>
                    </a:solidFill>
                  </a:tcPr>
                </a:tc>
                <a:tc>
                  <a:txBody>
                    <a:bodyPr/>
                    <a:lstStyle/>
                    <a:p>
                      <a:pPr algn="ctr">
                        <a:lnSpc>
                          <a:spcPct val="100000"/>
                        </a:lnSpc>
                        <a:spcBef>
                          <a:spcPts val="290"/>
                        </a:spcBef>
                      </a:pPr>
                      <a:r>
                        <a:rPr sz="1100" spc="15" dirty="0">
                          <a:latin typeface="Segoe UI"/>
                          <a:cs typeface="Segoe UI"/>
                        </a:rPr>
                        <a:t>0.833</a:t>
                      </a:r>
                      <a:endParaRPr sz="1100">
                        <a:latin typeface="Segoe UI"/>
                        <a:cs typeface="Segoe UI"/>
                      </a:endParaRPr>
                    </a:p>
                  </a:txBody>
                  <a:tcPr marL="0" marR="0" marT="36830"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EAF1DD"/>
                    </a:solidFill>
                  </a:tcPr>
                </a:tc>
                <a:tc>
                  <a:txBody>
                    <a:bodyPr/>
                    <a:lstStyle/>
                    <a:p>
                      <a:pPr algn="ctr">
                        <a:lnSpc>
                          <a:spcPct val="100000"/>
                        </a:lnSpc>
                        <a:spcBef>
                          <a:spcPts val="290"/>
                        </a:spcBef>
                      </a:pPr>
                      <a:r>
                        <a:rPr sz="1100" spc="15" dirty="0">
                          <a:latin typeface="Segoe UI"/>
                          <a:cs typeface="Segoe UI"/>
                        </a:rPr>
                        <a:t>583</a:t>
                      </a:r>
                      <a:endParaRPr sz="1100">
                        <a:latin typeface="Segoe UI"/>
                        <a:cs typeface="Segoe UI"/>
                      </a:endParaRPr>
                    </a:p>
                  </a:txBody>
                  <a:tcPr marL="0" marR="0" marT="36830"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EAF1DD"/>
                    </a:solidFill>
                  </a:tcPr>
                </a:tc>
                <a:extLst>
                  <a:ext uri="{0D108BD9-81ED-4DB2-BD59-A6C34878D82A}">
                    <a16:rowId xmlns:a16="http://schemas.microsoft.com/office/drawing/2014/main" val="10002"/>
                  </a:ext>
                </a:extLst>
              </a:tr>
              <a:tr h="242315">
                <a:tc>
                  <a:txBody>
                    <a:bodyPr/>
                    <a:lstStyle/>
                    <a:p>
                      <a:pPr algn="ctr">
                        <a:lnSpc>
                          <a:spcPct val="100000"/>
                        </a:lnSpc>
                        <a:spcBef>
                          <a:spcPts val="290"/>
                        </a:spcBef>
                      </a:pPr>
                      <a:r>
                        <a:rPr sz="1100" dirty="0">
                          <a:latin typeface="Segoe UI"/>
                          <a:cs typeface="Segoe UI"/>
                        </a:rPr>
                        <a:t>2</a:t>
                      </a:r>
                      <a:endParaRPr sz="1100">
                        <a:latin typeface="Segoe UI"/>
                        <a:cs typeface="Segoe UI"/>
                      </a:endParaRPr>
                    </a:p>
                  </a:txBody>
                  <a:tcPr marL="0" marR="0" marT="36830"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EAF1DD"/>
                    </a:solidFill>
                  </a:tcPr>
                </a:tc>
                <a:tc>
                  <a:txBody>
                    <a:bodyPr/>
                    <a:lstStyle/>
                    <a:p>
                      <a:pPr algn="ctr">
                        <a:lnSpc>
                          <a:spcPct val="100000"/>
                        </a:lnSpc>
                        <a:spcBef>
                          <a:spcPts val="290"/>
                        </a:spcBef>
                      </a:pPr>
                      <a:r>
                        <a:rPr sz="1100" spc="15" dirty="0">
                          <a:latin typeface="Segoe UI"/>
                          <a:cs typeface="Segoe UI"/>
                        </a:rPr>
                        <a:t>800</a:t>
                      </a:r>
                      <a:endParaRPr sz="1100">
                        <a:latin typeface="Segoe UI"/>
                        <a:cs typeface="Segoe UI"/>
                      </a:endParaRPr>
                    </a:p>
                  </a:txBody>
                  <a:tcPr marL="0" marR="0" marT="36830"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EAF1DD"/>
                    </a:solidFill>
                  </a:tcPr>
                </a:tc>
                <a:tc>
                  <a:txBody>
                    <a:bodyPr/>
                    <a:lstStyle/>
                    <a:p>
                      <a:pPr algn="ctr">
                        <a:lnSpc>
                          <a:spcPct val="100000"/>
                        </a:lnSpc>
                        <a:spcBef>
                          <a:spcPts val="290"/>
                        </a:spcBef>
                      </a:pPr>
                      <a:r>
                        <a:rPr sz="1100" spc="15" dirty="0">
                          <a:latin typeface="Segoe UI"/>
                          <a:cs typeface="Segoe UI"/>
                        </a:rPr>
                        <a:t>0.826</a:t>
                      </a:r>
                      <a:endParaRPr sz="1100">
                        <a:latin typeface="Segoe UI"/>
                        <a:cs typeface="Segoe UI"/>
                      </a:endParaRPr>
                    </a:p>
                  </a:txBody>
                  <a:tcPr marL="0" marR="0" marT="36830"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EAF1DD"/>
                    </a:solidFill>
                  </a:tcPr>
                </a:tc>
                <a:tc>
                  <a:txBody>
                    <a:bodyPr/>
                    <a:lstStyle/>
                    <a:p>
                      <a:pPr algn="ctr">
                        <a:lnSpc>
                          <a:spcPct val="100000"/>
                        </a:lnSpc>
                        <a:spcBef>
                          <a:spcPts val="290"/>
                        </a:spcBef>
                      </a:pPr>
                      <a:r>
                        <a:rPr sz="1100" spc="15" dirty="0">
                          <a:latin typeface="Segoe UI"/>
                          <a:cs typeface="Segoe UI"/>
                        </a:rPr>
                        <a:t>661</a:t>
                      </a:r>
                      <a:endParaRPr sz="1100">
                        <a:latin typeface="Segoe UI"/>
                        <a:cs typeface="Segoe UI"/>
                      </a:endParaRPr>
                    </a:p>
                  </a:txBody>
                  <a:tcPr marL="0" marR="0" marT="36830"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EAF1DD"/>
                    </a:solidFill>
                  </a:tcPr>
                </a:tc>
                <a:tc>
                  <a:txBody>
                    <a:bodyPr/>
                    <a:lstStyle/>
                    <a:p>
                      <a:pPr algn="ctr">
                        <a:lnSpc>
                          <a:spcPct val="100000"/>
                        </a:lnSpc>
                        <a:spcBef>
                          <a:spcPts val="290"/>
                        </a:spcBef>
                      </a:pPr>
                      <a:r>
                        <a:rPr sz="1100" spc="15" dirty="0">
                          <a:latin typeface="Segoe UI"/>
                          <a:cs typeface="Segoe UI"/>
                        </a:rPr>
                        <a:t>0.694</a:t>
                      </a:r>
                      <a:endParaRPr sz="1100">
                        <a:latin typeface="Segoe UI"/>
                        <a:cs typeface="Segoe UI"/>
                      </a:endParaRPr>
                    </a:p>
                  </a:txBody>
                  <a:tcPr marL="0" marR="0" marT="36830"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EAF1DD"/>
                    </a:solidFill>
                  </a:tcPr>
                </a:tc>
                <a:tc>
                  <a:txBody>
                    <a:bodyPr/>
                    <a:lstStyle/>
                    <a:p>
                      <a:pPr algn="ctr">
                        <a:lnSpc>
                          <a:spcPct val="100000"/>
                        </a:lnSpc>
                        <a:spcBef>
                          <a:spcPts val="290"/>
                        </a:spcBef>
                      </a:pPr>
                      <a:r>
                        <a:rPr sz="1100" spc="15" dirty="0">
                          <a:latin typeface="Segoe UI"/>
                          <a:cs typeface="Segoe UI"/>
                        </a:rPr>
                        <a:t>555</a:t>
                      </a:r>
                      <a:endParaRPr sz="1100">
                        <a:latin typeface="Segoe UI"/>
                        <a:cs typeface="Segoe UI"/>
                      </a:endParaRPr>
                    </a:p>
                  </a:txBody>
                  <a:tcPr marL="0" marR="0" marT="36830"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EAF1DD"/>
                    </a:solidFill>
                  </a:tcPr>
                </a:tc>
                <a:extLst>
                  <a:ext uri="{0D108BD9-81ED-4DB2-BD59-A6C34878D82A}">
                    <a16:rowId xmlns:a16="http://schemas.microsoft.com/office/drawing/2014/main" val="10003"/>
                  </a:ext>
                </a:extLst>
              </a:tr>
              <a:tr h="243846">
                <a:tc>
                  <a:txBody>
                    <a:bodyPr/>
                    <a:lstStyle/>
                    <a:p>
                      <a:pPr algn="ctr">
                        <a:lnSpc>
                          <a:spcPct val="100000"/>
                        </a:lnSpc>
                        <a:spcBef>
                          <a:spcPts val="305"/>
                        </a:spcBef>
                      </a:pPr>
                      <a:r>
                        <a:rPr sz="1100" dirty="0">
                          <a:latin typeface="Segoe UI"/>
                          <a:cs typeface="Segoe UI"/>
                        </a:rPr>
                        <a:t>3</a:t>
                      </a:r>
                      <a:endParaRPr sz="1100">
                        <a:latin typeface="Segoe UI"/>
                        <a:cs typeface="Segoe UI"/>
                      </a:endParaRPr>
                    </a:p>
                  </a:txBody>
                  <a:tcPr marL="0" marR="0" marT="38735"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EAF1DD"/>
                    </a:solidFill>
                  </a:tcPr>
                </a:tc>
                <a:tc>
                  <a:txBody>
                    <a:bodyPr/>
                    <a:lstStyle/>
                    <a:p>
                      <a:pPr algn="ctr">
                        <a:lnSpc>
                          <a:spcPct val="100000"/>
                        </a:lnSpc>
                        <a:spcBef>
                          <a:spcPts val="305"/>
                        </a:spcBef>
                      </a:pPr>
                      <a:r>
                        <a:rPr sz="1100" spc="15" dirty="0">
                          <a:latin typeface="Segoe UI"/>
                          <a:cs typeface="Segoe UI"/>
                        </a:rPr>
                        <a:t>900</a:t>
                      </a:r>
                      <a:endParaRPr sz="1100">
                        <a:latin typeface="Segoe UI"/>
                        <a:cs typeface="Segoe UI"/>
                      </a:endParaRPr>
                    </a:p>
                  </a:txBody>
                  <a:tcPr marL="0" marR="0" marT="38735"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EAF1DD"/>
                    </a:solidFill>
                  </a:tcPr>
                </a:tc>
                <a:tc>
                  <a:txBody>
                    <a:bodyPr/>
                    <a:lstStyle/>
                    <a:p>
                      <a:pPr algn="ctr">
                        <a:lnSpc>
                          <a:spcPct val="100000"/>
                        </a:lnSpc>
                        <a:spcBef>
                          <a:spcPts val="305"/>
                        </a:spcBef>
                      </a:pPr>
                      <a:r>
                        <a:rPr sz="1100" spc="15" dirty="0">
                          <a:latin typeface="Segoe UI"/>
                          <a:cs typeface="Segoe UI"/>
                        </a:rPr>
                        <a:t>0.751</a:t>
                      </a:r>
                      <a:endParaRPr sz="1100">
                        <a:latin typeface="Segoe UI"/>
                        <a:cs typeface="Segoe UI"/>
                      </a:endParaRPr>
                    </a:p>
                  </a:txBody>
                  <a:tcPr marL="0" marR="0" marT="38735"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EAF1DD"/>
                    </a:solidFill>
                  </a:tcPr>
                </a:tc>
                <a:tc>
                  <a:txBody>
                    <a:bodyPr/>
                    <a:lstStyle/>
                    <a:p>
                      <a:pPr algn="ctr">
                        <a:lnSpc>
                          <a:spcPct val="100000"/>
                        </a:lnSpc>
                        <a:spcBef>
                          <a:spcPts val="305"/>
                        </a:spcBef>
                      </a:pPr>
                      <a:r>
                        <a:rPr sz="1100" spc="15" dirty="0">
                          <a:latin typeface="Segoe UI"/>
                          <a:cs typeface="Segoe UI"/>
                        </a:rPr>
                        <a:t>676</a:t>
                      </a:r>
                      <a:endParaRPr sz="1100">
                        <a:latin typeface="Segoe UI"/>
                        <a:cs typeface="Segoe UI"/>
                      </a:endParaRPr>
                    </a:p>
                  </a:txBody>
                  <a:tcPr marL="0" marR="0" marT="38735"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EAF1DD"/>
                    </a:solidFill>
                  </a:tcPr>
                </a:tc>
                <a:tc>
                  <a:txBody>
                    <a:bodyPr/>
                    <a:lstStyle/>
                    <a:p>
                      <a:pPr algn="ctr">
                        <a:lnSpc>
                          <a:spcPct val="100000"/>
                        </a:lnSpc>
                        <a:spcBef>
                          <a:spcPts val="305"/>
                        </a:spcBef>
                      </a:pPr>
                      <a:r>
                        <a:rPr sz="1100" spc="15" dirty="0">
                          <a:latin typeface="Segoe UI"/>
                          <a:cs typeface="Segoe UI"/>
                        </a:rPr>
                        <a:t>0.579</a:t>
                      </a:r>
                      <a:endParaRPr sz="1100">
                        <a:latin typeface="Segoe UI"/>
                        <a:cs typeface="Segoe UI"/>
                      </a:endParaRPr>
                    </a:p>
                  </a:txBody>
                  <a:tcPr marL="0" marR="0" marT="38735"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EAF1DD"/>
                    </a:solidFill>
                  </a:tcPr>
                </a:tc>
                <a:tc>
                  <a:txBody>
                    <a:bodyPr/>
                    <a:lstStyle/>
                    <a:p>
                      <a:pPr algn="ctr">
                        <a:lnSpc>
                          <a:spcPct val="100000"/>
                        </a:lnSpc>
                        <a:spcBef>
                          <a:spcPts val="305"/>
                        </a:spcBef>
                      </a:pPr>
                      <a:r>
                        <a:rPr sz="1100" spc="15" dirty="0">
                          <a:latin typeface="Segoe UI"/>
                          <a:cs typeface="Segoe UI"/>
                        </a:rPr>
                        <a:t>521</a:t>
                      </a:r>
                      <a:endParaRPr sz="1100">
                        <a:latin typeface="Segoe UI"/>
                        <a:cs typeface="Segoe UI"/>
                      </a:endParaRPr>
                    </a:p>
                  </a:txBody>
                  <a:tcPr marL="0" marR="0" marT="38735"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EAF1DD"/>
                    </a:solidFill>
                  </a:tcPr>
                </a:tc>
                <a:extLst>
                  <a:ext uri="{0D108BD9-81ED-4DB2-BD59-A6C34878D82A}">
                    <a16:rowId xmlns:a16="http://schemas.microsoft.com/office/drawing/2014/main" val="10004"/>
                  </a:ext>
                </a:extLst>
              </a:tr>
              <a:tr h="242315">
                <a:tc>
                  <a:txBody>
                    <a:bodyPr/>
                    <a:lstStyle/>
                    <a:p>
                      <a:pPr algn="ctr">
                        <a:lnSpc>
                          <a:spcPct val="100000"/>
                        </a:lnSpc>
                        <a:spcBef>
                          <a:spcPts val="290"/>
                        </a:spcBef>
                      </a:pPr>
                      <a:r>
                        <a:rPr sz="1100" dirty="0">
                          <a:latin typeface="Segoe UI"/>
                          <a:cs typeface="Segoe UI"/>
                        </a:rPr>
                        <a:t>4</a:t>
                      </a:r>
                      <a:endParaRPr sz="1100">
                        <a:latin typeface="Segoe UI"/>
                        <a:cs typeface="Segoe UI"/>
                      </a:endParaRPr>
                    </a:p>
                  </a:txBody>
                  <a:tcPr marL="0" marR="0" marT="36830"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EAF1DD"/>
                    </a:solidFill>
                  </a:tcPr>
                </a:tc>
                <a:tc>
                  <a:txBody>
                    <a:bodyPr/>
                    <a:lstStyle/>
                    <a:p>
                      <a:pPr algn="ctr">
                        <a:lnSpc>
                          <a:spcPct val="100000"/>
                        </a:lnSpc>
                        <a:spcBef>
                          <a:spcPts val="290"/>
                        </a:spcBef>
                      </a:pPr>
                      <a:r>
                        <a:rPr sz="1100" spc="15" dirty="0">
                          <a:latin typeface="Segoe UI"/>
                          <a:cs typeface="Segoe UI"/>
                        </a:rPr>
                        <a:t>1,000</a:t>
                      </a:r>
                      <a:endParaRPr sz="1100">
                        <a:latin typeface="Segoe UI"/>
                        <a:cs typeface="Segoe UI"/>
                      </a:endParaRPr>
                    </a:p>
                  </a:txBody>
                  <a:tcPr marL="0" marR="0" marT="36830"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EAF1DD"/>
                    </a:solidFill>
                  </a:tcPr>
                </a:tc>
                <a:tc>
                  <a:txBody>
                    <a:bodyPr/>
                    <a:lstStyle/>
                    <a:p>
                      <a:pPr algn="ctr">
                        <a:lnSpc>
                          <a:spcPct val="100000"/>
                        </a:lnSpc>
                        <a:spcBef>
                          <a:spcPts val="290"/>
                        </a:spcBef>
                      </a:pPr>
                      <a:r>
                        <a:rPr sz="1100" spc="15" dirty="0">
                          <a:latin typeface="Segoe UI"/>
                          <a:cs typeface="Segoe UI"/>
                        </a:rPr>
                        <a:t>0.683</a:t>
                      </a:r>
                      <a:endParaRPr sz="1100">
                        <a:latin typeface="Segoe UI"/>
                        <a:cs typeface="Segoe UI"/>
                      </a:endParaRPr>
                    </a:p>
                  </a:txBody>
                  <a:tcPr marL="0" marR="0" marT="36830"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EAF1DD"/>
                    </a:solidFill>
                  </a:tcPr>
                </a:tc>
                <a:tc>
                  <a:txBody>
                    <a:bodyPr/>
                    <a:lstStyle/>
                    <a:p>
                      <a:pPr algn="ctr">
                        <a:lnSpc>
                          <a:spcPct val="100000"/>
                        </a:lnSpc>
                        <a:spcBef>
                          <a:spcPts val="290"/>
                        </a:spcBef>
                      </a:pPr>
                      <a:r>
                        <a:rPr sz="1100" spc="15" dirty="0">
                          <a:latin typeface="Segoe UI"/>
                          <a:cs typeface="Segoe UI"/>
                        </a:rPr>
                        <a:t>683</a:t>
                      </a:r>
                      <a:endParaRPr sz="1100">
                        <a:latin typeface="Segoe UI"/>
                        <a:cs typeface="Segoe UI"/>
                      </a:endParaRPr>
                    </a:p>
                  </a:txBody>
                  <a:tcPr marL="0" marR="0" marT="36830"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EAF1DD"/>
                    </a:solidFill>
                  </a:tcPr>
                </a:tc>
                <a:tc>
                  <a:txBody>
                    <a:bodyPr/>
                    <a:lstStyle/>
                    <a:p>
                      <a:pPr algn="ctr">
                        <a:lnSpc>
                          <a:spcPct val="100000"/>
                        </a:lnSpc>
                        <a:spcBef>
                          <a:spcPts val="290"/>
                        </a:spcBef>
                      </a:pPr>
                      <a:r>
                        <a:rPr sz="1100" spc="15" dirty="0">
                          <a:latin typeface="Segoe UI"/>
                          <a:cs typeface="Segoe UI"/>
                        </a:rPr>
                        <a:t>0.482</a:t>
                      </a:r>
                      <a:endParaRPr sz="1100">
                        <a:latin typeface="Segoe UI"/>
                        <a:cs typeface="Segoe UI"/>
                      </a:endParaRPr>
                    </a:p>
                  </a:txBody>
                  <a:tcPr marL="0" marR="0" marT="36830"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EAF1DD"/>
                    </a:solidFill>
                  </a:tcPr>
                </a:tc>
                <a:tc>
                  <a:txBody>
                    <a:bodyPr/>
                    <a:lstStyle/>
                    <a:p>
                      <a:pPr algn="ctr">
                        <a:lnSpc>
                          <a:spcPct val="100000"/>
                        </a:lnSpc>
                        <a:spcBef>
                          <a:spcPts val="290"/>
                        </a:spcBef>
                      </a:pPr>
                      <a:r>
                        <a:rPr sz="1100" spc="15" dirty="0">
                          <a:latin typeface="Segoe UI"/>
                          <a:cs typeface="Segoe UI"/>
                        </a:rPr>
                        <a:t>482</a:t>
                      </a:r>
                      <a:endParaRPr sz="1100">
                        <a:latin typeface="Segoe UI"/>
                        <a:cs typeface="Segoe UI"/>
                      </a:endParaRPr>
                    </a:p>
                  </a:txBody>
                  <a:tcPr marL="0" marR="0" marT="36830"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EAF1DD"/>
                    </a:solidFill>
                  </a:tcPr>
                </a:tc>
                <a:extLst>
                  <a:ext uri="{0D108BD9-81ED-4DB2-BD59-A6C34878D82A}">
                    <a16:rowId xmlns:a16="http://schemas.microsoft.com/office/drawing/2014/main" val="10005"/>
                  </a:ext>
                </a:extLst>
              </a:tr>
              <a:tr h="243839">
                <a:tc>
                  <a:txBody>
                    <a:bodyPr/>
                    <a:lstStyle/>
                    <a:p>
                      <a:pPr algn="ctr">
                        <a:lnSpc>
                          <a:spcPct val="100000"/>
                        </a:lnSpc>
                        <a:spcBef>
                          <a:spcPts val="290"/>
                        </a:spcBef>
                      </a:pPr>
                      <a:r>
                        <a:rPr sz="1100" dirty="0">
                          <a:latin typeface="Segoe UI"/>
                          <a:cs typeface="Segoe UI"/>
                        </a:rPr>
                        <a:t>5</a:t>
                      </a:r>
                      <a:endParaRPr sz="1100">
                        <a:latin typeface="Segoe UI"/>
                        <a:cs typeface="Segoe UI"/>
                      </a:endParaRPr>
                    </a:p>
                  </a:txBody>
                  <a:tcPr marL="0" marR="0" marT="36830"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EAF1DD"/>
                    </a:solidFill>
                  </a:tcPr>
                </a:tc>
                <a:tc>
                  <a:txBody>
                    <a:bodyPr/>
                    <a:lstStyle/>
                    <a:p>
                      <a:pPr algn="ctr">
                        <a:lnSpc>
                          <a:spcPct val="100000"/>
                        </a:lnSpc>
                        <a:spcBef>
                          <a:spcPts val="290"/>
                        </a:spcBef>
                      </a:pPr>
                      <a:r>
                        <a:rPr sz="1100" spc="15" dirty="0">
                          <a:latin typeface="Segoe UI"/>
                          <a:cs typeface="Segoe UI"/>
                        </a:rPr>
                        <a:t>1,100</a:t>
                      </a:r>
                      <a:endParaRPr sz="1100">
                        <a:latin typeface="Segoe UI"/>
                        <a:cs typeface="Segoe UI"/>
                      </a:endParaRPr>
                    </a:p>
                  </a:txBody>
                  <a:tcPr marL="0" marR="0" marT="36830"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EAF1DD"/>
                    </a:solidFill>
                  </a:tcPr>
                </a:tc>
                <a:tc>
                  <a:txBody>
                    <a:bodyPr/>
                    <a:lstStyle/>
                    <a:p>
                      <a:pPr algn="ctr">
                        <a:lnSpc>
                          <a:spcPct val="100000"/>
                        </a:lnSpc>
                        <a:spcBef>
                          <a:spcPts val="290"/>
                        </a:spcBef>
                      </a:pPr>
                      <a:r>
                        <a:rPr sz="1100" spc="15" dirty="0">
                          <a:latin typeface="Segoe UI"/>
                          <a:cs typeface="Segoe UI"/>
                        </a:rPr>
                        <a:t>0.621</a:t>
                      </a:r>
                      <a:endParaRPr sz="1100">
                        <a:latin typeface="Segoe UI"/>
                        <a:cs typeface="Segoe UI"/>
                      </a:endParaRPr>
                    </a:p>
                  </a:txBody>
                  <a:tcPr marL="0" marR="0" marT="36830"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EAF1DD"/>
                    </a:solidFill>
                  </a:tcPr>
                </a:tc>
                <a:tc>
                  <a:txBody>
                    <a:bodyPr/>
                    <a:lstStyle/>
                    <a:p>
                      <a:pPr algn="ctr">
                        <a:lnSpc>
                          <a:spcPct val="100000"/>
                        </a:lnSpc>
                        <a:spcBef>
                          <a:spcPts val="290"/>
                        </a:spcBef>
                      </a:pPr>
                      <a:r>
                        <a:rPr sz="1100" spc="15" dirty="0">
                          <a:latin typeface="Segoe UI"/>
                          <a:cs typeface="Segoe UI"/>
                        </a:rPr>
                        <a:t>683</a:t>
                      </a:r>
                      <a:endParaRPr sz="1100">
                        <a:latin typeface="Segoe UI"/>
                        <a:cs typeface="Segoe UI"/>
                      </a:endParaRPr>
                    </a:p>
                  </a:txBody>
                  <a:tcPr marL="0" marR="0" marT="36830"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EAF1DD"/>
                    </a:solidFill>
                  </a:tcPr>
                </a:tc>
                <a:tc>
                  <a:txBody>
                    <a:bodyPr/>
                    <a:lstStyle/>
                    <a:p>
                      <a:pPr algn="ctr">
                        <a:lnSpc>
                          <a:spcPct val="100000"/>
                        </a:lnSpc>
                        <a:spcBef>
                          <a:spcPts val="290"/>
                        </a:spcBef>
                      </a:pPr>
                      <a:r>
                        <a:rPr sz="1100" spc="15" dirty="0">
                          <a:latin typeface="Segoe UI"/>
                          <a:cs typeface="Segoe UI"/>
                        </a:rPr>
                        <a:t>0.402</a:t>
                      </a:r>
                      <a:endParaRPr sz="1100">
                        <a:latin typeface="Segoe UI"/>
                        <a:cs typeface="Segoe UI"/>
                      </a:endParaRPr>
                    </a:p>
                  </a:txBody>
                  <a:tcPr marL="0" marR="0" marT="36830"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EAF1DD"/>
                    </a:solidFill>
                  </a:tcPr>
                </a:tc>
                <a:tc>
                  <a:txBody>
                    <a:bodyPr/>
                    <a:lstStyle/>
                    <a:p>
                      <a:pPr algn="ctr">
                        <a:lnSpc>
                          <a:spcPct val="100000"/>
                        </a:lnSpc>
                        <a:spcBef>
                          <a:spcPts val="290"/>
                        </a:spcBef>
                      </a:pPr>
                      <a:r>
                        <a:rPr sz="1100" spc="15" dirty="0">
                          <a:latin typeface="Segoe UI"/>
                          <a:cs typeface="Segoe UI"/>
                        </a:rPr>
                        <a:t>442</a:t>
                      </a:r>
                      <a:endParaRPr sz="1100">
                        <a:latin typeface="Segoe UI"/>
                        <a:cs typeface="Segoe UI"/>
                      </a:endParaRPr>
                    </a:p>
                  </a:txBody>
                  <a:tcPr marL="0" marR="0" marT="36830"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EAF1DD"/>
                    </a:solidFill>
                  </a:tcPr>
                </a:tc>
                <a:extLst>
                  <a:ext uri="{0D108BD9-81ED-4DB2-BD59-A6C34878D82A}">
                    <a16:rowId xmlns:a16="http://schemas.microsoft.com/office/drawing/2014/main" val="10006"/>
                  </a:ext>
                </a:extLst>
              </a:tr>
              <a:tr h="242315">
                <a:tc>
                  <a:txBody>
                    <a:bodyPr/>
                    <a:lstStyle/>
                    <a:p>
                      <a:pPr algn="ctr">
                        <a:lnSpc>
                          <a:spcPct val="100000"/>
                        </a:lnSpc>
                        <a:spcBef>
                          <a:spcPts val="290"/>
                        </a:spcBef>
                      </a:pPr>
                      <a:r>
                        <a:rPr sz="1100" dirty="0">
                          <a:latin typeface="Segoe UI"/>
                          <a:cs typeface="Segoe UI"/>
                        </a:rPr>
                        <a:t>6</a:t>
                      </a:r>
                      <a:endParaRPr sz="1100">
                        <a:latin typeface="Segoe UI"/>
                        <a:cs typeface="Segoe UI"/>
                      </a:endParaRPr>
                    </a:p>
                  </a:txBody>
                  <a:tcPr marL="0" marR="0" marT="36830"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EAF1DD"/>
                    </a:solidFill>
                  </a:tcPr>
                </a:tc>
                <a:tc>
                  <a:txBody>
                    <a:bodyPr/>
                    <a:lstStyle/>
                    <a:p>
                      <a:pPr algn="ctr">
                        <a:lnSpc>
                          <a:spcPct val="100000"/>
                        </a:lnSpc>
                        <a:spcBef>
                          <a:spcPts val="290"/>
                        </a:spcBef>
                      </a:pPr>
                      <a:r>
                        <a:rPr sz="1100" spc="15" dirty="0">
                          <a:latin typeface="Segoe UI"/>
                          <a:cs typeface="Segoe UI"/>
                        </a:rPr>
                        <a:t>1,200</a:t>
                      </a:r>
                      <a:endParaRPr sz="1100">
                        <a:latin typeface="Segoe UI"/>
                        <a:cs typeface="Segoe UI"/>
                      </a:endParaRPr>
                    </a:p>
                  </a:txBody>
                  <a:tcPr marL="0" marR="0" marT="36830"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EAF1DD"/>
                    </a:solidFill>
                  </a:tcPr>
                </a:tc>
                <a:tc>
                  <a:txBody>
                    <a:bodyPr/>
                    <a:lstStyle/>
                    <a:p>
                      <a:pPr algn="ctr">
                        <a:lnSpc>
                          <a:spcPct val="100000"/>
                        </a:lnSpc>
                        <a:spcBef>
                          <a:spcPts val="290"/>
                        </a:spcBef>
                      </a:pPr>
                      <a:r>
                        <a:rPr sz="1100" spc="15" dirty="0">
                          <a:latin typeface="Segoe UI"/>
                          <a:cs typeface="Segoe UI"/>
                        </a:rPr>
                        <a:t>0.564</a:t>
                      </a:r>
                      <a:endParaRPr sz="1100">
                        <a:latin typeface="Segoe UI"/>
                        <a:cs typeface="Segoe UI"/>
                      </a:endParaRPr>
                    </a:p>
                  </a:txBody>
                  <a:tcPr marL="0" marR="0" marT="36830"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EAF1DD"/>
                    </a:solidFill>
                  </a:tcPr>
                </a:tc>
                <a:tc>
                  <a:txBody>
                    <a:bodyPr/>
                    <a:lstStyle/>
                    <a:p>
                      <a:pPr algn="ctr">
                        <a:lnSpc>
                          <a:spcPct val="100000"/>
                        </a:lnSpc>
                        <a:spcBef>
                          <a:spcPts val="290"/>
                        </a:spcBef>
                      </a:pPr>
                      <a:r>
                        <a:rPr sz="1100" spc="15" dirty="0">
                          <a:latin typeface="Segoe UI"/>
                          <a:cs typeface="Segoe UI"/>
                        </a:rPr>
                        <a:t>677</a:t>
                      </a:r>
                      <a:endParaRPr sz="1100">
                        <a:latin typeface="Segoe UI"/>
                        <a:cs typeface="Segoe UI"/>
                      </a:endParaRPr>
                    </a:p>
                  </a:txBody>
                  <a:tcPr marL="0" marR="0" marT="36830"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EAF1DD"/>
                    </a:solidFill>
                  </a:tcPr>
                </a:tc>
                <a:tc>
                  <a:txBody>
                    <a:bodyPr/>
                    <a:lstStyle/>
                    <a:p>
                      <a:pPr algn="ctr">
                        <a:lnSpc>
                          <a:spcPct val="100000"/>
                        </a:lnSpc>
                        <a:spcBef>
                          <a:spcPts val="290"/>
                        </a:spcBef>
                      </a:pPr>
                      <a:r>
                        <a:rPr sz="1100" spc="15" dirty="0">
                          <a:latin typeface="Segoe UI"/>
                          <a:cs typeface="Segoe UI"/>
                        </a:rPr>
                        <a:t>0.335</a:t>
                      </a:r>
                      <a:endParaRPr sz="1100">
                        <a:latin typeface="Segoe UI"/>
                        <a:cs typeface="Segoe UI"/>
                      </a:endParaRPr>
                    </a:p>
                  </a:txBody>
                  <a:tcPr marL="0" marR="0" marT="36830"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EAF1DD"/>
                    </a:solidFill>
                  </a:tcPr>
                </a:tc>
                <a:tc>
                  <a:txBody>
                    <a:bodyPr/>
                    <a:lstStyle/>
                    <a:p>
                      <a:pPr algn="ctr">
                        <a:lnSpc>
                          <a:spcPct val="100000"/>
                        </a:lnSpc>
                        <a:spcBef>
                          <a:spcPts val="290"/>
                        </a:spcBef>
                      </a:pPr>
                      <a:r>
                        <a:rPr sz="1100" spc="15" dirty="0">
                          <a:latin typeface="Segoe UI"/>
                          <a:cs typeface="Segoe UI"/>
                        </a:rPr>
                        <a:t>402</a:t>
                      </a:r>
                      <a:endParaRPr sz="1100">
                        <a:latin typeface="Segoe UI"/>
                        <a:cs typeface="Segoe UI"/>
                      </a:endParaRPr>
                    </a:p>
                  </a:txBody>
                  <a:tcPr marL="0" marR="0" marT="36830"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EAF1DD"/>
                    </a:solidFill>
                  </a:tcPr>
                </a:tc>
                <a:extLst>
                  <a:ext uri="{0D108BD9-81ED-4DB2-BD59-A6C34878D82A}">
                    <a16:rowId xmlns:a16="http://schemas.microsoft.com/office/drawing/2014/main" val="10007"/>
                  </a:ext>
                </a:extLst>
              </a:tr>
              <a:tr h="243833">
                <a:tc>
                  <a:txBody>
                    <a:bodyPr/>
                    <a:lstStyle/>
                    <a:p>
                      <a:pPr algn="ctr">
                        <a:lnSpc>
                          <a:spcPct val="100000"/>
                        </a:lnSpc>
                        <a:spcBef>
                          <a:spcPts val="290"/>
                        </a:spcBef>
                      </a:pPr>
                      <a:r>
                        <a:rPr sz="1100" dirty="0">
                          <a:latin typeface="Segoe UI"/>
                          <a:cs typeface="Segoe UI"/>
                        </a:rPr>
                        <a:t>7</a:t>
                      </a:r>
                      <a:endParaRPr sz="1100">
                        <a:latin typeface="Segoe UI"/>
                        <a:cs typeface="Segoe UI"/>
                      </a:endParaRPr>
                    </a:p>
                  </a:txBody>
                  <a:tcPr marL="0" marR="0" marT="36830"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EAF1DD"/>
                    </a:solidFill>
                  </a:tcPr>
                </a:tc>
                <a:tc>
                  <a:txBody>
                    <a:bodyPr/>
                    <a:lstStyle/>
                    <a:p>
                      <a:pPr algn="ctr">
                        <a:lnSpc>
                          <a:spcPct val="100000"/>
                        </a:lnSpc>
                        <a:spcBef>
                          <a:spcPts val="290"/>
                        </a:spcBef>
                      </a:pPr>
                      <a:r>
                        <a:rPr sz="1100" spc="15" dirty="0">
                          <a:latin typeface="Segoe UI"/>
                          <a:cs typeface="Segoe UI"/>
                        </a:rPr>
                        <a:t>1,300</a:t>
                      </a:r>
                      <a:endParaRPr sz="1100">
                        <a:latin typeface="Segoe UI"/>
                        <a:cs typeface="Segoe UI"/>
                      </a:endParaRPr>
                    </a:p>
                  </a:txBody>
                  <a:tcPr marL="0" marR="0" marT="36830"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EAF1DD"/>
                    </a:solidFill>
                  </a:tcPr>
                </a:tc>
                <a:tc>
                  <a:txBody>
                    <a:bodyPr/>
                    <a:lstStyle/>
                    <a:p>
                      <a:pPr algn="ctr">
                        <a:lnSpc>
                          <a:spcPct val="100000"/>
                        </a:lnSpc>
                        <a:spcBef>
                          <a:spcPts val="290"/>
                        </a:spcBef>
                      </a:pPr>
                      <a:r>
                        <a:rPr sz="1100" spc="15" dirty="0">
                          <a:latin typeface="Segoe UI"/>
                          <a:cs typeface="Segoe UI"/>
                        </a:rPr>
                        <a:t>0.513</a:t>
                      </a:r>
                      <a:endParaRPr sz="1100">
                        <a:latin typeface="Segoe UI"/>
                        <a:cs typeface="Segoe UI"/>
                      </a:endParaRPr>
                    </a:p>
                  </a:txBody>
                  <a:tcPr marL="0" marR="0" marT="36830"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EAF1DD"/>
                    </a:solidFill>
                  </a:tcPr>
                </a:tc>
                <a:tc>
                  <a:txBody>
                    <a:bodyPr/>
                    <a:lstStyle/>
                    <a:p>
                      <a:pPr algn="ctr">
                        <a:lnSpc>
                          <a:spcPct val="100000"/>
                        </a:lnSpc>
                        <a:spcBef>
                          <a:spcPts val="290"/>
                        </a:spcBef>
                      </a:pPr>
                      <a:r>
                        <a:rPr sz="1100" spc="15" dirty="0">
                          <a:latin typeface="Segoe UI"/>
                          <a:cs typeface="Segoe UI"/>
                        </a:rPr>
                        <a:t>667</a:t>
                      </a:r>
                      <a:endParaRPr sz="1100">
                        <a:latin typeface="Segoe UI"/>
                        <a:cs typeface="Segoe UI"/>
                      </a:endParaRPr>
                    </a:p>
                  </a:txBody>
                  <a:tcPr marL="0" marR="0" marT="36830"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EAF1DD"/>
                    </a:solidFill>
                  </a:tcPr>
                </a:tc>
                <a:tc>
                  <a:txBody>
                    <a:bodyPr/>
                    <a:lstStyle/>
                    <a:p>
                      <a:pPr algn="ctr">
                        <a:lnSpc>
                          <a:spcPct val="100000"/>
                        </a:lnSpc>
                        <a:spcBef>
                          <a:spcPts val="290"/>
                        </a:spcBef>
                      </a:pPr>
                      <a:r>
                        <a:rPr sz="1100" spc="15" dirty="0">
                          <a:latin typeface="Segoe UI"/>
                          <a:cs typeface="Segoe UI"/>
                        </a:rPr>
                        <a:t>0.279</a:t>
                      </a:r>
                      <a:endParaRPr sz="1100">
                        <a:latin typeface="Segoe UI"/>
                        <a:cs typeface="Segoe UI"/>
                      </a:endParaRPr>
                    </a:p>
                  </a:txBody>
                  <a:tcPr marL="0" marR="0" marT="36830"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EAF1DD"/>
                    </a:solidFill>
                  </a:tcPr>
                </a:tc>
                <a:tc>
                  <a:txBody>
                    <a:bodyPr/>
                    <a:lstStyle/>
                    <a:p>
                      <a:pPr algn="ctr">
                        <a:lnSpc>
                          <a:spcPct val="100000"/>
                        </a:lnSpc>
                        <a:spcBef>
                          <a:spcPts val="290"/>
                        </a:spcBef>
                      </a:pPr>
                      <a:r>
                        <a:rPr sz="1100" spc="15" dirty="0">
                          <a:latin typeface="Segoe UI"/>
                          <a:cs typeface="Segoe UI"/>
                        </a:rPr>
                        <a:t>363</a:t>
                      </a:r>
                      <a:endParaRPr sz="1100">
                        <a:latin typeface="Segoe UI"/>
                        <a:cs typeface="Segoe UI"/>
                      </a:endParaRPr>
                    </a:p>
                  </a:txBody>
                  <a:tcPr marL="0" marR="0" marT="36830"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EAF1DD"/>
                    </a:solidFill>
                  </a:tcPr>
                </a:tc>
                <a:extLst>
                  <a:ext uri="{0D108BD9-81ED-4DB2-BD59-A6C34878D82A}">
                    <a16:rowId xmlns:a16="http://schemas.microsoft.com/office/drawing/2014/main" val="10008"/>
                  </a:ext>
                </a:extLst>
              </a:tr>
              <a:tr h="242315">
                <a:tc>
                  <a:txBody>
                    <a:bodyPr/>
                    <a:lstStyle/>
                    <a:p>
                      <a:pPr algn="ctr">
                        <a:lnSpc>
                          <a:spcPct val="100000"/>
                        </a:lnSpc>
                        <a:spcBef>
                          <a:spcPts val="290"/>
                        </a:spcBef>
                      </a:pPr>
                      <a:r>
                        <a:rPr sz="1100" dirty="0">
                          <a:latin typeface="Segoe UI"/>
                          <a:cs typeface="Segoe UI"/>
                        </a:rPr>
                        <a:t>8</a:t>
                      </a:r>
                      <a:endParaRPr sz="1100">
                        <a:latin typeface="Segoe UI"/>
                        <a:cs typeface="Segoe UI"/>
                      </a:endParaRPr>
                    </a:p>
                  </a:txBody>
                  <a:tcPr marL="0" marR="0" marT="36830"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EAF1DD"/>
                    </a:solidFill>
                  </a:tcPr>
                </a:tc>
                <a:tc>
                  <a:txBody>
                    <a:bodyPr/>
                    <a:lstStyle/>
                    <a:p>
                      <a:pPr algn="ctr">
                        <a:lnSpc>
                          <a:spcPct val="100000"/>
                        </a:lnSpc>
                        <a:spcBef>
                          <a:spcPts val="290"/>
                        </a:spcBef>
                      </a:pPr>
                      <a:r>
                        <a:rPr sz="1100" spc="15" dirty="0">
                          <a:latin typeface="Segoe UI"/>
                          <a:cs typeface="Segoe UI"/>
                        </a:rPr>
                        <a:t>1,400</a:t>
                      </a:r>
                      <a:endParaRPr sz="1100">
                        <a:latin typeface="Segoe UI"/>
                        <a:cs typeface="Segoe UI"/>
                      </a:endParaRPr>
                    </a:p>
                  </a:txBody>
                  <a:tcPr marL="0" marR="0" marT="36830"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EAF1DD"/>
                    </a:solidFill>
                  </a:tcPr>
                </a:tc>
                <a:tc>
                  <a:txBody>
                    <a:bodyPr/>
                    <a:lstStyle/>
                    <a:p>
                      <a:pPr algn="ctr">
                        <a:lnSpc>
                          <a:spcPct val="100000"/>
                        </a:lnSpc>
                        <a:spcBef>
                          <a:spcPts val="290"/>
                        </a:spcBef>
                      </a:pPr>
                      <a:r>
                        <a:rPr sz="1100" spc="15" dirty="0">
                          <a:latin typeface="Segoe UI"/>
                          <a:cs typeface="Segoe UI"/>
                        </a:rPr>
                        <a:t>0.467</a:t>
                      </a:r>
                      <a:endParaRPr sz="1100">
                        <a:latin typeface="Segoe UI"/>
                        <a:cs typeface="Segoe UI"/>
                      </a:endParaRPr>
                    </a:p>
                  </a:txBody>
                  <a:tcPr marL="0" marR="0" marT="36830"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EAF1DD"/>
                    </a:solidFill>
                  </a:tcPr>
                </a:tc>
                <a:tc>
                  <a:txBody>
                    <a:bodyPr/>
                    <a:lstStyle/>
                    <a:p>
                      <a:pPr algn="ctr">
                        <a:lnSpc>
                          <a:spcPct val="100000"/>
                        </a:lnSpc>
                        <a:spcBef>
                          <a:spcPts val="290"/>
                        </a:spcBef>
                      </a:pPr>
                      <a:r>
                        <a:rPr sz="1100" spc="15" dirty="0">
                          <a:latin typeface="Segoe UI"/>
                          <a:cs typeface="Segoe UI"/>
                        </a:rPr>
                        <a:t>654</a:t>
                      </a:r>
                      <a:endParaRPr sz="1100">
                        <a:latin typeface="Segoe UI"/>
                        <a:cs typeface="Segoe UI"/>
                      </a:endParaRPr>
                    </a:p>
                  </a:txBody>
                  <a:tcPr marL="0" marR="0" marT="36830"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EAF1DD"/>
                    </a:solidFill>
                  </a:tcPr>
                </a:tc>
                <a:tc>
                  <a:txBody>
                    <a:bodyPr/>
                    <a:lstStyle/>
                    <a:p>
                      <a:pPr algn="ctr">
                        <a:lnSpc>
                          <a:spcPct val="100000"/>
                        </a:lnSpc>
                        <a:spcBef>
                          <a:spcPts val="290"/>
                        </a:spcBef>
                      </a:pPr>
                      <a:r>
                        <a:rPr sz="1100" spc="15" dirty="0">
                          <a:latin typeface="Segoe UI"/>
                          <a:cs typeface="Segoe UI"/>
                        </a:rPr>
                        <a:t>0.233</a:t>
                      </a:r>
                      <a:endParaRPr sz="1100">
                        <a:latin typeface="Segoe UI"/>
                        <a:cs typeface="Segoe UI"/>
                      </a:endParaRPr>
                    </a:p>
                  </a:txBody>
                  <a:tcPr marL="0" marR="0" marT="36830"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EAF1DD"/>
                    </a:solidFill>
                  </a:tcPr>
                </a:tc>
                <a:tc>
                  <a:txBody>
                    <a:bodyPr/>
                    <a:lstStyle/>
                    <a:p>
                      <a:pPr algn="ctr">
                        <a:lnSpc>
                          <a:spcPct val="100000"/>
                        </a:lnSpc>
                        <a:spcBef>
                          <a:spcPts val="290"/>
                        </a:spcBef>
                      </a:pPr>
                      <a:r>
                        <a:rPr sz="1100" spc="15" dirty="0">
                          <a:latin typeface="Segoe UI"/>
                          <a:cs typeface="Segoe UI"/>
                        </a:rPr>
                        <a:t>326</a:t>
                      </a:r>
                      <a:endParaRPr sz="1100">
                        <a:latin typeface="Segoe UI"/>
                        <a:cs typeface="Segoe UI"/>
                      </a:endParaRPr>
                    </a:p>
                  </a:txBody>
                  <a:tcPr marL="0" marR="0" marT="36830"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EAF1DD"/>
                    </a:solidFill>
                  </a:tcPr>
                </a:tc>
                <a:extLst>
                  <a:ext uri="{0D108BD9-81ED-4DB2-BD59-A6C34878D82A}">
                    <a16:rowId xmlns:a16="http://schemas.microsoft.com/office/drawing/2014/main" val="10009"/>
                  </a:ext>
                </a:extLst>
              </a:tr>
              <a:tr h="242315">
                <a:tc>
                  <a:txBody>
                    <a:bodyPr/>
                    <a:lstStyle/>
                    <a:p>
                      <a:pPr algn="ctr">
                        <a:lnSpc>
                          <a:spcPct val="100000"/>
                        </a:lnSpc>
                        <a:spcBef>
                          <a:spcPts val="290"/>
                        </a:spcBef>
                      </a:pPr>
                      <a:r>
                        <a:rPr sz="1100" dirty="0">
                          <a:latin typeface="Segoe UI"/>
                          <a:cs typeface="Segoe UI"/>
                        </a:rPr>
                        <a:t>9</a:t>
                      </a:r>
                      <a:endParaRPr sz="1100">
                        <a:latin typeface="Segoe UI"/>
                        <a:cs typeface="Segoe UI"/>
                      </a:endParaRPr>
                    </a:p>
                  </a:txBody>
                  <a:tcPr marL="0" marR="0" marT="36830"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EAF1DD"/>
                    </a:solidFill>
                  </a:tcPr>
                </a:tc>
                <a:tc>
                  <a:txBody>
                    <a:bodyPr/>
                    <a:lstStyle/>
                    <a:p>
                      <a:pPr algn="ctr">
                        <a:lnSpc>
                          <a:spcPct val="100000"/>
                        </a:lnSpc>
                        <a:spcBef>
                          <a:spcPts val="290"/>
                        </a:spcBef>
                      </a:pPr>
                      <a:r>
                        <a:rPr sz="1100" spc="15" dirty="0">
                          <a:latin typeface="Segoe UI"/>
                          <a:cs typeface="Segoe UI"/>
                        </a:rPr>
                        <a:t>1,500</a:t>
                      </a:r>
                      <a:endParaRPr sz="1100">
                        <a:latin typeface="Segoe UI"/>
                        <a:cs typeface="Segoe UI"/>
                      </a:endParaRPr>
                    </a:p>
                  </a:txBody>
                  <a:tcPr marL="0" marR="0" marT="36830"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EAF1DD"/>
                    </a:solidFill>
                  </a:tcPr>
                </a:tc>
                <a:tc>
                  <a:txBody>
                    <a:bodyPr/>
                    <a:lstStyle/>
                    <a:p>
                      <a:pPr algn="ctr">
                        <a:lnSpc>
                          <a:spcPct val="100000"/>
                        </a:lnSpc>
                        <a:spcBef>
                          <a:spcPts val="290"/>
                        </a:spcBef>
                      </a:pPr>
                      <a:r>
                        <a:rPr sz="1100" spc="15" dirty="0">
                          <a:latin typeface="Segoe UI"/>
                          <a:cs typeface="Segoe UI"/>
                        </a:rPr>
                        <a:t>0.424</a:t>
                      </a:r>
                      <a:endParaRPr sz="1100">
                        <a:latin typeface="Segoe UI"/>
                        <a:cs typeface="Segoe UI"/>
                      </a:endParaRPr>
                    </a:p>
                  </a:txBody>
                  <a:tcPr marL="0" marR="0" marT="36830"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EAF1DD"/>
                    </a:solidFill>
                  </a:tcPr>
                </a:tc>
                <a:tc>
                  <a:txBody>
                    <a:bodyPr/>
                    <a:lstStyle/>
                    <a:p>
                      <a:pPr algn="ctr">
                        <a:lnSpc>
                          <a:spcPct val="100000"/>
                        </a:lnSpc>
                        <a:spcBef>
                          <a:spcPts val="290"/>
                        </a:spcBef>
                      </a:pPr>
                      <a:r>
                        <a:rPr sz="1100" spc="15" dirty="0">
                          <a:latin typeface="Segoe UI"/>
                          <a:cs typeface="Segoe UI"/>
                        </a:rPr>
                        <a:t>636</a:t>
                      </a:r>
                      <a:endParaRPr sz="1100">
                        <a:latin typeface="Segoe UI"/>
                        <a:cs typeface="Segoe UI"/>
                      </a:endParaRPr>
                    </a:p>
                  </a:txBody>
                  <a:tcPr marL="0" marR="0" marT="36830"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EAF1DD"/>
                    </a:solidFill>
                  </a:tcPr>
                </a:tc>
                <a:tc>
                  <a:txBody>
                    <a:bodyPr/>
                    <a:lstStyle/>
                    <a:p>
                      <a:pPr algn="ctr">
                        <a:lnSpc>
                          <a:spcPct val="100000"/>
                        </a:lnSpc>
                        <a:spcBef>
                          <a:spcPts val="290"/>
                        </a:spcBef>
                      </a:pPr>
                      <a:r>
                        <a:rPr sz="1100" spc="15" dirty="0">
                          <a:latin typeface="Segoe UI"/>
                          <a:cs typeface="Segoe UI"/>
                        </a:rPr>
                        <a:t>0.194</a:t>
                      </a:r>
                      <a:endParaRPr sz="1100">
                        <a:latin typeface="Segoe UI"/>
                        <a:cs typeface="Segoe UI"/>
                      </a:endParaRPr>
                    </a:p>
                  </a:txBody>
                  <a:tcPr marL="0" marR="0" marT="36830"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EAF1DD"/>
                    </a:solidFill>
                  </a:tcPr>
                </a:tc>
                <a:tc>
                  <a:txBody>
                    <a:bodyPr/>
                    <a:lstStyle/>
                    <a:p>
                      <a:pPr algn="ctr">
                        <a:lnSpc>
                          <a:spcPct val="100000"/>
                        </a:lnSpc>
                        <a:spcBef>
                          <a:spcPts val="290"/>
                        </a:spcBef>
                      </a:pPr>
                      <a:r>
                        <a:rPr sz="1100" spc="15" dirty="0">
                          <a:latin typeface="Segoe UI"/>
                          <a:cs typeface="Segoe UI"/>
                        </a:rPr>
                        <a:t>291</a:t>
                      </a:r>
                      <a:endParaRPr sz="1100">
                        <a:latin typeface="Segoe UI"/>
                        <a:cs typeface="Segoe UI"/>
                      </a:endParaRPr>
                    </a:p>
                  </a:txBody>
                  <a:tcPr marL="0" marR="0" marT="36830"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EAF1DD"/>
                    </a:solidFill>
                  </a:tcPr>
                </a:tc>
                <a:extLst>
                  <a:ext uri="{0D108BD9-81ED-4DB2-BD59-A6C34878D82A}">
                    <a16:rowId xmlns:a16="http://schemas.microsoft.com/office/drawing/2014/main" val="10010"/>
                  </a:ext>
                </a:extLst>
              </a:tr>
              <a:tr h="243846">
                <a:tc>
                  <a:txBody>
                    <a:bodyPr/>
                    <a:lstStyle/>
                    <a:p>
                      <a:pPr algn="ctr">
                        <a:lnSpc>
                          <a:spcPct val="100000"/>
                        </a:lnSpc>
                        <a:spcBef>
                          <a:spcPts val="305"/>
                        </a:spcBef>
                      </a:pPr>
                      <a:r>
                        <a:rPr sz="1100" spc="15" dirty="0">
                          <a:latin typeface="Segoe UI"/>
                          <a:cs typeface="Segoe UI"/>
                        </a:rPr>
                        <a:t>10</a:t>
                      </a:r>
                      <a:endParaRPr sz="1100">
                        <a:latin typeface="Segoe UI"/>
                        <a:cs typeface="Segoe UI"/>
                      </a:endParaRPr>
                    </a:p>
                  </a:txBody>
                  <a:tcPr marL="0" marR="0" marT="38735"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EAF1DD"/>
                    </a:solidFill>
                  </a:tcPr>
                </a:tc>
                <a:tc>
                  <a:txBody>
                    <a:bodyPr/>
                    <a:lstStyle/>
                    <a:p>
                      <a:pPr algn="ctr">
                        <a:lnSpc>
                          <a:spcPct val="100000"/>
                        </a:lnSpc>
                        <a:spcBef>
                          <a:spcPts val="305"/>
                        </a:spcBef>
                      </a:pPr>
                      <a:r>
                        <a:rPr sz="1100" spc="15" dirty="0">
                          <a:latin typeface="Segoe UI"/>
                          <a:cs typeface="Segoe UI"/>
                        </a:rPr>
                        <a:t>1,600</a:t>
                      </a:r>
                      <a:endParaRPr sz="1100">
                        <a:latin typeface="Segoe UI"/>
                        <a:cs typeface="Segoe UI"/>
                      </a:endParaRPr>
                    </a:p>
                  </a:txBody>
                  <a:tcPr marL="0" marR="0" marT="38735"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EAF1DD"/>
                    </a:solidFill>
                  </a:tcPr>
                </a:tc>
                <a:tc>
                  <a:txBody>
                    <a:bodyPr/>
                    <a:lstStyle/>
                    <a:p>
                      <a:pPr algn="ctr">
                        <a:lnSpc>
                          <a:spcPct val="100000"/>
                        </a:lnSpc>
                        <a:spcBef>
                          <a:spcPts val="305"/>
                        </a:spcBef>
                      </a:pPr>
                      <a:r>
                        <a:rPr sz="1100" spc="15" dirty="0">
                          <a:latin typeface="Segoe UI"/>
                          <a:cs typeface="Segoe UI"/>
                        </a:rPr>
                        <a:t>0.386</a:t>
                      </a:r>
                      <a:endParaRPr sz="1100">
                        <a:latin typeface="Segoe UI"/>
                        <a:cs typeface="Segoe UI"/>
                      </a:endParaRPr>
                    </a:p>
                  </a:txBody>
                  <a:tcPr marL="0" marR="0" marT="38735"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EAF1DD"/>
                    </a:solidFill>
                  </a:tcPr>
                </a:tc>
                <a:tc>
                  <a:txBody>
                    <a:bodyPr/>
                    <a:lstStyle/>
                    <a:p>
                      <a:pPr algn="ctr">
                        <a:lnSpc>
                          <a:spcPct val="100000"/>
                        </a:lnSpc>
                        <a:spcBef>
                          <a:spcPts val="305"/>
                        </a:spcBef>
                      </a:pPr>
                      <a:r>
                        <a:rPr sz="1100" spc="15" dirty="0">
                          <a:latin typeface="Segoe UI"/>
                          <a:cs typeface="Segoe UI"/>
                        </a:rPr>
                        <a:t>618</a:t>
                      </a:r>
                      <a:endParaRPr sz="1100">
                        <a:latin typeface="Segoe UI"/>
                        <a:cs typeface="Segoe UI"/>
                      </a:endParaRPr>
                    </a:p>
                  </a:txBody>
                  <a:tcPr marL="0" marR="0" marT="38735"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EAF1DD"/>
                    </a:solidFill>
                  </a:tcPr>
                </a:tc>
                <a:tc>
                  <a:txBody>
                    <a:bodyPr/>
                    <a:lstStyle/>
                    <a:p>
                      <a:pPr algn="ctr">
                        <a:lnSpc>
                          <a:spcPct val="100000"/>
                        </a:lnSpc>
                        <a:spcBef>
                          <a:spcPts val="305"/>
                        </a:spcBef>
                      </a:pPr>
                      <a:r>
                        <a:rPr sz="1100" spc="15" dirty="0">
                          <a:latin typeface="Segoe UI"/>
                          <a:cs typeface="Segoe UI"/>
                        </a:rPr>
                        <a:t>0.162</a:t>
                      </a:r>
                      <a:endParaRPr sz="1100">
                        <a:latin typeface="Segoe UI"/>
                        <a:cs typeface="Segoe UI"/>
                      </a:endParaRPr>
                    </a:p>
                  </a:txBody>
                  <a:tcPr marL="0" marR="0" marT="38735"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EAF1DD"/>
                    </a:solidFill>
                  </a:tcPr>
                </a:tc>
                <a:tc>
                  <a:txBody>
                    <a:bodyPr/>
                    <a:lstStyle/>
                    <a:p>
                      <a:pPr algn="ctr">
                        <a:lnSpc>
                          <a:spcPct val="100000"/>
                        </a:lnSpc>
                        <a:spcBef>
                          <a:spcPts val="305"/>
                        </a:spcBef>
                      </a:pPr>
                      <a:r>
                        <a:rPr sz="1100" spc="15" dirty="0">
                          <a:latin typeface="Segoe UI"/>
                          <a:cs typeface="Segoe UI"/>
                        </a:rPr>
                        <a:t>259</a:t>
                      </a:r>
                      <a:endParaRPr sz="1100">
                        <a:latin typeface="Segoe UI"/>
                        <a:cs typeface="Segoe UI"/>
                      </a:endParaRPr>
                    </a:p>
                  </a:txBody>
                  <a:tcPr marL="0" marR="0" marT="38735"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EAF1DD"/>
                    </a:solidFill>
                  </a:tcPr>
                </a:tc>
                <a:extLst>
                  <a:ext uri="{0D108BD9-81ED-4DB2-BD59-A6C34878D82A}">
                    <a16:rowId xmlns:a16="http://schemas.microsoft.com/office/drawing/2014/main" val="10011"/>
                  </a:ext>
                </a:extLst>
              </a:tr>
              <a:tr h="242316">
                <a:tc>
                  <a:txBody>
                    <a:bodyPr/>
                    <a:lstStyle/>
                    <a:p>
                      <a:pPr>
                        <a:lnSpc>
                          <a:spcPct val="100000"/>
                        </a:lnSpc>
                      </a:pPr>
                      <a:endParaRPr sz="1000">
                        <a:latin typeface="Times New Roman"/>
                        <a:cs typeface="Times New Roman"/>
                      </a:endParaRPr>
                    </a:p>
                  </a:txBody>
                  <a:tcPr marL="0" marR="0" marT="0"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EAF1DD"/>
                    </a:solidFill>
                  </a:tcPr>
                </a:tc>
                <a:tc>
                  <a:txBody>
                    <a:bodyPr/>
                    <a:lstStyle/>
                    <a:p>
                      <a:pPr>
                        <a:lnSpc>
                          <a:spcPct val="100000"/>
                        </a:lnSpc>
                      </a:pPr>
                      <a:endParaRPr sz="1000">
                        <a:latin typeface="Times New Roman"/>
                        <a:cs typeface="Times New Roman"/>
                      </a:endParaRPr>
                    </a:p>
                  </a:txBody>
                  <a:tcPr marL="0" marR="0" marT="0"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EAF1DD"/>
                    </a:solidFill>
                  </a:tcPr>
                </a:tc>
                <a:tc>
                  <a:txBody>
                    <a:bodyPr/>
                    <a:lstStyle/>
                    <a:p>
                      <a:pPr>
                        <a:lnSpc>
                          <a:spcPct val="100000"/>
                        </a:lnSpc>
                      </a:pPr>
                      <a:endParaRPr sz="1000">
                        <a:latin typeface="Times New Roman"/>
                        <a:cs typeface="Times New Roman"/>
                      </a:endParaRPr>
                    </a:p>
                  </a:txBody>
                  <a:tcPr marL="0" marR="0" marT="0"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EAF1DD"/>
                    </a:solidFill>
                  </a:tcPr>
                </a:tc>
                <a:tc>
                  <a:txBody>
                    <a:bodyPr/>
                    <a:lstStyle/>
                    <a:p>
                      <a:pPr marR="222250" algn="r">
                        <a:lnSpc>
                          <a:spcPct val="100000"/>
                        </a:lnSpc>
                        <a:spcBef>
                          <a:spcPts val="290"/>
                        </a:spcBef>
                      </a:pPr>
                      <a:r>
                        <a:rPr sz="1100" spc="25" dirty="0">
                          <a:latin typeface="Segoe UI"/>
                          <a:cs typeface="Segoe UI"/>
                        </a:rPr>
                        <a:t>1</a:t>
                      </a:r>
                      <a:r>
                        <a:rPr sz="1100" spc="10" dirty="0">
                          <a:latin typeface="Segoe UI"/>
                          <a:cs typeface="Segoe UI"/>
                        </a:rPr>
                        <a:t>,</a:t>
                      </a:r>
                      <a:r>
                        <a:rPr sz="1100" spc="15" dirty="0">
                          <a:latin typeface="Segoe UI"/>
                          <a:cs typeface="Segoe UI"/>
                        </a:rPr>
                        <a:t>591</a:t>
                      </a:r>
                      <a:endParaRPr sz="1100">
                        <a:latin typeface="Segoe UI"/>
                        <a:cs typeface="Segoe UI"/>
                      </a:endParaRPr>
                    </a:p>
                  </a:txBody>
                  <a:tcPr marL="0" marR="0" marT="36830"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EAF1DD"/>
                    </a:solidFill>
                  </a:tcPr>
                </a:tc>
                <a:tc>
                  <a:txBody>
                    <a:bodyPr/>
                    <a:lstStyle/>
                    <a:p>
                      <a:pPr>
                        <a:lnSpc>
                          <a:spcPct val="100000"/>
                        </a:lnSpc>
                      </a:pPr>
                      <a:endParaRPr sz="1000">
                        <a:latin typeface="Times New Roman"/>
                        <a:cs typeface="Times New Roman"/>
                      </a:endParaRPr>
                    </a:p>
                  </a:txBody>
                  <a:tcPr marL="0" marR="0" marT="0"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EAF1DD"/>
                    </a:solidFill>
                  </a:tcPr>
                </a:tc>
                <a:tc>
                  <a:txBody>
                    <a:bodyPr/>
                    <a:lstStyle/>
                    <a:p>
                      <a:pPr algn="ctr">
                        <a:lnSpc>
                          <a:spcPct val="100000"/>
                        </a:lnSpc>
                        <a:spcBef>
                          <a:spcPts val="290"/>
                        </a:spcBef>
                      </a:pPr>
                      <a:r>
                        <a:rPr sz="1100" spc="15" dirty="0">
                          <a:latin typeface="Segoe UI"/>
                          <a:cs typeface="Segoe UI"/>
                        </a:rPr>
                        <a:t>(776)</a:t>
                      </a:r>
                      <a:endParaRPr sz="1100">
                        <a:latin typeface="Segoe UI"/>
                        <a:cs typeface="Segoe UI"/>
                      </a:endParaRPr>
                    </a:p>
                  </a:txBody>
                  <a:tcPr marL="0" marR="0" marT="36830"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EAF1DD"/>
                    </a:solidFill>
                  </a:tcPr>
                </a:tc>
                <a:extLst>
                  <a:ext uri="{0D108BD9-81ED-4DB2-BD59-A6C34878D82A}">
                    <a16:rowId xmlns:a16="http://schemas.microsoft.com/office/drawing/2014/main" val="10012"/>
                  </a:ext>
                </a:extLst>
              </a:tr>
            </a:tbl>
          </a:graphicData>
        </a:graphic>
      </p:graphicFrame>
      <p:sp>
        <p:nvSpPr>
          <p:cNvPr id="7" name="object 7"/>
          <p:cNvSpPr txBox="1"/>
          <p:nvPr/>
        </p:nvSpPr>
        <p:spPr>
          <a:xfrm>
            <a:off x="1242060" y="5176520"/>
            <a:ext cx="4846320" cy="193675"/>
          </a:xfrm>
          <a:prstGeom prst="rect">
            <a:avLst/>
          </a:prstGeom>
        </p:spPr>
        <p:txBody>
          <a:bodyPr vert="horz" wrap="square" lIns="0" tIns="13335" rIns="0" bIns="0" rtlCol="0">
            <a:spAutoFit/>
          </a:bodyPr>
          <a:lstStyle/>
          <a:p>
            <a:pPr marL="38100">
              <a:lnSpc>
                <a:spcPct val="100000"/>
              </a:lnSpc>
              <a:spcBef>
                <a:spcPts val="105"/>
              </a:spcBef>
              <a:tabLst>
                <a:tab pos="1904364" algn="l"/>
                <a:tab pos="2510790" algn="l"/>
              </a:tabLst>
            </a:pPr>
            <a:r>
              <a:rPr sz="1650" spc="-7" baseline="5050" dirty="0">
                <a:latin typeface="Segoe UI"/>
                <a:cs typeface="Segoe UI"/>
              </a:rPr>
              <a:t>Interpolating: IRR</a:t>
            </a:r>
            <a:r>
              <a:rPr sz="700" spc="-5" dirty="0">
                <a:latin typeface="Segoe UI"/>
                <a:cs typeface="Segoe UI"/>
              </a:rPr>
              <a:t>B</a:t>
            </a:r>
            <a:r>
              <a:rPr sz="1650" spc="-7" baseline="5050" dirty="0">
                <a:latin typeface="Segoe UI"/>
                <a:cs typeface="Segoe UI"/>
              </a:rPr>
              <a:t>=</a:t>
            </a:r>
            <a:r>
              <a:rPr sz="1650" spc="172" baseline="5050" dirty="0">
                <a:latin typeface="Segoe UI"/>
                <a:cs typeface="Segoe UI"/>
              </a:rPr>
              <a:t> </a:t>
            </a:r>
            <a:r>
              <a:rPr sz="1575" spc="22" baseline="5291" dirty="0">
                <a:latin typeface="Arial Narrow"/>
                <a:cs typeface="Arial Narrow"/>
              </a:rPr>
              <a:t>10%</a:t>
            </a:r>
            <a:r>
              <a:rPr sz="1575" spc="322" baseline="5291" dirty="0">
                <a:latin typeface="Arial Narrow"/>
                <a:cs typeface="Arial Narrow"/>
              </a:rPr>
              <a:t> </a:t>
            </a:r>
            <a:r>
              <a:rPr sz="1575" spc="37" baseline="5291" dirty="0">
                <a:latin typeface="Segoe UI"/>
                <a:cs typeface="Segoe UI"/>
              </a:rPr>
              <a:t>+</a:t>
            </a:r>
            <a:r>
              <a:rPr sz="1575" u="sng" spc="37" baseline="39682" dirty="0">
                <a:uFill>
                  <a:solidFill>
                    <a:srgbClr val="000000"/>
                  </a:solidFill>
                </a:uFill>
                <a:latin typeface="Segoe UI"/>
                <a:cs typeface="Segoe UI"/>
              </a:rPr>
              <a:t> 	</a:t>
            </a:r>
            <a:r>
              <a:rPr sz="1575" u="sng" spc="44" baseline="39682" dirty="0">
                <a:uFill>
                  <a:solidFill>
                    <a:srgbClr val="000000"/>
                  </a:solidFill>
                </a:uFill>
                <a:latin typeface="Segoe UI"/>
                <a:cs typeface="Segoe UI"/>
              </a:rPr>
              <a:t>1,591	</a:t>
            </a:r>
            <a:r>
              <a:rPr sz="1575" spc="37" baseline="5291" dirty="0">
                <a:latin typeface="Segoe UI"/>
                <a:cs typeface="Segoe UI"/>
              </a:rPr>
              <a:t>×</a:t>
            </a:r>
            <a:r>
              <a:rPr sz="1575" spc="142" baseline="5291" dirty="0">
                <a:latin typeface="Segoe UI"/>
                <a:cs typeface="Segoe UI"/>
              </a:rPr>
              <a:t> </a:t>
            </a:r>
            <a:r>
              <a:rPr sz="1575" spc="60" baseline="5291" dirty="0">
                <a:latin typeface="Segoe UI"/>
                <a:cs typeface="Segoe UI"/>
              </a:rPr>
              <a:t>(20%-10%)</a:t>
            </a:r>
            <a:r>
              <a:rPr sz="1575" spc="-270" baseline="5291" dirty="0">
                <a:latin typeface="Segoe UI"/>
                <a:cs typeface="Segoe UI"/>
              </a:rPr>
              <a:t> </a:t>
            </a:r>
            <a:r>
              <a:rPr sz="1575" spc="60" baseline="5291" dirty="0">
                <a:latin typeface="Segoe UI"/>
                <a:cs typeface="Segoe UI"/>
              </a:rPr>
              <a:t>=10%</a:t>
            </a:r>
            <a:r>
              <a:rPr sz="1575" spc="-209" baseline="5291" dirty="0">
                <a:latin typeface="Segoe UI"/>
                <a:cs typeface="Segoe UI"/>
              </a:rPr>
              <a:t> </a:t>
            </a:r>
            <a:r>
              <a:rPr sz="1575" spc="37" baseline="5291" dirty="0">
                <a:latin typeface="Segoe UI"/>
                <a:cs typeface="Segoe UI"/>
              </a:rPr>
              <a:t>+</a:t>
            </a:r>
            <a:r>
              <a:rPr sz="1575" spc="-232" baseline="5291" dirty="0">
                <a:latin typeface="Segoe UI"/>
                <a:cs typeface="Segoe UI"/>
              </a:rPr>
              <a:t> </a:t>
            </a:r>
            <a:r>
              <a:rPr sz="1575" spc="30" baseline="5291" dirty="0">
                <a:latin typeface="Segoe UI"/>
                <a:cs typeface="Segoe UI"/>
              </a:rPr>
              <a:t>6.72%</a:t>
            </a:r>
            <a:r>
              <a:rPr sz="1575" spc="-217" baseline="5291" dirty="0">
                <a:latin typeface="Segoe UI"/>
                <a:cs typeface="Segoe UI"/>
              </a:rPr>
              <a:t> </a:t>
            </a:r>
            <a:r>
              <a:rPr sz="1575" spc="44" baseline="5291" dirty="0">
                <a:latin typeface="Segoe UI"/>
                <a:cs typeface="Segoe UI"/>
              </a:rPr>
              <a:t>=16.72%</a:t>
            </a:r>
            <a:endParaRPr sz="1575" baseline="5291">
              <a:latin typeface="Segoe UI"/>
              <a:cs typeface="Segoe UI"/>
            </a:endParaRPr>
          </a:p>
        </p:txBody>
      </p:sp>
      <p:sp>
        <p:nvSpPr>
          <p:cNvPr id="8" name="object 8"/>
          <p:cNvSpPr txBox="1"/>
          <p:nvPr/>
        </p:nvSpPr>
        <p:spPr>
          <a:xfrm>
            <a:off x="2939616" y="5275743"/>
            <a:ext cx="823594" cy="191135"/>
          </a:xfrm>
          <a:prstGeom prst="rect">
            <a:avLst/>
          </a:prstGeom>
        </p:spPr>
        <p:txBody>
          <a:bodyPr vert="horz" wrap="square" lIns="0" tIns="17145" rIns="0" bIns="0" rtlCol="0">
            <a:spAutoFit/>
          </a:bodyPr>
          <a:lstStyle/>
          <a:p>
            <a:pPr marL="12700">
              <a:lnSpc>
                <a:spcPct val="100000"/>
              </a:lnSpc>
              <a:spcBef>
                <a:spcPts val="135"/>
              </a:spcBef>
            </a:pPr>
            <a:r>
              <a:rPr sz="1050" spc="25" dirty="0">
                <a:latin typeface="Segoe UI"/>
                <a:cs typeface="Segoe UI"/>
              </a:rPr>
              <a:t>(1,591 +</a:t>
            </a:r>
            <a:r>
              <a:rPr sz="1050" spc="-220" dirty="0">
                <a:latin typeface="Segoe UI"/>
                <a:cs typeface="Segoe UI"/>
              </a:rPr>
              <a:t> </a:t>
            </a:r>
            <a:r>
              <a:rPr sz="1050" spc="20" dirty="0">
                <a:latin typeface="Segoe UI"/>
                <a:cs typeface="Segoe UI"/>
              </a:rPr>
              <a:t>776)</a:t>
            </a:r>
            <a:endParaRPr sz="1050">
              <a:latin typeface="Segoe UI"/>
              <a:cs typeface="Segoe UI"/>
            </a:endParaRPr>
          </a:p>
        </p:txBody>
      </p:sp>
      <p:sp>
        <p:nvSpPr>
          <p:cNvPr id="9" name="object 9"/>
          <p:cNvSpPr txBox="1"/>
          <p:nvPr/>
        </p:nvSpPr>
        <p:spPr>
          <a:xfrm>
            <a:off x="1267551" y="5566663"/>
            <a:ext cx="284480" cy="193675"/>
          </a:xfrm>
          <a:prstGeom prst="rect">
            <a:avLst/>
          </a:prstGeom>
        </p:spPr>
        <p:txBody>
          <a:bodyPr vert="horz" wrap="square" lIns="0" tIns="13335" rIns="0" bIns="0" rtlCol="0">
            <a:spAutoFit/>
          </a:bodyPr>
          <a:lstStyle/>
          <a:p>
            <a:pPr marL="12700">
              <a:lnSpc>
                <a:spcPct val="100000"/>
              </a:lnSpc>
              <a:spcBef>
                <a:spcPts val="105"/>
              </a:spcBef>
            </a:pPr>
            <a:r>
              <a:rPr sz="1650" spc="-15" baseline="5050" dirty="0">
                <a:latin typeface="Segoe UI"/>
                <a:cs typeface="Segoe UI"/>
              </a:rPr>
              <a:t>I</a:t>
            </a:r>
            <a:r>
              <a:rPr sz="1650" spc="-7" baseline="5050" dirty="0">
                <a:latin typeface="Segoe UI"/>
                <a:cs typeface="Segoe UI"/>
              </a:rPr>
              <a:t>RR</a:t>
            </a:r>
            <a:r>
              <a:rPr sz="700" spc="-5" dirty="0">
                <a:latin typeface="Segoe UI"/>
                <a:cs typeface="Segoe UI"/>
              </a:rPr>
              <a:t>C</a:t>
            </a:r>
            <a:endParaRPr sz="700">
              <a:latin typeface="Segoe UI"/>
              <a:cs typeface="Segoe UI"/>
            </a:endParaRPr>
          </a:p>
        </p:txBody>
      </p:sp>
      <p:graphicFrame>
        <p:nvGraphicFramePr>
          <p:cNvPr id="10" name="object 10"/>
          <p:cNvGraphicFramePr>
            <a:graphicFrameLocks noGrp="1"/>
          </p:cNvGraphicFramePr>
          <p:nvPr/>
        </p:nvGraphicFramePr>
        <p:xfrm>
          <a:off x="1197863" y="5821667"/>
          <a:ext cx="4739638" cy="2098545"/>
        </p:xfrm>
        <a:graphic>
          <a:graphicData uri="http://schemas.openxmlformats.org/drawingml/2006/table">
            <a:tbl>
              <a:tblPr firstRow="1" bandRow="1">
                <a:tableStyleId>{2D5ABB26-0587-4C30-8999-92F81FD0307C}</a:tableStyleId>
              </a:tblPr>
              <a:tblGrid>
                <a:gridCol w="735965">
                  <a:extLst>
                    <a:ext uri="{9D8B030D-6E8A-4147-A177-3AD203B41FA5}">
                      <a16:colId xmlns:a16="http://schemas.microsoft.com/office/drawing/2014/main" val="20000"/>
                    </a:ext>
                  </a:extLst>
                </a:gridCol>
                <a:gridCol w="805815">
                  <a:extLst>
                    <a:ext uri="{9D8B030D-6E8A-4147-A177-3AD203B41FA5}">
                      <a16:colId xmlns:a16="http://schemas.microsoft.com/office/drawing/2014/main" val="20001"/>
                    </a:ext>
                  </a:extLst>
                </a:gridCol>
                <a:gridCol w="913765">
                  <a:extLst>
                    <a:ext uri="{9D8B030D-6E8A-4147-A177-3AD203B41FA5}">
                      <a16:colId xmlns:a16="http://schemas.microsoft.com/office/drawing/2014/main" val="20002"/>
                    </a:ext>
                  </a:extLst>
                </a:gridCol>
                <a:gridCol w="799464">
                  <a:extLst>
                    <a:ext uri="{9D8B030D-6E8A-4147-A177-3AD203B41FA5}">
                      <a16:colId xmlns:a16="http://schemas.microsoft.com/office/drawing/2014/main" val="20003"/>
                    </a:ext>
                  </a:extLst>
                </a:gridCol>
                <a:gridCol w="742950">
                  <a:extLst>
                    <a:ext uri="{9D8B030D-6E8A-4147-A177-3AD203B41FA5}">
                      <a16:colId xmlns:a16="http://schemas.microsoft.com/office/drawing/2014/main" val="20004"/>
                    </a:ext>
                  </a:extLst>
                </a:gridCol>
                <a:gridCol w="741679">
                  <a:extLst>
                    <a:ext uri="{9D8B030D-6E8A-4147-A177-3AD203B41FA5}">
                      <a16:colId xmlns:a16="http://schemas.microsoft.com/office/drawing/2014/main" val="20005"/>
                    </a:ext>
                  </a:extLst>
                </a:gridCol>
              </a:tblGrid>
              <a:tr h="640080">
                <a:tc>
                  <a:txBody>
                    <a:bodyPr/>
                    <a:lstStyle/>
                    <a:p>
                      <a:pPr algn="ctr">
                        <a:lnSpc>
                          <a:spcPct val="100000"/>
                        </a:lnSpc>
                        <a:spcBef>
                          <a:spcPts val="290"/>
                        </a:spcBef>
                      </a:pPr>
                      <a:r>
                        <a:rPr sz="1100" b="1" spc="10" dirty="0">
                          <a:solidFill>
                            <a:srgbClr val="00A650"/>
                          </a:solidFill>
                          <a:latin typeface="Segoe UI"/>
                          <a:cs typeface="Segoe UI"/>
                        </a:rPr>
                        <a:t>Year</a:t>
                      </a:r>
                      <a:endParaRPr sz="1100">
                        <a:latin typeface="Segoe UI"/>
                        <a:cs typeface="Segoe UI"/>
                      </a:endParaRPr>
                    </a:p>
                  </a:txBody>
                  <a:tcPr marL="0" marR="0" marT="36830"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C2D69B"/>
                    </a:solidFill>
                  </a:tcPr>
                </a:tc>
                <a:tc>
                  <a:txBody>
                    <a:bodyPr/>
                    <a:lstStyle/>
                    <a:p>
                      <a:pPr marR="66040" algn="r">
                        <a:lnSpc>
                          <a:spcPct val="100000"/>
                        </a:lnSpc>
                        <a:spcBef>
                          <a:spcPts val="290"/>
                        </a:spcBef>
                      </a:pPr>
                      <a:r>
                        <a:rPr sz="1100" b="1" spc="15" dirty="0">
                          <a:solidFill>
                            <a:srgbClr val="00A650"/>
                          </a:solidFill>
                          <a:latin typeface="Segoe UI"/>
                          <a:cs typeface="Segoe UI"/>
                        </a:rPr>
                        <a:t>Cash</a:t>
                      </a:r>
                      <a:r>
                        <a:rPr sz="1100" b="1" spc="-65" dirty="0">
                          <a:solidFill>
                            <a:srgbClr val="00A650"/>
                          </a:solidFill>
                          <a:latin typeface="Segoe UI"/>
                          <a:cs typeface="Segoe UI"/>
                        </a:rPr>
                        <a:t> </a:t>
                      </a:r>
                      <a:r>
                        <a:rPr sz="1100" b="1" spc="15" dirty="0">
                          <a:solidFill>
                            <a:srgbClr val="00A650"/>
                          </a:solidFill>
                          <a:latin typeface="Segoe UI"/>
                          <a:cs typeface="Segoe UI"/>
                        </a:rPr>
                        <a:t>flow</a:t>
                      </a:r>
                      <a:endParaRPr sz="1100">
                        <a:latin typeface="Segoe UI"/>
                        <a:cs typeface="Segoe UI"/>
                      </a:endParaRPr>
                    </a:p>
                    <a:p>
                      <a:pPr marR="66675" algn="r">
                        <a:lnSpc>
                          <a:spcPct val="100000"/>
                        </a:lnSpc>
                        <a:spcBef>
                          <a:spcPts val="335"/>
                        </a:spcBef>
                      </a:pPr>
                      <a:r>
                        <a:rPr sz="1100" b="1" spc="10" dirty="0">
                          <a:solidFill>
                            <a:srgbClr val="00A650"/>
                          </a:solidFill>
                          <a:latin typeface="Segoe UI"/>
                          <a:cs typeface="Segoe UI"/>
                        </a:rPr>
                        <a:t>(</a:t>
                      </a:r>
                      <a:r>
                        <a:rPr sz="1100" b="1" spc="35" dirty="0">
                          <a:solidFill>
                            <a:srgbClr val="00A650"/>
                          </a:solidFill>
                          <a:latin typeface="Trebuchet MS"/>
                          <a:cs typeface="Trebuchet MS"/>
                        </a:rPr>
                        <a:t>`</a:t>
                      </a:r>
                      <a:r>
                        <a:rPr sz="1100" b="1" dirty="0">
                          <a:solidFill>
                            <a:srgbClr val="00A650"/>
                          </a:solidFill>
                          <a:latin typeface="Segoe UI"/>
                          <a:cs typeface="Segoe UI"/>
                        </a:rPr>
                        <a:t>)</a:t>
                      </a:r>
                      <a:endParaRPr sz="1100">
                        <a:latin typeface="Segoe UI"/>
                        <a:cs typeface="Segoe UI"/>
                      </a:endParaRPr>
                    </a:p>
                  </a:txBody>
                  <a:tcPr marL="0" marR="0" marT="36830"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C2D69B"/>
                    </a:solidFill>
                  </a:tcPr>
                </a:tc>
                <a:tc>
                  <a:txBody>
                    <a:bodyPr/>
                    <a:lstStyle/>
                    <a:p>
                      <a:pPr marR="66675" algn="r">
                        <a:lnSpc>
                          <a:spcPct val="100000"/>
                        </a:lnSpc>
                        <a:spcBef>
                          <a:spcPts val="290"/>
                        </a:spcBef>
                      </a:pPr>
                      <a:r>
                        <a:rPr sz="1100" b="1" spc="25" dirty="0">
                          <a:solidFill>
                            <a:srgbClr val="00A650"/>
                          </a:solidFill>
                          <a:latin typeface="Segoe UI"/>
                          <a:cs typeface="Segoe UI"/>
                        </a:rPr>
                        <a:t>1</a:t>
                      </a:r>
                      <a:r>
                        <a:rPr sz="1100" b="1" spc="10" dirty="0">
                          <a:solidFill>
                            <a:srgbClr val="00A650"/>
                          </a:solidFill>
                          <a:latin typeface="Segoe UI"/>
                          <a:cs typeface="Segoe UI"/>
                        </a:rPr>
                        <a:t>5%</a:t>
                      </a:r>
                      <a:endParaRPr sz="1100">
                        <a:latin typeface="Segoe UI"/>
                        <a:cs typeface="Segoe UI"/>
                      </a:endParaRPr>
                    </a:p>
                    <a:p>
                      <a:pPr marR="66675" algn="r">
                        <a:lnSpc>
                          <a:spcPct val="100000"/>
                        </a:lnSpc>
                        <a:spcBef>
                          <a:spcPts val="145"/>
                        </a:spcBef>
                      </a:pPr>
                      <a:r>
                        <a:rPr sz="1100" b="1" spc="20" dirty="0">
                          <a:solidFill>
                            <a:srgbClr val="00A650"/>
                          </a:solidFill>
                          <a:latin typeface="Segoe UI"/>
                          <a:cs typeface="Segoe UI"/>
                        </a:rPr>
                        <a:t>di</a:t>
                      </a:r>
                      <a:r>
                        <a:rPr sz="1100" b="1" spc="15" dirty="0">
                          <a:solidFill>
                            <a:srgbClr val="00A650"/>
                          </a:solidFill>
                          <a:latin typeface="Segoe UI"/>
                          <a:cs typeface="Segoe UI"/>
                        </a:rPr>
                        <a:t>s</a:t>
                      </a:r>
                      <a:r>
                        <a:rPr sz="1100" b="1" spc="20" dirty="0">
                          <a:solidFill>
                            <a:srgbClr val="00A650"/>
                          </a:solidFill>
                          <a:latin typeface="Segoe UI"/>
                          <a:cs typeface="Segoe UI"/>
                        </a:rPr>
                        <a:t>c</a:t>
                      </a:r>
                      <a:r>
                        <a:rPr sz="1100" b="1" spc="5" dirty="0">
                          <a:solidFill>
                            <a:srgbClr val="00A650"/>
                          </a:solidFill>
                          <a:latin typeface="Segoe UI"/>
                          <a:cs typeface="Segoe UI"/>
                        </a:rPr>
                        <a:t>o</a:t>
                      </a:r>
                      <a:r>
                        <a:rPr sz="1100" b="1" spc="15" dirty="0">
                          <a:solidFill>
                            <a:srgbClr val="00A650"/>
                          </a:solidFill>
                          <a:latin typeface="Segoe UI"/>
                          <a:cs typeface="Segoe UI"/>
                        </a:rPr>
                        <a:t>unt</a:t>
                      </a:r>
                      <a:endParaRPr sz="1100">
                        <a:latin typeface="Segoe UI"/>
                        <a:cs typeface="Segoe UI"/>
                      </a:endParaRPr>
                    </a:p>
                    <a:p>
                      <a:pPr marR="67310" algn="r">
                        <a:lnSpc>
                          <a:spcPct val="100000"/>
                        </a:lnSpc>
                        <a:spcBef>
                          <a:spcPts val="145"/>
                        </a:spcBef>
                      </a:pPr>
                      <a:r>
                        <a:rPr sz="1100" b="1" spc="20" dirty="0">
                          <a:solidFill>
                            <a:srgbClr val="00A650"/>
                          </a:solidFill>
                          <a:latin typeface="Segoe UI"/>
                          <a:cs typeface="Segoe UI"/>
                        </a:rPr>
                        <a:t>f</a:t>
                      </a:r>
                      <a:r>
                        <a:rPr sz="1100" b="1" spc="15" dirty="0">
                          <a:solidFill>
                            <a:srgbClr val="00A650"/>
                          </a:solidFill>
                          <a:latin typeface="Segoe UI"/>
                          <a:cs typeface="Segoe UI"/>
                        </a:rPr>
                        <a:t>a</a:t>
                      </a:r>
                      <a:r>
                        <a:rPr sz="1100" b="1" spc="20" dirty="0">
                          <a:solidFill>
                            <a:srgbClr val="00A650"/>
                          </a:solidFill>
                          <a:latin typeface="Segoe UI"/>
                          <a:cs typeface="Segoe UI"/>
                        </a:rPr>
                        <a:t>c</a:t>
                      </a:r>
                      <a:r>
                        <a:rPr sz="1100" b="1" spc="25" dirty="0">
                          <a:solidFill>
                            <a:srgbClr val="00A650"/>
                          </a:solidFill>
                          <a:latin typeface="Segoe UI"/>
                          <a:cs typeface="Segoe UI"/>
                        </a:rPr>
                        <a:t>t</a:t>
                      </a:r>
                      <a:r>
                        <a:rPr sz="1100" b="1" spc="5" dirty="0">
                          <a:solidFill>
                            <a:srgbClr val="00A650"/>
                          </a:solidFill>
                          <a:latin typeface="Segoe UI"/>
                          <a:cs typeface="Segoe UI"/>
                        </a:rPr>
                        <a:t>o</a:t>
                      </a:r>
                      <a:r>
                        <a:rPr sz="1100" b="1" dirty="0">
                          <a:solidFill>
                            <a:srgbClr val="00A650"/>
                          </a:solidFill>
                          <a:latin typeface="Segoe UI"/>
                          <a:cs typeface="Segoe UI"/>
                        </a:rPr>
                        <a:t>r</a:t>
                      </a:r>
                      <a:endParaRPr sz="1100">
                        <a:latin typeface="Segoe UI"/>
                        <a:cs typeface="Segoe UI"/>
                      </a:endParaRPr>
                    </a:p>
                  </a:txBody>
                  <a:tcPr marL="0" marR="0" marT="36830"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C2D69B"/>
                    </a:solidFill>
                  </a:tcPr>
                </a:tc>
                <a:tc>
                  <a:txBody>
                    <a:bodyPr/>
                    <a:lstStyle/>
                    <a:p>
                      <a:pPr marL="363855" marR="67310" indent="-147955" algn="r">
                        <a:lnSpc>
                          <a:spcPct val="110900"/>
                        </a:lnSpc>
                        <a:spcBef>
                          <a:spcPts val="145"/>
                        </a:spcBef>
                      </a:pPr>
                      <a:r>
                        <a:rPr sz="1100" b="1" spc="15" dirty="0">
                          <a:solidFill>
                            <a:srgbClr val="00A650"/>
                          </a:solidFill>
                          <a:latin typeface="Segoe UI"/>
                          <a:cs typeface="Segoe UI"/>
                        </a:rPr>
                        <a:t>Pr</a:t>
                      </a:r>
                      <a:r>
                        <a:rPr sz="1100" b="1" spc="25" dirty="0">
                          <a:solidFill>
                            <a:srgbClr val="00A650"/>
                          </a:solidFill>
                          <a:latin typeface="Segoe UI"/>
                          <a:cs typeface="Segoe UI"/>
                        </a:rPr>
                        <a:t>e</a:t>
                      </a:r>
                      <a:r>
                        <a:rPr sz="1100" b="1" spc="15" dirty="0">
                          <a:solidFill>
                            <a:srgbClr val="00A650"/>
                          </a:solidFill>
                          <a:latin typeface="Segoe UI"/>
                          <a:cs typeface="Segoe UI"/>
                        </a:rPr>
                        <a:t>s</a:t>
                      </a:r>
                      <a:r>
                        <a:rPr sz="1100" b="1" spc="10" dirty="0">
                          <a:solidFill>
                            <a:srgbClr val="00A650"/>
                          </a:solidFill>
                          <a:latin typeface="Segoe UI"/>
                          <a:cs typeface="Segoe UI"/>
                        </a:rPr>
                        <a:t>e</a:t>
                      </a:r>
                      <a:r>
                        <a:rPr sz="1100" b="1" spc="15" dirty="0">
                          <a:solidFill>
                            <a:srgbClr val="00A650"/>
                          </a:solidFill>
                          <a:latin typeface="Segoe UI"/>
                          <a:cs typeface="Segoe UI"/>
                        </a:rPr>
                        <a:t>n</a:t>
                      </a:r>
                      <a:r>
                        <a:rPr sz="1100" b="1" dirty="0">
                          <a:solidFill>
                            <a:srgbClr val="00A650"/>
                          </a:solidFill>
                          <a:latin typeface="Segoe UI"/>
                          <a:cs typeface="Segoe UI"/>
                        </a:rPr>
                        <a:t>t  </a:t>
                      </a:r>
                      <a:r>
                        <a:rPr sz="1100" b="1" spc="10" dirty="0">
                          <a:solidFill>
                            <a:srgbClr val="00A650"/>
                          </a:solidFill>
                          <a:latin typeface="Segoe UI"/>
                          <a:cs typeface="Segoe UI"/>
                        </a:rPr>
                        <a:t>v</a:t>
                      </a:r>
                      <a:r>
                        <a:rPr sz="1100" b="1" spc="25" dirty="0">
                          <a:solidFill>
                            <a:srgbClr val="00A650"/>
                          </a:solidFill>
                          <a:latin typeface="Segoe UI"/>
                          <a:cs typeface="Segoe UI"/>
                        </a:rPr>
                        <a:t>a</a:t>
                      </a:r>
                      <a:r>
                        <a:rPr sz="1100" b="1" spc="5" dirty="0">
                          <a:solidFill>
                            <a:srgbClr val="00A650"/>
                          </a:solidFill>
                          <a:latin typeface="Segoe UI"/>
                          <a:cs typeface="Segoe UI"/>
                        </a:rPr>
                        <a:t>l</a:t>
                      </a:r>
                      <a:r>
                        <a:rPr sz="1100" b="1" spc="15" dirty="0">
                          <a:solidFill>
                            <a:srgbClr val="00A650"/>
                          </a:solidFill>
                          <a:latin typeface="Segoe UI"/>
                          <a:cs typeface="Segoe UI"/>
                        </a:rPr>
                        <a:t>u</a:t>
                      </a:r>
                      <a:r>
                        <a:rPr sz="1100" b="1" dirty="0">
                          <a:solidFill>
                            <a:srgbClr val="00A650"/>
                          </a:solidFill>
                          <a:latin typeface="Segoe UI"/>
                          <a:cs typeface="Segoe UI"/>
                        </a:rPr>
                        <a:t>e</a:t>
                      </a:r>
                      <a:endParaRPr sz="1100">
                        <a:latin typeface="Segoe UI"/>
                        <a:cs typeface="Segoe UI"/>
                      </a:endParaRPr>
                    </a:p>
                    <a:p>
                      <a:pPr marR="65405" algn="r">
                        <a:lnSpc>
                          <a:spcPct val="100000"/>
                        </a:lnSpc>
                        <a:spcBef>
                          <a:spcPts val="340"/>
                        </a:spcBef>
                      </a:pPr>
                      <a:r>
                        <a:rPr sz="1100" b="1" spc="10" dirty="0">
                          <a:solidFill>
                            <a:srgbClr val="00A650"/>
                          </a:solidFill>
                          <a:latin typeface="Segoe UI"/>
                          <a:cs typeface="Segoe UI"/>
                        </a:rPr>
                        <a:t>(</a:t>
                      </a:r>
                      <a:r>
                        <a:rPr sz="1100" b="1" spc="35" dirty="0">
                          <a:solidFill>
                            <a:srgbClr val="00A650"/>
                          </a:solidFill>
                          <a:latin typeface="Trebuchet MS"/>
                          <a:cs typeface="Trebuchet MS"/>
                        </a:rPr>
                        <a:t>`</a:t>
                      </a:r>
                      <a:r>
                        <a:rPr sz="1100" b="1" dirty="0">
                          <a:solidFill>
                            <a:srgbClr val="00A650"/>
                          </a:solidFill>
                          <a:latin typeface="Segoe UI"/>
                          <a:cs typeface="Segoe UI"/>
                        </a:rPr>
                        <a:t>)</a:t>
                      </a:r>
                      <a:endParaRPr sz="1100">
                        <a:latin typeface="Segoe UI"/>
                        <a:cs typeface="Segoe UI"/>
                      </a:endParaRPr>
                    </a:p>
                  </a:txBody>
                  <a:tcPr marL="0" marR="0" marT="18415"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C2D69B"/>
                    </a:solidFill>
                  </a:tcPr>
                </a:tc>
                <a:tc>
                  <a:txBody>
                    <a:bodyPr/>
                    <a:lstStyle/>
                    <a:p>
                      <a:pPr marR="66675" algn="r">
                        <a:lnSpc>
                          <a:spcPct val="100000"/>
                        </a:lnSpc>
                        <a:spcBef>
                          <a:spcPts val="290"/>
                        </a:spcBef>
                      </a:pPr>
                      <a:r>
                        <a:rPr sz="1100" b="1" spc="25" dirty="0">
                          <a:solidFill>
                            <a:srgbClr val="00A650"/>
                          </a:solidFill>
                          <a:latin typeface="Segoe UI"/>
                          <a:cs typeface="Segoe UI"/>
                        </a:rPr>
                        <a:t>1</a:t>
                      </a:r>
                      <a:r>
                        <a:rPr sz="1100" b="1" spc="10" dirty="0">
                          <a:solidFill>
                            <a:srgbClr val="00A650"/>
                          </a:solidFill>
                          <a:latin typeface="Segoe UI"/>
                          <a:cs typeface="Segoe UI"/>
                        </a:rPr>
                        <a:t>8%</a:t>
                      </a:r>
                      <a:endParaRPr sz="1100">
                        <a:latin typeface="Segoe UI"/>
                        <a:cs typeface="Segoe UI"/>
                      </a:endParaRPr>
                    </a:p>
                    <a:p>
                      <a:pPr marR="66675" algn="r">
                        <a:lnSpc>
                          <a:spcPct val="100000"/>
                        </a:lnSpc>
                        <a:spcBef>
                          <a:spcPts val="145"/>
                        </a:spcBef>
                      </a:pPr>
                      <a:r>
                        <a:rPr sz="1100" b="1" spc="20" dirty="0">
                          <a:solidFill>
                            <a:srgbClr val="00A650"/>
                          </a:solidFill>
                          <a:latin typeface="Segoe UI"/>
                          <a:cs typeface="Segoe UI"/>
                        </a:rPr>
                        <a:t>di</a:t>
                      </a:r>
                      <a:r>
                        <a:rPr sz="1100" b="1" spc="15" dirty="0">
                          <a:solidFill>
                            <a:srgbClr val="00A650"/>
                          </a:solidFill>
                          <a:latin typeface="Segoe UI"/>
                          <a:cs typeface="Segoe UI"/>
                        </a:rPr>
                        <a:t>s</a:t>
                      </a:r>
                      <a:r>
                        <a:rPr sz="1100" b="1" spc="20" dirty="0">
                          <a:solidFill>
                            <a:srgbClr val="00A650"/>
                          </a:solidFill>
                          <a:latin typeface="Segoe UI"/>
                          <a:cs typeface="Segoe UI"/>
                        </a:rPr>
                        <a:t>c</a:t>
                      </a:r>
                      <a:r>
                        <a:rPr sz="1100" b="1" spc="5" dirty="0">
                          <a:solidFill>
                            <a:srgbClr val="00A650"/>
                          </a:solidFill>
                          <a:latin typeface="Segoe UI"/>
                          <a:cs typeface="Segoe UI"/>
                        </a:rPr>
                        <a:t>o</a:t>
                      </a:r>
                      <a:r>
                        <a:rPr sz="1100" b="1" spc="15" dirty="0">
                          <a:solidFill>
                            <a:srgbClr val="00A650"/>
                          </a:solidFill>
                          <a:latin typeface="Segoe UI"/>
                          <a:cs typeface="Segoe UI"/>
                        </a:rPr>
                        <a:t>unt</a:t>
                      </a:r>
                      <a:endParaRPr sz="1100">
                        <a:latin typeface="Segoe UI"/>
                        <a:cs typeface="Segoe UI"/>
                      </a:endParaRPr>
                    </a:p>
                    <a:p>
                      <a:pPr marR="67310" algn="r">
                        <a:lnSpc>
                          <a:spcPct val="100000"/>
                        </a:lnSpc>
                        <a:spcBef>
                          <a:spcPts val="145"/>
                        </a:spcBef>
                      </a:pPr>
                      <a:r>
                        <a:rPr sz="1100" b="1" spc="20" dirty="0">
                          <a:solidFill>
                            <a:srgbClr val="00A650"/>
                          </a:solidFill>
                          <a:latin typeface="Segoe UI"/>
                          <a:cs typeface="Segoe UI"/>
                        </a:rPr>
                        <a:t>f</a:t>
                      </a:r>
                      <a:r>
                        <a:rPr sz="1100" b="1" spc="15" dirty="0">
                          <a:solidFill>
                            <a:srgbClr val="00A650"/>
                          </a:solidFill>
                          <a:latin typeface="Segoe UI"/>
                          <a:cs typeface="Segoe UI"/>
                        </a:rPr>
                        <a:t>a</a:t>
                      </a:r>
                      <a:r>
                        <a:rPr sz="1100" b="1" spc="20" dirty="0">
                          <a:solidFill>
                            <a:srgbClr val="00A650"/>
                          </a:solidFill>
                          <a:latin typeface="Segoe UI"/>
                          <a:cs typeface="Segoe UI"/>
                        </a:rPr>
                        <a:t>c</a:t>
                      </a:r>
                      <a:r>
                        <a:rPr sz="1100" b="1" spc="25" dirty="0">
                          <a:solidFill>
                            <a:srgbClr val="00A650"/>
                          </a:solidFill>
                          <a:latin typeface="Segoe UI"/>
                          <a:cs typeface="Segoe UI"/>
                        </a:rPr>
                        <a:t>t</a:t>
                      </a:r>
                      <a:r>
                        <a:rPr sz="1100" b="1" spc="5" dirty="0">
                          <a:solidFill>
                            <a:srgbClr val="00A650"/>
                          </a:solidFill>
                          <a:latin typeface="Segoe UI"/>
                          <a:cs typeface="Segoe UI"/>
                        </a:rPr>
                        <a:t>o</a:t>
                      </a:r>
                      <a:r>
                        <a:rPr sz="1100" b="1" dirty="0">
                          <a:solidFill>
                            <a:srgbClr val="00A650"/>
                          </a:solidFill>
                          <a:latin typeface="Segoe UI"/>
                          <a:cs typeface="Segoe UI"/>
                        </a:rPr>
                        <a:t>r</a:t>
                      </a:r>
                      <a:endParaRPr sz="1100">
                        <a:latin typeface="Segoe UI"/>
                        <a:cs typeface="Segoe UI"/>
                      </a:endParaRPr>
                    </a:p>
                  </a:txBody>
                  <a:tcPr marL="0" marR="0" marT="36830"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C2D69B"/>
                    </a:solidFill>
                  </a:tcPr>
                </a:tc>
                <a:tc>
                  <a:txBody>
                    <a:bodyPr/>
                    <a:lstStyle/>
                    <a:p>
                      <a:pPr marL="83820" marR="66675" indent="73025">
                        <a:lnSpc>
                          <a:spcPct val="110900"/>
                        </a:lnSpc>
                        <a:spcBef>
                          <a:spcPts val="145"/>
                        </a:spcBef>
                      </a:pPr>
                      <a:r>
                        <a:rPr sz="1100" b="1" spc="15" dirty="0">
                          <a:solidFill>
                            <a:srgbClr val="00A650"/>
                          </a:solidFill>
                          <a:latin typeface="Segoe UI"/>
                          <a:cs typeface="Segoe UI"/>
                        </a:rPr>
                        <a:t>Pr</a:t>
                      </a:r>
                      <a:r>
                        <a:rPr sz="1100" b="1" spc="25" dirty="0">
                          <a:solidFill>
                            <a:srgbClr val="00A650"/>
                          </a:solidFill>
                          <a:latin typeface="Segoe UI"/>
                          <a:cs typeface="Segoe UI"/>
                        </a:rPr>
                        <a:t>e</a:t>
                      </a:r>
                      <a:r>
                        <a:rPr sz="1100" b="1" spc="15" dirty="0">
                          <a:solidFill>
                            <a:srgbClr val="00A650"/>
                          </a:solidFill>
                          <a:latin typeface="Segoe UI"/>
                          <a:cs typeface="Segoe UI"/>
                        </a:rPr>
                        <a:t>s</a:t>
                      </a:r>
                      <a:r>
                        <a:rPr sz="1100" b="1" spc="10" dirty="0">
                          <a:solidFill>
                            <a:srgbClr val="00A650"/>
                          </a:solidFill>
                          <a:latin typeface="Segoe UI"/>
                          <a:cs typeface="Segoe UI"/>
                        </a:rPr>
                        <a:t>e</a:t>
                      </a:r>
                      <a:r>
                        <a:rPr sz="1100" b="1" spc="15" dirty="0">
                          <a:solidFill>
                            <a:srgbClr val="00A650"/>
                          </a:solidFill>
                          <a:latin typeface="Segoe UI"/>
                          <a:cs typeface="Segoe UI"/>
                        </a:rPr>
                        <a:t>n</a:t>
                      </a:r>
                      <a:r>
                        <a:rPr sz="1100" b="1" dirty="0">
                          <a:solidFill>
                            <a:srgbClr val="00A650"/>
                          </a:solidFill>
                          <a:latin typeface="Segoe UI"/>
                          <a:cs typeface="Segoe UI"/>
                        </a:rPr>
                        <a:t>t  </a:t>
                      </a:r>
                      <a:r>
                        <a:rPr sz="1100" b="1" spc="10" dirty="0">
                          <a:solidFill>
                            <a:srgbClr val="00A650"/>
                          </a:solidFill>
                          <a:latin typeface="Segoe UI"/>
                          <a:cs typeface="Segoe UI"/>
                        </a:rPr>
                        <a:t>value</a:t>
                      </a:r>
                      <a:r>
                        <a:rPr sz="1100" b="1" spc="-35" dirty="0">
                          <a:solidFill>
                            <a:srgbClr val="00A650"/>
                          </a:solidFill>
                          <a:latin typeface="Segoe UI"/>
                          <a:cs typeface="Segoe UI"/>
                        </a:rPr>
                        <a:t> </a:t>
                      </a:r>
                      <a:r>
                        <a:rPr sz="1100" b="1" spc="-20" dirty="0">
                          <a:solidFill>
                            <a:srgbClr val="00A650"/>
                          </a:solidFill>
                          <a:latin typeface="Segoe UI"/>
                          <a:cs typeface="Segoe UI"/>
                        </a:rPr>
                        <a:t>(</a:t>
                      </a:r>
                      <a:r>
                        <a:rPr sz="1100" b="1" spc="-20" dirty="0">
                          <a:solidFill>
                            <a:srgbClr val="00A650"/>
                          </a:solidFill>
                          <a:latin typeface="Trebuchet MS"/>
                          <a:cs typeface="Trebuchet MS"/>
                        </a:rPr>
                        <a:t>`</a:t>
                      </a:r>
                      <a:r>
                        <a:rPr sz="1100" b="1" spc="-20" dirty="0">
                          <a:solidFill>
                            <a:srgbClr val="00A650"/>
                          </a:solidFill>
                          <a:latin typeface="Segoe UI"/>
                          <a:cs typeface="Segoe UI"/>
                        </a:rPr>
                        <a:t>)</a:t>
                      </a:r>
                      <a:endParaRPr sz="1100">
                        <a:latin typeface="Segoe UI"/>
                        <a:cs typeface="Segoe UI"/>
                      </a:endParaRPr>
                    </a:p>
                  </a:txBody>
                  <a:tcPr marL="0" marR="0" marT="18415"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C2D69B"/>
                    </a:solidFill>
                  </a:tcPr>
                </a:tc>
                <a:extLst>
                  <a:ext uri="{0D108BD9-81ED-4DB2-BD59-A6C34878D82A}">
                    <a16:rowId xmlns:a16="http://schemas.microsoft.com/office/drawing/2014/main" val="10000"/>
                  </a:ext>
                </a:extLst>
              </a:tr>
              <a:tr h="242316">
                <a:tc>
                  <a:txBody>
                    <a:bodyPr/>
                    <a:lstStyle/>
                    <a:p>
                      <a:pPr algn="ctr">
                        <a:lnSpc>
                          <a:spcPct val="100000"/>
                        </a:lnSpc>
                        <a:spcBef>
                          <a:spcPts val="290"/>
                        </a:spcBef>
                      </a:pPr>
                      <a:r>
                        <a:rPr sz="1100" dirty="0">
                          <a:latin typeface="Segoe UI"/>
                          <a:cs typeface="Segoe UI"/>
                        </a:rPr>
                        <a:t>0</a:t>
                      </a:r>
                      <a:endParaRPr sz="1100">
                        <a:latin typeface="Segoe UI"/>
                        <a:cs typeface="Segoe UI"/>
                      </a:endParaRPr>
                    </a:p>
                  </a:txBody>
                  <a:tcPr marL="0" marR="0" marT="36830"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EAF1DD"/>
                    </a:solidFill>
                  </a:tcPr>
                </a:tc>
                <a:tc>
                  <a:txBody>
                    <a:bodyPr/>
                    <a:lstStyle/>
                    <a:p>
                      <a:pPr marR="184785" algn="r">
                        <a:lnSpc>
                          <a:spcPct val="100000"/>
                        </a:lnSpc>
                        <a:spcBef>
                          <a:spcPts val="290"/>
                        </a:spcBef>
                      </a:pPr>
                      <a:r>
                        <a:rPr sz="1100" spc="10" dirty="0">
                          <a:latin typeface="Segoe UI"/>
                          <a:cs typeface="Segoe UI"/>
                        </a:rPr>
                        <a:t>(</a:t>
                      </a:r>
                      <a:r>
                        <a:rPr sz="1100" spc="25" dirty="0">
                          <a:latin typeface="Segoe UI"/>
                          <a:cs typeface="Segoe UI"/>
                        </a:rPr>
                        <a:t>5</a:t>
                      </a:r>
                      <a:r>
                        <a:rPr sz="1100" spc="10" dirty="0">
                          <a:latin typeface="Segoe UI"/>
                          <a:cs typeface="Segoe UI"/>
                        </a:rPr>
                        <a:t>,</a:t>
                      </a:r>
                      <a:r>
                        <a:rPr sz="1100" spc="15" dirty="0">
                          <a:latin typeface="Segoe UI"/>
                          <a:cs typeface="Segoe UI"/>
                        </a:rPr>
                        <a:t>00</a:t>
                      </a:r>
                      <a:r>
                        <a:rPr sz="1100" spc="25" dirty="0">
                          <a:latin typeface="Segoe UI"/>
                          <a:cs typeface="Segoe UI"/>
                        </a:rPr>
                        <a:t>0</a:t>
                      </a:r>
                      <a:r>
                        <a:rPr sz="1100" dirty="0">
                          <a:latin typeface="Segoe UI"/>
                          <a:cs typeface="Segoe UI"/>
                        </a:rPr>
                        <a:t>)</a:t>
                      </a:r>
                      <a:endParaRPr sz="1100">
                        <a:latin typeface="Segoe UI"/>
                        <a:cs typeface="Segoe UI"/>
                      </a:endParaRPr>
                    </a:p>
                  </a:txBody>
                  <a:tcPr marL="0" marR="0" marT="36830"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EAF1DD"/>
                    </a:solidFill>
                  </a:tcPr>
                </a:tc>
                <a:tc>
                  <a:txBody>
                    <a:bodyPr/>
                    <a:lstStyle/>
                    <a:p>
                      <a:pPr marR="180975" algn="r">
                        <a:lnSpc>
                          <a:spcPct val="100000"/>
                        </a:lnSpc>
                        <a:spcBef>
                          <a:spcPts val="290"/>
                        </a:spcBef>
                      </a:pPr>
                      <a:r>
                        <a:rPr sz="1100" spc="25" dirty="0">
                          <a:latin typeface="Segoe UI"/>
                          <a:cs typeface="Segoe UI"/>
                        </a:rPr>
                        <a:t>1</a:t>
                      </a:r>
                      <a:r>
                        <a:rPr sz="1100" spc="10" dirty="0">
                          <a:latin typeface="Segoe UI"/>
                          <a:cs typeface="Segoe UI"/>
                        </a:rPr>
                        <a:t>.</a:t>
                      </a:r>
                      <a:r>
                        <a:rPr sz="1100" spc="15" dirty="0">
                          <a:latin typeface="Segoe UI"/>
                          <a:cs typeface="Segoe UI"/>
                        </a:rPr>
                        <a:t>000</a:t>
                      </a:r>
                      <a:endParaRPr sz="1100">
                        <a:latin typeface="Segoe UI"/>
                        <a:cs typeface="Segoe UI"/>
                      </a:endParaRPr>
                    </a:p>
                  </a:txBody>
                  <a:tcPr marL="0" marR="0" marT="36830"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EAF1DD"/>
                    </a:solidFill>
                  </a:tcPr>
                </a:tc>
                <a:tc>
                  <a:txBody>
                    <a:bodyPr/>
                    <a:lstStyle/>
                    <a:p>
                      <a:pPr marR="182880" algn="r">
                        <a:lnSpc>
                          <a:spcPct val="100000"/>
                        </a:lnSpc>
                        <a:spcBef>
                          <a:spcPts val="290"/>
                        </a:spcBef>
                      </a:pPr>
                      <a:r>
                        <a:rPr sz="1100" spc="10" dirty="0">
                          <a:latin typeface="Segoe UI"/>
                          <a:cs typeface="Segoe UI"/>
                        </a:rPr>
                        <a:t>(</a:t>
                      </a:r>
                      <a:r>
                        <a:rPr sz="1100" spc="25" dirty="0">
                          <a:latin typeface="Segoe UI"/>
                          <a:cs typeface="Segoe UI"/>
                        </a:rPr>
                        <a:t>5</a:t>
                      </a:r>
                      <a:r>
                        <a:rPr sz="1100" spc="10" dirty="0">
                          <a:latin typeface="Segoe UI"/>
                          <a:cs typeface="Segoe UI"/>
                        </a:rPr>
                        <a:t>,</a:t>
                      </a:r>
                      <a:r>
                        <a:rPr sz="1100" spc="15" dirty="0">
                          <a:latin typeface="Segoe UI"/>
                          <a:cs typeface="Segoe UI"/>
                        </a:rPr>
                        <a:t>00</a:t>
                      </a:r>
                      <a:r>
                        <a:rPr sz="1100" spc="25" dirty="0">
                          <a:latin typeface="Segoe UI"/>
                          <a:cs typeface="Segoe UI"/>
                        </a:rPr>
                        <a:t>0</a:t>
                      </a:r>
                      <a:r>
                        <a:rPr sz="1100" dirty="0">
                          <a:latin typeface="Segoe UI"/>
                          <a:cs typeface="Segoe UI"/>
                        </a:rPr>
                        <a:t>)</a:t>
                      </a:r>
                      <a:endParaRPr sz="1100">
                        <a:latin typeface="Segoe UI"/>
                        <a:cs typeface="Segoe UI"/>
                      </a:endParaRPr>
                    </a:p>
                  </a:txBody>
                  <a:tcPr marL="0" marR="0" marT="36830"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EAF1DD"/>
                    </a:solidFill>
                  </a:tcPr>
                </a:tc>
                <a:tc>
                  <a:txBody>
                    <a:bodyPr/>
                    <a:lstStyle/>
                    <a:p>
                      <a:pPr marR="182880" algn="r">
                        <a:lnSpc>
                          <a:spcPct val="100000"/>
                        </a:lnSpc>
                        <a:spcBef>
                          <a:spcPts val="290"/>
                        </a:spcBef>
                      </a:pPr>
                      <a:r>
                        <a:rPr sz="1100" spc="25" dirty="0">
                          <a:latin typeface="Segoe UI"/>
                          <a:cs typeface="Segoe UI"/>
                        </a:rPr>
                        <a:t>1</a:t>
                      </a:r>
                      <a:r>
                        <a:rPr sz="1100" spc="10" dirty="0">
                          <a:latin typeface="Segoe UI"/>
                          <a:cs typeface="Segoe UI"/>
                        </a:rPr>
                        <a:t>.</a:t>
                      </a:r>
                      <a:r>
                        <a:rPr sz="1100" spc="15" dirty="0">
                          <a:latin typeface="Segoe UI"/>
                          <a:cs typeface="Segoe UI"/>
                        </a:rPr>
                        <a:t>000</a:t>
                      </a:r>
                      <a:endParaRPr sz="1100">
                        <a:latin typeface="Segoe UI"/>
                        <a:cs typeface="Segoe UI"/>
                      </a:endParaRPr>
                    </a:p>
                  </a:txBody>
                  <a:tcPr marL="0" marR="0" marT="36830"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EAF1DD"/>
                    </a:solidFill>
                  </a:tcPr>
                </a:tc>
                <a:tc>
                  <a:txBody>
                    <a:bodyPr/>
                    <a:lstStyle/>
                    <a:p>
                      <a:pPr marR="182880" algn="r">
                        <a:lnSpc>
                          <a:spcPct val="100000"/>
                        </a:lnSpc>
                        <a:spcBef>
                          <a:spcPts val="290"/>
                        </a:spcBef>
                      </a:pPr>
                      <a:r>
                        <a:rPr sz="1100" spc="10" dirty="0">
                          <a:latin typeface="Segoe UI"/>
                          <a:cs typeface="Segoe UI"/>
                        </a:rPr>
                        <a:t>(</a:t>
                      </a:r>
                      <a:r>
                        <a:rPr sz="1100" spc="25" dirty="0">
                          <a:latin typeface="Segoe UI"/>
                          <a:cs typeface="Segoe UI"/>
                        </a:rPr>
                        <a:t>5</a:t>
                      </a:r>
                      <a:r>
                        <a:rPr sz="1100" spc="10" dirty="0">
                          <a:latin typeface="Segoe UI"/>
                          <a:cs typeface="Segoe UI"/>
                        </a:rPr>
                        <a:t>,</a:t>
                      </a:r>
                      <a:r>
                        <a:rPr sz="1100" spc="15" dirty="0">
                          <a:latin typeface="Segoe UI"/>
                          <a:cs typeface="Segoe UI"/>
                        </a:rPr>
                        <a:t>00</a:t>
                      </a:r>
                      <a:r>
                        <a:rPr sz="1100" spc="25" dirty="0">
                          <a:latin typeface="Segoe UI"/>
                          <a:cs typeface="Segoe UI"/>
                        </a:rPr>
                        <a:t>0</a:t>
                      </a:r>
                      <a:r>
                        <a:rPr sz="1100" dirty="0">
                          <a:latin typeface="Segoe UI"/>
                          <a:cs typeface="Segoe UI"/>
                        </a:rPr>
                        <a:t>)</a:t>
                      </a:r>
                      <a:endParaRPr sz="1100">
                        <a:latin typeface="Segoe UI"/>
                        <a:cs typeface="Segoe UI"/>
                      </a:endParaRPr>
                    </a:p>
                  </a:txBody>
                  <a:tcPr marL="0" marR="0" marT="36830"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EAF1DD"/>
                    </a:solidFill>
                  </a:tcPr>
                </a:tc>
                <a:extLst>
                  <a:ext uri="{0D108BD9-81ED-4DB2-BD59-A6C34878D82A}">
                    <a16:rowId xmlns:a16="http://schemas.microsoft.com/office/drawing/2014/main" val="10001"/>
                  </a:ext>
                </a:extLst>
              </a:tr>
              <a:tr h="243846">
                <a:tc>
                  <a:txBody>
                    <a:bodyPr/>
                    <a:lstStyle/>
                    <a:p>
                      <a:pPr algn="ctr">
                        <a:lnSpc>
                          <a:spcPct val="100000"/>
                        </a:lnSpc>
                        <a:spcBef>
                          <a:spcPts val="290"/>
                        </a:spcBef>
                      </a:pPr>
                      <a:r>
                        <a:rPr sz="1100" dirty="0">
                          <a:latin typeface="Segoe UI"/>
                          <a:cs typeface="Segoe UI"/>
                        </a:rPr>
                        <a:t>1</a:t>
                      </a:r>
                      <a:endParaRPr sz="1100">
                        <a:latin typeface="Segoe UI"/>
                        <a:cs typeface="Segoe UI"/>
                      </a:endParaRPr>
                    </a:p>
                  </a:txBody>
                  <a:tcPr marL="0" marR="0" marT="36830"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EAF1DD"/>
                    </a:solidFill>
                  </a:tcPr>
                </a:tc>
                <a:tc>
                  <a:txBody>
                    <a:bodyPr/>
                    <a:lstStyle/>
                    <a:p>
                      <a:pPr marR="182880" algn="r">
                        <a:lnSpc>
                          <a:spcPct val="100000"/>
                        </a:lnSpc>
                        <a:spcBef>
                          <a:spcPts val="290"/>
                        </a:spcBef>
                      </a:pPr>
                      <a:r>
                        <a:rPr sz="1100" spc="25" dirty="0">
                          <a:latin typeface="Segoe UI"/>
                          <a:cs typeface="Segoe UI"/>
                        </a:rPr>
                        <a:t>2</a:t>
                      </a:r>
                      <a:r>
                        <a:rPr sz="1100" spc="10" dirty="0">
                          <a:latin typeface="Segoe UI"/>
                          <a:cs typeface="Segoe UI"/>
                        </a:rPr>
                        <a:t>,</a:t>
                      </a:r>
                      <a:r>
                        <a:rPr sz="1100" spc="15" dirty="0">
                          <a:latin typeface="Segoe UI"/>
                          <a:cs typeface="Segoe UI"/>
                        </a:rPr>
                        <a:t>000</a:t>
                      </a:r>
                      <a:endParaRPr sz="1100">
                        <a:latin typeface="Segoe UI"/>
                        <a:cs typeface="Segoe UI"/>
                      </a:endParaRPr>
                    </a:p>
                  </a:txBody>
                  <a:tcPr marL="0" marR="0" marT="36830"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EAF1DD"/>
                    </a:solidFill>
                  </a:tcPr>
                </a:tc>
                <a:tc>
                  <a:txBody>
                    <a:bodyPr/>
                    <a:lstStyle/>
                    <a:p>
                      <a:pPr marR="180975" algn="r">
                        <a:lnSpc>
                          <a:spcPct val="100000"/>
                        </a:lnSpc>
                        <a:spcBef>
                          <a:spcPts val="290"/>
                        </a:spcBef>
                      </a:pPr>
                      <a:r>
                        <a:rPr sz="1100" spc="25" dirty="0">
                          <a:latin typeface="Segoe UI"/>
                          <a:cs typeface="Segoe UI"/>
                        </a:rPr>
                        <a:t>0</a:t>
                      </a:r>
                      <a:r>
                        <a:rPr sz="1100" spc="10" dirty="0">
                          <a:latin typeface="Segoe UI"/>
                          <a:cs typeface="Segoe UI"/>
                        </a:rPr>
                        <a:t>.</a:t>
                      </a:r>
                      <a:r>
                        <a:rPr sz="1100" spc="15" dirty="0">
                          <a:latin typeface="Segoe UI"/>
                          <a:cs typeface="Segoe UI"/>
                        </a:rPr>
                        <a:t>870</a:t>
                      </a:r>
                      <a:endParaRPr sz="1100">
                        <a:latin typeface="Segoe UI"/>
                        <a:cs typeface="Segoe UI"/>
                      </a:endParaRPr>
                    </a:p>
                  </a:txBody>
                  <a:tcPr marL="0" marR="0" marT="36830"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EAF1DD"/>
                    </a:solidFill>
                  </a:tcPr>
                </a:tc>
                <a:tc>
                  <a:txBody>
                    <a:bodyPr/>
                    <a:lstStyle/>
                    <a:p>
                      <a:pPr marR="180975" algn="r">
                        <a:lnSpc>
                          <a:spcPct val="100000"/>
                        </a:lnSpc>
                        <a:spcBef>
                          <a:spcPts val="290"/>
                        </a:spcBef>
                      </a:pPr>
                      <a:r>
                        <a:rPr sz="1100" spc="25" dirty="0">
                          <a:latin typeface="Segoe UI"/>
                          <a:cs typeface="Segoe UI"/>
                        </a:rPr>
                        <a:t>1</a:t>
                      </a:r>
                      <a:r>
                        <a:rPr sz="1100" spc="10" dirty="0">
                          <a:latin typeface="Segoe UI"/>
                          <a:cs typeface="Segoe UI"/>
                        </a:rPr>
                        <a:t>,</a:t>
                      </a:r>
                      <a:r>
                        <a:rPr sz="1100" spc="15" dirty="0">
                          <a:latin typeface="Segoe UI"/>
                          <a:cs typeface="Segoe UI"/>
                        </a:rPr>
                        <a:t>740</a:t>
                      </a:r>
                      <a:endParaRPr sz="1100">
                        <a:latin typeface="Segoe UI"/>
                        <a:cs typeface="Segoe UI"/>
                      </a:endParaRPr>
                    </a:p>
                  </a:txBody>
                  <a:tcPr marL="0" marR="0" marT="36830"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EAF1DD"/>
                    </a:solidFill>
                  </a:tcPr>
                </a:tc>
                <a:tc>
                  <a:txBody>
                    <a:bodyPr/>
                    <a:lstStyle/>
                    <a:p>
                      <a:pPr marR="182880" algn="r">
                        <a:lnSpc>
                          <a:spcPct val="100000"/>
                        </a:lnSpc>
                        <a:spcBef>
                          <a:spcPts val="290"/>
                        </a:spcBef>
                      </a:pPr>
                      <a:r>
                        <a:rPr sz="1100" spc="25" dirty="0">
                          <a:latin typeface="Segoe UI"/>
                          <a:cs typeface="Segoe UI"/>
                        </a:rPr>
                        <a:t>0</a:t>
                      </a:r>
                      <a:r>
                        <a:rPr sz="1100" spc="10" dirty="0">
                          <a:latin typeface="Segoe UI"/>
                          <a:cs typeface="Segoe UI"/>
                        </a:rPr>
                        <a:t>.</a:t>
                      </a:r>
                      <a:r>
                        <a:rPr sz="1100" spc="15" dirty="0">
                          <a:latin typeface="Segoe UI"/>
                          <a:cs typeface="Segoe UI"/>
                        </a:rPr>
                        <a:t>847</a:t>
                      </a:r>
                      <a:endParaRPr sz="1100">
                        <a:latin typeface="Segoe UI"/>
                        <a:cs typeface="Segoe UI"/>
                      </a:endParaRPr>
                    </a:p>
                  </a:txBody>
                  <a:tcPr marL="0" marR="0" marT="36830"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EAF1DD"/>
                    </a:solidFill>
                  </a:tcPr>
                </a:tc>
                <a:tc>
                  <a:txBody>
                    <a:bodyPr/>
                    <a:lstStyle/>
                    <a:p>
                      <a:pPr marR="180975" algn="r">
                        <a:lnSpc>
                          <a:spcPct val="100000"/>
                        </a:lnSpc>
                        <a:spcBef>
                          <a:spcPts val="290"/>
                        </a:spcBef>
                      </a:pPr>
                      <a:r>
                        <a:rPr sz="1100" spc="25" dirty="0">
                          <a:latin typeface="Segoe UI"/>
                          <a:cs typeface="Segoe UI"/>
                        </a:rPr>
                        <a:t>1</a:t>
                      </a:r>
                      <a:r>
                        <a:rPr sz="1100" spc="10" dirty="0">
                          <a:latin typeface="Segoe UI"/>
                          <a:cs typeface="Segoe UI"/>
                        </a:rPr>
                        <a:t>,</a:t>
                      </a:r>
                      <a:r>
                        <a:rPr sz="1100" spc="15" dirty="0">
                          <a:latin typeface="Segoe UI"/>
                          <a:cs typeface="Segoe UI"/>
                        </a:rPr>
                        <a:t>694</a:t>
                      </a:r>
                      <a:endParaRPr sz="1100">
                        <a:latin typeface="Segoe UI"/>
                        <a:cs typeface="Segoe UI"/>
                      </a:endParaRPr>
                    </a:p>
                  </a:txBody>
                  <a:tcPr marL="0" marR="0" marT="36830"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EAF1DD"/>
                    </a:solidFill>
                  </a:tcPr>
                </a:tc>
                <a:extLst>
                  <a:ext uri="{0D108BD9-81ED-4DB2-BD59-A6C34878D82A}">
                    <a16:rowId xmlns:a16="http://schemas.microsoft.com/office/drawing/2014/main" val="10002"/>
                  </a:ext>
                </a:extLst>
              </a:tr>
              <a:tr h="242315">
                <a:tc>
                  <a:txBody>
                    <a:bodyPr/>
                    <a:lstStyle/>
                    <a:p>
                      <a:pPr algn="ctr">
                        <a:lnSpc>
                          <a:spcPct val="100000"/>
                        </a:lnSpc>
                        <a:spcBef>
                          <a:spcPts val="290"/>
                        </a:spcBef>
                      </a:pPr>
                      <a:r>
                        <a:rPr sz="1100" dirty="0">
                          <a:latin typeface="Segoe UI"/>
                          <a:cs typeface="Segoe UI"/>
                        </a:rPr>
                        <a:t>2</a:t>
                      </a:r>
                      <a:endParaRPr sz="1100">
                        <a:latin typeface="Segoe UI"/>
                        <a:cs typeface="Segoe UI"/>
                      </a:endParaRPr>
                    </a:p>
                  </a:txBody>
                  <a:tcPr marL="0" marR="0" marT="36830"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EAF1DD"/>
                    </a:solidFill>
                  </a:tcPr>
                </a:tc>
                <a:tc>
                  <a:txBody>
                    <a:bodyPr/>
                    <a:lstStyle/>
                    <a:p>
                      <a:pPr marR="182880" algn="r">
                        <a:lnSpc>
                          <a:spcPct val="100000"/>
                        </a:lnSpc>
                        <a:spcBef>
                          <a:spcPts val="290"/>
                        </a:spcBef>
                      </a:pPr>
                      <a:r>
                        <a:rPr sz="1100" spc="25" dirty="0">
                          <a:latin typeface="Segoe UI"/>
                          <a:cs typeface="Segoe UI"/>
                        </a:rPr>
                        <a:t>2</a:t>
                      </a:r>
                      <a:r>
                        <a:rPr sz="1100" spc="10" dirty="0">
                          <a:latin typeface="Segoe UI"/>
                          <a:cs typeface="Segoe UI"/>
                        </a:rPr>
                        <a:t>,</a:t>
                      </a:r>
                      <a:r>
                        <a:rPr sz="1100" spc="15" dirty="0">
                          <a:latin typeface="Segoe UI"/>
                          <a:cs typeface="Segoe UI"/>
                        </a:rPr>
                        <a:t>000</a:t>
                      </a:r>
                      <a:endParaRPr sz="1100">
                        <a:latin typeface="Segoe UI"/>
                        <a:cs typeface="Segoe UI"/>
                      </a:endParaRPr>
                    </a:p>
                  </a:txBody>
                  <a:tcPr marL="0" marR="0" marT="36830"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EAF1DD"/>
                    </a:solidFill>
                  </a:tcPr>
                </a:tc>
                <a:tc>
                  <a:txBody>
                    <a:bodyPr/>
                    <a:lstStyle/>
                    <a:p>
                      <a:pPr marR="180975" algn="r">
                        <a:lnSpc>
                          <a:spcPct val="100000"/>
                        </a:lnSpc>
                        <a:spcBef>
                          <a:spcPts val="290"/>
                        </a:spcBef>
                      </a:pPr>
                      <a:r>
                        <a:rPr sz="1100" spc="25" dirty="0">
                          <a:latin typeface="Segoe UI"/>
                          <a:cs typeface="Segoe UI"/>
                        </a:rPr>
                        <a:t>0</a:t>
                      </a:r>
                      <a:r>
                        <a:rPr sz="1100" spc="10" dirty="0">
                          <a:latin typeface="Segoe UI"/>
                          <a:cs typeface="Segoe UI"/>
                        </a:rPr>
                        <a:t>.</a:t>
                      </a:r>
                      <a:r>
                        <a:rPr sz="1100" spc="15" dirty="0">
                          <a:latin typeface="Segoe UI"/>
                          <a:cs typeface="Segoe UI"/>
                        </a:rPr>
                        <a:t>756</a:t>
                      </a:r>
                      <a:endParaRPr sz="1100">
                        <a:latin typeface="Segoe UI"/>
                        <a:cs typeface="Segoe UI"/>
                      </a:endParaRPr>
                    </a:p>
                  </a:txBody>
                  <a:tcPr marL="0" marR="0" marT="36830"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EAF1DD"/>
                    </a:solidFill>
                  </a:tcPr>
                </a:tc>
                <a:tc>
                  <a:txBody>
                    <a:bodyPr/>
                    <a:lstStyle/>
                    <a:p>
                      <a:pPr marR="180975" algn="r">
                        <a:lnSpc>
                          <a:spcPct val="100000"/>
                        </a:lnSpc>
                        <a:spcBef>
                          <a:spcPts val="290"/>
                        </a:spcBef>
                      </a:pPr>
                      <a:r>
                        <a:rPr sz="1100" spc="25" dirty="0">
                          <a:latin typeface="Segoe UI"/>
                          <a:cs typeface="Segoe UI"/>
                        </a:rPr>
                        <a:t>1</a:t>
                      </a:r>
                      <a:r>
                        <a:rPr sz="1100" spc="10" dirty="0">
                          <a:latin typeface="Segoe UI"/>
                          <a:cs typeface="Segoe UI"/>
                        </a:rPr>
                        <a:t>,</a:t>
                      </a:r>
                      <a:r>
                        <a:rPr sz="1100" spc="15" dirty="0">
                          <a:latin typeface="Segoe UI"/>
                          <a:cs typeface="Segoe UI"/>
                        </a:rPr>
                        <a:t>512</a:t>
                      </a:r>
                      <a:endParaRPr sz="1100">
                        <a:latin typeface="Segoe UI"/>
                        <a:cs typeface="Segoe UI"/>
                      </a:endParaRPr>
                    </a:p>
                  </a:txBody>
                  <a:tcPr marL="0" marR="0" marT="36830"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EAF1DD"/>
                    </a:solidFill>
                  </a:tcPr>
                </a:tc>
                <a:tc>
                  <a:txBody>
                    <a:bodyPr/>
                    <a:lstStyle/>
                    <a:p>
                      <a:pPr marR="182880" algn="r">
                        <a:lnSpc>
                          <a:spcPct val="100000"/>
                        </a:lnSpc>
                        <a:spcBef>
                          <a:spcPts val="290"/>
                        </a:spcBef>
                      </a:pPr>
                      <a:r>
                        <a:rPr sz="1100" spc="25" dirty="0">
                          <a:latin typeface="Segoe UI"/>
                          <a:cs typeface="Segoe UI"/>
                        </a:rPr>
                        <a:t>0</a:t>
                      </a:r>
                      <a:r>
                        <a:rPr sz="1100" spc="10" dirty="0">
                          <a:latin typeface="Segoe UI"/>
                          <a:cs typeface="Segoe UI"/>
                        </a:rPr>
                        <a:t>.</a:t>
                      </a:r>
                      <a:r>
                        <a:rPr sz="1100" spc="15" dirty="0">
                          <a:latin typeface="Segoe UI"/>
                          <a:cs typeface="Segoe UI"/>
                        </a:rPr>
                        <a:t>718</a:t>
                      </a:r>
                      <a:endParaRPr sz="1100">
                        <a:latin typeface="Segoe UI"/>
                        <a:cs typeface="Segoe UI"/>
                      </a:endParaRPr>
                    </a:p>
                  </a:txBody>
                  <a:tcPr marL="0" marR="0" marT="36830"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EAF1DD"/>
                    </a:solidFill>
                  </a:tcPr>
                </a:tc>
                <a:tc>
                  <a:txBody>
                    <a:bodyPr/>
                    <a:lstStyle/>
                    <a:p>
                      <a:pPr marR="180975" algn="r">
                        <a:lnSpc>
                          <a:spcPct val="100000"/>
                        </a:lnSpc>
                        <a:spcBef>
                          <a:spcPts val="290"/>
                        </a:spcBef>
                      </a:pPr>
                      <a:r>
                        <a:rPr sz="1100" spc="25" dirty="0">
                          <a:latin typeface="Segoe UI"/>
                          <a:cs typeface="Segoe UI"/>
                        </a:rPr>
                        <a:t>1</a:t>
                      </a:r>
                      <a:r>
                        <a:rPr sz="1100" spc="10" dirty="0">
                          <a:latin typeface="Segoe UI"/>
                          <a:cs typeface="Segoe UI"/>
                        </a:rPr>
                        <a:t>,</a:t>
                      </a:r>
                      <a:r>
                        <a:rPr sz="1100" spc="15" dirty="0">
                          <a:latin typeface="Segoe UI"/>
                          <a:cs typeface="Segoe UI"/>
                        </a:rPr>
                        <a:t>436</a:t>
                      </a:r>
                      <a:endParaRPr sz="1100">
                        <a:latin typeface="Segoe UI"/>
                        <a:cs typeface="Segoe UI"/>
                      </a:endParaRPr>
                    </a:p>
                  </a:txBody>
                  <a:tcPr marL="0" marR="0" marT="36830"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EAF1DD"/>
                    </a:solidFill>
                  </a:tcPr>
                </a:tc>
                <a:extLst>
                  <a:ext uri="{0D108BD9-81ED-4DB2-BD59-A6C34878D82A}">
                    <a16:rowId xmlns:a16="http://schemas.microsoft.com/office/drawing/2014/main" val="10003"/>
                  </a:ext>
                </a:extLst>
              </a:tr>
              <a:tr h="242316">
                <a:tc>
                  <a:txBody>
                    <a:bodyPr/>
                    <a:lstStyle/>
                    <a:p>
                      <a:pPr algn="ctr">
                        <a:lnSpc>
                          <a:spcPct val="100000"/>
                        </a:lnSpc>
                        <a:spcBef>
                          <a:spcPts val="290"/>
                        </a:spcBef>
                      </a:pPr>
                      <a:r>
                        <a:rPr sz="1100" dirty="0">
                          <a:latin typeface="Segoe UI"/>
                          <a:cs typeface="Segoe UI"/>
                        </a:rPr>
                        <a:t>3</a:t>
                      </a:r>
                      <a:endParaRPr sz="1100">
                        <a:latin typeface="Segoe UI"/>
                        <a:cs typeface="Segoe UI"/>
                      </a:endParaRPr>
                    </a:p>
                  </a:txBody>
                  <a:tcPr marL="0" marR="0" marT="36830"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EAF1DD"/>
                    </a:solidFill>
                  </a:tcPr>
                </a:tc>
                <a:tc>
                  <a:txBody>
                    <a:bodyPr/>
                    <a:lstStyle/>
                    <a:p>
                      <a:pPr marR="182880" algn="r">
                        <a:lnSpc>
                          <a:spcPct val="100000"/>
                        </a:lnSpc>
                        <a:spcBef>
                          <a:spcPts val="290"/>
                        </a:spcBef>
                      </a:pPr>
                      <a:r>
                        <a:rPr sz="1100" spc="25" dirty="0">
                          <a:latin typeface="Segoe UI"/>
                          <a:cs typeface="Segoe UI"/>
                        </a:rPr>
                        <a:t>2</a:t>
                      </a:r>
                      <a:r>
                        <a:rPr sz="1100" spc="10" dirty="0">
                          <a:latin typeface="Segoe UI"/>
                          <a:cs typeface="Segoe UI"/>
                        </a:rPr>
                        <a:t>,</a:t>
                      </a:r>
                      <a:r>
                        <a:rPr sz="1100" spc="15" dirty="0">
                          <a:latin typeface="Segoe UI"/>
                          <a:cs typeface="Segoe UI"/>
                        </a:rPr>
                        <a:t>000</a:t>
                      </a:r>
                      <a:endParaRPr sz="1100">
                        <a:latin typeface="Segoe UI"/>
                        <a:cs typeface="Segoe UI"/>
                      </a:endParaRPr>
                    </a:p>
                  </a:txBody>
                  <a:tcPr marL="0" marR="0" marT="36830"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EAF1DD"/>
                    </a:solidFill>
                  </a:tcPr>
                </a:tc>
                <a:tc>
                  <a:txBody>
                    <a:bodyPr/>
                    <a:lstStyle/>
                    <a:p>
                      <a:pPr marR="180975" algn="r">
                        <a:lnSpc>
                          <a:spcPct val="100000"/>
                        </a:lnSpc>
                        <a:spcBef>
                          <a:spcPts val="290"/>
                        </a:spcBef>
                      </a:pPr>
                      <a:r>
                        <a:rPr sz="1100" spc="25" dirty="0">
                          <a:latin typeface="Segoe UI"/>
                          <a:cs typeface="Segoe UI"/>
                        </a:rPr>
                        <a:t>0</a:t>
                      </a:r>
                      <a:r>
                        <a:rPr sz="1100" spc="10" dirty="0">
                          <a:latin typeface="Segoe UI"/>
                          <a:cs typeface="Segoe UI"/>
                        </a:rPr>
                        <a:t>.</a:t>
                      </a:r>
                      <a:r>
                        <a:rPr sz="1100" spc="15" dirty="0">
                          <a:latin typeface="Segoe UI"/>
                          <a:cs typeface="Segoe UI"/>
                        </a:rPr>
                        <a:t>658</a:t>
                      </a:r>
                      <a:endParaRPr sz="1100">
                        <a:latin typeface="Segoe UI"/>
                        <a:cs typeface="Segoe UI"/>
                      </a:endParaRPr>
                    </a:p>
                  </a:txBody>
                  <a:tcPr marL="0" marR="0" marT="36830"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EAF1DD"/>
                    </a:solidFill>
                  </a:tcPr>
                </a:tc>
                <a:tc>
                  <a:txBody>
                    <a:bodyPr/>
                    <a:lstStyle/>
                    <a:p>
                      <a:pPr marR="180975" algn="r">
                        <a:lnSpc>
                          <a:spcPct val="100000"/>
                        </a:lnSpc>
                        <a:spcBef>
                          <a:spcPts val="290"/>
                        </a:spcBef>
                      </a:pPr>
                      <a:r>
                        <a:rPr sz="1100" spc="25" dirty="0">
                          <a:latin typeface="Segoe UI"/>
                          <a:cs typeface="Segoe UI"/>
                        </a:rPr>
                        <a:t>1</a:t>
                      </a:r>
                      <a:r>
                        <a:rPr sz="1100" spc="10" dirty="0">
                          <a:latin typeface="Segoe UI"/>
                          <a:cs typeface="Segoe UI"/>
                        </a:rPr>
                        <a:t>,</a:t>
                      </a:r>
                      <a:r>
                        <a:rPr sz="1100" spc="15" dirty="0">
                          <a:latin typeface="Segoe UI"/>
                          <a:cs typeface="Segoe UI"/>
                        </a:rPr>
                        <a:t>316</a:t>
                      </a:r>
                      <a:endParaRPr sz="1100">
                        <a:latin typeface="Segoe UI"/>
                        <a:cs typeface="Segoe UI"/>
                      </a:endParaRPr>
                    </a:p>
                  </a:txBody>
                  <a:tcPr marL="0" marR="0" marT="36830"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EAF1DD"/>
                    </a:solidFill>
                  </a:tcPr>
                </a:tc>
                <a:tc>
                  <a:txBody>
                    <a:bodyPr/>
                    <a:lstStyle/>
                    <a:p>
                      <a:pPr marR="182880" algn="r">
                        <a:lnSpc>
                          <a:spcPct val="100000"/>
                        </a:lnSpc>
                        <a:spcBef>
                          <a:spcPts val="290"/>
                        </a:spcBef>
                      </a:pPr>
                      <a:r>
                        <a:rPr sz="1100" spc="25" dirty="0">
                          <a:latin typeface="Segoe UI"/>
                          <a:cs typeface="Segoe UI"/>
                        </a:rPr>
                        <a:t>0</a:t>
                      </a:r>
                      <a:r>
                        <a:rPr sz="1100" spc="10" dirty="0">
                          <a:latin typeface="Segoe UI"/>
                          <a:cs typeface="Segoe UI"/>
                        </a:rPr>
                        <a:t>.</a:t>
                      </a:r>
                      <a:r>
                        <a:rPr sz="1100" spc="15" dirty="0">
                          <a:latin typeface="Segoe UI"/>
                          <a:cs typeface="Segoe UI"/>
                        </a:rPr>
                        <a:t>609</a:t>
                      </a:r>
                      <a:endParaRPr sz="1100">
                        <a:latin typeface="Segoe UI"/>
                        <a:cs typeface="Segoe UI"/>
                      </a:endParaRPr>
                    </a:p>
                  </a:txBody>
                  <a:tcPr marL="0" marR="0" marT="36830"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EAF1DD"/>
                    </a:solidFill>
                  </a:tcPr>
                </a:tc>
                <a:tc>
                  <a:txBody>
                    <a:bodyPr/>
                    <a:lstStyle/>
                    <a:p>
                      <a:pPr marR="180975" algn="r">
                        <a:lnSpc>
                          <a:spcPct val="100000"/>
                        </a:lnSpc>
                        <a:spcBef>
                          <a:spcPts val="290"/>
                        </a:spcBef>
                      </a:pPr>
                      <a:r>
                        <a:rPr sz="1100" spc="25" dirty="0">
                          <a:latin typeface="Segoe UI"/>
                          <a:cs typeface="Segoe UI"/>
                        </a:rPr>
                        <a:t>1</a:t>
                      </a:r>
                      <a:r>
                        <a:rPr sz="1100" spc="10" dirty="0">
                          <a:latin typeface="Segoe UI"/>
                          <a:cs typeface="Segoe UI"/>
                        </a:rPr>
                        <a:t>,</a:t>
                      </a:r>
                      <a:r>
                        <a:rPr sz="1100" spc="15" dirty="0">
                          <a:latin typeface="Segoe UI"/>
                          <a:cs typeface="Segoe UI"/>
                        </a:rPr>
                        <a:t>218</a:t>
                      </a:r>
                      <a:endParaRPr sz="1100">
                        <a:latin typeface="Segoe UI"/>
                        <a:cs typeface="Segoe UI"/>
                      </a:endParaRPr>
                    </a:p>
                  </a:txBody>
                  <a:tcPr marL="0" marR="0" marT="36830"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EAF1DD"/>
                    </a:solidFill>
                  </a:tcPr>
                </a:tc>
                <a:extLst>
                  <a:ext uri="{0D108BD9-81ED-4DB2-BD59-A6C34878D82A}">
                    <a16:rowId xmlns:a16="http://schemas.microsoft.com/office/drawing/2014/main" val="10004"/>
                  </a:ext>
                </a:extLst>
              </a:tr>
              <a:tr h="243839">
                <a:tc>
                  <a:txBody>
                    <a:bodyPr/>
                    <a:lstStyle/>
                    <a:p>
                      <a:pPr algn="ctr">
                        <a:lnSpc>
                          <a:spcPct val="100000"/>
                        </a:lnSpc>
                        <a:spcBef>
                          <a:spcPts val="300"/>
                        </a:spcBef>
                      </a:pPr>
                      <a:r>
                        <a:rPr sz="1100" dirty="0">
                          <a:latin typeface="Segoe UI"/>
                          <a:cs typeface="Segoe UI"/>
                        </a:rPr>
                        <a:t>4</a:t>
                      </a:r>
                      <a:endParaRPr sz="1100">
                        <a:latin typeface="Segoe UI"/>
                        <a:cs typeface="Segoe UI"/>
                      </a:endParaRPr>
                    </a:p>
                  </a:txBody>
                  <a:tcPr marL="0" marR="0" marT="38100"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EAF1DD"/>
                    </a:solidFill>
                  </a:tcPr>
                </a:tc>
                <a:tc>
                  <a:txBody>
                    <a:bodyPr/>
                    <a:lstStyle/>
                    <a:p>
                      <a:pPr marR="182880" algn="r">
                        <a:lnSpc>
                          <a:spcPct val="100000"/>
                        </a:lnSpc>
                        <a:spcBef>
                          <a:spcPts val="300"/>
                        </a:spcBef>
                      </a:pPr>
                      <a:r>
                        <a:rPr sz="1100" spc="25" dirty="0">
                          <a:latin typeface="Segoe UI"/>
                          <a:cs typeface="Segoe UI"/>
                        </a:rPr>
                        <a:t>1</a:t>
                      </a:r>
                      <a:r>
                        <a:rPr sz="1100" spc="10" dirty="0">
                          <a:latin typeface="Segoe UI"/>
                          <a:cs typeface="Segoe UI"/>
                        </a:rPr>
                        <a:t>,</a:t>
                      </a:r>
                      <a:r>
                        <a:rPr sz="1100" spc="15" dirty="0">
                          <a:latin typeface="Segoe UI"/>
                          <a:cs typeface="Segoe UI"/>
                        </a:rPr>
                        <a:t>000</a:t>
                      </a:r>
                      <a:endParaRPr sz="1100">
                        <a:latin typeface="Segoe UI"/>
                        <a:cs typeface="Segoe UI"/>
                      </a:endParaRPr>
                    </a:p>
                  </a:txBody>
                  <a:tcPr marL="0" marR="0" marT="38100"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EAF1DD"/>
                    </a:solidFill>
                  </a:tcPr>
                </a:tc>
                <a:tc>
                  <a:txBody>
                    <a:bodyPr/>
                    <a:lstStyle/>
                    <a:p>
                      <a:pPr marR="180975" algn="r">
                        <a:lnSpc>
                          <a:spcPct val="100000"/>
                        </a:lnSpc>
                        <a:spcBef>
                          <a:spcPts val="300"/>
                        </a:spcBef>
                      </a:pPr>
                      <a:r>
                        <a:rPr sz="1100" spc="25" dirty="0">
                          <a:latin typeface="Segoe UI"/>
                          <a:cs typeface="Segoe UI"/>
                        </a:rPr>
                        <a:t>0</a:t>
                      </a:r>
                      <a:r>
                        <a:rPr sz="1100" spc="10" dirty="0">
                          <a:latin typeface="Segoe UI"/>
                          <a:cs typeface="Segoe UI"/>
                        </a:rPr>
                        <a:t>.</a:t>
                      </a:r>
                      <a:r>
                        <a:rPr sz="1100" spc="15" dirty="0">
                          <a:latin typeface="Segoe UI"/>
                          <a:cs typeface="Segoe UI"/>
                        </a:rPr>
                        <a:t>572</a:t>
                      </a:r>
                      <a:endParaRPr sz="1100">
                        <a:latin typeface="Segoe UI"/>
                        <a:cs typeface="Segoe UI"/>
                      </a:endParaRPr>
                    </a:p>
                  </a:txBody>
                  <a:tcPr marL="0" marR="0" marT="38100"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EAF1DD"/>
                    </a:solidFill>
                  </a:tcPr>
                </a:tc>
                <a:tc>
                  <a:txBody>
                    <a:bodyPr/>
                    <a:lstStyle/>
                    <a:p>
                      <a:pPr marR="180975" algn="r">
                        <a:lnSpc>
                          <a:spcPct val="100000"/>
                        </a:lnSpc>
                        <a:spcBef>
                          <a:spcPts val="300"/>
                        </a:spcBef>
                      </a:pPr>
                      <a:r>
                        <a:rPr sz="1100" spc="15" dirty="0">
                          <a:latin typeface="Segoe UI"/>
                          <a:cs typeface="Segoe UI"/>
                        </a:rPr>
                        <a:t>572</a:t>
                      </a:r>
                      <a:endParaRPr sz="1100">
                        <a:latin typeface="Segoe UI"/>
                        <a:cs typeface="Segoe UI"/>
                      </a:endParaRPr>
                    </a:p>
                  </a:txBody>
                  <a:tcPr marL="0" marR="0" marT="38100"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EAF1DD"/>
                    </a:solidFill>
                  </a:tcPr>
                </a:tc>
                <a:tc>
                  <a:txBody>
                    <a:bodyPr/>
                    <a:lstStyle/>
                    <a:p>
                      <a:pPr marR="182880" algn="r">
                        <a:lnSpc>
                          <a:spcPct val="100000"/>
                        </a:lnSpc>
                        <a:spcBef>
                          <a:spcPts val="300"/>
                        </a:spcBef>
                      </a:pPr>
                      <a:r>
                        <a:rPr sz="1100" spc="25" dirty="0">
                          <a:latin typeface="Segoe UI"/>
                          <a:cs typeface="Segoe UI"/>
                        </a:rPr>
                        <a:t>0</a:t>
                      </a:r>
                      <a:r>
                        <a:rPr sz="1100" spc="10" dirty="0">
                          <a:latin typeface="Segoe UI"/>
                          <a:cs typeface="Segoe UI"/>
                        </a:rPr>
                        <a:t>.</a:t>
                      </a:r>
                      <a:r>
                        <a:rPr sz="1100" spc="15" dirty="0">
                          <a:latin typeface="Segoe UI"/>
                          <a:cs typeface="Segoe UI"/>
                        </a:rPr>
                        <a:t>516</a:t>
                      </a:r>
                      <a:endParaRPr sz="1100">
                        <a:latin typeface="Segoe UI"/>
                        <a:cs typeface="Segoe UI"/>
                      </a:endParaRPr>
                    </a:p>
                  </a:txBody>
                  <a:tcPr marL="0" marR="0" marT="38100"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EAF1DD"/>
                    </a:solidFill>
                  </a:tcPr>
                </a:tc>
                <a:tc>
                  <a:txBody>
                    <a:bodyPr/>
                    <a:lstStyle/>
                    <a:p>
                      <a:pPr marR="180975" algn="r">
                        <a:lnSpc>
                          <a:spcPct val="100000"/>
                        </a:lnSpc>
                        <a:spcBef>
                          <a:spcPts val="300"/>
                        </a:spcBef>
                      </a:pPr>
                      <a:r>
                        <a:rPr sz="1100" spc="15" dirty="0">
                          <a:latin typeface="Segoe UI"/>
                          <a:cs typeface="Segoe UI"/>
                        </a:rPr>
                        <a:t>516</a:t>
                      </a:r>
                      <a:endParaRPr sz="1100">
                        <a:latin typeface="Segoe UI"/>
                        <a:cs typeface="Segoe UI"/>
                      </a:endParaRPr>
                    </a:p>
                  </a:txBody>
                  <a:tcPr marL="0" marR="0" marT="38100"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EAF1DD"/>
                    </a:solidFill>
                  </a:tcPr>
                </a:tc>
                <a:extLst>
                  <a:ext uri="{0D108BD9-81ED-4DB2-BD59-A6C34878D82A}">
                    <a16:rowId xmlns:a16="http://schemas.microsoft.com/office/drawing/2014/main" val="10005"/>
                  </a:ext>
                </a:extLst>
              </a:tr>
              <a:tr h="243833">
                <a:tc>
                  <a:txBody>
                    <a:bodyPr/>
                    <a:lstStyle/>
                    <a:p>
                      <a:pPr>
                        <a:lnSpc>
                          <a:spcPct val="100000"/>
                        </a:lnSpc>
                      </a:pPr>
                      <a:endParaRPr sz="1000">
                        <a:latin typeface="Times New Roman"/>
                        <a:cs typeface="Times New Roman"/>
                      </a:endParaRPr>
                    </a:p>
                  </a:txBody>
                  <a:tcPr marL="0" marR="0" marT="0"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EAF1DD"/>
                    </a:solidFill>
                  </a:tcPr>
                </a:tc>
                <a:tc>
                  <a:txBody>
                    <a:bodyPr/>
                    <a:lstStyle/>
                    <a:p>
                      <a:pPr>
                        <a:lnSpc>
                          <a:spcPct val="100000"/>
                        </a:lnSpc>
                      </a:pPr>
                      <a:endParaRPr sz="1000">
                        <a:latin typeface="Times New Roman"/>
                        <a:cs typeface="Times New Roman"/>
                      </a:endParaRPr>
                    </a:p>
                  </a:txBody>
                  <a:tcPr marL="0" marR="0" marT="0"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EAF1DD"/>
                    </a:solidFill>
                  </a:tcPr>
                </a:tc>
                <a:tc>
                  <a:txBody>
                    <a:bodyPr/>
                    <a:lstStyle/>
                    <a:p>
                      <a:pPr>
                        <a:lnSpc>
                          <a:spcPct val="100000"/>
                        </a:lnSpc>
                      </a:pPr>
                      <a:endParaRPr sz="1000">
                        <a:latin typeface="Times New Roman"/>
                        <a:cs typeface="Times New Roman"/>
                      </a:endParaRPr>
                    </a:p>
                  </a:txBody>
                  <a:tcPr marL="0" marR="0" marT="0"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EAF1DD"/>
                    </a:solidFill>
                  </a:tcPr>
                </a:tc>
                <a:tc>
                  <a:txBody>
                    <a:bodyPr/>
                    <a:lstStyle/>
                    <a:p>
                      <a:pPr marR="180975" algn="r">
                        <a:lnSpc>
                          <a:spcPct val="100000"/>
                        </a:lnSpc>
                        <a:spcBef>
                          <a:spcPts val="290"/>
                        </a:spcBef>
                      </a:pPr>
                      <a:r>
                        <a:rPr sz="1100" spc="15" dirty="0">
                          <a:latin typeface="Segoe UI"/>
                          <a:cs typeface="Segoe UI"/>
                        </a:rPr>
                        <a:t>140</a:t>
                      </a:r>
                      <a:endParaRPr sz="1100">
                        <a:latin typeface="Segoe UI"/>
                        <a:cs typeface="Segoe UI"/>
                      </a:endParaRPr>
                    </a:p>
                  </a:txBody>
                  <a:tcPr marL="0" marR="0" marT="36830"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EAF1DD"/>
                    </a:solidFill>
                  </a:tcPr>
                </a:tc>
                <a:tc>
                  <a:txBody>
                    <a:bodyPr/>
                    <a:lstStyle/>
                    <a:p>
                      <a:pPr>
                        <a:lnSpc>
                          <a:spcPct val="100000"/>
                        </a:lnSpc>
                      </a:pPr>
                      <a:endParaRPr sz="1000">
                        <a:latin typeface="Times New Roman"/>
                        <a:cs typeface="Times New Roman"/>
                      </a:endParaRPr>
                    </a:p>
                  </a:txBody>
                  <a:tcPr marL="0" marR="0" marT="0"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EAF1DD"/>
                    </a:solidFill>
                  </a:tcPr>
                </a:tc>
                <a:tc>
                  <a:txBody>
                    <a:bodyPr/>
                    <a:lstStyle/>
                    <a:p>
                      <a:pPr marR="180975" algn="r">
                        <a:lnSpc>
                          <a:spcPct val="100000"/>
                        </a:lnSpc>
                        <a:spcBef>
                          <a:spcPts val="290"/>
                        </a:spcBef>
                      </a:pPr>
                      <a:r>
                        <a:rPr sz="1100" spc="10" dirty="0">
                          <a:latin typeface="Segoe UI"/>
                          <a:cs typeface="Segoe UI"/>
                        </a:rPr>
                        <a:t>(</a:t>
                      </a:r>
                      <a:r>
                        <a:rPr sz="1100" spc="15" dirty="0">
                          <a:latin typeface="Segoe UI"/>
                          <a:cs typeface="Segoe UI"/>
                        </a:rPr>
                        <a:t>1</a:t>
                      </a:r>
                      <a:r>
                        <a:rPr sz="1100" spc="25" dirty="0">
                          <a:latin typeface="Segoe UI"/>
                          <a:cs typeface="Segoe UI"/>
                        </a:rPr>
                        <a:t>3</a:t>
                      </a:r>
                      <a:r>
                        <a:rPr sz="1100" spc="15" dirty="0">
                          <a:latin typeface="Segoe UI"/>
                          <a:cs typeface="Segoe UI"/>
                        </a:rPr>
                        <a:t>6)</a:t>
                      </a:r>
                      <a:endParaRPr sz="1100">
                        <a:latin typeface="Segoe UI"/>
                        <a:cs typeface="Segoe UI"/>
                      </a:endParaRPr>
                    </a:p>
                  </a:txBody>
                  <a:tcPr marL="0" marR="0" marT="36830"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EAF1DD"/>
                    </a:solidFill>
                  </a:tcPr>
                </a:tc>
                <a:extLst>
                  <a:ext uri="{0D108BD9-81ED-4DB2-BD59-A6C34878D82A}">
                    <a16:rowId xmlns:a16="http://schemas.microsoft.com/office/drawing/2014/main" val="10006"/>
                  </a:ext>
                </a:extLst>
              </a:tr>
            </a:tbl>
          </a:graphicData>
        </a:graphic>
      </p:graphicFrame>
      <p:sp>
        <p:nvSpPr>
          <p:cNvPr id="11" name="object 11"/>
          <p:cNvSpPr txBox="1"/>
          <p:nvPr/>
        </p:nvSpPr>
        <p:spPr>
          <a:xfrm>
            <a:off x="1242102" y="8009635"/>
            <a:ext cx="4802505" cy="193675"/>
          </a:xfrm>
          <a:prstGeom prst="rect">
            <a:avLst/>
          </a:prstGeom>
        </p:spPr>
        <p:txBody>
          <a:bodyPr vert="horz" wrap="square" lIns="0" tIns="12700" rIns="0" bIns="0" rtlCol="0">
            <a:spAutoFit/>
          </a:bodyPr>
          <a:lstStyle/>
          <a:p>
            <a:pPr marL="38100">
              <a:lnSpc>
                <a:spcPct val="100000"/>
              </a:lnSpc>
              <a:spcBef>
                <a:spcPts val="100"/>
              </a:spcBef>
              <a:tabLst>
                <a:tab pos="1943735" algn="l"/>
                <a:tab pos="2456815" algn="l"/>
              </a:tabLst>
            </a:pPr>
            <a:r>
              <a:rPr sz="1650" spc="-7" baseline="5050" dirty="0">
                <a:latin typeface="Segoe UI"/>
                <a:cs typeface="Segoe UI"/>
              </a:rPr>
              <a:t>Interpolating: IRR</a:t>
            </a:r>
            <a:r>
              <a:rPr sz="700" spc="-5" dirty="0">
                <a:latin typeface="Segoe UI"/>
                <a:cs typeface="Segoe UI"/>
              </a:rPr>
              <a:t>C  </a:t>
            </a:r>
            <a:r>
              <a:rPr sz="1650" baseline="5050" dirty="0">
                <a:latin typeface="Segoe UI"/>
                <a:cs typeface="Segoe UI"/>
              </a:rPr>
              <a:t>=</a:t>
            </a:r>
            <a:r>
              <a:rPr sz="1650" spc="15" baseline="5050" dirty="0">
                <a:latin typeface="Segoe UI"/>
                <a:cs typeface="Segoe UI"/>
              </a:rPr>
              <a:t> </a:t>
            </a:r>
            <a:r>
              <a:rPr sz="1575" spc="52" baseline="5291" dirty="0">
                <a:latin typeface="Segoe UI"/>
                <a:cs typeface="Segoe UI"/>
              </a:rPr>
              <a:t>15%</a:t>
            </a:r>
            <a:r>
              <a:rPr sz="1575" spc="-209" baseline="5291" dirty="0">
                <a:latin typeface="Segoe UI"/>
                <a:cs typeface="Segoe UI"/>
              </a:rPr>
              <a:t> </a:t>
            </a:r>
            <a:r>
              <a:rPr sz="1575" spc="52" baseline="5291" dirty="0">
                <a:latin typeface="Segoe UI"/>
                <a:cs typeface="Segoe UI"/>
              </a:rPr>
              <a:t>+</a:t>
            </a:r>
            <a:r>
              <a:rPr sz="1575" u="sng" spc="52" baseline="39682" dirty="0">
                <a:uFill>
                  <a:solidFill>
                    <a:srgbClr val="000000"/>
                  </a:solidFill>
                </a:uFill>
                <a:latin typeface="Segoe UI"/>
                <a:cs typeface="Segoe UI"/>
              </a:rPr>
              <a:t> 	</a:t>
            </a:r>
            <a:r>
              <a:rPr sz="1575" u="sng" spc="44" baseline="39682" dirty="0">
                <a:uFill>
                  <a:solidFill>
                    <a:srgbClr val="000000"/>
                  </a:solidFill>
                </a:uFill>
                <a:latin typeface="Segoe UI"/>
                <a:cs typeface="Segoe UI"/>
              </a:rPr>
              <a:t>140	</a:t>
            </a:r>
            <a:r>
              <a:rPr sz="1575" spc="52" baseline="5291" dirty="0">
                <a:latin typeface="Segoe UI"/>
                <a:cs typeface="Segoe UI"/>
              </a:rPr>
              <a:t>×</a:t>
            </a:r>
            <a:r>
              <a:rPr sz="1575" spc="150" baseline="5291" dirty="0">
                <a:latin typeface="Segoe UI"/>
                <a:cs typeface="Segoe UI"/>
              </a:rPr>
              <a:t> </a:t>
            </a:r>
            <a:r>
              <a:rPr sz="1575" spc="67" baseline="5291" dirty="0">
                <a:latin typeface="Segoe UI"/>
                <a:cs typeface="Segoe UI"/>
              </a:rPr>
              <a:t>(18%-15%)</a:t>
            </a:r>
            <a:r>
              <a:rPr sz="1575" spc="-262" baseline="5291" dirty="0">
                <a:latin typeface="Segoe UI"/>
                <a:cs typeface="Segoe UI"/>
              </a:rPr>
              <a:t> </a:t>
            </a:r>
            <a:r>
              <a:rPr sz="1575" spc="67" baseline="5291" dirty="0">
                <a:latin typeface="Segoe UI"/>
                <a:cs typeface="Segoe UI"/>
              </a:rPr>
              <a:t>=15%</a:t>
            </a:r>
            <a:r>
              <a:rPr sz="1575" spc="-217" baseline="5291" dirty="0">
                <a:latin typeface="Segoe UI"/>
                <a:cs typeface="Segoe UI"/>
              </a:rPr>
              <a:t> </a:t>
            </a:r>
            <a:r>
              <a:rPr sz="1575" spc="52" baseline="5291" dirty="0">
                <a:latin typeface="Segoe UI"/>
                <a:cs typeface="Segoe UI"/>
              </a:rPr>
              <a:t>+1.52%</a:t>
            </a:r>
            <a:r>
              <a:rPr sz="1575" spc="-209" baseline="5291" dirty="0">
                <a:latin typeface="Segoe UI"/>
                <a:cs typeface="Segoe UI"/>
              </a:rPr>
              <a:t> </a:t>
            </a:r>
            <a:r>
              <a:rPr sz="1575" spc="52" baseline="5291" dirty="0">
                <a:latin typeface="Segoe UI"/>
                <a:cs typeface="Segoe UI"/>
              </a:rPr>
              <a:t>=16.52%</a:t>
            </a:r>
            <a:endParaRPr sz="1575" baseline="5291">
              <a:latin typeface="Segoe UI"/>
              <a:cs typeface="Segoe UI"/>
            </a:endParaRPr>
          </a:p>
        </p:txBody>
      </p:sp>
      <p:sp>
        <p:nvSpPr>
          <p:cNvPr id="12" name="object 12"/>
          <p:cNvSpPr txBox="1"/>
          <p:nvPr/>
        </p:nvSpPr>
        <p:spPr>
          <a:xfrm>
            <a:off x="2982888" y="8108477"/>
            <a:ext cx="727075" cy="191135"/>
          </a:xfrm>
          <a:prstGeom prst="rect">
            <a:avLst/>
          </a:prstGeom>
        </p:spPr>
        <p:txBody>
          <a:bodyPr vert="horz" wrap="square" lIns="0" tIns="17145" rIns="0" bIns="0" rtlCol="0">
            <a:spAutoFit/>
          </a:bodyPr>
          <a:lstStyle/>
          <a:p>
            <a:pPr marL="12700">
              <a:lnSpc>
                <a:spcPct val="100000"/>
              </a:lnSpc>
              <a:spcBef>
                <a:spcPts val="135"/>
              </a:spcBef>
            </a:pPr>
            <a:r>
              <a:rPr sz="1050" spc="20" dirty="0">
                <a:latin typeface="Segoe UI"/>
                <a:cs typeface="Segoe UI"/>
              </a:rPr>
              <a:t>(140</a:t>
            </a:r>
            <a:r>
              <a:rPr sz="1050" spc="105" dirty="0">
                <a:latin typeface="Segoe UI"/>
                <a:cs typeface="Segoe UI"/>
              </a:rPr>
              <a:t> </a:t>
            </a:r>
            <a:r>
              <a:rPr sz="1050" spc="40" dirty="0">
                <a:latin typeface="Segoe UI"/>
                <a:cs typeface="Segoe UI"/>
              </a:rPr>
              <a:t>+136)</a:t>
            </a:r>
            <a:endParaRPr sz="1050">
              <a:latin typeface="Segoe UI"/>
              <a:cs typeface="Segoe UI"/>
            </a:endParaRPr>
          </a:p>
        </p:txBody>
      </p:sp>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txBox="1"/>
          <p:nvPr/>
        </p:nvSpPr>
        <p:spPr>
          <a:xfrm>
            <a:off x="1639316" y="734060"/>
            <a:ext cx="316865" cy="193675"/>
          </a:xfrm>
          <a:prstGeom prst="rect">
            <a:avLst/>
          </a:prstGeom>
        </p:spPr>
        <p:txBody>
          <a:bodyPr vert="horz" wrap="square" lIns="0" tIns="12700" rIns="0" bIns="0" rtlCol="0">
            <a:spAutoFit/>
          </a:bodyPr>
          <a:lstStyle/>
          <a:p>
            <a:pPr marL="12700">
              <a:lnSpc>
                <a:spcPct val="100000"/>
              </a:lnSpc>
              <a:spcBef>
                <a:spcPts val="100"/>
              </a:spcBef>
            </a:pPr>
            <a:r>
              <a:rPr sz="1100" b="1" spc="25" dirty="0">
                <a:solidFill>
                  <a:srgbClr val="FFFFFF"/>
                </a:solidFill>
                <a:latin typeface="Segoe UI"/>
                <a:cs typeface="Segoe UI"/>
              </a:rPr>
              <a:t>7</a:t>
            </a:r>
            <a:r>
              <a:rPr sz="1100" b="1" spc="10" dirty="0">
                <a:solidFill>
                  <a:srgbClr val="FFFFFF"/>
                </a:solidFill>
                <a:latin typeface="Segoe UI"/>
                <a:cs typeface="Segoe UI"/>
              </a:rPr>
              <a:t>.</a:t>
            </a:r>
            <a:r>
              <a:rPr sz="1100" b="1" spc="25" dirty="0">
                <a:solidFill>
                  <a:srgbClr val="FFFFFF"/>
                </a:solidFill>
                <a:latin typeface="Segoe UI"/>
                <a:cs typeface="Segoe UI"/>
              </a:rPr>
              <a:t>60</a:t>
            </a:r>
            <a:endParaRPr sz="1100">
              <a:latin typeface="Segoe UI"/>
              <a:cs typeface="Segoe UI"/>
            </a:endParaRPr>
          </a:p>
        </p:txBody>
      </p:sp>
      <p:sp>
        <p:nvSpPr>
          <p:cNvPr id="4" name="object 4"/>
          <p:cNvSpPr txBox="1"/>
          <p:nvPr/>
        </p:nvSpPr>
        <p:spPr>
          <a:xfrm>
            <a:off x="1267502" y="1264411"/>
            <a:ext cx="1683385" cy="193675"/>
          </a:xfrm>
          <a:prstGeom prst="rect">
            <a:avLst/>
          </a:prstGeom>
        </p:spPr>
        <p:txBody>
          <a:bodyPr vert="horz" wrap="square" lIns="0" tIns="12700" rIns="0" bIns="0" rtlCol="0">
            <a:spAutoFit/>
          </a:bodyPr>
          <a:lstStyle/>
          <a:p>
            <a:pPr marL="12700">
              <a:lnSpc>
                <a:spcPct val="100000"/>
              </a:lnSpc>
              <a:spcBef>
                <a:spcPts val="100"/>
              </a:spcBef>
            </a:pPr>
            <a:r>
              <a:rPr sz="1100" spc="-5" dirty="0">
                <a:latin typeface="Segoe UI"/>
                <a:cs typeface="Segoe UI"/>
              </a:rPr>
              <a:t>Accounting Rate </a:t>
            </a:r>
            <a:r>
              <a:rPr sz="1100" dirty="0">
                <a:latin typeface="Segoe UI"/>
                <a:cs typeface="Segoe UI"/>
              </a:rPr>
              <a:t>of</a:t>
            </a:r>
            <a:r>
              <a:rPr sz="1100" spc="-50" dirty="0">
                <a:latin typeface="Segoe UI"/>
                <a:cs typeface="Segoe UI"/>
              </a:rPr>
              <a:t> </a:t>
            </a:r>
            <a:r>
              <a:rPr sz="1100" spc="-5" dirty="0">
                <a:latin typeface="Segoe UI"/>
                <a:cs typeface="Segoe UI"/>
              </a:rPr>
              <a:t>Return:</a:t>
            </a:r>
            <a:endParaRPr sz="1100">
              <a:latin typeface="Segoe UI"/>
              <a:cs typeface="Segoe UI"/>
            </a:endParaRPr>
          </a:p>
        </p:txBody>
      </p:sp>
      <p:sp>
        <p:nvSpPr>
          <p:cNvPr id="5" name="object 5"/>
          <p:cNvSpPr/>
          <p:nvPr/>
        </p:nvSpPr>
        <p:spPr>
          <a:xfrm>
            <a:off x="3493020" y="1717774"/>
            <a:ext cx="300990" cy="0"/>
          </a:xfrm>
          <a:custGeom>
            <a:avLst/>
            <a:gdLst/>
            <a:ahLst/>
            <a:cxnLst/>
            <a:rect l="l" t="t" r="r" b="b"/>
            <a:pathLst>
              <a:path w="300989">
                <a:moveTo>
                  <a:pt x="0" y="0"/>
                </a:moveTo>
                <a:lnTo>
                  <a:pt x="300525" y="0"/>
                </a:lnTo>
              </a:path>
            </a:pathLst>
          </a:custGeom>
          <a:ln w="6120">
            <a:solidFill>
              <a:srgbClr val="000000"/>
            </a:solidFill>
          </a:ln>
        </p:spPr>
        <p:txBody>
          <a:bodyPr wrap="square" lIns="0" tIns="0" rIns="0" bIns="0" rtlCol="0"/>
          <a:lstStyle/>
          <a:p>
            <a:endParaRPr/>
          </a:p>
        </p:txBody>
      </p:sp>
      <p:sp>
        <p:nvSpPr>
          <p:cNvPr id="6" name="object 6"/>
          <p:cNvSpPr txBox="1"/>
          <p:nvPr/>
        </p:nvSpPr>
        <p:spPr>
          <a:xfrm>
            <a:off x="3600328" y="1709716"/>
            <a:ext cx="88265" cy="187325"/>
          </a:xfrm>
          <a:prstGeom prst="rect">
            <a:avLst/>
          </a:prstGeom>
        </p:spPr>
        <p:txBody>
          <a:bodyPr vert="horz" wrap="square" lIns="0" tIns="13970" rIns="0" bIns="0" rtlCol="0">
            <a:spAutoFit/>
          </a:bodyPr>
          <a:lstStyle/>
          <a:p>
            <a:pPr marL="12700">
              <a:lnSpc>
                <a:spcPct val="100000"/>
              </a:lnSpc>
              <a:spcBef>
                <a:spcPts val="110"/>
              </a:spcBef>
            </a:pPr>
            <a:r>
              <a:rPr sz="1050" spc="10" dirty="0">
                <a:latin typeface="Arial Narrow"/>
                <a:cs typeface="Arial Narrow"/>
              </a:rPr>
              <a:t>2</a:t>
            </a:r>
            <a:endParaRPr sz="1050">
              <a:latin typeface="Arial Narrow"/>
              <a:cs typeface="Arial Narrow"/>
            </a:endParaRPr>
          </a:p>
        </p:txBody>
      </p:sp>
      <p:sp>
        <p:nvSpPr>
          <p:cNvPr id="7" name="object 7"/>
          <p:cNvSpPr txBox="1"/>
          <p:nvPr/>
        </p:nvSpPr>
        <p:spPr>
          <a:xfrm>
            <a:off x="1242102" y="1604263"/>
            <a:ext cx="3081020" cy="193675"/>
          </a:xfrm>
          <a:prstGeom prst="rect">
            <a:avLst/>
          </a:prstGeom>
        </p:spPr>
        <p:txBody>
          <a:bodyPr vert="horz" wrap="square" lIns="0" tIns="12700" rIns="0" bIns="0" rtlCol="0">
            <a:spAutoFit/>
          </a:bodyPr>
          <a:lstStyle/>
          <a:p>
            <a:pPr marL="38100">
              <a:lnSpc>
                <a:spcPct val="100000"/>
              </a:lnSpc>
              <a:spcBef>
                <a:spcPts val="100"/>
              </a:spcBef>
            </a:pPr>
            <a:r>
              <a:rPr sz="1650" spc="-7" baseline="5050" dirty="0">
                <a:latin typeface="Segoe UI"/>
                <a:cs typeface="Segoe UI"/>
              </a:rPr>
              <a:t>ARR</a:t>
            </a:r>
            <a:r>
              <a:rPr sz="700" spc="-5" dirty="0">
                <a:latin typeface="Segoe UI"/>
                <a:cs typeface="Segoe UI"/>
              </a:rPr>
              <a:t>A</a:t>
            </a:r>
            <a:r>
              <a:rPr sz="1650" spc="-7" baseline="5050" dirty="0">
                <a:latin typeface="Segoe UI"/>
                <a:cs typeface="Segoe UI"/>
              </a:rPr>
              <a:t>: Average capital employed </a:t>
            </a:r>
            <a:r>
              <a:rPr sz="1650" baseline="5050" dirty="0">
                <a:latin typeface="Segoe UI"/>
                <a:cs typeface="Segoe UI"/>
              </a:rPr>
              <a:t>= </a:t>
            </a:r>
            <a:r>
              <a:rPr sz="1575" spc="22" baseline="37037" dirty="0">
                <a:latin typeface="Arial Narrow"/>
                <a:cs typeface="Arial Narrow"/>
              </a:rPr>
              <a:t>5,000 </a:t>
            </a:r>
            <a:r>
              <a:rPr sz="1575" spc="15" baseline="2645" dirty="0">
                <a:latin typeface="Arial Narrow"/>
                <a:cs typeface="Arial Narrow"/>
              </a:rPr>
              <a:t>= </a:t>
            </a:r>
            <a:r>
              <a:rPr sz="1575" spc="-22" baseline="2645" dirty="0">
                <a:latin typeface="Trebuchet MS"/>
                <a:cs typeface="Trebuchet MS"/>
              </a:rPr>
              <a:t>`</a:t>
            </a:r>
            <a:r>
              <a:rPr sz="1575" spc="30" baseline="2645" dirty="0">
                <a:latin typeface="Trebuchet MS"/>
                <a:cs typeface="Trebuchet MS"/>
              </a:rPr>
              <a:t> </a:t>
            </a:r>
            <a:r>
              <a:rPr sz="1575" spc="22" baseline="2645" dirty="0">
                <a:latin typeface="Arial Narrow"/>
                <a:cs typeface="Arial Narrow"/>
              </a:rPr>
              <a:t>2,500</a:t>
            </a:r>
            <a:endParaRPr sz="1575" baseline="2645">
              <a:latin typeface="Arial Narrow"/>
              <a:cs typeface="Arial Narrow"/>
            </a:endParaRPr>
          </a:p>
        </p:txBody>
      </p:sp>
      <p:sp>
        <p:nvSpPr>
          <p:cNvPr id="8" name="object 8"/>
          <p:cNvSpPr txBox="1"/>
          <p:nvPr/>
        </p:nvSpPr>
        <p:spPr>
          <a:xfrm>
            <a:off x="1267435" y="2023352"/>
            <a:ext cx="1761489" cy="193675"/>
          </a:xfrm>
          <a:prstGeom prst="rect">
            <a:avLst/>
          </a:prstGeom>
        </p:spPr>
        <p:txBody>
          <a:bodyPr vert="horz" wrap="square" lIns="0" tIns="12700" rIns="0" bIns="0" rtlCol="0">
            <a:spAutoFit/>
          </a:bodyPr>
          <a:lstStyle/>
          <a:p>
            <a:pPr marL="12700">
              <a:lnSpc>
                <a:spcPct val="100000"/>
              </a:lnSpc>
              <a:spcBef>
                <a:spcPts val="100"/>
              </a:spcBef>
            </a:pPr>
            <a:r>
              <a:rPr sz="1100" spc="-5" dirty="0">
                <a:latin typeface="Segoe UI"/>
                <a:cs typeface="Segoe UI"/>
              </a:rPr>
              <a:t>Average accounting profit</a:t>
            </a:r>
            <a:r>
              <a:rPr sz="1100" spc="-30" dirty="0">
                <a:latin typeface="Segoe UI"/>
                <a:cs typeface="Segoe UI"/>
              </a:rPr>
              <a:t> </a:t>
            </a:r>
            <a:r>
              <a:rPr sz="1100" dirty="0">
                <a:latin typeface="Segoe UI"/>
                <a:cs typeface="Segoe UI"/>
              </a:rPr>
              <a:t>=</a:t>
            </a:r>
            <a:endParaRPr sz="1100">
              <a:latin typeface="Segoe UI"/>
              <a:cs typeface="Segoe UI"/>
            </a:endParaRPr>
          </a:p>
        </p:txBody>
      </p:sp>
      <p:sp>
        <p:nvSpPr>
          <p:cNvPr id="9" name="object 9"/>
          <p:cNvSpPr/>
          <p:nvPr/>
        </p:nvSpPr>
        <p:spPr>
          <a:xfrm>
            <a:off x="3139915" y="2148939"/>
            <a:ext cx="889000" cy="0"/>
          </a:xfrm>
          <a:custGeom>
            <a:avLst/>
            <a:gdLst/>
            <a:ahLst/>
            <a:cxnLst/>
            <a:rect l="l" t="t" r="r" b="b"/>
            <a:pathLst>
              <a:path w="889000">
                <a:moveTo>
                  <a:pt x="0" y="0"/>
                </a:moveTo>
                <a:lnTo>
                  <a:pt x="888437" y="0"/>
                </a:lnTo>
              </a:path>
            </a:pathLst>
          </a:custGeom>
          <a:ln w="6120">
            <a:solidFill>
              <a:srgbClr val="000000"/>
            </a:solidFill>
          </a:ln>
        </p:spPr>
        <p:txBody>
          <a:bodyPr wrap="square" lIns="0" tIns="0" rIns="0" bIns="0" rtlCol="0"/>
          <a:lstStyle/>
          <a:p>
            <a:endParaRPr/>
          </a:p>
        </p:txBody>
      </p:sp>
      <p:sp>
        <p:nvSpPr>
          <p:cNvPr id="10" name="object 10"/>
          <p:cNvSpPr txBox="1"/>
          <p:nvPr/>
        </p:nvSpPr>
        <p:spPr>
          <a:xfrm>
            <a:off x="3504358" y="2140880"/>
            <a:ext cx="153035" cy="187325"/>
          </a:xfrm>
          <a:prstGeom prst="rect">
            <a:avLst/>
          </a:prstGeom>
        </p:spPr>
        <p:txBody>
          <a:bodyPr vert="horz" wrap="square" lIns="0" tIns="13970" rIns="0" bIns="0" rtlCol="0">
            <a:spAutoFit/>
          </a:bodyPr>
          <a:lstStyle/>
          <a:p>
            <a:pPr marL="12700">
              <a:lnSpc>
                <a:spcPct val="100000"/>
              </a:lnSpc>
              <a:spcBef>
                <a:spcPts val="110"/>
              </a:spcBef>
            </a:pPr>
            <a:r>
              <a:rPr sz="1050" spc="20" dirty="0">
                <a:latin typeface="Arial Narrow"/>
                <a:cs typeface="Arial Narrow"/>
              </a:rPr>
              <a:t>10</a:t>
            </a:r>
            <a:endParaRPr sz="1050">
              <a:latin typeface="Arial Narrow"/>
              <a:cs typeface="Arial Narrow"/>
            </a:endParaRPr>
          </a:p>
        </p:txBody>
      </p:sp>
      <p:sp>
        <p:nvSpPr>
          <p:cNvPr id="11" name="object 11"/>
          <p:cNvSpPr txBox="1"/>
          <p:nvPr/>
        </p:nvSpPr>
        <p:spPr>
          <a:xfrm>
            <a:off x="3133615" y="1949959"/>
            <a:ext cx="900430" cy="187325"/>
          </a:xfrm>
          <a:prstGeom prst="rect">
            <a:avLst/>
          </a:prstGeom>
        </p:spPr>
        <p:txBody>
          <a:bodyPr vert="horz" wrap="square" lIns="0" tIns="13970" rIns="0" bIns="0" rtlCol="0">
            <a:spAutoFit/>
          </a:bodyPr>
          <a:lstStyle/>
          <a:p>
            <a:pPr marL="12700">
              <a:lnSpc>
                <a:spcPct val="100000"/>
              </a:lnSpc>
              <a:spcBef>
                <a:spcPts val="110"/>
              </a:spcBef>
            </a:pPr>
            <a:r>
              <a:rPr sz="1050" spc="30" dirty="0">
                <a:latin typeface="Arial Narrow"/>
                <a:cs typeface="Arial Narrow"/>
              </a:rPr>
              <a:t>(9,000 </a:t>
            </a:r>
            <a:r>
              <a:rPr sz="1050" spc="30" dirty="0">
                <a:latin typeface="Symbol"/>
                <a:cs typeface="Symbol"/>
              </a:rPr>
              <a:t></a:t>
            </a:r>
            <a:r>
              <a:rPr sz="1050" spc="155" dirty="0">
                <a:latin typeface="Times New Roman"/>
                <a:cs typeface="Times New Roman"/>
              </a:rPr>
              <a:t> </a:t>
            </a:r>
            <a:r>
              <a:rPr sz="1050" spc="25" dirty="0">
                <a:latin typeface="Arial Narrow"/>
                <a:cs typeface="Arial Narrow"/>
              </a:rPr>
              <a:t>5,000)</a:t>
            </a:r>
            <a:endParaRPr sz="1050">
              <a:latin typeface="Arial Narrow"/>
              <a:cs typeface="Arial Narrow"/>
            </a:endParaRPr>
          </a:p>
        </p:txBody>
      </p:sp>
      <p:sp>
        <p:nvSpPr>
          <p:cNvPr id="12" name="object 12"/>
          <p:cNvSpPr txBox="1"/>
          <p:nvPr/>
        </p:nvSpPr>
        <p:spPr>
          <a:xfrm>
            <a:off x="4111233" y="2035322"/>
            <a:ext cx="466090" cy="187325"/>
          </a:xfrm>
          <a:prstGeom prst="rect">
            <a:avLst/>
          </a:prstGeom>
        </p:spPr>
        <p:txBody>
          <a:bodyPr vert="horz" wrap="square" lIns="0" tIns="13970" rIns="0" bIns="0" rtlCol="0">
            <a:spAutoFit/>
          </a:bodyPr>
          <a:lstStyle/>
          <a:p>
            <a:pPr marL="12700">
              <a:lnSpc>
                <a:spcPct val="100000"/>
              </a:lnSpc>
              <a:spcBef>
                <a:spcPts val="110"/>
              </a:spcBef>
            </a:pPr>
            <a:r>
              <a:rPr sz="1050" spc="30" dirty="0">
                <a:latin typeface="Symbol"/>
                <a:cs typeface="Symbol"/>
              </a:rPr>
              <a:t></a:t>
            </a:r>
            <a:r>
              <a:rPr sz="1050" spc="30" dirty="0">
                <a:latin typeface="Times New Roman"/>
                <a:cs typeface="Times New Roman"/>
              </a:rPr>
              <a:t> </a:t>
            </a:r>
            <a:r>
              <a:rPr sz="1050" dirty="0">
                <a:latin typeface="Trebuchet MS"/>
                <a:cs typeface="Trebuchet MS"/>
              </a:rPr>
              <a:t>`</a:t>
            </a:r>
            <a:r>
              <a:rPr sz="1050" spc="-185" dirty="0">
                <a:latin typeface="Trebuchet MS"/>
                <a:cs typeface="Trebuchet MS"/>
              </a:rPr>
              <a:t> </a:t>
            </a:r>
            <a:r>
              <a:rPr sz="1050" spc="20" dirty="0">
                <a:latin typeface="Arial Narrow"/>
                <a:cs typeface="Arial Narrow"/>
              </a:rPr>
              <a:t>400</a:t>
            </a:r>
            <a:endParaRPr sz="1050">
              <a:latin typeface="Arial Narrow"/>
              <a:cs typeface="Arial Narrow"/>
            </a:endParaRPr>
          </a:p>
        </p:txBody>
      </p:sp>
      <p:sp>
        <p:nvSpPr>
          <p:cNvPr id="13" name="object 13"/>
          <p:cNvSpPr txBox="1"/>
          <p:nvPr/>
        </p:nvSpPr>
        <p:spPr>
          <a:xfrm>
            <a:off x="1242157" y="2472935"/>
            <a:ext cx="2078989" cy="196850"/>
          </a:xfrm>
          <a:prstGeom prst="rect">
            <a:avLst/>
          </a:prstGeom>
        </p:spPr>
        <p:txBody>
          <a:bodyPr vert="horz" wrap="square" lIns="0" tIns="15875" rIns="0" bIns="0" rtlCol="0">
            <a:spAutoFit/>
          </a:bodyPr>
          <a:lstStyle/>
          <a:p>
            <a:pPr marL="38100">
              <a:lnSpc>
                <a:spcPct val="100000"/>
              </a:lnSpc>
              <a:spcBef>
                <a:spcPts val="125"/>
              </a:spcBef>
            </a:pPr>
            <a:r>
              <a:rPr sz="1650" spc="-7" baseline="-2525" dirty="0">
                <a:latin typeface="Segoe UI"/>
                <a:cs typeface="Segoe UI"/>
              </a:rPr>
              <a:t>ARR</a:t>
            </a:r>
            <a:r>
              <a:rPr sz="1050" spc="-7" baseline="-7936" dirty="0">
                <a:latin typeface="Segoe UI"/>
                <a:cs typeface="Segoe UI"/>
              </a:rPr>
              <a:t>A </a:t>
            </a:r>
            <a:r>
              <a:rPr sz="1650" baseline="-2525" dirty="0">
                <a:latin typeface="Segoe UI"/>
                <a:cs typeface="Segoe UI"/>
              </a:rPr>
              <a:t>= </a:t>
            </a:r>
            <a:r>
              <a:rPr sz="1650" u="sng" spc="-7" baseline="37878" dirty="0">
                <a:uFill>
                  <a:solidFill>
                    <a:srgbClr val="000000"/>
                  </a:solidFill>
                </a:uFill>
                <a:latin typeface="Segoe UI"/>
                <a:cs typeface="Segoe UI"/>
              </a:rPr>
              <a:t>(400 </a:t>
            </a:r>
            <a:r>
              <a:rPr sz="1650" u="sng" baseline="37878" dirty="0">
                <a:uFill>
                  <a:solidFill>
                    <a:srgbClr val="000000"/>
                  </a:solidFill>
                </a:uFill>
                <a:latin typeface="Segoe UI"/>
                <a:cs typeface="Segoe UI"/>
              </a:rPr>
              <a:t>×100)</a:t>
            </a:r>
            <a:r>
              <a:rPr sz="1650" baseline="37878" dirty="0">
                <a:latin typeface="Segoe UI"/>
                <a:cs typeface="Segoe UI"/>
              </a:rPr>
              <a:t> </a:t>
            </a:r>
            <a:r>
              <a:rPr sz="1100" spc="15" dirty="0">
                <a:latin typeface="Segoe UI"/>
                <a:cs typeface="Segoe UI"/>
              </a:rPr>
              <a:t>=16 </a:t>
            </a:r>
            <a:r>
              <a:rPr sz="1100" spc="-5" dirty="0">
                <a:latin typeface="Segoe UI"/>
                <a:cs typeface="Segoe UI"/>
              </a:rPr>
              <a:t>per</a:t>
            </a:r>
            <a:r>
              <a:rPr sz="1100" spc="-160" dirty="0">
                <a:latin typeface="Segoe UI"/>
                <a:cs typeface="Segoe UI"/>
              </a:rPr>
              <a:t> </a:t>
            </a:r>
            <a:r>
              <a:rPr sz="1100" spc="-10" dirty="0">
                <a:latin typeface="Segoe UI"/>
                <a:cs typeface="Segoe UI"/>
              </a:rPr>
              <a:t>cent</a:t>
            </a:r>
            <a:endParaRPr sz="1100">
              <a:latin typeface="Segoe UI"/>
              <a:cs typeface="Segoe UI"/>
            </a:endParaRPr>
          </a:p>
        </p:txBody>
      </p:sp>
      <p:sp>
        <p:nvSpPr>
          <p:cNvPr id="14" name="object 14"/>
          <p:cNvSpPr txBox="1"/>
          <p:nvPr/>
        </p:nvSpPr>
        <p:spPr>
          <a:xfrm>
            <a:off x="1267514" y="2586504"/>
            <a:ext cx="2139315" cy="553085"/>
          </a:xfrm>
          <a:prstGeom prst="rect">
            <a:avLst/>
          </a:prstGeom>
        </p:spPr>
        <p:txBody>
          <a:bodyPr vert="horz" wrap="square" lIns="0" tIns="15875" rIns="0" bIns="0" rtlCol="0">
            <a:spAutoFit/>
          </a:bodyPr>
          <a:lstStyle/>
          <a:p>
            <a:pPr marR="347980" algn="ctr">
              <a:lnSpc>
                <a:spcPct val="100000"/>
              </a:lnSpc>
              <a:spcBef>
                <a:spcPts val="125"/>
              </a:spcBef>
            </a:pPr>
            <a:r>
              <a:rPr sz="1100" spc="10" dirty="0">
                <a:latin typeface="Segoe UI"/>
                <a:cs typeface="Segoe UI"/>
              </a:rPr>
              <a:t>2,500</a:t>
            </a:r>
            <a:endParaRPr sz="1100">
              <a:latin typeface="Segoe UI"/>
              <a:cs typeface="Segoe UI"/>
            </a:endParaRPr>
          </a:p>
          <a:p>
            <a:pPr>
              <a:lnSpc>
                <a:spcPct val="100000"/>
              </a:lnSpc>
              <a:spcBef>
                <a:spcPts val="45"/>
              </a:spcBef>
            </a:pPr>
            <a:endParaRPr sz="1250">
              <a:latin typeface="Times New Roman"/>
              <a:cs typeface="Times New Roman"/>
            </a:endParaRPr>
          </a:p>
          <a:p>
            <a:pPr marL="12700">
              <a:lnSpc>
                <a:spcPct val="100000"/>
              </a:lnSpc>
            </a:pPr>
            <a:r>
              <a:rPr sz="1650" spc="-7" baseline="5050" dirty="0">
                <a:latin typeface="Segoe UI"/>
                <a:cs typeface="Segoe UI"/>
              </a:rPr>
              <a:t>ARR</a:t>
            </a:r>
            <a:r>
              <a:rPr sz="700" spc="-5" dirty="0">
                <a:latin typeface="Segoe UI"/>
                <a:cs typeface="Segoe UI"/>
              </a:rPr>
              <a:t>B</a:t>
            </a:r>
            <a:r>
              <a:rPr sz="1650" spc="-7" baseline="5050" dirty="0">
                <a:latin typeface="Segoe UI"/>
                <a:cs typeface="Segoe UI"/>
              </a:rPr>
              <a:t>: Average accounting profit </a:t>
            </a:r>
            <a:r>
              <a:rPr sz="1650" baseline="5050" dirty="0">
                <a:latin typeface="Segoe UI"/>
                <a:cs typeface="Segoe UI"/>
              </a:rPr>
              <a:t>=</a:t>
            </a:r>
            <a:endParaRPr sz="1650" baseline="5050">
              <a:latin typeface="Segoe UI"/>
              <a:cs typeface="Segoe UI"/>
            </a:endParaRPr>
          </a:p>
        </p:txBody>
      </p:sp>
      <p:sp>
        <p:nvSpPr>
          <p:cNvPr id="15" name="object 15"/>
          <p:cNvSpPr/>
          <p:nvPr/>
        </p:nvSpPr>
        <p:spPr>
          <a:xfrm>
            <a:off x="3477068" y="3058894"/>
            <a:ext cx="923290" cy="0"/>
          </a:xfrm>
          <a:custGeom>
            <a:avLst/>
            <a:gdLst/>
            <a:ahLst/>
            <a:cxnLst/>
            <a:rect l="l" t="t" r="r" b="b"/>
            <a:pathLst>
              <a:path w="923289">
                <a:moveTo>
                  <a:pt x="0" y="0"/>
                </a:moveTo>
                <a:lnTo>
                  <a:pt x="922734" y="0"/>
                </a:lnTo>
              </a:path>
            </a:pathLst>
          </a:custGeom>
          <a:ln w="6120">
            <a:solidFill>
              <a:srgbClr val="000000"/>
            </a:solidFill>
          </a:ln>
        </p:spPr>
        <p:txBody>
          <a:bodyPr wrap="square" lIns="0" tIns="0" rIns="0" bIns="0" rtlCol="0"/>
          <a:lstStyle/>
          <a:p>
            <a:endParaRPr/>
          </a:p>
        </p:txBody>
      </p:sp>
      <p:sp>
        <p:nvSpPr>
          <p:cNvPr id="16" name="object 16"/>
          <p:cNvSpPr txBox="1"/>
          <p:nvPr/>
        </p:nvSpPr>
        <p:spPr>
          <a:xfrm>
            <a:off x="3859363" y="3050836"/>
            <a:ext cx="151765" cy="187325"/>
          </a:xfrm>
          <a:prstGeom prst="rect">
            <a:avLst/>
          </a:prstGeom>
        </p:spPr>
        <p:txBody>
          <a:bodyPr vert="horz" wrap="square" lIns="0" tIns="13970" rIns="0" bIns="0" rtlCol="0">
            <a:spAutoFit/>
          </a:bodyPr>
          <a:lstStyle/>
          <a:p>
            <a:pPr marL="12700">
              <a:lnSpc>
                <a:spcPct val="100000"/>
              </a:lnSpc>
              <a:spcBef>
                <a:spcPts val="110"/>
              </a:spcBef>
            </a:pPr>
            <a:r>
              <a:rPr sz="1050" spc="15" dirty="0">
                <a:latin typeface="Arial Narrow"/>
                <a:cs typeface="Arial Narrow"/>
              </a:rPr>
              <a:t>10</a:t>
            </a:r>
            <a:endParaRPr sz="1050">
              <a:latin typeface="Arial Narrow"/>
              <a:cs typeface="Arial Narrow"/>
            </a:endParaRPr>
          </a:p>
        </p:txBody>
      </p:sp>
      <p:sp>
        <p:nvSpPr>
          <p:cNvPr id="17" name="object 17"/>
          <p:cNvSpPr txBox="1"/>
          <p:nvPr/>
        </p:nvSpPr>
        <p:spPr>
          <a:xfrm>
            <a:off x="3470718" y="2859914"/>
            <a:ext cx="935355" cy="187325"/>
          </a:xfrm>
          <a:prstGeom prst="rect">
            <a:avLst/>
          </a:prstGeom>
        </p:spPr>
        <p:txBody>
          <a:bodyPr vert="horz" wrap="square" lIns="0" tIns="13970" rIns="0" bIns="0" rtlCol="0">
            <a:spAutoFit/>
          </a:bodyPr>
          <a:lstStyle/>
          <a:p>
            <a:pPr marL="12700">
              <a:lnSpc>
                <a:spcPct val="100000"/>
              </a:lnSpc>
              <a:spcBef>
                <a:spcPts val="110"/>
              </a:spcBef>
            </a:pPr>
            <a:r>
              <a:rPr sz="1050" dirty="0">
                <a:latin typeface="Arial Narrow"/>
                <a:cs typeface="Arial Narrow"/>
              </a:rPr>
              <a:t>(11,500 </a:t>
            </a:r>
            <a:r>
              <a:rPr sz="1050" spc="25" dirty="0">
                <a:latin typeface="Symbol"/>
                <a:cs typeface="Symbol"/>
              </a:rPr>
              <a:t></a:t>
            </a:r>
            <a:r>
              <a:rPr sz="1050" spc="225" dirty="0">
                <a:latin typeface="Times New Roman"/>
                <a:cs typeface="Times New Roman"/>
              </a:rPr>
              <a:t> </a:t>
            </a:r>
            <a:r>
              <a:rPr sz="1050" spc="20" dirty="0">
                <a:latin typeface="Arial Narrow"/>
                <a:cs typeface="Arial Narrow"/>
              </a:rPr>
              <a:t>5,000)</a:t>
            </a:r>
            <a:endParaRPr sz="1050">
              <a:latin typeface="Arial Narrow"/>
              <a:cs typeface="Arial Narrow"/>
            </a:endParaRPr>
          </a:p>
        </p:txBody>
      </p:sp>
      <p:sp>
        <p:nvSpPr>
          <p:cNvPr id="18" name="object 18"/>
          <p:cNvSpPr txBox="1"/>
          <p:nvPr/>
        </p:nvSpPr>
        <p:spPr>
          <a:xfrm>
            <a:off x="4482146" y="2945277"/>
            <a:ext cx="460375" cy="187325"/>
          </a:xfrm>
          <a:prstGeom prst="rect">
            <a:avLst/>
          </a:prstGeom>
        </p:spPr>
        <p:txBody>
          <a:bodyPr vert="horz" wrap="square" lIns="0" tIns="13970" rIns="0" bIns="0" rtlCol="0">
            <a:spAutoFit/>
          </a:bodyPr>
          <a:lstStyle/>
          <a:p>
            <a:pPr marL="12700">
              <a:lnSpc>
                <a:spcPct val="100000"/>
              </a:lnSpc>
              <a:spcBef>
                <a:spcPts val="110"/>
              </a:spcBef>
            </a:pPr>
            <a:r>
              <a:rPr sz="1050" spc="25" dirty="0">
                <a:latin typeface="Symbol"/>
                <a:cs typeface="Symbol"/>
              </a:rPr>
              <a:t></a:t>
            </a:r>
            <a:r>
              <a:rPr sz="1050" spc="25" dirty="0">
                <a:latin typeface="Times New Roman"/>
                <a:cs typeface="Times New Roman"/>
              </a:rPr>
              <a:t> </a:t>
            </a:r>
            <a:r>
              <a:rPr sz="1050" spc="-5" dirty="0">
                <a:latin typeface="Trebuchet MS"/>
                <a:cs typeface="Trebuchet MS"/>
              </a:rPr>
              <a:t>`</a:t>
            </a:r>
            <a:r>
              <a:rPr sz="1050" spc="-195" dirty="0">
                <a:latin typeface="Trebuchet MS"/>
                <a:cs typeface="Trebuchet MS"/>
              </a:rPr>
              <a:t> </a:t>
            </a:r>
            <a:r>
              <a:rPr sz="1050" spc="15" dirty="0">
                <a:latin typeface="Arial Narrow"/>
                <a:cs typeface="Arial Narrow"/>
              </a:rPr>
              <a:t>650</a:t>
            </a:r>
            <a:endParaRPr sz="1050">
              <a:latin typeface="Arial Narrow"/>
              <a:cs typeface="Arial Narrow"/>
            </a:endParaRPr>
          </a:p>
        </p:txBody>
      </p:sp>
      <p:sp>
        <p:nvSpPr>
          <p:cNvPr id="19" name="object 19"/>
          <p:cNvSpPr txBox="1"/>
          <p:nvPr/>
        </p:nvSpPr>
        <p:spPr>
          <a:xfrm>
            <a:off x="1267533" y="3401059"/>
            <a:ext cx="454025" cy="193675"/>
          </a:xfrm>
          <a:prstGeom prst="rect">
            <a:avLst/>
          </a:prstGeom>
        </p:spPr>
        <p:txBody>
          <a:bodyPr vert="horz" wrap="square" lIns="0" tIns="13335" rIns="0" bIns="0" rtlCol="0">
            <a:spAutoFit/>
          </a:bodyPr>
          <a:lstStyle/>
          <a:p>
            <a:pPr marL="12700">
              <a:lnSpc>
                <a:spcPct val="100000"/>
              </a:lnSpc>
              <a:spcBef>
                <a:spcPts val="105"/>
              </a:spcBef>
            </a:pPr>
            <a:r>
              <a:rPr sz="1650" spc="-7" baseline="5050" dirty="0">
                <a:latin typeface="Segoe UI"/>
                <a:cs typeface="Segoe UI"/>
              </a:rPr>
              <a:t>ARR</a:t>
            </a:r>
            <a:r>
              <a:rPr sz="700" spc="-5" dirty="0">
                <a:latin typeface="Segoe UI"/>
                <a:cs typeface="Segoe UI"/>
              </a:rPr>
              <a:t>B</a:t>
            </a:r>
            <a:r>
              <a:rPr sz="700" spc="-60" dirty="0">
                <a:latin typeface="Segoe UI"/>
                <a:cs typeface="Segoe UI"/>
              </a:rPr>
              <a:t> </a:t>
            </a:r>
            <a:r>
              <a:rPr sz="1650" baseline="5050" dirty="0">
                <a:latin typeface="Segoe UI"/>
                <a:cs typeface="Segoe UI"/>
              </a:rPr>
              <a:t>=</a:t>
            </a:r>
            <a:endParaRPr sz="1650" baseline="5050">
              <a:latin typeface="Segoe UI"/>
              <a:cs typeface="Segoe UI"/>
            </a:endParaRPr>
          </a:p>
        </p:txBody>
      </p:sp>
      <p:sp>
        <p:nvSpPr>
          <p:cNvPr id="20" name="object 20"/>
          <p:cNvSpPr txBox="1"/>
          <p:nvPr/>
        </p:nvSpPr>
        <p:spPr>
          <a:xfrm>
            <a:off x="1794386" y="3382872"/>
            <a:ext cx="1538605" cy="196850"/>
          </a:xfrm>
          <a:prstGeom prst="rect">
            <a:avLst/>
          </a:prstGeom>
        </p:spPr>
        <p:txBody>
          <a:bodyPr vert="horz" wrap="square" lIns="0" tIns="15875" rIns="0" bIns="0" rtlCol="0">
            <a:spAutoFit/>
          </a:bodyPr>
          <a:lstStyle/>
          <a:p>
            <a:pPr marL="38100">
              <a:lnSpc>
                <a:spcPct val="100000"/>
              </a:lnSpc>
              <a:spcBef>
                <a:spcPts val="125"/>
              </a:spcBef>
            </a:pPr>
            <a:r>
              <a:rPr sz="1650" u="sng" spc="-7" baseline="37878" dirty="0">
                <a:uFill>
                  <a:solidFill>
                    <a:srgbClr val="000000"/>
                  </a:solidFill>
                </a:uFill>
                <a:latin typeface="Segoe UI"/>
                <a:cs typeface="Segoe UI"/>
              </a:rPr>
              <a:t>(650</a:t>
            </a:r>
            <a:r>
              <a:rPr sz="1650" u="sng" spc="-277" baseline="37878" dirty="0">
                <a:uFill>
                  <a:solidFill>
                    <a:srgbClr val="000000"/>
                  </a:solidFill>
                </a:uFill>
                <a:latin typeface="Segoe UI"/>
                <a:cs typeface="Segoe UI"/>
              </a:rPr>
              <a:t> </a:t>
            </a:r>
            <a:r>
              <a:rPr sz="1650" u="sng" baseline="37878" dirty="0">
                <a:uFill>
                  <a:solidFill>
                    <a:srgbClr val="000000"/>
                  </a:solidFill>
                </a:uFill>
                <a:latin typeface="Segoe UI"/>
                <a:cs typeface="Segoe UI"/>
              </a:rPr>
              <a:t>×100)</a:t>
            </a:r>
            <a:r>
              <a:rPr sz="1650" spc="-165" baseline="37878" dirty="0">
                <a:latin typeface="Segoe UI"/>
                <a:cs typeface="Segoe UI"/>
              </a:rPr>
              <a:t> </a:t>
            </a:r>
            <a:r>
              <a:rPr sz="1100" spc="-5" dirty="0">
                <a:latin typeface="Segoe UI"/>
                <a:cs typeface="Segoe UI"/>
              </a:rPr>
              <a:t>=</a:t>
            </a:r>
            <a:r>
              <a:rPr sz="1100" spc="-170" dirty="0">
                <a:latin typeface="Segoe UI"/>
                <a:cs typeface="Segoe UI"/>
              </a:rPr>
              <a:t> </a:t>
            </a:r>
            <a:r>
              <a:rPr sz="1100" dirty="0">
                <a:latin typeface="Segoe UI"/>
                <a:cs typeface="Segoe UI"/>
              </a:rPr>
              <a:t>26</a:t>
            </a:r>
            <a:r>
              <a:rPr sz="1100" spc="-130" dirty="0">
                <a:latin typeface="Segoe UI"/>
                <a:cs typeface="Segoe UI"/>
              </a:rPr>
              <a:t> </a:t>
            </a:r>
            <a:r>
              <a:rPr sz="1100" spc="-5" dirty="0">
                <a:latin typeface="Segoe UI"/>
                <a:cs typeface="Segoe UI"/>
              </a:rPr>
              <a:t>per</a:t>
            </a:r>
            <a:r>
              <a:rPr sz="1100" spc="-60" dirty="0">
                <a:latin typeface="Segoe UI"/>
                <a:cs typeface="Segoe UI"/>
              </a:rPr>
              <a:t> </a:t>
            </a:r>
            <a:r>
              <a:rPr sz="1100" spc="-5" dirty="0">
                <a:latin typeface="Segoe UI"/>
                <a:cs typeface="Segoe UI"/>
              </a:rPr>
              <a:t>cent</a:t>
            </a:r>
            <a:endParaRPr sz="1100">
              <a:latin typeface="Segoe UI"/>
              <a:cs typeface="Segoe UI"/>
            </a:endParaRPr>
          </a:p>
        </p:txBody>
      </p:sp>
      <p:sp>
        <p:nvSpPr>
          <p:cNvPr id="21" name="object 21"/>
          <p:cNvSpPr txBox="1"/>
          <p:nvPr/>
        </p:nvSpPr>
        <p:spPr>
          <a:xfrm>
            <a:off x="1975188" y="3496441"/>
            <a:ext cx="365760" cy="196850"/>
          </a:xfrm>
          <a:prstGeom prst="rect">
            <a:avLst/>
          </a:prstGeom>
        </p:spPr>
        <p:txBody>
          <a:bodyPr vert="horz" wrap="square" lIns="0" tIns="15875" rIns="0" bIns="0" rtlCol="0">
            <a:spAutoFit/>
          </a:bodyPr>
          <a:lstStyle/>
          <a:p>
            <a:pPr marL="12700">
              <a:lnSpc>
                <a:spcPct val="100000"/>
              </a:lnSpc>
              <a:spcBef>
                <a:spcPts val="125"/>
              </a:spcBef>
            </a:pPr>
            <a:r>
              <a:rPr sz="1100" dirty="0">
                <a:latin typeface="Segoe UI"/>
                <a:cs typeface="Segoe UI"/>
              </a:rPr>
              <a:t>2</a:t>
            </a:r>
            <a:r>
              <a:rPr sz="1100" spc="40" dirty="0">
                <a:latin typeface="Segoe UI"/>
                <a:cs typeface="Segoe UI"/>
              </a:rPr>
              <a:t>,</a:t>
            </a:r>
            <a:r>
              <a:rPr sz="1100" dirty="0">
                <a:latin typeface="Segoe UI"/>
                <a:cs typeface="Segoe UI"/>
              </a:rPr>
              <a:t>500</a:t>
            </a:r>
            <a:endParaRPr sz="1100">
              <a:latin typeface="Segoe UI"/>
              <a:cs typeface="Segoe UI"/>
            </a:endParaRPr>
          </a:p>
        </p:txBody>
      </p:sp>
      <p:sp>
        <p:nvSpPr>
          <p:cNvPr id="22" name="object 22"/>
          <p:cNvSpPr txBox="1"/>
          <p:nvPr/>
        </p:nvSpPr>
        <p:spPr>
          <a:xfrm>
            <a:off x="1267563" y="3856735"/>
            <a:ext cx="2142490" cy="193675"/>
          </a:xfrm>
          <a:prstGeom prst="rect">
            <a:avLst/>
          </a:prstGeom>
        </p:spPr>
        <p:txBody>
          <a:bodyPr vert="horz" wrap="square" lIns="0" tIns="13335" rIns="0" bIns="0" rtlCol="0">
            <a:spAutoFit/>
          </a:bodyPr>
          <a:lstStyle/>
          <a:p>
            <a:pPr marL="12700">
              <a:lnSpc>
                <a:spcPct val="100000"/>
              </a:lnSpc>
              <a:spcBef>
                <a:spcPts val="105"/>
              </a:spcBef>
            </a:pPr>
            <a:r>
              <a:rPr sz="1650" spc="-7" baseline="5050" dirty="0">
                <a:latin typeface="Segoe UI"/>
                <a:cs typeface="Segoe UI"/>
              </a:rPr>
              <a:t>ARR</a:t>
            </a:r>
            <a:r>
              <a:rPr sz="700" spc="-5" dirty="0">
                <a:latin typeface="Segoe UI"/>
                <a:cs typeface="Segoe UI"/>
              </a:rPr>
              <a:t>C</a:t>
            </a:r>
            <a:r>
              <a:rPr sz="1650" spc="-7" baseline="5050" dirty="0">
                <a:latin typeface="Segoe UI"/>
                <a:cs typeface="Segoe UI"/>
              </a:rPr>
              <a:t>: Average accounting profit</a:t>
            </a:r>
            <a:r>
              <a:rPr sz="1650" spc="-15" baseline="5050" dirty="0">
                <a:latin typeface="Segoe UI"/>
                <a:cs typeface="Segoe UI"/>
              </a:rPr>
              <a:t> </a:t>
            </a:r>
            <a:r>
              <a:rPr sz="1650" baseline="5050" dirty="0">
                <a:latin typeface="Segoe UI"/>
                <a:cs typeface="Segoe UI"/>
              </a:rPr>
              <a:t>=</a:t>
            </a:r>
            <a:endParaRPr sz="1650" baseline="5050">
              <a:latin typeface="Segoe UI"/>
              <a:cs typeface="Segoe UI"/>
            </a:endParaRPr>
          </a:p>
        </p:txBody>
      </p:sp>
      <p:sp>
        <p:nvSpPr>
          <p:cNvPr id="23" name="object 23"/>
          <p:cNvSpPr/>
          <p:nvPr/>
        </p:nvSpPr>
        <p:spPr>
          <a:xfrm>
            <a:off x="3480912" y="3970113"/>
            <a:ext cx="889000" cy="0"/>
          </a:xfrm>
          <a:custGeom>
            <a:avLst/>
            <a:gdLst/>
            <a:ahLst/>
            <a:cxnLst/>
            <a:rect l="l" t="t" r="r" b="b"/>
            <a:pathLst>
              <a:path w="889000">
                <a:moveTo>
                  <a:pt x="0" y="0"/>
                </a:moveTo>
                <a:lnTo>
                  <a:pt x="888437" y="0"/>
                </a:lnTo>
              </a:path>
            </a:pathLst>
          </a:custGeom>
          <a:ln w="6120">
            <a:solidFill>
              <a:srgbClr val="000000"/>
            </a:solidFill>
          </a:ln>
        </p:spPr>
        <p:txBody>
          <a:bodyPr wrap="square" lIns="0" tIns="0" rIns="0" bIns="0" rtlCol="0"/>
          <a:lstStyle/>
          <a:p>
            <a:endParaRPr/>
          </a:p>
        </p:txBody>
      </p:sp>
      <p:sp>
        <p:nvSpPr>
          <p:cNvPr id="24" name="object 24"/>
          <p:cNvSpPr txBox="1"/>
          <p:nvPr/>
        </p:nvSpPr>
        <p:spPr>
          <a:xfrm>
            <a:off x="3881820" y="3962060"/>
            <a:ext cx="90170" cy="187325"/>
          </a:xfrm>
          <a:prstGeom prst="rect">
            <a:avLst/>
          </a:prstGeom>
        </p:spPr>
        <p:txBody>
          <a:bodyPr vert="horz" wrap="square" lIns="0" tIns="13970" rIns="0" bIns="0" rtlCol="0">
            <a:spAutoFit/>
          </a:bodyPr>
          <a:lstStyle/>
          <a:p>
            <a:pPr marL="12700">
              <a:lnSpc>
                <a:spcPct val="100000"/>
              </a:lnSpc>
              <a:spcBef>
                <a:spcPts val="110"/>
              </a:spcBef>
            </a:pPr>
            <a:r>
              <a:rPr sz="1050" spc="25" dirty="0">
                <a:latin typeface="Arial Narrow"/>
                <a:cs typeface="Arial Narrow"/>
              </a:rPr>
              <a:t>4</a:t>
            </a:r>
            <a:endParaRPr sz="1050">
              <a:latin typeface="Arial Narrow"/>
              <a:cs typeface="Arial Narrow"/>
            </a:endParaRPr>
          </a:p>
        </p:txBody>
      </p:sp>
      <p:sp>
        <p:nvSpPr>
          <p:cNvPr id="25" name="object 25"/>
          <p:cNvSpPr txBox="1"/>
          <p:nvPr/>
        </p:nvSpPr>
        <p:spPr>
          <a:xfrm>
            <a:off x="3474609" y="3771139"/>
            <a:ext cx="900430" cy="187325"/>
          </a:xfrm>
          <a:prstGeom prst="rect">
            <a:avLst/>
          </a:prstGeom>
        </p:spPr>
        <p:txBody>
          <a:bodyPr vert="horz" wrap="square" lIns="0" tIns="13970" rIns="0" bIns="0" rtlCol="0">
            <a:spAutoFit/>
          </a:bodyPr>
          <a:lstStyle/>
          <a:p>
            <a:pPr marL="12700">
              <a:lnSpc>
                <a:spcPct val="100000"/>
              </a:lnSpc>
              <a:spcBef>
                <a:spcPts val="110"/>
              </a:spcBef>
            </a:pPr>
            <a:r>
              <a:rPr sz="1050" spc="30" dirty="0">
                <a:latin typeface="Arial Narrow"/>
                <a:cs typeface="Arial Narrow"/>
              </a:rPr>
              <a:t>(7,000 </a:t>
            </a:r>
            <a:r>
              <a:rPr sz="1050" spc="30" dirty="0">
                <a:latin typeface="Symbol"/>
                <a:cs typeface="Symbol"/>
              </a:rPr>
              <a:t></a:t>
            </a:r>
            <a:r>
              <a:rPr sz="1050" spc="155" dirty="0">
                <a:latin typeface="Times New Roman"/>
                <a:cs typeface="Times New Roman"/>
              </a:rPr>
              <a:t> </a:t>
            </a:r>
            <a:r>
              <a:rPr sz="1050" spc="25" dirty="0">
                <a:latin typeface="Arial Narrow"/>
                <a:cs typeface="Arial Narrow"/>
              </a:rPr>
              <a:t>5,000)</a:t>
            </a:r>
            <a:endParaRPr sz="1050">
              <a:latin typeface="Arial Narrow"/>
              <a:cs typeface="Arial Narrow"/>
            </a:endParaRPr>
          </a:p>
        </p:txBody>
      </p:sp>
      <p:sp>
        <p:nvSpPr>
          <p:cNvPr id="26" name="object 26"/>
          <p:cNvSpPr txBox="1"/>
          <p:nvPr/>
        </p:nvSpPr>
        <p:spPr>
          <a:xfrm>
            <a:off x="4452367" y="3856501"/>
            <a:ext cx="463550" cy="187325"/>
          </a:xfrm>
          <a:prstGeom prst="rect">
            <a:avLst/>
          </a:prstGeom>
        </p:spPr>
        <p:txBody>
          <a:bodyPr vert="horz" wrap="square" lIns="0" tIns="13970" rIns="0" bIns="0" rtlCol="0">
            <a:spAutoFit/>
          </a:bodyPr>
          <a:lstStyle/>
          <a:p>
            <a:pPr marL="12700">
              <a:lnSpc>
                <a:spcPct val="100000"/>
              </a:lnSpc>
              <a:spcBef>
                <a:spcPts val="110"/>
              </a:spcBef>
            </a:pPr>
            <a:r>
              <a:rPr sz="1050" spc="30" dirty="0">
                <a:latin typeface="Symbol"/>
                <a:cs typeface="Symbol"/>
              </a:rPr>
              <a:t></a:t>
            </a:r>
            <a:r>
              <a:rPr sz="1050" spc="30" dirty="0">
                <a:latin typeface="Times New Roman"/>
                <a:cs typeface="Times New Roman"/>
              </a:rPr>
              <a:t> </a:t>
            </a:r>
            <a:r>
              <a:rPr sz="1050" dirty="0">
                <a:latin typeface="Trebuchet MS"/>
                <a:cs typeface="Trebuchet MS"/>
              </a:rPr>
              <a:t>`</a:t>
            </a:r>
            <a:r>
              <a:rPr sz="1050" spc="-204" dirty="0">
                <a:latin typeface="Trebuchet MS"/>
                <a:cs typeface="Trebuchet MS"/>
              </a:rPr>
              <a:t> </a:t>
            </a:r>
            <a:r>
              <a:rPr sz="1050" spc="20" dirty="0">
                <a:latin typeface="Arial Narrow"/>
                <a:cs typeface="Arial Narrow"/>
              </a:rPr>
              <a:t>500</a:t>
            </a:r>
            <a:endParaRPr sz="1050">
              <a:latin typeface="Arial Narrow"/>
              <a:cs typeface="Arial Narrow"/>
            </a:endParaRPr>
          </a:p>
        </p:txBody>
      </p:sp>
      <p:sp>
        <p:nvSpPr>
          <p:cNvPr id="27" name="object 27"/>
          <p:cNvSpPr txBox="1"/>
          <p:nvPr/>
        </p:nvSpPr>
        <p:spPr>
          <a:xfrm>
            <a:off x="876324" y="4292843"/>
            <a:ext cx="2044064" cy="196850"/>
          </a:xfrm>
          <a:prstGeom prst="rect">
            <a:avLst/>
          </a:prstGeom>
        </p:spPr>
        <p:txBody>
          <a:bodyPr vert="horz" wrap="square" lIns="0" tIns="15875" rIns="0" bIns="0" rtlCol="0">
            <a:spAutoFit/>
          </a:bodyPr>
          <a:lstStyle/>
          <a:p>
            <a:pPr marL="38100">
              <a:lnSpc>
                <a:spcPct val="100000"/>
              </a:lnSpc>
              <a:spcBef>
                <a:spcPts val="125"/>
              </a:spcBef>
            </a:pPr>
            <a:r>
              <a:rPr sz="1650" spc="-7" baseline="-2525" dirty="0">
                <a:latin typeface="Segoe UI"/>
                <a:cs typeface="Segoe UI"/>
              </a:rPr>
              <a:t>ARR</a:t>
            </a:r>
            <a:r>
              <a:rPr sz="1050" spc="-7" baseline="-7936" dirty="0">
                <a:latin typeface="Segoe UI"/>
                <a:cs typeface="Segoe UI"/>
              </a:rPr>
              <a:t>C</a:t>
            </a:r>
            <a:r>
              <a:rPr sz="1050" spc="-15" baseline="-7936" dirty="0">
                <a:latin typeface="Segoe UI"/>
                <a:cs typeface="Segoe UI"/>
              </a:rPr>
              <a:t> </a:t>
            </a:r>
            <a:r>
              <a:rPr sz="1650" baseline="-2525" dirty="0">
                <a:latin typeface="Segoe UI"/>
                <a:cs typeface="Segoe UI"/>
              </a:rPr>
              <a:t>=</a:t>
            </a:r>
            <a:r>
              <a:rPr sz="1650" spc="330" baseline="-2525" dirty="0">
                <a:latin typeface="Segoe UI"/>
                <a:cs typeface="Segoe UI"/>
              </a:rPr>
              <a:t> </a:t>
            </a:r>
            <a:r>
              <a:rPr sz="1650" u="sng" baseline="37878" dirty="0">
                <a:uFill>
                  <a:solidFill>
                    <a:srgbClr val="000000"/>
                  </a:solidFill>
                </a:uFill>
                <a:latin typeface="Segoe UI"/>
                <a:cs typeface="Segoe UI"/>
              </a:rPr>
              <a:t>(500</a:t>
            </a:r>
            <a:r>
              <a:rPr sz="1650" u="sng" spc="-270" baseline="37878" dirty="0">
                <a:uFill>
                  <a:solidFill>
                    <a:srgbClr val="000000"/>
                  </a:solidFill>
                </a:uFill>
                <a:latin typeface="Segoe UI"/>
                <a:cs typeface="Segoe UI"/>
              </a:rPr>
              <a:t> </a:t>
            </a:r>
            <a:r>
              <a:rPr sz="1650" u="sng" spc="7" baseline="37878" dirty="0">
                <a:uFill>
                  <a:solidFill>
                    <a:srgbClr val="000000"/>
                  </a:solidFill>
                </a:uFill>
                <a:latin typeface="Segoe UI"/>
                <a:cs typeface="Segoe UI"/>
              </a:rPr>
              <a:t>×100)</a:t>
            </a:r>
            <a:r>
              <a:rPr sz="1650" spc="-165" baseline="37878" dirty="0">
                <a:latin typeface="Segoe UI"/>
                <a:cs typeface="Segoe UI"/>
              </a:rPr>
              <a:t> </a:t>
            </a:r>
            <a:r>
              <a:rPr sz="1100" dirty="0">
                <a:latin typeface="Segoe UI"/>
                <a:cs typeface="Segoe UI"/>
              </a:rPr>
              <a:t>=</a:t>
            </a:r>
            <a:r>
              <a:rPr sz="1100" spc="-165" dirty="0">
                <a:latin typeface="Segoe UI"/>
                <a:cs typeface="Segoe UI"/>
              </a:rPr>
              <a:t> </a:t>
            </a:r>
            <a:r>
              <a:rPr sz="1100" dirty="0">
                <a:latin typeface="Segoe UI"/>
                <a:cs typeface="Segoe UI"/>
              </a:rPr>
              <a:t>20</a:t>
            </a:r>
            <a:r>
              <a:rPr sz="1100" spc="-125" dirty="0">
                <a:latin typeface="Segoe UI"/>
                <a:cs typeface="Segoe UI"/>
              </a:rPr>
              <a:t> </a:t>
            </a:r>
            <a:r>
              <a:rPr sz="1100" spc="-5" dirty="0">
                <a:latin typeface="Segoe UI"/>
                <a:cs typeface="Segoe UI"/>
              </a:rPr>
              <a:t>per</a:t>
            </a:r>
            <a:r>
              <a:rPr sz="1100" spc="-55" dirty="0">
                <a:latin typeface="Segoe UI"/>
                <a:cs typeface="Segoe UI"/>
              </a:rPr>
              <a:t> </a:t>
            </a:r>
            <a:r>
              <a:rPr sz="1100" spc="-5" dirty="0">
                <a:latin typeface="Segoe UI"/>
                <a:cs typeface="Segoe UI"/>
              </a:rPr>
              <a:t>cent</a:t>
            </a:r>
            <a:endParaRPr sz="1100">
              <a:latin typeface="Segoe UI"/>
              <a:cs typeface="Segoe UI"/>
            </a:endParaRPr>
          </a:p>
        </p:txBody>
      </p:sp>
      <p:sp>
        <p:nvSpPr>
          <p:cNvPr id="28" name="object 28"/>
          <p:cNvSpPr txBox="1"/>
          <p:nvPr/>
        </p:nvSpPr>
        <p:spPr>
          <a:xfrm>
            <a:off x="901736" y="4305689"/>
            <a:ext cx="1702435" cy="565150"/>
          </a:xfrm>
          <a:prstGeom prst="rect">
            <a:avLst/>
          </a:prstGeom>
        </p:spPr>
        <p:txBody>
          <a:bodyPr vert="horz" wrap="square" lIns="0" tIns="116205" rIns="0" bIns="0" rtlCol="0">
            <a:spAutoFit/>
          </a:bodyPr>
          <a:lstStyle/>
          <a:p>
            <a:pPr marR="13970" algn="ctr">
              <a:lnSpc>
                <a:spcPct val="100000"/>
              </a:lnSpc>
              <a:spcBef>
                <a:spcPts val="915"/>
              </a:spcBef>
            </a:pPr>
            <a:r>
              <a:rPr sz="1100" spc="10" dirty="0">
                <a:latin typeface="Segoe UI"/>
                <a:cs typeface="Segoe UI"/>
              </a:rPr>
              <a:t>2,500</a:t>
            </a:r>
            <a:endParaRPr sz="1100">
              <a:latin typeface="Segoe UI"/>
              <a:cs typeface="Segoe UI"/>
            </a:endParaRPr>
          </a:p>
          <a:p>
            <a:pPr marL="12700">
              <a:lnSpc>
                <a:spcPct val="100000"/>
              </a:lnSpc>
              <a:spcBef>
                <a:spcPts val="790"/>
              </a:spcBef>
              <a:tabLst>
                <a:tab pos="377825" algn="l"/>
              </a:tabLst>
            </a:pPr>
            <a:r>
              <a:rPr sz="1100" b="1" dirty="0">
                <a:latin typeface="Segoe UI"/>
                <a:cs typeface="Segoe UI"/>
              </a:rPr>
              <a:t>(b)	</a:t>
            </a:r>
            <a:r>
              <a:rPr sz="1100" b="1" spc="-5" dirty="0">
                <a:latin typeface="Segoe UI"/>
                <a:cs typeface="Segoe UI"/>
              </a:rPr>
              <a:t>Summary of</a:t>
            </a:r>
            <a:r>
              <a:rPr sz="1100" b="1" spc="-40" dirty="0">
                <a:latin typeface="Segoe UI"/>
                <a:cs typeface="Segoe UI"/>
              </a:rPr>
              <a:t> </a:t>
            </a:r>
            <a:r>
              <a:rPr sz="1100" b="1" spc="-5" dirty="0">
                <a:latin typeface="Segoe UI"/>
                <a:cs typeface="Segoe UI"/>
              </a:rPr>
              <a:t>Results</a:t>
            </a:r>
            <a:endParaRPr sz="1100">
              <a:latin typeface="Segoe UI"/>
              <a:cs typeface="Segoe UI"/>
            </a:endParaRPr>
          </a:p>
        </p:txBody>
      </p:sp>
      <p:graphicFrame>
        <p:nvGraphicFramePr>
          <p:cNvPr id="29" name="object 29"/>
          <p:cNvGraphicFramePr>
            <a:graphicFrameLocks noGrp="1"/>
          </p:cNvGraphicFramePr>
          <p:nvPr/>
        </p:nvGraphicFramePr>
        <p:xfrm>
          <a:off x="1197863" y="4943843"/>
          <a:ext cx="4380863" cy="1214632"/>
        </p:xfrm>
        <a:graphic>
          <a:graphicData uri="http://schemas.openxmlformats.org/drawingml/2006/table">
            <a:tbl>
              <a:tblPr firstRow="1" bandRow="1">
                <a:tableStyleId>{2D5ABB26-0587-4C30-8999-92F81FD0307C}</a:tableStyleId>
              </a:tblPr>
              <a:tblGrid>
                <a:gridCol w="1371600">
                  <a:extLst>
                    <a:ext uri="{9D8B030D-6E8A-4147-A177-3AD203B41FA5}">
                      <a16:colId xmlns:a16="http://schemas.microsoft.com/office/drawing/2014/main" val="20000"/>
                    </a:ext>
                  </a:extLst>
                </a:gridCol>
                <a:gridCol w="974089">
                  <a:extLst>
                    <a:ext uri="{9D8B030D-6E8A-4147-A177-3AD203B41FA5}">
                      <a16:colId xmlns:a16="http://schemas.microsoft.com/office/drawing/2014/main" val="20001"/>
                    </a:ext>
                  </a:extLst>
                </a:gridCol>
                <a:gridCol w="1091564">
                  <a:extLst>
                    <a:ext uri="{9D8B030D-6E8A-4147-A177-3AD203B41FA5}">
                      <a16:colId xmlns:a16="http://schemas.microsoft.com/office/drawing/2014/main" val="20002"/>
                    </a:ext>
                  </a:extLst>
                </a:gridCol>
                <a:gridCol w="943610">
                  <a:extLst>
                    <a:ext uri="{9D8B030D-6E8A-4147-A177-3AD203B41FA5}">
                      <a16:colId xmlns:a16="http://schemas.microsoft.com/office/drawing/2014/main" val="20003"/>
                    </a:ext>
                  </a:extLst>
                </a:gridCol>
              </a:tblGrid>
              <a:tr h="242315">
                <a:tc>
                  <a:txBody>
                    <a:bodyPr/>
                    <a:lstStyle/>
                    <a:p>
                      <a:pPr marL="443230">
                        <a:lnSpc>
                          <a:spcPct val="100000"/>
                        </a:lnSpc>
                        <a:spcBef>
                          <a:spcPts val="290"/>
                        </a:spcBef>
                      </a:pPr>
                      <a:r>
                        <a:rPr sz="1100" b="1" spc="15" dirty="0">
                          <a:solidFill>
                            <a:srgbClr val="00A650"/>
                          </a:solidFill>
                          <a:latin typeface="Segoe UI"/>
                          <a:cs typeface="Segoe UI"/>
                        </a:rPr>
                        <a:t>Project</a:t>
                      </a:r>
                      <a:endParaRPr sz="1100">
                        <a:latin typeface="Segoe UI"/>
                        <a:cs typeface="Segoe UI"/>
                      </a:endParaRPr>
                    </a:p>
                  </a:txBody>
                  <a:tcPr marL="0" marR="0" marT="36830"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C2D69B"/>
                    </a:solidFill>
                  </a:tcPr>
                </a:tc>
                <a:tc>
                  <a:txBody>
                    <a:bodyPr/>
                    <a:lstStyle/>
                    <a:p>
                      <a:pPr algn="ctr">
                        <a:lnSpc>
                          <a:spcPct val="100000"/>
                        </a:lnSpc>
                        <a:spcBef>
                          <a:spcPts val="290"/>
                        </a:spcBef>
                      </a:pPr>
                      <a:r>
                        <a:rPr sz="1100" b="1" dirty="0">
                          <a:solidFill>
                            <a:srgbClr val="00A650"/>
                          </a:solidFill>
                          <a:latin typeface="Segoe UI"/>
                          <a:cs typeface="Segoe UI"/>
                        </a:rPr>
                        <a:t>A</a:t>
                      </a:r>
                      <a:endParaRPr sz="1100">
                        <a:latin typeface="Segoe UI"/>
                        <a:cs typeface="Segoe UI"/>
                      </a:endParaRPr>
                    </a:p>
                  </a:txBody>
                  <a:tcPr marL="0" marR="0" marT="36830"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C2D69B"/>
                    </a:solidFill>
                  </a:tcPr>
                </a:tc>
                <a:tc>
                  <a:txBody>
                    <a:bodyPr/>
                    <a:lstStyle/>
                    <a:p>
                      <a:pPr algn="ctr">
                        <a:lnSpc>
                          <a:spcPct val="100000"/>
                        </a:lnSpc>
                        <a:spcBef>
                          <a:spcPts val="290"/>
                        </a:spcBef>
                      </a:pPr>
                      <a:r>
                        <a:rPr sz="1100" b="1" dirty="0">
                          <a:solidFill>
                            <a:srgbClr val="00A650"/>
                          </a:solidFill>
                          <a:latin typeface="Segoe UI"/>
                          <a:cs typeface="Segoe UI"/>
                        </a:rPr>
                        <a:t>B</a:t>
                      </a:r>
                      <a:endParaRPr sz="1100">
                        <a:latin typeface="Segoe UI"/>
                        <a:cs typeface="Segoe UI"/>
                      </a:endParaRPr>
                    </a:p>
                  </a:txBody>
                  <a:tcPr marL="0" marR="0" marT="36830"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C2D69B"/>
                    </a:solidFill>
                  </a:tcPr>
                </a:tc>
                <a:tc>
                  <a:txBody>
                    <a:bodyPr/>
                    <a:lstStyle/>
                    <a:p>
                      <a:pPr algn="ctr">
                        <a:lnSpc>
                          <a:spcPct val="100000"/>
                        </a:lnSpc>
                        <a:spcBef>
                          <a:spcPts val="290"/>
                        </a:spcBef>
                      </a:pPr>
                      <a:r>
                        <a:rPr sz="1100" b="1" dirty="0">
                          <a:solidFill>
                            <a:srgbClr val="00A650"/>
                          </a:solidFill>
                          <a:latin typeface="Segoe UI"/>
                          <a:cs typeface="Segoe UI"/>
                        </a:rPr>
                        <a:t>C</a:t>
                      </a:r>
                      <a:endParaRPr sz="1100">
                        <a:latin typeface="Segoe UI"/>
                        <a:cs typeface="Segoe UI"/>
                      </a:endParaRPr>
                    </a:p>
                  </a:txBody>
                  <a:tcPr marL="0" marR="0" marT="36830"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C2D69B"/>
                    </a:solidFill>
                  </a:tcPr>
                </a:tc>
                <a:extLst>
                  <a:ext uri="{0D108BD9-81ED-4DB2-BD59-A6C34878D82A}">
                    <a16:rowId xmlns:a16="http://schemas.microsoft.com/office/drawing/2014/main" val="10000"/>
                  </a:ext>
                </a:extLst>
              </a:tr>
              <a:tr h="242316">
                <a:tc>
                  <a:txBody>
                    <a:bodyPr/>
                    <a:lstStyle/>
                    <a:p>
                      <a:pPr marL="71120">
                        <a:lnSpc>
                          <a:spcPct val="100000"/>
                        </a:lnSpc>
                        <a:spcBef>
                          <a:spcPts val="290"/>
                        </a:spcBef>
                      </a:pPr>
                      <a:r>
                        <a:rPr sz="1100" spc="15" dirty="0">
                          <a:latin typeface="Segoe UI"/>
                          <a:cs typeface="Segoe UI"/>
                        </a:rPr>
                        <a:t>Payback</a:t>
                      </a:r>
                      <a:r>
                        <a:rPr sz="1100" spc="35" dirty="0">
                          <a:latin typeface="Segoe UI"/>
                          <a:cs typeface="Segoe UI"/>
                        </a:rPr>
                        <a:t> </a:t>
                      </a:r>
                      <a:r>
                        <a:rPr sz="1100" spc="10" dirty="0">
                          <a:latin typeface="Segoe UI"/>
                          <a:cs typeface="Segoe UI"/>
                        </a:rPr>
                        <a:t>(years)</a:t>
                      </a:r>
                      <a:endParaRPr sz="1100">
                        <a:latin typeface="Segoe UI"/>
                        <a:cs typeface="Segoe UI"/>
                      </a:endParaRPr>
                    </a:p>
                  </a:txBody>
                  <a:tcPr marL="0" marR="0" marT="36830"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EAF1DD"/>
                    </a:solidFill>
                  </a:tcPr>
                </a:tc>
                <a:tc>
                  <a:txBody>
                    <a:bodyPr/>
                    <a:lstStyle/>
                    <a:p>
                      <a:pPr algn="ctr">
                        <a:lnSpc>
                          <a:spcPct val="100000"/>
                        </a:lnSpc>
                        <a:spcBef>
                          <a:spcPts val="290"/>
                        </a:spcBef>
                      </a:pPr>
                      <a:r>
                        <a:rPr sz="1100" spc="10" dirty="0">
                          <a:latin typeface="Segoe UI"/>
                          <a:cs typeface="Segoe UI"/>
                        </a:rPr>
                        <a:t>5.5</a:t>
                      </a:r>
                      <a:endParaRPr sz="1100">
                        <a:latin typeface="Segoe UI"/>
                        <a:cs typeface="Segoe UI"/>
                      </a:endParaRPr>
                    </a:p>
                  </a:txBody>
                  <a:tcPr marL="0" marR="0" marT="36830"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EAF1DD"/>
                    </a:solidFill>
                  </a:tcPr>
                </a:tc>
                <a:tc>
                  <a:txBody>
                    <a:bodyPr/>
                    <a:lstStyle/>
                    <a:p>
                      <a:pPr marR="43180" algn="ctr">
                        <a:lnSpc>
                          <a:spcPct val="100000"/>
                        </a:lnSpc>
                        <a:spcBef>
                          <a:spcPts val="290"/>
                        </a:spcBef>
                      </a:pPr>
                      <a:r>
                        <a:rPr sz="1100" spc="10" dirty="0">
                          <a:latin typeface="Segoe UI"/>
                          <a:cs typeface="Segoe UI"/>
                        </a:rPr>
                        <a:t>5.4</a:t>
                      </a:r>
                      <a:endParaRPr sz="1100">
                        <a:latin typeface="Segoe UI"/>
                        <a:cs typeface="Segoe UI"/>
                      </a:endParaRPr>
                    </a:p>
                  </a:txBody>
                  <a:tcPr marL="0" marR="0" marT="36830"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EAF1DD"/>
                    </a:solidFill>
                  </a:tcPr>
                </a:tc>
                <a:tc>
                  <a:txBody>
                    <a:bodyPr/>
                    <a:lstStyle/>
                    <a:p>
                      <a:pPr marR="17145" algn="ctr">
                        <a:lnSpc>
                          <a:spcPct val="100000"/>
                        </a:lnSpc>
                        <a:spcBef>
                          <a:spcPts val="290"/>
                        </a:spcBef>
                      </a:pPr>
                      <a:r>
                        <a:rPr sz="1100" spc="10" dirty="0">
                          <a:latin typeface="Segoe UI"/>
                          <a:cs typeface="Segoe UI"/>
                        </a:rPr>
                        <a:t>2.5</a:t>
                      </a:r>
                      <a:endParaRPr sz="1100">
                        <a:latin typeface="Segoe UI"/>
                        <a:cs typeface="Segoe UI"/>
                      </a:endParaRPr>
                    </a:p>
                  </a:txBody>
                  <a:tcPr marL="0" marR="0" marT="36830"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EAF1DD"/>
                    </a:solidFill>
                  </a:tcPr>
                </a:tc>
                <a:extLst>
                  <a:ext uri="{0D108BD9-81ED-4DB2-BD59-A6C34878D82A}">
                    <a16:rowId xmlns:a16="http://schemas.microsoft.com/office/drawing/2014/main" val="10001"/>
                  </a:ext>
                </a:extLst>
              </a:tr>
              <a:tr h="243846">
                <a:tc>
                  <a:txBody>
                    <a:bodyPr/>
                    <a:lstStyle/>
                    <a:p>
                      <a:pPr marL="71120">
                        <a:lnSpc>
                          <a:spcPct val="100000"/>
                        </a:lnSpc>
                        <a:spcBef>
                          <a:spcPts val="305"/>
                        </a:spcBef>
                      </a:pPr>
                      <a:r>
                        <a:rPr sz="1100" spc="10" dirty="0">
                          <a:latin typeface="Segoe UI"/>
                          <a:cs typeface="Segoe UI"/>
                        </a:rPr>
                        <a:t>ARR</a:t>
                      </a:r>
                      <a:r>
                        <a:rPr sz="1100" spc="30" dirty="0">
                          <a:latin typeface="Segoe UI"/>
                          <a:cs typeface="Segoe UI"/>
                        </a:rPr>
                        <a:t> </a:t>
                      </a:r>
                      <a:r>
                        <a:rPr sz="1100" spc="10" dirty="0">
                          <a:latin typeface="Segoe UI"/>
                          <a:cs typeface="Segoe UI"/>
                        </a:rPr>
                        <a:t>(%)</a:t>
                      </a:r>
                      <a:endParaRPr sz="1100">
                        <a:latin typeface="Segoe UI"/>
                        <a:cs typeface="Segoe UI"/>
                      </a:endParaRPr>
                    </a:p>
                  </a:txBody>
                  <a:tcPr marL="0" marR="0" marT="38735"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EAF1DD"/>
                    </a:solidFill>
                  </a:tcPr>
                </a:tc>
                <a:tc>
                  <a:txBody>
                    <a:bodyPr/>
                    <a:lstStyle/>
                    <a:p>
                      <a:pPr algn="ctr">
                        <a:lnSpc>
                          <a:spcPct val="100000"/>
                        </a:lnSpc>
                        <a:spcBef>
                          <a:spcPts val="305"/>
                        </a:spcBef>
                      </a:pPr>
                      <a:r>
                        <a:rPr sz="1100" spc="15" dirty="0">
                          <a:latin typeface="Segoe UI"/>
                          <a:cs typeface="Segoe UI"/>
                        </a:rPr>
                        <a:t>16</a:t>
                      </a:r>
                      <a:endParaRPr sz="1100">
                        <a:latin typeface="Segoe UI"/>
                        <a:cs typeface="Segoe UI"/>
                      </a:endParaRPr>
                    </a:p>
                  </a:txBody>
                  <a:tcPr marL="0" marR="0" marT="38735"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EAF1DD"/>
                    </a:solidFill>
                  </a:tcPr>
                </a:tc>
                <a:tc>
                  <a:txBody>
                    <a:bodyPr/>
                    <a:lstStyle/>
                    <a:p>
                      <a:pPr marR="40640" algn="ctr">
                        <a:lnSpc>
                          <a:spcPct val="100000"/>
                        </a:lnSpc>
                        <a:spcBef>
                          <a:spcPts val="305"/>
                        </a:spcBef>
                      </a:pPr>
                      <a:r>
                        <a:rPr sz="1100" spc="15" dirty="0">
                          <a:latin typeface="Segoe UI"/>
                          <a:cs typeface="Segoe UI"/>
                        </a:rPr>
                        <a:t>26</a:t>
                      </a:r>
                      <a:endParaRPr sz="1100">
                        <a:latin typeface="Segoe UI"/>
                        <a:cs typeface="Segoe UI"/>
                      </a:endParaRPr>
                    </a:p>
                  </a:txBody>
                  <a:tcPr marL="0" marR="0" marT="38735"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EAF1DD"/>
                    </a:solidFill>
                  </a:tcPr>
                </a:tc>
                <a:tc>
                  <a:txBody>
                    <a:bodyPr/>
                    <a:lstStyle/>
                    <a:p>
                      <a:pPr marR="15240" algn="ctr">
                        <a:lnSpc>
                          <a:spcPct val="100000"/>
                        </a:lnSpc>
                        <a:spcBef>
                          <a:spcPts val="305"/>
                        </a:spcBef>
                      </a:pPr>
                      <a:r>
                        <a:rPr sz="1100" spc="15" dirty="0">
                          <a:latin typeface="Segoe UI"/>
                          <a:cs typeface="Segoe UI"/>
                        </a:rPr>
                        <a:t>20</a:t>
                      </a:r>
                      <a:endParaRPr sz="1100">
                        <a:latin typeface="Segoe UI"/>
                        <a:cs typeface="Segoe UI"/>
                      </a:endParaRPr>
                    </a:p>
                  </a:txBody>
                  <a:tcPr marL="0" marR="0" marT="38735"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EAF1DD"/>
                    </a:solidFill>
                  </a:tcPr>
                </a:tc>
                <a:extLst>
                  <a:ext uri="{0D108BD9-81ED-4DB2-BD59-A6C34878D82A}">
                    <a16:rowId xmlns:a16="http://schemas.microsoft.com/office/drawing/2014/main" val="10002"/>
                  </a:ext>
                </a:extLst>
              </a:tr>
              <a:tr h="242315">
                <a:tc>
                  <a:txBody>
                    <a:bodyPr/>
                    <a:lstStyle/>
                    <a:p>
                      <a:pPr marL="71120">
                        <a:lnSpc>
                          <a:spcPct val="100000"/>
                        </a:lnSpc>
                        <a:spcBef>
                          <a:spcPts val="290"/>
                        </a:spcBef>
                      </a:pPr>
                      <a:r>
                        <a:rPr sz="1100" spc="10" dirty="0">
                          <a:latin typeface="Segoe UI"/>
                          <a:cs typeface="Segoe UI"/>
                        </a:rPr>
                        <a:t>IRR</a:t>
                      </a:r>
                      <a:r>
                        <a:rPr sz="1100" spc="30" dirty="0">
                          <a:latin typeface="Segoe UI"/>
                          <a:cs typeface="Segoe UI"/>
                        </a:rPr>
                        <a:t> </a:t>
                      </a:r>
                      <a:r>
                        <a:rPr sz="1100" spc="10" dirty="0">
                          <a:latin typeface="Segoe UI"/>
                          <a:cs typeface="Segoe UI"/>
                        </a:rPr>
                        <a:t>(%)</a:t>
                      </a:r>
                      <a:endParaRPr sz="1100">
                        <a:latin typeface="Segoe UI"/>
                        <a:cs typeface="Segoe UI"/>
                      </a:endParaRPr>
                    </a:p>
                  </a:txBody>
                  <a:tcPr marL="0" marR="0" marT="36830"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EAF1DD"/>
                    </a:solidFill>
                  </a:tcPr>
                </a:tc>
                <a:tc>
                  <a:txBody>
                    <a:bodyPr/>
                    <a:lstStyle/>
                    <a:p>
                      <a:pPr algn="ctr">
                        <a:lnSpc>
                          <a:spcPct val="100000"/>
                        </a:lnSpc>
                        <a:spcBef>
                          <a:spcPts val="290"/>
                        </a:spcBef>
                      </a:pPr>
                      <a:r>
                        <a:rPr sz="1100" spc="15" dirty="0">
                          <a:latin typeface="Segoe UI"/>
                          <a:cs typeface="Segoe UI"/>
                        </a:rPr>
                        <a:t>12.42</a:t>
                      </a:r>
                      <a:endParaRPr sz="1100">
                        <a:latin typeface="Segoe UI"/>
                        <a:cs typeface="Segoe UI"/>
                      </a:endParaRPr>
                    </a:p>
                  </a:txBody>
                  <a:tcPr marL="0" marR="0" marT="36830"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EAF1DD"/>
                    </a:solidFill>
                  </a:tcPr>
                </a:tc>
                <a:tc>
                  <a:txBody>
                    <a:bodyPr/>
                    <a:lstStyle/>
                    <a:p>
                      <a:pPr marR="41275" algn="ctr">
                        <a:lnSpc>
                          <a:spcPct val="100000"/>
                        </a:lnSpc>
                        <a:spcBef>
                          <a:spcPts val="290"/>
                        </a:spcBef>
                      </a:pPr>
                      <a:r>
                        <a:rPr sz="1100" spc="15" dirty="0">
                          <a:latin typeface="Segoe UI"/>
                          <a:cs typeface="Segoe UI"/>
                        </a:rPr>
                        <a:t>16.72</a:t>
                      </a:r>
                      <a:endParaRPr sz="1100">
                        <a:latin typeface="Segoe UI"/>
                        <a:cs typeface="Segoe UI"/>
                      </a:endParaRPr>
                    </a:p>
                  </a:txBody>
                  <a:tcPr marL="0" marR="0" marT="36830"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EAF1DD"/>
                    </a:solidFill>
                  </a:tcPr>
                </a:tc>
                <a:tc>
                  <a:txBody>
                    <a:bodyPr/>
                    <a:lstStyle/>
                    <a:p>
                      <a:pPr marR="15240" algn="ctr">
                        <a:lnSpc>
                          <a:spcPct val="100000"/>
                        </a:lnSpc>
                        <a:spcBef>
                          <a:spcPts val="290"/>
                        </a:spcBef>
                      </a:pPr>
                      <a:r>
                        <a:rPr sz="1100" spc="15" dirty="0">
                          <a:latin typeface="Segoe UI"/>
                          <a:cs typeface="Segoe UI"/>
                        </a:rPr>
                        <a:t>16.52</a:t>
                      </a:r>
                      <a:endParaRPr sz="1100">
                        <a:latin typeface="Segoe UI"/>
                        <a:cs typeface="Segoe UI"/>
                      </a:endParaRPr>
                    </a:p>
                  </a:txBody>
                  <a:tcPr marL="0" marR="0" marT="36830"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EAF1DD"/>
                    </a:solidFill>
                  </a:tcPr>
                </a:tc>
                <a:extLst>
                  <a:ext uri="{0D108BD9-81ED-4DB2-BD59-A6C34878D82A}">
                    <a16:rowId xmlns:a16="http://schemas.microsoft.com/office/drawing/2014/main" val="10003"/>
                  </a:ext>
                </a:extLst>
              </a:tr>
              <a:tr h="243840">
                <a:tc>
                  <a:txBody>
                    <a:bodyPr/>
                    <a:lstStyle/>
                    <a:p>
                      <a:pPr marL="71120">
                        <a:lnSpc>
                          <a:spcPct val="100000"/>
                        </a:lnSpc>
                        <a:spcBef>
                          <a:spcPts val="290"/>
                        </a:spcBef>
                      </a:pPr>
                      <a:r>
                        <a:rPr sz="1100" spc="10" dirty="0">
                          <a:latin typeface="Segoe UI"/>
                          <a:cs typeface="Segoe UI"/>
                        </a:rPr>
                        <a:t>NPV</a:t>
                      </a:r>
                      <a:r>
                        <a:rPr sz="1100" spc="25" dirty="0">
                          <a:latin typeface="Segoe UI"/>
                          <a:cs typeface="Segoe UI"/>
                        </a:rPr>
                        <a:t> </a:t>
                      </a:r>
                      <a:r>
                        <a:rPr sz="1100" spc="10" dirty="0">
                          <a:latin typeface="Segoe UI"/>
                          <a:cs typeface="Segoe UI"/>
                        </a:rPr>
                        <a:t>(`)</a:t>
                      </a:r>
                      <a:endParaRPr sz="1100">
                        <a:latin typeface="Segoe UI"/>
                        <a:cs typeface="Segoe UI"/>
                      </a:endParaRPr>
                    </a:p>
                  </a:txBody>
                  <a:tcPr marL="0" marR="0" marT="36830"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EAF1DD"/>
                    </a:solidFill>
                  </a:tcPr>
                </a:tc>
                <a:tc>
                  <a:txBody>
                    <a:bodyPr/>
                    <a:lstStyle/>
                    <a:p>
                      <a:pPr algn="ctr">
                        <a:lnSpc>
                          <a:spcPct val="100000"/>
                        </a:lnSpc>
                        <a:spcBef>
                          <a:spcPts val="290"/>
                        </a:spcBef>
                      </a:pPr>
                      <a:r>
                        <a:rPr sz="1100" spc="15" dirty="0">
                          <a:latin typeface="Segoe UI"/>
                          <a:cs typeface="Segoe UI"/>
                        </a:rPr>
                        <a:t>530.50</a:t>
                      </a:r>
                      <a:endParaRPr sz="1100">
                        <a:latin typeface="Segoe UI"/>
                        <a:cs typeface="Segoe UI"/>
                      </a:endParaRPr>
                    </a:p>
                  </a:txBody>
                  <a:tcPr marL="0" marR="0" marT="36830"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EAF1DD"/>
                    </a:solidFill>
                  </a:tcPr>
                </a:tc>
                <a:tc>
                  <a:txBody>
                    <a:bodyPr/>
                    <a:lstStyle/>
                    <a:p>
                      <a:pPr marR="41275" algn="ctr">
                        <a:lnSpc>
                          <a:spcPct val="100000"/>
                        </a:lnSpc>
                        <a:spcBef>
                          <a:spcPts val="290"/>
                        </a:spcBef>
                      </a:pPr>
                      <a:r>
                        <a:rPr sz="1100" spc="15" dirty="0">
                          <a:latin typeface="Segoe UI"/>
                          <a:cs typeface="Segoe UI"/>
                        </a:rPr>
                        <a:t>1,591</a:t>
                      </a:r>
                      <a:endParaRPr sz="1100">
                        <a:latin typeface="Segoe UI"/>
                        <a:cs typeface="Segoe UI"/>
                      </a:endParaRPr>
                    </a:p>
                  </a:txBody>
                  <a:tcPr marL="0" marR="0" marT="36830"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EAF1DD"/>
                    </a:solidFill>
                  </a:tcPr>
                </a:tc>
                <a:tc>
                  <a:txBody>
                    <a:bodyPr/>
                    <a:lstStyle/>
                    <a:p>
                      <a:pPr marR="16510" algn="ctr">
                        <a:lnSpc>
                          <a:spcPct val="100000"/>
                        </a:lnSpc>
                        <a:spcBef>
                          <a:spcPts val="290"/>
                        </a:spcBef>
                      </a:pPr>
                      <a:r>
                        <a:rPr sz="1100" spc="15" dirty="0">
                          <a:latin typeface="Segoe UI"/>
                          <a:cs typeface="Segoe UI"/>
                        </a:rPr>
                        <a:t>655</a:t>
                      </a:r>
                      <a:endParaRPr sz="1100">
                        <a:latin typeface="Segoe UI"/>
                        <a:cs typeface="Segoe UI"/>
                      </a:endParaRPr>
                    </a:p>
                  </a:txBody>
                  <a:tcPr marL="0" marR="0" marT="36830"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EAF1DD"/>
                    </a:solidFill>
                  </a:tcPr>
                </a:tc>
                <a:extLst>
                  <a:ext uri="{0D108BD9-81ED-4DB2-BD59-A6C34878D82A}">
                    <a16:rowId xmlns:a16="http://schemas.microsoft.com/office/drawing/2014/main" val="10004"/>
                  </a:ext>
                </a:extLst>
              </a:tr>
            </a:tbl>
          </a:graphicData>
        </a:graphic>
      </p:graphicFrame>
      <p:sp>
        <p:nvSpPr>
          <p:cNvPr id="30" name="object 30"/>
          <p:cNvSpPr txBox="1"/>
          <p:nvPr/>
        </p:nvSpPr>
        <p:spPr>
          <a:xfrm>
            <a:off x="1267502" y="6235700"/>
            <a:ext cx="1685289" cy="193675"/>
          </a:xfrm>
          <a:prstGeom prst="rect">
            <a:avLst/>
          </a:prstGeom>
        </p:spPr>
        <p:txBody>
          <a:bodyPr vert="horz" wrap="square" lIns="0" tIns="12700" rIns="0" bIns="0" rtlCol="0">
            <a:spAutoFit/>
          </a:bodyPr>
          <a:lstStyle/>
          <a:p>
            <a:pPr marL="12700">
              <a:lnSpc>
                <a:spcPct val="100000"/>
              </a:lnSpc>
              <a:spcBef>
                <a:spcPts val="100"/>
              </a:spcBef>
            </a:pPr>
            <a:r>
              <a:rPr sz="1100" b="1" spc="15" dirty="0">
                <a:latin typeface="Segoe UI"/>
                <a:cs typeface="Segoe UI"/>
              </a:rPr>
              <a:t>Comparison </a:t>
            </a:r>
            <a:r>
              <a:rPr sz="1100" b="1" spc="10" dirty="0">
                <a:latin typeface="Segoe UI"/>
                <a:cs typeface="Segoe UI"/>
              </a:rPr>
              <a:t>of</a:t>
            </a:r>
            <a:r>
              <a:rPr sz="1100" b="1" spc="-20" dirty="0">
                <a:latin typeface="Segoe UI"/>
                <a:cs typeface="Segoe UI"/>
              </a:rPr>
              <a:t> </a:t>
            </a:r>
            <a:r>
              <a:rPr sz="1100" b="1" spc="15" dirty="0">
                <a:latin typeface="Segoe UI"/>
                <a:cs typeface="Segoe UI"/>
              </a:rPr>
              <a:t>Rankings</a:t>
            </a:r>
            <a:endParaRPr sz="1100">
              <a:latin typeface="Segoe UI"/>
              <a:cs typeface="Segoe UI"/>
            </a:endParaRPr>
          </a:p>
        </p:txBody>
      </p:sp>
      <p:graphicFrame>
        <p:nvGraphicFramePr>
          <p:cNvPr id="31" name="object 31"/>
          <p:cNvGraphicFramePr>
            <a:graphicFrameLocks noGrp="1"/>
          </p:cNvGraphicFramePr>
          <p:nvPr/>
        </p:nvGraphicFramePr>
        <p:xfrm>
          <a:off x="1197863" y="6489179"/>
          <a:ext cx="4379595" cy="972316"/>
        </p:xfrm>
        <a:graphic>
          <a:graphicData uri="http://schemas.openxmlformats.org/drawingml/2006/table">
            <a:tbl>
              <a:tblPr firstRow="1" bandRow="1">
                <a:tableStyleId>{2D5ABB26-0587-4C30-8999-92F81FD0307C}</a:tableStyleId>
              </a:tblPr>
              <a:tblGrid>
                <a:gridCol w="967740">
                  <a:extLst>
                    <a:ext uri="{9D8B030D-6E8A-4147-A177-3AD203B41FA5}">
                      <a16:colId xmlns:a16="http://schemas.microsoft.com/office/drawing/2014/main" val="20000"/>
                    </a:ext>
                  </a:extLst>
                </a:gridCol>
                <a:gridCol w="861060">
                  <a:extLst>
                    <a:ext uri="{9D8B030D-6E8A-4147-A177-3AD203B41FA5}">
                      <a16:colId xmlns:a16="http://schemas.microsoft.com/office/drawing/2014/main" val="20001"/>
                    </a:ext>
                  </a:extLst>
                </a:gridCol>
                <a:gridCol w="914400">
                  <a:extLst>
                    <a:ext uri="{9D8B030D-6E8A-4147-A177-3AD203B41FA5}">
                      <a16:colId xmlns:a16="http://schemas.microsoft.com/office/drawing/2014/main" val="20002"/>
                    </a:ext>
                  </a:extLst>
                </a:gridCol>
                <a:gridCol w="956945">
                  <a:extLst>
                    <a:ext uri="{9D8B030D-6E8A-4147-A177-3AD203B41FA5}">
                      <a16:colId xmlns:a16="http://schemas.microsoft.com/office/drawing/2014/main" val="20003"/>
                    </a:ext>
                  </a:extLst>
                </a:gridCol>
                <a:gridCol w="679450">
                  <a:extLst>
                    <a:ext uri="{9D8B030D-6E8A-4147-A177-3AD203B41FA5}">
                      <a16:colId xmlns:a16="http://schemas.microsoft.com/office/drawing/2014/main" val="20004"/>
                    </a:ext>
                  </a:extLst>
                </a:gridCol>
              </a:tblGrid>
              <a:tr h="243846">
                <a:tc>
                  <a:txBody>
                    <a:bodyPr/>
                    <a:lstStyle/>
                    <a:p>
                      <a:pPr algn="ctr">
                        <a:lnSpc>
                          <a:spcPct val="100000"/>
                        </a:lnSpc>
                        <a:spcBef>
                          <a:spcPts val="305"/>
                        </a:spcBef>
                      </a:pPr>
                      <a:r>
                        <a:rPr sz="1100" b="1" spc="15" dirty="0">
                          <a:solidFill>
                            <a:srgbClr val="00A650"/>
                          </a:solidFill>
                          <a:latin typeface="Segoe UI"/>
                          <a:cs typeface="Segoe UI"/>
                        </a:rPr>
                        <a:t>Method</a:t>
                      </a:r>
                      <a:endParaRPr sz="1100">
                        <a:latin typeface="Segoe UI"/>
                        <a:cs typeface="Segoe UI"/>
                      </a:endParaRPr>
                    </a:p>
                  </a:txBody>
                  <a:tcPr marL="0" marR="0" marT="38735"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C2D69B"/>
                    </a:solidFill>
                  </a:tcPr>
                </a:tc>
                <a:tc>
                  <a:txBody>
                    <a:bodyPr/>
                    <a:lstStyle/>
                    <a:p>
                      <a:pPr algn="ctr">
                        <a:lnSpc>
                          <a:spcPct val="100000"/>
                        </a:lnSpc>
                        <a:spcBef>
                          <a:spcPts val="305"/>
                        </a:spcBef>
                      </a:pPr>
                      <a:r>
                        <a:rPr sz="1100" b="1" spc="15" dirty="0">
                          <a:solidFill>
                            <a:srgbClr val="00A650"/>
                          </a:solidFill>
                          <a:latin typeface="Segoe UI"/>
                          <a:cs typeface="Segoe UI"/>
                        </a:rPr>
                        <a:t>Payback</a:t>
                      </a:r>
                      <a:endParaRPr sz="1100">
                        <a:latin typeface="Segoe UI"/>
                        <a:cs typeface="Segoe UI"/>
                      </a:endParaRPr>
                    </a:p>
                  </a:txBody>
                  <a:tcPr marL="0" marR="0" marT="38735"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C2D69B"/>
                    </a:solidFill>
                  </a:tcPr>
                </a:tc>
                <a:tc>
                  <a:txBody>
                    <a:bodyPr/>
                    <a:lstStyle/>
                    <a:p>
                      <a:pPr algn="ctr">
                        <a:lnSpc>
                          <a:spcPct val="100000"/>
                        </a:lnSpc>
                        <a:spcBef>
                          <a:spcPts val="305"/>
                        </a:spcBef>
                      </a:pPr>
                      <a:r>
                        <a:rPr sz="1100" b="1" spc="15" dirty="0">
                          <a:solidFill>
                            <a:srgbClr val="00A650"/>
                          </a:solidFill>
                          <a:latin typeface="Segoe UI"/>
                          <a:cs typeface="Segoe UI"/>
                        </a:rPr>
                        <a:t>ARR</a:t>
                      </a:r>
                      <a:endParaRPr sz="1100">
                        <a:latin typeface="Segoe UI"/>
                        <a:cs typeface="Segoe UI"/>
                      </a:endParaRPr>
                    </a:p>
                  </a:txBody>
                  <a:tcPr marL="0" marR="0" marT="38735"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C2D69B"/>
                    </a:solidFill>
                  </a:tcPr>
                </a:tc>
                <a:tc>
                  <a:txBody>
                    <a:bodyPr/>
                    <a:lstStyle/>
                    <a:p>
                      <a:pPr algn="ctr">
                        <a:lnSpc>
                          <a:spcPct val="100000"/>
                        </a:lnSpc>
                        <a:spcBef>
                          <a:spcPts val="305"/>
                        </a:spcBef>
                      </a:pPr>
                      <a:r>
                        <a:rPr sz="1100" b="1" spc="15" dirty="0">
                          <a:solidFill>
                            <a:srgbClr val="00A650"/>
                          </a:solidFill>
                          <a:latin typeface="Segoe UI"/>
                          <a:cs typeface="Segoe UI"/>
                        </a:rPr>
                        <a:t>IRR</a:t>
                      </a:r>
                      <a:endParaRPr sz="1100">
                        <a:latin typeface="Segoe UI"/>
                        <a:cs typeface="Segoe UI"/>
                      </a:endParaRPr>
                    </a:p>
                  </a:txBody>
                  <a:tcPr marL="0" marR="0" marT="38735"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C2D69B"/>
                    </a:solidFill>
                  </a:tcPr>
                </a:tc>
                <a:tc>
                  <a:txBody>
                    <a:bodyPr/>
                    <a:lstStyle/>
                    <a:p>
                      <a:pPr algn="ctr">
                        <a:lnSpc>
                          <a:spcPct val="100000"/>
                        </a:lnSpc>
                        <a:spcBef>
                          <a:spcPts val="305"/>
                        </a:spcBef>
                      </a:pPr>
                      <a:r>
                        <a:rPr sz="1100" b="1" spc="15" dirty="0">
                          <a:solidFill>
                            <a:srgbClr val="00A650"/>
                          </a:solidFill>
                          <a:latin typeface="Segoe UI"/>
                          <a:cs typeface="Segoe UI"/>
                        </a:rPr>
                        <a:t>NPV</a:t>
                      </a:r>
                      <a:endParaRPr sz="1100">
                        <a:latin typeface="Segoe UI"/>
                        <a:cs typeface="Segoe UI"/>
                      </a:endParaRPr>
                    </a:p>
                  </a:txBody>
                  <a:tcPr marL="0" marR="0" marT="38735"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C2D69B"/>
                    </a:solidFill>
                  </a:tcPr>
                </a:tc>
                <a:extLst>
                  <a:ext uri="{0D108BD9-81ED-4DB2-BD59-A6C34878D82A}">
                    <a16:rowId xmlns:a16="http://schemas.microsoft.com/office/drawing/2014/main" val="10000"/>
                  </a:ext>
                </a:extLst>
              </a:tr>
              <a:tr h="242316">
                <a:tc>
                  <a:txBody>
                    <a:bodyPr/>
                    <a:lstStyle/>
                    <a:p>
                      <a:pPr algn="ctr">
                        <a:lnSpc>
                          <a:spcPct val="100000"/>
                        </a:lnSpc>
                        <a:spcBef>
                          <a:spcPts val="290"/>
                        </a:spcBef>
                      </a:pPr>
                      <a:r>
                        <a:rPr sz="1100" dirty="0">
                          <a:latin typeface="Segoe UI"/>
                          <a:cs typeface="Segoe UI"/>
                        </a:rPr>
                        <a:t>1</a:t>
                      </a:r>
                      <a:endParaRPr sz="1100">
                        <a:latin typeface="Segoe UI"/>
                        <a:cs typeface="Segoe UI"/>
                      </a:endParaRPr>
                    </a:p>
                  </a:txBody>
                  <a:tcPr marL="0" marR="0" marT="36830"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EAF1DD"/>
                    </a:solidFill>
                  </a:tcPr>
                </a:tc>
                <a:tc>
                  <a:txBody>
                    <a:bodyPr/>
                    <a:lstStyle/>
                    <a:p>
                      <a:pPr algn="ctr">
                        <a:lnSpc>
                          <a:spcPct val="100000"/>
                        </a:lnSpc>
                        <a:spcBef>
                          <a:spcPts val="290"/>
                        </a:spcBef>
                      </a:pPr>
                      <a:r>
                        <a:rPr sz="1100" dirty="0">
                          <a:latin typeface="Segoe UI"/>
                          <a:cs typeface="Segoe UI"/>
                        </a:rPr>
                        <a:t>C</a:t>
                      </a:r>
                      <a:endParaRPr sz="1100">
                        <a:latin typeface="Segoe UI"/>
                        <a:cs typeface="Segoe UI"/>
                      </a:endParaRPr>
                    </a:p>
                  </a:txBody>
                  <a:tcPr marL="0" marR="0" marT="36830"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EAF1DD"/>
                    </a:solidFill>
                  </a:tcPr>
                </a:tc>
                <a:tc>
                  <a:txBody>
                    <a:bodyPr/>
                    <a:lstStyle/>
                    <a:p>
                      <a:pPr algn="ctr">
                        <a:lnSpc>
                          <a:spcPct val="100000"/>
                        </a:lnSpc>
                        <a:spcBef>
                          <a:spcPts val="290"/>
                        </a:spcBef>
                      </a:pPr>
                      <a:r>
                        <a:rPr sz="1100" dirty="0">
                          <a:latin typeface="Segoe UI"/>
                          <a:cs typeface="Segoe UI"/>
                        </a:rPr>
                        <a:t>B</a:t>
                      </a:r>
                      <a:endParaRPr sz="1100">
                        <a:latin typeface="Segoe UI"/>
                        <a:cs typeface="Segoe UI"/>
                      </a:endParaRPr>
                    </a:p>
                  </a:txBody>
                  <a:tcPr marL="0" marR="0" marT="36830"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EAF1DD"/>
                    </a:solidFill>
                  </a:tcPr>
                </a:tc>
                <a:tc>
                  <a:txBody>
                    <a:bodyPr/>
                    <a:lstStyle/>
                    <a:p>
                      <a:pPr algn="ctr">
                        <a:lnSpc>
                          <a:spcPct val="100000"/>
                        </a:lnSpc>
                        <a:spcBef>
                          <a:spcPts val="290"/>
                        </a:spcBef>
                      </a:pPr>
                      <a:r>
                        <a:rPr sz="1100" dirty="0">
                          <a:latin typeface="Segoe UI"/>
                          <a:cs typeface="Segoe UI"/>
                        </a:rPr>
                        <a:t>B</a:t>
                      </a:r>
                      <a:endParaRPr sz="1100">
                        <a:latin typeface="Segoe UI"/>
                        <a:cs typeface="Segoe UI"/>
                      </a:endParaRPr>
                    </a:p>
                  </a:txBody>
                  <a:tcPr marL="0" marR="0" marT="36830"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EAF1DD"/>
                    </a:solidFill>
                  </a:tcPr>
                </a:tc>
                <a:tc>
                  <a:txBody>
                    <a:bodyPr/>
                    <a:lstStyle/>
                    <a:p>
                      <a:pPr algn="ctr">
                        <a:lnSpc>
                          <a:spcPct val="100000"/>
                        </a:lnSpc>
                        <a:spcBef>
                          <a:spcPts val="290"/>
                        </a:spcBef>
                      </a:pPr>
                      <a:r>
                        <a:rPr sz="1100" dirty="0">
                          <a:latin typeface="Segoe UI"/>
                          <a:cs typeface="Segoe UI"/>
                        </a:rPr>
                        <a:t>B</a:t>
                      </a:r>
                      <a:endParaRPr sz="1100">
                        <a:latin typeface="Segoe UI"/>
                        <a:cs typeface="Segoe UI"/>
                      </a:endParaRPr>
                    </a:p>
                  </a:txBody>
                  <a:tcPr marL="0" marR="0" marT="36830"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EAF1DD"/>
                    </a:solidFill>
                  </a:tcPr>
                </a:tc>
                <a:extLst>
                  <a:ext uri="{0D108BD9-81ED-4DB2-BD59-A6C34878D82A}">
                    <a16:rowId xmlns:a16="http://schemas.microsoft.com/office/drawing/2014/main" val="10001"/>
                  </a:ext>
                </a:extLst>
              </a:tr>
              <a:tr h="243839">
                <a:tc>
                  <a:txBody>
                    <a:bodyPr/>
                    <a:lstStyle/>
                    <a:p>
                      <a:pPr algn="ctr">
                        <a:lnSpc>
                          <a:spcPct val="100000"/>
                        </a:lnSpc>
                        <a:spcBef>
                          <a:spcPts val="290"/>
                        </a:spcBef>
                      </a:pPr>
                      <a:r>
                        <a:rPr sz="1100" dirty="0">
                          <a:latin typeface="Segoe UI"/>
                          <a:cs typeface="Segoe UI"/>
                        </a:rPr>
                        <a:t>2</a:t>
                      </a:r>
                      <a:endParaRPr sz="1100">
                        <a:latin typeface="Segoe UI"/>
                        <a:cs typeface="Segoe UI"/>
                      </a:endParaRPr>
                    </a:p>
                  </a:txBody>
                  <a:tcPr marL="0" marR="0" marT="36830"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EAF1DD"/>
                    </a:solidFill>
                  </a:tcPr>
                </a:tc>
                <a:tc>
                  <a:txBody>
                    <a:bodyPr/>
                    <a:lstStyle/>
                    <a:p>
                      <a:pPr algn="ctr">
                        <a:lnSpc>
                          <a:spcPct val="100000"/>
                        </a:lnSpc>
                        <a:spcBef>
                          <a:spcPts val="290"/>
                        </a:spcBef>
                      </a:pPr>
                      <a:r>
                        <a:rPr sz="1100" dirty="0">
                          <a:latin typeface="Segoe UI"/>
                          <a:cs typeface="Segoe UI"/>
                        </a:rPr>
                        <a:t>B</a:t>
                      </a:r>
                      <a:endParaRPr sz="1100">
                        <a:latin typeface="Segoe UI"/>
                        <a:cs typeface="Segoe UI"/>
                      </a:endParaRPr>
                    </a:p>
                  </a:txBody>
                  <a:tcPr marL="0" marR="0" marT="36830"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EAF1DD"/>
                    </a:solidFill>
                  </a:tcPr>
                </a:tc>
                <a:tc>
                  <a:txBody>
                    <a:bodyPr/>
                    <a:lstStyle/>
                    <a:p>
                      <a:pPr algn="ctr">
                        <a:lnSpc>
                          <a:spcPct val="100000"/>
                        </a:lnSpc>
                        <a:spcBef>
                          <a:spcPts val="290"/>
                        </a:spcBef>
                      </a:pPr>
                      <a:r>
                        <a:rPr sz="1100" dirty="0">
                          <a:latin typeface="Segoe UI"/>
                          <a:cs typeface="Segoe UI"/>
                        </a:rPr>
                        <a:t>C</a:t>
                      </a:r>
                      <a:endParaRPr sz="1100">
                        <a:latin typeface="Segoe UI"/>
                        <a:cs typeface="Segoe UI"/>
                      </a:endParaRPr>
                    </a:p>
                  </a:txBody>
                  <a:tcPr marL="0" marR="0" marT="36830"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EAF1DD"/>
                    </a:solidFill>
                  </a:tcPr>
                </a:tc>
                <a:tc>
                  <a:txBody>
                    <a:bodyPr/>
                    <a:lstStyle/>
                    <a:p>
                      <a:pPr algn="ctr">
                        <a:lnSpc>
                          <a:spcPct val="100000"/>
                        </a:lnSpc>
                        <a:spcBef>
                          <a:spcPts val="290"/>
                        </a:spcBef>
                      </a:pPr>
                      <a:r>
                        <a:rPr sz="1100" dirty="0">
                          <a:latin typeface="Segoe UI"/>
                          <a:cs typeface="Segoe UI"/>
                        </a:rPr>
                        <a:t>C</a:t>
                      </a:r>
                      <a:endParaRPr sz="1100">
                        <a:latin typeface="Segoe UI"/>
                        <a:cs typeface="Segoe UI"/>
                      </a:endParaRPr>
                    </a:p>
                  </a:txBody>
                  <a:tcPr marL="0" marR="0" marT="36830"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EAF1DD"/>
                    </a:solidFill>
                  </a:tcPr>
                </a:tc>
                <a:tc>
                  <a:txBody>
                    <a:bodyPr/>
                    <a:lstStyle/>
                    <a:p>
                      <a:pPr algn="ctr">
                        <a:lnSpc>
                          <a:spcPct val="100000"/>
                        </a:lnSpc>
                        <a:spcBef>
                          <a:spcPts val="290"/>
                        </a:spcBef>
                      </a:pPr>
                      <a:r>
                        <a:rPr sz="1100" dirty="0">
                          <a:latin typeface="Segoe UI"/>
                          <a:cs typeface="Segoe UI"/>
                        </a:rPr>
                        <a:t>C</a:t>
                      </a:r>
                      <a:endParaRPr sz="1100">
                        <a:latin typeface="Segoe UI"/>
                        <a:cs typeface="Segoe UI"/>
                      </a:endParaRPr>
                    </a:p>
                  </a:txBody>
                  <a:tcPr marL="0" marR="0" marT="36830"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EAF1DD"/>
                    </a:solidFill>
                  </a:tcPr>
                </a:tc>
                <a:extLst>
                  <a:ext uri="{0D108BD9-81ED-4DB2-BD59-A6C34878D82A}">
                    <a16:rowId xmlns:a16="http://schemas.microsoft.com/office/drawing/2014/main" val="10002"/>
                  </a:ext>
                </a:extLst>
              </a:tr>
              <a:tr h="242315">
                <a:tc>
                  <a:txBody>
                    <a:bodyPr/>
                    <a:lstStyle/>
                    <a:p>
                      <a:pPr algn="ctr">
                        <a:lnSpc>
                          <a:spcPct val="100000"/>
                        </a:lnSpc>
                        <a:spcBef>
                          <a:spcPts val="290"/>
                        </a:spcBef>
                      </a:pPr>
                      <a:r>
                        <a:rPr sz="1100" dirty="0">
                          <a:latin typeface="Segoe UI"/>
                          <a:cs typeface="Segoe UI"/>
                        </a:rPr>
                        <a:t>3</a:t>
                      </a:r>
                      <a:endParaRPr sz="1100">
                        <a:latin typeface="Segoe UI"/>
                        <a:cs typeface="Segoe UI"/>
                      </a:endParaRPr>
                    </a:p>
                  </a:txBody>
                  <a:tcPr marL="0" marR="0" marT="36830"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EAF1DD"/>
                    </a:solidFill>
                  </a:tcPr>
                </a:tc>
                <a:tc>
                  <a:txBody>
                    <a:bodyPr/>
                    <a:lstStyle/>
                    <a:p>
                      <a:pPr algn="ctr">
                        <a:lnSpc>
                          <a:spcPct val="100000"/>
                        </a:lnSpc>
                        <a:spcBef>
                          <a:spcPts val="290"/>
                        </a:spcBef>
                      </a:pPr>
                      <a:r>
                        <a:rPr sz="1100" dirty="0">
                          <a:latin typeface="Segoe UI"/>
                          <a:cs typeface="Segoe UI"/>
                        </a:rPr>
                        <a:t>A</a:t>
                      </a:r>
                      <a:endParaRPr sz="1100">
                        <a:latin typeface="Segoe UI"/>
                        <a:cs typeface="Segoe UI"/>
                      </a:endParaRPr>
                    </a:p>
                  </a:txBody>
                  <a:tcPr marL="0" marR="0" marT="36830"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EAF1DD"/>
                    </a:solidFill>
                  </a:tcPr>
                </a:tc>
                <a:tc>
                  <a:txBody>
                    <a:bodyPr/>
                    <a:lstStyle/>
                    <a:p>
                      <a:pPr algn="ctr">
                        <a:lnSpc>
                          <a:spcPct val="100000"/>
                        </a:lnSpc>
                        <a:spcBef>
                          <a:spcPts val="290"/>
                        </a:spcBef>
                      </a:pPr>
                      <a:r>
                        <a:rPr sz="1100" dirty="0">
                          <a:latin typeface="Segoe UI"/>
                          <a:cs typeface="Segoe UI"/>
                        </a:rPr>
                        <a:t>A</a:t>
                      </a:r>
                      <a:endParaRPr sz="1100">
                        <a:latin typeface="Segoe UI"/>
                        <a:cs typeface="Segoe UI"/>
                      </a:endParaRPr>
                    </a:p>
                  </a:txBody>
                  <a:tcPr marL="0" marR="0" marT="36830"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EAF1DD"/>
                    </a:solidFill>
                  </a:tcPr>
                </a:tc>
                <a:tc>
                  <a:txBody>
                    <a:bodyPr/>
                    <a:lstStyle/>
                    <a:p>
                      <a:pPr algn="ctr">
                        <a:lnSpc>
                          <a:spcPct val="100000"/>
                        </a:lnSpc>
                        <a:spcBef>
                          <a:spcPts val="290"/>
                        </a:spcBef>
                      </a:pPr>
                      <a:r>
                        <a:rPr sz="1100" dirty="0">
                          <a:latin typeface="Segoe UI"/>
                          <a:cs typeface="Segoe UI"/>
                        </a:rPr>
                        <a:t>A</a:t>
                      </a:r>
                      <a:endParaRPr sz="1100">
                        <a:latin typeface="Segoe UI"/>
                        <a:cs typeface="Segoe UI"/>
                      </a:endParaRPr>
                    </a:p>
                  </a:txBody>
                  <a:tcPr marL="0" marR="0" marT="36830"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EAF1DD"/>
                    </a:solidFill>
                  </a:tcPr>
                </a:tc>
                <a:tc>
                  <a:txBody>
                    <a:bodyPr/>
                    <a:lstStyle/>
                    <a:p>
                      <a:pPr algn="ctr">
                        <a:lnSpc>
                          <a:spcPct val="100000"/>
                        </a:lnSpc>
                        <a:spcBef>
                          <a:spcPts val="290"/>
                        </a:spcBef>
                      </a:pPr>
                      <a:r>
                        <a:rPr sz="1100" dirty="0">
                          <a:latin typeface="Segoe UI"/>
                          <a:cs typeface="Segoe UI"/>
                        </a:rPr>
                        <a:t>A</a:t>
                      </a:r>
                      <a:endParaRPr sz="1100">
                        <a:latin typeface="Segoe UI"/>
                        <a:cs typeface="Segoe UI"/>
                      </a:endParaRPr>
                    </a:p>
                  </a:txBody>
                  <a:tcPr marL="0" marR="0" marT="36830"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EAF1DD"/>
                    </a:solidFill>
                  </a:tcPr>
                </a:tc>
                <a:extLst>
                  <a:ext uri="{0D108BD9-81ED-4DB2-BD59-A6C34878D82A}">
                    <a16:rowId xmlns:a16="http://schemas.microsoft.com/office/drawing/2014/main" val="10003"/>
                  </a:ext>
                </a:extLst>
              </a:tr>
            </a:tbl>
          </a:graphicData>
        </a:graphic>
      </p:graphicFrame>
    </p:spTree>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 name="object 3"/>
          <p:cNvSpPr txBox="1"/>
          <p:nvPr/>
        </p:nvSpPr>
        <p:spPr>
          <a:xfrm>
            <a:off x="5091176" y="746251"/>
            <a:ext cx="316865" cy="193675"/>
          </a:xfrm>
          <a:prstGeom prst="rect">
            <a:avLst/>
          </a:prstGeom>
        </p:spPr>
        <p:txBody>
          <a:bodyPr vert="horz" wrap="square" lIns="0" tIns="12700" rIns="0" bIns="0" rtlCol="0">
            <a:spAutoFit/>
          </a:bodyPr>
          <a:lstStyle/>
          <a:p>
            <a:pPr marL="12700">
              <a:lnSpc>
                <a:spcPct val="100000"/>
              </a:lnSpc>
              <a:spcBef>
                <a:spcPts val="100"/>
              </a:spcBef>
            </a:pPr>
            <a:r>
              <a:rPr sz="1100" b="1" spc="25" dirty="0">
                <a:solidFill>
                  <a:srgbClr val="FFFFFF"/>
                </a:solidFill>
                <a:latin typeface="Segoe UI"/>
                <a:cs typeface="Segoe UI"/>
              </a:rPr>
              <a:t>7</a:t>
            </a:r>
            <a:r>
              <a:rPr sz="1100" b="1" spc="10" dirty="0">
                <a:solidFill>
                  <a:srgbClr val="FFFFFF"/>
                </a:solidFill>
                <a:latin typeface="Segoe UI"/>
                <a:cs typeface="Segoe UI"/>
              </a:rPr>
              <a:t>.</a:t>
            </a:r>
            <a:r>
              <a:rPr sz="1100" b="1" spc="25" dirty="0">
                <a:solidFill>
                  <a:srgbClr val="FFFFFF"/>
                </a:solidFill>
                <a:latin typeface="Segoe UI"/>
                <a:cs typeface="Segoe UI"/>
              </a:rPr>
              <a:t>61</a:t>
            </a:r>
            <a:endParaRPr sz="1100">
              <a:latin typeface="Segoe UI"/>
              <a:cs typeface="Segoe UI"/>
            </a:endParaRPr>
          </a:p>
        </p:txBody>
      </p:sp>
      <p:sp>
        <p:nvSpPr>
          <p:cNvPr id="5" name="object 5"/>
          <p:cNvSpPr/>
          <p:nvPr/>
        </p:nvSpPr>
        <p:spPr>
          <a:xfrm>
            <a:off x="0" y="1258824"/>
            <a:ext cx="7086600" cy="7836534"/>
          </a:xfrm>
          <a:custGeom>
            <a:avLst/>
            <a:gdLst/>
            <a:ahLst/>
            <a:cxnLst/>
            <a:rect l="l" t="t" r="r" b="b"/>
            <a:pathLst>
              <a:path w="7086600" h="7836534">
                <a:moveTo>
                  <a:pt x="0" y="7836408"/>
                </a:moveTo>
                <a:lnTo>
                  <a:pt x="7086600" y="7836408"/>
                </a:lnTo>
                <a:lnTo>
                  <a:pt x="7086600" y="0"/>
                </a:lnTo>
                <a:lnTo>
                  <a:pt x="0" y="0"/>
                </a:lnTo>
                <a:lnTo>
                  <a:pt x="0" y="7836408"/>
                </a:lnTo>
                <a:close/>
              </a:path>
            </a:pathLst>
          </a:custGeom>
          <a:solidFill>
            <a:srgbClr val="EAF1DD"/>
          </a:solidFill>
        </p:spPr>
        <p:txBody>
          <a:bodyPr wrap="square" lIns="0" tIns="0" rIns="0" bIns="0" rtlCol="0"/>
          <a:lstStyle/>
          <a:p>
            <a:endParaRPr/>
          </a:p>
        </p:txBody>
      </p:sp>
      <p:sp>
        <p:nvSpPr>
          <p:cNvPr id="6" name="object 6"/>
          <p:cNvSpPr txBox="1"/>
          <p:nvPr/>
        </p:nvSpPr>
        <p:spPr>
          <a:xfrm>
            <a:off x="876300" y="1142852"/>
            <a:ext cx="5336540" cy="4212590"/>
          </a:xfrm>
          <a:prstGeom prst="rect">
            <a:avLst/>
          </a:prstGeom>
        </p:spPr>
        <p:txBody>
          <a:bodyPr vert="horz" wrap="square" lIns="0" tIns="147320" rIns="0" bIns="0" rtlCol="0">
            <a:spAutoFit/>
          </a:bodyPr>
          <a:lstStyle/>
          <a:p>
            <a:pPr marL="38100">
              <a:lnSpc>
                <a:spcPct val="100000"/>
              </a:lnSpc>
              <a:spcBef>
                <a:spcPts val="1160"/>
              </a:spcBef>
            </a:pPr>
            <a:r>
              <a:rPr sz="1600" b="1" spc="15" dirty="0">
                <a:solidFill>
                  <a:srgbClr val="00A650"/>
                </a:solidFill>
                <a:latin typeface="Segoe UI Black"/>
                <a:cs typeface="Segoe UI Black"/>
              </a:rPr>
              <a:t>SUMMARY</a:t>
            </a:r>
            <a:endParaRPr sz="1600">
              <a:latin typeface="Segoe UI Black"/>
              <a:cs typeface="Segoe UI Black"/>
            </a:endParaRPr>
          </a:p>
          <a:p>
            <a:pPr marL="309245" marR="30480" indent="-271780" algn="just">
              <a:lnSpc>
                <a:spcPct val="110900"/>
              </a:lnSpc>
              <a:spcBef>
                <a:spcPts val="595"/>
              </a:spcBef>
              <a:buFont typeface="Symbol"/>
              <a:buChar char=""/>
              <a:tabLst>
                <a:tab pos="309880" algn="l"/>
              </a:tabLst>
            </a:pPr>
            <a:r>
              <a:rPr sz="1100" spc="-5" dirty="0">
                <a:latin typeface="Segoe UI"/>
                <a:cs typeface="Segoe UI"/>
              </a:rPr>
              <a:t>Capital budgeting is </a:t>
            </a:r>
            <a:r>
              <a:rPr sz="1100" dirty="0">
                <a:latin typeface="Segoe UI"/>
                <a:cs typeface="Segoe UI"/>
              </a:rPr>
              <a:t>the </a:t>
            </a:r>
            <a:r>
              <a:rPr sz="1100" spc="-5" dirty="0">
                <a:latin typeface="Segoe UI"/>
                <a:cs typeface="Segoe UI"/>
              </a:rPr>
              <a:t>process </a:t>
            </a:r>
            <a:r>
              <a:rPr sz="1100" dirty="0">
                <a:latin typeface="Segoe UI"/>
                <a:cs typeface="Segoe UI"/>
              </a:rPr>
              <a:t>of </a:t>
            </a:r>
            <a:r>
              <a:rPr sz="1100" spc="-5" dirty="0">
                <a:latin typeface="Segoe UI"/>
                <a:cs typeface="Segoe UI"/>
              </a:rPr>
              <a:t>evaluating </a:t>
            </a:r>
            <a:r>
              <a:rPr sz="1100" dirty="0">
                <a:latin typeface="Segoe UI"/>
                <a:cs typeface="Segoe UI"/>
              </a:rPr>
              <a:t>and </a:t>
            </a:r>
            <a:r>
              <a:rPr sz="1100" spc="-5" dirty="0">
                <a:latin typeface="Segoe UI"/>
                <a:cs typeface="Segoe UI"/>
              </a:rPr>
              <a:t>selecting long-term  investments that </a:t>
            </a:r>
            <a:r>
              <a:rPr sz="1100" dirty="0">
                <a:latin typeface="Segoe UI"/>
                <a:cs typeface="Segoe UI"/>
              </a:rPr>
              <a:t>are </a:t>
            </a:r>
            <a:r>
              <a:rPr sz="1100" spc="-5" dirty="0">
                <a:latin typeface="Segoe UI"/>
                <a:cs typeface="Segoe UI"/>
              </a:rPr>
              <a:t>in line with the </a:t>
            </a:r>
            <a:r>
              <a:rPr sz="1100" dirty="0">
                <a:latin typeface="Segoe UI"/>
                <a:cs typeface="Segoe UI"/>
              </a:rPr>
              <a:t>goal of </a:t>
            </a:r>
            <a:r>
              <a:rPr sz="1100" spc="-5" dirty="0">
                <a:latin typeface="Segoe UI"/>
                <a:cs typeface="Segoe UI"/>
              </a:rPr>
              <a:t>investor’s wealth</a:t>
            </a:r>
            <a:r>
              <a:rPr sz="1100" spc="30" dirty="0">
                <a:latin typeface="Segoe UI"/>
                <a:cs typeface="Segoe UI"/>
              </a:rPr>
              <a:t> </a:t>
            </a:r>
            <a:r>
              <a:rPr sz="1100" spc="-5" dirty="0">
                <a:latin typeface="Segoe UI"/>
                <a:cs typeface="Segoe UI"/>
              </a:rPr>
              <a:t>maximization.</a:t>
            </a:r>
            <a:endParaRPr sz="1100">
              <a:latin typeface="Segoe UI"/>
              <a:cs typeface="Segoe UI"/>
            </a:endParaRPr>
          </a:p>
          <a:p>
            <a:pPr marL="309245" marR="30480" indent="-271780" algn="just">
              <a:lnSpc>
                <a:spcPct val="110900"/>
              </a:lnSpc>
              <a:spcBef>
                <a:spcPts val="505"/>
              </a:spcBef>
              <a:buFont typeface="Symbol"/>
              <a:buChar char=""/>
              <a:tabLst>
                <a:tab pos="309880" algn="l"/>
              </a:tabLst>
            </a:pPr>
            <a:r>
              <a:rPr sz="1100" spc="-5" dirty="0">
                <a:latin typeface="Segoe UI"/>
                <a:cs typeface="Segoe UI"/>
              </a:rPr>
              <a:t>The capital budgeting decisions </a:t>
            </a:r>
            <a:r>
              <a:rPr sz="1100" dirty="0">
                <a:latin typeface="Segoe UI"/>
                <a:cs typeface="Segoe UI"/>
              </a:rPr>
              <a:t>are </a:t>
            </a:r>
            <a:r>
              <a:rPr sz="1100" spc="-5" dirty="0">
                <a:latin typeface="Segoe UI"/>
                <a:cs typeface="Segoe UI"/>
              </a:rPr>
              <a:t>important, crucial </a:t>
            </a:r>
            <a:r>
              <a:rPr sz="1100" dirty="0">
                <a:latin typeface="Segoe UI"/>
                <a:cs typeface="Segoe UI"/>
              </a:rPr>
              <a:t>and </a:t>
            </a:r>
            <a:r>
              <a:rPr sz="1100" spc="-5" dirty="0">
                <a:latin typeface="Segoe UI"/>
                <a:cs typeface="Segoe UI"/>
              </a:rPr>
              <a:t>critical business  decisions due to substantial expenditure involved; long period </a:t>
            </a:r>
            <a:r>
              <a:rPr sz="1100" dirty="0">
                <a:latin typeface="Segoe UI"/>
                <a:cs typeface="Segoe UI"/>
              </a:rPr>
              <a:t>for </a:t>
            </a:r>
            <a:r>
              <a:rPr sz="1100" spc="-5" dirty="0">
                <a:latin typeface="Segoe UI"/>
                <a:cs typeface="Segoe UI"/>
              </a:rPr>
              <a:t>the recovery </a:t>
            </a:r>
            <a:r>
              <a:rPr sz="1100" spc="-10" dirty="0">
                <a:latin typeface="Segoe UI"/>
                <a:cs typeface="Segoe UI"/>
              </a:rPr>
              <a:t>of  </a:t>
            </a:r>
            <a:r>
              <a:rPr sz="1100" spc="-5" dirty="0">
                <a:latin typeface="Segoe UI"/>
                <a:cs typeface="Segoe UI"/>
              </a:rPr>
              <a:t>benefits; irreversibility </a:t>
            </a:r>
            <a:r>
              <a:rPr sz="1100" dirty="0">
                <a:latin typeface="Segoe UI"/>
                <a:cs typeface="Segoe UI"/>
              </a:rPr>
              <a:t>of </a:t>
            </a:r>
            <a:r>
              <a:rPr sz="1100" spc="-5" dirty="0">
                <a:latin typeface="Segoe UI"/>
                <a:cs typeface="Segoe UI"/>
              </a:rPr>
              <a:t>decisions </a:t>
            </a:r>
            <a:r>
              <a:rPr sz="1100" dirty="0">
                <a:latin typeface="Segoe UI"/>
                <a:cs typeface="Segoe UI"/>
              </a:rPr>
              <a:t>and </a:t>
            </a:r>
            <a:r>
              <a:rPr sz="1100" spc="-5" dirty="0">
                <a:latin typeface="Segoe UI"/>
                <a:cs typeface="Segoe UI"/>
              </a:rPr>
              <a:t>the complexity involved in capital  investment</a:t>
            </a:r>
            <a:r>
              <a:rPr sz="1100" spc="-10" dirty="0">
                <a:latin typeface="Segoe UI"/>
                <a:cs typeface="Segoe UI"/>
              </a:rPr>
              <a:t> </a:t>
            </a:r>
            <a:r>
              <a:rPr sz="1100" spc="-5" dirty="0">
                <a:latin typeface="Segoe UI"/>
                <a:cs typeface="Segoe UI"/>
              </a:rPr>
              <a:t>decisions.</a:t>
            </a:r>
            <a:endParaRPr sz="1100">
              <a:latin typeface="Segoe UI"/>
              <a:cs typeface="Segoe UI"/>
            </a:endParaRPr>
          </a:p>
          <a:p>
            <a:pPr marL="309245" marR="31115" indent="-271780" algn="just">
              <a:lnSpc>
                <a:spcPct val="110900"/>
              </a:lnSpc>
              <a:spcBef>
                <a:spcPts val="495"/>
              </a:spcBef>
              <a:buFont typeface="Symbol"/>
              <a:buChar char=""/>
              <a:tabLst>
                <a:tab pos="309880" algn="l"/>
              </a:tabLst>
            </a:pPr>
            <a:r>
              <a:rPr sz="1100" spc="-5" dirty="0">
                <a:latin typeface="Segoe UI"/>
                <a:cs typeface="Segoe UI"/>
              </a:rPr>
              <a:t>One </a:t>
            </a:r>
            <a:r>
              <a:rPr sz="1100" dirty="0">
                <a:latin typeface="Segoe UI"/>
                <a:cs typeface="Segoe UI"/>
              </a:rPr>
              <a:t>of </a:t>
            </a:r>
            <a:r>
              <a:rPr sz="1100" spc="-5" dirty="0">
                <a:latin typeface="Segoe UI"/>
                <a:cs typeface="Segoe UI"/>
              </a:rPr>
              <a:t>the most important tasks in capital budgeting is estimating future cash  flows</a:t>
            </a:r>
            <a:r>
              <a:rPr sz="1100" spc="-25" dirty="0">
                <a:latin typeface="Segoe UI"/>
                <a:cs typeface="Segoe UI"/>
              </a:rPr>
              <a:t> </a:t>
            </a:r>
            <a:r>
              <a:rPr sz="1100" dirty="0">
                <a:latin typeface="Segoe UI"/>
                <a:cs typeface="Segoe UI"/>
              </a:rPr>
              <a:t>for</a:t>
            </a:r>
            <a:r>
              <a:rPr sz="1100" spc="-20" dirty="0">
                <a:latin typeface="Segoe UI"/>
                <a:cs typeface="Segoe UI"/>
              </a:rPr>
              <a:t> </a:t>
            </a:r>
            <a:r>
              <a:rPr sz="1100" dirty="0">
                <a:latin typeface="Segoe UI"/>
                <a:cs typeface="Segoe UI"/>
              </a:rPr>
              <a:t>a</a:t>
            </a:r>
            <a:r>
              <a:rPr sz="1100" spc="-20" dirty="0">
                <a:latin typeface="Segoe UI"/>
                <a:cs typeface="Segoe UI"/>
              </a:rPr>
              <a:t> </a:t>
            </a:r>
            <a:r>
              <a:rPr sz="1100" spc="-5" dirty="0">
                <a:latin typeface="Segoe UI"/>
                <a:cs typeface="Segoe UI"/>
              </a:rPr>
              <a:t>project.</a:t>
            </a:r>
            <a:r>
              <a:rPr sz="1100" spc="-25" dirty="0">
                <a:latin typeface="Segoe UI"/>
                <a:cs typeface="Segoe UI"/>
              </a:rPr>
              <a:t> </a:t>
            </a:r>
            <a:r>
              <a:rPr sz="1100" spc="-5" dirty="0">
                <a:latin typeface="Segoe UI"/>
                <a:cs typeface="Segoe UI"/>
              </a:rPr>
              <a:t>The</a:t>
            </a:r>
            <a:r>
              <a:rPr sz="1100" spc="-25" dirty="0">
                <a:latin typeface="Segoe UI"/>
                <a:cs typeface="Segoe UI"/>
              </a:rPr>
              <a:t> </a:t>
            </a:r>
            <a:r>
              <a:rPr sz="1100" dirty="0">
                <a:latin typeface="Segoe UI"/>
                <a:cs typeface="Segoe UI"/>
              </a:rPr>
              <a:t>final</a:t>
            </a:r>
            <a:r>
              <a:rPr sz="1100" spc="-20" dirty="0">
                <a:latin typeface="Segoe UI"/>
                <a:cs typeface="Segoe UI"/>
              </a:rPr>
              <a:t> </a:t>
            </a:r>
            <a:r>
              <a:rPr sz="1100" spc="-5" dirty="0">
                <a:latin typeface="Segoe UI"/>
                <a:cs typeface="Segoe UI"/>
              </a:rPr>
              <a:t>decision</a:t>
            </a:r>
            <a:r>
              <a:rPr sz="1100" spc="-25" dirty="0">
                <a:latin typeface="Segoe UI"/>
                <a:cs typeface="Segoe UI"/>
              </a:rPr>
              <a:t> </a:t>
            </a:r>
            <a:r>
              <a:rPr sz="1100" spc="-5" dirty="0">
                <a:latin typeface="Segoe UI"/>
                <a:cs typeface="Segoe UI"/>
              </a:rPr>
              <a:t>we</a:t>
            </a:r>
            <a:r>
              <a:rPr sz="1100" spc="-25" dirty="0">
                <a:latin typeface="Segoe UI"/>
                <a:cs typeface="Segoe UI"/>
              </a:rPr>
              <a:t> </a:t>
            </a:r>
            <a:r>
              <a:rPr sz="1100" dirty="0">
                <a:latin typeface="Segoe UI"/>
                <a:cs typeface="Segoe UI"/>
              </a:rPr>
              <a:t>make</a:t>
            </a:r>
            <a:r>
              <a:rPr sz="1100" spc="-25" dirty="0">
                <a:latin typeface="Segoe UI"/>
                <a:cs typeface="Segoe UI"/>
              </a:rPr>
              <a:t> </a:t>
            </a:r>
            <a:r>
              <a:rPr sz="1100" dirty="0">
                <a:latin typeface="Segoe UI"/>
                <a:cs typeface="Segoe UI"/>
              </a:rPr>
              <a:t>at</a:t>
            </a:r>
            <a:r>
              <a:rPr sz="1100" spc="-25" dirty="0">
                <a:latin typeface="Segoe UI"/>
                <a:cs typeface="Segoe UI"/>
              </a:rPr>
              <a:t> </a:t>
            </a:r>
            <a:r>
              <a:rPr sz="1100" dirty="0">
                <a:latin typeface="Segoe UI"/>
                <a:cs typeface="Segoe UI"/>
              </a:rPr>
              <a:t>the</a:t>
            </a:r>
            <a:r>
              <a:rPr sz="1100" spc="-25" dirty="0">
                <a:latin typeface="Segoe UI"/>
                <a:cs typeface="Segoe UI"/>
              </a:rPr>
              <a:t> </a:t>
            </a:r>
            <a:r>
              <a:rPr sz="1100" spc="-5" dirty="0">
                <a:latin typeface="Segoe UI"/>
                <a:cs typeface="Segoe UI"/>
              </a:rPr>
              <a:t>end</a:t>
            </a:r>
            <a:r>
              <a:rPr sz="1100" spc="-20" dirty="0">
                <a:latin typeface="Segoe UI"/>
                <a:cs typeface="Segoe UI"/>
              </a:rPr>
              <a:t> </a:t>
            </a:r>
            <a:r>
              <a:rPr sz="1100" dirty="0">
                <a:latin typeface="Segoe UI"/>
                <a:cs typeface="Segoe UI"/>
              </a:rPr>
              <a:t>of</a:t>
            </a:r>
            <a:r>
              <a:rPr sz="1100" spc="-20" dirty="0">
                <a:latin typeface="Segoe UI"/>
                <a:cs typeface="Segoe UI"/>
              </a:rPr>
              <a:t> </a:t>
            </a:r>
            <a:r>
              <a:rPr sz="1100" spc="-5" dirty="0">
                <a:latin typeface="Segoe UI"/>
                <a:cs typeface="Segoe UI"/>
              </a:rPr>
              <a:t>the</a:t>
            </a:r>
            <a:r>
              <a:rPr sz="1100" spc="-25" dirty="0">
                <a:latin typeface="Segoe UI"/>
                <a:cs typeface="Segoe UI"/>
              </a:rPr>
              <a:t> </a:t>
            </a:r>
            <a:r>
              <a:rPr sz="1100" spc="-5" dirty="0">
                <a:latin typeface="Segoe UI"/>
                <a:cs typeface="Segoe UI"/>
              </a:rPr>
              <a:t>capital</a:t>
            </a:r>
            <a:r>
              <a:rPr sz="1100" spc="-25" dirty="0">
                <a:latin typeface="Segoe UI"/>
                <a:cs typeface="Segoe UI"/>
              </a:rPr>
              <a:t> </a:t>
            </a:r>
            <a:r>
              <a:rPr sz="1100" spc="-5" dirty="0">
                <a:latin typeface="Segoe UI"/>
                <a:cs typeface="Segoe UI"/>
              </a:rPr>
              <a:t>budgeting  process is no better than the accuracy </a:t>
            </a:r>
            <a:r>
              <a:rPr sz="1100" dirty="0">
                <a:latin typeface="Segoe UI"/>
                <a:cs typeface="Segoe UI"/>
              </a:rPr>
              <a:t>of our </a:t>
            </a:r>
            <a:r>
              <a:rPr sz="1100" spc="-5" dirty="0">
                <a:latin typeface="Segoe UI"/>
                <a:cs typeface="Segoe UI"/>
              </a:rPr>
              <a:t>cash-flow</a:t>
            </a:r>
            <a:r>
              <a:rPr sz="1100" dirty="0">
                <a:latin typeface="Segoe UI"/>
                <a:cs typeface="Segoe UI"/>
              </a:rPr>
              <a:t> </a:t>
            </a:r>
            <a:r>
              <a:rPr sz="1100" spc="-5" dirty="0">
                <a:latin typeface="Segoe UI"/>
                <a:cs typeface="Segoe UI"/>
              </a:rPr>
              <a:t>estimates.</a:t>
            </a:r>
            <a:endParaRPr sz="1100">
              <a:latin typeface="Segoe UI"/>
              <a:cs typeface="Segoe UI"/>
            </a:endParaRPr>
          </a:p>
          <a:p>
            <a:pPr marL="309245" marR="31115" indent="-271780" algn="just">
              <a:lnSpc>
                <a:spcPct val="110900"/>
              </a:lnSpc>
              <a:spcBef>
                <a:spcPts val="500"/>
              </a:spcBef>
              <a:buFont typeface="Symbol"/>
              <a:buChar char=""/>
              <a:tabLst>
                <a:tab pos="309880" algn="l"/>
              </a:tabLst>
            </a:pPr>
            <a:r>
              <a:rPr sz="1100" dirty="0">
                <a:latin typeface="Segoe UI"/>
                <a:cs typeface="Segoe UI"/>
              </a:rPr>
              <a:t>Tax</a:t>
            </a:r>
            <a:r>
              <a:rPr sz="1100" spc="-45" dirty="0">
                <a:latin typeface="Segoe UI"/>
                <a:cs typeface="Segoe UI"/>
              </a:rPr>
              <a:t> </a:t>
            </a:r>
            <a:r>
              <a:rPr sz="1100" spc="-5" dirty="0">
                <a:latin typeface="Segoe UI"/>
                <a:cs typeface="Segoe UI"/>
              </a:rPr>
              <a:t>payments</a:t>
            </a:r>
            <a:r>
              <a:rPr sz="1100" spc="-40" dirty="0">
                <a:latin typeface="Segoe UI"/>
                <a:cs typeface="Segoe UI"/>
              </a:rPr>
              <a:t> </a:t>
            </a:r>
            <a:r>
              <a:rPr sz="1100" spc="-5" dirty="0">
                <a:latin typeface="Segoe UI"/>
                <a:cs typeface="Segoe UI"/>
              </a:rPr>
              <a:t>like</a:t>
            </a:r>
            <a:r>
              <a:rPr sz="1100" spc="-45" dirty="0">
                <a:latin typeface="Segoe UI"/>
                <a:cs typeface="Segoe UI"/>
              </a:rPr>
              <a:t> </a:t>
            </a:r>
            <a:r>
              <a:rPr sz="1100" spc="-5" dirty="0">
                <a:latin typeface="Segoe UI"/>
                <a:cs typeface="Segoe UI"/>
              </a:rPr>
              <a:t>other</a:t>
            </a:r>
            <a:r>
              <a:rPr sz="1100" spc="-55" dirty="0">
                <a:latin typeface="Segoe UI"/>
                <a:cs typeface="Segoe UI"/>
              </a:rPr>
              <a:t> </a:t>
            </a:r>
            <a:r>
              <a:rPr sz="1100" spc="-5" dirty="0">
                <a:latin typeface="Segoe UI"/>
                <a:cs typeface="Segoe UI"/>
              </a:rPr>
              <a:t>payments</a:t>
            </a:r>
            <a:r>
              <a:rPr sz="1100" spc="-40" dirty="0">
                <a:latin typeface="Segoe UI"/>
                <a:cs typeface="Segoe UI"/>
              </a:rPr>
              <a:t> </a:t>
            </a:r>
            <a:r>
              <a:rPr sz="1100" spc="-5" dirty="0">
                <a:latin typeface="Segoe UI"/>
                <a:cs typeface="Segoe UI"/>
              </a:rPr>
              <a:t>must</a:t>
            </a:r>
            <a:r>
              <a:rPr sz="1100" spc="-45" dirty="0">
                <a:latin typeface="Segoe UI"/>
                <a:cs typeface="Segoe UI"/>
              </a:rPr>
              <a:t> </a:t>
            </a:r>
            <a:r>
              <a:rPr sz="1100" spc="-5" dirty="0">
                <a:latin typeface="Segoe UI"/>
                <a:cs typeface="Segoe UI"/>
              </a:rPr>
              <a:t>be</a:t>
            </a:r>
            <a:r>
              <a:rPr sz="1100" spc="-45" dirty="0">
                <a:latin typeface="Segoe UI"/>
                <a:cs typeface="Segoe UI"/>
              </a:rPr>
              <a:t> </a:t>
            </a:r>
            <a:r>
              <a:rPr sz="1100" spc="-5" dirty="0">
                <a:latin typeface="Segoe UI"/>
                <a:cs typeface="Segoe UI"/>
              </a:rPr>
              <a:t>properly</a:t>
            </a:r>
            <a:r>
              <a:rPr sz="1100" spc="-30" dirty="0">
                <a:latin typeface="Segoe UI"/>
                <a:cs typeface="Segoe UI"/>
              </a:rPr>
              <a:t> </a:t>
            </a:r>
            <a:r>
              <a:rPr sz="1100" spc="-5" dirty="0">
                <a:latin typeface="Segoe UI"/>
                <a:cs typeface="Segoe UI"/>
              </a:rPr>
              <a:t>deducted</a:t>
            </a:r>
            <a:r>
              <a:rPr sz="1100" spc="-45" dirty="0">
                <a:latin typeface="Segoe UI"/>
                <a:cs typeface="Segoe UI"/>
              </a:rPr>
              <a:t> </a:t>
            </a:r>
            <a:r>
              <a:rPr sz="1100" spc="-5" dirty="0">
                <a:latin typeface="Segoe UI"/>
                <a:cs typeface="Segoe UI"/>
              </a:rPr>
              <a:t>in</a:t>
            </a:r>
            <a:r>
              <a:rPr sz="1100" spc="-45" dirty="0">
                <a:latin typeface="Segoe UI"/>
                <a:cs typeface="Segoe UI"/>
              </a:rPr>
              <a:t> </a:t>
            </a:r>
            <a:r>
              <a:rPr sz="1100" spc="-5" dirty="0">
                <a:latin typeface="Segoe UI"/>
                <a:cs typeface="Segoe UI"/>
              </a:rPr>
              <a:t>deriving</a:t>
            </a:r>
            <a:r>
              <a:rPr sz="1100" spc="-45" dirty="0">
                <a:latin typeface="Segoe UI"/>
                <a:cs typeface="Segoe UI"/>
              </a:rPr>
              <a:t> </a:t>
            </a:r>
            <a:r>
              <a:rPr sz="1100" dirty="0">
                <a:latin typeface="Segoe UI"/>
                <a:cs typeface="Segoe UI"/>
              </a:rPr>
              <a:t>the</a:t>
            </a:r>
            <a:r>
              <a:rPr sz="1100" spc="-45" dirty="0">
                <a:latin typeface="Segoe UI"/>
                <a:cs typeface="Segoe UI"/>
              </a:rPr>
              <a:t> </a:t>
            </a:r>
            <a:r>
              <a:rPr sz="1100" spc="-5" dirty="0">
                <a:latin typeface="Segoe UI"/>
                <a:cs typeface="Segoe UI"/>
              </a:rPr>
              <a:t>cash  flows. That is, cash flows must be defined in post-tax</a:t>
            </a:r>
            <a:r>
              <a:rPr sz="1100" spc="5" dirty="0">
                <a:latin typeface="Segoe UI"/>
                <a:cs typeface="Segoe UI"/>
              </a:rPr>
              <a:t> </a:t>
            </a:r>
            <a:r>
              <a:rPr sz="1100" spc="-5" dirty="0">
                <a:latin typeface="Segoe UI"/>
                <a:cs typeface="Segoe UI"/>
              </a:rPr>
              <a:t>terms.</a:t>
            </a:r>
            <a:endParaRPr sz="1100">
              <a:latin typeface="Segoe UI"/>
              <a:cs typeface="Segoe UI"/>
            </a:endParaRPr>
          </a:p>
          <a:p>
            <a:pPr marL="309245" marR="30480" indent="-271780" algn="just">
              <a:lnSpc>
                <a:spcPct val="110900"/>
              </a:lnSpc>
              <a:spcBef>
                <a:spcPts val="495"/>
              </a:spcBef>
              <a:buFont typeface="Symbol"/>
              <a:buChar char=""/>
              <a:tabLst>
                <a:tab pos="309880" algn="l"/>
              </a:tabLst>
            </a:pPr>
            <a:r>
              <a:rPr sz="1100" spc="-5" dirty="0">
                <a:latin typeface="Segoe UI"/>
                <a:cs typeface="Segoe UI"/>
              </a:rPr>
              <a:t>There </a:t>
            </a:r>
            <a:r>
              <a:rPr sz="1100" dirty="0">
                <a:latin typeface="Segoe UI"/>
                <a:cs typeface="Segoe UI"/>
              </a:rPr>
              <a:t>are a </a:t>
            </a:r>
            <a:r>
              <a:rPr sz="1100" spc="-5" dirty="0">
                <a:latin typeface="Segoe UI"/>
                <a:cs typeface="Segoe UI"/>
              </a:rPr>
              <a:t>number </a:t>
            </a:r>
            <a:r>
              <a:rPr sz="1100" dirty="0">
                <a:latin typeface="Segoe UI"/>
                <a:cs typeface="Segoe UI"/>
              </a:rPr>
              <a:t>of </a:t>
            </a:r>
            <a:r>
              <a:rPr sz="1100" spc="-5" dirty="0">
                <a:latin typeface="Segoe UI"/>
                <a:cs typeface="Segoe UI"/>
              </a:rPr>
              <a:t>capital budgeting techniques available </a:t>
            </a:r>
            <a:r>
              <a:rPr sz="1100" dirty="0">
                <a:latin typeface="Segoe UI"/>
                <a:cs typeface="Segoe UI"/>
              </a:rPr>
              <a:t>for </a:t>
            </a:r>
            <a:r>
              <a:rPr sz="1100" spc="-5" dirty="0">
                <a:latin typeface="Segoe UI"/>
                <a:cs typeface="Segoe UI"/>
              </a:rPr>
              <a:t>appraisal </a:t>
            </a:r>
            <a:r>
              <a:rPr sz="1100" dirty="0">
                <a:latin typeface="Segoe UI"/>
                <a:cs typeface="Segoe UI"/>
              </a:rPr>
              <a:t>of  </a:t>
            </a:r>
            <a:r>
              <a:rPr sz="1100" spc="-5" dirty="0">
                <a:latin typeface="Segoe UI"/>
                <a:cs typeface="Segoe UI"/>
              </a:rPr>
              <a:t>investment proposals and can be classified </a:t>
            </a:r>
            <a:r>
              <a:rPr sz="1100" dirty="0">
                <a:latin typeface="Segoe UI"/>
                <a:cs typeface="Segoe UI"/>
              </a:rPr>
              <a:t>as </a:t>
            </a:r>
            <a:r>
              <a:rPr sz="1100" spc="-5" dirty="0">
                <a:latin typeface="Segoe UI"/>
                <a:cs typeface="Segoe UI"/>
              </a:rPr>
              <a:t>traditional (non-discounted) </a:t>
            </a:r>
            <a:r>
              <a:rPr sz="1100" dirty="0">
                <a:latin typeface="Segoe UI"/>
                <a:cs typeface="Segoe UI"/>
              </a:rPr>
              <a:t>and  </a:t>
            </a:r>
            <a:r>
              <a:rPr sz="1100" spc="-5" dirty="0">
                <a:latin typeface="Segoe UI"/>
                <a:cs typeface="Segoe UI"/>
              </a:rPr>
              <a:t>time-adjusted</a:t>
            </a:r>
            <a:r>
              <a:rPr sz="1100" spc="-10" dirty="0">
                <a:latin typeface="Segoe UI"/>
                <a:cs typeface="Segoe UI"/>
              </a:rPr>
              <a:t> </a:t>
            </a:r>
            <a:r>
              <a:rPr sz="1100" spc="-5" dirty="0">
                <a:latin typeface="Segoe UI"/>
                <a:cs typeface="Segoe UI"/>
              </a:rPr>
              <a:t>(discounted).</a:t>
            </a:r>
            <a:endParaRPr sz="1100">
              <a:latin typeface="Segoe UI"/>
              <a:cs typeface="Segoe UI"/>
            </a:endParaRPr>
          </a:p>
          <a:p>
            <a:pPr marL="309245" marR="30480" indent="-271780" algn="just">
              <a:lnSpc>
                <a:spcPct val="110900"/>
              </a:lnSpc>
              <a:spcBef>
                <a:spcPts val="505"/>
              </a:spcBef>
              <a:buFont typeface="Symbol"/>
              <a:buChar char=""/>
              <a:tabLst>
                <a:tab pos="309880" algn="l"/>
              </a:tabLst>
            </a:pPr>
            <a:r>
              <a:rPr sz="1100" spc="-5" dirty="0">
                <a:latin typeface="Segoe UI"/>
                <a:cs typeface="Segoe UI"/>
              </a:rPr>
              <a:t>The most common traditional capital budgeting techniques </a:t>
            </a:r>
            <a:r>
              <a:rPr sz="1100" dirty="0">
                <a:latin typeface="Segoe UI"/>
                <a:cs typeface="Segoe UI"/>
              </a:rPr>
              <a:t>are </a:t>
            </a:r>
            <a:r>
              <a:rPr sz="1100" spc="-5" dirty="0">
                <a:latin typeface="Segoe UI"/>
                <a:cs typeface="Segoe UI"/>
              </a:rPr>
              <a:t>Payback Period  </a:t>
            </a:r>
            <a:r>
              <a:rPr sz="1100" dirty="0">
                <a:latin typeface="Segoe UI"/>
                <a:cs typeface="Segoe UI"/>
              </a:rPr>
              <a:t>and </a:t>
            </a:r>
            <a:r>
              <a:rPr sz="1100" spc="-5" dirty="0">
                <a:latin typeface="Segoe UI"/>
                <a:cs typeface="Segoe UI"/>
              </a:rPr>
              <a:t>Accounting (Book) Rate </a:t>
            </a:r>
            <a:r>
              <a:rPr sz="1100" dirty="0">
                <a:latin typeface="Segoe UI"/>
                <a:cs typeface="Segoe UI"/>
              </a:rPr>
              <a:t>of</a:t>
            </a:r>
            <a:r>
              <a:rPr sz="1100" spc="-5" dirty="0">
                <a:latin typeface="Segoe UI"/>
                <a:cs typeface="Segoe UI"/>
              </a:rPr>
              <a:t> Return.</a:t>
            </a:r>
            <a:endParaRPr sz="1100">
              <a:latin typeface="Segoe UI"/>
              <a:cs typeface="Segoe UI"/>
            </a:endParaRPr>
          </a:p>
          <a:p>
            <a:pPr marL="337185">
              <a:lnSpc>
                <a:spcPct val="100000"/>
              </a:lnSpc>
              <a:spcBef>
                <a:spcPts val="585"/>
              </a:spcBef>
              <a:tabLst>
                <a:tab pos="1740535" algn="l"/>
                <a:tab pos="3858260" algn="l"/>
              </a:tabLst>
            </a:pPr>
            <a:r>
              <a:rPr sz="1650" spc="-7" baseline="-35353" dirty="0">
                <a:latin typeface="Segoe UI"/>
                <a:cs typeface="Segoe UI"/>
              </a:rPr>
              <a:t>Payback</a:t>
            </a:r>
            <a:r>
              <a:rPr sz="1650" spc="-60" baseline="-35353" dirty="0">
                <a:latin typeface="Segoe UI"/>
                <a:cs typeface="Segoe UI"/>
              </a:rPr>
              <a:t> </a:t>
            </a:r>
            <a:r>
              <a:rPr sz="1650" spc="-7" baseline="-35353" dirty="0">
                <a:latin typeface="Segoe UI"/>
                <a:cs typeface="Segoe UI"/>
              </a:rPr>
              <a:t>period</a:t>
            </a:r>
            <a:r>
              <a:rPr sz="1650" spc="-112" baseline="-35353" dirty="0">
                <a:latin typeface="Segoe UI"/>
                <a:cs typeface="Segoe UI"/>
              </a:rPr>
              <a:t> </a:t>
            </a:r>
            <a:r>
              <a:rPr sz="1650" baseline="-35353" dirty="0">
                <a:latin typeface="Symbol"/>
                <a:cs typeface="Symbol"/>
              </a:rPr>
              <a:t></a:t>
            </a:r>
            <a:r>
              <a:rPr sz="1100" u="sng" dirty="0">
                <a:uFill>
                  <a:solidFill>
                    <a:srgbClr val="000000"/>
                  </a:solidFill>
                </a:uFill>
                <a:latin typeface="Symbol"/>
                <a:cs typeface="Symbol"/>
              </a:rPr>
              <a:t></a:t>
            </a:r>
            <a:r>
              <a:rPr sz="1100" u="sng" spc="-5" dirty="0">
                <a:uFill>
                  <a:solidFill>
                    <a:srgbClr val="000000"/>
                  </a:solidFill>
                </a:uFill>
                <a:latin typeface="Segoe UI"/>
                <a:cs typeface="Segoe UI"/>
              </a:rPr>
              <a:t>Total</a:t>
            </a:r>
            <a:r>
              <a:rPr sz="1100" u="sng" spc="-130" dirty="0">
                <a:uFill>
                  <a:solidFill>
                    <a:srgbClr val="000000"/>
                  </a:solidFill>
                </a:uFill>
                <a:latin typeface="Segoe UI"/>
                <a:cs typeface="Segoe UI"/>
              </a:rPr>
              <a:t> </a:t>
            </a:r>
            <a:r>
              <a:rPr sz="1100" u="sng" spc="-5" dirty="0">
                <a:uFill>
                  <a:solidFill>
                    <a:srgbClr val="000000"/>
                  </a:solidFill>
                </a:uFill>
                <a:latin typeface="Segoe UI"/>
                <a:cs typeface="Segoe UI"/>
              </a:rPr>
              <a:t>initial</a:t>
            </a:r>
            <a:r>
              <a:rPr sz="1100" u="sng" spc="-105" dirty="0">
                <a:uFill>
                  <a:solidFill>
                    <a:srgbClr val="000000"/>
                  </a:solidFill>
                </a:uFill>
                <a:latin typeface="Segoe UI"/>
                <a:cs typeface="Segoe UI"/>
              </a:rPr>
              <a:t> </a:t>
            </a:r>
            <a:r>
              <a:rPr sz="1100" u="sng" spc="-5" dirty="0">
                <a:uFill>
                  <a:solidFill>
                    <a:srgbClr val="000000"/>
                  </a:solidFill>
                </a:uFill>
                <a:latin typeface="Segoe UI"/>
                <a:cs typeface="Segoe UI"/>
              </a:rPr>
              <a:t>capital</a:t>
            </a:r>
            <a:r>
              <a:rPr sz="1100" u="sng" spc="-120" dirty="0">
                <a:uFill>
                  <a:solidFill>
                    <a:srgbClr val="000000"/>
                  </a:solidFill>
                </a:uFill>
                <a:latin typeface="Segoe UI"/>
                <a:cs typeface="Segoe UI"/>
              </a:rPr>
              <a:t> </a:t>
            </a:r>
            <a:r>
              <a:rPr sz="1100" u="sng" spc="-5" dirty="0">
                <a:uFill>
                  <a:solidFill>
                    <a:srgbClr val="000000"/>
                  </a:solidFill>
                </a:uFill>
                <a:latin typeface="Segoe UI"/>
                <a:cs typeface="Segoe UI"/>
              </a:rPr>
              <a:t>investment	</a:t>
            </a:r>
            <a:endParaRPr sz="1100">
              <a:latin typeface="Segoe UI"/>
              <a:cs typeface="Segoe UI"/>
            </a:endParaRPr>
          </a:p>
          <a:p>
            <a:pPr marR="54610" algn="ctr">
              <a:lnSpc>
                <a:spcPct val="100000"/>
              </a:lnSpc>
              <a:spcBef>
                <a:spcPts val="240"/>
              </a:spcBef>
            </a:pPr>
            <a:r>
              <a:rPr sz="1100" spc="-5" dirty="0">
                <a:latin typeface="Segoe UI"/>
                <a:cs typeface="Segoe UI"/>
              </a:rPr>
              <a:t>Annual</a:t>
            </a:r>
            <a:r>
              <a:rPr sz="1100" spc="-155" dirty="0">
                <a:latin typeface="Segoe UI"/>
                <a:cs typeface="Segoe UI"/>
              </a:rPr>
              <a:t> </a:t>
            </a:r>
            <a:r>
              <a:rPr sz="1100" dirty="0">
                <a:latin typeface="Segoe UI"/>
                <a:cs typeface="Segoe UI"/>
              </a:rPr>
              <a:t>expected</a:t>
            </a:r>
            <a:r>
              <a:rPr sz="1100" spc="-145" dirty="0">
                <a:latin typeface="Segoe UI"/>
                <a:cs typeface="Segoe UI"/>
              </a:rPr>
              <a:t> </a:t>
            </a:r>
            <a:r>
              <a:rPr sz="1100" spc="-5" dirty="0">
                <a:latin typeface="Segoe UI"/>
                <a:cs typeface="Segoe UI"/>
              </a:rPr>
              <a:t>after</a:t>
            </a:r>
            <a:r>
              <a:rPr sz="1100" spc="-85" dirty="0">
                <a:latin typeface="Segoe UI"/>
                <a:cs typeface="Segoe UI"/>
              </a:rPr>
              <a:t> </a:t>
            </a:r>
            <a:r>
              <a:rPr sz="1100" dirty="0">
                <a:latin typeface="Segoe UI"/>
                <a:cs typeface="Segoe UI"/>
              </a:rPr>
              <a:t>-</a:t>
            </a:r>
            <a:r>
              <a:rPr sz="1100" spc="-155" dirty="0">
                <a:latin typeface="Segoe UI"/>
                <a:cs typeface="Segoe UI"/>
              </a:rPr>
              <a:t> </a:t>
            </a:r>
            <a:r>
              <a:rPr sz="1100" spc="-5" dirty="0">
                <a:latin typeface="Segoe UI"/>
                <a:cs typeface="Segoe UI"/>
              </a:rPr>
              <a:t>tax</a:t>
            </a:r>
            <a:r>
              <a:rPr sz="1100" spc="-90" dirty="0">
                <a:latin typeface="Segoe UI"/>
                <a:cs typeface="Segoe UI"/>
              </a:rPr>
              <a:t> </a:t>
            </a:r>
            <a:r>
              <a:rPr sz="1100" spc="-5" dirty="0">
                <a:latin typeface="Segoe UI"/>
                <a:cs typeface="Segoe UI"/>
              </a:rPr>
              <a:t>net</a:t>
            </a:r>
            <a:r>
              <a:rPr sz="1100" spc="-90" dirty="0">
                <a:latin typeface="Segoe UI"/>
                <a:cs typeface="Segoe UI"/>
              </a:rPr>
              <a:t> </a:t>
            </a:r>
            <a:r>
              <a:rPr sz="1100" spc="-5" dirty="0">
                <a:latin typeface="Segoe UI"/>
                <a:cs typeface="Segoe UI"/>
              </a:rPr>
              <a:t>cash</a:t>
            </a:r>
            <a:r>
              <a:rPr sz="1100" spc="-114" dirty="0">
                <a:latin typeface="Segoe UI"/>
                <a:cs typeface="Segoe UI"/>
              </a:rPr>
              <a:t> </a:t>
            </a:r>
            <a:r>
              <a:rPr sz="1100" spc="-5" dirty="0">
                <a:latin typeface="Segoe UI"/>
                <a:cs typeface="Segoe UI"/>
              </a:rPr>
              <a:t>flow</a:t>
            </a:r>
            <a:endParaRPr sz="1100">
              <a:latin typeface="Segoe UI"/>
              <a:cs typeface="Segoe UI"/>
            </a:endParaRPr>
          </a:p>
        </p:txBody>
      </p:sp>
      <p:sp>
        <p:nvSpPr>
          <p:cNvPr id="7" name="object 7"/>
          <p:cNvSpPr txBox="1"/>
          <p:nvPr/>
        </p:nvSpPr>
        <p:spPr>
          <a:xfrm>
            <a:off x="1175680" y="5446426"/>
            <a:ext cx="3072130" cy="193675"/>
          </a:xfrm>
          <a:prstGeom prst="rect">
            <a:avLst/>
          </a:prstGeom>
        </p:spPr>
        <p:txBody>
          <a:bodyPr vert="horz" wrap="square" lIns="0" tIns="12700" rIns="0" bIns="0" rtlCol="0">
            <a:spAutoFit/>
          </a:bodyPr>
          <a:lstStyle/>
          <a:p>
            <a:pPr marL="38100">
              <a:lnSpc>
                <a:spcPct val="100000"/>
              </a:lnSpc>
              <a:spcBef>
                <a:spcPts val="100"/>
              </a:spcBef>
            </a:pPr>
            <a:r>
              <a:rPr sz="1650" spc="-7" baseline="-35353" dirty="0">
                <a:latin typeface="Segoe UI"/>
                <a:cs typeface="Segoe UI"/>
              </a:rPr>
              <a:t>Payback</a:t>
            </a:r>
            <a:r>
              <a:rPr sz="1650" spc="-104" baseline="-35353" dirty="0">
                <a:latin typeface="Segoe UI"/>
                <a:cs typeface="Segoe UI"/>
              </a:rPr>
              <a:t> </a:t>
            </a:r>
            <a:r>
              <a:rPr sz="1650" spc="-7" baseline="-35353" dirty="0">
                <a:latin typeface="Segoe UI"/>
                <a:cs typeface="Segoe UI"/>
              </a:rPr>
              <a:t>Reciprocal</a:t>
            </a:r>
            <a:r>
              <a:rPr sz="1650" spc="-120" baseline="-35353" dirty="0">
                <a:latin typeface="Segoe UI"/>
                <a:cs typeface="Segoe UI"/>
              </a:rPr>
              <a:t> </a:t>
            </a:r>
            <a:r>
              <a:rPr sz="1650" spc="-7" baseline="-35353" dirty="0">
                <a:latin typeface="Symbol"/>
                <a:cs typeface="Symbol"/>
              </a:rPr>
              <a:t></a:t>
            </a:r>
            <a:r>
              <a:rPr sz="1650" spc="120" baseline="-35353" dirty="0">
                <a:latin typeface="Times New Roman"/>
                <a:cs typeface="Times New Roman"/>
              </a:rPr>
              <a:t> </a:t>
            </a:r>
            <a:r>
              <a:rPr sz="1100" u="sng" spc="-5" dirty="0">
                <a:uFill>
                  <a:solidFill>
                    <a:srgbClr val="000000"/>
                  </a:solidFill>
                </a:uFill>
                <a:latin typeface="Segoe UI"/>
                <a:cs typeface="Segoe UI"/>
              </a:rPr>
              <a:t>Average</a:t>
            </a:r>
            <a:r>
              <a:rPr sz="1100" u="sng" spc="-75" dirty="0">
                <a:uFill>
                  <a:solidFill>
                    <a:srgbClr val="000000"/>
                  </a:solidFill>
                </a:uFill>
                <a:latin typeface="Segoe UI"/>
                <a:cs typeface="Segoe UI"/>
              </a:rPr>
              <a:t> </a:t>
            </a:r>
            <a:r>
              <a:rPr sz="1100" u="sng" spc="-5" dirty="0">
                <a:uFill>
                  <a:solidFill>
                    <a:srgbClr val="000000"/>
                  </a:solidFill>
                </a:uFill>
                <a:latin typeface="Segoe UI"/>
                <a:cs typeface="Segoe UI"/>
              </a:rPr>
              <a:t>Annual</a:t>
            </a:r>
            <a:r>
              <a:rPr sz="1100" u="sng" spc="-150" dirty="0">
                <a:uFill>
                  <a:solidFill>
                    <a:srgbClr val="000000"/>
                  </a:solidFill>
                </a:uFill>
                <a:latin typeface="Segoe UI"/>
                <a:cs typeface="Segoe UI"/>
              </a:rPr>
              <a:t> </a:t>
            </a:r>
            <a:r>
              <a:rPr sz="1100" u="sng" spc="-5" dirty="0">
                <a:uFill>
                  <a:solidFill>
                    <a:srgbClr val="000000"/>
                  </a:solidFill>
                </a:uFill>
                <a:latin typeface="Segoe UI"/>
                <a:cs typeface="Segoe UI"/>
              </a:rPr>
              <a:t>cash</a:t>
            </a:r>
            <a:r>
              <a:rPr sz="1100" u="sng" spc="-150" dirty="0">
                <a:uFill>
                  <a:solidFill>
                    <a:srgbClr val="000000"/>
                  </a:solidFill>
                </a:uFill>
                <a:latin typeface="Segoe UI"/>
                <a:cs typeface="Segoe UI"/>
              </a:rPr>
              <a:t> </a:t>
            </a:r>
            <a:r>
              <a:rPr sz="1100" u="sng" spc="-5" dirty="0">
                <a:uFill>
                  <a:solidFill>
                    <a:srgbClr val="000000"/>
                  </a:solidFill>
                </a:uFill>
                <a:latin typeface="Segoe UI"/>
                <a:cs typeface="Segoe UI"/>
              </a:rPr>
              <a:t>in</a:t>
            </a:r>
            <a:r>
              <a:rPr sz="1100" u="sng" spc="-110" dirty="0">
                <a:uFill>
                  <a:solidFill>
                    <a:srgbClr val="000000"/>
                  </a:solidFill>
                </a:uFill>
                <a:latin typeface="Segoe UI"/>
                <a:cs typeface="Segoe UI"/>
              </a:rPr>
              <a:t> </a:t>
            </a:r>
            <a:r>
              <a:rPr sz="1100" u="sng" spc="-10" dirty="0">
                <a:uFill>
                  <a:solidFill>
                    <a:srgbClr val="000000"/>
                  </a:solidFill>
                </a:uFill>
                <a:latin typeface="Segoe UI"/>
                <a:cs typeface="Segoe UI"/>
              </a:rPr>
              <a:t>flow</a:t>
            </a:r>
            <a:endParaRPr sz="1100">
              <a:latin typeface="Segoe UI"/>
              <a:cs typeface="Segoe UI"/>
            </a:endParaRPr>
          </a:p>
        </p:txBody>
      </p:sp>
      <p:sp>
        <p:nvSpPr>
          <p:cNvPr id="8" name="object 8"/>
          <p:cNvSpPr txBox="1"/>
          <p:nvPr/>
        </p:nvSpPr>
        <p:spPr>
          <a:xfrm>
            <a:off x="901675" y="5557914"/>
            <a:ext cx="4791075" cy="536575"/>
          </a:xfrm>
          <a:prstGeom prst="rect">
            <a:avLst/>
          </a:prstGeom>
        </p:spPr>
        <p:txBody>
          <a:bodyPr vert="horz" wrap="square" lIns="0" tIns="99695" rIns="0" bIns="0" rtlCol="0">
            <a:spAutoFit/>
          </a:bodyPr>
          <a:lstStyle/>
          <a:p>
            <a:pPr marL="142875" algn="ctr">
              <a:lnSpc>
                <a:spcPct val="100000"/>
              </a:lnSpc>
              <a:spcBef>
                <a:spcPts val="785"/>
              </a:spcBef>
            </a:pPr>
            <a:r>
              <a:rPr sz="1100" spc="-5" dirty="0">
                <a:latin typeface="Segoe UI"/>
                <a:cs typeface="Segoe UI"/>
              </a:rPr>
              <a:t>Initial</a:t>
            </a:r>
            <a:r>
              <a:rPr sz="1100" spc="-135" dirty="0">
                <a:latin typeface="Segoe UI"/>
                <a:cs typeface="Segoe UI"/>
              </a:rPr>
              <a:t> </a:t>
            </a:r>
            <a:r>
              <a:rPr sz="1100" spc="-5" dirty="0">
                <a:latin typeface="Segoe UI"/>
                <a:cs typeface="Segoe UI"/>
              </a:rPr>
              <a:t>investment</a:t>
            </a:r>
            <a:endParaRPr sz="1100">
              <a:latin typeface="Segoe UI"/>
              <a:cs typeface="Segoe UI"/>
            </a:endParaRPr>
          </a:p>
          <a:p>
            <a:pPr marL="283845" indent="-271780">
              <a:lnSpc>
                <a:spcPct val="100000"/>
              </a:lnSpc>
              <a:spcBef>
                <a:spcPts val="695"/>
              </a:spcBef>
              <a:buFont typeface="Symbol"/>
              <a:buChar char=""/>
              <a:tabLst>
                <a:tab pos="283845" algn="l"/>
                <a:tab pos="284480" algn="l"/>
              </a:tabLst>
            </a:pPr>
            <a:r>
              <a:rPr sz="1100" spc="-5" dirty="0">
                <a:latin typeface="Segoe UI"/>
                <a:cs typeface="Segoe UI"/>
              </a:rPr>
              <a:t>Accounting </a:t>
            </a:r>
            <a:r>
              <a:rPr sz="1100" dirty="0">
                <a:latin typeface="Segoe UI"/>
                <a:cs typeface="Segoe UI"/>
              </a:rPr>
              <a:t>(Book) </a:t>
            </a:r>
            <a:r>
              <a:rPr sz="1100" spc="-5" dirty="0">
                <a:latin typeface="Segoe UI"/>
                <a:cs typeface="Segoe UI"/>
              </a:rPr>
              <a:t>Rate </a:t>
            </a:r>
            <a:r>
              <a:rPr sz="1100" dirty="0">
                <a:latin typeface="Segoe UI"/>
                <a:cs typeface="Segoe UI"/>
              </a:rPr>
              <a:t>of </a:t>
            </a:r>
            <a:r>
              <a:rPr sz="1100" spc="-5" dirty="0">
                <a:latin typeface="Segoe UI"/>
                <a:cs typeface="Segoe UI"/>
              </a:rPr>
              <a:t>Return (ARR) </a:t>
            </a:r>
            <a:r>
              <a:rPr sz="1100" dirty="0">
                <a:latin typeface="Segoe UI"/>
                <a:cs typeface="Segoe UI"/>
              </a:rPr>
              <a:t>or </a:t>
            </a:r>
            <a:r>
              <a:rPr sz="1100" spc="-5" dirty="0">
                <a:latin typeface="Segoe UI"/>
                <a:cs typeface="Segoe UI"/>
              </a:rPr>
              <a:t>Average Rate </a:t>
            </a:r>
            <a:r>
              <a:rPr sz="1100" dirty="0">
                <a:latin typeface="Segoe UI"/>
                <a:cs typeface="Segoe UI"/>
              </a:rPr>
              <a:t>of </a:t>
            </a:r>
            <a:r>
              <a:rPr sz="1100" spc="-5" dirty="0">
                <a:latin typeface="Segoe UI"/>
                <a:cs typeface="Segoe UI"/>
              </a:rPr>
              <a:t>Return</a:t>
            </a:r>
            <a:r>
              <a:rPr sz="1100" spc="35" dirty="0">
                <a:latin typeface="Segoe UI"/>
                <a:cs typeface="Segoe UI"/>
              </a:rPr>
              <a:t> </a:t>
            </a:r>
            <a:r>
              <a:rPr sz="1100" spc="-5" dirty="0">
                <a:latin typeface="Segoe UI"/>
                <a:cs typeface="Segoe UI"/>
              </a:rPr>
              <a:t>(ARR):</a:t>
            </a:r>
            <a:endParaRPr sz="1100">
              <a:latin typeface="Segoe UI"/>
              <a:cs typeface="Segoe UI"/>
            </a:endParaRPr>
          </a:p>
        </p:txBody>
      </p:sp>
      <p:sp>
        <p:nvSpPr>
          <p:cNvPr id="9" name="object 9"/>
          <p:cNvSpPr txBox="1"/>
          <p:nvPr/>
        </p:nvSpPr>
        <p:spPr>
          <a:xfrm>
            <a:off x="1162860" y="6214388"/>
            <a:ext cx="3528060" cy="193675"/>
          </a:xfrm>
          <a:prstGeom prst="rect">
            <a:avLst/>
          </a:prstGeom>
        </p:spPr>
        <p:txBody>
          <a:bodyPr vert="horz" wrap="square" lIns="0" tIns="12700" rIns="0" bIns="0" rtlCol="0">
            <a:spAutoFit/>
          </a:bodyPr>
          <a:lstStyle/>
          <a:p>
            <a:pPr marL="38100">
              <a:lnSpc>
                <a:spcPct val="100000"/>
              </a:lnSpc>
              <a:spcBef>
                <a:spcPts val="100"/>
              </a:spcBef>
            </a:pPr>
            <a:r>
              <a:rPr sz="1100" spc="-5" dirty="0">
                <a:latin typeface="Segoe UI"/>
                <a:cs typeface="Segoe UI"/>
              </a:rPr>
              <a:t>Accounting </a:t>
            </a:r>
            <a:r>
              <a:rPr sz="1100" dirty="0">
                <a:latin typeface="Segoe UI"/>
                <a:cs typeface="Segoe UI"/>
              </a:rPr>
              <a:t>rate of </a:t>
            </a:r>
            <a:r>
              <a:rPr sz="1100" spc="-5" dirty="0">
                <a:latin typeface="Segoe UI"/>
                <a:cs typeface="Segoe UI"/>
              </a:rPr>
              <a:t>return </a:t>
            </a:r>
            <a:r>
              <a:rPr sz="1100" dirty="0">
                <a:latin typeface="Segoe UI"/>
                <a:cs typeface="Segoe UI"/>
              </a:rPr>
              <a:t>= </a:t>
            </a:r>
            <a:r>
              <a:rPr sz="1575" u="sng" spc="37" baseline="34391" dirty="0">
                <a:uFill>
                  <a:solidFill>
                    <a:srgbClr val="000000"/>
                  </a:solidFill>
                </a:uFill>
                <a:latin typeface="Segoe UI"/>
                <a:cs typeface="Segoe UI"/>
              </a:rPr>
              <a:t>Average annual </a:t>
            </a:r>
            <a:r>
              <a:rPr sz="1575" u="sng" spc="30" baseline="34391" dirty="0">
                <a:uFill>
                  <a:solidFill>
                    <a:srgbClr val="000000"/>
                  </a:solidFill>
                </a:uFill>
                <a:latin typeface="Segoe UI"/>
                <a:cs typeface="Segoe UI"/>
              </a:rPr>
              <a:t>net</a:t>
            </a:r>
            <a:r>
              <a:rPr sz="1575" u="sng" spc="-187" baseline="34391" dirty="0">
                <a:uFill>
                  <a:solidFill>
                    <a:srgbClr val="000000"/>
                  </a:solidFill>
                </a:uFill>
                <a:latin typeface="Segoe UI"/>
                <a:cs typeface="Segoe UI"/>
              </a:rPr>
              <a:t> </a:t>
            </a:r>
            <a:r>
              <a:rPr sz="1575" u="sng" spc="44" baseline="34391" dirty="0">
                <a:uFill>
                  <a:solidFill>
                    <a:srgbClr val="000000"/>
                  </a:solidFill>
                </a:uFill>
                <a:latin typeface="Segoe UI"/>
                <a:cs typeface="Segoe UI"/>
              </a:rPr>
              <a:t>income</a:t>
            </a:r>
            <a:endParaRPr sz="1575" baseline="34391">
              <a:latin typeface="Segoe UI"/>
              <a:cs typeface="Segoe UI"/>
            </a:endParaRPr>
          </a:p>
        </p:txBody>
      </p:sp>
      <p:sp>
        <p:nvSpPr>
          <p:cNvPr id="10" name="object 10"/>
          <p:cNvSpPr txBox="1"/>
          <p:nvPr/>
        </p:nvSpPr>
        <p:spPr>
          <a:xfrm>
            <a:off x="3448141" y="6333312"/>
            <a:ext cx="708025" cy="187325"/>
          </a:xfrm>
          <a:prstGeom prst="rect">
            <a:avLst/>
          </a:prstGeom>
        </p:spPr>
        <p:txBody>
          <a:bodyPr vert="horz" wrap="square" lIns="0" tIns="13970" rIns="0" bIns="0" rtlCol="0">
            <a:spAutoFit/>
          </a:bodyPr>
          <a:lstStyle/>
          <a:p>
            <a:pPr marL="12700">
              <a:lnSpc>
                <a:spcPct val="100000"/>
              </a:lnSpc>
              <a:spcBef>
                <a:spcPts val="110"/>
              </a:spcBef>
            </a:pPr>
            <a:r>
              <a:rPr sz="1050" spc="20" dirty="0">
                <a:latin typeface="Segoe UI"/>
                <a:cs typeface="Segoe UI"/>
              </a:rPr>
              <a:t>Investment</a:t>
            </a:r>
            <a:endParaRPr sz="1050">
              <a:latin typeface="Segoe UI"/>
              <a:cs typeface="Segoe UI"/>
            </a:endParaRPr>
          </a:p>
        </p:txBody>
      </p:sp>
      <p:sp>
        <p:nvSpPr>
          <p:cNvPr id="11" name="object 11"/>
          <p:cNvSpPr txBox="1"/>
          <p:nvPr/>
        </p:nvSpPr>
        <p:spPr>
          <a:xfrm>
            <a:off x="901651" y="6498425"/>
            <a:ext cx="5284470" cy="525780"/>
          </a:xfrm>
          <a:prstGeom prst="rect">
            <a:avLst/>
          </a:prstGeom>
        </p:spPr>
        <p:txBody>
          <a:bodyPr vert="horz" wrap="square" lIns="0" tIns="94615" rIns="0" bIns="0" rtlCol="0">
            <a:spAutoFit/>
          </a:bodyPr>
          <a:lstStyle/>
          <a:p>
            <a:pPr marL="283845" indent="-271780">
              <a:lnSpc>
                <a:spcPct val="100000"/>
              </a:lnSpc>
              <a:spcBef>
                <a:spcPts val="745"/>
              </a:spcBef>
              <a:buFont typeface="Symbol"/>
              <a:buChar char=""/>
              <a:tabLst>
                <a:tab pos="283845" algn="l"/>
                <a:tab pos="284480" algn="l"/>
              </a:tabLst>
            </a:pPr>
            <a:r>
              <a:rPr sz="1100" dirty="0">
                <a:latin typeface="Segoe UI"/>
                <a:cs typeface="Segoe UI"/>
              </a:rPr>
              <a:t>Net Present </a:t>
            </a:r>
            <a:r>
              <a:rPr sz="1100" spc="-5" dirty="0">
                <a:latin typeface="Segoe UI"/>
                <a:cs typeface="Segoe UI"/>
              </a:rPr>
              <a:t>Value Technique</a:t>
            </a:r>
            <a:r>
              <a:rPr sz="1100" spc="-20" dirty="0">
                <a:latin typeface="Segoe UI"/>
                <a:cs typeface="Segoe UI"/>
              </a:rPr>
              <a:t> </a:t>
            </a:r>
            <a:r>
              <a:rPr sz="1100" dirty="0">
                <a:latin typeface="Segoe UI"/>
                <a:cs typeface="Segoe UI"/>
              </a:rPr>
              <a:t>(NPV):</a:t>
            </a:r>
            <a:endParaRPr sz="1100">
              <a:latin typeface="Segoe UI"/>
              <a:cs typeface="Segoe UI"/>
            </a:endParaRPr>
          </a:p>
          <a:p>
            <a:pPr marL="299085">
              <a:lnSpc>
                <a:spcPct val="100000"/>
              </a:lnSpc>
              <a:spcBef>
                <a:spcPts val="650"/>
              </a:spcBef>
            </a:pPr>
            <a:r>
              <a:rPr sz="1100" dirty="0">
                <a:latin typeface="Segoe UI"/>
                <a:cs typeface="Segoe UI"/>
              </a:rPr>
              <a:t>Net</a:t>
            </a:r>
            <a:r>
              <a:rPr sz="1100" spc="-25" dirty="0">
                <a:latin typeface="Segoe UI"/>
                <a:cs typeface="Segoe UI"/>
              </a:rPr>
              <a:t> </a:t>
            </a:r>
            <a:r>
              <a:rPr sz="1100" spc="-5" dirty="0">
                <a:latin typeface="Segoe UI"/>
                <a:cs typeface="Segoe UI"/>
              </a:rPr>
              <a:t>present</a:t>
            </a:r>
            <a:r>
              <a:rPr sz="1100" spc="-35" dirty="0">
                <a:latin typeface="Segoe UI"/>
                <a:cs typeface="Segoe UI"/>
              </a:rPr>
              <a:t> </a:t>
            </a:r>
            <a:r>
              <a:rPr sz="1100" spc="-5" dirty="0">
                <a:latin typeface="Segoe UI"/>
                <a:cs typeface="Segoe UI"/>
              </a:rPr>
              <a:t>value</a:t>
            </a:r>
            <a:r>
              <a:rPr sz="1100" spc="-25" dirty="0">
                <a:latin typeface="Segoe UI"/>
                <a:cs typeface="Segoe UI"/>
              </a:rPr>
              <a:t> </a:t>
            </a:r>
            <a:r>
              <a:rPr sz="1100" dirty="0">
                <a:latin typeface="Segoe UI"/>
                <a:cs typeface="Segoe UI"/>
              </a:rPr>
              <a:t>=</a:t>
            </a:r>
            <a:r>
              <a:rPr sz="1100" spc="-35" dirty="0">
                <a:latin typeface="Segoe UI"/>
                <a:cs typeface="Segoe UI"/>
              </a:rPr>
              <a:t> </a:t>
            </a:r>
            <a:r>
              <a:rPr sz="1100" spc="-5" dirty="0">
                <a:latin typeface="Segoe UI"/>
                <a:cs typeface="Segoe UI"/>
              </a:rPr>
              <a:t>Present</a:t>
            </a:r>
            <a:r>
              <a:rPr sz="1100" spc="-25" dirty="0">
                <a:latin typeface="Segoe UI"/>
                <a:cs typeface="Segoe UI"/>
              </a:rPr>
              <a:t> </a:t>
            </a:r>
            <a:r>
              <a:rPr sz="1100" spc="-5" dirty="0">
                <a:latin typeface="Segoe UI"/>
                <a:cs typeface="Segoe UI"/>
              </a:rPr>
              <a:t>value</a:t>
            </a:r>
            <a:r>
              <a:rPr sz="1100" spc="-20" dirty="0">
                <a:latin typeface="Segoe UI"/>
                <a:cs typeface="Segoe UI"/>
              </a:rPr>
              <a:t> </a:t>
            </a:r>
            <a:r>
              <a:rPr sz="1100" spc="-10" dirty="0">
                <a:latin typeface="Segoe UI"/>
                <a:cs typeface="Segoe UI"/>
              </a:rPr>
              <a:t>of</a:t>
            </a:r>
            <a:r>
              <a:rPr sz="1100" spc="-20" dirty="0">
                <a:latin typeface="Segoe UI"/>
                <a:cs typeface="Segoe UI"/>
              </a:rPr>
              <a:t> </a:t>
            </a:r>
            <a:r>
              <a:rPr sz="1100" spc="-5" dirty="0">
                <a:latin typeface="Segoe UI"/>
                <a:cs typeface="Segoe UI"/>
              </a:rPr>
              <a:t>cash</a:t>
            </a:r>
            <a:r>
              <a:rPr sz="1100" spc="-25" dirty="0">
                <a:latin typeface="Segoe UI"/>
                <a:cs typeface="Segoe UI"/>
              </a:rPr>
              <a:t> </a:t>
            </a:r>
            <a:r>
              <a:rPr sz="1100" spc="-5" dirty="0">
                <a:latin typeface="Segoe UI"/>
                <a:cs typeface="Segoe UI"/>
              </a:rPr>
              <a:t>inflows</a:t>
            </a:r>
            <a:r>
              <a:rPr sz="1100" spc="-35" dirty="0">
                <a:latin typeface="Segoe UI"/>
                <a:cs typeface="Segoe UI"/>
              </a:rPr>
              <a:t> </a:t>
            </a:r>
            <a:r>
              <a:rPr sz="1100" dirty="0">
                <a:latin typeface="Segoe UI"/>
                <a:cs typeface="Segoe UI"/>
              </a:rPr>
              <a:t>-</a:t>
            </a:r>
            <a:r>
              <a:rPr sz="1100" spc="-20" dirty="0">
                <a:latin typeface="Segoe UI"/>
                <a:cs typeface="Segoe UI"/>
              </a:rPr>
              <a:t> </a:t>
            </a:r>
            <a:r>
              <a:rPr sz="1100" spc="-5" dirty="0">
                <a:latin typeface="Segoe UI"/>
                <a:cs typeface="Segoe UI"/>
              </a:rPr>
              <a:t>Present</a:t>
            </a:r>
            <a:r>
              <a:rPr sz="1100" spc="-25" dirty="0">
                <a:latin typeface="Segoe UI"/>
                <a:cs typeface="Segoe UI"/>
              </a:rPr>
              <a:t> </a:t>
            </a:r>
            <a:r>
              <a:rPr sz="1100" spc="-5" dirty="0">
                <a:latin typeface="Segoe UI"/>
                <a:cs typeface="Segoe UI"/>
              </a:rPr>
              <a:t>value</a:t>
            </a:r>
            <a:r>
              <a:rPr sz="1100" spc="-30" dirty="0">
                <a:latin typeface="Segoe UI"/>
                <a:cs typeface="Segoe UI"/>
              </a:rPr>
              <a:t> </a:t>
            </a:r>
            <a:r>
              <a:rPr sz="1100" dirty="0">
                <a:latin typeface="Segoe UI"/>
                <a:cs typeface="Segoe UI"/>
              </a:rPr>
              <a:t>of</a:t>
            </a:r>
            <a:r>
              <a:rPr sz="1100" spc="-35" dirty="0">
                <a:latin typeface="Segoe UI"/>
                <a:cs typeface="Segoe UI"/>
              </a:rPr>
              <a:t> </a:t>
            </a:r>
            <a:r>
              <a:rPr sz="1100" spc="-5" dirty="0">
                <a:latin typeface="Segoe UI"/>
                <a:cs typeface="Segoe UI"/>
              </a:rPr>
              <a:t>cash</a:t>
            </a:r>
            <a:r>
              <a:rPr sz="1100" spc="-25" dirty="0">
                <a:latin typeface="Segoe UI"/>
                <a:cs typeface="Segoe UI"/>
              </a:rPr>
              <a:t> </a:t>
            </a:r>
            <a:r>
              <a:rPr sz="1100" spc="-5" dirty="0">
                <a:latin typeface="Segoe UI"/>
                <a:cs typeface="Segoe UI"/>
              </a:rPr>
              <a:t>outflows</a:t>
            </a:r>
            <a:endParaRPr sz="1100">
              <a:latin typeface="Segoe UI"/>
              <a:cs typeface="Segoe UI"/>
            </a:endParaRPr>
          </a:p>
        </p:txBody>
      </p:sp>
      <p:sp>
        <p:nvSpPr>
          <p:cNvPr id="12" name="object 12"/>
          <p:cNvSpPr/>
          <p:nvPr/>
        </p:nvSpPr>
        <p:spPr>
          <a:xfrm>
            <a:off x="1630013" y="7331885"/>
            <a:ext cx="300355" cy="0"/>
          </a:xfrm>
          <a:custGeom>
            <a:avLst/>
            <a:gdLst/>
            <a:ahLst/>
            <a:cxnLst/>
            <a:rect l="l" t="t" r="r" b="b"/>
            <a:pathLst>
              <a:path w="300355">
                <a:moveTo>
                  <a:pt x="0" y="0"/>
                </a:moveTo>
                <a:lnTo>
                  <a:pt x="300037" y="0"/>
                </a:lnTo>
              </a:path>
            </a:pathLst>
          </a:custGeom>
          <a:ln w="6859">
            <a:solidFill>
              <a:srgbClr val="000000"/>
            </a:solidFill>
          </a:ln>
        </p:spPr>
        <p:txBody>
          <a:bodyPr wrap="square" lIns="0" tIns="0" rIns="0" bIns="0" rtlCol="0"/>
          <a:lstStyle/>
          <a:p>
            <a:endParaRPr/>
          </a:p>
        </p:txBody>
      </p:sp>
      <p:sp>
        <p:nvSpPr>
          <p:cNvPr id="13" name="object 13"/>
          <p:cNvSpPr/>
          <p:nvPr/>
        </p:nvSpPr>
        <p:spPr>
          <a:xfrm>
            <a:off x="2050700" y="7331885"/>
            <a:ext cx="358775" cy="0"/>
          </a:xfrm>
          <a:custGeom>
            <a:avLst/>
            <a:gdLst/>
            <a:ahLst/>
            <a:cxnLst/>
            <a:rect l="l" t="t" r="r" b="b"/>
            <a:pathLst>
              <a:path w="358775">
                <a:moveTo>
                  <a:pt x="0" y="0"/>
                </a:moveTo>
                <a:lnTo>
                  <a:pt x="358775" y="0"/>
                </a:lnTo>
              </a:path>
            </a:pathLst>
          </a:custGeom>
          <a:ln w="6859">
            <a:solidFill>
              <a:srgbClr val="000000"/>
            </a:solidFill>
          </a:ln>
        </p:spPr>
        <p:txBody>
          <a:bodyPr wrap="square" lIns="0" tIns="0" rIns="0" bIns="0" rtlCol="0"/>
          <a:lstStyle/>
          <a:p>
            <a:endParaRPr/>
          </a:p>
        </p:txBody>
      </p:sp>
      <p:sp>
        <p:nvSpPr>
          <p:cNvPr id="14" name="object 14"/>
          <p:cNvSpPr/>
          <p:nvPr/>
        </p:nvSpPr>
        <p:spPr>
          <a:xfrm>
            <a:off x="2530126" y="7331885"/>
            <a:ext cx="358775" cy="0"/>
          </a:xfrm>
          <a:custGeom>
            <a:avLst/>
            <a:gdLst/>
            <a:ahLst/>
            <a:cxnLst/>
            <a:rect l="l" t="t" r="r" b="b"/>
            <a:pathLst>
              <a:path w="358775">
                <a:moveTo>
                  <a:pt x="0" y="0"/>
                </a:moveTo>
                <a:lnTo>
                  <a:pt x="358775" y="0"/>
                </a:lnTo>
              </a:path>
            </a:pathLst>
          </a:custGeom>
          <a:ln w="6859">
            <a:solidFill>
              <a:srgbClr val="000000"/>
            </a:solidFill>
          </a:ln>
        </p:spPr>
        <p:txBody>
          <a:bodyPr wrap="square" lIns="0" tIns="0" rIns="0" bIns="0" rtlCol="0"/>
          <a:lstStyle/>
          <a:p>
            <a:endParaRPr/>
          </a:p>
        </p:txBody>
      </p:sp>
      <p:sp>
        <p:nvSpPr>
          <p:cNvPr id="15" name="object 15"/>
          <p:cNvSpPr/>
          <p:nvPr/>
        </p:nvSpPr>
        <p:spPr>
          <a:xfrm>
            <a:off x="3303635" y="7331885"/>
            <a:ext cx="356235" cy="0"/>
          </a:xfrm>
          <a:custGeom>
            <a:avLst/>
            <a:gdLst/>
            <a:ahLst/>
            <a:cxnLst/>
            <a:rect l="l" t="t" r="r" b="b"/>
            <a:pathLst>
              <a:path w="356235">
                <a:moveTo>
                  <a:pt x="0" y="0"/>
                </a:moveTo>
                <a:lnTo>
                  <a:pt x="355996" y="0"/>
                </a:lnTo>
              </a:path>
            </a:pathLst>
          </a:custGeom>
          <a:ln w="6859">
            <a:solidFill>
              <a:srgbClr val="000000"/>
            </a:solidFill>
          </a:ln>
        </p:spPr>
        <p:txBody>
          <a:bodyPr wrap="square" lIns="0" tIns="0" rIns="0" bIns="0" rtlCol="0"/>
          <a:lstStyle/>
          <a:p>
            <a:endParaRPr/>
          </a:p>
        </p:txBody>
      </p:sp>
      <p:sp>
        <p:nvSpPr>
          <p:cNvPr id="16" name="object 16"/>
          <p:cNvSpPr txBox="1"/>
          <p:nvPr/>
        </p:nvSpPr>
        <p:spPr>
          <a:xfrm>
            <a:off x="3586932" y="7320390"/>
            <a:ext cx="66040" cy="133985"/>
          </a:xfrm>
          <a:prstGeom prst="rect">
            <a:avLst/>
          </a:prstGeom>
        </p:spPr>
        <p:txBody>
          <a:bodyPr vert="horz" wrap="square" lIns="0" tIns="13970" rIns="0" bIns="0" rtlCol="0">
            <a:spAutoFit/>
          </a:bodyPr>
          <a:lstStyle/>
          <a:p>
            <a:pPr marL="12700">
              <a:lnSpc>
                <a:spcPct val="100000"/>
              </a:lnSpc>
              <a:spcBef>
                <a:spcPts val="110"/>
              </a:spcBef>
            </a:pPr>
            <a:r>
              <a:rPr sz="700" dirty="0">
                <a:latin typeface="Arial Narrow"/>
                <a:cs typeface="Arial Narrow"/>
              </a:rPr>
              <a:t>n</a:t>
            </a:r>
            <a:endParaRPr sz="700">
              <a:latin typeface="Arial Narrow"/>
              <a:cs typeface="Arial Narrow"/>
            </a:endParaRPr>
          </a:p>
        </p:txBody>
      </p:sp>
      <p:sp>
        <p:nvSpPr>
          <p:cNvPr id="17" name="object 17"/>
          <p:cNvSpPr txBox="1"/>
          <p:nvPr/>
        </p:nvSpPr>
        <p:spPr>
          <a:xfrm>
            <a:off x="1639180" y="7121142"/>
            <a:ext cx="1949450" cy="196215"/>
          </a:xfrm>
          <a:prstGeom prst="rect">
            <a:avLst/>
          </a:prstGeom>
        </p:spPr>
        <p:txBody>
          <a:bodyPr vert="horz" wrap="square" lIns="0" tIns="14604" rIns="0" bIns="0" rtlCol="0">
            <a:spAutoFit/>
          </a:bodyPr>
          <a:lstStyle/>
          <a:p>
            <a:pPr marL="76200">
              <a:lnSpc>
                <a:spcPct val="100000"/>
              </a:lnSpc>
              <a:spcBef>
                <a:spcPts val="114"/>
              </a:spcBef>
              <a:tabLst>
                <a:tab pos="518795" algn="l"/>
                <a:tab pos="998219" algn="l"/>
                <a:tab pos="1771650" algn="l"/>
              </a:tabLst>
            </a:pPr>
            <a:r>
              <a:rPr sz="1100" spc="-10" dirty="0">
                <a:latin typeface="Arial Narrow"/>
                <a:cs typeface="Arial Narrow"/>
              </a:rPr>
              <a:t>C</a:t>
            </a:r>
            <a:r>
              <a:rPr sz="1050" spc="-15" baseline="-23809" dirty="0">
                <a:latin typeface="Arial Narrow"/>
                <a:cs typeface="Arial Narrow"/>
              </a:rPr>
              <a:t>1	</a:t>
            </a:r>
            <a:r>
              <a:rPr sz="1100" spc="15" dirty="0">
                <a:latin typeface="Arial Narrow"/>
                <a:cs typeface="Arial Narrow"/>
              </a:rPr>
              <a:t>C</a:t>
            </a:r>
            <a:r>
              <a:rPr sz="1050" spc="22" baseline="-23809" dirty="0">
                <a:latin typeface="Arial Narrow"/>
                <a:cs typeface="Arial Narrow"/>
              </a:rPr>
              <a:t>2	</a:t>
            </a:r>
            <a:r>
              <a:rPr sz="1100" spc="15" dirty="0">
                <a:latin typeface="Arial Narrow"/>
                <a:cs typeface="Arial Narrow"/>
              </a:rPr>
              <a:t>C</a:t>
            </a:r>
            <a:r>
              <a:rPr sz="1050" spc="22" baseline="-23809" dirty="0">
                <a:latin typeface="Arial Narrow"/>
                <a:cs typeface="Arial Narrow"/>
              </a:rPr>
              <a:t>3	</a:t>
            </a:r>
            <a:r>
              <a:rPr sz="1100" spc="10" dirty="0">
                <a:latin typeface="Arial Narrow"/>
                <a:cs typeface="Arial Narrow"/>
              </a:rPr>
              <a:t>C</a:t>
            </a:r>
            <a:r>
              <a:rPr sz="1050" spc="15" baseline="-23809" dirty="0">
                <a:latin typeface="Arial Narrow"/>
                <a:cs typeface="Arial Narrow"/>
              </a:rPr>
              <a:t>n</a:t>
            </a:r>
            <a:endParaRPr sz="1050" baseline="-23809">
              <a:latin typeface="Arial Narrow"/>
              <a:cs typeface="Arial Narrow"/>
            </a:endParaRPr>
          </a:p>
        </p:txBody>
      </p:sp>
      <p:sp>
        <p:nvSpPr>
          <p:cNvPr id="18" name="object 18"/>
          <p:cNvSpPr txBox="1"/>
          <p:nvPr/>
        </p:nvSpPr>
        <p:spPr>
          <a:xfrm>
            <a:off x="3295708" y="7332621"/>
            <a:ext cx="315595" cy="196215"/>
          </a:xfrm>
          <a:prstGeom prst="rect">
            <a:avLst/>
          </a:prstGeom>
        </p:spPr>
        <p:txBody>
          <a:bodyPr vert="horz" wrap="square" lIns="0" tIns="14604" rIns="0" bIns="0" rtlCol="0">
            <a:spAutoFit/>
          </a:bodyPr>
          <a:lstStyle/>
          <a:p>
            <a:pPr marL="12700">
              <a:lnSpc>
                <a:spcPct val="100000"/>
              </a:lnSpc>
              <a:spcBef>
                <a:spcPts val="114"/>
              </a:spcBef>
            </a:pPr>
            <a:r>
              <a:rPr sz="1100" dirty="0">
                <a:latin typeface="Arial Narrow"/>
                <a:cs typeface="Arial Narrow"/>
              </a:rPr>
              <a:t>(1+</a:t>
            </a:r>
            <a:r>
              <a:rPr sz="1100" spc="-114" dirty="0">
                <a:latin typeface="Arial Narrow"/>
                <a:cs typeface="Arial Narrow"/>
              </a:rPr>
              <a:t> </a:t>
            </a:r>
            <a:r>
              <a:rPr sz="1100" spc="-5" dirty="0">
                <a:latin typeface="Arial Narrow"/>
                <a:cs typeface="Arial Narrow"/>
              </a:rPr>
              <a:t>k)</a:t>
            </a:r>
            <a:endParaRPr sz="1100">
              <a:latin typeface="Arial Narrow"/>
              <a:cs typeface="Arial Narrow"/>
            </a:endParaRPr>
          </a:p>
        </p:txBody>
      </p:sp>
      <p:sp>
        <p:nvSpPr>
          <p:cNvPr id="19" name="object 19"/>
          <p:cNvSpPr txBox="1"/>
          <p:nvPr/>
        </p:nvSpPr>
        <p:spPr>
          <a:xfrm>
            <a:off x="1142673" y="7212750"/>
            <a:ext cx="2167890" cy="196215"/>
          </a:xfrm>
          <a:prstGeom prst="rect">
            <a:avLst/>
          </a:prstGeom>
        </p:spPr>
        <p:txBody>
          <a:bodyPr vert="horz" wrap="square" lIns="0" tIns="14604" rIns="0" bIns="0" rtlCol="0">
            <a:spAutoFit/>
          </a:bodyPr>
          <a:lstStyle/>
          <a:p>
            <a:pPr marL="63500">
              <a:lnSpc>
                <a:spcPct val="100000"/>
              </a:lnSpc>
              <a:spcBef>
                <a:spcPts val="114"/>
              </a:spcBef>
              <a:tabLst>
                <a:tab pos="808990" algn="l"/>
                <a:tab pos="1288415" algn="l"/>
                <a:tab pos="1767839" algn="l"/>
              </a:tabLst>
            </a:pPr>
            <a:r>
              <a:rPr sz="1100" spc="-5" dirty="0">
                <a:latin typeface="Arial Narrow"/>
                <a:cs typeface="Arial Narrow"/>
              </a:rPr>
              <a:t>NPV</a:t>
            </a:r>
            <a:r>
              <a:rPr sz="1100" spc="-50" dirty="0">
                <a:latin typeface="Arial Narrow"/>
                <a:cs typeface="Arial Narrow"/>
              </a:rPr>
              <a:t> </a:t>
            </a:r>
            <a:r>
              <a:rPr sz="1100" dirty="0">
                <a:latin typeface="Arial Narrow"/>
                <a:cs typeface="Arial Narrow"/>
              </a:rPr>
              <a:t>=</a:t>
            </a:r>
            <a:r>
              <a:rPr sz="1100" spc="-90" dirty="0">
                <a:latin typeface="Arial Narrow"/>
                <a:cs typeface="Arial Narrow"/>
              </a:rPr>
              <a:t> </a:t>
            </a:r>
            <a:r>
              <a:rPr sz="1650" baseline="40404" dirty="0">
                <a:latin typeface="Symbol"/>
                <a:cs typeface="Symbol"/>
              </a:rPr>
              <a:t></a:t>
            </a:r>
            <a:r>
              <a:rPr sz="1650" baseline="40404" dirty="0">
                <a:latin typeface="Times New Roman"/>
                <a:cs typeface="Times New Roman"/>
              </a:rPr>
              <a:t>	</a:t>
            </a:r>
            <a:r>
              <a:rPr sz="1100" dirty="0">
                <a:latin typeface="Arial Narrow"/>
                <a:cs typeface="Arial Narrow"/>
              </a:rPr>
              <a:t>+	+	+</a:t>
            </a:r>
            <a:r>
              <a:rPr sz="1100" spc="-100" dirty="0">
                <a:latin typeface="Arial Narrow"/>
                <a:cs typeface="Arial Narrow"/>
              </a:rPr>
              <a:t> </a:t>
            </a:r>
            <a:r>
              <a:rPr sz="1100" spc="10" dirty="0">
                <a:latin typeface="Arial Narrow"/>
                <a:cs typeface="Arial Narrow"/>
              </a:rPr>
              <a:t>......+</a:t>
            </a:r>
            <a:endParaRPr sz="1100">
              <a:latin typeface="Arial Narrow"/>
              <a:cs typeface="Arial Narrow"/>
            </a:endParaRPr>
          </a:p>
        </p:txBody>
      </p:sp>
      <p:sp>
        <p:nvSpPr>
          <p:cNvPr id="20" name="object 20"/>
          <p:cNvSpPr txBox="1"/>
          <p:nvPr/>
        </p:nvSpPr>
        <p:spPr>
          <a:xfrm>
            <a:off x="3641771" y="7212750"/>
            <a:ext cx="233045" cy="196215"/>
          </a:xfrm>
          <a:prstGeom prst="rect">
            <a:avLst/>
          </a:prstGeom>
        </p:spPr>
        <p:txBody>
          <a:bodyPr vert="horz" wrap="square" lIns="0" tIns="14604" rIns="0" bIns="0" rtlCol="0">
            <a:spAutoFit/>
          </a:bodyPr>
          <a:lstStyle/>
          <a:p>
            <a:pPr marL="38100">
              <a:lnSpc>
                <a:spcPct val="100000"/>
              </a:lnSpc>
              <a:spcBef>
                <a:spcPts val="114"/>
              </a:spcBef>
            </a:pPr>
            <a:r>
              <a:rPr sz="1650" baseline="40404" dirty="0">
                <a:latin typeface="Symbol"/>
                <a:cs typeface="Symbol"/>
              </a:rPr>
              <a:t></a:t>
            </a:r>
            <a:r>
              <a:rPr sz="1650" spc="-240" baseline="40404" dirty="0">
                <a:latin typeface="Times New Roman"/>
                <a:cs typeface="Times New Roman"/>
              </a:rPr>
              <a:t> </a:t>
            </a:r>
            <a:r>
              <a:rPr sz="1100" dirty="0">
                <a:latin typeface="Arial Narrow"/>
                <a:cs typeface="Arial Narrow"/>
              </a:rPr>
              <a:t>-</a:t>
            </a:r>
            <a:r>
              <a:rPr sz="1100" spc="-160" dirty="0">
                <a:latin typeface="Arial Narrow"/>
                <a:cs typeface="Arial Narrow"/>
              </a:rPr>
              <a:t> </a:t>
            </a:r>
            <a:r>
              <a:rPr sz="1100" dirty="0">
                <a:latin typeface="Arial Narrow"/>
                <a:cs typeface="Arial Narrow"/>
              </a:rPr>
              <a:t>I</a:t>
            </a:r>
            <a:endParaRPr sz="1100">
              <a:latin typeface="Arial Narrow"/>
              <a:cs typeface="Arial Narrow"/>
            </a:endParaRPr>
          </a:p>
        </p:txBody>
      </p:sp>
      <p:sp>
        <p:nvSpPr>
          <p:cNvPr id="21" name="object 21"/>
          <p:cNvSpPr txBox="1"/>
          <p:nvPr/>
        </p:nvSpPr>
        <p:spPr>
          <a:xfrm>
            <a:off x="1504204" y="7332621"/>
            <a:ext cx="1414780" cy="196215"/>
          </a:xfrm>
          <a:prstGeom prst="rect">
            <a:avLst/>
          </a:prstGeom>
        </p:spPr>
        <p:txBody>
          <a:bodyPr vert="horz" wrap="square" lIns="0" tIns="14604" rIns="0" bIns="0" rtlCol="0">
            <a:spAutoFit/>
          </a:bodyPr>
          <a:lstStyle/>
          <a:p>
            <a:pPr marL="50800">
              <a:lnSpc>
                <a:spcPct val="100000"/>
              </a:lnSpc>
              <a:spcBef>
                <a:spcPts val="114"/>
              </a:spcBef>
              <a:tabLst>
                <a:tab pos="550545" algn="l"/>
                <a:tab pos="1030605" algn="l"/>
              </a:tabLst>
            </a:pPr>
            <a:r>
              <a:rPr sz="1650" baseline="37878" dirty="0">
                <a:latin typeface="Symbol"/>
                <a:cs typeface="Symbol"/>
              </a:rPr>
              <a:t></a:t>
            </a:r>
            <a:r>
              <a:rPr sz="1650" spc="-104" baseline="37878" dirty="0">
                <a:latin typeface="Times New Roman"/>
                <a:cs typeface="Times New Roman"/>
              </a:rPr>
              <a:t> </a:t>
            </a:r>
            <a:r>
              <a:rPr sz="1650" baseline="2525" dirty="0">
                <a:latin typeface="Arial Narrow"/>
                <a:cs typeface="Arial Narrow"/>
              </a:rPr>
              <a:t>(1+</a:t>
            </a:r>
            <a:r>
              <a:rPr sz="1650" spc="-82" baseline="2525" dirty="0">
                <a:latin typeface="Arial Narrow"/>
                <a:cs typeface="Arial Narrow"/>
              </a:rPr>
              <a:t> </a:t>
            </a:r>
            <a:r>
              <a:rPr sz="1650" spc="-7" baseline="2525" dirty="0">
                <a:latin typeface="Arial Narrow"/>
                <a:cs typeface="Arial Narrow"/>
              </a:rPr>
              <a:t>k)	</a:t>
            </a:r>
            <a:r>
              <a:rPr sz="1100" dirty="0">
                <a:latin typeface="Arial Narrow"/>
                <a:cs typeface="Arial Narrow"/>
              </a:rPr>
              <a:t>(1+</a:t>
            </a:r>
            <a:r>
              <a:rPr sz="1100" spc="-55" dirty="0">
                <a:latin typeface="Arial Narrow"/>
                <a:cs typeface="Arial Narrow"/>
              </a:rPr>
              <a:t> </a:t>
            </a:r>
            <a:r>
              <a:rPr sz="1100" spc="5" dirty="0">
                <a:latin typeface="Arial Narrow"/>
                <a:cs typeface="Arial Narrow"/>
              </a:rPr>
              <a:t>k)</a:t>
            </a:r>
            <a:r>
              <a:rPr sz="1050" spc="7" baseline="39682" dirty="0">
                <a:latin typeface="Arial Narrow"/>
                <a:cs typeface="Arial Narrow"/>
              </a:rPr>
              <a:t>2	</a:t>
            </a:r>
            <a:r>
              <a:rPr sz="1100" dirty="0">
                <a:latin typeface="Arial Narrow"/>
                <a:cs typeface="Arial Narrow"/>
              </a:rPr>
              <a:t>(1+</a:t>
            </a:r>
            <a:r>
              <a:rPr sz="1100" spc="-85" dirty="0">
                <a:latin typeface="Arial Narrow"/>
                <a:cs typeface="Arial Narrow"/>
              </a:rPr>
              <a:t> </a:t>
            </a:r>
            <a:r>
              <a:rPr sz="1100" spc="5" dirty="0">
                <a:latin typeface="Arial Narrow"/>
                <a:cs typeface="Arial Narrow"/>
              </a:rPr>
              <a:t>k)</a:t>
            </a:r>
            <a:r>
              <a:rPr sz="1050" spc="7" baseline="39682" dirty="0">
                <a:latin typeface="Arial Narrow"/>
                <a:cs typeface="Arial Narrow"/>
              </a:rPr>
              <a:t>3</a:t>
            </a:r>
            <a:endParaRPr sz="1050" baseline="39682">
              <a:latin typeface="Arial Narrow"/>
              <a:cs typeface="Arial Narrow"/>
            </a:endParaRPr>
          </a:p>
        </p:txBody>
      </p:sp>
      <p:sp>
        <p:nvSpPr>
          <p:cNvPr id="22" name="object 22"/>
          <p:cNvSpPr txBox="1"/>
          <p:nvPr/>
        </p:nvSpPr>
        <p:spPr>
          <a:xfrm>
            <a:off x="1542304" y="7364152"/>
            <a:ext cx="79375" cy="196215"/>
          </a:xfrm>
          <a:prstGeom prst="rect">
            <a:avLst/>
          </a:prstGeom>
        </p:spPr>
        <p:txBody>
          <a:bodyPr vert="horz" wrap="square" lIns="0" tIns="14604" rIns="0" bIns="0" rtlCol="0">
            <a:spAutoFit/>
          </a:bodyPr>
          <a:lstStyle/>
          <a:p>
            <a:pPr marL="12700">
              <a:lnSpc>
                <a:spcPct val="100000"/>
              </a:lnSpc>
              <a:spcBef>
                <a:spcPts val="114"/>
              </a:spcBef>
            </a:pPr>
            <a:r>
              <a:rPr sz="1100" dirty="0">
                <a:latin typeface="Symbol"/>
                <a:cs typeface="Symbol"/>
              </a:rPr>
              <a:t></a:t>
            </a:r>
            <a:endParaRPr sz="1100">
              <a:latin typeface="Symbol"/>
              <a:cs typeface="Symbol"/>
            </a:endParaRPr>
          </a:p>
        </p:txBody>
      </p:sp>
      <p:sp>
        <p:nvSpPr>
          <p:cNvPr id="23" name="object 23"/>
          <p:cNvSpPr txBox="1"/>
          <p:nvPr/>
        </p:nvSpPr>
        <p:spPr>
          <a:xfrm>
            <a:off x="3667171" y="7239025"/>
            <a:ext cx="79375" cy="321310"/>
          </a:xfrm>
          <a:prstGeom prst="rect">
            <a:avLst/>
          </a:prstGeom>
        </p:spPr>
        <p:txBody>
          <a:bodyPr vert="horz" wrap="square" lIns="0" tIns="14604" rIns="0" bIns="0" rtlCol="0">
            <a:spAutoFit/>
          </a:bodyPr>
          <a:lstStyle/>
          <a:p>
            <a:pPr marL="12700">
              <a:lnSpc>
                <a:spcPts val="1155"/>
              </a:lnSpc>
              <a:spcBef>
                <a:spcPts val="114"/>
              </a:spcBef>
            </a:pPr>
            <a:r>
              <a:rPr sz="1100" dirty="0">
                <a:latin typeface="Symbol"/>
                <a:cs typeface="Symbol"/>
              </a:rPr>
              <a:t></a:t>
            </a:r>
            <a:endParaRPr sz="1100">
              <a:latin typeface="Symbol"/>
              <a:cs typeface="Symbol"/>
            </a:endParaRPr>
          </a:p>
          <a:p>
            <a:pPr marL="12700">
              <a:lnSpc>
                <a:spcPts val="1155"/>
              </a:lnSpc>
            </a:pPr>
            <a:r>
              <a:rPr sz="1100" dirty="0">
                <a:latin typeface="Symbol"/>
                <a:cs typeface="Symbol"/>
              </a:rPr>
              <a:t></a:t>
            </a:r>
            <a:endParaRPr sz="1100">
              <a:latin typeface="Symbol"/>
              <a:cs typeface="Symbol"/>
            </a:endParaRPr>
          </a:p>
        </p:txBody>
      </p:sp>
      <p:sp>
        <p:nvSpPr>
          <p:cNvPr id="24" name="object 24"/>
          <p:cNvSpPr txBox="1"/>
          <p:nvPr/>
        </p:nvSpPr>
        <p:spPr>
          <a:xfrm>
            <a:off x="901736" y="7631751"/>
            <a:ext cx="4638675" cy="193675"/>
          </a:xfrm>
          <a:prstGeom prst="rect">
            <a:avLst/>
          </a:prstGeom>
        </p:spPr>
        <p:txBody>
          <a:bodyPr vert="horz" wrap="square" lIns="0" tIns="12700" rIns="0" bIns="0" rtlCol="0">
            <a:spAutoFit/>
          </a:bodyPr>
          <a:lstStyle/>
          <a:p>
            <a:pPr marL="287020" indent="-274955">
              <a:lnSpc>
                <a:spcPct val="100000"/>
              </a:lnSpc>
              <a:spcBef>
                <a:spcPts val="100"/>
              </a:spcBef>
              <a:buFont typeface="Symbol"/>
              <a:buChar char=""/>
              <a:tabLst>
                <a:tab pos="287020" algn="l"/>
                <a:tab pos="287655" algn="l"/>
              </a:tabLst>
            </a:pPr>
            <a:r>
              <a:rPr sz="1100" spc="-5" dirty="0">
                <a:latin typeface="Segoe UI"/>
                <a:cs typeface="Segoe UI"/>
              </a:rPr>
              <a:t>Profitability Index /Desirability Factor/Present Value Index Method</a:t>
            </a:r>
            <a:r>
              <a:rPr sz="1100" spc="110" dirty="0">
                <a:latin typeface="Segoe UI"/>
                <a:cs typeface="Segoe UI"/>
              </a:rPr>
              <a:t> </a:t>
            </a:r>
            <a:r>
              <a:rPr sz="1100" spc="-5" dirty="0">
                <a:latin typeface="Segoe UI"/>
                <a:cs typeface="Segoe UI"/>
              </a:rPr>
              <a:t>(PI):</a:t>
            </a:r>
            <a:endParaRPr sz="1100">
              <a:latin typeface="Segoe UI"/>
              <a:cs typeface="Segoe UI"/>
            </a:endParaRPr>
          </a:p>
        </p:txBody>
      </p:sp>
      <p:sp>
        <p:nvSpPr>
          <p:cNvPr id="25" name="object 25"/>
          <p:cNvSpPr txBox="1"/>
          <p:nvPr/>
        </p:nvSpPr>
        <p:spPr>
          <a:xfrm>
            <a:off x="1176263" y="7950303"/>
            <a:ext cx="1476375" cy="193675"/>
          </a:xfrm>
          <a:prstGeom prst="rect">
            <a:avLst/>
          </a:prstGeom>
        </p:spPr>
        <p:txBody>
          <a:bodyPr vert="horz" wrap="square" lIns="0" tIns="12700" rIns="0" bIns="0" rtlCol="0">
            <a:spAutoFit/>
          </a:bodyPr>
          <a:lstStyle/>
          <a:p>
            <a:pPr marL="12700">
              <a:lnSpc>
                <a:spcPct val="100000"/>
              </a:lnSpc>
              <a:spcBef>
                <a:spcPts val="100"/>
              </a:spcBef>
            </a:pPr>
            <a:r>
              <a:rPr sz="1100" spc="-5" dirty="0">
                <a:latin typeface="Segoe UI"/>
                <a:cs typeface="Segoe UI"/>
              </a:rPr>
              <a:t>Profitability Index </a:t>
            </a:r>
            <a:r>
              <a:rPr sz="1100" dirty="0">
                <a:latin typeface="Segoe UI"/>
                <a:cs typeface="Segoe UI"/>
              </a:rPr>
              <a:t>(PI)</a:t>
            </a:r>
            <a:r>
              <a:rPr sz="1100" spc="-35" dirty="0">
                <a:latin typeface="Segoe UI"/>
                <a:cs typeface="Segoe UI"/>
              </a:rPr>
              <a:t> </a:t>
            </a:r>
            <a:r>
              <a:rPr sz="1100" dirty="0">
                <a:latin typeface="Segoe UI"/>
                <a:cs typeface="Segoe UI"/>
              </a:rPr>
              <a:t>=</a:t>
            </a:r>
            <a:endParaRPr sz="1100">
              <a:latin typeface="Segoe UI"/>
              <a:cs typeface="Segoe UI"/>
            </a:endParaRPr>
          </a:p>
        </p:txBody>
      </p:sp>
      <p:sp>
        <p:nvSpPr>
          <p:cNvPr id="26" name="object 26"/>
          <p:cNvSpPr/>
          <p:nvPr/>
        </p:nvSpPr>
        <p:spPr>
          <a:xfrm>
            <a:off x="2663924" y="8082721"/>
            <a:ext cx="3348990" cy="0"/>
          </a:xfrm>
          <a:custGeom>
            <a:avLst/>
            <a:gdLst/>
            <a:ahLst/>
            <a:cxnLst/>
            <a:rect l="l" t="t" r="r" b="b"/>
            <a:pathLst>
              <a:path w="3348990">
                <a:moveTo>
                  <a:pt x="0" y="0"/>
                </a:moveTo>
                <a:lnTo>
                  <a:pt x="3348874" y="0"/>
                </a:lnTo>
              </a:path>
            </a:pathLst>
          </a:custGeom>
          <a:ln w="3175">
            <a:solidFill>
              <a:srgbClr val="000000"/>
            </a:solidFill>
          </a:ln>
        </p:spPr>
        <p:txBody>
          <a:bodyPr wrap="square" lIns="0" tIns="0" rIns="0" bIns="0" rtlCol="0"/>
          <a:lstStyle/>
          <a:p>
            <a:endParaRPr/>
          </a:p>
        </p:txBody>
      </p:sp>
      <p:sp>
        <p:nvSpPr>
          <p:cNvPr id="27" name="object 27"/>
          <p:cNvSpPr txBox="1"/>
          <p:nvPr/>
        </p:nvSpPr>
        <p:spPr>
          <a:xfrm>
            <a:off x="3525916" y="7900079"/>
            <a:ext cx="1591310" cy="158750"/>
          </a:xfrm>
          <a:prstGeom prst="rect">
            <a:avLst/>
          </a:prstGeom>
        </p:spPr>
        <p:txBody>
          <a:bodyPr vert="horz" wrap="square" lIns="0" tIns="15240" rIns="0" bIns="0" rtlCol="0">
            <a:spAutoFit/>
          </a:bodyPr>
          <a:lstStyle/>
          <a:p>
            <a:pPr marL="12700">
              <a:lnSpc>
                <a:spcPct val="100000"/>
              </a:lnSpc>
              <a:spcBef>
                <a:spcPts val="120"/>
              </a:spcBef>
            </a:pPr>
            <a:r>
              <a:rPr sz="850" spc="25" dirty="0">
                <a:latin typeface="Segoe UI"/>
                <a:cs typeface="Segoe UI"/>
              </a:rPr>
              <a:t>Sum</a:t>
            </a:r>
            <a:r>
              <a:rPr sz="850" spc="-100" dirty="0">
                <a:latin typeface="Segoe UI"/>
                <a:cs typeface="Segoe UI"/>
              </a:rPr>
              <a:t> </a:t>
            </a:r>
            <a:r>
              <a:rPr sz="850" spc="20" dirty="0">
                <a:latin typeface="Segoe UI"/>
                <a:cs typeface="Segoe UI"/>
              </a:rPr>
              <a:t>of</a:t>
            </a:r>
            <a:r>
              <a:rPr sz="850" spc="-15" dirty="0">
                <a:latin typeface="Segoe UI"/>
                <a:cs typeface="Segoe UI"/>
              </a:rPr>
              <a:t> </a:t>
            </a:r>
            <a:r>
              <a:rPr sz="850" spc="20" dirty="0">
                <a:latin typeface="Segoe UI"/>
                <a:cs typeface="Segoe UI"/>
              </a:rPr>
              <a:t>discounted</a:t>
            </a:r>
            <a:r>
              <a:rPr sz="850" spc="-90" dirty="0">
                <a:latin typeface="Segoe UI"/>
                <a:cs typeface="Segoe UI"/>
              </a:rPr>
              <a:t> </a:t>
            </a:r>
            <a:r>
              <a:rPr sz="850" spc="20" dirty="0">
                <a:latin typeface="Segoe UI"/>
                <a:cs typeface="Segoe UI"/>
              </a:rPr>
              <a:t>cash</a:t>
            </a:r>
            <a:r>
              <a:rPr sz="850" spc="-120" dirty="0">
                <a:latin typeface="Segoe UI"/>
                <a:cs typeface="Segoe UI"/>
              </a:rPr>
              <a:t> </a:t>
            </a:r>
            <a:r>
              <a:rPr sz="850" spc="20" dirty="0">
                <a:latin typeface="Segoe UI"/>
                <a:cs typeface="Segoe UI"/>
              </a:rPr>
              <a:t>in</a:t>
            </a:r>
            <a:r>
              <a:rPr sz="850" spc="-85" dirty="0">
                <a:latin typeface="Segoe UI"/>
                <a:cs typeface="Segoe UI"/>
              </a:rPr>
              <a:t> </a:t>
            </a:r>
            <a:r>
              <a:rPr sz="850" spc="20" dirty="0">
                <a:latin typeface="Segoe UI"/>
                <a:cs typeface="Segoe UI"/>
              </a:rPr>
              <a:t>flows</a:t>
            </a:r>
            <a:endParaRPr sz="850">
              <a:latin typeface="Segoe UI"/>
              <a:cs typeface="Segoe UI"/>
            </a:endParaRPr>
          </a:p>
        </p:txBody>
      </p:sp>
      <p:sp>
        <p:nvSpPr>
          <p:cNvPr id="28" name="object 28"/>
          <p:cNvSpPr txBox="1"/>
          <p:nvPr/>
        </p:nvSpPr>
        <p:spPr>
          <a:xfrm>
            <a:off x="2651652" y="8089303"/>
            <a:ext cx="3371850" cy="158750"/>
          </a:xfrm>
          <a:prstGeom prst="rect">
            <a:avLst/>
          </a:prstGeom>
        </p:spPr>
        <p:txBody>
          <a:bodyPr vert="horz" wrap="square" lIns="0" tIns="15240" rIns="0" bIns="0" rtlCol="0">
            <a:spAutoFit/>
          </a:bodyPr>
          <a:lstStyle/>
          <a:p>
            <a:pPr marL="12700">
              <a:lnSpc>
                <a:spcPct val="100000"/>
              </a:lnSpc>
              <a:spcBef>
                <a:spcPts val="120"/>
              </a:spcBef>
            </a:pPr>
            <a:r>
              <a:rPr sz="850" spc="15" dirty="0">
                <a:latin typeface="Segoe UI"/>
                <a:cs typeface="Segoe UI"/>
              </a:rPr>
              <a:t>Initial</a:t>
            </a:r>
            <a:r>
              <a:rPr sz="850" spc="-95" dirty="0">
                <a:latin typeface="Segoe UI"/>
                <a:cs typeface="Segoe UI"/>
              </a:rPr>
              <a:t> </a:t>
            </a:r>
            <a:r>
              <a:rPr sz="850" spc="20" dirty="0">
                <a:latin typeface="Segoe UI"/>
                <a:cs typeface="Segoe UI"/>
              </a:rPr>
              <a:t>cash</a:t>
            </a:r>
            <a:r>
              <a:rPr sz="850" spc="-95" dirty="0">
                <a:latin typeface="Segoe UI"/>
                <a:cs typeface="Segoe UI"/>
              </a:rPr>
              <a:t> </a:t>
            </a:r>
            <a:r>
              <a:rPr sz="850" spc="20" dirty="0">
                <a:latin typeface="Segoe UI"/>
                <a:cs typeface="Segoe UI"/>
              </a:rPr>
              <a:t>outlay</a:t>
            </a:r>
            <a:r>
              <a:rPr sz="850" spc="-20" dirty="0">
                <a:latin typeface="Segoe UI"/>
                <a:cs typeface="Segoe UI"/>
              </a:rPr>
              <a:t> </a:t>
            </a:r>
            <a:r>
              <a:rPr sz="850" spc="25" dirty="0">
                <a:latin typeface="Segoe UI"/>
                <a:cs typeface="Segoe UI"/>
              </a:rPr>
              <a:t>or</a:t>
            </a:r>
            <a:r>
              <a:rPr sz="850" spc="10" dirty="0">
                <a:latin typeface="Segoe UI"/>
                <a:cs typeface="Segoe UI"/>
              </a:rPr>
              <a:t> </a:t>
            </a:r>
            <a:r>
              <a:rPr sz="850" spc="20" dirty="0">
                <a:latin typeface="Segoe UI"/>
                <a:cs typeface="Segoe UI"/>
              </a:rPr>
              <a:t>Total</a:t>
            </a:r>
            <a:r>
              <a:rPr sz="850" spc="-90" dirty="0">
                <a:latin typeface="Segoe UI"/>
                <a:cs typeface="Segoe UI"/>
              </a:rPr>
              <a:t> </a:t>
            </a:r>
            <a:r>
              <a:rPr sz="850" spc="20" dirty="0">
                <a:latin typeface="Segoe UI"/>
                <a:cs typeface="Segoe UI"/>
              </a:rPr>
              <a:t>discounted</a:t>
            </a:r>
            <a:r>
              <a:rPr sz="850" spc="-85" dirty="0">
                <a:latin typeface="Segoe UI"/>
                <a:cs typeface="Segoe UI"/>
              </a:rPr>
              <a:t> </a:t>
            </a:r>
            <a:r>
              <a:rPr sz="850" spc="20" dirty="0">
                <a:latin typeface="Segoe UI"/>
                <a:cs typeface="Segoe UI"/>
              </a:rPr>
              <a:t>cash</a:t>
            </a:r>
            <a:r>
              <a:rPr sz="850" spc="-95" dirty="0">
                <a:latin typeface="Segoe UI"/>
                <a:cs typeface="Segoe UI"/>
              </a:rPr>
              <a:t> </a:t>
            </a:r>
            <a:r>
              <a:rPr sz="850" spc="20" dirty="0">
                <a:latin typeface="Segoe UI"/>
                <a:cs typeface="Segoe UI"/>
              </a:rPr>
              <a:t>outflow</a:t>
            </a:r>
            <a:r>
              <a:rPr sz="850" spc="-55" dirty="0">
                <a:latin typeface="Segoe UI"/>
                <a:cs typeface="Segoe UI"/>
              </a:rPr>
              <a:t> </a:t>
            </a:r>
            <a:r>
              <a:rPr sz="850" spc="15" dirty="0">
                <a:latin typeface="Segoe UI"/>
                <a:cs typeface="Segoe UI"/>
              </a:rPr>
              <a:t>(as</a:t>
            </a:r>
            <a:r>
              <a:rPr sz="850" spc="-45" dirty="0">
                <a:latin typeface="Segoe UI"/>
                <a:cs typeface="Segoe UI"/>
              </a:rPr>
              <a:t> </a:t>
            </a:r>
            <a:r>
              <a:rPr sz="850" spc="20" dirty="0">
                <a:latin typeface="Segoe UI"/>
                <a:cs typeface="Segoe UI"/>
              </a:rPr>
              <a:t>the</a:t>
            </a:r>
            <a:r>
              <a:rPr sz="850" spc="-65" dirty="0">
                <a:latin typeface="Segoe UI"/>
                <a:cs typeface="Segoe UI"/>
              </a:rPr>
              <a:t> </a:t>
            </a:r>
            <a:r>
              <a:rPr sz="850" spc="20" dirty="0">
                <a:latin typeface="Segoe UI"/>
                <a:cs typeface="Segoe UI"/>
              </a:rPr>
              <a:t>case</a:t>
            </a:r>
            <a:r>
              <a:rPr sz="850" spc="-95" dirty="0">
                <a:latin typeface="Segoe UI"/>
                <a:cs typeface="Segoe UI"/>
              </a:rPr>
              <a:t> </a:t>
            </a:r>
            <a:r>
              <a:rPr sz="850" spc="20" dirty="0">
                <a:latin typeface="Segoe UI"/>
                <a:cs typeface="Segoe UI"/>
              </a:rPr>
              <a:t>may)</a:t>
            </a:r>
            <a:endParaRPr sz="850">
              <a:latin typeface="Segoe UI"/>
              <a:cs typeface="Segoe UI"/>
            </a:endParaRPr>
          </a:p>
        </p:txBody>
      </p:sp>
    </p:spTree>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txBox="1"/>
          <p:nvPr/>
        </p:nvSpPr>
        <p:spPr>
          <a:xfrm>
            <a:off x="1639316" y="734060"/>
            <a:ext cx="316865" cy="193675"/>
          </a:xfrm>
          <a:prstGeom prst="rect">
            <a:avLst/>
          </a:prstGeom>
        </p:spPr>
        <p:txBody>
          <a:bodyPr vert="horz" wrap="square" lIns="0" tIns="12700" rIns="0" bIns="0" rtlCol="0">
            <a:spAutoFit/>
          </a:bodyPr>
          <a:lstStyle/>
          <a:p>
            <a:pPr marL="12700">
              <a:lnSpc>
                <a:spcPct val="100000"/>
              </a:lnSpc>
              <a:spcBef>
                <a:spcPts val="100"/>
              </a:spcBef>
            </a:pPr>
            <a:r>
              <a:rPr sz="1100" b="1" spc="25" dirty="0">
                <a:solidFill>
                  <a:srgbClr val="FFFFFF"/>
                </a:solidFill>
                <a:latin typeface="Segoe UI"/>
                <a:cs typeface="Segoe UI"/>
              </a:rPr>
              <a:t>7</a:t>
            </a:r>
            <a:r>
              <a:rPr sz="1100" b="1" spc="10" dirty="0">
                <a:solidFill>
                  <a:srgbClr val="FFFFFF"/>
                </a:solidFill>
                <a:latin typeface="Segoe UI"/>
                <a:cs typeface="Segoe UI"/>
              </a:rPr>
              <a:t>.</a:t>
            </a:r>
            <a:r>
              <a:rPr sz="1100" b="1" spc="25" dirty="0">
                <a:solidFill>
                  <a:srgbClr val="FFFFFF"/>
                </a:solidFill>
                <a:latin typeface="Segoe UI"/>
                <a:cs typeface="Segoe UI"/>
              </a:rPr>
              <a:t>62</a:t>
            </a:r>
            <a:endParaRPr sz="1100">
              <a:latin typeface="Segoe UI"/>
              <a:cs typeface="Segoe UI"/>
            </a:endParaRPr>
          </a:p>
        </p:txBody>
      </p:sp>
      <p:sp>
        <p:nvSpPr>
          <p:cNvPr id="4" name="object 4"/>
          <p:cNvSpPr/>
          <p:nvPr/>
        </p:nvSpPr>
        <p:spPr>
          <a:xfrm>
            <a:off x="0" y="2658110"/>
            <a:ext cx="7086600" cy="6485890"/>
          </a:xfrm>
          <a:custGeom>
            <a:avLst/>
            <a:gdLst/>
            <a:ahLst/>
            <a:cxnLst/>
            <a:rect l="l" t="t" r="r" b="b"/>
            <a:pathLst>
              <a:path w="7086600" h="6485890">
                <a:moveTo>
                  <a:pt x="0" y="6485890"/>
                </a:moveTo>
                <a:lnTo>
                  <a:pt x="7086600" y="6485890"/>
                </a:lnTo>
                <a:lnTo>
                  <a:pt x="7086600" y="0"/>
                </a:lnTo>
                <a:lnTo>
                  <a:pt x="0" y="0"/>
                </a:lnTo>
                <a:lnTo>
                  <a:pt x="0" y="6485890"/>
                </a:lnTo>
                <a:close/>
              </a:path>
            </a:pathLst>
          </a:custGeom>
          <a:solidFill>
            <a:srgbClr val="B3C77E"/>
          </a:solidFill>
        </p:spPr>
        <p:txBody>
          <a:bodyPr wrap="square" lIns="0" tIns="0" rIns="0" bIns="0" rtlCol="0"/>
          <a:lstStyle/>
          <a:p>
            <a:endParaRPr/>
          </a:p>
        </p:txBody>
      </p:sp>
      <p:sp>
        <p:nvSpPr>
          <p:cNvPr id="5" name="object 5"/>
          <p:cNvSpPr/>
          <p:nvPr/>
        </p:nvSpPr>
        <p:spPr>
          <a:xfrm>
            <a:off x="1145114" y="4652178"/>
            <a:ext cx="1817370" cy="1742439"/>
          </a:xfrm>
          <a:custGeom>
            <a:avLst/>
            <a:gdLst/>
            <a:ahLst/>
            <a:cxnLst/>
            <a:rect l="l" t="t" r="r" b="b"/>
            <a:pathLst>
              <a:path w="1817370" h="1742439">
                <a:moveTo>
                  <a:pt x="1816747" y="0"/>
                </a:moveTo>
                <a:lnTo>
                  <a:pt x="0" y="0"/>
                </a:lnTo>
                <a:lnTo>
                  <a:pt x="0" y="1650644"/>
                </a:lnTo>
                <a:lnTo>
                  <a:pt x="7721" y="1686090"/>
                </a:lnTo>
                <a:lnTo>
                  <a:pt x="27050" y="1715427"/>
                </a:lnTo>
                <a:lnTo>
                  <a:pt x="56692" y="1734985"/>
                </a:lnTo>
                <a:lnTo>
                  <a:pt x="92760" y="1742313"/>
                </a:lnTo>
                <a:lnTo>
                  <a:pt x="1724621" y="1742313"/>
                </a:lnTo>
                <a:lnTo>
                  <a:pt x="1760702" y="1734985"/>
                </a:lnTo>
                <a:lnTo>
                  <a:pt x="1789683" y="1715427"/>
                </a:lnTo>
                <a:lnTo>
                  <a:pt x="1809661" y="1686090"/>
                </a:lnTo>
                <a:lnTo>
                  <a:pt x="1816747" y="1650644"/>
                </a:lnTo>
                <a:lnTo>
                  <a:pt x="1816747" y="0"/>
                </a:lnTo>
                <a:close/>
              </a:path>
            </a:pathLst>
          </a:custGeom>
          <a:solidFill>
            <a:srgbClr val="D7E4BD"/>
          </a:solidFill>
        </p:spPr>
        <p:txBody>
          <a:bodyPr wrap="square" lIns="0" tIns="0" rIns="0" bIns="0" rtlCol="0"/>
          <a:lstStyle/>
          <a:p>
            <a:endParaRPr/>
          </a:p>
        </p:txBody>
      </p:sp>
      <p:sp>
        <p:nvSpPr>
          <p:cNvPr id="6" name="object 6"/>
          <p:cNvSpPr/>
          <p:nvPr/>
        </p:nvSpPr>
        <p:spPr>
          <a:xfrm>
            <a:off x="1145113" y="4010498"/>
            <a:ext cx="1817370" cy="641985"/>
          </a:xfrm>
          <a:custGeom>
            <a:avLst/>
            <a:gdLst/>
            <a:ahLst/>
            <a:cxnLst/>
            <a:rect l="l" t="t" r="r" b="b"/>
            <a:pathLst>
              <a:path w="1817370" h="641985">
                <a:moveTo>
                  <a:pt x="1724621" y="0"/>
                </a:moveTo>
                <a:lnTo>
                  <a:pt x="92760" y="0"/>
                </a:lnTo>
                <a:lnTo>
                  <a:pt x="56692" y="7327"/>
                </a:lnTo>
                <a:lnTo>
                  <a:pt x="27050" y="26885"/>
                </a:lnTo>
                <a:lnTo>
                  <a:pt x="7721" y="56222"/>
                </a:lnTo>
                <a:lnTo>
                  <a:pt x="0" y="91668"/>
                </a:lnTo>
                <a:lnTo>
                  <a:pt x="0" y="641680"/>
                </a:lnTo>
                <a:lnTo>
                  <a:pt x="1816747" y="641680"/>
                </a:lnTo>
                <a:lnTo>
                  <a:pt x="1816747" y="91668"/>
                </a:lnTo>
                <a:lnTo>
                  <a:pt x="1809661" y="56222"/>
                </a:lnTo>
                <a:lnTo>
                  <a:pt x="1789683" y="26885"/>
                </a:lnTo>
                <a:lnTo>
                  <a:pt x="1760702" y="7327"/>
                </a:lnTo>
                <a:lnTo>
                  <a:pt x="1724621" y="0"/>
                </a:lnTo>
                <a:close/>
              </a:path>
            </a:pathLst>
          </a:custGeom>
          <a:solidFill>
            <a:srgbClr val="D7E4BD"/>
          </a:solidFill>
        </p:spPr>
        <p:txBody>
          <a:bodyPr wrap="square" lIns="0" tIns="0" rIns="0" bIns="0" rtlCol="0"/>
          <a:lstStyle/>
          <a:p>
            <a:endParaRPr/>
          </a:p>
        </p:txBody>
      </p:sp>
      <p:sp>
        <p:nvSpPr>
          <p:cNvPr id="7" name="object 7"/>
          <p:cNvSpPr/>
          <p:nvPr/>
        </p:nvSpPr>
        <p:spPr>
          <a:xfrm>
            <a:off x="1157998" y="4020887"/>
            <a:ext cx="1791335" cy="636270"/>
          </a:xfrm>
          <a:custGeom>
            <a:avLst/>
            <a:gdLst/>
            <a:ahLst/>
            <a:cxnLst/>
            <a:rect l="l" t="t" r="r" b="b"/>
            <a:pathLst>
              <a:path w="1791335" h="636270">
                <a:moveTo>
                  <a:pt x="1790979" y="636181"/>
                </a:moveTo>
                <a:lnTo>
                  <a:pt x="1790979" y="91059"/>
                </a:lnTo>
                <a:lnTo>
                  <a:pt x="1783892" y="55613"/>
                </a:lnTo>
                <a:lnTo>
                  <a:pt x="1764563" y="26885"/>
                </a:lnTo>
                <a:lnTo>
                  <a:pt x="1735569" y="7340"/>
                </a:lnTo>
                <a:lnTo>
                  <a:pt x="1700136" y="0"/>
                </a:lnTo>
                <a:lnTo>
                  <a:pt x="91478" y="0"/>
                </a:lnTo>
                <a:lnTo>
                  <a:pt x="56045" y="7340"/>
                </a:lnTo>
                <a:lnTo>
                  <a:pt x="27050" y="26885"/>
                </a:lnTo>
                <a:lnTo>
                  <a:pt x="7721" y="55613"/>
                </a:lnTo>
                <a:lnTo>
                  <a:pt x="0" y="91059"/>
                </a:lnTo>
                <a:lnTo>
                  <a:pt x="0" y="636181"/>
                </a:lnTo>
              </a:path>
            </a:pathLst>
          </a:custGeom>
          <a:ln w="116585">
            <a:solidFill>
              <a:srgbClr val="C3D69B"/>
            </a:solidFill>
          </a:ln>
        </p:spPr>
        <p:txBody>
          <a:bodyPr wrap="square" lIns="0" tIns="0" rIns="0" bIns="0" rtlCol="0"/>
          <a:lstStyle/>
          <a:p>
            <a:endParaRPr/>
          </a:p>
        </p:txBody>
      </p:sp>
      <p:sp>
        <p:nvSpPr>
          <p:cNvPr id="8" name="object 8"/>
          <p:cNvSpPr/>
          <p:nvPr/>
        </p:nvSpPr>
        <p:spPr>
          <a:xfrm>
            <a:off x="1157998" y="4657068"/>
            <a:ext cx="1791335" cy="1727200"/>
          </a:xfrm>
          <a:custGeom>
            <a:avLst/>
            <a:gdLst/>
            <a:ahLst/>
            <a:cxnLst/>
            <a:rect l="l" t="t" r="r" b="b"/>
            <a:pathLst>
              <a:path w="1791335" h="1727200">
                <a:moveTo>
                  <a:pt x="0" y="0"/>
                </a:moveTo>
                <a:lnTo>
                  <a:pt x="0" y="1635975"/>
                </a:lnTo>
                <a:lnTo>
                  <a:pt x="7721" y="1671421"/>
                </a:lnTo>
                <a:lnTo>
                  <a:pt x="27050" y="1700149"/>
                </a:lnTo>
                <a:lnTo>
                  <a:pt x="56045" y="1719707"/>
                </a:lnTo>
                <a:lnTo>
                  <a:pt x="91478" y="1727034"/>
                </a:lnTo>
                <a:lnTo>
                  <a:pt x="1700136" y="1727034"/>
                </a:lnTo>
                <a:lnTo>
                  <a:pt x="1735569" y="1719707"/>
                </a:lnTo>
                <a:lnTo>
                  <a:pt x="1764563" y="1700149"/>
                </a:lnTo>
                <a:lnTo>
                  <a:pt x="1783892" y="1671421"/>
                </a:lnTo>
                <a:lnTo>
                  <a:pt x="1790979" y="1635975"/>
                </a:lnTo>
                <a:lnTo>
                  <a:pt x="1790979" y="0"/>
                </a:lnTo>
              </a:path>
            </a:pathLst>
          </a:custGeom>
          <a:ln w="116585">
            <a:solidFill>
              <a:srgbClr val="C3D69B"/>
            </a:solidFill>
          </a:ln>
        </p:spPr>
        <p:txBody>
          <a:bodyPr wrap="square" lIns="0" tIns="0" rIns="0" bIns="0" rtlCol="0"/>
          <a:lstStyle/>
          <a:p>
            <a:endParaRPr/>
          </a:p>
        </p:txBody>
      </p:sp>
      <p:sp>
        <p:nvSpPr>
          <p:cNvPr id="9" name="object 9"/>
          <p:cNvSpPr/>
          <p:nvPr/>
        </p:nvSpPr>
        <p:spPr>
          <a:xfrm>
            <a:off x="1722348" y="5943485"/>
            <a:ext cx="299720" cy="214629"/>
          </a:xfrm>
          <a:custGeom>
            <a:avLst/>
            <a:gdLst/>
            <a:ahLst/>
            <a:cxnLst/>
            <a:rect l="l" t="t" r="r" b="b"/>
            <a:pathLst>
              <a:path w="299719" h="214629">
                <a:moveTo>
                  <a:pt x="299567" y="0"/>
                </a:moveTo>
                <a:lnTo>
                  <a:pt x="0" y="0"/>
                </a:lnTo>
                <a:lnTo>
                  <a:pt x="0" y="214503"/>
                </a:lnTo>
                <a:lnTo>
                  <a:pt x="299567" y="214503"/>
                </a:lnTo>
                <a:lnTo>
                  <a:pt x="299567" y="0"/>
                </a:lnTo>
                <a:close/>
              </a:path>
            </a:pathLst>
          </a:custGeom>
          <a:solidFill>
            <a:srgbClr val="C3D69B"/>
          </a:solidFill>
        </p:spPr>
        <p:txBody>
          <a:bodyPr wrap="square" lIns="0" tIns="0" rIns="0" bIns="0" rtlCol="0"/>
          <a:lstStyle/>
          <a:p>
            <a:endParaRPr/>
          </a:p>
        </p:txBody>
      </p:sp>
      <p:sp>
        <p:nvSpPr>
          <p:cNvPr id="10" name="object 10"/>
          <p:cNvSpPr/>
          <p:nvPr/>
        </p:nvSpPr>
        <p:spPr>
          <a:xfrm>
            <a:off x="1722348" y="5133746"/>
            <a:ext cx="299720" cy="198120"/>
          </a:xfrm>
          <a:custGeom>
            <a:avLst/>
            <a:gdLst/>
            <a:ahLst/>
            <a:cxnLst/>
            <a:rect l="l" t="t" r="r" b="b"/>
            <a:pathLst>
              <a:path w="299719" h="198120">
                <a:moveTo>
                  <a:pt x="299567" y="0"/>
                </a:moveTo>
                <a:lnTo>
                  <a:pt x="0" y="0"/>
                </a:lnTo>
                <a:lnTo>
                  <a:pt x="0" y="198005"/>
                </a:lnTo>
                <a:lnTo>
                  <a:pt x="299567" y="198005"/>
                </a:lnTo>
                <a:lnTo>
                  <a:pt x="299567" y="0"/>
                </a:lnTo>
                <a:close/>
              </a:path>
            </a:pathLst>
          </a:custGeom>
          <a:solidFill>
            <a:srgbClr val="C3D69B"/>
          </a:solidFill>
        </p:spPr>
        <p:txBody>
          <a:bodyPr wrap="square" lIns="0" tIns="0" rIns="0" bIns="0" rtlCol="0"/>
          <a:lstStyle/>
          <a:p>
            <a:endParaRPr/>
          </a:p>
        </p:txBody>
      </p:sp>
      <p:sp>
        <p:nvSpPr>
          <p:cNvPr id="11" name="object 11"/>
          <p:cNvSpPr/>
          <p:nvPr/>
        </p:nvSpPr>
        <p:spPr>
          <a:xfrm>
            <a:off x="2088273" y="5943485"/>
            <a:ext cx="299720" cy="214629"/>
          </a:xfrm>
          <a:custGeom>
            <a:avLst/>
            <a:gdLst/>
            <a:ahLst/>
            <a:cxnLst/>
            <a:rect l="l" t="t" r="r" b="b"/>
            <a:pathLst>
              <a:path w="299719" h="214629">
                <a:moveTo>
                  <a:pt x="299567" y="0"/>
                </a:moveTo>
                <a:lnTo>
                  <a:pt x="0" y="0"/>
                </a:lnTo>
                <a:lnTo>
                  <a:pt x="0" y="214503"/>
                </a:lnTo>
                <a:lnTo>
                  <a:pt x="299567" y="214503"/>
                </a:lnTo>
                <a:lnTo>
                  <a:pt x="299567" y="0"/>
                </a:lnTo>
                <a:close/>
              </a:path>
            </a:pathLst>
          </a:custGeom>
          <a:solidFill>
            <a:srgbClr val="C3D69B"/>
          </a:solidFill>
        </p:spPr>
        <p:txBody>
          <a:bodyPr wrap="square" lIns="0" tIns="0" rIns="0" bIns="0" rtlCol="0"/>
          <a:lstStyle/>
          <a:p>
            <a:endParaRPr/>
          </a:p>
        </p:txBody>
      </p:sp>
      <p:sp>
        <p:nvSpPr>
          <p:cNvPr id="12" name="object 12"/>
          <p:cNvSpPr/>
          <p:nvPr/>
        </p:nvSpPr>
        <p:spPr>
          <a:xfrm>
            <a:off x="2088273" y="5133746"/>
            <a:ext cx="299720" cy="198120"/>
          </a:xfrm>
          <a:custGeom>
            <a:avLst/>
            <a:gdLst/>
            <a:ahLst/>
            <a:cxnLst/>
            <a:rect l="l" t="t" r="r" b="b"/>
            <a:pathLst>
              <a:path w="299719" h="198120">
                <a:moveTo>
                  <a:pt x="299567" y="0"/>
                </a:moveTo>
                <a:lnTo>
                  <a:pt x="0" y="0"/>
                </a:lnTo>
                <a:lnTo>
                  <a:pt x="0" y="198005"/>
                </a:lnTo>
                <a:lnTo>
                  <a:pt x="299567" y="198005"/>
                </a:lnTo>
                <a:lnTo>
                  <a:pt x="299567" y="0"/>
                </a:lnTo>
                <a:close/>
              </a:path>
            </a:pathLst>
          </a:custGeom>
          <a:solidFill>
            <a:srgbClr val="C3D69B"/>
          </a:solidFill>
        </p:spPr>
        <p:txBody>
          <a:bodyPr wrap="square" lIns="0" tIns="0" rIns="0" bIns="0" rtlCol="0"/>
          <a:lstStyle/>
          <a:p>
            <a:endParaRPr/>
          </a:p>
        </p:txBody>
      </p:sp>
      <p:sp>
        <p:nvSpPr>
          <p:cNvPr id="13" name="object 13"/>
          <p:cNvSpPr/>
          <p:nvPr/>
        </p:nvSpPr>
        <p:spPr>
          <a:xfrm>
            <a:off x="2454846" y="5678868"/>
            <a:ext cx="299720" cy="215265"/>
          </a:xfrm>
          <a:custGeom>
            <a:avLst/>
            <a:gdLst/>
            <a:ahLst/>
            <a:cxnLst/>
            <a:rect l="l" t="t" r="r" b="b"/>
            <a:pathLst>
              <a:path w="299719" h="215264">
                <a:moveTo>
                  <a:pt x="299567" y="0"/>
                </a:moveTo>
                <a:lnTo>
                  <a:pt x="0" y="0"/>
                </a:lnTo>
                <a:lnTo>
                  <a:pt x="0" y="215112"/>
                </a:lnTo>
                <a:lnTo>
                  <a:pt x="299567" y="215112"/>
                </a:lnTo>
                <a:lnTo>
                  <a:pt x="299567" y="0"/>
                </a:lnTo>
                <a:close/>
              </a:path>
            </a:pathLst>
          </a:custGeom>
          <a:solidFill>
            <a:srgbClr val="C3D69B"/>
          </a:solidFill>
        </p:spPr>
        <p:txBody>
          <a:bodyPr wrap="square" lIns="0" tIns="0" rIns="0" bIns="0" rtlCol="0"/>
          <a:lstStyle/>
          <a:p>
            <a:endParaRPr/>
          </a:p>
        </p:txBody>
      </p:sp>
      <p:sp>
        <p:nvSpPr>
          <p:cNvPr id="14" name="object 14"/>
          <p:cNvSpPr/>
          <p:nvPr/>
        </p:nvSpPr>
        <p:spPr>
          <a:xfrm>
            <a:off x="3044329" y="6198870"/>
            <a:ext cx="2896235" cy="679450"/>
          </a:xfrm>
          <a:custGeom>
            <a:avLst/>
            <a:gdLst/>
            <a:ahLst/>
            <a:cxnLst/>
            <a:rect l="l" t="t" r="r" b="b"/>
            <a:pathLst>
              <a:path w="2896235" h="679450">
                <a:moveTo>
                  <a:pt x="0" y="679449"/>
                </a:moveTo>
                <a:lnTo>
                  <a:pt x="2895854" y="679449"/>
                </a:lnTo>
                <a:lnTo>
                  <a:pt x="2895854" y="0"/>
                </a:lnTo>
                <a:lnTo>
                  <a:pt x="0" y="0"/>
                </a:lnTo>
                <a:lnTo>
                  <a:pt x="0" y="679449"/>
                </a:lnTo>
                <a:close/>
              </a:path>
            </a:pathLst>
          </a:custGeom>
          <a:solidFill>
            <a:srgbClr val="C3D69B"/>
          </a:solidFill>
        </p:spPr>
        <p:txBody>
          <a:bodyPr wrap="square" lIns="0" tIns="0" rIns="0" bIns="0" rtlCol="0"/>
          <a:lstStyle/>
          <a:p>
            <a:endParaRPr/>
          </a:p>
        </p:txBody>
      </p:sp>
      <p:sp>
        <p:nvSpPr>
          <p:cNvPr id="15" name="object 15"/>
          <p:cNvSpPr/>
          <p:nvPr/>
        </p:nvSpPr>
        <p:spPr>
          <a:xfrm>
            <a:off x="3044329" y="5454650"/>
            <a:ext cx="249554" cy="744220"/>
          </a:xfrm>
          <a:custGeom>
            <a:avLst/>
            <a:gdLst/>
            <a:ahLst/>
            <a:cxnLst/>
            <a:rect l="l" t="t" r="r" b="b"/>
            <a:pathLst>
              <a:path w="249554" h="744220">
                <a:moveTo>
                  <a:pt x="0" y="744219"/>
                </a:moveTo>
                <a:lnTo>
                  <a:pt x="249313" y="744219"/>
                </a:lnTo>
                <a:lnTo>
                  <a:pt x="249313" y="0"/>
                </a:lnTo>
                <a:lnTo>
                  <a:pt x="0" y="0"/>
                </a:lnTo>
                <a:lnTo>
                  <a:pt x="0" y="744219"/>
                </a:lnTo>
                <a:close/>
              </a:path>
            </a:pathLst>
          </a:custGeom>
          <a:solidFill>
            <a:srgbClr val="C3D69B"/>
          </a:solidFill>
        </p:spPr>
        <p:txBody>
          <a:bodyPr wrap="square" lIns="0" tIns="0" rIns="0" bIns="0" rtlCol="0"/>
          <a:lstStyle/>
          <a:p>
            <a:endParaRPr/>
          </a:p>
        </p:txBody>
      </p:sp>
      <p:sp>
        <p:nvSpPr>
          <p:cNvPr id="16" name="object 16"/>
          <p:cNvSpPr/>
          <p:nvPr/>
        </p:nvSpPr>
        <p:spPr>
          <a:xfrm>
            <a:off x="3871531" y="5268188"/>
            <a:ext cx="2068830" cy="930275"/>
          </a:xfrm>
          <a:custGeom>
            <a:avLst/>
            <a:gdLst/>
            <a:ahLst/>
            <a:cxnLst/>
            <a:rect l="l" t="t" r="r" b="b"/>
            <a:pathLst>
              <a:path w="2068829" h="930275">
                <a:moveTo>
                  <a:pt x="2068652" y="0"/>
                </a:moveTo>
                <a:lnTo>
                  <a:pt x="0" y="0"/>
                </a:lnTo>
                <a:lnTo>
                  <a:pt x="0" y="930135"/>
                </a:lnTo>
                <a:lnTo>
                  <a:pt x="2068652" y="930135"/>
                </a:lnTo>
                <a:lnTo>
                  <a:pt x="2068652" y="0"/>
                </a:lnTo>
                <a:close/>
              </a:path>
            </a:pathLst>
          </a:custGeom>
          <a:solidFill>
            <a:srgbClr val="C3D69B"/>
          </a:solidFill>
        </p:spPr>
        <p:txBody>
          <a:bodyPr wrap="square" lIns="0" tIns="0" rIns="0" bIns="0" rtlCol="0"/>
          <a:lstStyle/>
          <a:p>
            <a:endParaRPr/>
          </a:p>
        </p:txBody>
      </p:sp>
      <p:sp>
        <p:nvSpPr>
          <p:cNvPr id="17" name="object 17"/>
          <p:cNvSpPr/>
          <p:nvPr/>
        </p:nvSpPr>
        <p:spPr>
          <a:xfrm>
            <a:off x="3044325" y="4912516"/>
            <a:ext cx="2896235" cy="307340"/>
          </a:xfrm>
          <a:custGeom>
            <a:avLst/>
            <a:gdLst/>
            <a:ahLst/>
            <a:cxnLst/>
            <a:rect l="l" t="t" r="r" b="b"/>
            <a:pathLst>
              <a:path w="2896235" h="307339">
                <a:moveTo>
                  <a:pt x="2895854" y="0"/>
                </a:moveTo>
                <a:lnTo>
                  <a:pt x="0" y="0"/>
                </a:lnTo>
                <a:lnTo>
                  <a:pt x="0" y="306781"/>
                </a:lnTo>
                <a:lnTo>
                  <a:pt x="2895854" y="306781"/>
                </a:lnTo>
                <a:lnTo>
                  <a:pt x="2895854" y="218173"/>
                </a:lnTo>
                <a:lnTo>
                  <a:pt x="2323122" y="218173"/>
                </a:lnTo>
                <a:lnTo>
                  <a:pt x="2300579" y="213893"/>
                </a:lnTo>
                <a:lnTo>
                  <a:pt x="2281250" y="201053"/>
                </a:lnTo>
                <a:lnTo>
                  <a:pt x="2269007" y="182727"/>
                </a:lnTo>
                <a:lnTo>
                  <a:pt x="2263851" y="159499"/>
                </a:lnTo>
                <a:lnTo>
                  <a:pt x="2269007" y="136893"/>
                </a:lnTo>
                <a:lnTo>
                  <a:pt x="2281250" y="117944"/>
                </a:lnTo>
                <a:lnTo>
                  <a:pt x="2300579" y="105727"/>
                </a:lnTo>
                <a:lnTo>
                  <a:pt x="2323122" y="100838"/>
                </a:lnTo>
                <a:lnTo>
                  <a:pt x="2895854" y="100838"/>
                </a:lnTo>
                <a:lnTo>
                  <a:pt x="2895854" y="0"/>
                </a:lnTo>
                <a:close/>
              </a:path>
              <a:path w="2896235" h="307339">
                <a:moveTo>
                  <a:pt x="2490622" y="100838"/>
                </a:moveTo>
                <a:lnTo>
                  <a:pt x="2323122" y="100838"/>
                </a:lnTo>
                <a:lnTo>
                  <a:pt x="2346312" y="105727"/>
                </a:lnTo>
                <a:lnTo>
                  <a:pt x="2365006" y="117944"/>
                </a:lnTo>
                <a:lnTo>
                  <a:pt x="2377884" y="136893"/>
                </a:lnTo>
                <a:lnTo>
                  <a:pt x="2382393" y="159499"/>
                </a:lnTo>
                <a:lnTo>
                  <a:pt x="2377884" y="182727"/>
                </a:lnTo>
                <a:lnTo>
                  <a:pt x="2365006" y="201053"/>
                </a:lnTo>
                <a:lnTo>
                  <a:pt x="2346312" y="213893"/>
                </a:lnTo>
                <a:lnTo>
                  <a:pt x="2323122" y="218173"/>
                </a:lnTo>
                <a:lnTo>
                  <a:pt x="2490622" y="218173"/>
                </a:lnTo>
                <a:lnTo>
                  <a:pt x="2467432" y="213893"/>
                </a:lnTo>
                <a:lnTo>
                  <a:pt x="2448750" y="201053"/>
                </a:lnTo>
                <a:lnTo>
                  <a:pt x="2436507" y="182727"/>
                </a:lnTo>
                <a:lnTo>
                  <a:pt x="2431351" y="159499"/>
                </a:lnTo>
                <a:lnTo>
                  <a:pt x="2436507" y="136893"/>
                </a:lnTo>
                <a:lnTo>
                  <a:pt x="2448750" y="117944"/>
                </a:lnTo>
                <a:lnTo>
                  <a:pt x="2467432" y="105727"/>
                </a:lnTo>
                <a:lnTo>
                  <a:pt x="2490622" y="100838"/>
                </a:lnTo>
                <a:close/>
              </a:path>
              <a:path w="2896235" h="307339">
                <a:moveTo>
                  <a:pt x="2651683" y="100838"/>
                </a:moveTo>
                <a:lnTo>
                  <a:pt x="2490622" y="100838"/>
                </a:lnTo>
                <a:lnTo>
                  <a:pt x="2513177" y="105727"/>
                </a:lnTo>
                <a:lnTo>
                  <a:pt x="2532507" y="117944"/>
                </a:lnTo>
                <a:lnTo>
                  <a:pt x="2544749" y="136893"/>
                </a:lnTo>
                <a:lnTo>
                  <a:pt x="2549258" y="159499"/>
                </a:lnTo>
                <a:lnTo>
                  <a:pt x="2544749" y="182727"/>
                </a:lnTo>
                <a:lnTo>
                  <a:pt x="2532507" y="201053"/>
                </a:lnTo>
                <a:lnTo>
                  <a:pt x="2513177" y="213893"/>
                </a:lnTo>
                <a:lnTo>
                  <a:pt x="2490622" y="218173"/>
                </a:lnTo>
                <a:lnTo>
                  <a:pt x="2651683" y="218173"/>
                </a:lnTo>
                <a:lnTo>
                  <a:pt x="2628493" y="213893"/>
                </a:lnTo>
                <a:lnTo>
                  <a:pt x="2609811" y="201053"/>
                </a:lnTo>
                <a:lnTo>
                  <a:pt x="2596921" y="182727"/>
                </a:lnTo>
                <a:lnTo>
                  <a:pt x="2592412" y="159499"/>
                </a:lnTo>
                <a:lnTo>
                  <a:pt x="2596921" y="136893"/>
                </a:lnTo>
                <a:lnTo>
                  <a:pt x="2609811" y="117944"/>
                </a:lnTo>
                <a:lnTo>
                  <a:pt x="2628493" y="105727"/>
                </a:lnTo>
                <a:lnTo>
                  <a:pt x="2651683" y="100838"/>
                </a:lnTo>
                <a:close/>
              </a:path>
              <a:path w="2896235" h="307339">
                <a:moveTo>
                  <a:pt x="2895854" y="100838"/>
                </a:moveTo>
                <a:lnTo>
                  <a:pt x="2651683" y="100838"/>
                </a:lnTo>
                <a:lnTo>
                  <a:pt x="2674874" y="105727"/>
                </a:lnTo>
                <a:lnTo>
                  <a:pt x="2693568" y="117944"/>
                </a:lnTo>
                <a:lnTo>
                  <a:pt x="2705798" y="136893"/>
                </a:lnTo>
                <a:lnTo>
                  <a:pt x="2710954" y="159499"/>
                </a:lnTo>
                <a:lnTo>
                  <a:pt x="2705798" y="182727"/>
                </a:lnTo>
                <a:lnTo>
                  <a:pt x="2693568" y="201053"/>
                </a:lnTo>
                <a:lnTo>
                  <a:pt x="2674874" y="213893"/>
                </a:lnTo>
                <a:lnTo>
                  <a:pt x="2651683" y="218173"/>
                </a:lnTo>
                <a:lnTo>
                  <a:pt x="2895854" y="218173"/>
                </a:lnTo>
                <a:lnTo>
                  <a:pt x="2895854" y="100838"/>
                </a:lnTo>
                <a:close/>
              </a:path>
            </a:pathLst>
          </a:custGeom>
          <a:solidFill>
            <a:srgbClr val="D7E4BD"/>
          </a:solidFill>
        </p:spPr>
        <p:txBody>
          <a:bodyPr wrap="square" lIns="0" tIns="0" rIns="0" bIns="0" rtlCol="0"/>
          <a:lstStyle/>
          <a:p>
            <a:endParaRPr/>
          </a:p>
        </p:txBody>
      </p:sp>
      <p:sp>
        <p:nvSpPr>
          <p:cNvPr id="18" name="object 18"/>
          <p:cNvSpPr/>
          <p:nvPr/>
        </p:nvSpPr>
        <p:spPr>
          <a:xfrm>
            <a:off x="3293643" y="5454586"/>
            <a:ext cx="578485" cy="744220"/>
          </a:xfrm>
          <a:custGeom>
            <a:avLst/>
            <a:gdLst/>
            <a:ahLst/>
            <a:cxnLst/>
            <a:rect l="l" t="t" r="r" b="b"/>
            <a:pathLst>
              <a:path w="578485" h="744220">
                <a:moveTo>
                  <a:pt x="0" y="0"/>
                </a:moveTo>
                <a:lnTo>
                  <a:pt x="577888" y="0"/>
                </a:lnTo>
                <a:lnTo>
                  <a:pt x="577888" y="743737"/>
                </a:lnTo>
                <a:lnTo>
                  <a:pt x="0" y="743737"/>
                </a:lnTo>
                <a:lnTo>
                  <a:pt x="0" y="0"/>
                </a:lnTo>
                <a:close/>
              </a:path>
            </a:pathLst>
          </a:custGeom>
          <a:solidFill>
            <a:srgbClr val="D7E4BD"/>
          </a:solidFill>
        </p:spPr>
        <p:txBody>
          <a:bodyPr wrap="square" lIns="0" tIns="0" rIns="0" bIns="0" rtlCol="0"/>
          <a:lstStyle/>
          <a:p>
            <a:endParaRPr/>
          </a:p>
        </p:txBody>
      </p:sp>
      <p:sp>
        <p:nvSpPr>
          <p:cNvPr id="19" name="object 19"/>
          <p:cNvSpPr/>
          <p:nvPr/>
        </p:nvSpPr>
        <p:spPr>
          <a:xfrm>
            <a:off x="3054630" y="4921067"/>
            <a:ext cx="2875280" cy="1949450"/>
          </a:xfrm>
          <a:custGeom>
            <a:avLst/>
            <a:gdLst/>
            <a:ahLst/>
            <a:cxnLst/>
            <a:rect l="l" t="t" r="r" b="b"/>
            <a:pathLst>
              <a:path w="2875279" h="1949450">
                <a:moveTo>
                  <a:pt x="2875241" y="303733"/>
                </a:moveTo>
                <a:lnTo>
                  <a:pt x="2875241" y="1948878"/>
                </a:lnTo>
                <a:lnTo>
                  <a:pt x="0" y="1948878"/>
                </a:lnTo>
                <a:lnTo>
                  <a:pt x="0" y="303733"/>
                </a:lnTo>
                <a:lnTo>
                  <a:pt x="0" y="0"/>
                </a:lnTo>
                <a:lnTo>
                  <a:pt x="2875241" y="0"/>
                </a:lnTo>
                <a:lnTo>
                  <a:pt x="2875241" y="303733"/>
                </a:lnTo>
                <a:close/>
              </a:path>
            </a:pathLst>
          </a:custGeom>
          <a:ln w="91186">
            <a:solidFill>
              <a:srgbClr val="B3C77E"/>
            </a:solidFill>
          </a:ln>
        </p:spPr>
        <p:txBody>
          <a:bodyPr wrap="square" lIns="0" tIns="0" rIns="0" bIns="0" rtlCol="0"/>
          <a:lstStyle/>
          <a:p>
            <a:endParaRPr/>
          </a:p>
        </p:txBody>
      </p:sp>
      <p:sp>
        <p:nvSpPr>
          <p:cNvPr id="20" name="object 20"/>
          <p:cNvSpPr/>
          <p:nvPr/>
        </p:nvSpPr>
        <p:spPr>
          <a:xfrm>
            <a:off x="3054630" y="5224800"/>
            <a:ext cx="2875280" cy="0"/>
          </a:xfrm>
          <a:custGeom>
            <a:avLst/>
            <a:gdLst/>
            <a:ahLst/>
            <a:cxnLst/>
            <a:rect l="l" t="t" r="r" b="b"/>
            <a:pathLst>
              <a:path w="2875279">
                <a:moveTo>
                  <a:pt x="0" y="0"/>
                </a:moveTo>
                <a:lnTo>
                  <a:pt x="2875241" y="0"/>
                </a:lnTo>
              </a:path>
            </a:pathLst>
          </a:custGeom>
          <a:ln w="91186">
            <a:solidFill>
              <a:srgbClr val="B3C77E"/>
            </a:solidFill>
          </a:ln>
        </p:spPr>
        <p:txBody>
          <a:bodyPr wrap="square" lIns="0" tIns="0" rIns="0" bIns="0" rtlCol="0"/>
          <a:lstStyle/>
          <a:p>
            <a:endParaRPr/>
          </a:p>
        </p:txBody>
      </p:sp>
      <p:sp>
        <p:nvSpPr>
          <p:cNvPr id="21" name="object 21"/>
          <p:cNvSpPr/>
          <p:nvPr/>
        </p:nvSpPr>
        <p:spPr>
          <a:xfrm>
            <a:off x="4143396" y="5462527"/>
            <a:ext cx="1584960" cy="0"/>
          </a:xfrm>
          <a:custGeom>
            <a:avLst/>
            <a:gdLst/>
            <a:ahLst/>
            <a:cxnLst/>
            <a:rect l="l" t="t" r="r" b="b"/>
            <a:pathLst>
              <a:path w="1584960">
                <a:moveTo>
                  <a:pt x="0" y="0"/>
                </a:moveTo>
                <a:lnTo>
                  <a:pt x="1584833" y="0"/>
                </a:lnTo>
              </a:path>
            </a:pathLst>
          </a:custGeom>
          <a:ln w="91186">
            <a:solidFill>
              <a:srgbClr val="D7E4BD"/>
            </a:solidFill>
          </a:ln>
        </p:spPr>
        <p:txBody>
          <a:bodyPr wrap="square" lIns="0" tIns="0" rIns="0" bIns="0" rtlCol="0"/>
          <a:lstStyle/>
          <a:p>
            <a:endParaRPr/>
          </a:p>
        </p:txBody>
      </p:sp>
      <p:sp>
        <p:nvSpPr>
          <p:cNvPr id="22" name="object 22"/>
          <p:cNvSpPr/>
          <p:nvPr/>
        </p:nvSpPr>
        <p:spPr>
          <a:xfrm>
            <a:off x="4143396" y="5632415"/>
            <a:ext cx="1584960" cy="0"/>
          </a:xfrm>
          <a:custGeom>
            <a:avLst/>
            <a:gdLst/>
            <a:ahLst/>
            <a:cxnLst/>
            <a:rect l="l" t="t" r="r" b="b"/>
            <a:pathLst>
              <a:path w="1584960">
                <a:moveTo>
                  <a:pt x="0" y="0"/>
                </a:moveTo>
                <a:lnTo>
                  <a:pt x="1584833" y="0"/>
                </a:lnTo>
              </a:path>
            </a:pathLst>
          </a:custGeom>
          <a:ln w="91186">
            <a:solidFill>
              <a:srgbClr val="D7E4BD"/>
            </a:solidFill>
          </a:ln>
        </p:spPr>
        <p:txBody>
          <a:bodyPr wrap="square" lIns="0" tIns="0" rIns="0" bIns="0" rtlCol="0"/>
          <a:lstStyle/>
          <a:p>
            <a:endParaRPr/>
          </a:p>
        </p:txBody>
      </p:sp>
      <p:sp>
        <p:nvSpPr>
          <p:cNvPr id="23" name="object 23"/>
          <p:cNvSpPr/>
          <p:nvPr/>
        </p:nvSpPr>
        <p:spPr>
          <a:xfrm>
            <a:off x="4143396" y="5818204"/>
            <a:ext cx="1584960" cy="0"/>
          </a:xfrm>
          <a:custGeom>
            <a:avLst/>
            <a:gdLst/>
            <a:ahLst/>
            <a:cxnLst/>
            <a:rect l="l" t="t" r="r" b="b"/>
            <a:pathLst>
              <a:path w="1584960">
                <a:moveTo>
                  <a:pt x="0" y="0"/>
                </a:moveTo>
                <a:lnTo>
                  <a:pt x="1584833" y="0"/>
                </a:lnTo>
              </a:path>
            </a:pathLst>
          </a:custGeom>
          <a:ln w="91186">
            <a:solidFill>
              <a:srgbClr val="D7E4BD"/>
            </a:solidFill>
          </a:ln>
        </p:spPr>
        <p:txBody>
          <a:bodyPr wrap="square" lIns="0" tIns="0" rIns="0" bIns="0" rtlCol="0"/>
          <a:lstStyle/>
          <a:p>
            <a:endParaRPr/>
          </a:p>
        </p:txBody>
      </p:sp>
      <p:sp>
        <p:nvSpPr>
          <p:cNvPr id="24" name="object 24"/>
          <p:cNvSpPr/>
          <p:nvPr/>
        </p:nvSpPr>
        <p:spPr>
          <a:xfrm>
            <a:off x="4143396" y="6003979"/>
            <a:ext cx="1584960" cy="0"/>
          </a:xfrm>
          <a:custGeom>
            <a:avLst/>
            <a:gdLst/>
            <a:ahLst/>
            <a:cxnLst/>
            <a:rect l="l" t="t" r="r" b="b"/>
            <a:pathLst>
              <a:path w="1584960">
                <a:moveTo>
                  <a:pt x="0" y="0"/>
                </a:moveTo>
                <a:lnTo>
                  <a:pt x="1584833" y="0"/>
                </a:lnTo>
              </a:path>
            </a:pathLst>
          </a:custGeom>
          <a:ln w="91186">
            <a:solidFill>
              <a:srgbClr val="D7E4BD"/>
            </a:solidFill>
          </a:ln>
        </p:spPr>
        <p:txBody>
          <a:bodyPr wrap="square" lIns="0" tIns="0" rIns="0" bIns="0" rtlCol="0"/>
          <a:lstStyle/>
          <a:p>
            <a:endParaRPr/>
          </a:p>
        </p:txBody>
      </p:sp>
      <p:sp>
        <p:nvSpPr>
          <p:cNvPr id="25" name="object 25"/>
          <p:cNvSpPr/>
          <p:nvPr/>
        </p:nvSpPr>
        <p:spPr>
          <a:xfrm>
            <a:off x="4143396" y="6189767"/>
            <a:ext cx="1584960" cy="0"/>
          </a:xfrm>
          <a:custGeom>
            <a:avLst/>
            <a:gdLst/>
            <a:ahLst/>
            <a:cxnLst/>
            <a:rect l="l" t="t" r="r" b="b"/>
            <a:pathLst>
              <a:path w="1584960">
                <a:moveTo>
                  <a:pt x="0" y="0"/>
                </a:moveTo>
                <a:lnTo>
                  <a:pt x="1584833" y="0"/>
                </a:lnTo>
              </a:path>
            </a:pathLst>
          </a:custGeom>
          <a:ln w="91186">
            <a:solidFill>
              <a:srgbClr val="D7E4BD"/>
            </a:solidFill>
          </a:ln>
        </p:spPr>
        <p:txBody>
          <a:bodyPr wrap="square" lIns="0" tIns="0" rIns="0" bIns="0" rtlCol="0"/>
          <a:lstStyle/>
          <a:p>
            <a:endParaRPr/>
          </a:p>
        </p:txBody>
      </p:sp>
      <p:sp>
        <p:nvSpPr>
          <p:cNvPr id="26" name="object 26"/>
          <p:cNvSpPr/>
          <p:nvPr/>
        </p:nvSpPr>
        <p:spPr>
          <a:xfrm>
            <a:off x="3303951" y="6375543"/>
            <a:ext cx="2424430" cy="0"/>
          </a:xfrm>
          <a:custGeom>
            <a:avLst/>
            <a:gdLst/>
            <a:ahLst/>
            <a:cxnLst/>
            <a:rect l="l" t="t" r="r" b="b"/>
            <a:pathLst>
              <a:path w="2424429">
                <a:moveTo>
                  <a:pt x="0" y="0"/>
                </a:moveTo>
                <a:lnTo>
                  <a:pt x="2424277" y="0"/>
                </a:lnTo>
              </a:path>
            </a:pathLst>
          </a:custGeom>
          <a:ln w="91186">
            <a:solidFill>
              <a:srgbClr val="D7E4BD"/>
            </a:solidFill>
          </a:ln>
        </p:spPr>
        <p:txBody>
          <a:bodyPr wrap="square" lIns="0" tIns="0" rIns="0" bIns="0" rtlCol="0"/>
          <a:lstStyle/>
          <a:p>
            <a:endParaRPr/>
          </a:p>
        </p:txBody>
      </p:sp>
      <p:sp>
        <p:nvSpPr>
          <p:cNvPr id="27" name="object 27"/>
          <p:cNvSpPr/>
          <p:nvPr/>
        </p:nvSpPr>
        <p:spPr>
          <a:xfrm>
            <a:off x="3303951" y="6561332"/>
            <a:ext cx="2424430" cy="0"/>
          </a:xfrm>
          <a:custGeom>
            <a:avLst/>
            <a:gdLst/>
            <a:ahLst/>
            <a:cxnLst/>
            <a:rect l="l" t="t" r="r" b="b"/>
            <a:pathLst>
              <a:path w="2424429">
                <a:moveTo>
                  <a:pt x="0" y="0"/>
                </a:moveTo>
                <a:lnTo>
                  <a:pt x="2424277" y="0"/>
                </a:lnTo>
              </a:path>
            </a:pathLst>
          </a:custGeom>
          <a:ln w="91186">
            <a:solidFill>
              <a:srgbClr val="D7E4BD"/>
            </a:solidFill>
          </a:ln>
        </p:spPr>
        <p:txBody>
          <a:bodyPr wrap="square" lIns="0" tIns="0" rIns="0" bIns="0" rtlCol="0"/>
          <a:lstStyle/>
          <a:p>
            <a:endParaRPr/>
          </a:p>
        </p:txBody>
      </p:sp>
      <p:sp>
        <p:nvSpPr>
          <p:cNvPr id="28" name="object 28"/>
          <p:cNvSpPr/>
          <p:nvPr/>
        </p:nvSpPr>
        <p:spPr>
          <a:xfrm>
            <a:off x="0" y="2658110"/>
            <a:ext cx="7086600" cy="0"/>
          </a:xfrm>
          <a:custGeom>
            <a:avLst/>
            <a:gdLst/>
            <a:ahLst/>
            <a:cxnLst/>
            <a:rect l="l" t="t" r="r" b="b"/>
            <a:pathLst>
              <a:path w="7086600">
                <a:moveTo>
                  <a:pt x="7086600" y="0"/>
                </a:moveTo>
                <a:lnTo>
                  <a:pt x="0" y="0"/>
                </a:lnTo>
              </a:path>
            </a:pathLst>
          </a:custGeom>
          <a:ln w="6350">
            <a:solidFill>
              <a:srgbClr val="FFFFFF"/>
            </a:solidFill>
          </a:ln>
        </p:spPr>
        <p:txBody>
          <a:bodyPr wrap="square" lIns="0" tIns="0" rIns="0" bIns="0" rtlCol="0"/>
          <a:lstStyle/>
          <a:p>
            <a:endParaRPr/>
          </a:p>
        </p:txBody>
      </p:sp>
      <p:sp>
        <p:nvSpPr>
          <p:cNvPr id="29" name="object 29"/>
          <p:cNvSpPr/>
          <p:nvPr/>
        </p:nvSpPr>
        <p:spPr>
          <a:xfrm>
            <a:off x="0" y="1258811"/>
            <a:ext cx="7086600" cy="1350645"/>
          </a:xfrm>
          <a:custGeom>
            <a:avLst/>
            <a:gdLst/>
            <a:ahLst/>
            <a:cxnLst/>
            <a:rect l="l" t="t" r="r" b="b"/>
            <a:pathLst>
              <a:path w="7086600" h="1350645">
                <a:moveTo>
                  <a:pt x="0" y="1350276"/>
                </a:moveTo>
                <a:lnTo>
                  <a:pt x="7086600" y="1350276"/>
                </a:lnTo>
                <a:lnTo>
                  <a:pt x="7086600" y="0"/>
                </a:lnTo>
                <a:lnTo>
                  <a:pt x="0" y="0"/>
                </a:lnTo>
                <a:lnTo>
                  <a:pt x="0" y="1350276"/>
                </a:lnTo>
                <a:close/>
              </a:path>
            </a:pathLst>
          </a:custGeom>
          <a:solidFill>
            <a:srgbClr val="EAF1DD"/>
          </a:solidFill>
        </p:spPr>
        <p:txBody>
          <a:bodyPr wrap="square" lIns="0" tIns="0" rIns="0" bIns="0" rtlCol="0"/>
          <a:lstStyle/>
          <a:p>
            <a:endParaRPr/>
          </a:p>
        </p:txBody>
      </p:sp>
      <p:sp>
        <p:nvSpPr>
          <p:cNvPr id="30" name="object 30"/>
          <p:cNvSpPr txBox="1"/>
          <p:nvPr/>
        </p:nvSpPr>
        <p:spPr>
          <a:xfrm>
            <a:off x="901700" y="1264411"/>
            <a:ext cx="2581275" cy="193675"/>
          </a:xfrm>
          <a:prstGeom prst="rect">
            <a:avLst/>
          </a:prstGeom>
        </p:spPr>
        <p:txBody>
          <a:bodyPr vert="horz" wrap="square" lIns="0" tIns="12700" rIns="0" bIns="0" rtlCol="0">
            <a:spAutoFit/>
          </a:bodyPr>
          <a:lstStyle/>
          <a:p>
            <a:pPr marL="287020" indent="-274955">
              <a:lnSpc>
                <a:spcPct val="100000"/>
              </a:lnSpc>
              <a:spcBef>
                <a:spcPts val="100"/>
              </a:spcBef>
              <a:buFont typeface="Symbol"/>
              <a:buChar char=""/>
              <a:tabLst>
                <a:tab pos="287020" algn="l"/>
                <a:tab pos="287655" algn="l"/>
              </a:tabLst>
            </a:pPr>
            <a:r>
              <a:rPr sz="1100" spc="-5" dirty="0">
                <a:latin typeface="Segoe UI"/>
                <a:cs typeface="Segoe UI"/>
              </a:rPr>
              <a:t>Internal Rate </a:t>
            </a:r>
            <a:r>
              <a:rPr sz="1100" dirty="0">
                <a:latin typeface="Segoe UI"/>
                <a:cs typeface="Segoe UI"/>
              </a:rPr>
              <a:t>of </a:t>
            </a:r>
            <a:r>
              <a:rPr sz="1100" spc="-5" dirty="0">
                <a:latin typeface="Segoe UI"/>
                <a:cs typeface="Segoe UI"/>
              </a:rPr>
              <a:t>Return Method</a:t>
            </a:r>
            <a:r>
              <a:rPr sz="1100" spc="-15" dirty="0">
                <a:latin typeface="Segoe UI"/>
                <a:cs typeface="Segoe UI"/>
              </a:rPr>
              <a:t> </a:t>
            </a:r>
            <a:r>
              <a:rPr sz="1100" spc="-5" dirty="0">
                <a:latin typeface="Segoe UI"/>
                <a:cs typeface="Segoe UI"/>
              </a:rPr>
              <a:t>(IRR):</a:t>
            </a:r>
            <a:endParaRPr sz="1100">
              <a:latin typeface="Segoe UI"/>
              <a:cs typeface="Segoe UI"/>
            </a:endParaRPr>
          </a:p>
        </p:txBody>
      </p:sp>
      <p:sp>
        <p:nvSpPr>
          <p:cNvPr id="31" name="object 31"/>
          <p:cNvSpPr txBox="1"/>
          <p:nvPr/>
        </p:nvSpPr>
        <p:spPr>
          <a:xfrm>
            <a:off x="1163667" y="1594741"/>
            <a:ext cx="2283460" cy="193675"/>
          </a:xfrm>
          <a:prstGeom prst="rect">
            <a:avLst/>
          </a:prstGeom>
        </p:spPr>
        <p:txBody>
          <a:bodyPr vert="horz" wrap="square" lIns="0" tIns="12700" rIns="0" bIns="0" rtlCol="0">
            <a:spAutoFit/>
          </a:bodyPr>
          <a:lstStyle/>
          <a:p>
            <a:pPr marL="38100">
              <a:lnSpc>
                <a:spcPct val="100000"/>
              </a:lnSpc>
              <a:spcBef>
                <a:spcPts val="100"/>
              </a:spcBef>
              <a:tabLst>
                <a:tab pos="675640" algn="l"/>
                <a:tab pos="1638935" algn="l"/>
              </a:tabLst>
            </a:pPr>
            <a:r>
              <a:rPr sz="1100" spc="-5" dirty="0">
                <a:latin typeface="Segoe UI"/>
                <a:cs typeface="Segoe UI"/>
              </a:rPr>
              <a:t>LR</a:t>
            </a:r>
            <a:r>
              <a:rPr sz="1100" spc="-175" dirty="0">
                <a:latin typeface="Segoe UI"/>
                <a:cs typeface="Segoe UI"/>
              </a:rPr>
              <a:t> </a:t>
            </a:r>
            <a:r>
              <a:rPr sz="1100" spc="-5" dirty="0">
                <a:latin typeface="Segoe UI"/>
                <a:cs typeface="Segoe UI"/>
              </a:rPr>
              <a:t>+</a:t>
            </a:r>
            <a:r>
              <a:rPr sz="1650" u="sng" spc="-7" baseline="35353" dirty="0">
                <a:uFill>
                  <a:solidFill>
                    <a:srgbClr val="000000"/>
                  </a:solidFill>
                </a:uFill>
                <a:latin typeface="Segoe UI"/>
                <a:cs typeface="Segoe UI"/>
              </a:rPr>
              <a:t> 	NPV</a:t>
            </a:r>
            <a:r>
              <a:rPr sz="1650" u="sng" spc="-89" baseline="35353" dirty="0">
                <a:uFill>
                  <a:solidFill>
                    <a:srgbClr val="000000"/>
                  </a:solidFill>
                </a:uFill>
                <a:latin typeface="Segoe UI"/>
                <a:cs typeface="Segoe UI"/>
              </a:rPr>
              <a:t> </a:t>
            </a:r>
            <a:r>
              <a:rPr sz="1650" u="sng" baseline="35353" dirty="0">
                <a:uFill>
                  <a:solidFill>
                    <a:srgbClr val="000000"/>
                  </a:solidFill>
                </a:uFill>
                <a:latin typeface="Segoe UI"/>
                <a:cs typeface="Segoe UI"/>
              </a:rPr>
              <a:t>at</a:t>
            </a:r>
            <a:r>
              <a:rPr sz="1650" u="sng" spc="-195" baseline="35353" dirty="0">
                <a:uFill>
                  <a:solidFill>
                    <a:srgbClr val="000000"/>
                  </a:solidFill>
                </a:uFill>
                <a:latin typeface="Segoe UI"/>
                <a:cs typeface="Segoe UI"/>
              </a:rPr>
              <a:t> </a:t>
            </a:r>
            <a:r>
              <a:rPr sz="1650" u="sng" spc="-7" baseline="35353" dirty="0">
                <a:uFill>
                  <a:solidFill>
                    <a:srgbClr val="000000"/>
                  </a:solidFill>
                </a:uFill>
                <a:latin typeface="Segoe UI"/>
                <a:cs typeface="Segoe UI"/>
              </a:rPr>
              <a:t>LR	</a:t>
            </a:r>
            <a:r>
              <a:rPr sz="1100" spc="-5" dirty="0">
                <a:latin typeface="Segoe UI"/>
                <a:cs typeface="Segoe UI"/>
              </a:rPr>
              <a:t>×(HR</a:t>
            </a:r>
            <a:r>
              <a:rPr sz="1100" spc="-165" dirty="0">
                <a:latin typeface="Segoe UI"/>
                <a:cs typeface="Segoe UI"/>
              </a:rPr>
              <a:t> </a:t>
            </a:r>
            <a:r>
              <a:rPr sz="1100" dirty="0">
                <a:latin typeface="Segoe UI"/>
                <a:cs typeface="Segoe UI"/>
              </a:rPr>
              <a:t>-LR)</a:t>
            </a:r>
            <a:endParaRPr sz="1100">
              <a:latin typeface="Segoe UI"/>
              <a:cs typeface="Segoe UI"/>
            </a:endParaRPr>
          </a:p>
        </p:txBody>
      </p:sp>
      <p:sp>
        <p:nvSpPr>
          <p:cNvPr id="32" name="object 32"/>
          <p:cNvSpPr txBox="1"/>
          <p:nvPr/>
        </p:nvSpPr>
        <p:spPr>
          <a:xfrm>
            <a:off x="901687" y="1614532"/>
            <a:ext cx="5284470" cy="909319"/>
          </a:xfrm>
          <a:prstGeom prst="rect">
            <a:avLst/>
          </a:prstGeom>
        </p:spPr>
        <p:txBody>
          <a:bodyPr vert="horz" wrap="square" lIns="0" tIns="100965" rIns="0" bIns="0" rtlCol="0">
            <a:spAutoFit/>
          </a:bodyPr>
          <a:lstStyle/>
          <a:p>
            <a:pPr marL="575945">
              <a:lnSpc>
                <a:spcPct val="100000"/>
              </a:lnSpc>
              <a:spcBef>
                <a:spcPts val="795"/>
              </a:spcBef>
            </a:pPr>
            <a:r>
              <a:rPr sz="1100" spc="-5" dirty="0">
                <a:latin typeface="Segoe UI"/>
                <a:cs typeface="Segoe UI"/>
              </a:rPr>
              <a:t>NPV</a:t>
            </a:r>
            <a:r>
              <a:rPr sz="1100" spc="-65" dirty="0">
                <a:latin typeface="Segoe UI"/>
                <a:cs typeface="Segoe UI"/>
              </a:rPr>
              <a:t> </a:t>
            </a:r>
            <a:r>
              <a:rPr sz="1100" dirty="0">
                <a:latin typeface="Segoe UI"/>
                <a:cs typeface="Segoe UI"/>
              </a:rPr>
              <a:t>at</a:t>
            </a:r>
            <a:r>
              <a:rPr sz="1100" spc="-130" dirty="0">
                <a:latin typeface="Segoe UI"/>
                <a:cs typeface="Segoe UI"/>
              </a:rPr>
              <a:t> </a:t>
            </a:r>
            <a:r>
              <a:rPr sz="1100" spc="-5" dirty="0">
                <a:latin typeface="Segoe UI"/>
                <a:cs typeface="Segoe UI"/>
              </a:rPr>
              <a:t>LR</a:t>
            </a:r>
            <a:r>
              <a:rPr sz="1100" spc="-85" dirty="0">
                <a:latin typeface="Segoe UI"/>
                <a:cs typeface="Segoe UI"/>
              </a:rPr>
              <a:t> </a:t>
            </a:r>
            <a:r>
              <a:rPr sz="1100" spc="-5" dirty="0">
                <a:latin typeface="Segoe UI"/>
                <a:cs typeface="Segoe UI"/>
              </a:rPr>
              <a:t>-</a:t>
            </a:r>
            <a:r>
              <a:rPr sz="1100" spc="-160" dirty="0">
                <a:latin typeface="Segoe UI"/>
                <a:cs typeface="Segoe UI"/>
              </a:rPr>
              <a:t> </a:t>
            </a:r>
            <a:r>
              <a:rPr sz="1100" spc="-5" dirty="0">
                <a:latin typeface="Segoe UI"/>
                <a:cs typeface="Segoe UI"/>
              </a:rPr>
              <a:t>NPV</a:t>
            </a:r>
            <a:r>
              <a:rPr sz="1100" spc="-60" dirty="0">
                <a:latin typeface="Segoe UI"/>
                <a:cs typeface="Segoe UI"/>
              </a:rPr>
              <a:t> </a:t>
            </a:r>
            <a:r>
              <a:rPr sz="1100" dirty="0">
                <a:latin typeface="Segoe UI"/>
                <a:cs typeface="Segoe UI"/>
              </a:rPr>
              <a:t>at</a:t>
            </a:r>
            <a:r>
              <a:rPr sz="1100" spc="-130" dirty="0">
                <a:latin typeface="Segoe UI"/>
                <a:cs typeface="Segoe UI"/>
              </a:rPr>
              <a:t> </a:t>
            </a:r>
            <a:r>
              <a:rPr sz="1100" spc="-10" dirty="0">
                <a:latin typeface="Segoe UI"/>
                <a:cs typeface="Segoe UI"/>
              </a:rPr>
              <a:t>HR</a:t>
            </a:r>
            <a:endParaRPr sz="1100">
              <a:latin typeface="Segoe UI"/>
              <a:cs typeface="Segoe UI"/>
            </a:endParaRPr>
          </a:p>
          <a:p>
            <a:pPr marL="287020" marR="5080" indent="-274955" algn="just">
              <a:lnSpc>
                <a:spcPct val="110400"/>
              </a:lnSpc>
              <a:spcBef>
                <a:spcPts val="565"/>
              </a:spcBef>
              <a:buFont typeface="Symbol"/>
              <a:buChar char=""/>
              <a:tabLst>
                <a:tab pos="287655" algn="l"/>
              </a:tabLst>
            </a:pPr>
            <a:r>
              <a:rPr sz="1100" spc="-5" dirty="0">
                <a:latin typeface="Segoe UI"/>
                <a:cs typeface="Segoe UI"/>
              </a:rPr>
              <a:t>Modified Internal Rate </a:t>
            </a:r>
            <a:r>
              <a:rPr sz="1100" dirty="0">
                <a:latin typeface="Segoe UI"/>
                <a:cs typeface="Segoe UI"/>
              </a:rPr>
              <a:t>of </a:t>
            </a:r>
            <a:r>
              <a:rPr sz="1100" spc="-5" dirty="0">
                <a:latin typeface="Segoe UI"/>
                <a:cs typeface="Segoe UI"/>
              </a:rPr>
              <a:t>Return (MIRR): All cash flows, </a:t>
            </a:r>
            <a:r>
              <a:rPr sz="1100" dirty="0">
                <a:latin typeface="Segoe UI"/>
                <a:cs typeface="Segoe UI"/>
              </a:rPr>
              <a:t>apart from </a:t>
            </a:r>
            <a:r>
              <a:rPr sz="1100" spc="-5" dirty="0">
                <a:latin typeface="Segoe UI"/>
                <a:cs typeface="Segoe UI"/>
              </a:rPr>
              <a:t>the initial  investment, </a:t>
            </a:r>
            <a:r>
              <a:rPr sz="1100" dirty="0">
                <a:latin typeface="Segoe UI"/>
                <a:cs typeface="Segoe UI"/>
              </a:rPr>
              <a:t>are </a:t>
            </a:r>
            <a:r>
              <a:rPr sz="1100" spc="-5" dirty="0">
                <a:latin typeface="Segoe UI"/>
                <a:cs typeface="Segoe UI"/>
              </a:rPr>
              <a:t>brought to the terminal value using </a:t>
            </a:r>
            <a:r>
              <a:rPr sz="1100" dirty="0">
                <a:latin typeface="Segoe UI"/>
                <a:cs typeface="Segoe UI"/>
              </a:rPr>
              <a:t>an </a:t>
            </a:r>
            <a:r>
              <a:rPr sz="1100" spc="-5" dirty="0">
                <a:latin typeface="Segoe UI"/>
                <a:cs typeface="Segoe UI"/>
              </a:rPr>
              <a:t>appropriate discount </a:t>
            </a:r>
            <a:r>
              <a:rPr sz="1100" dirty="0">
                <a:latin typeface="Segoe UI"/>
                <a:cs typeface="Segoe UI"/>
              </a:rPr>
              <a:t>rate  </a:t>
            </a:r>
            <a:r>
              <a:rPr sz="1100" spc="-5" dirty="0">
                <a:latin typeface="Segoe UI"/>
                <a:cs typeface="Segoe UI"/>
              </a:rPr>
              <a:t>(usually the Cost </a:t>
            </a:r>
            <a:r>
              <a:rPr sz="1100" dirty="0">
                <a:latin typeface="Segoe UI"/>
                <a:cs typeface="Segoe UI"/>
              </a:rPr>
              <a:t>of </a:t>
            </a:r>
            <a:r>
              <a:rPr sz="1100" spc="-5" dirty="0">
                <a:latin typeface="Segoe UI"/>
                <a:cs typeface="Segoe UI"/>
              </a:rPr>
              <a:t>Capital).</a:t>
            </a:r>
            <a:endParaRPr sz="1100">
              <a:latin typeface="Segoe UI"/>
              <a:cs typeface="Segoe UI"/>
            </a:endParaRPr>
          </a:p>
        </p:txBody>
      </p:sp>
      <p:sp>
        <p:nvSpPr>
          <p:cNvPr id="33" name="object 33"/>
          <p:cNvSpPr txBox="1"/>
          <p:nvPr/>
        </p:nvSpPr>
        <p:spPr>
          <a:xfrm>
            <a:off x="901700" y="2517152"/>
            <a:ext cx="5283835" cy="2606675"/>
          </a:xfrm>
          <a:prstGeom prst="rect">
            <a:avLst/>
          </a:prstGeom>
        </p:spPr>
        <p:txBody>
          <a:bodyPr vert="horz" wrap="square" lIns="0" tIns="138430" rIns="0" bIns="0" rtlCol="0">
            <a:spAutoFit/>
          </a:bodyPr>
          <a:lstStyle/>
          <a:p>
            <a:pPr marL="12700">
              <a:lnSpc>
                <a:spcPct val="100000"/>
              </a:lnSpc>
              <a:spcBef>
                <a:spcPts val="1090"/>
              </a:spcBef>
            </a:pPr>
            <a:r>
              <a:rPr sz="1600" b="1" spc="10" dirty="0">
                <a:solidFill>
                  <a:srgbClr val="00A650"/>
                </a:solidFill>
                <a:latin typeface="Segoe UI Black"/>
                <a:cs typeface="Segoe UI Black"/>
              </a:rPr>
              <a:t>TEST YOUR</a:t>
            </a:r>
            <a:r>
              <a:rPr sz="1600" b="1" spc="70" dirty="0">
                <a:solidFill>
                  <a:srgbClr val="00A650"/>
                </a:solidFill>
                <a:latin typeface="Segoe UI Black"/>
                <a:cs typeface="Segoe UI Black"/>
              </a:rPr>
              <a:t> </a:t>
            </a:r>
            <a:r>
              <a:rPr sz="1600" b="1" spc="15" dirty="0">
                <a:solidFill>
                  <a:srgbClr val="00A650"/>
                </a:solidFill>
                <a:latin typeface="Segoe UI Black"/>
                <a:cs typeface="Segoe UI Black"/>
              </a:rPr>
              <a:t>KNOWLEDGE</a:t>
            </a:r>
            <a:endParaRPr sz="1600" dirty="0">
              <a:latin typeface="Segoe UI Black"/>
              <a:cs typeface="Segoe UI Black"/>
            </a:endParaRPr>
          </a:p>
          <a:p>
            <a:pPr marL="12700">
              <a:lnSpc>
                <a:spcPct val="100000"/>
              </a:lnSpc>
              <a:spcBef>
                <a:spcPts val="750"/>
              </a:spcBef>
            </a:pPr>
            <a:r>
              <a:rPr sz="1200" b="1" spc="15" dirty="0">
                <a:solidFill>
                  <a:srgbClr val="00A650"/>
                </a:solidFill>
                <a:latin typeface="Segoe UI"/>
                <a:cs typeface="Segoe UI"/>
              </a:rPr>
              <a:t>MCQs </a:t>
            </a:r>
            <a:r>
              <a:rPr sz="1200" b="1" spc="10" dirty="0">
                <a:solidFill>
                  <a:srgbClr val="00A650"/>
                </a:solidFill>
                <a:latin typeface="Segoe UI"/>
                <a:cs typeface="Segoe UI"/>
              </a:rPr>
              <a:t>based</a:t>
            </a:r>
            <a:r>
              <a:rPr sz="1200" b="1" spc="60" dirty="0">
                <a:solidFill>
                  <a:srgbClr val="00A650"/>
                </a:solidFill>
                <a:latin typeface="Segoe UI"/>
                <a:cs typeface="Segoe UI"/>
              </a:rPr>
              <a:t> </a:t>
            </a:r>
            <a:r>
              <a:rPr sz="1200" b="1" spc="15" dirty="0">
                <a:solidFill>
                  <a:srgbClr val="00A650"/>
                </a:solidFill>
                <a:latin typeface="Segoe UI"/>
                <a:cs typeface="Segoe UI"/>
              </a:rPr>
              <a:t>Questions</a:t>
            </a:r>
            <a:endParaRPr sz="1200" dirty="0">
              <a:latin typeface="Segoe UI"/>
              <a:cs typeface="Segoe UI"/>
            </a:endParaRPr>
          </a:p>
          <a:p>
            <a:pPr marL="378460" marR="5080" indent="-366395">
              <a:lnSpc>
                <a:spcPct val="110900"/>
              </a:lnSpc>
              <a:spcBef>
                <a:spcPts val="505"/>
              </a:spcBef>
              <a:buAutoNum type="arabicPeriod"/>
              <a:tabLst>
                <a:tab pos="377825" algn="l"/>
                <a:tab pos="379095" algn="l"/>
              </a:tabLst>
            </a:pPr>
            <a:r>
              <a:rPr sz="1100" dirty="0">
                <a:latin typeface="Segoe UI"/>
                <a:cs typeface="Segoe UI"/>
              </a:rPr>
              <a:t>A </a:t>
            </a:r>
            <a:r>
              <a:rPr sz="1100" spc="-5" dirty="0">
                <a:latin typeface="Segoe UI"/>
                <a:cs typeface="Segoe UI"/>
              </a:rPr>
              <a:t>capital budgeting technique which does </a:t>
            </a:r>
            <a:r>
              <a:rPr sz="1100" dirty="0">
                <a:latin typeface="Segoe UI"/>
                <a:cs typeface="Segoe UI"/>
              </a:rPr>
              <a:t>not require </a:t>
            </a:r>
            <a:r>
              <a:rPr sz="1100" spc="-5" dirty="0">
                <a:latin typeface="Segoe UI"/>
                <a:cs typeface="Segoe UI"/>
              </a:rPr>
              <a:t>the computation </a:t>
            </a:r>
            <a:r>
              <a:rPr sz="1100" dirty="0">
                <a:latin typeface="Segoe UI"/>
                <a:cs typeface="Segoe UI"/>
              </a:rPr>
              <a:t>of </a:t>
            </a:r>
            <a:r>
              <a:rPr sz="1100" spc="-5" dirty="0">
                <a:latin typeface="Segoe UI"/>
                <a:cs typeface="Segoe UI"/>
              </a:rPr>
              <a:t>cost  </a:t>
            </a:r>
            <a:r>
              <a:rPr sz="1100" dirty="0">
                <a:latin typeface="Segoe UI"/>
                <a:cs typeface="Segoe UI"/>
              </a:rPr>
              <a:t>of </a:t>
            </a:r>
            <a:r>
              <a:rPr sz="1100" spc="-5" dirty="0">
                <a:latin typeface="Segoe UI"/>
                <a:cs typeface="Segoe UI"/>
              </a:rPr>
              <a:t>capital </a:t>
            </a:r>
            <a:r>
              <a:rPr sz="1100" dirty="0">
                <a:latin typeface="Segoe UI"/>
                <a:cs typeface="Segoe UI"/>
              </a:rPr>
              <a:t>for </a:t>
            </a:r>
            <a:r>
              <a:rPr sz="1100" spc="-5" dirty="0">
                <a:latin typeface="Segoe UI"/>
                <a:cs typeface="Segoe UI"/>
              </a:rPr>
              <a:t>decision making purposes</a:t>
            </a:r>
            <a:r>
              <a:rPr sz="1100" spc="-10" dirty="0">
                <a:latin typeface="Segoe UI"/>
                <a:cs typeface="Segoe UI"/>
              </a:rPr>
              <a:t> </a:t>
            </a:r>
            <a:r>
              <a:rPr sz="1100" spc="-5" dirty="0">
                <a:latin typeface="Segoe UI"/>
                <a:cs typeface="Segoe UI"/>
              </a:rPr>
              <a:t>is,</a:t>
            </a:r>
            <a:endParaRPr sz="1100" dirty="0">
              <a:latin typeface="Segoe UI"/>
              <a:cs typeface="Segoe UI"/>
            </a:endParaRPr>
          </a:p>
          <a:p>
            <a:pPr marL="744220" lvl="1" indent="-366395">
              <a:lnSpc>
                <a:spcPct val="100000"/>
              </a:lnSpc>
              <a:spcBef>
                <a:spcPts val="745"/>
              </a:spcBef>
              <a:buAutoNum type="alphaLcParenBoth"/>
              <a:tabLst>
                <a:tab pos="744220" algn="l"/>
                <a:tab pos="744855" algn="l"/>
              </a:tabLst>
            </a:pPr>
            <a:r>
              <a:rPr sz="1100" dirty="0">
                <a:latin typeface="Segoe UI"/>
                <a:cs typeface="Segoe UI"/>
              </a:rPr>
              <a:t>Net Present </a:t>
            </a:r>
            <a:r>
              <a:rPr sz="1100" spc="-5" dirty="0">
                <a:latin typeface="Segoe UI"/>
                <a:cs typeface="Segoe UI"/>
              </a:rPr>
              <a:t>Value</a:t>
            </a:r>
            <a:r>
              <a:rPr sz="1100" spc="-20" dirty="0">
                <a:latin typeface="Segoe UI"/>
                <a:cs typeface="Segoe UI"/>
              </a:rPr>
              <a:t> </a:t>
            </a:r>
            <a:r>
              <a:rPr sz="1100" spc="-5" dirty="0">
                <a:latin typeface="Segoe UI"/>
                <a:cs typeface="Segoe UI"/>
              </a:rPr>
              <a:t>method</a:t>
            </a:r>
            <a:endParaRPr sz="1100" dirty="0">
              <a:latin typeface="Segoe UI"/>
              <a:cs typeface="Segoe UI"/>
            </a:endParaRPr>
          </a:p>
          <a:p>
            <a:pPr marL="744220" lvl="1" indent="-366395">
              <a:lnSpc>
                <a:spcPct val="100000"/>
              </a:lnSpc>
              <a:spcBef>
                <a:spcPts val="745"/>
              </a:spcBef>
              <a:buAutoNum type="alphaLcParenBoth"/>
              <a:tabLst>
                <a:tab pos="744220" algn="l"/>
                <a:tab pos="744855" algn="l"/>
              </a:tabLst>
            </a:pPr>
            <a:r>
              <a:rPr sz="1100" spc="-5" dirty="0">
                <a:latin typeface="Segoe UI"/>
                <a:cs typeface="Segoe UI"/>
              </a:rPr>
              <a:t>Internal Rate </a:t>
            </a:r>
            <a:r>
              <a:rPr sz="1100" dirty="0">
                <a:latin typeface="Segoe UI"/>
                <a:cs typeface="Segoe UI"/>
              </a:rPr>
              <a:t>of </a:t>
            </a:r>
            <a:r>
              <a:rPr sz="1100" spc="-5" dirty="0">
                <a:latin typeface="Segoe UI"/>
                <a:cs typeface="Segoe UI"/>
              </a:rPr>
              <a:t>Return</a:t>
            </a:r>
            <a:r>
              <a:rPr sz="1100" spc="-10" dirty="0">
                <a:latin typeface="Segoe UI"/>
                <a:cs typeface="Segoe UI"/>
              </a:rPr>
              <a:t> </a:t>
            </a:r>
            <a:r>
              <a:rPr sz="1100" spc="-5" dirty="0">
                <a:latin typeface="Segoe UI"/>
                <a:cs typeface="Segoe UI"/>
              </a:rPr>
              <a:t>method</a:t>
            </a:r>
            <a:endParaRPr sz="1100" dirty="0">
              <a:latin typeface="Segoe UI"/>
              <a:cs typeface="Segoe UI"/>
            </a:endParaRPr>
          </a:p>
          <a:p>
            <a:pPr marL="744220" lvl="1" indent="-366395">
              <a:lnSpc>
                <a:spcPct val="100000"/>
              </a:lnSpc>
              <a:spcBef>
                <a:spcPts val="745"/>
              </a:spcBef>
              <a:buAutoNum type="alphaLcParenBoth"/>
              <a:tabLst>
                <a:tab pos="744220" algn="l"/>
                <a:tab pos="744855" algn="l"/>
              </a:tabLst>
            </a:pPr>
            <a:r>
              <a:rPr sz="1100" spc="-5" dirty="0">
                <a:latin typeface="Segoe UI"/>
                <a:cs typeface="Segoe UI"/>
              </a:rPr>
              <a:t>Modified Internal Rate </a:t>
            </a:r>
            <a:r>
              <a:rPr sz="1100" dirty="0">
                <a:latin typeface="Segoe UI"/>
                <a:cs typeface="Segoe UI"/>
              </a:rPr>
              <a:t>of </a:t>
            </a:r>
            <a:r>
              <a:rPr sz="1100" spc="-5" dirty="0">
                <a:latin typeface="Segoe UI"/>
                <a:cs typeface="Segoe UI"/>
              </a:rPr>
              <a:t>Return</a:t>
            </a:r>
            <a:r>
              <a:rPr sz="1100" spc="-30" dirty="0">
                <a:latin typeface="Segoe UI"/>
                <a:cs typeface="Segoe UI"/>
              </a:rPr>
              <a:t> </a:t>
            </a:r>
            <a:r>
              <a:rPr sz="1100" spc="-5" dirty="0">
                <a:latin typeface="Segoe UI"/>
                <a:cs typeface="Segoe UI"/>
              </a:rPr>
              <a:t>method</a:t>
            </a:r>
            <a:endParaRPr sz="1100" dirty="0">
              <a:latin typeface="Segoe UI"/>
              <a:cs typeface="Segoe UI"/>
            </a:endParaRPr>
          </a:p>
          <a:p>
            <a:pPr marL="744220" lvl="1" indent="-366395">
              <a:lnSpc>
                <a:spcPct val="100000"/>
              </a:lnSpc>
              <a:spcBef>
                <a:spcPts val="745"/>
              </a:spcBef>
              <a:buAutoNum type="alphaLcParenBoth"/>
              <a:tabLst>
                <a:tab pos="744220" algn="l"/>
                <a:tab pos="744855" algn="l"/>
              </a:tabLst>
            </a:pPr>
            <a:r>
              <a:rPr sz="1100" dirty="0">
                <a:latin typeface="Segoe UI"/>
                <a:cs typeface="Segoe UI"/>
              </a:rPr>
              <a:t>Pay</a:t>
            </a:r>
            <a:r>
              <a:rPr sz="1100" spc="-5" dirty="0">
                <a:latin typeface="Segoe UI"/>
                <a:cs typeface="Segoe UI"/>
              </a:rPr>
              <a:t> back</a:t>
            </a:r>
            <a:endParaRPr sz="1100" dirty="0">
              <a:latin typeface="Segoe UI"/>
              <a:cs typeface="Segoe UI"/>
            </a:endParaRPr>
          </a:p>
          <a:p>
            <a:pPr marL="377825" marR="5715" indent="-365760">
              <a:lnSpc>
                <a:spcPct val="110900"/>
              </a:lnSpc>
              <a:spcBef>
                <a:spcPts val="600"/>
              </a:spcBef>
              <a:buAutoNum type="arabicPeriod"/>
              <a:tabLst>
                <a:tab pos="377825" algn="l"/>
                <a:tab pos="379095" algn="l"/>
              </a:tabLst>
            </a:pPr>
            <a:r>
              <a:rPr sz="1100" spc="-5" dirty="0">
                <a:latin typeface="Segoe UI"/>
                <a:cs typeface="Segoe UI"/>
              </a:rPr>
              <a:t>If</a:t>
            </a:r>
            <a:r>
              <a:rPr sz="1100" spc="-45" dirty="0">
                <a:latin typeface="Segoe UI"/>
                <a:cs typeface="Segoe UI"/>
              </a:rPr>
              <a:t> </a:t>
            </a:r>
            <a:r>
              <a:rPr sz="1100" spc="-5" dirty="0">
                <a:latin typeface="Segoe UI"/>
                <a:cs typeface="Segoe UI"/>
              </a:rPr>
              <a:t>two</a:t>
            </a:r>
            <a:r>
              <a:rPr sz="1100" spc="-45" dirty="0">
                <a:latin typeface="Segoe UI"/>
                <a:cs typeface="Segoe UI"/>
              </a:rPr>
              <a:t> </a:t>
            </a:r>
            <a:r>
              <a:rPr sz="1100" spc="-5" dirty="0">
                <a:latin typeface="Segoe UI"/>
                <a:cs typeface="Segoe UI"/>
              </a:rPr>
              <a:t>alternative</a:t>
            </a:r>
            <a:r>
              <a:rPr sz="1100" spc="-50" dirty="0">
                <a:latin typeface="Segoe UI"/>
                <a:cs typeface="Segoe UI"/>
              </a:rPr>
              <a:t> </a:t>
            </a:r>
            <a:r>
              <a:rPr sz="1100" spc="-5" dirty="0">
                <a:latin typeface="Segoe UI"/>
                <a:cs typeface="Segoe UI"/>
              </a:rPr>
              <a:t>proposals</a:t>
            </a:r>
            <a:r>
              <a:rPr sz="1100" spc="-45" dirty="0">
                <a:latin typeface="Segoe UI"/>
                <a:cs typeface="Segoe UI"/>
              </a:rPr>
              <a:t> </a:t>
            </a:r>
            <a:r>
              <a:rPr sz="1100" dirty="0">
                <a:latin typeface="Segoe UI"/>
                <a:cs typeface="Segoe UI"/>
              </a:rPr>
              <a:t>are</a:t>
            </a:r>
            <a:r>
              <a:rPr sz="1100" spc="-45" dirty="0">
                <a:latin typeface="Segoe UI"/>
                <a:cs typeface="Segoe UI"/>
              </a:rPr>
              <a:t> </a:t>
            </a:r>
            <a:r>
              <a:rPr sz="1100" spc="-5" dirty="0">
                <a:latin typeface="Segoe UI"/>
                <a:cs typeface="Segoe UI"/>
              </a:rPr>
              <a:t>such</a:t>
            </a:r>
            <a:r>
              <a:rPr sz="1100" spc="-50" dirty="0">
                <a:latin typeface="Segoe UI"/>
                <a:cs typeface="Segoe UI"/>
              </a:rPr>
              <a:t> </a:t>
            </a:r>
            <a:r>
              <a:rPr sz="1100" spc="-5" dirty="0">
                <a:latin typeface="Segoe UI"/>
                <a:cs typeface="Segoe UI"/>
              </a:rPr>
              <a:t>that</a:t>
            </a:r>
            <a:r>
              <a:rPr sz="1100" spc="-50" dirty="0">
                <a:latin typeface="Segoe UI"/>
                <a:cs typeface="Segoe UI"/>
              </a:rPr>
              <a:t> </a:t>
            </a:r>
            <a:r>
              <a:rPr sz="1100" spc="-5" dirty="0">
                <a:latin typeface="Segoe UI"/>
                <a:cs typeface="Segoe UI"/>
              </a:rPr>
              <a:t>the</a:t>
            </a:r>
            <a:r>
              <a:rPr sz="1100" spc="-50" dirty="0">
                <a:latin typeface="Segoe UI"/>
                <a:cs typeface="Segoe UI"/>
              </a:rPr>
              <a:t> </a:t>
            </a:r>
            <a:r>
              <a:rPr sz="1100" spc="-5" dirty="0">
                <a:latin typeface="Segoe UI"/>
                <a:cs typeface="Segoe UI"/>
              </a:rPr>
              <a:t>acceptance</a:t>
            </a:r>
            <a:r>
              <a:rPr sz="1100" spc="-50" dirty="0">
                <a:latin typeface="Segoe UI"/>
                <a:cs typeface="Segoe UI"/>
              </a:rPr>
              <a:t> </a:t>
            </a:r>
            <a:r>
              <a:rPr sz="1100" dirty="0">
                <a:latin typeface="Segoe UI"/>
                <a:cs typeface="Segoe UI"/>
              </a:rPr>
              <a:t>of</a:t>
            </a:r>
            <a:r>
              <a:rPr sz="1100" spc="-40" dirty="0">
                <a:latin typeface="Segoe UI"/>
                <a:cs typeface="Segoe UI"/>
              </a:rPr>
              <a:t> </a:t>
            </a:r>
            <a:r>
              <a:rPr sz="1100" dirty="0">
                <a:latin typeface="Segoe UI"/>
                <a:cs typeface="Segoe UI"/>
              </a:rPr>
              <a:t>one</a:t>
            </a:r>
            <a:r>
              <a:rPr sz="1100" spc="-50" dirty="0">
                <a:latin typeface="Segoe UI"/>
                <a:cs typeface="Segoe UI"/>
              </a:rPr>
              <a:t> </a:t>
            </a:r>
            <a:r>
              <a:rPr sz="1100" spc="-5" dirty="0">
                <a:latin typeface="Segoe UI"/>
                <a:cs typeface="Segoe UI"/>
              </a:rPr>
              <a:t>shall</a:t>
            </a:r>
            <a:r>
              <a:rPr sz="1100" spc="-50" dirty="0">
                <a:latin typeface="Segoe UI"/>
                <a:cs typeface="Segoe UI"/>
              </a:rPr>
              <a:t> </a:t>
            </a:r>
            <a:r>
              <a:rPr sz="1100" spc="-5" dirty="0">
                <a:latin typeface="Segoe UI"/>
                <a:cs typeface="Segoe UI"/>
              </a:rPr>
              <a:t>exclude</a:t>
            </a:r>
            <a:r>
              <a:rPr sz="1100" spc="-50" dirty="0">
                <a:latin typeface="Segoe UI"/>
                <a:cs typeface="Segoe UI"/>
              </a:rPr>
              <a:t> </a:t>
            </a:r>
            <a:r>
              <a:rPr sz="1100" spc="-5" dirty="0">
                <a:latin typeface="Segoe UI"/>
                <a:cs typeface="Segoe UI"/>
              </a:rPr>
              <a:t>the  possibility </a:t>
            </a:r>
            <a:r>
              <a:rPr sz="1100" dirty="0">
                <a:latin typeface="Segoe UI"/>
                <a:cs typeface="Segoe UI"/>
              </a:rPr>
              <a:t>of </a:t>
            </a:r>
            <a:r>
              <a:rPr sz="1100" spc="-5" dirty="0">
                <a:latin typeface="Segoe UI"/>
                <a:cs typeface="Segoe UI"/>
              </a:rPr>
              <a:t>the acceptance </a:t>
            </a:r>
            <a:r>
              <a:rPr sz="1100" dirty="0">
                <a:latin typeface="Segoe UI"/>
                <a:cs typeface="Segoe UI"/>
              </a:rPr>
              <a:t>of </a:t>
            </a:r>
            <a:r>
              <a:rPr sz="1100" spc="-5" dirty="0">
                <a:latin typeface="Segoe UI"/>
                <a:cs typeface="Segoe UI"/>
              </a:rPr>
              <a:t>another then such decision making will lead</a:t>
            </a:r>
            <a:r>
              <a:rPr sz="1100" spc="65" dirty="0">
                <a:latin typeface="Segoe UI"/>
                <a:cs typeface="Segoe UI"/>
              </a:rPr>
              <a:t> </a:t>
            </a:r>
            <a:r>
              <a:rPr sz="1100" spc="-5" dirty="0">
                <a:latin typeface="Segoe UI"/>
                <a:cs typeface="Segoe UI"/>
              </a:rPr>
              <a:t>to,</a:t>
            </a:r>
            <a:endParaRPr sz="1100" dirty="0">
              <a:latin typeface="Segoe UI"/>
              <a:cs typeface="Segoe UI"/>
            </a:endParaRPr>
          </a:p>
        </p:txBody>
      </p:sp>
      <p:sp>
        <p:nvSpPr>
          <p:cNvPr id="34" name="object 34"/>
          <p:cNvSpPr txBox="1"/>
          <p:nvPr/>
        </p:nvSpPr>
        <p:spPr>
          <a:xfrm>
            <a:off x="1339024" y="5133746"/>
            <a:ext cx="1099185" cy="252095"/>
          </a:xfrm>
          <a:prstGeom prst="rect">
            <a:avLst/>
          </a:prstGeom>
          <a:solidFill>
            <a:srgbClr val="C3D69B"/>
          </a:solidFill>
        </p:spPr>
        <p:txBody>
          <a:bodyPr vert="horz" wrap="square" lIns="0" tIns="71120" rIns="0" bIns="0" rtlCol="0">
            <a:spAutoFit/>
          </a:bodyPr>
          <a:lstStyle/>
          <a:p>
            <a:pPr>
              <a:lnSpc>
                <a:spcPct val="100000"/>
              </a:lnSpc>
              <a:spcBef>
                <a:spcPts val="560"/>
              </a:spcBef>
              <a:tabLst>
                <a:tab pos="306705" algn="l"/>
              </a:tabLst>
            </a:pPr>
            <a:r>
              <a:rPr sz="1100" dirty="0">
                <a:latin typeface="Segoe UI"/>
                <a:cs typeface="Segoe UI"/>
              </a:rPr>
              <a:t>a)	</a:t>
            </a:r>
            <a:r>
              <a:rPr sz="1100" spc="-5" dirty="0">
                <a:latin typeface="Segoe UI"/>
                <a:cs typeface="Segoe UI"/>
              </a:rPr>
              <a:t>Mutually</a:t>
            </a:r>
            <a:r>
              <a:rPr sz="1100" spc="-45" dirty="0">
                <a:latin typeface="Segoe UI"/>
                <a:cs typeface="Segoe UI"/>
              </a:rPr>
              <a:t> </a:t>
            </a:r>
            <a:r>
              <a:rPr sz="1100" spc="-5" dirty="0">
                <a:latin typeface="Segoe UI"/>
                <a:cs typeface="Segoe UI"/>
              </a:rPr>
              <a:t>exc</a:t>
            </a:r>
            <a:endParaRPr sz="1100">
              <a:latin typeface="Segoe UI"/>
              <a:cs typeface="Segoe UI"/>
            </a:endParaRPr>
          </a:p>
        </p:txBody>
      </p:sp>
      <p:sp>
        <p:nvSpPr>
          <p:cNvPr id="35" name="object 35"/>
          <p:cNvSpPr txBox="1"/>
          <p:nvPr/>
        </p:nvSpPr>
        <p:spPr>
          <a:xfrm>
            <a:off x="2454846" y="5133746"/>
            <a:ext cx="620395" cy="252095"/>
          </a:xfrm>
          <a:prstGeom prst="rect">
            <a:avLst/>
          </a:prstGeom>
          <a:solidFill>
            <a:srgbClr val="C3D69B"/>
          </a:solidFill>
        </p:spPr>
        <p:txBody>
          <a:bodyPr vert="horz" wrap="square" lIns="0" tIns="71120" rIns="0" bIns="0" rtlCol="0">
            <a:spAutoFit/>
          </a:bodyPr>
          <a:lstStyle/>
          <a:p>
            <a:pPr>
              <a:lnSpc>
                <a:spcPct val="100000"/>
              </a:lnSpc>
              <a:spcBef>
                <a:spcPts val="560"/>
              </a:spcBef>
            </a:pPr>
            <a:r>
              <a:rPr sz="1100" spc="-5" dirty="0">
                <a:latin typeface="Segoe UI"/>
                <a:cs typeface="Segoe UI"/>
              </a:rPr>
              <a:t>lusive</a:t>
            </a:r>
            <a:r>
              <a:rPr sz="1100" spc="-60" dirty="0">
                <a:latin typeface="Segoe UI"/>
                <a:cs typeface="Segoe UI"/>
              </a:rPr>
              <a:t> </a:t>
            </a:r>
            <a:r>
              <a:rPr sz="1100" spc="-5" dirty="0">
                <a:latin typeface="Segoe UI"/>
                <a:cs typeface="Segoe UI"/>
              </a:rPr>
              <a:t>deci</a:t>
            </a:r>
            <a:endParaRPr sz="1100">
              <a:latin typeface="Segoe UI"/>
              <a:cs typeface="Segoe UI"/>
            </a:endParaRPr>
          </a:p>
        </p:txBody>
      </p:sp>
      <p:sp>
        <p:nvSpPr>
          <p:cNvPr id="36" name="object 36"/>
          <p:cNvSpPr txBox="1"/>
          <p:nvPr/>
        </p:nvSpPr>
        <p:spPr>
          <a:xfrm>
            <a:off x="3044329" y="5268188"/>
            <a:ext cx="827405" cy="186690"/>
          </a:xfrm>
          <a:prstGeom prst="rect">
            <a:avLst/>
          </a:prstGeom>
          <a:solidFill>
            <a:srgbClr val="C3D69B"/>
          </a:solidFill>
        </p:spPr>
        <p:txBody>
          <a:bodyPr vert="horz" wrap="square" lIns="0" tIns="0" rIns="0" bIns="0" rtlCol="0">
            <a:spAutoFit/>
          </a:bodyPr>
          <a:lstStyle/>
          <a:p>
            <a:pPr marL="17145">
              <a:lnSpc>
                <a:spcPts val="825"/>
              </a:lnSpc>
            </a:pPr>
            <a:r>
              <a:rPr sz="1100" spc="-5" dirty="0">
                <a:latin typeface="Segoe UI"/>
                <a:cs typeface="Segoe UI"/>
              </a:rPr>
              <a:t>sions</a:t>
            </a:r>
            <a:endParaRPr sz="1100">
              <a:latin typeface="Segoe UI"/>
              <a:cs typeface="Segoe UI"/>
            </a:endParaRPr>
          </a:p>
        </p:txBody>
      </p:sp>
      <p:sp>
        <p:nvSpPr>
          <p:cNvPr id="37" name="object 37"/>
          <p:cNvSpPr txBox="1"/>
          <p:nvPr/>
        </p:nvSpPr>
        <p:spPr>
          <a:xfrm>
            <a:off x="1339024" y="5398363"/>
            <a:ext cx="316865" cy="214629"/>
          </a:xfrm>
          <a:prstGeom prst="rect">
            <a:avLst/>
          </a:prstGeom>
          <a:solidFill>
            <a:srgbClr val="C3D69B"/>
          </a:solidFill>
        </p:spPr>
        <p:txBody>
          <a:bodyPr vert="horz" wrap="square" lIns="0" tIns="67310" rIns="0" bIns="0" rtlCol="0">
            <a:spAutoFit/>
          </a:bodyPr>
          <a:lstStyle/>
          <a:p>
            <a:pPr>
              <a:lnSpc>
                <a:spcPts val="1155"/>
              </a:lnSpc>
              <a:spcBef>
                <a:spcPts val="530"/>
              </a:spcBef>
            </a:pPr>
            <a:r>
              <a:rPr sz="1100" spc="-5" dirty="0">
                <a:latin typeface="Segoe UI"/>
                <a:cs typeface="Segoe UI"/>
              </a:rPr>
              <a:t>b)</a:t>
            </a:r>
            <a:endParaRPr sz="1100">
              <a:latin typeface="Segoe UI"/>
              <a:cs typeface="Segoe UI"/>
            </a:endParaRPr>
          </a:p>
        </p:txBody>
      </p:sp>
      <p:sp>
        <p:nvSpPr>
          <p:cNvPr id="38" name="object 38"/>
          <p:cNvSpPr txBox="1"/>
          <p:nvPr/>
        </p:nvSpPr>
        <p:spPr>
          <a:xfrm>
            <a:off x="1722348" y="5398363"/>
            <a:ext cx="350520" cy="214629"/>
          </a:xfrm>
          <a:prstGeom prst="rect">
            <a:avLst/>
          </a:prstGeom>
          <a:solidFill>
            <a:srgbClr val="C3D69B"/>
          </a:solidFill>
        </p:spPr>
        <p:txBody>
          <a:bodyPr vert="horz" wrap="square" lIns="0" tIns="67310" rIns="0" bIns="0" rtlCol="0">
            <a:spAutoFit/>
          </a:bodyPr>
          <a:lstStyle/>
          <a:p>
            <a:pPr>
              <a:lnSpc>
                <a:spcPts val="1155"/>
              </a:lnSpc>
              <a:spcBef>
                <a:spcPts val="530"/>
              </a:spcBef>
            </a:pPr>
            <a:r>
              <a:rPr sz="1100" spc="-5" dirty="0">
                <a:latin typeface="Segoe UI"/>
                <a:cs typeface="Segoe UI"/>
              </a:rPr>
              <a:t>A</a:t>
            </a:r>
            <a:r>
              <a:rPr sz="1100" spc="-10" dirty="0">
                <a:latin typeface="Segoe UI"/>
                <a:cs typeface="Segoe UI"/>
              </a:rPr>
              <a:t>cc</a:t>
            </a:r>
            <a:r>
              <a:rPr sz="1100" spc="-5" dirty="0">
                <a:latin typeface="Segoe UI"/>
                <a:cs typeface="Segoe UI"/>
              </a:rPr>
              <a:t>ept</a:t>
            </a:r>
            <a:endParaRPr sz="1100">
              <a:latin typeface="Segoe UI"/>
              <a:cs typeface="Segoe UI"/>
            </a:endParaRPr>
          </a:p>
        </p:txBody>
      </p:sp>
      <p:sp>
        <p:nvSpPr>
          <p:cNvPr id="39" name="object 39"/>
          <p:cNvSpPr txBox="1"/>
          <p:nvPr/>
        </p:nvSpPr>
        <p:spPr>
          <a:xfrm>
            <a:off x="2088273" y="5398363"/>
            <a:ext cx="325120" cy="214629"/>
          </a:xfrm>
          <a:prstGeom prst="rect">
            <a:avLst/>
          </a:prstGeom>
          <a:solidFill>
            <a:srgbClr val="C3D69B"/>
          </a:solidFill>
        </p:spPr>
        <p:txBody>
          <a:bodyPr vert="horz" wrap="square" lIns="0" tIns="67310" rIns="0" bIns="0" rtlCol="0">
            <a:spAutoFit/>
          </a:bodyPr>
          <a:lstStyle/>
          <a:p>
            <a:pPr marL="15875">
              <a:lnSpc>
                <a:spcPts val="1155"/>
              </a:lnSpc>
              <a:spcBef>
                <a:spcPts val="530"/>
              </a:spcBef>
            </a:pPr>
            <a:r>
              <a:rPr sz="1100" dirty="0">
                <a:latin typeface="Segoe UI"/>
                <a:cs typeface="Segoe UI"/>
              </a:rPr>
              <a:t>r</a:t>
            </a:r>
            <a:r>
              <a:rPr sz="1100" spc="-5" dirty="0">
                <a:latin typeface="Segoe UI"/>
                <a:cs typeface="Segoe UI"/>
              </a:rPr>
              <a:t>ejec</a:t>
            </a:r>
            <a:endParaRPr sz="1100">
              <a:latin typeface="Segoe UI"/>
              <a:cs typeface="Segoe UI"/>
            </a:endParaRPr>
          </a:p>
        </p:txBody>
      </p:sp>
      <p:sp>
        <p:nvSpPr>
          <p:cNvPr id="40" name="object 40"/>
          <p:cNvSpPr txBox="1"/>
          <p:nvPr/>
        </p:nvSpPr>
        <p:spPr>
          <a:xfrm>
            <a:off x="2454846" y="5398363"/>
            <a:ext cx="608965" cy="248285"/>
          </a:xfrm>
          <a:prstGeom prst="rect">
            <a:avLst/>
          </a:prstGeom>
          <a:solidFill>
            <a:srgbClr val="C3D69B"/>
          </a:solidFill>
        </p:spPr>
        <p:txBody>
          <a:bodyPr vert="horz" wrap="square" lIns="0" tIns="67310" rIns="0" bIns="0" rtlCol="0">
            <a:spAutoFit/>
          </a:bodyPr>
          <a:lstStyle/>
          <a:p>
            <a:pPr>
              <a:lnSpc>
                <a:spcPct val="100000"/>
              </a:lnSpc>
              <a:spcBef>
                <a:spcPts val="530"/>
              </a:spcBef>
            </a:pPr>
            <a:r>
              <a:rPr sz="1100" dirty="0">
                <a:latin typeface="Segoe UI"/>
                <a:cs typeface="Segoe UI"/>
              </a:rPr>
              <a:t>t</a:t>
            </a:r>
            <a:r>
              <a:rPr sz="1100" spc="-55" dirty="0">
                <a:latin typeface="Segoe UI"/>
                <a:cs typeface="Segoe UI"/>
              </a:rPr>
              <a:t> </a:t>
            </a:r>
            <a:r>
              <a:rPr sz="1100" spc="-5" dirty="0">
                <a:latin typeface="Segoe UI"/>
                <a:cs typeface="Segoe UI"/>
              </a:rPr>
              <a:t>decisions</a:t>
            </a:r>
            <a:endParaRPr sz="1100">
              <a:latin typeface="Segoe UI"/>
              <a:cs typeface="Segoe UI"/>
            </a:endParaRPr>
          </a:p>
        </p:txBody>
      </p:sp>
      <p:sp>
        <p:nvSpPr>
          <p:cNvPr id="41" name="object 41"/>
          <p:cNvSpPr txBox="1"/>
          <p:nvPr/>
        </p:nvSpPr>
        <p:spPr>
          <a:xfrm>
            <a:off x="1339024" y="5678868"/>
            <a:ext cx="316865" cy="215265"/>
          </a:xfrm>
          <a:prstGeom prst="rect">
            <a:avLst/>
          </a:prstGeom>
          <a:solidFill>
            <a:srgbClr val="C3D69B"/>
          </a:solidFill>
        </p:spPr>
        <p:txBody>
          <a:bodyPr vert="horz" wrap="square" lIns="0" tIns="48895" rIns="0" bIns="0" rtlCol="0">
            <a:spAutoFit/>
          </a:bodyPr>
          <a:lstStyle/>
          <a:p>
            <a:pPr>
              <a:lnSpc>
                <a:spcPts val="1305"/>
              </a:lnSpc>
              <a:spcBef>
                <a:spcPts val="385"/>
              </a:spcBef>
            </a:pPr>
            <a:r>
              <a:rPr sz="1100" spc="-5" dirty="0">
                <a:latin typeface="Segoe UI"/>
                <a:cs typeface="Segoe UI"/>
              </a:rPr>
              <a:t>c)</a:t>
            </a:r>
            <a:endParaRPr sz="1100">
              <a:latin typeface="Segoe UI"/>
              <a:cs typeface="Segoe UI"/>
            </a:endParaRPr>
          </a:p>
        </p:txBody>
      </p:sp>
      <p:sp>
        <p:nvSpPr>
          <p:cNvPr id="42" name="object 42"/>
          <p:cNvSpPr txBox="1"/>
          <p:nvPr/>
        </p:nvSpPr>
        <p:spPr>
          <a:xfrm>
            <a:off x="1722348" y="5678868"/>
            <a:ext cx="337820" cy="215265"/>
          </a:xfrm>
          <a:prstGeom prst="rect">
            <a:avLst/>
          </a:prstGeom>
          <a:solidFill>
            <a:srgbClr val="C3D69B"/>
          </a:solidFill>
        </p:spPr>
        <p:txBody>
          <a:bodyPr vert="horz" wrap="square" lIns="0" tIns="48895" rIns="0" bIns="0" rtlCol="0">
            <a:spAutoFit/>
          </a:bodyPr>
          <a:lstStyle/>
          <a:p>
            <a:pPr>
              <a:lnSpc>
                <a:spcPts val="1305"/>
              </a:lnSpc>
              <a:spcBef>
                <a:spcPts val="385"/>
              </a:spcBef>
            </a:pPr>
            <a:r>
              <a:rPr sz="1100" dirty="0">
                <a:latin typeface="Segoe UI"/>
                <a:cs typeface="Segoe UI"/>
              </a:rPr>
              <a:t>Co</a:t>
            </a:r>
            <a:r>
              <a:rPr sz="1100" spc="-5" dirty="0">
                <a:latin typeface="Segoe UI"/>
                <a:cs typeface="Segoe UI"/>
              </a:rPr>
              <a:t>ntin</a:t>
            </a:r>
            <a:endParaRPr sz="1100">
              <a:latin typeface="Segoe UI"/>
              <a:cs typeface="Segoe UI"/>
            </a:endParaRPr>
          </a:p>
        </p:txBody>
      </p:sp>
      <p:sp>
        <p:nvSpPr>
          <p:cNvPr id="43" name="object 43"/>
          <p:cNvSpPr txBox="1"/>
          <p:nvPr/>
        </p:nvSpPr>
        <p:spPr>
          <a:xfrm>
            <a:off x="2088273" y="5678868"/>
            <a:ext cx="299720" cy="215265"/>
          </a:xfrm>
          <a:prstGeom prst="rect">
            <a:avLst/>
          </a:prstGeom>
          <a:solidFill>
            <a:srgbClr val="C3D69B"/>
          </a:solidFill>
        </p:spPr>
        <p:txBody>
          <a:bodyPr vert="horz" wrap="square" lIns="0" tIns="48895" rIns="0" bIns="0" rtlCol="0">
            <a:spAutoFit/>
          </a:bodyPr>
          <a:lstStyle/>
          <a:p>
            <a:pPr>
              <a:lnSpc>
                <a:spcPts val="1305"/>
              </a:lnSpc>
              <a:spcBef>
                <a:spcPts val="385"/>
              </a:spcBef>
            </a:pPr>
            <a:r>
              <a:rPr sz="1100" spc="-5" dirty="0">
                <a:latin typeface="Segoe UI"/>
                <a:cs typeface="Segoe UI"/>
              </a:rPr>
              <a:t>gent</a:t>
            </a:r>
            <a:endParaRPr sz="1100">
              <a:latin typeface="Segoe UI"/>
              <a:cs typeface="Segoe UI"/>
            </a:endParaRPr>
          </a:p>
        </p:txBody>
      </p:sp>
      <p:sp>
        <p:nvSpPr>
          <p:cNvPr id="44" name="object 44"/>
          <p:cNvSpPr txBox="1"/>
          <p:nvPr/>
        </p:nvSpPr>
        <p:spPr>
          <a:xfrm>
            <a:off x="2361655" y="5714936"/>
            <a:ext cx="592455" cy="193675"/>
          </a:xfrm>
          <a:prstGeom prst="rect">
            <a:avLst/>
          </a:prstGeom>
        </p:spPr>
        <p:txBody>
          <a:bodyPr vert="horz" wrap="square" lIns="0" tIns="13335" rIns="0" bIns="0" rtlCol="0">
            <a:spAutoFit/>
          </a:bodyPr>
          <a:lstStyle/>
          <a:p>
            <a:pPr marL="12700">
              <a:lnSpc>
                <a:spcPct val="100000"/>
              </a:lnSpc>
              <a:spcBef>
                <a:spcPts val="105"/>
              </a:spcBef>
            </a:pPr>
            <a:r>
              <a:rPr sz="1100" spc="-5" dirty="0">
                <a:latin typeface="Segoe UI"/>
                <a:cs typeface="Segoe UI"/>
              </a:rPr>
              <a:t>decisions</a:t>
            </a:r>
            <a:endParaRPr sz="1100">
              <a:latin typeface="Segoe UI"/>
              <a:cs typeface="Segoe UI"/>
            </a:endParaRPr>
          </a:p>
        </p:txBody>
      </p:sp>
      <p:sp>
        <p:nvSpPr>
          <p:cNvPr id="45" name="object 45"/>
          <p:cNvSpPr txBox="1"/>
          <p:nvPr/>
        </p:nvSpPr>
        <p:spPr>
          <a:xfrm>
            <a:off x="1267362" y="5099704"/>
            <a:ext cx="68580" cy="1071245"/>
          </a:xfrm>
          <a:prstGeom prst="rect">
            <a:avLst/>
          </a:prstGeom>
        </p:spPr>
        <p:txBody>
          <a:bodyPr vert="horz" wrap="square" lIns="0" tIns="105410" rIns="0" bIns="0" rtlCol="0">
            <a:spAutoFit/>
          </a:bodyPr>
          <a:lstStyle/>
          <a:p>
            <a:pPr marL="12700">
              <a:lnSpc>
                <a:spcPct val="100000"/>
              </a:lnSpc>
              <a:spcBef>
                <a:spcPts val="830"/>
              </a:spcBef>
            </a:pPr>
            <a:r>
              <a:rPr sz="1100" dirty="0">
                <a:latin typeface="Segoe UI"/>
                <a:cs typeface="Segoe UI"/>
              </a:rPr>
              <a:t>(</a:t>
            </a:r>
            <a:endParaRPr sz="1100">
              <a:latin typeface="Segoe UI"/>
              <a:cs typeface="Segoe UI"/>
            </a:endParaRPr>
          </a:p>
          <a:p>
            <a:pPr marL="12700">
              <a:lnSpc>
                <a:spcPct val="100000"/>
              </a:lnSpc>
              <a:spcBef>
                <a:spcPts val="730"/>
              </a:spcBef>
            </a:pPr>
            <a:r>
              <a:rPr sz="1100" dirty="0">
                <a:latin typeface="Segoe UI"/>
                <a:cs typeface="Segoe UI"/>
              </a:rPr>
              <a:t>(</a:t>
            </a:r>
            <a:endParaRPr sz="1100">
              <a:latin typeface="Segoe UI"/>
              <a:cs typeface="Segoe UI"/>
            </a:endParaRPr>
          </a:p>
          <a:p>
            <a:pPr marL="12700">
              <a:lnSpc>
                <a:spcPct val="100000"/>
              </a:lnSpc>
              <a:spcBef>
                <a:spcPts val="745"/>
              </a:spcBef>
            </a:pPr>
            <a:r>
              <a:rPr sz="1100" dirty="0">
                <a:latin typeface="Segoe UI"/>
                <a:cs typeface="Segoe UI"/>
              </a:rPr>
              <a:t>(</a:t>
            </a:r>
            <a:endParaRPr sz="1100">
              <a:latin typeface="Segoe UI"/>
              <a:cs typeface="Segoe UI"/>
            </a:endParaRPr>
          </a:p>
          <a:p>
            <a:pPr marL="12700">
              <a:lnSpc>
                <a:spcPct val="100000"/>
              </a:lnSpc>
              <a:spcBef>
                <a:spcPts val="745"/>
              </a:spcBef>
            </a:pPr>
            <a:r>
              <a:rPr sz="1100" dirty="0">
                <a:latin typeface="Segoe UI"/>
                <a:cs typeface="Segoe UI"/>
              </a:rPr>
              <a:t>(</a:t>
            </a:r>
            <a:endParaRPr sz="1100">
              <a:latin typeface="Segoe UI"/>
              <a:cs typeface="Segoe UI"/>
            </a:endParaRPr>
          </a:p>
        </p:txBody>
      </p:sp>
      <p:sp>
        <p:nvSpPr>
          <p:cNvPr id="46" name="object 46"/>
          <p:cNvSpPr txBox="1"/>
          <p:nvPr/>
        </p:nvSpPr>
        <p:spPr>
          <a:xfrm>
            <a:off x="1339024" y="5943485"/>
            <a:ext cx="1062355" cy="227329"/>
          </a:xfrm>
          <a:prstGeom prst="rect">
            <a:avLst/>
          </a:prstGeom>
          <a:solidFill>
            <a:srgbClr val="C3D69B"/>
          </a:solidFill>
        </p:spPr>
        <p:txBody>
          <a:bodyPr vert="horz" wrap="square" lIns="0" tIns="46355" rIns="0" bIns="0" rtlCol="0">
            <a:spAutoFit/>
          </a:bodyPr>
          <a:lstStyle/>
          <a:p>
            <a:pPr>
              <a:lnSpc>
                <a:spcPct val="100000"/>
              </a:lnSpc>
              <a:spcBef>
                <a:spcPts val="365"/>
              </a:spcBef>
              <a:tabLst>
                <a:tab pos="306705" algn="l"/>
              </a:tabLst>
            </a:pPr>
            <a:r>
              <a:rPr sz="1100" spc="-5" dirty="0">
                <a:latin typeface="Segoe UI"/>
                <a:cs typeface="Segoe UI"/>
              </a:rPr>
              <a:t>d)	</a:t>
            </a:r>
            <a:r>
              <a:rPr sz="1100" dirty="0">
                <a:latin typeface="Segoe UI"/>
                <a:cs typeface="Segoe UI"/>
              </a:rPr>
              <a:t>None of</a:t>
            </a:r>
            <a:r>
              <a:rPr sz="1100" spc="-80" dirty="0">
                <a:latin typeface="Segoe UI"/>
                <a:cs typeface="Segoe UI"/>
              </a:rPr>
              <a:t> </a:t>
            </a:r>
            <a:r>
              <a:rPr sz="1100" spc="-5" dirty="0">
                <a:latin typeface="Segoe UI"/>
                <a:cs typeface="Segoe UI"/>
              </a:rPr>
              <a:t>the</a:t>
            </a:r>
            <a:endParaRPr sz="1100">
              <a:latin typeface="Segoe UI"/>
              <a:cs typeface="Segoe UI"/>
            </a:endParaRPr>
          </a:p>
        </p:txBody>
      </p:sp>
      <p:sp>
        <p:nvSpPr>
          <p:cNvPr id="47" name="object 47"/>
          <p:cNvSpPr txBox="1"/>
          <p:nvPr/>
        </p:nvSpPr>
        <p:spPr>
          <a:xfrm>
            <a:off x="2454846" y="5943485"/>
            <a:ext cx="359410" cy="227329"/>
          </a:xfrm>
          <a:prstGeom prst="rect">
            <a:avLst/>
          </a:prstGeom>
          <a:solidFill>
            <a:srgbClr val="C3D69B"/>
          </a:solidFill>
        </p:spPr>
        <p:txBody>
          <a:bodyPr vert="horz" wrap="square" lIns="0" tIns="46355" rIns="0" bIns="0" rtlCol="0">
            <a:spAutoFit/>
          </a:bodyPr>
          <a:lstStyle/>
          <a:p>
            <a:pPr>
              <a:lnSpc>
                <a:spcPct val="100000"/>
              </a:lnSpc>
              <a:spcBef>
                <a:spcPts val="365"/>
              </a:spcBef>
            </a:pPr>
            <a:r>
              <a:rPr sz="1100" spc="-5" dirty="0">
                <a:latin typeface="Segoe UI"/>
                <a:cs typeface="Segoe UI"/>
              </a:rPr>
              <a:t>above</a:t>
            </a:r>
            <a:endParaRPr sz="1100">
              <a:latin typeface="Segoe UI"/>
              <a:cs typeface="Segoe UI"/>
            </a:endParaRPr>
          </a:p>
        </p:txBody>
      </p:sp>
      <p:sp>
        <p:nvSpPr>
          <p:cNvPr id="48" name="object 48"/>
          <p:cNvSpPr txBox="1"/>
          <p:nvPr/>
        </p:nvSpPr>
        <p:spPr>
          <a:xfrm>
            <a:off x="901559" y="6221648"/>
            <a:ext cx="5283835" cy="397510"/>
          </a:xfrm>
          <a:prstGeom prst="rect">
            <a:avLst/>
          </a:prstGeom>
        </p:spPr>
        <p:txBody>
          <a:bodyPr vert="horz" wrap="square" lIns="0" tIns="12700" rIns="0" bIns="0" rtlCol="0">
            <a:spAutoFit/>
          </a:bodyPr>
          <a:lstStyle/>
          <a:p>
            <a:pPr marL="378460" marR="5080" indent="-366395">
              <a:lnSpc>
                <a:spcPct val="110900"/>
              </a:lnSpc>
              <a:spcBef>
                <a:spcPts val="100"/>
              </a:spcBef>
              <a:tabLst>
                <a:tab pos="377825" algn="l"/>
              </a:tabLst>
            </a:pPr>
            <a:r>
              <a:rPr sz="1100" dirty="0">
                <a:latin typeface="Segoe UI"/>
                <a:cs typeface="Segoe UI"/>
              </a:rPr>
              <a:t>3.	</a:t>
            </a:r>
            <a:r>
              <a:rPr sz="1100" spc="-5" dirty="0">
                <a:latin typeface="Segoe UI"/>
                <a:cs typeface="Segoe UI"/>
              </a:rPr>
              <a:t>In case </a:t>
            </a:r>
            <a:r>
              <a:rPr sz="1100" dirty="0">
                <a:latin typeface="Segoe UI"/>
                <a:cs typeface="Segoe UI"/>
              </a:rPr>
              <a:t>a </a:t>
            </a:r>
            <a:r>
              <a:rPr sz="1100" spc="-5" dirty="0">
                <a:latin typeface="Segoe UI"/>
                <a:cs typeface="Segoe UI"/>
              </a:rPr>
              <a:t>company considers </a:t>
            </a:r>
            <a:r>
              <a:rPr sz="1100" dirty="0">
                <a:latin typeface="Segoe UI"/>
                <a:cs typeface="Segoe UI"/>
              </a:rPr>
              <a:t>a </a:t>
            </a:r>
            <a:r>
              <a:rPr sz="1100" spc="-5" dirty="0">
                <a:latin typeface="Segoe UI"/>
                <a:cs typeface="Segoe UI"/>
              </a:rPr>
              <a:t>discounting factor higher than the cost </a:t>
            </a:r>
            <a:r>
              <a:rPr sz="1100" dirty="0">
                <a:latin typeface="Segoe UI"/>
                <a:cs typeface="Segoe UI"/>
              </a:rPr>
              <a:t>of capital  for </a:t>
            </a:r>
            <a:r>
              <a:rPr sz="1100" spc="-5" dirty="0">
                <a:latin typeface="Segoe UI"/>
                <a:cs typeface="Segoe UI"/>
              </a:rPr>
              <a:t>arriving </a:t>
            </a:r>
            <a:r>
              <a:rPr sz="1100" dirty="0">
                <a:latin typeface="Segoe UI"/>
                <a:cs typeface="Segoe UI"/>
              </a:rPr>
              <a:t>at </a:t>
            </a:r>
            <a:r>
              <a:rPr sz="1100" spc="-5" dirty="0">
                <a:latin typeface="Segoe UI"/>
                <a:cs typeface="Segoe UI"/>
              </a:rPr>
              <a:t>present values, the present values </a:t>
            </a:r>
            <a:r>
              <a:rPr sz="1100" spc="-10" dirty="0">
                <a:latin typeface="Segoe UI"/>
                <a:cs typeface="Segoe UI"/>
              </a:rPr>
              <a:t>of </a:t>
            </a:r>
            <a:r>
              <a:rPr sz="1100" spc="-5" dirty="0">
                <a:latin typeface="Segoe UI"/>
                <a:cs typeface="Segoe UI"/>
              </a:rPr>
              <a:t>cash inflows will</a:t>
            </a:r>
            <a:r>
              <a:rPr sz="1100" spc="30" dirty="0">
                <a:latin typeface="Segoe UI"/>
                <a:cs typeface="Segoe UI"/>
              </a:rPr>
              <a:t> </a:t>
            </a:r>
            <a:r>
              <a:rPr sz="1100" spc="-5" dirty="0">
                <a:latin typeface="Segoe UI"/>
                <a:cs typeface="Segoe UI"/>
              </a:rPr>
              <a:t>be</a:t>
            </a:r>
            <a:endParaRPr sz="1100">
              <a:latin typeface="Segoe UI"/>
              <a:cs typeface="Segoe UI"/>
            </a:endParaRPr>
          </a:p>
        </p:txBody>
      </p:sp>
      <p:sp>
        <p:nvSpPr>
          <p:cNvPr id="49" name="object 49"/>
          <p:cNvSpPr txBox="1"/>
          <p:nvPr/>
        </p:nvSpPr>
        <p:spPr>
          <a:xfrm>
            <a:off x="1267362" y="6593480"/>
            <a:ext cx="3855085" cy="1074420"/>
          </a:xfrm>
          <a:prstGeom prst="rect">
            <a:avLst/>
          </a:prstGeom>
        </p:spPr>
        <p:txBody>
          <a:bodyPr vert="horz" wrap="square" lIns="0" tIns="12700" rIns="0" bIns="0" rtlCol="0">
            <a:spAutoFit/>
          </a:bodyPr>
          <a:lstStyle/>
          <a:p>
            <a:pPr marL="12700" marR="5080" indent="-635">
              <a:lnSpc>
                <a:spcPct val="156400"/>
              </a:lnSpc>
              <a:spcBef>
                <a:spcPts val="100"/>
              </a:spcBef>
              <a:tabLst>
                <a:tab pos="377825" algn="l"/>
              </a:tabLst>
            </a:pPr>
            <a:r>
              <a:rPr sz="1100" dirty="0">
                <a:latin typeface="Segoe UI"/>
                <a:cs typeface="Segoe UI"/>
              </a:rPr>
              <a:t>(a)	</a:t>
            </a:r>
            <a:r>
              <a:rPr sz="1100" spc="-5" dirty="0">
                <a:latin typeface="Segoe UI"/>
                <a:cs typeface="Segoe UI"/>
              </a:rPr>
              <a:t>Less than those computed </a:t>
            </a:r>
            <a:r>
              <a:rPr sz="1100" dirty="0">
                <a:latin typeface="Segoe UI"/>
                <a:cs typeface="Segoe UI"/>
              </a:rPr>
              <a:t>on </a:t>
            </a:r>
            <a:r>
              <a:rPr sz="1100" spc="-5" dirty="0">
                <a:latin typeface="Segoe UI"/>
                <a:cs typeface="Segoe UI"/>
              </a:rPr>
              <a:t>the basis </a:t>
            </a:r>
            <a:r>
              <a:rPr sz="1100" dirty="0">
                <a:latin typeface="Segoe UI"/>
                <a:cs typeface="Segoe UI"/>
              </a:rPr>
              <a:t>of </a:t>
            </a:r>
            <a:r>
              <a:rPr sz="1100" spc="-5" dirty="0">
                <a:latin typeface="Segoe UI"/>
                <a:cs typeface="Segoe UI"/>
              </a:rPr>
              <a:t>cost </a:t>
            </a:r>
            <a:r>
              <a:rPr sz="1100" dirty="0">
                <a:latin typeface="Segoe UI"/>
                <a:cs typeface="Segoe UI"/>
              </a:rPr>
              <a:t>of </a:t>
            </a:r>
            <a:r>
              <a:rPr sz="1100" spc="-5" dirty="0">
                <a:latin typeface="Segoe UI"/>
                <a:cs typeface="Segoe UI"/>
              </a:rPr>
              <a:t>capital  (b)</a:t>
            </a:r>
            <a:endParaRPr sz="1100">
              <a:latin typeface="Segoe UI"/>
              <a:cs typeface="Segoe UI"/>
            </a:endParaRPr>
          </a:p>
          <a:p>
            <a:pPr marL="12700">
              <a:lnSpc>
                <a:spcPct val="100000"/>
              </a:lnSpc>
              <a:spcBef>
                <a:spcPts val="740"/>
              </a:spcBef>
            </a:pPr>
            <a:r>
              <a:rPr sz="1100" spc="-5" dirty="0">
                <a:latin typeface="Segoe UI"/>
                <a:cs typeface="Segoe UI"/>
              </a:rPr>
              <a:t>(c)</a:t>
            </a:r>
            <a:endParaRPr sz="1100">
              <a:latin typeface="Segoe UI"/>
              <a:cs typeface="Segoe UI"/>
            </a:endParaRPr>
          </a:p>
          <a:p>
            <a:pPr marL="12700">
              <a:lnSpc>
                <a:spcPct val="100000"/>
              </a:lnSpc>
              <a:spcBef>
                <a:spcPts val="745"/>
              </a:spcBef>
            </a:pPr>
            <a:r>
              <a:rPr sz="1100" spc="-5" dirty="0">
                <a:latin typeface="Segoe UI"/>
                <a:cs typeface="Segoe UI"/>
              </a:rPr>
              <a:t>(d)</a:t>
            </a:r>
            <a:endParaRPr sz="1100">
              <a:latin typeface="Segoe UI"/>
              <a:cs typeface="Segoe UI"/>
            </a:endParaRPr>
          </a:p>
        </p:txBody>
      </p:sp>
      <p:sp>
        <p:nvSpPr>
          <p:cNvPr id="50" name="object 50"/>
          <p:cNvSpPr txBox="1"/>
          <p:nvPr/>
        </p:nvSpPr>
        <p:spPr>
          <a:xfrm>
            <a:off x="1633305" y="6855669"/>
            <a:ext cx="3658235" cy="812165"/>
          </a:xfrm>
          <a:prstGeom prst="rect">
            <a:avLst/>
          </a:prstGeom>
        </p:spPr>
        <p:txBody>
          <a:bodyPr vert="horz" wrap="square" lIns="0" tIns="12700" rIns="0" bIns="0" rtlCol="0">
            <a:spAutoFit/>
          </a:bodyPr>
          <a:lstStyle/>
          <a:p>
            <a:pPr marL="12700" marR="5080">
              <a:lnSpc>
                <a:spcPct val="156400"/>
              </a:lnSpc>
              <a:spcBef>
                <a:spcPts val="100"/>
              </a:spcBef>
            </a:pPr>
            <a:r>
              <a:rPr sz="1100" dirty="0">
                <a:latin typeface="Segoe UI"/>
                <a:cs typeface="Segoe UI"/>
              </a:rPr>
              <a:t>More </a:t>
            </a:r>
            <a:r>
              <a:rPr sz="1100" spc="-5" dirty="0">
                <a:latin typeface="Segoe UI"/>
                <a:cs typeface="Segoe UI"/>
              </a:rPr>
              <a:t>than those computed </a:t>
            </a:r>
            <a:r>
              <a:rPr sz="1100" dirty="0">
                <a:latin typeface="Segoe UI"/>
                <a:cs typeface="Segoe UI"/>
              </a:rPr>
              <a:t>on </a:t>
            </a:r>
            <a:r>
              <a:rPr sz="1100" spc="-5" dirty="0">
                <a:latin typeface="Segoe UI"/>
                <a:cs typeface="Segoe UI"/>
              </a:rPr>
              <a:t>the basis </a:t>
            </a:r>
            <a:r>
              <a:rPr sz="1100" dirty="0">
                <a:latin typeface="Segoe UI"/>
                <a:cs typeface="Segoe UI"/>
              </a:rPr>
              <a:t>of </a:t>
            </a:r>
            <a:r>
              <a:rPr sz="1100" spc="-5" dirty="0">
                <a:latin typeface="Segoe UI"/>
                <a:cs typeface="Segoe UI"/>
              </a:rPr>
              <a:t>cost </a:t>
            </a:r>
            <a:r>
              <a:rPr sz="1100" spc="-10" dirty="0">
                <a:latin typeface="Segoe UI"/>
                <a:cs typeface="Segoe UI"/>
              </a:rPr>
              <a:t>of </a:t>
            </a:r>
            <a:r>
              <a:rPr sz="1100" spc="-5" dirty="0">
                <a:latin typeface="Segoe UI"/>
                <a:cs typeface="Segoe UI"/>
              </a:rPr>
              <a:t>capital  </a:t>
            </a:r>
            <a:r>
              <a:rPr sz="1100" dirty="0">
                <a:latin typeface="Segoe UI"/>
                <a:cs typeface="Segoe UI"/>
              </a:rPr>
              <a:t>Equal </a:t>
            </a:r>
            <a:r>
              <a:rPr sz="1100" spc="-5" dirty="0">
                <a:latin typeface="Segoe UI"/>
                <a:cs typeface="Segoe UI"/>
              </a:rPr>
              <a:t>to those computed </a:t>
            </a:r>
            <a:r>
              <a:rPr sz="1100" dirty="0">
                <a:latin typeface="Segoe UI"/>
                <a:cs typeface="Segoe UI"/>
              </a:rPr>
              <a:t>on </a:t>
            </a:r>
            <a:r>
              <a:rPr sz="1100" spc="-5" dirty="0">
                <a:latin typeface="Segoe UI"/>
                <a:cs typeface="Segoe UI"/>
              </a:rPr>
              <a:t>the basis </a:t>
            </a:r>
            <a:r>
              <a:rPr sz="1100" dirty="0">
                <a:latin typeface="Segoe UI"/>
                <a:cs typeface="Segoe UI"/>
              </a:rPr>
              <a:t>of </a:t>
            </a:r>
            <a:r>
              <a:rPr sz="1100" spc="-5" dirty="0">
                <a:latin typeface="Segoe UI"/>
                <a:cs typeface="Segoe UI"/>
              </a:rPr>
              <a:t>the cost </a:t>
            </a:r>
            <a:r>
              <a:rPr sz="1100" dirty="0">
                <a:latin typeface="Segoe UI"/>
                <a:cs typeface="Segoe UI"/>
              </a:rPr>
              <a:t>of </a:t>
            </a:r>
            <a:r>
              <a:rPr sz="1100" spc="-5" dirty="0">
                <a:latin typeface="Segoe UI"/>
                <a:cs typeface="Segoe UI"/>
              </a:rPr>
              <a:t>capital  </a:t>
            </a:r>
            <a:r>
              <a:rPr sz="1100" dirty="0">
                <a:latin typeface="Segoe UI"/>
                <a:cs typeface="Segoe UI"/>
              </a:rPr>
              <a:t>None of </a:t>
            </a:r>
            <a:r>
              <a:rPr sz="1100" spc="-5" dirty="0">
                <a:latin typeface="Segoe UI"/>
                <a:cs typeface="Segoe UI"/>
              </a:rPr>
              <a:t>the</a:t>
            </a:r>
            <a:r>
              <a:rPr sz="1100" spc="-25" dirty="0">
                <a:latin typeface="Segoe UI"/>
                <a:cs typeface="Segoe UI"/>
              </a:rPr>
              <a:t> </a:t>
            </a:r>
            <a:r>
              <a:rPr sz="1100" spc="-5" dirty="0">
                <a:latin typeface="Segoe UI"/>
                <a:cs typeface="Segoe UI"/>
              </a:rPr>
              <a:t>above</a:t>
            </a:r>
            <a:endParaRPr sz="1100" dirty="0">
              <a:latin typeface="Segoe UI"/>
              <a:cs typeface="Segoe UI"/>
            </a:endParaRPr>
          </a:p>
        </p:txBody>
      </p:sp>
      <p:sp>
        <p:nvSpPr>
          <p:cNvPr id="51" name="object 51"/>
          <p:cNvSpPr txBox="1"/>
          <p:nvPr/>
        </p:nvSpPr>
        <p:spPr>
          <a:xfrm>
            <a:off x="901700" y="7642235"/>
            <a:ext cx="3761740" cy="812165"/>
          </a:xfrm>
          <a:prstGeom prst="rect">
            <a:avLst/>
          </a:prstGeom>
        </p:spPr>
        <p:txBody>
          <a:bodyPr vert="horz" wrap="square" lIns="0" tIns="106680" rIns="0" bIns="0" rtlCol="0">
            <a:spAutoFit/>
          </a:bodyPr>
          <a:lstStyle/>
          <a:p>
            <a:pPr marL="378460" indent="-366395">
              <a:lnSpc>
                <a:spcPct val="100000"/>
              </a:lnSpc>
              <a:spcBef>
                <a:spcPts val="840"/>
              </a:spcBef>
              <a:buAutoNum type="arabicPeriod" startAt="4"/>
              <a:tabLst>
                <a:tab pos="377825" algn="l"/>
                <a:tab pos="379095" algn="l"/>
              </a:tabLst>
            </a:pPr>
            <a:r>
              <a:rPr sz="1100" spc="-5" dirty="0">
                <a:latin typeface="Segoe UI"/>
                <a:cs typeface="Segoe UI"/>
              </a:rPr>
              <a:t>The </a:t>
            </a:r>
            <a:r>
              <a:rPr sz="1100" dirty="0">
                <a:latin typeface="Segoe UI"/>
                <a:cs typeface="Segoe UI"/>
              </a:rPr>
              <a:t>pay </a:t>
            </a:r>
            <a:r>
              <a:rPr sz="1100" spc="-5" dirty="0">
                <a:latin typeface="Segoe UI"/>
                <a:cs typeface="Segoe UI"/>
              </a:rPr>
              <a:t>back technique is specially useful during</a:t>
            </a:r>
            <a:r>
              <a:rPr sz="1100" spc="30" dirty="0">
                <a:latin typeface="Segoe UI"/>
                <a:cs typeface="Segoe UI"/>
              </a:rPr>
              <a:t> </a:t>
            </a:r>
            <a:r>
              <a:rPr sz="1100" spc="-10" dirty="0">
                <a:latin typeface="Segoe UI"/>
                <a:cs typeface="Segoe UI"/>
              </a:rPr>
              <a:t>times</a:t>
            </a:r>
            <a:endParaRPr sz="1100">
              <a:latin typeface="Segoe UI"/>
              <a:cs typeface="Segoe UI"/>
            </a:endParaRPr>
          </a:p>
          <a:p>
            <a:pPr marL="744220" lvl="1" indent="-366395">
              <a:lnSpc>
                <a:spcPct val="100000"/>
              </a:lnSpc>
              <a:spcBef>
                <a:spcPts val="745"/>
              </a:spcBef>
              <a:buAutoNum type="alphaLcParenBoth"/>
              <a:tabLst>
                <a:tab pos="744220" algn="l"/>
                <a:tab pos="744855" algn="l"/>
              </a:tabLst>
            </a:pPr>
            <a:r>
              <a:rPr sz="1100" dirty="0">
                <a:latin typeface="Segoe UI"/>
                <a:cs typeface="Segoe UI"/>
              </a:rPr>
              <a:t>When </a:t>
            </a:r>
            <a:r>
              <a:rPr sz="1100" spc="-5" dirty="0">
                <a:latin typeface="Segoe UI"/>
                <a:cs typeface="Segoe UI"/>
              </a:rPr>
              <a:t>the value </a:t>
            </a:r>
            <a:r>
              <a:rPr sz="1100" dirty="0">
                <a:latin typeface="Segoe UI"/>
                <a:cs typeface="Segoe UI"/>
              </a:rPr>
              <a:t>of </a:t>
            </a:r>
            <a:r>
              <a:rPr sz="1100" spc="-5" dirty="0">
                <a:latin typeface="Segoe UI"/>
                <a:cs typeface="Segoe UI"/>
              </a:rPr>
              <a:t>money is</a:t>
            </a:r>
            <a:r>
              <a:rPr sz="1100" spc="-15" dirty="0">
                <a:latin typeface="Segoe UI"/>
                <a:cs typeface="Segoe UI"/>
              </a:rPr>
              <a:t> </a:t>
            </a:r>
            <a:r>
              <a:rPr sz="1100" spc="-5" dirty="0">
                <a:latin typeface="Segoe UI"/>
                <a:cs typeface="Segoe UI"/>
              </a:rPr>
              <a:t>turbulent</a:t>
            </a:r>
            <a:endParaRPr sz="1100" dirty="0">
              <a:latin typeface="Segoe UI"/>
              <a:cs typeface="Segoe UI"/>
            </a:endParaRPr>
          </a:p>
          <a:p>
            <a:pPr marL="744220" lvl="1" indent="-366395">
              <a:lnSpc>
                <a:spcPct val="100000"/>
              </a:lnSpc>
              <a:spcBef>
                <a:spcPts val="745"/>
              </a:spcBef>
              <a:buAutoNum type="alphaLcParenBoth"/>
              <a:tabLst>
                <a:tab pos="744220" algn="l"/>
                <a:tab pos="744855" algn="l"/>
              </a:tabLst>
            </a:pPr>
            <a:r>
              <a:rPr sz="1100" dirty="0">
                <a:latin typeface="Segoe UI"/>
                <a:cs typeface="Segoe UI"/>
              </a:rPr>
              <a:t>When </a:t>
            </a:r>
            <a:r>
              <a:rPr sz="1100" spc="-5" dirty="0">
                <a:latin typeface="Segoe UI"/>
                <a:cs typeface="Segoe UI"/>
              </a:rPr>
              <a:t>there is no</a:t>
            </a:r>
            <a:r>
              <a:rPr sz="1100" spc="-10" dirty="0">
                <a:latin typeface="Segoe UI"/>
                <a:cs typeface="Segoe UI"/>
              </a:rPr>
              <a:t> </a:t>
            </a:r>
            <a:r>
              <a:rPr sz="1100" spc="-5" dirty="0">
                <a:latin typeface="Segoe UI"/>
                <a:cs typeface="Segoe UI"/>
              </a:rPr>
              <a:t>inflation</a:t>
            </a:r>
            <a:endParaRPr sz="1100" dirty="0">
              <a:latin typeface="Segoe UI"/>
              <a:cs typeface="Segoe UI"/>
            </a:endParaRPr>
          </a:p>
        </p:txBody>
      </p:sp>
    </p:spTree>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5" name="object 5"/>
          <p:cNvSpPr/>
          <p:nvPr/>
        </p:nvSpPr>
        <p:spPr>
          <a:xfrm>
            <a:off x="0" y="1208405"/>
            <a:ext cx="7086600" cy="7935595"/>
          </a:xfrm>
          <a:custGeom>
            <a:avLst/>
            <a:gdLst/>
            <a:ahLst/>
            <a:cxnLst/>
            <a:rect l="l" t="t" r="r" b="b"/>
            <a:pathLst>
              <a:path w="7086600" h="7935595">
                <a:moveTo>
                  <a:pt x="0" y="7935595"/>
                </a:moveTo>
                <a:lnTo>
                  <a:pt x="7086600" y="7935595"/>
                </a:lnTo>
                <a:lnTo>
                  <a:pt x="7086600" y="0"/>
                </a:lnTo>
                <a:lnTo>
                  <a:pt x="0" y="0"/>
                </a:lnTo>
                <a:lnTo>
                  <a:pt x="0" y="7935595"/>
                </a:lnTo>
                <a:close/>
              </a:path>
            </a:pathLst>
          </a:custGeom>
          <a:solidFill>
            <a:srgbClr val="B3C77E"/>
          </a:solidFill>
        </p:spPr>
        <p:txBody>
          <a:bodyPr wrap="square" lIns="0" tIns="0" rIns="0" bIns="0" rtlCol="0"/>
          <a:lstStyle/>
          <a:p>
            <a:endParaRPr/>
          </a:p>
        </p:txBody>
      </p:sp>
      <p:sp>
        <p:nvSpPr>
          <p:cNvPr id="6" name="object 6"/>
          <p:cNvSpPr/>
          <p:nvPr/>
        </p:nvSpPr>
        <p:spPr>
          <a:xfrm>
            <a:off x="1205439" y="3275835"/>
            <a:ext cx="1817370" cy="1742439"/>
          </a:xfrm>
          <a:custGeom>
            <a:avLst/>
            <a:gdLst/>
            <a:ahLst/>
            <a:cxnLst/>
            <a:rect l="l" t="t" r="r" b="b"/>
            <a:pathLst>
              <a:path w="1817370" h="1742439">
                <a:moveTo>
                  <a:pt x="1816747" y="0"/>
                </a:moveTo>
                <a:lnTo>
                  <a:pt x="0" y="0"/>
                </a:lnTo>
                <a:lnTo>
                  <a:pt x="0" y="1650644"/>
                </a:lnTo>
                <a:lnTo>
                  <a:pt x="7721" y="1686090"/>
                </a:lnTo>
                <a:lnTo>
                  <a:pt x="27050" y="1715427"/>
                </a:lnTo>
                <a:lnTo>
                  <a:pt x="56692" y="1734985"/>
                </a:lnTo>
                <a:lnTo>
                  <a:pt x="92760" y="1742313"/>
                </a:lnTo>
                <a:lnTo>
                  <a:pt x="1724621" y="1742313"/>
                </a:lnTo>
                <a:lnTo>
                  <a:pt x="1760702" y="1734985"/>
                </a:lnTo>
                <a:lnTo>
                  <a:pt x="1789683" y="1715427"/>
                </a:lnTo>
                <a:lnTo>
                  <a:pt x="1809661" y="1686090"/>
                </a:lnTo>
                <a:lnTo>
                  <a:pt x="1816747" y="1650644"/>
                </a:lnTo>
                <a:lnTo>
                  <a:pt x="1816747" y="0"/>
                </a:lnTo>
                <a:close/>
              </a:path>
            </a:pathLst>
          </a:custGeom>
          <a:solidFill>
            <a:srgbClr val="D7E4BD"/>
          </a:solidFill>
        </p:spPr>
        <p:txBody>
          <a:bodyPr wrap="square" lIns="0" tIns="0" rIns="0" bIns="0" rtlCol="0"/>
          <a:lstStyle/>
          <a:p>
            <a:endParaRPr/>
          </a:p>
        </p:txBody>
      </p:sp>
      <p:sp>
        <p:nvSpPr>
          <p:cNvPr id="7" name="object 7"/>
          <p:cNvSpPr/>
          <p:nvPr/>
        </p:nvSpPr>
        <p:spPr>
          <a:xfrm>
            <a:off x="1205438" y="2634155"/>
            <a:ext cx="1817370" cy="641985"/>
          </a:xfrm>
          <a:custGeom>
            <a:avLst/>
            <a:gdLst/>
            <a:ahLst/>
            <a:cxnLst/>
            <a:rect l="l" t="t" r="r" b="b"/>
            <a:pathLst>
              <a:path w="1817370" h="641985">
                <a:moveTo>
                  <a:pt x="1724621" y="0"/>
                </a:moveTo>
                <a:lnTo>
                  <a:pt x="92760" y="0"/>
                </a:lnTo>
                <a:lnTo>
                  <a:pt x="56692" y="7327"/>
                </a:lnTo>
                <a:lnTo>
                  <a:pt x="27050" y="26885"/>
                </a:lnTo>
                <a:lnTo>
                  <a:pt x="7721" y="56222"/>
                </a:lnTo>
                <a:lnTo>
                  <a:pt x="0" y="91668"/>
                </a:lnTo>
                <a:lnTo>
                  <a:pt x="0" y="641680"/>
                </a:lnTo>
                <a:lnTo>
                  <a:pt x="1816747" y="641680"/>
                </a:lnTo>
                <a:lnTo>
                  <a:pt x="1816747" y="91668"/>
                </a:lnTo>
                <a:lnTo>
                  <a:pt x="1809661" y="56222"/>
                </a:lnTo>
                <a:lnTo>
                  <a:pt x="1789683" y="26885"/>
                </a:lnTo>
                <a:lnTo>
                  <a:pt x="1760702" y="7327"/>
                </a:lnTo>
                <a:lnTo>
                  <a:pt x="1724621" y="0"/>
                </a:lnTo>
                <a:close/>
              </a:path>
            </a:pathLst>
          </a:custGeom>
          <a:solidFill>
            <a:srgbClr val="D7E4BD"/>
          </a:solidFill>
        </p:spPr>
        <p:txBody>
          <a:bodyPr wrap="square" lIns="0" tIns="0" rIns="0" bIns="0" rtlCol="0"/>
          <a:lstStyle/>
          <a:p>
            <a:endParaRPr/>
          </a:p>
        </p:txBody>
      </p:sp>
      <p:sp>
        <p:nvSpPr>
          <p:cNvPr id="8" name="object 8"/>
          <p:cNvSpPr/>
          <p:nvPr/>
        </p:nvSpPr>
        <p:spPr>
          <a:xfrm>
            <a:off x="1218323" y="2644542"/>
            <a:ext cx="1791335" cy="636270"/>
          </a:xfrm>
          <a:custGeom>
            <a:avLst/>
            <a:gdLst/>
            <a:ahLst/>
            <a:cxnLst/>
            <a:rect l="l" t="t" r="r" b="b"/>
            <a:pathLst>
              <a:path w="1791335" h="636270">
                <a:moveTo>
                  <a:pt x="1790979" y="636181"/>
                </a:moveTo>
                <a:lnTo>
                  <a:pt x="1790979" y="91059"/>
                </a:lnTo>
                <a:lnTo>
                  <a:pt x="1783892" y="55613"/>
                </a:lnTo>
                <a:lnTo>
                  <a:pt x="1764563" y="26885"/>
                </a:lnTo>
                <a:lnTo>
                  <a:pt x="1735569" y="7340"/>
                </a:lnTo>
                <a:lnTo>
                  <a:pt x="1700136" y="0"/>
                </a:lnTo>
                <a:lnTo>
                  <a:pt x="91478" y="0"/>
                </a:lnTo>
                <a:lnTo>
                  <a:pt x="56045" y="7340"/>
                </a:lnTo>
                <a:lnTo>
                  <a:pt x="27050" y="26885"/>
                </a:lnTo>
                <a:lnTo>
                  <a:pt x="7721" y="55613"/>
                </a:lnTo>
                <a:lnTo>
                  <a:pt x="0" y="91059"/>
                </a:lnTo>
                <a:lnTo>
                  <a:pt x="0" y="636181"/>
                </a:lnTo>
              </a:path>
            </a:pathLst>
          </a:custGeom>
          <a:ln w="116585">
            <a:solidFill>
              <a:srgbClr val="C3D69B"/>
            </a:solidFill>
          </a:ln>
        </p:spPr>
        <p:txBody>
          <a:bodyPr wrap="square" lIns="0" tIns="0" rIns="0" bIns="0" rtlCol="0"/>
          <a:lstStyle/>
          <a:p>
            <a:endParaRPr/>
          </a:p>
        </p:txBody>
      </p:sp>
      <p:sp>
        <p:nvSpPr>
          <p:cNvPr id="9" name="object 9"/>
          <p:cNvSpPr/>
          <p:nvPr/>
        </p:nvSpPr>
        <p:spPr>
          <a:xfrm>
            <a:off x="1218323" y="3280723"/>
            <a:ext cx="1791335" cy="1727200"/>
          </a:xfrm>
          <a:custGeom>
            <a:avLst/>
            <a:gdLst/>
            <a:ahLst/>
            <a:cxnLst/>
            <a:rect l="l" t="t" r="r" b="b"/>
            <a:pathLst>
              <a:path w="1791335" h="1727200">
                <a:moveTo>
                  <a:pt x="0" y="0"/>
                </a:moveTo>
                <a:lnTo>
                  <a:pt x="0" y="1635975"/>
                </a:lnTo>
                <a:lnTo>
                  <a:pt x="7721" y="1671421"/>
                </a:lnTo>
                <a:lnTo>
                  <a:pt x="27050" y="1700149"/>
                </a:lnTo>
                <a:lnTo>
                  <a:pt x="56045" y="1719707"/>
                </a:lnTo>
                <a:lnTo>
                  <a:pt x="91478" y="1727034"/>
                </a:lnTo>
                <a:lnTo>
                  <a:pt x="1700136" y="1727034"/>
                </a:lnTo>
                <a:lnTo>
                  <a:pt x="1735569" y="1719707"/>
                </a:lnTo>
                <a:lnTo>
                  <a:pt x="1764563" y="1700149"/>
                </a:lnTo>
                <a:lnTo>
                  <a:pt x="1783892" y="1671421"/>
                </a:lnTo>
                <a:lnTo>
                  <a:pt x="1790979" y="1635975"/>
                </a:lnTo>
                <a:lnTo>
                  <a:pt x="1790979" y="0"/>
                </a:lnTo>
              </a:path>
            </a:pathLst>
          </a:custGeom>
          <a:ln w="116585">
            <a:solidFill>
              <a:srgbClr val="C3D69B"/>
            </a:solidFill>
          </a:ln>
        </p:spPr>
        <p:txBody>
          <a:bodyPr wrap="square" lIns="0" tIns="0" rIns="0" bIns="0" rtlCol="0"/>
          <a:lstStyle/>
          <a:p>
            <a:endParaRPr/>
          </a:p>
        </p:txBody>
      </p:sp>
      <p:sp>
        <p:nvSpPr>
          <p:cNvPr id="10" name="object 10"/>
          <p:cNvSpPr/>
          <p:nvPr/>
        </p:nvSpPr>
        <p:spPr>
          <a:xfrm>
            <a:off x="1782673" y="4567135"/>
            <a:ext cx="299720" cy="214629"/>
          </a:xfrm>
          <a:custGeom>
            <a:avLst/>
            <a:gdLst/>
            <a:ahLst/>
            <a:cxnLst/>
            <a:rect l="l" t="t" r="r" b="b"/>
            <a:pathLst>
              <a:path w="299719" h="214629">
                <a:moveTo>
                  <a:pt x="299567" y="0"/>
                </a:moveTo>
                <a:lnTo>
                  <a:pt x="0" y="0"/>
                </a:lnTo>
                <a:lnTo>
                  <a:pt x="0" y="214502"/>
                </a:lnTo>
                <a:lnTo>
                  <a:pt x="299567" y="214502"/>
                </a:lnTo>
                <a:lnTo>
                  <a:pt x="299567" y="0"/>
                </a:lnTo>
                <a:close/>
              </a:path>
            </a:pathLst>
          </a:custGeom>
          <a:solidFill>
            <a:srgbClr val="C3D69B"/>
          </a:solidFill>
        </p:spPr>
        <p:txBody>
          <a:bodyPr wrap="square" lIns="0" tIns="0" rIns="0" bIns="0" rtlCol="0"/>
          <a:lstStyle/>
          <a:p>
            <a:endParaRPr/>
          </a:p>
        </p:txBody>
      </p:sp>
      <p:sp>
        <p:nvSpPr>
          <p:cNvPr id="11" name="object 11"/>
          <p:cNvSpPr/>
          <p:nvPr/>
        </p:nvSpPr>
        <p:spPr>
          <a:xfrm>
            <a:off x="1782673" y="4022013"/>
            <a:ext cx="299720" cy="214629"/>
          </a:xfrm>
          <a:custGeom>
            <a:avLst/>
            <a:gdLst/>
            <a:ahLst/>
            <a:cxnLst/>
            <a:rect l="l" t="t" r="r" b="b"/>
            <a:pathLst>
              <a:path w="299719" h="214629">
                <a:moveTo>
                  <a:pt x="299567" y="0"/>
                </a:moveTo>
                <a:lnTo>
                  <a:pt x="0" y="0"/>
                </a:lnTo>
                <a:lnTo>
                  <a:pt x="0" y="214502"/>
                </a:lnTo>
                <a:lnTo>
                  <a:pt x="299567" y="214502"/>
                </a:lnTo>
                <a:lnTo>
                  <a:pt x="299567" y="0"/>
                </a:lnTo>
                <a:close/>
              </a:path>
            </a:pathLst>
          </a:custGeom>
          <a:solidFill>
            <a:srgbClr val="C3D69B"/>
          </a:solidFill>
        </p:spPr>
        <p:txBody>
          <a:bodyPr wrap="square" lIns="0" tIns="0" rIns="0" bIns="0" rtlCol="0"/>
          <a:lstStyle/>
          <a:p>
            <a:endParaRPr/>
          </a:p>
        </p:txBody>
      </p:sp>
      <p:sp>
        <p:nvSpPr>
          <p:cNvPr id="12" name="object 12"/>
          <p:cNvSpPr/>
          <p:nvPr/>
        </p:nvSpPr>
        <p:spPr>
          <a:xfrm>
            <a:off x="1782673" y="3757396"/>
            <a:ext cx="299720" cy="198120"/>
          </a:xfrm>
          <a:custGeom>
            <a:avLst/>
            <a:gdLst/>
            <a:ahLst/>
            <a:cxnLst/>
            <a:rect l="l" t="t" r="r" b="b"/>
            <a:pathLst>
              <a:path w="299719" h="198120">
                <a:moveTo>
                  <a:pt x="299567" y="0"/>
                </a:moveTo>
                <a:lnTo>
                  <a:pt x="0" y="0"/>
                </a:lnTo>
                <a:lnTo>
                  <a:pt x="0" y="198005"/>
                </a:lnTo>
                <a:lnTo>
                  <a:pt x="299567" y="198005"/>
                </a:lnTo>
                <a:lnTo>
                  <a:pt x="299567" y="0"/>
                </a:lnTo>
                <a:close/>
              </a:path>
            </a:pathLst>
          </a:custGeom>
          <a:solidFill>
            <a:srgbClr val="C3D69B"/>
          </a:solidFill>
        </p:spPr>
        <p:txBody>
          <a:bodyPr wrap="square" lIns="0" tIns="0" rIns="0" bIns="0" rtlCol="0"/>
          <a:lstStyle/>
          <a:p>
            <a:endParaRPr/>
          </a:p>
        </p:txBody>
      </p:sp>
      <p:sp>
        <p:nvSpPr>
          <p:cNvPr id="13" name="object 13"/>
          <p:cNvSpPr/>
          <p:nvPr/>
        </p:nvSpPr>
        <p:spPr>
          <a:xfrm>
            <a:off x="2148598" y="4567135"/>
            <a:ext cx="299720" cy="214629"/>
          </a:xfrm>
          <a:custGeom>
            <a:avLst/>
            <a:gdLst/>
            <a:ahLst/>
            <a:cxnLst/>
            <a:rect l="l" t="t" r="r" b="b"/>
            <a:pathLst>
              <a:path w="299719" h="214629">
                <a:moveTo>
                  <a:pt x="299567" y="0"/>
                </a:moveTo>
                <a:lnTo>
                  <a:pt x="0" y="0"/>
                </a:lnTo>
                <a:lnTo>
                  <a:pt x="0" y="214502"/>
                </a:lnTo>
                <a:lnTo>
                  <a:pt x="299567" y="214502"/>
                </a:lnTo>
                <a:lnTo>
                  <a:pt x="299567" y="0"/>
                </a:lnTo>
                <a:close/>
              </a:path>
            </a:pathLst>
          </a:custGeom>
          <a:solidFill>
            <a:srgbClr val="C3D69B"/>
          </a:solidFill>
        </p:spPr>
        <p:txBody>
          <a:bodyPr wrap="square" lIns="0" tIns="0" rIns="0" bIns="0" rtlCol="0"/>
          <a:lstStyle/>
          <a:p>
            <a:endParaRPr/>
          </a:p>
        </p:txBody>
      </p:sp>
      <p:sp>
        <p:nvSpPr>
          <p:cNvPr id="14" name="object 14"/>
          <p:cNvSpPr/>
          <p:nvPr/>
        </p:nvSpPr>
        <p:spPr>
          <a:xfrm>
            <a:off x="2148598" y="3757396"/>
            <a:ext cx="299720" cy="198120"/>
          </a:xfrm>
          <a:custGeom>
            <a:avLst/>
            <a:gdLst/>
            <a:ahLst/>
            <a:cxnLst/>
            <a:rect l="l" t="t" r="r" b="b"/>
            <a:pathLst>
              <a:path w="299719" h="198120">
                <a:moveTo>
                  <a:pt x="299567" y="0"/>
                </a:moveTo>
                <a:lnTo>
                  <a:pt x="0" y="0"/>
                </a:lnTo>
                <a:lnTo>
                  <a:pt x="0" y="198005"/>
                </a:lnTo>
                <a:lnTo>
                  <a:pt x="299567" y="198005"/>
                </a:lnTo>
                <a:lnTo>
                  <a:pt x="299567" y="0"/>
                </a:lnTo>
                <a:close/>
              </a:path>
            </a:pathLst>
          </a:custGeom>
          <a:solidFill>
            <a:srgbClr val="C3D69B"/>
          </a:solidFill>
        </p:spPr>
        <p:txBody>
          <a:bodyPr wrap="square" lIns="0" tIns="0" rIns="0" bIns="0" rtlCol="0"/>
          <a:lstStyle/>
          <a:p>
            <a:endParaRPr/>
          </a:p>
        </p:txBody>
      </p:sp>
      <p:sp>
        <p:nvSpPr>
          <p:cNvPr id="15" name="object 15"/>
          <p:cNvSpPr/>
          <p:nvPr/>
        </p:nvSpPr>
        <p:spPr>
          <a:xfrm>
            <a:off x="3104654" y="4822190"/>
            <a:ext cx="2896235" cy="679450"/>
          </a:xfrm>
          <a:custGeom>
            <a:avLst/>
            <a:gdLst/>
            <a:ahLst/>
            <a:cxnLst/>
            <a:rect l="l" t="t" r="r" b="b"/>
            <a:pathLst>
              <a:path w="2896235" h="679450">
                <a:moveTo>
                  <a:pt x="0" y="679450"/>
                </a:moveTo>
                <a:lnTo>
                  <a:pt x="2895854" y="679450"/>
                </a:lnTo>
                <a:lnTo>
                  <a:pt x="2895854" y="0"/>
                </a:lnTo>
                <a:lnTo>
                  <a:pt x="0" y="0"/>
                </a:lnTo>
                <a:lnTo>
                  <a:pt x="0" y="679450"/>
                </a:lnTo>
                <a:close/>
              </a:path>
            </a:pathLst>
          </a:custGeom>
          <a:solidFill>
            <a:srgbClr val="C3D69B"/>
          </a:solidFill>
        </p:spPr>
        <p:txBody>
          <a:bodyPr wrap="square" lIns="0" tIns="0" rIns="0" bIns="0" rtlCol="0"/>
          <a:lstStyle/>
          <a:p>
            <a:endParaRPr/>
          </a:p>
        </p:txBody>
      </p:sp>
      <p:sp>
        <p:nvSpPr>
          <p:cNvPr id="16" name="object 16"/>
          <p:cNvSpPr/>
          <p:nvPr/>
        </p:nvSpPr>
        <p:spPr>
          <a:xfrm>
            <a:off x="3104654" y="4079240"/>
            <a:ext cx="249554" cy="742950"/>
          </a:xfrm>
          <a:custGeom>
            <a:avLst/>
            <a:gdLst/>
            <a:ahLst/>
            <a:cxnLst/>
            <a:rect l="l" t="t" r="r" b="b"/>
            <a:pathLst>
              <a:path w="249554" h="742950">
                <a:moveTo>
                  <a:pt x="0" y="742950"/>
                </a:moveTo>
                <a:lnTo>
                  <a:pt x="249313" y="742950"/>
                </a:lnTo>
                <a:lnTo>
                  <a:pt x="249313" y="0"/>
                </a:lnTo>
                <a:lnTo>
                  <a:pt x="0" y="0"/>
                </a:lnTo>
                <a:lnTo>
                  <a:pt x="0" y="742950"/>
                </a:lnTo>
                <a:close/>
              </a:path>
            </a:pathLst>
          </a:custGeom>
          <a:solidFill>
            <a:srgbClr val="C3D69B"/>
          </a:solidFill>
        </p:spPr>
        <p:txBody>
          <a:bodyPr wrap="square" lIns="0" tIns="0" rIns="0" bIns="0" rtlCol="0"/>
          <a:lstStyle/>
          <a:p>
            <a:endParaRPr/>
          </a:p>
        </p:txBody>
      </p:sp>
      <p:sp>
        <p:nvSpPr>
          <p:cNvPr id="17" name="object 17"/>
          <p:cNvSpPr/>
          <p:nvPr/>
        </p:nvSpPr>
        <p:spPr>
          <a:xfrm>
            <a:off x="3104654" y="3891279"/>
            <a:ext cx="827405" cy="187960"/>
          </a:xfrm>
          <a:custGeom>
            <a:avLst/>
            <a:gdLst/>
            <a:ahLst/>
            <a:cxnLst/>
            <a:rect l="l" t="t" r="r" b="b"/>
            <a:pathLst>
              <a:path w="827404" h="187960">
                <a:moveTo>
                  <a:pt x="0" y="187960"/>
                </a:moveTo>
                <a:lnTo>
                  <a:pt x="827201" y="187960"/>
                </a:lnTo>
                <a:lnTo>
                  <a:pt x="827201" y="0"/>
                </a:lnTo>
                <a:lnTo>
                  <a:pt x="0" y="0"/>
                </a:lnTo>
                <a:lnTo>
                  <a:pt x="0" y="187960"/>
                </a:lnTo>
                <a:close/>
              </a:path>
            </a:pathLst>
          </a:custGeom>
          <a:solidFill>
            <a:srgbClr val="C3D69B"/>
          </a:solidFill>
        </p:spPr>
        <p:txBody>
          <a:bodyPr wrap="square" lIns="0" tIns="0" rIns="0" bIns="0" rtlCol="0"/>
          <a:lstStyle/>
          <a:p>
            <a:endParaRPr/>
          </a:p>
        </p:txBody>
      </p:sp>
      <p:sp>
        <p:nvSpPr>
          <p:cNvPr id="18" name="object 18"/>
          <p:cNvSpPr/>
          <p:nvPr/>
        </p:nvSpPr>
        <p:spPr>
          <a:xfrm>
            <a:off x="3931856" y="3891851"/>
            <a:ext cx="2068830" cy="930275"/>
          </a:xfrm>
          <a:custGeom>
            <a:avLst/>
            <a:gdLst/>
            <a:ahLst/>
            <a:cxnLst/>
            <a:rect l="l" t="t" r="r" b="b"/>
            <a:pathLst>
              <a:path w="2068829" h="930275">
                <a:moveTo>
                  <a:pt x="2068652" y="0"/>
                </a:moveTo>
                <a:lnTo>
                  <a:pt x="0" y="0"/>
                </a:lnTo>
                <a:lnTo>
                  <a:pt x="0" y="930122"/>
                </a:lnTo>
                <a:lnTo>
                  <a:pt x="2068652" y="930122"/>
                </a:lnTo>
                <a:lnTo>
                  <a:pt x="2068652" y="0"/>
                </a:lnTo>
                <a:close/>
              </a:path>
            </a:pathLst>
          </a:custGeom>
          <a:solidFill>
            <a:srgbClr val="C3D69B"/>
          </a:solidFill>
        </p:spPr>
        <p:txBody>
          <a:bodyPr wrap="square" lIns="0" tIns="0" rIns="0" bIns="0" rtlCol="0"/>
          <a:lstStyle/>
          <a:p>
            <a:endParaRPr/>
          </a:p>
        </p:txBody>
      </p:sp>
      <p:sp>
        <p:nvSpPr>
          <p:cNvPr id="19" name="object 19"/>
          <p:cNvSpPr/>
          <p:nvPr/>
        </p:nvSpPr>
        <p:spPr>
          <a:xfrm>
            <a:off x="3104649" y="3536172"/>
            <a:ext cx="2896235" cy="307340"/>
          </a:xfrm>
          <a:custGeom>
            <a:avLst/>
            <a:gdLst/>
            <a:ahLst/>
            <a:cxnLst/>
            <a:rect l="l" t="t" r="r" b="b"/>
            <a:pathLst>
              <a:path w="2896235" h="307339">
                <a:moveTo>
                  <a:pt x="2895854" y="0"/>
                </a:moveTo>
                <a:lnTo>
                  <a:pt x="0" y="0"/>
                </a:lnTo>
                <a:lnTo>
                  <a:pt x="0" y="306781"/>
                </a:lnTo>
                <a:lnTo>
                  <a:pt x="2895854" y="306781"/>
                </a:lnTo>
                <a:lnTo>
                  <a:pt x="2895854" y="218173"/>
                </a:lnTo>
                <a:lnTo>
                  <a:pt x="2323122" y="218173"/>
                </a:lnTo>
                <a:lnTo>
                  <a:pt x="2300579" y="213893"/>
                </a:lnTo>
                <a:lnTo>
                  <a:pt x="2281250" y="201053"/>
                </a:lnTo>
                <a:lnTo>
                  <a:pt x="2269007" y="182727"/>
                </a:lnTo>
                <a:lnTo>
                  <a:pt x="2263851" y="159499"/>
                </a:lnTo>
                <a:lnTo>
                  <a:pt x="2269007" y="136893"/>
                </a:lnTo>
                <a:lnTo>
                  <a:pt x="2281250" y="117944"/>
                </a:lnTo>
                <a:lnTo>
                  <a:pt x="2300579" y="105727"/>
                </a:lnTo>
                <a:lnTo>
                  <a:pt x="2323122" y="100838"/>
                </a:lnTo>
                <a:lnTo>
                  <a:pt x="2895854" y="100838"/>
                </a:lnTo>
                <a:lnTo>
                  <a:pt x="2895854" y="0"/>
                </a:lnTo>
                <a:close/>
              </a:path>
              <a:path w="2896235" h="307339">
                <a:moveTo>
                  <a:pt x="2490622" y="100838"/>
                </a:moveTo>
                <a:lnTo>
                  <a:pt x="2323122" y="100838"/>
                </a:lnTo>
                <a:lnTo>
                  <a:pt x="2346312" y="105727"/>
                </a:lnTo>
                <a:lnTo>
                  <a:pt x="2365006" y="117944"/>
                </a:lnTo>
                <a:lnTo>
                  <a:pt x="2377884" y="136893"/>
                </a:lnTo>
                <a:lnTo>
                  <a:pt x="2382393" y="159499"/>
                </a:lnTo>
                <a:lnTo>
                  <a:pt x="2377884" y="182727"/>
                </a:lnTo>
                <a:lnTo>
                  <a:pt x="2365006" y="201053"/>
                </a:lnTo>
                <a:lnTo>
                  <a:pt x="2346312" y="213893"/>
                </a:lnTo>
                <a:lnTo>
                  <a:pt x="2323122" y="218173"/>
                </a:lnTo>
                <a:lnTo>
                  <a:pt x="2490622" y="218173"/>
                </a:lnTo>
                <a:lnTo>
                  <a:pt x="2467432" y="213893"/>
                </a:lnTo>
                <a:lnTo>
                  <a:pt x="2448750" y="201053"/>
                </a:lnTo>
                <a:lnTo>
                  <a:pt x="2436507" y="182727"/>
                </a:lnTo>
                <a:lnTo>
                  <a:pt x="2431364" y="159499"/>
                </a:lnTo>
                <a:lnTo>
                  <a:pt x="2436507" y="136893"/>
                </a:lnTo>
                <a:lnTo>
                  <a:pt x="2448750" y="117944"/>
                </a:lnTo>
                <a:lnTo>
                  <a:pt x="2467432" y="105727"/>
                </a:lnTo>
                <a:lnTo>
                  <a:pt x="2490622" y="100838"/>
                </a:lnTo>
                <a:close/>
              </a:path>
              <a:path w="2896235" h="307339">
                <a:moveTo>
                  <a:pt x="2651683" y="100838"/>
                </a:moveTo>
                <a:lnTo>
                  <a:pt x="2490622" y="100838"/>
                </a:lnTo>
                <a:lnTo>
                  <a:pt x="2513177" y="105727"/>
                </a:lnTo>
                <a:lnTo>
                  <a:pt x="2532507" y="117944"/>
                </a:lnTo>
                <a:lnTo>
                  <a:pt x="2544749" y="136893"/>
                </a:lnTo>
                <a:lnTo>
                  <a:pt x="2549258" y="159499"/>
                </a:lnTo>
                <a:lnTo>
                  <a:pt x="2544749" y="182727"/>
                </a:lnTo>
                <a:lnTo>
                  <a:pt x="2532507" y="201053"/>
                </a:lnTo>
                <a:lnTo>
                  <a:pt x="2513177" y="213893"/>
                </a:lnTo>
                <a:lnTo>
                  <a:pt x="2490622" y="218173"/>
                </a:lnTo>
                <a:lnTo>
                  <a:pt x="2651683" y="218173"/>
                </a:lnTo>
                <a:lnTo>
                  <a:pt x="2628493" y="213893"/>
                </a:lnTo>
                <a:lnTo>
                  <a:pt x="2609811" y="201053"/>
                </a:lnTo>
                <a:lnTo>
                  <a:pt x="2596921" y="182727"/>
                </a:lnTo>
                <a:lnTo>
                  <a:pt x="2592412" y="159499"/>
                </a:lnTo>
                <a:lnTo>
                  <a:pt x="2596921" y="136893"/>
                </a:lnTo>
                <a:lnTo>
                  <a:pt x="2609811" y="117944"/>
                </a:lnTo>
                <a:lnTo>
                  <a:pt x="2628493" y="105727"/>
                </a:lnTo>
                <a:lnTo>
                  <a:pt x="2651683" y="100838"/>
                </a:lnTo>
                <a:close/>
              </a:path>
              <a:path w="2896235" h="307339">
                <a:moveTo>
                  <a:pt x="2895854" y="100838"/>
                </a:moveTo>
                <a:lnTo>
                  <a:pt x="2651683" y="100838"/>
                </a:lnTo>
                <a:lnTo>
                  <a:pt x="2674874" y="105727"/>
                </a:lnTo>
                <a:lnTo>
                  <a:pt x="2693568" y="117944"/>
                </a:lnTo>
                <a:lnTo>
                  <a:pt x="2705798" y="136893"/>
                </a:lnTo>
                <a:lnTo>
                  <a:pt x="2710954" y="159499"/>
                </a:lnTo>
                <a:lnTo>
                  <a:pt x="2705798" y="182727"/>
                </a:lnTo>
                <a:lnTo>
                  <a:pt x="2693568" y="201053"/>
                </a:lnTo>
                <a:lnTo>
                  <a:pt x="2674874" y="213893"/>
                </a:lnTo>
                <a:lnTo>
                  <a:pt x="2651683" y="218173"/>
                </a:lnTo>
                <a:lnTo>
                  <a:pt x="2895854" y="218173"/>
                </a:lnTo>
                <a:lnTo>
                  <a:pt x="2895854" y="100838"/>
                </a:lnTo>
                <a:close/>
              </a:path>
            </a:pathLst>
          </a:custGeom>
          <a:solidFill>
            <a:srgbClr val="D7E4BD"/>
          </a:solidFill>
        </p:spPr>
        <p:txBody>
          <a:bodyPr wrap="square" lIns="0" tIns="0" rIns="0" bIns="0" rtlCol="0"/>
          <a:lstStyle/>
          <a:p>
            <a:endParaRPr/>
          </a:p>
        </p:txBody>
      </p:sp>
      <p:sp>
        <p:nvSpPr>
          <p:cNvPr id="20" name="object 20"/>
          <p:cNvSpPr/>
          <p:nvPr/>
        </p:nvSpPr>
        <p:spPr>
          <a:xfrm>
            <a:off x="3353968" y="4078236"/>
            <a:ext cx="578485" cy="744220"/>
          </a:xfrm>
          <a:custGeom>
            <a:avLst/>
            <a:gdLst/>
            <a:ahLst/>
            <a:cxnLst/>
            <a:rect l="l" t="t" r="r" b="b"/>
            <a:pathLst>
              <a:path w="578485" h="744220">
                <a:moveTo>
                  <a:pt x="0" y="0"/>
                </a:moveTo>
                <a:lnTo>
                  <a:pt x="577888" y="0"/>
                </a:lnTo>
                <a:lnTo>
                  <a:pt x="577888" y="743737"/>
                </a:lnTo>
                <a:lnTo>
                  <a:pt x="0" y="743737"/>
                </a:lnTo>
                <a:lnTo>
                  <a:pt x="0" y="0"/>
                </a:lnTo>
                <a:close/>
              </a:path>
            </a:pathLst>
          </a:custGeom>
          <a:solidFill>
            <a:srgbClr val="D7E4BD"/>
          </a:solidFill>
        </p:spPr>
        <p:txBody>
          <a:bodyPr wrap="square" lIns="0" tIns="0" rIns="0" bIns="0" rtlCol="0"/>
          <a:lstStyle/>
          <a:p>
            <a:endParaRPr/>
          </a:p>
        </p:txBody>
      </p:sp>
      <p:sp>
        <p:nvSpPr>
          <p:cNvPr id="21" name="object 21"/>
          <p:cNvSpPr/>
          <p:nvPr/>
        </p:nvSpPr>
        <p:spPr>
          <a:xfrm>
            <a:off x="3114955" y="3544723"/>
            <a:ext cx="2875280" cy="1949450"/>
          </a:xfrm>
          <a:custGeom>
            <a:avLst/>
            <a:gdLst/>
            <a:ahLst/>
            <a:cxnLst/>
            <a:rect l="l" t="t" r="r" b="b"/>
            <a:pathLst>
              <a:path w="2875279" h="1949450">
                <a:moveTo>
                  <a:pt x="2875241" y="303733"/>
                </a:moveTo>
                <a:lnTo>
                  <a:pt x="2875241" y="1948878"/>
                </a:lnTo>
                <a:lnTo>
                  <a:pt x="0" y="1948878"/>
                </a:lnTo>
                <a:lnTo>
                  <a:pt x="0" y="303733"/>
                </a:lnTo>
                <a:lnTo>
                  <a:pt x="0" y="0"/>
                </a:lnTo>
                <a:lnTo>
                  <a:pt x="2875241" y="0"/>
                </a:lnTo>
                <a:lnTo>
                  <a:pt x="2875241" y="303733"/>
                </a:lnTo>
                <a:close/>
              </a:path>
            </a:pathLst>
          </a:custGeom>
          <a:ln w="91186">
            <a:solidFill>
              <a:srgbClr val="B3C77E"/>
            </a:solidFill>
          </a:ln>
        </p:spPr>
        <p:txBody>
          <a:bodyPr wrap="square" lIns="0" tIns="0" rIns="0" bIns="0" rtlCol="0"/>
          <a:lstStyle/>
          <a:p>
            <a:endParaRPr/>
          </a:p>
        </p:txBody>
      </p:sp>
      <p:sp>
        <p:nvSpPr>
          <p:cNvPr id="22" name="object 22"/>
          <p:cNvSpPr/>
          <p:nvPr/>
        </p:nvSpPr>
        <p:spPr>
          <a:xfrm>
            <a:off x="3114955" y="3848456"/>
            <a:ext cx="2875280" cy="0"/>
          </a:xfrm>
          <a:custGeom>
            <a:avLst/>
            <a:gdLst/>
            <a:ahLst/>
            <a:cxnLst/>
            <a:rect l="l" t="t" r="r" b="b"/>
            <a:pathLst>
              <a:path w="2875279">
                <a:moveTo>
                  <a:pt x="0" y="0"/>
                </a:moveTo>
                <a:lnTo>
                  <a:pt x="2875241" y="0"/>
                </a:lnTo>
              </a:path>
            </a:pathLst>
          </a:custGeom>
          <a:ln w="91186">
            <a:solidFill>
              <a:srgbClr val="B3C77E"/>
            </a:solidFill>
          </a:ln>
        </p:spPr>
        <p:txBody>
          <a:bodyPr wrap="square" lIns="0" tIns="0" rIns="0" bIns="0" rtlCol="0"/>
          <a:lstStyle/>
          <a:p>
            <a:endParaRPr/>
          </a:p>
        </p:txBody>
      </p:sp>
      <p:sp>
        <p:nvSpPr>
          <p:cNvPr id="23" name="object 23"/>
          <p:cNvSpPr/>
          <p:nvPr/>
        </p:nvSpPr>
        <p:spPr>
          <a:xfrm>
            <a:off x="4203721" y="4086183"/>
            <a:ext cx="1584960" cy="0"/>
          </a:xfrm>
          <a:custGeom>
            <a:avLst/>
            <a:gdLst/>
            <a:ahLst/>
            <a:cxnLst/>
            <a:rect l="l" t="t" r="r" b="b"/>
            <a:pathLst>
              <a:path w="1584960">
                <a:moveTo>
                  <a:pt x="0" y="0"/>
                </a:moveTo>
                <a:lnTo>
                  <a:pt x="1584833" y="0"/>
                </a:lnTo>
              </a:path>
            </a:pathLst>
          </a:custGeom>
          <a:ln w="91186">
            <a:solidFill>
              <a:srgbClr val="D7E4BD"/>
            </a:solidFill>
          </a:ln>
        </p:spPr>
        <p:txBody>
          <a:bodyPr wrap="square" lIns="0" tIns="0" rIns="0" bIns="0" rtlCol="0"/>
          <a:lstStyle/>
          <a:p>
            <a:endParaRPr/>
          </a:p>
        </p:txBody>
      </p:sp>
      <p:sp>
        <p:nvSpPr>
          <p:cNvPr id="24" name="object 24"/>
          <p:cNvSpPr/>
          <p:nvPr/>
        </p:nvSpPr>
        <p:spPr>
          <a:xfrm>
            <a:off x="4203721" y="4256070"/>
            <a:ext cx="1584960" cy="0"/>
          </a:xfrm>
          <a:custGeom>
            <a:avLst/>
            <a:gdLst/>
            <a:ahLst/>
            <a:cxnLst/>
            <a:rect l="l" t="t" r="r" b="b"/>
            <a:pathLst>
              <a:path w="1584960">
                <a:moveTo>
                  <a:pt x="0" y="0"/>
                </a:moveTo>
                <a:lnTo>
                  <a:pt x="1584833" y="0"/>
                </a:lnTo>
              </a:path>
            </a:pathLst>
          </a:custGeom>
          <a:ln w="91186">
            <a:solidFill>
              <a:srgbClr val="D7E4BD"/>
            </a:solidFill>
          </a:ln>
        </p:spPr>
        <p:txBody>
          <a:bodyPr wrap="square" lIns="0" tIns="0" rIns="0" bIns="0" rtlCol="0"/>
          <a:lstStyle/>
          <a:p>
            <a:endParaRPr/>
          </a:p>
        </p:txBody>
      </p:sp>
      <p:sp>
        <p:nvSpPr>
          <p:cNvPr id="25" name="object 25"/>
          <p:cNvSpPr/>
          <p:nvPr/>
        </p:nvSpPr>
        <p:spPr>
          <a:xfrm>
            <a:off x="4203721" y="4441859"/>
            <a:ext cx="1584960" cy="0"/>
          </a:xfrm>
          <a:custGeom>
            <a:avLst/>
            <a:gdLst/>
            <a:ahLst/>
            <a:cxnLst/>
            <a:rect l="l" t="t" r="r" b="b"/>
            <a:pathLst>
              <a:path w="1584960">
                <a:moveTo>
                  <a:pt x="0" y="0"/>
                </a:moveTo>
                <a:lnTo>
                  <a:pt x="1584833" y="0"/>
                </a:lnTo>
              </a:path>
            </a:pathLst>
          </a:custGeom>
          <a:ln w="91186">
            <a:solidFill>
              <a:srgbClr val="D7E4BD"/>
            </a:solidFill>
          </a:ln>
        </p:spPr>
        <p:txBody>
          <a:bodyPr wrap="square" lIns="0" tIns="0" rIns="0" bIns="0" rtlCol="0"/>
          <a:lstStyle/>
          <a:p>
            <a:endParaRPr/>
          </a:p>
        </p:txBody>
      </p:sp>
      <p:sp>
        <p:nvSpPr>
          <p:cNvPr id="26" name="object 26"/>
          <p:cNvSpPr/>
          <p:nvPr/>
        </p:nvSpPr>
        <p:spPr>
          <a:xfrm>
            <a:off x="4203721" y="4627634"/>
            <a:ext cx="1584960" cy="0"/>
          </a:xfrm>
          <a:custGeom>
            <a:avLst/>
            <a:gdLst/>
            <a:ahLst/>
            <a:cxnLst/>
            <a:rect l="l" t="t" r="r" b="b"/>
            <a:pathLst>
              <a:path w="1584960">
                <a:moveTo>
                  <a:pt x="0" y="0"/>
                </a:moveTo>
                <a:lnTo>
                  <a:pt x="1584833" y="0"/>
                </a:lnTo>
              </a:path>
            </a:pathLst>
          </a:custGeom>
          <a:ln w="91186">
            <a:solidFill>
              <a:srgbClr val="D7E4BD"/>
            </a:solidFill>
          </a:ln>
        </p:spPr>
        <p:txBody>
          <a:bodyPr wrap="square" lIns="0" tIns="0" rIns="0" bIns="0" rtlCol="0"/>
          <a:lstStyle/>
          <a:p>
            <a:endParaRPr/>
          </a:p>
        </p:txBody>
      </p:sp>
      <p:sp>
        <p:nvSpPr>
          <p:cNvPr id="27" name="object 27"/>
          <p:cNvSpPr/>
          <p:nvPr/>
        </p:nvSpPr>
        <p:spPr>
          <a:xfrm>
            <a:off x="4203721" y="4813423"/>
            <a:ext cx="1584960" cy="0"/>
          </a:xfrm>
          <a:custGeom>
            <a:avLst/>
            <a:gdLst/>
            <a:ahLst/>
            <a:cxnLst/>
            <a:rect l="l" t="t" r="r" b="b"/>
            <a:pathLst>
              <a:path w="1584960">
                <a:moveTo>
                  <a:pt x="0" y="0"/>
                </a:moveTo>
                <a:lnTo>
                  <a:pt x="1584833" y="0"/>
                </a:lnTo>
              </a:path>
            </a:pathLst>
          </a:custGeom>
          <a:ln w="91186">
            <a:solidFill>
              <a:srgbClr val="D7E4BD"/>
            </a:solidFill>
          </a:ln>
        </p:spPr>
        <p:txBody>
          <a:bodyPr wrap="square" lIns="0" tIns="0" rIns="0" bIns="0" rtlCol="0"/>
          <a:lstStyle/>
          <a:p>
            <a:endParaRPr/>
          </a:p>
        </p:txBody>
      </p:sp>
      <p:sp>
        <p:nvSpPr>
          <p:cNvPr id="28" name="object 28"/>
          <p:cNvSpPr/>
          <p:nvPr/>
        </p:nvSpPr>
        <p:spPr>
          <a:xfrm>
            <a:off x="3364276" y="4999198"/>
            <a:ext cx="2424430" cy="0"/>
          </a:xfrm>
          <a:custGeom>
            <a:avLst/>
            <a:gdLst/>
            <a:ahLst/>
            <a:cxnLst/>
            <a:rect l="l" t="t" r="r" b="b"/>
            <a:pathLst>
              <a:path w="2424429">
                <a:moveTo>
                  <a:pt x="0" y="0"/>
                </a:moveTo>
                <a:lnTo>
                  <a:pt x="2424277" y="0"/>
                </a:lnTo>
              </a:path>
            </a:pathLst>
          </a:custGeom>
          <a:ln w="91186">
            <a:solidFill>
              <a:srgbClr val="D7E4BD"/>
            </a:solidFill>
          </a:ln>
        </p:spPr>
        <p:txBody>
          <a:bodyPr wrap="square" lIns="0" tIns="0" rIns="0" bIns="0" rtlCol="0"/>
          <a:lstStyle/>
          <a:p>
            <a:endParaRPr/>
          </a:p>
        </p:txBody>
      </p:sp>
      <p:sp>
        <p:nvSpPr>
          <p:cNvPr id="29" name="object 29"/>
          <p:cNvSpPr/>
          <p:nvPr/>
        </p:nvSpPr>
        <p:spPr>
          <a:xfrm>
            <a:off x="3364276" y="5184987"/>
            <a:ext cx="2424430" cy="0"/>
          </a:xfrm>
          <a:custGeom>
            <a:avLst/>
            <a:gdLst/>
            <a:ahLst/>
            <a:cxnLst/>
            <a:rect l="l" t="t" r="r" b="b"/>
            <a:pathLst>
              <a:path w="2424429">
                <a:moveTo>
                  <a:pt x="0" y="0"/>
                </a:moveTo>
                <a:lnTo>
                  <a:pt x="2424277" y="0"/>
                </a:lnTo>
              </a:path>
            </a:pathLst>
          </a:custGeom>
          <a:ln w="91186">
            <a:solidFill>
              <a:srgbClr val="D7E4BD"/>
            </a:solidFill>
          </a:ln>
        </p:spPr>
        <p:txBody>
          <a:bodyPr wrap="square" lIns="0" tIns="0" rIns="0" bIns="0" rtlCol="0"/>
          <a:lstStyle/>
          <a:p>
            <a:endParaRPr/>
          </a:p>
        </p:txBody>
      </p:sp>
      <p:sp>
        <p:nvSpPr>
          <p:cNvPr id="30" name="object 30"/>
          <p:cNvSpPr txBox="1"/>
          <p:nvPr/>
        </p:nvSpPr>
        <p:spPr>
          <a:xfrm>
            <a:off x="901517" y="1246745"/>
            <a:ext cx="5285105" cy="2680970"/>
          </a:xfrm>
          <a:prstGeom prst="rect">
            <a:avLst/>
          </a:prstGeom>
        </p:spPr>
        <p:txBody>
          <a:bodyPr vert="horz" wrap="square" lIns="0" tIns="12700" rIns="0" bIns="0" rtlCol="0">
            <a:spAutoFit/>
          </a:bodyPr>
          <a:lstStyle/>
          <a:p>
            <a:pPr marL="744220" marR="5080" indent="-365760">
              <a:lnSpc>
                <a:spcPct val="110900"/>
              </a:lnSpc>
              <a:spcBef>
                <a:spcPts val="100"/>
              </a:spcBef>
              <a:buAutoNum type="alphaLcParenBoth" startAt="3"/>
              <a:tabLst>
                <a:tab pos="744220" algn="l"/>
                <a:tab pos="744855" algn="l"/>
              </a:tabLst>
            </a:pPr>
            <a:r>
              <a:rPr sz="1100" dirty="0">
                <a:latin typeface="Segoe UI"/>
                <a:cs typeface="Segoe UI"/>
              </a:rPr>
              <a:t>When </a:t>
            </a:r>
            <a:r>
              <a:rPr sz="1100" spc="-5" dirty="0">
                <a:latin typeface="Segoe UI"/>
                <a:cs typeface="Segoe UI"/>
              </a:rPr>
              <a:t>the economy is growing </a:t>
            </a:r>
            <a:r>
              <a:rPr sz="1100" dirty="0">
                <a:latin typeface="Segoe UI"/>
                <a:cs typeface="Segoe UI"/>
              </a:rPr>
              <a:t>at a </a:t>
            </a:r>
            <a:r>
              <a:rPr sz="1100" spc="-5" dirty="0">
                <a:latin typeface="Segoe UI"/>
                <a:cs typeface="Segoe UI"/>
              </a:rPr>
              <a:t>steady </a:t>
            </a:r>
            <a:r>
              <a:rPr sz="1100" spc="-10" dirty="0">
                <a:latin typeface="Segoe UI"/>
                <a:cs typeface="Segoe UI"/>
              </a:rPr>
              <a:t>rate </a:t>
            </a:r>
            <a:r>
              <a:rPr sz="1100" spc="-5" dirty="0">
                <a:latin typeface="Segoe UI"/>
                <a:cs typeface="Segoe UI"/>
              </a:rPr>
              <a:t>coupled with minimal  inflation.</a:t>
            </a:r>
            <a:endParaRPr sz="1100">
              <a:latin typeface="Segoe UI"/>
              <a:cs typeface="Segoe UI"/>
            </a:endParaRPr>
          </a:p>
          <a:p>
            <a:pPr marL="744220" indent="-366395">
              <a:lnSpc>
                <a:spcPct val="100000"/>
              </a:lnSpc>
              <a:spcBef>
                <a:spcPts val="740"/>
              </a:spcBef>
              <a:buAutoNum type="alphaLcParenBoth" startAt="3"/>
              <a:tabLst>
                <a:tab pos="744220" algn="l"/>
                <a:tab pos="744855" algn="l"/>
              </a:tabLst>
            </a:pPr>
            <a:r>
              <a:rPr sz="1100" dirty="0">
                <a:latin typeface="Segoe UI"/>
                <a:cs typeface="Segoe UI"/>
              </a:rPr>
              <a:t>None of </a:t>
            </a:r>
            <a:r>
              <a:rPr sz="1100" spc="-5" dirty="0">
                <a:latin typeface="Segoe UI"/>
                <a:cs typeface="Segoe UI"/>
              </a:rPr>
              <a:t>the</a:t>
            </a:r>
            <a:r>
              <a:rPr sz="1100" spc="-25" dirty="0">
                <a:latin typeface="Segoe UI"/>
                <a:cs typeface="Segoe UI"/>
              </a:rPr>
              <a:t> </a:t>
            </a:r>
            <a:r>
              <a:rPr sz="1100" spc="-5" dirty="0">
                <a:latin typeface="Segoe UI"/>
                <a:cs typeface="Segoe UI"/>
              </a:rPr>
              <a:t>above</a:t>
            </a:r>
            <a:endParaRPr sz="1100">
              <a:latin typeface="Segoe UI"/>
              <a:cs typeface="Segoe UI"/>
            </a:endParaRPr>
          </a:p>
          <a:p>
            <a:pPr marL="378460" marR="5715" indent="-366395">
              <a:lnSpc>
                <a:spcPct val="110900"/>
              </a:lnSpc>
              <a:spcBef>
                <a:spcPts val="605"/>
              </a:spcBef>
              <a:buAutoNum type="arabicPeriod" startAt="5"/>
              <a:tabLst>
                <a:tab pos="378460" algn="l"/>
                <a:tab pos="379095" algn="l"/>
              </a:tabLst>
            </a:pPr>
            <a:r>
              <a:rPr sz="1100" spc="-5" dirty="0">
                <a:latin typeface="Segoe UI"/>
                <a:cs typeface="Segoe UI"/>
              </a:rPr>
              <a:t>While evaluating capital investment proposals, time value </a:t>
            </a:r>
            <a:r>
              <a:rPr sz="1100" dirty="0">
                <a:latin typeface="Segoe UI"/>
                <a:cs typeface="Segoe UI"/>
              </a:rPr>
              <a:t>of </a:t>
            </a:r>
            <a:r>
              <a:rPr sz="1100" spc="-5" dirty="0">
                <a:latin typeface="Segoe UI"/>
                <a:cs typeface="Segoe UI"/>
              </a:rPr>
              <a:t>money is used in  which </a:t>
            </a:r>
            <a:r>
              <a:rPr sz="1100" dirty="0">
                <a:latin typeface="Segoe UI"/>
                <a:cs typeface="Segoe UI"/>
              </a:rPr>
              <a:t>of </a:t>
            </a:r>
            <a:r>
              <a:rPr sz="1100" spc="-5" dirty="0">
                <a:latin typeface="Segoe UI"/>
                <a:cs typeface="Segoe UI"/>
              </a:rPr>
              <a:t>the following</a:t>
            </a:r>
            <a:r>
              <a:rPr sz="1100" spc="-10" dirty="0">
                <a:latin typeface="Segoe UI"/>
                <a:cs typeface="Segoe UI"/>
              </a:rPr>
              <a:t> </a:t>
            </a:r>
            <a:r>
              <a:rPr sz="1100" spc="-5" dirty="0">
                <a:latin typeface="Segoe UI"/>
                <a:cs typeface="Segoe UI"/>
              </a:rPr>
              <a:t>techniques,</a:t>
            </a:r>
            <a:endParaRPr sz="1100">
              <a:latin typeface="Segoe UI"/>
              <a:cs typeface="Segoe UI"/>
            </a:endParaRPr>
          </a:p>
          <a:p>
            <a:pPr marL="744220" lvl="1" indent="-366395">
              <a:lnSpc>
                <a:spcPct val="100000"/>
              </a:lnSpc>
              <a:spcBef>
                <a:spcPts val="740"/>
              </a:spcBef>
              <a:buAutoNum type="alphaLcParenBoth"/>
              <a:tabLst>
                <a:tab pos="744220" algn="l"/>
                <a:tab pos="744855" algn="l"/>
              </a:tabLst>
            </a:pPr>
            <a:r>
              <a:rPr sz="1100" spc="-5" dirty="0">
                <a:latin typeface="Segoe UI"/>
                <a:cs typeface="Segoe UI"/>
              </a:rPr>
              <a:t>Payback method</a:t>
            </a:r>
            <a:endParaRPr sz="1100">
              <a:latin typeface="Segoe UI"/>
              <a:cs typeface="Segoe UI"/>
            </a:endParaRPr>
          </a:p>
          <a:p>
            <a:pPr marL="744220" lvl="1" indent="-366395">
              <a:lnSpc>
                <a:spcPct val="100000"/>
              </a:lnSpc>
              <a:spcBef>
                <a:spcPts val="745"/>
              </a:spcBef>
              <a:buAutoNum type="alphaLcParenBoth"/>
              <a:tabLst>
                <a:tab pos="744220" algn="l"/>
                <a:tab pos="744855" algn="l"/>
              </a:tabLst>
            </a:pPr>
            <a:r>
              <a:rPr sz="1100" spc="-5" dirty="0">
                <a:latin typeface="Segoe UI"/>
                <a:cs typeface="Segoe UI"/>
              </a:rPr>
              <a:t>Accounting </a:t>
            </a:r>
            <a:r>
              <a:rPr sz="1100" dirty="0">
                <a:latin typeface="Segoe UI"/>
                <a:cs typeface="Segoe UI"/>
              </a:rPr>
              <a:t>rate of</a:t>
            </a:r>
            <a:r>
              <a:rPr sz="1100" spc="-10" dirty="0">
                <a:latin typeface="Segoe UI"/>
                <a:cs typeface="Segoe UI"/>
              </a:rPr>
              <a:t> </a:t>
            </a:r>
            <a:r>
              <a:rPr sz="1100" spc="-5" dirty="0">
                <a:latin typeface="Segoe UI"/>
                <a:cs typeface="Segoe UI"/>
              </a:rPr>
              <a:t>return</a:t>
            </a:r>
            <a:endParaRPr sz="1100">
              <a:latin typeface="Segoe UI"/>
              <a:cs typeface="Segoe UI"/>
            </a:endParaRPr>
          </a:p>
          <a:p>
            <a:pPr marL="744220" lvl="1" indent="-366395">
              <a:lnSpc>
                <a:spcPct val="100000"/>
              </a:lnSpc>
              <a:spcBef>
                <a:spcPts val="745"/>
              </a:spcBef>
              <a:buAutoNum type="alphaLcParenBoth"/>
              <a:tabLst>
                <a:tab pos="744220" algn="l"/>
                <a:tab pos="744855" algn="l"/>
              </a:tabLst>
            </a:pPr>
            <a:r>
              <a:rPr sz="1100" dirty="0">
                <a:latin typeface="Segoe UI"/>
                <a:cs typeface="Segoe UI"/>
              </a:rPr>
              <a:t>Net </a:t>
            </a:r>
            <a:r>
              <a:rPr sz="1100" spc="-5" dirty="0">
                <a:latin typeface="Segoe UI"/>
                <a:cs typeface="Segoe UI"/>
              </a:rPr>
              <a:t>present</a:t>
            </a:r>
            <a:r>
              <a:rPr sz="1100" spc="-15" dirty="0">
                <a:latin typeface="Segoe UI"/>
                <a:cs typeface="Segoe UI"/>
              </a:rPr>
              <a:t> </a:t>
            </a:r>
            <a:r>
              <a:rPr sz="1100" spc="-5" dirty="0">
                <a:latin typeface="Segoe UI"/>
                <a:cs typeface="Segoe UI"/>
              </a:rPr>
              <a:t>value</a:t>
            </a:r>
            <a:endParaRPr sz="1100">
              <a:latin typeface="Segoe UI"/>
              <a:cs typeface="Segoe UI"/>
            </a:endParaRPr>
          </a:p>
          <a:p>
            <a:pPr marL="744220" lvl="1" indent="-366395">
              <a:lnSpc>
                <a:spcPct val="100000"/>
              </a:lnSpc>
              <a:spcBef>
                <a:spcPts val="745"/>
              </a:spcBef>
              <a:buAutoNum type="alphaLcParenBoth"/>
              <a:tabLst>
                <a:tab pos="744220" algn="l"/>
                <a:tab pos="744855" algn="l"/>
              </a:tabLst>
            </a:pPr>
            <a:r>
              <a:rPr sz="1100" dirty="0">
                <a:latin typeface="Segoe UI"/>
                <a:cs typeface="Segoe UI"/>
              </a:rPr>
              <a:t>None of </a:t>
            </a:r>
            <a:r>
              <a:rPr sz="1100" spc="-5" dirty="0">
                <a:latin typeface="Segoe UI"/>
                <a:cs typeface="Segoe UI"/>
              </a:rPr>
              <a:t>the</a:t>
            </a:r>
            <a:r>
              <a:rPr sz="1100" spc="-25" dirty="0">
                <a:latin typeface="Segoe UI"/>
                <a:cs typeface="Segoe UI"/>
              </a:rPr>
              <a:t> </a:t>
            </a:r>
            <a:r>
              <a:rPr sz="1100" spc="-5" dirty="0">
                <a:latin typeface="Segoe UI"/>
                <a:cs typeface="Segoe UI"/>
              </a:rPr>
              <a:t>above</a:t>
            </a:r>
            <a:endParaRPr sz="1100">
              <a:latin typeface="Segoe UI"/>
              <a:cs typeface="Segoe UI"/>
            </a:endParaRPr>
          </a:p>
          <a:p>
            <a:pPr marL="378460" indent="-366395">
              <a:lnSpc>
                <a:spcPct val="100000"/>
              </a:lnSpc>
              <a:spcBef>
                <a:spcPts val="745"/>
              </a:spcBef>
              <a:buAutoNum type="arabicPeriod" startAt="5"/>
              <a:tabLst>
                <a:tab pos="377825" algn="l"/>
                <a:tab pos="379095" algn="l"/>
              </a:tabLst>
            </a:pPr>
            <a:r>
              <a:rPr sz="1100" spc="-5" dirty="0">
                <a:latin typeface="Segoe UI"/>
                <a:cs typeface="Segoe UI"/>
              </a:rPr>
              <a:t>IRR would </a:t>
            </a:r>
            <a:r>
              <a:rPr sz="1100" dirty="0">
                <a:latin typeface="Segoe UI"/>
                <a:cs typeface="Segoe UI"/>
              </a:rPr>
              <a:t>favour </a:t>
            </a:r>
            <a:r>
              <a:rPr sz="1100" spc="-5" dirty="0">
                <a:latin typeface="Segoe UI"/>
                <a:cs typeface="Segoe UI"/>
              </a:rPr>
              <a:t>project proposals which</a:t>
            </a:r>
            <a:r>
              <a:rPr sz="1100" spc="-25" dirty="0">
                <a:latin typeface="Segoe UI"/>
                <a:cs typeface="Segoe UI"/>
              </a:rPr>
              <a:t> </a:t>
            </a:r>
            <a:r>
              <a:rPr sz="1100" spc="-5" dirty="0">
                <a:latin typeface="Segoe UI"/>
                <a:cs typeface="Segoe UI"/>
              </a:rPr>
              <a:t>have,</a:t>
            </a:r>
            <a:endParaRPr sz="1100">
              <a:latin typeface="Segoe UI"/>
              <a:cs typeface="Segoe UI"/>
            </a:endParaRPr>
          </a:p>
          <a:p>
            <a:pPr marL="744220" lvl="1" indent="-366395">
              <a:lnSpc>
                <a:spcPct val="100000"/>
              </a:lnSpc>
              <a:spcBef>
                <a:spcPts val="745"/>
              </a:spcBef>
              <a:buAutoNum type="alphaLcParenBoth"/>
              <a:tabLst>
                <a:tab pos="744220" algn="l"/>
                <a:tab pos="744855" algn="l"/>
              </a:tabLst>
            </a:pPr>
            <a:r>
              <a:rPr sz="1100" spc="-5" dirty="0">
                <a:latin typeface="Segoe UI"/>
                <a:cs typeface="Segoe UI"/>
              </a:rPr>
              <a:t>Heavy cash inflows in the early stages </a:t>
            </a:r>
            <a:r>
              <a:rPr sz="1100" dirty="0">
                <a:latin typeface="Segoe UI"/>
                <a:cs typeface="Segoe UI"/>
              </a:rPr>
              <a:t>of </a:t>
            </a:r>
            <a:r>
              <a:rPr sz="1100" spc="-5" dirty="0">
                <a:latin typeface="Segoe UI"/>
                <a:cs typeface="Segoe UI"/>
              </a:rPr>
              <a:t>the</a:t>
            </a:r>
            <a:r>
              <a:rPr sz="1100" spc="-10" dirty="0">
                <a:latin typeface="Segoe UI"/>
                <a:cs typeface="Segoe UI"/>
              </a:rPr>
              <a:t> </a:t>
            </a:r>
            <a:r>
              <a:rPr sz="1100" spc="-5" dirty="0">
                <a:latin typeface="Segoe UI"/>
                <a:cs typeface="Segoe UI"/>
              </a:rPr>
              <a:t>project.</a:t>
            </a:r>
            <a:endParaRPr sz="1100">
              <a:latin typeface="Segoe UI"/>
              <a:cs typeface="Segoe UI"/>
            </a:endParaRPr>
          </a:p>
        </p:txBody>
      </p:sp>
      <p:sp>
        <p:nvSpPr>
          <p:cNvPr id="31" name="object 31"/>
          <p:cNvSpPr txBox="1"/>
          <p:nvPr/>
        </p:nvSpPr>
        <p:spPr>
          <a:xfrm>
            <a:off x="1267319" y="3994401"/>
            <a:ext cx="2648585" cy="193675"/>
          </a:xfrm>
          <a:prstGeom prst="rect">
            <a:avLst/>
          </a:prstGeom>
        </p:spPr>
        <p:txBody>
          <a:bodyPr vert="horz" wrap="square" lIns="0" tIns="13335" rIns="0" bIns="0" rtlCol="0">
            <a:spAutoFit/>
          </a:bodyPr>
          <a:lstStyle/>
          <a:p>
            <a:pPr marL="12700">
              <a:lnSpc>
                <a:spcPct val="100000"/>
              </a:lnSpc>
              <a:spcBef>
                <a:spcPts val="105"/>
              </a:spcBef>
              <a:tabLst>
                <a:tab pos="377825" algn="l"/>
              </a:tabLst>
            </a:pPr>
            <a:r>
              <a:rPr sz="1100" spc="-5" dirty="0">
                <a:latin typeface="Segoe UI"/>
                <a:cs typeface="Segoe UI"/>
              </a:rPr>
              <a:t>(b)	Evenly distributed cash inflows throu</a:t>
            </a:r>
            <a:endParaRPr sz="1100">
              <a:latin typeface="Segoe UI"/>
              <a:cs typeface="Segoe UI"/>
            </a:endParaRPr>
          </a:p>
        </p:txBody>
      </p:sp>
      <p:sp>
        <p:nvSpPr>
          <p:cNvPr id="32" name="object 32"/>
          <p:cNvSpPr txBox="1"/>
          <p:nvPr/>
        </p:nvSpPr>
        <p:spPr>
          <a:xfrm>
            <a:off x="1267319" y="4256590"/>
            <a:ext cx="2691130" cy="193675"/>
          </a:xfrm>
          <a:prstGeom prst="rect">
            <a:avLst/>
          </a:prstGeom>
        </p:spPr>
        <p:txBody>
          <a:bodyPr vert="horz" wrap="square" lIns="0" tIns="13335" rIns="0" bIns="0" rtlCol="0">
            <a:spAutoFit/>
          </a:bodyPr>
          <a:lstStyle/>
          <a:p>
            <a:pPr marL="12700">
              <a:lnSpc>
                <a:spcPct val="100000"/>
              </a:lnSpc>
              <a:spcBef>
                <a:spcPts val="105"/>
              </a:spcBef>
              <a:tabLst>
                <a:tab pos="377825" algn="l"/>
              </a:tabLst>
            </a:pPr>
            <a:r>
              <a:rPr sz="1100" spc="-5" dirty="0">
                <a:latin typeface="Segoe UI"/>
                <a:cs typeface="Segoe UI"/>
              </a:rPr>
              <a:t>(c)	Heavy cash inflows </a:t>
            </a:r>
            <a:r>
              <a:rPr sz="1100" dirty="0">
                <a:latin typeface="Segoe UI"/>
                <a:cs typeface="Segoe UI"/>
              </a:rPr>
              <a:t>at </a:t>
            </a:r>
            <a:r>
              <a:rPr sz="1100" spc="-5" dirty="0">
                <a:latin typeface="Segoe UI"/>
                <a:cs typeface="Segoe UI"/>
              </a:rPr>
              <a:t>the later</a:t>
            </a:r>
            <a:r>
              <a:rPr sz="1100" spc="-15" dirty="0">
                <a:latin typeface="Segoe UI"/>
                <a:cs typeface="Segoe UI"/>
              </a:rPr>
              <a:t> </a:t>
            </a:r>
            <a:r>
              <a:rPr sz="1100" spc="-5" dirty="0">
                <a:latin typeface="Segoe UI"/>
                <a:cs typeface="Segoe UI"/>
              </a:rPr>
              <a:t>stages</a:t>
            </a:r>
            <a:endParaRPr sz="1100">
              <a:latin typeface="Segoe UI"/>
              <a:cs typeface="Segoe UI"/>
            </a:endParaRPr>
          </a:p>
        </p:txBody>
      </p:sp>
      <p:sp>
        <p:nvSpPr>
          <p:cNvPr id="33" name="object 33"/>
          <p:cNvSpPr txBox="1"/>
          <p:nvPr/>
        </p:nvSpPr>
        <p:spPr>
          <a:xfrm>
            <a:off x="3902870" y="3900462"/>
            <a:ext cx="2098040" cy="549910"/>
          </a:xfrm>
          <a:prstGeom prst="rect">
            <a:avLst/>
          </a:prstGeom>
        </p:spPr>
        <p:txBody>
          <a:bodyPr vert="horz" wrap="square" lIns="0" tIns="12700" rIns="0" bIns="0" rtlCol="0">
            <a:spAutoFit/>
          </a:bodyPr>
          <a:lstStyle/>
          <a:p>
            <a:pPr marL="80645" marR="983615" indent="-81280">
              <a:lnSpc>
                <a:spcPct val="156400"/>
              </a:lnSpc>
              <a:spcBef>
                <a:spcPts val="100"/>
              </a:spcBef>
            </a:pPr>
            <a:r>
              <a:rPr sz="1100" spc="-5" dirty="0">
                <a:latin typeface="Segoe UI"/>
                <a:cs typeface="Segoe UI"/>
              </a:rPr>
              <a:t>ghout the</a:t>
            </a:r>
            <a:r>
              <a:rPr sz="1100" spc="-60" dirty="0">
                <a:latin typeface="Segoe UI"/>
                <a:cs typeface="Segoe UI"/>
              </a:rPr>
              <a:t> </a:t>
            </a:r>
            <a:r>
              <a:rPr sz="1100" spc="-5" dirty="0">
                <a:latin typeface="Segoe UI"/>
                <a:cs typeface="Segoe UI"/>
              </a:rPr>
              <a:t>project.  </a:t>
            </a:r>
            <a:r>
              <a:rPr sz="1100" dirty="0">
                <a:latin typeface="Segoe UI"/>
                <a:cs typeface="Segoe UI"/>
              </a:rPr>
              <a:t>of </a:t>
            </a:r>
            <a:r>
              <a:rPr sz="1100" spc="-5" dirty="0">
                <a:latin typeface="Segoe UI"/>
                <a:cs typeface="Segoe UI"/>
              </a:rPr>
              <a:t>the</a:t>
            </a:r>
            <a:r>
              <a:rPr sz="1100" spc="-30" dirty="0">
                <a:latin typeface="Segoe UI"/>
                <a:cs typeface="Segoe UI"/>
              </a:rPr>
              <a:t> </a:t>
            </a:r>
            <a:r>
              <a:rPr sz="1100" spc="-5" dirty="0">
                <a:latin typeface="Segoe UI"/>
                <a:cs typeface="Segoe UI"/>
              </a:rPr>
              <a:t>project</a:t>
            </a:r>
            <a:endParaRPr sz="1100">
              <a:latin typeface="Segoe UI"/>
              <a:cs typeface="Segoe UI"/>
            </a:endParaRPr>
          </a:p>
        </p:txBody>
      </p:sp>
      <p:sp>
        <p:nvSpPr>
          <p:cNvPr id="34" name="object 34"/>
          <p:cNvSpPr txBox="1"/>
          <p:nvPr/>
        </p:nvSpPr>
        <p:spPr>
          <a:xfrm>
            <a:off x="901657" y="4424840"/>
            <a:ext cx="5165725" cy="549910"/>
          </a:xfrm>
          <a:prstGeom prst="rect">
            <a:avLst/>
          </a:prstGeom>
        </p:spPr>
        <p:txBody>
          <a:bodyPr vert="horz" wrap="square" lIns="0" tIns="106680" rIns="0" bIns="0" rtlCol="0">
            <a:spAutoFit/>
          </a:bodyPr>
          <a:lstStyle/>
          <a:p>
            <a:pPr marL="377825">
              <a:lnSpc>
                <a:spcPct val="100000"/>
              </a:lnSpc>
              <a:spcBef>
                <a:spcPts val="840"/>
              </a:spcBef>
              <a:tabLst>
                <a:tab pos="743585" algn="l"/>
              </a:tabLst>
            </a:pPr>
            <a:r>
              <a:rPr sz="1100" spc="-5" dirty="0">
                <a:latin typeface="Segoe UI"/>
                <a:cs typeface="Segoe UI"/>
              </a:rPr>
              <a:t>(d)	</a:t>
            </a:r>
            <a:r>
              <a:rPr sz="1100" dirty="0">
                <a:latin typeface="Segoe UI"/>
                <a:cs typeface="Segoe UI"/>
              </a:rPr>
              <a:t>None of </a:t>
            </a:r>
            <a:r>
              <a:rPr sz="1100" spc="-5" dirty="0">
                <a:latin typeface="Segoe UI"/>
                <a:cs typeface="Segoe UI"/>
              </a:rPr>
              <a:t>the</a:t>
            </a:r>
            <a:r>
              <a:rPr sz="1100" spc="-25" dirty="0">
                <a:latin typeface="Segoe UI"/>
                <a:cs typeface="Segoe UI"/>
              </a:rPr>
              <a:t> </a:t>
            </a:r>
            <a:r>
              <a:rPr sz="1100" spc="-5" dirty="0">
                <a:latin typeface="Segoe UI"/>
                <a:cs typeface="Segoe UI"/>
              </a:rPr>
              <a:t>above.</a:t>
            </a:r>
            <a:endParaRPr sz="1100">
              <a:latin typeface="Segoe UI"/>
              <a:cs typeface="Segoe UI"/>
            </a:endParaRPr>
          </a:p>
          <a:p>
            <a:pPr marL="12700">
              <a:lnSpc>
                <a:spcPct val="100000"/>
              </a:lnSpc>
              <a:spcBef>
                <a:spcPts val="745"/>
              </a:spcBef>
              <a:tabLst>
                <a:tab pos="377825" algn="l"/>
              </a:tabLst>
            </a:pPr>
            <a:r>
              <a:rPr sz="1100" dirty="0">
                <a:latin typeface="Segoe UI"/>
                <a:cs typeface="Segoe UI"/>
              </a:rPr>
              <a:t>7.	</a:t>
            </a:r>
            <a:r>
              <a:rPr sz="1100" spc="-5" dirty="0">
                <a:latin typeface="Segoe UI"/>
                <a:cs typeface="Segoe UI"/>
              </a:rPr>
              <a:t>The </a:t>
            </a:r>
            <a:r>
              <a:rPr sz="1100" dirty="0">
                <a:latin typeface="Segoe UI"/>
                <a:cs typeface="Segoe UI"/>
              </a:rPr>
              <a:t>re- </a:t>
            </a:r>
            <a:r>
              <a:rPr sz="1100" spc="-5" dirty="0">
                <a:latin typeface="Segoe UI"/>
                <a:cs typeface="Segoe UI"/>
              </a:rPr>
              <a:t>investment assumption in the case </a:t>
            </a:r>
            <a:r>
              <a:rPr sz="1100" dirty="0">
                <a:latin typeface="Segoe UI"/>
                <a:cs typeface="Segoe UI"/>
              </a:rPr>
              <a:t>of </a:t>
            </a:r>
            <a:r>
              <a:rPr sz="1100" spc="-5" dirty="0">
                <a:latin typeface="Segoe UI"/>
                <a:cs typeface="Segoe UI"/>
              </a:rPr>
              <a:t>the IRR technique assumes</a:t>
            </a:r>
            <a:r>
              <a:rPr sz="1100" spc="55" dirty="0">
                <a:latin typeface="Segoe UI"/>
                <a:cs typeface="Segoe UI"/>
              </a:rPr>
              <a:t> </a:t>
            </a:r>
            <a:r>
              <a:rPr sz="1100" spc="-5" dirty="0">
                <a:latin typeface="Segoe UI"/>
                <a:cs typeface="Segoe UI"/>
              </a:rPr>
              <a:t>that,</a:t>
            </a:r>
            <a:endParaRPr sz="1100">
              <a:latin typeface="Segoe UI"/>
              <a:cs typeface="Segoe UI"/>
            </a:endParaRPr>
          </a:p>
        </p:txBody>
      </p:sp>
      <p:sp>
        <p:nvSpPr>
          <p:cNvPr id="35" name="object 35"/>
          <p:cNvSpPr txBox="1"/>
          <p:nvPr/>
        </p:nvSpPr>
        <p:spPr>
          <a:xfrm>
            <a:off x="1633262" y="5305346"/>
            <a:ext cx="3798570" cy="193675"/>
          </a:xfrm>
          <a:prstGeom prst="rect">
            <a:avLst/>
          </a:prstGeom>
        </p:spPr>
        <p:txBody>
          <a:bodyPr vert="horz" wrap="square" lIns="0" tIns="13335" rIns="0" bIns="0" rtlCol="0">
            <a:spAutoFit/>
          </a:bodyPr>
          <a:lstStyle/>
          <a:p>
            <a:pPr marL="12700">
              <a:lnSpc>
                <a:spcPct val="100000"/>
              </a:lnSpc>
              <a:spcBef>
                <a:spcPts val="105"/>
              </a:spcBef>
            </a:pPr>
            <a:r>
              <a:rPr sz="1100" dirty="0">
                <a:latin typeface="Segoe UI"/>
                <a:cs typeface="Segoe UI"/>
              </a:rPr>
              <a:t>Cash </a:t>
            </a:r>
            <a:r>
              <a:rPr sz="1100" spc="-5" dirty="0">
                <a:latin typeface="Segoe UI"/>
                <a:cs typeface="Segoe UI"/>
              </a:rPr>
              <a:t>flows can be </a:t>
            </a:r>
            <a:r>
              <a:rPr sz="1100" dirty="0">
                <a:latin typeface="Segoe UI"/>
                <a:cs typeface="Segoe UI"/>
              </a:rPr>
              <a:t>re- </a:t>
            </a:r>
            <a:r>
              <a:rPr sz="1100" spc="-5" dirty="0">
                <a:latin typeface="Segoe UI"/>
                <a:cs typeface="Segoe UI"/>
              </a:rPr>
              <a:t>invested </a:t>
            </a:r>
            <a:r>
              <a:rPr sz="1100" dirty="0">
                <a:latin typeface="Segoe UI"/>
                <a:cs typeface="Segoe UI"/>
              </a:rPr>
              <a:t>at </a:t>
            </a:r>
            <a:r>
              <a:rPr sz="1100" spc="-5" dirty="0">
                <a:latin typeface="Segoe UI"/>
                <a:cs typeface="Segoe UI"/>
              </a:rPr>
              <a:t>the weighted cost </a:t>
            </a:r>
            <a:r>
              <a:rPr sz="1100" dirty="0">
                <a:latin typeface="Segoe UI"/>
                <a:cs typeface="Segoe UI"/>
              </a:rPr>
              <a:t>of </a:t>
            </a:r>
            <a:r>
              <a:rPr sz="1100" spc="-5" dirty="0">
                <a:latin typeface="Segoe UI"/>
                <a:cs typeface="Segoe UI"/>
              </a:rPr>
              <a:t>capital</a:t>
            </a:r>
            <a:endParaRPr sz="1100">
              <a:latin typeface="Segoe UI"/>
              <a:cs typeface="Segoe UI"/>
            </a:endParaRPr>
          </a:p>
        </p:txBody>
      </p:sp>
      <p:sp>
        <p:nvSpPr>
          <p:cNvPr id="36" name="object 36"/>
          <p:cNvSpPr txBox="1"/>
          <p:nvPr/>
        </p:nvSpPr>
        <p:spPr>
          <a:xfrm>
            <a:off x="1267319" y="4949218"/>
            <a:ext cx="3427729" cy="1074420"/>
          </a:xfrm>
          <a:prstGeom prst="rect">
            <a:avLst/>
          </a:prstGeom>
        </p:spPr>
        <p:txBody>
          <a:bodyPr vert="horz" wrap="square" lIns="0" tIns="12700" rIns="0" bIns="0" rtlCol="0">
            <a:spAutoFit/>
          </a:bodyPr>
          <a:lstStyle/>
          <a:p>
            <a:pPr marL="12700" marR="5080">
              <a:lnSpc>
                <a:spcPct val="156400"/>
              </a:lnSpc>
              <a:spcBef>
                <a:spcPts val="100"/>
              </a:spcBef>
              <a:tabLst>
                <a:tab pos="378460" algn="l"/>
              </a:tabLst>
            </a:pPr>
            <a:r>
              <a:rPr sz="1100" dirty="0">
                <a:latin typeface="Segoe UI"/>
                <a:cs typeface="Segoe UI"/>
              </a:rPr>
              <a:t>(a)	Cash </a:t>
            </a:r>
            <a:r>
              <a:rPr sz="1100" spc="-5" dirty="0">
                <a:latin typeface="Segoe UI"/>
                <a:cs typeface="Segoe UI"/>
              </a:rPr>
              <a:t>flows can be </a:t>
            </a:r>
            <a:r>
              <a:rPr sz="1100" dirty="0">
                <a:latin typeface="Segoe UI"/>
                <a:cs typeface="Segoe UI"/>
              </a:rPr>
              <a:t>re- </a:t>
            </a:r>
            <a:r>
              <a:rPr sz="1100" spc="-5" dirty="0">
                <a:latin typeface="Segoe UI"/>
                <a:cs typeface="Segoe UI"/>
              </a:rPr>
              <a:t>invested </a:t>
            </a:r>
            <a:r>
              <a:rPr sz="1100" dirty="0">
                <a:latin typeface="Segoe UI"/>
                <a:cs typeface="Segoe UI"/>
              </a:rPr>
              <a:t>at </a:t>
            </a:r>
            <a:r>
              <a:rPr sz="1100" spc="-5" dirty="0">
                <a:latin typeface="Segoe UI"/>
                <a:cs typeface="Segoe UI"/>
              </a:rPr>
              <a:t>the projects IRR  (b)</a:t>
            </a:r>
            <a:endParaRPr sz="1100">
              <a:latin typeface="Segoe UI"/>
              <a:cs typeface="Segoe UI"/>
            </a:endParaRPr>
          </a:p>
          <a:p>
            <a:pPr marL="12700">
              <a:lnSpc>
                <a:spcPct val="100000"/>
              </a:lnSpc>
              <a:spcBef>
                <a:spcPts val="740"/>
              </a:spcBef>
            </a:pPr>
            <a:r>
              <a:rPr sz="1100" spc="-10" dirty="0">
                <a:latin typeface="Segoe UI"/>
                <a:cs typeface="Segoe UI"/>
              </a:rPr>
              <a:t>(c)</a:t>
            </a:r>
            <a:endParaRPr sz="1100">
              <a:latin typeface="Segoe UI"/>
              <a:cs typeface="Segoe UI"/>
            </a:endParaRPr>
          </a:p>
          <a:p>
            <a:pPr marL="12700">
              <a:lnSpc>
                <a:spcPct val="100000"/>
              </a:lnSpc>
              <a:spcBef>
                <a:spcPts val="745"/>
              </a:spcBef>
            </a:pPr>
            <a:r>
              <a:rPr sz="1100" spc="-5" dirty="0">
                <a:latin typeface="Segoe UI"/>
                <a:cs typeface="Segoe UI"/>
              </a:rPr>
              <a:t>(d)</a:t>
            </a:r>
            <a:endParaRPr sz="1100">
              <a:latin typeface="Segoe UI"/>
              <a:cs typeface="Segoe UI"/>
            </a:endParaRPr>
          </a:p>
        </p:txBody>
      </p:sp>
      <p:sp>
        <p:nvSpPr>
          <p:cNvPr id="37" name="object 37"/>
          <p:cNvSpPr txBox="1"/>
          <p:nvPr/>
        </p:nvSpPr>
        <p:spPr>
          <a:xfrm>
            <a:off x="1633122" y="5473596"/>
            <a:ext cx="3766185" cy="549910"/>
          </a:xfrm>
          <a:prstGeom prst="rect">
            <a:avLst/>
          </a:prstGeom>
        </p:spPr>
        <p:txBody>
          <a:bodyPr vert="horz" wrap="square" lIns="0" tIns="12700" rIns="0" bIns="0" rtlCol="0">
            <a:spAutoFit/>
          </a:bodyPr>
          <a:lstStyle/>
          <a:p>
            <a:pPr marL="12700" marR="5080">
              <a:lnSpc>
                <a:spcPct val="156400"/>
              </a:lnSpc>
              <a:spcBef>
                <a:spcPts val="100"/>
              </a:spcBef>
            </a:pPr>
            <a:r>
              <a:rPr sz="1100" dirty="0">
                <a:latin typeface="Segoe UI"/>
                <a:cs typeface="Segoe UI"/>
              </a:rPr>
              <a:t>Cash </a:t>
            </a:r>
            <a:r>
              <a:rPr sz="1100" spc="-5" dirty="0">
                <a:latin typeface="Segoe UI"/>
                <a:cs typeface="Segoe UI"/>
              </a:rPr>
              <a:t>flows can be </a:t>
            </a:r>
            <a:r>
              <a:rPr sz="1100" dirty="0">
                <a:latin typeface="Segoe UI"/>
                <a:cs typeface="Segoe UI"/>
              </a:rPr>
              <a:t>re- </a:t>
            </a:r>
            <a:r>
              <a:rPr sz="1100" spc="-5" dirty="0">
                <a:latin typeface="Segoe UI"/>
                <a:cs typeface="Segoe UI"/>
              </a:rPr>
              <a:t>invested </a:t>
            </a:r>
            <a:r>
              <a:rPr sz="1100" dirty="0">
                <a:latin typeface="Segoe UI"/>
                <a:cs typeface="Segoe UI"/>
              </a:rPr>
              <a:t>at </a:t>
            </a:r>
            <a:r>
              <a:rPr sz="1100" spc="-5" dirty="0">
                <a:latin typeface="Segoe UI"/>
                <a:cs typeface="Segoe UI"/>
              </a:rPr>
              <a:t>the marginal cost </a:t>
            </a:r>
            <a:r>
              <a:rPr sz="1100" dirty="0">
                <a:latin typeface="Segoe UI"/>
                <a:cs typeface="Segoe UI"/>
              </a:rPr>
              <a:t>of </a:t>
            </a:r>
            <a:r>
              <a:rPr sz="1100" spc="-5" dirty="0">
                <a:latin typeface="Segoe UI"/>
                <a:cs typeface="Segoe UI"/>
              </a:rPr>
              <a:t>capital  </a:t>
            </a:r>
            <a:r>
              <a:rPr sz="1100" dirty="0">
                <a:latin typeface="Segoe UI"/>
                <a:cs typeface="Segoe UI"/>
              </a:rPr>
              <a:t>None of </a:t>
            </a:r>
            <a:r>
              <a:rPr sz="1100" spc="-5" dirty="0">
                <a:latin typeface="Segoe UI"/>
                <a:cs typeface="Segoe UI"/>
              </a:rPr>
              <a:t>the</a:t>
            </a:r>
            <a:r>
              <a:rPr sz="1100" spc="-25" dirty="0">
                <a:latin typeface="Segoe UI"/>
                <a:cs typeface="Segoe UI"/>
              </a:rPr>
              <a:t> </a:t>
            </a:r>
            <a:r>
              <a:rPr sz="1100" spc="-5" dirty="0">
                <a:latin typeface="Segoe UI"/>
                <a:cs typeface="Segoe UI"/>
              </a:rPr>
              <a:t>above</a:t>
            </a:r>
            <a:endParaRPr sz="1100">
              <a:latin typeface="Segoe UI"/>
              <a:cs typeface="Segoe UI"/>
            </a:endParaRPr>
          </a:p>
        </p:txBody>
      </p:sp>
      <p:sp>
        <p:nvSpPr>
          <p:cNvPr id="38" name="object 38"/>
          <p:cNvSpPr txBox="1"/>
          <p:nvPr/>
        </p:nvSpPr>
        <p:spPr>
          <a:xfrm>
            <a:off x="901517" y="5997974"/>
            <a:ext cx="5284470" cy="2307590"/>
          </a:xfrm>
          <a:prstGeom prst="rect">
            <a:avLst/>
          </a:prstGeom>
        </p:spPr>
        <p:txBody>
          <a:bodyPr vert="horz" wrap="square" lIns="0" tIns="106680" rIns="0" bIns="0" rtlCol="0">
            <a:spAutoFit/>
          </a:bodyPr>
          <a:lstStyle/>
          <a:p>
            <a:pPr marL="378460" indent="-366395">
              <a:lnSpc>
                <a:spcPct val="100000"/>
              </a:lnSpc>
              <a:spcBef>
                <a:spcPts val="840"/>
              </a:spcBef>
              <a:buAutoNum type="arabicPeriod" startAt="8"/>
              <a:tabLst>
                <a:tab pos="377825" algn="l"/>
                <a:tab pos="379095" algn="l"/>
              </a:tabLst>
            </a:pPr>
            <a:r>
              <a:rPr sz="1100" spc="-5" dirty="0">
                <a:latin typeface="Segoe UI"/>
                <a:cs typeface="Segoe UI"/>
              </a:rPr>
              <a:t>Multiple IRRs </a:t>
            </a:r>
            <a:r>
              <a:rPr sz="1100" dirty="0">
                <a:latin typeface="Segoe UI"/>
                <a:cs typeface="Segoe UI"/>
              </a:rPr>
              <a:t>are </a:t>
            </a:r>
            <a:r>
              <a:rPr sz="1100" spc="-5" dirty="0">
                <a:latin typeface="Segoe UI"/>
                <a:cs typeface="Segoe UI"/>
              </a:rPr>
              <a:t>obtained</a:t>
            </a:r>
            <a:r>
              <a:rPr sz="1100" spc="-15" dirty="0">
                <a:latin typeface="Segoe UI"/>
                <a:cs typeface="Segoe UI"/>
              </a:rPr>
              <a:t> </a:t>
            </a:r>
            <a:r>
              <a:rPr sz="1100" spc="-5" dirty="0">
                <a:latin typeface="Segoe UI"/>
                <a:cs typeface="Segoe UI"/>
              </a:rPr>
              <a:t>when,</a:t>
            </a:r>
            <a:endParaRPr sz="1100">
              <a:latin typeface="Segoe UI"/>
              <a:cs typeface="Segoe UI"/>
            </a:endParaRPr>
          </a:p>
          <a:p>
            <a:pPr marL="744220" marR="5080" lvl="1" indent="-366395">
              <a:lnSpc>
                <a:spcPct val="110900"/>
              </a:lnSpc>
              <a:spcBef>
                <a:spcPts val="605"/>
              </a:spcBef>
              <a:buAutoNum type="alphaLcParenBoth"/>
              <a:tabLst>
                <a:tab pos="744220" algn="l"/>
                <a:tab pos="744855" algn="l"/>
              </a:tabLst>
            </a:pPr>
            <a:r>
              <a:rPr sz="1100" dirty="0">
                <a:latin typeface="Segoe UI"/>
                <a:cs typeface="Segoe UI"/>
              </a:rPr>
              <a:t>Cash </a:t>
            </a:r>
            <a:r>
              <a:rPr sz="1100" spc="-5" dirty="0">
                <a:latin typeface="Segoe UI"/>
                <a:cs typeface="Segoe UI"/>
              </a:rPr>
              <a:t>flows in the early stages </a:t>
            </a:r>
            <a:r>
              <a:rPr sz="1100" spc="-10" dirty="0">
                <a:latin typeface="Segoe UI"/>
                <a:cs typeface="Segoe UI"/>
              </a:rPr>
              <a:t>of </a:t>
            </a:r>
            <a:r>
              <a:rPr sz="1100" spc="-5" dirty="0">
                <a:latin typeface="Segoe UI"/>
                <a:cs typeface="Segoe UI"/>
              </a:rPr>
              <a:t>the project exceed cash flows during the  later</a:t>
            </a:r>
            <a:r>
              <a:rPr sz="1100" spc="-10" dirty="0">
                <a:latin typeface="Segoe UI"/>
                <a:cs typeface="Segoe UI"/>
              </a:rPr>
              <a:t> </a:t>
            </a:r>
            <a:r>
              <a:rPr sz="1100" spc="-5" dirty="0">
                <a:latin typeface="Segoe UI"/>
                <a:cs typeface="Segoe UI"/>
              </a:rPr>
              <a:t>stages.</a:t>
            </a:r>
            <a:endParaRPr sz="1100">
              <a:latin typeface="Segoe UI"/>
              <a:cs typeface="Segoe UI"/>
            </a:endParaRPr>
          </a:p>
          <a:p>
            <a:pPr marL="744220" lvl="1" indent="-366395">
              <a:lnSpc>
                <a:spcPct val="100000"/>
              </a:lnSpc>
              <a:spcBef>
                <a:spcPts val="740"/>
              </a:spcBef>
              <a:buAutoNum type="alphaLcParenBoth"/>
              <a:tabLst>
                <a:tab pos="744220" algn="l"/>
                <a:tab pos="744855" algn="l"/>
              </a:tabLst>
            </a:pPr>
            <a:r>
              <a:rPr sz="1100" dirty="0">
                <a:latin typeface="Segoe UI"/>
                <a:cs typeface="Segoe UI"/>
              </a:rPr>
              <a:t>Cash </a:t>
            </a:r>
            <a:r>
              <a:rPr sz="1100" spc="-5" dirty="0">
                <a:latin typeface="Segoe UI"/>
                <a:cs typeface="Segoe UI"/>
              </a:rPr>
              <a:t>flows reverse their signs during the</a:t>
            </a:r>
            <a:r>
              <a:rPr sz="1100" spc="-10" dirty="0">
                <a:latin typeface="Segoe UI"/>
                <a:cs typeface="Segoe UI"/>
              </a:rPr>
              <a:t> </a:t>
            </a:r>
            <a:r>
              <a:rPr sz="1100" spc="-5" dirty="0">
                <a:latin typeface="Segoe UI"/>
                <a:cs typeface="Segoe UI"/>
              </a:rPr>
              <a:t>project</a:t>
            </a:r>
            <a:endParaRPr sz="1100">
              <a:latin typeface="Segoe UI"/>
              <a:cs typeface="Segoe UI"/>
            </a:endParaRPr>
          </a:p>
          <a:p>
            <a:pPr marL="743585" lvl="1" indent="-365760">
              <a:lnSpc>
                <a:spcPct val="100000"/>
              </a:lnSpc>
              <a:spcBef>
                <a:spcPts val="745"/>
              </a:spcBef>
              <a:buAutoNum type="alphaLcParenBoth"/>
              <a:tabLst>
                <a:tab pos="743585" algn="l"/>
                <a:tab pos="744220" algn="l"/>
              </a:tabLst>
            </a:pPr>
            <a:r>
              <a:rPr sz="1100" dirty="0">
                <a:latin typeface="Segoe UI"/>
                <a:cs typeface="Segoe UI"/>
              </a:rPr>
              <a:t>Cash </a:t>
            </a:r>
            <a:r>
              <a:rPr sz="1100" spc="-5" dirty="0">
                <a:latin typeface="Segoe UI"/>
                <a:cs typeface="Segoe UI"/>
              </a:rPr>
              <a:t>flows </a:t>
            </a:r>
            <a:r>
              <a:rPr sz="1100" dirty="0">
                <a:latin typeface="Segoe UI"/>
                <a:cs typeface="Segoe UI"/>
              </a:rPr>
              <a:t>are</a:t>
            </a:r>
            <a:r>
              <a:rPr sz="1100" spc="-15" dirty="0">
                <a:latin typeface="Segoe UI"/>
                <a:cs typeface="Segoe UI"/>
              </a:rPr>
              <a:t> </a:t>
            </a:r>
            <a:r>
              <a:rPr sz="1100" spc="-5" dirty="0">
                <a:latin typeface="Segoe UI"/>
                <a:cs typeface="Segoe UI"/>
              </a:rPr>
              <a:t>uneven</a:t>
            </a:r>
            <a:endParaRPr sz="1100">
              <a:latin typeface="Segoe UI"/>
              <a:cs typeface="Segoe UI"/>
            </a:endParaRPr>
          </a:p>
          <a:p>
            <a:pPr marL="744220" lvl="1" indent="-366395">
              <a:lnSpc>
                <a:spcPct val="100000"/>
              </a:lnSpc>
              <a:spcBef>
                <a:spcPts val="745"/>
              </a:spcBef>
              <a:buAutoNum type="alphaLcParenBoth"/>
              <a:tabLst>
                <a:tab pos="744220" algn="l"/>
                <a:tab pos="744855" algn="l"/>
              </a:tabLst>
            </a:pPr>
            <a:r>
              <a:rPr sz="1100" dirty="0">
                <a:latin typeface="Segoe UI"/>
                <a:cs typeface="Segoe UI"/>
              </a:rPr>
              <a:t>None of </a:t>
            </a:r>
            <a:r>
              <a:rPr sz="1100" spc="-5" dirty="0">
                <a:latin typeface="Segoe UI"/>
                <a:cs typeface="Segoe UI"/>
              </a:rPr>
              <a:t>the</a:t>
            </a:r>
            <a:r>
              <a:rPr sz="1100" spc="-25" dirty="0">
                <a:latin typeface="Segoe UI"/>
                <a:cs typeface="Segoe UI"/>
              </a:rPr>
              <a:t> </a:t>
            </a:r>
            <a:r>
              <a:rPr sz="1100" spc="-5" dirty="0">
                <a:latin typeface="Segoe UI"/>
                <a:cs typeface="Segoe UI"/>
              </a:rPr>
              <a:t>above.</a:t>
            </a:r>
            <a:endParaRPr sz="1100">
              <a:latin typeface="Segoe UI"/>
              <a:cs typeface="Segoe UI"/>
            </a:endParaRPr>
          </a:p>
          <a:p>
            <a:pPr marL="378460" indent="-366395">
              <a:lnSpc>
                <a:spcPct val="100000"/>
              </a:lnSpc>
              <a:spcBef>
                <a:spcPts val="735"/>
              </a:spcBef>
              <a:buAutoNum type="arabicPeriod" startAt="8"/>
              <a:tabLst>
                <a:tab pos="378460" algn="l"/>
                <a:tab pos="379095" algn="l"/>
              </a:tabLst>
            </a:pPr>
            <a:r>
              <a:rPr sz="1100" spc="-5" dirty="0">
                <a:latin typeface="Segoe UI"/>
                <a:cs typeface="Segoe UI"/>
              </a:rPr>
              <a:t>Depreciation is included </a:t>
            </a:r>
            <a:r>
              <a:rPr sz="1100" dirty="0">
                <a:latin typeface="Segoe UI"/>
                <a:cs typeface="Segoe UI"/>
              </a:rPr>
              <a:t>as a </a:t>
            </a:r>
            <a:r>
              <a:rPr sz="1100" spc="-5" dirty="0">
                <a:latin typeface="Segoe UI"/>
                <a:cs typeface="Segoe UI"/>
              </a:rPr>
              <a:t>cost in which </a:t>
            </a:r>
            <a:r>
              <a:rPr sz="1100" dirty="0">
                <a:latin typeface="Segoe UI"/>
                <a:cs typeface="Segoe UI"/>
              </a:rPr>
              <a:t>of </a:t>
            </a:r>
            <a:r>
              <a:rPr sz="1100" spc="-5" dirty="0">
                <a:latin typeface="Segoe UI"/>
                <a:cs typeface="Segoe UI"/>
              </a:rPr>
              <a:t>the following</a:t>
            </a:r>
            <a:r>
              <a:rPr sz="1100" spc="20" dirty="0">
                <a:latin typeface="Segoe UI"/>
                <a:cs typeface="Segoe UI"/>
              </a:rPr>
              <a:t> </a:t>
            </a:r>
            <a:r>
              <a:rPr sz="1100" spc="-5" dirty="0">
                <a:latin typeface="Segoe UI"/>
                <a:cs typeface="Segoe UI"/>
              </a:rPr>
              <a:t>techniques,</a:t>
            </a:r>
            <a:endParaRPr sz="1100">
              <a:latin typeface="Segoe UI"/>
              <a:cs typeface="Segoe UI"/>
            </a:endParaRPr>
          </a:p>
          <a:p>
            <a:pPr marL="744220" lvl="1" indent="-366395">
              <a:lnSpc>
                <a:spcPct val="100000"/>
              </a:lnSpc>
              <a:spcBef>
                <a:spcPts val="745"/>
              </a:spcBef>
              <a:buAutoNum type="alphaLcParenBoth"/>
              <a:tabLst>
                <a:tab pos="744220" algn="l"/>
                <a:tab pos="744855" algn="l"/>
              </a:tabLst>
            </a:pPr>
            <a:r>
              <a:rPr sz="1100" spc="-5" dirty="0">
                <a:latin typeface="Segoe UI"/>
                <a:cs typeface="Segoe UI"/>
              </a:rPr>
              <a:t>Accounting </a:t>
            </a:r>
            <a:r>
              <a:rPr sz="1100" dirty="0">
                <a:latin typeface="Segoe UI"/>
                <a:cs typeface="Segoe UI"/>
              </a:rPr>
              <a:t>rate of</a:t>
            </a:r>
            <a:r>
              <a:rPr sz="1100" spc="-10" dirty="0">
                <a:latin typeface="Segoe UI"/>
                <a:cs typeface="Segoe UI"/>
              </a:rPr>
              <a:t> </a:t>
            </a:r>
            <a:r>
              <a:rPr sz="1100" spc="-5" dirty="0">
                <a:latin typeface="Segoe UI"/>
                <a:cs typeface="Segoe UI"/>
              </a:rPr>
              <a:t>return</a:t>
            </a:r>
            <a:endParaRPr sz="1100">
              <a:latin typeface="Segoe UI"/>
              <a:cs typeface="Segoe UI"/>
            </a:endParaRPr>
          </a:p>
          <a:p>
            <a:pPr marL="744220" lvl="1" indent="-366395">
              <a:lnSpc>
                <a:spcPct val="100000"/>
              </a:lnSpc>
              <a:spcBef>
                <a:spcPts val="745"/>
              </a:spcBef>
              <a:buAutoNum type="alphaLcParenBoth"/>
              <a:tabLst>
                <a:tab pos="744220" algn="l"/>
                <a:tab pos="744855" algn="l"/>
              </a:tabLst>
            </a:pPr>
            <a:r>
              <a:rPr sz="1100" dirty="0">
                <a:latin typeface="Segoe UI"/>
                <a:cs typeface="Segoe UI"/>
              </a:rPr>
              <a:t>Net </a:t>
            </a:r>
            <a:r>
              <a:rPr sz="1100" spc="-5" dirty="0">
                <a:latin typeface="Segoe UI"/>
                <a:cs typeface="Segoe UI"/>
              </a:rPr>
              <a:t>present</a:t>
            </a:r>
            <a:r>
              <a:rPr sz="1100" spc="-15" dirty="0">
                <a:latin typeface="Segoe UI"/>
                <a:cs typeface="Segoe UI"/>
              </a:rPr>
              <a:t> </a:t>
            </a:r>
            <a:r>
              <a:rPr sz="1100" spc="-5" dirty="0">
                <a:latin typeface="Segoe UI"/>
                <a:cs typeface="Segoe UI"/>
              </a:rPr>
              <a:t>value</a:t>
            </a:r>
            <a:endParaRPr sz="1100">
              <a:latin typeface="Segoe UI"/>
              <a:cs typeface="Segoe UI"/>
            </a:endParaRPr>
          </a:p>
        </p:txBody>
      </p:sp>
    </p:spTree>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p:nvPr/>
        </p:nvSpPr>
        <p:spPr>
          <a:xfrm>
            <a:off x="0" y="1245869"/>
            <a:ext cx="7086600" cy="7898130"/>
          </a:xfrm>
          <a:custGeom>
            <a:avLst/>
            <a:gdLst/>
            <a:ahLst/>
            <a:cxnLst/>
            <a:rect l="l" t="t" r="r" b="b"/>
            <a:pathLst>
              <a:path w="7086600" h="7898130">
                <a:moveTo>
                  <a:pt x="0" y="7898130"/>
                </a:moveTo>
                <a:lnTo>
                  <a:pt x="7086600" y="7898130"/>
                </a:lnTo>
                <a:lnTo>
                  <a:pt x="7086600" y="0"/>
                </a:lnTo>
                <a:lnTo>
                  <a:pt x="0" y="0"/>
                </a:lnTo>
                <a:lnTo>
                  <a:pt x="0" y="7898130"/>
                </a:lnTo>
                <a:close/>
              </a:path>
            </a:pathLst>
          </a:custGeom>
          <a:solidFill>
            <a:srgbClr val="B3C77E"/>
          </a:solidFill>
        </p:spPr>
        <p:txBody>
          <a:bodyPr wrap="square" lIns="0" tIns="0" rIns="0" bIns="0" rtlCol="0"/>
          <a:lstStyle/>
          <a:p>
            <a:endParaRPr/>
          </a:p>
        </p:txBody>
      </p:sp>
      <p:sp>
        <p:nvSpPr>
          <p:cNvPr id="3" name="object 3"/>
          <p:cNvSpPr/>
          <p:nvPr/>
        </p:nvSpPr>
        <p:spPr>
          <a:xfrm>
            <a:off x="1280368" y="3313301"/>
            <a:ext cx="1817370" cy="1742439"/>
          </a:xfrm>
          <a:custGeom>
            <a:avLst/>
            <a:gdLst/>
            <a:ahLst/>
            <a:cxnLst/>
            <a:rect l="l" t="t" r="r" b="b"/>
            <a:pathLst>
              <a:path w="1817370" h="1742439">
                <a:moveTo>
                  <a:pt x="1816747" y="0"/>
                </a:moveTo>
                <a:lnTo>
                  <a:pt x="0" y="0"/>
                </a:lnTo>
                <a:lnTo>
                  <a:pt x="0" y="1650644"/>
                </a:lnTo>
                <a:lnTo>
                  <a:pt x="7721" y="1686090"/>
                </a:lnTo>
                <a:lnTo>
                  <a:pt x="27050" y="1715427"/>
                </a:lnTo>
                <a:lnTo>
                  <a:pt x="56692" y="1734985"/>
                </a:lnTo>
                <a:lnTo>
                  <a:pt x="92760" y="1742313"/>
                </a:lnTo>
                <a:lnTo>
                  <a:pt x="1724621" y="1742313"/>
                </a:lnTo>
                <a:lnTo>
                  <a:pt x="1760702" y="1734985"/>
                </a:lnTo>
                <a:lnTo>
                  <a:pt x="1789683" y="1715427"/>
                </a:lnTo>
                <a:lnTo>
                  <a:pt x="1809661" y="1686090"/>
                </a:lnTo>
                <a:lnTo>
                  <a:pt x="1816747" y="1650644"/>
                </a:lnTo>
                <a:lnTo>
                  <a:pt x="1816747" y="0"/>
                </a:lnTo>
                <a:close/>
              </a:path>
            </a:pathLst>
          </a:custGeom>
          <a:solidFill>
            <a:srgbClr val="D7E4BD"/>
          </a:solidFill>
        </p:spPr>
        <p:txBody>
          <a:bodyPr wrap="square" lIns="0" tIns="0" rIns="0" bIns="0" rtlCol="0"/>
          <a:lstStyle/>
          <a:p>
            <a:endParaRPr/>
          </a:p>
        </p:txBody>
      </p:sp>
      <p:sp>
        <p:nvSpPr>
          <p:cNvPr id="4" name="object 4"/>
          <p:cNvSpPr/>
          <p:nvPr/>
        </p:nvSpPr>
        <p:spPr>
          <a:xfrm>
            <a:off x="1280368" y="2671622"/>
            <a:ext cx="1817370" cy="641985"/>
          </a:xfrm>
          <a:custGeom>
            <a:avLst/>
            <a:gdLst/>
            <a:ahLst/>
            <a:cxnLst/>
            <a:rect l="l" t="t" r="r" b="b"/>
            <a:pathLst>
              <a:path w="1817370" h="641985">
                <a:moveTo>
                  <a:pt x="1724621" y="0"/>
                </a:moveTo>
                <a:lnTo>
                  <a:pt x="92760" y="0"/>
                </a:lnTo>
                <a:lnTo>
                  <a:pt x="56692" y="7327"/>
                </a:lnTo>
                <a:lnTo>
                  <a:pt x="27050" y="26885"/>
                </a:lnTo>
                <a:lnTo>
                  <a:pt x="7721" y="56222"/>
                </a:lnTo>
                <a:lnTo>
                  <a:pt x="0" y="91668"/>
                </a:lnTo>
                <a:lnTo>
                  <a:pt x="0" y="641680"/>
                </a:lnTo>
                <a:lnTo>
                  <a:pt x="1816747" y="641680"/>
                </a:lnTo>
                <a:lnTo>
                  <a:pt x="1816747" y="91668"/>
                </a:lnTo>
                <a:lnTo>
                  <a:pt x="1809661" y="56222"/>
                </a:lnTo>
                <a:lnTo>
                  <a:pt x="1789683" y="26885"/>
                </a:lnTo>
                <a:lnTo>
                  <a:pt x="1760702" y="7327"/>
                </a:lnTo>
                <a:lnTo>
                  <a:pt x="1724621" y="0"/>
                </a:lnTo>
                <a:close/>
              </a:path>
            </a:pathLst>
          </a:custGeom>
          <a:solidFill>
            <a:srgbClr val="D7E4BD"/>
          </a:solidFill>
        </p:spPr>
        <p:txBody>
          <a:bodyPr wrap="square" lIns="0" tIns="0" rIns="0" bIns="0" rtlCol="0"/>
          <a:lstStyle/>
          <a:p>
            <a:endParaRPr/>
          </a:p>
        </p:txBody>
      </p:sp>
      <p:sp>
        <p:nvSpPr>
          <p:cNvPr id="5" name="object 5"/>
          <p:cNvSpPr/>
          <p:nvPr/>
        </p:nvSpPr>
        <p:spPr>
          <a:xfrm>
            <a:off x="1293253" y="2682010"/>
            <a:ext cx="1791335" cy="636270"/>
          </a:xfrm>
          <a:custGeom>
            <a:avLst/>
            <a:gdLst/>
            <a:ahLst/>
            <a:cxnLst/>
            <a:rect l="l" t="t" r="r" b="b"/>
            <a:pathLst>
              <a:path w="1791335" h="636270">
                <a:moveTo>
                  <a:pt x="1790979" y="636181"/>
                </a:moveTo>
                <a:lnTo>
                  <a:pt x="1790979" y="91059"/>
                </a:lnTo>
                <a:lnTo>
                  <a:pt x="1783892" y="55613"/>
                </a:lnTo>
                <a:lnTo>
                  <a:pt x="1764563" y="26885"/>
                </a:lnTo>
                <a:lnTo>
                  <a:pt x="1735569" y="7340"/>
                </a:lnTo>
                <a:lnTo>
                  <a:pt x="1700136" y="0"/>
                </a:lnTo>
                <a:lnTo>
                  <a:pt x="91478" y="0"/>
                </a:lnTo>
                <a:lnTo>
                  <a:pt x="56045" y="7340"/>
                </a:lnTo>
                <a:lnTo>
                  <a:pt x="27050" y="26885"/>
                </a:lnTo>
                <a:lnTo>
                  <a:pt x="7721" y="55613"/>
                </a:lnTo>
                <a:lnTo>
                  <a:pt x="0" y="91059"/>
                </a:lnTo>
                <a:lnTo>
                  <a:pt x="0" y="636181"/>
                </a:lnTo>
              </a:path>
            </a:pathLst>
          </a:custGeom>
          <a:ln w="116585">
            <a:solidFill>
              <a:srgbClr val="C3D69B"/>
            </a:solidFill>
          </a:ln>
        </p:spPr>
        <p:txBody>
          <a:bodyPr wrap="square" lIns="0" tIns="0" rIns="0" bIns="0" rtlCol="0"/>
          <a:lstStyle/>
          <a:p>
            <a:endParaRPr/>
          </a:p>
        </p:txBody>
      </p:sp>
      <p:sp>
        <p:nvSpPr>
          <p:cNvPr id="6" name="object 6"/>
          <p:cNvSpPr/>
          <p:nvPr/>
        </p:nvSpPr>
        <p:spPr>
          <a:xfrm>
            <a:off x="1293253" y="3318191"/>
            <a:ext cx="1791335" cy="1727200"/>
          </a:xfrm>
          <a:custGeom>
            <a:avLst/>
            <a:gdLst/>
            <a:ahLst/>
            <a:cxnLst/>
            <a:rect l="l" t="t" r="r" b="b"/>
            <a:pathLst>
              <a:path w="1791335" h="1727200">
                <a:moveTo>
                  <a:pt x="0" y="0"/>
                </a:moveTo>
                <a:lnTo>
                  <a:pt x="0" y="1635975"/>
                </a:lnTo>
                <a:lnTo>
                  <a:pt x="7721" y="1671421"/>
                </a:lnTo>
                <a:lnTo>
                  <a:pt x="27050" y="1700149"/>
                </a:lnTo>
                <a:lnTo>
                  <a:pt x="56045" y="1719707"/>
                </a:lnTo>
                <a:lnTo>
                  <a:pt x="91478" y="1727034"/>
                </a:lnTo>
                <a:lnTo>
                  <a:pt x="1700136" y="1727034"/>
                </a:lnTo>
                <a:lnTo>
                  <a:pt x="1735569" y="1719707"/>
                </a:lnTo>
                <a:lnTo>
                  <a:pt x="1764563" y="1700149"/>
                </a:lnTo>
                <a:lnTo>
                  <a:pt x="1783892" y="1671421"/>
                </a:lnTo>
                <a:lnTo>
                  <a:pt x="1790979" y="1635975"/>
                </a:lnTo>
                <a:lnTo>
                  <a:pt x="1790979" y="0"/>
                </a:lnTo>
              </a:path>
            </a:pathLst>
          </a:custGeom>
          <a:ln w="116585">
            <a:solidFill>
              <a:srgbClr val="C3D69B"/>
            </a:solidFill>
          </a:ln>
        </p:spPr>
        <p:txBody>
          <a:bodyPr wrap="square" lIns="0" tIns="0" rIns="0" bIns="0" rtlCol="0"/>
          <a:lstStyle/>
          <a:p>
            <a:endParaRPr/>
          </a:p>
        </p:txBody>
      </p:sp>
      <p:sp>
        <p:nvSpPr>
          <p:cNvPr id="7" name="object 7"/>
          <p:cNvSpPr/>
          <p:nvPr/>
        </p:nvSpPr>
        <p:spPr>
          <a:xfrm>
            <a:off x="1857603" y="4604600"/>
            <a:ext cx="299720" cy="214629"/>
          </a:xfrm>
          <a:custGeom>
            <a:avLst/>
            <a:gdLst/>
            <a:ahLst/>
            <a:cxnLst/>
            <a:rect l="l" t="t" r="r" b="b"/>
            <a:pathLst>
              <a:path w="299719" h="214629">
                <a:moveTo>
                  <a:pt x="299567" y="0"/>
                </a:moveTo>
                <a:lnTo>
                  <a:pt x="0" y="0"/>
                </a:lnTo>
                <a:lnTo>
                  <a:pt x="0" y="214502"/>
                </a:lnTo>
                <a:lnTo>
                  <a:pt x="299567" y="214502"/>
                </a:lnTo>
                <a:lnTo>
                  <a:pt x="299567" y="0"/>
                </a:lnTo>
                <a:close/>
              </a:path>
            </a:pathLst>
          </a:custGeom>
          <a:solidFill>
            <a:srgbClr val="C3D69B"/>
          </a:solidFill>
        </p:spPr>
        <p:txBody>
          <a:bodyPr wrap="square" lIns="0" tIns="0" rIns="0" bIns="0" rtlCol="0"/>
          <a:lstStyle/>
          <a:p>
            <a:endParaRPr/>
          </a:p>
        </p:txBody>
      </p:sp>
      <p:sp>
        <p:nvSpPr>
          <p:cNvPr id="8" name="object 8"/>
          <p:cNvSpPr/>
          <p:nvPr/>
        </p:nvSpPr>
        <p:spPr>
          <a:xfrm>
            <a:off x="1857603" y="3794861"/>
            <a:ext cx="299720" cy="198120"/>
          </a:xfrm>
          <a:custGeom>
            <a:avLst/>
            <a:gdLst/>
            <a:ahLst/>
            <a:cxnLst/>
            <a:rect l="l" t="t" r="r" b="b"/>
            <a:pathLst>
              <a:path w="299719" h="198120">
                <a:moveTo>
                  <a:pt x="299567" y="0"/>
                </a:moveTo>
                <a:lnTo>
                  <a:pt x="0" y="0"/>
                </a:lnTo>
                <a:lnTo>
                  <a:pt x="0" y="198005"/>
                </a:lnTo>
                <a:lnTo>
                  <a:pt x="299567" y="198005"/>
                </a:lnTo>
                <a:lnTo>
                  <a:pt x="299567" y="0"/>
                </a:lnTo>
                <a:close/>
              </a:path>
            </a:pathLst>
          </a:custGeom>
          <a:solidFill>
            <a:srgbClr val="C3D69B"/>
          </a:solidFill>
        </p:spPr>
        <p:txBody>
          <a:bodyPr wrap="square" lIns="0" tIns="0" rIns="0" bIns="0" rtlCol="0"/>
          <a:lstStyle/>
          <a:p>
            <a:endParaRPr/>
          </a:p>
        </p:txBody>
      </p:sp>
      <p:sp>
        <p:nvSpPr>
          <p:cNvPr id="9" name="object 9"/>
          <p:cNvSpPr/>
          <p:nvPr/>
        </p:nvSpPr>
        <p:spPr>
          <a:xfrm>
            <a:off x="2223528" y="4604600"/>
            <a:ext cx="299720" cy="214629"/>
          </a:xfrm>
          <a:custGeom>
            <a:avLst/>
            <a:gdLst/>
            <a:ahLst/>
            <a:cxnLst/>
            <a:rect l="l" t="t" r="r" b="b"/>
            <a:pathLst>
              <a:path w="299719" h="214629">
                <a:moveTo>
                  <a:pt x="299567" y="0"/>
                </a:moveTo>
                <a:lnTo>
                  <a:pt x="0" y="0"/>
                </a:lnTo>
                <a:lnTo>
                  <a:pt x="0" y="214502"/>
                </a:lnTo>
                <a:lnTo>
                  <a:pt x="299567" y="214502"/>
                </a:lnTo>
                <a:lnTo>
                  <a:pt x="299567" y="0"/>
                </a:lnTo>
                <a:close/>
              </a:path>
            </a:pathLst>
          </a:custGeom>
          <a:solidFill>
            <a:srgbClr val="C3D69B"/>
          </a:solidFill>
        </p:spPr>
        <p:txBody>
          <a:bodyPr wrap="square" lIns="0" tIns="0" rIns="0" bIns="0" rtlCol="0"/>
          <a:lstStyle/>
          <a:p>
            <a:endParaRPr/>
          </a:p>
        </p:txBody>
      </p:sp>
      <p:sp>
        <p:nvSpPr>
          <p:cNvPr id="10" name="object 10"/>
          <p:cNvSpPr/>
          <p:nvPr/>
        </p:nvSpPr>
        <p:spPr>
          <a:xfrm>
            <a:off x="2223528" y="4339983"/>
            <a:ext cx="299720" cy="215265"/>
          </a:xfrm>
          <a:custGeom>
            <a:avLst/>
            <a:gdLst/>
            <a:ahLst/>
            <a:cxnLst/>
            <a:rect l="l" t="t" r="r" b="b"/>
            <a:pathLst>
              <a:path w="299719" h="215264">
                <a:moveTo>
                  <a:pt x="299567" y="0"/>
                </a:moveTo>
                <a:lnTo>
                  <a:pt x="0" y="0"/>
                </a:lnTo>
                <a:lnTo>
                  <a:pt x="0" y="215112"/>
                </a:lnTo>
                <a:lnTo>
                  <a:pt x="299567" y="215112"/>
                </a:lnTo>
                <a:lnTo>
                  <a:pt x="299567" y="0"/>
                </a:lnTo>
                <a:close/>
              </a:path>
            </a:pathLst>
          </a:custGeom>
          <a:solidFill>
            <a:srgbClr val="C3D69B"/>
          </a:solidFill>
        </p:spPr>
        <p:txBody>
          <a:bodyPr wrap="square" lIns="0" tIns="0" rIns="0" bIns="0" rtlCol="0"/>
          <a:lstStyle/>
          <a:p>
            <a:endParaRPr/>
          </a:p>
        </p:txBody>
      </p:sp>
      <p:sp>
        <p:nvSpPr>
          <p:cNvPr id="11" name="object 11"/>
          <p:cNvSpPr/>
          <p:nvPr/>
        </p:nvSpPr>
        <p:spPr>
          <a:xfrm>
            <a:off x="2223528" y="3794861"/>
            <a:ext cx="299720" cy="198120"/>
          </a:xfrm>
          <a:custGeom>
            <a:avLst/>
            <a:gdLst/>
            <a:ahLst/>
            <a:cxnLst/>
            <a:rect l="l" t="t" r="r" b="b"/>
            <a:pathLst>
              <a:path w="299719" h="198120">
                <a:moveTo>
                  <a:pt x="299567" y="0"/>
                </a:moveTo>
                <a:lnTo>
                  <a:pt x="0" y="0"/>
                </a:lnTo>
                <a:lnTo>
                  <a:pt x="0" y="198005"/>
                </a:lnTo>
                <a:lnTo>
                  <a:pt x="299567" y="198005"/>
                </a:lnTo>
                <a:lnTo>
                  <a:pt x="299567" y="0"/>
                </a:lnTo>
                <a:close/>
              </a:path>
            </a:pathLst>
          </a:custGeom>
          <a:solidFill>
            <a:srgbClr val="C3D69B"/>
          </a:solidFill>
        </p:spPr>
        <p:txBody>
          <a:bodyPr wrap="square" lIns="0" tIns="0" rIns="0" bIns="0" rtlCol="0"/>
          <a:lstStyle/>
          <a:p>
            <a:endParaRPr/>
          </a:p>
        </p:txBody>
      </p:sp>
      <p:sp>
        <p:nvSpPr>
          <p:cNvPr id="12" name="object 12"/>
          <p:cNvSpPr/>
          <p:nvPr/>
        </p:nvSpPr>
        <p:spPr>
          <a:xfrm>
            <a:off x="2590101" y="4604600"/>
            <a:ext cx="299720" cy="214629"/>
          </a:xfrm>
          <a:custGeom>
            <a:avLst/>
            <a:gdLst/>
            <a:ahLst/>
            <a:cxnLst/>
            <a:rect l="l" t="t" r="r" b="b"/>
            <a:pathLst>
              <a:path w="299719" h="214629">
                <a:moveTo>
                  <a:pt x="299567" y="0"/>
                </a:moveTo>
                <a:lnTo>
                  <a:pt x="0" y="0"/>
                </a:lnTo>
                <a:lnTo>
                  <a:pt x="0" y="214502"/>
                </a:lnTo>
                <a:lnTo>
                  <a:pt x="299567" y="214502"/>
                </a:lnTo>
                <a:lnTo>
                  <a:pt x="299567" y="0"/>
                </a:lnTo>
                <a:close/>
              </a:path>
            </a:pathLst>
          </a:custGeom>
          <a:solidFill>
            <a:srgbClr val="C3D69B"/>
          </a:solidFill>
        </p:spPr>
        <p:txBody>
          <a:bodyPr wrap="square" lIns="0" tIns="0" rIns="0" bIns="0" rtlCol="0"/>
          <a:lstStyle/>
          <a:p>
            <a:endParaRPr/>
          </a:p>
        </p:txBody>
      </p:sp>
      <p:sp>
        <p:nvSpPr>
          <p:cNvPr id="13" name="object 13"/>
          <p:cNvSpPr/>
          <p:nvPr/>
        </p:nvSpPr>
        <p:spPr>
          <a:xfrm>
            <a:off x="2590101" y="4339983"/>
            <a:ext cx="299720" cy="215265"/>
          </a:xfrm>
          <a:custGeom>
            <a:avLst/>
            <a:gdLst/>
            <a:ahLst/>
            <a:cxnLst/>
            <a:rect l="l" t="t" r="r" b="b"/>
            <a:pathLst>
              <a:path w="299719" h="215264">
                <a:moveTo>
                  <a:pt x="299567" y="0"/>
                </a:moveTo>
                <a:lnTo>
                  <a:pt x="0" y="0"/>
                </a:lnTo>
                <a:lnTo>
                  <a:pt x="0" y="215112"/>
                </a:lnTo>
                <a:lnTo>
                  <a:pt x="299567" y="215112"/>
                </a:lnTo>
                <a:lnTo>
                  <a:pt x="299567" y="0"/>
                </a:lnTo>
                <a:close/>
              </a:path>
            </a:pathLst>
          </a:custGeom>
          <a:solidFill>
            <a:srgbClr val="C3D69B"/>
          </a:solidFill>
        </p:spPr>
        <p:txBody>
          <a:bodyPr wrap="square" lIns="0" tIns="0" rIns="0" bIns="0" rtlCol="0"/>
          <a:lstStyle/>
          <a:p>
            <a:endParaRPr/>
          </a:p>
        </p:txBody>
      </p:sp>
      <p:sp>
        <p:nvSpPr>
          <p:cNvPr id="14" name="object 14"/>
          <p:cNvSpPr/>
          <p:nvPr/>
        </p:nvSpPr>
        <p:spPr>
          <a:xfrm>
            <a:off x="2590101" y="4059478"/>
            <a:ext cx="299720" cy="214629"/>
          </a:xfrm>
          <a:custGeom>
            <a:avLst/>
            <a:gdLst/>
            <a:ahLst/>
            <a:cxnLst/>
            <a:rect l="l" t="t" r="r" b="b"/>
            <a:pathLst>
              <a:path w="299719" h="214629">
                <a:moveTo>
                  <a:pt x="299567" y="0"/>
                </a:moveTo>
                <a:lnTo>
                  <a:pt x="0" y="0"/>
                </a:lnTo>
                <a:lnTo>
                  <a:pt x="0" y="214502"/>
                </a:lnTo>
                <a:lnTo>
                  <a:pt x="299567" y="214502"/>
                </a:lnTo>
                <a:lnTo>
                  <a:pt x="299567" y="0"/>
                </a:lnTo>
                <a:close/>
              </a:path>
            </a:pathLst>
          </a:custGeom>
          <a:solidFill>
            <a:srgbClr val="C3D69B"/>
          </a:solidFill>
        </p:spPr>
        <p:txBody>
          <a:bodyPr wrap="square" lIns="0" tIns="0" rIns="0" bIns="0" rtlCol="0"/>
          <a:lstStyle/>
          <a:p>
            <a:endParaRPr/>
          </a:p>
        </p:txBody>
      </p:sp>
      <p:sp>
        <p:nvSpPr>
          <p:cNvPr id="15" name="object 15"/>
          <p:cNvSpPr/>
          <p:nvPr/>
        </p:nvSpPr>
        <p:spPr>
          <a:xfrm>
            <a:off x="3179584" y="4859020"/>
            <a:ext cx="2896235" cy="679450"/>
          </a:xfrm>
          <a:custGeom>
            <a:avLst/>
            <a:gdLst/>
            <a:ahLst/>
            <a:cxnLst/>
            <a:rect l="l" t="t" r="r" b="b"/>
            <a:pathLst>
              <a:path w="2896235" h="679450">
                <a:moveTo>
                  <a:pt x="0" y="679450"/>
                </a:moveTo>
                <a:lnTo>
                  <a:pt x="2895854" y="679450"/>
                </a:lnTo>
                <a:lnTo>
                  <a:pt x="2895854" y="0"/>
                </a:lnTo>
                <a:lnTo>
                  <a:pt x="0" y="0"/>
                </a:lnTo>
                <a:lnTo>
                  <a:pt x="0" y="679450"/>
                </a:lnTo>
                <a:close/>
              </a:path>
            </a:pathLst>
          </a:custGeom>
          <a:solidFill>
            <a:srgbClr val="C3D69B"/>
          </a:solidFill>
        </p:spPr>
        <p:txBody>
          <a:bodyPr wrap="square" lIns="0" tIns="0" rIns="0" bIns="0" rtlCol="0"/>
          <a:lstStyle/>
          <a:p>
            <a:endParaRPr/>
          </a:p>
        </p:txBody>
      </p:sp>
      <p:sp>
        <p:nvSpPr>
          <p:cNvPr id="16" name="object 16"/>
          <p:cNvSpPr/>
          <p:nvPr/>
        </p:nvSpPr>
        <p:spPr>
          <a:xfrm>
            <a:off x="3179584" y="4116070"/>
            <a:ext cx="249554" cy="742950"/>
          </a:xfrm>
          <a:custGeom>
            <a:avLst/>
            <a:gdLst/>
            <a:ahLst/>
            <a:cxnLst/>
            <a:rect l="l" t="t" r="r" b="b"/>
            <a:pathLst>
              <a:path w="249554" h="742950">
                <a:moveTo>
                  <a:pt x="0" y="742950"/>
                </a:moveTo>
                <a:lnTo>
                  <a:pt x="249313" y="742950"/>
                </a:lnTo>
                <a:lnTo>
                  <a:pt x="249313" y="0"/>
                </a:lnTo>
                <a:lnTo>
                  <a:pt x="0" y="0"/>
                </a:lnTo>
                <a:lnTo>
                  <a:pt x="0" y="742950"/>
                </a:lnTo>
                <a:close/>
              </a:path>
            </a:pathLst>
          </a:custGeom>
          <a:solidFill>
            <a:srgbClr val="C3D69B"/>
          </a:solidFill>
        </p:spPr>
        <p:txBody>
          <a:bodyPr wrap="square" lIns="0" tIns="0" rIns="0" bIns="0" rtlCol="0"/>
          <a:lstStyle/>
          <a:p>
            <a:endParaRPr/>
          </a:p>
        </p:txBody>
      </p:sp>
      <p:sp>
        <p:nvSpPr>
          <p:cNvPr id="17" name="object 17"/>
          <p:cNvSpPr/>
          <p:nvPr/>
        </p:nvSpPr>
        <p:spPr>
          <a:xfrm>
            <a:off x="3179584" y="3929379"/>
            <a:ext cx="827405" cy="186690"/>
          </a:xfrm>
          <a:custGeom>
            <a:avLst/>
            <a:gdLst/>
            <a:ahLst/>
            <a:cxnLst/>
            <a:rect l="l" t="t" r="r" b="b"/>
            <a:pathLst>
              <a:path w="827404" h="186689">
                <a:moveTo>
                  <a:pt x="0" y="186689"/>
                </a:moveTo>
                <a:lnTo>
                  <a:pt x="827201" y="186689"/>
                </a:lnTo>
                <a:lnTo>
                  <a:pt x="827201" y="0"/>
                </a:lnTo>
                <a:lnTo>
                  <a:pt x="0" y="0"/>
                </a:lnTo>
                <a:lnTo>
                  <a:pt x="0" y="186689"/>
                </a:lnTo>
                <a:close/>
              </a:path>
            </a:pathLst>
          </a:custGeom>
          <a:solidFill>
            <a:srgbClr val="C3D69B"/>
          </a:solidFill>
        </p:spPr>
        <p:txBody>
          <a:bodyPr wrap="square" lIns="0" tIns="0" rIns="0" bIns="0" rtlCol="0"/>
          <a:lstStyle/>
          <a:p>
            <a:endParaRPr/>
          </a:p>
        </p:txBody>
      </p:sp>
      <p:sp>
        <p:nvSpPr>
          <p:cNvPr id="18" name="object 18"/>
          <p:cNvSpPr/>
          <p:nvPr/>
        </p:nvSpPr>
        <p:spPr>
          <a:xfrm>
            <a:off x="4006786" y="3929316"/>
            <a:ext cx="2068830" cy="930275"/>
          </a:xfrm>
          <a:custGeom>
            <a:avLst/>
            <a:gdLst/>
            <a:ahLst/>
            <a:cxnLst/>
            <a:rect l="l" t="t" r="r" b="b"/>
            <a:pathLst>
              <a:path w="2068829" h="930275">
                <a:moveTo>
                  <a:pt x="2068652" y="0"/>
                </a:moveTo>
                <a:lnTo>
                  <a:pt x="0" y="0"/>
                </a:lnTo>
                <a:lnTo>
                  <a:pt x="0" y="930122"/>
                </a:lnTo>
                <a:lnTo>
                  <a:pt x="2068652" y="930122"/>
                </a:lnTo>
                <a:lnTo>
                  <a:pt x="2068652" y="0"/>
                </a:lnTo>
                <a:close/>
              </a:path>
            </a:pathLst>
          </a:custGeom>
          <a:solidFill>
            <a:srgbClr val="C3D69B"/>
          </a:solidFill>
        </p:spPr>
        <p:txBody>
          <a:bodyPr wrap="square" lIns="0" tIns="0" rIns="0" bIns="0" rtlCol="0"/>
          <a:lstStyle/>
          <a:p>
            <a:endParaRPr/>
          </a:p>
        </p:txBody>
      </p:sp>
      <p:sp>
        <p:nvSpPr>
          <p:cNvPr id="19" name="object 19"/>
          <p:cNvSpPr/>
          <p:nvPr/>
        </p:nvSpPr>
        <p:spPr>
          <a:xfrm>
            <a:off x="3179579" y="3573640"/>
            <a:ext cx="2896235" cy="307340"/>
          </a:xfrm>
          <a:custGeom>
            <a:avLst/>
            <a:gdLst/>
            <a:ahLst/>
            <a:cxnLst/>
            <a:rect l="l" t="t" r="r" b="b"/>
            <a:pathLst>
              <a:path w="2896235" h="307339">
                <a:moveTo>
                  <a:pt x="2895854" y="0"/>
                </a:moveTo>
                <a:lnTo>
                  <a:pt x="0" y="0"/>
                </a:lnTo>
                <a:lnTo>
                  <a:pt x="0" y="306781"/>
                </a:lnTo>
                <a:lnTo>
                  <a:pt x="2895854" y="306781"/>
                </a:lnTo>
                <a:lnTo>
                  <a:pt x="2895854" y="218173"/>
                </a:lnTo>
                <a:lnTo>
                  <a:pt x="2323122" y="218173"/>
                </a:lnTo>
                <a:lnTo>
                  <a:pt x="2300579" y="213893"/>
                </a:lnTo>
                <a:lnTo>
                  <a:pt x="2281250" y="201053"/>
                </a:lnTo>
                <a:lnTo>
                  <a:pt x="2269007" y="182727"/>
                </a:lnTo>
                <a:lnTo>
                  <a:pt x="2263851" y="159499"/>
                </a:lnTo>
                <a:lnTo>
                  <a:pt x="2269007" y="136893"/>
                </a:lnTo>
                <a:lnTo>
                  <a:pt x="2281250" y="117944"/>
                </a:lnTo>
                <a:lnTo>
                  <a:pt x="2300579" y="105727"/>
                </a:lnTo>
                <a:lnTo>
                  <a:pt x="2323122" y="100838"/>
                </a:lnTo>
                <a:lnTo>
                  <a:pt x="2895854" y="100838"/>
                </a:lnTo>
                <a:lnTo>
                  <a:pt x="2895854" y="0"/>
                </a:lnTo>
                <a:close/>
              </a:path>
              <a:path w="2896235" h="307339">
                <a:moveTo>
                  <a:pt x="2490622" y="100838"/>
                </a:moveTo>
                <a:lnTo>
                  <a:pt x="2323122" y="100838"/>
                </a:lnTo>
                <a:lnTo>
                  <a:pt x="2346312" y="105727"/>
                </a:lnTo>
                <a:lnTo>
                  <a:pt x="2365006" y="117944"/>
                </a:lnTo>
                <a:lnTo>
                  <a:pt x="2377884" y="136893"/>
                </a:lnTo>
                <a:lnTo>
                  <a:pt x="2382393" y="159499"/>
                </a:lnTo>
                <a:lnTo>
                  <a:pt x="2377884" y="182727"/>
                </a:lnTo>
                <a:lnTo>
                  <a:pt x="2365006" y="201053"/>
                </a:lnTo>
                <a:lnTo>
                  <a:pt x="2346312" y="213893"/>
                </a:lnTo>
                <a:lnTo>
                  <a:pt x="2323122" y="218173"/>
                </a:lnTo>
                <a:lnTo>
                  <a:pt x="2490622" y="218173"/>
                </a:lnTo>
                <a:lnTo>
                  <a:pt x="2467432" y="213893"/>
                </a:lnTo>
                <a:lnTo>
                  <a:pt x="2448750" y="201053"/>
                </a:lnTo>
                <a:lnTo>
                  <a:pt x="2436507" y="182727"/>
                </a:lnTo>
                <a:lnTo>
                  <a:pt x="2431351" y="159499"/>
                </a:lnTo>
                <a:lnTo>
                  <a:pt x="2436507" y="136893"/>
                </a:lnTo>
                <a:lnTo>
                  <a:pt x="2448750" y="117944"/>
                </a:lnTo>
                <a:lnTo>
                  <a:pt x="2467432" y="105727"/>
                </a:lnTo>
                <a:lnTo>
                  <a:pt x="2490622" y="100838"/>
                </a:lnTo>
                <a:close/>
              </a:path>
              <a:path w="2896235" h="307339">
                <a:moveTo>
                  <a:pt x="2651683" y="100838"/>
                </a:moveTo>
                <a:lnTo>
                  <a:pt x="2490622" y="100838"/>
                </a:lnTo>
                <a:lnTo>
                  <a:pt x="2513177" y="105727"/>
                </a:lnTo>
                <a:lnTo>
                  <a:pt x="2532507" y="117944"/>
                </a:lnTo>
                <a:lnTo>
                  <a:pt x="2544749" y="136893"/>
                </a:lnTo>
                <a:lnTo>
                  <a:pt x="2549258" y="159499"/>
                </a:lnTo>
                <a:lnTo>
                  <a:pt x="2544749" y="182727"/>
                </a:lnTo>
                <a:lnTo>
                  <a:pt x="2532507" y="201053"/>
                </a:lnTo>
                <a:lnTo>
                  <a:pt x="2513177" y="213893"/>
                </a:lnTo>
                <a:lnTo>
                  <a:pt x="2490622" y="218173"/>
                </a:lnTo>
                <a:lnTo>
                  <a:pt x="2651683" y="218173"/>
                </a:lnTo>
                <a:lnTo>
                  <a:pt x="2628493" y="213893"/>
                </a:lnTo>
                <a:lnTo>
                  <a:pt x="2609811" y="201053"/>
                </a:lnTo>
                <a:lnTo>
                  <a:pt x="2596921" y="182727"/>
                </a:lnTo>
                <a:lnTo>
                  <a:pt x="2592412" y="159499"/>
                </a:lnTo>
                <a:lnTo>
                  <a:pt x="2596921" y="136893"/>
                </a:lnTo>
                <a:lnTo>
                  <a:pt x="2609811" y="117944"/>
                </a:lnTo>
                <a:lnTo>
                  <a:pt x="2628493" y="105727"/>
                </a:lnTo>
                <a:lnTo>
                  <a:pt x="2651683" y="100838"/>
                </a:lnTo>
                <a:close/>
              </a:path>
              <a:path w="2896235" h="307339">
                <a:moveTo>
                  <a:pt x="2895854" y="100838"/>
                </a:moveTo>
                <a:lnTo>
                  <a:pt x="2651683" y="100838"/>
                </a:lnTo>
                <a:lnTo>
                  <a:pt x="2674874" y="105727"/>
                </a:lnTo>
                <a:lnTo>
                  <a:pt x="2693568" y="117944"/>
                </a:lnTo>
                <a:lnTo>
                  <a:pt x="2705798" y="136893"/>
                </a:lnTo>
                <a:lnTo>
                  <a:pt x="2710954" y="159499"/>
                </a:lnTo>
                <a:lnTo>
                  <a:pt x="2705798" y="182727"/>
                </a:lnTo>
                <a:lnTo>
                  <a:pt x="2693568" y="201053"/>
                </a:lnTo>
                <a:lnTo>
                  <a:pt x="2674874" y="213893"/>
                </a:lnTo>
                <a:lnTo>
                  <a:pt x="2651683" y="218173"/>
                </a:lnTo>
                <a:lnTo>
                  <a:pt x="2895854" y="218173"/>
                </a:lnTo>
                <a:lnTo>
                  <a:pt x="2895854" y="100838"/>
                </a:lnTo>
                <a:close/>
              </a:path>
            </a:pathLst>
          </a:custGeom>
          <a:solidFill>
            <a:srgbClr val="D7E4BD"/>
          </a:solidFill>
        </p:spPr>
        <p:txBody>
          <a:bodyPr wrap="square" lIns="0" tIns="0" rIns="0" bIns="0" rtlCol="0"/>
          <a:lstStyle/>
          <a:p>
            <a:endParaRPr/>
          </a:p>
        </p:txBody>
      </p:sp>
      <p:sp>
        <p:nvSpPr>
          <p:cNvPr id="20" name="object 20"/>
          <p:cNvSpPr/>
          <p:nvPr/>
        </p:nvSpPr>
        <p:spPr>
          <a:xfrm>
            <a:off x="3428898" y="4115701"/>
            <a:ext cx="578485" cy="744220"/>
          </a:xfrm>
          <a:custGeom>
            <a:avLst/>
            <a:gdLst/>
            <a:ahLst/>
            <a:cxnLst/>
            <a:rect l="l" t="t" r="r" b="b"/>
            <a:pathLst>
              <a:path w="578485" h="744220">
                <a:moveTo>
                  <a:pt x="0" y="0"/>
                </a:moveTo>
                <a:lnTo>
                  <a:pt x="577888" y="0"/>
                </a:lnTo>
                <a:lnTo>
                  <a:pt x="577888" y="743737"/>
                </a:lnTo>
                <a:lnTo>
                  <a:pt x="0" y="743737"/>
                </a:lnTo>
                <a:lnTo>
                  <a:pt x="0" y="0"/>
                </a:lnTo>
                <a:close/>
              </a:path>
            </a:pathLst>
          </a:custGeom>
          <a:solidFill>
            <a:srgbClr val="D7E4BD"/>
          </a:solidFill>
        </p:spPr>
        <p:txBody>
          <a:bodyPr wrap="square" lIns="0" tIns="0" rIns="0" bIns="0" rtlCol="0"/>
          <a:lstStyle/>
          <a:p>
            <a:endParaRPr/>
          </a:p>
        </p:txBody>
      </p:sp>
      <p:sp>
        <p:nvSpPr>
          <p:cNvPr id="21" name="object 21"/>
          <p:cNvSpPr/>
          <p:nvPr/>
        </p:nvSpPr>
        <p:spPr>
          <a:xfrm>
            <a:off x="3189884" y="3582191"/>
            <a:ext cx="2875280" cy="1949450"/>
          </a:xfrm>
          <a:custGeom>
            <a:avLst/>
            <a:gdLst/>
            <a:ahLst/>
            <a:cxnLst/>
            <a:rect l="l" t="t" r="r" b="b"/>
            <a:pathLst>
              <a:path w="2875279" h="1949450">
                <a:moveTo>
                  <a:pt x="2875241" y="303733"/>
                </a:moveTo>
                <a:lnTo>
                  <a:pt x="2875241" y="1948878"/>
                </a:lnTo>
                <a:lnTo>
                  <a:pt x="0" y="1948878"/>
                </a:lnTo>
                <a:lnTo>
                  <a:pt x="0" y="303733"/>
                </a:lnTo>
                <a:lnTo>
                  <a:pt x="0" y="0"/>
                </a:lnTo>
                <a:lnTo>
                  <a:pt x="2875241" y="0"/>
                </a:lnTo>
                <a:lnTo>
                  <a:pt x="2875241" y="303733"/>
                </a:lnTo>
                <a:close/>
              </a:path>
            </a:pathLst>
          </a:custGeom>
          <a:ln w="91186">
            <a:solidFill>
              <a:srgbClr val="B3C77E"/>
            </a:solidFill>
          </a:ln>
        </p:spPr>
        <p:txBody>
          <a:bodyPr wrap="square" lIns="0" tIns="0" rIns="0" bIns="0" rtlCol="0"/>
          <a:lstStyle/>
          <a:p>
            <a:endParaRPr/>
          </a:p>
        </p:txBody>
      </p:sp>
      <p:sp>
        <p:nvSpPr>
          <p:cNvPr id="22" name="object 22"/>
          <p:cNvSpPr/>
          <p:nvPr/>
        </p:nvSpPr>
        <p:spPr>
          <a:xfrm>
            <a:off x="3189884" y="3885924"/>
            <a:ext cx="2875280" cy="0"/>
          </a:xfrm>
          <a:custGeom>
            <a:avLst/>
            <a:gdLst/>
            <a:ahLst/>
            <a:cxnLst/>
            <a:rect l="l" t="t" r="r" b="b"/>
            <a:pathLst>
              <a:path w="2875279">
                <a:moveTo>
                  <a:pt x="0" y="0"/>
                </a:moveTo>
                <a:lnTo>
                  <a:pt x="2875241" y="0"/>
                </a:lnTo>
              </a:path>
            </a:pathLst>
          </a:custGeom>
          <a:ln w="91186">
            <a:solidFill>
              <a:srgbClr val="B3C77E"/>
            </a:solidFill>
          </a:ln>
        </p:spPr>
        <p:txBody>
          <a:bodyPr wrap="square" lIns="0" tIns="0" rIns="0" bIns="0" rtlCol="0"/>
          <a:lstStyle/>
          <a:p>
            <a:endParaRPr/>
          </a:p>
        </p:txBody>
      </p:sp>
      <p:sp>
        <p:nvSpPr>
          <p:cNvPr id="23" name="object 23"/>
          <p:cNvSpPr/>
          <p:nvPr/>
        </p:nvSpPr>
        <p:spPr>
          <a:xfrm>
            <a:off x="4278650" y="4123650"/>
            <a:ext cx="1584960" cy="0"/>
          </a:xfrm>
          <a:custGeom>
            <a:avLst/>
            <a:gdLst/>
            <a:ahLst/>
            <a:cxnLst/>
            <a:rect l="l" t="t" r="r" b="b"/>
            <a:pathLst>
              <a:path w="1584960">
                <a:moveTo>
                  <a:pt x="0" y="0"/>
                </a:moveTo>
                <a:lnTo>
                  <a:pt x="1584833" y="0"/>
                </a:lnTo>
              </a:path>
            </a:pathLst>
          </a:custGeom>
          <a:ln w="91186">
            <a:solidFill>
              <a:srgbClr val="D7E4BD"/>
            </a:solidFill>
          </a:ln>
        </p:spPr>
        <p:txBody>
          <a:bodyPr wrap="square" lIns="0" tIns="0" rIns="0" bIns="0" rtlCol="0"/>
          <a:lstStyle/>
          <a:p>
            <a:endParaRPr/>
          </a:p>
        </p:txBody>
      </p:sp>
      <p:sp>
        <p:nvSpPr>
          <p:cNvPr id="24" name="object 24"/>
          <p:cNvSpPr/>
          <p:nvPr/>
        </p:nvSpPr>
        <p:spPr>
          <a:xfrm>
            <a:off x="4278650" y="4293538"/>
            <a:ext cx="1584960" cy="0"/>
          </a:xfrm>
          <a:custGeom>
            <a:avLst/>
            <a:gdLst/>
            <a:ahLst/>
            <a:cxnLst/>
            <a:rect l="l" t="t" r="r" b="b"/>
            <a:pathLst>
              <a:path w="1584960">
                <a:moveTo>
                  <a:pt x="0" y="0"/>
                </a:moveTo>
                <a:lnTo>
                  <a:pt x="1584833" y="0"/>
                </a:lnTo>
              </a:path>
            </a:pathLst>
          </a:custGeom>
          <a:ln w="91186">
            <a:solidFill>
              <a:srgbClr val="D7E4BD"/>
            </a:solidFill>
          </a:ln>
        </p:spPr>
        <p:txBody>
          <a:bodyPr wrap="square" lIns="0" tIns="0" rIns="0" bIns="0" rtlCol="0"/>
          <a:lstStyle/>
          <a:p>
            <a:endParaRPr/>
          </a:p>
        </p:txBody>
      </p:sp>
      <p:sp>
        <p:nvSpPr>
          <p:cNvPr id="25" name="object 25"/>
          <p:cNvSpPr/>
          <p:nvPr/>
        </p:nvSpPr>
        <p:spPr>
          <a:xfrm>
            <a:off x="4278650" y="4479326"/>
            <a:ext cx="1584960" cy="0"/>
          </a:xfrm>
          <a:custGeom>
            <a:avLst/>
            <a:gdLst/>
            <a:ahLst/>
            <a:cxnLst/>
            <a:rect l="l" t="t" r="r" b="b"/>
            <a:pathLst>
              <a:path w="1584960">
                <a:moveTo>
                  <a:pt x="0" y="0"/>
                </a:moveTo>
                <a:lnTo>
                  <a:pt x="1584833" y="0"/>
                </a:lnTo>
              </a:path>
            </a:pathLst>
          </a:custGeom>
          <a:ln w="91186">
            <a:solidFill>
              <a:srgbClr val="D7E4BD"/>
            </a:solidFill>
          </a:ln>
        </p:spPr>
        <p:txBody>
          <a:bodyPr wrap="square" lIns="0" tIns="0" rIns="0" bIns="0" rtlCol="0"/>
          <a:lstStyle/>
          <a:p>
            <a:endParaRPr/>
          </a:p>
        </p:txBody>
      </p:sp>
      <p:sp>
        <p:nvSpPr>
          <p:cNvPr id="26" name="object 26"/>
          <p:cNvSpPr/>
          <p:nvPr/>
        </p:nvSpPr>
        <p:spPr>
          <a:xfrm>
            <a:off x="4278650" y="4665102"/>
            <a:ext cx="1584960" cy="0"/>
          </a:xfrm>
          <a:custGeom>
            <a:avLst/>
            <a:gdLst/>
            <a:ahLst/>
            <a:cxnLst/>
            <a:rect l="l" t="t" r="r" b="b"/>
            <a:pathLst>
              <a:path w="1584960">
                <a:moveTo>
                  <a:pt x="0" y="0"/>
                </a:moveTo>
                <a:lnTo>
                  <a:pt x="1584833" y="0"/>
                </a:lnTo>
              </a:path>
            </a:pathLst>
          </a:custGeom>
          <a:ln w="91186">
            <a:solidFill>
              <a:srgbClr val="D7E4BD"/>
            </a:solidFill>
          </a:ln>
        </p:spPr>
        <p:txBody>
          <a:bodyPr wrap="square" lIns="0" tIns="0" rIns="0" bIns="0" rtlCol="0"/>
          <a:lstStyle/>
          <a:p>
            <a:endParaRPr/>
          </a:p>
        </p:txBody>
      </p:sp>
      <p:sp>
        <p:nvSpPr>
          <p:cNvPr id="27" name="object 27"/>
          <p:cNvSpPr/>
          <p:nvPr/>
        </p:nvSpPr>
        <p:spPr>
          <a:xfrm>
            <a:off x="4278650" y="4850890"/>
            <a:ext cx="1584960" cy="0"/>
          </a:xfrm>
          <a:custGeom>
            <a:avLst/>
            <a:gdLst/>
            <a:ahLst/>
            <a:cxnLst/>
            <a:rect l="l" t="t" r="r" b="b"/>
            <a:pathLst>
              <a:path w="1584960">
                <a:moveTo>
                  <a:pt x="0" y="0"/>
                </a:moveTo>
                <a:lnTo>
                  <a:pt x="1584833" y="0"/>
                </a:lnTo>
              </a:path>
            </a:pathLst>
          </a:custGeom>
          <a:ln w="91186">
            <a:solidFill>
              <a:srgbClr val="D7E4BD"/>
            </a:solidFill>
          </a:ln>
        </p:spPr>
        <p:txBody>
          <a:bodyPr wrap="square" lIns="0" tIns="0" rIns="0" bIns="0" rtlCol="0"/>
          <a:lstStyle/>
          <a:p>
            <a:endParaRPr/>
          </a:p>
        </p:txBody>
      </p:sp>
      <p:sp>
        <p:nvSpPr>
          <p:cNvPr id="28" name="object 28"/>
          <p:cNvSpPr/>
          <p:nvPr/>
        </p:nvSpPr>
        <p:spPr>
          <a:xfrm>
            <a:off x="3439205" y="5036666"/>
            <a:ext cx="2424430" cy="0"/>
          </a:xfrm>
          <a:custGeom>
            <a:avLst/>
            <a:gdLst/>
            <a:ahLst/>
            <a:cxnLst/>
            <a:rect l="l" t="t" r="r" b="b"/>
            <a:pathLst>
              <a:path w="2424429">
                <a:moveTo>
                  <a:pt x="0" y="0"/>
                </a:moveTo>
                <a:lnTo>
                  <a:pt x="2424277" y="0"/>
                </a:lnTo>
              </a:path>
            </a:pathLst>
          </a:custGeom>
          <a:ln w="91186">
            <a:solidFill>
              <a:srgbClr val="D7E4BD"/>
            </a:solidFill>
          </a:ln>
        </p:spPr>
        <p:txBody>
          <a:bodyPr wrap="square" lIns="0" tIns="0" rIns="0" bIns="0" rtlCol="0"/>
          <a:lstStyle/>
          <a:p>
            <a:endParaRPr/>
          </a:p>
        </p:txBody>
      </p:sp>
      <p:sp>
        <p:nvSpPr>
          <p:cNvPr id="29" name="object 29"/>
          <p:cNvSpPr/>
          <p:nvPr/>
        </p:nvSpPr>
        <p:spPr>
          <a:xfrm>
            <a:off x="3439205" y="5222454"/>
            <a:ext cx="2424430" cy="0"/>
          </a:xfrm>
          <a:custGeom>
            <a:avLst/>
            <a:gdLst/>
            <a:ahLst/>
            <a:cxnLst/>
            <a:rect l="l" t="t" r="r" b="b"/>
            <a:pathLst>
              <a:path w="2424429">
                <a:moveTo>
                  <a:pt x="0" y="0"/>
                </a:moveTo>
                <a:lnTo>
                  <a:pt x="2424277" y="0"/>
                </a:lnTo>
              </a:path>
            </a:pathLst>
          </a:custGeom>
          <a:ln w="91186">
            <a:solidFill>
              <a:srgbClr val="D7E4BD"/>
            </a:solidFill>
          </a:ln>
        </p:spPr>
        <p:txBody>
          <a:bodyPr wrap="square" lIns="0" tIns="0" rIns="0" bIns="0" rtlCol="0"/>
          <a:lstStyle/>
          <a:p>
            <a:endParaRPr/>
          </a:p>
        </p:txBody>
      </p:sp>
      <p:sp>
        <p:nvSpPr>
          <p:cNvPr id="30" name="object 30"/>
          <p:cNvSpPr txBox="1"/>
          <p:nvPr/>
        </p:nvSpPr>
        <p:spPr>
          <a:xfrm>
            <a:off x="901376" y="738632"/>
            <a:ext cx="5285105" cy="3135474"/>
          </a:xfrm>
          <a:prstGeom prst="rect">
            <a:avLst/>
          </a:prstGeom>
        </p:spPr>
        <p:txBody>
          <a:bodyPr vert="horz" wrap="square" lIns="0" tIns="12700" rIns="0" bIns="0" rtlCol="0">
            <a:spAutoFit/>
          </a:bodyPr>
          <a:lstStyle/>
          <a:p>
            <a:pPr marL="750570">
              <a:lnSpc>
                <a:spcPct val="100000"/>
              </a:lnSpc>
              <a:spcBef>
                <a:spcPts val="100"/>
              </a:spcBef>
              <a:tabLst>
                <a:tab pos="1675130" algn="l"/>
              </a:tabLst>
            </a:pPr>
            <a:r>
              <a:rPr sz="1650" b="1" spc="22" baseline="2525" dirty="0">
                <a:solidFill>
                  <a:srgbClr val="FFFFFF"/>
                </a:solidFill>
                <a:latin typeface="Segoe UI"/>
                <a:cs typeface="Segoe UI"/>
              </a:rPr>
              <a:t>7.64	</a:t>
            </a:r>
            <a:endParaRPr sz="1500" dirty="0">
              <a:latin typeface="Times New Roman"/>
              <a:cs typeface="Times New Roman"/>
            </a:endParaRPr>
          </a:p>
          <a:p>
            <a:pPr marL="744220" indent="-366395" algn="just">
              <a:lnSpc>
                <a:spcPct val="100000"/>
              </a:lnSpc>
              <a:spcBef>
                <a:spcPts val="1100"/>
              </a:spcBef>
              <a:buAutoNum type="alphaLcParenBoth" startAt="3"/>
              <a:tabLst>
                <a:tab pos="744855" algn="l"/>
              </a:tabLst>
            </a:pPr>
            <a:r>
              <a:rPr sz="1100" spc="-5" dirty="0">
                <a:latin typeface="Segoe UI"/>
                <a:cs typeface="Segoe UI"/>
              </a:rPr>
              <a:t>Internal </a:t>
            </a:r>
            <a:r>
              <a:rPr sz="1100" dirty="0">
                <a:latin typeface="Segoe UI"/>
                <a:cs typeface="Segoe UI"/>
              </a:rPr>
              <a:t>rate of</a:t>
            </a:r>
            <a:r>
              <a:rPr sz="1100" spc="-10" dirty="0">
                <a:latin typeface="Segoe UI"/>
                <a:cs typeface="Segoe UI"/>
              </a:rPr>
              <a:t> </a:t>
            </a:r>
            <a:r>
              <a:rPr sz="1100" spc="-5" dirty="0">
                <a:latin typeface="Segoe UI"/>
                <a:cs typeface="Segoe UI"/>
              </a:rPr>
              <a:t>return</a:t>
            </a:r>
            <a:endParaRPr sz="1100" dirty="0">
              <a:latin typeface="Segoe UI"/>
              <a:cs typeface="Segoe UI"/>
            </a:endParaRPr>
          </a:p>
          <a:p>
            <a:pPr marL="744220" indent="-366395" algn="just">
              <a:lnSpc>
                <a:spcPct val="100000"/>
              </a:lnSpc>
              <a:spcBef>
                <a:spcPts val="740"/>
              </a:spcBef>
              <a:buAutoNum type="alphaLcParenBoth" startAt="3"/>
              <a:tabLst>
                <a:tab pos="744855" algn="l"/>
              </a:tabLst>
            </a:pPr>
            <a:r>
              <a:rPr sz="1100" dirty="0">
                <a:latin typeface="Segoe UI"/>
                <a:cs typeface="Segoe UI"/>
              </a:rPr>
              <a:t>None of </a:t>
            </a:r>
            <a:r>
              <a:rPr sz="1100" spc="-5" dirty="0">
                <a:latin typeface="Segoe UI"/>
                <a:cs typeface="Segoe UI"/>
              </a:rPr>
              <a:t>the</a:t>
            </a:r>
            <a:r>
              <a:rPr sz="1100" spc="-25" dirty="0">
                <a:latin typeface="Segoe UI"/>
                <a:cs typeface="Segoe UI"/>
              </a:rPr>
              <a:t> </a:t>
            </a:r>
            <a:r>
              <a:rPr sz="1100" spc="-5" dirty="0">
                <a:latin typeface="Segoe UI"/>
                <a:cs typeface="Segoe UI"/>
              </a:rPr>
              <a:t>above</a:t>
            </a:r>
            <a:endParaRPr sz="1100" dirty="0">
              <a:latin typeface="Segoe UI"/>
              <a:cs typeface="Segoe UI"/>
            </a:endParaRPr>
          </a:p>
          <a:p>
            <a:pPr marL="378460" marR="5715" indent="-365760" algn="just">
              <a:lnSpc>
                <a:spcPct val="110900"/>
              </a:lnSpc>
              <a:spcBef>
                <a:spcPts val="605"/>
              </a:spcBef>
              <a:buAutoNum type="arabicPeriod" startAt="10"/>
              <a:tabLst>
                <a:tab pos="379095" algn="l"/>
              </a:tabLst>
            </a:pPr>
            <a:r>
              <a:rPr sz="1100" spc="-5" dirty="0">
                <a:latin typeface="Segoe UI"/>
                <a:cs typeface="Segoe UI"/>
              </a:rPr>
              <a:t>Management</a:t>
            </a:r>
            <a:r>
              <a:rPr sz="1100" spc="-50" dirty="0">
                <a:latin typeface="Segoe UI"/>
                <a:cs typeface="Segoe UI"/>
              </a:rPr>
              <a:t> </a:t>
            </a:r>
            <a:r>
              <a:rPr sz="1100" spc="-5" dirty="0">
                <a:latin typeface="Segoe UI"/>
                <a:cs typeface="Segoe UI"/>
              </a:rPr>
              <a:t>is</a:t>
            </a:r>
            <a:r>
              <a:rPr sz="1100" spc="-45" dirty="0">
                <a:latin typeface="Segoe UI"/>
                <a:cs typeface="Segoe UI"/>
              </a:rPr>
              <a:t> </a:t>
            </a:r>
            <a:r>
              <a:rPr sz="1100" spc="-5" dirty="0">
                <a:latin typeface="Segoe UI"/>
                <a:cs typeface="Segoe UI"/>
              </a:rPr>
              <a:t>considering</a:t>
            </a:r>
            <a:r>
              <a:rPr sz="1100" spc="-45" dirty="0">
                <a:latin typeface="Segoe UI"/>
                <a:cs typeface="Segoe UI"/>
              </a:rPr>
              <a:t> </a:t>
            </a:r>
            <a:r>
              <a:rPr sz="1100" dirty="0">
                <a:latin typeface="Segoe UI"/>
                <a:cs typeface="Segoe UI"/>
              </a:rPr>
              <a:t>a</a:t>
            </a:r>
            <a:r>
              <a:rPr sz="1100" spc="-45" dirty="0">
                <a:latin typeface="Segoe UI"/>
                <a:cs typeface="Segoe UI"/>
              </a:rPr>
              <a:t> </a:t>
            </a:r>
            <a:r>
              <a:rPr sz="1100" spc="-25" dirty="0">
                <a:latin typeface="Trebuchet MS"/>
                <a:cs typeface="Trebuchet MS"/>
              </a:rPr>
              <a:t>`</a:t>
            </a:r>
            <a:r>
              <a:rPr sz="1100" spc="-70" dirty="0">
                <a:latin typeface="Trebuchet MS"/>
                <a:cs typeface="Trebuchet MS"/>
              </a:rPr>
              <a:t> </a:t>
            </a:r>
            <a:r>
              <a:rPr sz="1100" spc="-5" dirty="0">
                <a:latin typeface="Segoe UI"/>
                <a:cs typeface="Segoe UI"/>
              </a:rPr>
              <a:t>1,00,000</a:t>
            </a:r>
            <a:r>
              <a:rPr sz="1100" spc="-45" dirty="0">
                <a:latin typeface="Segoe UI"/>
                <a:cs typeface="Segoe UI"/>
              </a:rPr>
              <a:t> </a:t>
            </a:r>
            <a:r>
              <a:rPr sz="1100" spc="-5" dirty="0">
                <a:latin typeface="Segoe UI"/>
                <a:cs typeface="Segoe UI"/>
              </a:rPr>
              <a:t>investment</a:t>
            </a:r>
            <a:r>
              <a:rPr sz="1100" spc="-50" dirty="0">
                <a:latin typeface="Segoe UI"/>
                <a:cs typeface="Segoe UI"/>
              </a:rPr>
              <a:t> </a:t>
            </a:r>
            <a:r>
              <a:rPr sz="1100" spc="-5" dirty="0">
                <a:latin typeface="Segoe UI"/>
                <a:cs typeface="Segoe UI"/>
              </a:rPr>
              <a:t>in</a:t>
            </a:r>
            <a:r>
              <a:rPr sz="1100" spc="-45" dirty="0">
                <a:latin typeface="Segoe UI"/>
                <a:cs typeface="Segoe UI"/>
              </a:rPr>
              <a:t> </a:t>
            </a:r>
            <a:r>
              <a:rPr sz="1100" dirty="0">
                <a:latin typeface="Segoe UI"/>
                <a:cs typeface="Segoe UI"/>
              </a:rPr>
              <a:t>a</a:t>
            </a:r>
            <a:r>
              <a:rPr sz="1100" spc="-45" dirty="0">
                <a:latin typeface="Segoe UI"/>
                <a:cs typeface="Segoe UI"/>
              </a:rPr>
              <a:t> </a:t>
            </a:r>
            <a:r>
              <a:rPr sz="1100" spc="-5" dirty="0">
                <a:latin typeface="Segoe UI"/>
                <a:cs typeface="Segoe UI"/>
              </a:rPr>
              <a:t>project</a:t>
            </a:r>
            <a:r>
              <a:rPr sz="1100" spc="-30" dirty="0">
                <a:latin typeface="Segoe UI"/>
                <a:cs typeface="Segoe UI"/>
              </a:rPr>
              <a:t> </a:t>
            </a:r>
            <a:r>
              <a:rPr sz="1100" spc="-5" dirty="0">
                <a:latin typeface="Segoe UI"/>
                <a:cs typeface="Segoe UI"/>
              </a:rPr>
              <a:t>with</a:t>
            </a:r>
            <a:r>
              <a:rPr sz="1100" spc="-35" dirty="0">
                <a:latin typeface="Segoe UI"/>
                <a:cs typeface="Segoe UI"/>
              </a:rPr>
              <a:t> </a:t>
            </a:r>
            <a:r>
              <a:rPr sz="1100" dirty="0">
                <a:latin typeface="Segoe UI"/>
                <a:cs typeface="Segoe UI"/>
              </a:rPr>
              <a:t>a</a:t>
            </a:r>
            <a:r>
              <a:rPr sz="1100" spc="-40" dirty="0">
                <a:latin typeface="Segoe UI"/>
                <a:cs typeface="Segoe UI"/>
              </a:rPr>
              <a:t> </a:t>
            </a:r>
            <a:r>
              <a:rPr sz="1100" dirty="0">
                <a:latin typeface="Segoe UI"/>
                <a:cs typeface="Segoe UI"/>
              </a:rPr>
              <a:t>5</a:t>
            </a:r>
            <a:r>
              <a:rPr sz="1100" spc="-45" dirty="0">
                <a:latin typeface="Segoe UI"/>
                <a:cs typeface="Segoe UI"/>
              </a:rPr>
              <a:t> </a:t>
            </a:r>
            <a:r>
              <a:rPr sz="1100" dirty="0">
                <a:latin typeface="Segoe UI"/>
                <a:cs typeface="Segoe UI"/>
              </a:rPr>
              <a:t>year</a:t>
            </a:r>
            <a:r>
              <a:rPr sz="1100" spc="-45" dirty="0">
                <a:latin typeface="Segoe UI"/>
                <a:cs typeface="Segoe UI"/>
              </a:rPr>
              <a:t> </a:t>
            </a:r>
            <a:r>
              <a:rPr sz="1100" spc="-5" dirty="0">
                <a:latin typeface="Segoe UI"/>
                <a:cs typeface="Segoe UI"/>
              </a:rPr>
              <a:t>life  </a:t>
            </a:r>
            <a:r>
              <a:rPr sz="1100" dirty="0">
                <a:latin typeface="Segoe UI"/>
                <a:cs typeface="Segoe UI"/>
              </a:rPr>
              <a:t>and </a:t>
            </a:r>
            <a:r>
              <a:rPr sz="1100" spc="-5" dirty="0">
                <a:latin typeface="Segoe UI"/>
                <a:cs typeface="Segoe UI"/>
              </a:rPr>
              <a:t>no residual value </a:t>
            </a:r>
            <a:r>
              <a:rPr sz="1100" dirty="0">
                <a:latin typeface="Segoe UI"/>
                <a:cs typeface="Segoe UI"/>
              </a:rPr>
              <a:t>. </a:t>
            </a:r>
            <a:r>
              <a:rPr sz="1100" spc="-5" dirty="0">
                <a:latin typeface="Segoe UI"/>
                <a:cs typeface="Segoe UI"/>
              </a:rPr>
              <a:t>If the total income </a:t>
            </a:r>
            <a:r>
              <a:rPr sz="1100" dirty="0">
                <a:latin typeface="Segoe UI"/>
                <a:cs typeface="Segoe UI"/>
              </a:rPr>
              <a:t>from the </a:t>
            </a:r>
            <a:r>
              <a:rPr sz="1100" spc="-5" dirty="0">
                <a:latin typeface="Segoe UI"/>
                <a:cs typeface="Segoe UI"/>
              </a:rPr>
              <a:t>project is expected to be </a:t>
            </a:r>
            <a:r>
              <a:rPr sz="1100" spc="-25" dirty="0">
                <a:latin typeface="Trebuchet MS"/>
                <a:cs typeface="Trebuchet MS"/>
              </a:rPr>
              <a:t>`  </a:t>
            </a:r>
            <a:r>
              <a:rPr sz="1100" spc="-5" dirty="0">
                <a:latin typeface="Segoe UI"/>
                <a:cs typeface="Segoe UI"/>
              </a:rPr>
              <a:t>60,000 </a:t>
            </a:r>
            <a:r>
              <a:rPr sz="1100" dirty="0">
                <a:latin typeface="Segoe UI"/>
                <a:cs typeface="Segoe UI"/>
              </a:rPr>
              <a:t>and </a:t>
            </a:r>
            <a:r>
              <a:rPr sz="1100" spc="-5" dirty="0">
                <a:latin typeface="Segoe UI"/>
                <a:cs typeface="Segoe UI"/>
              </a:rPr>
              <a:t>recognition is given to the effect </a:t>
            </a:r>
            <a:r>
              <a:rPr sz="1100" dirty="0">
                <a:latin typeface="Segoe UI"/>
                <a:cs typeface="Segoe UI"/>
              </a:rPr>
              <a:t>of </a:t>
            </a:r>
            <a:r>
              <a:rPr sz="1100" spc="-5" dirty="0">
                <a:latin typeface="Segoe UI"/>
                <a:cs typeface="Segoe UI"/>
              </a:rPr>
              <a:t>straight line depreciation </a:t>
            </a:r>
            <a:r>
              <a:rPr sz="1100" dirty="0">
                <a:latin typeface="Segoe UI"/>
                <a:cs typeface="Segoe UI"/>
              </a:rPr>
              <a:t>on </a:t>
            </a:r>
            <a:r>
              <a:rPr sz="1100" spc="-5" dirty="0">
                <a:latin typeface="Segoe UI"/>
                <a:cs typeface="Segoe UI"/>
              </a:rPr>
              <a:t>the  investment, the average rate </a:t>
            </a:r>
            <a:r>
              <a:rPr sz="1100" dirty="0">
                <a:latin typeface="Segoe UI"/>
                <a:cs typeface="Segoe UI"/>
              </a:rPr>
              <a:t>of </a:t>
            </a:r>
            <a:r>
              <a:rPr sz="1100" spc="-5" dirty="0">
                <a:latin typeface="Segoe UI"/>
                <a:cs typeface="Segoe UI"/>
              </a:rPr>
              <a:t>return is </a:t>
            </a:r>
            <a:r>
              <a:rPr sz="1100" dirty="0">
                <a:latin typeface="Segoe UI"/>
                <a:cs typeface="Segoe UI"/>
              </a:rPr>
              <a:t>:</a:t>
            </a:r>
          </a:p>
          <a:p>
            <a:pPr marL="378460" algn="just">
              <a:lnSpc>
                <a:spcPct val="100000"/>
              </a:lnSpc>
              <a:spcBef>
                <a:spcPts val="740"/>
              </a:spcBef>
            </a:pPr>
            <a:r>
              <a:rPr sz="1100" dirty="0">
                <a:latin typeface="Segoe UI"/>
                <a:cs typeface="Segoe UI"/>
              </a:rPr>
              <a:t>(a)    </a:t>
            </a:r>
            <a:r>
              <a:rPr sz="1100" spc="50" dirty="0">
                <a:latin typeface="Segoe UI"/>
                <a:cs typeface="Segoe UI"/>
              </a:rPr>
              <a:t> </a:t>
            </a:r>
            <a:r>
              <a:rPr sz="1100" dirty="0">
                <a:latin typeface="Segoe UI"/>
                <a:cs typeface="Segoe UI"/>
              </a:rPr>
              <a:t>12%</a:t>
            </a:r>
          </a:p>
          <a:p>
            <a:pPr marL="378460" algn="just">
              <a:lnSpc>
                <a:spcPct val="100000"/>
              </a:lnSpc>
              <a:spcBef>
                <a:spcPts val="745"/>
              </a:spcBef>
            </a:pPr>
            <a:r>
              <a:rPr sz="1100" spc="-5" dirty="0">
                <a:latin typeface="Segoe UI"/>
                <a:cs typeface="Segoe UI"/>
              </a:rPr>
              <a:t>(b)     </a:t>
            </a:r>
            <a:r>
              <a:rPr sz="1100" dirty="0">
                <a:latin typeface="Segoe UI"/>
                <a:cs typeface="Segoe UI"/>
              </a:rPr>
              <a:t>24%</a:t>
            </a:r>
          </a:p>
          <a:p>
            <a:pPr marL="378460" algn="just">
              <a:lnSpc>
                <a:spcPct val="100000"/>
              </a:lnSpc>
              <a:spcBef>
                <a:spcPts val="745"/>
              </a:spcBef>
            </a:pPr>
            <a:r>
              <a:rPr sz="1100" spc="-5" dirty="0">
                <a:latin typeface="Segoe UI"/>
                <a:cs typeface="Segoe UI"/>
              </a:rPr>
              <a:t>(c)    </a:t>
            </a:r>
            <a:r>
              <a:rPr sz="1100" spc="130" dirty="0">
                <a:latin typeface="Segoe UI"/>
                <a:cs typeface="Segoe UI"/>
              </a:rPr>
              <a:t> </a:t>
            </a:r>
            <a:r>
              <a:rPr sz="1100" dirty="0">
                <a:latin typeface="Segoe UI"/>
                <a:cs typeface="Segoe UI"/>
              </a:rPr>
              <a:t>60%</a:t>
            </a:r>
          </a:p>
          <a:p>
            <a:pPr marL="378460" algn="just">
              <a:lnSpc>
                <a:spcPct val="100000"/>
              </a:lnSpc>
              <a:spcBef>
                <a:spcPts val="745"/>
              </a:spcBef>
            </a:pPr>
            <a:r>
              <a:rPr sz="1100" spc="-5" dirty="0">
                <a:latin typeface="Segoe UI"/>
                <a:cs typeface="Segoe UI"/>
              </a:rPr>
              <a:t>(d)     </a:t>
            </a:r>
            <a:r>
              <a:rPr sz="1100" dirty="0">
                <a:latin typeface="Segoe UI"/>
                <a:cs typeface="Segoe UI"/>
              </a:rPr>
              <a:t>75%</a:t>
            </a:r>
          </a:p>
          <a:p>
            <a:pPr marL="377825" marR="5080" indent="-365760" algn="just">
              <a:lnSpc>
                <a:spcPct val="110000"/>
              </a:lnSpc>
              <a:spcBef>
                <a:spcPts val="615"/>
              </a:spcBef>
              <a:buAutoNum type="arabicPeriod" startAt="11"/>
              <a:tabLst>
                <a:tab pos="378460" algn="l"/>
              </a:tabLst>
            </a:pPr>
            <a:r>
              <a:rPr sz="1100" spc="-5" dirty="0">
                <a:latin typeface="Segoe UI"/>
                <a:cs typeface="Segoe UI"/>
              </a:rPr>
              <a:t>Assume cash outflow equals </a:t>
            </a:r>
            <a:r>
              <a:rPr sz="1100" spc="-25" dirty="0">
                <a:latin typeface="Trebuchet MS"/>
                <a:cs typeface="Trebuchet MS"/>
              </a:rPr>
              <a:t>` </a:t>
            </a:r>
            <a:r>
              <a:rPr sz="1100" spc="-5" dirty="0">
                <a:latin typeface="Segoe UI"/>
                <a:cs typeface="Segoe UI"/>
              </a:rPr>
              <a:t>1,20,000 followed by cash inflows </a:t>
            </a:r>
            <a:r>
              <a:rPr sz="1100" dirty="0">
                <a:latin typeface="Segoe UI"/>
                <a:cs typeface="Segoe UI"/>
              </a:rPr>
              <a:t>of </a:t>
            </a:r>
            <a:r>
              <a:rPr sz="1100" spc="-25" dirty="0">
                <a:latin typeface="Trebuchet MS"/>
                <a:cs typeface="Trebuchet MS"/>
              </a:rPr>
              <a:t>` </a:t>
            </a:r>
            <a:r>
              <a:rPr sz="1100" spc="-5" dirty="0">
                <a:latin typeface="Segoe UI"/>
                <a:cs typeface="Segoe UI"/>
              </a:rPr>
              <a:t>25,000 per  </a:t>
            </a:r>
            <a:r>
              <a:rPr sz="1100" dirty="0">
                <a:latin typeface="Segoe UI"/>
                <a:cs typeface="Segoe UI"/>
              </a:rPr>
              <a:t>year </a:t>
            </a:r>
            <a:r>
              <a:rPr sz="1100" spc="-5" dirty="0">
                <a:latin typeface="Segoe UI"/>
                <a:cs typeface="Segoe UI"/>
              </a:rPr>
              <a:t>for </a:t>
            </a:r>
            <a:r>
              <a:rPr sz="1100" dirty="0">
                <a:latin typeface="Segoe UI"/>
                <a:cs typeface="Segoe UI"/>
              </a:rPr>
              <a:t>8 years and a </a:t>
            </a:r>
            <a:r>
              <a:rPr sz="1100" spc="-10" dirty="0">
                <a:latin typeface="Segoe UI"/>
                <a:cs typeface="Segoe UI"/>
              </a:rPr>
              <a:t>cost </a:t>
            </a:r>
            <a:r>
              <a:rPr sz="1100" dirty="0">
                <a:latin typeface="Segoe UI"/>
                <a:cs typeface="Segoe UI"/>
              </a:rPr>
              <a:t>of </a:t>
            </a:r>
            <a:r>
              <a:rPr sz="1100" spc="-5" dirty="0">
                <a:latin typeface="Segoe UI"/>
                <a:cs typeface="Segoe UI"/>
              </a:rPr>
              <a:t>capital </a:t>
            </a:r>
            <a:r>
              <a:rPr sz="1100" dirty="0">
                <a:latin typeface="Segoe UI"/>
                <a:cs typeface="Segoe UI"/>
              </a:rPr>
              <a:t>of </a:t>
            </a:r>
            <a:r>
              <a:rPr sz="1100" spc="-5" dirty="0">
                <a:latin typeface="Segoe UI"/>
                <a:cs typeface="Segoe UI"/>
              </a:rPr>
              <a:t>11%. What is the </a:t>
            </a:r>
            <a:r>
              <a:rPr sz="1100" dirty="0">
                <a:latin typeface="Segoe UI"/>
                <a:cs typeface="Segoe UI"/>
              </a:rPr>
              <a:t>Net </a:t>
            </a:r>
            <a:r>
              <a:rPr sz="1100" spc="-5" dirty="0">
                <a:latin typeface="Segoe UI"/>
                <a:cs typeface="Segoe UI"/>
              </a:rPr>
              <a:t>present value?</a:t>
            </a:r>
            <a:endParaRPr sz="1100" dirty="0">
              <a:latin typeface="Segoe UI"/>
              <a:cs typeface="Segoe UI"/>
            </a:endParaRPr>
          </a:p>
        </p:txBody>
      </p:sp>
      <p:sp>
        <p:nvSpPr>
          <p:cNvPr id="31" name="object 31"/>
          <p:cNvSpPr txBox="1"/>
          <p:nvPr/>
        </p:nvSpPr>
        <p:spPr>
          <a:xfrm>
            <a:off x="1474279" y="4059478"/>
            <a:ext cx="316865" cy="214629"/>
          </a:xfrm>
          <a:prstGeom prst="rect">
            <a:avLst/>
          </a:prstGeom>
          <a:solidFill>
            <a:srgbClr val="C3D69B"/>
          </a:solidFill>
        </p:spPr>
        <p:txBody>
          <a:bodyPr vert="horz" wrap="square" lIns="0" tIns="57785" rIns="0" bIns="0" rtlCol="0">
            <a:spAutoFit/>
          </a:bodyPr>
          <a:lstStyle/>
          <a:p>
            <a:pPr marL="170815">
              <a:lnSpc>
                <a:spcPts val="1235"/>
              </a:lnSpc>
              <a:spcBef>
                <a:spcPts val="455"/>
              </a:spcBef>
            </a:pPr>
            <a:r>
              <a:rPr sz="1100" spc="-15" dirty="0">
                <a:latin typeface="Segoe UI"/>
                <a:cs typeface="Segoe UI"/>
              </a:rPr>
              <a:t>(</a:t>
            </a:r>
            <a:r>
              <a:rPr sz="1100" spc="-15" dirty="0">
                <a:latin typeface="Trebuchet MS"/>
                <a:cs typeface="Trebuchet MS"/>
              </a:rPr>
              <a:t>`</a:t>
            </a:r>
            <a:endParaRPr sz="1100">
              <a:latin typeface="Trebuchet MS"/>
              <a:cs typeface="Trebuchet MS"/>
            </a:endParaRPr>
          </a:p>
        </p:txBody>
      </p:sp>
      <p:sp>
        <p:nvSpPr>
          <p:cNvPr id="32" name="object 32"/>
          <p:cNvSpPr txBox="1"/>
          <p:nvPr/>
        </p:nvSpPr>
        <p:spPr>
          <a:xfrm>
            <a:off x="2223528" y="4059478"/>
            <a:ext cx="299720" cy="214629"/>
          </a:xfrm>
          <a:prstGeom prst="rect">
            <a:avLst/>
          </a:prstGeom>
          <a:solidFill>
            <a:srgbClr val="C3D69B"/>
          </a:solidFill>
        </p:spPr>
        <p:txBody>
          <a:bodyPr vert="horz" wrap="square" lIns="0" tIns="57785" rIns="0" bIns="0" rtlCol="0">
            <a:spAutoFit/>
          </a:bodyPr>
          <a:lstStyle/>
          <a:p>
            <a:pPr>
              <a:lnSpc>
                <a:spcPts val="1235"/>
              </a:lnSpc>
              <a:spcBef>
                <a:spcPts val="455"/>
              </a:spcBef>
            </a:pPr>
            <a:r>
              <a:rPr sz="1100" spc="-10" dirty="0">
                <a:latin typeface="Segoe UI"/>
                <a:cs typeface="Segoe UI"/>
              </a:rPr>
              <a:t>)</a:t>
            </a:r>
            <a:endParaRPr sz="1100">
              <a:latin typeface="Segoe UI"/>
              <a:cs typeface="Segoe UI"/>
            </a:endParaRPr>
          </a:p>
        </p:txBody>
      </p:sp>
      <p:sp>
        <p:nvSpPr>
          <p:cNvPr id="33" name="object 33"/>
          <p:cNvSpPr txBox="1"/>
          <p:nvPr/>
        </p:nvSpPr>
        <p:spPr>
          <a:xfrm>
            <a:off x="1857603" y="4059478"/>
            <a:ext cx="363220" cy="214629"/>
          </a:xfrm>
          <a:prstGeom prst="rect">
            <a:avLst/>
          </a:prstGeom>
          <a:solidFill>
            <a:srgbClr val="C3D69B"/>
          </a:solidFill>
        </p:spPr>
        <p:txBody>
          <a:bodyPr vert="horz" wrap="square" lIns="0" tIns="57785" rIns="0" bIns="0" rtlCol="0">
            <a:spAutoFit/>
          </a:bodyPr>
          <a:lstStyle/>
          <a:p>
            <a:pPr>
              <a:lnSpc>
                <a:spcPts val="1235"/>
              </a:lnSpc>
              <a:spcBef>
                <a:spcPts val="455"/>
              </a:spcBef>
            </a:pPr>
            <a:r>
              <a:rPr sz="1100" spc="-15" dirty="0">
                <a:latin typeface="Segoe UI"/>
                <a:cs typeface="Segoe UI"/>
              </a:rPr>
              <a:t>3</a:t>
            </a:r>
            <a:r>
              <a:rPr sz="1100" dirty="0">
                <a:latin typeface="Segoe UI"/>
                <a:cs typeface="Segoe UI"/>
              </a:rPr>
              <a:t>8,</a:t>
            </a:r>
            <a:r>
              <a:rPr sz="1100" spc="-10" dirty="0">
                <a:latin typeface="Segoe UI"/>
                <a:cs typeface="Segoe UI"/>
              </a:rPr>
              <a:t>2</a:t>
            </a:r>
            <a:r>
              <a:rPr sz="1100" dirty="0">
                <a:latin typeface="Segoe UI"/>
                <a:cs typeface="Segoe UI"/>
              </a:rPr>
              <a:t>1</a:t>
            </a:r>
            <a:r>
              <a:rPr sz="1100" spc="-10" dirty="0">
                <a:latin typeface="Segoe UI"/>
                <a:cs typeface="Segoe UI"/>
              </a:rPr>
              <a:t>4</a:t>
            </a:r>
            <a:endParaRPr sz="1100">
              <a:latin typeface="Segoe UI"/>
              <a:cs typeface="Segoe UI"/>
            </a:endParaRPr>
          </a:p>
        </p:txBody>
      </p:sp>
      <p:sp>
        <p:nvSpPr>
          <p:cNvPr id="34" name="object 34"/>
          <p:cNvSpPr txBox="1"/>
          <p:nvPr/>
        </p:nvSpPr>
        <p:spPr>
          <a:xfrm>
            <a:off x="1474279" y="4339983"/>
            <a:ext cx="367665" cy="215265"/>
          </a:xfrm>
          <a:prstGeom prst="rect">
            <a:avLst/>
          </a:prstGeom>
          <a:solidFill>
            <a:srgbClr val="C3D69B"/>
          </a:solidFill>
        </p:spPr>
        <p:txBody>
          <a:bodyPr vert="horz" wrap="square" lIns="0" tIns="39370" rIns="0" bIns="0" rtlCol="0">
            <a:spAutoFit/>
          </a:bodyPr>
          <a:lstStyle/>
          <a:p>
            <a:pPr marL="170815">
              <a:lnSpc>
                <a:spcPct val="100000"/>
              </a:lnSpc>
              <a:spcBef>
                <a:spcPts val="310"/>
              </a:spcBef>
            </a:pPr>
            <a:r>
              <a:rPr sz="1100" spc="-25" dirty="0">
                <a:latin typeface="Trebuchet MS"/>
                <a:cs typeface="Trebuchet MS"/>
              </a:rPr>
              <a:t>`</a:t>
            </a:r>
            <a:r>
              <a:rPr sz="1100" spc="-114" dirty="0">
                <a:latin typeface="Trebuchet MS"/>
                <a:cs typeface="Trebuchet MS"/>
              </a:rPr>
              <a:t> </a:t>
            </a:r>
            <a:r>
              <a:rPr sz="1100" dirty="0">
                <a:latin typeface="Segoe UI"/>
                <a:cs typeface="Segoe UI"/>
              </a:rPr>
              <a:t>9</a:t>
            </a:r>
            <a:endParaRPr sz="1100">
              <a:latin typeface="Segoe UI"/>
              <a:cs typeface="Segoe UI"/>
            </a:endParaRPr>
          </a:p>
        </p:txBody>
      </p:sp>
      <p:sp>
        <p:nvSpPr>
          <p:cNvPr id="35" name="object 35"/>
          <p:cNvSpPr txBox="1"/>
          <p:nvPr/>
        </p:nvSpPr>
        <p:spPr>
          <a:xfrm>
            <a:off x="1857603" y="4339983"/>
            <a:ext cx="299720" cy="215265"/>
          </a:xfrm>
          <a:prstGeom prst="rect">
            <a:avLst/>
          </a:prstGeom>
          <a:solidFill>
            <a:srgbClr val="C3D69B"/>
          </a:solidFill>
        </p:spPr>
        <p:txBody>
          <a:bodyPr vert="horz" wrap="square" lIns="0" tIns="39370" rIns="0" bIns="0" rtlCol="0">
            <a:spAutoFit/>
          </a:bodyPr>
          <a:lstStyle/>
          <a:p>
            <a:pPr>
              <a:lnSpc>
                <a:spcPct val="100000"/>
              </a:lnSpc>
              <a:spcBef>
                <a:spcPts val="310"/>
              </a:spcBef>
            </a:pPr>
            <a:r>
              <a:rPr sz="1100" spc="-10" dirty="0">
                <a:latin typeface="Segoe UI"/>
                <a:cs typeface="Segoe UI"/>
              </a:rPr>
              <a:t>,653</a:t>
            </a:r>
            <a:endParaRPr sz="1100">
              <a:latin typeface="Segoe UI"/>
              <a:cs typeface="Segoe UI"/>
            </a:endParaRPr>
          </a:p>
        </p:txBody>
      </p:sp>
      <p:sp>
        <p:nvSpPr>
          <p:cNvPr id="36" name="object 36"/>
          <p:cNvSpPr txBox="1"/>
          <p:nvPr/>
        </p:nvSpPr>
        <p:spPr>
          <a:xfrm>
            <a:off x="1267039" y="4010105"/>
            <a:ext cx="193040" cy="812165"/>
          </a:xfrm>
          <a:prstGeom prst="rect">
            <a:avLst/>
          </a:prstGeom>
        </p:spPr>
        <p:txBody>
          <a:bodyPr vert="horz" wrap="square" lIns="0" tIns="106680" rIns="0" bIns="0" rtlCol="0">
            <a:spAutoFit/>
          </a:bodyPr>
          <a:lstStyle/>
          <a:p>
            <a:pPr marL="12700">
              <a:lnSpc>
                <a:spcPct val="100000"/>
              </a:lnSpc>
              <a:spcBef>
                <a:spcPts val="840"/>
              </a:spcBef>
            </a:pPr>
            <a:r>
              <a:rPr sz="1100" dirty="0">
                <a:latin typeface="Segoe UI"/>
                <a:cs typeface="Segoe UI"/>
              </a:rPr>
              <a:t>(a)</a:t>
            </a:r>
            <a:endParaRPr sz="1100">
              <a:latin typeface="Segoe UI"/>
              <a:cs typeface="Segoe UI"/>
            </a:endParaRPr>
          </a:p>
          <a:p>
            <a:pPr marL="12700">
              <a:lnSpc>
                <a:spcPct val="100000"/>
              </a:lnSpc>
              <a:spcBef>
                <a:spcPts val="745"/>
              </a:spcBef>
            </a:pPr>
            <a:r>
              <a:rPr sz="1100" dirty="0">
                <a:latin typeface="Segoe UI"/>
                <a:cs typeface="Segoe UI"/>
              </a:rPr>
              <a:t>(</a:t>
            </a:r>
            <a:r>
              <a:rPr sz="1100" spc="-5" dirty="0">
                <a:latin typeface="Segoe UI"/>
                <a:cs typeface="Segoe UI"/>
              </a:rPr>
              <a:t>b)</a:t>
            </a:r>
            <a:endParaRPr sz="1100">
              <a:latin typeface="Segoe UI"/>
              <a:cs typeface="Segoe UI"/>
            </a:endParaRPr>
          </a:p>
          <a:p>
            <a:pPr marL="12700">
              <a:lnSpc>
                <a:spcPct val="100000"/>
              </a:lnSpc>
              <a:spcBef>
                <a:spcPts val="745"/>
              </a:spcBef>
            </a:pPr>
            <a:r>
              <a:rPr sz="1100" spc="-5" dirty="0">
                <a:latin typeface="Segoe UI"/>
                <a:cs typeface="Segoe UI"/>
              </a:rPr>
              <a:t>(c)</a:t>
            </a:r>
            <a:endParaRPr sz="1100">
              <a:latin typeface="Segoe UI"/>
              <a:cs typeface="Segoe UI"/>
            </a:endParaRPr>
          </a:p>
        </p:txBody>
      </p:sp>
      <p:sp>
        <p:nvSpPr>
          <p:cNvPr id="37" name="object 37"/>
          <p:cNvSpPr txBox="1"/>
          <p:nvPr/>
        </p:nvSpPr>
        <p:spPr>
          <a:xfrm>
            <a:off x="1474279" y="4604600"/>
            <a:ext cx="367665" cy="214629"/>
          </a:xfrm>
          <a:prstGeom prst="rect">
            <a:avLst/>
          </a:prstGeom>
          <a:solidFill>
            <a:srgbClr val="C3D69B"/>
          </a:solidFill>
        </p:spPr>
        <p:txBody>
          <a:bodyPr vert="horz" wrap="square" lIns="0" tIns="36830" rIns="0" bIns="0" rtlCol="0">
            <a:spAutoFit/>
          </a:bodyPr>
          <a:lstStyle/>
          <a:p>
            <a:pPr marL="170815">
              <a:lnSpc>
                <a:spcPct val="100000"/>
              </a:lnSpc>
              <a:spcBef>
                <a:spcPts val="290"/>
              </a:spcBef>
            </a:pPr>
            <a:r>
              <a:rPr sz="1100" spc="-25" dirty="0">
                <a:latin typeface="Trebuchet MS"/>
                <a:cs typeface="Trebuchet MS"/>
              </a:rPr>
              <a:t>`</a:t>
            </a:r>
            <a:r>
              <a:rPr sz="1100" spc="-114" dirty="0">
                <a:latin typeface="Trebuchet MS"/>
                <a:cs typeface="Trebuchet MS"/>
              </a:rPr>
              <a:t> </a:t>
            </a:r>
            <a:r>
              <a:rPr sz="1100" dirty="0">
                <a:latin typeface="Segoe UI"/>
                <a:cs typeface="Segoe UI"/>
              </a:rPr>
              <a:t>8</a:t>
            </a:r>
            <a:endParaRPr sz="1100">
              <a:latin typeface="Segoe UI"/>
              <a:cs typeface="Segoe UI"/>
            </a:endParaRPr>
          </a:p>
        </p:txBody>
      </p:sp>
      <p:sp>
        <p:nvSpPr>
          <p:cNvPr id="38" name="object 38"/>
          <p:cNvSpPr txBox="1"/>
          <p:nvPr/>
        </p:nvSpPr>
        <p:spPr>
          <a:xfrm>
            <a:off x="1817355" y="4628422"/>
            <a:ext cx="280035" cy="193675"/>
          </a:xfrm>
          <a:prstGeom prst="rect">
            <a:avLst/>
          </a:prstGeom>
        </p:spPr>
        <p:txBody>
          <a:bodyPr vert="horz" wrap="square" lIns="0" tIns="13335" rIns="0" bIns="0" rtlCol="0">
            <a:spAutoFit/>
          </a:bodyPr>
          <a:lstStyle/>
          <a:p>
            <a:pPr marL="12700">
              <a:lnSpc>
                <a:spcPct val="100000"/>
              </a:lnSpc>
              <a:spcBef>
                <a:spcPts val="105"/>
              </a:spcBef>
            </a:pPr>
            <a:r>
              <a:rPr sz="1100" dirty="0">
                <a:latin typeface="Segoe UI"/>
                <a:cs typeface="Segoe UI"/>
              </a:rPr>
              <a:t>,</a:t>
            </a:r>
            <a:r>
              <a:rPr sz="1100" spc="-10" dirty="0">
                <a:latin typeface="Segoe UI"/>
                <a:cs typeface="Segoe UI"/>
              </a:rPr>
              <a:t>653</a:t>
            </a:r>
            <a:endParaRPr sz="1100">
              <a:latin typeface="Segoe UI"/>
              <a:cs typeface="Segoe UI"/>
            </a:endParaRPr>
          </a:p>
        </p:txBody>
      </p:sp>
      <p:sp>
        <p:nvSpPr>
          <p:cNvPr id="39" name="object 39"/>
          <p:cNvSpPr txBox="1"/>
          <p:nvPr/>
        </p:nvSpPr>
        <p:spPr>
          <a:xfrm>
            <a:off x="901376" y="4796672"/>
            <a:ext cx="5285740" cy="3279775"/>
          </a:xfrm>
          <a:prstGeom prst="rect">
            <a:avLst/>
          </a:prstGeom>
        </p:spPr>
        <p:txBody>
          <a:bodyPr vert="horz" wrap="square" lIns="0" tIns="106680" rIns="0" bIns="0" rtlCol="0">
            <a:spAutoFit/>
          </a:bodyPr>
          <a:lstStyle/>
          <a:p>
            <a:pPr marL="416559">
              <a:lnSpc>
                <a:spcPct val="100000"/>
              </a:lnSpc>
              <a:spcBef>
                <a:spcPts val="840"/>
              </a:spcBef>
              <a:tabLst>
                <a:tab pos="744220" algn="l"/>
              </a:tabLst>
            </a:pPr>
            <a:r>
              <a:rPr sz="1100" spc="-5" dirty="0">
                <a:latin typeface="Segoe UI"/>
                <a:cs typeface="Segoe UI"/>
              </a:rPr>
              <a:t>(d)	</a:t>
            </a:r>
            <a:r>
              <a:rPr sz="1100" spc="-25" dirty="0">
                <a:latin typeface="Trebuchet MS"/>
                <a:cs typeface="Trebuchet MS"/>
              </a:rPr>
              <a:t>`</a:t>
            </a:r>
            <a:r>
              <a:rPr sz="1100" spc="-40" dirty="0">
                <a:latin typeface="Trebuchet MS"/>
                <a:cs typeface="Trebuchet MS"/>
              </a:rPr>
              <a:t> </a:t>
            </a:r>
            <a:r>
              <a:rPr sz="1100" spc="-5" dirty="0">
                <a:latin typeface="Segoe UI"/>
                <a:cs typeface="Segoe UI"/>
              </a:rPr>
              <a:t>38,214</a:t>
            </a:r>
            <a:endParaRPr sz="1100">
              <a:latin typeface="Segoe UI"/>
              <a:cs typeface="Segoe UI"/>
            </a:endParaRPr>
          </a:p>
          <a:p>
            <a:pPr marL="378460" marR="5715" indent="-365760">
              <a:lnSpc>
                <a:spcPct val="110900"/>
              </a:lnSpc>
              <a:spcBef>
                <a:spcPts val="605"/>
              </a:spcBef>
              <a:buAutoNum type="arabicPeriod" startAt="12"/>
              <a:tabLst>
                <a:tab pos="378460" algn="l"/>
                <a:tab pos="379095" algn="l"/>
              </a:tabLst>
            </a:pPr>
            <a:r>
              <a:rPr sz="1100" dirty="0">
                <a:latin typeface="Segoe UI"/>
                <a:cs typeface="Segoe UI"/>
              </a:rPr>
              <a:t>What</a:t>
            </a:r>
            <a:r>
              <a:rPr sz="1100" spc="-25" dirty="0">
                <a:latin typeface="Segoe UI"/>
                <a:cs typeface="Segoe UI"/>
              </a:rPr>
              <a:t> </a:t>
            </a:r>
            <a:r>
              <a:rPr sz="1100" spc="-5" dirty="0">
                <a:latin typeface="Segoe UI"/>
                <a:cs typeface="Segoe UI"/>
              </a:rPr>
              <a:t>is</a:t>
            </a:r>
            <a:r>
              <a:rPr sz="1100" spc="-25" dirty="0">
                <a:latin typeface="Segoe UI"/>
                <a:cs typeface="Segoe UI"/>
              </a:rPr>
              <a:t> </a:t>
            </a:r>
            <a:r>
              <a:rPr sz="1100" spc="-5" dirty="0">
                <a:latin typeface="Segoe UI"/>
                <a:cs typeface="Segoe UI"/>
              </a:rPr>
              <a:t>the</a:t>
            </a:r>
            <a:r>
              <a:rPr sz="1100" spc="-25" dirty="0">
                <a:latin typeface="Segoe UI"/>
                <a:cs typeface="Segoe UI"/>
              </a:rPr>
              <a:t> </a:t>
            </a:r>
            <a:r>
              <a:rPr sz="1100" spc="-5" dirty="0">
                <a:latin typeface="Segoe UI"/>
                <a:cs typeface="Segoe UI"/>
              </a:rPr>
              <a:t>Internal</a:t>
            </a:r>
            <a:r>
              <a:rPr sz="1100" spc="-25" dirty="0">
                <a:latin typeface="Segoe UI"/>
                <a:cs typeface="Segoe UI"/>
              </a:rPr>
              <a:t> </a:t>
            </a:r>
            <a:r>
              <a:rPr sz="1100" dirty="0">
                <a:latin typeface="Segoe UI"/>
                <a:cs typeface="Segoe UI"/>
              </a:rPr>
              <a:t>rate</a:t>
            </a:r>
            <a:r>
              <a:rPr sz="1100" spc="-5" dirty="0">
                <a:latin typeface="Segoe UI"/>
                <a:cs typeface="Segoe UI"/>
              </a:rPr>
              <a:t> </a:t>
            </a:r>
            <a:r>
              <a:rPr sz="1100" dirty="0">
                <a:latin typeface="Segoe UI"/>
                <a:cs typeface="Segoe UI"/>
              </a:rPr>
              <a:t>of</a:t>
            </a:r>
            <a:r>
              <a:rPr sz="1100" spc="-20" dirty="0">
                <a:latin typeface="Segoe UI"/>
                <a:cs typeface="Segoe UI"/>
              </a:rPr>
              <a:t> </a:t>
            </a:r>
            <a:r>
              <a:rPr sz="1100" spc="-5" dirty="0">
                <a:latin typeface="Segoe UI"/>
                <a:cs typeface="Segoe UI"/>
              </a:rPr>
              <a:t>return</a:t>
            </a:r>
            <a:r>
              <a:rPr sz="1100" spc="-25" dirty="0">
                <a:latin typeface="Segoe UI"/>
                <a:cs typeface="Segoe UI"/>
              </a:rPr>
              <a:t> </a:t>
            </a:r>
            <a:r>
              <a:rPr sz="1100" dirty="0">
                <a:latin typeface="Segoe UI"/>
                <a:cs typeface="Segoe UI"/>
              </a:rPr>
              <a:t>for</a:t>
            </a:r>
            <a:r>
              <a:rPr sz="1100" spc="-20" dirty="0">
                <a:latin typeface="Segoe UI"/>
                <a:cs typeface="Segoe UI"/>
              </a:rPr>
              <a:t> </a:t>
            </a:r>
            <a:r>
              <a:rPr sz="1100" dirty="0">
                <a:latin typeface="Segoe UI"/>
                <a:cs typeface="Segoe UI"/>
              </a:rPr>
              <a:t>a</a:t>
            </a:r>
            <a:r>
              <a:rPr sz="1100" spc="-15" dirty="0">
                <a:latin typeface="Segoe UI"/>
                <a:cs typeface="Segoe UI"/>
              </a:rPr>
              <a:t> </a:t>
            </a:r>
            <a:r>
              <a:rPr sz="1100" spc="-5" dirty="0">
                <a:latin typeface="Segoe UI"/>
                <a:cs typeface="Segoe UI"/>
              </a:rPr>
              <a:t>project</a:t>
            </a:r>
            <a:r>
              <a:rPr sz="1100" spc="-25" dirty="0">
                <a:latin typeface="Segoe UI"/>
                <a:cs typeface="Segoe UI"/>
              </a:rPr>
              <a:t> </a:t>
            </a:r>
            <a:r>
              <a:rPr sz="1100" spc="-5" dirty="0">
                <a:latin typeface="Segoe UI"/>
                <a:cs typeface="Segoe UI"/>
              </a:rPr>
              <a:t>having</a:t>
            </a:r>
            <a:r>
              <a:rPr sz="1100" spc="-25" dirty="0">
                <a:latin typeface="Segoe UI"/>
                <a:cs typeface="Segoe UI"/>
              </a:rPr>
              <a:t> </a:t>
            </a:r>
            <a:r>
              <a:rPr sz="1100" spc="-5" dirty="0">
                <a:latin typeface="Segoe UI"/>
                <a:cs typeface="Segoe UI"/>
              </a:rPr>
              <a:t>cash</a:t>
            </a:r>
            <a:r>
              <a:rPr sz="1100" spc="-25" dirty="0">
                <a:latin typeface="Segoe UI"/>
                <a:cs typeface="Segoe UI"/>
              </a:rPr>
              <a:t> </a:t>
            </a:r>
            <a:r>
              <a:rPr sz="1100" spc="-5" dirty="0">
                <a:latin typeface="Segoe UI"/>
                <a:cs typeface="Segoe UI"/>
              </a:rPr>
              <a:t>flows</a:t>
            </a:r>
            <a:r>
              <a:rPr sz="1100" spc="-25" dirty="0">
                <a:latin typeface="Segoe UI"/>
                <a:cs typeface="Segoe UI"/>
              </a:rPr>
              <a:t> </a:t>
            </a:r>
            <a:r>
              <a:rPr sz="1100" dirty="0">
                <a:latin typeface="Segoe UI"/>
                <a:cs typeface="Segoe UI"/>
              </a:rPr>
              <a:t>of</a:t>
            </a:r>
            <a:r>
              <a:rPr sz="1100" spc="-15" dirty="0">
                <a:latin typeface="Segoe UI"/>
                <a:cs typeface="Segoe UI"/>
              </a:rPr>
              <a:t> </a:t>
            </a:r>
            <a:r>
              <a:rPr sz="1100" spc="-25" dirty="0">
                <a:latin typeface="Trebuchet MS"/>
                <a:cs typeface="Trebuchet MS"/>
              </a:rPr>
              <a:t>`</a:t>
            </a:r>
            <a:r>
              <a:rPr sz="1100" spc="-50" dirty="0">
                <a:latin typeface="Trebuchet MS"/>
                <a:cs typeface="Trebuchet MS"/>
              </a:rPr>
              <a:t> </a:t>
            </a:r>
            <a:r>
              <a:rPr sz="1100" spc="-5" dirty="0">
                <a:latin typeface="Segoe UI"/>
                <a:cs typeface="Segoe UI"/>
              </a:rPr>
              <a:t>40,000</a:t>
            </a:r>
            <a:r>
              <a:rPr sz="1100" spc="-20" dirty="0">
                <a:latin typeface="Segoe UI"/>
                <a:cs typeface="Segoe UI"/>
              </a:rPr>
              <a:t> </a:t>
            </a:r>
            <a:r>
              <a:rPr sz="1100" spc="-5" dirty="0">
                <a:latin typeface="Segoe UI"/>
                <a:cs typeface="Segoe UI"/>
              </a:rPr>
              <a:t>per  </a:t>
            </a:r>
            <a:r>
              <a:rPr sz="1100" dirty="0">
                <a:latin typeface="Segoe UI"/>
                <a:cs typeface="Segoe UI"/>
              </a:rPr>
              <a:t>year </a:t>
            </a:r>
            <a:r>
              <a:rPr sz="1100" spc="-5" dirty="0">
                <a:latin typeface="Segoe UI"/>
                <a:cs typeface="Segoe UI"/>
              </a:rPr>
              <a:t>for 10 years </a:t>
            </a:r>
            <a:r>
              <a:rPr sz="1100" dirty="0">
                <a:latin typeface="Segoe UI"/>
                <a:cs typeface="Segoe UI"/>
              </a:rPr>
              <a:t>and a </a:t>
            </a:r>
            <a:r>
              <a:rPr sz="1100" spc="-5" dirty="0">
                <a:latin typeface="Segoe UI"/>
                <a:cs typeface="Segoe UI"/>
              </a:rPr>
              <a:t>cost </a:t>
            </a:r>
            <a:r>
              <a:rPr sz="1100" dirty="0">
                <a:latin typeface="Segoe UI"/>
                <a:cs typeface="Segoe UI"/>
              </a:rPr>
              <a:t>of </a:t>
            </a:r>
            <a:r>
              <a:rPr sz="1100" spc="-25" dirty="0">
                <a:latin typeface="Trebuchet MS"/>
                <a:cs typeface="Trebuchet MS"/>
              </a:rPr>
              <a:t>`</a:t>
            </a:r>
            <a:r>
              <a:rPr sz="1100" spc="-65" dirty="0">
                <a:latin typeface="Trebuchet MS"/>
                <a:cs typeface="Trebuchet MS"/>
              </a:rPr>
              <a:t> </a:t>
            </a:r>
            <a:r>
              <a:rPr sz="1100" spc="-5" dirty="0">
                <a:latin typeface="Segoe UI"/>
                <a:cs typeface="Segoe UI"/>
              </a:rPr>
              <a:t>2,26,009?</a:t>
            </a:r>
            <a:endParaRPr sz="1100">
              <a:latin typeface="Segoe UI"/>
              <a:cs typeface="Segoe UI"/>
            </a:endParaRPr>
          </a:p>
          <a:p>
            <a:pPr marL="744220" lvl="1" indent="-366395">
              <a:lnSpc>
                <a:spcPct val="100000"/>
              </a:lnSpc>
              <a:spcBef>
                <a:spcPts val="740"/>
              </a:spcBef>
              <a:buAutoNum type="alphaLcParenBoth"/>
              <a:tabLst>
                <a:tab pos="744220" algn="l"/>
                <a:tab pos="744855" algn="l"/>
              </a:tabLst>
            </a:pPr>
            <a:r>
              <a:rPr sz="1100" dirty="0">
                <a:latin typeface="Segoe UI"/>
                <a:cs typeface="Segoe UI"/>
              </a:rPr>
              <a:t>8%</a:t>
            </a:r>
            <a:endParaRPr sz="1100">
              <a:latin typeface="Segoe UI"/>
              <a:cs typeface="Segoe UI"/>
            </a:endParaRPr>
          </a:p>
          <a:p>
            <a:pPr marL="744220" lvl="1" indent="-366395">
              <a:lnSpc>
                <a:spcPct val="100000"/>
              </a:lnSpc>
              <a:spcBef>
                <a:spcPts val="745"/>
              </a:spcBef>
              <a:buAutoNum type="alphaLcParenBoth"/>
              <a:tabLst>
                <a:tab pos="744220" algn="l"/>
                <a:tab pos="744855" algn="l"/>
              </a:tabLst>
            </a:pPr>
            <a:r>
              <a:rPr sz="1100" dirty="0">
                <a:latin typeface="Segoe UI"/>
                <a:cs typeface="Segoe UI"/>
              </a:rPr>
              <a:t>9%</a:t>
            </a:r>
            <a:endParaRPr sz="1100">
              <a:latin typeface="Segoe UI"/>
              <a:cs typeface="Segoe UI"/>
            </a:endParaRPr>
          </a:p>
          <a:p>
            <a:pPr marL="378460">
              <a:lnSpc>
                <a:spcPct val="100000"/>
              </a:lnSpc>
              <a:spcBef>
                <a:spcPts val="745"/>
              </a:spcBef>
              <a:tabLst>
                <a:tab pos="744220" algn="l"/>
              </a:tabLst>
            </a:pPr>
            <a:r>
              <a:rPr sz="1100" spc="-5" dirty="0">
                <a:latin typeface="Segoe UI"/>
                <a:cs typeface="Segoe UI"/>
              </a:rPr>
              <a:t>(c)	</a:t>
            </a:r>
            <a:r>
              <a:rPr sz="1100" dirty="0">
                <a:latin typeface="Segoe UI"/>
                <a:cs typeface="Segoe UI"/>
              </a:rPr>
              <a:t>10%</a:t>
            </a:r>
            <a:endParaRPr sz="1100">
              <a:latin typeface="Segoe UI"/>
              <a:cs typeface="Segoe UI"/>
            </a:endParaRPr>
          </a:p>
          <a:p>
            <a:pPr marL="378460">
              <a:lnSpc>
                <a:spcPct val="100000"/>
              </a:lnSpc>
              <a:spcBef>
                <a:spcPts val="745"/>
              </a:spcBef>
              <a:tabLst>
                <a:tab pos="744220" algn="l"/>
              </a:tabLst>
            </a:pPr>
            <a:r>
              <a:rPr sz="1100" spc="-5" dirty="0">
                <a:latin typeface="Segoe UI"/>
                <a:cs typeface="Segoe UI"/>
              </a:rPr>
              <a:t>(d)	</a:t>
            </a:r>
            <a:r>
              <a:rPr sz="1100" dirty="0">
                <a:latin typeface="Segoe UI"/>
                <a:cs typeface="Segoe UI"/>
              </a:rPr>
              <a:t>12%</a:t>
            </a:r>
            <a:endParaRPr sz="1100">
              <a:latin typeface="Segoe UI"/>
              <a:cs typeface="Segoe UI"/>
            </a:endParaRPr>
          </a:p>
          <a:p>
            <a:pPr marL="377825" marR="5080" indent="-365760">
              <a:lnSpc>
                <a:spcPct val="110900"/>
              </a:lnSpc>
              <a:spcBef>
                <a:spcPts val="600"/>
              </a:spcBef>
              <a:buAutoNum type="arabicPeriod" startAt="13"/>
              <a:tabLst>
                <a:tab pos="377825" algn="l"/>
                <a:tab pos="378460" algn="l"/>
              </a:tabLst>
            </a:pPr>
            <a:r>
              <a:rPr sz="1100" spc="-5" dirty="0">
                <a:latin typeface="Segoe UI"/>
                <a:cs typeface="Segoe UI"/>
              </a:rPr>
              <a:t>While evaluating investments, the release </a:t>
            </a:r>
            <a:r>
              <a:rPr sz="1100" dirty="0">
                <a:latin typeface="Segoe UI"/>
                <a:cs typeface="Segoe UI"/>
              </a:rPr>
              <a:t>of </a:t>
            </a:r>
            <a:r>
              <a:rPr sz="1100" spc="-5" dirty="0">
                <a:latin typeface="Segoe UI"/>
                <a:cs typeface="Segoe UI"/>
              </a:rPr>
              <a:t>working capital </a:t>
            </a:r>
            <a:r>
              <a:rPr sz="1100" dirty="0">
                <a:latin typeface="Segoe UI"/>
                <a:cs typeface="Segoe UI"/>
              </a:rPr>
              <a:t>at </a:t>
            </a:r>
            <a:r>
              <a:rPr sz="1100" spc="-5" dirty="0">
                <a:latin typeface="Segoe UI"/>
                <a:cs typeface="Segoe UI"/>
              </a:rPr>
              <a:t>the end </a:t>
            </a:r>
            <a:r>
              <a:rPr sz="1100" dirty="0">
                <a:latin typeface="Segoe UI"/>
                <a:cs typeface="Segoe UI"/>
              </a:rPr>
              <a:t>of </a:t>
            </a:r>
            <a:r>
              <a:rPr sz="1100" spc="-5" dirty="0">
                <a:latin typeface="Segoe UI"/>
                <a:cs typeface="Segoe UI"/>
              </a:rPr>
              <a:t>the  projects life should be considered as,</a:t>
            </a:r>
            <a:endParaRPr sz="1100">
              <a:latin typeface="Segoe UI"/>
              <a:cs typeface="Segoe UI"/>
            </a:endParaRPr>
          </a:p>
          <a:p>
            <a:pPr marL="743585" lvl="1" indent="-366395">
              <a:lnSpc>
                <a:spcPct val="100000"/>
              </a:lnSpc>
              <a:spcBef>
                <a:spcPts val="745"/>
              </a:spcBef>
              <a:buAutoNum type="alphaLcParenBoth"/>
              <a:tabLst>
                <a:tab pos="743585" algn="l"/>
                <a:tab pos="744220" algn="l"/>
              </a:tabLst>
            </a:pPr>
            <a:r>
              <a:rPr sz="1100" dirty="0">
                <a:latin typeface="Segoe UI"/>
                <a:cs typeface="Segoe UI"/>
              </a:rPr>
              <a:t>Cash </a:t>
            </a:r>
            <a:r>
              <a:rPr sz="1100" spc="-5" dirty="0">
                <a:latin typeface="Segoe UI"/>
                <a:cs typeface="Segoe UI"/>
              </a:rPr>
              <a:t>in</a:t>
            </a:r>
            <a:r>
              <a:rPr sz="1100" spc="-15" dirty="0">
                <a:latin typeface="Segoe UI"/>
                <a:cs typeface="Segoe UI"/>
              </a:rPr>
              <a:t> </a:t>
            </a:r>
            <a:r>
              <a:rPr sz="1100" dirty="0">
                <a:latin typeface="Segoe UI"/>
                <a:cs typeface="Segoe UI"/>
              </a:rPr>
              <a:t>flow</a:t>
            </a:r>
            <a:endParaRPr sz="1100">
              <a:latin typeface="Segoe UI"/>
              <a:cs typeface="Segoe UI"/>
            </a:endParaRPr>
          </a:p>
          <a:p>
            <a:pPr marL="743585" lvl="1" indent="-366395">
              <a:lnSpc>
                <a:spcPct val="100000"/>
              </a:lnSpc>
              <a:spcBef>
                <a:spcPts val="735"/>
              </a:spcBef>
              <a:buAutoNum type="alphaLcParenBoth"/>
              <a:tabLst>
                <a:tab pos="743585" algn="l"/>
                <a:tab pos="744220" algn="l"/>
              </a:tabLst>
            </a:pPr>
            <a:r>
              <a:rPr sz="1100" dirty="0">
                <a:latin typeface="Segoe UI"/>
                <a:cs typeface="Segoe UI"/>
              </a:rPr>
              <a:t>Cash out</a:t>
            </a:r>
            <a:r>
              <a:rPr sz="1100" spc="-15" dirty="0">
                <a:latin typeface="Segoe UI"/>
                <a:cs typeface="Segoe UI"/>
              </a:rPr>
              <a:t> </a:t>
            </a:r>
            <a:r>
              <a:rPr sz="1100" dirty="0">
                <a:latin typeface="Segoe UI"/>
                <a:cs typeface="Segoe UI"/>
              </a:rPr>
              <a:t>flow</a:t>
            </a:r>
            <a:endParaRPr sz="1100">
              <a:latin typeface="Segoe UI"/>
              <a:cs typeface="Segoe UI"/>
            </a:endParaRPr>
          </a:p>
          <a:p>
            <a:pPr marL="743585" lvl="1" indent="-366395">
              <a:lnSpc>
                <a:spcPct val="100000"/>
              </a:lnSpc>
              <a:spcBef>
                <a:spcPts val="745"/>
              </a:spcBef>
              <a:buAutoNum type="alphaLcParenBoth"/>
              <a:tabLst>
                <a:tab pos="743585" algn="l"/>
                <a:tab pos="744220" algn="l"/>
              </a:tabLst>
            </a:pPr>
            <a:r>
              <a:rPr sz="1100" spc="-5" dirty="0">
                <a:latin typeface="Segoe UI"/>
                <a:cs typeface="Segoe UI"/>
              </a:rPr>
              <a:t>Having no effect upon the capital budgeting</a:t>
            </a:r>
            <a:r>
              <a:rPr sz="1100" spc="5" dirty="0">
                <a:latin typeface="Segoe UI"/>
                <a:cs typeface="Segoe UI"/>
              </a:rPr>
              <a:t> </a:t>
            </a:r>
            <a:r>
              <a:rPr sz="1100" spc="-5" dirty="0">
                <a:latin typeface="Segoe UI"/>
                <a:cs typeface="Segoe UI"/>
              </a:rPr>
              <a:t>decision</a:t>
            </a:r>
            <a:endParaRPr sz="1100">
              <a:latin typeface="Segoe UI"/>
              <a:cs typeface="Segoe UI"/>
            </a:endParaRPr>
          </a:p>
          <a:p>
            <a:pPr marL="743585" lvl="1" indent="-366395">
              <a:lnSpc>
                <a:spcPct val="100000"/>
              </a:lnSpc>
              <a:spcBef>
                <a:spcPts val="740"/>
              </a:spcBef>
              <a:buAutoNum type="alphaLcParenBoth"/>
              <a:tabLst>
                <a:tab pos="743585" algn="l"/>
                <a:tab pos="744220" algn="l"/>
              </a:tabLst>
            </a:pPr>
            <a:r>
              <a:rPr sz="1100" dirty="0">
                <a:latin typeface="Segoe UI"/>
                <a:cs typeface="Segoe UI"/>
              </a:rPr>
              <a:t>None of </a:t>
            </a:r>
            <a:r>
              <a:rPr sz="1100" spc="-5" dirty="0">
                <a:latin typeface="Segoe UI"/>
                <a:cs typeface="Segoe UI"/>
              </a:rPr>
              <a:t>the</a:t>
            </a:r>
            <a:r>
              <a:rPr sz="1100" spc="-25" dirty="0">
                <a:latin typeface="Segoe UI"/>
                <a:cs typeface="Segoe UI"/>
              </a:rPr>
              <a:t> </a:t>
            </a:r>
            <a:r>
              <a:rPr sz="1100" spc="-5" dirty="0">
                <a:latin typeface="Segoe UI"/>
                <a:cs typeface="Segoe UI"/>
              </a:rPr>
              <a:t>above.</a:t>
            </a:r>
            <a:endParaRPr sz="1100">
              <a:latin typeface="Segoe UI"/>
              <a:cs typeface="Segoe UI"/>
            </a:endParaRPr>
          </a:p>
        </p:txBody>
      </p:sp>
    </p:spTree>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 name="object 3"/>
          <p:cNvSpPr txBox="1"/>
          <p:nvPr/>
        </p:nvSpPr>
        <p:spPr>
          <a:xfrm>
            <a:off x="5091176" y="746251"/>
            <a:ext cx="316865" cy="193675"/>
          </a:xfrm>
          <a:prstGeom prst="rect">
            <a:avLst/>
          </a:prstGeom>
        </p:spPr>
        <p:txBody>
          <a:bodyPr vert="horz" wrap="square" lIns="0" tIns="12700" rIns="0" bIns="0" rtlCol="0">
            <a:spAutoFit/>
          </a:bodyPr>
          <a:lstStyle/>
          <a:p>
            <a:pPr marL="12700">
              <a:lnSpc>
                <a:spcPct val="100000"/>
              </a:lnSpc>
              <a:spcBef>
                <a:spcPts val="100"/>
              </a:spcBef>
            </a:pPr>
            <a:r>
              <a:rPr sz="1100" b="1" spc="25" dirty="0">
                <a:solidFill>
                  <a:srgbClr val="FFFFFF"/>
                </a:solidFill>
                <a:latin typeface="Segoe UI"/>
                <a:cs typeface="Segoe UI"/>
              </a:rPr>
              <a:t>7</a:t>
            </a:r>
            <a:r>
              <a:rPr sz="1100" b="1" spc="10" dirty="0">
                <a:solidFill>
                  <a:srgbClr val="FFFFFF"/>
                </a:solidFill>
                <a:latin typeface="Segoe UI"/>
                <a:cs typeface="Segoe UI"/>
              </a:rPr>
              <a:t>.</a:t>
            </a:r>
            <a:r>
              <a:rPr sz="1100" b="1" spc="25" dirty="0">
                <a:solidFill>
                  <a:srgbClr val="FFFFFF"/>
                </a:solidFill>
                <a:latin typeface="Segoe UI"/>
                <a:cs typeface="Segoe UI"/>
              </a:rPr>
              <a:t>65</a:t>
            </a:r>
            <a:endParaRPr sz="1100">
              <a:latin typeface="Segoe UI"/>
              <a:cs typeface="Segoe UI"/>
            </a:endParaRPr>
          </a:p>
        </p:txBody>
      </p:sp>
      <p:sp>
        <p:nvSpPr>
          <p:cNvPr id="5" name="object 5"/>
          <p:cNvSpPr/>
          <p:nvPr/>
        </p:nvSpPr>
        <p:spPr>
          <a:xfrm>
            <a:off x="0" y="1282700"/>
            <a:ext cx="7086600" cy="7861300"/>
          </a:xfrm>
          <a:custGeom>
            <a:avLst/>
            <a:gdLst/>
            <a:ahLst/>
            <a:cxnLst/>
            <a:rect l="l" t="t" r="r" b="b"/>
            <a:pathLst>
              <a:path w="7086600" h="7861300">
                <a:moveTo>
                  <a:pt x="0" y="7861300"/>
                </a:moveTo>
                <a:lnTo>
                  <a:pt x="7086600" y="7861300"/>
                </a:lnTo>
                <a:lnTo>
                  <a:pt x="7086600" y="0"/>
                </a:lnTo>
                <a:lnTo>
                  <a:pt x="0" y="0"/>
                </a:lnTo>
                <a:lnTo>
                  <a:pt x="0" y="7861300"/>
                </a:lnTo>
                <a:close/>
              </a:path>
            </a:pathLst>
          </a:custGeom>
          <a:solidFill>
            <a:srgbClr val="B3C77E"/>
          </a:solidFill>
        </p:spPr>
        <p:txBody>
          <a:bodyPr wrap="square" lIns="0" tIns="0" rIns="0" bIns="0" rtlCol="0"/>
          <a:lstStyle/>
          <a:p>
            <a:endParaRPr/>
          </a:p>
        </p:txBody>
      </p:sp>
      <p:sp>
        <p:nvSpPr>
          <p:cNvPr id="6" name="object 6"/>
          <p:cNvSpPr/>
          <p:nvPr/>
        </p:nvSpPr>
        <p:spPr>
          <a:xfrm>
            <a:off x="1260049" y="3350131"/>
            <a:ext cx="1817370" cy="1742439"/>
          </a:xfrm>
          <a:custGeom>
            <a:avLst/>
            <a:gdLst/>
            <a:ahLst/>
            <a:cxnLst/>
            <a:rect l="l" t="t" r="r" b="b"/>
            <a:pathLst>
              <a:path w="1817370" h="1742439">
                <a:moveTo>
                  <a:pt x="1816747" y="0"/>
                </a:moveTo>
                <a:lnTo>
                  <a:pt x="0" y="0"/>
                </a:lnTo>
                <a:lnTo>
                  <a:pt x="0" y="1650644"/>
                </a:lnTo>
                <a:lnTo>
                  <a:pt x="7721" y="1686090"/>
                </a:lnTo>
                <a:lnTo>
                  <a:pt x="27050" y="1715427"/>
                </a:lnTo>
                <a:lnTo>
                  <a:pt x="56692" y="1734985"/>
                </a:lnTo>
                <a:lnTo>
                  <a:pt x="92760" y="1742313"/>
                </a:lnTo>
                <a:lnTo>
                  <a:pt x="1724621" y="1742313"/>
                </a:lnTo>
                <a:lnTo>
                  <a:pt x="1760702" y="1734985"/>
                </a:lnTo>
                <a:lnTo>
                  <a:pt x="1789683" y="1715427"/>
                </a:lnTo>
                <a:lnTo>
                  <a:pt x="1809661" y="1686090"/>
                </a:lnTo>
                <a:lnTo>
                  <a:pt x="1816747" y="1650644"/>
                </a:lnTo>
                <a:lnTo>
                  <a:pt x="1816747" y="0"/>
                </a:lnTo>
                <a:close/>
              </a:path>
            </a:pathLst>
          </a:custGeom>
          <a:solidFill>
            <a:srgbClr val="D7E4BD"/>
          </a:solidFill>
        </p:spPr>
        <p:txBody>
          <a:bodyPr wrap="square" lIns="0" tIns="0" rIns="0" bIns="0" rtlCol="0"/>
          <a:lstStyle/>
          <a:p>
            <a:endParaRPr/>
          </a:p>
        </p:txBody>
      </p:sp>
      <p:sp>
        <p:nvSpPr>
          <p:cNvPr id="7" name="object 7"/>
          <p:cNvSpPr/>
          <p:nvPr/>
        </p:nvSpPr>
        <p:spPr>
          <a:xfrm>
            <a:off x="1260049" y="2708451"/>
            <a:ext cx="1817370" cy="641985"/>
          </a:xfrm>
          <a:custGeom>
            <a:avLst/>
            <a:gdLst/>
            <a:ahLst/>
            <a:cxnLst/>
            <a:rect l="l" t="t" r="r" b="b"/>
            <a:pathLst>
              <a:path w="1817370" h="641985">
                <a:moveTo>
                  <a:pt x="1724621" y="0"/>
                </a:moveTo>
                <a:lnTo>
                  <a:pt x="92760" y="0"/>
                </a:lnTo>
                <a:lnTo>
                  <a:pt x="56692" y="7327"/>
                </a:lnTo>
                <a:lnTo>
                  <a:pt x="27050" y="26885"/>
                </a:lnTo>
                <a:lnTo>
                  <a:pt x="7721" y="56222"/>
                </a:lnTo>
                <a:lnTo>
                  <a:pt x="0" y="91668"/>
                </a:lnTo>
                <a:lnTo>
                  <a:pt x="0" y="641680"/>
                </a:lnTo>
                <a:lnTo>
                  <a:pt x="1816747" y="641680"/>
                </a:lnTo>
                <a:lnTo>
                  <a:pt x="1816747" y="91668"/>
                </a:lnTo>
                <a:lnTo>
                  <a:pt x="1809661" y="56222"/>
                </a:lnTo>
                <a:lnTo>
                  <a:pt x="1789683" y="26885"/>
                </a:lnTo>
                <a:lnTo>
                  <a:pt x="1760702" y="7327"/>
                </a:lnTo>
                <a:lnTo>
                  <a:pt x="1724621" y="0"/>
                </a:lnTo>
                <a:close/>
              </a:path>
            </a:pathLst>
          </a:custGeom>
          <a:solidFill>
            <a:srgbClr val="D7E4BD"/>
          </a:solidFill>
        </p:spPr>
        <p:txBody>
          <a:bodyPr wrap="square" lIns="0" tIns="0" rIns="0" bIns="0" rtlCol="0"/>
          <a:lstStyle/>
          <a:p>
            <a:endParaRPr/>
          </a:p>
        </p:txBody>
      </p:sp>
      <p:sp>
        <p:nvSpPr>
          <p:cNvPr id="8" name="object 8"/>
          <p:cNvSpPr/>
          <p:nvPr/>
        </p:nvSpPr>
        <p:spPr>
          <a:xfrm>
            <a:off x="1272934" y="2718838"/>
            <a:ext cx="1791335" cy="636270"/>
          </a:xfrm>
          <a:custGeom>
            <a:avLst/>
            <a:gdLst/>
            <a:ahLst/>
            <a:cxnLst/>
            <a:rect l="l" t="t" r="r" b="b"/>
            <a:pathLst>
              <a:path w="1791335" h="636270">
                <a:moveTo>
                  <a:pt x="1790979" y="636181"/>
                </a:moveTo>
                <a:lnTo>
                  <a:pt x="1790979" y="91059"/>
                </a:lnTo>
                <a:lnTo>
                  <a:pt x="1783892" y="55613"/>
                </a:lnTo>
                <a:lnTo>
                  <a:pt x="1764563" y="26885"/>
                </a:lnTo>
                <a:lnTo>
                  <a:pt x="1735569" y="7340"/>
                </a:lnTo>
                <a:lnTo>
                  <a:pt x="1700136" y="0"/>
                </a:lnTo>
                <a:lnTo>
                  <a:pt x="91478" y="0"/>
                </a:lnTo>
                <a:lnTo>
                  <a:pt x="56045" y="7340"/>
                </a:lnTo>
                <a:lnTo>
                  <a:pt x="27050" y="26885"/>
                </a:lnTo>
                <a:lnTo>
                  <a:pt x="7721" y="55613"/>
                </a:lnTo>
                <a:lnTo>
                  <a:pt x="0" y="91059"/>
                </a:lnTo>
                <a:lnTo>
                  <a:pt x="0" y="636181"/>
                </a:lnTo>
              </a:path>
            </a:pathLst>
          </a:custGeom>
          <a:ln w="116585">
            <a:solidFill>
              <a:srgbClr val="C3D69B"/>
            </a:solidFill>
          </a:ln>
        </p:spPr>
        <p:txBody>
          <a:bodyPr wrap="square" lIns="0" tIns="0" rIns="0" bIns="0" rtlCol="0"/>
          <a:lstStyle/>
          <a:p>
            <a:endParaRPr/>
          </a:p>
        </p:txBody>
      </p:sp>
      <p:sp>
        <p:nvSpPr>
          <p:cNvPr id="9" name="object 9"/>
          <p:cNvSpPr/>
          <p:nvPr/>
        </p:nvSpPr>
        <p:spPr>
          <a:xfrm>
            <a:off x="1272934" y="3355020"/>
            <a:ext cx="1791335" cy="1727200"/>
          </a:xfrm>
          <a:custGeom>
            <a:avLst/>
            <a:gdLst/>
            <a:ahLst/>
            <a:cxnLst/>
            <a:rect l="l" t="t" r="r" b="b"/>
            <a:pathLst>
              <a:path w="1791335" h="1727200">
                <a:moveTo>
                  <a:pt x="0" y="0"/>
                </a:moveTo>
                <a:lnTo>
                  <a:pt x="0" y="1635975"/>
                </a:lnTo>
                <a:lnTo>
                  <a:pt x="7721" y="1671421"/>
                </a:lnTo>
                <a:lnTo>
                  <a:pt x="27050" y="1700149"/>
                </a:lnTo>
                <a:lnTo>
                  <a:pt x="56045" y="1719707"/>
                </a:lnTo>
                <a:lnTo>
                  <a:pt x="91478" y="1727034"/>
                </a:lnTo>
                <a:lnTo>
                  <a:pt x="1700136" y="1727034"/>
                </a:lnTo>
                <a:lnTo>
                  <a:pt x="1735569" y="1719707"/>
                </a:lnTo>
                <a:lnTo>
                  <a:pt x="1764563" y="1700149"/>
                </a:lnTo>
                <a:lnTo>
                  <a:pt x="1783892" y="1671421"/>
                </a:lnTo>
                <a:lnTo>
                  <a:pt x="1790979" y="1635975"/>
                </a:lnTo>
                <a:lnTo>
                  <a:pt x="1790979" y="0"/>
                </a:lnTo>
              </a:path>
            </a:pathLst>
          </a:custGeom>
          <a:ln w="116585">
            <a:solidFill>
              <a:srgbClr val="C3D69B"/>
            </a:solidFill>
          </a:ln>
        </p:spPr>
        <p:txBody>
          <a:bodyPr wrap="square" lIns="0" tIns="0" rIns="0" bIns="0" rtlCol="0"/>
          <a:lstStyle/>
          <a:p>
            <a:endParaRPr/>
          </a:p>
        </p:txBody>
      </p:sp>
      <p:sp>
        <p:nvSpPr>
          <p:cNvPr id="10" name="object 10"/>
          <p:cNvSpPr/>
          <p:nvPr/>
        </p:nvSpPr>
        <p:spPr>
          <a:xfrm>
            <a:off x="1837283" y="4641431"/>
            <a:ext cx="299720" cy="214629"/>
          </a:xfrm>
          <a:custGeom>
            <a:avLst/>
            <a:gdLst/>
            <a:ahLst/>
            <a:cxnLst/>
            <a:rect l="l" t="t" r="r" b="b"/>
            <a:pathLst>
              <a:path w="299719" h="214629">
                <a:moveTo>
                  <a:pt x="299567" y="0"/>
                </a:moveTo>
                <a:lnTo>
                  <a:pt x="0" y="0"/>
                </a:lnTo>
                <a:lnTo>
                  <a:pt x="0" y="214502"/>
                </a:lnTo>
                <a:lnTo>
                  <a:pt x="299567" y="214502"/>
                </a:lnTo>
                <a:lnTo>
                  <a:pt x="299567" y="0"/>
                </a:lnTo>
                <a:close/>
              </a:path>
            </a:pathLst>
          </a:custGeom>
          <a:solidFill>
            <a:srgbClr val="C3D69B"/>
          </a:solidFill>
        </p:spPr>
        <p:txBody>
          <a:bodyPr wrap="square" lIns="0" tIns="0" rIns="0" bIns="0" rtlCol="0"/>
          <a:lstStyle/>
          <a:p>
            <a:endParaRPr/>
          </a:p>
        </p:txBody>
      </p:sp>
      <p:sp>
        <p:nvSpPr>
          <p:cNvPr id="11" name="object 11"/>
          <p:cNvSpPr/>
          <p:nvPr/>
        </p:nvSpPr>
        <p:spPr>
          <a:xfrm>
            <a:off x="1837283" y="3831691"/>
            <a:ext cx="299720" cy="198120"/>
          </a:xfrm>
          <a:custGeom>
            <a:avLst/>
            <a:gdLst/>
            <a:ahLst/>
            <a:cxnLst/>
            <a:rect l="l" t="t" r="r" b="b"/>
            <a:pathLst>
              <a:path w="299719" h="198120">
                <a:moveTo>
                  <a:pt x="299567" y="0"/>
                </a:moveTo>
                <a:lnTo>
                  <a:pt x="0" y="0"/>
                </a:lnTo>
                <a:lnTo>
                  <a:pt x="0" y="198005"/>
                </a:lnTo>
                <a:lnTo>
                  <a:pt x="299567" y="198005"/>
                </a:lnTo>
                <a:lnTo>
                  <a:pt x="299567" y="0"/>
                </a:lnTo>
                <a:close/>
              </a:path>
            </a:pathLst>
          </a:custGeom>
          <a:solidFill>
            <a:srgbClr val="C3D69B"/>
          </a:solidFill>
        </p:spPr>
        <p:txBody>
          <a:bodyPr wrap="square" lIns="0" tIns="0" rIns="0" bIns="0" rtlCol="0"/>
          <a:lstStyle/>
          <a:p>
            <a:endParaRPr/>
          </a:p>
        </p:txBody>
      </p:sp>
      <p:sp>
        <p:nvSpPr>
          <p:cNvPr id="12" name="object 12"/>
          <p:cNvSpPr/>
          <p:nvPr/>
        </p:nvSpPr>
        <p:spPr>
          <a:xfrm>
            <a:off x="2203208" y="4641431"/>
            <a:ext cx="299720" cy="214629"/>
          </a:xfrm>
          <a:custGeom>
            <a:avLst/>
            <a:gdLst/>
            <a:ahLst/>
            <a:cxnLst/>
            <a:rect l="l" t="t" r="r" b="b"/>
            <a:pathLst>
              <a:path w="299719" h="214629">
                <a:moveTo>
                  <a:pt x="299567" y="0"/>
                </a:moveTo>
                <a:lnTo>
                  <a:pt x="0" y="0"/>
                </a:lnTo>
                <a:lnTo>
                  <a:pt x="0" y="214502"/>
                </a:lnTo>
                <a:lnTo>
                  <a:pt x="299567" y="214502"/>
                </a:lnTo>
                <a:lnTo>
                  <a:pt x="299567" y="0"/>
                </a:lnTo>
                <a:close/>
              </a:path>
            </a:pathLst>
          </a:custGeom>
          <a:solidFill>
            <a:srgbClr val="C3D69B"/>
          </a:solidFill>
        </p:spPr>
        <p:txBody>
          <a:bodyPr wrap="square" lIns="0" tIns="0" rIns="0" bIns="0" rtlCol="0"/>
          <a:lstStyle/>
          <a:p>
            <a:endParaRPr/>
          </a:p>
        </p:txBody>
      </p:sp>
      <p:sp>
        <p:nvSpPr>
          <p:cNvPr id="13" name="object 13"/>
          <p:cNvSpPr/>
          <p:nvPr/>
        </p:nvSpPr>
        <p:spPr>
          <a:xfrm>
            <a:off x="2203208" y="3831691"/>
            <a:ext cx="299720" cy="198120"/>
          </a:xfrm>
          <a:custGeom>
            <a:avLst/>
            <a:gdLst/>
            <a:ahLst/>
            <a:cxnLst/>
            <a:rect l="l" t="t" r="r" b="b"/>
            <a:pathLst>
              <a:path w="299719" h="198120">
                <a:moveTo>
                  <a:pt x="299567" y="0"/>
                </a:moveTo>
                <a:lnTo>
                  <a:pt x="0" y="0"/>
                </a:lnTo>
                <a:lnTo>
                  <a:pt x="0" y="198005"/>
                </a:lnTo>
                <a:lnTo>
                  <a:pt x="299567" y="198005"/>
                </a:lnTo>
                <a:lnTo>
                  <a:pt x="299567" y="0"/>
                </a:lnTo>
                <a:close/>
              </a:path>
            </a:pathLst>
          </a:custGeom>
          <a:solidFill>
            <a:srgbClr val="C3D69B"/>
          </a:solidFill>
        </p:spPr>
        <p:txBody>
          <a:bodyPr wrap="square" lIns="0" tIns="0" rIns="0" bIns="0" rtlCol="0"/>
          <a:lstStyle/>
          <a:p>
            <a:endParaRPr/>
          </a:p>
        </p:txBody>
      </p:sp>
      <p:sp>
        <p:nvSpPr>
          <p:cNvPr id="14" name="object 14"/>
          <p:cNvSpPr/>
          <p:nvPr/>
        </p:nvSpPr>
        <p:spPr>
          <a:xfrm>
            <a:off x="2569781" y="4376813"/>
            <a:ext cx="299720" cy="215265"/>
          </a:xfrm>
          <a:custGeom>
            <a:avLst/>
            <a:gdLst/>
            <a:ahLst/>
            <a:cxnLst/>
            <a:rect l="l" t="t" r="r" b="b"/>
            <a:pathLst>
              <a:path w="299719" h="215264">
                <a:moveTo>
                  <a:pt x="299567" y="0"/>
                </a:moveTo>
                <a:lnTo>
                  <a:pt x="0" y="0"/>
                </a:lnTo>
                <a:lnTo>
                  <a:pt x="0" y="215112"/>
                </a:lnTo>
                <a:lnTo>
                  <a:pt x="299567" y="215112"/>
                </a:lnTo>
                <a:lnTo>
                  <a:pt x="299567" y="0"/>
                </a:lnTo>
                <a:close/>
              </a:path>
            </a:pathLst>
          </a:custGeom>
          <a:solidFill>
            <a:srgbClr val="C3D69B"/>
          </a:solidFill>
        </p:spPr>
        <p:txBody>
          <a:bodyPr wrap="square" lIns="0" tIns="0" rIns="0" bIns="0" rtlCol="0"/>
          <a:lstStyle/>
          <a:p>
            <a:endParaRPr/>
          </a:p>
        </p:txBody>
      </p:sp>
      <p:sp>
        <p:nvSpPr>
          <p:cNvPr id="15" name="object 15"/>
          <p:cNvSpPr/>
          <p:nvPr/>
        </p:nvSpPr>
        <p:spPr>
          <a:xfrm>
            <a:off x="2569781" y="3831691"/>
            <a:ext cx="299720" cy="198120"/>
          </a:xfrm>
          <a:custGeom>
            <a:avLst/>
            <a:gdLst/>
            <a:ahLst/>
            <a:cxnLst/>
            <a:rect l="l" t="t" r="r" b="b"/>
            <a:pathLst>
              <a:path w="299719" h="198120">
                <a:moveTo>
                  <a:pt x="299567" y="0"/>
                </a:moveTo>
                <a:lnTo>
                  <a:pt x="0" y="0"/>
                </a:lnTo>
                <a:lnTo>
                  <a:pt x="0" y="198005"/>
                </a:lnTo>
                <a:lnTo>
                  <a:pt x="299567" y="198005"/>
                </a:lnTo>
                <a:lnTo>
                  <a:pt x="299567" y="0"/>
                </a:lnTo>
                <a:close/>
              </a:path>
            </a:pathLst>
          </a:custGeom>
          <a:solidFill>
            <a:srgbClr val="C3D69B"/>
          </a:solidFill>
        </p:spPr>
        <p:txBody>
          <a:bodyPr wrap="square" lIns="0" tIns="0" rIns="0" bIns="0" rtlCol="0"/>
          <a:lstStyle/>
          <a:p>
            <a:endParaRPr/>
          </a:p>
        </p:txBody>
      </p:sp>
      <p:sp>
        <p:nvSpPr>
          <p:cNvPr id="16" name="object 16"/>
          <p:cNvSpPr/>
          <p:nvPr/>
        </p:nvSpPr>
        <p:spPr>
          <a:xfrm>
            <a:off x="3159264" y="4895850"/>
            <a:ext cx="2896235" cy="679450"/>
          </a:xfrm>
          <a:custGeom>
            <a:avLst/>
            <a:gdLst/>
            <a:ahLst/>
            <a:cxnLst/>
            <a:rect l="l" t="t" r="r" b="b"/>
            <a:pathLst>
              <a:path w="2896235" h="679450">
                <a:moveTo>
                  <a:pt x="0" y="679450"/>
                </a:moveTo>
                <a:lnTo>
                  <a:pt x="2895854" y="679450"/>
                </a:lnTo>
                <a:lnTo>
                  <a:pt x="2895854" y="0"/>
                </a:lnTo>
                <a:lnTo>
                  <a:pt x="0" y="0"/>
                </a:lnTo>
                <a:lnTo>
                  <a:pt x="0" y="679450"/>
                </a:lnTo>
                <a:close/>
              </a:path>
            </a:pathLst>
          </a:custGeom>
          <a:solidFill>
            <a:srgbClr val="C3D69B"/>
          </a:solidFill>
        </p:spPr>
        <p:txBody>
          <a:bodyPr wrap="square" lIns="0" tIns="0" rIns="0" bIns="0" rtlCol="0"/>
          <a:lstStyle/>
          <a:p>
            <a:endParaRPr/>
          </a:p>
        </p:txBody>
      </p:sp>
      <p:sp>
        <p:nvSpPr>
          <p:cNvPr id="17" name="object 17"/>
          <p:cNvSpPr/>
          <p:nvPr/>
        </p:nvSpPr>
        <p:spPr>
          <a:xfrm>
            <a:off x="3159264" y="4152900"/>
            <a:ext cx="249554" cy="742950"/>
          </a:xfrm>
          <a:custGeom>
            <a:avLst/>
            <a:gdLst/>
            <a:ahLst/>
            <a:cxnLst/>
            <a:rect l="l" t="t" r="r" b="b"/>
            <a:pathLst>
              <a:path w="249554" h="742950">
                <a:moveTo>
                  <a:pt x="0" y="742950"/>
                </a:moveTo>
                <a:lnTo>
                  <a:pt x="249313" y="742950"/>
                </a:lnTo>
                <a:lnTo>
                  <a:pt x="249313" y="0"/>
                </a:lnTo>
                <a:lnTo>
                  <a:pt x="0" y="0"/>
                </a:lnTo>
                <a:lnTo>
                  <a:pt x="0" y="742950"/>
                </a:lnTo>
                <a:close/>
              </a:path>
            </a:pathLst>
          </a:custGeom>
          <a:solidFill>
            <a:srgbClr val="C3D69B"/>
          </a:solidFill>
        </p:spPr>
        <p:txBody>
          <a:bodyPr wrap="square" lIns="0" tIns="0" rIns="0" bIns="0" rtlCol="0"/>
          <a:lstStyle/>
          <a:p>
            <a:endParaRPr/>
          </a:p>
        </p:txBody>
      </p:sp>
      <p:sp>
        <p:nvSpPr>
          <p:cNvPr id="18" name="object 18"/>
          <p:cNvSpPr/>
          <p:nvPr/>
        </p:nvSpPr>
        <p:spPr>
          <a:xfrm>
            <a:off x="3986466" y="3966146"/>
            <a:ext cx="2068830" cy="930275"/>
          </a:xfrm>
          <a:custGeom>
            <a:avLst/>
            <a:gdLst/>
            <a:ahLst/>
            <a:cxnLst/>
            <a:rect l="l" t="t" r="r" b="b"/>
            <a:pathLst>
              <a:path w="2068829" h="930275">
                <a:moveTo>
                  <a:pt x="2068652" y="0"/>
                </a:moveTo>
                <a:lnTo>
                  <a:pt x="0" y="0"/>
                </a:lnTo>
                <a:lnTo>
                  <a:pt x="0" y="930122"/>
                </a:lnTo>
                <a:lnTo>
                  <a:pt x="2068652" y="930122"/>
                </a:lnTo>
                <a:lnTo>
                  <a:pt x="2068652" y="0"/>
                </a:lnTo>
                <a:close/>
              </a:path>
            </a:pathLst>
          </a:custGeom>
          <a:solidFill>
            <a:srgbClr val="C3D69B"/>
          </a:solidFill>
        </p:spPr>
        <p:txBody>
          <a:bodyPr wrap="square" lIns="0" tIns="0" rIns="0" bIns="0" rtlCol="0"/>
          <a:lstStyle/>
          <a:p>
            <a:endParaRPr/>
          </a:p>
        </p:txBody>
      </p:sp>
      <p:sp>
        <p:nvSpPr>
          <p:cNvPr id="19" name="object 19"/>
          <p:cNvSpPr/>
          <p:nvPr/>
        </p:nvSpPr>
        <p:spPr>
          <a:xfrm>
            <a:off x="3159260" y="3610469"/>
            <a:ext cx="2896235" cy="307340"/>
          </a:xfrm>
          <a:custGeom>
            <a:avLst/>
            <a:gdLst/>
            <a:ahLst/>
            <a:cxnLst/>
            <a:rect l="l" t="t" r="r" b="b"/>
            <a:pathLst>
              <a:path w="2896235" h="307339">
                <a:moveTo>
                  <a:pt x="2895854" y="0"/>
                </a:moveTo>
                <a:lnTo>
                  <a:pt x="0" y="0"/>
                </a:lnTo>
                <a:lnTo>
                  <a:pt x="0" y="306781"/>
                </a:lnTo>
                <a:lnTo>
                  <a:pt x="2895854" y="306781"/>
                </a:lnTo>
                <a:lnTo>
                  <a:pt x="2895854" y="218173"/>
                </a:lnTo>
                <a:lnTo>
                  <a:pt x="2323122" y="218173"/>
                </a:lnTo>
                <a:lnTo>
                  <a:pt x="2300579" y="213893"/>
                </a:lnTo>
                <a:lnTo>
                  <a:pt x="2281250" y="201053"/>
                </a:lnTo>
                <a:lnTo>
                  <a:pt x="2269007" y="182727"/>
                </a:lnTo>
                <a:lnTo>
                  <a:pt x="2263851" y="159499"/>
                </a:lnTo>
                <a:lnTo>
                  <a:pt x="2269007" y="136893"/>
                </a:lnTo>
                <a:lnTo>
                  <a:pt x="2281250" y="117944"/>
                </a:lnTo>
                <a:lnTo>
                  <a:pt x="2300579" y="105727"/>
                </a:lnTo>
                <a:lnTo>
                  <a:pt x="2323122" y="100838"/>
                </a:lnTo>
                <a:lnTo>
                  <a:pt x="2895854" y="100838"/>
                </a:lnTo>
                <a:lnTo>
                  <a:pt x="2895854" y="0"/>
                </a:lnTo>
                <a:close/>
              </a:path>
              <a:path w="2896235" h="307339">
                <a:moveTo>
                  <a:pt x="2490622" y="100838"/>
                </a:moveTo>
                <a:lnTo>
                  <a:pt x="2323122" y="100838"/>
                </a:lnTo>
                <a:lnTo>
                  <a:pt x="2346312" y="105727"/>
                </a:lnTo>
                <a:lnTo>
                  <a:pt x="2365006" y="117944"/>
                </a:lnTo>
                <a:lnTo>
                  <a:pt x="2377884" y="136893"/>
                </a:lnTo>
                <a:lnTo>
                  <a:pt x="2382393" y="159499"/>
                </a:lnTo>
                <a:lnTo>
                  <a:pt x="2377884" y="182727"/>
                </a:lnTo>
                <a:lnTo>
                  <a:pt x="2365006" y="201053"/>
                </a:lnTo>
                <a:lnTo>
                  <a:pt x="2346312" y="213893"/>
                </a:lnTo>
                <a:lnTo>
                  <a:pt x="2323122" y="218173"/>
                </a:lnTo>
                <a:lnTo>
                  <a:pt x="2490622" y="218173"/>
                </a:lnTo>
                <a:lnTo>
                  <a:pt x="2467432" y="213893"/>
                </a:lnTo>
                <a:lnTo>
                  <a:pt x="2448750" y="201053"/>
                </a:lnTo>
                <a:lnTo>
                  <a:pt x="2436507" y="182727"/>
                </a:lnTo>
                <a:lnTo>
                  <a:pt x="2431351" y="159499"/>
                </a:lnTo>
                <a:lnTo>
                  <a:pt x="2436507" y="136893"/>
                </a:lnTo>
                <a:lnTo>
                  <a:pt x="2448750" y="117944"/>
                </a:lnTo>
                <a:lnTo>
                  <a:pt x="2467432" y="105727"/>
                </a:lnTo>
                <a:lnTo>
                  <a:pt x="2490622" y="100838"/>
                </a:lnTo>
                <a:close/>
              </a:path>
              <a:path w="2896235" h="307339">
                <a:moveTo>
                  <a:pt x="2651683" y="100838"/>
                </a:moveTo>
                <a:lnTo>
                  <a:pt x="2490622" y="100838"/>
                </a:lnTo>
                <a:lnTo>
                  <a:pt x="2513177" y="105727"/>
                </a:lnTo>
                <a:lnTo>
                  <a:pt x="2532507" y="117944"/>
                </a:lnTo>
                <a:lnTo>
                  <a:pt x="2544749" y="136893"/>
                </a:lnTo>
                <a:lnTo>
                  <a:pt x="2549258" y="159499"/>
                </a:lnTo>
                <a:lnTo>
                  <a:pt x="2544749" y="182727"/>
                </a:lnTo>
                <a:lnTo>
                  <a:pt x="2532507" y="201053"/>
                </a:lnTo>
                <a:lnTo>
                  <a:pt x="2513177" y="213893"/>
                </a:lnTo>
                <a:lnTo>
                  <a:pt x="2490622" y="218173"/>
                </a:lnTo>
                <a:lnTo>
                  <a:pt x="2651683" y="218173"/>
                </a:lnTo>
                <a:lnTo>
                  <a:pt x="2628493" y="213893"/>
                </a:lnTo>
                <a:lnTo>
                  <a:pt x="2609811" y="201053"/>
                </a:lnTo>
                <a:lnTo>
                  <a:pt x="2596921" y="182727"/>
                </a:lnTo>
                <a:lnTo>
                  <a:pt x="2592412" y="159499"/>
                </a:lnTo>
                <a:lnTo>
                  <a:pt x="2596921" y="136893"/>
                </a:lnTo>
                <a:lnTo>
                  <a:pt x="2609811" y="117944"/>
                </a:lnTo>
                <a:lnTo>
                  <a:pt x="2628493" y="105727"/>
                </a:lnTo>
                <a:lnTo>
                  <a:pt x="2651683" y="100838"/>
                </a:lnTo>
                <a:close/>
              </a:path>
              <a:path w="2896235" h="307339">
                <a:moveTo>
                  <a:pt x="2895854" y="100838"/>
                </a:moveTo>
                <a:lnTo>
                  <a:pt x="2651683" y="100838"/>
                </a:lnTo>
                <a:lnTo>
                  <a:pt x="2674874" y="105727"/>
                </a:lnTo>
                <a:lnTo>
                  <a:pt x="2693568" y="117944"/>
                </a:lnTo>
                <a:lnTo>
                  <a:pt x="2705798" y="136893"/>
                </a:lnTo>
                <a:lnTo>
                  <a:pt x="2710954" y="159499"/>
                </a:lnTo>
                <a:lnTo>
                  <a:pt x="2705798" y="182727"/>
                </a:lnTo>
                <a:lnTo>
                  <a:pt x="2693568" y="201053"/>
                </a:lnTo>
                <a:lnTo>
                  <a:pt x="2674874" y="213893"/>
                </a:lnTo>
                <a:lnTo>
                  <a:pt x="2651683" y="218173"/>
                </a:lnTo>
                <a:lnTo>
                  <a:pt x="2895854" y="218173"/>
                </a:lnTo>
                <a:lnTo>
                  <a:pt x="2895854" y="100838"/>
                </a:lnTo>
                <a:close/>
              </a:path>
            </a:pathLst>
          </a:custGeom>
          <a:solidFill>
            <a:srgbClr val="D7E4BD"/>
          </a:solidFill>
        </p:spPr>
        <p:txBody>
          <a:bodyPr wrap="square" lIns="0" tIns="0" rIns="0" bIns="0" rtlCol="0"/>
          <a:lstStyle/>
          <a:p>
            <a:endParaRPr/>
          </a:p>
        </p:txBody>
      </p:sp>
      <p:sp>
        <p:nvSpPr>
          <p:cNvPr id="20" name="object 20"/>
          <p:cNvSpPr/>
          <p:nvPr/>
        </p:nvSpPr>
        <p:spPr>
          <a:xfrm>
            <a:off x="3408578" y="4152531"/>
            <a:ext cx="578485" cy="744220"/>
          </a:xfrm>
          <a:custGeom>
            <a:avLst/>
            <a:gdLst/>
            <a:ahLst/>
            <a:cxnLst/>
            <a:rect l="l" t="t" r="r" b="b"/>
            <a:pathLst>
              <a:path w="578485" h="744220">
                <a:moveTo>
                  <a:pt x="0" y="0"/>
                </a:moveTo>
                <a:lnTo>
                  <a:pt x="577888" y="0"/>
                </a:lnTo>
                <a:lnTo>
                  <a:pt x="577888" y="743737"/>
                </a:lnTo>
                <a:lnTo>
                  <a:pt x="0" y="743737"/>
                </a:lnTo>
                <a:lnTo>
                  <a:pt x="0" y="0"/>
                </a:lnTo>
                <a:close/>
              </a:path>
            </a:pathLst>
          </a:custGeom>
          <a:solidFill>
            <a:srgbClr val="D7E4BD"/>
          </a:solidFill>
        </p:spPr>
        <p:txBody>
          <a:bodyPr wrap="square" lIns="0" tIns="0" rIns="0" bIns="0" rtlCol="0"/>
          <a:lstStyle/>
          <a:p>
            <a:endParaRPr/>
          </a:p>
        </p:txBody>
      </p:sp>
      <p:sp>
        <p:nvSpPr>
          <p:cNvPr id="21" name="object 21"/>
          <p:cNvSpPr/>
          <p:nvPr/>
        </p:nvSpPr>
        <p:spPr>
          <a:xfrm>
            <a:off x="3169566" y="3619019"/>
            <a:ext cx="2875280" cy="1949450"/>
          </a:xfrm>
          <a:custGeom>
            <a:avLst/>
            <a:gdLst/>
            <a:ahLst/>
            <a:cxnLst/>
            <a:rect l="l" t="t" r="r" b="b"/>
            <a:pathLst>
              <a:path w="2875279" h="1949450">
                <a:moveTo>
                  <a:pt x="2875241" y="303733"/>
                </a:moveTo>
                <a:lnTo>
                  <a:pt x="2875241" y="1948878"/>
                </a:lnTo>
                <a:lnTo>
                  <a:pt x="0" y="1948878"/>
                </a:lnTo>
                <a:lnTo>
                  <a:pt x="0" y="303733"/>
                </a:lnTo>
                <a:lnTo>
                  <a:pt x="0" y="0"/>
                </a:lnTo>
                <a:lnTo>
                  <a:pt x="2875241" y="0"/>
                </a:lnTo>
                <a:lnTo>
                  <a:pt x="2875241" y="303733"/>
                </a:lnTo>
                <a:close/>
              </a:path>
            </a:pathLst>
          </a:custGeom>
          <a:ln w="91186">
            <a:solidFill>
              <a:srgbClr val="B3C77E"/>
            </a:solidFill>
          </a:ln>
        </p:spPr>
        <p:txBody>
          <a:bodyPr wrap="square" lIns="0" tIns="0" rIns="0" bIns="0" rtlCol="0"/>
          <a:lstStyle/>
          <a:p>
            <a:endParaRPr/>
          </a:p>
        </p:txBody>
      </p:sp>
      <p:sp>
        <p:nvSpPr>
          <p:cNvPr id="22" name="object 22"/>
          <p:cNvSpPr/>
          <p:nvPr/>
        </p:nvSpPr>
        <p:spPr>
          <a:xfrm>
            <a:off x="3169566" y="3922753"/>
            <a:ext cx="2875280" cy="0"/>
          </a:xfrm>
          <a:custGeom>
            <a:avLst/>
            <a:gdLst/>
            <a:ahLst/>
            <a:cxnLst/>
            <a:rect l="l" t="t" r="r" b="b"/>
            <a:pathLst>
              <a:path w="2875279">
                <a:moveTo>
                  <a:pt x="0" y="0"/>
                </a:moveTo>
                <a:lnTo>
                  <a:pt x="2875241" y="0"/>
                </a:lnTo>
              </a:path>
            </a:pathLst>
          </a:custGeom>
          <a:ln w="91186">
            <a:solidFill>
              <a:srgbClr val="B3C77E"/>
            </a:solidFill>
          </a:ln>
        </p:spPr>
        <p:txBody>
          <a:bodyPr wrap="square" lIns="0" tIns="0" rIns="0" bIns="0" rtlCol="0"/>
          <a:lstStyle/>
          <a:p>
            <a:endParaRPr/>
          </a:p>
        </p:txBody>
      </p:sp>
      <p:sp>
        <p:nvSpPr>
          <p:cNvPr id="23" name="object 23"/>
          <p:cNvSpPr/>
          <p:nvPr/>
        </p:nvSpPr>
        <p:spPr>
          <a:xfrm>
            <a:off x="4258332" y="4160479"/>
            <a:ext cx="1584960" cy="0"/>
          </a:xfrm>
          <a:custGeom>
            <a:avLst/>
            <a:gdLst/>
            <a:ahLst/>
            <a:cxnLst/>
            <a:rect l="l" t="t" r="r" b="b"/>
            <a:pathLst>
              <a:path w="1584960">
                <a:moveTo>
                  <a:pt x="0" y="0"/>
                </a:moveTo>
                <a:lnTo>
                  <a:pt x="1584833" y="0"/>
                </a:lnTo>
              </a:path>
            </a:pathLst>
          </a:custGeom>
          <a:ln w="91186">
            <a:solidFill>
              <a:srgbClr val="D7E4BD"/>
            </a:solidFill>
          </a:ln>
        </p:spPr>
        <p:txBody>
          <a:bodyPr wrap="square" lIns="0" tIns="0" rIns="0" bIns="0" rtlCol="0"/>
          <a:lstStyle/>
          <a:p>
            <a:endParaRPr/>
          </a:p>
        </p:txBody>
      </p:sp>
      <p:sp>
        <p:nvSpPr>
          <p:cNvPr id="24" name="object 24"/>
          <p:cNvSpPr/>
          <p:nvPr/>
        </p:nvSpPr>
        <p:spPr>
          <a:xfrm>
            <a:off x="4258332" y="4330367"/>
            <a:ext cx="1584960" cy="0"/>
          </a:xfrm>
          <a:custGeom>
            <a:avLst/>
            <a:gdLst/>
            <a:ahLst/>
            <a:cxnLst/>
            <a:rect l="l" t="t" r="r" b="b"/>
            <a:pathLst>
              <a:path w="1584960">
                <a:moveTo>
                  <a:pt x="0" y="0"/>
                </a:moveTo>
                <a:lnTo>
                  <a:pt x="1584833" y="0"/>
                </a:lnTo>
              </a:path>
            </a:pathLst>
          </a:custGeom>
          <a:ln w="91186">
            <a:solidFill>
              <a:srgbClr val="D7E4BD"/>
            </a:solidFill>
          </a:ln>
        </p:spPr>
        <p:txBody>
          <a:bodyPr wrap="square" lIns="0" tIns="0" rIns="0" bIns="0" rtlCol="0"/>
          <a:lstStyle/>
          <a:p>
            <a:endParaRPr/>
          </a:p>
        </p:txBody>
      </p:sp>
      <p:sp>
        <p:nvSpPr>
          <p:cNvPr id="25" name="object 25"/>
          <p:cNvSpPr/>
          <p:nvPr/>
        </p:nvSpPr>
        <p:spPr>
          <a:xfrm>
            <a:off x="4258332" y="4516155"/>
            <a:ext cx="1584960" cy="0"/>
          </a:xfrm>
          <a:custGeom>
            <a:avLst/>
            <a:gdLst/>
            <a:ahLst/>
            <a:cxnLst/>
            <a:rect l="l" t="t" r="r" b="b"/>
            <a:pathLst>
              <a:path w="1584960">
                <a:moveTo>
                  <a:pt x="0" y="0"/>
                </a:moveTo>
                <a:lnTo>
                  <a:pt x="1584833" y="0"/>
                </a:lnTo>
              </a:path>
            </a:pathLst>
          </a:custGeom>
          <a:ln w="91186">
            <a:solidFill>
              <a:srgbClr val="D7E4BD"/>
            </a:solidFill>
          </a:ln>
        </p:spPr>
        <p:txBody>
          <a:bodyPr wrap="square" lIns="0" tIns="0" rIns="0" bIns="0" rtlCol="0"/>
          <a:lstStyle/>
          <a:p>
            <a:endParaRPr/>
          </a:p>
        </p:txBody>
      </p:sp>
      <p:sp>
        <p:nvSpPr>
          <p:cNvPr id="26" name="object 26"/>
          <p:cNvSpPr/>
          <p:nvPr/>
        </p:nvSpPr>
        <p:spPr>
          <a:xfrm>
            <a:off x="4258332" y="4701931"/>
            <a:ext cx="1584960" cy="0"/>
          </a:xfrm>
          <a:custGeom>
            <a:avLst/>
            <a:gdLst/>
            <a:ahLst/>
            <a:cxnLst/>
            <a:rect l="l" t="t" r="r" b="b"/>
            <a:pathLst>
              <a:path w="1584960">
                <a:moveTo>
                  <a:pt x="0" y="0"/>
                </a:moveTo>
                <a:lnTo>
                  <a:pt x="1584833" y="0"/>
                </a:lnTo>
              </a:path>
            </a:pathLst>
          </a:custGeom>
          <a:ln w="91186">
            <a:solidFill>
              <a:srgbClr val="D7E4BD"/>
            </a:solidFill>
          </a:ln>
        </p:spPr>
        <p:txBody>
          <a:bodyPr wrap="square" lIns="0" tIns="0" rIns="0" bIns="0" rtlCol="0"/>
          <a:lstStyle/>
          <a:p>
            <a:endParaRPr/>
          </a:p>
        </p:txBody>
      </p:sp>
      <p:sp>
        <p:nvSpPr>
          <p:cNvPr id="27" name="object 27"/>
          <p:cNvSpPr/>
          <p:nvPr/>
        </p:nvSpPr>
        <p:spPr>
          <a:xfrm>
            <a:off x="4258332" y="4887719"/>
            <a:ext cx="1584960" cy="0"/>
          </a:xfrm>
          <a:custGeom>
            <a:avLst/>
            <a:gdLst/>
            <a:ahLst/>
            <a:cxnLst/>
            <a:rect l="l" t="t" r="r" b="b"/>
            <a:pathLst>
              <a:path w="1584960">
                <a:moveTo>
                  <a:pt x="0" y="0"/>
                </a:moveTo>
                <a:lnTo>
                  <a:pt x="1584833" y="0"/>
                </a:lnTo>
              </a:path>
            </a:pathLst>
          </a:custGeom>
          <a:ln w="91186">
            <a:solidFill>
              <a:srgbClr val="D7E4BD"/>
            </a:solidFill>
          </a:ln>
        </p:spPr>
        <p:txBody>
          <a:bodyPr wrap="square" lIns="0" tIns="0" rIns="0" bIns="0" rtlCol="0"/>
          <a:lstStyle/>
          <a:p>
            <a:endParaRPr/>
          </a:p>
        </p:txBody>
      </p:sp>
      <p:sp>
        <p:nvSpPr>
          <p:cNvPr id="28" name="object 28"/>
          <p:cNvSpPr/>
          <p:nvPr/>
        </p:nvSpPr>
        <p:spPr>
          <a:xfrm>
            <a:off x="3418888" y="5073494"/>
            <a:ext cx="2424430" cy="0"/>
          </a:xfrm>
          <a:custGeom>
            <a:avLst/>
            <a:gdLst/>
            <a:ahLst/>
            <a:cxnLst/>
            <a:rect l="l" t="t" r="r" b="b"/>
            <a:pathLst>
              <a:path w="2424429">
                <a:moveTo>
                  <a:pt x="0" y="0"/>
                </a:moveTo>
                <a:lnTo>
                  <a:pt x="2424277" y="0"/>
                </a:lnTo>
              </a:path>
            </a:pathLst>
          </a:custGeom>
          <a:ln w="91186">
            <a:solidFill>
              <a:srgbClr val="D7E4BD"/>
            </a:solidFill>
          </a:ln>
        </p:spPr>
        <p:txBody>
          <a:bodyPr wrap="square" lIns="0" tIns="0" rIns="0" bIns="0" rtlCol="0"/>
          <a:lstStyle/>
          <a:p>
            <a:endParaRPr/>
          </a:p>
        </p:txBody>
      </p:sp>
      <p:sp>
        <p:nvSpPr>
          <p:cNvPr id="29" name="object 29"/>
          <p:cNvSpPr/>
          <p:nvPr/>
        </p:nvSpPr>
        <p:spPr>
          <a:xfrm>
            <a:off x="3418888" y="5259283"/>
            <a:ext cx="2424430" cy="0"/>
          </a:xfrm>
          <a:custGeom>
            <a:avLst/>
            <a:gdLst/>
            <a:ahLst/>
            <a:cxnLst/>
            <a:rect l="l" t="t" r="r" b="b"/>
            <a:pathLst>
              <a:path w="2424429">
                <a:moveTo>
                  <a:pt x="0" y="0"/>
                </a:moveTo>
                <a:lnTo>
                  <a:pt x="2424277" y="0"/>
                </a:lnTo>
              </a:path>
            </a:pathLst>
          </a:custGeom>
          <a:ln w="91186">
            <a:solidFill>
              <a:srgbClr val="D7E4BD"/>
            </a:solidFill>
          </a:ln>
        </p:spPr>
        <p:txBody>
          <a:bodyPr wrap="square" lIns="0" tIns="0" rIns="0" bIns="0" rtlCol="0"/>
          <a:lstStyle/>
          <a:p>
            <a:endParaRPr/>
          </a:p>
        </p:txBody>
      </p:sp>
      <p:sp>
        <p:nvSpPr>
          <p:cNvPr id="30" name="object 30"/>
          <p:cNvSpPr txBox="1"/>
          <p:nvPr/>
        </p:nvSpPr>
        <p:spPr>
          <a:xfrm>
            <a:off x="901700" y="1170471"/>
            <a:ext cx="5285105" cy="1184275"/>
          </a:xfrm>
          <a:prstGeom prst="rect">
            <a:avLst/>
          </a:prstGeom>
        </p:spPr>
        <p:txBody>
          <a:bodyPr vert="horz" wrap="square" lIns="0" tIns="106680" rIns="0" bIns="0" rtlCol="0">
            <a:spAutoFit/>
          </a:bodyPr>
          <a:lstStyle/>
          <a:p>
            <a:pPr marL="377825" indent="-365760">
              <a:lnSpc>
                <a:spcPct val="100000"/>
              </a:lnSpc>
              <a:spcBef>
                <a:spcPts val="840"/>
              </a:spcBef>
              <a:buAutoNum type="arabicPeriod" startAt="14"/>
              <a:tabLst>
                <a:tab pos="377825" algn="l"/>
                <a:tab pos="378460" algn="l"/>
              </a:tabLst>
            </a:pPr>
            <a:r>
              <a:rPr sz="1100" spc="-5" dirty="0">
                <a:latin typeface="Segoe UI"/>
                <a:cs typeface="Segoe UI"/>
              </a:rPr>
              <a:t>Capital rationing refers </a:t>
            </a:r>
            <a:r>
              <a:rPr sz="1100" spc="-10" dirty="0">
                <a:latin typeface="Segoe UI"/>
                <a:cs typeface="Segoe UI"/>
              </a:rPr>
              <a:t>to </a:t>
            </a:r>
            <a:r>
              <a:rPr sz="1100" dirty="0">
                <a:latin typeface="Segoe UI"/>
                <a:cs typeface="Segoe UI"/>
              </a:rPr>
              <a:t>a </a:t>
            </a:r>
            <a:r>
              <a:rPr sz="1100" spc="-5" dirty="0">
                <a:latin typeface="Segoe UI"/>
                <a:cs typeface="Segoe UI"/>
              </a:rPr>
              <a:t>situation</a:t>
            </a:r>
            <a:r>
              <a:rPr sz="1100" spc="5" dirty="0">
                <a:latin typeface="Segoe UI"/>
                <a:cs typeface="Segoe UI"/>
              </a:rPr>
              <a:t> </a:t>
            </a:r>
            <a:r>
              <a:rPr sz="1100" spc="-5" dirty="0">
                <a:latin typeface="Segoe UI"/>
                <a:cs typeface="Segoe UI"/>
              </a:rPr>
              <a:t>where,</a:t>
            </a:r>
            <a:endParaRPr sz="1100">
              <a:latin typeface="Segoe UI"/>
              <a:cs typeface="Segoe UI"/>
            </a:endParaRPr>
          </a:p>
          <a:p>
            <a:pPr marL="743585" marR="5080" lvl="1" indent="-366395">
              <a:lnSpc>
                <a:spcPct val="110900"/>
              </a:lnSpc>
              <a:spcBef>
                <a:spcPts val="605"/>
              </a:spcBef>
              <a:buAutoNum type="alphaLcParenBoth"/>
              <a:tabLst>
                <a:tab pos="743585" algn="l"/>
                <a:tab pos="744220" algn="l"/>
              </a:tabLst>
            </a:pPr>
            <a:r>
              <a:rPr sz="1100" spc="-5" dirty="0">
                <a:latin typeface="Segoe UI"/>
                <a:cs typeface="Segoe UI"/>
              </a:rPr>
              <a:t>Funds </a:t>
            </a:r>
            <a:r>
              <a:rPr sz="1100" dirty="0">
                <a:latin typeface="Segoe UI"/>
                <a:cs typeface="Segoe UI"/>
              </a:rPr>
              <a:t>are </a:t>
            </a:r>
            <a:r>
              <a:rPr sz="1100" spc="-5" dirty="0">
                <a:latin typeface="Segoe UI"/>
                <a:cs typeface="Segoe UI"/>
              </a:rPr>
              <a:t>restricted </a:t>
            </a:r>
            <a:r>
              <a:rPr sz="1100" dirty="0">
                <a:latin typeface="Segoe UI"/>
                <a:cs typeface="Segoe UI"/>
              </a:rPr>
              <a:t>and </a:t>
            </a:r>
            <a:r>
              <a:rPr sz="1100" spc="-5" dirty="0">
                <a:latin typeface="Segoe UI"/>
                <a:cs typeface="Segoe UI"/>
              </a:rPr>
              <a:t>the management </a:t>
            </a:r>
            <a:r>
              <a:rPr sz="1100" dirty="0">
                <a:latin typeface="Segoe UI"/>
                <a:cs typeface="Segoe UI"/>
              </a:rPr>
              <a:t>has </a:t>
            </a:r>
            <a:r>
              <a:rPr sz="1100" spc="-5" dirty="0">
                <a:latin typeface="Segoe UI"/>
                <a:cs typeface="Segoe UI"/>
              </a:rPr>
              <a:t>to choose </a:t>
            </a:r>
            <a:r>
              <a:rPr sz="1100" dirty="0">
                <a:latin typeface="Segoe UI"/>
                <a:cs typeface="Segoe UI"/>
              </a:rPr>
              <a:t>from </a:t>
            </a:r>
            <a:r>
              <a:rPr sz="1100" spc="-5" dirty="0">
                <a:latin typeface="Segoe UI"/>
                <a:cs typeface="Segoe UI"/>
              </a:rPr>
              <a:t>amongst  available alternative</a:t>
            </a:r>
            <a:r>
              <a:rPr sz="1100" spc="-10" dirty="0">
                <a:latin typeface="Segoe UI"/>
                <a:cs typeface="Segoe UI"/>
              </a:rPr>
              <a:t> </a:t>
            </a:r>
            <a:r>
              <a:rPr sz="1100" spc="-5" dirty="0">
                <a:latin typeface="Segoe UI"/>
                <a:cs typeface="Segoe UI"/>
              </a:rPr>
              <a:t>investments.</a:t>
            </a:r>
            <a:endParaRPr sz="1100">
              <a:latin typeface="Segoe UI"/>
              <a:cs typeface="Segoe UI"/>
            </a:endParaRPr>
          </a:p>
          <a:p>
            <a:pPr marL="743585" marR="5080" lvl="1" indent="-366395">
              <a:lnSpc>
                <a:spcPct val="110900"/>
              </a:lnSpc>
              <a:spcBef>
                <a:spcPts val="600"/>
              </a:spcBef>
              <a:buAutoNum type="alphaLcParenBoth"/>
              <a:tabLst>
                <a:tab pos="743585" algn="l"/>
                <a:tab pos="744220" algn="l"/>
              </a:tabLst>
            </a:pPr>
            <a:r>
              <a:rPr sz="1100" spc="-5" dirty="0">
                <a:latin typeface="Segoe UI"/>
                <a:cs typeface="Segoe UI"/>
              </a:rPr>
              <a:t>Funds </a:t>
            </a:r>
            <a:r>
              <a:rPr sz="1100" dirty="0">
                <a:latin typeface="Segoe UI"/>
                <a:cs typeface="Segoe UI"/>
              </a:rPr>
              <a:t>are </a:t>
            </a:r>
            <a:r>
              <a:rPr sz="1100" spc="-5" dirty="0">
                <a:latin typeface="Segoe UI"/>
                <a:cs typeface="Segoe UI"/>
              </a:rPr>
              <a:t>unlimited </a:t>
            </a:r>
            <a:r>
              <a:rPr sz="1100" dirty="0">
                <a:latin typeface="Segoe UI"/>
                <a:cs typeface="Segoe UI"/>
              </a:rPr>
              <a:t>and </a:t>
            </a:r>
            <a:r>
              <a:rPr sz="1100" spc="-5" dirty="0">
                <a:latin typeface="Segoe UI"/>
                <a:cs typeface="Segoe UI"/>
              </a:rPr>
              <a:t>the management has to decide </a:t>
            </a:r>
            <a:r>
              <a:rPr sz="1100" dirty="0">
                <a:latin typeface="Segoe UI"/>
                <a:cs typeface="Segoe UI"/>
              </a:rPr>
              <a:t>how </a:t>
            </a:r>
            <a:r>
              <a:rPr sz="1100" spc="-5" dirty="0">
                <a:latin typeface="Segoe UI"/>
                <a:cs typeface="Segoe UI"/>
              </a:rPr>
              <a:t>to allocate  them to suitable projects.</a:t>
            </a:r>
            <a:endParaRPr sz="1100">
              <a:latin typeface="Segoe UI"/>
              <a:cs typeface="Segoe UI"/>
            </a:endParaRPr>
          </a:p>
        </p:txBody>
      </p:sp>
      <p:sp>
        <p:nvSpPr>
          <p:cNvPr id="31" name="object 31"/>
          <p:cNvSpPr txBox="1"/>
          <p:nvPr/>
        </p:nvSpPr>
        <p:spPr>
          <a:xfrm>
            <a:off x="4888166" y="2422810"/>
            <a:ext cx="1297940" cy="193675"/>
          </a:xfrm>
          <a:prstGeom prst="rect">
            <a:avLst/>
          </a:prstGeom>
        </p:spPr>
        <p:txBody>
          <a:bodyPr vert="horz" wrap="square" lIns="0" tIns="12700" rIns="0" bIns="0" rtlCol="0">
            <a:spAutoFit/>
          </a:bodyPr>
          <a:lstStyle/>
          <a:p>
            <a:pPr marL="12700">
              <a:lnSpc>
                <a:spcPct val="100000"/>
              </a:lnSpc>
              <a:spcBef>
                <a:spcPts val="100"/>
              </a:spcBef>
              <a:tabLst>
                <a:tab pos="687705" algn="l"/>
                <a:tab pos="1085215" algn="l"/>
              </a:tabLst>
            </a:pPr>
            <a:r>
              <a:rPr sz="1100" dirty="0">
                <a:latin typeface="Segoe UI"/>
                <a:cs typeface="Segoe UI"/>
              </a:rPr>
              <a:t>a</a:t>
            </a:r>
            <a:r>
              <a:rPr sz="1100" spc="-5" dirty="0">
                <a:latin typeface="Segoe UI"/>
                <a:cs typeface="Segoe UI"/>
              </a:rPr>
              <a:t>v</a:t>
            </a:r>
            <a:r>
              <a:rPr sz="1100" dirty="0">
                <a:latin typeface="Segoe UI"/>
                <a:cs typeface="Segoe UI"/>
              </a:rPr>
              <a:t>a</a:t>
            </a:r>
            <a:r>
              <a:rPr sz="1100" spc="-5" dirty="0">
                <a:latin typeface="Segoe UI"/>
                <a:cs typeface="Segoe UI"/>
              </a:rPr>
              <a:t>il</a:t>
            </a:r>
            <a:r>
              <a:rPr sz="1100" dirty="0">
                <a:latin typeface="Segoe UI"/>
                <a:cs typeface="Segoe UI"/>
              </a:rPr>
              <a:t>a</a:t>
            </a:r>
            <a:r>
              <a:rPr sz="1100" spc="-5" dirty="0">
                <a:latin typeface="Segoe UI"/>
                <a:cs typeface="Segoe UI"/>
              </a:rPr>
              <a:t>bl</a:t>
            </a:r>
            <a:r>
              <a:rPr sz="1100" dirty="0">
                <a:latin typeface="Segoe UI"/>
                <a:cs typeface="Segoe UI"/>
              </a:rPr>
              <a:t>e	</a:t>
            </a:r>
            <a:r>
              <a:rPr sz="1100" spc="-10" dirty="0">
                <a:latin typeface="Segoe UI"/>
                <a:cs typeface="Segoe UI"/>
              </a:rPr>
              <a:t>w</a:t>
            </a:r>
            <a:r>
              <a:rPr sz="1100" spc="-5" dirty="0">
                <a:latin typeface="Segoe UI"/>
                <a:cs typeface="Segoe UI"/>
              </a:rPr>
              <a:t>it</a:t>
            </a:r>
            <a:r>
              <a:rPr sz="1100" dirty="0">
                <a:latin typeface="Segoe UI"/>
                <a:cs typeface="Segoe UI"/>
              </a:rPr>
              <a:t>h	</a:t>
            </a:r>
            <a:r>
              <a:rPr sz="1100" spc="-5" dirty="0">
                <a:latin typeface="Segoe UI"/>
                <a:cs typeface="Segoe UI"/>
              </a:rPr>
              <a:t>the</a:t>
            </a:r>
            <a:endParaRPr sz="1100">
              <a:latin typeface="Segoe UI"/>
              <a:cs typeface="Segoe UI"/>
            </a:endParaRPr>
          </a:p>
        </p:txBody>
      </p:sp>
      <p:sp>
        <p:nvSpPr>
          <p:cNvPr id="32" name="object 32"/>
          <p:cNvSpPr txBox="1"/>
          <p:nvPr/>
        </p:nvSpPr>
        <p:spPr>
          <a:xfrm>
            <a:off x="1267222" y="2405144"/>
            <a:ext cx="3509645" cy="659765"/>
          </a:xfrm>
          <a:prstGeom prst="rect">
            <a:avLst/>
          </a:prstGeom>
        </p:spPr>
        <p:txBody>
          <a:bodyPr vert="horz" wrap="square" lIns="0" tIns="12700" rIns="0" bIns="0" rtlCol="0">
            <a:spAutoFit/>
          </a:bodyPr>
          <a:lstStyle/>
          <a:p>
            <a:pPr marL="378460" marR="5080" indent="-365760">
              <a:lnSpc>
                <a:spcPct val="110900"/>
              </a:lnSpc>
              <a:spcBef>
                <a:spcPts val="100"/>
              </a:spcBef>
              <a:buAutoNum type="alphaLcParenBoth" startAt="3"/>
              <a:tabLst>
                <a:tab pos="377825" algn="l"/>
                <a:tab pos="379095" algn="l"/>
                <a:tab pos="791210" algn="l"/>
                <a:tab pos="1146175" algn="l"/>
                <a:tab pos="1752600" algn="l"/>
                <a:tab pos="2567940" algn="l"/>
                <a:tab pos="3303904" algn="l"/>
              </a:tabLst>
            </a:pPr>
            <a:r>
              <a:rPr sz="1100" spc="-5" dirty="0">
                <a:latin typeface="Segoe UI"/>
                <a:cs typeface="Segoe UI"/>
              </a:rPr>
              <a:t>Ver</a:t>
            </a:r>
            <a:r>
              <a:rPr sz="1100" dirty="0">
                <a:latin typeface="Segoe UI"/>
                <a:cs typeface="Segoe UI"/>
              </a:rPr>
              <a:t>y	f</a:t>
            </a:r>
            <a:r>
              <a:rPr sz="1100" spc="-5" dirty="0">
                <a:latin typeface="Segoe UI"/>
                <a:cs typeface="Segoe UI"/>
              </a:rPr>
              <a:t>e</a:t>
            </a:r>
            <a:r>
              <a:rPr sz="1100" dirty="0">
                <a:latin typeface="Segoe UI"/>
                <a:cs typeface="Segoe UI"/>
              </a:rPr>
              <a:t>w	f</a:t>
            </a:r>
            <a:r>
              <a:rPr sz="1100" spc="-5" dirty="0">
                <a:latin typeface="Segoe UI"/>
                <a:cs typeface="Segoe UI"/>
              </a:rPr>
              <a:t>e</a:t>
            </a:r>
            <a:r>
              <a:rPr sz="1100" spc="-10" dirty="0">
                <a:latin typeface="Segoe UI"/>
                <a:cs typeface="Segoe UI"/>
              </a:rPr>
              <a:t>a</a:t>
            </a:r>
            <a:r>
              <a:rPr sz="1100" spc="-5" dirty="0">
                <a:latin typeface="Segoe UI"/>
                <a:cs typeface="Segoe UI"/>
              </a:rPr>
              <a:t>sibl</a:t>
            </a:r>
            <a:r>
              <a:rPr sz="1100" dirty="0">
                <a:latin typeface="Segoe UI"/>
                <a:cs typeface="Segoe UI"/>
              </a:rPr>
              <a:t>e	</a:t>
            </a:r>
            <a:r>
              <a:rPr sz="1100" spc="-5" dirty="0">
                <a:latin typeface="Segoe UI"/>
                <a:cs typeface="Segoe UI"/>
              </a:rPr>
              <a:t>in</a:t>
            </a:r>
            <a:r>
              <a:rPr sz="1100" spc="-15" dirty="0">
                <a:latin typeface="Segoe UI"/>
                <a:cs typeface="Segoe UI"/>
              </a:rPr>
              <a:t>v</a:t>
            </a:r>
            <a:r>
              <a:rPr sz="1100" spc="-5" dirty="0">
                <a:latin typeface="Segoe UI"/>
                <a:cs typeface="Segoe UI"/>
              </a:rPr>
              <a:t>e</a:t>
            </a:r>
            <a:r>
              <a:rPr sz="1100" dirty="0">
                <a:latin typeface="Segoe UI"/>
                <a:cs typeface="Segoe UI"/>
              </a:rPr>
              <a:t>s</a:t>
            </a:r>
            <a:r>
              <a:rPr sz="1100" spc="-5" dirty="0">
                <a:latin typeface="Segoe UI"/>
                <a:cs typeface="Segoe UI"/>
              </a:rPr>
              <a:t>tmen</a:t>
            </a:r>
            <a:r>
              <a:rPr sz="1100" dirty="0">
                <a:latin typeface="Segoe UI"/>
                <a:cs typeface="Segoe UI"/>
              </a:rPr>
              <a:t>t	</a:t>
            </a:r>
            <a:r>
              <a:rPr sz="1100" spc="-5" dirty="0">
                <a:latin typeface="Segoe UI"/>
                <a:cs typeface="Segoe UI"/>
              </a:rPr>
              <a:t>p</a:t>
            </a:r>
            <a:r>
              <a:rPr sz="1100" dirty="0">
                <a:latin typeface="Segoe UI"/>
                <a:cs typeface="Segoe UI"/>
              </a:rPr>
              <a:t>ro</a:t>
            </a:r>
            <a:r>
              <a:rPr sz="1100" spc="-5" dirty="0">
                <a:latin typeface="Segoe UI"/>
                <a:cs typeface="Segoe UI"/>
              </a:rPr>
              <a:t>p</a:t>
            </a:r>
            <a:r>
              <a:rPr sz="1100" spc="-15" dirty="0">
                <a:latin typeface="Segoe UI"/>
                <a:cs typeface="Segoe UI"/>
              </a:rPr>
              <a:t>o</a:t>
            </a:r>
            <a:r>
              <a:rPr sz="1100" spc="-5" dirty="0">
                <a:latin typeface="Segoe UI"/>
                <a:cs typeface="Segoe UI"/>
              </a:rPr>
              <a:t>s</a:t>
            </a:r>
            <a:r>
              <a:rPr sz="1100" dirty="0">
                <a:latin typeface="Segoe UI"/>
                <a:cs typeface="Segoe UI"/>
              </a:rPr>
              <a:t>a</a:t>
            </a:r>
            <a:r>
              <a:rPr sz="1100" spc="-5" dirty="0">
                <a:latin typeface="Segoe UI"/>
                <a:cs typeface="Segoe UI"/>
              </a:rPr>
              <a:t>l</a:t>
            </a:r>
            <a:r>
              <a:rPr sz="1100" dirty="0">
                <a:latin typeface="Segoe UI"/>
                <a:cs typeface="Segoe UI"/>
              </a:rPr>
              <a:t>s	a</a:t>
            </a:r>
            <a:r>
              <a:rPr sz="1100" spc="-15" dirty="0">
                <a:latin typeface="Segoe UI"/>
                <a:cs typeface="Segoe UI"/>
              </a:rPr>
              <a:t>r</a:t>
            </a:r>
            <a:r>
              <a:rPr sz="1100" dirty="0">
                <a:latin typeface="Segoe UI"/>
                <a:cs typeface="Segoe UI"/>
              </a:rPr>
              <a:t>e  </a:t>
            </a:r>
            <a:r>
              <a:rPr sz="1100" spc="-5" dirty="0">
                <a:latin typeface="Segoe UI"/>
                <a:cs typeface="Segoe UI"/>
              </a:rPr>
              <a:t>management.</a:t>
            </a:r>
            <a:endParaRPr sz="1100">
              <a:latin typeface="Segoe UI"/>
              <a:cs typeface="Segoe UI"/>
            </a:endParaRPr>
          </a:p>
          <a:p>
            <a:pPr marL="378460" indent="-366395">
              <a:lnSpc>
                <a:spcPct val="100000"/>
              </a:lnSpc>
              <a:spcBef>
                <a:spcPts val="740"/>
              </a:spcBef>
              <a:buAutoNum type="alphaLcParenBoth" startAt="3"/>
              <a:tabLst>
                <a:tab pos="377825" algn="l"/>
                <a:tab pos="379095" algn="l"/>
              </a:tabLst>
            </a:pPr>
            <a:r>
              <a:rPr sz="1100" dirty="0">
                <a:latin typeface="Segoe UI"/>
                <a:cs typeface="Segoe UI"/>
              </a:rPr>
              <a:t>None of </a:t>
            </a:r>
            <a:r>
              <a:rPr sz="1100" spc="-5" dirty="0">
                <a:latin typeface="Segoe UI"/>
                <a:cs typeface="Segoe UI"/>
              </a:rPr>
              <a:t>the</a:t>
            </a:r>
            <a:r>
              <a:rPr sz="1100" spc="-25" dirty="0">
                <a:latin typeface="Segoe UI"/>
                <a:cs typeface="Segoe UI"/>
              </a:rPr>
              <a:t> </a:t>
            </a:r>
            <a:r>
              <a:rPr sz="1100" spc="-5" dirty="0">
                <a:latin typeface="Segoe UI"/>
                <a:cs typeface="Segoe UI"/>
              </a:rPr>
              <a:t>above</a:t>
            </a:r>
            <a:endParaRPr sz="1100">
              <a:latin typeface="Segoe UI"/>
              <a:cs typeface="Segoe UI"/>
            </a:endParaRPr>
          </a:p>
        </p:txBody>
      </p:sp>
      <p:sp>
        <p:nvSpPr>
          <p:cNvPr id="33" name="object 33"/>
          <p:cNvSpPr txBox="1"/>
          <p:nvPr/>
        </p:nvSpPr>
        <p:spPr>
          <a:xfrm>
            <a:off x="901419" y="3133104"/>
            <a:ext cx="2195830" cy="193675"/>
          </a:xfrm>
          <a:prstGeom prst="rect">
            <a:avLst/>
          </a:prstGeom>
        </p:spPr>
        <p:txBody>
          <a:bodyPr vert="horz" wrap="square" lIns="0" tIns="13335" rIns="0" bIns="0" rtlCol="0">
            <a:spAutoFit/>
          </a:bodyPr>
          <a:lstStyle/>
          <a:p>
            <a:pPr marL="12700">
              <a:lnSpc>
                <a:spcPct val="100000"/>
              </a:lnSpc>
              <a:spcBef>
                <a:spcPts val="105"/>
              </a:spcBef>
              <a:tabLst>
                <a:tab pos="377825" algn="l"/>
              </a:tabLst>
            </a:pPr>
            <a:r>
              <a:rPr sz="1100" dirty="0">
                <a:latin typeface="Segoe UI"/>
                <a:cs typeface="Segoe UI"/>
              </a:rPr>
              <a:t>15.	</a:t>
            </a:r>
            <a:r>
              <a:rPr sz="1100" spc="-5" dirty="0">
                <a:latin typeface="Segoe UI"/>
                <a:cs typeface="Segoe UI"/>
              </a:rPr>
              <a:t>Capital budgeting is done</a:t>
            </a:r>
            <a:r>
              <a:rPr sz="1100" spc="-25" dirty="0">
                <a:latin typeface="Segoe UI"/>
                <a:cs typeface="Segoe UI"/>
              </a:rPr>
              <a:t> </a:t>
            </a:r>
            <a:r>
              <a:rPr sz="1100" dirty="0">
                <a:latin typeface="Segoe UI"/>
                <a:cs typeface="Segoe UI"/>
              </a:rPr>
              <a:t>for</a:t>
            </a:r>
            <a:endParaRPr sz="1100">
              <a:latin typeface="Segoe UI"/>
              <a:cs typeface="Segoe UI"/>
            </a:endParaRPr>
          </a:p>
        </p:txBody>
      </p:sp>
      <p:sp>
        <p:nvSpPr>
          <p:cNvPr id="34" name="object 34"/>
          <p:cNvSpPr txBox="1"/>
          <p:nvPr/>
        </p:nvSpPr>
        <p:spPr>
          <a:xfrm>
            <a:off x="1632884" y="3657482"/>
            <a:ext cx="2889250" cy="193675"/>
          </a:xfrm>
          <a:prstGeom prst="rect">
            <a:avLst/>
          </a:prstGeom>
        </p:spPr>
        <p:txBody>
          <a:bodyPr vert="horz" wrap="square" lIns="0" tIns="13335" rIns="0" bIns="0" rtlCol="0">
            <a:spAutoFit/>
          </a:bodyPr>
          <a:lstStyle/>
          <a:p>
            <a:pPr marL="12700">
              <a:lnSpc>
                <a:spcPct val="100000"/>
              </a:lnSpc>
              <a:spcBef>
                <a:spcPts val="105"/>
              </a:spcBef>
            </a:pPr>
            <a:r>
              <a:rPr sz="1100" spc="-5" dirty="0">
                <a:latin typeface="Segoe UI"/>
                <a:cs typeface="Segoe UI"/>
              </a:rPr>
              <a:t>Evaluating medium term investment</a:t>
            </a:r>
            <a:r>
              <a:rPr sz="1100" spc="10" dirty="0">
                <a:latin typeface="Segoe UI"/>
                <a:cs typeface="Segoe UI"/>
              </a:rPr>
              <a:t> </a:t>
            </a:r>
            <a:r>
              <a:rPr sz="1100" spc="-5" dirty="0">
                <a:latin typeface="Segoe UI"/>
                <a:cs typeface="Segoe UI"/>
              </a:rPr>
              <a:t>decisions.</a:t>
            </a:r>
            <a:endParaRPr sz="1100">
              <a:latin typeface="Segoe UI"/>
              <a:cs typeface="Segoe UI"/>
            </a:endParaRPr>
          </a:p>
        </p:txBody>
      </p:sp>
      <p:sp>
        <p:nvSpPr>
          <p:cNvPr id="35" name="object 35"/>
          <p:cNvSpPr txBox="1"/>
          <p:nvPr/>
        </p:nvSpPr>
        <p:spPr>
          <a:xfrm>
            <a:off x="3159264" y="3966146"/>
            <a:ext cx="840105" cy="186690"/>
          </a:xfrm>
          <a:prstGeom prst="rect">
            <a:avLst/>
          </a:prstGeom>
          <a:solidFill>
            <a:srgbClr val="C3D69B"/>
          </a:solidFill>
        </p:spPr>
        <p:txBody>
          <a:bodyPr vert="horz" wrap="square" lIns="0" tIns="0" rIns="0" bIns="0" rtlCol="0">
            <a:spAutoFit/>
          </a:bodyPr>
          <a:lstStyle/>
          <a:p>
            <a:pPr>
              <a:lnSpc>
                <a:spcPts val="1045"/>
              </a:lnSpc>
            </a:pPr>
            <a:r>
              <a:rPr sz="1100" spc="-5" dirty="0">
                <a:latin typeface="Segoe UI"/>
                <a:cs typeface="Segoe UI"/>
              </a:rPr>
              <a:t>estment</a:t>
            </a:r>
            <a:r>
              <a:rPr sz="1100" spc="-60" dirty="0">
                <a:latin typeface="Segoe UI"/>
                <a:cs typeface="Segoe UI"/>
              </a:rPr>
              <a:t> </a:t>
            </a:r>
            <a:r>
              <a:rPr sz="1100" spc="-5" dirty="0">
                <a:latin typeface="Segoe UI"/>
                <a:cs typeface="Segoe UI"/>
              </a:rPr>
              <a:t>decis</a:t>
            </a:r>
            <a:endParaRPr sz="1100">
              <a:latin typeface="Segoe UI"/>
              <a:cs typeface="Segoe UI"/>
            </a:endParaRPr>
          </a:p>
        </p:txBody>
      </p:sp>
      <p:sp>
        <p:nvSpPr>
          <p:cNvPr id="36" name="object 36"/>
          <p:cNvSpPr txBox="1"/>
          <p:nvPr/>
        </p:nvSpPr>
        <p:spPr>
          <a:xfrm>
            <a:off x="1453959" y="3831691"/>
            <a:ext cx="2836545" cy="280670"/>
          </a:xfrm>
          <a:prstGeom prst="rect">
            <a:avLst/>
          </a:prstGeom>
          <a:solidFill>
            <a:srgbClr val="C3D69B"/>
          </a:solidFill>
        </p:spPr>
        <p:txBody>
          <a:bodyPr vert="horz" wrap="square" lIns="0" tIns="99695" rIns="0" bIns="0" rtlCol="0">
            <a:spAutoFit/>
          </a:bodyPr>
          <a:lstStyle/>
          <a:p>
            <a:pPr marL="191135">
              <a:lnSpc>
                <a:spcPct val="100000"/>
              </a:lnSpc>
              <a:spcBef>
                <a:spcPts val="785"/>
              </a:spcBef>
              <a:tabLst>
                <a:tab pos="2538095" algn="l"/>
              </a:tabLst>
            </a:pPr>
            <a:r>
              <a:rPr sz="1100" spc="5" dirty="0">
                <a:latin typeface="Segoe UI"/>
                <a:cs typeface="Segoe UI"/>
              </a:rPr>
              <a:t>E</a:t>
            </a:r>
            <a:r>
              <a:rPr sz="1100" dirty="0">
                <a:latin typeface="Segoe UI"/>
                <a:cs typeface="Segoe UI"/>
              </a:rPr>
              <a:t>va</a:t>
            </a:r>
            <a:r>
              <a:rPr sz="1100" spc="-5" dirty="0">
                <a:latin typeface="Segoe UI"/>
                <a:cs typeface="Segoe UI"/>
              </a:rPr>
              <a:t>lu</a:t>
            </a:r>
            <a:r>
              <a:rPr sz="1100" dirty="0">
                <a:latin typeface="Segoe UI"/>
                <a:cs typeface="Segoe UI"/>
              </a:rPr>
              <a:t>a</a:t>
            </a:r>
            <a:r>
              <a:rPr sz="1100" spc="-5" dirty="0">
                <a:latin typeface="Segoe UI"/>
                <a:cs typeface="Segoe UI"/>
              </a:rPr>
              <a:t>tin</a:t>
            </a:r>
            <a:r>
              <a:rPr sz="1100" dirty="0">
                <a:latin typeface="Segoe UI"/>
                <a:cs typeface="Segoe UI"/>
              </a:rPr>
              <a:t>g</a:t>
            </a:r>
            <a:r>
              <a:rPr sz="1100" spc="-5" dirty="0">
                <a:latin typeface="Segoe UI"/>
                <a:cs typeface="Segoe UI"/>
              </a:rPr>
              <a:t> l</a:t>
            </a:r>
            <a:r>
              <a:rPr sz="1100" dirty="0">
                <a:latin typeface="Segoe UI"/>
                <a:cs typeface="Segoe UI"/>
              </a:rPr>
              <a:t>ong</a:t>
            </a:r>
            <a:r>
              <a:rPr sz="1100" spc="-10" dirty="0">
                <a:latin typeface="Segoe UI"/>
                <a:cs typeface="Segoe UI"/>
              </a:rPr>
              <a:t> </a:t>
            </a:r>
            <a:r>
              <a:rPr sz="1100" spc="-5" dirty="0">
                <a:latin typeface="Segoe UI"/>
                <a:cs typeface="Segoe UI"/>
              </a:rPr>
              <a:t>te</a:t>
            </a:r>
            <a:r>
              <a:rPr sz="1100" dirty="0">
                <a:latin typeface="Segoe UI"/>
                <a:cs typeface="Segoe UI"/>
              </a:rPr>
              <a:t>rm</a:t>
            </a:r>
            <a:r>
              <a:rPr sz="1100" spc="-5" dirty="0">
                <a:latin typeface="Segoe UI"/>
                <a:cs typeface="Segoe UI"/>
              </a:rPr>
              <a:t> in</a:t>
            </a:r>
            <a:r>
              <a:rPr sz="1100" dirty="0">
                <a:latin typeface="Segoe UI"/>
                <a:cs typeface="Segoe UI"/>
              </a:rPr>
              <a:t>v	</a:t>
            </a:r>
            <a:r>
              <a:rPr sz="1100" spc="-5" dirty="0">
                <a:latin typeface="Segoe UI"/>
                <a:cs typeface="Segoe UI"/>
              </a:rPr>
              <a:t>i</a:t>
            </a:r>
            <a:r>
              <a:rPr sz="1100" dirty="0">
                <a:latin typeface="Segoe UI"/>
                <a:cs typeface="Segoe UI"/>
              </a:rPr>
              <a:t>o</a:t>
            </a:r>
            <a:r>
              <a:rPr sz="1100" spc="-5" dirty="0">
                <a:latin typeface="Segoe UI"/>
                <a:cs typeface="Segoe UI"/>
              </a:rPr>
              <a:t>n</a:t>
            </a:r>
            <a:r>
              <a:rPr sz="1100" dirty="0">
                <a:latin typeface="Segoe UI"/>
                <a:cs typeface="Segoe UI"/>
              </a:rPr>
              <a:t>s.</a:t>
            </a:r>
            <a:endParaRPr sz="1100">
              <a:latin typeface="Segoe UI"/>
              <a:cs typeface="Segoe UI"/>
            </a:endParaRPr>
          </a:p>
        </p:txBody>
      </p:sp>
      <p:sp>
        <p:nvSpPr>
          <p:cNvPr id="37" name="object 37"/>
          <p:cNvSpPr txBox="1"/>
          <p:nvPr/>
        </p:nvSpPr>
        <p:spPr>
          <a:xfrm>
            <a:off x="1453959" y="4096308"/>
            <a:ext cx="316865" cy="214629"/>
          </a:xfrm>
          <a:prstGeom prst="rect">
            <a:avLst/>
          </a:prstGeom>
          <a:solidFill>
            <a:srgbClr val="C3D69B"/>
          </a:solidFill>
        </p:spPr>
        <p:txBody>
          <a:bodyPr vert="horz" wrap="square" lIns="0" tIns="97155" rIns="0" bIns="0" rtlCol="0">
            <a:spAutoFit/>
          </a:bodyPr>
          <a:lstStyle/>
          <a:p>
            <a:pPr marL="191135">
              <a:lnSpc>
                <a:spcPts val="925"/>
              </a:lnSpc>
              <a:spcBef>
                <a:spcPts val="765"/>
              </a:spcBef>
            </a:pPr>
            <a:r>
              <a:rPr sz="1100" dirty="0">
                <a:latin typeface="Segoe UI"/>
                <a:cs typeface="Segoe UI"/>
              </a:rPr>
              <a:t>N</a:t>
            </a:r>
            <a:endParaRPr sz="1100">
              <a:latin typeface="Segoe UI"/>
              <a:cs typeface="Segoe UI"/>
            </a:endParaRPr>
          </a:p>
        </p:txBody>
      </p:sp>
      <p:sp>
        <p:nvSpPr>
          <p:cNvPr id="38" name="object 38"/>
          <p:cNvSpPr txBox="1"/>
          <p:nvPr/>
        </p:nvSpPr>
        <p:spPr>
          <a:xfrm>
            <a:off x="1837283" y="4096308"/>
            <a:ext cx="325120" cy="214629"/>
          </a:xfrm>
          <a:prstGeom prst="rect">
            <a:avLst/>
          </a:prstGeom>
          <a:solidFill>
            <a:srgbClr val="C3D69B"/>
          </a:solidFill>
        </p:spPr>
        <p:txBody>
          <a:bodyPr vert="horz" wrap="square" lIns="0" tIns="97155" rIns="0" bIns="0" rtlCol="0">
            <a:spAutoFit/>
          </a:bodyPr>
          <a:lstStyle/>
          <a:p>
            <a:pPr>
              <a:lnSpc>
                <a:spcPts val="925"/>
              </a:lnSpc>
              <a:spcBef>
                <a:spcPts val="765"/>
              </a:spcBef>
            </a:pPr>
            <a:r>
              <a:rPr sz="1100" dirty="0">
                <a:latin typeface="Segoe UI"/>
                <a:cs typeface="Segoe UI"/>
              </a:rPr>
              <a:t>one</a:t>
            </a:r>
            <a:r>
              <a:rPr sz="1100" spc="-85" dirty="0">
                <a:latin typeface="Segoe UI"/>
                <a:cs typeface="Segoe UI"/>
              </a:rPr>
              <a:t> </a:t>
            </a:r>
            <a:r>
              <a:rPr sz="1100" dirty="0">
                <a:latin typeface="Segoe UI"/>
                <a:cs typeface="Segoe UI"/>
              </a:rPr>
              <a:t>of</a:t>
            </a:r>
            <a:endParaRPr sz="1100">
              <a:latin typeface="Segoe UI"/>
              <a:cs typeface="Segoe UI"/>
            </a:endParaRPr>
          </a:p>
        </p:txBody>
      </p:sp>
      <p:sp>
        <p:nvSpPr>
          <p:cNvPr id="39" name="object 39"/>
          <p:cNvSpPr txBox="1"/>
          <p:nvPr/>
        </p:nvSpPr>
        <p:spPr>
          <a:xfrm>
            <a:off x="2203208" y="4096308"/>
            <a:ext cx="299720" cy="214629"/>
          </a:xfrm>
          <a:prstGeom prst="rect">
            <a:avLst/>
          </a:prstGeom>
          <a:solidFill>
            <a:srgbClr val="C3D69B"/>
          </a:solidFill>
        </p:spPr>
        <p:txBody>
          <a:bodyPr vert="horz" wrap="square" lIns="0" tIns="97155" rIns="0" bIns="0" rtlCol="0">
            <a:spAutoFit/>
          </a:bodyPr>
          <a:lstStyle/>
          <a:p>
            <a:pPr>
              <a:lnSpc>
                <a:spcPts val="925"/>
              </a:lnSpc>
              <a:spcBef>
                <a:spcPts val="765"/>
              </a:spcBef>
            </a:pPr>
            <a:r>
              <a:rPr sz="1100" spc="-5" dirty="0">
                <a:latin typeface="Segoe UI"/>
                <a:cs typeface="Segoe UI"/>
              </a:rPr>
              <a:t>the</a:t>
            </a:r>
            <a:r>
              <a:rPr sz="1100" spc="-90" dirty="0">
                <a:latin typeface="Segoe UI"/>
                <a:cs typeface="Segoe UI"/>
              </a:rPr>
              <a:t> </a:t>
            </a:r>
            <a:r>
              <a:rPr sz="1100" dirty="0">
                <a:latin typeface="Segoe UI"/>
                <a:cs typeface="Segoe UI"/>
              </a:rPr>
              <a:t>a</a:t>
            </a:r>
            <a:endParaRPr sz="1100">
              <a:latin typeface="Segoe UI"/>
              <a:cs typeface="Segoe UI"/>
            </a:endParaRPr>
          </a:p>
        </p:txBody>
      </p:sp>
      <p:sp>
        <p:nvSpPr>
          <p:cNvPr id="40" name="object 40"/>
          <p:cNvSpPr txBox="1"/>
          <p:nvPr/>
        </p:nvSpPr>
        <p:spPr>
          <a:xfrm>
            <a:off x="2569781" y="4096308"/>
            <a:ext cx="299720" cy="214629"/>
          </a:xfrm>
          <a:prstGeom prst="rect">
            <a:avLst/>
          </a:prstGeom>
          <a:solidFill>
            <a:srgbClr val="C3D69B"/>
          </a:solidFill>
        </p:spPr>
        <p:txBody>
          <a:bodyPr vert="horz" wrap="square" lIns="0" tIns="97155" rIns="0" bIns="0" rtlCol="0">
            <a:spAutoFit/>
          </a:bodyPr>
          <a:lstStyle/>
          <a:p>
            <a:pPr>
              <a:lnSpc>
                <a:spcPts val="925"/>
              </a:lnSpc>
              <a:spcBef>
                <a:spcPts val="765"/>
              </a:spcBef>
            </a:pPr>
            <a:r>
              <a:rPr sz="1100" spc="-5" dirty="0">
                <a:latin typeface="Segoe UI"/>
                <a:cs typeface="Segoe UI"/>
              </a:rPr>
              <a:t>bove</a:t>
            </a:r>
            <a:endParaRPr sz="1100">
              <a:latin typeface="Segoe UI"/>
              <a:cs typeface="Segoe UI"/>
            </a:endParaRPr>
          </a:p>
        </p:txBody>
      </p:sp>
      <p:sp>
        <p:nvSpPr>
          <p:cNvPr id="41" name="object 41"/>
          <p:cNvSpPr txBox="1"/>
          <p:nvPr/>
        </p:nvSpPr>
        <p:spPr>
          <a:xfrm>
            <a:off x="901700" y="3301353"/>
            <a:ext cx="3427095" cy="1350645"/>
          </a:xfrm>
          <a:prstGeom prst="rect">
            <a:avLst/>
          </a:prstGeom>
        </p:spPr>
        <p:txBody>
          <a:bodyPr vert="horz" wrap="square" lIns="0" tIns="12700" rIns="0" bIns="0" rtlCol="0">
            <a:spAutoFit/>
          </a:bodyPr>
          <a:lstStyle/>
          <a:p>
            <a:pPr marL="377825" marR="5080">
              <a:lnSpc>
                <a:spcPct val="156400"/>
              </a:lnSpc>
              <a:spcBef>
                <a:spcPts val="100"/>
              </a:spcBef>
              <a:tabLst>
                <a:tab pos="743585" algn="l"/>
              </a:tabLst>
            </a:pPr>
            <a:r>
              <a:rPr sz="1100" dirty="0">
                <a:latin typeface="Segoe UI"/>
                <a:cs typeface="Segoe UI"/>
              </a:rPr>
              <a:t>(a)	</a:t>
            </a:r>
            <a:r>
              <a:rPr sz="1100" spc="-5" dirty="0">
                <a:latin typeface="Segoe UI"/>
                <a:cs typeface="Segoe UI"/>
              </a:rPr>
              <a:t>Evaluating short term investment decisions.  (b)</a:t>
            </a:r>
            <a:endParaRPr sz="1100">
              <a:latin typeface="Segoe UI"/>
              <a:cs typeface="Segoe UI"/>
            </a:endParaRPr>
          </a:p>
          <a:p>
            <a:pPr marL="377825">
              <a:lnSpc>
                <a:spcPct val="100000"/>
              </a:lnSpc>
              <a:spcBef>
                <a:spcPts val="730"/>
              </a:spcBef>
            </a:pPr>
            <a:r>
              <a:rPr sz="1100" spc="-5" dirty="0">
                <a:latin typeface="Segoe UI"/>
                <a:cs typeface="Segoe UI"/>
              </a:rPr>
              <a:t>(c)</a:t>
            </a:r>
            <a:endParaRPr sz="1100">
              <a:latin typeface="Segoe UI"/>
              <a:cs typeface="Segoe UI"/>
            </a:endParaRPr>
          </a:p>
          <a:p>
            <a:pPr marL="377825">
              <a:lnSpc>
                <a:spcPct val="100000"/>
              </a:lnSpc>
              <a:spcBef>
                <a:spcPts val="745"/>
              </a:spcBef>
            </a:pPr>
            <a:r>
              <a:rPr sz="1100" spc="-5" dirty="0">
                <a:latin typeface="Segoe UI"/>
                <a:cs typeface="Segoe UI"/>
              </a:rPr>
              <a:t>(d)</a:t>
            </a:r>
            <a:endParaRPr sz="1100">
              <a:latin typeface="Segoe UI"/>
              <a:cs typeface="Segoe UI"/>
            </a:endParaRPr>
          </a:p>
          <a:p>
            <a:pPr marL="12700">
              <a:lnSpc>
                <a:spcPct val="100000"/>
              </a:lnSpc>
              <a:spcBef>
                <a:spcPts val="750"/>
              </a:spcBef>
            </a:pPr>
            <a:r>
              <a:rPr sz="1200" b="1" spc="20" dirty="0">
                <a:solidFill>
                  <a:srgbClr val="00A650"/>
                </a:solidFill>
                <a:latin typeface="Segoe UI"/>
                <a:cs typeface="Segoe UI"/>
              </a:rPr>
              <a:t>Theore</a:t>
            </a:r>
            <a:endParaRPr sz="1200">
              <a:latin typeface="Segoe UI"/>
              <a:cs typeface="Segoe UI"/>
            </a:endParaRPr>
          </a:p>
        </p:txBody>
      </p:sp>
      <p:sp>
        <p:nvSpPr>
          <p:cNvPr id="42" name="object 42"/>
          <p:cNvSpPr txBox="1"/>
          <p:nvPr/>
        </p:nvSpPr>
        <p:spPr>
          <a:xfrm>
            <a:off x="1453959" y="4376813"/>
            <a:ext cx="316865" cy="215265"/>
          </a:xfrm>
          <a:prstGeom prst="rect">
            <a:avLst/>
          </a:prstGeom>
          <a:solidFill>
            <a:srgbClr val="C3D69B"/>
          </a:solidFill>
        </p:spPr>
        <p:txBody>
          <a:bodyPr vert="horz" wrap="square" lIns="0" tIns="79375" rIns="0" bIns="0" rtlCol="0">
            <a:spAutoFit/>
          </a:bodyPr>
          <a:lstStyle/>
          <a:p>
            <a:pPr>
              <a:lnSpc>
                <a:spcPts val="1070"/>
              </a:lnSpc>
              <a:spcBef>
                <a:spcPts val="625"/>
              </a:spcBef>
            </a:pPr>
            <a:r>
              <a:rPr sz="1200" b="1" spc="15" dirty="0">
                <a:solidFill>
                  <a:srgbClr val="00A650"/>
                </a:solidFill>
                <a:latin typeface="Segoe UI"/>
                <a:cs typeface="Segoe UI"/>
              </a:rPr>
              <a:t>tical</a:t>
            </a:r>
            <a:endParaRPr sz="1200">
              <a:latin typeface="Segoe UI"/>
              <a:cs typeface="Segoe UI"/>
            </a:endParaRPr>
          </a:p>
        </p:txBody>
      </p:sp>
      <p:sp>
        <p:nvSpPr>
          <p:cNvPr id="43" name="object 43"/>
          <p:cNvSpPr txBox="1"/>
          <p:nvPr/>
        </p:nvSpPr>
        <p:spPr>
          <a:xfrm>
            <a:off x="1837283" y="4376813"/>
            <a:ext cx="325120" cy="215265"/>
          </a:xfrm>
          <a:prstGeom prst="rect">
            <a:avLst/>
          </a:prstGeom>
          <a:solidFill>
            <a:srgbClr val="C3D69B"/>
          </a:solidFill>
        </p:spPr>
        <p:txBody>
          <a:bodyPr vert="horz" wrap="square" lIns="0" tIns="79375" rIns="0" bIns="0" rtlCol="0">
            <a:spAutoFit/>
          </a:bodyPr>
          <a:lstStyle/>
          <a:p>
            <a:pPr>
              <a:lnSpc>
                <a:spcPts val="1070"/>
              </a:lnSpc>
              <a:spcBef>
                <a:spcPts val="625"/>
              </a:spcBef>
            </a:pPr>
            <a:r>
              <a:rPr sz="1200" b="1" spc="25" dirty="0">
                <a:solidFill>
                  <a:srgbClr val="00A650"/>
                </a:solidFill>
                <a:latin typeface="Segoe UI"/>
                <a:cs typeface="Segoe UI"/>
              </a:rPr>
              <a:t>Q</a:t>
            </a:r>
            <a:r>
              <a:rPr sz="1200" b="1" spc="15" dirty="0">
                <a:solidFill>
                  <a:srgbClr val="00A650"/>
                </a:solidFill>
                <a:latin typeface="Segoe UI"/>
                <a:cs typeface="Segoe UI"/>
              </a:rPr>
              <a:t>u</a:t>
            </a:r>
            <a:r>
              <a:rPr sz="1200" b="1" spc="10" dirty="0">
                <a:solidFill>
                  <a:srgbClr val="00A650"/>
                </a:solidFill>
                <a:latin typeface="Segoe UI"/>
                <a:cs typeface="Segoe UI"/>
              </a:rPr>
              <a:t>e</a:t>
            </a:r>
            <a:r>
              <a:rPr sz="1200" b="1" dirty="0">
                <a:solidFill>
                  <a:srgbClr val="00A650"/>
                </a:solidFill>
                <a:latin typeface="Segoe UI"/>
                <a:cs typeface="Segoe UI"/>
              </a:rPr>
              <a:t>s</a:t>
            </a:r>
            <a:endParaRPr sz="1200">
              <a:latin typeface="Segoe UI"/>
              <a:cs typeface="Segoe UI"/>
            </a:endParaRPr>
          </a:p>
        </p:txBody>
      </p:sp>
      <p:sp>
        <p:nvSpPr>
          <p:cNvPr id="44" name="object 44"/>
          <p:cNvSpPr txBox="1"/>
          <p:nvPr/>
        </p:nvSpPr>
        <p:spPr>
          <a:xfrm>
            <a:off x="2203208" y="4376813"/>
            <a:ext cx="325120" cy="215265"/>
          </a:xfrm>
          <a:prstGeom prst="rect">
            <a:avLst/>
          </a:prstGeom>
          <a:solidFill>
            <a:srgbClr val="C3D69B"/>
          </a:solidFill>
        </p:spPr>
        <p:txBody>
          <a:bodyPr vert="horz" wrap="square" lIns="0" tIns="79375" rIns="0" bIns="0" rtlCol="0">
            <a:spAutoFit/>
          </a:bodyPr>
          <a:lstStyle/>
          <a:p>
            <a:pPr>
              <a:lnSpc>
                <a:spcPts val="1070"/>
              </a:lnSpc>
              <a:spcBef>
                <a:spcPts val="625"/>
              </a:spcBef>
            </a:pPr>
            <a:r>
              <a:rPr sz="1200" b="1" spc="25" dirty="0">
                <a:solidFill>
                  <a:srgbClr val="00A650"/>
                </a:solidFill>
                <a:latin typeface="Segoe UI"/>
                <a:cs typeface="Segoe UI"/>
              </a:rPr>
              <a:t>t</a:t>
            </a:r>
            <a:r>
              <a:rPr sz="1200" b="1" spc="15" dirty="0">
                <a:solidFill>
                  <a:srgbClr val="00A650"/>
                </a:solidFill>
                <a:latin typeface="Segoe UI"/>
                <a:cs typeface="Segoe UI"/>
              </a:rPr>
              <a:t>i</a:t>
            </a:r>
            <a:r>
              <a:rPr sz="1200" b="1" spc="20" dirty="0">
                <a:solidFill>
                  <a:srgbClr val="00A650"/>
                </a:solidFill>
                <a:latin typeface="Segoe UI"/>
                <a:cs typeface="Segoe UI"/>
              </a:rPr>
              <a:t>o</a:t>
            </a:r>
            <a:r>
              <a:rPr sz="1200" b="1" spc="5" dirty="0">
                <a:solidFill>
                  <a:srgbClr val="00A650"/>
                </a:solidFill>
                <a:latin typeface="Segoe UI"/>
                <a:cs typeface="Segoe UI"/>
              </a:rPr>
              <a:t>n</a:t>
            </a:r>
            <a:r>
              <a:rPr sz="1200" b="1" dirty="0">
                <a:solidFill>
                  <a:srgbClr val="00A650"/>
                </a:solidFill>
                <a:latin typeface="Segoe UI"/>
                <a:cs typeface="Segoe UI"/>
              </a:rPr>
              <a:t>s</a:t>
            </a:r>
            <a:endParaRPr sz="1200">
              <a:latin typeface="Segoe UI"/>
              <a:cs typeface="Segoe UI"/>
            </a:endParaRPr>
          </a:p>
        </p:txBody>
      </p:sp>
      <p:sp>
        <p:nvSpPr>
          <p:cNvPr id="45" name="object 45"/>
          <p:cNvSpPr txBox="1"/>
          <p:nvPr/>
        </p:nvSpPr>
        <p:spPr>
          <a:xfrm>
            <a:off x="3993136" y="4708651"/>
            <a:ext cx="521970" cy="193675"/>
          </a:xfrm>
          <a:prstGeom prst="rect">
            <a:avLst/>
          </a:prstGeom>
        </p:spPr>
        <p:txBody>
          <a:bodyPr vert="horz" wrap="square" lIns="0" tIns="13335" rIns="0" bIns="0" rtlCol="0">
            <a:spAutoFit/>
          </a:bodyPr>
          <a:lstStyle/>
          <a:p>
            <a:pPr>
              <a:lnSpc>
                <a:spcPct val="100000"/>
              </a:lnSpc>
              <a:spcBef>
                <a:spcPts val="105"/>
              </a:spcBef>
            </a:pPr>
            <a:r>
              <a:rPr sz="1100" spc="-5" dirty="0">
                <a:latin typeface="Segoe UI"/>
                <a:cs typeface="Segoe UI"/>
              </a:rPr>
              <a:t>dgeti</a:t>
            </a:r>
            <a:r>
              <a:rPr sz="1100" spc="-15" dirty="0">
                <a:latin typeface="Segoe UI"/>
                <a:cs typeface="Segoe UI"/>
              </a:rPr>
              <a:t>n</a:t>
            </a:r>
            <a:r>
              <a:rPr sz="1100" spc="-5" dirty="0">
                <a:latin typeface="Segoe UI"/>
                <a:cs typeface="Segoe UI"/>
              </a:rPr>
              <a:t>g.</a:t>
            </a:r>
            <a:endParaRPr sz="1100">
              <a:latin typeface="Segoe UI"/>
              <a:cs typeface="Segoe UI"/>
            </a:endParaRPr>
          </a:p>
        </p:txBody>
      </p:sp>
      <p:sp>
        <p:nvSpPr>
          <p:cNvPr id="46" name="object 46"/>
          <p:cNvSpPr txBox="1"/>
          <p:nvPr/>
        </p:nvSpPr>
        <p:spPr>
          <a:xfrm>
            <a:off x="901700" y="4614712"/>
            <a:ext cx="4682490" cy="1598930"/>
          </a:xfrm>
          <a:prstGeom prst="rect">
            <a:avLst/>
          </a:prstGeom>
        </p:spPr>
        <p:txBody>
          <a:bodyPr vert="horz" wrap="square" lIns="0" tIns="106680" rIns="0" bIns="0" rtlCol="0">
            <a:spAutoFit/>
          </a:bodyPr>
          <a:lstStyle/>
          <a:p>
            <a:pPr marL="378460" indent="-366395">
              <a:lnSpc>
                <a:spcPct val="100000"/>
              </a:lnSpc>
              <a:spcBef>
                <a:spcPts val="840"/>
              </a:spcBef>
              <a:buAutoNum type="arabicPeriod"/>
              <a:tabLst>
                <a:tab pos="377825" algn="l"/>
                <a:tab pos="379095" algn="l"/>
              </a:tabLst>
            </a:pPr>
            <a:r>
              <a:rPr sz="1100" dirty="0">
                <a:latin typeface="Segoe UI"/>
                <a:cs typeface="Segoe UI"/>
              </a:rPr>
              <a:t>DISCUSS </a:t>
            </a:r>
            <a:r>
              <a:rPr sz="1100" spc="-5" dirty="0">
                <a:latin typeface="Segoe UI"/>
                <a:cs typeface="Segoe UI"/>
              </a:rPr>
              <a:t>the various technique </a:t>
            </a:r>
            <a:r>
              <a:rPr sz="1100" dirty="0">
                <a:latin typeface="Segoe UI"/>
                <a:cs typeface="Segoe UI"/>
              </a:rPr>
              <a:t>of </a:t>
            </a:r>
            <a:r>
              <a:rPr sz="1100" spc="-5" dirty="0">
                <a:latin typeface="Segoe UI"/>
                <a:cs typeface="Segoe UI"/>
              </a:rPr>
              <a:t>capital</a:t>
            </a:r>
            <a:r>
              <a:rPr sz="1100" spc="-10" dirty="0">
                <a:latin typeface="Segoe UI"/>
                <a:cs typeface="Segoe UI"/>
              </a:rPr>
              <a:t> </a:t>
            </a:r>
            <a:r>
              <a:rPr sz="1100" spc="-5" dirty="0">
                <a:latin typeface="Segoe UI"/>
                <a:cs typeface="Segoe UI"/>
              </a:rPr>
              <a:t>bu</a:t>
            </a:r>
            <a:endParaRPr sz="1100">
              <a:latin typeface="Segoe UI"/>
              <a:cs typeface="Segoe UI"/>
            </a:endParaRPr>
          </a:p>
          <a:p>
            <a:pPr marL="378460" indent="-366395">
              <a:lnSpc>
                <a:spcPct val="100000"/>
              </a:lnSpc>
              <a:spcBef>
                <a:spcPts val="745"/>
              </a:spcBef>
              <a:buAutoNum type="arabicPeriod"/>
              <a:tabLst>
                <a:tab pos="378460" algn="l"/>
                <a:tab pos="379095" algn="l"/>
              </a:tabLst>
            </a:pPr>
            <a:r>
              <a:rPr sz="1100" dirty="0">
                <a:latin typeface="Segoe UI"/>
                <a:cs typeface="Segoe UI"/>
              </a:rPr>
              <a:t>DISCUSS </a:t>
            </a:r>
            <a:r>
              <a:rPr sz="1100" spc="-5" dirty="0">
                <a:latin typeface="Segoe UI"/>
                <a:cs typeface="Segoe UI"/>
              </a:rPr>
              <a:t>NPV. </a:t>
            </a:r>
            <a:r>
              <a:rPr sz="1100" dirty="0">
                <a:latin typeface="Segoe UI"/>
                <a:cs typeface="Segoe UI"/>
              </a:rPr>
              <a:t>How </a:t>
            </a:r>
            <a:r>
              <a:rPr sz="1100" spc="-5" dirty="0">
                <a:latin typeface="Segoe UI"/>
                <a:cs typeface="Segoe UI"/>
              </a:rPr>
              <a:t>it is</a:t>
            </a:r>
            <a:r>
              <a:rPr sz="1100" spc="-35" dirty="0">
                <a:latin typeface="Segoe UI"/>
                <a:cs typeface="Segoe UI"/>
              </a:rPr>
              <a:t> </a:t>
            </a:r>
            <a:r>
              <a:rPr sz="1100" spc="-5" dirty="0">
                <a:latin typeface="Segoe UI"/>
                <a:cs typeface="Segoe UI"/>
              </a:rPr>
              <a:t>calculated?</a:t>
            </a:r>
            <a:endParaRPr sz="1100">
              <a:latin typeface="Segoe UI"/>
              <a:cs typeface="Segoe UI"/>
            </a:endParaRPr>
          </a:p>
          <a:p>
            <a:pPr marL="378460" indent="-366395">
              <a:lnSpc>
                <a:spcPct val="100000"/>
              </a:lnSpc>
              <a:spcBef>
                <a:spcPts val="745"/>
              </a:spcBef>
              <a:buAutoNum type="arabicPeriod"/>
              <a:tabLst>
                <a:tab pos="378460" algn="l"/>
                <a:tab pos="379095" algn="l"/>
              </a:tabLst>
            </a:pPr>
            <a:r>
              <a:rPr sz="1100" dirty="0">
                <a:latin typeface="Segoe UI"/>
                <a:cs typeface="Segoe UI"/>
              </a:rPr>
              <a:t>DISCUSS </a:t>
            </a:r>
            <a:r>
              <a:rPr sz="1100" spc="-5" dirty="0">
                <a:latin typeface="Segoe UI"/>
                <a:cs typeface="Segoe UI"/>
              </a:rPr>
              <a:t>in detail the ‘Capital Budgeting Process.</a:t>
            </a:r>
            <a:endParaRPr sz="1100">
              <a:latin typeface="Segoe UI"/>
              <a:cs typeface="Segoe UI"/>
            </a:endParaRPr>
          </a:p>
          <a:p>
            <a:pPr marL="378460" indent="-366395">
              <a:lnSpc>
                <a:spcPct val="100000"/>
              </a:lnSpc>
              <a:spcBef>
                <a:spcPts val="745"/>
              </a:spcBef>
              <a:buAutoNum type="arabicPeriod"/>
              <a:tabLst>
                <a:tab pos="378460" algn="l"/>
                <a:tab pos="379095" algn="l"/>
              </a:tabLst>
            </a:pPr>
            <a:r>
              <a:rPr sz="1100" spc="-5" dirty="0">
                <a:latin typeface="Segoe UI"/>
                <a:cs typeface="Segoe UI"/>
              </a:rPr>
              <a:t>CLASSIFY various types </a:t>
            </a:r>
            <a:r>
              <a:rPr sz="1100" spc="-10" dirty="0">
                <a:latin typeface="Segoe UI"/>
                <a:cs typeface="Segoe UI"/>
              </a:rPr>
              <a:t>of </a:t>
            </a:r>
            <a:r>
              <a:rPr sz="1100" spc="-5" dirty="0">
                <a:latin typeface="Segoe UI"/>
                <a:cs typeface="Segoe UI"/>
              </a:rPr>
              <a:t>Capital Investment decisions known to</a:t>
            </a:r>
            <a:r>
              <a:rPr sz="1100" spc="90" dirty="0">
                <a:latin typeface="Segoe UI"/>
                <a:cs typeface="Segoe UI"/>
              </a:rPr>
              <a:t> </a:t>
            </a:r>
            <a:r>
              <a:rPr sz="1100" dirty="0">
                <a:latin typeface="Segoe UI"/>
                <a:cs typeface="Segoe UI"/>
              </a:rPr>
              <a:t>you.</a:t>
            </a:r>
            <a:endParaRPr sz="1100">
              <a:latin typeface="Segoe UI"/>
              <a:cs typeface="Segoe UI"/>
            </a:endParaRPr>
          </a:p>
          <a:p>
            <a:pPr marL="378460" indent="-366395">
              <a:lnSpc>
                <a:spcPct val="100000"/>
              </a:lnSpc>
              <a:spcBef>
                <a:spcPts val="745"/>
              </a:spcBef>
              <a:buAutoNum type="arabicPeriod"/>
              <a:tabLst>
                <a:tab pos="378460" algn="l"/>
                <a:tab pos="379095" algn="l"/>
              </a:tabLst>
            </a:pPr>
            <a:r>
              <a:rPr sz="1100" spc="-5" dirty="0">
                <a:latin typeface="Segoe UI"/>
                <a:cs typeface="Segoe UI"/>
              </a:rPr>
              <a:t>DESCRIBE the advantage </a:t>
            </a:r>
            <a:r>
              <a:rPr sz="1100" dirty="0">
                <a:latin typeface="Segoe UI"/>
                <a:cs typeface="Segoe UI"/>
              </a:rPr>
              <a:t>and </a:t>
            </a:r>
            <a:r>
              <a:rPr sz="1100" spc="-5" dirty="0">
                <a:latin typeface="Segoe UI"/>
                <a:cs typeface="Segoe UI"/>
              </a:rPr>
              <a:t>disadvantage </a:t>
            </a:r>
            <a:r>
              <a:rPr sz="1100" dirty="0">
                <a:latin typeface="Segoe UI"/>
                <a:cs typeface="Segoe UI"/>
              </a:rPr>
              <a:t>of </a:t>
            </a:r>
            <a:r>
              <a:rPr sz="1100" spc="-5" dirty="0">
                <a:latin typeface="Segoe UI"/>
                <a:cs typeface="Segoe UI"/>
              </a:rPr>
              <a:t>profitability </a:t>
            </a:r>
            <a:r>
              <a:rPr sz="1100" dirty="0">
                <a:latin typeface="Segoe UI"/>
                <a:cs typeface="Segoe UI"/>
              </a:rPr>
              <a:t>of</a:t>
            </a:r>
            <a:r>
              <a:rPr sz="1100" spc="20" dirty="0">
                <a:latin typeface="Segoe UI"/>
                <a:cs typeface="Segoe UI"/>
              </a:rPr>
              <a:t> </a:t>
            </a:r>
            <a:r>
              <a:rPr sz="1100" spc="-5" dirty="0">
                <a:latin typeface="Segoe UI"/>
                <a:cs typeface="Segoe UI"/>
              </a:rPr>
              <a:t>index.</a:t>
            </a:r>
            <a:endParaRPr sz="1100">
              <a:latin typeface="Segoe UI"/>
              <a:cs typeface="Segoe UI"/>
            </a:endParaRPr>
          </a:p>
          <a:p>
            <a:pPr marL="378460" indent="-366395">
              <a:lnSpc>
                <a:spcPct val="100000"/>
              </a:lnSpc>
              <a:spcBef>
                <a:spcPts val="745"/>
              </a:spcBef>
              <a:buAutoNum type="arabicPeriod"/>
              <a:tabLst>
                <a:tab pos="378460" algn="l"/>
                <a:tab pos="379095" algn="l"/>
              </a:tabLst>
            </a:pPr>
            <a:r>
              <a:rPr sz="1100" spc="-5" dirty="0">
                <a:latin typeface="Segoe UI"/>
                <a:cs typeface="Segoe UI"/>
              </a:rPr>
              <a:t>DESCRIBE MIRR.</a:t>
            </a:r>
            <a:endParaRPr sz="1100">
              <a:latin typeface="Segoe UI"/>
              <a:cs typeface="Segoe UI"/>
            </a:endParaRPr>
          </a:p>
        </p:txBody>
      </p:sp>
      <p:sp>
        <p:nvSpPr>
          <p:cNvPr id="47" name="object 47"/>
          <p:cNvSpPr txBox="1"/>
          <p:nvPr/>
        </p:nvSpPr>
        <p:spPr>
          <a:xfrm>
            <a:off x="901700" y="6183419"/>
            <a:ext cx="5285105" cy="1870710"/>
          </a:xfrm>
          <a:prstGeom prst="rect">
            <a:avLst/>
          </a:prstGeom>
        </p:spPr>
        <p:txBody>
          <a:bodyPr vert="horz" wrap="square" lIns="0" tIns="113664" rIns="0" bIns="0" rtlCol="0">
            <a:spAutoFit/>
          </a:bodyPr>
          <a:lstStyle/>
          <a:p>
            <a:pPr marL="12700" algn="just">
              <a:lnSpc>
                <a:spcPct val="100000"/>
              </a:lnSpc>
              <a:spcBef>
                <a:spcPts val="894"/>
              </a:spcBef>
            </a:pPr>
            <a:r>
              <a:rPr sz="1200" b="1" spc="15" dirty="0">
                <a:solidFill>
                  <a:srgbClr val="00A650"/>
                </a:solidFill>
                <a:latin typeface="Segoe UI"/>
                <a:cs typeface="Segoe UI"/>
              </a:rPr>
              <a:t>Practical</a:t>
            </a:r>
            <a:r>
              <a:rPr sz="1200" b="1" spc="30" dirty="0">
                <a:solidFill>
                  <a:srgbClr val="00A650"/>
                </a:solidFill>
                <a:latin typeface="Segoe UI"/>
                <a:cs typeface="Segoe UI"/>
              </a:rPr>
              <a:t> </a:t>
            </a:r>
            <a:r>
              <a:rPr sz="1200" b="1" spc="15" dirty="0">
                <a:solidFill>
                  <a:srgbClr val="00A650"/>
                </a:solidFill>
                <a:latin typeface="Segoe UI"/>
                <a:cs typeface="Segoe UI"/>
              </a:rPr>
              <a:t>Problems</a:t>
            </a:r>
            <a:endParaRPr sz="1200">
              <a:latin typeface="Segoe UI"/>
              <a:cs typeface="Segoe UI"/>
            </a:endParaRPr>
          </a:p>
          <a:p>
            <a:pPr marL="299085" marR="5080" indent="-287020" algn="just">
              <a:lnSpc>
                <a:spcPct val="110800"/>
              </a:lnSpc>
              <a:spcBef>
                <a:spcPts val="595"/>
              </a:spcBef>
            </a:pPr>
            <a:r>
              <a:rPr sz="1100" dirty="0">
                <a:latin typeface="Segoe UI"/>
                <a:cs typeface="Segoe UI"/>
              </a:rPr>
              <a:t>1. </a:t>
            </a:r>
            <a:r>
              <a:rPr sz="1100" spc="-5" dirty="0">
                <a:latin typeface="Segoe UI"/>
                <a:cs typeface="Segoe UI"/>
              </a:rPr>
              <a:t>Lockwood Limited wants to replace its </a:t>
            </a:r>
            <a:r>
              <a:rPr sz="1100" dirty="0">
                <a:latin typeface="Segoe UI"/>
                <a:cs typeface="Segoe UI"/>
              </a:rPr>
              <a:t>old </a:t>
            </a:r>
            <a:r>
              <a:rPr sz="1100" spc="-5" dirty="0">
                <a:latin typeface="Segoe UI"/>
                <a:cs typeface="Segoe UI"/>
              </a:rPr>
              <a:t>machine with </a:t>
            </a:r>
            <a:r>
              <a:rPr sz="1100" dirty="0">
                <a:latin typeface="Segoe UI"/>
                <a:cs typeface="Segoe UI"/>
              </a:rPr>
              <a:t>a </a:t>
            </a:r>
            <a:r>
              <a:rPr sz="1100" spc="-5" dirty="0">
                <a:latin typeface="Segoe UI"/>
                <a:cs typeface="Segoe UI"/>
              </a:rPr>
              <a:t>new </a:t>
            </a:r>
            <a:r>
              <a:rPr sz="1100" dirty="0">
                <a:latin typeface="Segoe UI"/>
                <a:cs typeface="Segoe UI"/>
              </a:rPr>
              <a:t>automatic  </a:t>
            </a:r>
            <a:r>
              <a:rPr sz="1100" spc="-5" dirty="0">
                <a:latin typeface="Segoe UI"/>
                <a:cs typeface="Segoe UI"/>
              </a:rPr>
              <a:t>machine. Two models </a:t>
            </a:r>
            <a:r>
              <a:rPr sz="1100" dirty="0">
                <a:latin typeface="Segoe UI"/>
                <a:cs typeface="Segoe UI"/>
              </a:rPr>
              <a:t>A and B are </a:t>
            </a:r>
            <a:r>
              <a:rPr sz="1100" spc="-5" dirty="0">
                <a:latin typeface="Segoe UI"/>
                <a:cs typeface="Segoe UI"/>
              </a:rPr>
              <a:t>available </a:t>
            </a:r>
            <a:r>
              <a:rPr sz="1100" dirty="0">
                <a:latin typeface="Segoe UI"/>
                <a:cs typeface="Segoe UI"/>
              </a:rPr>
              <a:t>at </a:t>
            </a:r>
            <a:r>
              <a:rPr sz="1100" spc="-5" dirty="0">
                <a:latin typeface="Segoe UI"/>
                <a:cs typeface="Segoe UI"/>
              </a:rPr>
              <a:t>the same cost </a:t>
            </a:r>
            <a:r>
              <a:rPr sz="1100" dirty="0">
                <a:latin typeface="Segoe UI"/>
                <a:cs typeface="Segoe UI"/>
              </a:rPr>
              <a:t>of </a:t>
            </a:r>
            <a:r>
              <a:rPr sz="1100" spc="-15" dirty="0">
                <a:latin typeface="Trebuchet MS"/>
                <a:cs typeface="Trebuchet MS"/>
              </a:rPr>
              <a:t>`</a:t>
            </a:r>
            <a:r>
              <a:rPr sz="1100" spc="-15" dirty="0">
                <a:latin typeface="Segoe UI"/>
                <a:cs typeface="Segoe UI"/>
              </a:rPr>
              <a:t>5 </a:t>
            </a:r>
            <a:r>
              <a:rPr sz="1100" spc="-5" dirty="0">
                <a:latin typeface="Segoe UI"/>
                <a:cs typeface="Segoe UI"/>
              </a:rPr>
              <a:t>lakhs each.  Salvage value </a:t>
            </a:r>
            <a:r>
              <a:rPr sz="1100" dirty="0">
                <a:latin typeface="Segoe UI"/>
                <a:cs typeface="Segoe UI"/>
              </a:rPr>
              <a:t>of </a:t>
            </a:r>
            <a:r>
              <a:rPr sz="1100" spc="-5" dirty="0">
                <a:latin typeface="Segoe UI"/>
                <a:cs typeface="Segoe UI"/>
              </a:rPr>
              <a:t>the </a:t>
            </a:r>
            <a:r>
              <a:rPr sz="1100" dirty="0">
                <a:latin typeface="Segoe UI"/>
                <a:cs typeface="Segoe UI"/>
              </a:rPr>
              <a:t>old </a:t>
            </a:r>
            <a:r>
              <a:rPr sz="1100" spc="-5" dirty="0">
                <a:latin typeface="Segoe UI"/>
                <a:cs typeface="Segoe UI"/>
              </a:rPr>
              <a:t>machine is </a:t>
            </a:r>
            <a:r>
              <a:rPr sz="1100" spc="-15" dirty="0">
                <a:latin typeface="Trebuchet MS"/>
                <a:cs typeface="Trebuchet MS"/>
              </a:rPr>
              <a:t>`</a:t>
            </a:r>
            <a:r>
              <a:rPr sz="1100" spc="-15" dirty="0">
                <a:latin typeface="Segoe UI"/>
                <a:cs typeface="Segoe UI"/>
              </a:rPr>
              <a:t>1 </a:t>
            </a:r>
            <a:r>
              <a:rPr sz="1100" spc="-5" dirty="0">
                <a:latin typeface="Segoe UI"/>
                <a:cs typeface="Segoe UI"/>
              </a:rPr>
              <a:t>lakh. The utilities </a:t>
            </a:r>
            <a:r>
              <a:rPr sz="1100" dirty="0">
                <a:latin typeface="Segoe UI"/>
                <a:cs typeface="Segoe UI"/>
              </a:rPr>
              <a:t>of </a:t>
            </a:r>
            <a:r>
              <a:rPr sz="1100" spc="-5" dirty="0">
                <a:latin typeface="Segoe UI"/>
                <a:cs typeface="Segoe UI"/>
              </a:rPr>
              <a:t>the existing machine  can be used if the company purchases A. Additional cost </a:t>
            </a:r>
            <a:r>
              <a:rPr sz="1100" dirty="0">
                <a:latin typeface="Segoe UI"/>
                <a:cs typeface="Segoe UI"/>
              </a:rPr>
              <a:t>of </a:t>
            </a:r>
            <a:r>
              <a:rPr sz="1100" spc="-5" dirty="0">
                <a:latin typeface="Segoe UI"/>
                <a:cs typeface="Segoe UI"/>
              </a:rPr>
              <a:t>utilities to </a:t>
            </a:r>
            <a:r>
              <a:rPr sz="1100" spc="-10" dirty="0">
                <a:latin typeface="Segoe UI"/>
                <a:cs typeface="Segoe UI"/>
              </a:rPr>
              <a:t>be  </a:t>
            </a:r>
            <a:r>
              <a:rPr sz="1100" spc="-5" dirty="0">
                <a:latin typeface="Segoe UI"/>
                <a:cs typeface="Segoe UI"/>
              </a:rPr>
              <a:t>purchased</a:t>
            </a:r>
            <a:r>
              <a:rPr sz="1100" spc="-60" dirty="0">
                <a:latin typeface="Segoe UI"/>
                <a:cs typeface="Segoe UI"/>
              </a:rPr>
              <a:t> </a:t>
            </a:r>
            <a:r>
              <a:rPr sz="1100" spc="-5" dirty="0">
                <a:latin typeface="Segoe UI"/>
                <a:cs typeface="Segoe UI"/>
              </a:rPr>
              <a:t>in</a:t>
            </a:r>
            <a:r>
              <a:rPr sz="1100" spc="-60" dirty="0">
                <a:latin typeface="Segoe UI"/>
                <a:cs typeface="Segoe UI"/>
              </a:rPr>
              <a:t> </a:t>
            </a:r>
            <a:r>
              <a:rPr sz="1100" spc="-5" dirty="0">
                <a:latin typeface="Segoe UI"/>
                <a:cs typeface="Segoe UI"/>
              </a:rPr>
              <a:t>that</a:t>
            </a:r>
            <a:r>
              <a:rPr sz="1100" spc="-60" dirty="0">
                <a:latin typeface="Segoe UI"/>
                <a:cs typeface="Segoe UI"/>
              </a:rPr>
              <a:t> </a:t>
            </a:r>
            <a:r>
              <a:rPr sz="1100" spc="-5" dirty="0">
                <a:latin typeface="Segoe UI"/>
                <a:cs typeface="Segoe UI"/>
              </a:rPr>
              <a:t>case</a:t>
            </a:r>
            <a:r>
              <a:rPr sz="1100" spc="-60" dirty="0">
                <a:latin typeface="Segoe UI"/>
                <a:cs typeface="Segoe UI"/>
              </a:rPr>
              <a:t> </a:t>
            </a:r>
            <a:r>
              <a:rPr sz="1100" spc="-5" dirty="0">
                <a:latin typeface="Segoe UI"/>
                <a:cs typeface="Segoe UI"/>
              </a:rPr>
              <a:t>are</a:t>
            </a:r>
            <a:r>
              <a:rPr sz="1100" spc="-60" dirty="0">
                <a:latin typeface="Segoe UI"/>
                <a:cs typeface="Segoe UI"/>
              </a:rPr>
              <a:t> </a:t>
            </a:r>
            <a:r>
              <a:rPr sz="1100" spc="-15" dirty="0">
                <a:latin typeface="Trebuchet MS"/>
                <a:cs typeface="Trebuchet MS"/>
              </a:rPr>
              <a:t>`</a:t>
            </a:r>
            <a:r>
              <a:rPr sz="1100" spc="-15" dirty="0">
                <a:latin typeface="Segoe UI"/>
                <a:cs typeface="Segoe UI"/>
              </a:rPr>
              <a:t>1</a:t>
            </a:r>
            <a:r>
              <a:rPr sz="1100" spc="-55" dirty="0">
                <a:latin typeface="Segoe UI"/>
                <a:cs typeface="Segoe UI"/>
              </a:rPr>
              <a:t> </a:t>
            </a:r>
            <a:r>
              <a:rPr sz="1100" spc="-5" dirty="0">
                <a:latin typeface="Segoe UI"/>
                <a:cs typeface="Segoe UI"/>
              </a:rPr>
              <a:t>lakh.</a:t>
            </a:r>
            <a:r>
              <a:rPr sz="1100" spc="-60" dirty="0">
                <a:latin typeface="Segoe UI"/>
                <a:cs typeface="Segoe UI"/>
              </a:rPr>
              <a:t> </a:t>
            </a:r>
            <a:r>
              <a:rPr sz="1100" spc="-5" dirty="0">
                <a:latin typeface="Segoe UI"/>
                <a:cs typeface="Segoe UI"/>
              </a:rPr>
              <a:t>If</a:t>
            </a:r>
            <a:r>
              <a:rPr sz="1100" spc="-55" dirty="0">
                <a:latin typeface="Segoe UI"/>
                <a:cs typeface="Segoe UI"/>
              </a:rPr>
              <a:t> </a:t>
            </a:r>
            <a:r>
              <a:rPr sz="1100" spc="-5" dirty="0">
                <a:latin typeface="Segoe UI"/>
                <a:cs typeface="Segoe UI"/>
              </a:rPr>
              <a:t>the</a:t>
            </a:r>
            <a:r>
              <a:rPr sz="1100" spc="-70" dirty="0">
                <a:latin typeface="Segoe UI"/>
                <a:cs typeface="Segoe UI"/>
              </a:rPr>
              <a:t> </a:t>
            </a:r>
            <a:r>
              <a:rPr sz="1100" spc="-5" dirty="0">
                <a:latin typeface="Segoe UI"/>
                <a:cs typeface="Segoe UI"/>
              </a:rPr>
              <a:t>company</a:t>
            </a:r>
            <a:r>
              <a:rPr sz="1100" spc="-65" dirty="0">
                <a:latin typeface="Segoe UI"/>
                <a:cs typeface="Segoe UI"/>
              </a:rPr>
              <a:t> </a:t>
            </a:r>
            <a:r>
              <a:rPr sz="1100" spc="-5" dirty="0">
                <a:latin typeface="Segoe UI"/>
                <a:cs typeface="Segoe UI"/>
              </a:rPr>
              <a:t>purchases</a:t>
            </a:r>
            <a:r>
              <a:rPr sz="1100" spc="-60" dirty="0">
                <a:latin typeface="Segoe UI"/>
                <a:cs typeface="Segoe UI"/>
              </a:rPr>
              <a:t> </a:t>
            </a:r>
            <a:r>
              <a:rPr sz="1100" dirty="0">
                <a:latin typeface="Segoe UI"/>
                <a:cs typeface="Segoe UI"/>
              </a:rPr>
              <a:t>B</a:t>
            </a:r>
            <a:r>
              <a:rPr sz="1100" spc="-70" dirty="0">
                <a:latin typeface="Segoe UI"/>
                <a:cs typeface="Segoe UI"/>
              </a:rPr>
              <a:t> </a:t>
            </a:r>
            <a:r>
              <a:rPr sz="1100" spc="-5" dirty="0">
                <a:latin typeface="Segoe UI"/>
                <a:cs typeface="Segoe UI"/>
              </a:rPr>
              <a:t>then</a:t>
            </a:r>
            <a:r>
              <a:rPr sz="1100" spc="-60" dirty="0">
                <a:latin typeface="Segoe UI"/>
                <a:cs typeface="Segoe UI"/>
              </a:rPr>
              <a:t> </a:t>
            </a:r>
            <a:r>
              <a:rPr sz="1100" spc="-5" dirty="0">
                <a:latin typeface="Segoe UI"/>
                <a:cs typeface="Segoe UI"/>
              </a:rPr>
              <a:t>all</a:t>
            </a:r>
            <a:r>
              <a:rPr sz="1100" spc="-65" dirty="0">
                <a:latin typeface="Segoe UI"/>
                <a:cs typeface="Segoe UI"/>
              </a:rPr>
              <a:t> </a:t>
            </a:r>
            <a:r>
              <a:rPr sz="1100" spc="-5" dirty="0">
                <a:latin typeface="Segoe UI"/>
                <a:cs typeface="Segoe UI"/>
              </a:rPr>
              <a:t>the</a:t>
            </a:r>
            <a:r>
              <a:rPr sz="1100" spc="-60" dirty="0">
                <a:latin typeface="Segoe UI"/>
                <a:cs typeface="Segoe UI"/>
              </a:rPr>
              <a:t> </a:t>
            </a:r>
            <a:r>
              <a:rPr sz="1100" spc="-5" dirty="0">
                <a:latin typeface="Segoe UI"/>
                <a:cs typeface="Segoe UI"/>
              </a:rPr>
              <a:t>existing  utilities will have to be replaced with new utilities costing </a:t>
            </a:r>
            <a:r>
              <a:rPr sz="1100" spc="-15" dirty="0">
                <a:latin typeface="Trebuchet MS"/>
                <a:cs typeface="Trebuchet MS"/>
              </a:rPr>
              <a:t>`</a:t>
            </a:r>
            <a:r>
              <a:rPr sz="1100" spc="-15" dirty="0">
                <a:latin typeface="Segoe UI"/>
                <a:cs typeface="Segoe UI"/>
              </a:rPr>
              <a:t>2 </a:t>
            </a:r>
            <a:r>
              <a:rPr sz="1100" spc="-5" dirty="0">
                <a:latin typeface="Segoe UI"/>
                <a:cs typeface="Segoe UI"/>
              </a:rPr>
              <a:t>lakhs. The salvage  value </a:t>
            </a:r>
            <a:r>
              <a:rPr sz="1100" dirty="0">
                <a:latin typeface="Segoe UI"/>
                <a:cs typeface="Segoe UI"/>
              </a:rPr>
              <a:t>of </a:t>
            </a:r>
            <a:r>
              <a:rPr sz="1100" spc="-5" dirty="0">
                <a:latin typeface="Segoe UI"/>
                <a:cs typeface="Segoe UI"/>
              </a:rPr>
              <a:t>the </a:t>
            </a:r>
            <a:r>
              <a:rPr sz="1100" dirty="0">
                <a:latin typeface="Segoe UI"/>
                <a:cs typeface="Segoe UI"/>
              </a:rPr>
              <a:t>old </a:t>
            </a:r>
            <a:r>
              <a:rPr sz="1100" spc="-5" dirty="0">
                <a:latin typeface="Segoe UI"/>
                <a:cs typeface="Segoe UI"/>
              </a:rPr>
              <a:t>utilities will be </a:t>
            </a:r>
            <a:r>
              <a:rPr sz="1100" spc="-5" dirty="0">
                <a:latin typeface="Trebuchet MS"/>
                <a:cs typeface="Trebuchet MS"/>
              </a:rPr>
              <a:t>`</a:t>
            </a:r>
            <a:r>
              <a:rPr sz="1100" spc="-5" dirty="0">
                <a:latin typeface="Segoe UI"/>
                <a:cs typeface="Segoe UI"/>
              </a:rPr>
              <a:t>0.20 lakhs. The earnings after taxation </a:t>
            </a:r>
            <a:r>
              <a:rPr sz="1100" dirty="0">
                <a:latin typeface="Segoe UI"/>
                <a:cs typeface="Segoe UI"/>
              </a:rPr>
              <a:t>are  </a:t>
            </a:r>
            <a:r>
              <a:rPr sz="1100" spc="-5" dirty="0">
                <a:latin typeface="Segoe UI"/>
                <a:cs typeface="Segoe UI"/>
              </a:rPr>
              <a:t>expected to be:</a:t>
            </a:r>
            <a:endParaRPr sz="1100">
              <a:latin typeface="Segoe UI"/>
              <a:cs typeface="Segoe UI"/>
            </a:endParaRPr>
          </a:p>
        </p:txBody>
      </p:sp>
    </p:spTree>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txBox="1"/>
          <p:nvPr/>
        </p:nvSpPr>
        <p:spPr>
          <a:xfrm>
            <a:off x="1639316" y="734060"/>
            <a:ext cx="316865" cy="193675"/>
          </a:xfrm>
          <a:prstGeom prst="rect">
            <a:avLst/>
          </a:prstGeom>
        </p:spPr>
        <p:txBody>
          <a:bodyPr vert="horz" wrap="square" lIns="0" tIns="12700" rIns="0" bIns="0" rtlCol="0">
            <a:spAutoFit/>
          </a:bodyPr>
          <a:lstStyle/>
          <a:p>
            <a:pPr marL="12700">
              <a:lnSpc>
                <a:spcPct val="100000"/>
              </a:lnSpc>
              <a:spcBef>
                <a:spcPts val="100"/>
              </a:spcBef>
            </a:pPr>
            <a:r>
              <a:rPr sz="1100" b="1" spc="25" dirty="0">
                <a:solidFill>
                  <a:srgbClr val="FFFFFF"/>
                </a:solidFill>
                <a:latin typeface="Segoe UI"/>
                <a:cs typeface="Segoe UI"/>
              </a:rPr>
              <a:t>7</a:t>
            </a:r>
            <a:r>
              <a:rPr sz="1100" b="1" spc="10" dirty="0">
                <a:solidFill>
                  <a:srgbClr val="FFFFFF"/>
                </a:solidFill>
                <a:latin typeface="Segoe UI"/>
                <a:cs typeface="Segoe UI"/>
              </a:rPr>
              <a:t>.</a:t>
            </a:r>
            <a:r>
              <a:rPr sz="1100" b="1" spc="25" dirty="0">
                <a:solidFill>
                  <a:srgbClr val="FFFFFF"/>
                </a:solidFill>
                <a:latin typeface="Segoe UI"/>
                <a:cs typeface="Segoe UI"/>
              </a:rPr>
              <a:t>66</a:t>
            </a:r>
            <a:endParaRPr sz="1100">
              <a:latin typeface="Segoe UI"/>
              <a:cs typeface="Segoe UI"/>
            </a:endParaRPr>
          </a:p>
        </p:txBody>
      </p:sp>
      <p:sp>
        <p:nvSpPr>
          <p:cNvPr id="4" name="object 4"/>
          <p:cNvSpPr/>
          <p:nvPr/>
        </p:nvSpPr>
        <p:spPr>
          <a:xfrm>
            <a:off x="0" y="1187551"/>
            <a:ext cx="7086600" cy="7956550"/>
          </a:xfrm>
          <a:custGeom>
            <a:avLst/>
            <a:gdLst/>
            <a:ahLst/>
            <a:cxnLst/>
            <a:rect l="l" t="t" r="r" b="b"/>
            <a:pathLst>
              <a:path w="7086600" h="7956550">
                <a:moveTo>
                  <a:pt x="0" y="7956448"/>
                </a:moveTo>
                <a:lnTo>
                  <a:pt x="7086600" y="7956448"/>
                </a:lnTo>
                <a:lnTo>
                  <a:pt x="7086600" y="0"/>
                </a:lnTo>
                <a:lnTo>
                  <a:pt x="0" y="0"/>
                </a:lnTo>
                <a:lnTo>
                  <a:pt x="0" y="7956448"/>
                </a:lnTo>
                <a:close/>
              </a:path>
            </a:pathLst>
          </a:custGeom>
          <a:solidFill>
            <a:srgbClr val="B3C77E"/>
          </a:solidFill>
        </p:spPr>
        <p:txBody>
          <a:bodyPr wrap="square" lIns="0" tIns="0" rIns="0" bIns="0" rtlCol="0"/>
          <a:lstStyle/>
          <a:p>
            <a:endParaRPr/>
          </a:p>
        </p:txBody>
      </p:sp>
      <p:sp>
        <p:nvSpPr>
          <p:cNvPr id="5" name="object 5"/>
          <p:cNvSpPr/>
          <p:nvPr/>
        </p:nvSpPr>
        <p:spPr>
          <a:xfrm>
            <a:off x="1239093" y="3254989"/>
            <a:ext cx="1817370" cy="1742439"/>
          </a:xfrm>
          <a:custGeom>
            <a:avLst/>
            <a:gdLst/>
            <a:ahLst/>
            <a:cxnLst/>
            <a:rect l="l" t="t" r="r" b="b"/>
            <a:pathLst>
              <a:path w="1817370" h="1742439">
                <a:moveTo>
                  <a:pt x="1816747" y="0"/>
                </a:moveTo>
                <a:lnTo>
                  <a:pt x="0" y="0"/>
                </a:lnTo>
                <a:lnTo>
                  <a:pt x="0" y="1650644"/>
                </a:lnTo>
                <a:lnTo>
                  <a:pt x="7721" y="1686090"/>
                </a:lnTo>
                <a:lnTo>
                  <a:pt x="27050" y="1715427"/>
                </a:lnTo>
                <a:lnTo>
                  <a:pt x="56692" y="1734985"/>
                </a:lnTo>
                <a:lnTo>
                  <a:pt x="92760" y="1742313"/>
                </a:lnTo>
                <a:lnTo>
                  <a:pt x="1724621" y="1742313"/>
                </a:lnTo>
                <a:lnTo>
                  <a:pt x="1760702" y="1734985"/>
                </a:lnTo>
                <a:lnTo>
                  <a:pt x="1789683" y="1715427"/>
                </a:lnTo>
                <a:lnTo>
                  <a:pt x="1809661" y="1686090"/>
                </a:lnTo>
                <a:lnTo>
                  <a:pt x="1816747" y="1650644"/>
                </a:lnTo>
                <a:lnTo>
                  <a:pt x="1816747" y="0"/>
                </a:lnTo>
                <a:close/>
              </a:path>
            </a:pathLst>
          </a:custGeom>
          <a:solidFill>
            <a:srgbClr val="D7E4BD"/>
          </a:solidFill>
        </p:spPr>
        <p:txBody>
          <a:bodyPr wrap="square" lIns="0" tIns="0" rIns="0" bIns="0" rtlCol="0"/>
          <a:lstStyle/>
          <a:p>
            <a:endParaRPr/>
          </a:p>
        </p:txBody>
      </p:sp>
      <p:sp>
        <p:nvSpPr>
          <p:cNvPr id="6" name="object 6"/>
          <p:cNvSpPr/>
          <p:nvPr/>
        </p:nvSpPr>
        <p:spPr>
          <a:xfrm>
            <a:off x="1239093" y="2613310"/>
            <a:ext cx="1817370" cy="641985"/>
          </a:xfrm>
          <a:custGeom>
            <a:avLst/>
            <a:gdLst/>
            <a:ahLst/>
            <a:cxnLst/>
            <a:rect l="l" t="t" r="r" b="b"/>
            <a:pathLst>
              <a:path w="1817370" h="641985">
                <a:moveTo>
                  <a:pt x="1724621" y="0"/>
                </a:moveTo>
                <a:lnTo>
                  <a:pt x="92760" y="0"/>
                </a:lnTo>
                <a:lnTo>
                  <a:pt x="56692" y="7327"/>
                </a:lnTo>
                <a:lnTo>
                  <a:pt x="27050" y="26885"/>
                </a:lnTo>
                <a:lnTo>
                  <a:pt x="7721" y="56222"/>
                </a:lnTo>
                <a:lnTo>
                  <a:pt x="0" y="91668"/>
                </a:lnTo>
                <a:lnTo>
                  <a:pt x="0" y="641680"/>
                </a:lnTo>
                <a:lnTo>
                  <a:pt x="1816747" y="641680"/>
                </a:lnTo>
                <a:lnTo>
                  <a:pt x="1816747" y="91668"/>
                </a:lnTo>
                <a:lnTo>
                  <a:pt x="1809661" y="56222"/>
                </a:lnTo>
                <a:lnTo>
                  <a:pt x="1789683" y="26885"/>
                </a:lnTo>
                <a:lnTo>
                  <a:pt x="1760702" y="7327"/>
                </a:lnTo>
                <a:lnTo>
                  <a:pt x="1724621" y="0"/>
                </a:lnTo>
                <a:close/>
              </a:path>
            </a:pathLst>
          </a:custGeom>
          <a:solidFill>
            <a:srgbClr val="D7E4BD"/>
          </a:solidFill>
        </p:spPr>
        <p:txBody>
          <a:bodyPr wrap="square" lIns="0" tIns="0" rIns="0" bIns="0" rtlCol="0"/>
          <a:lstStyle/>
          <a:p>
            <a:endParaRPr/>
          </a:p>
        </p:txBody>
      </p:sp>
      <p:sp>
        <p:nvSpPr>
          <p:cNvPr id="7" name="object 7"/>
          <p:cNvSpPr/>
          <p:nvPr/>
        </p:nvSpPr>
        <p:spPr>
          <a:xfrm>
            <a:off x="1251978" y="2623697"/>
            <a:ext cx="1791335" cy="636270"/>
          </a:xfrm>
          <a:custGeom>
            <a:avLst/>
            <a:gdLst/>
            <a:ahLst/>
            <a:cxnLst/>
            <a:rect l="l" t="t" r="r" b="b"/>
            <a:pathLst>
              <a:path w="1791335" h="636270">
                <a:moveTo>
                  <a:pt x="1790979" y="636181"/>
                </a:moveTo>
                <a:lnTo>
                  <a:pt x="1790979" y="91058"/>
                </a:lnTo>
                <a:lnTo>
                  <a:pt x="1783892" y="55613"/>
                </a:lnTo>
                <a:lnTo>
                  <a:pt x="1764563" y="26885"/>
                </a:lnTo>
                <a:lnTo>
                  <a:pt x="1735569" y="7340"/>
                </a:lnTo>
                <a:lnTo>
                  <a:pt x="1700136" y="0"/>
                </a:lnTo>
                <a:lnTo>
                  <a:pt x="91478" y="0"/>
                </a:lnTo>
                <a:lnTo>
                  <a:pt x="56045" y="7340"/>
                </a:lnTo>
                <a:lnTo>
                  <a:pt x="27050" y="26885"/>
                </a:lnTo>
                <a:lnTo>
                  <a:pt x="7721" y="55613"/>
                </a:lnTo>
                <a:lnTo>
                  <a:pt x="0" y="91058"/>
                </a:lnTo>
                <a:lnTo>
                  <a:pt x="0" y="636181"/>
                </a:lnTo>
              </a:path>
            </a:pathLst>
          </a:custGeom>
          <a:ln w="116585">
            <a:solidFill>
              <a:srgbClr val="C3D69B"/>
            </a:solidFill>
          </a:ln>
        </p:spPr>
        <p:txBody>
          <a:bodyPr wrap="square" lIns="0" tIns="0" rIns="0" bIns="0" rtlCol="0"/>
          <a:lstStyle/>
          <a:p>
            <a:endParaRPr/>
          </a:p>
        </p:txBody>
      </p:sp>
      <p:sp>
        <p:nvSpPr>
          <p:cNvPr id="8" name="object 8"/>
          <p:cNvSpPr/>
          <p:nvPr/>
        </p:nvSpPr>
        <p:spPr>
          <a:xfrm>
            <a:off x="1251978" y="3259879"/>
            <a:ext cx="1791335" cy="1727200"/>
          </a:xfrm>
          <a:custGeom>
            <a:avLst/>
            <a:gdLst/>
            <a:ahLst/>
            <a:cxnLst/>
            <a:rect l="l" t="t" r="r" b="b"/>
            <a:pathLst>
              <a:path w="1791335" h="1727200">
                <a:moveTo>
                  <a:pt x="0" y="0"/>
                </a:moveTo>
                <a:lnTo>
                  <a:pt x="0" y="1635975"/>
                </a:lnTo>
                <a:lnTo>
                  <a:pt x="7721" y="1671421"/>
                </a:lnTo>
                <a:lnTo>
                  <a:pt x="27050" y="1700149"/>
                </a:lnTo>
                <a:lnTo>
                  <a:pt x="56045" y="1719707"/>
                </a:lnTo>
                <a:lnTo>
                  <a:pt x="91478" y="1727034"/>
                </a:lnTo>
                <a:lnTo>
                  <a:pt x="1700136" y="1727034"/>
                </a:lnTo>
                <a:lnTo>
                  <a:pt x="1735569" y="1719707"/>
                </a:lnTo>
                <a:lnTo>
                  <a:pt x="1764563" y="1700149"/>
                </a:lnTo>
                <a:lnTo>
                  <a:pt x="1783892" y="1671421"/>
                </a:lnTo>
                <a:lnTo>
                  <a:pt x="1790979" y="1635975"/>
                </a:lnTo>
                <a:lnTo>
                  <a:pt x="1790979" y="0"/>
                </a:lnTo>
              </a:path>
            </a:pathLst>
          </a:custGeom>
          <a:ln w="116585">
            <a:solidFill>
              <a:srgbClr val="C3D69B"/>
            </a:solidFill>
          </a:ln>
        </p:spPr>
        <p:txBody>
          <a:bodyPr wrap="square" lIns="0" tIns="0" rIns="0" bIns="0" rtlCol="0"/>
          <a:lstStyle/>
          <a:p>
            <a:endParaRPr/>
          </a:p>
        </p:txBody>
      </p:sp>
      <p:sp>
        <p:nvSpPr>
          <p:cNvPr id="9" name="object 9"/>
          <p:cNvSpPr/>
          <p:nvPr/>
        </p:nvSpPr>
        <p:spPr>
          <a:xfrm>
            <a:off x="1433004" y="4546295"/>
            <a:ext cx="316865" cy="214629"/>
          </a:xfrm>
          <a:custGeom>
            <a:avLst/>
            <a:gdLst/>
            <a:ahLst/>
            <a:cxnLst/>
            <a:rect l="l" t="t" r="r" b="b"/>
            <a:pathLst>
              <a:path w="316864" h="214629">
                <a:moveTo>
                  <a:pt x="316318" y="0"/>
                </a:moveTo>
                <a:lnTo>
                  <a:pt x="0" y="0"/>
                </a:lnTo>
                <a:lnTo>
                  <a:pt x="0" y="214502"/>
                </a:lnTo>
                <a:lnTo>
                  <a:pt x="316318" y="214502"/>
                </a:lnTo>
                <a:lnTo>
                  <a:pt x="316318" y="0"/>
                </a:lnTo>
                <a:close/>
              </a:path>
            </a:pathLst>
          </a:custGeom>
          <a:solidFill>
            <a:srgbClr val="C3D69B"/>
          </a:solidFill>
        </p:spPr>
        <p:txBody>
          <a:bodyPr wrap="square" lIns="0" tIns="0" rIns="0" bIns="0" rtlCol="0"/>
          <a:lstStyle/>
          <a:p>
            <a:endParaRPr/>
          </a:p>
        </p:txBody>
      </p:sp>
      <p:sp>
        <p:nvSpPr>
          <p:cNvPr id="10" name="object 10"/>
          <p:cNvSpPr/>
          <p:nvPr/>
        </p:nvSpPr>
        <p:spPr>
          <a:xfrm>
            <a:off x="1816328" y="4546295"/>
            <a:ext cx="299720" cy="214629"/>
          </a:xfrm>
          <a:custGeom>
            <a:avLst/>
            <a:gdLst/>
            <a:ahLst/>
            <a:cxnLst/>
            <a:rect l="l" t="t" r="r" b="b"/>
            <a:pathLst>
              <a:path w="299719" h="214629">
                <a:moveTo>
                  <a:pt x="299567" y="0"/>
                </a:moveTo>
                <a:lnTo>
                  <a:pt x="0" y="0"/>
                </a:lnTo>
                <a:lnTo>
                  <a:pt x="0" y="214502"/>
                </a:lnTo>
                <a:lnTo>
                  <a:pt x="299567" y="214502"/>
                </a:lnTo>
                <a:lnTo>
                  <a:pt x="299567" y="0"/>
                </a:lnTo>
                <a:close/>
              </a:path>
            </a:pathLst>
          </a:custGeom>
          <a:solidFill>
            <a:srgbClr val="C3D69B"/>
          </a:solidFill>
        </p:spPr>
        <p:txBody>
          <a:bodyPr wrap="square" lIns="0" tIns="0" rIns="0" bIns="0" rtlCol="0"/>
          <a:lstStyle/>
          <a:p>
            <a:endParaRPr/>
          </a:p>
        </p:txBody>
      </p:sp>
      <p:sp>
        <p:nvSpPr>
          <p:cNvPr id="11" name="object 11"/>
          <p:cNvSpPr/>
          <p:nvPr/>
        </p:nvSpPr>
        <p:spPr>
          <a:xfrm>
            <a:off x="1816328" y="4001173"/>
            <a:ext cx="299720" cy="214629"/>
          </a:xfrm>
          <a:custGeom>
            <a:avLst/>
            <a:gdLst/>
            <a:ahLst/>
            <a:cxnLst/>
            <a:rect l="l" t="t" r="r" b="b"/>
            <a:pathLst>
              <a:path w="299719" h="214629">
                <a:moveTo>
                  <a:pt x="299567" y="0"/>
                </a:moveTo>
                <a:lnTo>
                  <a:pt x="0" y="0"/>
                </a:lnTo>
                <a:lnTo>
                  <a:pt x="0" y="214502"/>
                </a:lnTo>
                <a:lnTo>
                  <a:pt x="299567" y="214502"/>
                </a:lnTo>
                <a:lnTo>
                  <a:pt x="299567" y="0"/>
                </a:lnTo>
                <a:close/>
              </a:path>
            </a:pathLst>
          </a:custGeom>
          <a:solidFill>
            <a:srgbClr val="C3D69B"/>
          </a:solidFill>
        </p:spPr>
        <p:txBody>
          <a:bodyPr wrap="square" lIns="0" tIns="0" rIns="0" bIns="0" rtlCol="0"/>
          <a:lstStyle/>
          <a:p>
            <a:endParaRPr/>
          </a:p>
        </p:txBody>
      </p:sp>
      <p:sp>
        <p:nvSpPr>
          <p:cNvPr id="12" name="object 12"/>
          <p:cNvSpPr/>
          <p:nvPr/>
        </p:nvSpPr>
        <p:spPr>
          <a:xfrm>
            <a:off x="1816328" y="3736556"/>
            <a:ext cx="299720" cy="198120"/>
          </a:xfrm>
          <a:custGeom>
            <a:avLst/>
            <a:gdLst/>
            <a:ahLst/>
            <a:cxnLst/>
            <a:rect l="l" t="t" r="r" b="b"/>
            <a:pathLst>
              <a:path w="299719" h="198120">
                <a:moveTo>
                  <a:pt x="299567" y="0"/>
                </a:moveTo>
                <a:lnTo>
                  <a:pt x="0" y="0"/>
                </a:lnTo>
                <a:lnTo>
                  <a:pt x="0" y="198005"/>
                </a:lnTo>
                <a:lnTo>
                  <a:pt x="299567" y="198005"/>
                </a:lnTo>
                <a:lnTo>
                  <a:pt x="299567" y="0"/>
                </a:lnTo>
                <a:close/>
              </a:path>
            </a:pathLst>
          </a:custGeom>
          <a:solidFill>
            <a:srgbClr val="C3D69B"/>
          </a:solidFill>
        </p:spPr>
        <p:txBody>
          <a:bodyPr wrap="square" lIns="0" tIns="0" rIns="0" bIns="0" rtlCol="0"/>
          <a:lstStyle/>
          <a:p>
            <a:endParaRPr/>
          </a:p>
        </p:txBody>
      </p:sp>
      <p:sp>
        <p:nvSpPr>
          <p:cNvPr id="13" name="object 13"/>
          <p:cNvSpPr/>
          <p:nvPr/>
        </p:nvSpPr>
        <p:spPr>
          <a:xfrm>
            <a:off x="2182253" y="4546295"/>
            <a:ext cx="299720" cy="214629"/>
          </a:xfrm>
          <a:custGeom>
            <a:avLst/>
            <a:gdLst/>
            <a:ahLst/>
            <a:cxnLst/>
            <a:rect l="l" t="t" r="r" b="b"/>
            <a:pathLst>
              <a:path w="299719" h="214629">
                <a:moveTo>
                  <a:pt x="299567" y="0"/>
                </a:moveTo>
                <a:lnTo>
                  <a:pt x="0" y="0"/>
                </a:lnTo>
                <a:lnTo>
                  <a:pt x="0" y="214502"/>
                </a:lnTo>
                <a:lnTo>
                  <a:pt x="299567" y="214502"/>
                </a:lnTo>
                <a:lnTo>
                  <a:pt x="299567" y="0"/>
                </a:lnTo>
                <a:close/>
              </a:path>
            </a:pathLst>
          </a:custGeom>
          <a:solidFill>
            <a:srgbClr val="C3D69B"/>
          </a:solidFill>
        </p:spPr>
        <p:txBody>
          <a:bodyPr wrap="square" lIns="0" tIns="0" rIns="0" bIns="0" rtlCol="0"/>
          <a:lstStyle/>
          <a:p>
            <a:endParaRPr/>
          </a:p>
        </p:txBody>
      </p:sp>
      <p:sp>
        <p:nvSpPr>
          <p:cNvPr id="14" name="object 14"/>
          <p:cNvSpPr/>
          <p:nvPr/>
        </p:nvSpPr>
        <p:spPr>
          <a:xfrm>
            <a:off x="2182253" y="4001173"/>
            <a:ext cx="299720" cy="214629"/>
          </a:xfrm>
          <a:custGeom>
            <a:avLst/>
            <a:gdLst/>
            <a:ahLst/>
            <a:cxnLst/>
            <a:rect l="l" t="t" r="r" b="b"/>
            <a:pathLst>
              <a:path w="299719" h="214629">
                <a:moveTo>
                  <a:pt x="299567" y="0"/>
                </a:moveTo>
                <a:lnTo>
                  <a:pt x="0" y="0"/>
                </a:lnTo>
                <a:lnTo>
                  <a:pt x="0" y="214502"/>
                </a:lnTo>
                <a:lnTo>
                  <a:pt x="299567" y="214502"/>
                </a:lnTo>
                <a:lnTo>
                  <a:pt x="299567" y="0"/>
                </a:lnTo>
                <a:close/>
              </a:path>
            </a:pathLst>
          </a:custGeom>
          <a:solidFill>
            <a:srgbClr val="C3D69B"/>
          </a:solidFill>
        </p:spPr>
        <p:txBody>
          <a:bodyPr wrap="square" lIns="0" tIns="0" rIns="0" bIns="0" rtlCol="0"/>
          <a:lstStyle/>
          <a:p>
            <a:endParaRPr/>
          </a:p>
        </p:txBody>
      </p:sp>
      <p:sp>
        <p:nvSpPr>
          <p:cNvPr id="15" name="object 15"/>
          <p:cNvSpPr/>
          <p:nvPr/>
        </p:nvSpPr>
        <p:spPr>
          <a:xfrm>
            <a:off x="2182253" y="3736556"/>
            <a:ext cx="299720" cy="198120"/>
          </a:xfrm>
          <a:custGeom>
            <a:avLst/>
            <a:gdLst/>
            <a:ahLst/>
            <a:cxnLst/>
            <a:rect l="l" t="t" r="r" b="b"/>
            <a:pathLst>
              <a:path w="299719" h="198120">
                <a:moveTo>
                  <a:pt x="299567" y="0"/>
                </a:moveTo>
                <a:lnTo>
                  <a:pt x="0" y="0"/>
                </a:lnTo>
                <a:lnTo>
                  <a:pt x="0" y="198005"/>
                </a:lnTo>
                <a:lnTo>
                  <a:pt x="299567" y="198005"/>
                </a:lnTo>
                <a:lnTo>
                  <a:pt x="299567" y="0"/>
                </a:lnTo>
                <a:close/>
              </a:path>
            </a:pathLst>
          </a:custGeom>
          <a:solidFill>
            <a:srgbClr val="C3D69B"/>
          </a:solidFill>
        </p:spPr>
        <p:txBody>
          <a:bodyPr wrap="square" lIns="0" tIns="0" rIns="0" bIns="0" rtlCol="0"/>
          <a:lstStyle/>
          <a:p>
            <a:endParaRPr/>
          </a:p>
        </p:txBody>
      </p:sp>
      <p:sp>
        <p:nvSpPr>
          <p:cNvPr id="16" name="object 16"/>
          <p:cNvSpPr/>
          <p:nvPr/>
        </p:nvSpPr>
        <p:spPr>
          <a:xfrm>
            <a:off x="2548826" y="4546295"/>
            <a:ext cx="299720" cy="214629"/>
          </a:xfrm>
          <a:custGeom>
            <a:avLst/>
            <a:gdLst/>
            <a:ahLst/>
            <a:cxnLst/>
            <a:rect l="l" t="t" r="r" b="b"/>
            <a:pathLst>
              <a:path w="299719" h="214629">
                <a:moveTo>
                  <a:pt x="299567" y="0"/>
                </a:moveTo>
                <a:lnTo>
                  <a:pt x="0" y="0"/>
                </a:lnTo>
                <a:lnTo>
                  <a:pt x="0" y="214502"/>
                </a:lnTo>
                <a:lnTo>
                  <a:pt x="299567" y="214502"/>
                </a:lnTo>
                <a:lnTo>
                  <a:pt x="299567" y="0"/>
                </a:lnTo>
                <a:close/>
              </a:path>
            </a:pathLst>
          </a:custGeom>
          <a:solidFill>
            <a:srgbClr val="C3D69B"/>
          </a:solidFill>
        </p:spPr>
        <p:txBody>
          <a:bodyPr wrap="square" lIns="0" tIns="0" rIns="0" bIns="0" rtlCol="0"/>
          <a:lstStyle/>
          <a:p>
            <a:endParaRPr/>
          </a:p>
        </p:txBody>
      </p:sp>
      <p:sp>
        <p:nvSpPr>
          <p:cNvPr id="17" name="object 17"/>
          <p:cNvSpPr/>
          <p:nvPr/>
        </p:nvSpPr>
        <p:spPr>
          <a:xfrm>
            <a:off x="2548826" y="4001173"/>
            <a:ext cx="299720" cy="214629"/>
          </a:xfrm>
          <a:custGeom>
            <a:avLst/>
            <a:gdLst/>
            <a:ahLst/>
            <a:cxnLst/>
            <a:rect l="l" t="t" r="r" b="b"/>
            <a:pathLst>
              <a:path w="299719" h="214629">
                <a:moveTo>
                  <a:pt x="299567" y="0"/>
                </a:moveTo>
                <a:lnTo>
                  <a:pt x="0" y="0"/>
                </a:lnTo>
                <a:lnTo>
                  <a:pt x="0" y="214502"/>
                </a:lnTo>
                <a:lnTo>
                  <a:pt x="299567" y="214502"/>
                </a:lnTo>
                <a:lnTo>
                  <a:pt x="299567" y="0"/>
                </a:lnTo>
                <a:close/>
              </a:path>
            </a:pathLst>
          </a:custGeom>
          <a:solidFill>
            <a:srgbClr val="C3D69B"/>
          </a:solidFill>
        </p:spPr>
        <p:txBody>
          <a:bodyPr wrap="square" lIns="0" tIns="0" rIns="0" bIns="0" rtlCol="0"/>
          <a:lstStyle/>
          <a:p>
            <a:endParaRPr/>
          </a:p>
        </p:txBody>
      </p:sp>
      <p:sp>
        <p:nvSpPr>
          <p:cNvPr id="18" name="object 18"/>
          <p:cNvSpPr/>
          <p:nvPr/>
        </p:nvSpPr>
        <p:spPr>
          <a:xfrm>
            <a:off x="2548826" y="3736556"/>
            <a:ext cx="299720" cy="198120"/>
          </a:xfrm>
          <a:custGeom>
            <a:avLst/>
            <a:gdLst/>
            <a:ahLst/>
            <a:cxnLst/>
            <a:rect l="l" t="t" r="r" b="b"/>
            <a:pathLst>
              <a:path w="299719" h="198120">
                <a:moveTo>
                  <a:pt x="299567" y="0"/>
                </a:moveTo>
                <a:lnTo>
                  <a:pt x="0" y="0"/>
                </a:lnTo>
                <a:lnTo>
                  <a:pt x="0" y="198005"/>
                </a:lnTo>
                <a:lnTo>
                  <a:pt x="299567" y="198005"/>
                </a:lnTo>
                <a:lnTo>
                  <a:pt x="299567" y="0"/>
                </a:lnTo>
                <a:close/>
              </a:path>
            </a:pathLst>
          </a:custGeom>
          <a:solidFill>
            <a:srgbClr val="C3D69B"/>
          </a:solidFill>
        </p:spPr>
        <p:txBody>
          <a:bodyPr wrap="square" lIns="0" tIns="0" rIns="0" bIns="0" rtlCol="0"/>
          <a:lstStyle/>
          <a:p>
            <a:endParaRPr/>
          </a:p>
        </p:txBody>
      </p:sp>
      <p:sp>
        <p:nvSpPr>
          <p:cNvPr id="19" name="object 19"/>
          <p:cNvSpPr/>
          <p:nvPr/>
        </p:nvSpPr>
        <p:spPr>
          <a:xfrm>
            <a:off x="3138309" y="4800600"/>
            <a:ext cx="2896235" cy="680720"/>
          </a:xfrm>
          <a:custGeom>
            <a:avLst/>
            <a:gdLst/>
            <a:ahLst/>
            <a:cxnLst/>
            <a:rect l="l" t="t" r="r" b="b"/>
            <a:pathLst>
              <a:path w="2896235" h="680720">
                <a:moveTo>
                  <a:pt x="0" y="680719"/>
                </a:moveTo>
                <a:lnTo>
                  <a:pt x="2895854" y="680719"/>
                </a:lnTo>
                <a:lnTo>
                  <a:pt x="2895854" y="0"/>
                </a:lnTo>
                <a:lnTo>
                  <a:pt x="0" y="0"/>
                </a:lnTo>
                <a:lnTo>
                  <a:pt x="0" y="680719"/>
                </a:lnTo>
                <a:close/>
              </a:path>
            </a:pathLst>
          </a:custGeom>
          <a:solidFill>
            <a:srgbClr val="C3D69B"/>
          </a:solidFill>
        </p:spPr>
        <p:txBody>
          <a:bodyPr wrap="square" lIns="0" tIns="0" rIns="0" bIns="0" rtlCol="0"/>
          <a:lstStyle/>
          <a:p>
            <a:endParaRPr/>
          </a:p>
        </p:txBody>
      </p:sp>
      <p:sp>
        <p:nvSpPr>
          <p:cNvPr id="20" name="object 20"/>
          <p:cNvSpPr/>
          <p:nvPr/>
        </p:nvSpPr>
        <p:spPr>
          <a:xfrm>
            <a:off x="3138309" y="4057650"/>
            <a:ext cx="249554" cy="742950"/>
          </a:xfrm>
          <a:custGeom>
            <a:avLst/>
            <a:gdLst/>
            <a:ahLst/>
            <a:cxnLst/>
            <a:rect l="l" t="t" r="r" b="b"/>
            <a:pathLst>
              <a:path w="249554" h="742950">
                <a:moveTo>
                  <a:pt x="0" y="742950"/>
                </a:moveTo>
                <a:lnTo>
                  <a:pt x="249313" y="742950"/>
                </a:lnTo>
                <a:lnTo>
                  <a:pt x="249313" y="0"/>
                </a:lnTo>
                <a:lnTo>
                  <a:pt x="0" y="0"/>
                </a:lnTo>
                <a:lnTo>
                  <a:pt x="0" y="742950"/>
                </a:lnTo>
                <a:close/>
              </a:path>
            </a:pathLst>
          </a:custGeom>
          <a:solidFill>
            <a:srgbClr val="C3D69B"/>
          </a:solidFill>
        </p:spPr>
        <p:txBody>
          <a:bodyPr wrap="square" lIns="0" tIns="0" rIns="0" bIns="0" rtlCol="0"/>
          <a:lstStyle/>
          <a:p>
            <a:endParaRPr/>
          </a:p>
        </p:txBody>
      </p:sp>
      <p:sp>
        <p:nvSpPr>
          <p:cNvPr id="21" name="object 21"/>
          <p:cNvSpPr/>
          <p:nvPr/>
        </p:nvSpPr>
        <p:spPr>
          <a:xfrm>
            <a:off x="3138309" y="3870959"/>
            <a:ext cx="827405" cy="186690"/>
          </a:xfrm>
          <a:custGeom>
            <a:avLst/>
            <a:gdLst/>
            <a:ahLst/>
            <a:cxnLst/>
            <a:rect l="l" t="t" r="r" b="b"/>
            <a:pathLst>
              <a:path w="827404" h="186689">
                <a:moveTo>
                  <a:pt x="0" y="186690"/>
                </a:moveTo>
                <a:lnTo>
                  <a:pt x="827201" y="186690"/>
                </a:lnTo>
                <a:lnTo>
                  <a:pt x="827201" y="0"/>
                </a:lnTo>
                <a:lnTo>
                  <a:pt x="0" y="0"/>
                </a:lnTo>
                <a:lnTo>
                  <a:pt x="0" y="186690"/>
                </a:lnTo>
                <a:close/>
              </a:path>
            </a:pathLst>
          </a:custGeom>
          <a:solidFill>
            <a:srgbClr val="C3D69B"/>
          </a:solidFill>
        </p:spPr>
        <p:txBody>
          <a:bodyPr wrap="square" lIns="0" tIns="0" rIns="0" bIns="0" rtlCol="0"/>
          <a:lstStyle/>
          <a:p>
            <a:endParaRPr/>
          </a:p>
        </p:txBody>
      </p:sp>
      <p:sp>
        <p:nvSpPr>
          <p:cNvPr id="22" name="object 22"/>
          <p:cNvSpPr/>
          <p:nvPr/>
        </p:nvSpPr>
        <p:spPr>
          <a:xfrm>
            <a:off x="3965511" y="3870998"/>
            <a:ext cx="2068830" cy="930275"/>
          </a:xfrm>
          <a:custGeom>
            <a:avLst/>
            <a:gdLst/>
            <a:ahLst/>
            <a:cxnLst/>
            <a:rect l="l" t="t" r="r" b="b"/>
            <a:pathLst>
              <a:path w="2068829" h="930275">
                <a:moveTo>
                  <a:pt x="2068652" y="0"/>
                </a:moveTo>
                <a:lnTo>
                  <a:pt x="0" y="0"/>
                </a:lnTo>
                <a:lnTo>
                  <a:pt x="0" y="930135"/>
                </a:lnTo>
                <a:lnTo>
                  <a:pt x="2068652" y="930135"/>
                </a:lnTo>
                <a:lnTo>
                  <a:pt x="2068652" y="0"/>
                </a:lnTo>
                <a:close/>
              </a:path>
            </a:pathLst>
          </a:custGeom>
          <a:solidFill>
            <a:srgbClr val="C3D69B"/>
          </a:solidFill>
        </p:spPr>
        <p:txBody>
          <a:bodyPr wrap="square" lIns="0" tIns="0" rIns="0" bIns="0" rtlCol="0"/>
          <a:lstStyle/>
          <a:p>
            <a:endParaRPr/>
          </a:p>
        </p:txBody>
      </p:sp>
      <p:sp>
        <p:nvSpPr>
          <p:cNvPr id="23" name="object 23"/>
          <p:cNvSpPr/>
          <p:nvPr/>
        </p:nvSpPr>
        <p:spPr>
          <a:xfrm>
            <a:off x="3138304" y="3515328"/>
            <a:ext cx="2896235" cy="307340"/>
          </a:xfrm>
          <a:custGeom>
            <a:avLst/>
            <a:gdLst/>
            <a:ahLst/>
            <a:cxnLst/>
            <a:rect l="l" t="t" r="r" b="b"/>
            <a:pathLst>
              <a:path w="2896235" h="307339">
                <a:moveTo>
                  <a:pt x="2895854" y="0"/>
                </a:moveTo>
                <a:lnTo>
                  <a:pt x="0" y="0"/>
                </a:lnTo>
                <a:lnTo>
                  <a:pt x="0" y="306781"/>
                </a:lnTo>
                <a:lnTo>
                  <a:pt x="2895854" y="306781"/>
                </a:lnTo>
                <a:lnTo>
                  <a:pt x="2895854" y="218173"/>
                </a:lnTo>
                <a:lnTo>
                  <a:pt x="2323122" y="218173"/>
                </a:lnTo>
                <a:lnTo>
                  <a:pt x="2300579" y="213893"/>
                </a:lnTo>
                <a:lnTo>
                  <a:pt x="2281250" y="201053"/>
                </a:lnTo>
                <a:lnTo>
                  <a:pt x="2269007" y="182727"/>
                </a:lnTo>
                <a:lnTo>
                  <a:pt x="2263851" y="159499"/>
                </a:lnTo>
                <a:lnTo>
                  <a:pt x="2269007" y="136893"/>
                </a:lnTo>
                <a:lnTo>
                  <a:pt x="2281250" y="117944"/>
                </a:lnTo>
                <a:lnTo>
                  <a:pt x="2300579" y="105727"/>
                </a:lnTo>
                <a:lnTo>
                  <a:pt x="2323122" y="100838"/>
                </a:lnTo>
                <a:lnTo>
                  <a:pt x="2895854" y="100838"/>
                </a:lnTo>
                <a:lnTo>
                  <a:pt x="2895854" y="0"/>
                </a:lnTo>
                <a:close/>
              </a:path>
              <a:path w="2896235" h="307339">
                <a:moveTo>
                  <a:pt x="2490622" y="100838"/>
                </a:moveTo>
                <a:lnTo>
                  <a:pt x="2323122" y="100838"/>
                </a:lnTo>
                <a:lnTo>
                  <a:pt x="2346312" y="105727"/>
                </a:lnTo>
                <a:lnTo>
                  <a:pt x="2365006" y="117944"/>
                </a:lnTo>
                <a:lnTo>
                  <a:pt x="2377884" y="136893"/>
                </a:lnTo>
                <a:lnTo>
                  <a:pt x="2382393" y="159499"/>
                </a:lnTo>
                <a:lnTo>
                  <a:pt x="2377884" y="182727"/>
                </a:lnTo>
                <a:lnTo>
                  <a:pt x="2365006" y="201053"/>
                </a:lnTo>
                <a:lnTo>
                  <a:pt x="2346312" y="213893"/>
                </a:lnTo>
                <a:lnTo>
                  <a:pt x="2323122" y="218173"/>
                </a:lnTo>
                <a:lnTo>
                  <a:pt x="2490622" y="218173"/>
                </a:lnTo>
                <a:lnTo>
                  <a:pt x="2467432" y="213893"/>
                </a:lnTo>
                <a:lnTo>
                  <a:pt x="2448750" y="201053"/>
                </a:lnTo>
                <a:lnTo>
                  <a:pt x="2436507" y="182727"/>
                </a:lnTo>
                <a:lnTo>
                  <a:pt x="2431351" y="159499"/>
                </a:lnTo>
                <a:lnTo>
                  <a:pt x="2436507" y="136893"/>
                </a:lnTo>
                <a:lnTo>
                  <a:pt x="2448750" y="117944"/>
                </a:lnTo>
                <a:lnTo>
                  <a:pt x="2467432" y="105727"/>
                </a:lnTo>
                <a:lnTo>
                  <a:pt x="2490622" y="100838"/>
                </a:lnTo>
                <a:close/>
              </a:path>
              <a:path w="2896235" h="307339">
                <a:moveTo>
                  <a:pt x="2651683" y="100838"/>
                </a:moveTo>
                <a:lnTo>
                  <a:pt x="2490622" y="100838"/>
                </a:lnTo>
                <a:lnTo>
                  <a:pt x="2513177" y="105727"/>
                </a:lnTo>
                <a:lnTo>
                  <a:pt x="2532507" y="117944"/>
                </a:lnTo>
                <a:lnTo>
                  <a:pt x="2544749" y="136893"/>
                </a:lnTo>
                <a:lnTo>
                  <a:pt x="2549258" y="159499"/>
                </a:lnTo>
                <a:lnTo>
                  <a:pt x="2544749" y="182727"/>
                </a:lnTo>
                <a:lnTo>
                  <a:pt x="2532507" y="201053"/>
                </a:lnTo>
                <a:lnTo>
                  <a:pt x="2513177" y="213893"/>
                </a:lnTo>
                <a:lnTo>
                  <a:pt x="2490622" y="218173"/>
                </a:lnTo>
                <a:lnTo>
                  <a:pt x="2651683" y="218173"/>
                </a:lnTo>
                <a:lnTo>
                  <a:pt x="2628493" y="213893"/>
                </a:lnTo>
                <a:lnTo>
                  <a:pt x="2609811" y="201053"/>
                </a:lnTo>
                <a:lnTo>
                  <a:pt x="2596921" y="182727"/>
                </a:lnTo>
                <a:lnTo>
                  <a:pt x="2592412" y="159499"/>
                </a:lnTo>
                <a:lnTo>
                  <a:pt x="2596921" y="136893"/>
                </a:lnTo>
                <a:lnTo>
                  <a:pt x="2609811" y="117944"/>
                </a:lnTo>
                <a:lnTo>
                  <a:pt x="2628493" y="105727"/>
                </a:lnTo>
                <a:lnTo>
                  <a:pt x="2651683" y="100838"/>
                </a:lnTo>
                <a:close/>
              </a:path>
              <a:path w="2896235" h="307339">
                <a:moveTo>
                  <a:pt x="2895854" y="100838"/>
                </a:moveTo>
                <a:lnTo>
                  <a:pt x="2651683" y="100838"/>
                </a:lnTo>
                <a:lnTo>
                  <a:pt x="2674874" y="105727"/>
                </a:lnTo>
                <a:lnTo>
                  <a:pt x="2693568" y="117944"/>
                </a:lnTo>
                <a:lnTo>
                  <a:pt x="2705798" y="136893"/>
                </a:lnTo>
                <a:lnTo>
                  <a:pt x="2710954" y="159499"/>
                </a:lnTo>
                <a:lnTo>
                  <a:pt x="2705798" y="182727"/>
                </a:lnTo>
                <a:lnTo>
                  <a:pt x="2693568" y="201053"/>
                </a:lnTo>
                <a:lnTo>
                  <a:pt x="2674874" y="213893"/>
                </a:lnTo>
                <a:lnTo>
                  <a:pt x="2651683" y="218173"/>
                </a:lnTo>
                <a:lnTo>
                  <a:pt x="2895854" y="218173"/>
                </a:lnTo>
                <a:lnTo>
                  <a:pt x="2895854" y="100838"/>
                </a:lnTo>
                <a:close/>
              </a:path>
            </a:pathLst>
          </a:custGeom>
          <a:solidFill>
            <a:srgbClr val="D7E4BD"/>
          </a:solidFill>
        </p:spPr>
        <p:txBody>
          <a:bodyPr wrap="square" lIns="0" tIns="0" rIns="0" bIns="0" rtlCol="0"/>
          <a:lstStyle/>
          <a:p>
            <a:endParaRPr/>
          </a:p>
        </p:txBody>
      </p:sp>
      <p:sp>
        <p:nvSpPr>
          <p:cNvPr id="24" name="object 24"/>
          <p:cNvSpPr/>
          <p:nvPr/>
        </p:nvSpPr>
        <p:spPr>
          <a:xfrm>
            <a:off x="3387623" y="4057396"/>
            <a:ext cx="578485" cy="744220"/>
          </a:xfrm>
          <a:custGeom>
            <a:avLst/>
            <a:gdLst/>
            <a:ahLst/>
            <a:cxnLst/>
            <a:rect l="l" t="t" r="r" b="b"/>
            <a:pathLst>
              <a:path w="578485" h="744220">
                <a:moveTo>
                  <a:pt x="0" y="0"/>
                </a:moveTo>
                <a:lnTo>
                  <a:pt x="577888" y="0"/>
                </a:lnTo>
                <a:lnTo>
                  <a:pt x="577888" y="743737"/>
                </a:lnTo>
                <a:lnTo>
                  <a:pt x="0" y="743737"/>
                </a:lnTo>
                <a:lnTo>
                  <a:pt x="0" y="0"/>
                </a:lnTo>
                <a:close/>
              </a:path>
            </a:pathLst>
          </a:custGeom>
          <a:solidFill>
            <a:srgbClr val="D7E4BD"/>
          </a:solidFill>
        </p:spPr>
        <p:txBody>
          <a:bodyPr wrap="square" lIns="0" tIns="0" rIns="0" bIns="0" rtlCol="0"/>
          <a:lstStyle/>
          <a:p>
            <a:endParaRPr/>
          </a:p>
        </p:txBody>
      </p:sp>
      <p:sp>
        <p:nvSpPr>
          <p:cNvPr id="25" name="object 25"/>
          <p:cNvSpPr/>
          <p:nvPr/>
        </p:nvSpPr>
        <p:spPr>
          <a:xfrm>
            <a:off x="3148609" y="3523877"/>
            <a:ext cx="2875280" cy="1949450"/>
          </a:xfrm>
          <a:custGeom>
            <a:avLst/>
            <a:gdLst/>
            <a:ahLst/>
            <a:cxnLst/>
            <a:rect l="l" t="t" r="r" b="b"/>
            <a:pathLst>
              <a:path w="2875279" h="1949450">
                <a:moveTo>
                  <a:pt x="2875241" y="303733"/>
                </a:moveTo>
                <a:lnTo>
                  <a:pt x="2875241" y="1948878"/>
                </a:lnTo>
                <a:lnTo>
                  <a:pt x="0" y="1948878"/>
                </a:lnTo>
                <a:lnTo>
                  <a:pt x="0" y="303733"/>
                </a:lnTo>
                <a:lnTo>
                  <a:pt x="0" y="0"/>
                </a:lnTo>
                <a:lnTo>
                  <a:pt x="2875241" y="0"/>
                </a:lnTo>
                <a:lnTo>
                  <a:pt x="2875241" y="303733"/>
                </a:lnTo>
                <a:close/>
              </a:path>
            </a:pathLst>
          </a:custGeom>
          <a:ln w="91186">
            <a:solidFill>
              <a:srgbClr val="B3C77E"/>
            </a:solidFill>
          </a:ln>
        </p:spPr>
        <p:txBody>
          <a:bodyPr wrap="square" lIns="0" tIns="0" rIns="0" bIns="0" rtlCol="0"/>
          <a:lstStyle/>
          <a:p>
            <a:endParaRPr/>
          </a:p>
        </p:txBody>
      </p:sp>
      <p:sp>
        <p:nvSpPr>
          <p:cNvPr id="26" name="object 26"/>
          <p:cNvSpPr/>
          <p:nvPr/>
        </p:nvSpPr>
        <p:spPr>
          <a:xfrm>
            <a:off x="3148609" y="3827610"/>
            <a:ext cx="2875280" cy="0"/>
          </a:xfrm>
          <a:custGeom>
            <a:avLst/>
            <a:gdLst/>
            <a:ahLst/>
            <a:cxnLst/>
            <a:rect l="l" t="t" r="r" b="b"/>
            <a:pathLst>
              <a:path w="2875279">
                <a:moveTo>
                  <a:pt x="0" y="0"/>
                </a:moveTo>
                <a:lnTo>
                  <a:pt x="2875241" y="0"/>
                </a:lnTo>
              </a:path>
            </a:pathLst>
          </a:custGeom>
          <a:ln w="91186">
            <a:solidFill>
              <a:srgbClr val="B3C77E"/>
            </a:solidFill>
          </a:ln>
        </p:spPr>
        <p:txBody>
          <a:bodyPr wrap="square" lIns="0" tIns="0" rIns="0" bIns="0" rtlCol="0"/>
          <a:lstStyle/>
          <a:p>
            <a:endParaRPr/>
          </a:p>
        </p:txBody>
      </p:sp>
      <p:sp>
        <p:nvSpPr>
          <p:cNvPr id="27" name="object 27"/>
          <p:cNvSpPr/>
          <p:nvPr/>
        </p:nvSpPr>
        <p:spPr>
          <a:xfrm>
            <a:off x="4237375" y="4065338"/>
            <a:ext cx="1584960" cy="0"/>
          </a:xfrm>
          <a:custGeom>
            <a:avLst/>
            <a:gdLst/>
            <a:ahLst/>
            <a:cxnLst/>
            <a:rect l="l" t="t" r="r" b="b"/>
            <a:pathLst>
              <a:path w="1584960">
                <a:moveTo>
                  <a:pt x="0" y="0"/>
                </a:moveTo>
                <a:lnTo>
                  <a:pt x="1584833" y="0"/>
                </a:lnTo>
              </a:path>
            </a:pathLst>
          </a:custGeom>
          <a:ln w="91186">
            <a:solidFill>
              <a:srgbClr val="D7E4BD"/>
            </a:solidFill>
          </a:ln>
        </p:spPr>
        <p:txBody>
          <a:bodyPr wrap="square" lIns="0" tIns="0" rIns="0" bIns="0" rtlCol="0"/>
          <a:lstStyle/>
          <a:p>
            <a:endParaRPr/>
          </a:p>
        </p:txBody>
      </p:sp>
      <p:sp>
        <p:nvSpPr>
          <p:cNvPr id="28" name="object 28"/>
          <p:cNvSpPr/>
          <p:nvPr/>
        </p:nvSpPr>
        <p:spPr>
          <a:xfrm>
            <a:off x="4237375" y="4235226"/>
            <a:ext cx="1584960" cy="0"/>
          </a:xfrm>
          <a:custGeom>
            <a:avLst/>
            <a:gdLst/>
            <a:ahLst/>
            <a:cxnLst/>
            <a:rect l="l" t="t" r="r" b="b"/>
            <a:pathLst>
              <a:path w="1584960">
                <a:moveTo>
                  <a:pt x="0" y="0"/>
                </a:moveTo>
                <a:lnTo>
                  <a:pt x="1584833" y="0"/>
                </a:lnTo>
              </a:path>
            </a:pathLst>
          </a:custGeom>
          <a:ln w="91186">
            <a:solidFill>
              <a:srgbClr val="D7E4BD"/>
            </a:solidFill>
          </a:ln>
        </p:spPr>
        <p:txBody>
          <a:bodyPr wrap="square" lIns="0" tIns="0" rIns="0" bIns="0" rtlCol="0"/>
          <a:lstStyle/>
          <a:p>
            <a:endParaRPr/>
          </a:p>
        </p:txBody>
      </p:sp>
      <p:sp>
        <p:nvSpPr>
          <p:cNvPr id="29" name="object 29"/>
          <p:cNvSpPr/>
          <p:nvPr/>
        </p:nvSpPr>
        <p:spPr>
          <a:xfrm>
            <a:off x="4237375" y="4421014"/>
            <a:ext cx="1584960" cy="0"/>
          </a:xfrm>
          <a:custGeom>
            <a:avLst/>
            <a:gdLst/>
            <a:ahLst/>
            <a:cxnLst/>
            <a:rect l="l" t="t" r="r" b="b"/>
            <a:pathLst>
              <a:path w="1584960">
                <a:moveTo>
                  <a:pt x="0" y="0"/>
                </a:moveTo>
                <a:lnTo>
                  <a:pt x="1584833" y="0"/>
                </a:lnTo>
              </a:path>
            </a:pathLst>
          </a:custGeom>
          <a:ln w="91186">
            <a:solidFill>
              <a:srgbClr val="D7E4BD"/>
            </a:solidFill>
          </a:ln>
        </p:spPr>
        <p:txBody>
          <a:bodyPr wrap="square" lIns="0" tIns="0" rIns="0" bIns="0" rtlCol="0"/>
          <a:lstStyle/>
          <a:p>
            <a:endParaRPr/>
          </a:p>
        </p:txBody>
      </p:sp>
      <p:sp>
        <p:nvSpPr>
          <p:cNvPr id="30" name="object 30"/>
          <p:cNvSpPr/>
          <p:nvPr/>
        </p:nvSpPr>
        <p:spPr>
          <a:xfrm>
            <a:off x="4237375" y="4606790"/>
            <a:ext cx="1584960" cy="0"/>
          </a:xfrm>
          <a:custGeom>
            <a:avLst/>
            <a:gdLst/>
            <a:ahLst/>
            <a:cxnLst/>
            <a:rect l="l" t="t" r="r" b="b"/>
            <a:pathLst>
              <a:path w="1584960">
                <a:moveTo>
                  <a:pt x="0" y="0"/>
                </a:moveTo>
                <a:lnTo>
                  <a:pt x="1584833" y="0"/>
                </a:lnTo>
              </a:path>
            </a:pathLst>
          </a:custGeom>
          <a:ln w="91186">
            <a:solidFill>
              <a:srgbClr val="D7E4BD"/>
            </a:solidFill>
          </a:ln>
        </p:spPr>
        <p:txBody>
          <a:bodyPr wrap="square" lIns="0" tIns="0" rIns="0" bIns="0" rtlCol="0"/>
          <a:lstStyle/>
          <a:p>
            <a:endParaRPr/>
          </a:p>
        </p:txBody>
      </p:sp>
      <p:sp>
        <p:nvSpPr>
          <p:cNvPr id="31" name="object 31"/>
          <p:cNvSpPr/>
          <p:nvPr/>
        </p:nvSpPr>
        <p:spPr>
          <a:xfrm>
            <a:off x="4237375" y="4792578"/>
            <a:ext cx="1584960" cy="0"/>
          </a:xfrm>
          <a:custGeom>
            <a:avLst/>
            <a:gdLst/>
            <a:ahLst/>
            <a:cxnLst/>
            <a:rect l="l" t="t" r="r" b="b"/>
            <a:pathLst>
              <a:path w="1584960">
                <a:moveTo>
                  <a:pt x="0" y="0"/>
                </a:moveTo>
                <a:lnTo>
                  <a:pt x="1584833" y="0"/>
                </a:lnTo>
              </a:path>
            </a:pathLst>
          </a:custGeom>
          <a:ln w="91186">
            <a:solidFill>
              <a:srgbClr val="D7E4BD"/>
            </a:solidFill>
          </a:ln>
        </p:spPr>
        <p:txBody>
          <a:bodyPr wrap="square" lIns="0" tIns="0" rIns="0" bIns="0" rtlCol="0"/>
          <a:lstStyle/>
          <a:p>
            <a:endParaRPr/>
          </a:p>
        </p:txBody>
      </p:sp>
      <p:sp>
        <p:nvSpPr>
          <p:cNvPr id="32" name="object 32"/>
          <p:cNvSpPr/>
          <p:nvPr/>
        </p:nvSpPr>
        <p:spPr>
          <a:xfrm>
            <a:off x="3397930" y="4978354"/>
            <a:ext cx="2424430" cy="0"/>
          </a:xfrm>
          <a:custGeom>
            <a:avLst/>
            <a:gdLst/>
            <a:ahLst/>
            <a:cxnLst/>
            <a:rect l="l" t="t" r="r" b="b"/>
            <a:pathLst>
              <a:path w="2424429">
                <a:moveTo>
                  <a:pt x="0" y="0"/>
                </a:moveTo>
                <a:lnTo>
                  <a:pt x="2424277" y="0"/>
                </a:lnTo>
              </a:path>
            </a:pathLst>
          </a:custGeom>
          <a:ln w="91186">
            <a:solidFill>
              <a:srgbClr val="D7E4BD"/>
            </a:solidFill>
          </a:ln>
        </p:spPr>
        <p:txBody>
          <a:bodyPr wrap="square" lIns="0" tIns="0" rIns="0" bIns="0" rtlCol="0"/>
          <a:lstStyle/>
          <a:p>
            <a:endParaRPr/>
          </a:p>
        </p:txBody>
      </p:sp>
      <p:sp>
        <p:nvSpPr>
          <p:cNvPr id="33" name="object 33"/>
          <p:cNvSpPr/>
          <p:nvPr/>
        </p:nvSpPr>
        <p:spPr>
          <a:xfrm>
            <a:off x="3397930" y="5164142"/>
            <a:ext cx="2424430" cy="0"/>
          </a:xfrm>
          <a:custGeom>
            <a:avLst/>
            <a:gdLst/>
            <a:ahLst/>
            <a:cxnLst/>
            <a:rect l="l" t="t" r="r" b="b"/>
            <a:pathLst>
              <a:path w="2424429">
                <a:moveTo>
                  <a:pt x="0" y="0"/>
                </a:moveTo>
                <a:lnTo>
                  <a:pt x="2424277" y="0"/>
                </a:lnTo>
              </a:path>
            </a:pathLst>
          </a:custGeom>
          <a:ln w="91186">
            <a:solidFill>
              <a:srgbClr val="D7E4BD"/>
            </a:solidFill>
          </a:ln>
        </p:spPr>
        <p:txBody>
          <a:bodyPr wrap="square" lIns="0" tIns="0" rIns="0" bIns="0" rtlCol="0"/>
          <a:lstStyle/>
          <a:p>
            <a:endParaRPr/>
          </a:p>
        </p:txBody>
      </p:sp>
      <p:graphicFrame>
        <p:nvGraphicFramePr>
          <p:cNvPr id="34" name="object 34"/>
          <p:cNvGraphicFramePr>
            <a:graphicFrameLocks noGrp="1"/>
          </p:cNvGraphicFramePr>
          <p:nvPr/>
        </p:nvGraphicFramePr>
        <p:xfrm>
          <a:off x="1188719" y="1269491"/>
          <a:ext cx="4752339" cy="2129016"/>
        </p:xfrm>
        <a:graphic>
          <a:graphicData uri="http://schemas.openxmlformats.org/drawingml/2006/table">
            <a:tbl>
              <a:tblPr firstRow="1" bandRow="1">
                <a:tableStyleId>{2D5ABB26-0587-4C30-8999-92F81FD0307C}</a:tableStyleId>
              </a:tblPr>
              <a:tblGrid>
                <a:gridCol w="2089150">
                  <a:extLst>
                    <a:ext uri="{9D8B030D-6E8A-4147-A177-3AD203B41FA5}">
                      <a16:colId xmlns:a16="http://schemas.microsoft.com/office/drawing/2014/main" val="20000"/>
                    </a:ext>
                  </a:extLst>
                </a:gridCol>
                <a:gridCol w="894080">
                  <a:extLst>
                    <a:ext uri="{9D8B030D-6E8A-4147-A177-3AD203B41FA5}">
                      <a16:colId xmlns:a16="http://schemas.microsoft.com/office/drawing/2014/main" val="20001"/>
                    </a:ext>
                  </a:extLst>
                </a:gridCol>
                <a:gridCol w="895349">
                  <a:extLst>
                    <a:ext uri="{9D8B030D-6E8A-4147-A177-3AD203B41FA5}">
                      <a16:colId xmlns:a16="http://schemas.microsoft.com/office/drawing/2014/main" val="20002"/>
                    </a:ext>
                  </a:extLst>
                </a:gridCol>
                <a:gridCol w="873760">
                  <a:extLst>
                    <a:ext uri="{9D8B030D-6E8A-4147-A177-3AD203B41FA5}">
                      <a16:colId xmlns:a16="http://schemas.microsoft.com/office/drawing/2014/main" val="20003"/>
                    </a:ext>
                  </a:extLst>
                </a:gridCol>
              </a:tblGrid>
              <a:tr h="217925">
                <a:tc rowSpan="2">
                  <a:txBody>
                    <a:bodyPr/>
                    <a:lstStyle/>
                    <a:p>
                      <a:pPr>
                        <a:lnSpc>
                          <a:spcPct val="100000"/>
                        </a:lnSpc>
                        <a:spcBef>
                          <a:spcPts val="10"/>
                        </a:spcBef>
                      </a:pPr>
                      <a:endParaRPr sz="1650">
                        <a:latin typeface="Times New Roman"/>
                        <a:cs typeface="Times New Roman"/>
                      </a:endParaRPr>
                    </a:p>
                    <a:p>
                      <a:pPr algn="ctr">
                        <a:lnSpc>
                          <a:spcPct val="100000"/>
                        </a:lnSpc>
                        <a:spcBef>
                          <a:spcPts val="5"/>
                        </a:spcBef>
                      </a:pPr>
                      <a:r>
                        <a:rPr sz="1100" b="1" spc="10" dirty="0">
                          <a:solidFill>
                            <a:srgbClr val="00A650"/>
                          </a:solidFill>
                          <a:latin typeface="Segoe UI"/>
                          <a:cs typeface="Segoe UI"/>
                        </a:rPr>
                        <a:t>Year</a:t>
                      </a:r>
                      <a:endParaRPr sz="1100">
                        <a:latin typeface="Segoe UI"/>
                        <a:cs typeface="Segoe UI"/>
                      </a:endParaRPr>
                    </a:p>
                  </a:txBody>
                  <a:tcPr marL="0" marR="0" marT="1270" marB="0">
                    <a:lnL w="9525">
                      <a:solidFill>
                        <a:srgbClr val="000000"/>
                      </a:solidFill>
                      <a:prstDash val="solid"/>
                    </a:lnL>
                    <a:lnR w="9525">
                      <a:solidFill>
                        <a:srgbClr val="000000"/>
                      </a:solidFill>
                      <a:prstDash val="solid"/>
                    </a:lnR>
                    <a:lnT w="6350">
                      <a:solidFill>
                        <a:srgbClr val="000000"/>
                      </a:solidFill>
                      <a:prstDash val="solid"/>
                    </a:lnT>
                    <a:lnB w="6350">
                      <a:solidFill>
                        <a:srgbClr val="000000"/>
                      </a:solidFill>
                      <a:prstDash val="solid"/>
                    </a:lnB>
                    <a:solidFill>
                      <a:srgbClr val="B3C77E"/>
                    </a:solidFill>
                  </a:tcPr>
                </a:tc>
                <a:tc gridSpan="3">
                  <a:txBody>
                    <a:bodyPr/>
                    <a:lstStyle/>
                    <a:p>
                      <a:pPr marL="740410">
                        <a:lnSpc>
                          <a:spcPct val="100000"/>
                        </a:lnSpc>
                        <a:spcBef>
                          <a:spcPts val="204"/>
                        </a:spcBef>
                      </a:pPr>
                      <a:r>
                        <a:rPr sz="1100" b="1" spc="15" dirty="0">
                          <a:solidFill>
                            <a:srgbClr val="00A650"/>
                          </a:solidFill>
                          <a:latin typeface="Segoe UI"/>
                          <a:cs typeface="Segoe UI"/>
                        </a:rPr>
                        <a:t>(cash in-flows</a:t>
                      </a:r>
                      <a:r>
                        <a:rPr sz="1100" b="1" spc="35" dirty="0">
                          <a:solidFill>
                            <a:srgbClr val="00A650"/>
                          </a:solidFill>
                          <a:latin typeface="Segoe UI"/>
                          <a:cs typeface="Segoe UI"/>
                        </a:rPr>
                        <a:t> </a:t>
                      </a:r>
                      <a:r>
                        <a:rPr sz="1100" b="1" spc="20" dirty="0">
                          <a:solidFill>
                            <a:srgbClr val="00A650"/>
                          </a:solidFill>
                          <a:latin typeface="Segoe UI"/>
                          <a:cs typeface="Segoe UI"/>
                        </a:rPr>
                        <a:t>of)</a:t>
                      </a:r>
                      <a:endParaRPr sz="1100">
                        <a:latin typeface="Segoe UI"/>
                        <a:cs typeface="Segoe UI"/>
                      </a:endParaRPr>
                    </a:p>
                  </a:txBody>
                  <a:tcPr marL="0" marR="0" marT="26034" marB="0">
                    <a:lnL w="9525">
                      <a:solidFill>
                        <a:srgbClr val="000000"/>
                      </a:solidFill>
                      <a:prstDash val="solid"/>
                    </a:lnL>
                    <a:lnR w="9525">
                      <a:solidFill>
                        <a:srgbClr val="000000"/>
                      </a:solidFill>
                      <a:prstDash val="solid"/>
                    </a:lnR>
                    <a:lnT w="6350">
                      <a:solidFill>
                        <a:srgbClr val="000000"/>
                      </a:solidFill>
                      <a:prstDash val="solid"/>
                    </a:lnT>
                    <a:lnB w="6350">
                      <a:solidFill>
                        <a:srgbClr val="000000"/>
                      </a:solidFill>
                      <a:prstDash val="solid"/>
                    </a:lnB>
                    <a:solidFill>
                      <a:srgbClr val="B3C77E"/>
                    </a:solidFill>
                  </a:tcPr>
                </a:tc>
                <a:tc hMerge="1">
                  <a:txBody>
                    <a:bodyPr/>
                    <a:lstStyle/>
                    <a:p>
                      <a:endParaRPr/>
                    </a:p>
                  </a:txBody>
                  <a:tcPr marL="0" marR="0" marT="0" marB="0"/>
                </a:tc>
                <a:tc hMerge="1">
                  <a:txBody>
                    <a:bodyPr/>
                    <a:lstStyle/>
                    <a:p>
                      <a:endParaRPr/>
                    </a:p>
                  </a:txBody>
                  <a:tcPr marL="0" marR="0" marT="0" marB="0"/>
                </a:tc>
                <a:extLst>
                  <a:ext uri="{0D108BD9-81ED-4DB2-BD59-A6C34878D82A}">
                    <a16:rowId xmlns:a16="http://schemas.microsoft.com/office/drawing/2014/main" val="10000"/>
                  </a:ext>
                </a:extLst>
              </a:tr>
              <a:tr h="416051">
                <a:tc vMerge="1">
                  <a:txBody>
                    <a:bodyPr/>
                    <a:lstStyle/>
                    <a:p>
                      <a:endParaRPr/>
                    </a:p>
                  </a:txBody>
                  <a:tcPr marL="0" marR="0" marT="1270" marB="0">
                    <a:lnL w="9525">
                      <a:solidFill>
                        <a:srgbClr val="000000"/>
                      </a:solidFill>
                      <a:prstDash val="solid"/>
                    </a:lnL>
                    <a:lnR w="9525">
                      <a:solidFill>
                        <a:srgbClr val="000000"/>
                      </a:solidFill>
                      <a:prstDash val="solid"/>
                    </a:lnR>
                    <a:lnT w="6350">
                      <a:solidFill>
                        <a:srgbClr val="000000"/>
                      </a:solidFill>
                      <a:prstDash val="solid"/>
                    </a:lnT>
                    <a:lnB w="6350">
                      <a:solidFill>
                        <a:srgbClr val="000000"/>
                      </a:solidFill>
                      <a:prstDash val="solid"/>
                    </a:lnB>
                    <a:solidFill>
                      <a:srgbClr val="B3C77E"/>
                    </a:solidFill>
                  </a:tcPr>
                </a:tc>
                <a:tc>
                  <a:txBody>
                    <a:bodyPr/>
                    <a:lstStyle/>
                    <a:p>
                      <a:pPr algn="ctr">
                        <a:lnSpc>
                          <a:spcPct val="100000"/>
                        </a:lnSpc>
                        <a:spcBef>
                          <a:spcPts val="195"/>
                        </a:spcBef>
                      </a:pPr>
                      <a:r>
                        <a:rPr sz="1100" b="1" dirty="0">
                          <a:solidFill>
                            <a:srgbClr val="00A650"/>
                          </a:solidFill>
                          <a:latin typeface="Segoe UI"/>
                          <a:cs typeface="Segoe UI"/>
                        </a:rPr>
                        <a:t>A</a:t>
                      </a:r>
                      <a:endParaRPr sz="1100">
                        <a:latin typeface="Segoe UI"/>
                        <a:cs typeface="Segoe UI"/>
                      </a:endParaRPr>
                    </a:p>
                    <a:p>
                      <a:pPr algn="ctr">
                        <a:lnSpc>
                          <a:spcPct val="100000"/>
                        </a:lnSpc>
                        <a:spcBef>
                          <a:spcPts val="145"/>
                        </a:spcBef>
                      </a:pPr>
                      <a:r>
                        <a:rPr sz="1100" b="1" dirty="0">
                          <a:solidFill>
                            <a:srgbClr val="00A650"/>
                          </a:solidFill>
                          <a:latin typeface="Trebuchet MS"/>
                          <a:cs typeface="Trebuchet MS"/>
                        </a:rPr>
                        <a:t>`</a:t>
                      </a:r>
                      <a:endParaRPr sz="1100">
                        <a:latin typeface="Trebuchet MS"/>
                        <a:cs typeface="Trebuchet MS"/>
                      </a:endParaRPr>
                    </a:p>
                  </a:txBody>
                  <a:tcPr marL="0" marR="0" marT="24765" marB="0">
                    <a:lnL w="9525">
                      <a:solidFill>
                        <a:srgbClr val="000000"/>
                      </a:solidFill>
                      <a:prstDash val="solid"/>
                    </a:lnL>
                    <a:lnR w="9525">
                      <a:solidFill>
                        <a:srgbClr val="000000"/>
                      </a:solidFill>
                      <a:prstDash val="solid"/>
                    </a:lnR>
                    <a:lnT w="6350">
                      <a:solidFill>
                        <a:srgbClr val="000000"/>
                      </a:solidFill>
                      <a:prstDash val="solid"/>
                    </a:lnT>
                    <a:lnB w="6350">
                      <a:solidFill>
                        <a:srgbClr val="000000"/>
                      </a:solidFill>
                      <a:prstDash val="solid"/>
                    </a:lnB>
                    <a:solidFill>
                      <a:srgbClr val="B3C77E"/>
                    </a:solidFill>
                  </a:tcPr>
                </a:tc>
                <a:tc>
                  <a:txBody>
                    <a:bodyPr/>
                    <a:lstStyle/>
                    <a:p>
                      <a:pPr algn="ctr">
                        <a:lnSpc>
                          <a:spcPct val="100000"/>
                        </a:lnSpc>
                        <a:spcBef>
                          <a:spcPts val="195"/>
                        </a:spcBef>
                      </a:pPr>
                      <a:r>
                        <a:rPr sz="1100" b="1" dirty="0">
                          <a:solidFill>
                            <a:srgbClr val="00A650"/>
                          </a:solidFill>
                          <a:latin typeface="Segoe UI"/>
                          <a:cs typeface="Segoe UI"/>
                        </a:rPr>
                        <a:t>B</a:t>
                      </a:r>
                      <a:endParaRPr sz="1100">
                        <a:latin typeface="Segoe UI"/>
                        <a:cs typeface="Segoe UI"/>
                      </a:endParaRPr>
                    </a:p>
                    <a:p>
                      <a:pPr algn="ctr">
                        <a:lnSpc>
                          <a:spcPct val="100000"/>
                        </a:lnSpc>
                        <a:spcBef>
                          <a:spcPts val="145"/>
                        </a:spcBef>
                      </a:pPr>
                      <a:r>
                        <a:rPr sz="1100" b="1" dirty="0">
                          <a:solidFill>
                            <a:srgbClr val="00A650"/>
                          </a:solidFill>
                          <a:latin typeface="Trebuchet MS"/>
                          <a:cs typeface="Trebuchet MS"/>
                        </a:rPr>
                        <a:t>`</a:t>
                      </a:r>
                      <a:endParaRPr sz="1100">
                        <a:latin typeface="Trebuchet MS"/>
                        <a:cs typeface="Trebuchet MS"/>
                      </a:endParaRPr>
                    </a:p>
                  </a:txBody>
                  <a:tcPr marL="0" marR="0" marT="24765" marB="0">
                    <a:lnL w="9525">
                      <a:solidFill>
                        <a:srgbClr val="000000"/>
                      </a:solidFill>
                      <a:prstDash val="solid"/>
                    </a:lnL>
                    <a:lnR w="9525">
                      <a:solidFill>
                        <a:srgbClr val="000000"/>
                      </a:solidFill>
                      <a:prstDash val="solid"/>
                    </a:lnR>
                    <a:lnT w="6350">
                      <a:solidFill>
                        <a:srgbClr val="000000"/>
                      </a:solidFill>
                      <a:prstDash val="solid"/>
                    </a:lnT>
                    <a:lnB w="6350">
                      <a:solidFill>
                        <a:srgbClr val="000000"/>
                      </a:solidFill>
                      <a:prstDash val="solid"/>
                    </a:lnB>
                    <a:solidFill>
                      <a:srgbClr val="B3C77E"/>
                    </a:solidFill>
                  </a:tcPr>
                </a:tc>
                <a:tc>
                  <a:txBody>
                    <a:bodyPr/>
                    <a:lstStyle/>
                    <a:p>
                      <a:pPr marL="203835" marR="66040" indent="-132715">
                        <a:lnSpc>
                          <a:spcPts val="1570"/>
                        </a:lnSpc>
                        <a:spcBef>
                          <a:spcPts val="40"/>
                        </a:spcBef>
                      </a:pPr>
                      <a:r>
                        <a:rPr sz="1100" b="1" spc="10" dirty="0">
                          <a:solidFill>
                            <a:srgbClr val="00A650"/>
                          </a:solidFill>
                          <a:latin typeface="Segoe UI"/>
                          <a:cs typeface="Segoe UI"/>
                        </a:rPr>
                        <a:t>P.V.</a:t>
                      </a:r>
                      <a:r>
                        <a:rPr sz="1100" b="1" spc="-25" dirty="0">
                          <a:solidFill>
                            <a:srgbClr val="00A650"/>
                          </a:solidFill>
                          <a:latin typeface="Segoe UI"/>
                          <a:cs typeface="Segoe UI"/>
                        </a:rPr>
                        <a:t> </a:t>
                      </a:r>
                      <a:r>
                        <a:rPr sz="1100" b="1" spc="10" dirty="0">
                          <a:solidFill>
                            <a:srgbClr val="00A650"/>
                          </a:solidFill>
                          <a:latin typeface="Segoe UI"/>
                          <a:cs typeface="Segoe UI"/>
                        </a:rPr>
                        <a:t>Factor  </a:t>
                      </a:r>
                      <a:r>
                        <a:rPr sz="1100" b="1" dirty="0">
                          <a:solidFill>
                            <a:srgbClr val="00A650"/>
                          </a:solidFill>
                          <a:latin typeface="Segoe UI"/>
                          <a:cs typeface="Segoe UI"/>
                        </a:rPr>
                        <a:t>@</a:t>
                      </a:r>
                      <a:r>
                        <a:rPr sz="1100" b="1" spc="10" dirty="0">
                          <a:solidFill>
                            <a:srgbClr val="00A650"/>
                          </a:solidFill>
                          <a:latin typeface="Segoe UI"/>
                          <a:cs typeface="Segoe UI"/>
                        </a:rPr>
                        <a:t> </a:t>
                      </a:r>
                      <a:r>
                        <a:rPr sz="1100" b="1" spc="15" dirty="0">
                          <a:solidFill>
                            <a:srgbClr val="00A650"/>
                          </a:solidFill>
                          <a:latin typeface="Segoe UI"/>
                          <a:cs typeface="Segoe UI"/>
                        </a:rPr>
                        <a:t>15%</a:t>
                      </a:r>
                      <a:endParaRPr sz="1100">
                        <a:latin typeface="Segoe UI"/>
                        <a:cs typeface="Segoe UI"/>
                      </a:endParaRPr>
                    </a:p>
                  </a:txBody>
                  <a:tcPr marL="0" marR="0" marT="5080" marB="0">
                    <a:lnL w="9525">
                      <a:solidFill>
                        <a:srgbClr val="000000"/>
                      </a:solidFill>
                      <a:prstDash val="solid"/>
                    </a:lnL>
                    <a:lnR w="9525">
                      <a:solidFill>
                        <a:srgbClr val="000000"/>
                      </a:solidFill>
                      <a:prstDash val="solid"/>
                    </a:lnR>
                    <a:lnT w="6350">
                      <a:solidFill>
                        <a:srgbClr val="000000"/>
                      </a:solidFill>
                      <a:prstDash val="solid"/>
                    </a:lnT>
                    <a:lnB w="6350">
                      <a:solidFill>
                        <a:srgbClr val="000000"/>
                      </a:solidFill>
                      <a:prstDash val="solid"/>
                    </a:lnB>
                    <a:solidFill>
                      <a:srgbClr val="B3C77E"/>
                    </a:solidFill>
                  </a:tcPr>
                </a:tc>
                <a:extLst>
                  <a:ext uri="{0D108BD9-81ED-4DB2-BD59-A6C34878D82A}">
                    <a16:rowId xmlns:a16="http://schemas.microsoft.com/office/drawing/2014/main" val="10001"/>
                  </a:ext>
                </a:extLst>
              </a:tr>
              <a:tr h="217938">
                <a:tc>
                  <a:txBody>
                    <a:bodyPr/>
                    <a:lstStyle/>
                    <a:p>
                      <a:pPr algn="ctr">
                        <a:lnSpc>
                          <a:spcPct val="100000"/>
                        </a:lnSpc>
                        <a:spcBef>
                          <a:spcPts val="195"/>
                        </a:spcBef>
                      </a:pPr>
                      <a:r>
                        <a:rPr sz="1100" dirty="0">
                          <a:latin typeface="Segoe UI"/>
                          <a:cs typeface="Segoe UI"/>
                        </a:rPr>
                        <a:t>1</a:t>
                      </a:r>
                      <a:endParaRPr sz="1100">
                        <a:latin typeface="Segoe UI"/>
                        <a:cs typeface="Segoe UI"/>
                      </a:endParaRPr>
                    </a:p>
                  </a:txBody>
                  <a:tcPr marL="0" marR="0" marT="24765" marB="0">
                    <a:lnL w="9525">
                      <a:solidFill>
                        <a:srgbClr val="000000"/>
                      </a:solidFill>
                      <a:prstDash val="solid"/>
                    </a:lnL>
                    <a:lnR w="9525">
                      <a:solidFill>
                        <a:srgbClr val="000000"/>
                      </a:solidFill>
                      <a:prstDash val="solid"/>
                    </a:lnR>
                    <a:lnT w="6350">
                      <a:solidFill>
                        <a:srgbClr val="000000"/>
                      </a:solidFill>
                      <a:prstDash val="solid"/>
                    </a:lnT>
                    <a:lnB w="6350">
                      <a:solidFill>
                        <a:srgbClr val="818181"/>
                      </a:solidFill>
                      <a:prstDash val="solid"/>
                    </a:lnB>
                    <a:solidFill>
                      <a:srgbClr val="B3C77E"/>
                    </a:solidFill>
                  </a:tcPr>
                </a:tc>
                <a:tc>
                  <a:txBody>
                    <a:bodyPr/>
                    <a:lstStyle/>
                    <a:p>
                      <a:pPr marR="208915" algn="r">
                        <a:lnSpc>
                          <a:spcPct val="100000"/>
                        </a:lnSpc>
                        <a:spcBef>
                          <a:spcPts val="195"/>
                        </a:spcBef>
                      </a:pPr>
                      <a:r>
                        <a:rPr sz="1100" spc="25" dirty="0">
                          <a:latin typeface="Segoe UI"/>
                          <a:cs typeface="Segoe UI"/>
                        </a:rPr>
                        <a:t>1</a:t>
                      </a:r>
                      <a:r>
                        <a:rPr sz="1100" spc="10" dirty="0">
                          <a:latin typeface="Segoe UI"/>
                          <a:cs typeface="Segoe UI"/>
                        </a:rPr>
                        <a:t>,</a:t>
                      </a:r>
                      <a:r>
                        <a:rPr sz="1100" spc="15" dirty="0">
                          <a:latin typeface="Segoe UI"/>
                          <a:cs typeface="Segoe UI"/>
                        </a:rPr>
                        <a:t>00</a:t>
                      </a:r>
                      <a:r>
                        <a:rPr sz="1100" spc="10" dirty="0">
                          <a:latin typeface="Segoe UI"/>
                          <a:cs typeface="Segoe UI"/>
                        </a:rPr>
                        <a:t>,</a:t>
                      </a:r>
                      <a:r>
                        <a:rPr sz="1100" spc="25" dirty="0">
                          <a:latin typeface="Segoe UI"/>
                          <a:cs typeface="Segoe UI"/>
                        </a:rPr>
                        <a:t>0</a:t>
                      </a:r>
                      <a:r>
                        <a:rPr sz="1100" spc="15" dirty="0">
                          <a:latin typeface="Segoe UI"/>
                          <a:cs typeface="Segoe UI"/>
                        </a:rPr>
                        <a:t>00</a:t>
                      </a:r>
                      <a:endParaRPr sz="1100">
                        <a:latin typeface="Segoe UI"/>
                        <a:cs typeface="Segoe UI"/>
                      </a:endParaRPr>
                    </a:p>
                  </a:txBody>
                  <a:tcPr marL="0" marR="0" marT="24765" marB="0">
                    <a:lnL w="9525">
                      <a:solidFill>
                        <a:srgbClr val="000000"/>
                      </a:solidFill>
                      <a:prstDash val="solid"/>
                    </a:lnL>
                    <a:lnR w="9525">
                      <a:solidFill>
                        <a:srgbClr val="000000"/>
                      </a:solidFill>
                      <a:prstDash val="solid"/>
                    </a:lnR>
                    <a:lnT w="6350">
                      <a:solidFill>
                        <a:srgbClr val="000000"/>
                      </a:solidFill>
                      <a:prstDash val="solid"/>
                    </a:lnT>
                    <a:lnB w="6350">
                      <a:solidFill>
                        <a:srgbClr val="818181"/>
                      </a:solidFill>
                      <a:prstDash val="solid"/>
                    </a:lnB>
                    <a:solidFill>
                      <a:srgbClr val="B3C77E"/>
                    </a:solidFill>
                  </a:tcPr>
                </a:tc>
                <a:tc>
                  <a:txBody>
                    <a:bodyPr/>
                    <a:lstStyle/>
                    <a:p>
                      <a:pPr marR="210185" algn="r">
                        <a:lnSpc>
                          <a:spcPct val="100000"/>
                        </a:lnSpc>
                        <a:spcBef>
                          <a:spcPts val="195"/>
                        </a:spcBef>
                      </a:pPr>
                      <a:r>
                        <a:rPr sz="1100" spc="25" dirty="0">
                          <a:latin typeface="Segoe UI"/>
                          <a:cs typeface="Segoe UI"/>
                        </a:rPr>
                        <a:t>2</a:t>
                      </a:r>
                      <a:r>
                        <a:rPr sz="1100" spc="10" dirty="0">
                          <a:latin typeface="Segoe UI"/>
                          <a:cs typeface="Segoe UI"/>
                        </a:rPr>
                        <a:t>,</a:t>
                      </a:r>
                      <a:r>
                        <a:rPr sz="1100" spc="15" dirty="0">
                          <a:latin typeface="Segoe UI"/>
                          <a:cs typeface="Segoe UI"/>
                        </a:rPr>
                        <a:t>00</a:t>
                      </a:r>
                      <a:r>
                        <a:rPr sz="1100" spc="10" dirty="0">
                          <a:latin typeface="Segoe UI"/>
                          <a:cs typeface="Segoe UI"/>
                        </a:rPr>
                        <a:t>,</a:t>
                      </a:r>
                      <a:r>
                        <a:rPr sz="1100" spc="25" dirty="0">
                          <a:latin typeface="Segoe UI"/>
                          <a:cs typeface="Segoe UI"/>
                        </a:rPr>
                        <a:t>0</a:t>
                      </a:r>
                      <a:r>
                        <a:rPr sz="1100" spc="15" dirty="0">
                          <a:latin typeface="Segoe UI"/>
                          <a:cs typeface="Segoe UI"/>
                        </a:rPr>
                        <a:t>00</a:t>
                      </a:r>
                      <a:endParaRPr sz="1100">
                        <a:latin typeface="Segoe UI"/>
                        <a:cs typeface="Segoe UI"/>
                      </a:endParaRPr>
                    </a:p>
                  </a:txBody>
                  <a:tcPr marL="0" marR="0" marT="24765" marB="0">
                    <a:lnL w="9525">
                      <a:solidFill>
                        <a:srgbClr val="000000"/>
                      </a:solidFill>
                      <a:prstDash val="solid"/>
                    </a:lnL>
                    <a:lnR w="9525">
                      <a:solidFill>
                        <a:srgbClr val="000000"/>
                      </a:solidFill>
                      <a:prstDash val="solid"/>
                    </a:lnR>
                    <a:lnT w="6350">
                      <a:solidFill>
                        <a:srgbClr val="000000"/>
                      </a:solidFill>
                      <a:prstDash val="solid"/>
                    </a:lnT>
                    <a:lnB w="6350">
                      <a:solidFill>
                        <a:srgbClr val="818181"/>
                      </a:solidFill>
                      <a:prstDash val="solid"/>
                    </a:lnB>
                    <a:solidFill>
                      <a:srgbClr val="B3C77E"/>
                    </a:solidFill>
                  </a:tcPr>
                </a:tc>
                <a:tc>
                  <a:txBody>
                    <a:bodyPr/>
                    <a:lstStyle/>
                    <a:p>
                      <a:pPr marR="210820" algn="r">
                        <a:lnSpc>
                          <a:spcPct val="100000"/>
                        </a:lnSpc>
                        <a:spcBef>
                          <a:spcPts val="195"/>
                        </a:spcBef>
                      </a:pPr>
                      <a:r>
                        <a:rPr sz="1100" spc="25" dirty="0">
                          <a:latin typeface="Segoe UI"/>
                          <a:cs typeface="Segoe UI"/>
                        </a:rPr>
                        <a:t>0</a:t>
                      </a:r>
                      <a:r>
                        <a:rPr sz="1100" spc="10" dirty="0">
                          <a:latin typeface="Segoe UI"/>
                          <a:cs typeface="Segoe UI"/>
                        </a:rPr>
                        <a:t>.</a:t>
                      </a:r>
                      <a:r>
                        <a:rPr sz="1100" spc="15" dirty="0">
                          <a:latin typeface="Segoe UI"/>
                          <a:cs typeface="Segoe UI"/>
                        </a:rPr>
                        <a:t>8</a:t>
                      </a:r>
                      <a:r>
                        <a:rPr sz="1100" dirty="0">
                          <a:latin typeface="Segoe UI"/>
                          <a:cs typeface="Segoe UI"/>
                        </a:rPr>
                        <a:t>7</a:t>
                      </a:r>
                      <a:endParaRPr sz="1100">
                        <a:latin typeface="Segoe UI"/>
                        <a:cs typeface="Segoe UI"/>
                      </a:endParaRPr>
                    </a:p>
                  </a:txBody>
                  <a:tcPr marL="0" marR="0" marT="24765" marB="0">
                    <a:lnL w="9525">
                      <a:solidFill>
                        <a:srgbClr val="000000"/>
                      </a:solidFill>
                      <a:prstDash val="solid"/>
                    </a:lnL>
                    <a:lnR w="9525">
                      <a:solidFill>
                        <a:srgbClr val="000000"/>
                      </a:solidFill>
                      <a:prstDash val="solid"/>
                    </a:lnR>
                    <a:lnT w="6350">
                      <a:solidFill>
                        <a:srgbClr val="000000"/>
                      </a:solidFill>
                      <a:prstDash val="solid"/>
                    </a:lnT>
                    <a:lnB w="6350">
                      <a:solidFill>
                        <a:srgbClr val="818181"/>
                      </a:solidFill>
                      <a:prstDash val="solid"/>
                    </a:lnB>
                    <a:solidFill>
                      <a:srgbClr val="B3C77E"/>
                    </a:solidFill>
                  </a:tcPr>
                </a:tc>
                <a:extLst>
                  <a:ext uri="{0D108BD9-81ED-4DB2-BD59-A6C34878D82A}">
                    <a16:rowId xmlns:a16="http://schemas.microsoft.com/office/drawing/2014/main" val="10002"/>
                  </a:ext>
                </a:extLst>
              </a:tr>
              <a:tr h="217932">
                <a:tc>
                  <a:txBody>
                    <a:bodyPr/>
                    <a:lstStyle/>
                    <a:p>
                      <a:pPr algn="ctr">
                        <a:lnSpc>
                          <a:spcPct val="100000"/>
                        </a:lnSpc>
                        <a:spcBef>
                          <a:spcPts val="195"/>
                        </a:spcBef>
                      </a:pPr>
                      <a:r>
                        <a:rPr sz="1100" dirty="0">
                          <a:latin typeface="Segoe UI"/>
                          <a:cs typeface="Segoe UI"/>
                        </a:rPr>
                        <a:t>2</a:t>
                      </a:r>
                      <a:endParaRPr sz="1100">
                        <a:latin typeface="Segoe UI"/>
                        <a:cs typeface="Segoe UI"/>
                      </a:endParaRPr>
                    </a:p>
                  </a:txBody>
                  <a:tcPr marL="0" marR="0" marT="24765" marB="0">
                    <a:lnL w="9525">
                      <a:solidFill>
                        <a:srgbClr val="000000"/>
                      </a:solidFill>
                      <a:prstDash val="solid"/>
                    </a:lnL>
                    <a:lnR w="9525">
                      <a:solidFill>
                        <a:srgbClr val="000000"/>
                      </a:solidFill>
                      <a:prstDash val="solid"/>
                    </a:lnR>
                    <a:lnT w="6350">
                      <a:solidFill>
                        <a:srgbClr val="818181"/>
                      </a:solidFill>
                      <a:prstDash val="solid"/>
                    </a:lnT>
                    <a:lnB w="6350">
                      <a:solidFill>
                        <a:srgbClr val="818181"/>
                      </a:solidFill>
                      <a:prstDash val="solid"/>
                    </a:lnB>
                    <a:solidFill>
                      <a:srgbClr val="B3C77E"/>
                    </a:solidFill>
                  </a:tcPr>
                </a:tc>
                <a:tc>
                  <a:txBody>
                    <a:bodyPr/>
                    <a:lstStyle/>
                    <a:p>
                      <a:pPr marR="208915" algn="r">
                        <a:lnSpc>
                          <a:spcPct val="100000"/>
                        </a:lnSpc>
                        <a:spcBef>
                          <a:spcPts val="195"/>
                        </a:spcBef>
                      </a:pPr>
                      <a:r>
                        <a:rPr sz="1100" spc="25" dirty="0">
                          <a:latin typeface="Segoe UI"/>
                          <a:cs typeface="Segoe UI"/>
                        </a:rPr>
                        <a:t>1</a:t>
                      </a:r>
                      <a:r>
                        <a:rPr sz="1100" spc="10" dirty="0">
                          <a:latin typeface="Segoe UI"/>
                          <a:cs typeface="Segoe UI"/>
                        </a:rPr>
                        <a:t>,</a:t>
                      </a:r>
                      <a:r>
                        <a:rPr sz="1100" spc="15" dirty="0">
                          <a:latin typeface="Segoe UI"/>
                          <a:cs typeface="Segoe UI"/>
                        </a:rPr>
                        <a:t>50</a:t>
                      </a:r>
                      <a:r>
                        <a:rPr sz="1100" spc="10" dirty="0">
                          <a:latin typeface="Segoe UI"/>
                          <a:cs typeface="Segoe UI"/>
                        </a:rPr>
                        <a:t>,</a:t>
                      </a:r>
                      <a:r>
                        <a:rPr sz="1100" spc="25" dirty="0">
                          <a:latin typeface="Segoe UI"/>
                          <a:cs typeface="Segoe UI"/>
                        </a:rPr>
                        <a:t>0</a:t>
                      </a:r>
                      <a:r>
                        <a:rPr sz="1100" spc="15" dirty="0">
                          <a:latin typeface="Segoe UI"/>
                          <a:cs typeface="Segoe UI"/>
                        </a:rPr>
                        <a:t>00</a:t>
                      </a:r>
                      <a:endParaRPr sz="1100">
                        <a:latin typeface="Segoe UI"/>
                        <a:cs typeface="Segoe UI"/>
                      </a:endParaRPr>
                    </a:p>
                  </a:txBody>
                  <a:tcPr marL="0" marR="0" marT="24765" marB="0">
                    <a:lnL w="9525">
                      <a:solidFill>
                        <a:srgbClr val="000000"/>
                      </a:solidFill>
                      <a:prstDash val="solid"/>
                    </a:lnL>
                    <a:lnR w="9525">
                      <a:solidFill>
                        <a:srgbClr val="000000"/>
                      </a:solidFill>
                      <a:prstDash val="solid"/>
                    </a:lnR>
                    <a:lnT w="6350">
                      <a:solidFill>
                        <a:srgbClr val="818181"/>
                      </a:solidFill>
                      <a:prstDash val="solid"/>
                    </a:lnT>
                    <a:lnB w="6350">
                      <a:solidFill>
                        <a:srgbClr val="818181"/>
                      </a:solidFill>
                      <a:prstDash val="solid"/>
                    </a:lnB>
                    <a:solidFill>
                      <a:srgbClr val="B3C77E"/>
                    </a:solidFill>
                  </a:tcPr>
                </a:tc>
                <a:tc>
                  <a:txBody>
                    <a:bodyPr/>
                    <a:lstStyle/>
                    <a:p>
                      <a:pPr marR="210185" algn="r">
                        <a:lnSpc>
                          <a:spcPct val="100000"/>
                        </a:lnSpc>
                        <a:spcBef>
                          <a:spcPts val="195"/>
                        </a:spcBef>
                      </a:pPr>
                      <a:r>
                        <a:rPr sz="1100" spc="25" dirty="0">
                          <a:latin typeface="Segoe UI"/>
                          <a:cs typeface="Segoe UI"/>
                        </a:rPr>
                        <a:t>2</a:t>
                      </a:r>
                      <a:r>
                        <a:rPr sz="1100" spc="10" dirty="0">
                          <a:latin typeface="Segoe UI"/>
                          <a:cs typeface="Segoe UI"/>
                        </a:rPr>
                        <a:t>,</a:t>
                      </a:r>
                      <a:r>
                        <a:rPr sz="1100" spc="15" dirty="0">
                          <a:latin typeface="Segoe UI"/>
                          <a:cs typeface="Segoe UI"/>
                        </a:rPr>
                        <a:t>10</a:t>
                      </a:r>
                      <a:r>
                        <a:rPr sz="1100" spc="10" dirty="0">
                          <a:latin typeface="Segoe UI"/>
                          <a:cs typeface="Segoe UI"/>
                        </a:rPr>
                        <a:t>,</a:t>
                      </a:r>
                      <a:r>
                        <a:rPr sz="1100" spc="25" dirty="0">
                          <a:latin typeface="Segoe UI"/>
                          <a:cs typeface="Segoe UI"/>
                        </a:rPr>
                        <a:t>0</a:t>
                      </a:r>
                      <a:r>
                        <a:rPr sz="1100" spc="15" dirty="0">
                          <a:latin typeface="Segoe UI"/>
                          <a:cs typeface="Segoe UI"/>
                        </a:rPr>
                        <a:t>00</a:t>
                      </a:r>
                      <a:endParaRPr sz="1100">
                        <a:latin typeface="Segoe UI"/>
                        <a:cs typeface="Segoe UI"/>
                      </a:endParaRPr>
                    </a:p>
                  </a:txBody>
                  <a:tcPr marL="0" marR="0" marT="24765" marB="0">
                    <a:lnL w="9525">
                      <a:solidFill>
                        <a:srgbClr val="000000"/>
                      </a:solidFill>
                      <a:prstDash val="solid"/>
                    </a:lnL>
                    <a:lnR w="9525">
                      <a:solidFill>
                        <a:srgbClr val="000000"/>
                      </a:solidFill>
                      <a:prstDash val="solid"/>
                    </a:lnR>
                    <a:lnT w="6350">
                      <a:solidFill>
                        <a:srgbClr val="818181"/>
                      </a:solidFill>
                      <a:prstDash val="solid"/>
                    </a:lnT>
                    <a:lnB w="6350">
                      <a:solidFill>
                        <a:srgbClr val="818181"/>
                      </a:solidFill>
                      <a:prstDash val="solid"/>
                    </a:lnB>
                    <a:solidFill>
                      <a:srgbClr val="B3C77E"/>
                    </a:solidFill>
                  </a:tcPr>
                </a:tc>
                <a:tc>
                  <a:txBody>
                    <a:bodyPr/>
                    <a:lstStyle/>
                    <a:p>
                      <a:pPr marR="210820" algn="r">
                        <a:lnSpc>
                          <a:spcPct val="100000"/>
                        </a:lnSpc>
                        <a:spcBef>
                          <a:spcPts val="195"/>
                        </a:spcBef>
                      </a:pPr>
                      <a:r>
                        <a:rPr sz="1100" spc="25" dirty="0">
                          <a:latin typeface="Segoe UI"/>
                          <a:cs typeface="Segoe UI"/>
                        </a:rPr>
                        <a:t>0</a:t>
                      </a:r>
                      <a:r>
                        <a:rPr sz="1100" spc="10" dirty="0">
                          <a:latin typeface="Segoe UI"/>
                          <a:cs typeface="Segoe UI"/>
                        </a:rPr>
                        <a:t>.</a:t>
                      </a:r>
                      <a:r>
                        <a:rPr sz="1100" spc="15" dirty="0">
                          <a:latin typeface="Segoe UI"/>
                          <a:cs typeface="Segoe UI"/>
                        </a:rPr>
                        <a:t>7</a:t>
                      </a:r>
                      <a:r>
                        <a:rPr sz="1100" dirty="0">
                          <a:latin typeface="Segoe UI"/>
                          <a:cs typeface="Segoe UI"/>
                        </a:rPr>
                        <a:t>6</a:t>
                      </a:r>
                      <a:endParaRPr sz="1100">
                        <a:latin typeface="Segoe UI"/>
                        <a:cs typeface="Segoe UI"/>
                      </a:endParaRPr>
                    </a:p>
                  </a:txBody>
                  <a:tcPr marL="0" marR="0" marT="24765" marB="0">
                    <a:lnL w="9525">
                      <a:solidFill>
                        <a:srgbClr val="000000"/>
                      </a:solidFill>
                      <a:prstDash val="solid"/>
                    </a:lnL>
                    <a:lnR w="9525">
                      <a:solidFill>
                        <a:srgbClr val="000000"/>
                      </a:solidFill>
                      <a:prstDash val="solid"/>
                    </a:lnR>
                    <a:lnT w="6350">
                      <a:solidFill>
                        <a:srgbClr val="818181"/>
                      </a:solidFill>
                      <a:prstDash val="solid"/>
                    </a:lnT>
                    <a:lnB w="6350">
                      <a:solidFill>
                        <a:srgbClr val="818181"/>
                      </a:solidFill>
                      <a:prstDash val="solid"/>
                    </a:lnB>
                    <a:solidFill>
                      <a:srgbClr val="B3C77E"/>
                    </a:solidFill>
                  </a:tcPr>
                </a:tc>
                <a:extLst>
                  <a:ext uri="{0D108BD9-81ED-4DB2-BD59-A6C34878D82A}">
                    <a16:rowId xmlns:a16="http://schemas.microsoft.com/office/drawing/2014/main" val="10003"/>
                  </a:ext>
                </a:extLst>
              </a:tr>
              <a:tr h="216407">
                <a:tc>
                  <a:txBody>
                    <a:bodyPr/>
                    <a:lstStyle/>
                    <a:p>
                      <a:pPr algn="ctr">
                        <a:lnSpc>
                          <a:spcPct val="100000"/>
                        </a:lnSpc>
                        <a:spcBef>
                          <a:spcPts val="195"/>
                        </a:spcBef>
                      </a:pPr>
                      <a:r>
                        <a:rPr sz="1100" dirty="0">
                          <a:latin typeface="Segoe UI"/>
                          <a:cs typeface="Segoe UI"/>
                        </a:rPr>
                        <a:t>3</a:t>
                      </a:r>
                      <a:endParaRPr sz="1100">
                        <a:latin typeface="Segoe UI"/>
                        <a:cs typeface="Segoe UI"/>
                      </a:endParaRPr>
                    </a:p>
                  </a:txBody>
                  <a:tcPr marL="0" marR="0" marT="24765" marB="0">
                    <a:lnL w="9525">
                      <a:solidFill>
                        <a:srgbClr val="000000"/>
                      </a:solidFill>
                      <a:prstDash val="solid"/>
                    </a:lnL>
                    <a:lnR w="9525">
                      <a:solidFill>
                        <a:srgbClr val="000000"/>
                      </a:solidFill>
                      <a:prstDash val="solid"/>
                    </a:lnR>
                    <a:lnT w="6350">
                      <a:solidFill>
                        <a:srgbClr val="818181"/>
                      </a:solidFill>
                      <a:prstDash val="solid"/>
                    </a:lnT>
                    <a:lnB w="6350">
                      <a:solidFill>
                        <a:srgbClr val="818181"/>
                      </a:solidFill>
                      <a:prstDash val="solid"/>
                    </a:lnB>
                    <a:solidFill>
                      <a:srgbClr val="B3C77E"/>
                    </a:solidFill>
                  </a:tcPr>
                </a:tc>
                <a:tc>
                  <a:txBody>
                    <a:bodyPr/>
                    <a:lstStyle/>
                    <a:p>
                      <a:pPr marR="208915" algn="r">
                        <a:lnSpc>
                          <a:spcPct val="100000"/>
                        </a:lnSpc>
                        <a:spcBef>
                          <a:spcPts val="195"/>
                        </a:spcBef>
                      </a:pPr>
                      <a:r>
                        <a:rPr sz="1100" spc="25" dirty="0">
                          <a:latin typeface="Segoe UI"/>
                          <a:cs typeface="Segoe UI"/>
                        </a:rPr>
                        <a:t>1</a:t>
                      </a:r>
                      <a:r>
                        <a:rPr sz="1100" spc="10" dirty="0">
                          <a:latin typeface="Segoe UI"/>
                          <a:cs typeface="Segoe UI"/>
                        </a:rPr>
                        <a:t>,</a:t>
                      </a:r>
                      <a:r>
                        <a:rPr sz="1100" spc="15" dirty="0">
                          <a:latin typeface="Segoe UI"/>
                          <a:cs typeface="Segoe UI"/>
                        </a:rPr>
                        <a:t>80</a:t>
                      </a:r>
                      <a:r>
                        <a:rPr sz="1100" spc="10" dirty="0">
                          <a:latin typeface="Segoe UI"/>
                          <a:cs typeface="Segoe UI"/>
                        </a:rPr>
                        <a:t>,</a:t>
                      </a:r>
                      <a:r>
                        <a:rPr sz="1100" spc="25" dirty="0">
                          <a:latin typeface="Segoe UI"/>
                          <a:cs typeface="Segoe UI"/>
                        </a:rPr>
                        <a:t>0</a:t>
                      </a:r>
                      <a:r>
                        <a:rPr sz="1100" spc="15" dirty="0">
                          <a:latin typeface="Segoe UI"/>
                          <a:cs typeface="Segoe UI"/>
                        </a:rPr>
                        <a:t>00</a:t>
                      </a:r>
                      <a:endParaRPr sz="1100">
                        <a:latin typeface="Segoe UI"/>
                        <a:cs typeface="Segoe UI"/>
                      </a:endParaRPr>
                    </a:p>
                  </a:txBody>
                  <a:tcPr marL="0" marR="0" marT="24765" marB="0">
                    <a:lnL w="9525">
                      <a:solidFill>
                        <a:srgbClr val="000000"/>
                      </a:solidFill>
                      <a:prstDash val="solid"/>
                    </a:lnL>
                    <a:lnR w="9525">
                      <a:solidFill>
                        <a:srgbClr val="000000"/>
                      </a:solidFill>
                      <a:prstDash val="solid"/>
                    </a:lnR>
                    <a:lnT w="6350">
                      <a:solidFill>
                        <a:srgbClr val="818181"/>
                      </a:solidFill>
                      <a:prstDash val="solid"/>
                    </a:lnT>
                    <a:lnB w="6350">
                      <a:solidFill>
                        <a:srgbClr val="818181"/>
                      </a:solidFill>
                      <a:prstDash val="solid"/>
                    </a:lnB>
                    <a:solidFill>
                      <a:srgbClr val="B3C77E"/>
                    </a:solidFill>
                  </a:tcPr>
                </a:tc>
                <a:tc>
                  <a:txBody>
                    <a:bodyPr/>
                    <a:lstStyle/>
                    <a:p>
                      <a:pPr marR="210185" algn="r">
                        <a:lnSpc>
                          <a:spcPct val="100000"/>
                        </a:lnSpc>
                        <a:spcBef>
                          <a:spcPts val="195"/>
                        </a:spcBef>
                      </a:pPr>
                      <a:r>
                        <a:rPr sz="1100" spc="25" dirty="0">
                          <a:latin typeface="Segoe UI"/>
                          <a:cs typeface="Segoe UI"/>
                        </a:rPr>
                        <a:t>1</a:t>
                      </a:r>
                      <a:r>
                        <a:rPr sz="1100" spc="10" dirty="0">
                          <a:latin typeface="Segoe UI"/>
                          <a:cs typeface="Segoe UI"/>
                        </a:rPr>
                        <a:t>,</a:t>
                      </a:r>
                      <a:r>
                        <a:rPr sz="1100" spc="15" dirty="0">
                          <a:latin typeface="Segoe UI"/>
                          <a:cs typeface="Segoe UI"/>
                        </a:rPr>
                        <a:t>80</a:t>
                      </a:r>
                      <a:r>
                        <a:rPr sz="1100" spc="10" dirty="0">
                          <a:latin typeface="Segoe UI"/>
                          <a:cs typeface="Segoe UI"/>
                        </a:rPr>
                        <a:t>,</a:t>
                      </a:r>
                      <a:r>
                        <a:rPr sz="1100" spc="25" dirty="0">
                          <a:latin typeface="Segoe UI"/>
                          <a:cs typeface="Segoe UI"/>
                        </a:rPr>
                        <a:t>0</a:t>
                      </a:r>
                      <a:r>
                        <a:rPr sz="1100" spc="15" dirty="0">
                          <a:latin typeface="Segoe UI"/>
                          <a:cs typeface="Segoe UI"/>
                        </a:rPr>
                        <a:t>00</a:t>
                      </a:r>
                      <a:endParaRPr sz="1100">
                        <a:latin typeface="Segoe UI"/>
                        <a:cs typeface="Segoe UI"/>
                      </a:endParaRPr>
                    </a:p>
                  </a:txBody>
                  <a:tcPr marL="0" marR="0" marT="24765" marB="0">
                    <a:lnL w="9525">
                      <a:solidFill>
                        <a:srgbClr val="000000"/>
                      </a:solidFill>
                      <a:prstDash val="solid"/>
                    </a:lnL>
                    <a:lnR w="9525">
                      <a:solidFill>
                        <a:srgbClr val="000000"/>
                      </a:solidFill>
                      <a:prstDash val="solid"/>
                    </a:lnR>
                    <a:lnT w="6350">
                      <a:solidFill>
                        <a:srgbClr val="818181"/>
                      </a:solidFill>
                      <a:prstDash val="solid"/>
                    </a:lnT>
                    <a:lnB w="6350">
                      <a:solidFill>
                        <a:srgbClr val="818181"/>
                      </a:solidFill>
                      <a:prstDash val="solid"/>
                    </a:lnB>
                    <a:solidFill>
                      <a:srgbClr val="B3C77E"/>
                    </a:solidFill>
                  </a:tcPr>
                </a:tc>
                <a:tc>
                  <a:txBody>
                    <a:bodyPr/>
                    <a:lstStyle/>
                    <a:p>
                      <a:pPr marR="210820" algn="r">
                        <a:lnSpc>
                          <a:spcPct val="100000"/>
                        </a:lnSpc>
                        <a:spcBef>
                          <a:spcPts val="195"/>
                        </a:spcBef>
                      </a:pPr>
                      <a:r>
                        <a:rPr sz="1100" spc="25" dirty="0">
                          <a:latin typeface="Segoe UI"/>
                          <a:cs typeface="Segoe UI"/>
                        </a:rPr>
                        <a:t>0</a:t>
                      </a:r>
                      <a:r>
                        <a:rPr sz="1100" spc="10" dirty="0">
                          <a:latin typeface="Segoe UI"/>
                          <a:cs typeface="Segoe UI"/>
                        </a:rPr>
                        <a:t>.</a:t>
                      </a:r>
                      <a:r>
                        <a:rPr sz="1100" spc="15" dirty="0">
                          <a:latin typeface="Segoe UI"/>
                          <a:cs typeface="Segoe UI"/>
                        </a:rPr>
                        <a:t>6</a:t>
                      </a:r>
                      <a:r>
                        <a:rPr sz="1100" dirty="0">
                          <a:latin typeface="Segoe UI"/>
                          <a:cs typeface="Segoe UI"/>
                        </a:rPr>
                        <a:t>6</a:t>
                      </a:r>
                      <a:endParaRPr sz="1100">
                        <a:latin typeface="Segoe UI"/>
                        <a:cs typeface="Segoe UI"/>
                      </a:endParaRPr>
                    </a:p>
                  </a:txBody>
                  <a:tcPr marL="0" marR="0" marT="24765" marB="0">
                    <a:lnL w="9525">
                      <a:solidFill>
                        <a:srgbClr val="000000"/>
                      </a:solidFill>
                      <a:prstDash val="solid"/>
                    </a:lnL>
                    <a:lnR w="9525">
                      <a:solidFill>
                        <a:srgbClr val="000000"/>
                      </a:solidFill>
                      <a:prstDash val="solid"/>
                    </a:lnR>
                    <a:lnT w="6350">
                      <a:solidFill>
                        <a:srgbClr val="818181"/>
                      </a:solidFill>
                      <a:prstDash val="solid"/>
                    </a:lnT>
                    <a:lnB w="6350">
                      <a:solidFill>
                        <a:srgbClr val="818181"/>
                      </a:solidFill>
                      <a:prstDash val="solid"/>
                    </a:lnB>
                    <a:solidFill>
                      <a:srgbClr val="B3C77E"/>
                    </a:solidFill>
                  </a:tcPr>
                </a:tc>
                <a:extLst>
                  <a:ext uri="{0D108BD9-81ED-4DB2-BD59-A6C34878D82A}">
                    <a16:rowId xmlns:a16="http://schemas.microsoft.com/office/drawing/2014/main" val="10004"/>
                  </a:ext>
                </a:extLst>
              </a:tr>
              <a:tr h="217931">
                <a:tc>
                  <a:txBody>
                    <a:bodyPr/>
                    <a:lstStyle/>
                    <a:p>
                      <a:pPr algn="ctr">
                        <a:lnSpc>
                          <a:spcPct val="100000"/>
                        </a:lnSpc>
                        <a:spcBef>
                          <a:spcPts val="204"/>
                        </a:spcBef>
                      </a:pPr>
                      <a:r>
                        <a:rPr sz="1100" dirty="0">
                          <a:latin typeface="Segoe UI"/>
                          <a:cs typeface="Segoe UI"/>
                        </a:rPr>
                        <a:t>4</a:t>
                      </a:r>
                      <a:endParaRPr sz="1100">
                        <a:latin typeface="Segoe UI"/>
                        <a:cs typeface="Segoe UI"/>
                      </a:endParaRPr>
                    </a:p>
                  </a:txBody>
                  <a:tcPr marL="0" marR="0" marT="26034" marB="0">
                    <a:lnL w="9525">
                      <a:solidFill>
                        <a:srgbClr val="000000"/>
                      </a:solidFill>
                      <a:prstDash val="solid"/>
                    </a:lnL>
                    <a:lnR w="9525">
                      <a:solidFill>
                        <a:srgbClr val="000000"/>
                      </a:solidFill>
                      <a:prstDash val="solid"/>
                    </a:lnR>
                    <a:lnT w="6350">
                      <a:solidFill>
                        <a:srgbClr val="818181"/>
                      </a:solidFill>
                      <a:prstDash val="solid"/>
                    </a:lnT>
                    <a:lnB w="6350">
                      <a:solidFill>
                        <a:srgbClr val="818181"/>
                      </a:solidFill>
                      <a:prstDash val="solid"/>
                    </a:lnB>
                    <a:solidFill>
                      <a:srgbClr val="B3C77E"/>
                    </a:solidFill>
                  </a:tcPr>
                </a:tc>
                <a:tc>
                  <a:txBody>
                    <a:bodyPr/>
                    <a:lstStyle/>
                    <a:p>
                      <a:pPr marR="208915" algn="r">
                        <a:lnSpc>
                          <a:spcPct val="100000"/>
                        </a:lnSpc>
                        <a:spcBef>
                          <a:spcPts val="204"/>
                        </a:spcBef>
                      </a:pPr>
                      <a:r>
                        <a:rPr sz="1100" spc="25" dirty="0">
                          <a:latin typeface="Segoe UI"/>
                          <a:cs typeface="Segoe UI"/>
                        </a:rPr>
                        <a:t>2</a:t>
                      </a:r>
                      <a:r>
                        <a:rPr sz="1100" spc="10" dirty="0">
                          <a:latin typeface="Segoe UI"/>
                          <a:cs typeface="Segoe UI"/>
                        </a:rPr>
                        <a:t>,</a:t>
                      </a:r>
                      <a:r>
                        <a:rPr sz="1100" spc="15" dirty="0">
                          <a:latin typeface="Segoe UI"/>
                          <a:cs typeface="Segoe UI"/>
                        </a:rPr>
                        <a:t>00</a:t>
                      </a:r>
                      <a:r>
                        <a:rPr sz="1100" spc="10" dirty="0">
                          <a:latin typeface="Segoe UI"/>
                          <a:cs typeface="Segoe UI"/>
                        </a:rPr>
                        <a:t>,</a:t>
                      </a:r>
                      <a:r>
                        <a:rPr sz="1100" spc="25" dirty="0">
                          <a:latin typeface="Segoe UI"/>
                          <a:cs typeface="Segoe UI"/>
                        </a:rPr>
                        <a:t>0</a:t>
                      </a:r>
                      <a:r>
                        <a:rPr sz="1100" spc="15" dirty="0">
                          <a:latin typeface="Segoe UI"/>
                          <a:cs typeface="Segoe UI"/>
                        </a:rPr>
                        <a:t>00</a:t>
                      </a:r>
                      <a:endParaRPr sz="1100">
                        <a:latin typeface="Segoe UI"/>
                        <a:cs typeface="Segoe UI"/>
                      </a:endParaRPr>
                    </a:p>
                  </a:txBody>
                  <a:tcPr marL="0" marR="0" marT="26034" marB="0">
                    <a:lnL w="9525">
                      <a:solidFill>
                        <a:srgbClr val="000000"/>
                      </a:solidFill>
                      <a:prstDash val="solid"/>
                    </a:lnL>
                    <a:lnR w="9525">
                      <a:solidFill>
                        <a:srgbClr val="000000"/>
                      </a:solidFill>
                      <a:prstDash val="solid"/>
                    </a:lnR>
                    <a:lnT w="6350">
                      <a:solidFill>
                        <a:srgbClr val="818181"/>
                      </a:solidFill>
                      <a:prstDash val="solid"/>
                    </a:lnT>
                    <a:lnB w="6350">
                      <a:solidFill>
                        <a:srgbClr val="818181"/>
                      </a:solidFill>
                      <a:prstDash val="solid"/>
                    </a:lnB>
                    <a:solidFill>
                      <a:srgbClr val="B3C77E"/>
                    </a:solidFill>
                  </a:tcPr>
                </a:tc>
                <a:tc>
                  <a:txBody>
                    <a:bodyPr/>
                    <a:lstStyle/>
                    <a:p>
                      <a:pPr marR="210185" algn="r">
                        <a:lnSpc>
                          <a:spcPct val="100000"/>
                        </a:lnSpc>
                        <a:spcBef>
                          <a:spcPts val="204"/>
                        </a:spcBef>
                      </a:pPr>
                      <a:r>
                        <a:rPr sz="1100" spc="25" dirty="0">
                          <a:latin typeface="Segoe UI"/>
                          <a:cs typeface="Segoe UI"/>
                        </a:rPr>
                        <a:t>1</a:t>
                      </a:r>
                      <a:r>
                        <a:rPr sz="1100" spc="10" dirty="0">
                          <a:latin typeface="Segoe UI"/>
                          <a:cs typeface="Segoe UI"/>
                        </a:rPr>
                        <a:t>,</a:t>
                      </a:r>
                      <a:r>
                        <a:rPr sz="1100" spc="15" dirty="0">
                          <a:latin typeface="Segoe UI"/>
                          <a:cs typeface="Segoe UI"/>
                        </a:rPr>
                        <a:t>70</a:t>
                      </a:r>
                      <a:r>
                        <a:rPr sz="1100" spc="10" dirty="0">
                          <a:latin typeface="Segoe UI"/>
                          <a:cs typeface="Segoe UI"/>
                        </a:rPr>
                        <a:t>,</a:t>
                      </a:r>
                      <a:r>
                        <a:rPr sz="1100" spc="25" dirty="0">
                          <a:latin typeface="Segoe UI"/>
                          <a:cs typeface="Segoe UI"/>
                        </a:rPr>
                        <a:t>0</a:t>
                      </a:r>
                      <a:r>
                        <a:rPr sz="1100" spc="15" dirty="0">
                          <a:latin typeface="Segoe UI"/>
                          <a:cs typeface="Segoe UI"/>
                        </a:rPr>
                        <a:t>00</a:t>
                      </a:r>
                      <a:endParaRPr sz="1100">
                        <a:latin typeface="Segoe UI"/>
                        <a:cs typeface="Segoe UI"/>
                      </a:endParaRPr>
                    </a:p>
                  </a:txBody>
                  <a:tcPr marL="0" marR="0" marT="26034" marB="0">
                    <a:lnL w="9525">
                      <a:solidFill>
                        <a:srgbClr val="000000"/>
                      </a:solidFill>
                      <a:prstDash val="solid"/>
                    </a:lnL>
                    <a:lnR w="9525">
                      <a:solidFill>
                        <a:srgbClr val="000000"/>
                      </a:solidFill>
                      <a:prstDash val="solid"/>
                    </a:lnR>
                    <a:lnT w="6350">
                      <a:solidFill>
                        <a:srgbClr val="818181"/>
                      </a:solidFill>
                      <a:prstDash val="solid"/>
                    </a:lnT>
                    <a:lnB w="6350">
                      <a:solidFill>
                        <a:srgbClr val="818181"/>
                      </a:solidFill>
                      <a:prstDash val="solid"/>
                    </a:lnB>
                    <a:solidFill>
                      <a:srgbClr val="B3C77E"/>
                    </a:solidFill>
                  </a:tcPr>
                </a:tc>
                <a:tc>
                  <a:txBody>
                    <a:bodyPr/>
                    <a:lstStyle/>
                    <a:p>
                      <a:pPr marR="210820" algn="r">
                        <a:lnSpc>
                          <a:spcPct val="100000"/>
                        </a:lnSpc>
                        <a:spcBef>
                          <a:spcPts val="204"/>
                        </a:spcBef>
                      </a:pPr>
                      <a:r>
                        <a:rPr sz="1100" spc="25" dirty="0">
                          <a:latin typeface="Segoe UI"/>
                          <a:cs typeface="Segoe UI"/>
                        </a:rPr>
                        <a:t>0</a:t>
                      </a:r>
                      <a:r>
                        <a:rPr sz="1100" spc="10" dirty="0">
                          <a:latin typeface="Segoe UI"/>
                          <a:cs typeface="Segoe UI"/>
                        </a:rPr>
                        <a:t>.</a:t>
                      </a:r>
                      <a:r>
                        <a:rPr sz="1100" spc="15" dirty="0">
                          <a:latin typeface="Segoe UI"/>
                          <a:cs typeface="Segoe UI"/>
                        </a:rPr>
                        <a:t>5</a:t>
                      </a:r>
                      <a:r>
                        <a:rPr sz="1100" dirty="0">
                          <a:latin typeface="Segoe UI"/>
                          <a:cs typeface="Segoe UI"/>
                        </a:rPr>
                        <a:t>7</a:t>
                      </a:r>
                      <a:endParaRPr sz="1100">
                        <a:latin typeface="Segoe UI"/>
                        <a:cs typeface="Segoe UI"/>
                      </a:endParaRPr>
                    </a:p>
                  </a:txBody>
                  <a:tcPr marL="0" marR="0" marT="26034" marB="0">
                    <a:lnL w="9525">
                      <a:solidFill>
                        <a:srgbClr val="000000"/>
                      </a:solidFill>
                      <a:prstDash val="solid"/>
                    </a:lnL>
                    <a:lnR w="9525">
                      <a:solidFill>
                        <a:srgbClr val="000000"/>
                      </a:solidFill>
                      <a:prstDash val="solid"/>
                    </a:lnR>
                    <a:lnT w="6350">
                      <a:solidFill>
                        <a:srgbClr val="818181"/>
                      </a:solidFill>
                      <a:prstDash val="solid"/>
                    </a:lnT>
                    <a:lnB w="6350">
                      <a:solidFill>
                        <a:srgbClr val="818181"/>
                      </a:solidFill>
                      <a:prstDash val="solid"/>
                    </a:lnB>
                    <a:solidFill>
                      <a:srgbClr val="B3C77E"/>
                    </a:solidFill>
                  </a:tcPr>
                </a:tc>
                <a:extLst>
                  <a:ext uri="{0D108BD9-81ED-4DB2-BD59-A6C34878D82A}">
                    <a16:rowId xmlns:a16="http://schemas.microsoft.com/office/drawing/2014/main" val="10005"/>
                  </a:ext>
                </a:extLst>
              </a:tr>
              <a:tr h="219455">
                <a:tc>
                  <a:txBody>
                    <a:bodyPr/>
                    <a:lstStyle/>
                    <a:p>
                      <a:pPr algn="ctr">
                        <a:lnSpc>
                          <a:spcPct val="100000"/>
                        </a:lnSpc>
                        <a:spcBef>
                          <a:spcPts val="195"/>
                        </a:spcBef>
                      </a:pPr>
                      <a:r>
                        <a:rPr sz="1100" dirty="0">
                          <a:latin typeface="Segoe UI"/>
                          <a:cs typeface="Segoe UI"/>
                        </a:rPr>
                        <a:t>5</a:t>
                      </a:r>
                      <a:endParaRPr sz="1100">
                        <a:latin typeface="Segoe UI"/>
                        <a:cs typeface="Segoe UI"/>
                      </a:endParaRPr>
                    </a:p>
                  </a:txBody>
                  <a:tcPr marL="0" marR="0" marT="24765" marB="0">
                    <a:lnL w="9525">
                      <a:solidFill>
                        <a:srgbClr val="000000"/>
                      </a:solidFill>
                      <a:prstDash val="solid"/>
                    </a:lnL>
                    <a:lnR w="9525">
                      <a:solidFill>
                        <a:srgbClr val="000000"/>
                      </a:solidFill>
                      <a:prstDash val="solid"/>
                    </a:lnR>
                    <a:lnT w="6350">
                      <a:solidFill>
                        <a:srgbClr val="818181"/>
                      </a:solidFill>
                      <a:prstDash val="solid"/>
                    </a:lnT>
                    <a:lnB w="9525">
                      <a:solidFill>
                        <a:srgbClr val="000000"/>
                      </a:solidFill>
                      <a:prstDash val="solid"/>
                    </a:lnB>
                    <a:solidFill>
                      <a:srgbClr val="B3C77E"/>
                    </a:solidFill>
                  </a:tcPr>
                </a:tc>
                <a:tc>
                  <a:txBody>
                    <a:bodyPr/>
                    <a:lstStyle/>
                    <a:p>
                      <a:pPr marR="208915" algn="r">
                        <a:lnSpc>
                          <a:spcPct val="100000"/>
                        </a:lnSpc>
                        <a:spcBef>
                          <a:spcPts val="195"/>
                        </a:spcBef>
                      </a:pPr>
                      <a:r>
                        <a:rPr sz="1100" spc="25" dirty="0">
                          <a:latin typeface="Segoe UI"/>
                          <a:cs typeface="Segoe UI"/>
                        </a:rPr>
                        <a:t>1</a:t>
                      </a:r>
                      <a:r>
                        <a:rPr sz="1100" spc="10" dirty="0">
                          <a:latin typeface="Segoe UI"/>
                          <a:cs typeface="Segoe UI"/>
                        </a:rPr>
                        <a:t>,</a:t>
                      </a:r>
                      <a:r>
                        <a:rPr sz="1100" spc="15" dirty="0">
                          <a:latin typeface="Segoe UI"/>
                          <a:cs typeface="Segoe UI"/>
                        </a:rPr>
                        <a:t>70</a:t>
                      </a:r>
                      <a:r>
                        <a:rPr sz="1100" spc="10" dirty="0">
                          <a:latin typeface="Segoe UI"/>
                          <a:cs typeface="Segoe UI"/>
                        </a:rPr>
                        <a:t>,</a:t>
                      </a:r>
                      <a:r>
                        <a:rPr sz="1100" spc="25" dirty="0">
                          <a:latin typeface="Segoe UI"/>
                          <a:cs typeface="Segoe UI"/>
                        </a:rPr>
                        <a:t>0</a:t>
                      </a:r>
                      <a:r>
                        <a:rPr sz="1100" spc="15" dirty="0">
                          <a:latin typeface="Segoe UI"/>
                          <a:cs typeface="Segoe UI"/>
                        </a:rPr>
                        <a:t>00</a:t>
                      </a:r>
                      <a:endParaRPr sz="1100">
                        <a:latin typeface="Segoe UI"/>
                        <a:cs typeface="Segoe UI"/>
                      </a:endParaRPr>
                    </a:p>
                  </a:txBody>
                  <a:tcPr marL="0" marR="0" marT="24765" marB="0">
                    <a:lnL w="9525">
                      <a:solidFill>
                        <a:srgbClr val="000000"/>
                      </a:solidFill>
                      <a:prstDash val="solid"/>
                    </a:lnL>
                    <a:lnR w="9525">
                      <a:solidFill>
                        <a:srgbClr val="000000"/>
                      </a:solidFill>
                      <a:prstDash val="solid"/>
                    </a:lnR>
                    <a:lnT w="6350">
                      <a:solidFill>
                        <a:srgbClr val="818181"/>
                      </a:solidFill>
                      <a:prstDash val="solid"/>
                    </a:lnT>
                    <a:lnB w="9525">
                      <a:solidFill>
                        <a:srgbClr val="000000"/>
                      </a:solidFill>
                      <a:prstDash val="solid"/>
                    </a:lnB>
                    <a:solidFill>
                      <a:srgbClr val="B3C77E"/>
                    </a:solidFill>
                  </a:tcPr>
                </a:tc>
                <a:tc>
                  <a:txBody>
                    <a:bodyPr/>
                    <a:lstStyle/>
                    <a:p>
                      <a:pPr marR="210185" algn="r">
                        <a:lnSpc>
                          <a:spcPct val="100000"/>
                        </a:lnSpc>
                        <a:spcBef>
                          <a:spcPts val="195"/>
                        </a:spcBef>
                      </a:pPr>
                      <a:r>
                        <a:rPr sz="1100" spc="15" dirty="0">
                          <a:latin typeface="Segoe UI"/>
                          <a:cs typeface="Segoe UI"/>
                        </a:rPr>
                        <a:t>4</a:t>
                      </a:r>
                      <a:r>
                        <a:rPr sz="1100" spc="25" dirty="0">
                          <a:latin typeface="Segoe UI"/>
                          <a:cs typeface="Segoe UI"/>
                        </a:rPr>
                        <a:t>0</a:t>
                      </a:r>
                      <a:r>
                        <a:rPr sz="1100" spc="10" dirty="0">
                          <a:latin typeface="Segoe UI"/>
                          <a:cs typeface="Segoe UI"/>
                        </a:rPr>
                        <a:t>,</a:t>
                      </a:r>
                      <a:r>
                        <a:rPr sz="1100" spc="15" dirty="0">
                          <a:latin typeface="Segoe UI"/>
                          <a:cs typeface="Segoe UI"/>
                        </a:rPr>
                        <a:t>000</a:t>
                      </a:r>
                      <a:endParaRPr sz="1100">
                        <a:latin typeface="Segoe UI"/>
                        <a:cs typeface="Segoe UI"/>
                      </a:endParaRPr>
                    </a:p>
                  </a:txBody>
                  <a:tcPr marL="0" marR="0" marT="24765" marB="0">
                    <a:lnL w="9525">
                      <a:solidFill>
                        <a:srgbClr val="000000"/>
                      </a:solidFill>
                      <a:prstDash val="solid"/>
                    </a:lnL>
                    <a:lnR w="9525">
                      <a:solidFill>
                        <a:srgbClr val="000000"/>
                      </a:solidFill>
                      <a:prstDash val="solid"/>
                    </a:lnR>
                    <a:lnT w="6350">
                      <a:solidFill>
                        <a:srgbClr val="818181"/>
                      </a:solidFill>
                      <a:prstDash val="solid"/>
                    </a:lnT>
                    <a:lnB w="9525">
                      <a:solidFill>
                        <a:srgbClr val="000000"/>
                      </a:solidFill>
                      <a:prstDash val="solid"/>
                    </a:lnB>
                    <a:solidFill>
                      <a:srgbClr val="B3C77E"/>
                    </a:solidFill>
                  </a:tcPr>
                </a:tc>
                <a:tc>
                  <a:txBody>
                    <a:bodyPr/>
                    <a:lstStyle/>
                    <a:p>
                      <a:pPr marR="210820" algn="r">
                        <a:lnSpc>
                          <a:spcPct val="100000"/>
                        </a:lnSpc>
                        <a:spcBef>
                          <a:spcPts val="195"/>
                        </a:spcBef>
                      </a:pPr>
                      <a:r>
                        <a:rPr sz="1100" spc="25" dirty="0">
                          <a:latin typeface="Segoe UI"/>
                          <a:cs typeface="Segoe UI"/>
                        </a:rPr>
                        <a:t>0</a:t>
                      </a:r>
                      <a:r>
                        <a:rPr sz="1100" spc="10" dirty="0">
                          <a:latin typeface="Segoe UI"/>
                          <a:cs typeface="Segoe UI"/>
                        </a:rPr>
                        <a:t>.</a:t>
                      </a:r>
                      <a:r>
                        <a:rPr sz="1100" spc="15" dirty="0">
                          <a:latin typeface="Segoe UI"/>
                          <a:cs typeface="Segoe UI"/>
                        </a:rPr>
                        <a:t>5</a:t>
                      </a:r>
                      <a:r>
                        <a:rPr sz="1100" dirty="0">
                          <a:latin typeface="Segoe UI"/>
                          <a:cs typeface="Segoe UI"/>
                        </a:rPr>
                        <a:t>0</a:t>
                      </a:r>
                      <a:endParaRPr sz="1100">
                        <a:latin typeface="Segoe UI"/>
                        <a:cs typeface="Segoe UI"/>
                      </a:endParaRPr>
                    </a:p>
                  </a:txBody>
                  <a:tcPr marL="0" marR="0" marT="24765" marB="0">
                    <a:lnL w="9525">
                      <a:solidFill>
                        <a:srgbClr val="000000"/>
                      </a:solidFill>
                      <a:prstDash val="solid"/>
                    </a:lnL>
                    <a:lnR w="9525">
                      <a:solidFill>
                        <a:srgbClr val="000000"/>
                      </a:solidFill>
                      <a:prstDash val="solid"/>
                    </a:lnR>
                    <a:lnT w="6350">
                      <a:solidFill>
                        <a:srgbClr val="818181"/>
                      </a:solidFill>
                      <a:prstDash val="solid"/>
                    </a:lnT>
                    <a:lnB w="9525">
                      <a:solidFill>
                        <a:srgbClr val="000000"/>
                      </a:solidFill>
                      <a:prstDash val="solid"/>
                    </a:lnB>
                    <a:solidFill>
                      <a:srgbClr val="B3C77E"/>
                    </a:solidFill>
                  </a:tcPr>
                </a:tc>
                <a:extLst>
                  <a:ext uri="{0D108BD9-81ED-4DB2-BD59-A6C34878D82A}">
                    <a16:rowId xmlns:a16="http://schemas.microsoft.com/office/drawing/2014/main" val="10006"/>
                  </a:ext>
                </a:extLst>
              </a:tr>
              <a:tr h="405377">
                <a:tc>
                  <a:txBody>
                    <a:bodyPr/>
                    <a:lstStyle/>
                    <a:p>
                      <a:pPr marL="843915" marR="163195" indent="-678180">
                        <a:lnSpc>
                          <a:spcPct val="110900"/>
                        </a:lnSpc>
                        <a:spcBef>
                          <a:spcPts val="65"/>
                        </a:spcBef>
                      </a:pPr>
                      <a:r>
                        <a:rPr sz="1100" spc="15" dirty="0">
                          <a:latin typeface="Segoe UI"/>
                          <a:cs typeface="Segoe UI"/>
                        </a:rPr>
                        <a:t>Salvage </a:t>
                      </a:r>
                      <a:r>
                        <a:rPr sz="1100" spc="10" dirty="0">
                          <a:latin typeface="Segoe UI"/>
                          <a:cs typeface="Segoe UI"/>
                        </a:rPr>
                        <a:t>Value at the end </a:t>
                      </a:r>
                      <a:r>
                        <a:rPr sz="1100" spc="5" dirty="0">
                          <a:latin typeface="Segoe UI"/>
                          <a:cs typeface="Segoe UI"/>
                        </a:rPr>
                        <a:t>of  </a:t>
                      </a:r>
                      <a:r>
                        <a:rPr sz="1100" spc="15" dirty="0">
                          <a:latin typeface="Segoe UI"/>
                          <a:cs typeface="Segoe UI"/>
                        </a:rPr>
                        <a:t>Year</a:t>
                      </a:r>
                      <a:r>
                        <a:rPr sz="1100" spc="25" dirty="0">
                          <a:latin typeface="Segoe UI"/>
                          <a:cs typeface="Segoe UI"/>
                        </a:rPr>
                        <a:t> </a:t>
                      </a:r>
                      <a:r>
                        <a:rPr sz="1100" dirty="0">
                          <a:latin typeface="Segoe UI"/>
                          <a:cs typeface="Segoe UI"/>
                        </a:rPr>
                        <a:t>5</a:t>
                      </a:r>
                      <a:endParaRPr sz="1100">
                        <a:latin typeface="Segoe UI"/>
                        <a:cs typeface="Segoe UI"/>
                      </a:endParaRPr>
                    </a:p>
                  </a:txBody>
                  <a:tcPr marL="0" marR="0" marT="8255" marB="0">
                    <a:lnL w="9525">
                      <a:solidFill>
                        <a:srgbClr val="000000"/>
                      </a:solidFill>
                      <a:prstDash val="solid"/>
                    </a:lnL>
                    <a:lnR w="9525">
                      <a:solidFill>
                        <a:srgbClr val="000000"/>
                      </a:solidFill>
                      <a:prstDash val="solid"/>
                    </a:lnR>
                    <a:lnT w="9525">
                      <a:solidFill>
                        <a:srgbClr val="000000"/>
                      </a:solidFill>
                      <a:prstDash val="solid"/>
                    </a:lnT>
                    <a:lnB w="6350">
                      <a:solidFill>
                        <a:srgbClr val="000000"/>
                      </a:solidFill>
                      <a:prstDash val="solid"/>
                    </a:lnB>
                    <a:solidFill>
                      <a:srgbClr val="B3C77E"/>
                    </a:solidFill>
                  </a:tcPr>
                </a:tc>
                <a:tc>
                  <a:txBody>
                    <a:bodyPr/>
                    <a:lstStyle/>
                    <a:p>
                      <a:pPr marR="208915" algn="r">
                        <a:lnSpc>
                          <a:spcPct val="100000"/>
                        </a:lnSpc>
                        <a:spcBef>
                          <a:spcPts val="204"/>
                        </a:spcBef>
                      </a:pPr>
                      <a:r>
                        <a:rPr sz="1100" spc="15" dirty="0">
                          <a:latin typeface="Segoe UI"/>
                          <a:cs typeface="Segoe UI"/>
                        </a:rPr>
                        <a:t>5</a:t>
                      </a:r>
                      <a:r>
                        <a:rPr sz="1100" spc="25" dirty="0">
                          <a:latin typeface="Segoe UI"/>
                          <a:cs typeface="Segoe UI"/>
                        </a:rPr>
                        <a:t>0</a:t>
                      </a:r>
                      <a:r>
                        <a:rPr sz="1100" spc="10" dirty="0">
                          <a:latin typeface="Segoe UI"/>
                          <a:cs typeface="Segoe UI"/>
                        </a:rPr>
                        <a:t>,</a:t>
                      </a:r>
                      <a:r>
                        <a:rPr sz="1100" spc="15" dirty="0">
                          <a:latin typeface="Segoe UI"/>
                          <a:cs typeface="Segoe UI"/>
                        </a:rPr>
                        <a:t>000</a:t>
                      </a:r>
                      <a:endParaRPr sz="1100">
                        <a:latin typeface="Segoe UI"/>
                        <a:cs typeface="Segoe UI"/>
                      </a:endParaRPr>
                    </a:p>
                  </a:txBody>
                  <a:tcPr marL="0" marR="0" marT="26034" marB="0">
                    <a:lnL w="9525">
                      <a:solidFill>
                        <a:srgbClr val="000000"/>
                      </a:solidFill>
                      <a:prstDash val="solid"/>
                    </a:lnL>
                    <a:lnR w="9525">
                      <a:solidFill>
                        <a:srgbClr val="000000"/>
                      </a:solidFill>
                      <a:prstDash val="solid"/>
                    </a:lnR>
                    <a:lnT w="9525">
                      <a:solidFill>
                        <a:srgbClr val="000000"/>
                      </a:solidFill>
                      <a:prstDash val="solid"/>
                    </a:lnT>
                    <a:lnB w="6350">
                      <a:solidFill>
                        <a:srgbClr val="000000"/>
                      </a:solidFill>
                      <a:prstDash val="solid"/>
                    </a:lnB>
                    <a:solidFill>
                      <a:srgbClr val="B3C77E"/>
                    </a:solidFill>
                  </a:tcPr>
                </a:tc>
                <a:tc>
                  <a:txBody>
                    <a:bodyPr/>
                    <a:lstStyle/>
                    <a:p>
                      <a:pPr marR="210185" algn="r">
                        <a:lnSpc>
                          <a:spcPct val="100000"/>
                        </a:lnSpc>
                        <a:spcBef>
                          <a:spcPts val="204"/>
                        </a:spcBef>
                      </a:pPr>
                      <a:r>
                        <a:rPr sz="1100" spc="15" dirty="0">
                          <a:latin typeface="Segoe UI"/>
                          <a:cs typeface="Segoe UI"/>
                        </a:rPr>
                        <a:t>6</a:t>
                      </a:r>
                      <a:r>
                        <a:rPr sz="1100" spc="25" dirty="0">
                          <a:latin typeface="Segoe UI"/>
                          <a:cs typeface="Segoe UI"/>
                        </a:rPr>
                        <a:t>0</a:t>
                      </a:r>
                      <a:r>
                        <a:rPr sz="1100" spc="10" dirty="0">
                          <a:latin typeface="Segoe UI"/>
                          <a:cs typeface="Segoe UI"/>
                        </a:rPr>
                        <a:t>,</a:t>
                      </a:r>
                      <a:r>
                        <a:rPr sz="1100" spc="15" dirty="0">
                          <a:latin typeface="Segoe UI"/>
                          <a:cs typeface="Segoe UI"/>
                        </a:rPr>
                        <a:t>000</a:t>
                      </a:r>
                      <a:endParaRPr sz="1100">
                        <a:latin typeface="Segoe UI"/>
                        <a:cs typeface="Segoe UI"/>
                      </a:endParaRPr>
                    </a:p>
                  </a:txBody>
                  <a:tcPr marL="0" marR="0" marT="26034" marB="0">
                    <a:lnL w="9525">
                      <a:solidFill>
                        <a:srgbClr val="000000"/>
                      </a:solidFill>
                      <a:prstDash val="solid"/>
                    </a:lnL>
                    <a:lnR w="9525">
                      <a:solidFill>
                        <a:srgbClr val="000000"/>
                      </a:solidFill>
                      <a:prstDash val="solid"/>
                    </a:lnR>
                    <a:lnT w="9525">
                      <a:solidFill>
                        <a:srgbClr val="000000"/>
                      </a:solidFill>
                      <a:prstDash val="solid"/>
                    </a:lnT>
                    <a:lnB w="6350">
                      <a:solidFill>
                        <a:srgbClr val="000000"/>
                      </a:solidFill>
                      <a:prstDash val="solid"/>
                    </a:lnB>
                    <a:solidFill>
                      <a:srgbClr val="B3C77E"/>
                    </a:solidFill>
                  </a:tcPr>
                </a:tc>
                <a:tc>
                  <a:txBody>
                    <a:bodyPr/>
                    <a:lstStyle/>
                    <a:p>
                      <a:pPr>
                        <a:lnSpc>
                          <a:spcPct val="100000"/>
                        </a:lnSpc>
                      </a:pPr>
                      <a:endParaRPr sz="1000">
                        <a:latin typeface="Times New Roman"/>
                        <a:cs typeface="Times New Roman"/>
                      </a:endParaRPr>
                    </a:p>
                  </a:txBody>
                  <a:tcPr marL="0" marR="0" marT="0" marB="0">
                    <a:lnL w="9525">
                      <a:solidFill>
                        <a:srgbClr val="000000"/>
                      </a:solidFill>
                      <a:prstDash val="solid"/>
                    </a:lnL>
                    <a:lnR w="9525">
                      <a:solidFill>
                        <a:srgbClr val="000000"/>
                      </a:solidFill>
                      <a:prstDash val="solid"/>
                    </a:lnR>
                    <a:lnT w="9525">
                      <a:solidFill>
                        <a:srgbClr val="000000"/>
                      </a:solidFill>
                      <a:prstDash val="solid"/>
                    </a:lnT>
                    <a:lnB w="6350">
                      <a:solidFill>
                        <a:srgbClr val="000000"/>
                      </a:solidFill>
                      <a:prstDash val="solid"/>
                    </a:lnB>
                    <a:solidFill>
                      <a:srgbClr val="B3C77E"/>
                    </a:solidFill>
                  </a:tcPr>
                </a:tc>
                <a:extLst>
                  <a:ext uri="{0D108BD9-81ED-4DB2-BD59-A6C34878D82A}">
                    <a16:rowId xmlns:a16="http://schemas.microsoft.com/office/drawing/2014/main" val="10007"/>
                  </a:ext>
                </a:extLst>
              </a:tr>
            </a:tbl>
          </a:graphicData>
        </a:graphic>
      </p:graphicFrame>
      <p:sp>
        <p:nvSpPr>
          <p:cNvPr id="35" name="object 35"/>
          <p:cNvSpPr txBox="1"/>
          <p:nvPr/>
        </p:nvSpPr>
        <p:spPr>
          <a:xfrm>
            <a:off x="1176019" y="3475735"/>
            <a:ext cx="5010785" cy="193675"/>
          </a:xfrm>
          <a:prstGeom prst="rect">
            <a:avLst/>
          </a:prstGeom>
        </p:spPr>
        <p:txBody>
          <a:bodyPr vert="horz" wrap="square" lIns="0" tIns="13335" rIns="0" bIns="0" rtlCol="0">
            <a:spAutoFit/>
          </a:bodyPr>
          <a:lstStyle/>
          <a:p>
            <a:pPr marL="12700">
              <a:lnSpc>
                <a:spcPct val="100000"/>
              </a:lnSpc>
              <a:spcBef>
                <a:spcPts val="105"/>
              </a:spcBef>
            </a:pPr>
            <a:r>
              <a:rPr sz="1100" spc="-5" dirty="0">
                <a:latin typeface="Segoe UI"/>
                <a:cs typeface="Segoe UI"/>
              </a:rPr>
              <a:t>The</a:t>
            </a:r>
            <a:r>
              <a:rPr sz="1100" spc="70" dirty="0">
                <a:latin typeface="Segoe UI"/>
                <a:cs typeface="Segoe UI"/>
              </a:rPr>
              <a:t> </a:t>
            </a:r>
            <a:r>
              <a:rPr sz="1100" spc="-5" dirty="0">
                <a:latin typeface="Segoe UI"/>
                <a:cs typeface="Segoe UI"/>
              </a:rPr>
              <a:t>targeted</a:t>
            </a:r>
            <a:r>
              <a:rPr sz="1100" spc="70" dirty="0">
                <a:latin typeface="Segoe UI"/>
                <a:cs typeface="Segoe UI"/>
              </a:rPr>
              <a:t> </a:t>
            </a:r>
            <a:r>
              <a:rPr sz="1100" spc="-5" dirty="0">
                <a:latin typeface="Segoe UI"/>
                <a:cs typeface="Segoe UI"/>
              </a:rPr>
              <a:t>return</a:t>
            </a:r>
            <a:r>
              <a:rPr sz="1100" spc="70" dirty="0">
                <a:latin typeface="Segoe UI"/>
                <a:cs typeface="Segoe UI"/>
              </a:rPr>
              <a:t> </a:t>
            </a:r>
            <a:r>
              <a:rPr sz="1100" dirty="0">
                <a:latin typeface="Segoe UI"/>
                <a:cs typeface="Segoe UI"/>
              </a:rPr>
              <a:t>on</a:t>
            </a:r>
            <a:r>
              <a:rPr sz="1100" spc="70" dirty="0">
                <a:latin typeface="Segoe UI"/>
                <a:cs typeface="Segoe UI"/>
              </a:rPr>
              <a:t> </a:t>
            </a:r>
            <a:r>
              <a:rPr sz="1100" spc="-5" dirty="0">
                <a:latin typeface="Segoe UI"/>
                <a:cs typeface="Segoe UI"/>
              </a:rPr>
              <a:t>capital</a:t>
            </a:r>
            <a:r>
              <a:rPr sz="1100" spc="70" dirty="0">
                <a:latin typeface="Segoe UI"/>
                <a:cs typeface="Segoe UI"/>
              </a:rPr>
              <a:t> </a:t>
            </a:r>
            <a:r>
              <a:rPr sz="1100" spc="-5" dirty="0">
                <a:latin typeface="Segoe UI"/>
                <a:cs typeface="Segoe UI"/>
              </a:rPr>
              <a:t>is</a:t>
            </a:r>
            <a:r>
              <a:rPr sz="1100" spc="75" dirty="0">
                <a:latin typeface="Segoe UI"/>
                <a:cs typeface="Segoe UI"/>
              </a:rPr>
              <a:t> </a:t>
            </a:r>
            <a:r>
              <a:rPr sz="1100" dirty="0">
                <a:latin typeface="Segoe UI"/>
                <a:cs typeface="Segoe UI"/>
              </a:rPr>
              <a:t>15%.</a:t>
            </a:r>
            <a:r>
              <a:rPr sz="1100" spc="75" dirty="0">
                <a:latin typeface="Segoe UI"/>
                <a:cs typeface="Segoe UI"/>
              </a:rPr>
              <a:t> </a:t>
            </a:r>
            <a:r>
              <a:rPr sz="1100" spc="-5" dirty="0">
                <a:latin typeface="Segoe UI"/>
                <a:cs typeface="Segoe UI"/>
              </a:rPr>
              <a:t>You</a:t>
            </a:r>
            <a:r>
              <a:rPr sz="1100" spc="75" dirty="0">
                <a:latin typeface="Segoe UI"/>
                <a:cs typeface="Segoe UI"/>
              </a:rPr>
              <a:t> </a:t>
            </a:r>
            <a:r>
              <a:rPr sz="1100" dirty="0">
                <a:latin typeface="Segoe UI"/>
                <a:cs typeface="Segoe UI"/>
              </a:rPr>
              <a:t>are</a:t>
            </a:r>
            <a:r>
              <a:rPr sz="1100" spc="70" dirty="0">
                <a:latin typeface="Segoe UI"/>
                <a:cs typeface="Segoe UI"/>
              </a:rPr>
              <a:t> </a:t>
            </a:r>
            <a:r>
              <a:rPr sz="1100" spc="-5" dirty="0">
                <a:latin typeface="Segoe UI"/>
                <a:cs typeface="Segoe UI"/>
              </a:rPr>
              <a:t>required</a:t>
            </a:r>
            <a:r>
              <a:rPr sz="1100" spc="70" dirty="0">
                <a:latin typeface="Segoe UI"/>
                <a:cs typeface="Segoe UI"/>
              </a:rPr>
              <a:t> </a:t>
            </a:r>
            <a:r>
              <a:rPr sz="1100" spc="-5" dirty="0">
                <a:latin typeface="Segoe UI"/>
                <a:cs typeface="Segoe UI"/>
              </a:rPr>
              <a:t>to</a:t>
            </a:r>
            <a:r>
              <a:rPr sz="1100" spc="75" dirty="0">
                <a:latin typeface="Segoe UI"/>
                <a:cs typeface="Segoe UI"/>
              </a:rPr>
              <a:t> </a:t>
            </a:r>
            <a:r>
              <a:rPr sz="1100" spc="-5" dirty="0">
                <a:latin typeface="Segoe UI"/>
                <a:cs typeface="Segoe UI"/>
              </a:rPr>
              <a:t>(i)</a:t>
            </a:r>
            <a:r>
              <a:rPr sz="1100" spc="75" dirty="0">
                <a:latin typeface="Segoe UI"/>
                <a:cs typeface="Segoe UI"/>
              </a:rPr>
              <a:t> </a:t>
            </a:r>
            <a:r>
              <a:rPr sz="1100" dirty="0">
                <a:latin typeface="Segoe UI"/>
                <a:cs typeface="Segoe UI"/>
              </a:rPr>
              <a:t>COMPUTE,</a:t>
            </a:r>
            <a:r>
              <a:rPr sz="1100" spc="75" dirty="0">
                <a:latin typeface="Segoe UI"/>
                <a:cs typeface="Segoe UI"/>
              </a:rPr>
              <a:t> </a:t>
            </a:r>
            <a:r>
              <a:rPr sz="1100" spc="-5" dirty="0">
                <a:latin typeface="Segoe UI"/>
                <a:cs typeface="Segoe UI"/>
              </a:rPr>
              <a:t>for</a:t>
            </a:r>
            <a:r>
              <a:rPr sz="1100" spc="75" dirty="0">
                <a:latin typeface="Segoe UI"/>
                <a:cs typeface="Segoe UI"/>
              </a:rPr>
              <a:t> </a:t>
            </a:r>
            <a:r>
              <a:rPr sz="1100" spc="-5" dirty="0">
                <a:latin typeface="Segoe UI"/>
                <a:cs typeface="Segoe UI"/>
              </a:rPr>
              <a:t>the</a:t>
            </a:r>
            <a:endParaRPr sz="1100">
              <a:latin typeface="Segoe UI"/>
              <a:cs typeface="Segoe UI"/>
            </a:endParaRPr>
          </a:p>
        </p:txBody>
      </p:sp>
      <p:sp>
        <p:nvSpPr>
          <p:cNvPr id="36" name="object 36"/>
          <p:cNvSpPr txBox="1"/>
          <p:nvPr/>
        </p:nvSpPr>
        <p:spPr>
          <a:xfrm>
            <a:off x="1747507" y="3661651"/>
            <a:ext cx="4439920" cy="193675"/>
          </a:xfrm>
          <a:prstGeom prst="rect">
            <a:avLst/>
          </a:prstGeom>
        </p:spPr>
        <p:txBody>
          <a:bodyPr vert="horz" wrap="square" lIns="0" tIns="13335" rIns="0" bIns="0" rtlCol="0">
            <a:spAutoFit/>
          </a:bodyPr>
          <a:lstStyle/>
          <a:p>
            <a:pPr marL="12700">
              <a:lnSpc>
                <a:spcPct val="100000"/>
              </a:lnSpc>
              <a:spcBef>
                <a:spcPts val="105"/>
              </a:spcBef>
            </a:pPr>
            <a:r>
              <a:rPr sz="1100" spc="-5" dirty="0">
                <a:latin typeface="Segoe UI"/>
                <a:cs typeface="Segoe UI"/>
              </a:rPr>
              <a:t>hines separately, net present value, discounted payback period</a:t>
            </a:r>
            <a:r>
              <a:rPr sz="1100" spc="225" dirty="0">
                <a:latin typeface="Segoe UI"/>
                <a:cs typeface="Segoe UI"/>
              </a:rPr>
              <a:t> </a:t>
            </a:r>
            <a:r>
              <a:rPr sz="1100" spc="-5" dirty="0">
                <a:latin typeface="Segoe UI"/>
                <a:cs typeface="Segoe UI"/>
              </a:rPr>
              <a:t>and</a:t>
            </a:r>
            <a:endParaRPr sz="1100">
              <a:latin typeface="Segoe UI"/>
              <a:cs typeface="Segoe UI"/>
            </a:endParaRPr>
          </a:p>
        </p:txBody>
      </p:sp>
      <p:sp>
        <p:nvSpPr>
          <p:cNvPr id="37" name="object 37"/>
          <p:cNvSpPr txBox="1"/>
          <p:nvPr/>
        </p:nvSpPr>
        <p:spPr>
          <a:xfrm>
            <a:off x="1433004" y="3736556"/>
            <a:ext cx="380365" cy="198120"/>
          </a:xfrm>
          <a:prstGeom prst="rect">
            <a:avLst/>
          </a:prstGeom>
          <a:solidFill>
            <a:srgbClr val="C3D69B"/>
          </a:solidFill>
        </p:spPr>
        <p:txBody>
          <a:bodyPr vert="horz" wrap="square" lIns="0" tIns="0" rIns="0" bIns="0" rtlCol="0">
            <a:spAutoFit/>
          </a:bodyPr>
          <a:lstStyle/>
          <a:p>
            <a:pPr marL="71120" marR="30480">
              <a:lnSpc>
                <a:spcPts val="835"/>
              </a:lnSpc>
            </a:pPr>
            <a:r>
              <a:rPr sz="1100" spc="-5" dirty="0">
                <a:latin typeface="Segoe UI"/>
                <a:cs typeface="Segoe UI"/>
              </a:rPr>
              <a:t>m</a:t>
            </a:r>
            <a:r>
              <a:rPr sz="1100" dirty="0">
                <a:latin typeface="Segoe UI"/>
                <a:cs typeface="Segoe UI"/>
              </a:rPr>
              <a:t>ac</a:t>
            </a:r>
            <a:endParaRPr sz="1100">
              <a:latin typeface="Segoe UI"/>
              <a:cs typeface="Segoe UI"/>
            </a:endParaRPr>
          </a:p>
          <a:p>
            <a:pPr>
              <a:lnSpc>
                <a:spcPts val="580"/>
              </a:lnSpc>
              <a:spcBef>
                <a:spcPts val="140"/>
              </a:spcBef>
            </a:pPr>
            <a:r>
              <a:rPr sz="1100" spc="-5" dirty="0">
                <a:latin typeface="Segoe UI"/>
                <a:cs typeface="Segoe UI"/>
              </a:rPr>
              <a:t>ir</a:t>
            </a:r>
            <a:r>
              <a:rPr sz="1100" dirty="0">
                <a:latin typeface="Segoe UI"/>
                <a:cs typeface="Segoe UI"/>
              </a:rPr>
              <a:t>a</a:t>
            </a:r>
            <a:r>
              <a:rPr sz="1100" spc="-5" dirty="0">
                <a:latin typeface="Segoe UI"/>
                <a:cs typeface="Segoe UI"/>
              </a:rPr>
              <a:t>bilit</a:t>
            </a:r>
            <a:endParaRPr sz="1100">
              <a:latin typeface="Segoe UI"/>
              <a:cs typeface="Segoe UI"/>
            </a:endParaRPr>
          </a:p>
        </p:txBody>
      </p:sp>
      <p:sp>
        <p:nvSpPr>
          <p:cNvPr id="38" name="object 38"/>
          <p:cNvSpPr txBox="1"/>
          <p:nvPr/>
        </p:nvSpPr>
        <p:spPr>
          <a:xfrm>
            <a:off x="1787067" y="3847567"/>
            <a:ext cx="3972560" cy="193675"/>
          </a:xfrm>
          <a:prstGeom prst="rect">
            <a:avLst/>
          </a:prstGeom>
        </p:spPr>
        <p:txBody>
          <a:bodyPr vert="horz" wrap="square" lIns="0" tIns="13335" rIns="0" bIns="0" rtlCol="0">
            <a:spAutoFit/>
          </a:bodyPr>
          <a:lstStyle/>
          <a:p>
            <a:pPr marL="12700">
              <a:lnSpc>
                <a:spcPct val="100000"/>
              </a:lnSpc>
              <a:spcBef>
                <a:spcPts val="105"/>
              </a:spcBef>
            </a:pPr>
            <a:r>
              <a:rPr sz="1100" dirty="0">
                <a:latin typeface="Segoe UI"/>
                <a:cs typeface="Segoe UI"/>
              </a:rPr>
              <a:t>y </a:t>
            </a:r>
            <a:r>
              <a:rPr sz="1100" spc="-5" dirty="0">
                <a:latin typeface="Segoe UI"/>
                <a:cs typeface="Segoe UI"/>
              </a:rPr>
              <a:t>factor </a:t>
            </a:r>
            <a:r>
              <a:rPr sz="1100" dirty="0">
                <a:latin typeface="Segoe UI"/>
                <a:cs typeface="Segoe UI"/>
              </a:rPr>
              <a:t>and </a:t>
            </a:r>
            <a:r>
              <a:rPr sz="1100" spc="-5" dirty="0">
                <a:latin typeface="Segoe UI"/>
                <a:cs typeface="Segoe UI"/>
              </a:rPr>
              <a:t>(ii) ADVICE which </a:t>
            </a:r>
            <a:r>
              <a:rPr sz="1100" dirty="0">
                <a:latin typeface="Segoe UI"/>
                <a:cs typeface="Segoe UI"/>
              </a:rPr>
              <a:t>of </a:t>
            </a:r>
            <a:r>
              <a:rPr sz="1100" spc="-5" dirty="0">
                <a:latin typeface="Segoe UI"/>
                <a:cs typeface="Segoe UI"/>
              </a:rPr>
              <a:t>the machines is to be</a:t>
            </a:r>
            <a:r>
              <a:rPr sz="1100" spc="20" dirty="0">
                <a:latin typeface="Segoe UI"/>
                <a:cs typeface="Segoe UI"/>
              </a:rPr>
              <a:t> </a:t>
            </a:r>
            <a:r>
              <a:rPr sz="1100" spc="-5" dirty="0">
                <a:latin typeface="Segoe UI"/>
                <a:cs typeface="Segoe UI"/>
              </a:rPr>
              <a:t>selected?</a:t>
            </a:r>
            <a:endParaRPr sz="1100">
              <a:latin typeface="Segoe UI"/>
              <a:cs typeface="Segoe UI"/>
            </a:endParaRPr>
          </a:p>
        </p:txBody>
      </p:sp>
      <p:sp>
        <p:nvSpPr>
          <p:cNvPr id="39" name="object 39"/>
          <p:cNvSpPr txBox="1"/>
          <p:nvPr/>
        </p:nvSpPr>
        <p:spPr>
          <a:xfrm>
            <a:off x="901773" y="3643985"/>
            <a:ext cx="542290" cy="659765"/>
          </a:xfrm>
          <a:prstGeom prst="rect">
            <a:avLst/>
          </a:prstGeom>
        </p:spPr>
        <p:txBody>
          <a:bodyPr vert="horz" wrap="square" lIns="0" tIns="12700" rIns="0" bIns="0" rtlCol="0">
            <a:spAutoFit/>
          </a:bodyPr>
          <a:lstStyle/>
          <a:p>
            <a:pPr marL="299085" marR="5080">
              <a:lnSpc>
                <a:spcPct val="110900"/>
              </a:lnSpc>
              <a:spcBef>
                <a:spcPts val="100"/>
              </a:spcBef>
            </a:pPr>
            <a:r>
              <a:rPr sz="1100" spc="-5" dirty="0">
                <a:latin typeface="Segoe UI"/>
                <a:cs typeface="Segoe UI"/>
              </a:rPr>
              <a:t>t</a:t>
            </a:r>
            <a:r>
              <a:rPr sz="1100" spc="-10" dirty="0">
                <a:latin typeface="Segoe UI"/>
                <a:cs typeface="Segoe UI"/>
              </a:rPr>
              <a:t>w</a:t>
            </a:r>
            <a:r>
              <a:rPr sz="1100" dirty="0">
                <a:latin typeface="Segoe UI"/>
                <a:cs typeface="Segoe UI"/>
              </a:rPr>
              <a:t>o  </a:t>
            </a:r>
            <a:r>
              <a:rPr sz="1100" spc="-5" dirty="0">
                <a:latin typeface="Segoe UI"/>
                <a:cs typeface="Segoe UI"/>
              </a:rPr>
              <a:t>des</a:t>
            </a:r>
            <a:endParaRPr sz="1100">
              <a:latin typeface="Segoe UI"/>
              <a:cs typeface="Segoe UI"/>
            </a:endParaRPr>
          </a:p>
          <a:p>
            <a:pPr marL="12700">
              <a:lnSpc>
                <a:spcPct val="100000"/>
              </a:lnSpc>
              <a:spcBef>
                <a:spcPts val="740"/>
              </a:spcBef>
              <a:tabLst>
                <a:tab pos="299085" algn="l"/>
              </a:tabLst>
            </a:pPr>
            <a:r>
              <a:rPr sz="1100" dirty="0">
                <a:latin typeface="Segoe UI"/>
                <a:cs typeface="Segoe UI"/>
              </a:rPr>
              <a:t>2.	</a:t>
            </a:r>
            <a:r>
              <a:rPr sz="1100" spc="-5" dirty="0">
                <a:latin typeface="Segoe UI"/>
                <a:cs typeface="Segoe UI"/>
              </a:rPr>
              <a:t>Hin</a:t>
            </a:r>
            <a:endParaRPr sz="1100">
              <a:latin typeface="Segoe UI"/>
              <a:cs typeface="Segoe UI"/>
            </a:endParaRPr>
          </a:p>
        </p:txBody>
      </p:sp>
      <p:sp>
        <p:nvSpPr>
          <p:cNvPr id="40" name="object 40"/>
          <p:cNvSpPr txBox="1"/>
          <p:nvPr/>
        </p:nvSpPr>
        <p:spPr>
          <a:xfrm>
            <a:off x="1433004" y="4001173"/>
            <a:ext cx="367665" cy="214629"/>
          </a:xfrm>
          <a:prstGeom prst="rect">
            <a:avLst/>
          </a:prstGeom>
          <a:solidFill>
            <a:srgbClr val="C3D69B"/>
          </a:solidFill>
        </p:spPr>
        <p:txBody>
          <a:bodyPr vert="horz" wrap="square" lIns="0" tIns="121285" rIns="0" bIns="0" rtlCol="0">
            <a:spAutoFit/>
          </a:bodyPr>
          <a:lstStyle/>
          <a:p>
            <a:pPr>
              <a:lnSpc>
                <a:spcPts val="730"/>
              </a:lnSpc>
              <a:spcBef>
                <a:spcPts val="955"/>
              </a:spcBef>
            </a:pPr>
            <a:r>
              <a:rPr sz="1100" spc="-5" dirty="0">
                <a:latin typeface="Segoe UI"/>
                <a:cs typeface="Segoe UI"/>
              </a:rPr>
              <a:t>dlever</a:t>
            </a:r>
            <a:endParaRPr sz="1100">
              <a:latin typeface="Segoe UI"/>
              <a:cs typeface="Segoe UI"/>
            </a:endParaRPr>
          </a:p>
        </p:txBody>
      </p:sp>
      <p:sp>
        <p:nvSpPr>
          <p:cNvPr id="41" name="object 41"/>
          <p:cNvSpPr txBox="1"/>
          <p:nvPr/>
        </p:nvSpPr>
        <p:spPr>
          <a:xfrm>
            <a:off x="1817571" y="4109756"/>
            <a:ext cx="4368800" cy="193675"/>
          </a:xfrm>
          <a:prstGeom prst="rect">
            <a:avLst/>
          </a:prstGeom>
        </p:spPr>
        <p:txBody>
          <a:bodyPr vert="horz" wrap="square" lIns="0" tIns="13335" rIns="0" bIns="0" rtlCol="0">
            <a:spAutoFit/>
          </a:bodyPr>
          <a:lstStyle/>
          <a:p>
            <a:pPr marL="12700">
              <a:lnSpc>
                <a:spcPct val="100000"/>
              </a:lnSpc>
              <a:spcBef>
                <a:spcPts val="105"/>
              </a:spcBef>
            </a:pPr>
            <a:r>
              <a:rPr sz="1100" spc="-5" dirty="0">
                <a:latin typeface="Segoe UI"/>
                <a:cs typeface="Segoe UI"/>
              </a:rPr>
              <a:t>Company is considering </a:t>
            </a:r>
            <a:r>
              <a:rPr sz="1100" dirty="0">
                <a:latin typeface="Segoe UI"/>
                <a:cs typeface="Segoe UI"/>
              </a:rPr>
              <a:t>a </a:t>
            </a:r>
            <a:r>
              <a:rPr sz="1100" spc="-5" dirty="0">
                <a:latin typeface="Segoe UI"/>
                <a:cs typeface="Segoe UI"/>
              </a:rPr>
              <a:t>new product line to supplement its range</a:t>
            </a:r>
            <a:r>
              <a:rPr sz="1100" spc="180" dirty="0">
                <a:latin typeface="Segoe UI"/>
                <a:cs typeface="Segoe UI"/>
              </a:rPr>
              <a:t> </a:t>
            </a:r>
            <a:r>
              <a:rPr sz="1100" dirty="0">
                <a:latin typeface="Segoe UI"/>
                <a:cs typeface="Segoe UI"/>
              </a:rPr>
              <a:t>of</a:t>
            </a:r>
            <a:endParaRPr sz="1100">
              <a:latin typeface="Segoe UI"/>
              <a:cs typeface="Segoe UI"/>
            </a:endParaRPr>
          </a:p>
        </p:txBody>
      </p:sp>
      <p:sp>
        <p:nvSpPr>
          <p:cNvPr id="42" name="object 42"/>
          <p:cNvSpPr txBox="1"/>
          <p:nvPr/>
        </p:nvSpPr>
        <p:spPr>
          <a:xfrm>
            <a:off x="1188077" y="4279548"/>
            <a:ext cx="4998720" cy="766445"/>
          </a:xfrm>
          <a:prstGeom prst="rect">
            <a:avLst/>
          </a:prstGeom>
        </p:spPr>
        <p:txBody>
          <a:bodyPr vert="horz" wrap="square" lIns="0" tIns="11430" rIns="0" bIns="0" rtlCol="0">
            <a:spAutoFit/>
          </a:bodyPr>
          <a:lstStyle/>
          <a:p>
            <a:pPr marL="12700" marR="5080" algn="just">
              <a:lnSpc>
                <a:spcPct val="110600"/>
              </a:lnSpc>
              <a:spcBef>
                <a:spcPts val="90"/>
              </a:spcBef>
            </a:pPr>
            <a:r>
              <a:rPr sz="1100" spc="-5" dirty="0">
                <a:latin typeface="Segoe UI"/>
                <a:cs typeface="Segoe UI"/>
              </a:rPr>
              <a:t>products. It is anticipated that the new product </a:t>
            </a:r>
            <a:r>
              <a:rPr sz="1100" dirty="0">
                <a:latin typeface="Segoe UI"/>
                <a:cs typeface="Segoe UI"/>
              </a:rPr>
              <a:t>line </a:t>
            </a:r>
            <a:r>
              <a:rPr sz="1100" spc="-5" dirty="0">
                <a:latin typeface="Segoe UI"/>
                <a:cs typeface="Segoe UI"/>
              </a:rPr>
              <a:t>will involve cash investments  </a:t>
            </a:r>
            <a:r>
              <a:rPr sz="1100" dirty="0">
                <a:latin typeface="Segoe UI"/>
                <a:cs typeface="Segoe UI"/>
              </a:rPr>
              <a:t>of</a:t>
            </a:r>
            <a:r>
              <a:rPr sz="1100" spc="-45" dirty="0">
                <a:latin typeface="Segoe UI"/>
                <a:cs typeface="Segoe UI"/>
              </a:rPr>
              <a:t> </a:t>
            </a:r>
            <a:r>
              <a:rPr sz="1100" spc="-10" dirty="0">
                <a:latin typeface="Trebuchet MS"/>
                <a:cs typeface="Trebuchet MS"/>
              </a:rPr>
              <a:t>`</a:t>
            </a:r>
            <a:r>
              <a:rPr sz="1100" spc="-10" dirty="0">
                <a:latin typeface="Segoe UI"/>
                <a:cs typeface="Segoe UI"/>
              </a:rPr>
              <a:t>7,00,000</a:t>
            </a:r>
            <a:r>
              <a:rPr sz="1100" spc="-50" dirty="0">
                <a:latin typeface="Segoe UI"/>
                <a:cs typeface="Segoe UI"/>
              </a:rPr>
              <a:t> </a:t>
            </a:r>
            <a:r>
              <a:rPr sz="1100" dirty="0">
                <a:latin typeface="Segoe UI"/>
                <a:cs typeface="Segoe UI"/>
              </a:rPr>
              <a:t>at</a:t>
            </a:r>
            <a:r>
              <a:rPr sz="1100" spc="-45" dirty="0">
                <a:latin typeface="Segoe UI"/>
                <a:cs typeface="Segoe UI"/>
              </a:rPr>
              <a:t> </a:t>
            </a:r>
            <a:r>
              <a:rPr sz="1100" spc="-5" dirty="0">
                <a:latin typeface="Segoe UI"/>
                <a:cs typeface="Segoe UI"/>
              </a:rPr>
              <a:t>time</a:t>
            </a:r>
            <a:r>
              <a:rPr sz="1100" spc="-60" dirty="0">
                <a:latin typeface="Segoe UI"/>
                <a:cs typeface="Segoe UI"/>
              </a:rPr>
              <a:t> </a:t>
            </a:r>
            <a:r>
              <a:rPr sz="1100" dirty="0">
                <a:latin typeface="Segoe UI"/>
                <a:cs typeface="Segoe UI"/>
              </a:rPr>
              <a:t>0</a:t>
            </a:r>
            <a:r>
              <a:rPr sz="1100" spc="-40" dirty="0">
                <a:latin typeface="Segoe UI"/>
                <a:cs typeface="Segoe UI"/>
              </a:rPr>
              <a:t> </a:t>
            </a:r>
            <a:r>
              <a:rPr sz="1100" spc="-10" dirty="0">
                <a:latin typeface="Segoe UI"/>
                <a:cs typeface="Segoe UI"/>
              </a:rPr>
              <a:t>and</a:t>
            </a:r>
            <a:r>
              <a:rPr sz="1100" spc="-40" dirty="0">
                <a:latin typeface="Segoe UI"/>
                <a:cs typeface="Segoe UI"/>
              </a:rPr>
              <a:t> </a:t>
            </a:r>
            <a:r>
              <a:rPr sz="1100" spc="-10" dirty="0">
                <a:latin typeface="Trebuchet MS"/>
                <a:cs typeface="Trebuchet MS"/>
              </a:rPr>
              <a:t>`</a:t>
            </a:r>
            <a:r>
              <a:rPr sz="1100" spc="-10" dirty="0">
                <a:latin typeface="Segoe UI"/>
                <a:cs typeface="Segoe UI"/>
              </a:rPr>
              <a:t>10,00,000</a:t>
            </a:r>
            <a:r>
              <a:rPr sz="1100" spc="-40" dirty="0">
                <a:latin typeface="Segoe UI"/>
                <a:cs typeface="Segoe UI"/>
              </a:rPr>
              <a:t> </a:t>
            </a:r>
            <a:r>
              <a:rPr sz="1100" spc="-5" dirty="0">
                <a:latin typeface="Segoe UI"/>
                <a:cs typeface="Segoe UI"/>
              </a:rPr>
              <a:t>in</a:t>
            </a:r>
            <a:r>
              <a:rPr sz="1100" spc="-60" dirty="0">
                <a:latin typeface="Segoe UI"/>
                <a:cs typeface="Segoe UI"/>
              </a:rPr>
              <a:t> </a:t>
            </a:r>
            <a:r>
              <a:rPr sz="1100" spc="-5" dirty="0">
                <a:latin typeface="Segoe UI"/>
                <a:cs typeface="Segoe UI"/>
              </a:rPr>
              <a:t>year</a:t>
            </a:r>
            <a:r>
              <a:rPr sz="1100" spc="-55" dirty="0">
                <a:latin typeface="Segoe UI"/>
                <a:cs typeface="Segoe UI"/>
              </a:rPr>
              <a:t> </a:t>
            </a:r>
            <a:r>
              <a:rPr sz="1100" dirty="0">
                <a:latin typeface="Segoe UI"/>
                <a:cs typeface="Segoe UI"/>
              </a:rPr>
              <a:t>1.</a:t>
            </a:r>
            <a:r>
              <a:rPr sz="1100" spc="204" dirty="0">
                <a:latin typeface="Segoe UI"/>
                <a:cs typeface="Segoe UI"/>
              </a:rPr>
              <a:t> </a:t>
            </a:r>
            <a:r>
              <a:rPr sz="1100" spc="-5" dirty="0">
                <a:latin typeface="Segoe UI"/>
                <a:cs typeface="Segoe UI"/>
              </a:rPr>
              <a:t>After-tax</a:t>
            </a:r>
            <a:r>
              <a:rPr sz="1100" spc="-45" dirty="0">
                <a:latin typeface="Segoe UI"/>
                <a:cs typeface="Segoe UI"/>
              </a:rPr>
              <a:t> </a:t>
            </a:r>
            <a:r>
              <a:rPr sz="1100" spc="-5" dirty="0">
                <a:latin typeface="Segoe UI"/>
                <a:cs typeface="Segoe UI"/>
              </a:rPr>
              <a:t>cash</a:t>
            </a:r>
            <a:r>
              <a:rPr sz="1100" spc="-60" dirty="0">
                <a:latin typeface="Segoe UI"/>
                <a:cs typeface="Segoe UI"/>
              </a:rPr>
              <a:t> </a:t>
            </a:r>
            <a:r>
              <a:rPr sz="1100" spc="-5" dirty="0">
                <a:latin typeface="Segoe UI"/>
                <a:cs typeface="Segoe UI"/>
              </a:rPr>
              <a:t>inflows</a:t>
            </a:r>
            <a:r>
              <a:rPr sz="1100" spc="-40" dirty="0">
                <a:latin typeface="Segoe UI"/>
                <a:cs typeface="Segoe UI"/>
              </a:rPr>
              <a:t> </a:t>
            </a:r>
            <a:r>
              <a:rPr sz="1100" spc="-10" dirty="0">
                <a:latin typeface="Segoe UI"/>
                <a:cs typeface="Segoe UI"/>
              </a:rPr>
              <a:t>of</a:t>
            </a:r>
            <a:r>
              <a:rPr sz="1100" spc="-40" dirty="0">
                <a:latin typeface="Segoe UI"/>
                <a:cs typeface="Segoe UI"/>
              </a:rPr>
              <a:t> </a:t>
            </a:r>
            <a:r>
              <a:rPr sz="1100" spc="-10" dirty="0">
                <a:latin typeface="Trebuchet MS"/>
                <a:cs typeface="Trebuchet MS"/>
              </a:rPr>
              <a:t>`</a:t>
            </a:r>
            <a:r>
              <a:rPr sz="1100" spc="-10" dirty="0">
                <a:latin typeface="Segoe UI"/>
                <a:cs typeface="Segoe UI"/>
              </a:rPr>
              <a:t>2,50,000  </a:t>
            </a:r>
            <a:r>
              <a:rPr sz="1100" dirty="0">
                <a:latin typeface="Segoe UI"/>
                <a:cs typeface="Segoe UI"/>
              </a:rPr>
              <a:t>are </a:t>
            </a:r>
            <a:r>
              <a:rPr sz="1100" spc="-5" dirty="0">
                <a:latin typeface="Segoe UI"/>
                <a:cs typeface="Segoe UI"/>
              </a:rPr>
              <a:t>expected in year </a:t>
            </a:r>
            <a:r>
              <a:rPr sz="1100" dirty="0">
                <a:latin typeface="Segoe UI"/>
                <a:cs typeface="Segoe UI"/>
              </a:rPr>
              <a:t>2, </a:t>
            </a:r>
            <a:r>
              <a:rPr sz="1100" spc="-5" dirty="0">
                <a:latin typeface="Trebuchet MS"/>
                <a:cs typeface="Trebuchet MS"/>
              </a:rPr>
              <a:t>`</a:t>
            </a:r>
            <a:r>
              <a:rPr sz="1100" spc="-5" dirty="0">
                <a:latin typeface="Segoe UI"/>
                <a:cs typeface="Segoe UI"/>
              </a:rPr>
              <a:t>3,00,000 in </a:t>
            </a:r>
            <a:r>
              <a:rPr sz="1100" dirty="0">
                <a:latin typeface="Segoe UI"/>
                <a:cs typeface="Segoe UI"/>
              </a:rPr>
              <a:t>year 3, </a:t>
            </a:r>
            <a:r>
              <a:rPr sz="1100" spc="-10" dirty="0">
                <a:latin typeface="Trebuchet MS"/>
                <a:cs typeface="Trebuchet MS"/>
              </a:rPr>
              <a:t>`</a:t>
            </a:r>
            <a:r>
              <a:rPr sz="1100" spc="-10" dirty="0">
                <a:latin typeface="Segoe UI"/>
                <a:cs typeface="Segoe UI"/>
              </a:rPr>
              <a:t>3,50,000 </a:t>
            </a:r>
            <a:r>
              <a:rPr sz="1100" spc="-5" dirty="0">
                <a:latin typeface="Segoe UI"/>
                <a:cs typeface="Segoe UI"/>
              </a:rPr>
              <a:t>in </a:t>
            </a:r>
            <a:r>
              <a:rPr sz="1100" dirty="0">
                <a:latin typeface="Segoe UI"/>
                <a:cs typeface="Segoe UI"/>
              </a:rPr>
              <a:t>year 4 and </a:t>
            </a:r>
            <a:r>
              <a:rPr sz="1100" spc="-10" dirty="0">
                <a:latin typeface="Trebuchet MS"/>
                <a:cs typeface="Trebuchet MS"/>
              </a:rPr>
              <a:t>`</a:t>
            </a:r>
            <a:r>
              <a:rPr sz="1100" spc="-10" dirty="0">
                <a:latin typeface="Segoe UI"/>
                <a:cs typeface="Segoe UI"/>
              </a:rPr>
              <a:t>4,00,000 </a:t>
            </a:r>
            <a:r>
              <a:rPr sz="1100" spc="-5" dirty="0">
                <a:latin typeface="Segoe UI"/>
                <a:cs typeface="Segoe UI"/>
              </a:rPr>
              <a:t>each  </a:t>
            </a:r>
            <a:r>
              <a:rPr sz="1100" dirty="0">
                <a:latin typeface="Segoe UI"/>
                <a:cs typeface="Segoe UI"/>
              </a:rPr>
              <a:t>year </a:t>
            </a:r>
            <a:r>
              <a:rPr sz="1100" spc="-5" dirty="0">
                <a:latin typeface="Segoe UI"/>
                <a:cs typeface="Segoe UI"/>
              </a:rPr>
              <a:t>thereafter through year 10. Although the product line might be viable</a:t>
            </a:r>
            <a:r>
              <a:rPr sz="1100" spc="50" dirty="0">
                <a:latin typeface="Segoe UI"/>
                <a:cs typeface="Segoe UI"/>
              </a:rPr>
              <a:t> </a:t>
            </a:r>
            <a:r>
              <a:rPr sz="1100" spc="-5" dirty="0">
                <a:latin typeface="Segoe UI"/>
                <a:cs typeface="Segoe UI"/>
              </a:rPr>
              <a:t>after</a:t>
            </a:r>
            <a:endParaRPr sz="1100">
              <a:latin typeface="Segoe UI"/>
              <a:cs typeface="Segoe UI"/>
            </a:endParaRPr>
          </a:p>
        </p:txBody>
      </p:sp>
      <p:sp>
        <p:nvSpPr>
          <p:cNvPr id="43" name="object 43"/>
          <p:cNvSpPr txBox="1"/>
          <p:nvPr/>
        </p:nvSpPr>
        <p:spPr>
          <a:xfrm>
            <a:off x="1188077" y="5037793"/>
            <a:ext cx="4998720" cy="193675"/>
          </a:xfrm>
          <a:prstGeom prst="rect">
            <a:avLst/>
          </a:prstGeom>
        </p:spPr>
        <p:txBody>
          <a:bodyPr vert="horz" wrap="square" lIns="0" tIns="13335" rIns="0" bIns="0" rtlCol="0">
            <a:spAutoFit/>
          </a:bodyPr>
          <a:lstStyle/>
          <a:p>
            <a:pPr marL="12700">
              <a:lnSpc>
                <a:spcPct val="100000"/>
              </a:lnSpc>
              <a:spcBef>
                <a:spcPts val="105"/>
              </a:spcBef>
            </a:pPr>
            <a:r>
              <a:rPr sz="1100" dirty="0">
                <a:latin typeface="Segoe UI"/>
                <a:cs typeface="Segoe UI"/>
              </a:rPr>
              <a:t>year</a:t>
            </a:r>
            <a:r>
              <a:rPr sz="1100" spc="50" dirty="0">
                <a:latin typeface="Segoe UI"/>
                <a:cs typeface="Segoe UI"/>
              </a:rPr>
              <a:t> </a:t>
            </a:r>
            <a:r>
              <a:rPr sz="1100" dirty="0">
                <a:latin typeface="Segoe UI"/>
                <a:cs typeface="Segoe UI"/>
              </a:rPr>
              <a:t>10,</a:t>
            </a:r>
            <a:r>
              <a:rPr sz="1100" spc="60" dirty="0">
                <a:latin typeface="Segoe UI"/>
                <a:cs typeface="Segoe UI"/>
              </a:rPr>
              <a:t> </a:t>
            </a:r>
            <a:r>
              <a:rPr sz="1100" spc="-5" dirty="0">
                <a:latin typeface="Segoe UI"/>
                <a:cs typeface="Segoe UI"/>
              </a:rPr>
              <a:t>the</a:t>
            </a:r>
            <a:r>
              <a:rPr sz="1100" spc="65" dirty="0">
                <a:latin typeface="Segoe UI"/>
                <a:cs typeface="Segoe UI"/>
              </a:rPr>
              <a:t> </a:t>
            </a:r>
            <a:r>
              <a:rPr sz="1100" spc="-5" dirty="0">
                <a:latin typeface="Segoe UI"/>
                <a:cs typeface="Segoe UI"/>
              </a:rPr>
              <a:t>company</a:t>
            </a:r>
            <a:r>
              <a:rPr sz="1100" spc="65" dirty="0">
                <a:latin typeface="Segoe UI"/>
                <a:cs typeface="Segoe UI"/>
              </a:rPr>
              <a:t> </a:t>
            </a:r>
            <a:r>
              <a:rPr sz="1100" spc="-5" dirty="0">
                <a:latin typeface="Segoe UI"/>
                <a:cs typeface="Segoe UI"/>
              </a:rPr>
              <a:t>prefers</a:t>
            </a:r>
            <a:r>
              <a:rPr sz="1100" spc="60" dirty="0">
                <a:latin typeface="Segoe UI"/>
                <a:cs typeface="Segoe UI"/>
              </a:rPr>
              <a:t> </a:t>
            </a:r>
            <a:r>
              <a:rPr sz="1100" spc="-5" dirty="0">
                <a:latin typeface="Segoe UI"/>
                <a:cs typeface="Segoe UI"/>
              </a:rPr>
              <a:t>to</a:t>
            </a:r>
            <a:r>
              <a:rPr sz="1100" spc="65" dirty="0">
                <a:latin typeface="Segoe UI"/>
                <a:cs typeface="Segoe UI"/>
              </a:rPr>
              <a:t> </a:t>
            </a:r>
            <a:r>
              <a:rPr sz="1100" spc="-5" dirty="0">
                <a:latin typeface="Segoe UI"/>
                <a:cs typeface="Segoe UI"/>
              </a:rPr>
              <a:t>be</a:t>
            </a:r>
            <a:r>
              <a:rPr sz="1100" spc="60" dirty="0">
                <a:latin typeface="Segoe UI"/>
                <a:cs typeface="Segoe UI"/>
              </a:rPr>
              <a:t> </a:t>
            </a:r>
            <a:r>
              <a:rPr sz="1100" spc="-5" dirty="0">
                <a:latin typeface="Segoe UI"/>
                <a:cs typeface="Segoe UI"/>
              </a:rPr>
              <a:t>conservative</a:t>
            </a:r>
            <a:r>
              <a:rPr sz="1100" spc="55" dirty="0">
                <a:latin typeface="Segoe UI"/>
                <a:cs typeface="Segoe UI"/>
              </a:rPr>
              <a:t> </a:t>
            </a:r>
            <a:r>
              <a:rPr sz="1100" dirty="0">
                <a:latin typeface="Segoe UI"/>
                <a:cs typeface="Segoe UI"/>
              </a:rPr>
              <a:t>and</a:t>
            </a:r>
            <a:r>
              <a:rPr sz="1100" spc="60" dirty="0">
                <a:latin typeface="Segoe UI"/>
                <a:cs typeface="Segoe UI"/>
              </a:rPr>
              <a:t> </a:t>
            </a:r>
            <a:r>
              <a:rPr sz="1100" spc="-5" dirty="0">
                <a:latin typeface="Segoe UI"/>
                <a:cs typeface="Segoe UI"/>
              </a:rPr>
              <a:t>end</a:t>
            </a:r>
            <a:r>
              <a:rPr sz="1100" spc="60" dirty="0">
                <a:latin typeface="Segoe UI"/>
                <a:cs typeface="Segoe UI"/>
              </a:rPr>
              <a:t> </a:t>
            </a:r>
            <a:r>
              <a:rPr sz="1100" spc="-5" dirty="0">
                <a:latin typeface="Segoe UI"/>
                <a:cs typeface="Segoe UI"/>
              </a:rPr>
              <a:t>all</a:t>
            </a:r>
            <a:r>
              <a:rPr sz="1100" spc="65" dirty="0">
                <a:latin typeface="Segoe UI"/>
                <a:cs typeface="Segoe UI"/>
              </a:rPr>
              <a:t> </a:t>
            </a:r>
            <a:r>
              <a:rPr sz="1100" spc="-5" dirty="0">
                <a:latin typeface="Segoe UI"/>
                <a:cs typeface="Segoe UI"/>
              </a:rPr>
              <a:t>calculations</a:t>
            </a:r>
            <a:r>
              <a:rPr sz="1100" spc="60" dirty="0">
                <a:latin typeface="Segoe UI"/>
                <a:cs typeface="Segoe UI"/>
              </a:rPr>
              <a:t> </a:t>
            </a:r>
            <a:r>
              <a:rPr sz="1100" dirty="0">
                <a:latin typeface="Segoe UI"/>
                <a:cs typeface="Segoe UI"/>
              </a:rPr>
              <a:t>at</a:t>
            </a:r>
            <a:r>
              <a:rPr sz="1100" spc="60" dirty="0">
                <a:latin typeface="Segoe UI"/>
                <a:cs typeface="Segoe UI"/>
              </a:rPr>
              <a:t> </a:t>
            </a:r>
            <a:r>
              <a:rPr sz="1100" spc="-5" dirty="0">
                <a:latin typeface="Segoe UI"/>
                <a:cs typeface="Segoe UI"/>
              </a:rPr>
              <a:t>that</a:t>
            </a:r>
            <a:endParaRPr sz="1100">
              <a:latin typeface="Segoe UI"/>
              <a:cs typeface="Segoe UI"/>
            </a:endParaRPr>
          </a:p>
        </p:txBody>
      </p:sp>
      <p:sp>
        <p:nvSpPr>
          <p:cNvPr id="44" name="object 44"/>
          <p:cNvSpPr txBox="1"/>
          <p:nvPr/>
        </p:nvSpPr>
        <p:spPr>
          <a:xfrm>
            <a:off x="1188077" y="5129769"/>
            <a:ext cx="330200" cy="549910"/>
          </a:xfrm>
          <a:prstGeom prst="rect">
            <a:avLst/>
          </a:prstGeom>
        </p:spPr>
        <p:txBody>
          <a:bodyPr vert="horz" wrap="square" lIns="0" tIns="12700" rIns="0" bIns="0" rtlCol="0">
            <a:spAutoFit/>
          </a:bodyPr>
          <a:lstStyle/>
          <a:p>
            <a:pPr marL="91440" marR="5080" indent="-79375">
              <a:lnSpc>
                <a:spcPct val="156400"/>
              </a:lnSpc>
              <a:spcBef>
                <a:spcPts val="100"/>
              </a:spcBef>
            </a:pPr>
            <a:r>
              <a:rPr sz="1100" spc="-5" dirty="0">
                <a:latin typeface="Segoe UI"/>
                <a:cs typeface="Segoe UI"/>
              </a:rPr>
              <a:t>time</a:t>
            </a:r>
            <a:r>
              <a:rPr sz="1100" dirty="0">
                <a:latin typeface="Segoe UI"/>
                <a:cs typeface="Segoe UI"/>
              </a:rPr>
              <a:t>.  (a)</a:t>
            </a:r>
            <a:endParaRPr sz="1100">
              <a:latin typeface="Segoe UI"/>
              <a:cs typeface="Segoe UI"/>
            </a:endParaRPr>
          </a:p>
        </p:txBody>
      </p:sp>
      <p:sp>
        <p:nvSpPr>
          <p:cNvPr id="45" name="object 45"/>
          <p:cNvSpPr txBox="1"/>
          <p:nvPr/>
        </p:nvSpPr>
        <p:spPr>
          <a:xfrm>
            <a:off x="1267295" y="5468232"/>
            <a:ext cx="4919345" cy="1370330"/>
          </a:xfrm>
          <a:prstGeom prst="rect">
            <a:avLst/>
          </a:prstGeom>
        </p:spPr>
        <p:txBody>
          <a:bodyPr vert="horz" wrap="square" lIns="0" tIns="12700" rIns="0" bIns="0" rtlCol="0">
            <a:spAutoFit/>
          </a:bodyPr>
          <a:lstStyle/>
          <a:p>
            <a:pPr marL="378460" marR="5080">
              <a:lnSpc>
                <a:spcPct val="110900"/>
              </a:lnSpc>
              <a:spcBef>
                <a:spcPts val="100"/>
              </a:spcBef>
            </a:pPr>
            <a:r>
              <a:rPr sz="1100" spc="-5" dirty="0">
                <a:latin typeface="Segoe UI"/>
                <a:cs typeface="Segoe UI"/>
              </a:rPr>
              <a:t>If</a:t>
            </a:r>
            <a:r>
              <a:rPr sz="1100" spc="-20" dirty="0">
                <a:latin typeface="Segoe UI"/>
                <a:cs typeface="Segoe UI"/>
              </a:rPr>
              <a:t> </a:t>
            </a:r>
            <a:r>
              <a:rPr sz="1100" spc="-5" dirty="0">
                <a:latin typeface="Segoe UI"/>
                <a:cs typeface="Segoe UI"/>
              </a:rPr>
              <a:t>the</a:t>
            </a:r>
            <a:r>
              <a:rPr sz="1100" spc="-25" dirty="0">
                <a:latin typeface="Segoe UI"/>
                <a:cs typeface="Segoe UI"/>
              </a:rPr>
              <a:t> </a:t>
            </a:r>
            <a:r>
              <a:rPr sz="1100" spc="-5" dirty="0">
                <a:latin typeface="Segoe UI"/>
                <a:cs typeface="Segoe UI"/>
              </a:rPr>
              <a:t>required</a:t>
            </a:r>
            <a:r>
              <a:rPr sz="1100" spc="-25" dirty="0">
                <a:latin typeface="Segoe UI"/>
                <a:cs typeface="Segoe UI"/>
              </a:rPr>
              <a:t> </a:t>
            </a:r>
            <a:r>
              <a:rPr sz="1100" dirty="0">
                <a:latin typeface="Segoe UI"/>
                <a:cs typeface="Segoe UI"/>
              </a:rPr>
              <a:t>rate</a:t>
            </a:r>
            <a:r>
              <a:rPr sz="1100" spc="-25" dirty="0">
                <a:latin typeface="Segoe UI"/>
                <a:cs typeface="Segoe UI"/>
              </a:rPr>
              <a:t> </a:t>
            </a:r>
            <a:r>
              <a:rPr sz="1100" dirty="0">
                <a:latin typeface="Segoe UI"/>
                <a:cs typeface="Segoe UI"/>
              </a:rPr>
              <a:t>of</a:t>
            </a:r>
            <a:r>
              <a:rPr sz="1100" spc="-20" dirty="0">
                <a:latin typeface="Segoe UI"/>
                <a:cs typeface="Segoe UI"/>
              </a:rPr>
              <a:t> </a:t>
            </a:r>
            <a:r>
              <a:rPr sz="1100" spc="-5" dirty="0">
                <a:latin typeface="Segoe UI"/>
                <a:cs typeface="Segoe UI"/>
              </a:rPr>
              <a:t>return</a:t>
            </a:r>
            <a:r>
              <a:rPr sz="1100" spc="-25" dirty="0">
                <a:latin typeface="Segoe UI"/>
                <a:cs typeface="Segoe UI"/>
              </a:rPr>
              <a:t> </a:t>
            </a:r>
            <a:r>
              <a:rPr sz="1100" spc="-5" dirty="0">
                <a:latin typeface="Segoe UI"/>
                <a:cs typeface="Segoe UI"/>
              </a:rPr>
              <a:t>is</a:t>
            </a:r>
            <a:r>
              <a:rPr sz="1100" spc="-20" dirty="0">
                <a:latin typeface="Segoe UI"/>
                <a:cs typeface="Segoe UI"/>
              </a:rPr>
              <a:t> </a:t>
            </a:r>
            <a:r>
              <a:rPr sz="1100" dirty="0">
                <a:latin typeface="Segoe UI"/>
                <a:cs typeface="Segoe UI"/>
              </a:rPr>
              <a:t>15</a:t>
            </a:r>
            <a:r>
              <a:rPr sz="1100" spc="-20" dirty="0">
                <a:latin typeface="Segoe UI"/>
                <a:cs typeface="Segoe UI"/>
              </a:rPr>
              <a:t> </a:t>
            </a:r>
            <a:r>
              <a:rPr sz="1100" spc="-5" dirty="0">
                <a:latin typeface="Segoe UI"/>
                <a:cs typeface="Segoe UI"/>
              </a:rPr>
              <a:t>per</a:t>
            </a:r>
            <a:r>
              <a:rPr sz="1100" spc="-25" dirty="0">
                <a:latin typeface="Segoe UI"/>
                <a:cs typeface="Segoe UI"/>
              </a:rPr>
              <a:t> </a:t>
            </a:r>
            <a:r>
              <a:rPr sz="1100" spc="-5" dirty="0">
                <a:latin typeface="Segoe UI"/>
                <a:cs typeface="Segoe UI"/>
              </a:rPr>
              <a:t>cent,</a:t>
            </a:r>
            <a:r>
              <a:rPr sz="1100" spc="-25" dirty="0">
                <a:latin typeface="Segoe UI"/>
                <a:cs typeface="Segoe UI"/>
              </a:rPr>
              <a:t> </a:t>
            </a:r>
            <a:r>
              <a:rPr sz="1100" spc="-5" dirty="0">
                <a:latin typeface="Segoe UI"/>
                <a:cs typeface="Segoe UI"/>
              </a:rPr>
              <a:t>COMPUTE</a:t>
            </a:r>
            <a:r>
              <a:rPr sz="1100" spc="-15" dirty="0">
                <a:latin typeface="Segoe UI"/>
                <a:cs typeface="Segoe UI"/>
              </a:rPr>
              <a:t> </a:t>
            </a:r>
            <a:r>
              <a:rPr sz="1100" spc="-5" dirty="0">
                <a:latin typeface="Segoe UI"/>
                <a:cs typeface="Segoe UI"/>
              </a:rPr>
              <a:t>net</a:t>
            </a:r>
            <a:r>
              <a:rPr sz="1100" spc="-25" dirty="0">
                <a:latin typeface="Segoe UI"/>
                <a:cs typeface="Segoe UI"/>
              </a:rPr>
              <a:t> </a:t>
            </a:r>
            <a:r>
              <a:rPr sz="1100" spc="-5" dirty="0">
                <a:latin typeface="Segoe UI"/>
                <a:cs typeface="Segoe UI"/>
              </a:rPr>
              <a:t>present</a:t>
            </a:r>
            <a:r>
              <a:rPr sz="1100" spc="-20" dirty="0">
                <a:latin typeface="Segoe UI"/>
                <a:cs typeface="Segoe UI"/>
              </a:rPr>
              <a:t> </a:t>
            </a:r>
            <a:r>
              <a:rPr sz="1100" spc="-5" dirty="0">
                <a:latin typeface="Segoe UI"/>
                <a:cs typeface="Segoe UI"/>
              </a:rPr>
              <a:t>value</a:t>
            </a:r>
            <a:r>
              <a:rPr sz="1100" spc="-25" dirty="0">
                <a:latin typeface="Segoe UI"/>
                <a:cs typeface="Segoe UI"/>
              </a:rPr>
              <a:t> </a:t>
            </a:r>
            <a:r>
              <a:rPr sz="1100" spc="-10" dirty="0">
                <a:latin typeface="Segoe UI"/>
                <a:cs typeface="Segoe UI"/>
              </a:rPr>
              <a:t>of  </a:t>
            </a:r>
            <a:r>
              <a:rPr sz="1100" spc="-5" dirty="0">
                <a:latin typeface="Segoe UI"/>
                <a:cs typeface="Segoe UI"/>
              </a:rPr>
              <a:t>the project? Is it</a:t>
            </a:r>
            <a:r>
              <a:rPr sz="1100" spc="-10" dirty="0">
                <a:latin typeface="Segoe UI"/>
                <a:cs typeface="Segoe UI"/>
              </a:rPr>
              <a:t> </a:t>
            </a:r>
            <a:r>
              <a:rPr sz="1100" spc="-5" dirty="0">
                <a:latin typeface="Segoe UI"/>
                <a:cs typeface="Segoe UI"/>
              </a:rPr>
              <a:t>acceptable?</a:t>
            </a:r>
            <a:endParaRPr sz="1100">
              <a:latin typeface="Segoe UI"/>
              <a:cs typeface="Segoe UI"/>
            </a:endParaRPr>
          </a:p>
          <a:p>
            <a:pPr marL="378460" marR="5080" indent="-366395">
              <a:lnSpc>
                <a:spcPct val="110900"/>
              </a:lnSpc>
              <a:spcBef>
                <a:spcPts val="600"/>
              </a:spcBef>
              <a:buAutoNum type="alphaLcParenBoth" startAt="2"/>
              <a:tabLst>
                <a:tab pos="377825" algn="l"/>
                <a:tab pos="379095" algn="l"/>
              </a:tabLst>
            </a:pPr>
            <a:r>
              <a:rPr sz="1100" dirty="0">
                <a:latin typeface="Segoe UI"/>
                <a:cs typeface="Segoe UI"/>
              </a:rPr>
              <a:t>ANALYSE </a:t>
            </a:r>
            <a:r>
              <a:rPr sz="1100" spc="-5" dirty="0">
                <a:latin typeface="Segoe UI"/>
                <a:cs typeface="Segoe UI"/>
              </a:rPr>
              <a:t>What would be the case if the </a:t>
            </a:r>
            <a:r>
              <a:rPr sz="1100" dirty="0">
                <a:latin typeface="Segoe UI"/>
                <a:cs typeface="Segoe UI"/>
              </a:rPr>
              <a:t>required rate of </a:t>
            </a:r>
            <a:r>
              <a:rPr sz="1100" spc="-5" dirty="0">
                <a:latin typeface="Segoe UI"/>
                <a:cs typeface="Segoe UI"/>
              </a:rPr>
              <a:t>return were 10  per</a:t>
            </a:r>
            <a:r>
              <a:rPr sz="1100" spc="-10" dirty="0">
                <a:latin typeface="Segoe UI"/>
                <a:cs typeface="Segoe UI"/>
              </a:rPr>
              <a:t> </a:t>
            </a:r>
            <a:r>
              <a:rPr sz="1100" spc="-5" dirty="0">
                <a:latin typeface="Segoe UI"/>
                <a:cs typeface="Segoe UI"/>
              </a:rPr>
              <a:t>cent?</a:t>
            </a:r>
            <a:endParaRPr sz="1100">
              <a:latin typeface="Segoe UI"/>
              <a:cs typeface="Segoe UI"/>
            </a:endParaRPr>
          </a:p>
          <a:p>
            <a:pPr marL="377825" indent="-365760">
              <a:lnSpc>
                <a:spcPct val="100000"/>
              </a:lnSpc>
              <a:spcBef>
                <a:spcPts val="745"/>
              </a:spcBef>
              <a:buAutoNum type="alphaLcParenBoth" startAt="2"/>
              <a:tabLst>
                <a:tab pos="377825" algn="l"/>
                <a:tab pos="378460" algn="l"/>
              </a:tabLst>
            </a:pPr>
            <a:r>
              <a:rPr sz="1100" spc="-5" dirty="0">
                <a:latin typeface="Segoe UI"/>
                <a:cs typeface="Segoe UI"/>
              </a:rPr>
              <a:t>CALCULATE its internal </a:t>
            </a:r>
            <a:r>
              <a:rPr sz="1100" dirty="0">
                <a:latin typeface="Segoe UI"/>
                <a:cs typeface="Segoe UI"/>
              </a:rPr>
              <a:t>rate of </a:t>
            </a:r>
            <a:r>
              <a:rPr sz="1100" spc="-5" dirty="0">
                <a:latin typeface="Segoe UI"/>
                <a:cs typeface="Segoe UI"/>
              </a:rPr>
              <a:t>return?</a:t>
            </a:r>
            <a:endParaRPr sz="1100">
              <a:latin typeface="Segoe UI"/>
              <a:cs typeface="Segoe UI"/>
            </a:endParaRPr>
          </a:p>
          <a:p>
            <a:pPr marL="378460" indent="-366395">
              <a:lnSpc>
                <a:spcPct val="100000"/>
              </a:lnSpc>
              <a:spcBef>
                <a:spcPts val="740"/>
              </a:spcBef>
              <a:buAutoNum type="alphaLcParenBoth" startAt="2"/>
              <a:tabLst>
                <a:tab pos="377825" algn="l"/>
                <a:tab pos="379095" algn="l"/>
              </a:tabLst>
            </a:pPr>
            <a:r>
              <a:rPr sz="1100" spc="-5" dirty="0">
                <a:latin typeface="Segoe UI"/>
                <a:cs typeface="Segoe UI"/>
              </a:rPr>
              <a:t>COMPUTE the project’s payback</a:t>
            </a:r>
            <a:r>
              <a:rPr sz="1100" spc="5" dirty="0">
                <a:latin typeface="Segoe UI"/>
                <a:cs typeface="Segoe UI"/>
              </a:rPr>
              <a:t> </a:t>
            </a:r>
            <a:r>
              <a:rPr sz="1100" spc="-5" dirty="0">
                <a:latin typeface="Segoe UI"/>
                <a:cs typeface="Segoe UI"/>
              </a:rPr>
              <a:t>period?</a:t>
            </a:r>
            <a:endParaRPr sz="1100">
              <a:latin typeface="Segoe UI"/>
              <a:cs typeface="Segoe UI"/>
            </a:endParaRPr>
          </a:p>
        </p:txBody>
      </p:sp>
      <p:sp>
        <p:nvSpPr>
          <p:cNvPr id="46" name="object 46"/>
          <p:cNvSpPr txBox="1"/>
          <p:nvPr/>
        </p:nvSpPr>
        <p:spPr>
          <a:xfrm>
            <a:off x="901492" y="6888819"/>
            <a:ext cx="5285105" cy="953769"/>
          </a:xfrm>
          <a:prstGeom prst="rect">
            <a:avLst/>
          </a:prstGeom>
        </p:spPr>
        <p:txBody>
          <a:bodyPr vert="horz" wrap="square" lIns="0" tIns="12700" rIns="0" bIns="0" rtlCol="0">
            <a:spAutoFit/>
          </a:bodyPr>
          <a:lstStyle/>
          <a:p>
            <a:pPr marL="299085" marR="5080" indent="-287020" algn="just">
              <a:lnSpc>
                <a:spcPct val="110700"/>
              </a:lnSpc>
              <a:spcBef>
                <a:spcPts val="100"/>
              </a:spcBef>
            </a:pPr>
            <a:r>
              <a:rPr sz="1100" dirty="0">
                <a:latin typeface="Segoe UI"/>
                <a:cs typeface="Segoe UI"/>
              </a:rPr>
              <a:t>3.</a:t>
            </a:r>
            <a:r>
              <a:rPr sz="1100" spc="254" dirty="0">
                <a:latin typeface="Segoe UI"/>
                <a:cs typeface="Segoe UI"/>
              </a:rPr>
              <a:t> </a:t>
            </a:r>
            <a:r>
              <a:rPr sz="1100" spc="-5" dirty="0">
                <a:latin typeface="Segoe UI"/>
                <a:cs typeface="Segoe UI"/>
              </a:rPr>
              <a:t>Elite Cooker Company is evaluating three investment situations: (1) produce </a:t>
            </a:r>
            <a:r>
              <a:rPr sz="1100" dirty="0">
                <a:latin typeface="Segoe UI"/>
                <a:cs typeface="Segoe UI"/>
              </a:rPr>
              <a:t>a </a:t>
            </a:r>
            <a:r>
              <a:rPr sz="1100" spc="-5" dirty="0">
                <a:latin typeface="Segoe UI"/>
                <a:cs typeface="Segoe UI"/>
              </a:rPr>
              <a:t>new  line</a:t>
            </a:r>
            <a:r>
              <a:rPr sz="1100" spc="-50" dirty="0">
                <a:latin typeface="Segoe UI"/>
                <a:cs typeface="Segoe UI"/>
              </a:rPr>
              <a:t> </a:t>
            </a:r>
            <a:r>
              <a:rPr sz="1100" dirty="0">
                <a:latin typeface="Segoe UI"/>
                <a:cs typeface="Segoe UI"/>
              </a:rPr>
              <a:t>of</a:t>
            </a:r>
            <a:r>
              <a:rPr sz="1100" spc="-40" dirty="0">
                <a:latin typeface="Segoe UI"/>
                <a:cs typeface="Segoe UI"/>
              </a:rPr>
              <a:t> </a:t>
            </a:r>
            <a:r>
              <a:rPr sz="1100" spc="-5" dirty="0">
                <a:latin typeface="Segoe UI"/>
                <a:cs typeface="Segoe UI"/>
              </a:rPr>
              <a:t>aluminium</a:t>
            </a:r>
            <a:r>
              <a:rPr sz="1100" spc="-50" dirty="0">
                <a:latin typeface="Segoe UI"/>
                <a:cs typeface="Segoe UI"/>
              </a:rPr>
              <a:t> </a:t>
            </a:r>
            <a:r>
              <a:rPr sz="1100" spc="-5" dirty="0">
                <a:latin typeface="Segoe UI"/>
                <a:cs typeface="Segoe UI"/>
              </a:rPr>
              <a:t>skillets,</a:t>
            </a:r>
            <a:r>
              <a:rPr sz="1100" spc="-40" dirty="0">
                <a:latin typeface="Segoe UI"/>
                <a:cs typeface="Segoe UI"/>
              </a:rPr>
              <a:t> </a:t>
            </a:r>
            <a:r>
              <a:rPr sz="1100" dirty="0">
                <a:latin typeface="Segoe UI"/>
                <a:cs typeface="Segoe UI"/>
              </a:rPr>
              <a:t>(2)</a:t>
            </a:r>
            <a:r>
              <a:rPr sz="1100" spc="-45" dirty="0">
                <a:latin typeface="Segoe UI"/>
                <a:cs typeface="Segoe UI"/>
              </a:rPr>
              <a:t> </a:t>
            </a:r>
            <a:r>
              <a:rPr sz="1100" spc="-5" dirty="0">
                <a:latin typeface="Segoe UI"/>
                <a:cs typeface="Segoe UI"/>
              </a:rPr>
              <a:t>expand</a:t>
            </a:r>
            <a:r>
              <a:rPr sz="1100" spc="-45" dirty="0">
                <a:latin typeface="Segoe UI"/>
                <a:cs typeface="Segoe UI"/>
              </a:rPr>
              <a:t> </a:t>
            </a:r>
            <a:r>
              <a:rPr sz="1100" spc="-5" dirty="0">
                <a:latin typeface="Segoe UI"/>
                <a:cs typeface="Segoe UI"/>
              </a:rPr>
              <a:t>its</a:t>
            </a:r>
            <a:r>
              <a:rPr sz="1100" spc="-45" dirty="0">
                <a:latin typeface="Segoe UI"/>
                <a:cs typeface="Segoe UI"/>
              </a:rPr>
              <a:t> </a:t>
            </a:r>
            <a:r>
              <a:rPr sz="1100" spc="-5" dirty="0">
                <a:latin typeface="Segoe UI"/>
                <a:cs typeface="Segoe UI"/>
              </a:rPr>
              <a:t>existing</a:t>
            </a:r>
            <a:r>
              <a:rPr sz="1100" spc="-45" dirty="0">
                <a:latin typeface="Segoe UI"/>
                <a:cs typeface="Segoe UI"/>
              </a:rPr>
              <a:t> </a:t>
            </a:r>
            <a:r>
              <a:rPr sz="1100" spc="-5" dirty="0">
                <a:latin typeface="Segoe UI"/>
                <a:cs typeface="Segoe UI"/>
              </a:rPr>
              <a:t>cooker</a:t>
            </a:r>
            <a:r>
              <a:rPr sz="1100" spc="-45" dirty="0">
                <a:latin typeface="Segoe UI"/>
                <a:cs typeface="Segoe UI"/>
              </a:rPr>
              <a:t> </a:t>
            </a:r>
            <a:r>
              <a:rPr sz="1100" spc="-5" dirty="0">
                <a:latin typeface="Segoe UI"/>
                <a:cs typeface="Segoe UI"/>
              </a:rPr>
              <a:t>line</a:t>
            </a:r>
            <a:r>
              <a:rPr sz="1100" spc="-45" dirty="0">
                <a:latin typeface="Segoe UI"/>
                <a:cs typeface="Segoe UI"/>
              </a:rPr>
              <a:t> </a:t>
            </a:r>
            <a:r>
              <a:rPr sz="1100" spc="-5" dirty="0">
                <a:latin typeface="Segoe UI"/>
                <a:cs typeface="Segoe UI"/>
              </a:rPr>
              <a:t>to</a:t>
            </a:r>
            <a:r>
              <a:rPr sz="1100" spc="-45" dirty="0">
                <a:latin typeface="Segoe UI"/>
                <a:cs typeface="Segoe UI"/>
              </a:rPr>
              <a:t> </a:t>
            </a:r>
            <a:r>
              <a:rPr sz="1100" spc="-5" dirty="0">
                <a:latin typeface="Segoe UI"/>
                <a:cs typeface="Segoe UI"/>
              </a:rPr>
              <a:t>include</a:t>
            </a:r>
            <a:r>
              <a:rPr sz="1100" spc="-45" dirty="0">
                <a:latin typeface="Segoe UI"/>
                <a:cs typeface="Segoe UI"/>
              </a:rPr>
              <a:t> </a:t>
            </a:r>
            <a:r>
              <a:rPr sz="1100" spc="-5" dirty="0">
                <a:latin typeface="Segoe UI"/>
                <a:cs typeface="Segoe UI"/>
              </a:rPr>
              <a:t>several</a:t>
            </a:r>
            <a:r>
              <a:rPr sz="1100" spc="-50" dirty="0">
                <a:latin typeface="Segoe UI"/>
                <a:cs typeface="Segoe UI"/>
              </a:rPr>
              <a:t> </a:t>
            </a:r>
            <a:r>
              <a:rPr sz="1100" spc="-5" dirty="0">
                <a:latin typeface="Segoe UI"/>
                <a:cs typeface="Segoe UI"/>
              </a:rPr>
              <a:t>new  sizes, </a:t>
            </a:r>
            <a:r>
              <a:rPr sz="1100" dirty="0">
                <a:latin typeface="Segoe UI"/>
                <a:cs typeface="Segoe UI"/>
              </a:rPr>
              <a:t>and (3) </a:t>
            </a:r>
            <a:r>
              <a:rPr sz="1100" spc="-5" dirty="0">
                <a:latin typeface="Segoe UI"/>
                <a:cs typeface="Segoe UI"/>
              </a:rPr>
              <a:t>develop </a:t>
            </a:r>
            <a:r>
              <a:rPr sz="1100" dirty="0">
                <a:latin typeface="Segoe UI"/>
                <a:cs typeface="Segoe UI"/>
              </a:rPr>
              <a:t>a </a:t>
            </a:r>
            <a:r>
              <a:rPr sz="1100" spc="-10" dirty="0">
                <a:latin typeface="Segoe UI"/>
                <a:cs typeface="Segoe UI"/>
              </a:rPr>
              <a:t>new, </a:t>
            </a:r>
            <a:r>
              <a:rPr sz="1100" spc="-5" dirty="0">
                <a:latin typeface="Segoe UI"/>
                <a:cs typeface="Segoe UI"/>
              </a:rPr>
              <a:t>higher-quality line </a:t>
            </a:r>
            <a:r>
              <a:rPr sz="1100" dirty="0">
                <a:latin typeface="Segoe UI"/>
                <a:cs typeface="Segoe UI"/>
              </a:rPr>
              <a:t>of </a:t>
            </a:r>
            <a:r>
              <a:rPr sz="1100" spc="-5" dirty="0">
                <a:latin typeface="Segoe UI"/>
                <a:cs typeface="Segoe UI"/>
              </a:rPr>
              <a:t>cookers. If only the project in  question is undertaken, the expected present values </a:t>
            </a:r>
            <a:r>
              <a:rPr sz="1100" dirty="0">
                <a:latin typeface="Segoe UI"/>
                <a:cs typeface="Segoe UI"/>
              </a:rPr>
              <a:t>and </a:t>
            </a:r>
            <a:r>
              <a:rPr sz="1100" spc="-5" dirty="0">
                <a:latin typeface="Segoe UI"/>
                <a:cs typeface="Segoe UI"/>
              </a:rPr>
              <a:t>the amounts </a:t>
            </a:r>
            <a:r>
              <a:rPr sz="1100" spc="-10" dirty="0">
                <a:latin typeface="Segoe UI"/>
                <a:cs typeface="Segoe UI"/>
              </a:rPr>
              <a:t>of  </a:t>
            </a:r>
            <a:r>
              <a:rPr sz="1100" spc="-5" dirty="0">
                <a:latin typeface="Segoe UI"/>
                <a:cs typeface="Segoe UI"/>
              </a:rPr>
              <a:t>investment required</a:t>
            </a:r>
            <a:r>
              <a:rPr sz="1100" spc="-10" dirty="0">
                <a:latin typeface="Segoe UI"/>
                <a:cs typeface="Segoe UI"/>
              </a:rPr>
              <a:t> </a:t>
            </a:r>
            <a:r>
              <a:rPr sz="1100" spc="-5" dirty="0">
                <a:latin typeface="Segoe UI"/>
                <a:cs typeface="Segoe UI"/>
              </a:rPr>
              <a:t>are:</a:t>
            </a:r>
            <a:endParaRPr sz="1100">
              <a:latin typeface="Segoe UI"/>
              <a:cs typeface="Segoe UI"/>
            </a:endParaRPr>
          </a:p>
        </p:txBody>
      </p:sp>
    </p:spTree>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 name="object 3"/>
          <p:cNvSpPr txBox="1"/>
          <p:nvPr/>
        </p:nvSpPr>
        <p:spPr>
          <a:xfrm>
            <a:off x="5091176" y="746251"/>
            <a:ext cx="316865" cy="193675"/>
          </a:xfrm>
          <a:prstGeom prst="rect">
            <a:avLst/>
          </a:prstGeom>
        </p:spPr>
        <p:txBody>
          <a:bodyPr vert="horz" wrap="square" lIns="0" tIns="12700" rIns="0" bIns="0" rtlCol="0">
            <a:spAutoFit/>
          </a:bodyPr>
          <a:lstStyle/>
          <a:p>
            <a:pPr marL="12700">
              <a:lnSpc>
                <a:spcPct val="100000"/>
              </a:lnSpc>
              <a:spcBef>
                <a:spcPts val="100"/>
              </a:spcBef>
            </a:pPr>
            <a:r>
              <a:rPr sz="1100" b="1" spc="25" dirty="0">
                <a:solidFill>
                  <a:srgbClr val="FFFFFF"/>
                </a:solidFill>
                <a:latin typeface="Segoe UI"/>
                <a:cs typeface="Segoe UI"/>
              </a:rPr>
              <a:t>7</a:t>
            </a:r>
            <a:r>
              <a:rPr sz="1100" b="1" spc="10" dirty="0">
                <a:solidFill>
                  <a:srgbClr val="FFFFFF"/>
                </a:solidFill>
                <a:latin typeface="Segoe UI"/>
                <a:cs typeface="Segoe UI"/>
              </a:rPr>
              <a:t>.</a:t>
            </a:r>
            <a:r>
              <a:rPr sz="1100" b="1" spc="25" dirty="0">
                <a:solidFill>
                  <a:srgbClr val="FFFFFF"/>
                </a:solidFill>
                <a:latin typeface="Segoe UI"/>
                <a:cs typeface="Segoe UI"/>
              </a:rPr>
              <a:t>67</a:t>
            </a:r>
            <a:endParaRPr sz="1100">
              <a:latin typeface="Segoe UI"/>
              <a:cs typeface="Segoe UI"/>
            </a:endParaRPr>
          </a:p>
        </p:txBody>
      </p:sp>
      <p:sp>
        <p:nvSpPr>
          <p:cNvPr id="5" name="object 5"/>
          <p:cNvSpPr/>
          <p:nvPr/>
        </p:nvSpPr>
        <p:spPr>
          <a:xfrm>
            <a:off x="0" y="1208341"/>
            <a:ext cx="7086600" cy="7936230"/>
          </a:xfrm>
          <a:custGeom>
            <a:avLst/>
            <a:gdLst/>
            <a:ahLst/>
            <a:cxnLst/>
            <a:rect l="l" t="t" r="r" b="b"/>
            <a:pathLst>
              <a:path w="7086600" h="7936230">
                <a:moveTo>
                  <a:pt x="0" y="7935658"/>
                </a:moveTo>
                <a:lnTo>
                  <a:pt x="7086600" y="7935658"/>
                </a:lnTo>
                <a:lnTo>
                  <a:pt x="7086600" y="0"/>
                </a:lnTo>
                <a:lnTo>
                  <a:pt x="0" y="0"/>
                </a:lnTo>
                <a:lnTo>
                  <a:pt x="0" y="7935658"/>
                </a:lnTo>
                <a:close/>
              </a:path>
            </a:pathLst>
          </a:custGeom>
          <a:solidFill>
            <a:srgbClr val="B3C77E"/>
          </a:solidFill>
        </p:spPr>
        <p:txBody>
          <a:bodyPr wrap="square" lIns="0" tIns="0" rIns="0" bIns="0" rtlCol="0"/>
          <a:lstStyle/>
          <a:p>
            <a:endParaRPr/>
          </a:p>
        </p:txBody>
      </p:sp>
      <p:sp>
        <p:nvSpPr>
          <p:cNvPr id="6" name="object 6"/>
          <p:cNvSpPr/>
          <p:nvPr/>
        </p:nvSpPr>
        <p:spPr>
          <a:xfrm>
            <a:off x="1218774" y="3275775"/>
            <a:ext cx="1817370" cy="1742439"/>
          </a:xfrm>
          <a:custGeom>
            <a:avLst/>
            <a:gdLst/>
            <a:ahLst/>
            <a:cxnLst/>
            <a:rect l="l" t="t" r="r" b="b"/>
            <a:pathLst>
              <a:path w="1817370" h="1742439">
                <a:moveTo>
                  <a:pt x="1816747" y="0"/>
                </a:moveTo>
                <a:lnTo>
                  <a:pt x="0" y="0"/>
                </a:lnTo>
                <a:lnTo>
                  <a:pt x="0" y="1650644"/>
                </a:lnTo>
                <a:lnTo>
                  <a:pt x="7721" y="1686090"/>
                </a:lnTo>
                <a:lnTo>
                  <a:pt x="27050" y="1715427"/>
                </a:lnTo>
                <a:lnTo>
                  <a:pt x="56692" y="1734985"/>
                </a:lnTo>
                <a:lnTo>
                  <a:pt x="92760" y="1742313"/>
                </a:lnTo>
                <a:lnTo>
                  <a:pt x="1724621" y="1742313"/>
                </a:lnTo>
                <a:lnTo>
                  <a:pt x="1760702" y="1734985"/>
                </a:lnTo>
                <a:lnTo>
                  <a:pt x="1789683" y="1715427"/>
                </a:lnTo>
                <a:lnTo>
                  <a:pt x="1809661" y="1686090"/>
                </a:lnTo>
                <a:lnTo>
                  <a:pt x="1816747" y="1650644"/>
                </a:lnTo>
                <a:lnTo>
                  <a:pt x="1816747" y="0"/>
                </a:lnTo>
                <a:close/>
              </a:path>
            </a:pathLst>
          </a:custGeom>
          <a:solidFill>
            <a:srgbClr val="D7E4BD"/>
          </a:solidFill>
        </p:spPr>
        <p:txBody>
          <a:bodyPr wrap="square" lIns="0" tIns="0" rIns="0" bIns="0" rtlCol="0"/>
          <a:lstStyle/>
          <a:p>
            <a:endParaRPr/>
          </a:p>
        </p:txBody>
      </p:sp>
      <p:sp>
        <p:nvSpPr>
          <p:cNvPr id="7" name="object 7"/>
          <p:cNvSpPr/>
          <p:nvPr/>
        </p:nvSpPr>
        <p:spPr>
          <a:xfrm>
            <a:off x="1218774" y="2634095"/>
            <a:ext cx="1817370" cy="641985"/>
          </a:xfrm>
          <a:custGeom>
            <a:avLst/>
            <a:gdLst/>
            <a:ahLst/>
            <a:cxnLst/>
            <a:rect l="l" t="t" r="r" b="b"/>
            <a:pathLst>
              <a:path w="1817370" h="641985">
                <a:moveTo>
                  <a:pt x="1724621" y="0"/>
                </a:moveTo>
                <a:lnTo>
                  <a:pt x="92760" y="0"/>
                </a:lnTo>
                <a:lnTo>
                  <a:pt x="56692" y="7327"/>
                </a:lnTo>
                <a:lnTo>
                  <a:pt x="27050" y="26885"/>
                </a:lnTo>
                <a:lnTo>
                  <a:pt x="7721" y="56222"/>
                </a:lnTo>
                <a:lnTo>
                  <a:pt x="0" y="91668"/>
                </a:lnTo>
                <a:lnTo>
                  <a:pt x="0" y="641680"/>
                </a:lnTo>
                <a:lnTo>
                  <a:pt x="1816747" y="641680"/>
                </a:lnTo>
                <a:lnTo>
                  <a:pt x="1816747" y="91668"/>
                </a:lnTo>
                <a:lnTo>
                  <a:pt x="1809661" y="56222"/>
                </a:lnTo>
                <a:lnTo>
                  <a:pt x="1789683" y="26885"/>
                </a:lnTo>
                <a:lnTo>
                  <a:pt x="1760702" y="7327"/>
                </a:lnTo>
                <a:lnTo>
                  <a:pt x="1724621" y="0"/>
                </a:lnTo>
                <a:close/>
              </a:path>
            </a:pathLst>
          </a:custGeom>
          <a:solidFill>
            <a:srgbClr val="D7E4BD"/>
          </a:solidFill>
        </p:spPr>
        <p:txBody>
          <a:bodyPr wrap="square" lIns="0" tIns="0" rIns="0" bIns="0" rtlCol="0"/>
          <a:lstStyle/>
          <a:p>
            <a:endParaRPr/>
          </a:p>
        </p:txBody>
      </p:sp>
      <p:sp>
        <p:nvSpPr>
          <p:cNvPr id="8" name="object 8"/>
          <p:cNvSpPr/>
          <p:nvPr/>
        </p:nvSpPr>
        <p:spPr>
          <a:xfrm>
            <a:off x="1231659" y="2644484"/>
            <a:ext cx="1791335" cy="636270"/>
          </a:xfrm>
          <a:custGeom>
            <a:avLst/>
            <a:gdLst/>
            <a:ahLst/>
            <a:cxnLst/>
            <a:rect l="l" t="t" r="r" b="b"/>
            <a:pathLst>
              <a:path w="1791335" h="636270">
                <a:moveTo>
                  <a:pt x="1790979" y="636181"/>
                </a:moveTo>
                <a:lnTo>
                  <a:pt x="1790979" y="91059"/>
                </a:lnTo>
                <a:lnTo>
                  <a:pt x="1783892" y="55613"/>
                </a:lnTo>
                <a:lnTo>
                  <a:pt x="1764563" y="26885"/>
                </a:lnTo>
                <a:lnTo>
                  <a:pt x="1735569" y="7340"/>
                </a:lnTo>
                <a:lnTo>
                  <a:pt x="1700136" y="0"/>
                </a:lnTo>
                <a:lnTo>
                  <a:pt x="91478" y="0"/>
                </a:lnTo>
                <a:lnTo>
                  <a:pt x="56045" y="7340"/>
                </a:lnTo>
                <a:lnTo>
                  <a:pt x="27050" y="26885"/>
                </a:lnTo>
                <a:lnTo>
                  <a:pt x="7721" y="55613"/>
                </a:lnTo>
                <a:lnTo>
                  <a:pt x="0" y="91059"/>
                </a:lnTo>
                <a:lnTo>
                  <a:pt x="0" y="636181"/>
                </a:lnTo>
              </a:path>
            </a:pathLst>
          </a:custGeom>
          <a:ln w="116585">
            <a:solidFill>
              <a:srgbClr val="C3D69B"/>
            </a:solidFill>
          </a:ln>
        </p:spPr>
        <p:txBody>
          <a:bodyPr wrap="square" lIns="0" tIns="0" rIns="0" bIns="0" rtlCol="0"/>
          <a:lstStyle/>
          <a:p>
            <a:endParaRPr/>
          </a:p>
        </p:txBody>
      </p:sp>
      <p:sp>
        <p:nvSpPr>
          <p:cNvPr id="9" name="object 9"/>
          <p:cNvSpPr/>
          <p:nvPr/>
        </p:nvSpPr>
        <p:spPr>
          <a:xfrm>
            <a:off x="1231659" y="3280665"/>
            <a:ext cx="1791335" cy="1727200"/>
          </a:xfrm>
          <a:custGeom>
            <a:avLst/>
            <a:gdLst/>
            <a:ahLst/>
            <a:cxnLst/>
            <a:rect l="l" t="t" r="r" b="b"/>
            <a:pathLst>
              <a:path w="1791335" h="1727200">
                <a:moveTo>
                  <a:pt x="0" y="0"/>
                </a:moveTo>
                <a:lnTo>
                  <a:pt x="0" y="1635975"/>
                </a:lnTo>
                <a:lnTo>
                  <a:pt x="7721" y="1671421"/>
                </a:lnTo>
                <a:lnTo>
                  <a:pt x="27050" y="1700149"/>
                </a:lnTo>
                <a:lnTo>
                  <a:pt x="56045" y="1719707"/>
                </a:lnTo>
                <a:lnTo>
                  <a:pt x="91478" y="1727034"/>
                </a:lnTo>
                <a:lnTo>
                  <a:pt x="1700136" y="1727034"/>
                </a:lnTo>
                <a:lnTo>
                  <a:pt x="1735569" y="1719707"/>
                </a:lnTo>
                <a:lnTo>
                  <a:pt x="1764563" y="1700149"/>
                </a:lnTo>
                <a:lnTo>
                  <a:pt x="1783892" y="1671421"/>
                </a:lnTo>
                <a:lnTo>
                  <a:pt x="1790979" y="1635975"/>
                </a:lnTo>
                <a:lnTo>
                  <a:pt x="1790979" y="0"/>
                </a:lnTo>
              </a:path>
            </a:pathLst>
          </a:custGeom>
          <a:ln w="116585">
            <a:solidFill>
              <a:srgbClr val="C3D69B"/>
            </a:solidFill>
          </a:ln>
        </p:spPr>
        <p:txBody>
          <a:bodyPr wrap="square" lIns="0" tIns="0" rIns="0" bIns="0" rtlCol="0"/>
          <a:lstStyle/>
          <a:p>
            <a:endParaRPr/>
          </a:p>
        </p:txBody>
      </p:sp>
      <p:sp>
        <p:nvSpPr>
          <p:cNvPr id="10" name="object 10"/>
          <p:cNvSpPr/>
          <p:nvPr/>
        </p:nvSpPr>
        <p:spPr>
          <a:xfrm>
            <a:off x="1412684" y="4567085"/>
            <a:ext cx="316865" cy="214629"/>
          </a:xfrm>
          <a:custGeom>
            <a:avLst/>
            <a:gdLst/>
            <a:ahLst/>
            <a:cxnLst/>
            <a:rect l="l" t="t" r="r" b="b"/>
            <a:pathLst>
              <a:path w="316864" h="214629">
                <a:moveTo>
                  <a:pt x="316318" y="0"/>
                </a:moveTo>
                <a:lnTo>
                  <a:pt x="0" y="0"/>
                </a:lnTo>
                <a:lnTo>
                  <a:pt x="0" y="214502"/>
                </a:lnTo>
                <a:lnTo>
                  <a:pt x="316318" y="214502"/>
                </a:lnTo>
                <a:lnTo>
                  <a:pt x="316318" y="0"/>
                </a:lnTo>
                <a:close/>
              </a:path>
            </a:pathLst>
          </a:custGeom>
          <a:solidFill>
            <a:srgbClr val="C3D69B"/>
          </a:solidFill>
        </p:spPr>
        <p:txBody>
          <a:bodyPr wrap="square" lIns="0" tIns="0" rIns="0" bIns="0" rtlCol="0"/>
          <a:lstStyle/>
          <a:p>
            <a:endParaRPr/>
          </a:p>
        </p:txBody>
      </p:sp>
      <p:sp>
        <p:nvSpPr>
          <p:cNvPr id="11" name="object 11"/>
          <p:cNvSpPr/>
          <p:nvPr/>
        </p:nvSpPr>
        <p:spPr>
          <a:xfrm>
            <a:off x="1412684" y="3757345"/>
            <a:ext cx="316865" cy="198120"/>
          </a:xfrm>
          <a:custGeom>
            <a:avLst/>
            <a:gdLst/>
            <a:ahLst/>
            <a:cxnLst/>
            <a:rect l="l" t="t" r="r" b="b"/>
            <a:pathLst>
              <a:path w="316864" h="198120">
                <a:moveTo>
                  <a:pt x="316318" y="0"/>
                </a:moveTo>
                <a:lnTo>
                  <a:pt x="0" y="0"/>
                </a:lnTo>
                <a:lnTo>
                  <a:pt x="0" y="198005"/>
                </a:lnTo>
                <a:lnTo>
                  <a:pt x="316318" y="198005"/>
                </a:lnTo>
                <a:lnTo>
                  <a:pt x="316318" y="0"/>
                </a:lnTo>
                <a:close/>
              </a:path>
            </a:pathLst>
          </a:custGeom>
          <a:solidFill>
            <a:srgbClr val="C3D69B"/>
          </a:solidFill>
        </p:spPr>
        <p:txBody>
          <a:bodyPr wrap="square" lIns="0" tIns="0" rIns="0" bIns="0" rtlCol="0"/>
          <a:lstStyle/>
          <a:p>
            <a:endParaRPr/>
          </a:p>
        </p:txBody>
      </p:sp>
      <p:sp>
        <p:nvSpPr>
          <p:cNvPr id="12" name="object 12"/>
          <p:cNvSpPr/>
          <p:nvPr/>
        </p:nvSpPr>
        <p:spPr>
          <a:xfrm>
            <a:off x="1796008" y="4567085"/>
            <a:ext cx="299720" cy="214629"/>
          </a:xfrm>
          <a:custGeom>
            <a:avLst/>
            <a:gdLst/>
            <a:ahLst/>
            <a:cxnLst/>
            <a:rect l="l" t="t" r="r" b="b"/>
            <a:pathLst>
              <a:path w="299719" h="214629">
                <a:moveTo>
                  <a:pt x="299567" y="0"/>
                </a:moveTo>
                <a:lnTo>
                  <a:pt x="0" y="0"/>
                </a:lnTo>
                <a:lnTo>
                  <a:pt x="0" y="214502"/>
                </a:lnTo>
                <a:lnTo>
                  <a:pt x="299567" y="214502"/>
                </a:lnTo>
                <a:lnTo>
                  <a:pt x="299567" y="0"/>
                </a:lnTo>
                <a:close/>
              </a:path>
            </a:pathLst>
          </a:custGeom>
          <a:solidFill>
            <a:srgbClr val="C3D69B"/>
          </a:solidFill>
        </p:spPr>
        <p:txBody>
          <a:bodyPr wrap="square" lIns="0" tIns="0" rIns="0" bIns="0" rtlCol="0"/>
          <a:lstStyle/>
          <a:p>
            <a:endParaRPr/>
          </a:p>
        </p:txBody>
      </p:sp>
      <p:sp>
        <p:nvSpPr>
          <p:cNvPr id="13" name="object 13"/>
          <p:cNvSpPr/>
          <p:nvPr/>
        </p:nvSpPr>
        <p:spPr>
          <a:xfrm>
            <a:off x="1796008" y="3757345"/>
            <a:ext cx="299720" cy="198120"/>
          </a:xfrm>
          <a:custGeom>
            <a:avLst/>
            <a:gdLst/>
            <a:ahLst/>
            <a:cxnLst/>
            <a:rect l="l" t="t" r="r" b="b"/>
            <a:pathLst>
              <a:path w="299719" h="198120">
                <a:moveTo>
                  <a:pt x="299567" y="0"/>
                </a:moveTo>
                <a:lnTo>
                  <a:pt x="0" y="0"/>
                </a:lnTo>
                <a:lnTo>
                  <a:pt x="0" y="198005"/>
                </a:lnTo>
                <a:lnTo>
                  <a:pt x="299567" y="198005"/>
                </a:lnTo>
                <a:lnTo>
                  <a:pt x="299567" y="0"/>
                </a:lnTo>
                <a:close/>
              </a:path>
            </a:pathLst>
          </a:custGeom>
          <a:solidFill>
            <a:srgbClr val="C3D69B"/>
          </a:solidFill>
        </p:spPr>
        <p:txBody>
          <a:bodyPr wrap="square" lIns="0" tIns="0" rIns="0" bIns="0" rtlCol="0"/>
          <a:lstStyle/>
          <a:p>
            <a:endParaRPr/>
          </a:p>
        </p:txBody>
      </p:sp>
      <p:sp>
        <p:nvSpPr>
          <p:cNvPr id="14" name="object 14"/>
          <p:cNvSpPr/>
          <p:nvPr/>
        </p:nvSpPr>
        <p:spPr>
          <a:xfrm>
            <a:off x="2161933" y="4567085"/>
            <a:ext cx="299720" cy="214629"/>
          </a:xfrm>
          <a:custGeom>
            <a:avLst/>
            <a:gdLst/>
            <a:ahLst/>
            <a:cxnLst/>
            <a:rect l="l" t="t" r="r" b="b"/>
            <a:pathLst>
              <a:path w="299719" h="214629">
                <a:moveTo>
                  <a:pt x="299567" y="0"/>
                </a:moveTo>
                <a:lnTo>
                  <a:pt x="0" y="0"/>
                </a:lnTo>
                <a:lnTo>
                  <a:pt x="0" y="214502"/>
                </a:lnTo>
                <a:lnTo>
                  <a:pt x="299567" y="214502"/>
                </a:lnTo>
                <a:lnTo>
                  <a:pt x="299567" y="0"/>
                </a:lnTo>
                <a:close/>
              </a:path>
            </a:pathLst>
          </a:custGeom>
          <a:solidFill>
            <a:srgbClr val="C3D69B"/>
          </a:solidFill>
        </p:spPr>
        <p:txBody>
          <a:bodyPr wrap="square" lIns="0" tIns="0" rIns="0" bIns="0" rtlCol="0"/>
          <a:lstStyle/>
          <a:p>
            <a:endParaRPr/>
          </a:p>
        </p:txBody>
      </p:sp>
      <p:sp>
        <p:nvSpPr>
          <p:cNvPr id="15" name="object 15"/>
          <p:cNvSpPr/>
          <p:nvPr/>
        </p:nvSpPr>
        <p:spPr>
          <a:xfrm>
            <a:off x="2161933" y="3757345"/>
            <a:ext cx="299720" cy="198120"/>
          </a:xfrm>
          <a:custGeom>
            <a:avLst/>
            <a:gdLst/>
            <a:ahLst/>
            <a:cxnLst/>
            <a:rect l="l" t="t" r="r" b="b"/>
            <a:pathLst>
              <a:path w="299719" h="198120">
                <a:moveTo>
                  <a:pt x="299567" y="0"/>
                </a:moveTo>
                <a:lnTo>
                  <a:pt x="0" y="0"/>
                </a:lnTo>
                <a:lnTo>
                  <a:pt x="0" y="198005"/>
                </a:lnTo>
                <a:lnTo>
                  <a:pt x="299567" y="198005"/>
                </a:lnTo>
                <a:lnTo>
                  <a:pt x="299567" y="0"/>
                </a:lnTo>
                <a:close/>
              </a:path>
            </a:pathLst>
          </a:custGeom>
          <a:solidFill>
            <a:srgbClr val="C3D69B"/>
          </a:solidFill>
        </p:spPr>
        <p:txBody>
          <a:bodyPr wrap="square" lIns="0" tIns="0" rIns="0" bIns="0" rtlCol="0"/>
          <a:lstStyle/>
          <a:p>
            <a:endParaRPr/>
          </a:p>
        </p:txBody>
      </p:sp>
      <p:sp>
        <p:nvSpPr>
          <p:cNvPr id="16" name="object 16"/>
          <p:cNvSpPr/>
          <p:nvPr/>
        </p:nvSpPr>
        <p:spPr>
          <a:xfrm>
            <a:off x="2528506" y="4567085"/>
            <a:ext cx="299720" cy="214629"/>
          </a:xfrm>
          <a:custGeom>
            <a:avLst/>
            <a:gdLst/>
            <a:ahLst/>
            <a:cxnLst/>
            <a:rect l="l" t="t" r="r" b="b"/>
            <a:pathLst>
              <a:path w="299719" h="214629">
                <a:moveTo>
                  <a:pt x="299567" y="0"/>
                </a:moveTo>
                <a:lnTo>
                  <a:pt x="0" y="0"/>
                </a:lnTo>
                <a:lnTo>
                  <a:pt x="0" y="214502"/>
                </a:lnTo>
                <a:lnTo>
                  <a:pt x="299567" y="214502"/>
                </a:lnTo>
                <a:lnTo>
                  <a:pt x="299567" y="0"/>
                </a:lnTo>
                <a:close/>
              </a:path>
            </a:pathLst>
          </a:custGeom>
          <a:solidFill>
            <a:srgbClr val="C3D69B"/>
          </a:solidFill>
        </p:spPr>
        <p:txBody>
          <a:bodyPr wrap="square" lIns="0" tIns="0" rIns="0" bIns="0" rtlCol="0"/>
          <a:lstStyle/>
          <a:p>
            <a:endParaRPr/>
          </a:p>
        </p:txBody>
      </p:sp>
      <p:sp>
        <p:nvSpPr>
          <p:cNvPr id="17" name="object 17"/>
          <p:cNvSpPr/>
          <p:nvPr/>
        </p:nvSpPr>
        <p:spPr>
          <a:xfrm>
            <a:off x="2528506" y="3757345"/>
            <a:ext cx="299720" cy="198120"/>
          </a:xfrm>
          <a:custGeom>
            <a:avLst/>
            <a:gdLst/>
            <a:ahLst/>
            <a:cxnLst/>
            <a:rect l="l" t="t" r="r" b="b"/>
            <a:pathLst>
              <a:path w="299719" h="198120">
                <a:moveTo>
                  <a:pt x="299567" y="0"/>
                </a:moveTo>
                <a:lnTo>
                  <a:pt x="0" y="0"/>
                </a:lnTo>
                <a:lnTo>
                  <a:pt x="0" y="198005"/>
                </a:lnTo>
                <a:lnTo>
                  <a:pt x="299567" y="198005"/>
                </a:lnTo>
                <a:lnTo>
                  <a:pt x="299567" y="0"/>
                </a:lnTo>
                <a:close/>
              </a:path>
            </a:pathLst>
          </a:custGeom>
          <a:solidFill>
            <a:srgbClr val="C3D69B"/>
          </a:solidFill>
        </p:spPr>
        <p:txBody>
          <a:bodyPr wrap="square" lIns="0" tIns="0" rIns="0" bIns="0" rtlCol="0"/>
          <a:lstStyle/>
          <a:p>
            <a:endParaRPr/>
          </a:p>
        </p:txBody>
      </p:sp>
      <p:sp>
        <p:nvSpPr>
          <p:cNvPr id="18" name="object 18"/>
          <p:cNvSpPr/>
          <p:nvPr/>
        </p:nvSpPr>
        <p:spPr>
          <a:xfrm>
            <a:off x="3117989" y="4822190"/>
            <a:ext cx="2896235" cy="679450"/>
          </a:xfrm>
          <a:custGeom>
            <a:avLst/>
            <a:gdLst/>
            <a:ahLst/>
            <a:cxnLst/>
            <a:rect l="l" t="t" r="r" b="b"/>
            <a:pathLst>
              <a:path w="2896235" h="679450">
                <a:moveTo>
                  <a:pt x="0" y="679450"/>
                </a:moveTo>
                <a:lnTo>
                  <a:pt x="2895854" y="679450"/>
                </a:lnTo>
                <a:lnTo>
                  <a:pt x="2895854" y="0"/>
                </a:lnTo>
                <a:lnTo>
                  <a:pt x="0" y="0"/>
                </a:lnTo>
                <a:lnTo>
                  <a:pt x="0" y="679450"/>
                </a:lnTo>
                <a:close/>
              </a:path>
            </a:pathLst>
          </a:custGeom>
          <a:solidFill>
            <a:srgbClr val="C3D69B"/>
          </a:solidFill>
        </p:spPr>
        <p:txBody>
          <a:bodyPr wrap="square" lIns="0" tIns="0" rIns="0" bIns="0" rtlCol="0"/>
          <a:lstStyle/>
          <a:p>
            <a:endParaRPr/>
          </a:p>
        </p:txBody>
      </p:sp>
      <p:sp>
        <p:nvSpPr>
          <p:cNvPr id="19" name="object 19"/>
          <p:cNvSpPr/>
          <p:nvPr/>
        </p:nvSpPr>
        <p:spPr>
          <a:xfrm>
            <a:off x="3117989" y="4079240"/>
            <a:ext cx="249554" cy="742950"/>
          </a:xfrm>
          <a:custGeom>
            <a:avLst/>
            <a:gdLst/>
            <a:ahLst/>
            <a:cxnLst/>
            <a:rect l="l" t="t" r="r" b="b"/>
            <a:pathLst>
              <a:path w="249554" h="742950">
                <a:moveTo>
                  <a:pt x="0" y="742950"/>
                </a:moveTo>
                <a:lnTo>
                  <a:pt x="249313" y="742950"/>
                </a:lnTo>
                <a:lnTo>
                  <a:pt x="249313" y="0"/>
                </a:lnTo>
                <a:lnTo>
                  <a:pt x="0" y="0"/>
                </a:lnTo>
                <a:lnTo>
                  <a:pt x="0" y="742950"/>
                </a:lnTo>
                <a:close/>
              </a:path>
            </a:pathLst>
          </a:custGeom>
          <a:solidFill>
            <a:srgbClr val="C3D69B"/>
          </a:solidFill>
        </p:spPr>
        <p:txBody>
          <a:bodyPr wrap="square" lIns="0" tIns="0" rIns="0" bIns="0" rtlCol="0"/>
          <a:lstStyle/>
          <a:p>
            <a:endParaRPr/>
          </a:p>
        </p:txBody>
      </p:sp>
      <p:sp>
        <p:nvSpPr>
          <p:cNvPr id="20" name="object 20"/>
          <p:cNvSpPr/>
          <p:nvPr/>
        </p:nvSpPr>
        <p:spPr>
          <a:xfrm>
            <a:off x="3117989" y="3891279"/>
            <a:ext cx="827405" cy="187960"/>
          </a:xfrm>
          <a:custGeom>
            <a:avLst/>
            <a:gdLst/>
            <a:ahLst/>
            <a:cxnLst/>
            <a:rect l="l" t="t" r="r" b="b"/>
            <a:pathLst>
              <a:path w="827404" h="187960">
                <a:moveTo>
                  <a:pt x="0" y="187960"/>
                </a:moveTo>
                <a:lnTo>
                  <a:pt x="827201" y="187960"/>
                </a:lnTo>
                <a:lnTo>
                  <a:pt x="827201" y="0"/>
                </a:lnTo>
                <a:lnTo>
                  <a:pt x="0" y="0"/>
                </a:lnTo>
                <a:lnTo>
                  <a:pt x="0" y="187960"/>
                </a:lnTo>
                <a:close/>
              </a:path>
            </a:pathLst>
          </a:custGeom>
          <a:solidFill>
            <a:srgbClr val="C3D69B"/>
          </a:solidFill>
        </p:spPr>
        <p:txBody>
          <a:bodyPr wrap="square" lIns="0" tIns="0" rIns="0" bIns="0" rtlCol="0"/>
          <a:lstStyle/>
          <a:p>
            <a:endParaRPr/>
          </a:p>
        </p:txBody>
      </p:sp>
      <p:sp>
        <p:nvSpPr>
          <p:cNvPr id="21" name="object 21"/>
          <p:cNvSpPr/>
          <p:nvPr/>
        </p:nvSpPr>
        <p:spPr>
          <a:xfrm>
            <a:off x="3945191" y="3891788"/>
            <a:ext cx="2068830" cy="930275"/>
          </a:xfrm>
          <a:custGeom>
            <a:avLst/>
            <a:gdLst/>
            <a:ahLst/>
            <a:cxnLst/>
            <a:rect l="l" t="t" r="r" b="b"/>
            <a:pathLst>
              <a:path w="2068829" h="930275">
                <a:moveTo>
                  <a:pt x="2068652" y="0"/>
                </a:moveTo>
                <a:lnTo>
                  <a:pt x="0" y="0"/>
                </a:lnTo>
                <a:lnTo>
                  <a:pt x="0" y="930135"/>
                </a:lnTo>
                <a:lnTo>
                  <a:pt x="2068652" y="930135"/>
                </a:lnTo>
                <a:lnTo>
                  <a:pt x="2068652" y="0"/>
                </a:lnTo>
                <a:close/>
              </a:path>
            </a:pathLst>
          </a:custGeom>
          <a:solidFill>
            <a:srgbClr val="C3D69B"/>
          </a:solidFill>
        </p:spPr>
        <p:txBody>
          <a:bodyPr wrap="square" lIns="0" tIns="0" rIns="0" bIns="0" rtlCol="0"/>
          <a:lstStyle/>
          <a:p>
            <a:endParaRPr/>
          </a:p>
        </p:txBody>
      </p:sp>
      <p:sp>
        <p:nvSpPr>
          <p:cNvPr id="22" name="object 22"/>
          <p:cNvSpPr/>
          <p:nvPr/>
        </p:nvSpPr>
        <p:spPr>
          <a:xfrm>
            <a:off x="3117985" y="3536113"/>
            <a:ext cx="2896235" cy="307340"/>
          </a:xfrm>
          <a:custGeom>
            <a:avLst/>
            <a:gdLst/>
            <a:ahLst/>
            <a:cxnLst/>
            <a:rect l="l" t="t" r="r" b="b"/>
            <a:pathLst>
              <a:path w="2896235" h="307339">
                <a:moveTo>
                  <a:pt x="2895854" y="0"/>
                </a:moveTo>
                <a:lnTo>
                  <a:pt x="0" y="0"/>
                </a:lnTo>
                <a:lnTo>
                  <a:pt x="0" y="306781"/>
                </a:lnTo>
                <a:lnTo>
                  <a:pt x="2895854" y="306781"/>
                </a:lnTo>
                <a:lnTo>
                  <a:pt x="2895854" y="218173"/>
                </a:lnTo>
                <a:lnTo>
                  <a:pt x="2323122" y="218173"/>
                </a:lnTo>
                <a:lnTo>
                  <a:pt x="2300579" y="213893"/>
                </a:lnTo>
                <a:lnTo>
                  <a:pt x="2281250" y="201053"/>
                </a:lnTo>
                <a:lnTo>
                  <a:pt x="2269007" y="182727"/>
                </a:lnTo>
                <a:lnTo>
                  <a:pt x="2263851" y="159499"/>
                </a:lnTo>
                <a:lnTo>
                  <a:pt x="2269007" y="136893"/>
                </a:lnTo>
                <a:lnTo>
                  <a:pt x="2281250" y="117944"/>
                </a:lnTo>
                <a:lnTo>
                  <a:pt x="2300579" y="105727"/>
                </a:lnTo>
                <a:lnTo>
                  <a:pt x="2323122" y="100838"/>
                </a:lnTo>
                <a:lnTo>
                  <a:pt x="2895854" y="100838"/>
                </a:lnTo>
                <a:lnTo>
                  <a:pt x="2895854" y="0"/>
                </a:lnTo>
                <a:close/>
              </a:path>
              <a:path w="2896235" h="307339">
                <a:moveTo>
                  <a:pt x="2490622" y="100838"/>
                </a:moveTo>
                <a:lnTo>
                  <a:pt x="2323122" y="100838"/>
                </a:lnTo>
                <a:lnTo>
                  <a:pt x="2346312" y="105727"/>
                </a:lnTo>
                <a:lnTo>
                  <a:pt x="2365006" y="117944"/>
                </a:lnTo>
                <a:lnTo>
                  <a:pt x="2377884" y="136893"/>
                </a:lnTo>
                <a:lnTo>
                  <a:pt x="2382393" y="159499"/>
                </a:lnTo>
                <a:lnTo>
                  <a:pt x="2377884" y="182727"/>
                </a:lnTo>
                <a:lnTo>
                  <a:pt x="2365006" y="201053"/>
                </a:lnTo>
                <a:lnTo>
                  <a:pt x="2346312" y="213893"/>
                </a:lnTo>
                <a:lnTo>
                  <a:pt x="2323122" y="218173"/>
                </a:lnTo>
                <a:lnTo>
                  <a:pt x="2490622" y="218173"/>
                </a:lnTo>
                <a:lnTo>
                  <a:pt x="2467432" y="213893"/>
                </a:lnTo>
                <a:lnTo>
                  <a:pt x="2448750" y="201053"/>
                </a:lnTo>
                <a:lnTo>
                  <a:pt x="2436507" y="182727"/>
                </a:lnTo>
                <a:lnTo>
                  <a:pt x="2431364" y="159499"/>
                </a:lnTo>
                <a:lnTo>
                  <a:pt x="2436507" y="136893"/>
                </a:lnTo>
                <a:lnTo>
                  <a:pt x="2448750" y="117944"/>
                </a:lnTo>
                <a:lnTo>
                  <a:pt x="2467432" y="105727"/>
                </a:lnTo>
                <a:lnTo>
                  <a:pt x="2490622" y="100838"/>
                </a:lnTo>
                <a:close/>
              </a:path>
              <a:path w="2896235" h="307339">
                <a:moveTo>
                  <a:pt x="2651683" y="100838"/>
                </a:moveTo>
                <a:lnTo>
                  <a:pt x="2490622" y="100838"/>
                </a:lnTo>
                <a:lnTo>
                  <a:pt x="2513177" y="105727"/>
                </a:lnTo>
                <a:lnTo>
                  <a:pt x="2532507" y="117944"/>
                </a:lnTo>
                <a:lnTo>
                  <a:pt x="2544749" y="136893"/>
                </a:lnTo>
                <a:lnTo>
                  <a:pt x="2549258" y="159499"/>
                </a:lnTo>
                <a:lnTo>
                  <a:pt x="2544749" y="182727"/>
                </a:lnTo>
                <a:lnTo>
                  <a:pt x="2532507" y="201053"/>
                </a:lnTo>
                <a:lnTo>
                  <a:pt x="2513177" y="213893"/>
                </a:lnTo>
                <a:lnTo>
                  <a:pt x="2490622" y="218173"/>
                </a:lnTo>
                <a:lnTo>
                  <a:pt x="2651683" y="218173"/>
                </a:lnTo>
                <a:lnTo>
                  <a:pt x="2628493" y="213893"/>
                </a:lnTo>
                <a:lnTo>
                  <a:pt x="2609811" y="201053"/>
                </a:lnTo>
                <a:lnTo>
                  <a:pt x="2596921" y="182727"/>
                </a:lnTo>
                <a:lnTo>
                  <a:pt x="2592412" y="159499"/>
                </a:lnTo>
                <a:lnTo>
                  <a:pt x="2596921" y="136893"/>
                </a:lnTo>
                <a:lnTo>
                  <a:pt x="2609811" y="117944"/>
                </a:lnTo>
                <a:lnTo>
                  <a:pt x="2628493" y="105727"/>
                </a:lnTo>
                <a:lnTo>
                  <a:pt x="2651683" y="100838"/>
                </a:lnTo>
                <a:close/>
              </a:path>
              <a:path w="2896235" h="307339">
                <a:moveTo>
                  <a:pt x="2895854" y="100838"/>
                </a:moveTo>
                <a:lnTo>
                  <a:pt x="2651683" y="100838"/>
                </a:lnTo>
                <a:lnTo>
                  <a:pt x="2674874" y="105727"/>
                </a:lnTo>
                <a:lnTo>
                  <a:pt x="2693568" y="117944"/>
                </a:lnTo>
                <a:lnTo>
                  <a:pt x="2705798" y="136893"/>
                </a:lnTo>
                <a:lnTo>
                  <a:pt x="2710954" y="159499"/>
                </a:lnTo>
                <a:lnTo>
                  <a:pt x="2705798" y="182727"/>
                </a:lnTo>
                <a:lnTo>
                  <a:pt x="2693568" y="201053"/>
                </a:lnTo>
                <a:lnTo>
                  <a:pt x="2674874" y="213893"/>
                </a:lnTo>
                <a:lnTo>
                  <a:pt x="2651683" y="218173"/>
                </a:lnTo>
                <a:lnTo>
                  <a:pt x="2895854" y="218173"/>
                </a:lnTo>
                <a:lnTo>
                  <a:pt x="2895854" y="100838"/>
                </a:lnTo>
                <a:close/>
              </a:path>
            </a:pathLst>
          </a:custGeom>
          <a:solidFill>
            <a:srgbClr val="D7E4BD"/>
          </a:solidFill>
        </p:spPr>
        <p:txBody>
          <a:bodyPr wrap="square" lIns="0" tIns="0" rIns="0" bIns="0" rtlCol="0"/>
          <a:lstStyle/>
          <a:p>
            <a:endParaRPr/>
          </a:p>
        </p:txBody>
      </p:sp>
      <p:sp>
        <p:nvSpPr>
          <p:cNvPr id="23" name="object 23"/>
          <p:cNvSpPr/>
          <p:nvPr/>
        </p:nvSpPr>
        <p:spPr>
          <a:xfrm>
            <a:off x="3128290" y="3544663"/>
            <a:ext cx="2875280" cy="1949450"/>
          </a:xfrm>
          <a:custGeom>
            <a:avLst/>
            <a:gdLst/>
            <a:ahLst/>
            <a:cxnLst/>
            <a:rect l="l" t="t" r="r" b="b"/>
            <a:pathLst>
              <a:path w="2875279" h="1949450">
                <a:moveTo>
                  <a:pt x="2875241" y="303733"/>
                </a:moveTo>
                <a:lnTo>
                  <a:pt x="2875241" y="1948878"/>
                </a:lnTo>
                <a:lnTo>
                  <a:pt x="0" y="1948878"/>
                </a:lnTo>
                <a:lnTo>
                  <a:pt x="0" y="303733"/>
                </a:lnTo>
                <a:lnTo>
                  <a:pt x="0" y="0"/>
                </a:lnTo>
                <a:lnTo>
                  <a:pt x="2875241" y="0"/>
                </a:lnTo>
                <a:lnTo>
                  <a:pt x="2875241" y="303733"/>
                </a:lnTo>
                <a:close/>
              </a:path>
            </a:pathLst>
          </a:custGeom>
          <a:ln w="91186">
            <a:solidFill>
              <a:srgbClr val="B3C77E"/>
            </a:solidFill>
          </a:ln>
        </p:spPr>
        <p:txBody>
          <a:bodyPr wrap="square" lIns="0" tIns="0" rIns="0" bIns="0" rtlCol="0"/>
          <a:lstStyle/>
          <a:p>
            <a:endParaRPr/>
          </a:p>
        </p:txBody>
      </p:sp>
      <p:sp>
        <p:nvSpPr>
          <p:cNvPr id="24" name="object 24"/>
          <p:cNvSpPr/>
          <p:nvPr/>
        </p:nvSpPr>
        <p:spPr>
          <a:xfrm>
            <a:off x="3128290" y="3848397"/>
            <a:ext cx="2875280" cy="0"/>
          </a:xfrm>
          <a:custGeom>
            <a:avLst/>
            <a:gdLst/>
            <a:ahLst/>
            <a:cxnLst/>
            <a:rect l="l" t="t" r="r" b="b"/>
            <a:pathLst>
              <a:path w="2875279">
                <a:moveTo>
                  <a:pt x="0" y="0"/>
                </a:moveTo>
                <a:lnTo>
                  <a:pt x="2875241" y="0"/>
                </a:lnTo>
              </a:path>
            </a:pathLst>
          </a:custGeom>
          <a:ln w="91186">
            <a:solidFill>
              <a:srgbClr val="B3C77E"/>
            </a:solidFill>
          </a:ln>
        </p:spPr>
        <p:txBody>
          <a:bodyPr wrap="square" lIns="0" tIns="0" rIns="0" bIns="0" rtlCol="0"/>
          <a:lstStyle/>
          <a:p>
            <a:endParaRPr/>
          </a:p>
        </p:txBody>
      </p:sp>
      <p:sp>
        <p:nvSpPr>
          <p:cNvPr id="25" name="object 25"/>
          <p:cNvSpPr/>
          <p:nvPr/>
        </p:nvSpPr>
        <p:spPr>
          <a:xfrm>
            <a:off x="4217057" y="4086124"/>
            <a:ext cx="1584960" cy="0"/>
          </a:xfrm>
          <a:custGeom>
            <a:avLst/>
            <a:gdLst/>
            <a:ahLst/>
            <a:cxnLst/>
            <a:rect l="l" t="t" r="r" b="b"/>
            <a:pathLst>
              <a:path w="1584960">
                <a:moveTo>
                  <a:pt x="0" y="0"/>
                </a:moveTo>
                <a:lnTo>
                  <a:pt x="1584833" y="0"/>
                </a:lnTo>
              </a:path>
            </a:pathLst>
          </a:custGeom>
          <a:ln w="91186">
            <a:solidFill>
              <a:srgbClr val="D7E4BD"/>
            </a:solidFill>
          </a:ln>
        </p:spPr>
        <p:txBody>
          <a:bodyPr wrap="square" lIns="0" tIns="0" rIns="0" bIns="0" rtlCol="0"/>
          <a:lstStyle/>
          <a:p>
            <a:endParaRPr/>
          </a:p>
        </p:txBody>
      </p:sp>
      <p:sp>
        <p:nvSpPr>
          <p:cNvPr id="26" name="object 26"/>
          <p:cNvSpPr/>
          <p:nvPr/>
        </p:nvSpPr>
        <p:spPr>
          <a:xfrm>
            <a:off x="4217057" y="4256012"/>
            <a:ext cx="1584960" cy="0"/>
          </a:xfrm>
          <a:custGeom>
            <a:avLst/>
            <a:gdLst/>
            <a:ahLst/>
            <a:cxnLst/>
            <a:rect l="l" t="t" r="r" b="b"/>
            <a:pathLst>
              <a:path w="1584960">
                <a:moveTo>
                  <a:pt x="0" y="0"/>
                </a:moveTo>
                <a:lnTo>
                  <a:pt x="1584833" y="0"/>
                </a:lnTo>
              </a:path>
            </a:pathLst>
          </a:custGeom>
          <a:ln w="91186">
            <a:solidFill>
              <a:srgbClr val="D7E4BD"/>
            </a:solidFill>
          </a:ln>
        </p:spPr>
        <p:txBody>
          <a:bodyPr wrap="square" lIns="0" tIns="0" rIns="0" bIns="0" rtlCol="0"/>
          <a:lstStyle/>
          <a:p>
            <a:endParaRPr/>
          </a:p>
        </p:txBody>
      </p:sp>
      <p:sp>
        <p:nvSpPr>
          <p:cNvPr id="27" name="object 27"/>
          <p:cNvSpPr/>
          <p:nvPr/>
        </p:nvSpPr>
        <p:spPr>
          <a:xfrm>
            <a:off x="4217057" y="4441800"/>
            <a:ext cx="1584960" cy="0"/>
          </a:xfrm>
          <a:custGeom>
            <a:avLst/>
            <a:gdLst/>
            <a:ahLst/>
            <a:cxnLst/>
            <a:rect l="l" t="t" r="r" b="b"/>
            <a:pathLst>
              <a:path w="1584960">
                <a:moveTo>
                  <a:pt x="0" y="0"/>
                </a:moveTo>
                <a:lnTo>
                  <a:pt x="1584833" y="0"/>
                </a:lnTo>
              </a:path>
            </a:pathLst>
          </a:custGeom>
          <a:ln w="91186">
            <a:solidFill>
              <a:srgbClr val="D7E4BD"/>
            </a:solidFill>
          </a:ln>
        </p:spPr>
        <p:txBody>
          <a:bodyPr wrap="square" lIns="0" tIns="0" rIns="0" bIns="0" rtlCol="0"/>
          <a:lstStyle/>
          <a:p>
            <a:endParaRPr/>
          </a:p>
        </p:txBody>
      </p:sp>
      <p:sp>
        <p:nvSpPr>
          <p:cNvPr id="28" name="object 28"/>
          <p:cNvSpPr/>
          <p:nvPr/>
        </p:nvSpPr>
        <p:spPr>
          <a:xfrm>
            <a:off x="4217057" y="4627576"/>
            <a:ext cx="1584960" cy="0"/>
          </a:xfrm>
          <a:custGeom>
            <a:avLst/>
            <a:gdLst/>
            <a:ahLst/>
            <a:cxnLst/>
            <a:rect l="l" t="t" r="r" b="b"/>
            <a:pathLst>
              <a:path w="1584960">
                <a:moveTo>
                  <a:pt x="0" y="0"/>
                </a:moveTo>
                <a:lnTo>
                  <a:pt x="1584833" y="0"/>
                </a:lnTo>
              </a:path>
            </a:pathLst>
          </a:custGeom>
          <a:ln w="91186">
            <a:solidFill>
              <a:srgbClr val="D7E4BD"/>
            </a:solidFill>
          </a:ln>
        </p:spPr>
        <p:txBody>
          <a:bodyPr wrap="square" lIns="0" tIns="0" rIns="0" bIns="0" rtlCol="0"/>
          <a:lstStyle/>
          <a:p>
            <a:endParaRPr/>
          </a:p>
        </p:txBody>
      </p:sp>
      <p:sp>
        <p:nvSpPr>
          <p:cNvPr id="29" name="object 29"/>
          <p:cNvSpPr/>
          <p:nvPr/>
        </p:nvSpPr>
        <p:spPr>
          <a:xfrm>
            <a:off x="4217057" y="4813364"/>
            <a:ext cx="1584960" cy="0"/>
          </a:xfrm>
          <a:custGeom>
            <a:avLst/>
            <a:gdLst/>
            <a:ahLst/>
            <a:cxnLst/>
            <a:rect l="l" t="t" r="r" b="b"/>
            <a:pathLst>
              <a:path w="1584960">
                <a:moveTo>
                  <a:pt x="0" y="0"/>
                </a:moveTo>
                <a:lnTo>
                  <a:pt x="1584833" y="0"/>
                </a:lnTo>
              </a:path>
            </a:pathLst>
          </a:custGeom>
          <a:ln w="91186">
            <a:solidFill>
              <a:srgbClr val="D7E4BD"/>
            </a:solidFill>
          </a:ln>
        </p:spPr>
        <p:txBody>
          <a:bodyPr wrap="square" lIns="0" tIns="0" rIns="0" bIns="0" rtlCol="0"/>
          <a:lstStyle/>
          <a:p>
            <a:endParaRPr/>
          </a:p>
        </p:txBody>
      </p:sp>
      <p:sp>
        <p:nvSpPr>
          <p:cNvPr id="30" name="object 30"/>
          <p:cNvSpPr/>
          <p:nvPr/>
        </p:nvSpPr>
        <p:spPr>
          <a:xfrm>
            <a:off x="3377613" y="4999140"/>
            <a:ext cx="2424430" cy="0"/>
          </a:xfrm>
          <a:custGeom>
            <a:avLst/>
            <a:gdLst/>
            <a:ahLst/>
            <a:cxnLst/>
            <a:rect l="l" t="t" r="r" b="b"/>
            <a:pathLst>
              <a:path w="2424429">
                <a:moveTo>
                  <a:pt x="0" y="0"/>
                </a:moveTo>
                <a:lnTo>
                  <a:pt x="2424277" y="0"/>
                </a:lnTo>
              </a:path>
            </a:pathLst>
          </a:custGeom>
          <a:ln w="91186">
            <a:solidFill>
              <a:srgbClr val="D7E4BD"/>
            </a:solidFill>
          </a:ln>
        </p:spPr>
        <p:txBody>
          <a:bodyPr wrap="square" lIns="0" tIns="0" rIns="0" bIns="0" rtlCol="0"/>
          <a:lstStyle/>
          <a:p>
            <a:endParaRPr/>
          </a:p>
        </p:txBody>
      </p:sp>
      <p:sp>
        <p:nvSpPr>
          <p:cNvPr id="31" name="object 31"/>
          <p:cNvSpPr/>
          <p:nvPr/>
        </p:nvSpPr>
        <p:spPr>
          <a:xfrm>
            <a:off x="3377613" y="5184928"/>
            <a:ext cx="2424430" cy="0"/>
          </a:xfrm>
          <a:custGeom>
            <a:avLst/>
            <a:gdLst/>
            <a:ahLst/>
            <a:cxnLst/>
            <a:rect l="l" t="t" r="r" b="b"/>
            <a:pathLst>
              <a:path w="2424429">
                <a:moveTo>
                  <a:pt x="0" y="0"/>
                </a:moveTo>
                <a:lnTo>
                  <a:pt x="2424277" y="0"/>
                </a:lnTo>
              </a:path>
            </a:pathLst>
          </a:custGeom>
          <a:ln w="91186">
            <a:solidFill>
              <a:srgbClr val="D7E4BD"/>
            </a:solidFill>
          </a:ln>
        </p:spPr>
        <p:txBody>
          <a:bodyPr wrap="square" lIns="0" tIns="0" rIns="0" bIns="0" rtlCol="0"/>
          <a:lstStyle/>
          <a:p>
            <a:endParaRPr/>
          </a:p>
        </p:txBody>
      </p:sp>
      <p:graphicFrame>
        <p:nvGraphicFramePr>
          <p:cNvPr id="32" name="object 32"/>
          <p:cNvGraphicFramePr>
            <a:graphicFrameLocks noGrp="1"/>
          </p:cNvGraphicFramePr>
          <p:nvPr/>
        </p:nvGraphicFramePr>
        <p:xfrm>
          <a:off x="1325880" y="1269491"/>
          <a:ext cx="4840604" cy="1435606"/>
        </p:xfrm>
        <a:graphic>
          <a:graphicData uri="http://schemas.openxmlformats.org/drawingml/2006/table">
            <a:tbl>
              <a:tblPr firstRow="1" bandRow="1">
                <a:tableStyleId>{2D5ABB26-0587-4C30-8999-92F81FD0307C}</a:tableStyleId>
              </a:tblPr>
              <a:tblGrid>
                <a:gridCol w="897890">
                  <a:extLst>
                    <a:ext uri="{9D8B030D-6E8A-4147-A177-3AD203B41FA5}">
                      <a16:colId xmlns:a16="http://schemas.microsoft.com/office/drawing/2014/main" val="20000"/>
                    </a:ext>
                  </a:extLst>
                </a:gridCol>
                <a:gridCol w="1565274">
                  <a:extLst>
                    <a:ext uri="{9D8B030D-6E8A-4147-A177-3AD203B41FA5}">
                      <a16:colId xmlns:a16="http://schemas.microsoft.com/office/drawing/2014/main" val="20001"/>
                    </a:ext>
                  </a:extLst>
                </a:gridCol>
                <a:gridCol w="2377440">
                  <a:extLst>
                    <a:ext uri="{9D8B030D-6E8A-4147-A177-3AD203B41FA5}">
                      <a16:colId xmlns:a16="http://schemas.microsoft.com/office/drawing/2014/main" val="20002"/>
                    </a:ext>
                  </a:extLst>
                </a:gridCol>
              </a:tblGrid>
              <a:tr h="463295">
                <a:tc>
                  <a:txBody>
                    <a:bodyPr/>
                    <a:lstStyle/>
                    <a:p>
                      <a:pPr algn="ctr">
                        <a:lnSpc>
                          <a:spcPct val="100000"/>
                        </a:lnSpc>
                        <a:spcBef>
                          <a:spcPts val="300"/>
                        </a:spcBef>
                      </a:pPr>
                      <a:r>
                        <a:rPr sz="1100" b="1" spc="15" dirty="0">
                          <a:solidFill>
                            <a:srgbClr val="00A650"/>
                          </a:solidFill>
                          <a:latin typeface="Segoe UI"/>
                          <a:cs typeface="Segoe UI"/>
                        </a:rPr>
                        <a:t>Project</a:t>
                      </a:r>
                      <a:endParaRPr sz="1100">
                        <a:latin typeface="Segoe UI"/>
                        <a:cs typeface="Segoe UI"/>
                      </a:endParaRPr>
                    </a:p>
                  </a:txBody>
                  <a:tcPr marL="0" marR="0" marT="38100"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B3C77E"/>
                    </a:solidFill>
                  </a:tcPr>
                </a:tc>
                <a:tc>
                  <a:txBody>
                    <a:bodyPr/>
                    <a:lstStyle/>
                    <a:p>
                      <a:pPr marL="466090" marR="358775" indent="-99060">
                        <a:lnSpc>
                          <a:spcPct val="110000"/>
                        </a:lnSpc>
                        <a:spcBef>
                          <a:spcPts val="165"/>
                        </a:spcBef>
                      </a:pPr>
                      <a:r>
                        <a:rPr sz="1200" b="1" spc="25" dirty="0">
                          <a:solidFill>
                            <a:srgbClr val="00A650"/>
                          </a:solidFill>
                          <a:latin typeface="Segoe UI"/>
                          <a:cs typeface="Segoe UI"/>
                        </a:rPr>
                        <a:t>I</a:t>
                      </a:r>
                      <a:r>
                        <a:rPr sz="1200" b="1" spc="15" dirty="0">
                          <a:solidFill>
                            <a:srgbClr val="00A650"/>
                          </a:solidFill>
                          <a:latin typeface="Segoe UI"/>
                          <a:cs typeface="Segoe UI"/>
                        </a:rPr>
                        <a:t>n</a:t>
                      </a:r>
                      <a:r>
                        <a:rPr sz="1200" b="1" spc="20" dirty="0">
                          <a:solidFill>
                            <a:srgbClr val="00A650"/>
                          </a:solidFill>
                          <a:latin typeface="Segoe UI"/>
                          <a:cs typeface="Segoe UI"/>
                        </a:rPr>
                        <a:t>ve</a:t>
                      </a:r>
                      <a:r>
                        <a:rPr sz="1200" b="1" spc="10" dirty="0">
                          <a:solidFill>
                            <a:srgbClr val="00A650"/>
                          </a:solidFill>
                          <a:latin typeface="Segoe UI"/>
                          <a:cs typeface="Segoe UI"/>
                        </a:rPr>
                        <a:t>s</a:t>
                      </a:r>
                      <a:r>
                        <a:rPr sz="1200" b="1" spc="25" dirty="0">
                          <a:solidFill>
                            <a:srgbClr val="00A650"/>
                          </a:solidFill>
                          <a:latin typeface="Segoe UI"/>
                          <a:cs typeface="Segoe UI"/>
                        </a:rPr>
                        <a:t>t</a:t>
                      </a:r>
                      <a:r>
                        <a:rPr sz="1200" b="1" spc="15" dirty="0">
                          <a:solidFill>
                            <a:srgbClr val="00A650"/>
                          </a:solidFill>
                          <a:latin typeface="Segoe UI"/>
                          <a:cs typeface="Segoe UI"/>
                        </a:rPr>
                        <a:t>m</a:t>
                      </a:r>
                      <a:r>
                        <a:rPr sz="1200" b="1" spc="20" dirty="0">
                          <a:solidFill>
                            <a:srgbClr val="00A650"/>
                          </a:solidFill>
                          <a:latin typeface="Segoe UI"/>
                          <a:cs typeface="Segoe UI"/>
                        </a:rPr>
                        <a:t>e</a:t>
                      </a:r>
                      <a:r>
                        <a:rPr sz="1200" b="1" spc="15" dirty="0">
                          <a:solidFill>
                            <a:srgbClr val="00A650"/>
                          </a:solidFill>
                          <a:latin typeface="Segoe UI"/>
                          <a:cs typeface="Segoe UI"/>
                        </a:rPr>
                        <a:t>nt  required</a:t>
                      </a:r>
                      <a:endParaRPr sz="1200">
                        <a:latin typeface="Segoe UI"/>
                        <a:cs typeface="Segoe UI"/>
                      </a:endParaRPr>
                    </a:p>
                  </a:txBody>
                  <a:tcPr marL="0" marR="0" marT="20955"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B3C77E"/>
                    </a:solidFill>
                  </a:tcPr>
                </a:tc>
                <a:tc>
                  <a:txBody>
                    <a:bodyPr/>
                    <a:lstStyle/>
                    <a:p>
                      <a:pPr marL="996315" marR="180975" indent="-809625">
                        <a:lnSpc>
                          <a:spcPct val="110000"/>
                        </a:lnSpc>
                        <a:spcBef>
                          <a:spcPts val="170"/>
                        </a:spcBef>
                      </a:pPr>
                      <a:r>
                        <a:rPr sz="1100" b="1" spc="15" dirty="0">
                          <a:solidFill>
                            <a:srgbClr val="00A650"/>
                          </a:solidFill>
                          <a:latin typeface="Segoe UI"/>
                          <a:cs typeface="Segoe UI"/>
                        </a:rPr>
                        <a:t>Present value </a:t>
                      </a:r>
                      <a:r>
                        <a:rPr sz="1100" b="1" spc="10" dirty="0">
                          <a:solidFill>
                            <a:srgbClr val="00A650"/>
                          </a:solidFill>
                          <a:latin typeface="Segoe UI"/>
                          <a:cs typeface="Segoe UI"/>
                        </a:rPr>
                        <a:t>of Future </a:t>
                      </a:r>
                      <a:r>
                        <a:rPr sz="1100" b="1" spc="15" dirty="0">
                          <a:solidFill>
                            <a:srgbClr val="00A650"/>
                          </a:solidFill>
                          <a:latin typeface="Segoe UI"/>
                          <a:cs typeface="Segoe UI"/>
                        </a:rPr>
                        <a:t>Cash-  </a:t>
                      </a:r>
                      <a:r>
                        <a:rPr sz="1100" b="1" spc="20" dirty="0">
                          <a:solidFill>
                            <a:srgbClr val="00A650"/>
                          </a:solidFill>
                          <a:latin typeface="Segoe UI"/>
                          <a:cs typeface="Segoe UI"/>
                        </a:rPr>
                        <a:t>Flows</a:t>
                      </a:r>
                      <a:endParaRPr sz="1100">
                        <a:latin typeface="Segoe UI"/>
                        <a:cs typeface="Segoe UI"/>
                      </a:endParaRPr>
                    </a:p>
                  </a:txBody>
                  <a:tcPr marL="0" marR="0" marT="21590"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B3C77E"/>
                    </a:solidFill>
                  </a:tcPr>
                </a:tc>
                <a:extLst>
                  <a:ext uri="{0D108BD9-81ED-4DB2-BD59-A6C34878D82A}">
                    <a16:rowId xmlns:a16="http://schemas.microsoft.com/office/drawing/2014/main" val="10000"/>
                  </a:ext>
                </a:extLst>
              </a:tr>
              <a:tr h="242316">
                <a:tc>
                  <a:txBody>
                    <a:bodyPr/>
                    <a:lstStyle/>
                    <a:p>
                      <a:pPr>
                        <a:lnSpc>
                          <a:spcPct val="100000"/>
                        </a:lnSpc>
                      </a:pPr>
                      <a:endParaRPr sz="1100">
                        <a:latin typeface="Times New Roman"/>
                        <a:cs typeface="Times New Roman"/>
                      </a:endParaRPr>
                    </a:p>
                  </a:txBody>
                  <a:tcPr marL="0" marR="0" marT="0"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B3C77E"/>
                    </a:solidFill>
                  </a:tcPr>
                </a:tc>
                <a:tc>
                  <a:txBody>
                    <a:bodyPr/>
                    <a:lstStyle/>
                    <a:p>
                      <a:pPr algn="ctr">
                        <a:lnSpc>
                          <a:spcPct val="100000"/>
                        </a:lnSpc>
                        <a:spcBef>
                          <a:spcPts val="185"/>
                        </a:spcBef>
                      </a:pPr>
                      <a:r>
                        <a:rPr sz="1100" b="1" dirty="0">
                          <a:solidFill>
                            <a:srgbClr val="00A650"/>
                          </a:solidFill>
                          <a:latin typeface="Trebuchet MS"/>
                          <a:cs typeface="Trebuchet MS"/>
                        </a:rPr>
                        <a:t>`</a:t>
                      </a:r>
                      <a:endParaRPr sz="1100">
                        <a:latin typeface="Trebuchet MS"/>
                        <a:cs typeface="Trebuchet MS"/>
                      </a:endParaRPr>
                    </a:p>
                  </a:txBody>
                  <a:tcPr marL="0" marR="0" marT="23495"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B3C77E"/>
                    </a:solidFill>
                  </a:tcPr>
                </a:tc>
                <a:tc>
                  <a:txBody>
                    <a:bodyPr/>
                    <a:lstStyle/>
                    <a:p>
                      <a:pPr algn="ctr">
                        <a:lnSpc>
                          <a:spcPct val="100000"/>
                        </a:lnSpc>
                        <a:spcBef>
                          <a:spcPts val="185"/>
                        </a:spcBef>
                      </a:pPr>
                      <a:r>
                        <a:rPr sz="1100" b="1" dirty="0">
                          <a:solidFill>
                            <a:srgbClr val="00A650"/>
                          </a:solidFill>
                          <a:latin typeface="Trebuchet MS"/>
                          <a:cs typeface="Trebuchet MS"/>
                        </a:rPr>
                        <a:t>`</a:t>
                      </a:r>
                      <a:endParaRPr sz="1100">
                        <a:latin typeface="Trebuchet MS"/>
                        <a:cs typeface="Trebuchet MS"/>
                      </a:endParaRPr>
                    </a:p>
                  </a:txBody>
                  <a:tcPr marL="0" marR="0" marT="23495"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B3C77E"/>
                    </a:solidFill>
                  </a:tcPr>
                </a:tc>
                <a:extLst>
                  <a:ext uri="{0D108BD9-81ED-4DB2-BD59-A6C34878D82A}">
                    <a16:rowId xmlns:a16="http://schemas.microsoft.com/office/drawing/2014/main" val="10001"/>
                  </a:ext>
                </a:extLst>
              </a:tr>
              <a:tr h="243840">
                <a:tc>
                  <a:txBody>
                    <a:bodyPr/>
                    <a:lstStyle/>
                    <a:p>
                      <a:pPr algn="ctr">
                        <a:lnSpc>
                          <a:spcPct val="100000"/>
                        </a:lnSpc>
                        <a:spcBef>
                          <a:spcPts val="290"/>
                        </a:spcBef>
                      </a:pPr>
                      <a:r>
                        <a:rPr sz="1100" dirty="0">
                          <a:latin typeface="Segoe UI"/>
                          <a:cs typeface="Segoe UI"/>
                        </a:rPr>
                        <a:t>1</a:t>
                      </a:r>
                      <a:endParaRPr sz="1100">
                        <a:latin typeface="Segoe UI"/>
                        <a:cs typeface="Segoe UI"/>
                      </a:endParaRPr>
                    </a:p>
                  </a:txBody>
                  <a:tcPr marL="0" marR="0" marT="36830" marB="0">
                    <a:lnL w="6350">
                      <a:solidFill>
                        <a:srgbClr val="000000"/>
                      </a:solidFill>
                      <a:prstDash val="solid"/>
                    </a:lnL>
                    <a:lnR w="6350">
                      <a:solidFill>
                        <a:srgbClr val="000000"/>
                      </a:solidFill>
                      <a:prstDash val="solid"/>
                    </a:lnR>
                    <a:lnT w="6350">
                      <a:solidFill>
                        <a:srgbClr val="000000"/>
                      </a:solidFill>
                      <a:prstDash val="solid"/>
                    </a:lnT>
                    <a:lnB w="6350">
                      <a:solidFill>
                        <a:srgbClr val="818181"/>
                      </a:solidFill>
                      <a:prstDash val="solid"/>
                    </a:lnB>
                    <a:solidFill>
                      <a:srgbClr val="B3C77E"/>
                    </a:solidFill>
                  </a:tcPr>
                </a:tc>
                <a:tc>
                  <a:txBody>
                    <a:bodyPr/>
                    <a:lstStyle/>
                    <a:p>
                      <a:pPr algn="ctr">
                        <a:lnSpc>
                          <a:spcPct val="100000"/>
                        </a:lnSpc>
                        <a:spcBef>
                          <a:spcPts val="290"/>
                        </a:spcBef>
                      </a:pPr>
                      <a:r>
                        <a:rPr sz="1100" spc="15" dirty="0">
                          <a:latin typeface="Segoe UI"/>
                          <a:cs typeface="Segoe UI"/>
                        </a:rPr>
                        <a:t>2,00,000</a:t>
                      </a:r>
                      <a:endParaRPr sz="1100">
                        <a:latin typeface="Segoe UI"/>
                        <a:cs typeface="Segoe UI"/>
                      </a:endParaRPr>
                    </a:p>
                  </a:txBody>
                  <a:tcPr marL="0" marR="0" marT="36830" marB="0">
                    <a:lnL w="6350">
                      <a:solidFill>
                        <a:srgbClr val="000000"/>
                      </a:solidFill>
                      <a:prstDash val="solid"/>
                    </a:lnL>
                    <a:lnR w="6350">
                      <a:solidFill>
                        <a:srgbClr val="000000"/>
                      </a:solidFill>
                      <a:prstDash val="solid"/>
                    </a:lnR>
                    <a:lnT w="6350">
                      <a:solidFill>
                        <a:srgbClr val="000000"/>
                      </a:solidFill>
                      <a:prstDash val="solid"/>
                    </a:lnT>
                    <a:lnB w="6350">
                      <a:solidFill>
                        <a:srgbClr val="818181"/>
                      </a:solidFill>
                      <a:prstDash val="solid"/>
                    </a:lnB>
                    <a:solidFill>
                      <a:srgbClr val="B3C77E"/>
                    </a:solidFill>
                  </a:tcPr>
                </a:tc>
                <a:tc>
                  <a:txBody>
                    <a:bodyPr/>
                    <a:lstStyle/>
                    <a:p>
                      <a:pPr algn="ctr">
                        <a:lnSpc>
                          <a:spcPct val="100000"/>
                        </a:lnSpc>
                        <a:spcBef>
                          <a:spcPts val="290"/>
                        </a:spcBef>
                      </a:pPr>
                      <a:r>
                        <a:rPr sz="1100" spc="15" dirty="0">
                          <a:latin typeface="Segoe UI"/>
                          <a:cs typeface="Segoe UI"/>
                        </a:rPr>
                        <a:t>2,90,000</a:t>
                      </a:r>
                      <a:endParaRPr sz="1100">
                        <a:latin typeface="Segoe UI"/>
                        <a:cs typeface="Segoe UI"/>
                      </a:endParaRPr>
                    </a:p>
                  </a:txBody>
                  <a:tcPr marL="0" marR="0" marT="36830" marB="0">
                    <a:lnL w="6350">
                      <a:solidFill>
                        <a:srgbClr val="000000"/>
                      </a:solidFill>
                      <a:prstDash val="solid"/>
                    </a:lnL>
                    <a:lnR w="6350">
                      <a:solidFill>
                        <a:srgbClr val="000000"/>
                      </a:solidFill>
                      <a:prstDash val="solid"/>
                    </a:lnR>
                    <a:lnT w="6350">
                      <a:solidFill>
                        <a:srgbClr val="000000"/>
                      </a:solidFill>
                      <a:prstDash val="solid"/>
                    </a:lnT>
                    <a:lnB w="6350">
                      <a:solidFill>
                        <a:srgbClr val="818181"/>
                      </a:solidFill>
                      <a:prstDash val="solid"/>
                    </a:lnB>
                    <a:solidFill>
                      <a:srgbClr val="B3C77E"/>
                    </a:solidFill>
                  </a:tcPr>
                </a:tc>
                <a:extLst>
                  <a:ext uri="{0D108BD9-81ED-4DB2-BD59-A6C34878D82A}">
                    <a16:rowId xmlns:a16="http://schemas.microsoft.com/office/drawing/2014/main" val="10002"/>
                  </a:ext>
                </a:extLst>
              </a:tr>
              <a:tr h="242315">
                <a:tc>
                  <a:txBody>
                    <a:bodyPr/>
                    <a:lstStyle/>
                    <a:p>
                      <a:pPr algn="ctr">
                        <a:lnSpc>
                          <a:spcPct val="100000"/>
                        </a:lnSpc>
                        <a:spcBef>
                          <a:spcPts val="290"/>
                        </a:spcBef>
                      </a:pPr>
                      <a:r>
                        <a:rPr sz="1100" dirty="0">
                          <a:latin typeface="Segoe UI"/>
                          <a:cs typeface="Segoe UI"/>
                        </a:rPr>
                        <a:t>2</a:t>
                      </a:r>
                      <a:endParaRPr sz="1100">
                        <a:latin typeface="Segoe UI"/>
                        <a:cs typeface="Segoe UI"/>
                      </a:endParaRPr>
                    </a:p>
                  </a:txBody>
                  <a:tcPr marL="0" marR="0" marT="36830" marB="0">
                    <a:lnL w="6350">
                      <a:solidFill>
                        <a:srgbClr val="000000"/>
                      </a:solidFill>
                      <a:prstDash val="solid"/>
                    </a:lnL>
                    <a:lnR w="6350">
                      <a:solidFill>
                        <a:srgbClr val="000000"/>
                      </a:solidFill>
                      <a:prstDash val="solid"/>
                    </a:lnR>
                    <a:lnT w="6350">
                      <a:solidFill>
                        <a:srgbClr val="818181"/>
                      </a:solidFill>
                      <a:prstDash val="solid"/>
                    </a:lnT>
                    <a:lnB w="6350">
                      <a:solidFill>
                        <a:srgbClr val="818181"/>
                      </a:solidFill>
                      <a:prstDash val="solid"/>
                    </a:lnB>
                    <a:solidFill>
                      <a:srgbClr val="B3C77E"/>
                    </a:solidFill>
                  </a:tcPr>
                </a:tc>
                <a:tc>
                  <a:txBody>
                    <a:bodyPr/>
                    <a:lstStyle/>
                    <a:p>
                      <a:pPr algn="ctr">
                        <a:lnSpc>
                          <a:spcPct val="100000"/>
                        </a:lnSpc>
                        <a:spcBef>
                          <a:spcPts val="290"/>
                        </a:spcBef>
                      </a:pPr>
                      <a:r>
                        <a:rPr sz="1100" spc="15" dirty="0">
                          <a:latin typeface="Segoe UI"/>
                          <a:cs typeface="Segoe UI"/>
                        </a:rPr>
                        <a:t>1,15,000</a:t>
                      </a:r>
                      <a:endParaRPr sz="1100">
                        <a:latin typeface="Segoe UI"/>
                        <a:cs typeface="Segoe UI"/>
                      </a:endParaRPr>
                    </a:p>
                  </a:txBody>
                  <a:tcPr marL="0" marR="0" marT="36830" marB="0">
                    <a:lnL w="6350">
                      <a:solidFill>
                        <a:srgbClr val="000000"/>
                      </a:solidFill>
                      <a:prstDash val="solid"/>
                    </a:lnL>
                    <a:lnR w="6350">
                      <a:solidFill>
                        <a:srgbClr val="000000"/>
                      </a:solidFill>
                      <a:prstDash val="solid"/>
                    </a:lnR>
                    <a:lnT w="6350">
                      <a:solidFill>
                        <a:srgbClr val="818181"/>
                      </a:solidFill>
                      <a:prstDash val="solid"/>
                    </a:lnT>
                    <a:lnB w="6350">
                      <a:solidFill>
                        <a:srgbClr val="818181"/>
                      </a:solidFill>
                      <a:prstDash val="solid"/>
                    </a:lnB>
                    <a:solidFill>
                      <a:srgbClr val="B3C77E"/>
                    </a:solidFill>
                  </a:tcPr>
                </a:tc>
                <a:tc>
                  <a:txBody>
                    <a:bodyPr/>
                    <a:lstStyle/>
                    <a:p>
                      <a:pPr algn="ctr">
                        <a:lnSpc>
                          <a:spcPct val="100000"/>
                        </a:lnSpc>
                        <a:spcBef>
                          <a:spcPts val="290"/>
                        </a:spcBef>
                      </a:pPr>
                      <a:r>
                        <a:rPr sz="1100" spc="15" dirty="0">
                          <a:latin typeface="Segoe UI"/>
                          <a:cs typeface="Segoe UI"/>
                        </a:rPr>
                        <a:t>1,85,000</a:t>
                      </a:r>
                      <a:endParaRPr sz="1100">
                        <a:latin typeface="Segoe UI"/>
                        <a:cs typeface="Segoe UI"/>
                      </a:endParaRPr>
                    </a:p>
                  </a:txBody>
                  <a:tcPr marL="0" marR="0" marT="36830" marB="0">
                    <a:lnL w="6350">
                      <a:solidFill>
                        <a:srgbClr val="000000"/>
                      </a:solidFill>
                      <a:prstDash val="solid"/>
                    </a:lnL>
                    <a:lnR w="6350">
                      <a:solidFill>
                        <a:srgbClr val="000000"/>
                      </a:solidFill>
                      <a:prstDash val="solid"/>
                    </a:lnR>
                    <a:lnT w="6350">
                      <a:solidFill>
                        <a:srgbClr val="818181"/>
                      </a:solidFill>
                      <a:prstDash val="solid"/>
                    </a:lnT>
                    <a:lnB w="6350">
                      <a:solidFill>
                        <a:srgbClr val="818181"/>
                      </a:solidFill>
                      <a:prstDash val="solid"/>
                    </a:lnB>
                    <a:solidFill>
                      <a:srgbClr val="B3C77E"/>
                    </a:solidFill>
                  </a:tcPr>
                </a:tc>
                <a:extLst>
                  <a:ext uri="{0D108BD9-81ED-4DB2-BD59-A6C34878D82A}">
                    <a16:rowId xmlns:a16="http://schemas.microsoft.com/office/drawing/2014/main" val="10003"/>
                  </a:ext>
                </a:extLst>
              </a:tr>
              <a:tr h="243840">
                <a:tc>
                  <a:txBody>
                    <a:bodyPr/>
                    <a:lstStyle/>
                    <a:p>
                      <a:pPr algn="ctr">
                        <a:lnSpc>
                          <a:spcPct val="100000"/>
                        </a:lnSpc>
                        <a:spcBef>
                          <a:spcPts val="290"/>
                        </a:spcBef>
                      </a:pPr>
                      <a:r>
                        <a:rPr sz="1100" dirty="0">
                          <a:latin typeface="Segoe UI"/>
                          <a:cs typeface="Segoe UI"/>
                        </a:rPr>
                        <a:t>3</a:t>
                      </a:r>
                      <a:endParaRPr sz="1100">
                        <a:latin typeface="Segoe UI"/>
                        <a:cs typeface="Segoe UI"/>
                      </a:endParaRPr>
                    </a:p>
                  </a:txBody>
                  <a:tcPr marL="0" marR="0" marT="36830" marB="0">
                    <a:lnL w="6350">
                      <a:solidFill>
                        <a:srgbClr val="000000"/>
                      </a:solidFill>
                      <a:prstDash val="solid"/>
                    </a:lnL>
                    <a:lnR w="6350">
                      <a:solidFill>
                        <a:srgbClr val="000000"/>
                      </a:solidFill>
                      <a:prstDash val="solid"/>
                    </a:lnR>
                    <a:lnT w="6350">
                      <a:solidFill>
                        <a:srgbClr val="818181"/>
                      </a:solidFill>
                      <a:prstDash val="solid"/>
                    </a:lnT>
                    <a:lnB w="6350">
                      <a:solidFill>
                        <a:srgbClr val="000000"/>
                      </a:solidFill>
                      <a:prstDash val="solid"/>
                    </a:lnB>
                    <a:solidFill>
                      <a:srgbClr val="B3C77E"/>
                    </a:solidFill>
                  </a:tcPr>
                </a:tc>
                <a:tc>
                  <a:txBody>
                    <a:bodyPr/>
                    <a:lstStyle/>
                    <a:p>
                      <a:pPr algn="ctr">
                        <a:lnSpc>
                          <a:spcPct val="100000"/>
                        </a:lnSpc>
                        <a:spcBef>
                          <a:spcPts val="290"/>
                        </a:spcBef>
                      </a:pPr>
                      <a:r>
                        <a:rPr sz="1100" spc="15" dirty="0">
                          <a:latin typeface="Segoe UI"/>
                          <a:cs typeface="Segoe UI"/>
                        </a:rPr>
                        <a:t>2,70,000</a:t>
                      </a:r>
                      <a:endParaRPr sz="1100">
                        <a:latin typeface="Segoe UI"/>
                        <a:cs typeface="Segoe UI"/>
                      </a:endParaRPr>
                    </a:p>
                  </a:txBody>
                  <a:tcPr marL="0" marR="0" marT="36830" marB="0">
                    <a:lnL w="6350">
                      <a:solidFill>
                        <a:srgbClr val="000000"/>
                      </a:solidFill>
                      <a:prstDash val="solid"/>
                    </a:lnL>
                    <a:lnR w="6350">
                      <a:solidFill>
                        <a:srgbClr val="000000"/>
                      </a:solidFill>
                      <a:prstDash val="solid"/>
                    </a:lnR>
                    <a:lnT w="6350">
                      <a:solidFill>
                        <a:srgbClr val="818181"/>
                      </a:solidFill>
                      <a:prstDash val="solid"/>
                    </a:lnT>
                    <a:lnB w="6350">
                      <a:solidFill>
                        <a:srgbClr val="000000"/>
                      </a:solidFill>
                      <a:prstDash val="solid"/>
                    </a:lnB>
                    <a:solidFill>
                      <a:srgbClr val="B3C77E"/>
                    </a:solidFill>
                  </a:tcPr>
                </a:tc>
                <a:tc>
                  <a:txBody>
                    <a:bodyPr/>
                    <a:lstStyle/>
                    <a:p>
                      <a:pPr algn="ctr">
                        <a:lnSpc>
                          <a:spcPct val="100000"/>
                        </a:lnSpc>
                        <a:spcBef>
                          <a:spcPts val="290"/>
                        </a:spcBef>
                      </a:pPr>
                      <a:r>
                        <a:rPr sz="1100" spc="15" dirty="0">
                          <a:latin typeface="Segoe UI"/>
                          <a:cs typeface="Segoe UI"/>
                        </a:rPr>
                        <a:t>4,00,000</a:t>
                      </a:r>
                      <a:endParaRPr sz="1100">
                        <a:latin typeface="Segoe UI"/>
                        <a:cs typeface="Segoe UI"/>
                      </a:endParaRPr>
                    </a:p>
                  </a:txBody>
                  <a:tcPr marL="0" marR="0" marT="36830" marB="0">
                    <a:lnL w="6350">
                      <a:solidFill>
                        <a:srgbClr val="000000"/>
                      </a:solidFill>
                      <a:prstDash val="solid"/>
                    </a:lnL>
                    <a:lnR w="6350">
                      <a:solidFill>
                        <a:srgbClr val="000000"/>
                      </a:solidFill>
                      <a:prstDash val="solid"/>
                    </a:lnR>
                    <a:lnT w="6350">
                      <a:solidFill>
                        <a:srgbClr val="818181"/>
                      </a:solidFill>
                      <a:prstDash val="solid"/>
                    </a:lnT>
                    <a:lnB w="6350">
                      <a:solidFill>
                        <a:srgbClr val="000000"/>
                      </a:solidFill>
                      <a:prstDash val="solid"/>
                    </a:lnB>
                    <a:solidFill>
                      <a:srgbClr val="B3C77E"/>
                    </a:solidFill>
                  </a:tcPr>
                </a:tc>
                <a:extLst>
                  <a:ext uri="{0D108BD9-81ED-4DB2-BD59-A6C34878D82A}">
                    <a16:rowId xmlns:a16="http://schemas.microsoft.com/office/drawing/2014/main" val="10004"/>
                  </a:ext>
                </a:extLst>
              </a:tr>
            </a:tbl>
          </a:graphicData>
        </a:graphic>
      </p:graphicFrame>
      <p:sp>
        <p:nvSpPr>
          <p:cNvPr id="33" name="object 33"/>
          <p:cNvSpPr txBox="1"/>
          <p:nvPr/>
        </p:nvSpPr>
        <p:spPr>
          <a:xfrm>
            <a:off x="1176019" y="2738692"/>
            <a:ext cx="5010785" cy="1307465"/>
          </a:xfrm>
          <a:prstGeom prst="rect">
            <a:avLst/>
          </a:prstGeom>
        </p:spPr>
        <p:txBody>
          <a:bodyPr vert="horz" wrap="square" lIns="0" tIns="12065" rIns="0" bIns="0" rtlCol="0">
            <a:spAutoFit/>
          </a:bodyPr>
          <a:lstStyle/>
          <a:p>
            <a:pPr marL="24765" marR="5080" indent="-12700" algn="just">
              <a:lnSpc>
                <a:spcPct val="127499"/>
              </a:lnSpc>
              <a:spcBef>
                <a:spcPts val="95"/>
              </a:spcBef>
            </a:pPr>
            <a:r>
              <a:rPr sz="1100" spc="-5" dirty="0">
                <a:latin typeface="Segoe UI"/>
                <a:cs typeface="Segoe UI"/>
              </a:rPr>
              <a:t>If projects </a:t>
            </a:r>
            <a:r>
              <a:rPr sz="1100" dirty="0">
                <a:latin typeface="Segoe UI"/>
                <a:cs typeface="Segoe UI"/>
              </a:rPr>
              <a:t>1 and 2 are </a:t>
            </a:r>
            <a:r>
              <a:rPr sz="1100" spc="-5" dirty="0">
                <a:latin typeface="Segoe UI"/>
                <a:cs typeface="Segoe UI"/>
              </a:rPr>
              <a:t>jointly undertaken, there will be no economies; the  investments required </a:t>
            </a:r>
            <a:r>
              <a:rPr sz="1100" dirty="0">
                <a:latin typeface="Segoe UI"/>
                <a:cs typeface="Segoe UI"/>
              </a:rPr>
              <a:t>and </a:t>
            </a:r>
            <a:r>
              <a:rPr sz="1100" spc="-5" dirty="0">
                <a:latin typeface="Segoe UI"/>
                <a:cs typeface="Segoe UI"/>
              </a:rPr>
              <a:t>present values will simply be the sum </a:t>
            </a:r>
            <a:r>
              <a:rPr sz="1100" dirty="0">
                <a:latin typeface="Segoe UI"/>
                <a:cs typeface="Segoe UI"/>
              </a:rPr>
              <a:t>of </a:t>
            </a:r>
            <a:r>
              <a:rPr sz="1100" spc="-5" dirty="0">
                <a:latin typeface="Segoe UI"/>
                <a:cs typeface="Segoe UI"/>
              </a:rPr>
              <a:t>the parts. With  projects </a:t>
            </a:r>
            <a:r>
              <a:rPr sz="1100" dirty="0">
                <a:latin typeface="Segoe UI"/>
                <a:cs typeface="Segoe UI"/>
              </a:rPr>
              <a:t>1 and 3, </a:t>
            </a:r>
            <a:r>
              <a:rPr sz="1100" spc="-5" dirty="0">
                <a:latin typeface="Segoe UI"/>
                <a:cs typeface="Segoe UI"/>
              </a:rPr>
              <a:t>economies </a:t>
            </a:r>
            <a:r>
              <a:rPr sz="1100" dirty="0">
                <a:latin typeface="Segoe UI"/>
                <a:cs typeface="Segoe UI"/>
              </a:rPr>
              <a:t>are </a:t>
            </a:r>
            <a:r>
              <a:rPr sz="1100" spc="-5" dirty="0">
                <a:latin typeface="Segoe UI"/>
                <a:cs typeface="Segoe UI"/>
              </a:rPr>
              <a:t>possible in investment because </a:t>
            </a:r>
            <a:r>
              <a:rPr sz="1100" dirty="0">
                <a:latin typeface="Segoe UI"/>
                <a:cs typeface="Segoe UI"/>
              </a:rPr>
              <a:t>one of </a:t>
            </a:r>
            <a:r>
              <a:rPr sz="1100" spc="-5" dirty="0">
                <a:latin typeface="Segoe UI"/>
                <a:cs typeface="Segoe UI"/>
              </a:rPr>
              <a:t>the  machines acquired can be used in both production processes. The total  investment required </a:t>
            </a:r>
            <a:r>
              <a:rPr sz="1100" dirty="0">
                <a:latin typeface="Segoe UI"/>
                <a:cs typeface="Segoe UI"/>
              </a:rPr>
              <a:t>for </a:t>
            </a:r>
            <a:r>
              <a:rPr sz="1100" spc="-5" dirty="0">
                <a:latin typeface="Segoe UI"/>
                <a:cs typeface="Segoe UI"/>
              </a:rPr>
              <a:t>projects </a:t>
            </a:r>
            <a:r>
              <a:rPr sz="1100" dirty="0">
                <a:latin typeface="Segoe UI"/>
                <a:cs typeface="Segoe UI"/>
              </a:rPr>
              <a:t>1 and 3 </a:t>
            </a:r>
            <a:r>
              <a:rPr sz="1100" spc="-5" dirty="0">
                <a:latin typeface="Segoe UI"/>
                <a:cs typeface="Segoe UI"/>
              </a:rPr>
              <a:t>combined is </a:t>
            </a:r>
            <a:r>
              <a:rPr sz="1100" spc="-5" dirty="0">
                <a:latin typeface="Trebuchet MS"/>
                <a:cs typeface="Trebuchet MS"/>
              </a:rPr>
              <a:t>`</a:t>
            </a:r>
            <a:r>
              <a:rPr sz="1100" spc="-5" dirty="0">
                <a:latin typeface="Segoe UI"/>
                <a:cs typeface="Segoe UI"/>
              </a:rPr>
              <a:t>4,40,000. If projects </a:t>
            </a:r>
            <a:r>
              <a:rPr sz="1100" dirty="0">
                <a:latin typeface="Segoe UI"/>
                <a:cs typeface="Segoe UI"/>
              </a:rPr>
              <a:t>2 and  3</a:t>
            </a:r>
            <a:r>
              <a:rPr sz="1100" spc="-55" dirty="0">
                <a:latin typeface="Segoe UI"/>
                <a:cs typeface="Segoe UI"/>
              </a:rPr>
              <a:t> </a:t>
            </a:r>
            <a:r>
              <a:rPr sz="1100" dirty="0">
                <a:latin typeface="Segoe UI"/>
                <a:cs typeface="Segoe UI"/>
              </a:rPr>
              <a:t>are</a:t>
            </a:r>
            <a:r>
              <a:rPr sz="1100" spc="-70" dirty="0">
                <a:latin typeface="Segoe UI"/>
                <a:cs typeface="Segoe UI"/>
              </a:rPr>
              <a:t> </a:t>
            </a:r>
            <a:r>
              <a:rPr sz="1100" spc="-5" dirty="0">
                <a:latin typeface="Segoe UI"/>
                <a:cs typeface="Segoe UI"/>
              </a:rPr>
              <a:t>undertaken,</a:t>
            </a:r>
            <a:r>
              <a:rPr sz="1100" spc="-70" dirty="0">
                <a:latin typeface="Segoe UI"/>
                <a:cs typeface="Segoe UI"/>
              </a:rPr>
              <a:t> </a:t>
            </a:r>
            <a:r>
              <a:rPr sz="1100" spc="-5" dirty="0">
                <a:latin typeface="Segoe UI"/>
                <a:cs typeface="Segoe UI"/>
              </a:rPr>
              <a:t>there</a:t>
            </a:r>
            <a:r>
              <a:rPr sz="1100" spc="-65" dirty="0">
                <a:latin typeface="Segoe UI"/>
                <a:cs typeface="Segoe UI"/>
              </a:rPr>
              <a:t> </a:t>
            </a:r>
            <a:r>
              <a:rPr sz="1100" spc="-5" dirty="0">
                <a:latin typeface="Segoe UI"/>
                <a:cs typeface="Segoe UI"/>
              </a:rPr>
              <a:t>are</a:t>
            </a:r>
            <a:r>
              <a:rPr sz="1100" spc="-60" dirty="0">
                <a:latin typeface="Segoe UI"/>
                <a:cs typeface="Segoe UI"/>
              </a:rPr>
              <a:t> </a:t>
            </a:r>
            <a:r>
              <a:rPr sz="1100" spc="-5" dirty="0">
                <a:latin typeface="Segoe UI"/>
                <a:cs typeface="Segoe UI"/>
              </a:rPr>
              <a:t>economies</a:t>
            </a:r>
            <a:r>
              <a:rPr sz="1100" spc="-60" dirty="0">
                <a:latin typeface="Segoe UI"/>
                <a:cs typeface="Segoe UI"/>
              </a:rPr>
              <a:t> </a:t>
            </a:r>
            <a:r>
              <a:rPr sz="1100" spc="-10" dirty="0">
                <a:latin typeface="Segoe UI"/>
                <a:cs typeface="Segoe UI"/>
              </a:rPr>
              <a:t>to</a:t>
            </a:r>
            <a:r>
              <a:rPr sz="1100" spc="-60" dirty="0">
                <a:latin typeface="Segoe UI"/>
                <a:cs typeface="Segoe UI"/>
              </a:rPr>
              <a:t> </a:t>
            </a:r>
            <a:r>
              <a:rPr sz="1100" spc="-5" dirty="0">
                <a:latin typeface="Segoe UI"/>
                <a:cs typeface="Segoe UI"/>
              </a:rPr>
              <a:t>be</a:t>
            </a:r>
            <a:r>
              <a:rPr sz="1100" spc="-65" dirty="0">
                <a:latin typeface="Segoe UI"/>
                <a:cs typeface="Segoe UI"/>
              </a:rPr>
              <a:t> </a:t>
            </a:r>
            <a:r>
              <a:rPr sz="1100" spc="-5" dirty="0">
                <a:latin typeface="Segoe UI"/>
                <a:cs typeface="Segoe UI"/>
              </a:rPr>
              <a:t>achieved</a:t>
            </a:r>
            <a:r>
              <a:rPr sz="1100" spc="-60" dirty="0">
                <a:latin typeface="Segoe UI"/>
                <a:cs typeface="Segoe UI"/>
              </a:rPr>
              <a:t> </a:t>
            </a:r>
            <a:r>
              <a:rPr sz="1100" spc="-5" dirty="0">
                <a:latin typeface="Segoe UI"/>
                <a:cs typeface="Segoe UI"/>
              </a:rPr>
              <a:t>in</a:t>
            </a:r>
            <a:r>
              <a:rPr sz="1100" spc="-60" dirty="0">
                <a:latin typeface="Segoe UI"/>
                <a:cs typeface="Segoe UI"/>
              </a:rPr>
              <a:t> </a:t>
            </a:r>
            <a:r>
              <a:rPr sz="1100" spc="-5" dirty="0">
                <a:latin typeface="Segoe UI"/>
                <a:cs typeface="Segoe UI"/>
              </a:rPr>
              <a:t>marketing</a:t>
            </a:r>
            <a:r>
              <a:rPr sz="1100" spc="-55" dirty="0">
                <a:latin typeface="Segoe UI"/>
                <a:cs typeface="Segoe UI"/>
              </a:rPr>
              <a:t> </a:t>
            </a:r>
            <a:r>
              <a:rPr sz="1100" spc="-5" dirty="0">
                <a:latin typeface="Segoe UI"/>
                <a:cs typeface="Segoe UI"/>
              </a:rPr>
              <a:t>and</a:t>
            </a:r>
            <a:r>
              <a:rPr sz="1100" spc="-60" dirty="0">
                <a:latin typeface="Segoe UI"/>
                <a:cs typeface="Segoe UI"/>
              </a:rPr>
              <a:t> </a:t>
            </a:r>
            <a:r>
              <a:rPr sz="1100" spc="-5" dirty="0">
                <a:latin typeface="Segoe UI"/>
                <a:cs typeface="Segoe UI"/>
              </a:rPr>
              <a:t>producing</a:t>
            </a:r>
            <a:endParaRPr sz="1100">
              <a:latin typeface="Segoe UI"/>
              <a:cs typeface="Segoe UI"/>
            </a:endParaRPr>
          </a:p>
        </p:txBody>
      </p:sp>
      <p:sp>
        <p:nvSpPr>
          <p:cNvPr id="34" name="object 34"/>
          <p:cNvSpPr txBox="1"/>
          <p:nvPr/>
        </p:nvSpPr>
        <p:spPr>
          <a:xfrm>
            <a:off x="3934815" y="4065761"/>
            <a:ext cx="2252345" cy="193675"/>
          </a:xfrm>
          <a:prstGeom prst="rect">
            <a:avLst/>
          </a:prstGeom>
        </p:spPr>
        <p:txBody>
          <a:bodyPr vert="horz" wrap="square" lIns="0" tIns="13335" rIns="0" bIns="0" rtlCol="0">
            <a:spAutoFit/>
          </a:bodyPr>
          <a:lstStyle/>
          <a:p>
            <a:pPr marL="12700">
              <a:lnSpc>
                <a:spcPct val="100000"/>
              </a:lnSpc>
              <a:spcBef>
                <a:spcPts val="105"/>
              </a:spcBef>
            </a:pPr>
            <a:r>
              <a:rPr sz="1100" spc="-5" dirty="0">
                <a:latin typeface="Segoe UI"/>
                <a:cs typeface="Segoe UI"/>
              </a:rPr>
              <a:t>pected present value </a:t>
            </a:r>
            <a:r>
              <a:rPr sz="1100" spc="-10" dirty="0">
                <a:latin typeface="Segoe UI"/>
                <a:cs typeface="Segoe UI"/>
              </a:rPr>
              <a:t>of </a:t>
            </a:r>
            <a:r>
              <a:rPr sz="1100" spc="-5" dirty="0">
                <a:latin typeface="Segoe UI"/>
                <a:cs typeface="Segoe UI"/>
              </a:rPr>
              <a:t>future</a:t>
            </a:r>
            <a:r>
              <a:rPr sz="1100" spc="150" dirty="0">
                <a:latin typeface="Segoe UI"/>
                <a:cs typeface="Segoe UI"/>
              </a:rPr>
              <a:t> </a:t>
            </a:r>
            <a:r>
              <a:rPr sz="1100" spc="-5" dirty="0">
                <a:latin typeface="Segoe UI"/>
                <a:cs typeface="Segoe UI"/>
              </a:rPr>
              <a:t>cash</a:t>
            </a:r>
            <a:endParaRPr sz="1100">
              <a:latin typeface="Segoe UI"/>
              <a:cs typeface="Segoe UI"/>
            </a:endParaRPr>
          </a:p>
        </p:txBody>
      </p:sp>
      <p:sp>
        <p:nvSpPr>
          <p:cNvPr id="35" name="object 35"/>
          <p:cNvSpPr txBox="1"/>
          <p:nvPr/>
        </p:nvSpPr>
        <p:spPr>
          <a:xfrm>
            <a:off x="1188218" y="4020614"/>
            <a:ext cx="2182495" cy="452755"/>
          </a:xfrm>
          <a:prstGeom prst="rect">
            <a:avLst/>
          </a:prstGeom>
        </p:spPr>
        <p:txBody>
          <a:bodyPr vert="horz" wrap="square" lIns="0" tIns="12700" rIns="0" bIns="0" rtlCol="0">
            <a:spAutoFit/>
          </a:bodyPr>
          <a:lstStyle/>
          <a:p>
            <a:pPr marL="12700" marR="5080">
              <a:lnSpc>
                <a:spcPct val="127299"/>
              </a:lnSpc>
              <a:spcBef>
                <a:spcPts val="100"/>
              </a:spcBef>
            </a:pPr>
            <a:r>
              <a:rPr sz="1100" spc="-5" dirty="0">
                <a:latin typeface="Segoe UI"/>
                <a:cs typeface="Segoe UI"/>
              </a:rPr>
              <a:t>the products but </a:t>
            </a:r>
            <a:r>
              <a:rPr sz="1100" dirty="0">
                <a:latin typeface="Segoe UI"/>
                <a:cs typeface="Segoe UI"/>
              </a:rPr>
              <a:t>not </a:t>
            </a:r>
            <a:r>
              <a:rPr sz="1100" spc="-5" dirty="0">
                <a:latin typeface="Segoe UI"/>
                <a:cs typeface="Segoe UI"/>
              </a:rPr>
              <a:t>in investmen  flows </a:t>
            </a:r>
            <a:r>
              <a:rPr sz="1100" dirty="0">
                <a:latin typeface="Segoe UI"/>
                <a:cs typeface="Segoe UI"/>
              </a:rPr>
              <a:t>for </a:t>
            </a:r>
            <a:r>
              <a:rPr sz="1100" spc="-5" dirty="0">
                <a:latin typeface="Segoe UI"/>
                <a:cs typeface="Segoe UI"/>
              </a:rPr>
              <a:t>projects </a:t>
            </a:r>
            <a:r>
              <a:rPr sz="1100" dirty="0">
                <a:latin typeface="Segoe UI"/>
                <a:cs typeface="Segoe UI"/>
              </a:rPr>
              <a:t>2 and 3</a:t>
            </a:r>
            <a:r>
              <a:rPr sz="1100" spc="160" dirty="0">
                <a:latin typeface="Segoe UI"/>
                <a:cs typeface="Segoe UI"/>
              </a:rPr>
              <a:t> </a:t>
            </a:r>
            <a:r>
              <a:rPr sz="1100" spc="-5" dirty="0">
                <a:latin typeface="Segoe UI"/>
                <a:cs typeface="Segoe UI"/>
              </a:rPr>
              <a:t>is </a:t>
            </a:r>
            <a:r>
              <a:rPr sz="1100" spc="-10" dirty="0">
                <a:latin typeface="Trebuchet MS"/>
                <a:cs typeface="Trebuchet MS"/>
              </a:rPr>
              <a:t>`</a:t>
            </a:r>
            <a:r>
              <a:rPr sz="1100" spc="-10" dirty="0">
                <a:latin typeface="Segoe UI"/>
                <a:cs typeface="Segoe UI"/>
              </a:rPr>
              <a:t>6,</a:t>
            </a:r>
            <a:endParaRPr sz="1100">
              <a:latin typeface="Segoe UI"/>
              <a:cs typeface="Segoe UI"/>
            </a:endParaRPr>
          </a:p>
        </p:txBody>
      </p:sp>
      <p:sp>
        <p:nvSpPr>
          <p:cNvPr id="36" name="object 36"/>
          <p:cNvSpPr txBox="1"/>
          <p:nvPr/>
        </p:nvSpPr>
        <p:spPr>
          <a:xfrm>
            <a:off x="3921527" y="4279158"/>
            <a:ext cx="2264410" cy="193675"/>
          </a:xfrm>
          <a:prstGeom prst="rect">
            <a:avLst/>
          </a:prstGeom>
        </p:spPr>
        <p:txBody>
          <a:bodyPr vert="horz" wrap="square" lIns="0" tIns="13335" rIns="0" bIns="0" rtlCol="0">
            <a:spAutoFit/>
          </a:bodyPr>
          <a:lstStyle/>
          <a:p>
            <a:pPr marL="12700">
              <a:lnSpc>
                <a:spcPct val="100000"/>
              </a:lnSpc>
              <a:spcBef>
                <a:spcPts val="105"/>
              </a:spcBef>
            </a:pPr>
            <a:r>
              <a:rPr sz="1100" dirty="0">
                <a:latin typeface="Segoe UI"/>
                <a:cs typeface="Segoe UI"/>
              </a:rPr>
              <a:t>f </a:t>
            </a:r>
            <a:r>
              <a:rPr sz="1100" spc="-5" dirty="0">
                <a:latin typeface="Segoe UI"/>
                <a:cs typeface="Segoe UI"/>
              </a:rPr>
              <a:t>all three projects </a:t>
            </a:r>
            <a:r>
              <a:rPr sz="1100" dirty="0">
                <a:latin typeface="Segoe UI"/>
                <a:cs typeface="Segoe UI"/>
              </a:rPr>
              <a:t>are</a:t>
            </a:r>
            <a:r>
              <a:rPr sz="1100" spc="25" dirty="0">
                <a:latin typeface="Segoe UI"/>
                <a:cs typeface="Segoe UI"/>
              </a:rPr>
              <a:t> </a:t>
            </a:r>
            <a:r>
              <a:rPr sz="1100" spc="-5" dirty="0">
                <a:latin typeface="Segoe UI"/>
                <a:cs typeface="Segoe UI"/>
              </a:rPr>
              <a:t>undertaken</a:t>
            </a:r>
            <a:endParaRPr sz="1100">
              <a:latin typeface="Segoe UI"/>
              <a:cs typeface="Segoe UI"/>
            </a:endParaRPr>
          </a:p>
        </p:txBody>
      </p:sp>
      <p:sp>
        <p:nvSpPr>
          <p:cNvPr id="37" name="object 37"/>
          <p:cNvSpPr txBox="1"/>
          <p:nvPr/>
        </p:nvSpPr>
        <p:spPr>
          <a:xfrm>
            <a:off x="1188218" y="4492554"/>
            <a:ext cx="2176780" cy="193675"/>
          </a:xfrm>
          <a:prstGeom prst="rect">
            <a:avLst/>
          </a:prstGeom>
        </p:spPr>
        <p:txBody>
          <a:bodyPr vert="horz" wrap="square" lIns="0" tIns="13335" rIns="0" bIns="0" rtlCol="0">
            <a:spAutoFit/>
          </a:bodyPr>
          <a:lstStyle/>
          <a:p>
            <a:pPr marL="12700">
              <a:lnSpc>
                <a:spcPct val="100000"/>
              </a:lnSpc>
              <a:spcBef>
                <a:spcPts val="105"/>
              </a:spcBef>
            </a:pPr>
            <a:r>
              <a:rPr sz="1100" spc="-5" dirty="0">
                <a:latin typeface="Segoe UI"/>
                <a:cs typeface="Segoe UI"/>
              </a:rPr>
              <a:t>simultaneously, the economies</a:t>
            </a:r>
            <a:r>
              <a:rPr sz="1100" spc="195" dirty="0">
                <a:latin typeface="Segoe UI"/>
                <a:cs typeface="Segoe UI"/>
              </a:rPr>
              <a:t> </a:t>
            </a:r>
            <a:r>
              <a:rPr sz="1100" spc="-5" dirty="0">
                <a:latin typeface="Segoe UI"/>
                <a:cs typeface="Segoe UI"/>
              </a:rPr>
              <a:t>n</a:t>
            </a:r>
            <a:endParaRPr sz="1100">
              <a:latin typeface="Segoe UI"/>
              <a:cs typeface="Segoe UI"/>
            </a:endParaRPr>
          </a:p>
        </p:txBody>
      </p:sp>
      <p:sp>
        <p:nvSpPr>
          <p:cNvPr id="38" name="object 38"/>
          <p:cNvSpPr txBox="1"/>
          <p:nvPr/>
        </p:nvSpPr>
        <p:spPr>
          <a:xfrm>
            <a:off x="1188218" y="4707493"/>
            <a:ext cx="2193290" cy="193675"/>
          </a:xfrm>
          <a:prstGeom prst="rect">
            <a:avLst/>
          </a:prstGeom>
        </p:spPr>
        <p:txBody>
          <a:bodyPr vert="horz" wrap="square" lIns="0" tIns="13335" rIns="0" bIns="0" rtlCol="0">
            <a:spAutoFit/>
          </a:bodyPr>
          <a:lstStyle/>
          <a:p>
            <a:pPr marL="12700">
              <a:lnSpc>
                <a:spcPct val="100000"/>
              </a:lnSpc>
              <a:spcBef>
                <a:spcPts val="105"/>
              </a:spcBef>
            </a:pPr>
            <a:r>
              <a:rPr sz="1100" spc="-5" dirty="0">
                <a:latin typeface="Segoe UI"/>
                <a:cs typeface="Segoe UI"/>
              </a:rPr>
              <a:t>extension</a:t>
            </a:r>
            <a:r>
              <a:rPr sz="1100" spc="120" dirty="0">
                <a:latin typeface="Segoe UI"/>
                <a:cs typeface="Segoe UI"/>
              </a:rPr>
              <a:t> </a:t>
            </a:r>
            <a:r>
              <a:rPr sz="1100" dirty="0">
                <a:latin typeface="Segoe UI"/>
                <a:cs typeface="Segoe UI"/>
              </a:rPr>
              <a:t>on</a:t>
            </a:r>
            <a:r>
              <a:rPr sz="1100" spc="125" dirty="0">
                <a:latin typeface="Segoe UI"/>
                <a:cs typeface="Segoe UI"/>
              </a:rPr>
              <a:t> </a:t>
            </a:r>
            <a:r>
              <a:rPr sz="1100" spc="-5" dirty="0">
                <a:latin typeface="Segoe UI"/>
                <a:cs typeface="Segoe UI"/>
              </a:rPr>
              <a:t>the</a:t>
            </a:r>
            <a:r>
              <a:rPr sz="1100" spc="120" dirty="0">
                <a:latin typeface="Segoe UI"/>
                <a:cs typeface="Segoe UI"/>
              </a:rPr>
              <a:t> </a:t>
            </a:r>
            <a:r>
              <a:rPr sz="1100" spc="-5" dirty="0">
                <a:latin typeface="Segoe UI"/>
                <a:cs typeface="Segoe UI"/>
              </a:rPr>
              <a:t>plant</a:t>
            </a:r>
            <a:r>
              <a:rPr sz="1100" spc="114" dirty="0">
                <a:latin typeface="Segoe UI"/>
                <a:cs typeface="Segoe UI"/>
              </a:rPr>
              <a:t> </a:t>
            </a:r>
            <a:r>
              <a:rPr sz="1100" spc="-5" dirty="0">
                <a:latin typeface="Segoe UI"/>
                <a:cs typeface="Segoe UI"/>
              </a:rPr>
              <a:t>will</a:t>
            </a:r>
            <a:r>
              <a:rPr sz="1100" spc="125" dirty="0">
                <a:latin typeface="Segoe UI"/>
                <a:cs typeface="Segoe UI"/>
              </a:rPr>
              <a:t> </a:t>
            </a:r>
            <a:r>
              <a:rPr sz="1100" spc="-5" dirty="0">
                <a:latin typeface="Segoe UI"/>
                <a:cs typeface="Segoe UI"/>
              </a:rPr>
              <a:t>be</a:t>
            </a:r>
            <a:r>
              <a:rPr sz="1100" spc="120" dirty="0">
                <a:latin typeface="Segoe UI"/>
                <a:cs typeface="Segoe UI"/>
              </a:rPr>
              <a:t> </a:t>
            </a:r>
            <a:r>
              <a:rPr sz="1100" spc="-5" dirty="0">
                <a:latin typeface="Segoe UI"/>
                <a:cs typeface="Segoe UI"/>
              </a:rPr>
              <a:t>nec</a:t>
            </a:r>
            <a:endParaRPr sz="1100">
              <a:latin typeface="Segoe UI"/>
              <a:cs typeface="Segoe UI"/>
            </a:endParaRPr>
          </a:p>
        </p:txBody>
      </p:sp>
      <p:sp>
        <p:nvSpPr>
          <p:cNvPr id="39" name="object 39"/>
          <p:cNvSpPr txBox="1"/>
          <p:nvPr/>
        </p:nvSpPr>
        <p:spPr>
          <a:xfrm>
            <a:off x="3367303" y="4078185"/>
            <a:ext cx="616585" cy="744220"/>
          </a:xfrm>
          <a:prstGeom prst="rect">
            <a:avLst/>
          </a:prstGeom>
          <a:solidFill>
            <a:srgbClr val="D7E4BD"/>
          </a:solidFill>
        </p:spPr>
        <p:txBody>
          <a:bodyPr vert="horz" wrap="square" lIns="0" tIns="635" rIns="0" bIns="0" rtlCol="0">
            <a:spAutoFit/>
          </a:bodyPr>
          <a:lstStyle/>
          <a:p>
            <a:pPr marR="12065">
              <a:lnSpc>
                <a:spcPct val="100000"/>
              </a:lnSpc>
              <a:spcBef>
                <a:spcPts val="5"/>
              </a:spcBef>
            </a:pPr>
            <a:r>
              <a:rPr sz="1100" spc="-5" dirty="0">
                <a:latin typeface="Segoe UI"/>
                <a:cs typeface="Segoe UI"/>
              </a:rPr>
              <a:t>t.   The</a:t>
            </a:r>
            <a:r>
              <a:rPr sz="1100" spc="-100" dirty="0">
                <a:latin typeface="Segoe UI"/>
                <a:cs typeface="Segoe UI"/>
              </a:rPr>
              <a:t> </a:t>
            </a:r>
            <a:r>
              <a:rPr sz="1100" spc="-5" dirty="0">
                <a:latin typeface="Segoe UI"/>
                <a:cs typeface="Segoe UI"/>
              </a:rPr>
              <a:t>ex</a:t>
            </a:r>
            <a:endParaRPr sz="1100">
              <a:latin typeface="Segoe UI"/>
              <a:cs typeface="Segoe UI"/>
            </a:endParaRPr>
          </a:p>
          <a:p>
            <a:pPr marR="21590">
              <a:lnSpc>
                <a:spcPct val="100000"/>
              </a:lnSpc>
              <a:spcBef>
                <a:spcPts val="360"/>
              </a:spcBef>
              <a:tabLst>
                <a:tab pos="530225" algn="l"/>
              </a:tabLst>
            </a:pPr>
            <a:r>
              <a:rPr sz="1100" dirty="0">
                <a:latin typeface="Segoe UI"/>
                <a:cs typeface="Segoe UI"/>
              </a:rPr>
              <a:t>20,</a:t>
            </a:r>
            <a:r>
              <a:rPr sz="1100" spc="-10" dirty="0">
                <a:latin typeface="Segoe UI"/>
                <a:cs typeface="Segoe UI"/>
              </a:rPr>
              <a:t>00</a:t>
            </a:r>
            <a:r>
              <a:rPr sz="1100" dirty="0">
                <a:latin typeface="Segoe UI"/>
                <a:cs typeface="Segoe UI"/>
              </a:rPr>
              <a:t>0.	I</a:t>
            </a:r>
            <a:endParaRPr sz="1100">
              <a:latin typeface="Segoe UI"/>
              <a:cs typeface="Segoe UI"/>
            </a:endParaRPr>
          </a:p>
          <a:p>
            <a:pPr indent="-16510">
              <a:lnSpc>
                <a:spcPts val="1689"/>
              </a:lnSpc>
              <a:spcBef>
                <a:spcPts val="110"/>
              </a:spcBef>
            </a:pPr>
            <a:r>
              <a:rPr sz="1100" spc="-5" dirty="0">
                <a:latin typeface="Segoe UI"/>
                <a:cs typeface="Segoe UI"/>
              </a:rPr>
              <a:t>oted will  </a:t>
            </a:r>
            <a:r>
              <a:rPr sz="1100" dirty="0">
                <a:latin typeface="Segoe UI"/>
                <a:cs typeface="Segoe UI"/>
              </a:rPr>
              <a:t>essary,</a:t>
            </a:r>
            <a:r>
              <a:rPr sz="1100" spc="55" dirty="0">
                <a:latin typeface="Segoe UI"/>
                <a:cs typeface="Segoe UI"/>
              </a:rPr>
              <a:t> </a:t>
            </a:r>
            <a:r>
              <a:rPr sz="1100" dirty="0">
                <a:latin typeface="Segoe UI"/>
                <a:cs typeface="Segoe UI"/>
              </a:rPr>
              <a:t>as</a:t>
            </a:r>
            <a:endParaRPr sz="1100">
              <a:latin typeface="Segoe UI"/>
              <a:cs typeface="Segoe UI"/>
            </a:endParaRPr>
          </a:p>
        </p:txBody>
      </p:sp>
      <p:sp>
        <p:nvSpPr>
          <p:cNvPr id="40" name="object 40"/>
          <p:cNvSpPr txBox="1"/>
          <p:nvPr/>
        </p:nvSpPr>
        <p:spPr>
          <a:xfrm>
            <a:off x="3995911" y="4445865"/>
            <a:ext cx="2189480" cy="455295"/>
          </a:xfrm>
          <a:prstGeom prst="rect">
            <a:avLst/>
          </a:prstGeom>
        </p:spPr>
        <p:txBody>
          <a:bodyPr vert="horz" wrap="square" lIns="0" tIns="12700" rIns="0" bIns="0" rtlCol="0">
            <a:spAutoFit/>
          </a:bodyPr>
          <a:lstStyle/>
          <a:p>
            <a:pPr marL="23495" marR="5080" indent="-11430">
              <a:lnSpc>
                <a:spcPct val="128200"/>
              </a:lnSpc>
              <a:spcBef>
                <a:spcPts val="100"/>
              </a:spcBef>
              <a:tabLst>
                <a:tab pos="783590" algn="l"/>
              </a:tabLst>
            </a:pPr>
            <a:r>
              <a:rPr sz="1100" spc="-5" dirty="0">
                <a:latin typeface="Segoe UI"/>
                <a:cs typeface="Segoe UI"/>
              </a:rPr>
              <a:t>still </a:t>
            </a:r>
            <a:r>
              <a:rPr sz="1100" spc="80" dirty="0">
                <a:latin typeface="Segoe UI"/>
                <a:cs typeface="Segoe UI"/>
              </a:rPr>
              <a:t> </a:t>
            </a:r>
            <a:r>
              <a:rPr sz="1100" spc="-5" dirty="0">
                <a:latin typeface="Segoe UI"/>
                <a:cs typeface="Segoe UI"/>
              </a:rPr>
              <a:t>hold.	However, </a:t>
            </a:r>
            <a:r>
              <a:rPr sz="1100" dirty="0">
                <a:latin typeface="Segoe UI"/>
                <a:cs typeface="Segoe UI"/>
              </a:rPr>
              <a:t>a </a:t>
            </a:r>
            <a:r>
              <a:rPr sz="1100" spc="-10" dirty="0">
                <a:latin typeface="Trebuchet MS"/>
                <a:cs typeface="Trebuchet MS"/>
              </a:rPr>
              <a:t>`</a:t>
            </a:r>
            <a:r>
              <a:rPr sz="1100" spc="-10" dirty="0">
                <a:latin typeface="Segoe UI"/>
                <a:cs typeface="Segoe UI"/>
              </a:rPr>
              <a:t>1,25,000  </a:t>
            </a:r>
            <a:r>
              <a:rPr sz="1100" spc="-5" dirty="0">
                <a:latin typeface="Segoe UI"/>
                <a:cs typeface="Segoe UI"/>
              </a:rPr>
              <a:t>space is </a:t>
            </a:r>
            <a:r>
              <a:rPr sz="1100" dirty="0">
                <a:latin typeface="Segoe UI"/>
                <a:cs typeface="Segoe UI"/>
              </a:rPr>
              <a:t>not </a:t>
            </a:r>
            <a:r>
              <a:rPr sz="1100" spc="-5" dirty="0">
                <a:latin typeface="Segoe UI"/>
                <a:cs typeface="Segoe UI"/>
              </a:rPr>
              <a:t>available </a:t>
            </a:r>
            <a:r>
              <a:rPr sz="1100" dirty="0">
                <a:latin typeface="Segoe UI"/>
                <a:cs typeface="Segoe UI"/>
              </a:rPr>
              <a:t>for </a:t>
            </a:r>
            <a:r>
              <a:rPr sz="1100" spc="-10" dirty="0">
                <a:latin typeface="Segoe UI"/>
                <a:cs typeface="Segoe UI"/>
              </a:rPr>
              <a:t>all</a:t>
            </a:r>
            <a:r>
              <a:rPr sz="1100" spc="170" dirty="0">
                <a:latin typeface="Segoe UI"/>
                <a:cs typeface="Segoe UI"/>
              </a:rPr>
              <a:t> </a:t>
            </a:r>
            <a:r>
              <a:rPr sz="1100" spc="-5" dirty="0">
                <a:latin typeface="Segoe UI"/>
                <a:cs typeface="Segoe UI"/>
              </a:rPr>
              <a:t>three</a:t>
            </a:r>
            <a:endParaRPr sz="1100">
              <a:latin typeface="Segoe UI"/>
              <a:cs typeface="Segoe UI"/>
            </a:endParaRPr>
          </a:p>
        </p:txBody>
      </p:sp>
      <p:sp>
        <p:nvSpPr>
          <p:cNvPr id="41" name="object 41"/>
          <p:cNvSpPr txBox="1"/>
          <p:nvPr/>
        </p:nvSpPr>
        <p:spPr>
          <a:xfrm>
            <a:off x="901773" y="4920890"/>
            <a:ext cx="5285740" cy="2677795"/>
          </a:xfrm>
          <a:prstGeom prst="rect">
            <a:avLst/>
          </a:prstGeom>
        </p:spPr>
        <p:txBody>
          <a:bodyPr vert="horz" wrap="square" lIns="0" tIns="13335" rIns="0" bIns="0" rtlCol="0">
            <a:spAutoFit/>
          </a:bodyPr>
          <a:lstStyle/>
          <a:p>
            <a:pPr marL="299085">
              <a:lnSpc>
                <a:spcPct val="100000"/>
              </a:lnSpc>
              <a:spcBef>
                <a:spcPts val="105"/>
              </a:spcBef>
            </a:pPr>
            <a:r>
              <a:rPr sz="1100" spc="-5" dirty="0">
                <a:latin typeface="Segoe UI"/>
                <a:cs typeface="Segoe UI"/>
              </a:rPr>
              <a:t>projects. </a:t>
            </a:r>
            <a:r>
              <a:rPr sz="1100" dirty="0">
                <a:latin typeface="Segoe UI"/>
                <a:cs typeface="Segoe UI"/>
              </a:rPr>
              <a:t>ANALYSE </a:t>
            </a:r>
            <a:r>
              <a:rPr sz="1100" spc="-5" dirty="0">
                <a:latin typeface="Segoe UI"/>
                <a:cs typeface="Segoe UI"/>
              </a:rPr>
              <a:t>which project </a:t>
            </a:r>
            <a:r>
              <a:rPr sz="1100" dirty="0">
                <a:latin typeface="Segoe UI"/>
                <a:cs typeface="Segoe UI"/>
              </a:rPr>
              <a:t>or </a:t>
            </a:r>
            <a:r>
              <a:rPr sz="1100" spc="-5" dirty="0">
                <a:latin typeface="Segoe UI"/>
                <a:cs typeface="Segoe UI"/>
              </a:rPr>
              <a:t>projects should be chosen?</a:t>
            </a:r>
            <a:endParaRPr sz="1100">
              <a:latin typeface="Segoe UI"/>
              <a:cs typeface="Segoe UI"/>
            </a:endParaRPr>
          </a:p>
          <a:p>
            <a:pPr marL="377825" marR="5080" indent="-365760" algn="just">
              <a:lnSpc>
                <a:spcPct val="110900"/>
              </a:lnSpc>
              <a:spcBef>
                <a:spcPts val="800"/>
              </a:spcBef>
            </a:pPr>
            <a:r>
              <a:rPr sz="1100" dirty="0">
                <a:latin typeface="Segoe UI"/>
                <a:cs typeface="Segoe UI"/>
              </a:rPr>
              <a:t>4. </a:t>
            </a:r>
            <a:r>
              <a:rPr sz="1100" spc="-5" dirty="0">
                <a:latin typeface="Segoe UI"/>
                <a:cs typeface="Segoe UI"/>
              </a:rPr>
              <a:t>Cello Limited is considering buying </a:t>
            </a:r>
            <a:r>
              <a:rPr sz="1100" dirty="0">
                <a:latin typeface="Segoe UI"/>
                <a:cs typeface="Segoe UI"/>
              </a:rPr>
              <a:t>a </a:t>
            </a:r>
            <a:r>
              <a:rPr sz="1100" spc="-5" dirty="0">
                <a:latin typeface="Segoe UI"/>
                <a:cs typeface="Segoe UI"/>
              </a:rPr>
              <a:t>new machine which would have </a:t>
            </a:r>
            <a:r>
              <a:rPr sz="1100" dirty="0">
                <a:latin typeface="Segoe UI"/>
                <a:cs typeface="Segoe UI"/>
              </a:rPr>
              <a:t>a </a:t>
            </a:r>
            <a:r>
              <a:rPr sz="1100" spc="-5" dirty="0">
                <a:latin typeface="Segoe UI"/>
                <a:cs typeface="Segoe UI"/>
              </a:rPr>
              <a:t>useful  economic</a:t>
            </a:r>
            <a:r>
              <a:rPr sz="1100" spc="-35" dirty="0">
                <a:latin typeface="Segoe UI"/>
                <a:cs typeface="Segoe UI"/>
              </a:rPr>
              <a:t> </a:t>
            </a:r>
            <a:r>
              <a:rPr sz="1100" spc="-5" dirty="0">
                <a:latin typeface="Segoe UI"/>
                <a:cs typeface="Segoe UI"/>
              </a:rPr>
              <a:t>life</a:t>
            </a:r>
            <a:r>
              <a:rPr sz="1100" spc="-25" dirty="0">
                <a:latin typeface="Segoe UI"/>
                <a:cs typeface="Segoe UI"/>
              </a:rPr>
              <a:t> </a:t>
            </a:r>
            <a:r>
              <a:rPr sz="1100" dirty="0">
                <a:latin typeface="Segoe UI"/>
                <a:cs typeface="Segoe UI"/>
              </a:rPr>
              <a:t>of</a:t>
            </a:r>
            <a:r>
              <a:rPr sz="1100" spc="-25" dirty="0">
                <a:latin typeface="Segoe UI"/>
                <a:cs typeface="Segoe UI"/>
              </a:rPr>
              <a:t> </a:t>
            </a:r>
            <a:r>
              <a:rPr sz="1100" spc="-5" dirty="0">
                <a:latin typeface="Segoe UI"/>
                <a:cs typeface="Segoe UI"/>
              </a:rPr>
              <a:t>five</a:t>
            </a:r>
            <a:r>
              <a:rPr sz="1100" spc="-25" dirty="0">
                <a:latin typeface="Segoe UI"/>
                <a:cs typeface="Segoe UI"/>
              </a:rPr>
              <a:t> </a:t>
            </a:r>
            <a:r>
              <a:rPr sz="1100" dirty="0">
                <a:latin typeface="Segoe UI"/>
                <a:cs typeface="Segoe UI"/>
              </a:rPr>
              <a:t>years,</a:t>
            </a:r>
            <a:r>
              <a:rPr sz="1100" spc="-25" dirty="0">
                <a:latin typeface="Segoe UI"/>
                <a:cs typeface="Segoe UI"/>
              </a:rPr>
              <a:t> </a:t>
            </a:r>
            <a:r>
              <a:rPr sz="1100" dirty="0">
                <a:latin typeface="Segoe UI"/>
                <a:cs typeface="Segoe UI"/>
              </a:rPr>
              <a:t>a</a:t>
            </a:r>
            <a:r>
              <a:rPr sz="1100" spc="-25" dirty="0">
                <a:latin typeface="Segoe UI"/>
                <a:cs typeface="Segoe UI"/>
              </a:rPr>
              <a:t> </a:t>
            </a:r>
            <a:r>
              <a:rPr sz="1100" spc="-5" dirty="0">
                <a:latin typeface="Segoe UI"/>
                <a:cs typeface="Segoe UI"/>
              </a:rPr>
              <a:t>cost</a:t>
            </a:r>
            <a:r>
              <a:rPr sz="1100" spc="-25" dirty="0">
                <a:latin typeface="Segoe UI"/>
                <a:cs typeface="Segoe UI"/>
              </a:rPr>
              <a:t> </a:t>
            </a:r>
            <a:r>
              <a:rPr sz="1100" dirty="0">
                <a:latin typeface="Segoe UI"/>
                <a:cs typeface="Segoe UI"/>
              </a:rPr>
              <a:t>of</a:t>
            </a:r>
            <a:r>
              <a:rPr sz="1100" spc="-20" dirty="0">
                <a:latin typeface="Segoe UI"/>
                <a:cs typeface="Segoe UI"/>
              </a:rPr>
              <a:t> </a:t>
            </a:r>
            <a:r>
              <a:rPr sz="1100" spc="-5" dirty="0">
                <a:latin typeface="Trebuchet MS"/>
                <a:cs typeface="Trebuchet MS"/>
              </a:rPr>
              <a:t>`</a:t>
            </a:r>
            <a:r>
              <a:rPr sz="1100" spc="-5" dirty="0">
                <a:latin typeface="Segoe UI"/>
                <a:cs typeface="Segoe UI"/>
              </a:rPr>
              <a:t>1,25,000</a:t>
            </a:r>
            <a:r>
              <a:rPr sz="1100" spc="-25" dirty="0">
                <a:latin typeface="Segoe UI"/>
                <a:cs typeface="Segoe UI"/>
              </a:rPr>
              <a:t> </a:t>
            </a:r>
            <a:r>
              <a:rPr sz="1100" dirty="0">
                <a:latin typeface="Segoe UI"/>
                <a:cs typeface="Segoe UI"/>
              </a:rPr>
              <a:t>and</a:t>
            </a:r>
            <a:r>
              <a:rPr sz="1100" spc="-35" dirty="0">
                <a:latin typeface="Segoe UI"/>
                <a:cs typeface="Segoe UI"/>
              </a:rPr>
              <a:t> </a:t>
            </a:r>
            <a:r>
              <a:rPr sz="1100" dirty="0">
                <a:latin typeface="Segoe UI"/>
                <a:cs typeface="Segoe UI"/>
              </a:rPr>
              <a:t>a</a:t>
            </a:r>
            <a:r>
              <a:rPr sz="1100" spc="-20" dirty="0">
                <a:latin typeface="Segoe UI"/>
                <a:cs typeface="Segoe UI"/>
              </a:rPr>
              <a:t> </a:t>
            </a:r>
            <a:r>
              <a:rPr sz="1100" spc="-5" dirty="0">
                <a:latin typeface="Segoe UI"/>
                <a:cs typeface="Segoe UI"/>
              </a:rPr>
              <a:t>scrap</a:t>
            </a:r>
            <a:r>
              <a:rPr sz="1100" spc="-30" dirty="0">
                <a:latin typeface="Segoe UI"/>
                <a:cs typeface="Segoe UI"/>
              </a:rPr>
              <a:t> </a:t>
            </a:r>
            <a:r>
              <a:rPr sz="1100" spc="-5" dirty="0">
                <a:latin typeface="Segoe UI"/>
                <a:cs typeface="Segoe UI"/>
              </a:rPr>
              <a:t>value</a:t>
            </a:r>
            <a:r>
              <a:rPr sz="1100" spc="-25" dirty="0">
                <a:latin typeface="Segoe UI"/>
                <a:cs typeface="Segoe UI"/>
              </a:rPr>
              <a:t> </a:t>
            </a:r>
            <a:r>
              <a:rPr sz="1100" dirty="0">
                <a:latin typeface="Segoe UI"/>
                <a:cs typeface="Segoe UI"/>
              </a:rPr>
              <a:t>of</a:t>
            </a:r>
            <a:r>
              <a:rPr sz="1100" spc="-20" dirty="0">
                <a:latin typeface="Segoe UI"/>
                <a:cs typeface="Segoe UI"/>
              </a:rPr>
              <a:t> </a:t>
            </a:r>
            <a:r>
              <a:rPr sz="1100" spc="-5" dirty="0">
                <a:latin typeface="Trebuchet MS"/>
                <a:cs typeface="Trebuchet MS"/>
              </a:rPr>
              <a:t>`</a:t>
            </a:r>
            <a:r>
              <a:rPr sz="1100" spc="-5" dirty="0">
                <a:latin typeface="Segoe UI"/>
                <a:cs typeface="Segoe UI"/>
              </a:rPr>
              <a:t>30,000,</a:t>
            </a:r>
            <a:r>
              <a:rPr sz="1100" spc="-40" dirty="0">
                <a:latin typeface="Segoe UI"/>
                <a:cs typeface="Segoe UI"/>
              </a:rPr>
              <a:t> </a:t>
            </a:r>
            <a:r>
              <a:rPr sz="1100" spc="-5" dirty="0">
                <a:latin typeface="Segoe UI"/>
                <a:cs typeface="Segoe UI"/>
              </a:rPr>
              <a:t>with  </a:t>
            </a:r>
            <a:r>
              <a:rPr sz="1100" dirty="0">
                <a:latin typeface="Segoe UI"/>
                <a:cs typeface="Segoe UI"/>
              </a:rPr>
              <a:t>80 </a:t>
            </a:r>
            <a:r>
              <a:rPr sz="1100" spc="-5" dirty="0">
                <a:latin typeface="Segoe UI"/>
                <a:cs typeface="Segoe UI"/>
              </a:rPr>
              <a:t>per cent </a:t>
            </a:r>
            <a:r>
              <a:rPr sz="1100" spc="-10" dirty="0">
                <a:latin typeface="Segoe UI"/>
                <a:cs typeface="Segoe UI"/>
              </a:rPr>
              <a:t>of </a:t>
            </a:r>
            <a:r>
              <a:rPr sz="1100" spc="-5" dirty="0">
                <a:latin typeface="Segoe UI"/>
                <a:cs typeface="Segoe UI"/>
              </a:rPr>
              <a:t>the cost being payable </a:t>
            </a:r>
            <a:r>
              <a:rPr sz="1100" dirty="0">
                <a:latin typeface="Segoe UI"/>
                <a:cs typeface="Segoe UI"/>
              </a:rPr>
              <a:t>at </a:t>
            </a:r>
            <a:r>
              <a:rPr sz="1100" spc="-5" dirty="0">
                <a:latin typeface="Segoe UI"/>
                <a:cs typeface="Segoe UI"/>
              </a:rPr>
              <a:t>the start </a:t>
            </a:r>
            <a:r>
              <a:rPr sz="1100" dirty="0">
                <a:latin typeface="Segoe UI"/>
                <a:cs typeface="Segoe UI"/>
              </a:rPr>
              <a:t>of </a:t>
            </a:r>
            <a:r>
              <a:rPr sz="1100" spc="-5" dirty="0">
                <a:latin typeface="Segoe UI"/>
                <a:cs typeface="Segoe UI"/>
              </a:rPr>
              <a:t>the project </a:t>
            </a:r>
            <a:r>
              <a:rPr sz="1100" dirty="0">
                <a:latin typeface="Segoe UI"/>
                <a:cs typeface="Segoe UI"/>
              </a:rPr>
              <a:t>and </a:t>
            </a:r>
            <a:r>
              <a:rPr sz="1100" spc="-5" dirty="0">
                <a:latin typeface="Segoe UI"/>
                <a:cs typeface="Segoe UI"/>
              </a:rPr>
              <a:t>20 per cent  </a:t>
            </a:r>
            <a:r>
              <a:rPr sz="1100" dirty="0">
                <a:latin typeface="Segoe UI"/>
                <a:cs typeface="Segoe UI"/>
              </a:rPr>
              <a:t>at </a:t>
            </a:r>
            <a:r>
              <a:rPr sz="1100" spc="-5" dirty="0">
                <a:latin typeface="Segoe UI"/>
                <a:cs typeface="Segoe UI"/>
              </a:rPr>
              <a:t>the end </a:t>
            </a:r>
            <a:r>
              <a:rPr sz="1100" dirty="0">
                <a:latin typeface="Segoe UI"/>
                <a:cs typeface="Segoe UI"/>
              </a:rPr>
              <a:t>of </a:t>
            </a:r>
            <a:r>
              <a:rPr sz="1100" spc="-5" dirty="0">
                <a:latin typeface="Segoe UI"/>
                <a:cs typeface="Segoe UI"/>
              </a:rPr>
              <a:t>the first year. The machine would produce 50,000 units per annum  </a:t>
            </a:r>
            <a:r>
              <a:rPr sz="1100" dirty="0">
                <a:latin typeface="Segoe UI"/>
                <a:cs typeface="Segoe UI"/>
              </a:rPr>
              <a:t>of a </a:t>
            </a:r>
            <a:r>
              <a:rPr sz="1100" spc="-5" dirty="0">
                <a:latin typeface="Segoe UI"/>
                <a:cs typeface="Segoe UI"/>
              </a:rPr>
              <a:t>new product with an estimated selling price </a:t>
            </a:r>
            <a:r>
              <a:rPr sz="1100" dirty="0">
                <a:latin typeface="Segoe UI"/>
                <a:cs typeface="Segoe UI"/>
              </a:rPr>
              <a:t>of </a:t>
            </a:r>
            <a:r>
              <a:rPr sz="1100" spc="-20" dirty="0">
                <a:latin typeface="Trebuchet MS"/>
                <a:cs typeface="Trebuchet MS"/>
              </a:rPr>
              <a:t>`</a:t>
            </a:r>
            <a:r>
              <a:rPr sz="1100" spc="-20" dirty="0">
                <a:latin typeface="Segoe UI"/>
                <a:cs typeface="Segoe UI"/>
              </a:rPr>
              <a:t>3 </a:t>
            </a:r>
            <a:r>
              <a:rPr sz="1100" spc="-5" dirty="0">
                <a:latin typeface="Segoe UI"/>
                <a:cs typeface="Segoe UI"/>
              </a:rPr>
              <a:t>per unit. Direct costs  would</a:t>
            </a:r>
            <a:r>
              <a:rPr sz="1100" spc="-55" dirty="0">
                <a:latin typeface="Segoe UI"/>
                <a:cs typeface="Segoe UI"/>
              </a:rPr>
              <a:t> </a:t>
            </a:r>
            <a:r>
              <a:rPr sz="1100" spc="-5" dirty="0">
                <a:latin typeface="Segoe UI"/>
                <a:cs typeface="Segoe UI"/>
              </a:rPr>
              <a:t>be</a:t>
            </a:r>
            <a:r>
              <a:rPr sz="1100" spc="-50" dirty="0">
                <a:latin typeface="Segoe UI"/>
                <a:cs typeface="Segoe UI"/>
              </a:rPr>
              <a:t> </a:t>
            </a:r>
            <a:r>
              <a:rPr sz="1100" spc="-10" dirty="0">
                <a:latin typeface="Trebuchet MS"/>
                <a:cs typeface="Trebuchet MS"/>
              </a:rPr>
              <a:t>`</a:t>
            </a:r>
            <a:r>
              <a:rPr sz="1100" spc="-10" dirty="0">
                <a:latin typeface="Segoe UI"/>
                <a:cs typeface="Segoe UI"/>
              </a:rPr>
              <a:t>1.75</a:t>
            </a:r>
            <a:r>
              <a:rPr sz="1100" spc="-45" dirty="0">
                <a:latin typeface="Segoe UI"/>
                <a:cs typeface="Segoe UI"/>
              </a:rPr>
              <a:t> </a:t>
            </a:r>
            <a:r>
              <a:rPr sz="1100" spc="-5" dirty="0">
                <a:latin typeface="Segoe UI"/>
                <a:cs typeface="Segoe UI"/>
              </a:rPr>
              <a:t>per</a:t>
            </a:r>
            <a:r>
              <a:rPr sz="1100" spc="-45" dirty="0">
                <a:latin typeface="Segoe UI"/>
                <a:cs typeface="Segoe UI"/>
              </a:rPr>
              <a:t> </a:t>
            </a:r>
            <a:r>
              <a:rPr sz="1100" spc="-5" dirty="0">
                <a:latin typeface="Segoe UI"/>
                <a:cs typeface="Segoe UI"/>
              </a:rPr>
              <a:t>unit</a:t>
            </a:r>
            <a:r>
              <a:rPr sz="1100" spc="-60" dirty="0">
                <a:latin typeface="Segoe UI"/>
                <a:cs typeface="Segoe UI"/>
              </a:rPr>
              <a:t> </a:t>
            </a:r>
            <a:r>
              <a:rPr sz="1100" spc="-5" dirty="0">
                <a:latin typeface="Segoe UI"/>
                <a:cs typeface="Segoe UI"/>
              </a:rPr>
              <a:t>and</a:t>
            </a:r>
            <a:r>
              <a:rPr sz="1100" spc="-50" dirty="0">
                <a:latin typeface="Segoe UI"/>
                <a:cs typeface="Segoe UI"/>
              </a:rPr>
              <a:t> </a:t>
            </a:r>
            <a:r>
              <a:rPr sz="1100" spc="-5" dirty="0">
                <a:latin typeface="Segoe UI"/>
                <a:cs typeface="Segoe UI"/>
              </a:rPr>
              <a:t>annual</a:t>
            </a:r>
            <a:r>
              <a:rPr sz="1100" spc="-50" dirty="0">
                <a:latin typeface="Segoe UI"/>
                <a:cs typeface="Segoe UI"/>
              </a:rPr>
              <a:t> </a:t>
            </a:r>
            <a:r>
              <a:rPr sz="1100" spc="-5" dirty="0">
                <a:latin typeface="Segoe UI"/>
                <a:cs typeface="Segoe UI"/>
              </a:rPr>
              <a:t>fixed</a:t>
            </a:r>
            <a:r>
              <a:rPr sz="1100" spc="-50" dirty="0">
                <a:latin typeface="Segoe UI"/>
                <a:cs typeface="Segoe UI"/>
              </a:rPr>
              <a:t> </a:t>
            </a:r>
            <a:r>
              <a:rPr sz="1100" spc="-5" dirty="0">
                <a:latin typeface="Segoe UI"/>
                <a:cs typeface="Segoe UI"/>
              </a:rPr>
              <a:t>costs,</a:t>
            </a:r>
            <a:r>
              <a:rPr sz="1100" spc="-60" dirty="0">
                <a:latin typeface="Segoe UI"/>
                <a:cs typeface="Segoe UI"/>
              </a:rPr>
              <a:t> </a:t>
            </a:r>
            <a:r>
              <a:rPr sz="1100" spc="-5" dirty="0">
                <a:latin typeface="Segoe UI"/>
                <a:cs typeface="Segoe UI"/>
              </a:rPr>
              <a:t>including</a:t>
            </a:r>
            <a:r>
              <a:rPr sz="1100" spc="-50" dirty="0">
                <a:latin typeface="Segoe UI"/>
                <a:cs typeface="Segoe UI"/>
              </a:rPr>
              <a:t> </a:t>
            </a:r>
            <a:r>
              <a:rPr sz="1100" spc="-5" dirty="0">
                <a:latin typeface="Segoe UI"/>
                <a:cs typeface="Segoe UI"/>
              </a:rPr>
              <a:t>depreciation</a:t>
            </a:r>
            <a:r>
              <a:rPr sz="1100" spc="-50" dirty="0">
                <a:latin typeface="Segoe UI"/>
                <a:cs typeface="Segoe UI"/>
              </a:rPr>
              <a:t> </a:t>
            </a:r>
            <a:r>
              <a:rPr sz="1100" spc="-5" dirty="0">
                <a:latin typeface="Segoe UI"/>
                <a:cs typeface="Segoe UI"/>
              </a:rPr>
              <a:t>calculated  </a:t>
            </a:r>
            <a:r>
              <a:rPr sz="1100" dirty="0">
                <a:latin typeface="Segoe UI"/>
                <a:cs typeface="Segoe UI"/>
              </a:rPr>
              <a:t>on a </a:t>
            </a:r>
            <a:r>
              <a:rPr sz="1100" spc="-5" dirty="0">
                <a:latin typeface="Segoe UI"/>
                <a:cs typeface="Segoe UI"/>
              </a:rPr>
              <a:t>straight- line basis, would be </a:t>
            </a:r>
            <a:r>
              <a:rPr sz="1100" spc="-10" dirty="0">
                <a:latin typeface="Trebuchet MS"/>
                <a:cs typeface="Trebuchet MS"/>
              </a:rPr>
              <a:t>`</a:t>
            </a:r>
            <a:r>
              <a:rPr sz="1100" spc="-10" dirty="0">
                <a:latin typeface="Segoe UI"/>
                <a:cs typeface="Segoe UI"/>
              </a:rPr>
              <a:t>40,000 </a:t>
            </a:r>
            <a:r>
              <a:rPr sz="1100" spc="-5" dirty="0">
                <a:latin typeface="Segoe UI"/>
                <a:cs typeface="Segoe UI"/>
              </a:rPr>
              <a:t>per</a:t>
            </a:r>
            <a:r>
              <a:rPr sz="1100" spc="-10" dirty="0">
                <a:latin typeface="Segoe UI"/>
                <a:cs typeface="Segoe UI"/>
              </a:rPr>
              <a:t> </a:t>
            </a:r>
            <a:r>
              <a:rPr sz="1100" spc="-5" dirty="0">
                <a:latin typeface="Segoe UI"/>
                <a:cs typeface="Segoe UI"/>
              </a:rPr>
              <a:t>annum.</a:t>
            </a:r>
            <a:endParaRPr sz="1100">
              <a:latin typeface="Segoe UI"/>
              <a:cs typeface="Segoe UI"/>
            </a:endParaRPr>
          </a:p>
          <a:p>
            <a:pPr marL="377825" marR="5080">
              <a:lnSpc>
                <a:spcPct val="110000"/>
              </a:lnSpc>
              <a:spcBef>
                <a:spcPts val="615"/>
              </a:spcBef>
            </a:pPr>
            <a:r>
              <a:rPr sz="1100" spc="-5" dirty="0">
                <a:latin typeface="Segoe UI"/>
                <a:cs typeface="Segoe UI"/>
              </a:rPr>
              <a:t>In the first </a:t>
            </a:r>
            <a:r>
              <a:rPr sz="1100" dirty="0">
                <a:latin typeface="Segoe UI"/>
                <a:cs typeface="Segoe UI"/>
              </a:rPr>
              <a:t>year and </a:t>
            </a:r>
            <a:r>
              <a:rPr sz="1100" spc="-5" dirty="0">
                <a:latin typeface="Segoe UI"/>
                <a:cs typeface="Segoe UI"/>
              </a:rPr>
              <a:t>the second </a:t>
            </a:r>
            <a:r>
              <a:rPr sz="1100" dirty="0">
                <a:latin typeface="Segoe UI"/>
                <a:cs typeface="Segoe UI"/>
              </a:rPr>
              <a:t>year, </a:t>
            </a:r>
            <a:r>
              <a:rPr sz="1100" spc="-5" dirty="0">
                <a:latin typeface="Segoe UI"/>
                <a:cs typeface="Segoe UI"/>
              </a:rPr>
              <a:t>special sales promotion expenditure, </a:t>
            </a:r>
            <a:r>
              <a:rPr sz="1100" dirty="0">
                <a:latin typeface="Segoe UI"/>
                <a:cs typeface="Segoe UI"/>
              </a:rPr>
              <a:t>not  </a:t>
            </a:r>
            <a:r>
              <a:rPr sz="1100" spc="-5" dirty="0">
                <a:latin typeface="Segoe UI"/>
                <a:cs typeface="Segoe UI"/>
              </a:rPr>
              <a:t>included in the </a:t>
            </a:r>
            <a:r>
              <a:rPr sz="1100" dirty="0">
                <a:latin typeface="Segoe UI"/>
                <a:cs typeface="Segoe UI"/>
              </a:rPr>
              <a:t>above </a:t>
            </a:r>
            <a:r>
              <a:rPr sz="1100" spc="-5" dirty="0">
                <a:latin typeface="Segoe UI"/>
                <a:cs typeface="Segoe UI"/>
              </a:rPr>
              <a:t>costs, would be incurred, amounting </a:t>
            </a:r>
            <a:r>
              <a:rPr sz="1100" spc="-10" dirty="0">
                <a:latin typeface="Segoe UI"/>
                <a:cs typeface="Segoe UI"/>
              </a:rPr>
              <a:t>to </a:t>
            </a:r>
            <a:r>
              <a:rPr sz="1100" spc="-10" dirty="0">
                <a:latin typeface="Trebuchet MS"/>
                <a:cs typeface="Trebuchet MS"/>
              </a:rPr>
              <a:t>`</a:t>
            </a:r>
            <a:r>
              <a:rPr sz="1100" spc="-10" dirty="0">
                <a:latin typeface="Segoe UI"/>
                <a:cs typeface="Segoe UI"/>
              </a:rPr>
              <a:t>10,000</a:t>
            </a:r>
            <a:r>
              <a:rPr sz="1100" spc="10" dirty="0">
                <a:latin typeface="Segoe UI"/>
                <a:cs typeface="Segoe UI"/>
              </a:rPr>
              <a:t> </a:t>
            </a:r>
            <a:r>
              <a:rPr sz="1100" dirty="0">
                <a:latin typeface="Segoe UI"/>
                <a:cs typeface="Segoe UI"/>
              </a:rPr>
              <a:t>and</a:t>
            </a:r>
            <a:endParaRPr sz="1100">
              <a:latin typeface="Segoe UI"/>
              <a:cs typeface="Segoe UI"/>
            </a:endParaRPr>
          </a:p>
          <a:p>
            <a:pPr marL="377825">
              <a:lnSpc>
                <a:spcPct val="100000"/>
              </a:lnSpc>
              <a:spcBef>
                <a:spcPts val="145"/>
              </a:spcBef>
            </a:pPr>
            <a:r>
              <a:rPr sz="1100" spc="-10" dirty="0">
                <a:latin typeface="Trebuchet MS"/>
                <a:cs typeface="Trebuchet MS"/>
              </a:rPr>
              <a:t>`</a:t>
            </a:r>
            <a:r>
              <a:rPr sz="1100" spc="-10" dirty="0">
                <a:latin typeface="Segoe UI"/>
                <a:cs typeface="Segoe UI"/>
              </a:rPr>
              <a:t>15,000</a:t>
            </a:r>
            <a:r>
              <a:rPr sz="1100" spc="-5" dirty="0">
                <a:latin typeface="Segoe UI"/>
                <a:cs typeface="Segoe UI"/>
              </a:rPr>
              <a:t> respectively.</a:t>
            </a:r>
            <a:endParaRPr sz="1100">
              <a:latin typeface="Segoe UI"/>
              <a:cs typeface="Segoe UI"/>
            </a:endParaRPr>
          </a:p>
          <a:p>
            <a:pPr marL="377825" marR="6985">
              <a:lnSpc>
                <a:spcPct val="110900"/>
              </a:lnSpc>
              <a:spcBef>
                <a:spcPts val="600"/>
              </a:spcBef>
            </a:pPr>
            <a:r>
              <a:rPr sz="1100" dirty="0">
                <a:latin typeface="Segoe UI"/>
                <a:cs typeface="Segoe UI"/>
              </a:rPr>
              <a:t>ANALYSE </a:t>
            </a:r>
            <a:r>
              <a:rPr sz="1100" spc="-5" dirty="0">
                <a:latin typeface="Segoe UI"/>
                <a:cs typeface="Segoe UI"/>
              </a:rPr>
              <a:t>the project using the </a:t>
            </a:r>
            <a:r>
              <a:rPr sz="1100" dirty="0">
                <a:latin typeface="Segoe UI"/>
                <a:cs typeface="Segoe UI"/>
              </a:rPr>
              <a:t>NPV </a:t>
            </a:r>
            <a:r>
              <a:rPr sz="1100" spc="-5" dirty="0">
                <a:latin typeface="Segoe UI"/>
                <a:cs typeface="Segoe UI"/>
              </a:rPr>
              <a:t>method </a:t>
            </a:r>
            <a:r>
              <a:rPr sz="1100" spc="-10" dirty="0">
                <a:latin typeface="Segoe UI"/>
                <a:cs typeface="Segoe UI"/>
              </a:rPr>
              <a:t>of </a:t>
            </a:r>
            <a:r>
              <a:rPr sz="1100" spc="-5" dirty="0">
                <a:latin typeface="Segoe UI"/>
                <a:cs typeface="Segoe UI"/>
              </a:rPr>
              <a:t>investment appraisal, assuming  the company’s cost </a:t>
            </a:r>
            <a:r>
              <a:rPr sz="1100" spc="-10" dirty="0">
                <a:latin typeface="Segoe UI"/>
                <a:cs typeface="Segoe UI"/>
              </a:rPr>
              <a:t>of </a:t>
            </a:r>
            <a:r>
              <a:rPr sz="1100" spc="-5" dirty="0">
                <a:latin typeface="Segoe UI"/>
                <a:cs typeface="Segoe UI"/>
              </a:rPr>
              <a:t>capital to be </a:t>
            </a:r>
            <a:r>
              <a:rPr sz="1100" dirty="0">
                <a:latin typeface="Segoe UI"/>
                <a:cs typeface="Segoe UI"/>
              </a:rPr>
              <a:t>10</a:t>
            </a:r>
            <a:r>
              <a:rPr sz="1100" spc="15" dirty="0">
                <a:latin typeface="Segoe UI"/>
                <a:cs typeface="Segoe UI"/>
              </a:rPr>
              <a:t> </a:t>
            </a:r>
            <a:r>
              <a:rPr sz="1100" spc="-5" dirty="0">
                <a:latin typeface="Segoe UI"/>
                <a:cs typeface="Segoe UI"/>
              </a:rPr>
              <a:t>percent.</a:t>
            </a:r>
            <a:endParaRPr sz="1100">
              <a:latin typeface="Segoe UI"/>
              <a:cs typeface="Segoe UI"/>
            </a:endParaRPr>
          </a:p>
        </p:txBody>
      </p:sp>
    </p:spTree>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p:nvPr/>
        </p:nvSpPr>
        <p:spPr>
          <a:xfrm>
            <a:off x="0" y="1269364"/>
            <a:ext cx="7086600" cy="7874634"/>
          </a:xfrm>
          <a:custGeom>
            <a:avLst/>
            <a:gdLst/>
            <a:ahLst/>
            <a:cxnLst/>
            <a:rect l="l" t="t" r="r" b="b"/>
            <a:pathLst>
              <a:path w="7086600" h="7874634">
                <a:moveTo>
                  <a:pt x="0" y="7874634"/>
                </a:moveTo>
                <a:lnTo>
                  <a:pt x="7086600" y="7874634"/>
                </a:lnTo>
                <a:lnTo>
                  <a:pt x="7086600" y="0"/>
                </a:lnTo>
                <a:lnTo>
                  <a:pt x="0" y="0"/>
                </a:lnTo>
                <a:lnTo>
                  <a:pt x="0" y="7874634"/>
                </a:lnTo>
                <a:close/>
              </a:path>
            </a:pathLst>
          </a:custGeom>
          <a:solidFill>
            <a:srgbClr val="B3C77E"/>
          </a:solidFill>
        </p:spPr>
        <p:txBody>
          <a:bodyPr wrap="square" lIns="0" tIns="0" rIns="0" bIns="0" rtlCol="0"/>
          <a:lstStyle/>
          <a:p>
            <a:endParaRPr/>
          </a:p>
        </p:txBody>
      </p:sp>
      <p:sp>
        <p:nvSpPr>
          <p:cNvPr id="3" name="object 3"/>
          <p:cNvSpPr/>
          <p:nvPr/>
        </p:nvSpPr>
        <p:spPr>
          <a:xfrm>
            <a:off x="1191468" y="3336794"/>
            <a:ext cx="1817370" cy="1742439"/>
          </a:xfrm>
          <a:custGeom>
            <a:avLst/>
            <a:gdLst/>
            <a:ahLst/>
            <a:cxnLst/>
            <a:rect l="l" t="t" r="r" b="b"/>
            <a:pathLst>
              <a:path w="1817370" h="1742439">
                <a:moveTo>
                  <a:pt x="1816747" y="0"/>
                </a:moveTo>
                <a:lnTo>
                  <a:pt x="0" y="0"/>
                </a:lnTo>
                <a:lnTo>
                  <a:pt x="0" y="1650644"/>
                </a:lnTo>
                <a:lnTo>
                  <a:pt x="7721" y="1686090"/>
                </a:lnTo>
                <a:lnTo>
                  <a:pt x="27050" y="1715427"/>
                </a:lnTo>
                <a:lnTo>
                  <a:pt x="56692" y="1734985"/>
                </a:lnTo>
                <a:lnTo>
                  <a:pt x="92760" y="1742313"/>
                </a:lnTo>
                <a:lnTo>
                  <a:pt x="1724621" y="1742313"/>
                </a:lnTo>
                <a:lnTo>
                  <a:pt x="1760702" y="1734985"/>
                </a:lnTo>
                <a:lnTo>
                  <a:pt x="1789683" y="1715427"/>
                </a:lnTo>
                <a:lnTo>
                  <a:pt x="1809661" y="1686090"/>
                </a:lnTo>
                <a:lnTo>
                  <a:pt x="1816747" y="1650644"/>
                </a:lnTo>
                <a:lnTo>
                  <a:pt x="1816747" y="0"/>
                </a:lnTo>
                <a:close/>
              </a:path>
            </a:pathLst>
          </a:custGeom>
          <a:solidFill>
            <a:srgbClr val="D7E4BD"/>
          </a:solidFill>
        </p:spPr>
        <p:txBody>
          <a:bodyPr wrap="square" lIns="0" tIns="0" rIns="0" bIns="0" rtlCol="0"/>
          <a:lstStyle/>
          <a:p>
            <a:endParaRPr/>
          </a:p>
        </p:txBody>
      </p:sp>
      <p:sp>
        <p:nvSpPr>
          <p:cNvPr id="4" name="object 4"/>
          <p:cNvSpPr/>
          <p:nvPr/>
        </p:nvSpPr>
        <p:spPr>
          <a:xfrm>
            <a:off x="1191468" y="2695115"/>
            <a:ext cx="1817370" cy="641985"/>
          </a:xfrm>
          <a:custGeom>
            <a:avLst/>
            <a:gdLst/>
            <a:ahLst/>
            <a:cxnLst/>
            <a:rect l="l" t="t" r="r" b="b"/>
            <a:pathLst>
              <a:path w="1817370" h="641985">
                <a:moveTo>
                  <a:pt x="1724621" y="0"/>
                </a:moveTo>
                <a:lnTo>
                  <a:pt x="92760" y="0"/>
                </a:lnTo>
                <a:lnTo>
                  <a:pt x="56692" y="7327"/>
                </a:lnTo>
                <a:lnTo>
                  <a:pt x="27050" y="26885"/>
                </a:lnTo>
                <a:lnTo>
                  <a:pt x="7721" y="56222"/>
                </a:lnTo>
                <a:lnTo>
                  <a:pt x="0" y="91668"/>
                </a:lnTo>
                <a:lnTo>
                  <a:pt x="0" y="641680"/>
                </a:lnTo>
                <a:lnTo>
                  <a:pt x="1816747" y="641680"/>
                </a:lnTo>
                <a:lnTo>
                  <a:pt x="1816747" y="91668"/>
                </a:lnTo>
                <a:lnTo>
                  <a:pt x="1809661" y="56222"/>
                </a:lnTo>
                <a:lnTo>
                  <a:pt x="1789683" y="26885"/>
                </a:lnTo>
                <a:lnTo>
                  <a:pt x="1760702" y="7327"/>
                </a:lnTo>
                <a:lnTo>
                  <a:pt x="1724621" y="0"/>
                </a:lnTo>
                <a:close/>
              </a:path>
            </a:pathLst>
          </a:custGeom>
          <a:solidFill>
            <a:srgbClr val="D7E4BD"/>
          </a:solidFill>
        </p:spPr>
        <p:txBody>
          <a:bodyPr wrap="square" lIns="0" tIns="0" rIns="0" bIns="0" rtlCol="0"/>
          <a:lstStyle/>
          <a:p>
            <a:endParaRPr/>
          </a:p>
        </p:txBody>
      </p:sp>
      <p:sp>
        <p:nvSpPr>
          <p:cNvPr id="5" name="object 5"/>
          <p:cNvSpPr/>
          <p:nvPr/>
        </p:nvSpPr>
        <p:spPr>
          <a:xfrm>
            <a:off x="1204353" y="2705502"/>
            <a:ext cx="1791335" cy="636270"/>
          </a:xfrm>
          <a:custGeom>
            <a:avLst/>
            <a:gdLst/>
            <a:ahLst/>
            <a:cxnLst/>
            <a:rect l="l" t="t" r="r" b="b"/>
            <a:pathLst>
              <a:path w="1791335" h="636270">
                <a:moveTo>
                  <a:pt x="1790979" y="636181"/>
                </a:moveTo>
                <a:lnTo>
                  <a:pt x="1790979" y="91059"/>
                </a:lnTo>
                <a:lnTo>
                  <a:pt x="1783892" y="55613"/>
                </a:lnTo>
                <a:lnTo>
                  <a:pt x="1764563" y="26885"/>
                </a:lnTo>
                <a:lnTo>
                  <a:pt x="1735569" y="7340"/>
                </a:lnTo>
                <a:lnTo>
                  <a:pt x="1700136" y="0"/>
                </a:lnTo>
                <a:lnTo>
                  <a:pt x="91478" y="0"/>
                </a:lnTo>
                <a:lnTo>
                  <a:pt x="56045" y="7340"/>
                </a:lnTo>
                <a:lnTo>
                  <a:pt x="27050" y="26885"/>
                </a:lnTo>
                <a:lnTo>
                  <a:pt x="7721" y="55613"/>
                </a:lnTo>
                <a:lnTo>
                  <a:pt x="0" y="91059"/>
                </a:lnTo>
                <a:lnTo>
                  <a:pt x="0" y="636181"/>
                </a:lnTo>
              </a:path>
            </a:pathLst>
          </a:custGeom>
          <a:ln w="116585">
            <a:solidFill>
              <a:srgbClr val="C3D69B"/>
            </a:solidFill>
          </a:ln>
        </p:spPr>
        <p:txBody>
          <a:bodyPr wrap="square" lIns="0" tIns="0" rIns="0" bIns="0" rtlCol="0"/>
          <a:lstStyle/>
          <a:p>
            <a:endParaRPr/>
          </a:p>
        </p:txBody>
      </p:sp>
      <p:sp>
        <p:nvSpPr>
          <p:cNvPr id="6" name="object 6"/>
          <p:cNvSpPr/>
          <p:nvPr/>
        </p:nvSpPr>
        <p:spPr>
          <a:xfrm>
            <a:off x="1204353" y="3341683"/>
            <a:ext cx="1791335" cy="1727200"/>
          </a:xfrm>
          <a:custGeom>
            <a:avLst/>
            <a:gdLst/>
            <a:ahLst/>
            <a:cxnLst/>
            <a:rect l="l" t="t" r="r" b="b"/>
            <a:pathLst>
              <a:path w="1791335" h="1727200">
                <a:moveTo>
                  <a:pt x="0" y="0"/>
                </a:moveTo>
                <a:lnTo>
                  <a:pt x="0" y="1635975"/>
                </a:lnTo>
                <a:lnTo>
                  <a:pt x="7721" y="1671421"/>
                </a:lnTo>
                <a:lnTo>
                  <a:pt x="27050" y="1700149"/>
                </a:lnTo>
                <a:lnTo>
                  <a:pt x="56045" y="1719707"/>
                </a:lnTo>
                <a:lnTo>
                  <a:pt x="91478" y="1727034"/>
                </a:lnTo>
                <a:lnTo>
                  <a:pt x="1700136" y="1727034"/>
                </a:lnTo>
                <a:lnTo>
                  <a:pt x="1735569" y="1719707"/>
                </a:lnTo>
                <a:lnTo>
                  <a:pt x="1764563" y="1700149"/>
                </a:lnTo>
                <a:lnTo>
                  <a:pt x="1783892" y="1671421"/>
                </a:lnTo>
                <a:lnTo>
                  <a:pt x="1790979" y="1635975"/>
                </a:lnTo>
                <a:lnTo>
                  <a:pt x="1790979" y="0"/>
                </a:lnTo>
              </a:path>
            </a:pathLst>
          </a:custGeom>
          <a:ln w="116585">
            <a:solidFill>
              <a:srgbClr val="C3D69B"/>
            </a:solidFill>
          </a:ln>
        </p:spPr>
        <p:txBody>
          <a:bodyPr wrap="square" lIns="0" tIns="0" rIns="0" bIns="0" rtlCol="0"/>
          <a:lstStyle/>
          <a:p>
            <a:endParaRPr/>
          </a:p>
        </p:txBody>
      </p:sp>
      <p:sp>
        <p:nvSpPr>
          <p:cNvPr id="7" name="object 7"/>
          <p:cNvSpPr/>
          <p:nvPr/>
        </p:nvSpPr>
        <p:spPr>
          <a:xfrm>
            <a:off x="1385379" y="4628095"/>
            <a:ext cx="316865" cy="214629"/>
          </a:xfrm>
          <a:custGeom>
            <a:avLst/>
            <a:gdLst/>
            <a:ahLst/>
            <a:cxnLst/>
            <a:rect l="l" t="t" r="r" b="b"/>
            <a:pathLst>
              <a:path w="316864" h="214629">
                <a:moveTo>
                  <a:pt x="316318" y="0"/>
                </a:moveTo>
                <a:lnTo>
                  <a:pt x="0" y="0"/>
                </a:lnTo>
                <a:lnTo>
                  <a:pt x="0" y="214502"/>
                </a:lnTo>
                <a:lnTo>
                  <a:pt x="316318" y="214502"/>
                </a:lnTo>
                <a:lnTo>
                  <a:pt x="316318" y="0"/>
                </a:lnTo>
                <a:close/>
              </a:path>
            </a:pathLst>
          </a:custGeom>
          <a:solidFill>
            <a:srgbClr val="C3D69B"/>
          </a:solidFill>
        </p:spPr>
        <p:txBody>
          <a:bodyPr wrap="square" lIns="0" tIns="0" rIns="0" bIns="0" rtlCol="0"/>
          <a:lstStyle/>
          <a:p>
            <a:endParaRPr/>
          </a:p>
        </p:txBody>
      </p:sp>
      <p:sp>
        <p:nvSpPr>
          <p:cNvPr id="8" name="object 8"/>
          <p:cNvSpPr/>
          <p:nvPr/>
        </p:nvSpPr>
        <p:spPr>
          <a:xfrm>
            <a:off x="1385379" y="4363478"/>
            <a:ext cx="316865" cy="215265"/>
          </a:xfrm>
          <a:custGeom>
            <a:avLst/>
            <a:gdLst/>
            <a:ahLst/>
            <a:cxnLst/>
            <a:rect l="l" t="t" r="r" b="b"/>
            <a:pathLst>
              <a:path w="316864" h="215264">
                <a:moveTo>
                  <a:pt x="316318" y="0"/>
                </a:moveTo>
                <a:lnTo>
                  <a:pt x="0" y="0"/>
                </a:lnTo>
                <a:lnTo>
                  <a:pt x="0" y="215112"/>
                </a:lnTo>
                <a:lnTo>
                  <a:pt x="316318" y="215112"/>
                </a:lnTo>
                <a:lnTo>
                  <a:pt x="316318" y="0"/>
                </a:lnTo>
                <a:close/>
              </a:path>
            </a:pathLst>
          </a:custGeom>
          <a:solidFill>
            <a:srgbClr val="C3D69B"/>
          </a:solidFill>
        </p:spPr>
        <p:txBody>
          <a:bodyPr wrap="square" lIns="0" tIns="0" rIns="0" bIns="0" rtlCol="0"/>
          <a:lstStyle/>
          <a:p>
            <a:endParaRPr/>
          </a:p>
        </p:txBody>
      </p:sp>
      <p:sp>
        <p:nvSpPr>
          <p:cNvPr id="9" name="object 9"/>
          <p:cNvSpPr/>
          <p:nvPr/>
        </p:nvSpPr>
        <p:spPr>
          <a:xfrm>
            <a:off x="1385379" y="4082973"/>
            <a:ext cx="316865" cy="214629"/>
          </a:xfrm>
          <a:custGeom>
            <a:avLst/>
            <a:gdLst/>
            <a:ahLst/>
            <a:cxnLst/>
            <a:rect l="l" t="t" r="r" b="b"/>
            <a:pathLst>
              <a:path w="316864" h="214629">
                <a:moveTo>
                  <a:pt x="316318" y="0"/>
                </a:moveTo>
                <a:lnTo>
                  <a:pt x="0" y="0"/>
                </a:lnTo>
                <a:lnTo>
                  <a:pt x="0" y="214502"/>
                </a:lnTo>
                <a:lnTo>
                  <a:pt x="316318" y="214502"/>
                </a:lnTo>
                <a:lnTo>
                  <a:pt x="316318" y="0"/>
                </a:lnTo>
                <a:close/>
              </a:path>
            </a:pathLst>
          </a:custGeom>
          <a:solidFill>
            <a:srgbClr val="C3D69B"/>
          </a:solidFill>
        </p:spPr>
        <p:txBody>
          <a:bodyPr wrap="square" lIns="0" tIns="0" rIns="0" bIns="0" rtlCol="0"/>
          <a:lstStyle/>
          <a:p>
            <a:endParaRPr/>
          </a:p>
        </p:txBody>
      </p:sp>
      <p:sp>
        <p:nvSpPr>
          <p:cNvPr id="10" name="object 10"/>
          <p:cNvSpPr/>
          <p:nvPr/>
        </p:nvSpPr>
        <p:spPr>
          <a:xfrm>
            <a:off x="1385379" y="3818356"/>
            <a:ext cx="316865" cy="198120"/>
          </a:xfrm>
          <a:custGeom>
            <a:avLst/>
            <a:gdLst/>
            <a:ahLst/>
            <a:cxnLst/>
            <a:rect l="l" t="t" r="r" b="b"/>
            <a:pathLst>
              <a:path w="316864" h="198120">
                <a:moveTo>
                  <a:pt x="316318" y="0"/>
                </a:moveTo>
                <a:lnTo>
                  <a:pt x="0" y="0"/>
                </a:lnTo>
                <a:lnTo>
                  <a:pt x="0" y="198005"/>
                </a:lnTo>
                <a:lnTo>
                  <a:pt x="316318" y="198005"/>
                </a:lnTo>
                <a:lnTo>
                  <a:pt x="316318" y="0"/>
                </a:lnTo>
                <a:close/>
              </a:path>
            </a:pathLst>
          </a:custGeom>
          <a:solidFill>
            <a:srgbClr val="C3D69B"/>
          </a:solidFill>
        </p:spPr>
        <p:txBody>
          <a:bodyPr wrap="square" lIns="0" tIns="0" rIns="0" bIns="0" rtlCol="0"/>
          <a:lstStyle/>
          <a:p>
            <a:endParaRPr/>
          </a:p>
        </p:txBody>
      </p:sp>
      <p:sp>
        <p:nvSpPr>
          <p:cNvPr id="11" name="object 11"/>
          <p:cNvSpPr/>
          <p:nvPr/>
        </p:nvSpPr>
        <p:spPr>
          <a:xfrm>
            <a:off x="1768703" y="4628095"/>
            <a:ext cx="299720" cy="214629"/>
          </a:xfrm>
          <a:custGeom>
            <a:avLst/>
            <a:gdLst/>
            <a:ahLst/>
            <a:cxnLst/>
            <a:rect l="l" t="t" r="r" b="b"/>
            <a:pathLst>
              <a:path w="299719" h="214629">
                <a:moveTo>
                  <a:pt x="299567" y="0"/>
                </a:moveTo>
                <a:lnTo>
                  <a:pt x="0" y="0"/>
                </a:lnTo>
                <a:lnTo>
                  <a:pt x="0" y="214502"/>
                </a:lnTo>
                <a:lnTo>
                  <a:pt x="299567" y="214502"/>
                </a:lnTo>
                <a:lnTo>
                  <a:pt x="299567" y="0"/>
                </a:lnTo>
                <a:close/>
              </a:path>
            </a:pathLst>
          </a:custGeom>
          <a:solidFill>
            <a:srgbClr val="C3D69B"/>
          </a:solidFill>
        </p:spPr>
        <p:txBody>
          <a:bodyPr wrap="square" lIns="0" tIns="0" rIns="0" bIns="0" rtlCol="0"/>
          <a:lstStyle/>
          <a:p>
            <a:endParaRPr/>
          </a:p>
        </p:txBody>
      </p:sp>
      <p:sp>
        <p:nvSpPr>
          <p:cNvPr id="12" name="object 12"/>
          <p:cNvSpPr/>
          <p:nvPr/>
        </p:nvSpPr>
        <p:spPr>
          <a:xfrm>
            <a:off x="1768703" y="4363478"/>
            <a:ext cx="299720" cy="215265"/>
          </a:xfrm>
          <a:custGeom>
            <a:avLst/>
            <a:gdLst/>
            <a:ahLst/>
            <a:cxnLst/>
            <a:rect l="l" t="t" r="r" b="b"/>
            <a:pathLst>
              <a:path w="299719" h="215264">
                <a:moveTo>
                  <a:pt x="299567" y="0"/>
                </a:moveTo>
                <a:lnTo>
                  <a:pt x="0" y="0"/>
                </a:lnTo>
                <a:lnTo>
                  <a:pt x="0" y="215112"/>
                </a:lnTo>
                <a:lnTo>
                  <a:pt x="299567" y="215112"/>
                </a:lnTo>
                <a:lnTo>
                  <a:pt x="299567" y="0"/>
                </a:lnTo>
                <a:close/>
              </a:path>
            </a:pathLst>
          </a:custGeom>
          <a:solidFill>
            <a:srgbClr val="C3D69B"/>
          </a:solidFill>
        </p:spPr>
        <p:txBody>
          <a:bodyPr wrap="square" lIns="0" tIns="0" rIns="0" bIns="0" rtlCol="0"/>
          <a:lstStyle/>
          <a:p>
            <a:endParaRPr/>
          </a:p>
        </p:txBody>
      </p:sp>
      <p:sp>
        <p:nvSpPr>
          <p:cNvPr id="13" name="object 13"/>
          <p:cNvSpPr/>
          <p:nvPr/>
        </p:nvSpPr>
        <p:spPr>
          <a:xfrm>
            <a:off x="1768703" y="4082973"/>
            <a:ext cx="299720" cy="214629"/>
          </a:xfrm>
          <a:custGeom>
            <a:avLst/>
            <a:gdLst/>
            <a:ahLst/>
            <a:cxnLst/>
            <a:rect l="l" t="t" r="r" b="b"/>
            <a:pathLst>
              <a:path w="299719" h="214629">
                <a:moveTo>
                  <a:pt x="299567" y="0"/>
                </a:moveTo>
                <a:lnTo>
                  <a:pt x="0" y="0"/>
                </a:lnTo>
                <a:lnTo>
                  <a:pt x="0" y="214502"/>
                </a:lnTo>
                <a:lnTo>
                  <a:pt x="299567" y="214502"/>
                </a:lnTo>
                <a:lnTo>
                  <a:pt x="299567" y="0"/>
                </a:lnTo>
                <a:close/>
              </a:path>
            </a:pathLst>
          </a:custGeom>
          <a:solidFill>
            <a:srgbClr val="C3D69B"/>
          </a:solidFill>
        </p:spPr>
        <p:txBody>
          <a:bodyPr wrap="square" lIns="0" tIns="0" rIns="0" bIns="0" rtlCol="0"/>
          <a:lstStyle/>
          <a:p>
            <a:endParaRPr/>
          </a:p>
        </p:txBody>
      </p:sp>
      <p:sp>
        <p:nvSpPr>
          <p:cNvPr id="14" name="object 14"/>
          <p:cNvSpPr/>
          <p:nvPr/>
        </p:nvSpPr>
        <p:spPr>
          <a:xfrm>
            <a:off x="1768703" y="3818356"/>
            <a:ext cx="299720" cy="198120"/>
          </a:xfrm>
          <a:custGeom>
            <a:avLst/>
            <a:gdLst/>
            <a:ahLst/>
            <a:cxnLst/>
            <a:rect l="l" t="t" r="r" b="b"/>
            <a:pathLst>
              <a:path w="299719" h="198120">
                <a:moveTo>
                  <a:pt x="299567" y="0"/>
                </a:moveTo>
                <a:lnTo>
                  <a:pt x="0" y="0"/>
                </a:lnTo>
                <a:lnTo>
                  <a:pt x="0" y="198005"/>
                </a:lnTo>
                <a:lnTo>
                  <a:pt x="299567" y="198005"/>
                </a:lnTo>
                <a:lnTo>
                  <a:pt x="299567" y="0"/>
                </a:lnTo>
                <a:close/>
              </a:path>
            </a:pathLst>
          </a:custGeom>
          <a:solidFill>
            <a:srgbClr val="C3D69B"/>
          </a:solidFill>
        </p:spPr>
        <p:txBody>
          <a:bodyPr wrap="square" lIns="0" tIns="0" rIns="0" bIns="0" rtlCol="0"/>
          <a:lstStyle/>
          <a:p>
            <a:endParaRPr/>
          </a:p>
        </p:txBody>
      </p:sp>
      <p:sp>
        <p:nvSpPr>
          <p:cNvPr id="15" name="object 15"/>
          <p:cNvSpPr/>
          <p:nvPr/>
        </p:nvSpPr>
        <p:spPr>
          <a:xfrm>
            <a:off x="2134628" y="4628095"/>
            <a:ext cx="299720" cy="214629"/>
          </a:xfrm>
          <a:custGeom>
            <a:avLst/>
            <a:gdLst/>
            <a:ahLst/>
            <a:cxnLst/>
            <a:rect l="l" t="t" r="r" b="b"/>
            <a:pathLst>
              <a:path w="299719" h="214629">
                <a:moveTo>
                  <a:pt x="299567" y="0"/>
                </a:moveTo>
                <a:lnTo>
                  <a:pt x="0" y="0"/>
                </a:lnTo>
                <a:lnTo>
                  <a:pt x="0" y="214502"/>
                </a:lnTo>
                <a:lnTo>
                  <a:pt x="299567" y="214502"/>
                </a:lnTo>
                <a:lnTo>
                  <a:pt x="299567" y="0"/>
                </a:lnTo>
                <a:close/>
              </a:path>
            </a:pathLst>
          </a:custGeom>
          <a:solidFill>
            <a:srgbClr val="C3D69B"/>
          </a:solidFill>
        </p:spPr>
        <p:txBody>
          <a:bodyPr wrap="square" lIns="0" tIns="0" rIns="0" bIns="0" rtlCol="0"/>
          <a:lstStyle/>
          <a:p>
            <a:endParaRPr/>
          </a:p>
        </p:txBody>
      </p:sp>
      <p:sp>
        <p:nvSpPr>
          <p:cNvPr id="16" name="object 16"/>
          <p:cNvSpPr/>
          <p:nvPr/>
        </p:nvSpPr>
        <p:spPr>
          <a:xfrm>
            <a:off x="2134628" y="4363478"/>
            <a:ext cx="299720" cy="215265"/>
          </a:xfrm>
          <a:custGeom>
            <a:avLst/>
            <a:gdLst/>
            <a:ahLst/>
            <a:cxnLst/>
            <a:rect l="l" t="t" r="r" b="b"/>
            <a:pathLst>
              <a:path w="299719" h="215264">
                <a:moveTo>
                  <a:pt x="299567" y="0"/>
                </a:moveTo>
                <a:lnTo>
                  <a:pt x="0" y="0"/>
                </a:lnTo>
                <a:lnTo>
                  <a:pt x="0" y="215112"/>
                </a:lnTo>
                <a:lnTo>
                  <a:pt x="299567" y="215112"/>
                </a:lnTo>
                <a:lnTo>
                  <a:pt x="299567" y="0"/>
                </a:lnTo>
                <a:close/>
              </a:path>
            </a:pathLst>
          </a:custGeom>
          <a:solidFill>
            <a:srgbClr val="C3D69B"/>
          </a:solidFill>
        </p:spPr>
        <p:txBody>
          <a:bodyPr wrap="square" lIns="0" tIns="0" rIns="0" bIns="0" rtlCol="0"/>
          <a:lstStyle/>
          <a:p>
            <a:endParaRPr/>
          </a:p>
        </p:txBody>
      </p:sp>
      <p:sp>
        <p:nvSpPr>
          <p:cNvPr id="17" name="object 17"/>
          <p:cNvSpPr/>
          <p:nvPr/>
        </p:nvSpPr>
        <p:spPr>
          <a:xfrm>
            <a:off x="2134628" y="4082973"/>
            <a:ext cx="299720" cy="214629"/>
          </a:xfrm>
          <a:custGeom>
            <a:avLst/>
            <a:gdLst/>
            <a:ahLst/>
            <a:cxnLst/>
            <a:rect l="l" t="t" r="r" b="b"/>
            <a:pathLst>
              <a:path w="299719" h="214629">
                <a:moveTo>
                  <a:pt x="299567" y="0"/>
                </a:moveTo>
                <a:lnTo>
                  <a:pt x="0" y="0"/>
                </a:lnTo>
                <a:lnTo>
                  <a:pt x="0" y="214502"/>
                </a:lnTo>
                <a:lnTo>
                  <a:pt x="299567" y="214502"/>
                </a:lnTo>
                <a:lnTo>
                  <a:pt x="299567" y="0"/>
                </a:lnTo>
                <a:close/>
              </a:path>
            </a:pathLst>
          </a:custGeom>
          <a:solidFill>
            <a:srgbClr val="C3D69B"/>
          </a:solidFill>
        </p:spPr>
        <p:txBody>
          <a:bodyPr wrap="square" lIns="0" tIns="0" rIns="0" bIns="0" rtlCol="0"/>
          <a:lstStyle/>
          <a:p>
            <a:endParaRPr/>
          </a:p>
        </p:txBody>
      </p:sp>
      <p:sp>
        <p:nvSpPr>
          <p:cNvPr id="18" name="object 18"/>
          <p:cNvSpPr/>
          <p:nvPr/>
        </p:nvSpPr>
        <p:spPr>
          <a:xfrm>
            <a:off x="2134628" y="3818356"/>
            <a:ext cx="299720" cy="198120"/>
          </a:xfrm>
          <a:custGeom>
            <a:avLst/>
            <a:gdLst/>
            <a:ahLst/>
            <a:cxnLst/>
            <a:rect l="l" t="t" r="r" b="b"/>
            <a:pathLst>
              <a:path w="299719" h="198120">
                <a:moveTo>
                  <a:pt x="299567" y="0"/>
                </a:moveTo>
                <a:lnTo>
                  <a:pt x="0" y="0"/>
                </a:lnTo>
                <a:lnTo>
                  <a:pt x="0" y="198005"/>
                </a:lnTo>
                <a:lnTo>
                  <a:pt x="299567" y="198005"/>
                </a:lnTo>
                <a:lnTo>
                  <a:pt x="299567" y="0"/>
                </a:lnTo>
                <a:close/>
              </a:path>
            </a:pathLst>
          </a:custGeom>
          <a:solidFill>
            <a:srgbClr val="C3D69B"/>
          </a:solidFill>
        </p:spPr>
        <p:txBody>
          <a:bodyPr wrap="square" lIns="0" tIns="0" rIns="0" bIns="0" rtlCol="0"/>
          <a:lstStyle/>
          <a:p>
            <a:endParaRPr/>
          </a:p>
        </p:txBody>
      </p:sp>
      <p:sp>
        <p:nvSpPr>
          <p:cNvPr id="19" name="object 19"/>
          <p:cNvSpPr/>
          <p:nvPr/>
        </p:nvSpPr>
        <p:spPr>
          <a:xfrm>
            <a:off x="2501201" y="4628095"/>
            <a:ext cx="299720" cy="214629"/>
          </a:xfrm>
          <a:custGeom>
            <a:avLst/>
            <a:gdLst/>
            <a:ahLst/>
            <a:cxnLst/>
            <a:rect l="l" t="t" r="r" b="b"/>
            <a:pathLst>
              <a:path w="299719" h="214629">
                <a:moveTo>
                  <a:pt x="299567" y="0"/>
                </a:moveTo>
                <a:lnTo>
                  <a:pt x="0" y="0"/>
                </a:lnTo>
                <a:lnTo>
                  <a:pt x="0" y="214502"/>
                </a:lnTo>
                <a:lnTo>
                  <a:pt x="299567" y="214502"/>
                </a:lnTo>
                <a:lnTo>
                  <a:pt x="299567" y="0"/>
                </a:lnTo>
                <a:close/>
              </a:path>
            </a:pathLst>
          </a:custGeom>
          <a:solidFill>
            <a:srgbClr val="C3D69B"/>
          </a:solidFill>
        </p:spPr>
        <p:txBody>
          <a:bodyPr wrap="square" lIns="0" tIns="0" rIns="0" bIns="0" rtlCol="0"/>
          <a:lstStyle/>
          <a:p>
            <a:endParaRPr/>
          </a:p>
        </p:txBody>
      </p:sp>
      <p:sp>
        <p:nvSpPr>
          <p:cNvPr id="20" name="object 20"/>
          <p:cNvSpPr/>
          <p:nvPr/>
        </p:nvSpPr>
        <p:spPr>
          <a:xfrm>
            <a:off x="2501201" y="4363478"/>
            <a:ext cx="299720" cy="215265"/>
          </a:xfrm>
          <a:custGeom>
            <a:avLst/>
            <a:gdLst/>
            <a:ahLst/>
            <a:cxnLst/>
            <a:rect l="l" t="t" r="r" b="b"/>
            <a:pathLst>
              <a:path w="299719" h="215264">
                <a:moveTo>
                  <a:pt x="299567" y="0"/>
                </a:moveTo>
                <a:lnTo>
                  <a:pt x="0" y="0"/>
                </a:lnTo>
                <a:lnTo>
                  <a:pt x="0" y="215112"/>
                </a:lnTo>
                <a:lnTo>
                  <a:pt x="299567" y="215112"/>
                </a:lnTo>
                <a:lnTo>
                  <a:pt x="299567" y="0"/>
                </a:lnTo>
                <a:close/>
              </a:path>
            </a:pathLst>
          </a:custGeom>
          <a:solidFill>
            <a:srgbClr val="C3D69B"/>
          </a:solidFill>
        </p:spPr>
        <p:txBody>
          <a:bodyPr wrap="square" lIns="0" tIns="0" rIns="0" bIns="0" rtlCol="0"/>
          <a:lstStyle/>
          <a:p>
            <a:endParaRPr/>
          </a:p>
        </p:txBody>
      </p:sp>
      <p:sp>
        <p:nvSpPr>
          <p:cNvPr id="21" name="object 21"/>
          <p:cNvSpPr/>
          <p:nvPr/>
        </p:nvSpPr>
        <p:spPr>
          <a:xfrm>
            <a:off x="2501201" y="4082973"/>
            <a:ext cx="299720" cy="214629"/>
          </a:xfrm>
          <a:custGeom>
            <a:avLst/>
            <a:gdLst/>
            <a:ahLst/>
            <a:cxnLst/>
            <a:rect l="l" t="t" r="r" b="b"/>
            <a:pathLst>
              <a:path w="299719" h="214629">
                <a:moveTo>
                  <a:pt x="299567" y="0"/>
                </a:moveTo>
                <a:lnTo>
                  <a:pt x="0" y="0"/>
                </a:lnTo>
                <a:lnTo>
                  <a:pt x="0" y="214502"/>
                </a:lnTo>
                <a:lnTo>
                  <a:pt x="299567" y="214502"/>
                </a:lnTo>
                <a:lnTo>
                  <a:pt x="299567" y="0"/>
                </a:lnTo>
                <a:close/>
              </a:path>
            </a:pathLst>
          </a:custGeom>
          <a:solidFill>
            <a:srgbClr val="C3D69B"/>
          </a:solidFill>
        </p:spPr>
        <p:txBody>
          <a:bodyPr wrap="square" lIns="0" tIns="0" rIns="0" bIns="0" rtlCol="0"/>
          <a:lstStyle/>
          <a:p>
            <a:endParaRPr/>
          </a:p>
        </p:txBody>
      </p:sp>
      <p:sp>
        <p:nvSpPr>
          <p:cNvPr id="22" name="object 22"/>
          <p:cNvSpPr/>
          <p:nvPr/>
        </p:nvSpPr>
        <p:spPr>
          <a:xfrm>
            <a:off x="2501201" y="3818356"/>
            <a:ext cx="299720" cy="198120"/>
          </a:xfrm>
          <a:custGeom>
            <a:avLst/>
            <a:gdLst/>
            <a:ahLst/>
            <a:cxnLst/>
            <a:rect l="l" t="t" r="r" b="b"/>
            <a:pathLst>
              <a:path w="299719" h="198120">
                <a:moveTo>
                  <a:pt x="299567" y="0"/>
                </a:moveTo>
                <a:lnTo>
                  <a:pt x="0" y="0"/>
                </a:lnTo>
                <a:lnTo>
                  <a:pt x="0" y="198005"/>
                </a:lnTo>
                <a:lnTo>
                  <a:pt x="299567" y="198005"/>
                </a:lnTo>
                <a:lnTo>
                  <a:pt x="299567" y="0"/>
                </a:lnTo>
                <a:close/>
              </a:path>
            </a:pathLst>
          </a:custGeom>
          <a:solidFill>
            <a:srgbClr val="C3D69B"/>
          </a:solidFill>
        </p:spPr>
        <p:txBody>
          <a:bodyPr wrap="square" lIns="0" tIns="0" rIns="0" bIns="0" rtlCol="0"/>
          <a:lstStyle/>
          <a:p>
            <a:endParaRPr/>
          </a:p>
        </p:txBody>
      </p:sp>
      <p:sp>
        <p:nvSpPr>
          <p:cNvPr id="23" name="object 23"/>
          <p:cNvSpPr/>
          <p:nvPr/>
        </p:nvSpPr>
        <p:spPr>
          <a:xfrm>
            <a:off x="3090684" y="4883150"/>
            <a:ext cx="2896235" cy="679450"/>
          </a:xfrm>
          <a:custGeom>
            <a:avLst/>
            <a:gdLst/>
            <a:ahLst/>
            <a:cxnLst/>
            <a:rect l="l" t="t" r="r" b="b"/>
            <a:pathLst>
              <a:path w="2896235" h="679450">
                <a:moveTo>
                  <a:pt x="0" y="679450"/>
                </a:moveTo>
                <a:lnTo>
                  <a:pt x="2895854" y="679450"/>
                </a:lnTo>
                <a:lnTo>
                  <a:pt x="2895854" y="0"/>
                </a:lnTo>
                <a:lnTo>
                  <a:pt x="0" y="0"/>
                </a:lnTo>
                <a:lnTo>
                  <a:pt x="0" y="679450"/>
                </a:lnTo>
                <a:close/>
              </a:path>
            </a:pathLst>
          </a:custGeom>
          <a:solidFill>
            <a:srgbClr val="C3D69B"/>
          </a:solidFill>
        </p:spPr>
        <p:txBody>
          <a:bodyPr wrap="square" lIns="0" tIns="0" rIns="0" bIns="0" rtlCol="0"/>
          <a:lstStyle/>
          <a:p>
            <a:endParaRPr/>
          </a:p>
        </p:txBody>
      </p:sp>
      <p:sp>
        <p:nvSpPr>
          <p:cNvPr id="24" name="object 24"/>
          <p:cNvSpPr/>
          <p:nvPr/>
        </p:nvSpPr>
        <p:spPr>
          <a:xfrm>
            <a:off x="3090684" y="4140200"/>
            <a:ext cx="249554" cy="742950"/>
          </a:xfrm>
          <a:custGeom>
            <a:avLst/>
            <a:gdLst/>
            <a:ahLst/>
            <a:cxnLst/>
            <a:rect l="l" t="t" r="r" b="b"/>
            <a:pathLst>
              <a:path w="249554" h="742950">
                <a:moveTo>
                  <a:pt x="0" y="742950"/>
                </a:moveTo>
                <a:lnTo>
                  <a:pt x="249313" y="742950"/>
                </a:lnTo>
                <a:lnTo>
                  <a:pt x="249313" y="0"/>
                </a:lnTo>
                <a:lnTo>
                  <a:pt x="0" y="0"/>
                </a:lnTo>
                <a:lnTo>
                  <a:pt x="0" y="742950"/>
                </a:lnTo>
                <a:close/>
              </a:path>
            </a:pathLst>
          </a:custGeom>
          <a:solidFill>
            <a:srgbClr val="C3D69B"/>
          </a:solidFill>
        </p:spPr>
        <p:txBody>
          <a:bodyPr wrap="square" lIns="0" tIns="0" rIns="0" bIns="0" rtlCol="0"/>
          <a:lstStyle/>
          <a:p>
            <a:endParaRPr/>
          </a:p>
        </p:txBody>
      </p:sp>
      <p:sp>
        <p:nvSpPr>
          <p:cNvPr id="25" name="object 25"/>
          <p:cNvSpPr/>
          <p:nvPr/>
        </p:nvSpPr>
        <p:spPr>
          <a:xfrm>
            <a:off x="3090684" y="3952240"/>
            <a:ext cx="827405" cy="187960"/>
          </a:xfrm>
          <a:custGeom>
            <a:avLst/>
            <a:gdLst/>
            <a:ahLst/>
            <a:cxnLst/>
            <a:rect l="l" t="t" r="r" b="b"/>
            <a:pathLst>
              <a:path w="827404" h="187960">
                <a:moveTo>
                  <a:pt x="0" y="187960"/>
                </a:moveTo>
                <a:lnTo>
                  <a:pt x="827201" y="187960"/>
                </a:lnTo>
                <a:lnTo>
                  <a:pt x="827201" y="0"/>
                </a:lnTo>
                <a:lnTo>
                  <a:pt x="0" y="0"/>
                </a:lnTo>
                <a:lnTo>
                  <a:pt x="0" y="187960"/>
                </a:lnTo>
                <a:close/>
              </a:path>
            </a:pathLst>
          </a:custGeom>
          <a:solidFill>
            <a:srgbClr val="C3D69B"/>
          </a:solidFill>
        </p:spPr>
        <p:txBody>
          <a:bodyPr wrap="square" lIns="0" tIns="0" rIns="0" bIns="0" rtlCol="0"/>
          <a:lstStyle/>
          <a:p>
            <a:endParaRPr/>
          </a:p>
        </p:txBody>
      </p:sp>
      <p:sp>
        <p:nvSpPr>
          <p:cNvPr id="26" name="object 26"/>
          <p:cNvSpPr/>
          <p:nvPr/>
        </p:nvSpPr>
        <p:spPr>
          <a:xfrm>
            <a:off x="3917886" y="3952811"/>
            <a:ext cx="2068830" cy="930275"/>
          </a:xfrm>
          <a:custGeom>
            <a:avLst/>
            <a:gdLst/>
            <a:ahLst/>
            <a:cxnLst/>
            <a:rect l="l" t="t" r="r" b="b"/>
            <a:pathLst>
              <a:path w="2068829" h="930275">
                <a:moveTo>
                  <a:pt x="2068652" y="0"/>
                </a:moveTo>
                <a:lnTo>
                  <a:pt x="0" y="0"/>
                </a:lnTo>
                <a:lnTo>
                  <a:pt x="0" y="930122"/>
                </a:lnTo>
                <a:lnTo>
                  <a:pt x="2068652" y="930122"/>
                </a:lnTo>
                <a:lnTo>
                  <a:pt x="2068652" y="0"/>
                </a:lnTo>
                <a:close/>
              </a:path>
            </a:pathLst>
          </a:custGeom>
          <a:solidFill>
            <a:srgbClr val="C3D69B"/>
          </a:solidFill>
        </p:spPr>
        <p:txBody>
          <a:bodyPr wrap="square" lIns="0" tIns="0" rIns="0" bIns="0" rtlCol="0"/>
          <a:lstStyle/>
          <a:p>
            <a:endParaRPr/>
          </a:p>
        </p:txBody>
      </p:sp>
      <p:sp>
        <p:nvSpPr>
          <p:cNvPr id="27" name="object 27"/>
          <p:cNvSpPr/>
          <p:nvPr/>
        </p:nvSpPr>
        <p:spPr>
          <a:xfrm>
            <a:off x="3090679" y="3597132"/>
            <a:ext cx="2896235" cy="307340"/>
          </a:xfrm>
          <a:custGeom>
            <a:avLst/>
            <a:gdLst/>
            <a:ahLst/>
            <a:cxnLst/>
            <a:rect l="l" t="t" r="r" b="b"/>
            <a:pathLst>
              <a:path w="2896235" h="307339">
                <a:moveTo>
                  <a:pt x="2895854" y="0"/>
                </a:moveTo>
                <a:lnTo>
                  <a:pt x="0" y="0"/>
                </a:lnTo>
                <a:lnTo>
                  <a:pt x="0" y="306781"/>
                </a:lnTo>
                <a:lnTo>
                  <a:pt x="2895854" y="306781"/>
                </a:lnTo>
                <a:lnTo>
                  <a:pt x="2895854" y="218173"/>
                </a:lnTo>
                <a:lnTo>
                  <a:pt x="2323122" y="218173"/>
                </a:lnTo>
                <a:lnTo>
                  <a:pt x="2300579" y="213893"/>
                </a:lnTo>
                <a:lnTo>
                  <a:pt x="2281250" y="201053"/>
                </a:lnTo>
                <a:lnTo>
                  <a:pt x="2269007" y="182727"/>
                </a:lnTo>
                <a:lnTo>
                  <a:pt x="2263851" y="159499"/>
                </a:lnTo>
                <a:lnTo>
                  <a:pt x="2269007" y="136893"/>
                </a:lnTo>
                <a:lnTo>
                  <a:pt x="2281250" y="117944"/>
                </a:lnTo>
                <a:lnTo>
                  <a:pt x="2300579" y="105727"/>
                </a:lnTo>
                <a:lnTo>
                  <a:pt x="2323122" y="100838"/>
                </a:lnTo>
                <a:lnTo>
                  <a:pt x="2895854" y="100838"/>
                </a:lnTo>
                <a:lnTo>
                  <a:pt x="2895854" y="0"/>
                </a:lnTo>
                <a:close/>
              </a:path>
              <a:path w="2896235" h="307339">
                <a:moveTo>
                  <a:pt x="2490622" y="100838"/>
                </a:moveTo>
                <a:lnTo>
                  <a:pt x="2323122" y="100838"/>
                </a:lnTo>
                <a:lnTo>
                  <a:pt x="2346312" y="105727"/>
                </a:lnTo>
                <a:lnTo>
                  <a:pt x="2365006" y="117944"/>
                </a:lnTo>
                <a:lnTo>
                  <a:pt x="2377884" y="136893"/>
                </a:lnTo>
                <a:lnTo>
                  <a:pt x="2382393" y="159499"/>
                </a:lnTo>
                <a:lnTo>
                  <a:pt x="2377884" y="182727"/>
                </a:lnTo>
                <a:lnTo>
                  <a:pt x="2365006" y="201053"/>
                </a:lnTo>
                <a:lnTo>
                  <a:pt x="2346312" y="213893"/>
                </a:lnTo>
                <a:lnTo>
                  <a:pt x="2323122" y="218173"/>
                </a:lnTo>
                <a:lnTo>
                  <a:pt x="2490622" y="218173"/>
                </a:lnTo>
                <a:lnTo>
                  <a:pt x="2467432" y="213893"/>
                </a:lnTo>
                <a:lnTo>
                  <a:pt x="2448750" y="201053"/>
                </a:lnTo>
                <a:lnTo>
                  <a:pt x="2436507" y="182727"/>
                </a:lnTo>
                <a:lnTo>
                  <a:pt x="2431351" y="159499"/>
                </a:lnTo>
                <a:lnTo>
                  <a:pt x="2436507" y="136893"/>
                </a:lnTo>
                <a:lnTo>
                  <a:pt x="2448750" y="117944"/>
                </a:lnTo>
                <a:lnTo>
                  <a:pt x="2467432" y="105727"/>
                </a:lnTo>
                <a:lnTo>
                  <a:pt x="2490622" y="100838"/>
                </a:lnTo>
                <a:close/>
              </a:path>
              <a:path w="2896235" h="307339">
                <a:moveTo>
                  <a:pt x="2651683" y="100838"/>
                </a:moveTo>
                <a:lnTo>
                  <a:pt x="2490622" y="100838"/>
                </a:lnTo>
                <a:lnTo>
                  <a:pt x="2513177" y="105727"/>
                </a:lnTo>
                <a:lnTo>
                  <a:pt x="2532507" y="117944"/>
                </a:lnTo>
                <a:lnTo>
                  <a:pt x="2544749" y="136893"/>
                </a:lnTo>
                <a:lnTo>
                  <a:pt x="2549258" y="159499"/>
                </a:lnTo>
                <a:lnTo>
                  <a:pt x="2544749" y="182727"/>
                </a:lnTo>
                <a:lnTo>
                  <a:pt x="2532507" y="201053"/>
                </a:lnTo>
                <a:lnTo>
                  <a:pt x="2513177" y="213893"/>
                </a:lnTo>
                <a:lnTo>
                  <a:pt x="2490622" y="218173"/>
                </a:lnTo>
                <a:lnTo>
                  <a:pt x="2651683" y="218173"/>
                </a:lnTo>
                <a:lnTo>
                  <a:pt x="2628493" y="213893"/>
                </a:lnTo>
                <a:lnTo>
                  <a:pt x="2609811" y="201053"/>
                </a:lnTo>
                <a:lnTo>
                  <a:pt x="2596921" y="182727"/>
                </a:lnTo>
                <a:lnTo>
                  <a:pt x="2592412" y="159499"/>
                </a:lnTo>
                <a:lnTo>
                  <a:pt x="2596921" y="136893"/>
                </a:lnTo>
                <a:lnTo>
                  <a:pt x="2609811" y="117944"/>
                </a:lnTo>
                <a:lnTo>
                  <a:pt x="2628493" y="105727"/>
                </a:lnTo>
                <a:lnTo>
                  <a:pt x="2651683" y="100838"/>
                </a:lnTo>
                <a:close/>
              </a:path>
              <a:path w="2896235" h="307339">
                <a:moveTo>
                  <a:pt x="2895854" y="100838"/>
                </a:moveTo>
                <a:lnTo>
                  <a:pt x="2651683" y="100838"/>
                </a:lnTo>
                <a:lnTo>
                  <a:pt x="2674874" y="105727"/>
                </a:lnTo>
                <a:lnTo>
                  <a:pt x="2693568" y="117944"/>
                </a:lnTo>
                <a:lnTo>
                  <a:pt x="2705798" y="136893"/>
                </a:lnTo>
                <a:lnTo>
                  <a:pt x="2710954" y="159499"/>
                </a:lnTo>
                <a:lnTo>
                  <a:pt x="2705798" y="182727"/>
                </a:lnTo>
                <a:lnTo>
                  <a:pt x="2693568" y="201053"/>
                </a:lnTo>
                <a:lnTo>
                  <a:pt x="2674874" y="213893"/>
                </a:lnTo>
                <a:lnTo>
                  <a:pt x="2651683" y="218173"/>
                </a:lnTo>
                <a:lnTo>
                  <a:pt x="2895854" y="218173"/>
                </a:lnTo>
                <a:lnTo>
                  <a:pt x="2895854" y="100838"/>
                </a:lnTo>
                <a:close/>
              </a:path>
            </a:pathLst>
          </a:custGeom>
          <a:solidFill>
            <a:srgbClr val="D7E4BD"/>
          </a:solidFill>
        </p:spPr>
        <p:txBody>
          <a:bodyPr wrap="square" lIns="0" tIns="0" rIns="0" bIns="0" rtlCol="0"/>
          <a:lstStyle/>
          <a:p>
            <a:endParaRPr/>
          </a:p>
        </p:txBody>
      </p:sp>
      <p:sp>
        <p:nvSpPr>
          <p:cNvPr id="28" name="object 28"/>
          <p:cNvSpPr/>
          <p:nvPr/>
        </p:nvSpPr>
        <p:spPr>
          <a:xfrm>
            <a:off x="3100984" y="3605683"/>
            <a:ext cx="2875280" cy="1949450"/>
          </a:xfrm>
          <a:custGeom>
            <a:avLst/>
            <a:gdLst/>
            <a:ahLst/>
            <a:cxnLst/>
            <a:rect l="l" t="t" r="r" b="b"/>
            <a:pathLst>
              <a:path w="2875279" h="1949450">
                <a:moveTo>
                  <a:pt x="2875241" y="303733"/>
                </a:moveTo>
                <a:lnTo>
                  <a:pt x="2875241" y="1948878"/>
                </a:lnTo>
                <a:lnTo>
                  <a:pt x="0" y="1948878"/>
                </a:lnTo>
                <a:lnTo>
                  <a:pt x="0" y="303733"/>
                </a:lnTo>
                <a:lnTo>
                  <a:pt x="0" y="0"/>
                </a:lnTo>
                <a:lnTo>
                  <a:pt x="2875241" y="0"/>
                </a:lnTo>
                <a:lnTo>
                  <a:pt x="2875241" y="303733"/>
                </a:lnTo>
                <a:close/>
              </a:path>
            </a:pathLst>
          </a:custGeom>
          <a:ln w="91186">
            <a:solidFill>
              <a:srgbClr val="B3C77E"/>
            </a:solidFill>
          </a:ln>
        </p:spPr>
        <p:txBody>
          <a:bodyPr wrap="square" lIns="0" tIns="0" rIns="0" bIns="0" rtlCol="0"/>
          <a:lstStyle/>
          <a:p>
            <a:endParaRPr/>
          </a:p>
        </p:txBody>
      </p:sp>
      <p:sp>
        <p:nvSpPr>
          <p:cNvPr id="29" name="object 29"/>
          <p:cNvSpPr/>
          <p:nvPr/>
        </p:nvSpPr>
        <p:spPr>
          <a:xfrm>
            <a:off x="3100984" y="3909416"/>
            <a:ext cx="2875280" cy="0"/>
          </a:xfrm>
          <a:custGeom>
            <a:avLst/>
            <a:gdLst/>
            <a:ahLst/>
            <a:cxnLst/>
            <a:rect l="l" t="t" r="r" b="b"/>
            <a:pathLst>
              <a:path w="2875279">
                <a:moveTo>
                  <a:pt x="0" y="0"/>
                </a:moveTo>
                <a:lnTo>
                  <a:pt x="2875241" y="0"/>
                </a:lnTo>
              </a:path>
            </a:pathLst>
          </a:custGeom>
          <a:ln w="91186">
            <a:solidFill>
              <a:srgbClr val="B3C77E"/>
            </a:solidFill>
          </a:ln>
        </p:spPr>
        <p:txBody>
          <a:bodyPr wrap="square" lIns="0" tIns="0" rIns="0" bIns="0" rtlCol="0"/>
          <a:lstStyle/>
          <a:p>
            <a:endParaRPr/>
          </a:p>
        </p:txBody>
      </p:sp>
      <p:sp>
        <p:nvSpPr>
          <p:cNvPr id="30" name="object 30"/>
          <p:cNvSpPr/>
          <p:nvPr/>
        </p:nvSpPr>
        <p:spPr>
          <a:xfrm>
            <a:off x="4189750" y="4147144"/>
            <a:ext cx="1584960" cy="0"/>
          </a:xfrm>
          <a:custGeom>
            <a:avLst/>
            <a:gdLst/>
            <a:ahLst/>
            <a:cxnLst/>
            <a:rect l="l" t="t" r="r" b="b"/>
            <a:pathLst>
              <a:path w="1584960">
                <a:moveTo>
                  <a:pt x="0" y="0"/>
                </a:moveTo>
                <a:lnTo>
                  <a:pt x="1584833" y="0"/>
                </a:lnTo>
              </a:path>
            </a:pathLst>
          </a:custGeom>
          <a:ln w="91186">
            <a:solidFill>
              <a:srgbClr val="D7E4BD"/>
            </a:solidFill>
          </a:ln>
        </p:spPr>
        <p:txBody>
          <a:bodyPr wrap="square" lIns="0" tIns="0" rIns="0" bIns="0" rtlCol="0"/>
          <a:lstStyle/>
          <a:p>
            <a:endParaRPr/>
          </a:p>
        </p:txBody>
      </p:sp>
      <p:sp>
        <p:nvSpPr>
          <p:cNvPr id="31" name="object 31"/>
          <p:cNvSpPr/>
          <p:nvPr/>
        </p:nvSpPr>
        <p:spPr>
          <a:xfrm>
            <a:off x="4189750" y="4317032"/>
            <a:ext cx="1584960" cy="0"/>
          </a:xfrm>
          <a:custGeom>
            <a:avLst/>
            <a:gdLst/>
            <a:ahLst/>
            <a:cxnLst/>
            <a:rect l="l" t="t" r="r" b="b"/>
            <a:pathLst>
              <a:path w="1584960">
                <a:moveTo>
                  <a:pt x="0" y="0"/>
                </a:moveTo>
                <a:lnTo>
                  <a:pt x="1584833" y="0"/>
                </a:lnTo>
              </a:path>
            </a:pathLst>
          </a:custGeom>
          <a:ln w="91186">
            <a:solidFill>
              <a:srgbClr val="D7E4BD"/>
            </a:solidFill>
          </a:ln>
        </p:spPr>
        <p:txBody>
          <a:bodyPr wrap="square" lIns="0" tIns="0" rIns="0" bIns="0" rtlCol="0"/>
          <a:lstStyle/>
          <a:p>
            <a:endParaRPr/>
          </a:p>
        </p:txBody>
      </p:sp>
      <p:sp>
        <p:nvSpPr>
          <p:cNvPr id="32" name="object 32"/>
          <p:cNvSpPr/>
          <p:nvPr/>
        </p:nvSpPr>
        <p:spPr>
          <a:xfrm>
            <a:off x="4189750" y="4502820"/>
            <a:ext cx="1584960" cy="0"/>
          </a:xfrm>
          <a:custGeom>
            <a:avLst/>
            <a:gdLst/>
            <a:ahLst/>
            <a:cxnLst/>
            <a:rect l="l" t="t" r="r" b="b"/>
            <a:pathLst>
              <a:path w="1584960">
                <a:moveTo>
                  <a:pt x="0" y="0"/>
                </a:moveTo>
                <a:lnTo>
                  <a:pt x="1584833" y="0"/>
                </a:lnTo>
              </a:path>
            </a:pathLst>
          </a:custGeom>
          <a:ln w="91186">
            <a:solidFill>
              <a:srgbClr val="D7E4BD"/>
            </a:solidFill>
          </a:ln>
        </p:spPr>
        <p:txBody>
          <a:bodyPr wrap="square" lIns="0" tIns="0" rIns="0" bIns="0" rtlCol="0"/>
          <a:lstStyle/>
          <a:p>
            <a:endParaRPr/>
          </a:p>
        </p:txBody>
      </p:sp>
      <p:sp>
        <p:nvSpPr>
          <p:cNvPr id="33" name="object 33"/>
          <p:cNvSpPr/>
          <p:nvPr/>
        </p:nvSpPr>
        <p:spPr>
          <a:xfrm>
            <a:off x="4189750" y="4688595"/>
            <a:ext cx="1584960" cy="0"/>
          </a:xfrm>
          <a:custGeom>
            <a:avLst/>
            <a:gdLst/>
            <a:ahLst/>
            <a:cxnLst/>
            <a:rect l="l" t="t" r="r" b="b"/>
            <a:pathLst>
              <a:path w="1584960">
                <a:moveTo>
                  <a:pt x="0" y="0"/>
                </a:moveTo>
                <a:lnTo>
                  <a:pt x="1584833" y="0"/>
                </a:lnTo>
              </a:path>
            </a:pathLst>
          </a:custGeom>
          <a:ln w="91186">
            <a:solidFill>
              <a:srgbClr val="D7E4BD"/>
            </a:solidFill>
          </a:ln>
        </p:spPr>
        <p:txBody>
          <a:bodyPr wrap="square" lIns="0" tIns="0" rIns="0" bIns="0" rtlCol="0"/>
          <a:lstStyle/>
          <a:p>
            <a:endParaRPr/>
          </a:p>
        </p:txBody>
      </p:sp>
      <p:sp>
        <p:nvSpPr>
          <p:cNvPr id="34" name="object 34"/>
          <p:cNvSpPr/>
          <p:nvPr/>
        </p:nvSpPr>
        <p:spPr>
          <a:xfrm>
            <a:off x="4189750" y="4874384"/>
            <a:ext cx="1584960" cy="0"/>
          </a:xfrm>
          <a:custGeom>
            <a:avLst/>
            <a:gdLst/>
            <a:ahLst/>
            <a:cxnLst/>
            <a:rect l="l" t="t" r="r" b="b"/>
            <a:pathLst>
              <a:path w="1584960">
                <a:moveTo>
                  <a:pt x="0" y="0"/>
                </a:moveTo>
                <a:lnTo>
                  <a:pt x="1584833" y="0"/>
                </a:lnTo>
              </a:path>
            </a:pathLst>
          </a:custGeom>
          <a:ln w="91186">
            <a:solidFill>
              <a:srgbClr val="D7E4BD"/>
            </a:solidFill>
          </a:ln>
        </p:spPr>
        <p:txBody>
          <a:bodyPr wrap="square" lIns="0" tIns="0" rIns="0" bIns="0" rtlCol="0"/>
          <a:lstStyle/>
          <a:p>
            <a:endParaRPr/>
          </a:p>
        </p:txBody>
      </p:sp>
      <p:sp>
        <p:nvSpPr>
          <p:cNvPr id="35" name="object 35"/>
          <p:cNvSpPr/>
          <p:nvPr/>
        </p:nvSpPr>
        <p:spPr>
          <a:xfrm>
            <a:off x="3350305" y="5060160"/>
            <a:ext cx="2424430" cy="0"/>
          </a:xfrm>
          <a:custGeom>
            <a:avLst/>
            <a:gdLst/>
            <a:ahLst/>
            <a:cxnLst/>
            <a:rect l="l" t="t" r="r" b="b"/>
            <a:pathLst>
              <a:path w="2424429">
                <a:moveTo>
                  <a:pt x="0" y="0"/>
                </a:moveTo>
                <a:lnTo>
                  <a:pt x="2424277" y="0"/>
                </a:lnTo>
              </a:path>
            </a:pathLst>
          </a:custGeom>
          <a:ln w="91186">
            <a:solidFill>
              <a:srgbClr val="D7E4BD"/>
            </a:solidFill>
          </a:ln>
        </p:spPr>
        <p:txBody>
          <a:bodyPr wrap="square" lIns="0" tIns="0" rIns="0" bIns="0" rtlCol="0"/>
          <a:lstStyle/>
          <a:p>
            <a:endParaRPr/>
          </a:p>
        </p:txBody>
      </p:sp>
      <p:sp>
        <p:nvSpPr>
          <p:cNvPr id="36" name="object 36"/>
          <p:cNvSpPr/>
          <p:nvPr/>
        </p:nvSpPr>
        <p:spPr>
          <a:xfrm>
            <a:off x="3350305" y="5245948"/>
            <a:ext cx="2424430" cy="0"/>
          </a:xfrm>
          <a:custGeom>
            <a:avLst/>
            <a:gdLst/>
            <a:ahLst/>
            <a:cxnLst/>
            <a:rect l="l" t="t" r="r" b="b"/>
            <a:pathLst>
              <a:path w="2424429">
                <a:moveTo>
                  <a:pt x="0" y="0"/>
                </a:moveTo>
                <a:lnTo>
                  <a:pt x="2424277" y="0"/>
                </a:lnTo>
              </a:path>
            </a:pathLst>
          </a:custGeom>
          <a:ln w="91186">
            <a:solidFill>
              <a:srgbClr val="D7E4BD"/>
            </a:solidFill>
          </a:ln>
        </p:spPr>
        <p:txBody>
          <a:bodyPr wrap="square" lIns="0" tIns="0" rIns="0" bIns="0" rtlCol="0"/>
          <a:lstStyle/>
          <a:p>
            <a:endParaRPr/>
          </a:p>
        </p:txBody>
      </p:sp>
      <p:sp>
        <p:nvSpPr>
          <p:cNvPr id="37" name="object 37"/>
          <p:cNvSpPr txBox="1"/>
          <p:nvPr/>
        </p:nvSpPr>
        <p:spPr>
          <a:xfrm>
            <a:off x="901700" y="738632"/>
            <a:ext cx="3529329" cy="1133644"/>
          </a:xfrm>
          <a:prstGeom prst="rect">
            <a:avLst/>
          </a:prstGeom>
        </p:spPr>
        <p:txBody>
          <a:bodyPr vert="horz" wrap="square" lIns="0" tIns="12700" rIns="0" bIns="0" rtlCol="0">
            <a:spAutoFit/>
          </a:bodyPr>
          <a:lstStyle/>
          <a:p>
            <a:pPr marL="749935">
              <a:lnSpc>
                <a:spcPct val="100000"/>
              </a:lnSpc>
              <a:spcBef>
                <a:spcPts val="100"/>
              </a:spcBef>
              <a:tabLst>
                <a:tab pos="1675130" algn="l"/>
              </a:tabLst>
            </a:pPr>
            <a:r>
              <a:rPr sz="1650" b="1" spc="22" baseline="2525" dirty="0">
                <a:solidFill>
                  <a:srgbClr val="FFFFFF"/>
                </a:solidFill>
                <a:latin typeface="Segoe UI"/>
                <a:cs typeface="Segoe UI"/>
              </a:rPr>
              <a:t>7.68	</a:t>
            </a:r>
            <a:endParaRPr sz="1100" dirty="0">
              <a:latin typeface="Segoe UI"/>
              <a:cs typeface="Segoe UI"/>
            </a:endParaRPr>
          </a:p>
          <a:p>
            <a:pPr>
              <a:lnSpc>
                <a:spcPct val="100000"/>
              </a:lnSpc>
            </a:pPr>
            <a:endParaRPr sz="1500" dirty="0">
              <a:latin typeface="Times New Roman"/>
              <a:cs typeface="Times New Roman"/>
            </a:endParaRPr>
          </a:p>
          <a:p>
            <a:pPr marL="12700">
              <a:lnSpc>
                <a:spcPct val="100000"/>
              </a:lnSpc>
              <a:spcBef>
                <a:spcPts val="900"/>
              </a:spcBef>
            </a:pPr>
            <a:r>
              <a:rPr sz="1600" b="1" spc="15" dirty="0">
                <a:solidFill>
                  <a:srgbClr val="00A650"/>
                </a:solidFill>
                <a:latin typeface="Arial Narrow"/>
                <a:cs typeface="Arial Narrow"/>
              </a:rPr>
              <a:t>ANSWERS/SOLUTIONS</a:t>
            </a:r>
            <a:endParaRPr sz="1600" dirty="0">
              <a:latin typeface="Arial Narrow"/>
              <a:cs typeface="Arial Narrow"/>
            </a:endParaRPr>
          </a:p>
          <a:p>
            <a:pPr marL="12700">
              <a:lnSpc>
                <a:spcPct val="100000"/>
              </a:lnSpc>
              <a:spcBef>
                <a:spcPts val="720"/>
              </a:spcBef>
            </a:pPr>
            <a:r>
              <a:rPr sz="1200" b="1" spc="15" dirty="0">
                <a:solidFill>
                  <a:srgbClr val="00A650"/>
                </a:solidFill>
                <a:latin typeface="Segoe UI"/>
                <a:cs typeface="Segoe UI"/>
              </a:rPr>
              <a:t>Answers </a:t>
            </a:r>
            <a:r>
              <a:rPr sz="1200" b="1" spc="10" dirty="0">
                <a:solidFill>
                  <a:srgbClr val="00A650"/>
                </a:solidFill>
                <a:latin typeface="Segoe UI"/>
                <a:cs typeface="Segoe UI"/>
              </a:rPr>
              <a:t>to the MCQs based</a:t>
            </a:r>
            <a:r>
              <a:rPr sz="1200" b="1" spc="135" dirty="0">
                <a:solidFill>
                  <a:srgbClr val="00A650"/>
                </a:solidFill>
                <a:latin typeface="Segoe UI"/>
                <a:cs typeface="Segoe UI"/>
              </a:rPr>
              <a:t> </a:t>
            </a:r>
            <a:r>
              <a:rPr sz="1200" b="1" spc="15" dirty="0">
                <a:solidFill>
                  <a:srgbClr val="00A650"/>
                </a:solidFill>
                <a:latin typeface="Segoe UI"/>
                <a:cs typeface="Segoe UI"/>
              </a:rPr>
              <a:t>Questions</a:t>
            </a:r>
            <a:endParaRPr sz="1200" dirty="0">
              <a:latin typeface="Segoe UI"/>
              <a:cs typeface="Segoe UI"/>
            </a:endParaRPr>
          </a:p>
        </p:txBody>
      </p:sp>
      <p:graphicFrame>
        <p:nvGraphicFramePr>
          <p:cNvPr id="38" name="object 38"/>
          <p:cNvGraphicFramePr>
            <a:graphicFrameLocks noGrp="1"/>
          </p:cNvGraphicFramePr>
          <p:nvPr/>
        </p:nvGraphicFramePr>
        <p:xfrm>
          <a:off x="925401" y="1886604"/>
          <a:ext cx="5224774" cy="643899"/>
        </p:xfrm>
        <a:graphic>
          <a:graphicData uri="http://schemas.openxmlformats.org/drawingml/2006/table">
            <a:tbl>
              <a:tblPr firstRow="1" bandRow="1">
                <a:tableStyleId>{2D5ABB26-0587-4C30-8999-92F81FD0307C}</a:tableStyleId>
              </a:tblPr>
              <a:tblGrid>
                <a:gridCol w="433070">
                  <a:extLst>
                    <a:ext uri="{9D8B030D-6E8A-4147-A177-3AD203B41FA5}">
                      <a16:colId xmlns:a16="http://schemas.microsoft.com/office/drawing/2014/main" val="20000"/>
                    </a:ext>
                  </a:extLst>
                </a:gridCol>
                <a:gridCol w="425449">
                  <a:extLst>
                    <a:ext uri="{9D8B030D-6E8A-4147-A177-3AD203B41FA5}">
                      <a16:colId xmlns:a16="http://schemas.microsoft.com/office/drawing/2014/main" val="20001"/>
                    </a:ext>
                  </a:extLst>
                </a:gridCol>
                <a:gridCol w="449580">
                  <a:extLst>
                    <a:ext uri="{9D8B030D-6E8A-4147-A177-3AD203B41FA5}">
                      <a16:colId xmlns:a16="http://schemas.microsoft.com/office/drawing/2014/main" val="20002"/>
                    </a:ext>
                  </a:extLst>
                </a:gridCol>
                <a:gridCol w="426719">
                  <a:extLst>
                    <a:ext uri="{9D8B030D-6E8A-4147-A177-3AD203B41FA5}">
                      <a16:colId xmlns:a16="http://schemas.microsoft.com/office/drawing/2014/main" val="20003"/>
                    </a:ext>
                  </a:extLst>
                </a:gridCol>
                <a:gridCol w="448944">
                  <a:extLst>
                    <a:ext uri="{9D8B030D-6E8A-4147-A177-3AD203B41FA5}">
                      <a16:colId xmlns:a16="http://schemas.microsoft.com/office/drawing/2014/main" val="20004"/>
                    </a:ext>
                  </a:extLst>
                </a:gridCol>
                <a:gridCol w="426719">
                  <a:extLst>
                    <a:ext uri="{9D8B030D-6E8A-4147-A177-3AD203B41FA5}">
                      <a16:colId xmlns:a16="http://schemas.microsoft.com/office/drawing/2014/main" val="20005"/>
                    </a:ext>
                  </a:extLst>
                </a:gridCol>
                <a:gridCol w="448944">
                  <a:extLst>
                    <a:ext uri="{9D8B030D-6E8A-4147-A177-3AD203B41FA5}">
                      <a16:colId xmlns:a16="http://schemas.microsoft.com/office/drawing/2014/main" val="20006"/>
                    </a:ext>
                  </a:extLst>
                </a:gridCol>
                <a:gridCol w="426720">
                  <a:extLst>
                    <a:ext uri="{9D8B030D-6E8A-4147-A177-3AD203B41FA5}">
                      <a16:colId xmlns:a16="http://schemas.microsoft.com/office/drawing/2014/main" val="20007"/>
                    </a:ext>
                  </a:extLst>
                </a:gridCol>
                <a:gridCol w="450850">
                  <a:extLst>
                    <a:ext uri="{9D8B030D-6E8A-4147-A177-3AD203B41FA5}">
                      <a16:colId xmlns:a16="http://schemas.microsoft.com/office/drawing/2014/main" val="20008"/>
                    </a:ext>
                  </a:extLst>
                </a:gridCol>
                <a:gridCol w="424179">
                  <a:extLst>
                    <a:ext uri="{9D8B030D-6E8A-4147-A177-3AD203B41FA5}">
                      <a16:colId xmlns:a16="http://schemas.microsoft.com/office/drawing/2014/main" val="20009"/>
                    </a:ext>
                  </a:extLst>
                </a:gridCol>
                <a:gridCol w="450850">
                  <a:extLst>
                    <a:ext uri="{9D8B030D-6E8A-4147-A177-3AD203B41FA5}">
                      <a16:colId xmlns:a16="http://schemas.microsoft.com/office/drawing/2014/main" val="20010"/>
                    </a:ext>
                  </a:extLst>
                </a:gridCol>
                <a:gridCol w="412750">
                  <a:extLst>
                    <a:ext uri="{9D8B030D-6E8A-4147-A177-3AD203B41FA5}">
                      <a16:colId xmlns:a16="http://schemas.microsoft.com/office/drawing/2014/main" val="20011"/>
                    </a:ext>
                  </a:extLst>
                </a:gridCol>
              </a:tblGrid>
              <a:tr h="200810">
                <a:tc>
                  <a:txBody>
                    <a:bodyPr/>
                    <a:lstStyle/>
                    <a:p>
                      <a:pPr marR="635" algn="ctr">
                        <a:lnSpc>
                          <a:spcPts val="1255"/>
                        </a:lnSpc>
                      </a:pPr>
                      <a:r>
                        <a:rPr sz="1100" b="1" spc="20" dirty="0">
                          <a:latin typeface="Arial Narrow"/>
                          <a:cs typeface="Arial Narrow"/>
                        </a:rPr>
                        <a:t>1.</a:t>
                      </a:r>
                      <a:endParaRPr sz="1100">
                        <a:latin typeface="Arial Narrow"/>
                        <a:cs typeface="Arial Narrow"/>
                      </a:endParaRPr>
                    </a:p>
                  </a:txBody>
                  <a:tcPr marL="0" marR="0" marT="0" marB="0">
                    <a:solidFill>
                      <a:srgbClr val="B3C77E"/>
                    </a:solidFill>
                  </a:tcPr>
                </a:tc>
                <a:tc>
                  <a:txBody>
                    <a:bodyPr/>
                    <a:lstStyle/>
                    <a:p>
                      <a:pPr marL="137795">
                        <a:lnSpc>
                          <a:spcPts val="1255"/>
                        </a:lnSpc>
                      </a:pPr>
                      <a:r>
                        <a:rPr sz="1100" spc="10" dirty="0">
                          <a:latin typeface="Arial Narrow"/>
                          <a:cs typeface="Arial Narrow"/>
                        </a:rPr>
                        <a:t>(d)</a:t>
                      </a:r>
                      <a:endParaRPr sz="1100">
                        <a:latin typeface="Arial Narrow"/>
                        <a:cs typeface="Arial Narrow"/>
                      </a:endParaRPr>
                    </a:p>
                  </a:txBody>
                  <a:tcPr marL="0" marR="0" marT="0" marB="0">
                    <a:solidFill>
                      <a:srgbClr val="B3C77E"/>
                    </a:solidFill>
                  </a:tcPr>
                </a:tc>
                <a:tc>
                  <a:txBody>
                    <a:bodyPr/>
                    <a:lstStyle/>
                    <a:p>
                      <a:pPr marL="3175" algn="ctr">
                        <a:lnSpc>
                          <a:spcPts val="1255"/>
                        </a:lnSpc>
                      </a:pPr>
                      <a:r>
                        <a:rPr sz="1100" b="1" spc="20" dirty="0">
                          <a:latin typeface="Arial Narrow"/>
                          <a:cs typeface="Arial Narrow"/>
                        </a:rPr>
                        <a:t>2.</a:t>
                      </a:r>
                      <a:endParaRPr sz="1100">
                        <a:latin typeface="Arial Narrow"/>
                        <a:cs typeface="Arial Narrow"/>
                      </a:endParaRPr>
                    </a:p>
                  </a:txBody>
                  <a:tcPr marL="0" marR="0" marT="0" marB="0">
                    <a:solidFill>
                      <a:srgbClr val="B3C77E"/>
                    </a:solidFill>
                  </a:tcPr>
                </a:tc>
                <a:tc>
                  <a:txBody>
                    <a:bodyPr/>
                    <a:lstStyle/>
                    <a:p>
                      <a:pPr marR="132715" algn="r">
                        <a:lnSpc>
                          <a:spcPts val="1255"/>
                        </a:lnSpc>
                      </a:pPr>
                      <a:r>
                        <a:rPr sz="1100" spc="20" dirty="0">
                          <a:latin typeface="Arial Narrow"/>
                          <a:cs typeface="Arial Narrow"/>
                        </a:rPr>
                        <a:t>(a</a:t>
                      </a:r>
                      <a:r>
                        <a:rPr sz="1100" dirty="0">
                          <a:latin typeface="Arial Narrow"/>
                          <a:cs typeface="Arial Narrow"/>
                        </a:rPr>
                        <a:t>)</a:t>
                      </a:r>
                      <a:endParaRPr sz="1100">
                        <a:latin typeface="Arial Narrow"/>
                        <a:cs typeface="Arial Narrow"/>
                      </a:endParaRPr>
                    </a:p>
                  </a:txBody>
                  <a:tcPr marL="0" marR="0" marT="0" marB="0">
                    <a:solidFill>
                      <a:srgbClr val="B3C77E"/>
                    </a:solidFill>
                  </a:tcPr>
                </a:tc>
                <a:tc>
                  <a:txBody>
                    <a:bodyPr/>
                    <a:lstStyle/>
                    <a:p>
                      <a:pPr marL="1905" algn="ctr">
                        <a:lnSpc>
                          <a:spcPts val="1255"/>
                        </a:lnSpc>
                      </a:pPr>
                      <a:r>
                        <a:rPr sz="1100" b="1" spc="20" dirty="0">
                          <a:latin typeface="Arial Narrow"/>
                          <a:cs typeface="Arial Narrow"/>
                        </a:rPr>
                        <a:t>3.</a:t>
                      </a:r>
                      <a:endParaRPr sz="1100">
                        <a:latin typeface="Arial Narrow"/>
                        <a:cs typeface="Arial Narrow"/>
                      </a:endParaRPr>
                    </a:p>
                  </a:txBody>
                  <a:tcPr marL="0" marR="0" marT="0" marB="0">
                    <a:solidFill>
                      <a:srgbClr val="B3C77E"/>
                    </a:solidFill>
                  </a:tcPr>
                </a:tc>
                <a:tc>
                  <a:txBody>
                    <a:bodyPr/>
                    <a:lstStyle/>
                    <a:p>
                      <a:pPr algn="ctr">
                        <a:lnSpc>
                          <a:spcPts val="1255"/>
                        </a:lnSpc>
                      </a:pPr>
                      <a:r>
                        <a:rPr sz="1100" spc="10" dirty="0">
                          <a:latin typeface="Arial Narrow"/>
                          <a:cs typeface="Arial Narrow"/>
                        </a:rPr>
                        <a:t>(a)</a:t>
                      </a:r>
                      <a:endParaRPr sz="1100">
                        <a:latin typeface="Arial Narrow"/>
                        <a:cs typeface="Arial Narrow"/>
                      </a:endParaRPr>
                    </a:p>
                  </a:txBody>
                  <a:tcPr marL="0" marR="0" marT="0" marB="0">
                    <a:solidFill>
                      <a:srgbClr val="B3C77E"/>
                    </a:solidFill>
                  </a:tcPr>
                </a:tc>
                <a:tc>
                  <a:txBody>
                    <a:bodyPr/>
                    <a:lstStyle/>
                    <a:p>
                      <a:pPr marR="164465" algn="r">
                        <a:lnSpc>
                          <a:spcPts val="1255"/>
                        </a:lnSpc>
                      </a:pPr>
                      <a:r>
                        <a:rPr sz="1100" b="1" spc="20" dirty="0">
                          <a:latin typeface="Arial Narrow"/>
                          <a:cs typeface="Arial Narrow"/>
                        </a:rPr>
                        <a:t>4.</a:t>
                      </a:r>
                      <a:endParaRPr sz="1100">
                        <a:latin typeface="Arial Narrow"/>
                        <a:cs typeface="Arial Narrow"/>
                      </a:endParaRPr>
                    </a:p>
                  </a:txBody>
                  <a:tcPr marL="0" marR="0" marT="0" marB="0">
                    <a:solidFill>
                      <a:srgbClr val="B3C77E"/>
                    </a:solidFill>
                  </a:tcPr>
                </a:tc>
                <a:tc>
                  <a:txBody>
                    <a:bodyPr/>
                    <a:lstStyle/>
                    <a:p>
                      <a:pPr algn="ctr">
                        <a:lnSpc>
                          <a:spcPts val="1255"/>
                        </a:lnSpc>
                      </a:pPr>
                      <a:r>
                        <a:rPr sz="1100" spc="10" dirty="0">
                          <a:latin typeface="Arial Narrow"/>
                          <a:cs typeface="Arial Narrow"/>
                        </a:rPr>
                        <a:t>(a)</a:t>
                      </a:r>
                      <a:endParaRPr sz="1100">
                        <a:latin typeface="Arial Narrow"/>
                        <a:cs typeface="Arial Narrow"/>
                      </a:endParaRPr>
                    </a:p>
                  </a:txBody>
                  <a:tcPr marL="0" marR="0" marT="0" marB="0">
                    <a:solidFill>
                      <a:srgbClr val="B3C77E"/>
                    </a:solidFill>
                  </a:tcPr>
                </a:tc>
                <a:tc>
                  <a:txBody>
                    <a:bodyPr/>
                    <a:lstStyle/>
                    <a:p>
                      <a:pPr marL="174625">
                        <a:lnSpc>
                          <a:spcPts val="1255"/>
                        </a:lnSpc>
                      </a:pPr>
                      <a:r>
                        <a:rPr sz="1100" b="1" spc="20" dirty="0">
                          <a:latin typeface="Arial Narrow"/>
                          <a:cs typeface="Arial Narrow"/>
                        </a:rPr>
                        <a:t>5.</a:t>
                      </a:r>
                      <a:endParaRPr sz="1100">
                        <a:latin typeface="Arial Narrow"/>
                        <a:cs typeface="Arial Narrow"/>
                      </a:endParaRPr>
                    </a:p>
                  </a:txBody>
                  <a:tcPr marL="0" marR="0" marT="0" marB="0">
                    <a:solidFill>
                      <a:srgbClr val="B3C77E"/>
                    </a:solidFill>
                  </a:tcPr>
                </a:tc>
                <a:tc>
                  <a:txBody>
                    <a:bodyPr/>
                    <a:lstStyle/>
                    <a:p>
                      <a:pPr algn="ctr">
                        <a:lnSpc>
                          <a:spcPts val="1255"/>
                        </a:lnSpc>
                      </a:pPr>
                      <a:r>
                        <a:rPr sz="1100" spc="15" dirty="0">
                          <a:latin typeface="Arial Narrow"/>
                          <a:cs typeface="Arial Narrow"/>
                        </a:rPr>
                        <a:t>(c)</a:t>
                      </a:r>
                      <a:endParaRPr sz="1100">
                        <a:latin typeface="Arial Narrow"/>
                        <a:cs typeface="Arial Narrow"/>
                      </a:endParaRPr>
                    </a:p>
                  </a:txBody>
                  <a:tcPr marL="0" marR="0" marT="0" marB="0">
                    <a:solidFill>
                      <a:srgbClr val="B3C77E"/>
                    </a:solidFill>
                  </a:tcPr>
                </a:tc>
                <a:tc>
                  <a:txBody>
                    <a:bodyPr/>
                    <a:lstStyle/>
                    <a:p>
                      <a:pPr marL="3175" algn="ctr">
                        <a:lnSpc>
                          <a:spcPts val="1255"/>
                        </a:lnSpc>
                      </a:pPr>
                      <a:r>
                        <a:rPr sz="1100" b="1" spc="20" dirty="0">
                          <a:latin typeface="Arial Narrow"/>
                          <a:cs typeface="Arial Narrow"/>
                        </a:rPr>
                        <a:t>6.</a:t>
                      </a:r>
                      <a:endParaRPr sz="1100">
                        <a:latin typeface="Arial Narrow"/>
                        <a:cs typeface="Arial Narrow"/>
                      </a:endParaRPr>
                    </a:p>
                  </a:txBody>
                  <a:tcPr marL="0" marR="0" marT="0" marB="0">
                    <a:solidFill>
                      <a:srgbClr val="B3C77E"/>
                    </a:solidFill>
                  </a:tcPr>
                </a:tc>
                <a:tc>
                  <a:txBody>
                    <a:bodyPr/>
                    <a:lstStyle/>
                    <a:p>
                      <a:pPr marR="119380" algn="r">
                        <a:lnSpc>
                          <a:spcPts val="1255"/>
                        </a:lnSpc>
                      </a:pPr>
                      <a:r>
                        <a:rPr sz="1100" spc="20" dirty="0">
                          <a:latin typeface="Arial Narrow"/>
                          <a:cs typeface="Arial Narrow"/>
                        </a:rPr>
                        <a:t>(a</a:t>
                      </a:r>
                      <a:r>
                        <a:rPr sz="1100" dirty="0">
                          <a:latin typeface="Arial Narrow"/>
                          <a:cs typeface="Arial Narrow"/>
                        </a:rPr>
                        <a:t>)</a:t>
                      </a:r>
                      <a:endParaRPr sz="1100">
                        <a:latin typeface="Arial Narrow"/>
                        <a:cs typeface="Arial Narrow"/>
                      </a:endParaRPr>
                    </a:p>
                  </a:txBody>
                  <a:tcPr marL="0" marR="0" marT="0" marB="0">
                    <a:solidFill>
                      <a:srgbClr val="B3C77E"/>
                    </a:solidFill>
                  </a:tcPr>
                </a:tc>
                <a:extLst>
                  <a:ext uri="{0D108BD9-81ED-4DB2-BD59-A6C34878D82A}">
                    <a16:rowId xmlns:a16="http://schemas.microsoft.com/office/drawing/2014/main" val="10000"/>
                  </a:ext>
                </a:extLst>
              </a:tr>
              <a:tr h="241508">
                <a:tc>
                  <a:txBody>
                    <a:bodyPr/>
                    <a:lstStyle/>
                    <a:p>
                      <a:pPr marR="1905" algn="ctr">
                        <a:lnSpc>
                          <a:spcPct val="100000"/>
                        </a:lnSpc>
                        <a:spcBef>
                          <a:spcPts val="245"/>
                        </a:spcBef>
                      </a:pPr>
                      <a:r>
                        <a:rPr sz="1100" b="1" spc="20" dirty="0">
                          <a:latin typeface="Arial Narrow"/>
                          <a:cs typeface="Arial Narrow"/>
                        </a:rPr>
                        <a:t>7.</a:t>
                      </a:r>
                      <a:endParaRPr sz="1100">
                        <a:latin typeface="Arial Narrow"/>
                        <a:cs typeface="Arial Narrow"/>
                      </a:endParaRPr>
                    </a:p>
                  </a:txBody>
                  <a:tcPr marL="0" marR="0" marT="31115" marB="0">
                    <a:solidFill>
                      <a:srgbClr val="B3C77E"/>
                    </a:solidFill>
                  </a:tcPr>
                </a:tc>
                <a:tc>
                  <a:txBody>
                    <a:bodyPr/>
                    <a:lstStyle/>
                    <a:p>
                      <a:pPr marL="137160">
                        <a:lnSpc>
                          <a:spcPct val="100000"/>
                        </a:lnSpc>
                        <a:spcBef>
                          <a:spcPts val="245"/>
                        </a:spcBef>
                      </a:pPr>
                      <a:r>
                        <a:rPr sz="1100" spc="10" dirty="0">
                          <a:latin typeface="Arial Narrow"/>
                          <a:cs typeface="Arial Narrow"/>
                        </a:rPr>
                        <a:t>(a)</a:t>
                      </a:r>
                      <a:endParaRPr sz="1100">
                        <a:latin typeface="Arial Narrow"/>
                        <a:cs typeface="Arial Narrow"/>
                      </a:endParaRPr>
                    </a:p>
                  </a:txBody>
                  <a:tcPr marL="0" marR="0" marT="31115" marB="0">
                    <a:solidFill>
                      <a:srgbClr val="B3C77E"/>
                    </a:solidFill>
                  </a:tcPr>
                </a:tc>
                <a:tc>
                  <a:txBody>
                    <a:bodyPr/>
                    <a:lstStyle/>
                    <a:p>
                      <a:pPr marL="1905" algn="ctr">
                        <a:lnSpc>
                          <a:spcPct val="100000"/>
                        </a:lnSpc>
                        <a:spcBef>
                          <a:spcPts val="245"/>
                        </a:spcBef>
                      </a:pPr>
                      <a:r>
                        <a:rPr sz="1100" b="1" spc="20" dirty="0">
                          <a:latin typeface="Arial Narrow"/>
                          <a:cs typeface="Arial Narrow"/>
                        </a:rPr>
                        <a:t>8.</a:t>
                      </a:r>
                      <a:endParaRPr sz="1100">
                        <a:latin typeface="Arial Narrow"/>
                        <a:cs typeface="Arial Narrow"/>
                      </a:endParaRPr>
                    </a:p>
                  </a:txBody>
                  <a:tcPr marL="0" marR="0" marT="31115" marB="0">
                    <a:solidFill>
                      <a:srgbClr val="B3C77E"/>
                    </a:solidFill>
                  </a:tcPr>
                </a:tc>
                <a:tc>
                  <a:txBody>
                    <a:bodyPr/>
                    <a:lstStyle/>
                    <a:p>
                      <a:pPr marR="133350" algn="r">
                        <a:lnSpc>
                          <a:spcPct val="100000"/>
                        </a:lnSpc>
                        <a:spcBef>
                          <a:spcPts val="245"/>
                        </a:spcBef>
                      </a:pPr>
                      <a:r>
                        <a:rPr sz="1100" spc="20" dirty="0">
                          <a:latin typeface="Arial Narrow"/>
                          <a:cs typeface="Arial Narrow"/>
                        </a:rPr>
                        <a:t>(b</a:t>
                      </a:r>
                      <a:r>
                        <a:rPr sz="1100" dirty="0">
                          <a:latin typeface="Arial Narrow"/>
                          <a:cs typeface="Arial Narrow"/>
                        </a:rPr>
                        <a:t>)</a:t>
                      </a:r>
                      <a:endParaRPr sz="1100">
                        <a:latin typeface="Arial Narrow"/>
                        <a:cs typeface="Arial Narrow"/>
                      </a:endParaRPr>
                    </a:p>
                  </a:txBody>
                  <a:tcPr marL="0" marR="0" marT="31115" marB="0">
                    <a:solidFill>
                      <a:srgbClr val="B3C77E"/>
                    </a:solidFill>
                  </a:tcPr>
                </a:tc>
                <a:tc>
                  <a:txBody>
                    <a:bodyPr/>
                    <a:lstStyle/>
                    <a:p>
                      <a:pPr marL="635" algn="ctr">
                        <a:lnSpc>
                          <a:spcPct val="100000"/>
                        </a:lnSpc>
                        <a:spcBef>
                          <a:spcPts val="245"/>
                        </a:spcBef>
                      </a:pPr>
                      <a:r>
                        <a:rPr sz="1100" b="1" spc="20" dirty="0">
                          <a:latin typeface="Arial Narrow"/>
                          <a:cs typeface="Arial Narrow"/>
                        </a:rPr>
                        <a:t>9.</a:t>
                      </a:r>
                      <a:endParaRPr sz="1100">
                        <a:latin typeface="Arial Narrow"/>
                        <a:cs typeface="Arial Narrow"/>
                      </a:endParaRPr>
                    </a:p>
                  </a:txBody>
                  <a:tcPr marL="0" marR="0" marT="31115" marB="0">
                    <a:solidFill>
                      <a:srgbClr val="B3C77E"/>
                    </a:solidFill>
                  </a:tcPr>
                </a:tc>
                <a:tc>
                  <a:txBody>
                    <a:bodyPr/>
                    <a:lstStyle/>
                    <a:p>
                      <a:pPr algn="ctr">
                        <a:lnSpc>
                          <a:spcPct val="100000"/>
                        </a:lnSpc>
                        <a:spcBef>
                          <a:spcPts val="245"/>
                        </a:spcBef>
                      </a:pPr>
                      <a:r>
                        <a:rPr sz="1100" spc="10" dirty="0">
                          <a:latin typeface="Arial Narrow"/>
                          <a:cs typeface="Arial Narrow"/>
                        </a:rPr>
                        <a:t>(a)</a:t>
                      </a:r>
                      <a:endParaRPr sz="1100">
                        <a:latin typeface="Arial Narrow"/>
                        <a:cs typeface="Arial Narrow"/>
                      </a:endParaRPr>
                    </a:p>
                  </a:txBody>
                  <a:tcPr marL="0" marR="0" marT="31115" marB="0">
                    <a:solidFill>
                      <a:srgbClr val="B3C77E"/>
                    </a:solidFill>
                  </a:tcPr>
                </a:tc>
                <a:tc>
                  <a:txBody>
                    <a:bodyPr/>
                    <a:lstStyle/>
                    <a:p>
                      <a:pPr marR="131445" algn="r">
                        <a:lnSpc>
                          <a:spcPct val="100000"/>
                        </a:lnSpc>
                        <a:spcBef>
                          <a:spcPts val="245"/>
                        </a:spcBef>
                      </a:pPr>
                      <a:r>
                        <a:rPr sz="1100" b="1" spc="20" dirty="0">
                          <a:latin typeface="Arial Narrow"/>
                          <a:cs typeface="Arial Narrow"/>
                        </a:rPr>
                        <a:t>10.</a:t>
                      </a:r>
                      <a:endParaRPr sz="1100">
                        <a:latin typeface="Arial Narrow"/>
                        <a:cs typeface="Arial Narrow"/>
                      </a:endParaRPr>
                    </a:p>
                  </a:txBody>
                  <a:tcPr marL="0" marR="0" marT="31115" marB="0">
                    <a:solidFill>
                      <a:srgbClr val="B3C77E"/>
                    </a:solidFill>
                  </a:tcPr>
                </a:tc>
                <a:tc>
                  <a:txBody>
                    <a:bodyPr/>
                    <a:lstStyle/>
                    <a:p>
                      <a:pPr algn="ctr">
                        <a:lnSpc>
                          <a:spcPct val="100000"/>
                        </a:lnSpc>
                        <a:spcBef>
                          <a:spcPts val="245"/>
                        </a:spcBef>
                      </a:pPr>
                      <a:r>
                        <a:rPr sz="1100" spc="10" dirty="0">
                          <a:latin typeface="Arial Narrow"/>
                          <a:cs typeface="Arial Narrow"/>
                        </a:rPr>
                        <a:t>(b)</a:t>
                      </a:r>
                      <a:endParaRPr sz="1100">
                        <a:latin typeface="Arial Narrow"/>
                        <a:cs typeface="Arial Narrow"/>
                      </a:endParaRPr>
                    </a:p>
                  </a:txBody>
                  <a:tcPr marL="0" marR="0" marT="31115" marB="0">
                    <a:solidFill>
                      <a:srgbClr val="B3C77E"/>
                    </a:solidFill>
                  </a:tcPr>
                </a:tc>
                <a:tc>
                  <a:txBody>
                    <a:bodyPr/>
                    <a:lstStyle/>
                    <a:p>
                      <a:pPr marL="140335">
                        <a:lnSpc>
                          <a:spcPct val="100000"/>
                        </a:lnSpc>
                        <a:spcBef>
                          <a:spcPts val="245"/>
                        </a:spcBef>
                      </a:pPr>
                      <a:r>
                        <a:rPr sz="1100" b="1" spc="20" dirty="0">
                          <a:latin typeface="Arial Narrow"/>
                          <a:cs typeface="Arial Narrow"/>
                        </a:rPr>
                        <a:t>11.</a:t>
                      </a:r>
                      <a:endParaRPr sz="1100">
                        <a:latin typeface="Arial Narrow"/>
                        <a:cs typeface="Arial Narrow"/>
                      </a:endParaRPr>
                    </a:p>
                  </a:txBody>
                  <a:tcPr marL="0" marR="0" marT="31115" marB="0">
                    <a:solidFill>
                      <a:srgbClr val="B3C77E"/>
                    </a:solidFill>
                  </a:tcPr>
                </a:tc>
                <a:tc>
                  <a:txBody>
                    <a:bodyPr/>
                    <a:lstStyle/>
                    <a:p>
                      <a:pPr algn="ctr">
                        <a:lnSpc>
                          <a:spcPct val="100000"/>
                        </a:lnSpc>
                        <a:spcBef>
                          <a:spcPts val="245"/>
                        </a:spcBef>
                      </a:pPr>
                      <a:r>
                        <a:rPr sz="1100" spc="15" dirty="0">
                          <a:latin typeface="Arial Narrow"/>
                          <a:cs typeface="Arial Narrow"/>
                        </a:rPr>
                        <a:t>(c)</a:t>
                      </a:r>
                      <a:endParaRPr sz="1100">
                        <a:latin typeface="Arial Narrow"/>
                        <a:cs typeface="Arial Narrow"/>
                      </a:endParaRPr>
                    </a:p>
                  </a:txBody>
                  <a:tcPr marL="0" marR="0" marT="31115" marB="0">
                    <a:solidFill>
                      <a:srgbClr val="B3C77E"/>
                    </a:solidFill>
                  </a:tcPr>
                </a:tc>
                <a:tc>
                  <a:txBody>
                    <a:bodyPr/>
                    <a:lstStyle/>
                    <a:p>
                      <a:pPr marL="2540" algn="ctr">
                        <a:lnSpc>
                          <a:spcPct val="100000"/>
                        </a:lnSpc>
                        <a:spcBef>
                          <a:spcPts val="245"/>
                        </a:spcBef>
                      </a:pPr>
                      <a:r>
                        <a:rPr sz="1100" b="1" spc="20" dirty="0">
                          <a:latin typeface="Arial Narrow"/>
                          <a:cs typeface="Arial Narrow"/>
                        </a:rPr>
                        <a:t>12.</a:t>
                      </a:r>
                      <a:endParaRPr sz="1100">
                        <a:latin typeface="Arial Narrow"/>
                        <a:cs typeface="Arial Narrow"/>
                      </a:endParaRPr>
                    </a:p>
                  </a:txBody>
                  <a:tcPr marL="0" marR="0" marT="31115" marB="0">
                    <a:solidFill>
                      <a:srgbClr val="B3C77E"/>
                    </a:solidFill>
                  </a:tcPr>
                </a:tc>
                <a:tc>
                  <a:txBody>
                    <a:bodyPr/>
                    <a:lstStyle/>
                    <a:p>
                      <a:pPr marR="119380" algn="r">
                        <a:lnSpc>
                          <a:spcPct val="100000"/>
                        </a:lnSpc>
                        <a:spcBef>
                          <a:spcPts val="245"/>
                        </a:spcBef>
                      </a:pPr>
                      <a:r>
                        <a:rPr sz="1100" spc="20" dirty="0">
                          <a:latin typeface="Arial Narrow"/>
                          <a:cs typeface="Arial Narrow"/>
                        </a:rPr>
                        <a:t>(d</a:t>
                      </a:r>
                      <a:r>
                        <a:rPr sz="1100" dirty="0">
                          <a:latin typeface="Arial Narrow"/>
                          <a:cs typeface="Arial Narrow"/>
                        </a:rPr>
                        <a:t>)</a:t>
                      </a:r>
                      <a:endParaRPr sz="1100">
                        <a:latin typeface="Arial Narrow"/>
                        <a:cs typeface="Arial Narrow"/>
                      </a:endParaRPr>
                    </a:p>
                  </a:txBody>
                  <a:tcPr marL="0" marR="0" marT="31115" marB="0">
                    <a:solidFill>
                      <a:srgbClr val="B3C77E"/>
                    </a:solidFill>
                  </a:tcPr>
                </a:tc>
                <a:extLst>
                  <a:ext uri="{0D108BD9-81ED-4DB2-BD59-A6C34878D82A}">
                    <a16:rowId xmlns:a16="http://schemas.microsoft.com/office/drawing/2014/main" val="10001"/>
                  </a:ext>
                </a:extLst>
              </a:tr>
              <a:tr h="201581">
                <a:tc>
                  <a:txBody>
                    <a:bodyPr/>
                    <a:lstStyle/>
                    <a:p>
                      <a:pPr marR="2540" algn="ctr">
                        <a:lnSpc>
                          <a:spcPts val="1235"/>
                        </a:lnSpc>
                        <a:spcBef>
                          <a:spcPts val="250"/>
                        </a:spcBef>
                      </a:pPr>
                      <a:r>
                        <a:rPr sz="1100" b="1" spc="20" dirty="0">
                          <a:latin typeface="Arial Narrow"/>
                          <a:cs typeface="Arial Narrow"/>
                        </a:rPr>
                        <a:t>13.</a:t>
                      </a:r>
                      <a:endParaRPr sz="1100">
                        <a:latin typeface="Arial Narrow"/>
                        <a:cs typeface="Arial Narrow"/>
                      </a:endParaRPr>
                    </a:p>
                  </a:txBody>
                  <a:tcPr marL="0" marR="0" marT="31750" marB="0">
                    <a:solidFill>
                      <a:srgbClr val="B3C77E"/>
                    </a:solidFill>
                  </a:tcPr>
                </a:tc>
                <a:tc>
                  <a:txBody>
                    <a:bodyPr/>
                    <a:lstStyle/>
                    <a:p>
                      <a:pPr marL="137160">
                        <a:lnSpc>
                          <a:spcPts val="1235"/>
                        </a:lnSpc>
                        <a:spcBef>
                          <a:spcPts val="250"/>
                        </a:spcBef>
                      </a:pPr>
                      <a:r>
                        <a:rPr sz="1100" spc="10" dirty="0">
                          <a:latin typeface="Arial Narrow"/>
                          <a:cs typeface="Arial Narrow"/>
                        </a:rPr>
                        <a:t>(a)</a:t>
                      </a:r>
                      <a:endParaRPr sz="1100">
                        <a:latin typeface="Arial Narrow"/>
                        <a:cs typeface="Arial Narrow"/>
                      </a:endParaRPr>
                    </a:p>
                  </a:txBody>
                  <a:tcPr marL="0" marR="0" marT="31750" marB="0">
                    <a:solidFill>
                      <a:srgbClr val="B3C77E"/>
                    </a:solidFill>
                  </a:tcPr>
                </a:tc>
                <a:tc>
                  <a:txBody>
                    <a:bodyPr/>
                    <a:lstStyle/>
                    <a:p>
                      <a:pPr marL="1270" algn="ctr">
                        <a:lnSpc>
                          <a:spcPts val="1235"/>
                        </a:lnSpc>
                        <a:spcBef>
                          <a:spcPts val="250"/>
                        </a:spcBef>
                      </a:pPr>
                      <a:r>
                        <a:rPr sz="1100" b="1" spc="20" dirty="0">
                          <a:latin typeface="Arial Narrow"/>
                          <a:cs typeface="Arial Narrow"/>
                        </a:rPr>
                        <a:t>14.</a:t>
                      </a:r>
                      <a:endParaRPr sz="1100">
                        <a:latin typeface="Arial Narrow"/>
                        <a:cs typeface="Arial Narrow"/>
                      </a:endParaRPr>
                    </a:p>
                  </a:txBody>
                  <a:tcPr marL="0" marR="0" marT="31750" marB="0">
                    <a:solidFill>
                      <a:srgbClr val="B3C77E"/>
                    </a:solidFill>
                  </a:tcPr>
                </a:tc>
                <a:tc>
                  <a:txBody>
                    <a:bodyPr/>
                    <a:lstStyle/>
                    <a:p>
                      <a:pPr marR="133350" algn="r">
                        <a:lnSpc>
                          <a:spcPts val="1235"/>
                        </a:lnSpc>
                        <a:spcBef>
                          <a:spcPts val="250"/>
                        </a:spcBef>
                      </a:pPr>
                      <a:r>
                        <a:rPr sz="1100" spc="20" dirty="0">
                          <a:latin typeface="Arial Narrow"/>
                          <a:cs typeface="Arial Narrow"/>
                        </a:rPr>
                        <a:t>(a</a:t>
                      </a:r>
                      <a:r>
                        <a:rPr sz="1100" dirty="0">
                          <a:latin typeface="Arial Narrow"/>
                          <a:cs typeface="Arial Narrow"/>
                        </a:rPr>
                        <a:t>)</a:t>
                      </a:r>
                      <a:endParaRPr sz="1100">
                        <a:latin typeface="Arial Narrow"/>
                        <a:cs typeface="Arial Narrow"/>
                      </a:endParaRPr>
                    </a:p>
                  </a:txBody>
                  <a:tcPr marL="0" marR="0" marT="31750" marB="0">
                    <a:solidFill>
                      <a:srgbClr val="B3C77E"/>
                    </a:solidFill>
                  </a:tcPr>
                </a:tc>
                <a:tc>
                  <a:txBody>
                    <a:bodyPr/>
                    <a:lstStyle/>
                    <a:p>
                      <a:pPr marL="635" algn="ctr">
                        <a:lnSpc>
                          <a:spcPts val="1235"/>
                        </a:lnSpc>
                        <a:spcBef>
                          <a:spcPts val="250"/>
                        </a:spcBef>
                      </a:pPr>
                      <a:r>
                        <a:rPr sz="1100" b="1" spc="20" dirty="0">
                          <a:latin typeface="Arial Narrow"/>
                          <a:cs typeface="Arial Narrow"/>
                        </a:rPr>
                        <a:t>15.</a:t>
                      </a:r>
                      <a:endParaRPr sz="1100">
                        <a:latin typeface="Arial Narrow"/>
                        <a:cs typeface="Arial Narrow"/>
                      </a:endParaRPr>
                    </a:p>
                  </a:txBody>
                  <a:tcPr marL="0" marR="0" marT="31750" marB="0">
                    <a:solidFill>
                      <a:srgbClr val="B3C77E"/>
                    </a:solidFill>
                  </a:tcPr>
                </a:tc>
                <a:tc>
                  <a:txBody>
                    <a:bodyPr/>
                    <a:lstStyle/>
                    <a:p>
                      <a:pPr algn="ctr">
                        <a:lnSpc>
                          <a:spcPts val="1235"/>
                        </a:lnSpc>
                        <a:spcBef>
                          <a:spcPts val="250"/>
                        </a:spcBef>
                      </a:pPr>
                      <a:r>
                        <a:rPr sz="1100" spc="15" dirty="0">
                          <a:latin typeface="Arial Narrow"/>
                          <a:cs typeface="Arial Narrow"/>
                        </a:rPr>
                        <a:t>(c)</a:t>
                      </a:r>
                      <a:endParaRPr sz="1100">
                        <a:latin typeface="Arial Narrow"/>
                        <a:cs typeface="Arial Narrow"/>
                      </a:endParaRPr>
                    </a:p>
                  </a:txBody>
                  <a:tcPr marL="0" marR="0" marT="31750" marB="0">
                    <a:solidFill>
                      <a:srgbClr val="B3C77E"/>
                    </a:solidFill>
                  </a:tcPr>
                </a:tc>
                <a:tc>
                  <a:txBody>
                    <a:bodyPr/>
                    <a:lstStyle/>
                    <a:p>
                      <a:pPr>
                        <a:lnSpc>
                          <a:spcPct val="100000"/>
                        </a:lnSpc>
                      </a:pPr>
                      <a:endParaRPr sz="1100">
                        <a:latin typeface="Times New Roman"/>
                        <a:cs typeface="Times New Roman"/>
                      </a:endParaRPr>
                    </a:p>
                  </a:txBody>
                  <a:tcPr marL="0" marR="0" marT="0" marB="0">
                    <a:solidFill>
                      <a:srgbClr val="B3C77E"/>
                    </a:solidFill>
                  </a:tcPr>
                </a:tc>
                <a:tc>
                  <a:txBody>
                    <a:bodyPr/>
                    <a:lstStyle/>
                    <a:p>
                      <a:pPr>
                        <a:lnSpc>
                          <a:spcPct val="100000"/>
                        </a:lnSpc>
                      </a:pPr>
                      <a:endParaRPr sz="1100">
                        <a:latin typeface="Times New Roman"/>
                        <a:cs typeface="Times New Roman"/>
                      </a:endParaRPr>
                    </a:p>
                  </a:txBody>
                  <a:tcPr marL="0" marR="0" marT="0" marB="0">
                    <a:solidFill>
                      <a:srgbClr val="B3C77E"/>
                    </a:solidFill>
                  </a:tcPr>
                </a:tc>
                <a:tc>
                  <a:txBody>
                    <a:bodyPr/>
                    <a:lstStyle/>
                    <a:p>
                      <a:pPr>
                        <a:lnSpc>
                          <a:spcPct val="100000"/>
                        </a:lnSpc>
                      </a:pPr>
                      <a:endParaRPr sz="1100">
                        <a:latin typeface="Times New Roman"/>
                        <a:cs typeface="Times New Roman"/>
                      </a:endParaRPr>
                    </a:p>
                  </a:txBody>
                  <a:tcPr marL="0" marR="0" marT="0" marB="0">
                    <a:solidFill>
                      <a:srgbClr val="B3C77E"/>
                    </a:solidFill>
                  </a:tcPr>
                </a:tc>
                <a:tc>
                  <a:txBody>
                    <a:bodyPr/>
                    <a:lstStyle/>
                    <a:p>
                      <a:pPr>
                        <a:lnSpc>
                          <a:spcPct val="100000"/>
                        </a:lnSpc>
                      </a:pPr>
                      <a:endParaRPr sz="1100">
                        <a:latin typeface="Times New Roman"/>
                        <a:cs typeface="Times New Roman"/>
                      </a:endParaRPr>
                    </a:p>
                  </a:txBody>
                  <a:tcPr marL="0" marR="0" marT="0" marB="0">
                    <a:solidFill>
                      <a:srgbClr val="B3C77E"/>
                    </a:solidFill>
                  </a:tcPr>
                </a:tc>
                <a:tc>
                  <a:txBody>
                    <a:bodyPr/>
                    <a:lstStyle/>
                    <a:p>
                      <a:pPr>
                        <a:lnSpc>
                          <a:spcPct val="100000"/>
                        </a:lnSpc>
                      </a:pPr>
                      <a:endParaRPr sz="1100">
                        <a:latin typeface="Times New Roman"/>
                        <a:cs typeface="Times New Roman"/>
                      </a:endParaRPr>
                    </a:p>
                  </a:txBody>
                  <a:tcPr marL="0" marR="0" marT="0" marB="0">
                    <a:solidFill>
                      <a:srgbClr val="B3C77E"/>
                    </a:solidFill>
                  </a:tcPr>
                </a:tc>
                <a:tc>
                  <a:txBody>
                    <a:bodyPr/>
                    <a:lstStyle/>
                    <a:p>
                      <a:pPr>
                        <a:lnSpc>
                          <a:spcPct val="100000"/>
                        </a:lnSpc>
                      </a:pPr>
                      <a:endParaRPr sz="1100">
                        <a:latin typeface="Times New Roman"/>
                        <a:cs typeface="Times New Roman"/>
                      </a:endParaRPr>
                    </a:p>
                  </a:txBody>
                  <a:tcPr marL="0" marR="0" marT="0" marB="0">
                    <a:solidFill>
                      <a:srgbClr val="B3C77E"/>
                    </a:solidFill>
                  </a:tcPr>
                </a:tc>
                <a:extLst>
                  <a:ext uri="{0D108BD9-81ED-4DB2-BD59-A6C34878D82A}">
                    <a16:rowId xmlns:a16="http://schemas.microsoft.com/office/drawing/2014/main" val="10002"/>
                  </a:ext>
                </a:extLst>
              </a:tr>
            </a:tbl>
          </a:graphicData>
        </a:graphic>
      </p:graphicFrame>
      <p:sp>
        <p:nvSpPr>
          <p:cNvPr id="39" name="object 39"/>
          <p:cNvSpPr txBox="1"/>
          <p:nvPr/>
        </p:nvSpPr>
        <p:spPr>
          <a:xfrm>
            <a:off x="901700" y="2552656"/>
            <a:ext cx="2781300" cy="1858010"/>
          </a:xfrm>
          <a:prstGeom prst="rect">
            <a:avLst/>
          </a:prstGeom>
        </p:spPr>
        <p:txBody>
          <a:bodyPr vert="horz" wrap="square" lIns="0" tIns="102235" rIns="0" bIns="0" rtlCol="0">
            <a:spAutoFit/>
          </a:bodyPr>
          <a:lstStyle/>
          <a:p>
            <a:pPr marL="12700">
              <a:lnSpc>
                <a:spcPct val="100000"/>
              </a:lnSpc>
              <a:spcBef>
                <a:spcPts val="805"/>
              </a:spcBef>
            </a:pPr>
            <a:r>
              <a:rPr sz="1200" b="1" spc="15" dirty="0">
                <a:solidFill>
                  <a:srgbClr val="00A650"/>
                </a:solidFill>
                <a:latin typeface="Segoe UI"/>
                <a:cs typeface="Segoe UI"/>
              </a:rPr>
              <a:t>Answers </a:t>
            </a:r>
            <a:r>
              <a:rPr sz="1200" b="1" spc="10" dirty="0">
                <a:solidFill>
                  <a:srgbClr val="00A650"/>
                </a:solidFill>
                <a:latin typeface="Segoe UI"/>
                <a:cs typeface="Segoe UI"/>
              </a:rPr>
              <a:t>to the </a:t>
            </a:r>
            <a:r>
              <a:rPr sz="1200" b="1" spc="15" dirty="0">
                <a:solidFill>
                  <a:srgbClr val="00A650"/>
                </a:solidFill>
                <a:latin typeface="Segoe UI"/>
                <a:cs typeface="Segoe UI"/>
              </a:rPr>
              <a:t>Theoretical</a:t>
            </a:r>
            <a:r>
              <a:rPr sz="1200" b="1" spc="55" dirty="0">
                <a:solidFill>
                  <a:srgbClr val="00A650"/>
                </a:solidFill>
                <a:latin typeface="Segoe UI"/>
                <a:cs typeface="Segoe UI"/>
              </a:rPr>
              <a:t> </a:t>
            </a:r>
            <a:r>
              <a:rPr sz="1200" b="1" spc="15" dirty="0">
                <a:solidFill>
                  <a:srgbClr val="00A650"/>
                </a:solidFill>
                <a:latin typeface="Segoe UI"/>
                <a:cs typeface="Segoe UI"/>
              </a:rPr>
              <a:t>Questions</a:t>
            </a:r>
            <a:endParaRPr sz="1200">
              <a:latin typeface="Segoe UI"/>
              <a:cs typeface="Segoe UI"/>
            </a:endParaRPr>
          </a:p>
          <a:p>
            <a:pPr marL="378460" indent="-366395">
              <a:lnSpc>
                <a:spcPct val="100000"/>
              </a:lnSpc>
              <a:spcBef>
                <a:spcPts val="650"/>
              </a:spcBef>
              <a:buAutoNum type="arabicPeriod"/>
              <a:tabLst>
                <a:tab pos="377825" algn="l"/>
                <a:tab pos="379095" algn="l"/>
              </a:tabLst>
            </a:pPr>
            <a:r>
              <a:rPr sz="1100" dirty="0">
                <a:latin typeface="Segoe UI"/>
                <a:cs typeface="Segoe UI"/>
              </a:rPr>
              <a:t>Please </a:t>
            </a:r>
            <a:r>
              <a:rPr sz="1100" spc="-5" dirty="0">
                <a:latin typeface="Segoe UI"/>
                <a:cs typeface="Segoe UI"/>
              </a:rPr>
              <a:t>refer paragraph</a:t>
            </a:r>
            <a:r>
              <a:rPr sz="1100" spc="-30" dirty="0">
                <a:latin typeface="Segoe UI"/>
                <a:cs typeface="Segoe UI"/>
              </a:rPr>
              <a:t> </a:t>
            </a:r>
            <a:r>
              <a:rPr sz="1100" spc="-5" dirty="0">
                <a:latin typeface="Segoe UI"/>
                <a:cs typeface="Segoe UI"/>
              </a:rPr>
              <a:t>7.7</a:t>
            </a:r>
            <a:endParaRPr sz="1100">
              <a:latin typeface="Segoe UI"/>
              <a:cs typeface="Segoe UI"/>
            </a:endParaRPr>
          </a:p>
          <a:p>
            <a:pPr marL="378460" indent="-366395">
              <a:lnSpc>
                <a:spcPct val="100000"/>
              </a:lnSpc>
              <a:spcBef>
                <a:spcPts val="745"/>
              </a:spcBef>
              <a:buAutoNum type="arabicPeriod"/>
              <a:tabLst>
                <a:tab pos="378460" algn="l"/>
                <a:tab pos="379095" algn="l"/>
              </a:tabLst>
            </a:pPr>
            <a:r>
              <a:rPr sz="1100" dirty="0">
                <a:latin typeface="Segoe UI"/>
                <a:cs typeface="Segoe UI"/>
              </a:rPr>
              <a:t>Please </a:t>
            </a:r>
            <a:r>
              <a:rPr sz="1100" spc="-5" dirty="0">
                <a:latin typeface="Segoe UI"/>
                <a:cs typeface="Segoe UI"/>
              </a:rPr>
              <a:t>refer paragraph</a:t>
            </a:r>
            <a:r>
              <a:rPr sz="1100" spc="-25" dirty="0">
                <a:latin typeface="Segoe UI"/>
                <a:cs typeface="Segoe UI"/>
              </a:rPr>
              <a:t> </a:t>
            </a:r>
            <a:r>
              <a:rPr sz="1100" spc="-5" dirty="0">
                <a:latin typeface="Segoe UI"/>
                <a:cs typeface="Segoe UI"/>
              </a:rPr>
              <a:t>7.9.1</a:t>
            </a:r>
            <a:endParaRPr sz="1100">
              <a:latin typeface="Segoe UI"/>
              <a:cs typeface="Segoe UI"/>
            </a:endParaRPr>
          </a:p>
          <a:p>
            <a:pPr marL="378460" indent="-366395">
              <a:lnSpc>
                <a:spcPct val="100000"/>
              </a:lnSpc>
              <a:spcBef>
                <a:spcPts val="745"/>
              </a:spcBef>
              <a:buAutoNum type="arabicPeriod"/>
              <a:tabLst>
                <a:tab pos="378460" algn="l"/>
                <a:tab pos="379095" algn="l"/>
              </a:tabLst>
            </a:pPr>
            <a:r>
              <a:rPr sz="1100" dirty="0">
                <a:latin typeface="Segoe UI"/>
                <a:cs typeface="Segoe UI"/>
              </a:rPr>
              <a:t>Please </a:t>
            </a:r>
            <a:r>
              <a:rPr sz="1100" spc="-5" dirty="0">
                <a:latin typeface="Segoe UI"/>
                <a:cs typeface="Segoe UI"/>
              </a:rPr>
              <a:t>refer paragraph</a:t>
            </a:r>
            <a:r>
              <a:rPr sz="1100" spc="-65" dirty="0">
                <a:latin typeface="Segoe UI"/>
                <a:cs typeface="Segoe UI"/>
              </a:rPr>
              <a:t> </a:t>
            </a:r>
            <a:r>
              <a:rPr sz="1100" spc="-5" dirty="0">
                <a:latin typeface="Segoe UI"/>
                <a:cs typeface="Segoe UI"/>
              </a:rPr>
              <a:t>7.3</a:t>
            </a:r>
            <a:endParaRPr sz="1100">
              <a:latin typeface="Segoe UI"/>
              <a:cs typeface="Segoe UI"/>
            </a:endParaRPr>
          </a:p>
          <a:p>
            <a:pPr marL="378460" indent="-366395">
              <a:lnSpc>
                <a:spcPct val="100000"/>
              </a:lnSpc>
              <a:spcBef>
                <a:spcPts val="730"/>
              </a:spcBef>
              <a:buAutoNum type="arabicPeriod"/>
              <a:tabLst>
                <a:tab pos="378460" algn="l"/>
                <a:tab pos="379095" algn="l"/>
              </a:tabLst>
            </a:pPr>
            <a:r>
              <a:rPr sz="1100" dirty="0">
                <a:latin typeface="Segoe UI"/>
                <a:cs typeface="Segoe UI"/>
              </a:rPr>
              <a:t>Please </a:t>
            </a:r>
            <a:r>
              <a:rPr sz="1100" spc="-5" dirty="0">
                <a:latin typeface="Segoe UI"/>
                <a:cs typeface="Segoe UI"/>
              </a:rPr>
              <a:t>refer paragraph</a:t>
            </a:r>
            <a:r>
              <a:rPr sz="1100" spc="-65" dirty="0">
                <a:latin typeface="Segoe UI"/>
                <a:cs typeface="Segoe UI"/>
              </a:rPr>
              <a:t> </a:t>
            </a:r>
            <a:r>
              <a:rPr sz="1100" spc="-5" dirty="0">
                <a:latin typeface="Segoe UI"/>
                <a:cs typeface="Segoe UI"/>
              </a:rPr>
              <a:t>7.4</a:t>
            </a:r>
            <a:endParaRPr sz="1100">
              <a:latin typeface="Segoe UI"/>
              <a:cs typeface="Segoe UI"/>
            </a:endParaRPr>
          </a:p>
          <a:p>
            <a:pPr marL="378460" indent="-366395">
              <a:lnSpc>
                <a:spcPct val="100000"/>
              </a:lnSpc>
              <a:spcBef>
                <a:spcPts val="745"/>
              </a:spcBef>
              <a:buAutoNum type="arabicPeriod"/>
              <a:tabLst>
                <a:tab pos="378460" algn="l"/>
                <a:tab pos="379095" algn="l"/>
              </a:tabLst>
            </a:pPr>
            <a:r>
              <a:rPr sz="1100" dirty="0">
                <a:latin typeface="Segoe UI"/>
                <a:cs typeface="Segoe UI"/>
              </a:rPr>
              <a:t>Please </a:t>
            </a:r>
            <a:r>
              <a:rPr sz="1100" spc="-5" dirty="0">
                <a:latin typeface="Segoe UI"/>
                <a:cs typeface="Segoe UI"/>
              </a:rPr>
              <a:t>refer paragraph</a:t>
            </a:r>
            <a:r>
              <a:rPr sz="1100" spc="-30" dirty="0">
                <a:latin typeface="Segoe UI"/>
                <a:cs typeface="Segoe UI"/>
              </a:rPr>
              <a:t> </a:t>
            </a:r>
            <a:r>
              <a:rPr sz="1100" spc="-5" dirty="0">
                <a:latin typeface="Segoe UI"/>
                <a:cs typeface="Segoe UI"/>
              </a:rPr>
              <a:t>7.9.2.</a:t>
            </a:r>
            <a:endParaRPr sz="1100">
              <a:latin typeface="Segoe UI"/>
              <a:cs typeface="Segoe UI"/>
            </a:endParaRPr>
          </a:p>
          <a:p>
            <a:pPr marL="378460" indent="-366395">
              <a:lnSpc>
                <a:spcPct val="100000"/>
              </a:lnSpc>
              <a:spcBef>
                <a:spcPts val="745"/>
              </a:spcBef>
              <a:buAutoNum type="arabicPeriod"/>
              <a:tabLst>
                <a:tab pos="378460" algn="l"/>
                <a:tab pos="379095" algn="l"/>
              </a:tabLst>
            </a:pPr>
            <a:r>
              <a:rPr sz="1100" dirty="0">
                <a:latin typeface="Segoe UI"/>
                <a:cs typeface="Segoe UI"/>
              </a:rPr>
              <a:t>Please </a:t>
            </a:r>
            <a:r>
              <a:rPr sz="1100" spc="-5" dirty="0">
                <a:latin typeface="Segoe UI"/>
                <a:cs typeface="Segoe UI"/>
              </a:rPr>
              <a:t>refer paragraph</a:t>
            </a:r>
            <a:r>
              <a:rPr sz="1100" spc="-25" dirty="0">
                <a:latin typeface="Segoe UI"/>
                <a:cs typeface="Segoe UI"/>
              </a:rPr>
              <a:t> </a:t>
            </a:r>
            <a:r>
              <a:rPr sz="1100" spc="-5" dirty="0">
                <a:latin typeface="Segoe UI"/>
                <a:cs typeface="Segoe UI"/>
              </a:rPr>
              <a:t>7.12.</a:t>
            </a:r>
            <a:endParaRPr sz="1100">
              <a:latin typeface="Segoe UI"/>
              <a:cs typeface="Segoe UI"/>
            </a:endParaRPr>
          </a:p>
        </p:txBody>
      </p:sp>
      <p:sp>
        <p:nvSpPr>
          <p:cNvPr id="40" name="object 40"/>
          <p:cNvSpPr txBox="1"/>
          <p:nvPr/>
        </p:nvSpPr>
        <p:spPr>
          <a:xfrm>
            <a:off x="3917886" y="4745227"/>
            <a:ext cx="2030730" cy="193675"/>
          </a:xfrm>
          <a:prstGeom prst="rect">
            <a:avLst/>
          </a:prstGeom>
        </p:spPr>
        <p:txBody>
          <a:bodyPr vert="horz" wrap="square" lIns="0" tIns="13335" rIns="0" bIns="0" rtlCol="0">
            <a:spAutoFit/>
          </a:bodyPr>
          <a:lstStyle/>
          <a:p>
            <a:pPr marL="1111250">
              <a:lnSpc>
                <a:spcPct val="100000"/>
              </a:lnSpc>
              <a:spcBef>
                <a:spcPts val="105"/>
              </a:spcBef>
            </a:pPr>
            <a:r>
              <a:rPr sz="1100" b="1" spc="-50" dirty="0">
                <a:latin typeface="Segoe UI"/>
                <a:cs typeface="Segoe UI"/>
              </a:rPr>
              <a:t>(</a:t>
            </a:r>
            <a:r>
              <a:rPr sz="1100" b="1" spc="-50" dirty="0">
                <a:latin typeface="Trebuchet MS"/>
                <a:cs typeface="Trebuchet MS"/>
              </a:rPr>
              <a:t>` </a:t>
            </a:r>
            <a:r>
              <a:rPr sz="1100" b="1" spc="-10" dirty="0">
                <a:latin typeface="Segoe UI"/>
                <a:cs typeface="Segoe UI"/>
              </a:rPr>
              <a:t>in</a:t>
            </a:r>
            <a:r>
              <a:rPr sz="1100" b="1" spc="-20" dirty="0">
                <a:latin typeface="Segoe UI"/>
                <a:cs typeface="Segoe UI"/>
              </a:rPr>
              <a:t> </a:t>
            </a:r>
            <a:r>
              <a:rPr sz="1100" b="1" spc="-5" dirty="0">
                <a:latin typeface="Segoe UI"/>
                <a:cs typeface="Segoe UI"/>
              </a:rPr>
              <a:t>lakhs)</a:t>
            </a:r>
            <a:endParaRPr sz="1100">
              <a:latin typeface="Segoe UI"/>
              <a:cs typeface="Segoe UI"/>
            </a:endParaRPr>
          </a:p>
        </p:txBody>
      </p:sp>
      <p:sp>
        <p:nvSpPr>
          <p:cNvPr id="41" name="object 41"/>
          <p:cNvSpPr txBox="1"/>
          <p:nvPr/>
        </p:nvSpPr>
        <p:spPr>
          <a:xfrm>
            <a:off x="901700" y="4390600"/>
            <a:ext cx="3589654" cy="842644"/>
          </a:xfrm>
          <a:prstGeom prst="rect">
            <a:avLst/>
          </a:prstGeom>
        </p:spPr>
        <p:txBody>
          <a:bodyPr vert="horz" wrap="square" lIns="0" tIns="102235" rIns="0" bIns="0" rtlCol="0">
            <a:spAutoFit/>
          </a:bodyPr>
          <a:lstStyle/>
          <a:p>
            <a:pPr marL="12700">
              <a:lnSpc>
                <a:spcPct val="100000"/>
              </a:lnSpc>
              <a:spcBef>
                <a:spcPts val="805"/>
              </a:spcBef>
            </a:pPr>
            <a:r>
              <a:rPr sz="1200" b="1" spc="15" dirty="0">
                <a:solidFill>
                  <a:srgbClr val="00A650"/>
                </a:solidFill>
                <a:latin typeface="Segoe UI"/>
                <a:cs typeface="Segoe UI"/>
              </a:rPr>
              <a:t>Answers </a:t>
            </a:r>
            <a:r>
              <a:rPr sz="1200" b="1" spc="10" dirty="0">
                <a:solidFill>
                  <a:srgbClr val="00A650"/>
                </a:solidFill>
                <a:latin typeface="Segoe UI"/>
                <a:cs typeface="Segoe UI"/>
              </a:rPr>
              <a:t>to the Practical</a:t>
            </a:r>
            <a:r>
              <a:rPr sz="1200" b="1" spc="130" dirty="0">
                <a:solidFill>
                  <a:srgbClr val="00A650"/>
                </a:solidFill>
                <a:latin typeface="Segoe UI"/>
                <a:cs typeface="Segoe UI"/>
              </a:rPr>
              <a:t> </a:t>
            </a:r>
            <a:r>
              <a:rPr sz="1200" b="1" spc="10" dirty="0">
                <a:solidFill>
                  <a:srgbClr val="00A650"/>
                </a:solidFill>
                <a:latin typeface="Segoe UI"/>
                <a:cs typeface="Segoe UI"/>
              </a:rPr>
              <a:t>Problems</a:t>
            </a:r>
            <a:endParaRPr sz="1200">
              <a:latin typeface="Segoe UI"/>
              <a:cs typeface="Segoe UI"/>
            </a:endParaRPr>
          </a:p>
          <a:p>
            <a:pPr marL="12700">
              <a:lnSpc>
                <a:spcPct val="100000"/>
              </a:lnSpc>
              <a:spcBef>
                <a:spcPts val="650"/>
              </a:spcBef>
              <a:tabLst>
                <a:tab pos="287020" algn="l"/>
                <a:tab pos="561340" algn="l"/>
              </a:tabLst>
            </a:pPr>
            <a:r>
              <a:rPr sz="1100" b="1" dirty="0">
                <a:latin typeface="Segoe UI"/>
                <a:cs typeface="Segoe UI"/>
              </a:rPr>
              <a:t>1.	</a:t>
            </a:r>
            <a:r>
              <a:rPr sz="1100" b="1" spc="-5" dirty="0">
                <a:latin typeface="Segoe UI"/>
                <a:cs typeface="Segoe UI"/>
              </a:rPr>
              <a:t>(i)	Expenditure </a:t>
            </a:r>
            <a:r>
              <a:rPr sz="1100" b="1" dirty="0">
                <a:latin typeface="Segoe UI"/>
                <a:cs typeface="Segoe UI"/>
              </a:rPr>
              <a:t>at year</a:t>
            </a:r>
            <a:r>
              <a:rPr sz="1100" b="1" spc="-20" dirty="0">
                <a:latin typeface="Segoe UI"/>
                <a:cs typeface="Segoe UI"/>
              </a:rPr>
              <a:t> </a:t>
            </a:r>
            <a:r>
              <a:rPr sz="1100" b="1" spc="-5" dirty="0">
                <a:latin typeface="Segoe UI"/>
                <a:cs typeface="Segoe UI"/>
              </a:rPr>
              <a:t>zero</a:t>
            </a:r>
            <a:endParaRPr sz="1100">
              <a:latin typeface="Segoe UI"/>
              <a:cs typeface="Segoe UI"/>
            </a:endParaRPr>
          </a:p>
          <a:p>
            <a:pPr marL="384810" algn="ctr">
              <a:lnSpc>
                <a:spcPct val="100000"/>
              </a:lnSpc>
              <a:spcBef>
                <a:spcPts val="994"/>
              </a:spcBef>
            </a:pPr>
            <a:r>
              <a:rPr sz="1100" b="1" spc="15" dirty="0">
                <a:solidFill>
                  <a:srgbClr val="00A650"/>
                </a:solidFill>
                <a:latin typeface="Segoe UI"/>
                <a:cs typeface="Segoe UI"/>
              </a:rPr>
              <a:t>Particulars</a:t>
            </a:r>
            <a:endParaRPr sz="1100">
              <a:latin typeface="Segoe UI"/>
              <a:cs typeface="Segoe UI"/>
            </a:endParaRPr>
          </a:p>
        </p:txBody>
      </p:sp>
      <p:sp>
        <p:nvSpPr>
          <p:cNvPr id="42" name="object 42"/>
          <p:cNvSpPr txBox="1"/>
          <p:nvPr/>
        </p:nvSpPr>
        <p:spPr>
          <a:xfrm>
            <a:off x="4500371" y="5039359"/>
            <a:ext cx="657225" cy="193675"/>
          </a:xfrm>
          <a:prstGeom prst="rect">
            <a:avLst/>
          </a:prstGeom>
        </p:spPr>
        <p:txBody>
          <a:bodyPr vert="horz" wrap="square" lIns="0" tIns="13335" rIns="0" bIns="0" rtlCol="0">
            <a:spAutoFit/>
          </a:bodyPr>
          <a:lstStyle/>
          <a:p>
            <a:pPr algn="ctr">
              <a:lnSpc>
                <a:spcPct val="100000"/>
              </a:lnSpc>
              <a:spcBef>
                <a:spcPts val="105"/>
              </a:spcBef>
            </a:pPr>
            <a:r>
              <a:rPr sz="1100" b="1" dirty="0">
                <a:solidFill>
                  <a:srgbClr val="00A650"/>
                </a:solidFill>
                <a:latin typeface="Segoe UI"/>
                <a:cs typeface="Segoe UI"/>
              </a:rPr>
              <a:t>A</a:t>
            </a:r>
            <a:endParaRPr sz="1100">
              <a:latin typeface="Segoe UI"/>
              <a:cs typeface="Segoe UI"/>
            </a:endParaRPr>
          </a:p>
        </p:txBody>
      </p:sp>
      <p:sp>
        <p:nvSpPr>
          <p:cNvPr id="43" name="object 43"/>
          <p:cNvSpPr txBox="1"/>
          <p:nvPr/>
        </p:nvSpPr>
        <p:spPr>
          <a:xfrm>
            <a:off x="5166359" y="5039359"/>
            <a:ext cx="777240" cy="193675"/>
          </a:xfrm>
          <a:prstGeom prst="rect">
            <a:avLst/>
          </a:prstGeom>
        </p:spPr>
        <p:txBody>
          <a:bodyPr vert="horz" wrap="square" lIns="0" tIns="13335" rIns="0" bIns="0" rtlCol="0">
            <a:spAutoFit/>
          </a:bodyPr>
          <a:lstStyle/>
          <a:p>
            <a:pPr algn="ctr">
              <a:lnSpc>
                <a:spcPct val="100000"/>
              </a:lnSpc>
              <a:spcBef>
                <a:spcPts val="105"/>
              </a:spcBef>
            </a:pPr>
            <a:r>
              <a:rPr sz="1100" b="1" dirty="0">
                <a:solidFill>
                  <a:srgbClr val="00A650"/>
                </a:solidFill>
                <a:latin typeface="Segoe UI"/>
                <a:cs typeface="Segoe UI"/>
              </a:rPr>
              <a:t>B</a:t>
            </a:r>
            <a:endParaRPr sz="1100">
              <a:latin typeface="Segoe UI"/>
              <a:cs typeface="Segoe UI"/>
            </a:endParaRPr>
          </a:p>
        </p:txBody>
      </p:sp>
      <p:sp>
        <p:nvSpPr>
          <p:cNvPr id="44" name="object 44"/>
          <p:cNvSpPr/>
          <p:nvPr/>
        </p:nvSpPr>
        <p:spPr>
          <a:xfrm>
            <a:off x="1280160" y="5015477"/>
            <a:ext cx="3211195" cy="0"/>
          </a:xfrm>
          <a:custGeom>
            <a:avLst/>
            <a:gdLst/>
            <a:ahLst/>
            <a:cxnLst/>
            <a:rect l="l" t="t" r="r" b="b"/>
            <a:pathLst>
              <a:path w="3211195">
                <a:moveTo>
                  <a:pt x="0" y="0"/>
                </a:moveTo>
                <a:lnTo>
                  <a:pt x="3211067" y="0"/>
                </a:lnTo>
              </a:path>
            </a:pathLst>
          </a:custGeom>
          <a:ln w="6108">
            <a:solidFill>
              <a:srgbClr val="000000"/>
            </a:solidFill>
          </a:ln>
        </p:spPr>
        <p:txBody>
          <a:bodyPr wrap="square" lIns="0" tIns="0" rIns="0" bIns="0" rtlCol="0"/>
          <a:lstStyle/>
          <a:p>
            <a:endParaRPr/>
          </a:p>
        </p:txBody>
      </p:sp>
      <p:sp>
        <p:nvSpPr>
          <p:cNvPr id="45" name="object 45"/>
          <p:cNvSpPr/>
          <p:nvPr/>
        </p:nvSpPr>
        <p:spPr>
          <a:xfrm>
            <a:off x="4491228" y="5012423"/>
            <a:ext cx="6350" cy="6350"/>
          </a:xfrm>
          <a:custGeom>
            <a:avLst/>
            <a:gdLst/>
            <a:ahLst/>
            <a:cxnLst/>
            <a:rect l="l" t="t" r="r" b="b"/>
            <a:pathLst>
              <a:path w="6350" h="6350">
                <a:moveTo>
                  <a:pt x="0" y="6108"/>
                </a:moveTo>
                <a:lnTo>
                  <a:pt x="6108" y="6108"/>
                </a:lnTo>
                <a:lnTo>
                  <a:pt x="6108" y="0"/>
                </a:lnTo>
                <a:lnTo>
                  <a:pt x="0" y="0"/>
                </a:lnTo>
                <a:lnTo>
                  <a:pt x="0" y="6108"/>
                </a:lnTo>
                <a:close/>
              </a:path>
            </a:pathLst>
          </a:custGeom>
          <a:solidFill>
            <a:srgbClr val="000000"/>
          </a:solidFill>
        </p:spPr>
        <p:txBody>
          <a:bodyPr wrap="square" lIns="0" tIns="0" rIns="0" bIns="0" rtlCol="0"/>
          <a:lstStyle/>
          <a:p>
            <a:endParaRPr/>
          </a:p>
        </p:txBody>
      </p:sp>
      <p:sp>
        <p:nvSpPr>
          <p:cNvPr id="46" name="object 46"/>
          <p:cNvSpPr/>
          <p:nvPr/>
        </p:nvSpPr>
        <p:spPr>
          <a:xfrm>
            <a:off x="4497323" y="5015477"/>
            <a:ext cx="660400" cy="0"/>
          </a:xfrm>
          <a:custGeom>
            <a:avLst/>
            <a:gdLst/>
            <a:ahLst/>
            <a:cxnLst/>
            <a:rect l="l" t="t" r="r" b="b"/>
            <a:pathLst>
              <a:path w="660400">
                <a:moveTo>
                  <a:pt x="0" y="0"/>
                </a:moveTo>
                <a:lnTo>
                  <a:pt x="659891" y="0"/>
                </a:lnTo>
              </a:path>
            </a:pathLst>
          </a:custGeom>
          <a:ln w="6108">
            <a:solidFill>
              <a:srgbClr val="000000"/>
            </a:solidFill>
          </a:ln>
        </p:spPr>
        <p:txBody>
          <a:bodyPr wrap="square" lIns="0" tIns="0" rIns="0" bIns="0" rtlCol="0"/>
          <a:lstStyle/>
          <a:p>
            <a:endParaRPr/>
          </a:p>
        </p:txBody>
      </p:sp>
      <p:sp>
        <p:nvSpPr>
          <p:cNvPr id="47" name="object 47"/>
          <p:cNvSpPr/>
          <p:nvPr/>
        </p:nvSpPr>
        <p:spPr>
          <a:xfrm>
            <a:off x="5157215" y="5012423"/>
            <a:ext cx="6350" cy="6350"/>
          </a:xfrm>
          <a:custGeom>
            <a:avLst/>
            <a:gdLst/>
            <a:ahLst/>
            <a:cxnLst/>
            <a:rect l="l" t="t" r="r" b="b"/>
            <a:pathLst>
              <a:path w="6350" h="6350">
                <a:moveTo>
                  <a:pt x="0" y="6108"/>
                </a:moveTo>
                <a:lnTo>
                  <a:pt x="6096" y="6108"/>
                </a:lnTo>
                <a:lnTo>
                  <a:pt x="6096" y="0"/>
                </a:lnTo>
                <a:lnTo>
                  <a:pt x="0" y="0"/>
                </a:lnTo>
                <a:lnTo>
                  <a:pt x="0" y="6108"/>
                </a:lnTo>
                <a:close/>
              </a:path>
            </a:pathLst>
          </a:custGeom>
          <a:solidFill>
            <a:srgbClr val="000000"/>
          </a:solidFill>
        </p:spPr>
        <p:txBody>
          <a:bodyPr wrap="square" lIns="0" tIns="0" rIns="0" bIns="0" rtlCol="0"/>
          <a:lstStyle/>
          <a:p>
            <a:endParaRPr/>
          </a:p>
        </p:txBody>
      </p:sp>
      <p:sp>
        <p:nvSpPr>
          <p:cNvPr id="48" name="object 48"/>
          <p:cNvSpPr/>
          <p:nvPr/>
        </p:nvSpPr>
        <p:spPr>
          <a:xfrm>
            <a:off x="5163311" y="5015477"/>
            <a:ext cx="780415" cy="0"/>
          </a:xfrm>
          <a:custGeom>
            <a:avLst/>
            <a:gdLst/>
            <a:ahLst/>
            <a:cxnLst/>
            <a:rect l="l" t="t" r="r" b="b"/>
            <a:pathLst>
              <a:path w="780414">
                <a:moveTo>
                  <a:pt x="0" y="0"/>
                </a:moveTo>
                <a:lnTo>
                  <a:pt x="780288" y="0"/>
                </a:lnTo>
              </a:path>
            </a:pathLst>
          </a:custGeom>
          <a:ln w="6108">
            <a:solidFill>
              <a:srgbClr val="000000"/>
            </a:solidFill>
          </a:ln>
        </p:spPr>
        <p:txBody>
          <a:bodyPr wrap="square" lIns="0" tIns="0" rIns="0" bIns="0" rtlCol="0"/>
          <a:lstStyle/>
          <a:p>
            <a:endParaRPr/>
          </a:p>
        </p:txBody>
      </p:sp>
      <p:sp>
        <p:nvSpPr>
          <p:cNvPr id="49" name="object 49"/>
          <p:cNvSpPr/>
          <p:nvPr/>
        </p:nvSpPr>
        <p:spPr>
          <a:xfrm>
            <a:off x="5943600" y="5012423"/>
            <a:ext cx="9525" cy="6350"/>
          </a:xfrm>
          <a:custGeom>
            <a:avLst/>
            <a:gdLst/>
            <a:ahLst/>
            <a:cxnLst/>
            <a:rect l="l" t="t" r="r" b="b"/>
            <a:pathLst>
              <a:path w="9525" h="6350">
                <a:moveTo>
                  <a:pt x="0" y="6108"/>
                </a:moveTo>
                <a:lnTo>
                  <a:pt x="9144" y="6108"/>
                </a:lnTo>
                <a:lnTo>
                  <a:pt x="9144" y="0"/>
                </a:lnTo>
                <a:lnTo>
                  <a:pt x="0" y="0"/>
                </a:lnTo>
                <a:lnTo>
                  <a:pt x="0" y="6108"/>
                </a:lnTo>
                <a:close/>
              </a:path>
            </a:pathLst>
          </a:custGeom>
          <a:solidFill>
            <a:srgbClr val="000000"/>
          </a:solidFill>
        </p:spPr>
        <p:txBody>
          <a:bodyPr wrap="square" lIns="0" tIns="0" rIns="0" bIns="0" rtlCol="0"/>
          <a:lstStyle/>
          <a:p>
            <a:endParaRPr/>
          </a:p>
        </p:txBody>
      </p:sp>
      <p:sp>
        <p:nvSpPr>
          <p:cNvPr id="50" name="object 50"/>
          <p:cNvSpPr txBox="1"/>
          <p:nvPr/>
        </p:nvSpPr>
        <p:spPr>
          <a:xfrm>
            <a:off x="1289303" y="5281676"/>
            <a:ext cx="1801495" cy="193675"/>
          </a:xfrm>
          <a:prstGeom prst="rect">
            <a:avLst/>
          </a:prstGeom>
        </p:spPr>
        <p:txBody>
          <a:bodyPr vert="horz" wrap="square" lIns="0" tIns="13335" rIns="0" bIns="0" rtlCol="0">
            <a:spAutoFit/>
          </a:bodyPr>
          <a:lstStyle/>
          <a:p>
            <a:pPr marL="63500">
              <a:lnSpc>
                <a:spcPct val="100000"/>
              </a:lnSpc>
              <a:spcBef>
                <a:spcPts val="105"/>
              </a:spcBef>
            </a:pPr>
            <a:r>
              <a:rPr sz="1100" spc="10" dirty="0">
                <a:latin typeface="Segoe UI"/>
                <a:cs typeface="Segoe UI"/>
              </a:rPr>
              <a:t>Cost of</a:t>
            </a:r>
            <a:r>
              <a:rPr sz="1100" spc="35" dirty="0">
                <a:latin typeface="Segoe UI"/>
                <a:cs typeface="Segoe UI"/>
              </a:rPr>
              <a:t> </a:t>
            </a:r>
            <a:r>
              <a:rPr sz="1100" spc="15" dirty="0">
                <a:latin typeface="Segoe UI"/>
                <a:cs typeface="Segoe UI"/>
              </a:rPr>
              <a:t>Machine</a:t>
            </a:r>
            <a:endParaRPr sz="1100">
              <a:latin typeface="Segoe UI"/>
              <a:cs typeface="Segoe UI"/>
            </a:endParaRPr>
          </a:p>
        </p:txBody>
      </p:sp>
      <p:sp>
        <p:nvSpPr>
          <p:cNvPr id="51" name="object 51"/>
          <p:cNvSpPr txBox="1"/>
          <p:nvPr/>
        </p:nvSpPr>
        <p:spPr>
          <a:xfrm>
            <a:off x="4500371" y="5281676"/>
            <a:ext cx="657225" cy="193675"/>
          </a:xfrm>
          <a:prstGeom prst="rect">
            <a:avLst/>
          </a:prstGeom>
        </p:spPr>
        <p:txBody>
          <a:bodyPr vert="horz" wrap="square" lIns="0" tIns="13335" rIns="0" bIns="0" rtlCol="0">
            <a:spAutoFit/>
          </a:bodyPr>
          <a:lstStyle/>
          <a:p>
            <a:pPr marL="193040">
              <a:lnSpc>
                <a:spcPct val="100000"/>
              </a:lnSpc>
              <a:spcBef>
                <a:spcPts val="105"/>
              </a:spcBef>
            </a:pPr>
            <a:r>
              <a:rPr sz="1100" spc="10" dirty="0">
                <a:latin typeface="Segoe UI"/>
                <a:cs typeface="Segoe UI"/>
              </a:rPr>
              <a:t>5.00</a:t>
            </a:r>
            <a:endParaRPr sz="1100">
              <a:latin typeface="Segoe UI"/>
              <a:cs typeface="Segoe UI"/>
            </a:endParaRPr>
          </a:p>
        </p:txBody>
      </p:sp>
      <p:sp>
        <p:nvSpPr>
          <p:cNvPr id="52" name="object 52"/>
          <p:cNvSpPr txBox="1"/>
          <p:nvPr/>
        </p:nvSpPr>
        <p:spPr>
          <a:xfrm>
            <a:off x="5166359" y="5281676"/>
            <a:ext cx="777240" cy="193675"/>
          </a:xfrm>
          <a:prstGeom prst="rect">
            <a:avLst/>
          </a:prstGeom>
        </p:spPr>
        <p:txBody>
          <a:bodyPr vert="horz" wrap="square" lIns="0" tIns="13335" rIns="0" bIns="0" rtlCol="0">
            <a:spAutoFit/>
          </a:bodyPr>
          <a:lstStyle/>
          <a:p>
            <a:pPr marL="255904">
              <a:lnSpc>
                <a:spcPct val="100000"/>
              </a:lnSpc>
              <a:spcBef>
                <a:spcPts val="105"/>
              </a:spcBef>
            </a:pPr>
            <a:r>
              <a:rPr sz="1100" spc="10" dirty="0">
                <a:latin typeface="Segoe UI"/>
                <a:cs typeface="Segoe UI"/>
              </a:rPr>
              <a:t>5.00</a:t>
            </a:r>
            <a:endParaRPr sz="1100">
              <a:latin typeface="Segoe UI"/>
              <a:cs typeface="Segoe UI"/>
            </a:endParaRPr>
          </a:p>
        </p:txBody>
      </p:sp>
      <p:sp>
        <p:nvSpPr>
          <p:cNvPr id="53" name="object 53"/>
          <p:cNvSpPr/>
          <p:nvPr/>
        </p:nvSpPr>
        <p:spPr>
          <a:xfrm>
            <a:off x="1289303" y="5257793"/>
            <a:ext cx="3202305" cy="0"/>
          </a:xfrm>
          <a:custGeom>
            <a:avLst/>
            <a:gdLst/>
            <a:ahLst/>
            <a:cxnLst/>
            <a:rect l="l" t="t" r="r" b="b"/>
            <a:pathLst>
              <a:path w="3202304">
                <a:moveTo>
                  <a:pt x="0" y="0"/>
                </a:moveTo>
                <a:lnTo>
                  <a:pt x="3201924" y="0"/>
                </a:lnTo>
              </a:path>
            </a:pathLst>
          </a:custGeom>
          <a:ln w="6108">
            <a:solidFill>
              <a:srgbClr val="000000"/>
            </a:solidFill>
          </a:ln>
        </p:spPr>
        <p:txBody>
          <a:bodyPr wrap="square" lIns="0" tIns="0" rIns="0" bIns="0" rtlCol="0"/>
          <a:lstStyle/>
          <a:p>
            <a:endParaRPr/>
          </a:p>
        </p:txBody>
      </p:sp>
      <p:sp>
        <p:nvSpPr>
          <p:cNvPr id="54" name="object 54"/>
          <p:cNvSpPr/>
          <p:nvPr/>
        </p:nvSpPr>
        <p:spPr>
          <a:xfrm>
            <a:off x="4500371" y="5257793"/>
            <a:ext cx="657225" cy="0"/>
          </a:xfrm>
          <a:custGeom>
            <a:avLst/>
            <a:gdLst/>
            <a:ahLst/>
            <a:cxnLst/>
            <a:rect l="l" t="t" r="r" b="b"/>
            <a:pathLst>
              <a:path w="657225">
                <a:moveTo>
                  <a:pt x="0" y="0"/>
                </a:moveTo>
                <a:lnTo>
                  <a:pt x="656844" y="0"/>
                </a:lnTo>
              </a:path>
            </a:pathLst>
          </a:custGeom>
          <a:ln w="6108">
            <a:solidFill>
              <a:srgbClr val="000000"/>
            </a:solidFill>
          </a:ln>
        </p:spPr>
        <p:txBody>
          <a:bodyPr wrap="square" lIns="0" tIns="0" rIns="0" bIns="0" rtlCol="0"/>
          <a:lstStyle/>
          <a:p>
            <a:endParaRPr/>
          </a:p>
        </p:txBody>
      </p:sp>
      <p:sp>
        <p:nvSpPr>
          <p:cNvPr id="55" name="object 55"/>
          <p:cNvSpPr/>
          <p:nvPr/>
        </p:nvSpPr>
        <p:spPr>
          <a:xfrm>
            <a:off x="5166359" y="5257793"/>
            <a:ext cx="777240" cy="0"/>
          </a:xfrm>
          <a:custGeom>
            <a:avLst/>
            <a:gdLst/>
            <a:ahLst/>
            <a:cxnLst/>
            <a:rect l="l" t="t" r="r" b="b"/>
            <a:pathLst>
              <a:path w="777239">
                <a:moveTo>
                  <a:pt x="0" y="0"/>
                </a:moveTo>
                <a:lnTo>
                  <a:pt x="777239" y="0"/>
                </a:lnTo>
              </a:path>
            </a:pathLst>
          </a:custGeom>
          <a:ln w="6108">
            <a:solidFill>
              <a:srgbClr val="000000"/>
            </a:solidFill>
          </a:ln>
        </p:spPr>
        <p:txBody>
          <a:bodyPr wrap="square" lIns="0" tIns="0" rIns="0" bIns="0" rtlCol="0"/>
          <a:lstStyle/>
          <a:p>
            <a:endParaRPr/>
          </a:p>
        </p:txBody>
      </p:sp>
      <p:sp>
        <p:nvSpPr>
          <p:cNvPr id="56" name="object 56"/>
          <p:cNvSpPr txBox="1"/>
          <p:nvPr/>
        </p:nvSpPr>
        <p:spPr>
          <a:xfrm>
            <a:off x="1289303" y="5525515"/>
            <a:ext cx="3202305" cy="193675"/>
          </a:xfrm>
          <a:prstGeom prst="rect">
            <a:avLst/>
          </a:prstGeom>
        </p:spPr>
        <p:txBody>
          <a:bodyPr vert="horz" wrap="square" lIns="0" tIns="13335" rIns="0" bIns="0" rtlCol="0">
            <a:spAutoFit/>
          </a:bodyPr>
          <a:lstStyle/>
          <a:p>
            <a:pPr marL="63500">
              <a:lnSpc>
                <a:spcPct val="100000"/>
              </a:lnSpc>
              <a:spcBef>
                <a:spcPts val="105"/>
              </a:spcBef>
            </a:pPr>
            <a:r>
              <a:rPr sz="1100" spc="10" dirty="0">
                <a:latin typeface="Segoe UI"/>
                <a:cs typeface="Segoe UI"/>
              </a:rPr>
              <a:t>Cost of</a:t>
            </a:r>
            <a:r>
              <a:rPr sz="1100" spc="50" dirty="0">
                <a:latin typeface="Segoe UI"/>
                <a:cs typeface="Segoe UI"/>
              </a:rPr>
              <a:t> </a:t>
            </a:r>
            <a:r>
              <a:rPr sz="1100" spc="15" dirty="0">
                <a:latin typeface="Segoe UI"/>
                <a:cs typeface="Segoe UI"/>
              </a:rPr>
              <a:t>Utilities</a:t>
            </a:r>
            <a:endParaRPr sz="1100">
              <a:latin typeface="Segoe UI"/>
              <a:cs typeface="Segoe UI"/>
            </a:endParaRPr>
          </a:p>
        </p:txBody>
      </p:sp>
      <p:sp>
        <p:nvSpPr>
          <p:cNvPr id="57" name="object 57"/>
          <p:cNvSpPr txBox="1"/>
          <p:nvPr/>
        </p:nvSpPr>
        <p:spPr>
          <a:xfrm>
            <a:off x="4500371" y="5525515"/>
            <a:ext cx="657225" cy="193675"/>
          </a:xfrm>
          <a:prstGeom prst="rect">
            <a:avLst/>
          </a:prstGeom>
        </p:spPr>
        <p:txBody>
          <a:bodyPr vert="horz" wrap="square" lIns="0" tIns="13335" rIns="0" bIns="0" rtlCol="0">
            <a:spAutoFit/>
          </a:bodyPr>
          <a:lstStyle/>
          <a:p>
            <a:pPr marL="193040">
              <a:lnSpc>
                <a:spcPct val="100000"/>
              </a:lnSpc>
              <a:spcBef>
                <a:spcPts val="105"/>
              </a:spcBef>
            </a:pPr>
            <a:r>
              <a:rPr sz="1100" spc="10" dirty="0">
                <a:latin typeface="Segoe UI"/>
                <a:cs typeface="Segoe UI"/>
              </a:rPr>
              <a:t>1.00</a:t>
            </a:r>
            <a:endParaRPr sz="1100">
              <a:latin typeface="Segoe UI"/>
              <a:cs typeface="Segoe UI"/>
            </a:endParaRPr>
          </a:p>
        </p:txBody>
      </p:sp>
      <p:sp>
        <p:nvSpPr>
          <p:cNvPr id="58" name="object 58"/>
          <p:cNvSpPr txBox="1"/>
          <p:nvPr/>
        </p:nvSpPr>
        <p:spPr>
          <a:xfrm>
            <a:off x="5166359" y="5525515"/>
            <a:ext cx="777240" cy="193675"/>
          </a:xfrm>
          <a:prstGeom prst="rect">
            <a:avLst/>
          </a:prstGeom>
        </p:spPr>
        <p:txBody>
          <a:bodyPr vert="horz" wrap="square" lIns="0" tIns="13335" rIns="0" bIns="0" rtlCol="0">
            <a:spAutoFit/>
          </a:bodyPr>
          <a:lstStyle/>
          <a:p>
            <a:pPr marL="255904">
              <a:lnSpc>
                <a:spcPct val="100000"/>
              </a:lnSpc>
              <a:spcBef>
                <a:spcPts val="105"/>
              </a:spcBef>
            </a:pPr>
            <a:r>
              <a:rPr sz="1100" spc="10" dirty="0">
                <a:latin typeface="Segoe UI"/>
                <a:cs typeface="Segoe UI"/>
              </a:rPr>
              <a:t>2.00</a:t>
            </a:r>
            <a:endParaRPr sz="1100">
              <a:latin typeface="Segoe UI"/>
              <a:cs typeface="Segoe UI"/>
            </a:endParaRPr>
          </a:p>
        </p:txBody>
      </p:sp>
      <p:sp>
        <p:nvSpPr>
          <p:cNvPr id="59" name="object 59"/>
          <p:cNvSpPr/>
          <p:nvPr/>
        </p:nvSpPr>
        <p:spPr>
          <a:xfrm>
            <a:off x="1289303" y="5501640"/>
            <a:ext cx="3202305" cy="0"/>
          </a:xfrm>
          <a:custGeom>
            <a:avLst/>
            <a:gdLst/>
            <a:ahLst/>
            <a:cxnLst/>
            <a:rect l="l" t="t" r="r" b="b"/>
            <a:pathLst>
              <a:path w="3202304">
                <a:moveTo>
                  <a:pt x="0" y="0"/>
                </a:moveTo>
                <a:lnTo>
                  <a:pt x="3201924" y="0"/>
                </a:lnTo>
              </a:path>
            </a:pathLst>
          </a:custGeom>
          <a:ln w="6096">
            <a:solidFill>
              <a:srgbClr val="818181"/>
            </a:solidFill>
            <a:prstDash val="dot"/>
          </a:ln>
        </p:spPr>
        <p:txBody>
          <a:bodyPr wrap="square" lIns="0" tIns="0" rIns="0" bIns="0" rtlCol="0"/>
          <a:lstStyle/>
          <a:p>
            <a:endParaRPr/>
          </a:p>
        </p:txBody>
      </p:sp>
      <p:sp>
        <p:nvSpPr>
          <p:cNvPr id="60" name="object 60"/>
          <p:cNvSpPr/>
          <p:nvPr/>
        </p:nvSpPr>
        <p:spPr>
          <a:xfrm>
            <a:off x="4500371" y="5501640"/>
            <a:ext cx="657225" cy="0"/>
          </a:xfrm>
          <a:custGeom>
            <a:avLst/>
            <a:gdLst/>
            <a:ahLst/>
            <a:cxnLst/>
            <a:rect l="l" t="t" r="r" b="b"/>
            <a:pathLst>
              <a:path w="657225">
                <a:moveTo>
                  <a:pt x="0" y="0"/>
                </a:moveTo>
                <a:lnTo>
                  <a:pt x="656844" y="0"/>
                </a:lnTo>
              </a:path>
            </a:pathLst>
          </a:custGeom>
          <a:ln w="6096">
            <a:solidFill>
              <a:srgbClr val="818181"/>
            </a:solidFill>
            <a:prstDash val="dot"/>
          </a:ln>
        </p:spPr>
        <p:txBody>
          <a:bodyPr wrap="square" lIns="0" tIns="0" rIns="0" bIns="0" rtlCol="0"/>
          <a:lstStyle/>
          <a:p>
            <a:endParaRPr/>
          </a:p>
        </p:txBody>
      </p:sp>
      <p:sp>
        <p:nvSpPr>
          <p:cNvPr id="61" name="object 61"/>
          <p:cNvSpPr/>
          <p:nvPr/>
        </p:nvSpPr>
        <p:spPr>
          <a:xfrm>
            <a:off x="5166359" y="5501640"/>
            <a:ext cx="777240" cy="0"/>
          </a:xfrm>
          <a:custGeom>
            <a:avLst/>
            <a:gdLst/>
            <a:ahLst/>
            <a:cxnLst/>
            <a:rect l="l" t="t" r="r" b="b"/>
            <a:pathLst>
              <a:path w="777239">
                <a:moveTo>
                  <a:pt x="0" y="0"/>
                </a:moveTo>
                <a:lnTo>
                  <a:pt x="777240" y="0"/>
                </a:lnTo>
              </a:path>
            </a:pathLst>
          </a:custGeom>
          <a:ln w="6096">
            <a:solidFill>
              <a:srgbClr val="818181"/>
            </a:solidFill>
            <a:prstDash val="dot"/>
          </a:ln>
        </p:spPr>
        <p:txBody>
          <a:bodyPr wrap="square" lIns="0" tIns="0" rIns="0" bIns="0" rtlCol="0"/>
          <a:lstStyle/>
          <a:p>
            <a:endParaRPr/>
          </a:p>
        </p:txBody>
      </p:sp>
      <p:sp>
        <p:nvSpPr>
          <p:cNvPr id="62" name="object 62"/>
          <p:cNvSpPr txBox="1"/>
          <p:nvPr/>
        </p:nvSpPr>
        <p:spPr>
          <a:xfrm>
            <a:off x="1289303" y="5747003"/>
            <a:ext cx="3202305" cy="238125"/>
          </a:xfrm>
          <a:prstGeom prst="rect">
            <a:avLst/>
          </a:prstGeom>
          <a:solidFill>
            <a:srgbClr val="B3C77E"/>
          </a:solidFill>
        </p:spPr>
        <p:txBody>
          <a:bodyPr vert="horz" wrap="square" lIns="0" tIns="33655" rIns="0" bIns="0" rtlCol="0">
            <a:spAutoFit/>
          </a:bodyPr>
          <a:lstStyle/>
          <a:p>
            <a:pPr marL="63500">
              <a:lnSpc>
                <a:spcPct val="100000"/>
              </a:lnSpc>
              <a:spcBef>
                <a:spcPts val="265"/>
              </a:spcBef>
            </a:pPr>
            <a:r>
              <a:rPr sz="1100" spc="15" dirty="0">
                <a:latin typeface="Segoe UI"/>
                <a:cs typeface="Segoe UI"/>
              </a:rPr>
              <a:t>Salvage </a:t>
            </a:r>
            <a:r>
              <a:rPr sz="1100" spc="5" dirty="0">
                <a:latin typeface="Segoe UI"/>
                <a:cs typeface="Segoe UI"/>
              </a:rPr>
              <a:t>of </a:t>
            </a:r>
            <a:r>
              <a:rPr sz="1100" spc="10" dirty="0">
                <a:latin typeface="Segoe UI"/>
                <a:cs typeface="Segoe UI"/>
              </a:rPr>
              <a:t>Old</a:t>
            </a:r>
            <a:r>
              <a:rPr sz="1100" spc="80" dirty="0">
                <a:latin typeface="Segoe UI"/>
                <a:cs typeface="Segoe UI"/>
              </a:rPr>
              <a:t> </a:t>
            </a:r>
            <a:r>
              <a:rPr sz="1100" spc="15" dirty="0">
                <a:latin typeface="Segoe UI"/>
                <a:cs typeface="Segoe UI"/>
              </a:rPr>
              <a:t>Machine</a:t>
            </a:r>
            <a:endParaRPr sz="1100">
              <a:latin typeface="Segoe UI"/>
              <a:cs typeface="Segoe UI"/>
            </a:endParaRPr>
          </a:p>
        </p:txBody>
      </p:sp>
      <p:sp>
        <p:nvSpPr>
          <p:cNvPr id="63" name="object 63"/>
          <p:cNvSpPr txBox="1"/>
          <p:nvPr/>
        </p:nvSpPr>
        <p:spPr>
          <a:xfrm>
            <a:off x="4500371" y="5747003"/>
            <a:ext cx="657225" cy="238125"/>
          </a:xfrm>
          <a:prstGeom prst="rect">
            <a:avLst/>
          </a:prstGeom>
          <a:solidFill>
            <a:srgbClr val="B3C77E"/>
          </a:solidFill>
        </p:spPr>
        <p:txBody>
          <a:bodyPr vert="horz" wrap="square" lIns="0" tIns="33655" rIns="0" bIns="0" rtlCol="0">
            <a:spAutoFit/>
          </a:bodyPr>
          <a:lstStyle/>
          <a:p>
            <a:pPr marL="149225">
              <a:lnSpc>
                <a:spcPct val="100000"/>
              </a:lnSpc>
              <a:spcBef>
                <a:spcPts val="265"/>
              </a:spcBef>
            </a:pPr>
            <a:r>
              <a:rPr sz="1100" spc="15" dirty="0">
                <a:latin typeface="Segoe UI"/>
                <a:cs typeface="Segoe UI"/>
              </a:rPr>
              <a:t>(1.00)</a:t>
            </a:r>
            <a:endParaRPr sz="1100">
              <a:latin typeface="Segoe UI"/>
              <a:cs typeface="Segoe UI"/>
            </a:endParaRPr>
          </a:p>
        </p:txBody>
      </p:sp>
      <p:sp>
        <p:nvSpPr>
          <p:cNvPr id="64" name="object 64"/>
          <p:cNvSpPr txBox="1"/>
          <p:nvPr/>
        </p:nvSpPr>
        <p:spPr>
          <a:xfrm>
            <a:off x="5166359" y="5747003"/>
            <a:ext cx="777240" cy="238125"/>
          </a:xfrm>
          <a:prstGeom prst="rect">
            <a:avLst/>
          </a:prstGeom>
          <a:solidFill>
            <a:srgbClr val="B3C77E"/>
          </a:solidFill>
        </p:spPr>
        <p:txBody>
          <a:bodyPr vert="horz" wrap="square" lIns="0" tIns="33655" rIns="0" bIns="0" rtlCol="0">
            <a:spAutoFit/>
          </a:bodyPr>
          <a:lstStyle/>
          <a:p>
            <a:pPr marL="211454">
              <a:lnSpc>
                <a:spcPct val="100000"/>
              </a:lnSpc>
              <a:spcBef>
                <a:spcPts val="265"/>
              </a:spcBef>
            </a:pPr>
            <a:r>
              <a:rPr sz="1100" spc="15" dirty="0">
                <a:latin typeface="Segoe UI"/>
                <a:cs typeface="Segoe UI"/>
              </a:rPr>
              <a:t>(1.00)</a:t>
            </a:r>
            <a:endParaRPr sz="1100">
              <a:latin typeface="Segoe UI"/>
              <a:cs typeface="Segoe UI"/>
            </a:endParaRPr>
          </a:p>
        </p:txBody>
      </p:sp>
      <p:sp>
        <p:nvSpPr>
          <p:cNvPr id="65" name="object 65"/>
          <p:cNvSpPr/>
          <p:nvPr/>
        </p:nvSpPr>
        <p:spPr>
          <a:xfrm>
            <a:off x="1289303" y="5743955"/>
            <a:ext cx="3202305" cy="0"/>
          </a:xfrm>
          <a:custGeom>
            <a:avLst/>
            <a:gdLst/>
            <a:ahLst/>
            <a:cxnLst/>
            <a:rect l="l" t="t" r="r" b="b"/>
            <a:pathLst>
              <a:path w="3202304">
                <a:moveTo>
                  <a:pt x="0" y="0"/>
                </a:moveTo>
                <a:lnTo>
                  <a:pt x="3201924" y="0"/>
                </a:lnTo>
              </a:path>
            </a:pathLst>
          </a:custGeom>
          <a:ln w="6096">
            <a:solidFill>
              <a:srgbClr val="818181"/>
            </a:solidFill>
            <a:prstDash val="dot"/>
          </a:ln>
        </p:spPr>
        <p:txBody>
          <a:bodyPr wrap="square" lIns="0" tIns="0" rIns="0" bIns="0" rtlCol="0"/>
          <a:lstStyle/>
          <a:p>
            <a:endParaRPr/>
          </a:p>
        </p:txBody>
      </p:sp>
      <p:sp>
        <p:nvSpPr>
          <p:cNvPr id="66" name="object 66"/>
          <p:cNvSpPr/>
          <p:nvPr/>
        </p:nvSpPr>
        <p:spPr>
          <a:xfrm>
            <a:off x="4500371" y="5743955"/>
            <a:ext cx="657225" cy="0"/>
          </a:xfrm>
          <a:custGeom>
            <a:avLst/>
            <a:gdLst/>
            <a:ahLst/>
            <a:cxnLst/>
            <a:rect l="l" t="t" r="r" b="b"/>
            <a:pathLst>
              <a:path w="657225">
                <a:moveTo>
                  <a:pt x="0" y="0"/>
                </a:moveTo>
                <a:lnTo>
                  <a:pt x="656844" y="0"/>
                </a:lnTo>
              </a:path>
            </a:pathLst>
          </a:custGeom>
          <a:ln w="6096">
            <a:solidFill>
              <a:srgbClr val="818181"/>
            </a:solidFill>
            <a:prstDash val="dot"/>
          </a:ln>
        </p:spPr>
        <p:txBody>
          <a:bodyPr wrap="square" lIns="0" tIns="0" rIns="0" bIns="0" rtlCol="0"/>
          <a:lstStyle/>
          <a:p>
            <a:endParaRPr/>
          </a:p>
        </p:txBody>
      </p:sp>
      <p:sp>
        <p:nvSpPr>
          <p:cNvPr id="67" name="object 67"/>
          <p:cNvSpPr/>
          <p:nvPr/>
        </p:nvSpPr>
        <p:spPr>
          <a:xfrm>
            <a:off x="5166359" y="5743955"/>
            <a:ext cx="777240" cy="0"/>
          </a:xfrm>
          <a:custGeom>
            <a:avLst/>
            <a:gdLst/>
            <a:ahLst/>
            <a:cxnLst/>
            <a:rect l="l" t="t" r="r" b="b"/>
            <a:pathLst>
              <a:path w="777239">
                <a:moveTo>
                  <a:pt x="0" y="0"/>
                </a:moveTo>
                <a:lnTo>
                  <a:pt x="777240" y="0"/>
                </a:lnTo>
              </a:path>
            </a:pathLst>
          </a:custGeom>
          <a:ln w="6096">
            <a:solidFill>
              <a:srgbClr val="818181"/>
            </a:solidFill>
            <a:prstDash val="dot"/>
          </a:ln>
        </p:spPr>
        <p:txBody>
          <a:bodyPr wrap="square" lIns="0" tIns="0" rIns="0" bIns="0" rtlCol="0"/>
          <a:lstStyle/>
          <a:p>
            <a:endParaRPr/>
          </a:p>
        </p:txBody>
      </p:sp>
      <p:sp>
        <p:nvSpPr>
          <p:cNvPr id="68" name="object 68"/>
          <p:cNvSpPr txBox="1"/>
          <p:nvPr/>
        </p:nvSpPr>
        <p:spPr>
          <a:xfrm>
            <a:off x="1289303" y="5990844"/>
            <a:ext cx="3202305" cy="236220"/>
          </a:xfrm>
          <a:prstGeom prst="rect">
            <a:avLst/>
          </a:prstGeom>
          <a:solidFill>
            <a:srgbClr val="B3C77E"/>
          </a:solidFill>
        </p:spPr>
        <p:txBody>
          <a:bodyPr vert="horz" wrap="square" lIns="0" tIns="33655" rIns="0" bIns="0" rtlCol="0">
            <a:spAutoFit/>
          </a:bodyPr>
          <a:lstStyle/>
          <a:p>
            <a:pPr marL="63500">
              <a:lnSpc>
                <a:spcPct val="100000"/>
              </a:lnSpc>
              <a:spcBef>
                <a:spcPts val="265"/>
              </a:spcBef>
            </a:pPr>
            <a:r>
              <a:rPr sz="1100" spc="15" dirty="0">
                <a:latin typeface="Segoe UI"/>
                <a:cs typeface="Segoe UI"/>
              </a:rPr>
              <a:t>Salvage </a:t>
            </a:r>
            <a:r>
              <a:rPr sz="1100" spc="5" dirty="0">
                <a:latin typeface="Segoe UI"/>
                <a:cs typeface="Segoe UI"/>
              </a:rPr>
              <a:t>of </a:t>
            </a:r>
            <a:r>
              <a:rPr sz="1100" spc="10" dirty="0">
                <a:latin typeface="Segoe UI"/>
                <a:cs typeface="Segoe UI"/>
              </a:rPr>
              <a:t>Old</a:t>
            </a:r>
            <a:r>
              <a:rPr sz="1100" spc="90" dirty="0">
                <a:latin typeface="Segoe UI"/>
                <a:cs typeface="Segoe UI"/>
              </a:rPr>
              <a:t> </a:t>
            </a:r>
            <a:r>
              <a:rPr sz="1100" spc="15" dirty="0">
                <a:latin typeface="Segoe UI"/>
                <a:cs typeface="Segoe UI"/>
              </a:rPr>
              <a:t>Utilities</a:t>
            </a:r>
            <a:endParaRPr sz="1100">
              <a:latin typeface="Segoe UI"/>
              <a:cs typeface="Segoe UI"/>
            </a:endParaRPr>
          </a:p>
        </p:txBody>
      </p:sp>
      <p:sp>
        <p:nvSpPr>
          <p:cNvPr id="69" name="object 69"/>
          <p:cNvSpPr txBox="1"/>
          <p:nvPr/>
        </p:nvSpPr>
        <p:spPr>
          <a:xfrm>
            <a:off x="4500371" y="5990844"/>
            <a:ext cx="657225" cy="236220"/>
          </a:xfrm>
          <a:prstGeom prst="rect">
            <a:avLst/>
          </a:prstGeom>
          <a:solidFill>
            <a:srgbClr val="B3C77E"/>
          </a:solidFill>
        </p:spPr>
        <p:txBody>
          <a:bodyPr vert="horz" wrap="square" lIns="0" tIns="33655" rIns="0" bIns="0" rtlCol="0">
            <a:spAutoFit/>
          </a:bodyPr>
          <a:lstStyle/>
          <a:p>
            <a:pPr algn="ctr">
              <a:lnSpc>
                <a:spcPct val="100000"/>
              </a:lnSpc>
              <a:spcBef>
                <a:spcPts val="265"/>
              </a:spcBef>
            </a:pPr>
            <a:r>
              <a:rPr sz="1100" dirty="0">
                <a:latin typeface="Segoe UI"/>
                <a:cs typeface="Segoe UI"/>
              </a:rPr>
              <a:t>–</a:t>
            </a:r>
            <a:endParaRPr sz="1100">
              <a:latin typeface="Segoe UI"/>
              <a:cs typeface="Segoe UI"/>
            </a:endParaRPr>
          </a:p>
        </p:txBody>
      </p:sp>
      <p:sp>
        <p:nvSpPr>
          <p:cNvPr id="70" name="object 70"/>
          <p:cNvSpPr txBox="1"/>
          <p:nvPr/>
        </p:nvSpPr>
        <p:spPr>
          <a:xfrm>
            <a:off x="5166359" y="5990844"/>
            <a:ext cx="777240" cy="236220"/>
          </a:xfrm>
          <a:prstGeom prst="rect">
            <a:avLst/>
          </a:prstGeom>
          <a:solidFill>
            <a:srgbClr val="B3C77E"/>
          </a:solidFill>
        </p:spPr>
        <p:txBody>
          <a:bodyPr vert="horz" wrap="square" lIns="0" tIns="33655" rIns="0" bIns="0" rtlCol="0">
            <a:spAutoFit/>
          </a:bodyPr>
          <a:lstStyle/>
          <a:p>
            <a:pPr marL="211454">
              <a:lnSpc>
                <a:spcPct val="100000"/>
              </a:lnSpc>
              <a:spcBef>
                <a:spcPts val="265"/>
              </a:spcBef>
            </a:pPr>
            <a:r>
              <a:rPr sz="1100" spc="15" dirty="0">
                <a:latin typeface="Segoe UI"/>
                <a:cs typeface="Segoe UI"/>
              </a:rPr>
              <a:t>(0.20)</a:t>
            </a:r>
            <a:endParaRPr sz="1100">
              <a:latin typeface="Segoe UI"/>
              <a:cs typeface="Segoe UI"/>
            </a:endParaRPr>
          </a:p>
        </p:txBody>
      </p:sp>
      <p:sp>
        <p:nvSpPr>
          <p:cNvPr id="71" name="object 71"/>
          <p:cNvSpPr/>
          <p:nvPr/>
        </p:nvSpPr>
        <p:spPr>
          <a:xfrm>
            <a:off x="1289303" y="5987796"/>
            <a:ext cx="3202305" cy="0"/>
          </a:xfrm>
          <a:custGeom>
            <a:avLst/>
            <a:gdLst/>
            <a:ahLst/>
            <a:cxnLst/>
            <a:rect l="l" t="t" r="r" b="b"/>
            <a:pathLst>
              <a:path w="3202304">
                <a:moveTo>
                  <a:pt x="0" y="0"/>
                </a:moveTo>
                <a:lnTo>
                  <a:pt x="3201924" y="0"/>
                </a:lnTo>
              </a:path>
            </a:pathLst>
          </a:custGeom>
          <a:ln w="6096">
            <a:solidFill>
              <a:srgbClr val="818181"/>
            </a:solidFill>
            <a:prstDash val="dot"/>
          </a:ln>
        </p:spPr>
        <p:txBody>
          <a:bodyPr wrap="square" lIns="0" tIns="0" rIns="0" bIns="0" rtlCol="0"/>
          <a:lstStyle/>
          <a:p>
            <a:endParaRPr/>
          </a:p>
        </p:txBody>
      </p:sp>
      <p:sp>
        <p:nvSpPr>
          <p:cNvPr id="72" name="object 72"/>
          <p:cNvSpPr/>
          <p:nvPr/>
        </p:nvSpPr>
        <p:spPr>
          <a:xfrm>
            <a:off x="4500371" y="5987796"/>
            <a:ext cx="657225" cy="0"/>
          </a:xfrm>
          <a:custGeom>
            <a:avLst/>
            <a:gdLst/>
            <a:ahLst/>
            <a:cxnLst/>
            <a:rect l="l" t="t" r="r" b="b"/>
            <a:pathLst>
              <a:path w="657225">
                <a:moveTo>
                  <a:pt x="0" y="0"/>
                </a:moveTo>
                <a:lnTo>
                  <a:pt x="656844" y="0"/>
                </a:lnTo>
              </a:path>
            </a:pathLst>
          </a:custGeom>
          <a:ln w="6096">
            <a:solidFill>
              <a:srgbClr val="818181"/>
            </a:solidFill>
            <a:prstDash val="dot"/>
          </a:ln>
        </p:spPr>
        <p:txBody>
          <a:bodyPr wrap="square" lIns="0" tIns="0" rIns="0" bIns="0" rtlCol="0"/>
          <a:lstStyle/>
          <a:p>
            <a:endParaRPr/>
          </a:p>
        </p:txBody>
      </p:sp>
      <p:sp>
        <p:nvSpPr>
          <p:cNvPr id="73" name="object 73"/>
          <p:cNvSpPr/>
          <p:nvPr/>
        </p:nvSpPr>
        <p:spPr>
          <a:xfrm>
            <a:off x="5166359" y="5987796"/>
            <a:ext cx="777240" cy="0"/>
          </a:xfrm>
          <a:custGeom>
            <a:avLst/>
            <a:gdLst/>
            <a:ahLst/>
            <a:cxnLst/>
            <a:rect l="l" t="t" r="r" b="b"/>
            <a:pathLst>
              <a:path w="777239">
                <a:moveTo>
                  <a:pt x="0" y="0"/>
                </a:moveTo>
                <a:lnTo>
                  <a:pt x="777240" y="0"/>
                </a:lnTo>
              </a:path>
            </a:pathLst>
          </a:custGeom>
          <a:ln w="6096">
            <a:solidFill>
              <a:srgbClr val="818181"/>
            </a:solidFill>
            <a:prstDash val="dot"/>
          </a:ln>
        </p:spPr>
        <p:txBody>
          <a:bodyPr wrap="square" lIns="0" tIns="0" rIns="0" bIns="0" rtlCol="0"/>
          <a:lstStyle/>
          <a:p>
            <a:endParaRPr/>
          </a:p>
        </p:txBody>
      </p:sp>
      <p:sp>
        <p:nvSpPr>
          <p:cNvPr id="74" name="object 74"/>
          <p:cNvSpPr txBox="1"/>
          <p:nvPr/>
        </p:nvSpPr>
        <p:spPr>
          <a:xfrm>
            <a:off x="1289303" y="6233159"/>
            <a:ext cx="3202305" cy="238125"/>
          </a:xfrm>
          <a:prstGeom prst="rect">
            <a:avLst/>
          </a:prstGeom>
          <a:solidFill>
            <a:srgbClr val="B3C77E"/>
          </a:solidFill>
        </p:spPr>
        <p:txBody>
          <a:bodyPr vert="horz" wrap="square" lIns="0" tIns="33655" rIns="0" bIns="0" rtlCol="0">
            <a:spAutoFit/>
          </a:bodyPr>
          <a:lstStyle/>
          <a:p>
            <a:pPr marL="63500">
              <a:lnSpc>
                <a:spcPct val="100000"/>
              </a:lnSpc>
              <a:spcBef>
                <a:spcPts val="265"/>
              </a:spcBef>
            </a:pPr>
            <a:r>
              <a:rPr sz="1100" spc="15" dirty="0">
                <a:latin typeface="Segoe UI"/>
                <a:cs typeface="Segoe UI"/>
              </a:rPr>
              <a:t>Total Expenditure</a:t>
            </a:r>
            <a:r>
              <a:rPr sz="1100" spc="40" dirty="0">
                <a:latin typeface="Segoe UI"/>
                <a:cs typeface="Segoe UI"/>
              </a:rPr>
              <a:t> </a:t>
            </a:r>
            <a:r>
              <a:rPr sz="1100" spc="10" dirty="0">
                <a:latin typeface="Segoe UI"/>
                <a:cs typeface="Segoe UI"/>
              </a:rPr>
              <a:t>(Net)</a:t>
            </a:r>
            <a:endParaRPr sz="1100">
              <a:latin typeface="Segoe UI"/>
              <a:cs typeface="Segoe UI"/>
            </a:endParaRPr>
          </a:p>
        </p:txBody>
      </p:sp>
      <p:sp>
        <p:nvSpPr>
          <p:cNvPr id="75" name="object 75"/>
          <p:cNvSpPr txBox="1"/>
          <p:nvPr/>
        </p:nvSpPr>
        <p:spPr>
          <a:xfrm>
            <a:off x="4500371" y="6233159"/>
            <a:ext cx="657225" cy="238125"/>
          </a:xfrm>
          <a:prstGeom prst="rect">
            <a:avLst/>
          </a:prstGeom>
          <a:solidFill>
            <a:srgbClr val="B3C77E"/>
          </a:solidFill>
        </p:spPr>
        <p:txBody>
          <a:bodyPr vert="horz" wrap="square" lIns="0" tIns="33655" rIns="0" bIns="0" rtlCol="0">
            <a:spAutoFit/>
          </a:bodyPr>
          <a:lstStyle/>
          <a:p>
            <a:pPr marL="193040">
              <a:lnSpc>
                <a:spcPct val="100000"/>
              </a:lnSpc>
              <a:spcBef>
                <a:spcPts val="265"/>
              </a:spcBef>
            </a:pPr>
            <a:r>
              <a:rPr sz="1100" spc="10" dirty="0">
                <a:latin typeface="Segoe UI"/>
                <a:cs typeface="Segoe UI"/>
              </a:rPr>
              <a:t>5.00</a:t>
            </a:r>
            <a:endParaRPr sz="1100">
              <a:latin typeface="Segoe UI"/>
              <a:cs typeface="Segoe UI"/>
            </a:endParaRPr>
          </a:p>
        </p:txBody>
      </p:sp>
      <p:sp>
        <p:nvSpPr>
          <p:cNvPr id="76" name="object 76"/>
          <p:cNvSpPr txBox="1"/>
          <p:nvPr/>
        </p:nvSpPr>
        <p:spPr>
          <a:xfrm>
            <a:off x="5166359" y="6233159"/>
            <a:ext cx="777240" cy="238125"/>
          </a:xfrm>
          <a:prstGeom prst="rect">
            <a:avLst/>
          </a:prstGeom>
          <a:solidFill>
            <a:srgbClr val="B3C77E"/>
          </a:solidFill>
        </p:spPr>
        <p:txBody>
          <a:bodyPr vert="horz" wrap="square" lIns="0" tIns="33655" rIns="0" bIns="0" rtlCol="0">
            <a:spAutoFit/>
          </a:bodyPr>
          <a:lstStyle/>
          <a:p>
            <a:pPr marL="255904">
              <a:lnSpc>
                <a:spcPct val="100000"/>
              </a:lnSpc>
              <a:spcBef>
                <a:spcPts val="265"/>
              </a:spcBef>
            </a:pPr>
            <a:r>
              <a:rPr sz="1100" spc="10" dirty="0">
                <a:latin typeface="Segoe UI"/>
                <a:cs typeface="Segoe UI"/>
              </a:rPr>
              <a:t>5.80</a:t>
            </a:r>
            <a:endParaRPr sz="1100">
              <a:latin typeface="Segoe UI"/>
              <a:cs typeface="Segoe UI"/>
            </a:endParaRPr>
          </a:p>
        </p:txBody>
      </p:sp>
      <p:sp>
        <p:nvSpPr>
          <p:cNvPr id="77" name="object 77"/>
          <p:cNvSpPr/>
          <p:nvPr/>
        </p:nvSpPr>
        <p:spPr>
          <a:xfrm>
            <a:off x="1289303" y="6230111"/>
            <a:ext cx="3202305" cy="0"/>
          </a:xfrm>
          <a:custGeom>
            <a:avLst/>
            <a:gdLst/>
            <a:ahLst/>
            <a:cxnLst/>
            <a:rect l="l" t="t" r="r" b="b"/>
            <a:pathLst>
              <a:path w="3202304">
                <a:moveTo>
                  <a:pt x="0" y="0"/>
                </a:moveTo>
                <a:lnTo>
                  <a:pt x="3201924" y="0"/>
                </a:lnTo>
              </a:path>
            </a:pathLst>
          </a:custGeom>
          <a:ln w="6096">
            <a:solidFill>
              <a:srgbClr val="818181"/>
            </a:solidFill>
            <a:prstDash val="dot"/>
          </a:ln>
        </p:spPr>
        <p:txBody>
          <a:bodyPr wrap="square" lIns="0" tIns="0" rIns="0" bIns="0" rtlCol="0"/>
          <a:lstStyle/>
          <a:p>
            <a:endParaRPr/>
          </a:p>
        </p:txBody>
      </p:sp>
      <p:sp>
        <p:nvSpPr>
          <p:cNvPr id="78" name="object 78"/>
          <p:cNvSpPr/>
          <p:nvPr/>
        </p:nvSpPr>
        <p:spPr>
          <a:xfrm>
            <a:off x="4500371" y="6230111"/>
            <a:ext cx="657225" cy="0"/>
          </a:xfrm>
          <a:custGeom>
            <a:avLst/>
            <a:gdLst/>
            <a:ahLst/>
            <a:cxnLst/>
            <a:rect l="l" t="t" r="r" b="b"/>
            <a:pathLst>
              <a:path w="657225">
                <a:moveTo>
                  <a:pt x="0" y="0"/>
                </a:moveTo>
                <a:lnTo>
                  <a:pt x="656844" y="0"/>
                </a:lnTo>
              </a:path>
            </a:pathLst>
          </a:custGeom>
          <a:ln w="6095">
            <a:solidFill>
              <a:srgbClr val="000000"/>
            </a:solidFill>
          </a:ln>
        </p:spPr>
        <p:txBody>
          <a:bodyPr wrap="square" lIns="0" tIns="0" rIns="0" bIns="0" rtlCol="0"/>
          <a:lstStyle/>
          <a:p>
            <a:endParaRPr/>
          </a:p>
        </p:txBody>
      </p:sp>
      <p:sp>
        <p:nvSpPr>
          <p:cNvPr id="79" name="object 79"/>
          <p:cNvSpPr/>
          <p:nvPr/>
        </p:nvSpPr>
        <p:spPr>
          <a:xfrm>
            <a:off x="5166359" y="6230111"/>
            <a:ext cx="777240" cy="0"/>
          </a:xfrm>
          <a:custGeom>
            <a:avLst/>
            <a:gdLst/>
            <a:ahLst/>
            <a:cxnLst/>
            <a:rect l="l" t="t" r="r" b="b"/>
            <a:pathLst>
              <a:path w="777239">
                <a:moveTo>
                  <a:pt x="0" y="0"/>
                </a:moveTo>
                <a:lnTo>
                  <a:pt x="777239" y="0"/>
                </a:lnTo>
              </a:path>
            </a:pathLst>
          </a:custGeom>
          <a:ln w="6095">
            <a:solidFill>
              <a:srgbClr val="000000"/>
            </a:solidFill>
          </a:ln>
        </p:spPr>
        <p:txBody>
          <a:bodyPr wrap="square" lIns="0" tIns="0" rIns="0" bIns="0" rtlCol="0"/>
          <a:lstStyle/>
          <a:p>
            <a:endParaRPr/>
          </a:p>
        </p:txBody>
      </p:sp>
      <p:sp>
        <p:nvSpPr>
          <p:cNvPr id="80" name="object 80"/>
          <p:cNvSpPr/>
          <p:nvPr/>
        </p:nvSpPr>
        <p:spPr>
          <a:xfrm>
            <a:off x="1284732" y="5018544"/>
            <a:ext cx="0" cy="1452880"/>
          </a:xfrm>
          <a:custGeom>
            <a:avLst/>
            <a:gdLst/>
            <a:ahLst/>
            <a:cxnLst/>
            <a:rect l="l" t="t" r="r" b="b"/>
            <a:pathLst>
              <a:path h="1452879">
                <a:moveTo>
                  <a:pt x="0" y="0"/>
                </a:moveTo>
                <a:lnTo>
                  <a:pt x="0" y="1452359"/>
                </a:lnTo>
              </a:path>
            </a:pathLst>
          </a:custGeom>
          <a:ln w="9143">
            <a:solidFill>
              <a:srgbClr val="000000"/>
            </a:solidFill>
          </a:ln>
        </p:spPr>
        <p:txBody>
          <a:bodyPr wrap="square" lIns="0" tIns="0" rIns="0" bIns="0" rtlCol="0"/>
          <a:lstStyle/>
          <a:p>
            <a:endParaRPr/>
          </a:p>
        </p:txBody>
      </p:sp>
      <p:sp>
        <p:nvSpPr>
          <p:cNvPr id="81" name="object 81"/>
          <p:cNvSpPr/>
          <p:nvPr/>
        </p:nvSpPr>
        <p:spPr>
          <a:xfrm>
            <a:off x="1280160" y="6473945"/>
            <a:ext cx="3211195" cy="0"/>
          </a:xfrm>
          <a:custGeom>
            <a:avLst/>
            <a:gdLst/>
            <a:ahLst/>
            <a:cxnLst/>
            <a:rect l="l" t="t" r="r" b="b"/>
            <a:pathLst>
              <a:path w="3211195">
                <a:moveTo>
                  <a:pt x="0" y="0"/>
                </a:moveTo>
                <a:lnTo>
                  <a:pt x="3211067" y="0"/>
                </a:lnTo>
              </a:path>
            </a:pathLst>
          </a:custGeom>
          <a:ln w="6108">
            <a:solidFill>
              <a:srgbClr val="000000"/>
            </a:solidFill>
          </a:ln>
        </p:spPr>
        <p:txBody>
          <a:bodyPr wrap="square" lIns="0" tIns="0" rIns="0" bIns="0" rtlCol="0"/>
          <a:lstStyle/>
          <a:p>
            <a:endParaRPr/>
          </a:p>
        </p:txBody>
      </p:sp>
      <p:sp>
        <p:nvSpPr>
          <p:cNvPr id="82" name="object 82"/>
          <p:cNvSpPr/>
          <p:nvPr/>
        </p:nvSpPr>
        <p:spPr>
          <a:xfrm>
            <a:off x="4495800" y="5018544"/>
            <a:ext cx="0" cy="1452880"/>
          </a:xfrm>
          <a:custGeom>
            <a:avLst/>
            <a:gdLst/>
            <a:ahLst/>
            <a:cxnLst/>
            <a:rect l="l" t="t" r="r" b="b"/>
            <a:pathLst>
              <a:path h="1452879">
                <a:moveTo>
                  <a:pt x="0" y="0"/>
                </a:moveTo>
                <a:lnTo>
                  <a:pt x="0" y="1452359"/>
                </a:lnTo>
              </a:path>
            </a:pathLst>
          </a:custGeom>
          <a:ln w="9144">
            <a:solidFill>
              <a:srgbClr val="000000"/>
            </a:solidFill>
          </a:ln>
        </p:spPr>
        <p:txBody>
          <a:bodyPr wrap="square" lIns="0" tIns="0" rIns="0" bIns="0" rtlCol="0"/>
          <a:lstStyle/>
          <a:p>
            <a:endParaRPr/>
          </a:p>
        </p:txBody>
      </p:sp>
      <p:sp>
        <p:nvSpPr>
          <p:cNvPr id="83" name="object 83"/>
          <p:cNvSpPr/>
          <p:nvPr/>
        </p:nvSpPr>
        <p:spPr>
          <a:xfrm>
            <a:off x="4491228" y="6470891"/>
            <a:ext cx="6350" cy="6350"/>
          </a:xfrm>
          <a:custGeom>
            <a:avLst/>
            <a:gdLst/>
            <a:ahLst/>
            <a:cxnLst/>
            <a:rect l="l" t="t" r="r" b="b"/>
            <a:pathLst>
              <a:path w="6350" h="6350">
                <a:moveTo>
                  <a:pt x="0" y="6108"/>
                </a:moveTo>
                <a:lnTo>
                  <a:pt x="6108" y="6108"/>
                </a:lnTo>
                <a:lnTo>
                  <a:pt x="6108" y="0"/>
                </a:lnTo>
                <a:lnTo>
                  <a:pt x="0" y="0"/>
                </a:lnTo>
                <a:lnTo>
                  <a:pt x="0" y="6108"/>
                </a:lnTo>
                <a:close/>
              </a:path>
            </a:pathLst>
          </a:custGeom>
          <a:solidFill>
            <a:srgbClr val="000000"/>
          </a:solidFill>
        </p:spPr>
        <p:txBody>
          <a:bodyPr wrap="square" lIns="0" tIns="0" rIns="0" bIns="0" rtlCol="0"/>
          <a:lstStyle/>
          <a:p>
            <a:endParaRPr/>
          </a:p>
        </p:txBody>
      </p:sp>
      <p:sp>
        <p:nvSpPr>
          <p:cNvPr id="84" name="object 84"/>
          <p:cNvSpPr/>
          <p:nvPr/>
        </p:nvSpPr>
        <p:spPr>
          <a:xfrm>
            <a:off x="4497323" y="6473945"/>
            <a:ext cx="660400" cy="0"/>
          </a:xfrm>
          <a:custGeom>
            <a:avLst/>
            <a:gdLst/>
            <a:ahLst/>
            <a:cxnLst/>
            <a:rect l="l" t="t" r="r" b="b"/>
            <a:pathLst>
              <a:path w="660400">
                <a:moveTo>
                  <a:pt x="0" y="0"/>
                </a:moveTo>
                <a:lnTo>
                  <a:pt x="659891" y="0"/>
                </a:lnTo>
              </a:path>
            </a:pathLst>
          </a:custGeom>
          <a:ln w="6108">
            <a:solidFill>
              <a:srgbClr val="000000"/>
            </a:solidFill>
          </a:ln>
        </p:spPr>
        <p:txBody>
          <a:bodyPr wrap="square" lIns="0" tIns="0" rIns="0" bIns="0" rtlCol="0"/>
          <a:lstStyle/>
          <a:p>
            <a:endParaRPr/>
          </a:p>
        </p:txBody>
      </p:sp>
      <p:sp>
        <p:nvSpPr>
          <p:cNvPr id="85" name="object 85"/>
          <p:cNvSpPr/>
          <p:nvPr/>
        </p:nvSpPr>
        <p:spPr>
          <a:xfrm>
            <a:off x="5161788" y="5018544"/>
            <a:ext cx="0" cy="1452880"/>
          </a:xfrm>
          <a:custGeom>
            <a:avLst/>
            <a:gdLst/>
            <a:ahLst/>
            <a:cxnLst/>
            <a:rect l="l" t="t" r="r" b="b"/>
            <a:pathLst>
              <a:path h="1452879">
                <a:moveTo>
                  <a:pt x="0" y="0"/>
                </a:moveTo>
                <a:lnTo>
                  <a:pt x="0" y="1452359"/>
                </a:lnTo>
              </a:path>
            </a:pathLst>
          </a:custGeom>
          <a:ln w="9144">
            <a:solidFill>
              <a:srgbClr val="000000"/>
            </a:solidFill>
          </a:ln>
        </p:spPr>
        <p:txBody>
          <a:bodyPr wrap="square" lIns="0" tIns="0" rIns="0" bIns="0" rtlCol="0"/>
          <a:lstStyle/>
          <a:p>
            <a:endParaRPr/>
          </a:p>
        </p:txBody>
      </p:sp>
      <p:sp>
        <p:nvSpPr>
          <p:cNvPr id="86" name="object 86"/>
          <p:cNvSpPr/>
          <p:nvPr/>
        </p:nvSpPr>
        <p:spPr>
          <a:xfrm>
            <a:off x="5157215" y="6470891"/>
            <a:ext cx="6350" cy="6350"/>
          </a:xfrm>
          <a:custGeom>
            <a:avLst/>
            <a:gdLst/>
            <a:ahLst/>
            <a:cxnLst/>
            <a:rect l="l" t="t" r="r" b="b"/>
            <a:pathLst>
              <a:path w="6350" h="6350">
                <a:moveTo>
                  <a:pt x="0" y="6108"/>
                </a:moveTo>
                <a:lnTo>
                  <a:pt x="6096" y="6108"/>
                </a:lnTo>
                <a:lnTo>
                  <a:pt x="6096" y="0"/>
                </a:lnTo>
                <a:lnTo>
                  <a:pt x="0" y="0"/>
                </a:lnTo>
                <a:lnTo>
                  <a:pt x="0" y="6108"/>
                </a:lnTo>
                <a:close/>
              </a:path>
            </a:pathLst>
          </a:custGeom>
          <a:solidFill>
            <a:srgbClr val="000000"/>
          </a:solidFill>
        </p:spPr>
        <p:txBody>
          <a:bodyPr wrap="square" lIns="0" tIns="0" rIns="0" bIns="0" rtlCol="0"/>
          <a:lstStyle/>
          <a:p>
            <a:endParaRPr/>
          </a:p>
        </p:txBody>
      </p:sp>
      <p:sp>
        <p:nvSpPr>
          <p:cNvPr id="87" name="object 87"/>
          <p:cNvSpPr/>
          <p:nvPr/>
        </p:nvSpPr>
        <p:spPr>
          <a:xfrm>
            <a:off x="5163311" y="6473945"/>
            <a:ext cx="780415" cy="0"/>
          </a:xfrm>
          <a:custGeom>
            <a:avLst/>
            <a:gdLst/>
            <a:ahLst/>
            <a:cxnLst/>
            <a:rect l="l" t="t" r="r" b="b"/>
            <a:pathLst>
              <a:path w="780414">
                <a:moveTo>
                  <a:pt x="0" y="0"/>
                </a:moveTo>
                <a:lnTo>
                  <a:pt x="780288" y="0"/>
                </a:lnTo>
              </a:path>
            </a:pathLst>
          </a:custGeom>
          <a:ln w="6108">
            <a:solidFill>
              <a:srgbClr val="000000"/>
            </a:solidFill>
          </a:ln>
        </p:spPr>
        <p:txBody>
          <a:bodyPr wrap="square" lIns="0" tIns="0" rIns="0" bIns="0" rtlCol="0"/>
          <a:lstStyle/>
          <a:p>
            <a:endParaRPr/>
          </a:p>
        </p:txBody>
      </p:sp>
      <p:sp>
        <p:nvSpPr>
          <p:cNvPr id="88" name="object 88"/>
          <p:cNvSpPr/>
          <p:nvPr/>
        </p:nvSpPr>
        <p:spPr>
          <a:xfrm>
            <a:off x="5948171" y="5018544"/>
            <a:ext cx="0" cy="1458595"/>
          </a:xfrm>
          <a:custGeom>
            <a:avLst/>
            <a:gdLst/>
            <a:ahLst/>
            <a:cxnLst/>
            <a:rect l="l" t="t" r="r" b="b"/>
            <a:pathLst>
              <a:path h="1458595">
                <a:moveTo>
                  <a:pt x="0" y="0"/>
                </a:moveTo>
                <a:lnTo>
                  <a:pt x="0" y="1458455"/>
                </a:lnTo>
              </a:path>
            </a:pathLst>
          </a:custGeom>
          <a:ln w="9144">
            <a:solidFill>
              <a:srgbClr val="000000"/>
            </a:solidFill>
          </a:ln>
        </p:spPr>
        <p:txBody>
          <a:bodyPr wrap="square" lIns="0" tIns="0" rIns="0" bIns="0" rtlCol="0"/>
          <a:lstStyle/>
          <a:p>
            <a:endParaRPr/>
          </a:p>
        </p:txBody>
      </p:sp>
      <p:sp>
        <p:nvSpPr>
          <p:cNvPr id="89" name="object 89"/>
          <p:cNvSpPr txBox="1"/>
          <p:nvPr/>
        </p:nvSpPr>
        <p:spPr>
          <a:xfrm>
            <a:off x="1267460" y="6548119"/>
            <a:ext cx="2577465" cy="193675"/>
          </a:xfrm>
          <a:prstGeom prst="rect">
            <a:avLst/>
          </a:prstGeom>
        </p:spPr>
        <p:txBody>
          <a:bodyPr vert="horz" wrap="square" lIns="0" tIns="12700" rIns="0" bIns="0" rtlCol="0">
            <a:spAutoFit/>
          </a:bodyPr>
          <a:lstStyle/>
          <a:p>
            <a:pPr marL="12700">
              <a:lnSpc>
                <a:spcPct val="100000"/>
              </a:lnSpc>
              <a:spcBef>
                <a:spcPts val="100"/>
              </a:spcBef>
              <a:tabLst>
                <a:tab pos="377825" algn="l"/>
              </a:tabLst>
            </a:pPr>
            <a:r>
              <a:rPr sz="1100" b="1" spc="-5" dirty="0">
                <a:latin typeface="Segoe UI"/>
                <a:cs typeface="Segoe UI"/>
              </a:rPr>
              <a:t>(ii)	Discounted Value of </a:t>
            </a:r>
            <a:r>
              <a:rPr sz="1100" b="1" spc="-10" dirty="0">
                <a:latin typeface="Segoe UI"/>
                <a:cs typeface="Segoe UI"/>
              </a:rPr>
              <a:t>Cash</a:t>
            </a:r>
            <a:r>
              <a:rPr sz="1100" b="1" spc="-15" dirty="0">
                <a:latin typeface="Segoe UI"/>
                <a:cs typeface="Segoe UI"/>
              </a:rPr>
              <a:t> </a:t>
            </a:r>
            <a:r>
              <a:rPr sz="1100" b="1" spc="-5" dirty="0">
                <a:latin typeface="Segoe UI"/>
                <a:cs typeface="Segoe UI"/>
              </a:rPr>
              <a:t>inflows</a:t>
            </a:r>
            <a:endParaRPr sz="1100">
              <a:latin typeface="Segoe UI"/>
              <a:cs typeface="Segoe UI"/>
            </a:endParaRPr>
          </a:p>
        </p:txBody>
      </p:sp>
      <p:sp>
        <p:nvSpPr>
          <p:cNvPr id="90" name="object 90"/>
          <p:cNvSpPr txBox="1"/>
          <p:nvPr/>
        </p:nvSpPr>
        <p:spPr>
          <a:xfrm>
            <a:off x="4902212" y="6787442"/>
            <a:ext cx="586740" cy="203200"/>
          </a:xfrm>
          <a:prstGeom prst="rect">
            <a:avLst/>
          </a:prstGeom>
        </p:spPr>
        <p:txBody>
          <a:bodyPr vert="horz" wrap="square" lIns="0" tIns="13970" rIns="0" bIns="0" rtlCol="0">
            <a:spAutoFit/>
          </a:bodyPr>
          <a:lstStyle/>
          <a:p>
            <a:pPr marL="12700">
              <a:lnSpc>
                <a:spcPct val="100000"/>
              </a:lnSpc>
              <a:spcBef>
                <a:spcPts val="110"/>
              </a:spcBef>
            </a:pPr>
            <a:r>
              <a:rPr sz="1100" i="1" dirty="0">
                <a:latin typeface="Arial Narrow"/>
                <a:cs typeface="Arial Narrow"/>
              </a:rPr>
              <a:t>(</a:t>
            </a:r>
            <a:r>
              <a:rPr sz="1150" i="1" dirty="0">
                <a:latin typeface="Trebuchet MS"/>
                <a:cs typeface="Trebuchet MS"/>
              </a:rPr>
              <a:t>`</a:t>
            </a:r>
            <a:r>
              <a:rPr sz="1100" i="1" dirty="0">
                <a:latin typeface="Arial Narrow"/>
                <a:cs typeface="Arial Narrow"/>
              </a:rPr>
              <a:t>in</a:t>
            </a:r>
            <a:r>
              <a:rPr sz="1100" i="1" spc="-30" dirty="0">
                <a:latin typeface="Arial Narrow"/>
                <a:cs typeface="Arial Narrow"/>
              </a:rPr>
              <a:t> </a:t>
            </a:r>
            <a:r>
              <a:rPr sz="1100" i="1" spc="15" dirty="0">
                <a:latin typeface="Arial Narrow"/>
                <a:cs typeface="Arial Narrow"/>
              </a:rPr>
              <a:t>lakhs)</a:t>
            </a:r>
            <a:endParaRPr sz="1100">
              <a:latin typeface="Arial Narrow"/>
              <a:cs typeface="Arial Narrow"/>
            </a:endParaRPr>
          </a:p>
        </p:txBody>
      </p:sp>
      <p:graphicFrame>
        <p:nvGraphicFramePr>
          <p:cNvPr id="91" name="object 91"/>
          <p:cNvGraphicFramePr>
            <a:graphicFrameLocks noGrp="1"/>
          </p:cNvGraphicFramePr>
          <p:nvPr/>
        </p:nvGraphicFramePr>
        <p:xfrm>
          <a:off x="1280160" y="7042391"/>
          <a:ext cx="4662802" cy="1394465"/>
        </p:xfrm>
        <a:graphic>
          <a:graphicData uri="http://schemas.openxmlformats.org/drawingml/2006/table">
            <a:tbl>
              <a:tblPr firstRow="1" bandRow="1">
                <a:tableStyleId>{2D5ABB26-0587-4C30-8999-92F81FD0307C}</a:tableStyleId>
              </a:tblPr>
              <a:tblGrid>
                <a:gridCol w="888365">
                  <a:extLst>
                    <a:ext uri="{9D8B030D-6E8A-4147-A177-3AD203B41FA5}">
                      <a16:colId xmlns:a16="http://schemas.microsoft.com/office/drawing/2014/main" val="20000"/>
                    </a:ext>
                  </a:extLst>
                </a:gridCol>
                <a:gridCol w="685800">
                  <a:extLst>
                    <a:ext uri="{9D8B030D-6E8A-4147-A177-3AD203B41FA5}">
                      <a16:colId xmlns:a16="http://schemas.microsoft.com/office/drawing/2014/main" val="20001"/>
                    </a:ext>
                  </a:extLst>
                </a:gridCol>
                <a:gridCol w="685799">
                  <a:extLst>
                    <a:ext uri="{9D8B030D-6E8A-4147-A177-3AD203B41FA5}">
                      <a16:colId xmlns:a16="http://schemas.microsoft.com/office/drawing/2014/main" val="20002"/>
                    </a:ext>
                  </a:extLst>
                </a:gridCol>
                <a:gridCol w="929639">
                  <a:extLst>
                    <a:ext uri="{9D8B030D-6E8A-4147-A177-3AD203B41FA5}">
                      <a16:colId xmlns:a16="http://schemas.microsoft.com/office/drawing/2014/main" val="20003"/>
                    </a:ext>
                  </a:extLst>
                </a:gridCol>
                <a:gridCol w="633729">
                  <a:extLst>
                    <a:ext uri="{9D8B030D-6E8A-4147-A177-3AD203B41FA5}">
                      <a16:colId xmlns:a16="http://schemas.microsoft.com/office/drawing/2014/main" val="20004"/>
                    </a:ext>
                  </a:extLst>
                </a:gridCol>
                <a:gridCol w="839470">
                  <a:extLst>
                    <a:ext uri="{9D8B030D-6E8A-4147-A177-3AD203B41FA5}">
                      <a16:colId xmlns:a16="http://schemas.microsoft.com/office/drawing/2014/main" val="20005"/>
                    </a:ext>
                  </a:extLst>
                </a:gridCol>
              </a:tblGrid>
              <a:tr h="243846">
                <a:tc rowSpan="2">
                  <a:txBody>
                    <a:bodyPr/>
                    <a:lstStyle/>
                    <a:p>
                      <a:pPr>
                        <a:lnSpc>
                          <a:spcPct val="100000"/>
                        </a:lnSpc>
                        <a:spcBef>
                          <a:spcPts val="25"/>
                        </a:spcBef>
                      </a:pPr>
                      <a:endParaRPr sz="1900">
                        <a:latin typeface="Times New Roman"/>
                        <a:cs typeface="Times New Roman"/>
                      </a:endParaRPr>
                    </a:p>
                    <a:p>
                      <a:pPr marL="292100">
                        <a:lnSpc>
                          <a:spcPct val="100000"/>
                        </a:lnSpc>
                      </a:pPr>
                      <a:r>
                        <a:rPr sz="1100" b="1" spc="10" dirty="0">
                          <a:solidFill>
                            <a:srgbClr val="00A650"/>
                          </a:solidFill>
                          <a:latin typeface="Segoe UI"/>
                          <a:cs typeface="Segoe UI"/>
                        </a:rPr>
                        <a:t>Year</a:t>
                      </a:r>
                      <a:endParaRPr sz="1100">
                        <a:latin typeface="Segoe UI"/>
                        <a:cs typeface="Segoe UI"/>
                      </a:endParaRPr>
                    </a:p>
                  </a:txBody>
                  <a:tcPr marL="0" marR="0" marT="3175"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B3C77E"/>
                    </a:solidFill>
                  </a:tcPr>
                </a:tc>
                <a:tc rowSpan="2">
                  <a:txBody>
                    <a:bodyPr/>
                    <a:lstStyle/>
                    <a:p>
                      <a:pPr>
                        <a:lnSpc>
                          <a:spcPct val="100000"/>
                        </a:lnSpc>
                        <a:spcBef>
                          <a:spcPts val="25"/>
                        </a:spcBef>
                      </a:pPr>
                      <a:endParaRPr sz="1900">
                        <a:latin typeface="Times New Roman"/>
                        <a:cs typeface="Times New Roman"/>
                      </a:endParaRPr>
                    </a:p>
                    <a:p>
                      <a:pPr marL="193040">
                        <a:lnSpc>
                          <a:spcPct val="100000"/>
                        </a:lnSpc>
                      </a:pPr>
                      <a:r>
                        <a:rPr sz="1100" b="1" spc="15" dirty="0">
                          <a:solidFill>
                            <a:srgbClr val="00A650"/>
                          </a:solidFill>
                          <a:latin typeface="Segoe UI"/>
                          <a:cs typeface="Segoe UI"/>
                        </a:rPr>
                        <a:t>NPV</a:t>
                      </a:r>
                      <a:endParaRPr sz="1100">
                        <a:latin typeface="Segoe UI"/>
                        <a:cs typeface="Segoe UI"/>
                      </a:endParaRPr>
                    </a:p>
                    <a:p>
                      <a:pPr marL="128905">
                        <a:lnSpc>
                          <a:spcPct val="100000"/>
                        </a:lnSpc>
                        <a:spcBef>
                          <a:spcPts val="145"/>
                        </a:spcBef>
                      </a:pPr>
                      <a:r>
                        <a:rPr sz="1100" b="1" spc="10" dirty="0">
                          <a:solidFill>
                            <a:srgbClr val="00A650"/>
                          </a:solidFill>
                          <a:latin typeface="Segoe UI"/>
                          <a:cs typeface="Segoe UI"/>
                        </a:rPr>
                        <a:t>Factor</a:t>
                      </a:r>
                      <a:endParaRPr sz="1100">
                        <a:latin typeface="Segoe UI"/>
                        <a:cs typeface="Segoe UI"/>
                      </a:endParaRPr>
                    </a:p>
                    <a:p>
                      <a:pPr marL="109220">
                        <a:lnSpc>
                          <a:spcPct val="100000"/>
                        </a:lnSpc>
                        <a:spcBef>
                          <a:spcPts val="335"/>
                        </a:spcBef>
                      </a:pPr>
                      <a:r>
                        <a:rPr sz="1100" b="1" dirty="0">
                          <a:solidFill>
                            <a:srgbClr val="00A650"/>
                          </a:solidFill>
                          <a:latin typeface="Segoe UI"/>
                          <a:cs typeface="Segoe UI"/>
                        </a:rPr>
                        <a:t>@</a:t>
                      </a:r>
                      <a:r>
                        <a:rPr sz="1100" b="1" spc="-55" dirty="0">
                          <a:solidFill>
                            <a:srgbClr val="00A650"/>
                          </a:solidFill>
                          <a:latin typeface="Segoe UI"/>
                          <a:cs typeface="Segoe UI"/>
                        </a:rPr>
                        <a:t> </a:t>
                      </a:r>
                      <a:r>
                        <a:rPr sz="1100" b="1" spc="15" dirty="0">
                          <a:solidFill>
                            <a:srgbClr val="00A650"/>
                          </a:solidFill>
                          <a:latin typeface="Segoe UI"/>
                          <a:cs typeface="Segoe UI"/>
                        </a:rPr>
                        <a:t>15%</a:t>
                      </a:r>
                      <a:endParaRPr sz="1100">
                        <a:latin typeface="Segoe UI"/>
                        <a:cs typeface="Segoe UI"/>
                      </a:endParaRPr>
                    </a:p>
                  </a:txBody>
                  <a:tcPr marL="0" marR="0" marT="3175"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B3C77E"/>
                    </a:solidFill>
                  </a:tcPr>
                </a:tc>
                <a:tc gridSpan="2">
                  <a:txBody>
                    <a:bodyPr/>
                    <a:lstStyle/>
                    <a:p>
                      <a:pPr marL="447675">
                        <a:lnSpc>
                          <a:spcPct val="100000"/>
                        </a:lnSpc>
                        <a:spcBef>
                          <a:spcPts val="305"/>
                        </a:spcBef>
                      </a:pPr>
                      <a:r>
                        <a:rPr sz="1100" b="1" spc="15" dirty="0">
                          <a:solidFill>
                            <a:srgbClr val="00A650"/>
                          </a:solidFill>
                          <a:latin typeface="Segoe UI"/>
                          <a:cs typeface="Segoe UI"/>
                        </a:rPr>
                        <a:t>Machine</a:t>
                      </a:r>
                      <a:r>
                        <a:rPr sz="1100" b="1" spc="25" dirty="0">
                          <a:solidFill>
                            <a:srgbClr val="00A650"/>
                          </a:solidFill>
                          <a:latin typeface="Segoe UI"/>
                          <a:cs typeface="Segoe UI"/>
                        </a:rPr>
                        <a:t> </a:t>
                      </a:r>
                      <a:r>
                        <a:rPr sz="1100" b="1" dirty="0">
                          <a:solidFill>
                            <a:srgbClr val="00A650"/>
                          </a:solidFill>
                          <a:latin typeface="Segoe UI"/>
                          <a:cs typeface="Segoe UI"/>
                        </a:rPr>
                        <a:t>A</a:t>
                      </a:r>
                      <a:endParaRPr sz="1100">
                        <a:latin typeface="Segoe UI"/>
                        <a:cs typeface="Segoe UI"/>
                      </a:endParaRPr>
                    </a:p>
                  </a:txBody>
                  <a:tcPr marL="0" marR="0" marT="38735"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B3C77E"/>
                    </a:solidFill>
                  </a:tcPr>
                </a:tc>
                <a:tc hMerge="1">
                  <a:txBody>
                    <a:bodyPr/>
                    <a:lstStyle/>
                    <a:p>
                      <a:endParaRPr/>
                    </a:p>
                  </a:txBody>
                  <a:tcPr marL="0" marR="0" marT="0" marB="0"/>
                </a:tc>
                <a:tc gridSpan="2">
                  <a:txBody>
                    <a:bodyPr/>
                    <a:lstStyle/>
                    <a:p>
                      <a:pPr marL="382270">
                        <a:lnSpc>
                          <a:spcPct val="100000"/>
                        </a:lnSpc>
                        <a:spcBef>
                          <a:spcPts val="305"/>
                        </a:spcBef>
                      </a:pPr>
                      <a:r>
                        <a:rPr sz="1100" b="1" spc="15" dirty="0">
                          <a:solidFill>
                            <a:srgbClr val="00A650"/>
                          </a:solidFill>
                          <a:latin typeface="Segoe UI"/>
                          <a:cs typeface="Segoe UI"/>
                        </a:rPr>
                        <a:t>Machine</a:t>
                      </a:r>
                      <a:r>
                        <a:rPr sz="1100" b="1" spc="25" dirty="0">
                          <a:solidFill>
                            <a:srgbClr val="00A650"/>
                          </a:solidFill>
                          <a:latin typeface="Segoe UI"/>
                          <a:cs typeface="Segoe UI"/>
                        </a:rPr>
                        <a:t> </a:t>
                      </a:r>
                      <a:r>
                        <a:rPr sz="1100" b="1" dirty="0">
                          <a:solidFill>
                            <a:srgbClr val="00A650"/>
                          </a:solidFill>
                          <a:latin typeface="Segoe UI"/>
                          <a:cs typeface="Segoe UI"/>
                        </a:rPr>
                        <a:t>B</a:t>
                      </a:r>
                      <a:endParaRPr sz="1100">
                        <a:latin typeface="Segoe UI"/>
                        <a:cs typeface="Segoe UI"/>
                      </a:endParaRPr>
                    </a:p>
                  </a:txBody>
                  <a:tcPr marL="0" marR="0" marT="38735"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B3C77E"/>
                    </a:solidFill>
                  </a:tcPr>
                </a:tc>
                <a:tc hMerge="1">
                  <a:txBody>
                    <a:bodyPr/>
                    <a:lstStyle/>
                    <a:p>
                      <a:endParaRPr/>
                    </a:p>
                  </a:txBody>
                  <a:tcPr marL="0" marR="0" marT="0" marB="0"/>
                </a:tc>
                <a:extLst>
                  <a:ext uri="{0D108BD9-81ED-4DB2-BD59-A6C34878D82A}">
                    <a16:rowId xmlns:a16="http://schemas.microsoft.com/office/drawing/2014/main" val="10000"/>
                  </a:ext>
                </a:extLst>
              </a:tr>
              <a:tr h="664464">
                <a:tc vMerge="1">
                  <a:txBody>
                    <a:bodyPr/>
                    <a:lstStyle/>
                    <a:p>
                      <a:endParaRPr/>
                    </a:p>
                  </a:txBody>
                  <a:tcPr marL="0" marR="0" marT="3175"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B3C77E"/>
                    </a:solidFill>
                  </a:tcPr>
                </a:tc>
                <a:tc vMerge="1">
                  <a:txBody>
                    <a:bodyPr/>
                    <a:lstStyle/>
                    <a:p>
                      <a:endParaRPr/>
                    </a:p>
                  </a:txBody>
                  <a:tcPr marL="0" marR="0" marT="3175"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B3C77E"/>
                    </a:solidFill>
                  </a:tcPr>
                </a:tc>
                <a:tc>
                  <a:txBody>
                    <a:bodyPr/>
                    <a:lstStyle/>
                    <a:p>
                      <a:pPr marL="95885" marR="88900" indent="86360">
                        <a:lnSpc>
                          <a:spcPts val="1660"/>
                        </a:lnSpc>
                        <a:spcBef>
                          <a:spcPts val="65"/>
                        </a:spcBef>
                      </a:pPr>
                      <a:r>
                        <a:rPr sz="1100" b="1" spc="15" dirty="0">
                          <a:solidFill>
                            <a:srgbClr val="00A650"/>
                          </a:solidFill>
                          <a:latin typeface="Segoe UI"/>
                          <a:cs typeface="Segoe UI"/>
                        </a:rPr>
                        <a:t>Cash  </a:t>
                      </a:r>
                      <a:r>
                        <a:rPr sz="1100" b="1" spc="20" dirty="0">
                          <a:solidFill>
                            <a:srgbClr val="00A650"/>
                          </a:solidFill>
                          <a:latin typeface="Segoe UI"/>
                          <a:cs typeface="Segoe UI"/>
                        </a:rPr>
                        <a:t>i</a:t>
                      </a:r>
                      <a:r>
                        <a:rPr sz="1100" b="1" spc="25" dirty="0">
                          <a:solidFill>
                            <a:srgbClr val="00A650"/>
                          </a:solidFill>
                          <a:latin typeface="Segoe UI"/>
                          <a:cs typeface="Segoe UI"/>
                        </a:rPr>
                        <a:t>n</a:t>
                      </a:r>
                      <a:r>
                        <a:rPr sz="1100" b="1" spc="5" dirty="0">
                          <a:solidFill>
                            <a:srgbClr val="00A650"/>
                          </a:solidFill>
                          <a:latin typeface="Segoe UI"/>
                          <a:cs typeface="Segoe UI"/>
                        </a:rPr>
                        <a:t>f</a:t>
                      </a:r>
                      <a:r>
                        <a:rPr sz="1100" b="1" spc="20" dirty="0">
                          <a:solidFill>
                            <a:srgbClr val="00A650"/>
                          </a:solidFill>
                          <a:latin typeface="Segoe UI"/>
                          <a:cs typeface="Segoe UI"/>
                        </a:rPr>
                        <a:t>lo</a:t>
                      </a:r>
                      <a:r>
                        <a:rPr sz="1100" b="1" spc="15" dirty="0">
                          <a:solidFill>
                            <a:srgbClr val="00A650"/>
                          </a:solidFill>
                          <a:latin typeface="Segoe UI"/>
                          <a:cs typeface="Segoe UI"/>
                        </a:rPr>
                        <a:t>w</a:t>
                      </a:r>
                      <a:r>
                        <a:rPr sz="1100" b="1" dirty="0">
                          <a:solidFill>
                            <a:srgbClr val="00A650"/>
                          </a:solidFill>
                          <a:latin typeface="Segoe UI"/>
                          <a:cs typeface="Segoe UI"/>
                        </a:rPr>
                        <a:t>s</a:t>
                      </a:r>
                      <a:endParaRPr sz="1100">
                        <a:latin typeface="Segoe UI"/>
                        <a:cs typeface="Segoe UI"/>
                      </a:endParaRPr>
                    </a:p>
                  </a:txBody>
                  <a:tcPr marL="0" marR="0" marT="8255"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B3C77E"/>
                    </a:solidFill>
                  </a:tcPr>
                </a:tc>
                <a:tc>
                  <a:txBody>
                    <a:bodyPr/>
                    <a:lstStyle/>
                    <a:p>
                      <a:pPr marL="80645" marR="71120" algn="ctr">
                        <a:lnSpc>
                          <a:spcPts val="1660"/>
                        </a:lnSpc>
                        <a:spcBef>
                          <a:spcPts val="65"/>
                        </a:spcBef>
                      </a:pPr>
                      <a:r>
                        <a:rPr sz="1100" b="1" spc="25" dirty="0">
                          <a:solidFill>
                            <a:srgbClr val="00A650"/>
                          </a:solidFill>
                          <a:latin typeface="Segoe UI"/>
                          <a:cs typeface="Segoe UI"/>
                        </a:rPr>
                        <a:t>D</a:t>
                      </a:r>
                      <a:r>
                        <a:rPr sz="1100" b="1" spc="20" dirty="0">
                          <a:solidFill>
                            <a:srgbClr val="00A650"/>
                          </a:solidFill>
                          <a:latin typeface="Segoe UI"/>
                          <a:cs typeface="Segoe UI"/>
                        </a:rPr>
                        <a:t>i</a:t>
                      </a:r>
                      <a:r>
                        <a:rPr sz="1100" b="1" spc="15" dirty="0">
                          <a:solidFill>
                            <a:srgbClr val="00A650"/>
                          </a:solidFill>
                          <a:latin typeface="Segoe UI"/>
                          <a:cs typeface="Segoe UI"/>
                        </a:rPr>
                        <a:t>s</a:t>
                      </a:r>
                      <a:r>
                        <a:rPr sz="1100" b="1" spc="10" dirty="0">
                          <a:solidFill>
                            <a:srgbClr val="00A650"/>
                          </a:solidFill>
                          <a:latin typeface="Segoe UI"/>
                          <a:cs typeface="Segoe UI"/>
                        </a:rPr>
                        <a:t>c</a:t>
                      </a:r>
                      <a:r>
                        <a:rPr sz="1100" b="1" spc="5" dirty="0">
                          <a:solidFill>
                            <a:srgbClr val="00A650"/>
                          </a:solidFill>
                          <a:latin typeface="Segoe UI"/>
                          <a:cs typeface="Segoe UI"/>
                        </a:rPr>
                        <a:t>o</a:t>
                      </a:r>
                      <a:r>
                        <a:rPr sz="1100" b="1" spc="25" dirty="0">
                          <a:solidFill>
                            <a:srgbClr val="00A650"/>
                          </a:solidFill>
                          <a:latin typeface="Segoe UI"/>
                          <a:cs typeface="Segoe UI"/>
                        </a:rPr>
                        <a:t>u</a:t>
                      </a:r>
                      <a:r>
                        <a:rPr sz="1100" b="1" spc="15" dirty="0">
                          <a:solidFill>
                            <a:srgbClr val="00A650"/>
                          </a:solidFill>
                          <a:latin typeface="Segoe UI"/>
                          <a:cs typeface="Segoe UI"/>
                        </a:rPr>
                        <a:t>n</a:t>
                      </a:r>
                      <a:r>
                        <a:rPr sz="1100" b="1" spc="10" dirty="0">
                          <a:solidFill>
                            <a:srgbClr val="00A650"/>
                          </a:solidFill>
                          <a:latin typeface="Segoe UI"/>
                          <a:cs typeface="Segoe UI"/>
                        </a:rPr>
                        <a:t>t</a:t>
                      </a:r>
                      <a:r>
                        <a:rPr sz="1100" b="1" spc="25" dirty="0">
                          <a:solidFill>
                            <a:srgbClr val="00A650"/>
                          </a:solidFill>
                          <a:latin typeface="Segoe UI"/>
                          <a:cs typeface="Segoe UI"/>
                        </a:rPr>
                        <a:t>ed  </a:t>
                      </a:r>
                      <a:r>
                        <a:rPr sz="1100" b="1" spc="10" dirty="0">
                          <a:solidFill>
                            <a:srgbClr val="00A650"/>
                          </a:solidFill>
                          <a:latin typeface="Segoe UI"/>
                          <a:cs typeface="Segoe UI"/>
                        </a:rPr>
                        <a:t>value</a:t>
                      </a:r>
                      <a:r>
                        <a:rPr sz="1100" b="1" spc="20" dirty="0">
                          <a:solidFill>
                            <a:srgbClr val="00A650"/>
                          </a:solidFill>
                          <a:latin typeface="Segoe UI"/>
                          <a:cs typeface="Segoe UI"/>
                        </a:rPr>
                        <a:t> </a:t>
                      </a:r>
                      <a:r>
                        <a:rPr sz="1100" b="1" spc="10" dirty="0">
                          <a:solidFill>
                            <a:srgbClr val="00A650"/>
                          </a:solidFill>
                          <a:latin typeface="Segoe UI"/>
                          <a:cs typeface="Segoe UI"/>
                        </a:rPr>
                        <a:t>of</a:t>
                      </a:r>
                      <a:endParaRPr sz="1100">
                        <a:latin typeface="Segoe UI"/>
                        <a:cs typeface="Segoe UI"/>
                      </a:endParaRPr>
                    </a:p>
                    <a:p>
                      <a:pPr algn="ctr">
                        <a:lnSpc>
                          <a:spcPct val="100000"/>
                        </a:lnSpc>
                        <a:spcBef>
                          <a:spcPts val="229"/>
                        </a:spcBef>
                      </a:pPr>
                      <a:r>
                        <a:rPr sz="1100" b="1" spc="15" dirty="0">
                          <a:solidFill>
                            <a:srgbClr val="00A650"/>
                          </a:solidFill>
                          <a:latin typeface="Segoe UI"/>
                          <a:cs typeface="Segoe UI"/>
                        </a:rPr>
                        <a:t>inflows</a:t>
                      </a:r>
                      <a:endParaRPr sz="1100">
                        <a:latin typeface="Segoe UI"/>
                        <a:cs typeface="Segoe UI"/>
                      </a:endParaRPr>
                    </a:p>
                  </a:txBody>
                  <a:tcPr marL="0" marR="0" marT="8255"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B3C77E"/>
                    </a:solidFill>
                  </a:tcPr>
                </a:tc>
                <a:tc>
                  <a:txBody>
                    <a:bodyPr/>
                    <a:lstStyle/>
                    <a:p>
                      <a:pPr marL="124460" marR="115570" indent="33020">
                        <a:lnSpc>
                          <a:spcPts val="1660"/>
                        </a:lnSpc>
                        <a:spcBef>
                          <a:spcPts val="65"/>
                        </a:spcBef>
                      </a:pPr>
                      <a:r>
                        <a:rPr sz="1100" b="1" spc="15" dirty="0">
                          <a:solidFill>
                            <a:srgbClr val="00A650"/>
                          </a:solidFill>
                          <a:latin typeface="Segoe UI"/>
                          <a:cs typeface="Segoe UI"/>
                        </a:rPr>
                        <a:t>Cash  </a:t>
                      </a:r>
                      <a:r>
                        <a:rPr sz="1100" b="1" spc="25" dirty="0">
                          <a:solidFill>
                            <a:srgbClr val="00A650"/>
                          </a:solidFill>
                          <a:latin typeface="Segoe UI"/>
                          <a:cs typeface="Segoe UI"/>
                        </a:rPr>
                        <a:t>F</a:t>
                      </a:r>
                      <a:r>
                        <a:rPr sz="1100" b="1" spc="20" dirty="0">
                          <a:solidFill>
                            <a:srgbClr val="00A650"/>
                          </a:solidFill>
                          <a:latin typeface="Segoe UI"/>
                          <a:cs typeface="Segoe UI"/>
                        </a:rPr>
                        <a:t>lo</a:t>
                      </a:r>
                      <a:r>
                        <a:rPr sz="1100" b="1" spc="15" dirty="0">
                          <a:solidFill>
                            <a:srgbClr val="00A650"/>
                          </a:solidFill>
                          <a:latin typeface="Segoe UI"/>
                          <a:cs typeface="Segoe UI"/>
                        </a:rPr>
                        <a:t>ws</a:t>
                      </a:r>
                      <a:endParaRPr sz="1100">
                        <a:latin typeface="Segoe UI"/>
                        <a:cs typeface="Segoe UI"/>
                      </a:endParaRPr>
                    </a:p>
                  </a:txBody>
                  <a:tcPr marL="0" marR="0" marT="8255"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B3C77E"/>
                    </a:solidFill>
                  </a:tcPr>
                </a:tc>
                <a:tc>
                  <a:txBody>
                    <a:bodyPr/>
                    <a:lstStyle/>
                    <a:p>
                      <a:pPr marL="144145" marR="62230" indent="-144780">
                        <a:lnSpc>
                          <a:spcPts val="1660"/>
                        </a:lnSpc>
                        <a:spcBef>
                          <a:spcPts val="65"/>
                        </a:spcBef>
                      </a:pPr>
                      <a:r>
                        <a:rPr sz="1100" b="1" spc="25" dirty="0">
                          <a:solidFill>
                            <a:srgbClr val="00A650"/>
                          </a:solidFill>
                          <a:latin typeface="Segoe UI"/>
                          <a:cs typeface="Segoe UI"/>
                        </a:rPr>
                        <a:t>D</a:t>
                      </a:r>
                      <a:r>
                        <a:rPr sz="1100" b="1" spc="20" dirty="0">
                          <a:solidFill>
                            <a:srgbClr val="00A650"/>
                          </a:solidFill>
                          <a:latin typeface="Segoe UI"/>
                          <a:cs typeface="Segoe UI"/>
                        </a:rPr>
                        <a:t>i</a:t>
                      </a:r>
                      <a:r>
                        <a:rPr sz="1100" b="1" spc="15" dirty="0">
                          <a:solidFill>
                            <a:srgbClr val="00A650"/>
                          </a:solidFill>
                          <a:latin typeface="Segoe UI"/>
                          <a:cs typeface="Segoe UI"/>
                        </a:rPr>
                        <a:t>s</a:t>
                      </a:r>
                      <a:r>
                        <a:rPr sz="1100" b="1" spc="10" dirty="0">
                          <a:solidFill>
                            <a:srgbClr val="00A650"/>
                          </a:solidFill>
                          <a:latin typeface="Segoe UI"/>
                          <a:cs typeface="Segoe UI"/>
                        </a:rPr>
                        <a:t>c</a:t>
                      </a:r>
                      <a:r>
                        <a:rPr sz="1100" b="1" spc="5" dirty="0">
                          <a:solidFill>
                            <a:srgbClr val="00A650"/>
                          </a:solidFill>
                          <a:latin typeface="Segoe UI"/>
                          <a:cs typeface="Segoe UI"/>
                        </a:rPr>
                        <a:t>o</a:t>
                      </a:r>
                      <a:r>
                        <a:rPr sz="1100" b="1" spc="25" dirty="0">
                          <a:solidFill>
                            <a:srgbClr val="00A650"/>
                          </a:solidFill>
                          <a:latin typeface="Segoe UI"/>
                          <a:cs typeface="Segoe UI"/>
                        </a:rPr>
                        <a:t>u</a:t>
                      </a:r>
                      <a:r>
                        <a:rPr sz="1100" b="1" spc="15" dirty="0">
                          <a:solidFill>
                            <a:srgbClr val="00A650"/>
                          </a:solidFill>
                          <a:latin typeface="Segoe UI"/>
                          <a:cs typeface="Segoe UI"/>
                        </a:rPr>
                        <a:t>n</a:t>
                      </a:r>
                      <a:r>
                        <a:rPr sz="1100" b="1" spc="10" dirty="0">
                          <a:solidFill>
                            <a:srgbClr val="00A650"/>
                          </a:solidFill>
                          <a:latin typeface="Segoe UI"/>
                          <a:cs typeface="Segoe UI"/>
                        </a:rPr>
                        <a:t>t</a:t>
                      </a:r>
                      <a:r>
                        <a:rPr sz="1100" b="1" spc="25" dirty="0">
                          <a:solidFill>
                            <a:srgbClr val="00A650"/>
                          </a:solidFill>
                          <a:latin typeface="Segoe UI"/>
                          <a:cs typeface="Segoe UI"/>
                        </a:rPr>
                        <a:t>ed  </a:t>
                      </a:r>
                      <a:r>
                        <a:rPr sz="1100" b="1" spc="10" dirty="0">
                          <a:solidFill>
                            <a:srgbClr val="00A650"/>
                          </a:solidFill>
                          <a:latin typeface="Segoe UI"/>
                          <a:cs typeface="Segoe UI"/>
                        </a:rPr>
                        <a:t>value</a:t>
                      </a:r>
                      <a:r>
                        <a:rPr sz="1100" b="1" spc="15" dirty="0">
                          <a:solidFill>
                            <a:srgbClr val="00A650"/>
                          </a:solidFill>
                          <a:latin typeface="Segoe UI"/>
                          <a:cs typeface="Segoe UI"/>
                        </a:rPr>
                        <a:t> </a:t>
                      </a:r>
                      <a:r>
                        <a:rPr sz="1100" b="1" spc="10" dirty="0">
                          <a:solidFill>
                            <a:srgbClr val="00A650"/>
                          </a:solidFill>
                          <a:latin typeface="Segoe UI"/>
                          <a:cs typeface="Segoe UI"/>
                        </a:rPr>
                        <a:t>of</a:t>
                      </a:r>
                      <a:endParaRPr sz="1100">
                        <a:latin typeface="Segoe UI"/>
                        <a:cs typeface="Segoe UI"/>
                      </a:endParaRPr>
                    </a:p>
                    <a:p>
                      <a:pPr marL="172085">
                        <a:lnSpc>
                          <a:spcPct val="100000"/>
                        </a:lnSpc>
                        <a:spcBef>
                          <a:spcPts val="229"/>
                        </a:spcBef>
                      </a:pPr>
                      <a:r>
                        <a:rPr sz="1100" b="1" spc="15" dirty="0">
                          <a:solidFill>
                            <a:srgbClr val="00A650"/>
                          </a:solidFill>
                          <a:latin typeface="Segoe UI"/>
                          <a:cs typeface="Segoe UI"/>
                        </a:rPr>
                        <a:t>inflows</a:t>
                      </a:r>
                      <a:endParaRPr sz="1100">
                        <a:latin typeface="Segoe UI"/>
                        <a:cs typeface="Segoe UI"/>
                      </a:endParaRPr>
                    </a:p>
                  </a:txBody>
                  <a:tcPr marL="0" marR="0" marT="8255"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B3C77E"/>
                    </a:solidFill>
                  </a:tcPr>
                </a:tc>
                <a:extLst>
                  <a:ext uri="{0D108BD9-81ED-4DB2-BD59-A6C34878D82A}">
                    <a16:rowId xmlns:a16="http://schemas.microsoft.com/office/drawing/2014/main" val="10001"/>
                  </a:ext>
                </a:extLst>
              </a:tr>
              <a:tr h="243840">
                <a:tc>
                  <a:txBody>
                    <a:bodyPr/>
                    <a:lstStyle/>
                    <a:p>
                      <a:pPr algn="ctr">
                        <a:lnSpc>
                          <a:spcPct val="100000"/>
                        </a:lnSpc>
                        <a:spcBef>
                          <a:spcPts val="300"/>
                        </a:spcBef>
                      </a:pPr>
                      <a:r>
                        <a:rPr sz="1100" dirty="0">
                          <a:latin typeface="Segoe UI"/>
                          <a:cs typeface="Segoe UI"/>
                        </a:rPr>
                        <a:t>0</a:t>
                      </a:r>
                      <a:endParaRPr sz="1100">
                        <a:latin typeface="Segoe UI"/>
                        <a:cs typeface="Segoe UI"/>
                      </a:endParaRPr>
                    </a:p>
                  </a:txBody>
                  <a:tcPr marL="0" marR="0" marT="38100" marB="0">
                    <a:lnL w="6350">
                      <a:solidFill>
                        <a:srgbClr val="000000"/>
                      </a:solidFill>
                      <a:prstDash val="solid"/>
                    </a:lnL>
                    <a:lnR w="6350">
                      <a:solidFill>
                        <a:srgbClr val="000000"/>
                      </a:solidFill>
                      <a:prstDash val="solid"/>
                    </a:lnR>
                    <a:lnT w="6350">
                      <a:solidFill>
                        <a:srgbClr val="000000"/>
                      </a:solidFill>
                      <a:prstDash val="solid"/>
                    </a:lnT>
                    <a:lnB w="6350">
                      <a:solidFill>
                        <a:srgbClr val="818181"/>
                      </a:solidFill>
                      <a:prstDash val="solid"/>
                    </a:lnB>
                    <a:solidFill>
                      <a:srgbClr val="B3C77E"/>
                    </a:solidFill>
                  </a:tcPr>
                </a:tc>
                <a:tc>
                  <a:txBody>
                    <a:bodyPr/>
                    <a:lstStyle/>
                    <a:p>
                      <a:pPr marR="163830" algn="r">
                        <a:lnSpc>
                          <a:spcPct val="100000"/>
                        </a:lnSpc>
                        <a:spcBef>
                          <a:spcPts val="300"/>
                        </a:spcBef>
                      </a:pPr>
                      <a:r>
                        <a:rPr sz="1100" spc="25" dirty="0">
                          <a:latin typeface="Segoe UI"/>
                          <a:cs typeface="Segoe UI"/>
                        </a:rPr>
                        <a:t>1</a:t>
                      </a:r>
                      <a:r>
                        <a:rPr sz="1100" spc="10" dirty="0">
                          <a:latin typeface="Segoe UI"/>
                          <a:cs typeface="Segoe UI"/>
                        </a:rPr>
                        <a:t>.</a:t>
                      </a:r>
                      <a:r>
                        <a:rPr sz="1100" spc="15" dirty="0">
                          <a:latin typeface="Segoe UI"/>
                          <a:cs typeface="Segoe UI"/>
                        </a:rPr>
                        <a:t>0</a:t>
                      </a:r>
                      <a:r>
                        <a:rPr sz="1100" dirty="0">
                          <a:latin typeface="Segoe UI"/>
                          <a:cs typeface="Segoe UI"/>
                        </a:rPr>
                        <a:t>0</a:t>
                      </a:r>
                      <a:endParaRPr sz="1100">
                        <a:latin typeface="Segoe UI"/>
                        <a:cs typeface="Segoe UI"/>
                      </a:endParaRPr>
                    </a:p>
                  </a:txBody>
                  <a:tcPr marL="0" marR="0" marT="38100" marB="0">
                    <a:lnL w="6350">
                      <a:solidFill>
                        <a:srgbClr val="000000"/>
                      </a:solidFill>
                      <a:prstDash val="solid"/>
                    </a:lnL>
                    <a:lnR w="6350">
                      <a:solidFill>
                        <a:srgbClr val="000000"/>
                      </a:solidFill>
                      <a:prstDash val="solid"/>
                    </a:lnR>
                    <a:lnT w="6350">
                      <a:solidFill>
                        <a:srgbClr val="000000"/>
                      </a:solidFill>
                      <a:prstDash val="solid"/>
                    </a:lnT>
                    <a:lnB w="6350">
                      <a:solidFill>
                        <a:srgbClr val="818181"/>
                      </a:solidFill>
                      <a:prstDash val="solid"/>
                    </a:lnB>
                    <a:solidFill>
                      <a:srgbClr val="B3C77E"/>
                    </a:solidFill>
                  </a:tcPr>
                </a:tc>
                <a:tc>
                  <a:txBody>
                    <a:bodyPr/>
                    <a:lstStyle/>
                    <a:p>
                      <a:pPr marR="161290" algn="r">
                        <a:lnSpc>
                          <a:spcPct val="100000"/>
                        </a:lnSpc>
                        <a:spcBef>
                          <a:spcPts val="300"/>
                        </a:spcBef>
                      </a:pPr>
                      <a:r>
                        <a:rPr sz="1100" spc="10" dirty="0">
                          <a:latin typeface="Segoe UI"/>
                          <a:cs typeface="Segoe UI"/>
                        </a:rPr>
                        <a:t>(</a:t>
                      </a:r>
                      <a:r>
                        <a:rPr sz="1100" spc="25" dirty="0">
                          <a:latin typeface="Segoe UI"/>
                          <a:cs typeface="Segoe UI"/>
                        </a:rPr>
                        <a:t>5</a:t>
                      </a:r>
                      <a:r>
                        <a:rPr sz="1100" spc="10" dirty="0">
                          <a:latin typeface="Segoe UI"/>
                          <a:cs typeface="Segoe UI"/>
                        </a:rPr>
                        <a:t>.</a:t>
                      </a:r>
                      <a:r>
                        <a:rPr sz="1100" spc="15" dirty="0">
                          <a:latin typeface="Segoe UI"/>
                          <a:cs typeface="Segoe UI"/>
                        </a:rPr>
                        <a:t>00)</a:t>
                      </a:r>
                      <a:endParaRPr sz="1100">
                        <a:latin typeface="Segoe UI"/>
                        <a:cs typeface="Segoe UI"/>
                      </a:endParaRPr>
                    </a:p>
                  </a:txBody>
                  <a:tcPr marL="0" marR="0" marT="38100" marB="0">
                    <a:lnL w="6350">
                      <a:solidFill>
                        <a:srgbClr val="000000"/>
                      </a:solidFill>
                      <a:prstDash val="solid"/>
                    </a:lnL>
                    <a:lnR w="6350">
                      <a:solidFill>
                        <a:srgbClr val="000000"/>
                      </a:solidFill>
                      <a:prstDash val="solid"/>
                    </a:lnR>
                    <a:lnT w="6350">
                      <a:solidFill>
                        <a:srgbClr val="000000"/>
                      </a:solidFill>
                      <a:prstDash val="solid"/>
                    </a:lnT>
                    <a:lnB w="6350">
                      <a:solidFill>
                        <a:srgbClr val="818181"/>
                      </a:solidFill>
                      <a:prstDash val="solid"/>
                    </a:lnB>
                    <a:solidFill>
                      <a:srgbClr val="B3C77E"/>
                    </a:solidFill>
                  </a:tcPr>
                </a:tc>
                <a:tc>
                  <a:txBody>
                    <a:bodyPr/>
                    <a:lstStyle/>
                    <a:p>
                      <a:pPr marR="220345" algn="r">
                        <a:lnSpc>
                          <a:spcPct val="100000"/>
                        </a:lnSpc>
                        <a:spcBef>
                          <a:spcPts val="300"/>
                        </a:spcBef>
                      </a:pPr>
                      <a:r>
                        <a:rPr sz="1100" spc="10" dirty="0">
                          <a:latin typeface="Segoe UI"/>
                          <a:cs typeface="Segoe UI"/>
                        </a:rPr>
                        <a:t>(</a:t>
                      </a:r>
                      <a:r>
                        <a:rPr sz="1100" spc="25" dirty="0">
                          <a:latin typeface="Segoe UI"/>
                          <a:cs typeface="Segoe UI"/>
                        </a:rPr>
                        <a:t>5</a:t>
                      </a:r>
                      <a:r>
                        <a:rPr sz="1100" spc="10" dirty="0">
                          <a:latin typeface="Segoe UI"/>
                          <a:cs typeface="Segoe UI"/>
                        </a:rPr>
                        <a:t>.</a:t>
                      </a:r>
                      <a:r>
                        <a:rPr sz="1100" spc="15" dirty="0">
                          <a:latin typeface="Segoe UI"/>
                          <a:cs typeface="Segoe UI"/>
                        </a:rPr>
                        <a:t>00)</a:t>
                      </a:r>
                      <a:endParaRPr sz="1100">
                        <a:latin typeface="Segoe UI"/>
                        <a:cs typeface="Segoe UI"/>
                      </a:endParaRPr>
                    </a:p>
                  </a:txBody>
                  <a:tcPr marL="0" marR="0" marT="38100" marB="0">
                    <a:lnL w="6350">
                      <a:solidFill>
                        <a:srgbClr val="000000"/>
                      </a:solidFill>
                      <a:prstDash val="solid"/>
                    </a:lnL>
                    <a:lnR w="6350">
                      <a:solidFill>
                        <a:srgbClr val="000000"/>
                      </a:solidFill>
                      <a:prstDash val="solid"/>
                    </a:lnR>
                    <a:lnT w="6350">
                      <a:solidFill>
                        <a:srgbClr val="000000"/>
                      </a:solidFill>
                      <a:prstDash val="solid"/>
                    </a:lnT>
                    <a:lnB w="6350">
                      <a:solidFill>
                        <a:srgbClr val="818181"/>
                      </a:solidFill>
                      <a:prstDash val="solid"/>
                    </a:lnB>
                    <a:solidFill>
                      <a:srgbClr val="B3C77E"/>
                    </a:solidFill>
                  </a:tcPr>
                </a:tc>
                <a:tc>
                  <a:txBody>
                    <a:bodyPr/>
                    <a:lstStyle/>
                    <a:p>
                      <a:pPr marR="161290" algn="r">
                        <a:lnSpc>
                          <a:spcPct val="100000"/>
                        </a:lnSpc>
                        <a:spcBef>
                          <a:spcPts val="300"/>
                        </a:spcBef>
                      </a:pPr>
                      <a:r>
                        <a:rPr sz="1100" spc="10" dirty="0">
                          <a:latin typeface="Segoe UI"/>
                          <a:cs typeface="Segoe UI"/>
                        </a:rPr>
                        <a:t>(</a:t>
                      </a:r>
                      <a:r>
                        <a:rPr sz="1100" spc="25" dirty="0">
                          <a:latin typeface="Segoe UI"/>
                          <a:cs typeface="Segoe UI"/>
                        </a:rPr>
                        <a:t>5</a:t>
                      </a:r>
                      <a:r>
                        <a:rPr sz="1100" spc="10" dirty="0">
                          <a:latin typeface="Segoe UI"/>
                          <a:cs typeface="Segoe UI"/>
                        </a:rPr>
                        <a:t>.</a:t>
                      </a:r>
                      <a:r>
                        <a:rPr sz="1100" spc="15" dirty="0">
                          <a:latin typeface="Segoe UI"/>
                          <a:cs typeface="Segoe UI"/>
                        </a:rPr>
                        <a:t>80)</a:t>
                      </a:r>
                      <a:endParaRPr sz="1100">
                        <a:latin typeface="Segoe UI"/>
                        <a:cs typeface="Segoe UI"/>
                      </a:endParaRPr>
                    </a:p>
                  </a:txBody>
                  <a:tcPr marL="0" marR="0" marT="38100" marB="0">
                    <a:lnL w="6350">
                      <a:solidFill>
                        <a:srgbClr val="000000"/>
                      </a:solidFill>
                      <a:prstDash val="solid"/>
                    </a:lnL>
                    <a:lnR w="6350">
                      <a:solidFill>
                        <a:srgbClr val="000000"/>
                      </a:solidFill>
                      <a:prstDash val="solid"/>
                    </a:lnR>
                    <a:lnT w="6350">
                      <a:solidFill>
                        <a:srgbClr val="000000"/>
                      </a:solidFill>
                      <a:prstDash val="solid"/>
                    </a:lnT>
                    <a:lnB w="6350">
                      <a:solidFill>
                        <a:srgbClr val="818181"/>
                      </a:solidFill>
                      <a:prstDash val="solid"/>
                    </a:lnB>
                    <a:solidFill>
                      <a:srgbClr val="B3C77E"/>
                    </a:solidFill>
                  </a:tcPr>
                </a:tc>
                <a:tc>
                  <a:txBody>
                    <a:bodyPr/>
                    <a:lstStyle/>
                    <a:p>
                      <a:pPr marR="245110" algn="r">
                        <a:lnSpc>
                          <a:spcPct val="100000"/>
                        </a:lnSpc>
                        <a:spcBef>
                          <a:spcPts val="300"/>
                        </a:spcBef>
                      </a:pPr>
                      <a:r>
                        <a:rPr sz="1100" spc="10" dirty="0">
                          <a:latin typeface="Segoe UI"/>
                          <a:cs typeface="Segoe UI"/>
                        </a:rPr>
                        <a:t>(</a:t>
                      </a:r>
                      <a:r>
                        <a:rPr sz="1100" spc="25" dirty="0">
                          <a:latin typeface="Segoe UI"/>
                          <a:cs typeface="Segoe UI"/>
                        </a:rPr>
                        <a:t>5</a:t>
                      </a:r>
                      <a:r>
                        <a:rPr sz="1100" spc="10" dirty="0">
                          <a:latin typeface="Segoe UI"/>
                          <a:cs typeface="Segoe UI"/>
                        </a:rPr>
                        <a:t>.</a:t>
                      </a:r>
                      <a:r>
                        <a:rPr sz="1100" spc="15" dirty="0">
                          <a:latin typeface="Segoe UI"/>
                          <a:cs typeface="Segoe UI"/>
                        </a:rPr>
                        <a:t>80)</a:t>
                      </a:r>
                      <a:endParaRPr sz="1100">
                        <a:latin typeface="Segoe UI"/>
                        <a:cs typeface="Segoe UI"/>
                      </a:endParaRPr>
                    </a:p>
                  </a:txBody>
                  <a:tcPr marL="0" marR="0" marT="38100" marB="0">
                    <a:lnL w="6350">
                      <a:solidFill>
                        <a:srgbClr val="000000"/>
                      </a:solidFill>
                      <a:prstDash val="solid"/>
                    </a:lnL>
                    <a:lnR w="6350">
                      <a:solidFill>
                        <a:srgbClr val="000000"/>
                      </a:solidFill>
                      <a:prstDash val="solid"/>
                    </a:lnR>
                    <a:lnT w="6350">
                      <a:solidFill>
                        <a:srgbClr val="000000"/>
                      </a:solidFill>
                      <a:prstDash val="solid"/>
                    </a:lnT>
                    <a:lnB w="6350">
                      <a:solidFill>
                        <a:srgbClr val="818181"/>
                      </a:solidFill>
                      <a:prstDash val="solid"/>
                    </a:lnB>
                    <a:solidFill>
                      <a:srgbClr val="B3C77E"/>
                    </a:solidFill>
                  </a:tcPr>
                </a:tc>
                <a:extLst>
                  <a:ext uri="{0D108BD9-81ED-4DB2-BD59-A6C34878D82A}">
                    <a16:rowId xmlns:a16="http://schemas.microsoft.com/office/drawing/2014/main" val="10002"/>
                  </a:ext>
                </a:extLst>
              </a:tr>
              <a:tr h="242315">
                <a:tc>
                  <a:txBody>
                    <a:bodyPr/>
                    <a:lstStyle/>
                    <a:p>
                      <a:pPr algn="ctr">
                        <a:lnSpc>
                          <a:spcPct val="100000"/>
                        </a:lnSpc>
                        <a:spcBef>
                          <a:spcPts val="290"/>
                        </a:spcBef>
                      </a:pPr>
                      <a:r>
                        <a:rPr sz="1100" dirty="0">
                          <a:latin typeface="Segoe UI"/>
                          <a:cs typeface="Segoe UI"/>
                        </a:rPr>
                        <a:t>1</a:t>
                      </a:r>
                      <a:endParaRPr sz="1100">
                        <a:latin typeface="Segoe UI"/>
                        <a:cs typeface="Segoe UI"/>
                      </a:endParaRPr>
                    </a:p>
                  </a:txBody>
                  <a:tcPr marL="0" marR="0" marT="36830" marB="0">
                    <a:lnL w="6350">
                      <a:solidFill>
                        <a:srgbClr val="000000"/>
                      </a:solidFill>
                      <a:prstDash val="solid"/>
                    </a:lnL>
                    <a:lnR w="6350">
                      <a:solidFill>
                        <a:srgbClr val="000000"/>
                      </a:solidFill>
                      <a:prstDash val="solid"/>
                    </a:lnR>
                    <a:lnT w="6350">
                      <a:solidFill>
                        <a:srgbClr val="818181"/>
                      </a:solidFill>
                      <a:prstDash val="solid"/>
                    </a:lnT>
                    <a:lnB w="6350">
                      <a:solidFill>
                        <a:srgbClr val="818181"/>
                      </a:solidFill>
                      <a:prstDash val="solid"/>
                    </a:lnB>
                    <a:solidFill>
                      <a:srgbClr val="B3C77E"/>
                    </a:solidFill>
                  </a:tcPr>
                </a:tc>
                <a:tc>
                  <a:txBody>
                    <a:bodyPr/>
                    <a:lstStyle/>
                    <a:p>
                      <a:pPr marR="163830" algn="r">
                        <a:lnSpc>
                          <a:spcPct val="100000"/>
                        </a:lnSpc>
                        <a:spcBef>
                          <a:spcPts val="290"/>
                        </a:spcBef>
                      </a:pPr>
                      <a:r>
                        <a:rPr sz="1100" spc="25" dirty="0">
                          <a:latin typeface="Segoe UI"/>
                          <a:cs typeface="Segoe UI"/>
                        </a:rPr>
                        <a:t>0</a:t>
                      </a:r>
                      <a:r>
                        <a:rPr sz="1100" spc="10" dirty="0">
                          <a:latin typeface="Segoe UI"/>
                          <a:cs typeface="Segoe UI"/>
                        </a:rPr>
                        <a:t>.</a:t>
                      </a:r>
                      <a:r>
                        <a:rPr sz="1100" spc="15" dirty="0">
                          <a:latin typeface="Segoe UI"/>
                          <a:cs typeface="Segoe UI"/>
                        </a:rPr>
                        <a:t>8</a:t>
                      </a:r>
                      <a:r>
                        <a:rPr sz="1100" dirty="0">
                          <a:latin typeface="Segoe UI"/>
                          <a:cs typeface="Segoe UI"/>
                        </a:rPr>
                        <a:t>7</a:t>
                      </a:r>
                      <a:endParaRPr sz="1100">
                        <a:latin typeface="Segoe UI"/>
                        <a:cs typeface="Segoe UI"/>
                      </a:endParaRPr>
                    </a:p>
                  </a:txBody>
                  <a:tcPr marL="0" marR="0" marT="36830" marB="0">
                    <a:lnL w="6350">
                      <a:solidFill>
                        <a:srgbClr val="000000"/>
                      </a:solidFill>
                      <a:prstDash val="solid"/>
                    </a:lnL>
                    <a:lnR w="6350">
                      <a:solidFill>
                        <a:srgbClr val="000000"/>
                      </a:solidFill>
                      <a:prstDash val="solid"/>
                    </a:lnR>
                    <a:lnT w="6350">
                      <a:solidFill>
                        <a:srgbClr val="818181"/>
                      </a:solidFill>
                      <a:prstDash val="solid"/>
                    </a:lnT>
                    <a:lnB w="6350">
                      <a:solidFill>
                        <a:srgbClr val="818181"/>
                      </a:solidFill>
                      <a:prstDash val="solid"/>
                    </a:lnB>
                    <a:solidFill>
                      <a:srgbClr val="B3C77E"/>
                    </a:solidFill>
                  </a:tcPr>
                </a:tc>
                <a:tc>
                  <a:txBody>
                    <a:bodyPr/>
                    <a:lstStyle/>
                    <a:p>
                      <a:pPr marR="163830" algn="r">
                        <a:lnSpc>
                          <a:spcPct val="100000"/>
                        </a:lnSpc>
                        <a:spcBef>
                          <a:spcPts val="290"/>
                        </a:spcBef>
                      </a:pPr>
                      <a:r>
                        <a:rPr sz="1100" spc="25" dirty="0">
                          <a:latin typeface="Segoe UI"/>
                          <a:cs typeface="Segoe UI"/>
                        </a:rPr>
                        <a:t>1</a:t>
                      </a:r>
                      <a:r>
                        <a:rPr sz="1100" spc="10" dirty="0">
                          <a:latin typeface="Segoe UI"/>
                          <a:cs typeface="Segoe UI"/>
                        </a:rPr>
                        <a:t>.</a:t>
                      </a:r>
                      <a:r>
                        <a:rPr sz="1100" spc="15" dirty="0">
                          <a:latin typeface="Segoe UI"/>
                          <a:cs typeface="Segoe UI"/>
                        </a:rPr>
                        <a:t>0</a:t>
                      </a:r>
                      <a:r>
                        <a:rPr sz="1100" dirty="0">
                          <a:latin typeface="Segoe UI"/>
                          <a:cs typeface="Segoe UI"/>
                        </a:rPr>
                        <a:t>0</a:t>
                      </a:r>
                      <a:endParaRPr sz="1100">
                        <a:latin typeface="Segoe UI"/>
                        <a:cs typeface="Segoe UI"/>
                      </a:endParaRPr>
                    </a:p>
                  </a:txBody>
                  <a:tcPr marL="0" marR="0" marT="36830" marB="0">
                    <a:lnL w="6350">
                      <a:solidFill>
                        <a:srgbClr val="000000"/>
                      </a:solidFill>
                      <a:prstDash val="solid"/>
                    </a:lnL>
                    <a:lnR w="6350">
                      <a:solidFill>
                        <a:srgbClr val="000000"/>
                      </a:solidFill>
                      <a:prstDash val="solid"/>
                    </a:lnR>
                    <a:lnT w="6350">
                      <a:solidFill>
                        <a:srgbClr val="818181"/>
                      </a:solidFill>
                      <a:prstDash val="solid"/>
                    </a:lnT>
                    <a:lnB w="6350">
                      <a:solidFill>
                        <a:srgbClr val="818181"/>
                      </a:solidFill>
                      <a:prstDash val="solid"/>
                    </a:lnB>
                    <a:solidFill>
                      <a:srgbClr val="B3C77E"/>
                    </a:solidFill>
                  </a:tcPr>
                </a:tc>
                <a:tc>
                  <a:txBody>
                    <a:bodyPr/>
                    <a:lstStyle/>
                    <a:p>
                      <a:pPr marR="222885" algn="r">
                        <a:lnSpc>
                          <a:spcPct val="100000"/>
                        </a:lnSpc>
                        <a:spcBef>
                          <a:spcPts val="290"/>
                        </a:spcBef>
                      </a:pPr>
                      <a:r>
                        <a:rPr sz="1100" spc="25" dirty="0">
                          <a:latin typeface="Segoe UI"/>
                          <a:cs typeface="Segoe UI"/>
                        </a:rPr>
                        <a:t>0</a:t>
                      </a:r>
                      <a:r>
                        <a:rPr sz="1100" spc="10" dirty="0">
                          <a:latin typeface="Segoe UI"/>
                          <a:cs typeface="Segoe UI"/>
                        </a:rPr>
                        <a:t>.</a:t>
                      </a:r>
                      <a:r>
                        <a:rPr sz="1100" spc="15" dirty="0">
                          <a:latin typeface="Segoe UI"/>
                          <a:cs typeface="Segoe UI"/>
                        </a:rPr>
                        <a:t>8</a:t>
                      </a:r>
                      <a:r>
                        <a:rPr sz="1100" dirty="0">
                          <a:latin typeface="Segoe UI"/>
                          <a:cs typeface="Segoe UI"/>
                        </a:rPr>
                        <a:t>7</a:t>
                      </a:r>
                      <a:endParaRPr sz="1100">
                        <a:latin typeface="Segoe UI"/>
                        <a:cs typeface="Segoe UI"/>
                      </a:endParaRPr>
                    </a:p>
                  </a:txBody>
                  <a:tcPr marL="0" marR="0" marT="36830" marB="0">
                    <a:lnL w="6350">
                      <a:solidFill>
                        <a:srgbClr val="000000"/>
                      </a:solidFill>
                      <a:prstDash val="solid"/>
                    </a:lnL>
                    <a:lnR w="6350">
                      <a:solidFill>
                        <a:srgbClr val="000000"/>
                      </a:solidFill>
                      <a:prstDash val="solid"/>
                    </a:lnR>
                    <a:lnT w="6350">
                      <a:solidFill>
                        <a:srgbClr val="818181"/>
                      </a:solidFill>
                      <a:prstDash val="solid"/>
                    </a:lnT>
                    <a:lnB w="6350">
                      <a:solidFill>
                        <a:srgbClr val="818181"/>
                      </a:solidFill>
                      <a:prstDash val="solid"/>
                    </a:lnB>
                    <a:solidFill>
                      <a:srgbClr val="B3C77E"/>
                    </a:solidFill>
                  </a:tcPr>
                </a:tc>
                <a:tc>
                  <a:txBody>
                    <a:bodyPr/>
                    <a:lstStyle/>
                    <a:p>
                      <a:pPr marR="163830" algn="r">
                        <a:lnSpc>
                          <a:spcPct val="100000"/>
                        </a:lnSpc>
                        <a:spcBef>
                          <a:spcPts val="290"/>
                        </a:spcBef>
                      </a:pPr>
                      <a:r>
                        <a:rPr sz="1100" spc="25" dirty="0">
                          <a:latin typeface="Segoe UI"/>
                          <a:cs typeface="Segoe UI"/>
                        </a:rPr>
                        <a:t>2</a:t>
                      </a:r>
                      <a:r>
                        <a:rPr sz="1100" spc="10" dirty="0">
                          <a:latin typeface="Segoe UI"/>
                          <a:cs typeface="Segoe UI"/>
                        </a:rPr>
                        <a:t>.</a:t>
                      </a:r>
                      <a:r>
                        <a:rPr sz="1100" spc="15" dirty="0">
                          <a:latin typeface="Segoe UI"/>
                          <a:cs typeface="Segoe UI"/>
                        </a:rPr>
                        <a:t>0</a:t>
                      </a:r>
                      <a:r>
                        <a:rPr sz="1100" dirty="0">
                          <a:latin typeface="Segoe UI"/>
                          <a:cs typeface="Segoe UI"/>
                        </a:rPr>
                        <a:t>0</a:t>
                      </a:r>
                      <a:endParaRPr sz="1100">
                        <a:latin typeface="Segoe UI"/>
                        <a:cs typeface="Segoe UI"/>
                      </a:endParaRPr>
                    </a:p>
                  </a:txBody>
                  <a:tcPr marL="0" marR="0" marT="36830" marB="0">
                    <a:lnL w="6350">
                      <a:solidFill>
                        <a:srgbClr val="000000"/>
                      </a:solidFill>
                      <a:prstDash val="solid"/>
                    </a:lnL>
                    <a:lnR w="6350">
                      <a:solidFill>
                        <a:srgbClr val="000000"/>
                      </a:solidFill>
                      <a:prstDash val="solid"/>
                    </a:lnR>
                    <a:lnT w="6350">
                      <a:solidFill>
                        <a:srgbClr val="818181"/>
                      </a:solidFill>
                      <a:prstDash val="solid"/>
                    </a:lnT>
                    <a:lnB w="6350">
                      <a:solidFill>
                        <a:srgbClr val="818181"/>
                      </a:solidFill>
                      <a:prstDash val="solid"/>
                    </a:lnB>
                    <a:solidFill>
                      <a:srgbClr val="B3C77E"/>
                    </a:solidFill>
                  </a:tcPr>
                </a:tc>
                <a:tc>
                  <a:txBody>
                    <a:bodyPr/>
                    <a:lstStyle/>
                    <a:p>
                      <a:pPr marR="247650" algn="r">
                        <a:lnSpc>
                          <a:spcPct val="100000"/>
                        </a:lnSpc>
                        <a:spcBef>
                          <a:spcPts val="290"/>
                        </a:spcBef>
                      </a:pPr>
                      <a:r>
                        <a:rPr sz="1100" spc="25" dirty="0">
                          <a:latin typeface="Segoe UI"/>
                          <a:cs typeface="Segoe UI"/>
                        </a:rPr>
                        <a:t>1</a:t>
                      </a:r>
                      <a:r>
                        <a:rPr sz="1100" spc="10" dirty="0">
                          <a:latin typeface="Segoe UI"/>
                          <a:cs typeface="Segoe UI"/>
                        </a:rPr>
                        <a:t>.</a:t>
                      </a:r>
                      <a:r>
                        <a:rPr sz="1100" spc="15" dirty="0">
                          <a:latin typeface="Segoe UI"/>
                          <a:cs typeface="Segoe UI"/>
                        </a:rPr>
                        <a:t>7</a:t>
                      </a:r>
                      <a:r>
                        <a:rPr sz="1100" dirty="0">
                          <a:latin typeface="Segoe UI"/>
                          <a:cs typeface="Segoe UI"/>
                        </a:rPr>
                        <a:t>4</a:t>
                      </a:r>
                      <a:endParaRPr sz="1100">
                        <a:latin typeface="Segoe UI"/>
                        <a:cs typeface="Segoe UI"/>
                      </a:endParaRPr>
                    </a:p>
                  </a:txBody>
                  <a:tcPr marL="0" marR="0" marT="36830" marB="0">
                    <a:lnL w="6350">
                      <a:solidFill>
                        <a:srgbClr val="000000"/>
                      </a:solidFill>
                      <a:prstDash val="solid"/>
                    </a:lnL>
                    <a:lnR w="6350">
                      <a:solidFill>
                        <a:srgbClr val="000000"/>
                      </a:solidFill>
                      <a:prstDash val="solid"/>
                    </a:lnR>
                    <a:lnT w="6350">
                      <a:solidFill>
                        <a:srgbClr val="818181"/>
                      </a:solidFill>
                      <a:prstDash val="solid"/>
                    </a:lnT>
                    <a:lnB w="6350">
                      <a:solidFill>
                        <a:srgbClr val="818181"/>
                      </a:solidFill>
                      <a:prstDash val="solid"/>
                    </a:lnB>
                    <a:solidFill>
                      <a:srgbClr val="B3C77E"/>
                    </a:solidFill>
                  </a:tcPr>
                </a:tc>
                <a:extLst>
                  <a:ext uri="{0D108BD9-81ED-4DB2-BD59-A6C34878D82A}">
                    <a16:rowId xmlns:a16="http://schemas.microsoft.com/office/drawing/2014/main" val="10003"/>
                  </a:ext>
                </a:extLst>
              </a:tr>
            </a:tbl>
          </a:graphicData>
        </a:graphic>
      </p:graphicFrame>
    </p:spTree>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 name="object 3"/>
          <p:cNvSpPr txBox="1"/>
          <p:nvPr/>
        </p:nvSpPr>
        <p:spPr>
          <a:xfrm>
            <a:off x="5091176" y="746251"/>
            <a:ext cx="316865" cy="193675"/>
          </a:xfrm>
          <a:prstGeom prst="rect">
            <a:avLst/>
          </a:prstGeom>
        </p:spPr>
        <p:txBody>
          <a:bodyPr vert="horz" wrap="square" lIns="0" tIns="12700" rIns="0" bIns="0" rtlCol="0">
            <a:spAutoFit/>
          </a:bodyPr>
          <a:lstStyle/>
          <a:p>
            <a:pPr marL="12700">
              <a:lnSpc>
                <a:spcPct val="100000"/>
              </a:lnSpc>
              <a:spcBef>
                <a:spcPts val="100"/>
              </a:spcBef>
            </a:pPr>
            <a:r>
              <a:rPr sz="1100" b="1" spc="25" dirty="0">
                <a:solidFill>
                  <a:srgbClr val="FFFFFF"/>
                </a:solidFill>
                <a:latin typeface="Segoe UI"/>
                <a:cs typeface="Segoe UI"/>
              </a:rPr>
              <a:t>7</a:t>
            </a:r>
            <a:r>
              <a:rPr sz="1100" b="1" spc="10" dirty="0">
                <a:solidFill>
                  <a:srgbClr val="FFFFFF"/>
                </a:solidFill>
                <a:latin typeface="Segoe UI"/>
                <a:cs typeface="Segoe UI"/>
              </a:rPr>
              <a:t>.</a:t>
            </a:r>
            <a:r>
              <a:rPr sz="1100" b="1" spc="25" dirty="0">
                <a:solidFill>
                  <a:srgbClr val="FFFFFF"/>
                </a:solidFill>
                <a:latin typeface="Segoe UI"/>
                <a:cs typeface="Segoe UI"/>
              </a:rPr>
              <a:t>69</a:t>
            </a:r>
            <a:endParaRPr sz="1100">
              <a:latin typeface="Segoe UI"/>
              <a:cs typeface="Segoe UI"/>
            </a:endParaRPr>
          </a:p>
        </p:txBody>
      </p:sp>
      <p:sp>
        <p:nvSpPr>
          <p:cNvPr id="5" name="object 5"/>
          <p:cNvSpPr/>
          <p:nvPr/>
        </p:nvSpPr>
        <p:spPr>
          <a:xfrm>
            <a:off x="0" y="1221701"/>
            <a:ext cx="7031990" cy="7922895"/>
          </a:xfrm>
          <a:custGeom>
            <a:avLst/>
            <a:gdLst/>
            <a:ahLst/>
            <a:cxnLst/>
            <a:rect l="l" t="t" r="r" b="b"/>
            <a:pathLst>
              <a:path w="7031990" h="7922895">
                <a:moveTo>
                  <a:pt x="0" y="7922298"/>
                </a:moveTo>
                <a:lnTo>
                  <a:pt x="7031990" y="7922298"/>
                </a:lnTo>
                <a:lnTo>
                  <a:pt x="7031990" y="0"/>
                </a:lnTo>
                <a:lnTo>
                  <a:pt x="0" y="0"/>
                </a:lnTo>
                <a:lnTo>
                  <a:pt x="0" y="7922298"/>
                </a:lnTo>
                <a:close/>
              </a:path>
            </a:pathLst>
          </a:custGeom>
          <a:solidFill>
            <a:srgbClr val="B3C77E"/>
          </a:solidFill>
        </p:spPr>
        <p:txBody>
          <a:bodyPr wrap="square" lIns="0" tIns="0" rIns="0" bIns="0" rtlCol="0"/>
          <a:lstStyle/>
          <a:p>
            <a:endParaRPr/>
          </a:p>
        </p:txBody>
      </p:sp>
      <p:sp>
        <p:nvSpPr>
          <p:cNvPr id="6" name="object 6"/>
          <p:cNvSpPr/>
          <p:nvPr/>
        </p:nvSpPr>
        <p:spPr>
          <a:xfrm>
            <a:off x="980014" y="3289129"/>
            <a:ext cx="1817370" cy="1742439"/>
          </a:xfrm>
          <a:custGeom>
            <a:avLst/>
            <a:gdLst/>
            <a:ahLst/>
            <a:cxnLst/>
            <a:rect l="l" t="t" r="r" b="b"/>
            <a:pathLst>
              <a:path w="1817370" h="1742439">
                <a:moveTo>
                  <a:pt x="1816747" y="0"/>
                </a:moveTo>
                <a:lnTo>
                  <a:pt x="0" y="0"/>
                </a:lnTo>
                <a:lnTo>
                  <a:pt x="0" y="1650644"/>
                </a:lnTo>
                <a:lnTo>
                  <a:pt x="7721" y="1686090"/>
                </a:lnTo>
                <a:lnTo>
                  <a:pt x="27050" y="1715427"/>
                </a:lnTo>
                <a:lnTo>
                  <a:pt x="56692" y="1734985"/>
                </a:lnTo>
                <a:lnTo>
                  <a:pt x="92760" y="1742313"/>
                </a:lnTo>
                <a:lnTo>
                  <a:pt x="1724621" y="1742313"/>
                </a:lnTo>
                <a:lnTo>
                  <a:pt x="1760702" y="1734985"/>
                </a:lnTo>
                <a:lnTo>
                  <a:pt x="1789683" y="1715427"/>
                </a:lnTo>
                <a:lnTo>
                  <a:pt x="1809661" y="1686090"/>
                </a:lnTo>
                <a:lnTo>
                  <a:pt x="1816747" y="1650644"/>
                </a:lnTo>
                <a:lnTo>
                  <a:pt x="1816747" y="0"/>
                </a:lnTo>
                <a:close/>
              </a:path>
            </a:pathLst>
          </a:custGeom>
          <a:solidFill>
            <a:srgbClr val="D7E4BD"/>
          </a:solidFill>
        </p:spPr>
        <p:txBody>
          <a:bodyPr wrap="square" lIns="0" tIns="0" rIns="0" bIns="0" rtlCol="0"/>
          <a:lstStyle/>
          <a:p>
            <a:endParaRPr/>
          </a:p>
        </p:txBody>
      </p:sp>
      <p:sp>
        <p:nvSpPr>
          <p:cNvPr id="7" name="object 7"/>
          <p:cNvSpPr/>
          <p:nvPr/>
        </p:nvSpPr>
        <p:spPr>
          <a:xfrm>
            <a:off x="980013" y="2647449"/>
            <a:ext cx="1817370" cy="641985"/>
          </a:xfrm>
          <a:custGeom>
            <a:avLst/>
            <a:gdLst/>
            <a:ahLst/>
            <a:cxnLst/>
            <a:rect l="l" t="t" r="r" b="b"/>
            <a:pathLst>
              <a:path w="1817370" h="641985">
                <a:moveTo>
                  <a:pt x="1724621" y="0"/>
                </a:moveTo>
                <a:lnTo>
                  <a:pt x="92760" y="0"/>
                </a:lnTo>
                <a:lnTo>
                  <a:pt x="56692" y="7327"/>
                </a:lnTo>
                <a:lnTo>
                  <a:pt x="27050" y="26885"/>
                </a:lnTo>
                <a:lnTo>
                  <a:pt x="7721" y="56222"/>
                </a:lnTo>
                <a:lnTo>
                  <a:pt x="0" y="91668"/>
                </a:lnTo>
                <a:lnTo>
                  <a:pt x="0" y="641680"/>
                </a:lnTo>
                <a:lnTo>
                  <a:pt x="1816747" y="641680"/>
                </a:lnTo>
                <a:lnTo>
                  <a:pt x="1816747" y="91668"/>
                </a:lnTo>
                <a:lnTo>
                  <a:pt x="1809661" y="56222"/>
                </a:lnTo>
                <a:lnTo>
                  <a:pt x="1789683" y="26885"/>
                </a:lnTo>
                <a:lnTo>
                  <a:pt x="1760702" y="7327"/>
                </a:lnTo>
                <a:lnTo>
                  <a:pt x="1724621" y="0"/>
                </a:lnTo>
                <a:close/>
              </a:path>
            </a:pathLst>
          </a:custGeom>
          <a:solidFill>
            <a:srgbClr val="D7E4BD"/>
          </a:solidFill>
        </p:spPr>
        <p:txBody>
          <a:bodyPr wrap="square" lIns="0" tIns="0" rIns="0" bIns="0" rtlCol="0"/>
          <a:lstStyle/>
          <a:p>
            <a:endParaRPr/>
          </a:p>
        </p:txBody>
      </p:sp>
      <p:sp>
        <p:nvSpPr>
          <p:cNvPr id="8" name="object 8"/>
          <p:cNvSpPr/>
          <p:nvPr/>
        </p:nvSpPr>
        <p:spPr>
          <a:xfrm>
            <a:off x="992898" y="2657838"/>
            <a:ext cx="1791335" cy="636270"/>
          </a:xfrm>
          <a:custGeom>
            <a:avLst/>
            <a:gdLst/>
            <a:ahLst/>
            <a:cxnLst/>
            <a:rect l="l" t="t" r="r" b="b"/>
            <a:pathLst>
              <a:path w="1791335" h="636270">
                <a:moveTo>
                  <a:pt x="1790979" y="636181"/>
                </a:moveTo>
                <a:lnTo>
                  <a:pt x="1790979" y="91059"/>
                </a:lnTo>
                <a:lnTo>
                  <a:pt x="1783892" y="55613"/>
                </a:lnTo>
                <a:lnTo>
                  <a:pt x="1764563" y="26885"/>
                </a:lnTo>
                <a:lnTo>
                  <a:pt x="1735569" y="7340"/>
                </a:lnTo>
                <a:lnTo>
                  <a:pt x="1700136" y="0"/>
                </a:lnTo>
                <a:lnTo>
                  <a:pt x="91478" y="0"/>
                </a:lnTo>
                <a:lnTo>
                  <a:pt x="56045" y="7340"/>
                </a:lnTo>
                <a:lnTo>
                  <a:pt x="27050" y="26885"/>
                </a:lnTo>
                <a:lnTo>
                  <a:pt x="7721" y="55613"/>
                </a:lnTo>
                <a:lnTo>
                  <a:pt x="0" y="91059"/>
                </a:lnTo>
                <a:lnTo>
                  <a:pt x="0" y="636181"/>
                </a:lnTo>
              </a:path>
            </a:pathLst>
          </a:custGeom>
          <a:ln w="116585">
            <a:solidFill>
              <a:srgbClr val="C3D69B"/>
            </a:solidFill>
          </a:ln>
        </p:spPr>
        <p:txBody>
          <a:bodyPr wrap="square" lIns="0" tIns="0" rIns="0" bIns="0" rtlCol="0"/>
          <a:lstStyle/>
          <a:p>
            <a:endParaRPr/>
          </a:p>
        </p:txBody>
      </p:sp>
      <p:sp>
        <p:nvSpPr>
          <p:cNvPr id="9" name="object 9"/>
          <p:cNvSpPr/>
          <p:nvPr/>
        </p:nvSpPr>
        <p:spPr>
          <a:xfrm>
            <a:off x="992898" y="3294019"/>
            <a:ext cx="1791335" cy="1727200"/>
          </a:xfrm>
          <a:custGeom>
            <a:avLst/>
            <a:gdLst/>
            <a:ahLst/>
            <a:cxnLst/>
            <a:rect l="l" t="t" r="r" b="b"/>
            <a:pathLst>
              <a:path w="1791335" h="1727200">
                <a:moveTo>
                  <a:pt x="0" y="0"/>
                </a:moveTo>
                <a:lnTo>
                  <a:pt x="0" y="1635975"/>
                </a:lnTo>
                <a:lnTo>
                  <a:pt x="7721" y="1671421"/>
                </a:lnTo>
                <a:lnTo>
                  <a:pt x="27050" y="1700149"/>
                </a:lnTo>
                <a:lnTo>
                  <a:pt x="56045" y="1719707"/>
                </a:lnTo>
                <a:lnTo>
                  <a:pt x="91478" y="1727034"/>
                </a:lnTo>
                <a:lnTo>
                  <a:pt x="1700136" y="1727034"/>
                </a:lnTo>
                <a:lnTo>
                  <a:pt x="1735569" y="1719707"/>
                </a:lnTo>
                <a:lnTo>
                  <a:pt x="1764563" y="1700149"/>
                </a:lnTo>
                <a:lnTo>
                  <a:pt x="1783892" y="1671421"/>
                </a:lnTo>
                <a:lnTo>
                  <a:pt x="1790979" y="1635975"/>
                </a:lnTo>
                <a:lnTo>
                  <a:pt x="1790979" y="0"/>
                </a:lnTo>
              </a:path>
            </a:pathLst>
          </a:custGeom>
          <a:ln w="116585">
            <a:solidFill>
              <a:srgbClr val="C3D69B"/>
            </a:solidFill>
          </a:ln>
        </p:spPr>
        <p:txBody>
          <a:bodyPr wrap="square" lIns="0" tIns="0" rIns="0" bIns="0" rtlCol="0"/>
          <a:lstStyle/>
          <a:p>
            <a:endParaRPr/>
          </a:p>
        </p:txBody>
      </p:sp>
      <p:sp>
        <p:nvSpPr>
          <p:cNvPr id="10" name="object 10"/>
          <p:cNvSpPr/>
          <p:nvPr/>
        </p:nvSpPr>
        <p:spPr>
          <a:xfrm>
            <a:off x="1173924" y="4580432"/>
            <a:ext cx="316865" cy="214629"/>
          </a:xfrm>
          <a:custGeom>
            <a:avLst/>
            <a:gdLst/>
            <a:ahLst/>
            <a:cxnLst/>
            <a:rect l="l" t="t" r="r" b="b"/>
            <a:pathLst>
              <a:path w="316865" h="214629">
                <a:moveTo>
                  <a:pt x="316318" y="0"/>
                </a:moveTo>
                <a:lnTo>
                  <a:pt x="0" y="0"/>
                </a:lnTo>
                <a:lnTo>
                  <a:pt x="0" y="214502"/>
                </a:lnTo>
                <a:lnTo>
                  <a:pt x="316318" y="214502"/>
                </a:lnTo>
                <a:lnTo>
                  <a:pt x="316318" y="0"/>
                </a:lnTo>
                <a:close/>
              </a:path>
            </a:pathLst>
          </a:custGeom>
          <a:solidFill>
            <a:srgbClr val="C3D69B"/>
          </a:solidFill>
        </p:spPr>
        <p:txBody>
          <a:bodyPr wrap="square" lIns="0" tIns="0" rIns="0" bIns="0" rtlCol="0"/>
          <a:lstStyle/>
          <a:p>
            <a:endParaRPr/>
          </a:p>
        </p:txBody>
      </p:sp>
      <p:sp>
        <p:nvSpPr>
          <p:cNvPr id="11" name="object 11"/>
          <p:cNvSpPr/>
          <p:nvPr/>
        </p:nvSpPr>
        <p:spPr>
          <a:xfrm>
            <a:off x="1173924" y="4315815"/>
            <a:ext cx="316865" cy="215265"/>
          </a:xfrm>
          <a:custGeom>
            <a:avLst/>
            <a:gdLst/>
            <a:ahLst/>
            <a:cxnLst/>
            <a:rect l="l" t="t" r="r" b="b"/>
            <a:pathLst>
              <a:path w="316865" h="215264">
                <a:moveTo>
                  <a:pt x="316318" y="0"/>
                </a:moveTo>
                <a:lnTo>
                  <a:pt x="0" y="0"/>
                </a:lnTo>
                <a:lnTo>
                  <a:pt x="0" y="215112"/>
                </a:lnTo>
                <a:lnTo>
                  <a:pt x="316318" y="215112"/>
                </a:lnTo>
                <a:lnTo>
                  <a:pt x="316318" y="0"/>
                </a:lnTo>
                <a:close/>
              </a:path>
            </a:pathLst>
          </a:custGeom>
          <a:solidFill>
            <a:srgbClr val="C3D69B"/>
          </a:solidFill>
        </p:spPr>
        <p:txBody>
          <a:bodyPr wrap="square" lIns="0" tIns="0" rIns="0" bIns="0" rtlCol="0"/>
          <a:lstStyle/>
          <a:p>
            <a:endParaRPr/>
          </a:p>
        </p:txBody>
      </p:sp>
      <p:sp>
        <p:nvSpPr>
          <p:cNvPr id="12" name="object 12"/>
          <p:cNvSpPr/>
          <p:nvPr/>
        </p:nvSpPr>
        <p:spPr>
          <a:xfrm>
            <a:off x="1173924" y="4035310"/>
            <a:ext cx="316865" cy="214629"/>
          </a:xfrm>
          <a:custGeom>
            <a:avLst/>
            <a:gdLst/>
            <a:ahLst/>
            <a:cxnLst/>
            <a:rect l="l" t="t" r="r" b="b"/>
            <a:pathLst>
              <a:path w="316865" h="214629">
                <a:moveTo>
                  <a:pt x="316318" y="0"/>
                </a:moveTo>
                <a:lnTo>
                  <a:pt x="0" y="0"/>
                </a:lnTo>
                <a:lnTo>
                  <a:pt x="0" y="214502"/>
                </a:lnTo>
                <a:lnTo>
                  <a:pt x="316318" y="214502"/>
                </a:lnTo>
                <a:lnTo>
                  <a:pt x="316318" y="0"/>
                </a:lnTo>
                <a:close/>
              </a:path>
            </a:pathLst>
          </a:custGeom>
          <a:solidFill>
            <a:srgbClr val="C3D69B"/>
          </a:solidFill>
        </p:spPr>
        <p:txBody>
          <a:bodyPr wrap="square" lIns="0" tIns="0" rIns="0" bIns="0" rtlCol="0"/>
          <a:lstStyle/>
          <a:p>
            <a:endParaRPr/>
          </a:p>
        </p:txBody>
      </p:sp>
      <p:sp>
        <p:nvSpPr>
          <p:cNvPr id="13" name="object 13"/>
          <p:cNvSpPr/>
          <p:nvPr/>
        </p:nvSpPr>
        <p:spPr>
          <a:xfrm>
            <a:off x="1173924" y="3770693"/>
            <a:ext cx="316865" cy="198120"/>
          </a:xfrm>
          <a:custGeom>
            <a:avLst/>
            <a:gdLst/>
            <a:ahLst/>
            <a:cxnLst/>
            <a:rect l="l" t="t" r="r" b="b"/>
            <a:pathLst>
              <a:path w="316865" h="198120">
                <a:moveTo>
                  <a:pt x="316318" y="0"/>
                </a:moveTo>
                <a:lnTo>
                  <a:pt x="0" y="0"/>
                </a:lnTo>
                <a:lnTo>
                  <a:pt x="0" y="198005"/>
                </a:lnTo>
                <a:lnTo>
                  <a:pt x="316318" y="198005"/>
                </a:lnTo>
                <a:lnTo>
                  <a:pt x="316318" y="0"/>
                </a:lnTo>
                <a:close/>
              </a:path>
            </a:pathLst>
          </a:custGeom>
          <a:solidFill>
            <a:srgbClr val="C3D69B"/>
          </a:solidFill>
        </p:spPr>
        <p:txBody>
          <a:bodyPr wrap="square" lIns="0" tIns="0" rIns="0" bIns="0" rtlCol="0"/>
          <a:lstStyle/>
          <a:p>
            <a:endParaRPr/>
          </a:p>
        </p:txBody>
      </p:sp>
      <p:sp>
        <p:nvSpPr>
          <p:cNvPr id="14" name="object 14"/>
          <p:cNvSpPr/>
          <p:nvPr/>
        </p:nvSpPr>
        <p:spPr>
          <a:xfrm>
            <a:off x="1557248" y="4580432"/>
            <a:ext cx="299720" cy="214629"/>
          </a:xfrm>
          <a:custGeom>
            <a:avLst/>
            <a:gdLst/>
            <a:ahLst/>
            <a:cxnLst/>
            <a:rect l="l" t="t" r="r" b="b"/>
            <a:pathLst>
              <a:path w="299719" h="214629">
                <a:moveTo>
                  <a:pt x="299567" y="0"/>
                </a:moveTo>
                <a:lnTo>
                  <a:pt x="0" y="0"/>
                </a:lnTo>
                <a:lnTo>
                  <a:pt x="0" y="214502"/>
                </a:lnTo>
                <a:lnTo>
                  <a:pt x="299567" y="214502"/>
                </a:lnTo>
                <a:lnTo>
                  <a:pt x="299567" y="0"/>
                </a:lnTo>
                <a:close/>
              </a:path>
            </a:pathLst>
          </a:custGeom>
          <a:solidFill>
            <a:srgbClr val="C3D69B"/>
          </a:solidFill>
        </p:spPr>
        <p:txBody>
          <a:bodyPr wrap="square" lIns="0" tIns="0" rIns="0" bIns="0" rtlCol="0"/>
          <a:lstStyle/>
          <a:p>
            <a:endParaRPr/>
          </a:p>
        </p:txBody>
      </p:sp>
      <p:sp>
        <p:nvSpPr>
          <p:cNvPr id="15" name="object 15"/>
          <p:cNvSpPr/>
          <p:nvPr/>
        </p:nvSpPr>
        <p:spPr>
          <a:xfrm>
            <a:off x="1557248" y="4315815"/>
            <a:ext cx="299720" cy="215265"/>
          </a:xfrm>
          <a:custGeom>
            <a:avLst/>
            <a:gdLst/>
            <a:ahLst/>
            <a:cxnLst/>
            <a:rect l="l" t="t" r="r" b="b"/>
            <a:pathLst>
              <a:path w="299719" h="215264">
                <a:moveTo>
                  <a:pt x="299567" y="0"/>
                </a:moveTo>
                <a:lnTo>
                  <a:pt x="0" y="0"/>
                </a:lnTo>
                <a:lnTo>
                  <a:pt x="0" y="215112"/>
                </a:lnTo>
                <a:lnTo>
                  <a:pt x="299567" y="215112"/>
                </a:lnTo>
                <a:lnTo>
                  <a:pt x="299567" y="0"/>
                </a:lnTo>
                <a:close/>
              </a:path>
            </a:pathLst>
          </a:custGeom>
          <a:solidFill>
            <a:srgbClr val="C3D69B"/>
          </a:solidFill>
        </p:spPr>
        <p:txBody>
          <a:bodyPr wrap="square" lIns="0" tIns="0" rIns="0" bIns="0" rtlCol="0"/>
          <a:lstStyle/>
          <a:p>
            <a:endParaRPr/>
          </a:p>
        </p:txBody>
      </p:sp>
      <p:sp>
        <p:nvSpPr>
          <p:cNvPr id="16" name="object 16"/>
          <p:cNvSpPr/>
          <p:nvPr/>
        </p:nvSpPr>
        <p:spPr>
          <a:xfrm>
            <a:off x="1557248" y="4035310"/>
            <a:ext cx="299720" cy="214629"/>
          </a:xfrm>
          <a:custGeom>
            <a:avLst/>
            <a:gdLst/>
            <a:ahLst/>
            <a:cxnLst/>
            <a:rect l="l" t="t" r="r" b="b"/>
            <a:pathLst>
              <a:path w="299719" h="214629">
                <a:moveTo>
                  <a:pt x="299567" y="0"/>
                </a:moveTo>
                <a:lnTo>
                  <a:pt x="0" y="0"/>
                </a:lnTo>
                <a:lnTo>
                  <a:pt x="0" y="214502"/>
                </a:lnTo>
                <a:lnTo>
                  <a:pt x="299567" y="214502"/>
                </a:lnTo>
                <a:lnTo>
                  <a:pt x="299567" y="0"/>
                </a:lnTo>
                <a:close/>
              </a:path>
            </a:pathLst>
          </a:custGeom>
          <a:solidFill>
            <a:srgbClr val="C3D69B"/>
          </a:solidFill>
        </p:spPr>
        <p:txBody>
          <a:bodyPr wrap="square" lIns="0" tIns="0" rIns="0" bIns="0" rtlCol="0"/>
          <a:lstStyle/>
          <a:p>
            <a:endParaRPr/>
          </a:p>
        </p:txBody>
      </p:sp>
      <p:sp>
        <p:nvSpPr>
          <p:cNvPr id="17" name="object 17"/>
          <p:cNvSpPr/>
          <p:nvPr/>
        </p:nvSpPr>
        <p:spPr>
          <a:xfrm>
            <a:off x="1557248" y="3770693"/>
            <a:ext cx="299720" cy="198120"/>
          </a:xfrm>
          <a:custGeom>
            <a:avLst/>
            <a:gdLst/>
            <a:ahLst/>
            <a:cxnLst/>
            <a:rect l="l" t="t" r="r" b="b"/>
            <a:pathLst>
              <a:path w="299719" h="198120">
                <a:moveTo>
                  <a:pt x="299567" y="0"/>
                </a:moveTo>
                <a:lnTo>
                  <a:pt x="0" y="0"/>
                </a:lnTo>
                <a:lnTo>
                  <a:pt x="0" y="198005"/>
                </a:lnTo>
                <a:lnTo>
                  <a:pt x="299567" y="198005"/>
                </a:lnTo>
                <a:lnTo>
                  <a:pt x="299567" y="0"/>
                </a:lnTo>
                <a:close/>
              </a:path>
            </a:pathLst>
          </a:custGeom>
          <a:solidFill>
            <a:srgbClr val="C3D69B"/>
          </a:solidFill>
        </p:spPr>
        <p:txBody>
          <a:bodyPr wrap="square" lIns="0" tIns="0" rIns="0" bIns="0" rtlCol="0"/>
          <a:lstStyle/>
          <a:p>
            <a:endParaRPr/>
          </a:p>
        </p:txBody>
      </p:sp>
      <p:sp>
        <p:nvSpPr>
          <p:cNvPr id="18" name="object 18"/>
          <p:cNvSpPr/>
          <p:nvPr/>
        </p:nvSpPr>
        <p:spPr>
          <a:xfrm>
            <a:off x="1923173" y="4580432"/>
            <a:ext cx="299720" cy="214629"/>
          </a:xfrm>
          <a:custGeom>
            <a:avLst/>
            <a:gdLst/>
            <a:ahLst/>
            <a:cxnLst/>
            <a:rect l="l" t="t" r="r" b="b"/>
            <a:pathLst>
              <a:path w="299719" h="214629">
                <a:moveTo>
                  <a:pt x="299567" y="0"/>
                </a:moveTo>
                <a:lnTo>
                  <a:pt x="0" y="0"/>
                </a:lnTo>
                <a:lnTo>
                  <a:pt x="0" y="214502"/>
                </a:lnTo>
                <a:lnTo>
                  <a:pt x="299567" y="214502"/>
                </a:lnTo>
                <a:lnTo>
                  <a:pt x="299567" y="0"/>
                </a:lnTo>
                <a:close/>
              </a:path>
            </a:pathLst>
          </a:custGeom>
          <a:solidFill>
            <a:srgbClr val="C3D69B"/>
          </a:solidFill>
        </p:spPr>
        <p:txBody>
          <a:bodyPr wrap="square" lIns="0" tIns="0" rIns="0" bIns="0" rtlCol="0"/>
          <a:lstStyle/>
          <a:p>
            <a:endParaRPr/>
          </a:p>
        </p:txBody>
      </p:sp>
      <p:sp>
        <p:nvSpPr>
          <p:cNvPr id="19" name="object 19"/>
          <p:cNvSpPr/>
          <p:nvPr/>
        </p:nvSpPr>
        <p:spPr>
          <a:xfrm>
            <a:off x="1923173" y="4315815"/>
            <a:ext cx="299720" cy="215265"/>
          </a:xfrm>
          <a:custGeom>
            <a:avLst/>
            <a:gdLst/>
            <a:ahLst/>
            <a:cxnLst/>
            <a:rect l="l" t="t" r="r" b="b"/>
            <a:pathLst>
              <a:path w="299719" h="215264">
                <a:moveTo>
                  <a:pt x="299567" y="0"/>
                </a:moveTo>
                <a:lnTo>
                  <a:pt x="0" y="0"/>
                </a:lnTo>
                <a:lnTo>
                  <a:pt x="0" y="215112"/>
                </a:lnTo>
                <a:lnTo>
                  <a:pt x="299567" y="215112"/>
                </a:lnTo>
                <a:lnTo>
                  <a:pt x="299567" y="0"/>
                </a:lnTo>
                <a:close/>
              </a:path>
            </a:pathLst>
          </a:custGeom>
          <a:solidFill>
            <a:srgbClr val="C3D69B"/>
          </a:solidFill>
        </p:spPr>
        <p:txBody>
          <a:bodyPr wrap="square" lIns="0" tIns="0" rIns="0" bIns="0" rtlCol="0"/>
          <a:lstStyle/>
          <a:p>
            <a:endParaRPr/>
          </a:p>
        </p:txBody>
      </p:sp>
      <p:sp>
        <p:nvSpPr>
          <p:cNvPr id="20" name="object 20"/>
          <p:cNvSpPr/>
          <p:nvPr/>
        </p:nvSpPr>
        <p:spPr>
          <a:xfrm>
            <a:off x="1923173" y="4035310"/>
            <a:ext cx="299720" cy="214629"/>
          </a:xfrm>
          <a:custGeom>
            <a:avLst/>
            <a:gdLst/>
            <a:ahLst/>
            <a:cxnLst/>
            <a:rect l="l" t="t" r="r" b="b"/>
            <a:pathLst>
              <a:path w="299719" h="214629">
                <a:moveTo>
                  <a:pt x="299567" y="0"/>
                </a:moveTo>
                <a:lnTo>
                  <a:pt x="0" y="0"/>
                </a:lnTo>
                <a:lnTo>
                  <a:pt x="0" y="214502"/>
                </a:lnTo>
                <a:lnTo>
                  <a:pt x="299567" y="214502"/>
                </a:lnTo>
                <a:lnTo>
                  <a:pt x="299567" y="0"/>
                </a:lnTo>
                <a:close/>
              </a:path>
            </a:pathLst>
          </a:custGeom>
          <a:solidFill>
            <a:srgbClr val="C3D69B"/>
          </a:solidFill>
        </p:spPr>
        <p:txBody>
          <a:bodyPr wrap="square" lIns="0" tIns="0" rIns="0" bIns="0" rtlCol="0"/>
          <a:lstStyle/>
          <a:p>
            <a:endParaRPr/>
          </a:p>
        </p:txBody>
      </p:sp>
      <p:sp>
        <p:nvSpPr>
          <p:cNvPr id="21" name="object 21"/>
          <p:cNvSpPr/>
          <p:nvPr/>
        </p:nvSpPr>
        <p:spPr>
          <a:xfrm>
            <a:off x="1923173" y="3770693"/>
            <a:ext cx="299720" cy="198120"/>
          </a:xfrm>
          <a:custGeom>
            <a:avLst/>
            <a:gdLst/>
            <a:ahLst/>
            <a:cxnLst/>
            <a:rect l="l" t="t" r="r" b="b"/>
            <a:pathLst>
              <a:path w="299719" h="198120">
                <a:moveTo>
                  <a:pt x="299567" y="0"/>
                </a:moveTo>
                <a:lnTo>
                  <a:pt x="0" y="0"/>
                </a:lnTo>
                <a:lnTo>
                  <a:pt x="0" y="198005"/>
                </a:lnTo>
                <a:lnTo>
                  <a:pt x="299567" y="198005"/>
                </a:lnTo>
                <a:lnTo>
                  <a:pt x="299567" y="0"/>
                </a:lnTo>
                <a:close/>
              </a:path>
            </a:pathLst>
          </a:custGeom>
          <a:solidFill>
            <a:srgbClr val="C3D69B"/>
          </a:solidFill>
        </p:spPr>
        <p:txBody>
          <a:bodyPr wrap="square" lIns="0" tIns="0" rIns="0" bIns="0" rtlCol="0"/>
          <a:lstStyle/>
          <a:p>
            <a:endParaRPr/>
          </a:p>
        </p:txBody>
      </p:sp>
      <p:sp>
        <p:nvSpPr>
          <p:cNvPr id="22" name="object 22"/>
          <p:cNvSpPr/>
          <p:nvPr/>
        </p:nvSpPr>
        <p:spPr>
          <a:xfrm>
            <a:off x="2289746" y="4580432"/>
            <a:ext cx="299720" cy="214629"/>
          </a:xfrm>
          <a:custGeom>
            <a:avLst/>
            <a:gdLst/>
            <a:ahLst/>
            <a:cxnLst/>
            <a:rect l="l" t="t" r="r" b="b"/>
            <a:pathLst>
              <a:path w="299719" h="214629">
                <a:moveTo>
                  <a:pt x="299567" y="0"/>
                </a:moveTo>
                <a:lnTo>
                  <a:pt x="0" y="0"/>
                </a:lnTo>
                <a:lnTo>
                  <a:pt x="0" y="214502"/>
                </a:lnTo>
                <a:lnTo>
                  <a:pt x="299567" y="214502"/>
                </a:lnTo>
                <a:lnTo>
                  <a:pt x="299567" y="0"/>
                </a:lnTo>
                <a:close/>
              </a:path>
            </a:pathLst>
          </a:custGeom>
          <a:solidFill>
            <a:srgbClr val="C3D69B"/>
          </a:solidFill>
        </p:spPr>
        <p:txBody>
          <a:bodyPr wrap="square" lIns="0" tIns="0" rIns="0" bIns="0" rtlCol="0"/>
          <a:lstStyle/>
          <a:p>
            <a:endParaRPr/>
          </a:p>
        </p:txBody>
      </p:sp>
      <p:sp>
        <p:nvSpPr>
          <p:cNvPr id="23" name="object 23"/>
          <p:cNvSpPr/>
          <p:nvPr/>
        </p:nvSpPr>
        <p:spPr>
          <a:xfrm>
            <a:off x="2289746" y="4315815"/>
            <a:ext cx="299720" cy="215265"/>
          </a:xfrm>
          <a:custGeom>
            <a:avLst/>
            <a:gdLst/>
            <a:ahLst/>
            <a:cxnLst/>
            <a:rect l="l" t="t" r="r" b="b"/>
            <a:pathLst>
              <a:path w="299719" h="215264">
                <a:moveTo>
                  <a:pt x="299567" y="0"/>
                </a:moveTo>
                <a:lnTo>
                  <a:pt x="0" y="0"/>
                </a:lnTo>
                <a:lnTo>
                  <a:pt x="0" y="215112"/>
                </a:lnTo>
                <a:lnTo>
                  <a:pt x="299567" y="215112"/>
                </a:lnTo>
                <a:lnTo>
                  <a:pt x="299567" y="0"/>
                </a:lnTo>
                <a:close/>
              </a:path>
            </a:pathLst>
          </a:custGeom>
          <a:solidFill>
            <a:srgbClr val="C3D69B"/>
          </a:solidFill>
        </p:spPr>
        <p:txBody>
          <a:bodyPr wrap="square" lIns="0" tIns="0" rIns="0" bIns="0" rtlCol="0"/>
          <a:lstStyle/>
          <a:p>
            <a:endParaRPr/>
          </a:p>
        </p:txBody>
      </p:sp>
      <p:sp>
        <p:nvSpPr>
          <p:cNvPr id="24" name="object 24"/>
          <p:cNvSpPr/>
          <p:nvPr/>
        </p:nvSpPr>
        <p:spPr>
          <a:xfrm>
            <a:off x="2289746" y="4035310"/>
            <a:ext cx="299720" cy="214629"/>
          </a:xfrm>
          <a:custGeom>
            <a:avLst/>
            <a:gdLst/>
            <a:ahLst/>
            <a:cxnLst/>
            <a:rect l="l" t="t" r="r" b="b"/>
            <a:pathLst>
              <a:path w="299719" h="214629">
                <a:moveTo>
                  <a:pt x="299567" y="0"/>
                </a:moveTo>
                <a:lnTo>
                  <a:pt x="0" y="0"/>
                </a:lnTo>
                <a:lnTo>
                  <a:pt x="0" y="214502"/>
                </a:lnTo>
                <a:lnTo>
                  <a:pt x="299567" y="214502"/>
                </a:lnTo>
                <a:lnTo>
                  <a:pt x="299567" y="0"/>
                </a:lnTo>
                <a:close/>
              </a:path>
            </a:pathLst>
          </a:custGeom>
          <a:solidFill>
            <a:srgbClr val="C3D69B"/>
          </a:solidFill>
        </p:spPr>
        <p:txBody>
          <a:bodyPr wrap="square" lIns="0" tIns="0" rIns="0" bIns="0" rtlCol="0"/>
          <a:lstStyle/>
          <a:p>
            <a:endParaRPr/>
          </a:p>
        </p:txBody>
      </p:sp>
      <p:sp>
        <p:nvSpPr>
          <p:cNvPr id="25" name="object 25"/>
          <p:cNvSpPr/>
          <p:nvPr/>
        </p:nvSpPr>
        <p:spPr>
          <a:xfrm>
            <a:off x="2289746" y="3770693"/>
            <a:ext cx="299720" cy="198120"/>
          </a:xfrm>
          <a:custGeom>
            <a:avLst/>
            <a:gdLst/>
            <a:ahLst/>
            <a:cxnLst/>
            <a:rect l="l" t="t" r="r" b="b"/>
            <a:pathLst>
              <a:path w="299719" h="198120">
                <a:moveTo>
                  <a:pt x="299567" y="0"/>
                </a:moveTo>
                <a:lnTo>
                  <a:pt x="0" y="0"/>
                </a:lnTo>
                <a:lnTo>
                  <a:pt x="0" y="198005"/>
                </a:lnTo>
                <a:lnTo>
                  <a:pt x="299567" y="198005"/>
                </a:lnTo>
                <a:lnTo>
                  <a:pt x="299567" y="0"/>
                </a:lnTo>
                <a:close/>
              </a:path>
            </a:pathLst>
          </a:custGeom>
          <a:solidFill>
            <a:srgbClr val="C3D69B"/>
          </a:solidFill>
        </p:spPr>
        <p:txBody>
          <a:bodyPr wrap="square" lIns="0" tIns="0" rIns="0" bIns="0" rtlCol="0"/>
          <a:lstStyle/>
          <a:p>
            <a:endParaRPr/>
          </a:p>
        </p:txBody>
      </p:sp>
      <p:sp>
        <p:nvSpPr>
          <p:cNvPr id="26" name="object 26"/>
          <p:cNvSpPr/>
          <p:nvPr/>
        </p:nvSpPr>
        <p:spPr>
          <a:xfrm>
            <a:off x="2879229" y="4834890"/>
            <a:ext cx="2896235" cy="679450"/>
          </a:xfrm>
          <a:custGeom>
            <a:avLst/>
            <a:gdLst/>
            <a:ahLst/>
            <a:cxnLst/>
            <a:rect l="l" t="t" r="r" b="b"/>
            <a:pathLst>
              <a:path w="2896235" h="679450">
                <a:moveTo>
                  <a:pt x="0" y="679450"/>
                </a:moveTo>
                <a:lnTo>
                  <a:pt x="2895854" y="679450"/>
                </a:lnTo>
                <a:lnTo>
                  <a:pt x="2895854" y="0"/>
                </a:lnTo>
                <a:lnTo>
                  <a:pt x="0" y="0"/>
                </a:lnTo>
                <a:lnTo>
                  <a:pt x="0" y="679450"/>
                </a:lnTo>
                <a:close/>
              </a:path>
            </a:pathLst>
          </a:custGeom>
          <a:solidFill>
            <a:srgbClr val="C3D69B"/>
          </a:solidFill>
        </p:spPr>
        <p:txBody>
          <a:bodyPr wrap="square" lIns="0" tIns="0" rIns="0" bIns="0" rtlCol="0"/>
          <a:lstStyle/>
          <a:p>
            <a:endParaRPr/>
          </a:p>
        </p:txBody>
      </p:sp>
      <p:sp>
        <p:nvSpPr>
          <p:cNvPr id="27" name="object 27"/>
          <p:cNvSpPr/>
          <p:nvPr/>
        </p:nvSpPr>
        <p:spPr>
          <a:xfrm>
            <a:off x="2879229" y="4091940"/>
            <a:ext cx="249554" cy="742950"/>
          </a:xfrm>
          <a:custGeom>
            <a:avLst/>
            <a:gdLst/>
            <a:ahLst/>
            <a:cxnLst/>
            <a:rect l="l" t="t" r="r" b="b"/>
            <a:pathLst>
              <a:path w="249555" h="742950">
                <a:moveTo>
                  <a:pt x="0" y="742950"/>
                </a:moveTo>
                <a:lnTo>
                  <a:pt x="249313" y="742950"/>
                </a:lnTo>
                <a:lnTo>
                  <a:pt x="249313" y="0"/>
                </a:lnTo>
                <a:lnTo>
                  <a:pt x="0" y="0"/>
                </a:lnTo>
                <a:lnTo>
                  <a:pt x="0" y="742950"/>
                </a:lnTo>
                <a:close/>
              </a:path>
            </a:pathLst>
          </a:custGeom>
          <a:solidFill>
            <a:srgbClr val="C3D69B"/>
          </a:solidFill>
        </p:spPr>
        <p:txBody>
          <a:bodyPr wrap="square" lIns="0" tIns="0" rIns="0" bIns="0" rtlCol="0"/>
          <a:lstStyle/>
          <a:p>
            <a:endParaRPr/>
          </a:p>
        </p:txBody>
      </p:sp>
      <p:sp>
        <p:nvSpPr>
          <p:cNvPr id="28" name="object 28"/>
          <p:cNvSpPr/>
          <p:nvPr/>
        </p:nvSpPr>
        <p:spPr>
          <a:xfrm>
            <a:off x="2879229" y="3905250"/>
            <a:ext cx="827405" cy="186690"/>
          </a:xfrm>
          <a:custGeom>
            <a:avLst/>
            <a:gdLst/>
            <a:ahLst/>
            <a:cxnLst/>
            <a:rect l="l" t="t" r="r" b="b"/>
            <a:pathLst>
              <a:path w="827404" h="186689">
                <a:moveTo>
                  <a:pt x="0" y="186689"/>
                </a:moveTo>
                <a:lnTo>
                  <a:pt x="827201" y="186689"/>
                </a:lnTo>
                <a:lnTo>
                  <a:pt x="827201" y="0"/>
                </a:lnTo>
                <a:lnTo>
                  <a:pt x="0" y="0"/>
                </a:lnTo>
                <a:lnTo>
                  <a:pt x="0" y="186689"/>
                </a:lnTo>
                <a:close/>
              </a:path>
            </a:pathLst>
          </a:custGeom>
          <a:solidFill>
            <a:srgbClr val="C3D69B"/>
          </a:solidFill>
        </p:spPr>
        <p:txBody>
          <a:bodyPr wrap="square" lIns="0" tIns="0" rIns="0" bIns="0" rtlCol="0"/>
          <a:lstStyle/>
          <a:p>
            <a:endParaRPr/>
          </a:p>
        </p:txBody>
      </p:sp>
      <p:sp>
        <p:nvSpPr>
          <p:cNvPr id="29" name="object 29"/>
          <p:cNvSpPr/>
          <p:nvPr/>
        </p:nvSpPr>
        <p:spPr>
          <a:xfrm>
            <a:off x="3706431" y="3905135"/>
            <a:ext cx="2068830" cy="930275"/>
          </a:xfrm>
          <a:custGeom>
            <a:avLst/>
            <a:gdLst/>
            <a:ahLst/>
            <a:cxnLst/>
            <a:rect l="l" t="t" r="r" b="b"/>
            <a:pathLst>
              <a:path w="2068829" h="930275">
                <a:moveTo>
                  <a:pt x="2068652" y="0"/>
                </a:moveTo>
                <a:lnTo>
                  <a:pt x="0" y="0"/>
                </a:lnTo>
                <a:lnTo>
                  <a:pt x="0" y="930135"/>
                </a:lnTo>
                <a:lnTo>
                  <a:pt x="2068652" y="930135"/>
                </a:lnTo>
                <a:lnTo>
                  <a:pt x="2068652" y="0"/>
                </a:lnTo>
                <a:close/>
              </a:path>
            </a:pathLst>
          </a:custGeom>
          <a:solidFill>
            <a:srgbClr val="C3D69B"/>
          </a:solidFill>
        </p:spPr>
        <p:txBody>
          <a:bodyPr wrap="square" lIns="0" tIns="0" rIns="0" bIns="0" rtlCol="0"/>
          <a:lstStyle/>
          <a:p>
            <a:endParaRPr/>
          </a:p>
        </p:txBody>
      </p:sp>
      <p:sp>
        <p:nvSpPr>
          <p:cNvPr id="30" name="object 30"/>
          <p:cNvSpPr/>
          <p:nvPr/>
        </p:nvSpPr>
        <p:spPr>
          <a:xfrm>
            <a:off x="2879225" y="3549468"/>
            <a:ext cx="2896235" cy="307340"/>
          </a:xfrm>
          <a:custGeom>
            <a:avLst/>
            <a:gdLst/>
            <a:ahLst/>
            <a:cxnLst/>
            <a:rect l="l" t="t" r="r" b="b"/>
            <a:pathLst>
              <a:path w="2896235" h="307339">
                <a:moveTo>
                  <a:pt x="2895854" y="0"/>
                </a:moveTo>
                <a:lnTo>
                  <a:pt x="0" y="0"/>
                </a:lnTo>
                <a:lnTo>
                  <a:pt x="0" y="306781"/>
                </a:lnTo>
                <a:lnTo>
                  <a:pt x="2895854" y="306781"/>
                </a:lnTo>
                <a:lnTo>
                  <a:pt x="2895854" y="218173"/>
                </a:lnTo>
                <a:lnTo>
                  <a:pt x="2323122" y="218173"/>
                </a:lnTo>
                <a:lnTo>
                  <a:pt x="2300579" y="213893"/>
                </a:lnTo>
                <a:lnTo>
                  <a:pt x="2281250" y="201053"/>
                </a:lnTo>
                <a:lnTo>
                  <a:pt x="2269007" y="182727"/>
                </a:lnTo>
                <a:lnTo>
                  <a:pt x="2263851" y="159499"/>
                </a:lnTo>
                <a:lnTo>
                  <a:pt x="2269007" y="136893"/>
                </a:lnTo>
                <a:lnTo>
                  <a:pt x="2281250" y="117944"/>
                </a:lnTo>
                <a:lnTo>
                  <a:pt x="2300579" y="105727"/>
                </a:lnTo>
                <a:lnTo>
                  <a:pt x="2323122" y="100838"/>
                </a:lnTo>
                <a:lnTo>
                  <a:pt x="2895854" y="100838"/>
                </a:lnTo>
                <a:lnTo>
                  <a:pt x="2895854" y="0"/>
                </a:lnTo>
                <a:close/>
              </a:path>
              <a:path w="2896235" h="307339">
                <a:moveTo>
                  <a:pt x="2490622" y="100838"/>
                </a:moveTo>
                <a:lnTo>
                  <a:pt x="2323122" y="100838"/>
                </a:lnTo>
                <a:lnTo>
                  <a:pt x="2346312" y="105727"/>
                </a:lnTo>
                <a:lnTo>
                  <a:pt x="2365006" y="117944"/>
                </a:lnTo>
                <a:lnTo>
                  <a:pt x="2377884" y="136893"/>
                </a:lnTo>
                <a:lnTo>
                  <a:pt x="2382393" y="159499"/>
                </a:lnTo>
                <a:lnTo>
                  <a:pt x="2377884" y="182727"/>
                </a:lnTo>
                <a:lnTo>
                  <a:pt x="2365006" y="201053"/>
                </a:lnTo>
                <a:lnTo>
                  <a:pt x="2346312" y="213893"/>
                </a:lnTo>
                <a:lnTo>
                  <a:pt x="2323122" y="218173"/>
                </a:lnTo>
                <a:lnTo>
                  <a:pt x="2490622" y="218173"/>
                </a:lnTo>
                <a:lnTo>
                  <a:pt x="2467432" y="213893"/>
                </a:lnTo>
                <a:lnTo>
                  <a:pt x="2448750" y="201053"/>
                </a:lnTo>
                <a:lnTo>
                  <a:pt x="2436507" y="182727"/>
                </a:lnTo>
                <a:lnTo>
                  <a:pt x="2431351" y="159499"/>
                </a:lnTo>
                <a:lnTo>
                  <a:pt x="2436507" y="136893"/>
                </a:lnTo>
                <a:lnTo>
                  <a:pt x="2448750" y="117944"/>
                </a:lnTo>
                <a:lnTo>
                  <a:pt x="2467432" y="105727"/>
                </a:lnTo>
                <a:lnTo>
                  <a:pt x="2490622" y="100838"/>
                </a:lnTo>
                <a:close/>
              </a:path>
              <a:path w="2896235" h="307339">
                <a:moveTo>
                  <a:pt x="2651683" y="100838"/>
                </a:moveTo>
                <a:lnTo>
                  <a:pt x="2490622" y="100838"/>
                </a:lnTo>
                <a:lnTo>
                  <a:pt x="2513177" y="105727"/>
                </a:lnTo>
                <a:lnTo>
                  <a:pt x="2532507" y="117944"/>
                </a:lnTo>
                <a:lnTo>
                  <a:pt x="2544749" y="136893"/>
                </a:lnTo>
                <a:lnTo>
                  <a:pt x="2549258" y="159499"/>
                </a:lnTo>
                <a:lnTo>
                  <a:pt x="2544749" y="182727"/>
                </a:lnTo>
                <a:lnTo>
                  <a:pt x="2532507" y="201053"/>
                </a:lnTo>
                <a:lnTo>
                  <a:pt x="2513177" y="213893"/>
                </a:lnTo>
                <a:lnTo>
                  <a:pt x="2490622" y="218173"/>
                </a:lnTo>
                <a:lnTo>
                  <a:pt x="2651683" y="218173"/>
                </a:lnTo>
                <a:lnTo>
                  <a:pt x="2628493" y="213893"/>
                </a:lnTo>
                <a:lnTo>
                  <a:pt x="2609811" y="201053"/>
                </a:lnTo>
                <a:lnTo>
                  <a:pt x="2596921" y="182727"/>
                </a:lnTo>
                <a:lnTo>
                  <a:pt x="2592412" y="159499"/>
                </a:lnTo>
                <a:lnTo>
                  <a:pt x="2596921" y="136893"/>
                </a:lnTo>
                <a:lnTo>
                  <a:pt x="2609811" y="117944"/>
                </a:lnTo>
                <a:lnTo>
                  <a:pt x="2628493" y="105727"/>
                </a:lnTo>
                <a:lnTo>
                  <a:pt x="2651683" y="100838"/>
                </a:lnTo>
                <a:close/>
              </a:path>
              <a:path w="2896235" h="307339">
                <a:moveTo>
                  <a:pt x="2895854" y="100838"/>
                </a:moveTo>
                <a:lnTo>
                  <a:pt x="2651683" y="100838"/>
                </a:lnTo>
                <a:lnTo>
                  <a:pt x="2674874" y="105727"/>
                </a:lnTo>
                <a:lnTo>
                  <a:pt x="2693568" y="117944"/>
                </a:lnTo>
                <a:lnTo>
                  <a:pt x="2705798" y="136893"/>
                </a:lnTo>
                <a:lnTo>
                  <a:pt x="2710954" y="159499"/>
                </a:lnTo>
                <a:lnTo>
                  <a:pt x="2705798" y="182727"/>
                </a:lnTo>
                <a:lnTo>
                  <a:pt x="2693568" y="201053"/>
                </a:lnTo>
                <a:lnTo>
                  <a:pt x="2674874" y="213893"/>
                </a:lnTo>
                <a:lnTo>
                  <a:pt x="2651683" y="218173"/>
                </a:lnTo>
                <a:lnTo>
                  <a:pt x="2895854" y="218173"/>
                </a:lnTo>
                <a:lnTo>
                  <a:pt x="2895854" y="100838"/>
                </a:lnTo>
                <a:close/>
              </a:path>
            </a:pathLst>
          </a:custGeom>
          <a:solidFill>
            <a:srgbClr val="D7E4BD"/>
          </a:solidFill>
        </p:spPr>
        <p:txBody>
          <a:bodyPr wrap="square" lIns="0" tIns="0" rIns="0" bIns="0" rtlCol="0"/>
          <a:lstStyle/>
          <a:p>
            <a:endParaRPr/>
          </a:p>
        </p:txBody>
      </p:sp>
      <p:sp>
        <p:nvSpPr>
          <p:cNvPr id="31" name="object 31"/>
          <p:cNvSpPr/>
          <p:nvPr/>
        </p:nvSpPr>
        <p:spPr>
          <a:xfrm>
            <a:off x="3128543" y="4091533"/>
            <a:ext cx="578485" cy="744220"/>
          </a:xfrm>
          <a:custGeom>
            <a:avLst/>
            <a:gdLst/>
            <a:ahLst/>
            <a:cxnLst/>
            <a:rect l="l" t="t" r="r" b="b"/>
            <a:pathLst>
              <a:path w="578485" h="744220">
                <a:moveTo>
                  <a:pt x="0" y="0"/>
                </a:moveTo>
                <a:lnTo>
                  <a:pt x="577888" y="0"/>
                </a:lnTo>
                <a:lnTo>
                  <a:pt x="577888" y="743737"/>
                </a:lnTo>
                <a:lnTo>
                  <a:pt x="0" y="743737"/>
                </a:lnTo>
                <a:lnTo>
                  <a:pt x="0" y="0"/>
                </a:lnTo>
                <a:close/>
              </a:path>
            </a:pathLst>
          </a:custGeom>
          <a:solidFill>
            <a:srgbClr val="D7E4BD"/>
          </a:solidFill>
        </p:spPr>
        <p:txBody>
          <a:bodyPr wrap="square" lIns="0" tIns="0" rIns="0" bIns="0" rtlCol="0"/>
          <a:lstStyle/>
          <a:p>
            <a:endParaRPr/>
          </a:p>
        </p:txBody>
      </p:sp>
      <p:sp>
        <p:nvSpPr>
          <p:cNvPr id="32" name="object 32"/>
          <p:cNvSpPr/>
          <p:nvPr/>
        </p:nvSpPr>
        <p:spPr>
          <a:xfrm>
            <a:off x="2889530" y="3558019"/>
            <a:ext cx="2875280" cy="1949450"/>
          </a:xfrm>
          <a:custGeom>
            <a:avLst/>
            <a:gdLst/>
            <a:ahLst/>
            <a:cxnLst/>
            <a:rect l="l" t="t" r="r" b="b"/>
            <a:pathLst>
              <a:path w="2875279" h="1949450">
                <a:moveTo>
                  <a:pt x="2875241" y="303733"/>
                </a:moveTo>
                <a:lnTo>
                  <a:pt x="2875241" y="1948878"/>
                </a:lnTo>
                <a:lnTo>
                  <a:pt x="0" y="1948878"/>
                </a:lnTo>
                <a:lnTo>
                  <a:pt x="0" y="303733"/>
                </a:lnTo>
                <a:lnTo>
                  <a:pt x="0" y="0"/>
                </a:lnTo>
                <a:lnTo>
                  <a:pt x="2875241" y="0"/>
                </a:lnTo>
                <a:lnTo>
                  <a:pt x="2875241" y="303733"/>
                </a:lnTo>
                <a:close/>
              </a:path>
            </a:pathLst>
          </a:custGeom>
          <a:ln w="91186">
            <a:solidFill>
              <a:srgbClr val="B3C77E"/>
            </a:solidFill>
          </a:ln>
        </p:spPr>
        <p:txBody>
          <a:bodyPr wrap="square" lIns="0" tIns="0" rIns="0" bIns="0" rtlCol="0"/>
          <a:lstStyle/>
          <a:p>
            <a:endParaRPr/>
          </a:p>
        </p:txBody>
      </p:sp>
      <p:sp>
        <p:nvSpPr>
          <p:cNvPr id="33" name="object 33"/>
          <p:cNvSpPr/>
          <p:nvPr/>
        </p:nvSpPr>
        <p:spPr>
          <a:xfrm>
            <a:off x="2889530" y="3861752"/>
            <a:ext cx="2875280" cy="0"/>
          </a:xfrm>
          <a:custGeom>
            <a:avLst/>
            <a:gdLst/>
            <a:ahLst/>
            <a:cxnLst/>
            <a:rect l="l" t="t" r="r" b="b"/>
            <a:pathLst>
              <a:path w="2875279">
                <a:moveTo>
                  <a:pt x="0" y="0"/>
                </a:moveTo>
                <a:lnTo>
                  <a:pt x="2875241" y="0"/>
                </a:lnTo>
              </a:path>
            </a:pathLst>
          </a:custGeom>
          <a:ln w="91186">
            <a:solidFill>
              <a:srgbClr val="B3C77E"/>
            </a:solidFill>
          </a:ln>
        </p:spPr>
        <p:txBody>
          <a:bodyPr wrap="square" lIns="0" tIns="0" rIns="0" bIns="0" rtlCol="0"/>
          <a:lstStyle/>
          <a:p>
            <a:endParaRPr/>
          </a:p>
        </p:txBody>
      </p:sp>
      <p:sp>
        <p:nvSpPr>
          <p:cNvPr id="34" name="object 34"/>
          <p:cNvSpPr/>
          <p:nvPr/>
        </p:nvSpPr>
        <p:spPr>
          <a:xfrm>
            <a:off x="3978296" y="4099478"/>
            <a:ext cx="1584960" cy="0"/>
          </a:xfrm>
          <a:custGeom>
            <a:avLst/>
            <a:gdLst/>
            <a:ahLst/>
            <a:cxnLst/>
            <a:rect l="l" t="t" r="r" b="b"/>
            <a:pathLst>
              <a:path w="1584960">
                <a:moveTo>
                  <a:pt x="0" y="0"/>
                </a:moveTo>
                <a:lnTo>
                  <a:pt x="1584833" y="0"/>
                </a:lnTo>
              </a:path>
            </a:pathLst>
          </a:custGeom>
          <a:ln w="91186">
            <a:solidFill>
              <a:srgbClr val="D7E4BD"/>
            </a:solidFill>
          </a:ln>
        </p:spPr>
        <p:txBody>
          <a:bodyPr wrap="square" lIns="0" tIns="0" rIns="0" bIns="0" rtlCol="0"/>
          <a:lstStyle/>
          <a:p>
            <a:endParaRPr/>
          </a:p>
        </p:txBody>
      </p:sp>
      <p:sp>
        <p:nvSpPr>
          <p:cNvPr id="35" name="object 35"/>
          <p:cNvSpPr/>
          <p:nvPr/>
        </p:nvSpPr>
        <p:spPr>
          <a:xfrm>
            <a:off x="3978296" y="4269366"/>
            <a:ext cx="1584960" cy="0"/>
          </a:xfrm>
          <a:custGeom>
            <a:avLst/>
            <a:gdLst/>
            <a:ahLst/>
            <a:cxnLst/>
            <a:rect l="l" t="t" r="r" b="b"/>
            <a:pathLst>
              <a:path w="1584960">
                <a:moveTo>
                  <a:pt x="0" y="0"/>
                </a:moveTo>
                <a:lnTo>
                  <a:pt x="1584833" y="0"/>
                </a:lnTo>
              </a:path>
            </a:pathLst>
          </a:custGeom>
          <a:ln w="91186">
            <a:solidFill>
              <a:srgbClr val="D7E4BD"/>
            </a:solidFill>
          </a:ln>
        </p:spPr>
        <p:txBody>
          <a:bodyPr wrap="square" lIns="0" tIns="0" rIns="0" bIns="0" rtlCol="0"/>
          <a:lstStyle/>
          <a:p>
            <a:endParaRPr/>
          </a:p>
        </p:txBody>
      </p:sp>
      <p:sp>
        <p:nvSpPr>
          <p:cNvPr id="36" name="object 36"/>
          <p:cNvSpPr/>
          <p:nvPr/>
        </p:nvSpPr>
        <p:spPr>
          <a:xfrm>
            <a:off x="3978296" y="4455154"/>
            <a:ext cx="1584960" cy="0"/>
          </a:xfrm>
          <a:custGeom>
            <a:avLst/>
            <a:gdLst/>
            <a:ahLst/>
            <a:cxnLst/>
            <a:rect l="l" t="t" r="r" b="b"/>
            <a:pathLst>
              <a:path w="1584960">
                <a:moveTo>
                  <a:pt x="0" y="0"/>
                </a:moveTo>
                <a:lnTo>
                  <a:pt x="1584833" y="0"/>
                </a:lnTo>
              </a:path>
            </a:pathLst>
          </a:custGeom>
          <a:ln w="91186">
            <a:solidFill>
              <a:srgbClr val="D7E4BD"/>
            </a:solidFill>
          </a:ln>
        </p:spPr>
        <p:txBody>
          <a:bodyPr wrap="square" lIns="0" tIns="0" rIns="0" bIns="0" rtlCol="0"/>
          <a:lstStyle/>
          <a:p>
            <a:endParaRPr/>
          </a:p>
        </p:txBody>
      </p:sp>
      <p:sp>
        <p:nvSpPr>
          <p:cNvPr id="37" name="object 37"/>
          <p:cNvSpPr/>
          <p:nvPr/>
        </p:nvSpPr>
        <p:spPr>
          <a:xfrm>
            <a:off x="3978296" y="4640930"/>
            <a:ext cx="1584960" cy="0"/>
          </a:xfrm>
          <a:custGeom>
            <a:avLst/>
            <a:gdLst/>
            <a:ahLst/>
            <a:cxnLst/>
            <a:rect l="l" t="t" r="r" b="b"/>
            <a:pathLst>
              <a:path w="1584960">
                <a:moveTo>
                  <a:pt x="0" y="0"/>
                </a:moveTo>
                <a:lnTo>
                  <a:pt x="1584833" y="0"/>
                </a:lnTo>
              </a:path>
            </a:pathLst>
          </a:custGeom>
          <a:ln w="91186">
            <a:solidFill>
              <a:srgbClr val="D7E4BD"/>
            </a:solidFill>
          </a:ln>
        </p:spPr>
        <p:txBody>
          <a:bodyPr wrap="square" lIns="0" tIns="0" rIns="0" bIns="0" rtlCol="0"/>
          <a:lstStyle/>
          <a:p>
            <a:endParaRPr/>
          </a:p>
        </p:txBody>
      </p:sp>
      <p:sp>
        <p:nvSpPr>
          <p:cNvPr id="38" name="object 38"/>
          <p:cNvSpPr/>
          <p:nvPr/>
        </p:nvSpPr>
        <p:spPr>
          <a:xfrm>
            <a:off x="3978296" y="4826718"/>
            <a:ext cx="1584960" cy="0"/>
          </a:xfrm>
          <a:custGeom>
            <a:avLst/>
            <a:gdLst/>
            <a:ahLst/>
            <a:cxnLst/>
            <a:rect l="l" t="t" r="r" b="b"/>
            <a:pathLst>
              <a:path w="1584960">
                <a:moveTo>
                  <a:pt x="0" y="0"/>
                </a:moveTo>
                <a:lnTo>
                  <a:pt x="1584833" y="0"/>
                </a:lnTo>
              </a:path>
            </a:pathLst>
          </a:custGeom>
          <a:ln w="91186">
            <a:solidFill>
              <a:srgbClr val="D7E4BD"/>
            </a:solidFill>
          </a:ln>
        </p:spPr>
        <p:txBody>
          <a:bodyPr wrap="square" lIns="0" tIns="0" rIns="0" bIns="0" rtlCol="0"/>
          <a:lstStyle/>
          <a:p>
            <a:endParaRPr/>
          </a:p>
        </p:txBody>
      </p:sp>
      <p:sp>
        <p:nvSpPr>
          <p:cNvPr id="39" name="object 39"/>
          <p:cNvSpPr/>
          <p:nvPr/>
        </p:nvSpPr>
        <p:spPr>
          <a:xfrm>
            <a:off x="3138852" y="5012494"/>
            <a:ext cx="2424430" cy="0"/>
          </a:xfrm>
          <a:custGeom>
            <a:avLst/>
            <a:gdLst/>
            <a:ahLst/>
            <a:cxnLst/>
            <a:rect l="l" t="t" r="r" b="b"/>
            <a:pathLst>
              <a:path w="2424429">
                <a:moveTo>
                  <a:pt x="0" y="0"/>
                </a:moveTo>
                <a:lnTo>
                  <a:pt x="2424277" y="0"/>
                </a:lnTo>
              </a:path>
            </a:pathLst>
          </a:custGeom>
          <a:ln w="91186">
            <a:solidFill>
              <a:srgbClr val="D7E4BD"/>
            </a:solidFill>
          </a:ln>
        </p:spPr>
        <p:txBody>
          <a:bodyPr wrap="square" lIns="0" tIns="0" rIns="0" bIns="0" rtlCol="0"/>
          <a:lstStyle/>
          <a:p>
            <a:endParaRPr/>
          </a:p>
        </p:txBody>
      </p:sp>
      <p:sp>
        <p:nvSpPr>
          <p:cNvPr id="40" name="object 40"/>
          <p:cNvSpPr/>
          <p:nvPr/>
        </p:nvSpPr>
        <p:spPr>
          <a:xfrm>
            <a:off x="3138852" y="5198282"/>
            <a:ext cx="2424430" cy="0"/>
          </a:xfrm>
          <a:custGeom>
            <a:avLst/>
            <a:gdLst/>
            <a:ahLst/>
            <a:cxnLst/>
            <a:rect l="l" t="t" r="r" b="b"/>
            <a:pathLst>
              <a:path w="2424429">
                <a:moveTo>
                  <a:pt x="0" y="0"/>
                </a:moveTo>
                <a:lnTo>
                  <a:pt x="2424277" y="0"/>
                </a:lnTo>
              </a:path>
            </a:pathLst>
          </a:custGeom>
          <a:ln w="91186">
            <a:solidFill>
              <a:srgbClr val="D7E4BD"/>
            </a:solidFill>
          </a:ln>
        </p:spPr>
        <p:txBody>
          <a:bodyPr wrap="square" lIns="0" tIns="0" rIns="0" bIns="0" rtlCol="0"/>
          <a:lstStyle/>
          <a:p>
            <a:endParaRPr/>
          </a:p>
        </p:txBody>
      </p:sp>
      <p:graphicFrame>
        <p:nvGraphicFramePr>
          <p:cNvPr id="41" name="object 41"/>
          <p:cNvGraphicFramePr>
            <a:graphicFrameLocks noGrp="1"/>
          </p:cNvGraphicFramePr>
          <p:nvPr/>
        </p:nvGraphicFramePr>
        <p:xfrm>
          <a:off x="1280160" y="1269491"/>
          <a:ext cx="4662802" cy="1856229"/>
        </p:xfrm>
        <a:graphic>
          <a:graphicData uri="http://schemas.openxmlformats.org/drawingml/2006/table">
            <a:tbl>
              <a:tblPr firstRow="1" bandRow="1">
                <a:tableStyleId>{2D5ABB26-0587-4C30-8999-92F81FD0307C}</a:tableStyleId>
              </a:tblPr>
              <a:tblGrid>
                <a:gridCol w="888365">
                  <a:extLst>
                    <a:ext uri="{9D8B030D-6E8A-4147-A177-3AD203B41FA5}">
                      <a16:colId xmlns:a16="http://schemas.microsoft.com/office/drawing/2014/main" val="20000"/>
                    </a:ext>
                  </a:extLst>
                </a:gridCol>
                <a:gridCol w="685800">
                  <a:extLst>
                    <a:ext uri="{9D8B030D-6E8A-4147-A177-3AD203B41FA5}">
                      <a16:colId xmlns:a16="http://schemas.microsoft.com/office/drawing/2014/main" val="20001"/>
                    </a:ext>
                  </a:extLst>
                </a:gridCol>
                <a:gridCol w="685799">
                  <a:extLst>
                    <a:ext uri="{9D8B030D-6E8A-4147-A177-3AD203B41FA5}">
                      <a16:colId xmlns:a16="http://schemas.microsoft.com/office/drawing/2014/main" val="20002"/>
                    </a:ext>
                  </a:extLst>
                </a:gridCol>
                <a:gridCol w="929639">
                  <a:extLst>
                    <a:ext uri="{9D8B030D-6E8A-4147-A177-3AD203B41FA5}">
                      <a16:colId xmlns:a16="http://schemas.microsoft.com/office/drawing/2014/main" val="20003"/>
                    </a:ext>
                  </a:extLst>
                </a:gridCol>
                <a:gridCol w="633729">
                  <a:extLst>
                    <a:ext uri="{9D8B030D-6E8A-4147-A177-3AD203B41FA5}">
                      <a16:colId xmlns:a16="http://schemas.microsoft.com/office/drawing/2014/main" val="20004"/>
                    </a:ext>
                  </a:extLst>
                </a:gridCol>
                <a:gridCol w="839470">
                  <a:extLst>
                    <a:ext uri="{9D8B030D-6E8A-4147-A177-3AD203B41FA5}">
                      <a16:colId xmlns:a16="http://schemas.microsoft.com/office/drawing/2014/main" val="20005"/>
                    </a:ext>
                  </a:extLst>
                </a:gridCol>
              </a:tblGrid>
              <a:tr h="243839">
                <a:tc>
                  <a:txBody>
                    <a:bodyPr/>
                    <a:lstStyle/>
                    <a:p>
                      <a:pPr algn="ctr">
                        <a:lnSpc>
                          <a:spcPct val="100000"/>
                        </a:lnSpc>
                        <a:spcBef>
                          <a:spcPts val="300"/>
                        </a:spcBef>
                      </a:pPr>
                      <a:r>
                        <a:rPr sz="1100" dirty="0">
                          <a:latin typeface="Segoe UI"/>
                          <a:cs typeface="Segoe UI"/>
                        </a:rPr>
                        <a:t>2</a:t>
                      </a:r>
                      <a:endParaRPr sz="1100">
                        <a:latin typeface="Segoe UI"/>
                        <a:cs typeface="Segoe UI"/>
                      </a:endParaRPr>
                    </a:p>
                  </a:txBody>
                  <a:tcPr marL="0" marR="0" marT="38100" marB="0">
                    <a:lnL w="6350">
                      <a:solidFill>
                        <a:srgbClr val="000000"/>
                      </a:solidFill>
                      <a:prstDash val="solid"/>
                    </a:lnL>
                    <a:lnR w="6350">
                      <a:solidFill>
                        <a:srgbClr val="000000"/>
                      </a:solidFill>
                      <a:prstDash val="solid"/>
                    </a:lnR>
                    <a:lnT w="6350">
                      <a:solidFill>
                        <a:srgbClr val="818181"/>
                      </a:solidFill>
                      <a:prstDash val="solid"/>
                    </a:lnT>
                    <a:lnB w="6350">
                      <a:solidFill>
                        <a:srgbClr val="818181"/>
                      </a:solidFill>
                      <a:prstDash val="solid"/>
                    </a:lnB>
                    <a:solidFill>
                      <a:srgbClr val="B3C77E"/>
                    </a:solidFill>
                  </a:tcPr>
                </a:tc>
                <a:tc>
                  <a:txBody>
                    <a:bodyPr/>
                    <a:lstStyle/>
                    <a:p>
                      <a:pPr marR="163830" algn="r">
                        <a:lnSpc>
                          <a:spcPct val="100000"/>
                        </a:lnSpc>
                        <a:spcBef>
                          <a:spcPts val="300"/>
                        </a:spcBef>
                      </a:pPr>
                      <a:r>
                        <a:rPr sz="1100" spc="25" dirty="0">
                          <a:latin typeface="Segoe UI"/>
                          <a:cs typeface="Segoe UI"/>
                        </a:rPr>
                        <a:t>0</a:t>
                      </a:r>
                      <a:r>
                        <a:rPr sz="1100" spc="10" dirty="0">
                          <a:latin typeface="Segoe UI"/>
                          <a:cs typeface="Segoe UI"/>
                        </a:rPr>
                        <a:t>.</a:t>
                      </a:r>
                      <a:r>
                        <a:rPr sz="1100" spc="15" dirty="0">
                          <a:latin typeface="Segoe UI"/>
                          <a:cs typeface="Segoe UI"/>
                        </a:rPr>
                        <a:t>7</a:t>
                      </a:r>
                      <a:r>
                        <a:rPr sz="1100" dirty="0">
                          <a:latin typeface="Segoe UI"/>
                          <a:cs typeface="Segoe UI"/>
                        </a:rPr>
                        <a:t>6</a:t>
                      </a:r>
                      <a:endParaRPr sz="1100">
                        <a:latin typeface="Segoe UI"/>
                        <a:cs typeface="Segoe UI"/>
                      </a:endParaRPr>
                    </a:p>
                  </a:txBody>
                  <a:tcPr marL="0" marR="0" marT="38100" marB="0">
                    <a:lnL w="6350">
                      <a:solidFill>
                        <a:srgbClr val="000000"/>
                      </a:solidFill>
                      <a:prstDash val="solid"/>
                    </a:lnL>
                    <a:lnR w="6350">
                      <a:solidFill>
                        <a:srgbClr val="000000"/>
                      </a:solidFill>
                      <a:prstDash val="solid"/>
                    </a:lnR>
                    <a:lnT w="6350">
                      <a:solidFill>
                        <a:srgbClr val="818181"/>
                      </a:solidFill>
                      <a:prstDash val="solid"/>
                    </a:lnT>
                    <a:lnB w="6350">
                      <a:solidFill>
                        <a:srgbClr val="818181"/>
                      </a:solidFill>
                      <a:prstDash val="solid"/>
                    </a:lnB>
                    <a:solidFill>
                      <a:srgbClr val="B3C77E"/>
                    </a:solidFill>
                  </a:tcPr>
                </a:tc>
                <a:tc>
                  <a:txBody>
                    <a:bodyPr/>
                    <a:lstStyle/>
                    <a:p>
                      <a:pPr marR="163830" algn="r">
                        <a:lnSpc>
                          <a:spcPct val="100000"/>
                        </a:lnSpc>
                        <a:spcBef>
                          <a:spcPts val="300"/>
                        </a:spcBef>
                      </a:pPr>
                      <a:r>
                        <a:rPr sz="1100" spc="25" dirty="0">
                          <a:latin typeface="Segoe UI"/>
                          <a:cs typeface="Segoe UI"/>
                        </a:rPr>
                        <a:t>1</a:t>
                      </a:r>
                      <a:r>
                        <a:rPr sz="1100" spc="10" dirty="0">
                          <a:latin typeface="Segoe UI"/>
                          <a:cs typeface="Segoe UI"/>
                        </a:rPr>
                        <a:t>.</a:t>
                      </a:r>
                      <a:r>
                        <a:rPr sz="1100" spc="15" dirty="0">
                          <a:latin typeface="Segoe UI"/>
                          <a:cs typeface="Segoe UI"/>
                        </a:rPr>
                        <a:t>5</a:t>
                      </a:r>
                      <a:r>
                        <a:rPr sz="1100" dirty="0">
                          <a:latin typeface="Segoe UI"/>
                          <a:cs typeface="Segoe UI"/>
                        </a:rPr>
                        <a:t>0</a:t>
                      </a:r>
                      <a:endParaRPr sz="1100">
                        <a:latin typeface="Segoe UI"/>
                        <a:cs typeface="Segoe UI"/>
                      </a:endParaRPr>
                    </a:p>
                  </a:txBody>
                  <a:tcPr marL="0" marR="0" marT="38100" marB="0">
                    <a:lnL w="6350">
                      <a:solidFill>
                        <a:srgbClr val="000000"/>
                      </a:solidFill>
                      <a:prstDash val="solid"/>
                    </a:lnL>
                    <a:lnR w="6350">
                      <a:solidFill>
                        <a:srgbClr val="000000"/>
                      </a:solidFill>
                      <a:prstDash val="solid"/>
                    </a:lnR>
                    <a:lnT w="6350">
                      <a:solidFill>
                        <a:srgbClr val="818181"/>
                      </a:solidFill>
                      <a:prstDash val="solid"/>
                    </a:lnT>
                    <a:lnB w="6350">
                      <a:solidFill>
                        <a:srgbClr val="818181"/>
                      </a:solidFill>
                      <a:prstDash val="solid"/>
                    </a:lnB>
                    <a:solidFill>
                      <a:srgbClr val="B3C77E"/>
                    </a:solidFill>
                  </a:tcPr>
                </a:tc>
                <a:tc>
                  <a:txBody>
                    <a:bodyPr/>
                    <a:lstStyle/>
                    <a:p>
                      <a:pPr marR="222885" algn="r">
                        <a:lnSpc>
                          <a:spcPct val="100000"/>
                        </a:lnSpc>
                        <a:spcBef>
                          <a:spcPts val="300"/>
                        </a:spcBef>
                      </a:pPr>
                      <a:r>
                        <a:rPr sz="1100" spc="25" dirty="0">
                          <a:latin typeface="Segoe UI"/>
                          <a:cs typeface="Segoe UI"/>
                        </a:rPr>
                        <a:t>1</a:t>
                      </a:r>
                      <a:r>
                        <a:rPr sz="1100" spc="10" dirty="0">
                          <a:latin typeface="Segoe UI"/>
                          <a:cs typeface="Segoe UI"/>
                        </a:rPr>
                        <a:t>.</a:t>
                      </a:r>
                      <a:r>
                        <a:rPr sz="1100" spc="15" dirty="0">
                          <a:latin typeface="Segoe UI"/>
                          <a:cs typeface="Segoe UI"/>
                        </a:rPr>
                        <a:t>1</a:t>
                      </a:r>
                      <a:r>
                        <a:rPr sz="1100" dirty="0">
                          <a:latin typeface="Segoe UI"/>
                          <a:cs typeface="Segoe UI"/>
                        </a:rPr>
                        <a:t>4</a:t>
                      </a:r>
                      <a:endParaRPr sz="1100">
                        <a:latin typeface="Segoe UI"/>
                        <a:cs typeface="Segoe UI"/>
                      </a:endParaRPr>
                    </a:p>
                  </a:txBody>
                  <a:tcPr marL="0" marR="0" marT="38100" marB="0">
                    <a:lnL w="6350">
                      <a:solidFill>
                        <a:srgbClr val="000000"/>
                      </a:solidFill>
                      <a:prstDash val="solid"/>
                    </a:lnL>
                    <a:lnR w="6350">
                      <a:solidFill>
                        <a:srgbClr val="000000"/>
                      </a:solidFill>
                      <a:prstDash val="solid"/>
                    </a:lnR>
                    <a:lnT w="6350">
                      <a:solidFill>
                        <a:srgbClr val="818181"/>
                      </a:solidFill>
                      <a:prstDash val="solid"/>
                    </a:lnT>
                    <a:lnB w="6350">
                      <a:solidFill>
                        <a:srgbClr val="818181"/>
                      </a:solidFill>
                      <a:prstDash val="solid"/>
                    </a:lnB>
                    <a:solidFill>
                      <a:srgbClr val="B3C77E"/>
                    </a:solidFill>
                  </a:tcPr>
                </a:tc>
                <a:tc>
                  <a:txBody>
                    <a:bodyPr/>
                    <a:lstStyle/>
                    <a:p>
                      <a:pPr marL="26034" algn="ctr">
                        <a:lnSpc>
                          <a:spcPct val="100000"/>
                        </a:lnSpc>
                        <a:spcBef>
                          <a:spcPts val="300"/>
                        </a:spcBef>
                      </a:pPr>
                      <a:r>
                        <a:rPr sz="1100" spc="10" dirty="0">
                          <a:latin typeface="Segoe UI"/>
                          <a:cs typeface="Segoe UI"/>
                        </a:rPr>
                        <a:t>2.10</a:t>
                      </a:r>
                      <a:endParaRPr sz="1100">
                        <a:latin typeface="Segoe UI"/>
                        <a:cs typeface="Segoe UI"/>
                      </a:endParaRPr>
                    </a:p>
                  </a:txBody>
                  <a:tcPr marL="0" marR="0" marT="38100" marB="0">
                    <a:lnL w="6350">
                      <a:solidFill>
                        <a:srgbClr val="000000"/>
                      </a:solidFill>
                      <a:prstDash val="solid"/>
                    </a:lnL>
                    <a:lnR w="6350">
                      <a:solidFill>
                        <a:srgbClr val="000000"/>
                      </a:solidFill>
                      <a:prstDash val="solid"/>
                    </a:lnR>
                    <a:lnT w="6350">
                      <a:solidFill>
                        <a:srgbClr val="818181"/>
                      </a:solidFill>
                      <a:prstDash val="solid"/>
                    </a:lnT>
                    <a:lnB w="6350">
                      <a:solidFill>
                        <a:srgbClr val="818181"/>
                      </a:solidFill>
                      <a:prstDash val="solid"/>
                    </a:lnB>
                    <a:solidFill>
                      <a:srgbClr val="B3C77E"/>
                    </a:solidFill>
                  </a:tcPr>
                </a:tc>
                <a:tc>
                  <a:txBody>
                    <a:bodyPr/>
                    <a:lstStyle/>
                    <a:p>
                      <a:pPr marR="247650" algn="r">
                        <a:lnSpc>
                          <a:spcPct val="100000"/>
                        </a:lnSpc>
                        <a:spcBef>
                          <a:spcPts val="300"/>
                        </a:spcBef>
                      </a:pPr>
                      <a:r>
                        <a:rPr sz="1100" spc="25" dirty="0">
                          <a:latin typeface="Segoe UI"/>
                          <a:cs typeface="Segoe UI"/>
                        </a:rPr>
                        <a:t>1</a:t>
                      </a:r>
                      <a:r>
                        <a:rPr sz="1100" spc="10" dirty="0">
                          <a:latin typeface="Segoe UI"/>
                          <a:cs typeface="Segoe UI"/>
                        </a:rPr>
                        <a:t>.</a:t>
                      </a:r>
                      <a:r>
                        <a:rPr sz="1100" spc="15" dirty="0">
                          <a:latin typeface="Segoe UI"/>
                          <a:cs typeface="Segoe UI"/>
                        </a:rPr>
                        <a:t>6</a:t>
                      </a:r>
                      <a:r>
                        <a:rPr sz="1100" dirty="0">
                          <a:latin typeface="Segoe UI"/>
                          <a:cs typeface="Segoe UI"/>
                        </a:rPr>
                        <a:t>0</a:t>
                      </a:r>
                      <a:endParaRPr sz="1100">
                        <a:latin typeface="Segoe UI"/>
                        <a:cs typeface="Segoe UI"/>
                      </a:endParaRPr>
                    </a:p>
                  </a:txBody>
                  <a:tcPr marL="0" marR="0" marT="38100" marB="0">
                    <a:lnL w="6350">
                      <a:solidFill>
                        <a:srgbClr val="000000"/>
                      </a:solidFill>
                      <a:prstDash val="solid"/>
                    </a:lnL>
                    <a:lnR w="6350">
                      <a:solidFill>
                        <a:srgbClr val="000000"/>
                      </a:solidFill>
                      <a:prstDash val="solid"/>
                    </a:lnR>
                    <a:lnT w="6350">
                      <a:solidFill>
                        <a:srgbClr val="818181"/>
                      </a:solidFill>
                      <a:prstDash val="solid"/>
                    </a:lnT>
                    <a:lnB w="6350">
                      <a:solidFill>
                        <a:srgbClr val="818181"/>
                      </a:solidFill>
                      <a:prstDash val="solid"/>
                    </a:lnB>
                    <a:solidFill>
                      <a:srgbClr val="B3C77E"/>
                    </a:solidFill>
                  </a:tcPr>
                </a:tc>
                <a:extLst>
                  <a:ext uri="{0D108BD9-81ED-4DB2-BD59-A6C34878D82A}">
                    <a16:rowId xmlns:a16="http://schemas.microsoft.com/office/drawing/2014/main" val="10000"/>
                  </a:ext>
                </a:extLst>
              </a:tr>
              <a:tr h="242316">
                <a:tc>
                  <a:txBody>
                    <a:bodyPr/>
                    <a:lstStyle/>
                    <a:p>
                      <a:pPr algn="ctr">
                        <a:lnSpc>
                          <a:spcPct val="100000"/>
                        </a:lnSpc>
                        <a:spcBef>
                          <a:spcPts val="290"/>
                        </a:spcBef>
                      </a:pPr>
                      <a:r>
                        <a:rPr sz="1100" dirty="0">
                          <a:latin typeface="Segoe UI"/>
                          <a:cs typeface="Segoe UI"/>
                        </a:rPr>
                        <a:t>3</a:t>
                      </a:r>
                      <a:endParaRPr sz="1100">
                        <a:latin typeface="Segoe UI"/>
                        <a:cs typeface="Segoe UI"/>
                      </a:endParaRPr>
                    </a:p>
                  </a:txBody>
                  <a:tcPr marL="0" marR="0" marT="36830" marB="0">
                    <a:lnL w="6350">
                      <a:solidFill>
                        <a:srgbClr val="000000"/>
                      </a:solidFill>
                      <a:prstDash val="solid"/>
                    </a:lnL>
                    <a:lnR w="6350">
                      <a:solidFill>
                        <a:srgbClr val="000000"/>
                      </a:solidFill>
                      <a:prstDash val="solid"/>
                    </a:lnR>
                    <a:lnT w="6350">
                      <a:solidFill>
                        <a:srgbClr val="818181"/>
                      </a:solidFill>
                      <a:prstDash val="solid"/>
                    </a:lnT>
                    <a:lnB w="6350">
                      <a:solidFill>
                        <a:srgbClr val="818181"/>
                      </a:solidFill>
                      <a:prstDash val="solid"/>
                    </a:lnB>
                    <a:solidFill>
                      <a:srgbClr val="B3C77E"/>
                    </a:solidFill>
                  </a:tcPr>
                </a:tc>
                <a:tc>
                  <a:txBody>
                    <a:bodyPr/>
                    <a:lstStyle/>
                    <a:p>
                      <a:pPr marR="163830" algn="r">
                        <a:lnSpc>
                          <a:spcPct val="100000"/>
                        </a:lnSpc>
                        <a:spcBef>
                          <a:spcPts val="290"/>
                        </a:spcBef>
                      </a:pPr>
                      <a:r>
                        <a:rPr sz="1100" spc="25" dirty="0">
                          <a:latin typeface="Segoe UI"/>
                          <a:cs typeface="Segoe UI"/>
                        </a:rPr>
                        <a:t>0</a:t>
                      </a:r>
                      <a:r>
                        <a:rPr sz="1100" spc="10" dirty="0">
                          <a:latin typeface="Segoe UI"/>
                          <a:cs typeface="Segoe UI"/>
                        </a:rPr>
                        <a:t>.</a:t>
                      </a:r>
                      <a:r>
                        <a:rPr sz="1100" spc="15" dirty="0">
                          <a:latin typeface="Segoe UI"/>
                          <a:cs typeface="Segoe UI"/>
                        </a:rPr>
                        <a:t>6</a:t>
                      </a:r>
                      <a:r>
                        <a:rPr sz="1100" dirty="0">
                          <a:latin typeface="Segoe UI"/>
                          <a:cs typeface="Segoe UI"/>
                        </a:rPr>
                        <a:t>6</a:t>
                      </a:r>
                      <a:endParaRPr sz="1100">
                        <a:latin typeface="Segoe UI"/>
                        <a:cs typeface="Segoe UI"/>
                      </a:endParaRPr>
                    </a:p>
                  </a:txBody>
                  <a:tcPr marL="0" marR="0" marT="36830" marB="0">
                    <a:lnL w="6350">
                      <a:solidFill>
                        <a:srgbClr val="000000"/>
                      </a:solidFill>
                      <a:prstDash val="solid"/>
                    </a:lnL>
                    <a:lnR w="6350">
                      <a:solidFill>
                        <a:srgbClr val="000000"/>
                      </a:solidFill>
                      <a:prstDash val="solid"/>
                    </a:lnR>
                    <a:lnT w="6350">
                      <a:solidFill>
                        <a:srgbClr val="818181"/>
                      </a:solidFill>
                      <a:prstDash val="solid"/>
                    </a:lnT>
                    <a:lnB w="6350">
                      <a:solidFill>
                        <a:srgbClr val="818181"/>
                      </a:solidFill>
                      <a:prstDash val="solid"/>
                    </a:lnB>
                    <a:solidFill>
                      <a:srgbClr val="B3C77E"/>
                    </a:solidFill>
                  </a:tcPr>
                </a:tc>
                <a:tc>
                  <a:txBody>
                    <a:bodyPr/>
                    <a:lstStyle/>
                    <a:p>
                      <a:pPr marR="163830" algn="r">
                        <a:lnSpc>
                          <a:spcPct val="100000"/>
                        </a:lnSpc>
                        <a:spcBef>
                          <a:spcPts val="290"/>
                        </a:spcBef>
                      </a:pPr>
                      <a:r>
                        <a:rPr sz="1100" spc="25" dirty="0">
                          <a:latin typeface="Segoe UI"/>
                          <a:cs typeface="Segoe UI"/>
                        </a:rPr>
                        <a:t>1</a:t>
                      </a:r>
                      <a:r>
                        <a:rPr sz="1100" spc="10" dirty="0">
                          <a:latin typeface="Segoe UI"/>
                          <a:cs typeface="Segoe UI"/>
                        </a:rPr>
                        <a:t>.</a:t>
                      </a:r>
                      <a:r>
                        <a:rPr sz="1100" spc="15" dirty="0">
                          <a:latin typeface="Segoe UI"/>
                          <a:cs typeface="Segoe UI"/>
                        </a:rPr>
                        <a:t>8</a:t>
                      </a:r>
                      <a:r>
                        <a:rPr sz="1100" dirty="0">
                          <a:latin typeface="Segoe UI"/>
                          <a:cs typeface="Segoe UI"/>
                        </a:rPr>
                        <a:t>0</a:t>
                      </a:r>
                      <a:endParaRPr sz="1100">
                        <a:latin typeface="Segoe UI"/>
                        <a:cs typeface="Segoe UI"/>
                      </a:endParaRPr>
                    </a:p>
                  </a:txBody>
                  <a:tcPr marL="0" marR="0" marT="36830" marB="0">
                    <a:lnL w="6350">
                      <a:solidFill>
                        <a:srgbClr val="000000"/>
                      </a:solidFill>
                      <a:prstDash val="solid"/>
                    </a:lnL>
                    <a:lnR w="6350">
                      <a:solidFill>
                        <a:srgbClr val="000000"/>
                      </a:solidFill>
                      <a:prstDash val="solid"/>
                    </a:lnR>
                    <a:lnT w="6350">
                      <a:solidFill>
                        <a:srgbClr val="818181"/>
                      </a:solidFill>
                      <a:prstDash val="solid"/>
                    </a:lnT>
                    <a:lnB w="6350">
                      <a:solidFill>
                        <a:srgbClr val="818181"/>
                      </a:solidFill>
                      <a:prstDash val="solid"/>
                    </a:lnB>
                    <a:solidFill>
                      <a:srgbClr val="B3C77E"/>
                    </a:solidFill>
                  </a:tcPr>
                </a:tc>
                <a:tc>
                  <a:txBody>
                    <a:bodyPr/>
                    <a:lstStyle/>
                    <a:p>
                      <a:pPr marR="222885" algn="r">
                        <a:lnSpc>
                          <a:spcPct val="100000"/>
                        </a:lnSpc>
                        <a:spcBef>
                          <a:spcPts val="290"/>
                        </a:spcBef>
                      </a:pPr>
                      <a:r>
                        <a:rPr sz="1100" spc="25" dirty="0">
                          <a:latin typeface="Segoe UI"/>
                          <a:cs typeface="Segoe UI"/>
                        </a:rPr>
                        <a:t>1</a:t>
                      </a:r>
                      <a:r>
                        <a:rPr sz="1100" spc="10" dirty="0">
                          <a:latin typeface="Segoe UI"/>
                          <a:cs typeface="Segoe UI"/>
                        </a:rPr>
                        <a:t>.</a:t>
                      </a:r>
                      <a:r>
                        <a:rPr sz="1100" spc="15" dirty="0">
                          <a:latin typeface="Segoe UI"/>
                          <a:cs typeface="Segoe UI"/>
                        </a:rPr>
                        <a:t>1</a:t>
                      </a:r>
                      <a:r>
                        <a:rPr sz="1100" dirty="0">
                          <a:latin typeface="Segoe UI"/>
                          <a:cs typeface="Segoe UI"/>
                        </a:rPr>
                        <a:t>9</a:t>
                      </a:r>
                      <a:endParaRPr sz="1100">
                        <a:latin typeface="Segoe UI"/>
                        <a:cs typeface="Segoe UI"/>
                      </a:endParaRPr>
                    </a:p>
                  </a:txBody>
                  <a:tcPr marL="0" marR="0" marT="36830" marB="0">
                    <a:lnL w="6350">
                      <a:solidFill>
                        <a:srgbClr val="000000"/>
                      </a:solidFill>
                      <a:prstDash val="solid"/>
                    </a:lnL>
                    <a:lnR w="6350">
                      <a:solidFill>
                        <a:srgbClr val="000000"/>
                      </a:solidFill>
                      <a:prstDash val="solid"/>
                    </a:lnR>
                    <a:lnT w="6350">
                      <a:solidFill>
                        <a:srgbClr val="818181"/>
                      </a:solidFill>
                      <a:prstDash val="solid"/>
                    </a:lnT>
                    <a:lnB w="6350">
                      <a:solidFill>
                        <a:srgbClr val="818181"/>
                      </a:solidFill>
                      <a:prstDash val="solid"/>
                    </a:lnB>
                    <a:solidFill>
                      <a:srgbClr val="B3C77E"/>
                    </a:solidFill>
                  </a:tcPr>
                </a:tc>
                <a:tc>
                  <a:txBody>
                    <a:bodyPr/>
                    <a:lstStyle/>
                    <a:p>
                      <a:pPr marL="26034" algn="ctr">
                        <a:lnSpc>
                          <a:spcPct val="100000"/>
                        </a:lnSpc>
                        <a:spcBef>
                          <a:spcPts val="290"/>
                        </a:spcBef>
                      </a:pPr>
                      <a:r>
                        <a:rPr sz="1100" spc="10" dirty="0">
                          <a:latin typeface="Segoe UI"/>
                          <a:cs typeface="Segoe UI"/>
                        </a:rPr>
                        <a:t>1.80</a:t>
                      </a:r>
                      <a:endParaRPr sz="1100">
                        <a:latin typeface="Segoe UI"/>
                        <a:cs typeface="Segoe UI"/>
                      </a:endParaRPr>
                    </a:p>
                  </a:txBody>
                  <a:tcPr marL="0" marR="0" marT="36830" marB="0">
                    <a:lnL w="6350">
                      <a:solidFill>
                        <a:srgbClr val="000000"/>
                      </a:solidFill>
                      <a:prstDash val="solid"/>
                    </a:lnL>
                    <a:lnR w="6350">
                      <a:solidFill>
                        <a:srgbClr val="000000"/>
                      </a:solidFill>
                      <a:prstDash val="solid"/>
                    </a:lnR>
                    <a:lnT w="6350">
                      <a:solidFill>
                        <a:srgbClr val="818181"/>
                      </a:solidFill>
                      <a:prstDash val="solid"/>
                    </a:lnT>
                    <a:lnB w="6350">
                      <a:solidFill>
                        <a:srgbClr val="818181"/>
                      </a:solidFill>
                      <a:prstDash val="solid"/>
                    </a:lnB>
                    <a:solidFill>
                      <a:srgbClr val="B3C77E"/>
                    </a:solidFill>
                  </a:tcPr>
                </a:tc>
                <a:tc>
                  <a:txBody>
                    <a:bodyPr/>
                    <a:lstStyle/>
                    <a:p>
                      <a:pPr marR="247650" algn="r">
                        <a:lnSpc>
                          <a:spcPct val="100000"/>
                        </a:lnSpc>
                        <a:spcBef>
                          <a:spcPts val="290"/>
                        </a:spcBef>
                      </a:pPr>
                      <a:r>
                        <a:rPr sz="1100" spc="25" dirty="0">
                          <a:latin typeface="Segoe UI"/>
                          <a:cs typeface="Segoe UI"/>
                        </a:rPr>
                        <a:t>1</a:t>
                      </a:r>
                      <a:r>
                        <a:rPr sz="1100" spc="10" dirty="0">
                          <a:latin typeface="Segoe UI"/>
                          <a:cs typeface="Segoe UI"/>
                        </a:rPr>
                        <a:t>.</a:t>
                      </a:r>
                      <a:r>
                        <a:rPr sz="1100" spc="15" dirty="0">
                          <a:latin typeface="Segoe UI"/>
                          <a:cs typeface="Segoe UI"/>
                        </a:rPr>
                        <a:t>1</a:t>
                      </a:r>
                      <a:r>
                        <a:rPr sz="1100" dirty="0">
                          <a:latin typeface="Segoe UI"/>
                          <a:cs typeface="Segoe UI"/>
                        </a:rPr>
                        <a:t>9</a:t>
                      </a:r>
                      <a:endParaRPr sz="1100">
                        <a:latin typeface="Segoe UI"/>
                        <a:cs typeface="Segoe UI"/>
                      </a:endParaRPr>
                    </a:p>
                  </a:txBody>
                  <a:tcPr marL="0" marR="0" marT="36830" marB="0">
                    <a:lnL w="6350">
                      <a:solidFill>
                        <a:srgbClr val="000000"/>
                      </a:solidFill>
                      <a:prstDash val="solid"/>
                    </a:lnL>
                    <a:lnR w="6350">
                      <a:solidFill>
                        <a:srgbClr val="000000"/>
                      </a:solidFill>
                      <a:prstDash val="solid"/>
                    </a:lnR>
                    <a:lnT w="6350">
                      <a:solidFill>
                        <a:srgbClr val="818181"/>
                      </a:solidFill>
                      <a:prstDash val="solid"/>
                    </a:lnT>
                    <a:lnB w="6350">
                      <a:solidFill>
                        <a:srgbClr val="818181"/>
                      </a:solidFill>
                      <a:prstDash val="solid"/>
                    </a:lnB>
                    <a:solidFill>
                      <a:srgbClr val="B3C77E"/>
                    </a:solidFill>
                  </a:tcPr>
                </a:tc>
                <a:extLst>
                  <a:ext uri="{0D108BD9-81ED-4DB2-BD59-A6C34878D82A}">
                    <a16:rowId xmlns:a16="http://schemas.microsoft.com/office/drawing/2014/main" val="10001"/>
                  </a:ext>
                </a:extLst>
              </a:tr>
              <a:tr h="243839">
                <a:tc>
                  <a:txBody>
                    <a:bodyPr/>
                    <a:lstStyle/>
                    <a:p>
                      <a:pPr algn="ctr">
                        <a:lnSpc>
                          <a:spcPct val="100000"/>
                        </a:lnSpc>
                        <a:spcBef>
                          <a:spcPts val="290"/>
                        </a:spcBef>
                      </a:pPr>
                      <a:r>
                        <a:rPr sz="1100" dirty="0">
                          <a:latin typeface="Segoe UI"/>
                          <a:cs typeface="Segoe UI"/>
                        </a:rPr>
                        <a:t>4</a:t>
                      </a:r>
                      <a:endParaRPr sz="1100">
                        <a:latin typeface="Segoe UI"/>
                        <a:cs typeface="Segoe UI"/>
                      </a:endParaRPr>
                    </a:p>
                  </a:txBody>
                  <a:tcPr marL="0" marR="0" marT="36830" marB="0">
                    <a:lnL w="6350">
                      <a:solidFill>
                        <a:srgbClr val="000000"/>
                      </a:solidFill>
                      <a:prstDash val="solid"/>
                    </a:lnL>
                    <a:lnR w="6350">
                      <a:solidFill>
                        <a:srgbClr val="000000"/>
                      </a:solidFill>
                      <a:prstDash val="solid"/>
                    </a:lnR>
                    <a:lnT w="6350">
                      <a:solidFill>
                        <a:srgbClr val="818181"/>
                      </a:solidFill>
                      <a:prstDash val="solid"/>
                    </a:lnT>
                    <a:lnB w="6350">
                      <a:solidFill>
                        <a:srgbClr val="818181"/>
                      </a:solidFill>
                      <a:prstDash val="solid"/>
                    </a:lnB>
                    <a:solidFill>
                      <a:srgbClr val="B3C77E"/>
                    </a:solidFill>
                  </a:tcPr>
                </a:tc>
                <a:tc>
                  <a:txBody>
                    <a:bodyPr/>
                    <a:lstStyle/>
                    <a:p>
                      <a:pPr marR="163830" algn="r">
                        <a:lnSpc>
                          <a:spcPct val="100000"/>
                        </a:lnSpc>
                        <a:spcBef>
                          <a:spcPts val="290"/>
                        </a:spcBef>
                      </a:pPr>
                      <a:r>
                        <a:rPr sz="1100" spc="25" dirty="0">
                          <a:latin typeface="Segoe UI"/>
                          <a:cs typeface="Segoe UI"/>
                        </a:rPr>
                        <a:t>0</a:t>
                      </a:r>
                      <a:r>
                        <a:rPr sz="1100" spc="10" dirty="0">
                          <a:latin typeface="Segoe UI"/>
                          <a:cs typeface="Segoe UI"/>
                        </a:rPr>
                        <a:t>.</a:t>
                      </a:r>
                      <a:r>
                        <a:rPr sz="1100" spc="15" dirty="0">
                          <a:latin typeface="Segoe UI"/>
                          <a:cs typeface="Segoe UI"/>
                        </a:rPr>
                        <a:t>5</a:t>
                      </a:r>
                      <a:r>
                        <a:rPr sz="1100" dirty="0">
                          <a:latin typeface="Segoe UI"/>
                          <a:cs typeface="Segoe UI"/>
                        </a:rPr>
                        <a:t>7</a:t>
                      </a:r>
                      <a:endParaRPr sz="1100">
                        <a:latin typeface="Segoe UI"/>
                        <a:cs typeface="Segoe UI"/>
                      </a:endParaRPr>
                    </a:p>
                  </a:txBody>
                  <a:tcPr marL="0" marR="0" marT="36830" marB="0">
                    <a:lnL w="6350">
                      <a:solidFill>
                        <a:srgbClr val="000000"/>
                      </a:solidFill>
                      <a:prstDash val="solid"/>
                    </a:lnL>
                    <a:lnR w="6350">
                      <a:solidFill>
                        <a:srgbClr val="000000"/>
                      </a:solidFill>
                      <a:prstDash val="solid"/>
                    </a:lnR>
                    <a:lnT w="6350">
                      <a:solidFill>
                        <a:srgbClr val="818181"/>
                      </a:solidFill>
                      <a:prstDash val="solid"/>
                    </a:lnT>
                    <a:lnB w="6350">
                      <a:solidFill>
                        <a:srgbClr val="818181"/>
                      </a:solidFill>
                      <a:prstDash val="solid"/>
                    </a:lnB>
                    <a:solidFill>
                      <a:srgbClr val="B3C77E"/>
                    </a:solidFill>
                  </a:tcPr>
                </a:tc>
                <a:tc>
                  <a:txBody>
                    <a:bodyPr/>
                    <a:lstStyle/>
                    <a:p>
                      <a:pPr marR="163830" algn="r">
                        <a:lnSpc>
                          <a:spcPct val="100000"/>
                        </a:lnSpc>
                        <a:spcBef>
                          <a:spcPts val="290"/>
                        </a:spcBef>
                      </a:pPr>
                      <a:r>
                        <a:rPr sz="1100" spc="25" dirty="0">
                          <a:latin typeface="Segoe UI"/>
                          <a:cs typeface="Segoe UI"/>
                        </a:rPr>
                        <a:t>2</a:t>
                      </a:r>
                      <a:r>
                        <a:rPr sz="1100" spc="10" dirty="0">
                          <a:latin typeface="Segoe UI"/>
                          <a:cs typeface="Segoe UI"/>
                        </a:rPr>
                        <a:t>.</a:t>
                      </a:r>
                      <a:r>
                        <a:rPr sz="1100" spc="15" dirty="0">
                          <a:latin typeface="Segoe UI"/>
                          <a:cs typeface="Segoe UI"/>
                        </a:rPr>
                        <a:t>0</a:t>
                      </a:r>
                      <a:r>
                        <a:rPr sz="1100" dirty="0">
                          <a:latin typeface="Segoe UI"/>
                          <a:cs typeface="Segoe UI"/>
                        </a:rPr>
                        <a:t>0</a:t>
                      </a:r>
                      <a:endParaRPr sz="1100">
                        <a:latin typeface="Segoe UI"/>
                        <a:cs typeface="Segoe UI"/>
                      </a:endParaRPr>
                    </a:p>
                  </a:txBody>
                  <a:tcPr marL="0" marR="0" marT="36830" marB="0">
                    <a:lnL w="6350">
                      <a:solidFill>
                        <a:srgbClr val="000000"/>
                      </a:solidFill>
                      <a:prstDash val="solid"/>
                    </a:lnL>
                    <a:lnR w="6350">
                      <a:solidFill>
                        <a:srgbClr val="000000"/>
                      </a:solidFill>
                      <a:prstDash val="solid"/>
                    </a:lnR>
                    <a:lnT w="6350">
                      <a:solidFill>
                        <a:srgbClr val="818181"/>
                      </a:solidFill>
                      <a:prstDash val="solid"/>
                    </a:lnT>
                    <a:lnB w="6350">
                      <a:solidFill>
                        <a:srgbClr val="818181"/>
                      </a:solidFill>
                      <a:prstDash val="solid"/>
                    </a:lnB>
                    <a:solidFill>
                      <a:srgbClr val="B3C77E"/>
                    </a:solidFill>
                  </a:tcPr>
                </a:tc>
                <a:tc>
                  <a:txBody>
                    <a:bodyPr/>
                    <a:lstStyle/>
                    <a:p>
                      <a:pPr marR="222885" algn="r">
                        <a:lnSpc>
                          <a:spcPct val="100000"/>
                        </a:lnSpc>
                        <a:spcBef>
                          <a:spcPts val="290"/>
                        </a:spcBef>
                      </a:pPr>
                      <a:r>
                        <a:rPr sz="1100" spc="25" dirty="0">
                          <a:latin typeface="Segoe UI"/>
                          <a:cs typeface="Segoe UI"/>
                        </a:rPr>
                        <a:t>1</a:t>
                      </a:r>
                      <a:r>
                        <a:rPr sz="1100" spc="10" dirty="0">
                          <a:latin typeface="Segoe UI"/>
                          <a:cs typeface="Segoe UI"/>
                        </a:rPr>
                        <a:t>.</a:t>
                      </a:r>
                      <a:r>
                        <a:rPr sz="1100" spc="15" dirty="0">
                          <a:latin typeface="Segoe UI"/>
                          <a:cs typeface="Segoe UI"/>
                        </a:rPr>
                        <a:t>1</a:t>
                      </a:r>
                      <a:r>
                        <a:rPr sz="1100" dirty="0">
                          <a:latin typeface="Segoe UI"/>
                          <a:cs typeface="Segoe UI"/>
                        </a:rPr>
                        <a:t>4</a:t>
                      </a:r>
                      <a:endParaRPr sz="1100">
                        <a:latin typeface="Segoe UI"/>
                        <a:cs typeface="Segoe UI"/>
                      </a:endParaRPr>
                    </a:p>
                  </a:txBody>
                  <a:tcPr marL="0" marR="0" marT="36830" marB="0">
                    <a:lnL w="6350">
                      <a:solidFill>
                        <a:srgbClr val="000000"/>
                      </a:solidFill>
                      <a:prstDash val="solid"/>
                    </a:lnL>
                    <a:lnR w="6350">
                      <a:solidFill>
                        <a:srgbClr val="000000"/>
                      </a:solidFill>
                      <a:prstDash val="solid"/>
                    </a:lnR>
                    <a:lnT w="6350">
                      <a:solidFill>
                        <a:srgbClr val="818181"/>
                      </a:solidFill>
                      <a:prstDash val="solid"/>
                    </a:lnT>
                    <a:lnB w="6350">
                      <a:solidFill>
                        <a:srgbClr val="818181"/>
                      </a:solidFill>
                      <a:prstDash val="solid"/>
                    </a:lnB>
                    <a:solidFill>
                      <a:srgbClr val="B3C77E"/>
                    </a:solidFill>
                  </a:tcPr>
                </a:tc>
                <a:tc>
                  <a:txBody>
                    <a:bodyPr/>
                    <a:lstStyle/>
                    <a:p>
                      <a:pPr marL="26034" algn="ctr">
                        <a:lnSpc>
                          <a:spcPct val="100000"/>
                        </a:lnSpc>
                        <a:spcBef>
                          <a:spcPts val="290"/>
                        </a:spcBef>
                      </a:pPr>
                      <a:r>
                        <a:rPr sz="1100" spc="10" dirty="0">
                          <a:latin typeface="Segoe UI"/>
                          <a:cs typeface="Segoe UI"/>
                        </a:rPr>
                        <a:t>1.70</a:t>
                      </a:r>
                      <a:endParaRPr sz="1100">
                        <a:latin typeface="Segoe UI"/>
                        <a:cs typeface="Segoe UI"/>
                      </a:endParaRPr>
                    </a:p>
                  </a:txBody>
                  <a:tcPr marL="0" marR="0" marT="36830" marB="0">
                    <a:lnL w="6350">
                      <a:solidFill>
                        <a:srgbClr val="000000"/>
                      </a:solidFill>
                      <a:prstDash val="solid"/>
                    </a:lnL>
                    <a:lnR w="6350">
                      <a:solidFill>
                        <a:srgbClr val="000000"/>
                      </a:solidFill>
                      <a:prstDash val="solid"/>
                    </a:lnR>
                    <a:lnT w="6350">
                      <a:solidFill>
                        <a:srgbClr val="818181"/>
                      </a:solidFill>
                      <a:prstDash val="solid"/>
                    </a:lnT>
                    <a:lnB w="6350">
                      <a:solidFill>
                        <a:srgbClr val="818181"/>
                      </a:solidFill>
                      <a:prstDash val="solid"/>
                    </a:lnB>
                    <a:solidFill>
                      <a:srgbClr val="B3C77E"/>
                    </a:solidFill>
                  </a:tcPr>
                </a:tc>
                <a:tc>
                  <a:txBody>
                    <a:bodyPr/>
                    <a:lstStyle/>
                    <a:p>
                      <a:pPr marR="247650" algn="r">
                        <a:lnSpc>
                          <a:spcPct val="100000"/>
                        </a:lnSpc>
                        <a:spcBef>
                          <a:spcPts val="290"/>
                        </a:spcBef>
                      </a:pPr>
                      <a:r>
                        <a:rPr sz="1100" spc="25" dirty="0">
                          <a:latin typeface="Segoe UI"/>
                          <a:cs typeface="Segoe UI"/>
                        </a:rPr>
                        <a:t>0</a:t>
                      </a:r>
                      <a:r>
                        <a:rPr sz="1100" spc="10" dirty="0">
                          <a:latin typeface="Segoe UI"/>
                          <a:cs typeface="Segoe UI"/>
                        </a:rPr>
                        <a:t>.</a:t>
                      </a:r>
                      <a:r>
                        <a:rPr sz="1100" spc="15" dirty="0">
                          <a:latin typeface="Segoe UI"/>
                          <a:cs typeface="Segoe UI"/>
                        </a:rPr>
                        <a:t>9</a:t>
                      </a:r>
                      <a:r>
                        <a:rPr sz="1100" dirty="0">
                          <a:latin typeface="Segoe UI"/>
                          <a:cs typeface="Segoe UI"/>
                        </a:rPr>
                        <a:t>7</a:t>
                      </a:r>
                      <a:endParaRPr sz="1100">
                        <a:latin typeface="Segoe UI"/>
                        <a:cs typeface="Segoe UI"/>
                      </a:endParaRPr>
                    </a:p>
                  </a:txBody>
                  <a:tcPr marL="0" marR="0" marT="36830" marB="0">
                    <a:lnL w="6350">
                      <a:solidFill>
                        <a:srgbClr val="000000"/>
                      </a:solidFill>
                      <a:prstDash val="solid"/>
                    </a:lnL>
                    <a:lnR w="6350">
                      <a:solidFill>
                        <a:srgbClr val="000000"/>
                      </a:solidFill>
                      <a:prstDash val="solid"/>
                    </a:lnR>
                    <a:lnT w="6350">
                      <a:solidFill>
                        <a:srgbClr val="818181"/>
                      </a:solidFill>
                      <a:prstDash val="solid"/>
                    </a:lnT>
                    <a:lnB w="6350">
                      <a:solidFill>
                        <a:srgbClr val="818181"/>
                      </a:solidFill>
                      <a:prstDash val="solid"/>
                    </a:lnB>
                    <a:solidFill>
                      <a:srgbClr val="B3C77E"/>
                    </a:solidFill>
                  </a:tcPr>
                </a:tc>
                <a:extLst>
                  <a:ext uri="{0D108BD9-81ED-4DB2-BD59-A6C34878D82A}">
                    <a16:rowId xmlns:a16="http://schemas.microsoft.com/office/drawing/2014/main" val="10002"/>
                  </a:ext>
                </a:extLst>
              </a:tr>
              <a:tr h="242316">
                <a:tc>
                  <a:txBody>
                    <a:bodyPr/>
                    <a:lstStyle/>
                    <a:p>
                      <a:pPr algn="ctr">
                        <a:lnSpc>
                          <a:spcPct val="100000"/>
                        </a:lnSpc>
                        <a:spcBef>
                          <a:spcPts val="290"/>
                        </a:spcBef>
                      </a:pPr>
                      <a:r>
                        <a:rPr sz="1100" dirty="0">
                          <a:latin typeface="Segoe UI"/>
                          <a:cs typeface="Segoe UI"/>
                        </a:rPr>
                        <a:t>5</a:t>
                      </a:r>
                      <a:endParaRPr sz="1100">
                        <a:latin typeface="Segoe UI"/>
                        <a:cs typeface="Segoe UI"/>
                      </a:endParaRPr>
                    </a:p>
                  </a:txBody>
                  <a:tcPr marL="0" marR="0" marT="36830" marB="0">
                    <a:lnL w="6350">
                      <a:solidFill>
                        <a:srgbClr val="000000"/>
                      </a:solidFill>
                      <a:prstDash val="solid"/>
                    </a:lnL>
                    <a:lnR w="6350">
                      <a:solidFill>
                        <a:srgbClr val="000000"/>
                      </a:solidFill>
                      <a:prstDash val="solid"/>
                    </a:lnR>
                    <a:lnT w="6350">
                      <a:solidFill>
                        <a:srgbClr val="818181"/>
                      </a:solidFill>
                      <a:prstDash val="solid"/>
                    </a:lnT>
                    <a:lnB w="6350">
                      <a:solidFill>
                        <a:srgbClr val="818181"/>
                      </a:solidFill>
                      <a:prstDash val="solid"/>
                    </a:lnB>
                    <a:solidFill>
                      <a:srgbClr val="B3C77E"/>
                    </a:solidFill>
                  </a:tcPr>
                </a:tc>
                <a:tc>
                  <a:txBody>
                    <a:bodyPr/>
                    <a:lstStyle/>
                    <a:p>
                      <a:pPr marR="163195" algn="r">
                        <a:lnSpc>
                          <a:spcPct val="100000"/>
                        </a:lnSpc>
                        <a:spcBef>
                          <a:spcPts val="290"/>
                        </a:spcBef>
                      </a:pPr>
                      <a:r>
                        <a:rPr sz="1100" spc="25" dirty="0">
                          <a:latin typeface="Segoe UI"/>
                          <a:cs typeface="Segoe UI"/>
                        </a:rPr>
                        <a:t>0</a:t>
                      </a:r>
                      <a:r>
                        <a:rPr sz="1100" spc="10" dirty="0">
                          <a:latin typeface="Segoe UI"/>
                          <a:cs typeface="Segoe UI"/>
                        </a:rPr>
                        <a:t>.</a:t>
                      </a:r>
                      <a:r>
                        <a:rPr sz="1100" spc="15" dirty="0">
                          <a:latin typeface="Segoe UI"/>
                          <a:cs typeface="Segoe UI"/>
                        </a:rPr>
                        <a:t>5</a:t>
                      </a:r>
                      <a:r>
                        <a:rPr sz="1100" dirty="0">
                          <a:latin typeface="Segoe UI"/>
                          <a:cs typeface="Segoe UI"/>
                        </a:rPr>
                        <a:t>0</a:t>
                      </a:r>
                      <a:endParaRPr sz="1100">
                        <a:latin typeface="Segoe UI"/>
                        <a:cs typeface="Segoe UI"/>
                      </a:endParaRPr>
                    </a:p>
                  </a:txBody>
                  <a:tcPr marL="0" marR="0" marT="36830" marB="0">
                    <a:lnL w="6350">
                      <a:solidFill>
                        <a:srgbClr val="000000"/>
                      </a:solidFill>
                      <a:prstDash val="solid"/>
                    </a:lnL>
                    <a:lnR w="6350">
                      <a:solidFill>
                        <a:srgbClr val="000000"/>
                      </a:solidFill>
                      <a:prstDash val="solid"/>
                    </a:lnR>
                    <a:lnT w="6350">
                      <a:solidFill>
                        <a:srgbClr val="818181"/>
                      </a:solidFill>
                      <a:prstDash val="solid"/>
                    </a:lnT>
                    <a:lnB w="6350">
                      <a:solidFill>
                        <a:srgbClr val="818181"/>
                      </a:solidFill>
                      <a:prstDash val="solid"/>
                    </a:lnB>
                    <a:solidFill>
                      <a:srgbClr val="B3C77E"/>
                    </a:solidFill>
                  </a:tcPr>
                </a:tc>
                <a:tc>
                  <a:txBody>
                    <a:bodyPr/>
                    <a:lstStyle/>
                    <a:p>
                      <a:pPr marR="163195" algn="r">
                        <a:lnSpc>
                          <a:spcPct val="100000"/>
                        </a:lnSpc>
                        <a:spcBef>
                          <a:spcPts val="290"/>
                        </a:spcBef>
                      </a:pPr>
                      <a:r>
                        <a:rPr sz="1100" spc="25" dirty="0">
                          <a:latin typeface="Segoe UI"/>
                          <a:cs typeface="Segoe UI"/>
                        </a:rPr>
                        <a:t>1</a:t>
                      </a:r>
                      <a:r>
                        <a:rPr sz="1100" spc="10" dirty="0">
                          <a:latin typeface="Segoe UI"/>
                          <a:cs typeface="Segoe UI"/>
                        </a:rPr>
                        <a:t>.</a:t>
                      </a:r>
                      <a:r>
                        <a:rPr sz="1100" spc="15" dirty="0">
                          <a:latin typeface="Segoe UI"/>
                          <a:cs typeface="Segoe UI"/>
                        </a:rPr>
                        <a:t>7</a:t>
                      </a:r>
                      <a:r>
                        <a:rPr sz="1100" dirty="0">
                          <a:latin typeface="Segoe UI"/>
                          <a:cs typeface="Segoe UI"/>
                        </a:rPr>
                        <a:t>0</a:t>
                      </a:r>
                      <a:endParaRPr sz="1100">
                        <a:latin typeface="Segoe UI"/>
                        <a:cs typeface="Segoe UI"/>
                      </a:endParaRPr>
                    </a:p>
                  </a:txBody>
                  <a:tcPr marL="0" marR="0" marT="36830" marB="0">
                    <a:lnL w="6350">
                      <a:solidFill>
                        <a:srgbClr val="000000"/>
                      </a:solidFill>
                      <a:prstDash val="solid"/>
                    </a:lnL>
                    <a:lnR w="6350">
                      <a:solidFill>
                        <a:srgbClr val="000000"/>
                      </a:solidFill>
                      <a:prstDash val="solid"/>
                    </a:lnR>
                    <a:lnT w="6350">
                      <a:solidFill>
                        <a:srgbClr val="818181"/>
                      </a:solidFill>
                      <a:prstDash val="solid"/>
                    </a:lnT>
                    <a:lnB w="6350">
                      <a:solidFill>
                        <a:srgbClr val="818181"/>
                      </a:solidFill>
                      <a:prstDash val="solid"/>
                    </a:lnB>
                    <a:solidFill>
                      <a:srgbClr val="B3C77E"/>
                    </a:solidFill>
                  </a:tcPr>
                </a:tc>
                <a:tc>
                  <a:txBody>
                    <a:bodyPr/>
                    <a:lstStyle/>
                    <a:p>
                      <a:pPr marR="222885" algn="r">
                        <a:lnSpc>
                          <a:spcPct val="100000"/>
                        </a:lnSpc>
                        <a:spcBef>
                          <a:spcPts val="290"/>
                        </a:spcBef>
                      </a:pPr>
                      <a:r>
                        <a:rPr sz="1100" spc="25" dirty="0">
                          <a:latin typeface="Segoe UI"/>
                          <a:cs typeface="Segoe UI"/>
                        </a:rPr>
                        <a:t>0</a:t>
                      </a:r>
                      <a:r>
                        <a:rPr sz="1100" spc="10" dirty="0">
                          <a:latin typeface="Segoe UI"/>
                          <a:cs typeface="Segoe UI"/>
                        </a:rPr>
                        <a:t>.</a:t>
                      </a:r>
                      <a:r>
                        <a:rPr sz="1100" spc="15" dirty="0">
                          <a:latin typeface="Segoe UI"/>
                          <a:cs typeface="Segoe UI"/>
                        </a:rPr>
                        <a:t>8</a:t>
                      </a:r>
                      <a:r>
                        <a:rPr sz="1100" dirty="0">
                          <a:latin typeface="Segoe UI"/>
                          <a:cs typeface="Segoe UI"/>
                        </a:rPr>
                        <a:t>5</a:t>
                      </a:r>
                      <a:endParaRPr sz="1100">
                        <a:latin typeface="Segoe UI"/>
                        <a:cs typeface="Segoe UI"/>
                      </a:endParaRPr>
                    </a:p>
                  </a:txBody>
                  <a:tcPr marL="0" marR="0" marT="36830" marB="0">
                    <a:lnL w="6350">
                      <a:solidFill>
                        <a:srgbClr val="000000"/>
                      </a:solidFill>
                      <a:prstDash val="solid"/>
                    </a:lnL>
                    <a:lnR w="6350">
                      <a:solidFill>
                        <a:srgbClr val="000000"/>
                      </a:solidFill>
                      <a:prstDash val="solid"/>
                    </a:lnR>
                    <a:lnT w="6350">
                      <a:solidFill>
                        <a:srgbClr val="818181"/>
                      </a:solidFill>
                      <a:prstDash val="solid"/>
                    </a:lnT>
                    <a:lnB w="6350">
                      <a:solidFill>
                        <a:srgbClr val="818181"/>
                      </a:solidFill>
                      <a:prstDash val="solid"/>
                    </a:lnB>
                    <a:solidFill>
                      <a:srgbClr val="B3C77E"/>
                    </a:solidFill>
                  </a:tcPr>
                </a:tc>
                <a:tc>
                  <a:txBody>
                    <a:bodyPr/>
                    <a:lstStyle/>
                    <a:p>
                      <a:pPr marL="26670" algn="ctr">
                        <a:lnSpc>
                          <a:spcPct val="100000"/>
                        </a:lnSpc>
                        <a:spcBef>
                          <a:spcPts val="290"/>
                        </a:spcBef>
                      </a:pPr>
                      <a:r>
                        <a:rPr sz="1100" spc="10" dirty="0">
                          <a:latin typeface="Segoe UI"/>
                          <a:cs typeface="Segoe UI"/>
                        </a:rPr>
                        <a:t>0.40</a:t>
                      </a:r>
                      <a:endParaRPr sz="1100">
                        <a:latin typeface="Segoe UI"/>
                        <a:cs typeface="Segoe UI"/>
                      </a:endParaRPr>
                    </a:p>
                  </a:txBody>
                  <a:tcPr marL="0" marR="0" marT="36830" marB="0">
                    <a:lnL w="6350">
                      <a:solidFill>
                        <a:srgbClr val="000000"/>
                      </a:solidFill>
                      <a:prstDash val="solid"/>
                    </a:lnL>
                    <a:lnR w="6350">
                      <a:solidFill>
                        <a:srgbClr val="000000"/>
                      </a:solidFill>
                      <a:prstDash val="solid"/>
                    </a:lnR>
                    <a:lnT w="6350">
                      <a:solidFill>
                        <a:srgbClr val="818181"/>
                      </a:solidFill>
                      <a:prstDash val="solid"/>
                    </a:lnT>
                    <a:lnB w="6350">
                      <a:solidFill>
                        <a:srgbClr val="818181"/>
                      </a:solidFill>
                      <a:prstDash val="solid"/>
                    </a:lnB>
                    <a:solidFill>
                      <a:srgbClr val="B3C77E"/>
                    </a:solidFill>
                  </a:tcPr>
                </a:tc>
                <a:tc>
                  <a:txBody>
                    <a:bodyPr/>
                    <a:lstStyle/>
                    <a:p>
                      <a:pPr marR="247015" algn="r">
                        <a:lnSpc>
                          <a:spcPct val="100000"/>
                        </a:lnSpc>
                        <a:spcBef>
                          <a:spcPts val="290"/>
                        </a:spcBef>
                      </a:pPr>
                      <a:r>
                        <a:rPr sz="1100" spc="25" dirty="0">
                          <a:latin typeface="Segoe UI"/>
                          <a:cs typeface="Segoe UI"/>
                        </a:rPr>
                        <a:t>0</a:t>
                      </a:r>
                      <a:r>
                        <a:rPr sz="1100" spc="10" dirty="0">
                          <a:latin typeface="Segoe UI"/>
                          <a:cs typeface="Segoe UI"/>
                        </a:rPr>
                        <a:t>.</a:t>
                      </a:r>
                      <a:r>
                        <a:rPr sz="1100" spc="15" dirty="0">
                          <a:latin typeface="Segoe UI"/>
                          <a:cs typeface="Segoe UI"/>
                        </a:rPr>
                        <a:t>2</a:t>
                      </a:r>
                      <a:r>
                        <a:rPr sz="1100" dirty="0">
                          <a:latin typeface="Segoe UI"/>
                          <a:cs typeface="Segoe UI"/>
                        </a:rPr>
                        <a:t>0</a:t>
                      </a:r>
                      <a:endParaRPr sz="1100">
                        <a:latin typeface="Segoe UI"/>
                        <a:cs typeface="Segoe UI"/>
                      </a:endParaRPr>
                    </a:p>
                  </a:txBody>
                  <a:tcPr marL="0" marR="0" marT="36830" marB="0">
                    <a:lnL w="6350">
                      <a:solidFill>
                        <a:srgbClr val="000000"/>
                      </a:solidFill>
                      <a:prstDash val="solid"/>
                    </a:lnL>
                    <a:lnR w="6350">
                      <a:solidFill>
                        <a:srgbClr val="000000"/>
                      </a:solidFill>
                      <a:prstDash val="solid"/>
                    </a:lnR>
                    <a:lnT w="6350">
                      <a:solidFill>
                        <a:srgbClr val="818181"/>
                      </a:solidFill>
                      <a:prstDash val="solid"/>
                    </a:lnT>
                    <a:lnB w="6350">
                      <a:solidFill>
                        <a:srgbClr val="818181"/>
                      </a:solidFill>
                      <a:prstDash val="solid"/>
                    </a:lnB>
                    <a:solidFill>
                      <a:srgbClr val="B3C77E"/>
                    </a:solidFill>
                  </a:tcPr>
                </a:tc>
                <a:extLst>
                  <a:ext uri="{0D108BD9-81ED-4DB2-BD59-A6C34878D82A}">
                    <a16:rowId xmlns:a16="http://schemas.microsoft.com/office/drawing/2014/main" val="10003"/>
                  </a:ext>
                </a:extLst>
              </a:tr>
              <a:tr h="242309">
                <a:tc>
                  <a:txBody>
                    <a:bodyPr/>
                    <a:lstStyle/>
                    <a:p>
                      <a:pPr marL="68580">
                        <a:lnSpc>
                          <a:spcPct val="100000"/>
                        </a:lnSpc>
                        <a:spcBef>
                          <a:spcPts val="290"/>
                        </a:spcBef>
                      </a:pPr>
                      <a:r>
                        <a:rPr sz="1100" spc="15" dirty="0">
                          <a:latin typeface="Segoe UI"/>
                          <a:cs typeface="Segoe UI"/>
                        </a:rPr>
                        <a:t>Salvage</a:t>
                      </a:r>
                      <a:endParaRPr sz="1100">
                        <a:latin typeface="Segoe UI"/>
                        <a:cs typeface="Segoe UI"/>
                      </a:endParaRPr>
                    </a:p>
                  </a:txBody>
                  <a:tcPr marL="0" marR="0" marT="36830" marB="0">
                    <a:lnL w="6350">
                      <a:solidFill>
                        <a:srgbClr val="000000"/>
                      </a:solidFill>
                      <a:prstDash val="solid"/>
                    </a:lnL>
                    <a:lnR w="6350">
                      <a:solidFill>
                        <a:srgbClr val="000000"/>
                      </a:solidFill>
                      <a:prstDash val="solid"/>
                    </a:lnR>
                    <a:lnT w="6350">
                      <a:solidFill>
                        <a:srgbClr val="818181"/>
                      </a:solidFill>
                      <a:prstDash val="solid"/>
                    </a:lnT>
                    <a:lnB w="6350">
                      <a:solidFill>
                        <a:srgbClr val="000000"/>
                      </a:solidFill>
                      <a:prstDash val="solid"/>
                    </a:lnB>
                    <a:solidFill>
                      <a:srgbClr val="B3C77E"/>
                    </a:solidFill>
                  </a:tcPr>
                </a:tc>
                <a:tc>
                  <a:txBody>
                    <a:bodyPr/>
                    <a:lstStyle/>
                    <a:p>
                      <a:pPr marR="163195" algn="r">
                        <a:lnSpc>
                          <a:spcPct val="100000"/>
                        </a:lnSpc>
                        <a:spcBef>
                          <a:spcPts val="290"/>
                        </a:spcBef>
                      </a:pPr>
                      <a:r>
                        <a:rPr sz="1100" spc="25" dirty="0">
                          <a:latin typeface="Segoe UI"/>
                          <a:cs typeface="Segoe UI"/>
                        </a:rPr>
                        <a:t>0</a:t>
                      </a:r>
                      <a:r>
                        <a:rPr sz="1100" spc="10" dirty="0">
                          <a:latin typeface="Segoe UI"/>
                          <a:cs typeface="Segoe UI"/>
                        </a:rPr>
                        <a:t>.</a:t>
                      </a:r>
                      <a:r>
                        <a:rPr sz="1100" spc="15" dirty="0">
                          <a:latin typeface="Segoe UI"/>
                          <a:cs typeface="Segoe UI"/>
                        </a:rPr>
                        <a:t>5</a:t>
                      </a:r>
                      <a:r>
                        <a:rPr sz="1100" dirty="0">
                          <a:latin typeface="Segoe UI"/>
                          <a:cs typeface="Segoe UI"/>
                        </a:rPr>
                        <a:t>0</a:t>
                      </a:r>
                      <a:endParaRPr sz="1100">
                        <a:latin typeface="Segoe UI"/>
                        <a:cs typeface="Segoe UI"/>
                      </a:endParaRPr>
                    </a:p>
                  </a:txBody>
                  <a:tcPr marL="0" marR="0" marT="36830" marB="0">
                    <a:lnL w="6350">
                      <a:solidFill>
                        <a:srgbClr val="000000"/>
                      </a:solidFill>
                      <a:prstDash val="solid"/>
                    </a:lnL>
                    <a:lnR w="6350">
                      <a:solidFill>
                        <a:srgbClr val="000000"/>
                      </a:solidFill>
                      <a:prstDash val="solid"/>
                    </a:lnR>
                    <a:lnT w="6350">
                      <a:solidFill>
                        <a:srgbClr val="818181"/>
                      </a:solidFill>
                      <a:prstDash val="solid"/>
                    </a:lnT>
                    <a:lnB w="6350">
                      <a:solidFill>
                        <a:srgbClr val="000000"/>
                      </a:solidFill>
                      <a:prstDash val="solid"/>
                    </a:lnB>
                    <a:solidFill>
                      <a:srgbClr val="B3C77E"/>
                    </a:solidFill>
                  </a:tcPr>
                </a:tc>
                <a:tc>
                  <a:txBody>
                    <a:bodyPr/>
                    <a:lstStyle/>
                    <a:p>
                      <a:pPr marR="163195" algn="r">
                        <a:lnSpc>
                          <a:spcPct val="100000"/>
                        </a:lnSpc>
                        <a:spcBef>
                          <a:spcPts val="290"/>
                        </a:spcBef>
                      </a:pPr>
                      <a:r>
                        <a:rPr sz="1100" spc="25" dirty="0">
                          <a:latin typeface="Segoe UI"/>
                          <a:cs typeface="Segoe UI"/>
                        </a:rPr>
                        <a:t>0</a:t>
                      </a:r>
                      <a:r>
                        <a:rPr sz="1100" spc="10" dirty="0">
                          <a:latin typeface="Segoe UI"/>
                          <a:cs typeface="Segoe UI"/>
                        </a:rPr>
                        <a:t>.</a:t>
                      </a:r>
                      <a:r>
                        <a:rPr sz="1100" spc="15" dirty="0">
                          <a:latin typeface="Segoe UI"/>
                          <a:cs typeface="Segoe UI"/>
                        </a:rPr>
                        <a:t>5</a:t>
                      </a:r>
                      <a:r>
                        <a:rPr sz="1100" dirty="0">
                          <a:latin typeface="Segoe UI"/>
                          <a:cs typeface="Segoe UI"/>
                        </a:rPr>
                        <a:t>0</a:t>
                      </a:r>
                      <a:endParaRPr sz="1100">
                        <a:latin typeface="Segoe UI"/>
                        <a:cs typeface="Segoe UI"/>
                      </a:endParaRPr>
                    </a:p>
                  </a:txBody>
                  <a:tcPr marL="0" marR="0" marT="36830" marB="0">
                    <a:lnL w="6350">
                      <a:solidFill>
                        <a:srgbClr val="000000"/>
                      </a:solidFill>
                      <a:prstDash val="solid"/>
                    </a:lnL>
                    <a:lnR w="6350">
                      <a:solidFill>
                        <a:srgbClr val="000000"/>
                      </a:solidFill>
                      <a:prstDash val="solid"/>
                    </a:lnR>
                    <a:lnT w="6350">
                      <a:solidFill>
                        <a:srgbClr val="818181"/>
                      </a:solidFill>
                      <a:prstDash val="solid"/>
                    </a:lnT>
                    <a:lnB w="6350">
                      <a:solidFill>
                        <a:srgbClr val="000000"/>
                      </a:solidFill>
                      <a:prstDash val="solid"/>
                    </a:lnB>
                    <a:solidFill>
                      <a:srgbClr val="B3C77E"/>
                    </a:solidFill>
                  </a:tcPr>
                </a:tc>
                <a:tc>
                  <a:txBody>
                    <a:bodyPr/>
                    <a:lstStyle/>
                    <a:p>
                      <a:pPr marR="222885" algn="r">
                        <a:lnSpc>
                          <a:spcPct val="100000"/>
                        </a:lnSpc>
                        <a:spcBef>
                          <a:spcPts val="290"/>
                        </a:spcBef>
                      </a:pPr>
                      <a:r>
                        <a:rPr sz="1100" spc="25" dirty="0">
                          <a:latin typeface="Segoe UI"/>
                          <a:cs typeface="Segoe UI"/>
                        </a:rPr>
                        <a:t>0</a:t>
                      </a:r>
                      <a:r>
                        <a:rPr sz="1100" spc="10" dirty="0">
                          <a:latin typeface="Segoe UI"/>
                          <a:cs typeface="Segoe UI"/>
                        </a:rPr>
                        <a:t>.</a:t>
                      </a:r>
                      <a:r>
                        <a:rPr sz="1100" spc="15" dirty="0">
                          <a:latin typeface="Segoe UI"/>
                          <a:cs typeface="Segoe UI"/>
                        </a:rPr>
                        <a:t>2</a:t>
                      </a:r>
                      <a:r>
                        <a:rPr sz="1100" dirty="0">
                          <a:latin typeface="Segoe UI"/>
                          <a:cs typeface="Segoe UI"/>
                        </a:rPr>
                        <a:t>5</a:t>
                      </a:r>
                      <a:endParaRPr sz="1100">
                        <a:latin typeface="Segoe UI"/>
                        <a:cs typeface="Segoe UI"/>
                      </a:endParaRPr>
                    </a:p>
                  </a:txBody>
                  <a:tcPr marL="0" marR="0" marT="36830" marB="0">
                    <a:lnL w="6350">
                      <a:solidFill>
                        <a:srgbClr val="000000"/>
                      </a:solidFill>
                      <a:prstDash val="solid"/>
                    </a:lnL>
                    <a:lnR w="6350">
                      <a:solidFill>
                        <a:srgbClr val="000000"/>
                      </a:solidFill>
                      <a:prstDash val="solid"/>
                    </a:lnR>
                    <a:lnT w="6350">
                      <a:solidFill>
                        <a:srgbClr val="818181"/>
                      </a:solidFill>
                      <a:prstDash val="solid"/>
                    </a:lnT>
                    <a:lnB w="6350">
                      <a:solidFill>
                        <a:srgbClr val="000000"/>
                      </a:solidFill>
                      <a:prstDash val="solid"/>
                    </a:lnB>
                    <a:solidFill>
                      <a:srgbClr val="B3C77E"/>
                    </a:solidFill>
                  </a:tcPr>
                </a:tc>
                <a:tc>
                  <a:txBody>
                    <a:bodyPr/>
                    <a:lstStyle/>
                    <a:p>
                      <a:pPr marL="26670" algn="ctr">
                        <a:lnSpc>
                          <a:spcPct val="100000"/>
                        </a:lnSpc>
                        <a:spcBef>
                          <a:spcPts val="290"/>
                        </a:spcBef>
                      </a:pPr>
                      <a:r>
                        <a:rPr sz="1100" spc="10" dirty="0">
                          <a:latin typeface="Segoe UI"/>
                          <a:cs typeface="Segoe UI"/>
                        </a:rPr>
                        <a:t>0.60</a:t>
                      </a:r>
                      <a:endParaRPr sz="1100">
                        <a:latin typeface="Segoe UI"/>
                        <a:cs typeface="Segoe UI"/>
                      </a:endParaRPr>
                    </a:p>
                  </a:txBody>
                  <a:tcPr marL="0" marR="0" marT="36830" marB="0">
                    <a:lnL w="6350">
                      <a:solidFill>
                        <a:srgbClr val="000000"/>
                      </a:solidFill>
                      <a:prstDash val="solid"/>
                    </a:lnL>
                    <a:lnR w="6350">
                      <a:solidFill>
                        <a:srgbClr val="000000"/>
                      </a:solidFill>
                      <a:prstDash val="solid"/>
                    </a:lnR>
                    <a:lnT w="6350">
                      <a:solidFill>
                        <a:srgbClr val="818181"/>
                      </a:solidFill>
                      <a:prstDash val="solid"/>
                    </a:lnT>
                    <a:lnB w="6350">
                      <a:solidFill>
                        <a:srgbClr val="000000"/>
                      </a:solidFill>
                      <a:prstDash val="solid"/>
                    </a:lnB>
                    <a:solidFill>
                      <a:srgbClr val="B3C77E"/>
                    </a:solidFill>
                  </a:tcPr>
                </a:tc>
                <a:tc>
                  <a:txBody>
                    <a:bodyPr/>
                    <a:lstStyle/>
                    <a:p>
                      <a:pPr marR="247015" algn="r">
                        <a:lnSpc>
                          <a:spcPct val="100000"/>
                        </a:lnSpc>
                        <a:spcBef>
                          <a:spcPts val="290"/>
                        </a:spcBef>
                      </a:pPr>
                      <a:r>
                        <a:rPr sz="1100" spc="25" dirty="0">
                          <a:latin typeface="Segoe UI"/>
                          <a:cs typeface="Segoe UI"/>
                        </a:rPr>
                        <a:t>0</a:t>
                      </a:r>
                      <a:r>
                        <a:rPr sz="1100" spc="10" dirty="0">
                          <a:latin typeface="Segoe UI"/>
                          <a:cs typeface="Segoe UI"/>
                        </a:rPr>
                        <a:t>.</a:t>
                      </a:r>
                      <a:r>
                        <a:rPr sz="1100" spc="15" dirty="0">
                          <a:latin typeface="Segoe UI"/>
                          <a:cs typeface="Segoe UI"/>
                        </a:rPr>
                        <a:t>3</a:t>
                      </a:r>
                      <a:r>
                        <a:rPr sz="1100" dirty="0">
                          <a:latin typeface="Segoe UI"/>
                          <a:cs typeface="Segoe UI"/>
                        </a:rPr>
                        <a:t>0</a:t>
                      </a:r>
                      <a:endParaRPr sz="1100">
                        <a:latin typeface="Segoe UI"/>
                        <a:cs typeface="Segoe UI"/>
                      </a:endParaRPr>
                    </a:p>
                  </a:txBody>
                  <a:tcPr marL="0" marR="0" marT="36830" marB="0">
                    <a:lnL w="6350">
                      <a:solidFill>
                        <a:srgbClr val="000000"/>
                      </a:solidFill>
                      <a:prstDash val="solid"/>
                    </a:lnL>
                    <a:lnR w="6350">
                      <a:solidFill>
                        <a:srgbClr val="000000"/>
                      </a:solidFill>
                      <a:prstDash val="solid"/>
                    </a:lnR>
                    <a:lnT w="6350">
                      <a:solidFill>
                        <a:srgbClr val="818181"/>
                      </a:solidFill>
                      <a:prstDash val="solid"/>
                    </a:lnT>
                    <a:lnB w="6350">
                      <a:solidFill>
                        <a:srgbClr val="000000"/>
                      </a:solidFill>
                      <a:prstDash val="solid"/>
                    </a:lnB>
                    <a:solidFill>
                      <a:srgbClr val="B3C77E"/>
                    </a:solidFill>
                  </a:tcPr>
                </a:tc>
                <a:extLst>
                  <a:ext uri="{0D108BD9-81ED-4DB2-BD59-A6C34878D82A}">
                    <a16:rowId xmlns:a16="http://schemas.microsoft.com/office/drawing/2014/main" val="10004"/>
                  </a:ext>
                </a:extLst>
              </a:tr>
              <a:tr h="641610">
                <a:tc>
                  <a:txBody>
                    <a:bodyPr/>
                    <a:lstStyle/>
                    <a:p>
                      <a:pPr>
                        <a:lnSpc>
                          <a:spcPct val="100000"/>
                        </a:lnSpc>
                        <a:spcBef>
                          <a:spcPts val="30"/>
                        </a:spcBef>
                      </a:pPr>
                      <a:endParaRPr sz="1550">
                        <a:latin typeface="Times New Roman"/>
                        <a:cs typeface="Times New Roman"/>
                      </a:endParaRPr>
                    </a:p>
                    <a:p>
                      <a:pPr marL="68580" marR="59055">
                        <a:lnSpc>
                          <a:spcPct val="110900"/>
                        </a:lnSpc>
                      </a:pPr>
                      <a:r>
                        <a:rPr sz="1100" spc="15" dirty="0">
                          <a:latin typeface="Segoe UI"/>
                          <a:cs typeface="Segoe UI"/>
                        </a:rPr>
                        <a:t>Net</a:t>
                      </a:r>
                      <a:r>
                        <a:rPr sz="1100" spc="-25" dirty="0">
                          <a:latin typeface="Segoe UI"/>
                          <a:cs typeface="Segoe UI"/>
                        </a:rPr>
                        <a:t> </a:t>
                      </a:r>
                      <a:r>
                        <a:rPr sz="1100" spc="15" dirty="0">
                          <a:latin typeface="Segoe UI"/>
                          <a:cs typeface="Segoe UI"/>
                        </a:rPr>
                        <a:t>Present  Value</a:t>
                      </a:r>
                      <a:endParaRPr sz="1100">
                        <a:latin typeface="Segoe UI"/>
                        <a:cs typeface="Segoe UI"/>
                      </a:endParaRPr>
                    </a:p>
                  </a:txBody>
                  <a:tcPr marL="0" marR="0" marT="3810"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B3C77E"/>
                    </a:solidFill>
                  </a:tcPr>
                </a:tc>
                <a:tc>
                  <a:txBody>
                    <a:bodyPr/>
                    <a:lstStyle/>
                    <a:p>
                      <a:pPr>
                        <a:lnSpc>
                          <a:spcPct val="100000"/>
                        </a:lnSpc>
                      </a:pPr>
                      <a:endParaRPr sz="1000">
                        <a:latin typeface="Times New Roman"/>
                        <a:cs typeface="Times New Roman"/>
                      </a:endParaRPr>
                    </a:p>
                  </a:txBody>
                  <a:tcPr marL="0" marR="0" marT="0"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B3C77E"/>
                    </a:solidFill>
                  </a:tcPr>
                </a:tc>
                <a:tc>
                  <a:txBody>
                    <a:bodyPr/>
                    <a:lstStyle/>
                    <a:p>
                      <a:pPr>
                        <a:lnSpc>
                          <a:spcPct val="100000"/>
                        </a:lnSpc>
                      </a:pPr>
                      <a:endParaRPr sz="1000">
                        <a:latin typeface="Times New Roman"/>
                        <a:cs typeface="Times New Roman"/>
                      </a:endParaRPr>
                    </a:p>
                  </a:txBody>
                  <a:tcPr marL="0" marR="0" marT="0"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B3C77E"/>
                    </a:solidFill>
                  </a:tcPr>
                </a:tc>
                <a:tc>
                  <a:txBody>
                    <a:bodyPr/>
                    <a:lstStyle/>
                    <a:p>
                      <a:pPr marR="222885" algn="r">
                        <a:lnSpc>
                          <a:spcPct val="100000"/>
                        </a:lnSpc>
                        <a:spcBef>
                          <a:spcPts val="305"/>
                        </a:spcBef>
                      </a:pPr>
                      <a:r>
                        <a:rPr sz="1100" spc="25" dirty="0">
                          <a:latin typeface="Segoe UI"/>
                          <a:cs typeface="Segoe UI"/>
                        </a:rPr>
                        <a:t>5</a:t>
                      </a:r>
                      <a:r>
                        <a:rPr sz="1100" spc="10" dirty="0">
                          <a:latin typeface="Segoe UI"/>
                          <a:cs typeface="Segoe UI"/>
                        </a:rPr>
                        <a:t>.</a:t>
                      </a:r>
                      <a:r>
                        <a:rPr sz="1100" spc="15" dirty="0">
                          <a:latin typeface="Segoe UI"/>
                          <a:cs typeface="Segoe UI"/>
                        </a:rPr>
                        <a:t>4</a:t>
                      </a:r>
                      <a:r>
                        <a:rPr sz="1100" dirty="0">
                          <a:latin typeface="Segoe UI"/>
                          <a:cs typeface="Segoe UI"/>
                        </a:rPr>
                        <a:t>4</a:t>
                      </a:r>
                      <a:endParaRPr sz="1100">
                        <a:latin typeface="Segoe UI"/>
                        <a:cs typeface="Segoe UI"/>
                      </a:endParaRPr>
                    </a:p>
                    <a:p>
                      <a:pPr marR="222885" algn="r">
                        <a:lnSpc>
                          <a:spcPct val="100000"/>
                        </a:lnSpc>
                        <a:spcBef>
                          <a:spcPts val="335"/>
                        </a:spcBef>
                      </a:pPr>
                      <a:r>
                        <a:rPr sz="1100" spc="25" dirty="0">
                          <a:latin typeface="Segoe UI"/>
                          <a:cs typeface="Segoe UI"/>
                        </a:rPr>
                        <a:t>(</a:t>
                      </a:r>
                      <a:r>
                        <a:rPr sz="1100" spc="10" dirty="0">
                          <a:latin typeface="Segoe UI"/>
                          <a:cs typeface="Segoe UI"/>
                        </a:rPr>
                        <a:t>+)</a:t>
                      </a:r>
                      <a:r>
                        <a:rPr sz="1100" spc="25" dirty="0">
                          <a:latin typeface="Segoe UI"/>
                          <a:cs typeface="Segoe UI"/>
                        </a:rPr>
                        <a:t>0</a:t>
                      </a:r>
                      <a:r>
                        <a:rPr sz="1100" spc="10" dirty="0">
                          <a:latin typeface="Segoe UI"/>
                          <a:cs typeface="Segoe UI"/>
                        </a:rPr>
                        <a:t>.</a:t>
                      </a:r>
                      <a:r>
                        <a:rPr sz="1100" spc="15" dirty="0">
                          <a:latin typeface="Segoe UI"/>
                          <a:cs typeface="Segoe UI"/>
                        </a:rPr>
                        <a:t>4</a:t>
                      </a:r>
                      <a:r>
                        <a:rPr sz="1100" dirty="0">
                          <a:latin typeface="Segoe UI"/>
                          <a:cs typeface="Segoe UI"/>
                        </a:rPr>
                        <a:t>4</a:t>
                      </a:r>
                      <a:endParaRPr sz="1100">
                        <a:latin typeface="Segoe UI"/>
                        <a:cs typeface="Segoe UI"/>
                      </a:endParaRPr>
                    </a:p>
                  </a:txBody>
                  <a:tcPr marL="0" marR="0" marT="38735"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B3C77E"/>
                    </a:solidFill>
                  </a:tcPr>
                </a:tc>
                <a:tc>
                  <a:txBody>
                    <a:bodyPr/>
                    <a:lstStyle/>
                    <a:p>
                      <a:pPr>
                        <a:lnSpc>
                          <a:spcPct val="100000"/>
                        </a:lnSpc>
                      </a:pPr>
                      <a:endParaRPr sz="1000">
                        <a:latin typeface="Times New Roman"/>
                        <a:cs typeface="Times New Roman"/>
                      </a:endParaRPr>
                    </a:p>
                  </a:txBody>
                  <a:tcPr marL="0" marR="0" marT="0"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B3C77E"/>
                    </a:solidFill>
                  </a:tcPr>
                </a:tc>
                <a:tc>
                  <a:txBody>
                    <a:bodyPr/>
                    <a:lstStyle/>
                    <a:p>
                      <a:pPr marR="247650" algn="r">
                        <a:lnSpc>
                          <a:spcPct val="100000"/>
                        </a:lnSpc>
                        <a:spcBef>
                          <a:spcPts val="305"/>
                        </a:spcBef>
                      </a:pPr>
                      <a:r>
                        <a:rPr sz="1100" spc="25" dirty="0">
                          <a:latin typeface="Segoe UI"/>
                          <a:cs typeface="Segoe UI"/>
                        </a:rPr>
                        <a:t>6</a:t>
                      </a:r>
                      <a:r>
                        <a:rPr sz="1100" spc="10" dirty="0">
                          <a:latin typeface="Segoe UI"/>
                          <a:cs typeface="Segoe UI"/>
                        </a:rPr>
                        <a:t>.</a:t>
                      </a:r>
                      <a:r>
                        <a:rPr sz="1100" spc="15" dirty="0">
                          <a:latin typeface="Segoe UI"/>
                          <a:cs typeface="Segoe UI"/>
                        </a:rPr>
                        <a:t>0</a:t>
                      </a:r>
                      <a:r>
                        <a:rPr sz="1100" dirty="0">
                          <a:latin typeface="Segoe UI"/>
                          <a:cs typeface="Segoe UI"/>
                        </a:rPr>
                        <a:t>0</a:t>
                      </a:r>
                      <a:endParaRPr sz="1100">
                        <a:latin typeface="Segoe UI"/>
                        <a:cs typeface="Segoe UI"/>
                      </a:endParaRPr>
                    </a:p>
                    <a:p>
                      <a:pPr marR="247650" algn="r">
                        <a:lnSpc>
                          <a:spcPct val="100000"/>
                        </a:lnSpc>
                        <a:spcBef>
                          <a:spcPts val="335"/>
                        </a:spcBef>
                      </a:pPr>
                      <a:r>
                        <a:rPr sz="1100" spc="25" dirty="0">
                          <a:latin typeface="Segoe UI"/>
                          <a:cs typeface="Segoe UI"/>
                        </a:rPr>
                        <a:t>(</a:t>
                      </a:r>
                      <a:r>
                        <a:rPr sz="1100" spc="10" dirty="0">
                          <a:latin typeface="Segoe UI"/>
                          <a:cs typeface="Segoe UI"/>
                        </a:rPr>
                        <a:t>+)</a:t>
                      </a:r>
                      <a:r>
                        <a:rPr sz="1100" spc="25" dirty="0">
                          <a:latin typeface="Segoe UI"/>
                          <a:cs typeface="Segoe UI"/>
                        </a:rPr>
                        <a:t>0</a:t>
                      </a:r>
                      <a:r>
                        <a:rPr sz="1100" spc="10" dirty="0">
                          <a:latin typeface="Segoe UI"/>
                          <a:cs typeface="Segoe UI"/>
                        </a:rPr>
                        <a:t>.</a:t>
                      </a:r>
                      <a:r>
                        <a:rPr sz="1100" spc="15" dirty="0">
                          <a:latin typeface="Segoe UI"/>
                          <a:cs typeface="Segoe UI"/>
                        </a:rPr>
                        <a:t>2</a:t>
                      </a:r>
                      <a:r>
                        <a:rPr sz="1100" dirty="0">
                          <a:latin typeface="Segoe UI"/>
                          <a:cs typeface="Segoe UI"/>
                        </a:rPr>
                        <a:t>0</a:t>
                      </a:r>
                      <a:endParaRPr sz="1100">
                        <a:latin typeface="Segoe UI"/>
                        <a:cs typeface="Segoe UI"/>
                      </a:endParaRPr>
                    </a:p>
                  </a:txBody>
                  <a:tcPr marL="0" marR="0" marT="38735"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B3C77E"/>
                    </a:solidFill>
                  </a:tcPr>
                </a:tc>
                <a:extLst>
                  <a:ext uri="{0D108BD9-81ED-4DB2-BD59-A6C34878D82A}">
                    <a16:rowId xmlns:a16="http://schemas.microsoft.com/office/drawing/2014/main" val="10005"/>
                  </a:ext>
                </a:extLst>
              </a:tr>
            </a:tbl>
          </a:graphicData>
        </a:graphic>
      </p:graphicFrame>
      <p:sp>
        <p:nvSpPr>
          <p:cNvPr id="42" name="object 42"/>
          <p:cNvSpPr txBox="1"/>
          <p:nvPr/>
        </p:nvSpPr>
        <p:spPr>
          <a:xfrm>
            <a:off x="810284" y="3463586"/>
            <a:ext cx="248285" cy="193675"/>
          </a:xfrm>
          <a:prstGeom prst="rect">
            <a:avLst/>
          </a:prstGeom>
        </p:spPr>
        <p:txBody>
          <a:bodyPr vert="horz" wrap="square" lIns="0" tIns="13335" rIns="0" bIns="0" rtlCol="0">
            <a:spAutoFit/>
          </a:bodyPr>
          <a:lstStyle/>
          <a:p>
            <a:pPr marL="12700">
              <a:lnSpc>
                <a:spcPct val="100000"/>
              </a:lnSpc>
              <a:spcBef>
                <a:spcPts val="105"/>
              </a:spcBef>
            </a:pPr>
            <a:r>
              <a:rPr sz="1100" b="1" dirty="0">
                <a:latin typeface="Segoe UI"/>
                <a:cs typeface="Segoe UI"/>
              </a:rPr>
              <a:t>(</a:t>
            </a:r>
            <a:r>
              <a:rPr sz="1100" b="1" spc="-5" dirty="0">
                <a:latin typeface="Segoe UI"/>
                <a:cs typeface="Segoe UI"/>
              </a:rPr>
              <a:t>iii</a:t>
            </a:r>
            <a:r>
              <a:rPr sz="1100" b="1" dirty="0">
                <a:latin typeface="Segoe UI"/>
                <a:cs typeface="Segoe UI"/>
              </a:rPr>
              <a:t>)</a:t>
            </a:r>
            <a:endParaRPr sz="1100">
              <a:latin typeface="Segoe UI"/>
              <a:cs typeface="Segoe UI"/>
            </a:endParaRPr>
          </a:p>
        </p:txBody>
      </p:sp>
      <p:sp>
        <p:nvSpPr>
          <p:cNvPr id="43" name="object 43"/>
          <p:cNvSpPr txBox="1"/>
          <p:nvPr/>
        </p:nvSpPr>
        <p:spPr>
          <a:xfrm>
            <a:off x="1176087" y="3122479"/>
            <a:ext cx="5008880" cy="536575"/>
          </a:xfrm>
          <a:prstGeom prst="rect">
            <a:avLst/>
          </a:prstGeom>
        </p:spPr>
        <p:txBody>
          <a:bodyPr vert="horz" wrap="square" lIns="0" tIns="93345" rIns="0" bIns="0" rtlCol="0">
            <a:spAutoFit/>
          </a:bodyPr>
          <a:lstStyle/>
          <a:p>
            <a:pPr marL="103505">
              <a:lnSpc>
                <a:spcPct val="100000"/>
              </a:lnSpc>
              <a:spcBef>
                <a:spcPts val="735"/>
              </a:spcBef>
            </a:pPr>
            <a:r>
              <a:rPr sz="1100" spc="-5" dirty="0">
                <a:latin typeface="Segoe UI"/>
                <a:cs typeface="Segoe UI"/>
              </a:rPr>
              <a:t>Since</a:t>
            </a:r>
            <a:r>
              <a:rPr sz="1100" spc="-60" dirty="0">
                <a:latin typeface="Segoe UI"/>
                <a:cs typeface="Segoe UI"/>
              </a:rPr>
              <a:t> </a:t>
            </a:r>
            <a:r>
              <a:rPr sz="1100" spc="-5" dirty="0">
                <a:latin typeface="Segoe UI"/>
                <a:cs typeface="Segoe UI"/>
              </a:rPr>
              <a:t>the</a:t>
            </a:r>
            <a:r>
              <a:rPr sz="1100" spc="-60" dirty="0">
                <a:latin typeface="Segoe UI"/>
                <a:cs typeface="Segoe UI"/>
              </a:rPr>
              <a:t> </a:t>
            </a:r>
            <a:r>
              <a:rPr sz="1100" dirty="0">
                <a:latin typeface="Segoe UI"/>
                <a:cs typeface="Segoe UI"/>
              </a:rPr>
              <a:t>Net</a:t>
            </a:r>
            <a:r>
              <a:rPr sz="1100" spc="-60" dirty="0">
                <a:latin typeface="Segoe UI"/>
                <a:cs typeface="Segoe UI"/>
              </a:rPr>
              <a:t> </a:t>
            </a:r>
            <a:r>
              <a:rPr sz="1100" spc="-5" dirty="0">
                <a:latin typeface="Segoe UI"/>
                <a:cs typeface="Segoe UI"/>
              </a:rPr>
              <a:t>present</a:t>
            </a:r>
            <a:r>
              <a:rPr sz="1100" spc="-75" dirty="0">
                <a:latin typeface="Segoe UI"/>
                <a:cs typeface="Segoe UI"/>
              </a:rPr>
              <a:t> </a:t>
            </a:r>
            <a:r>
              <a:rPr sz="1100" spc="-5" dirty="0">
                <a:latin typeface="Segoe UI"/>
                <a:cs typeface="Segoe UI"/>
              </a:rPr>
              <a:t>Value</a:t>
            </a:r>
            <a:r>
              <a:rPr sz="1100" spc="-60" dirty="0">
                <a:latin typeface="Segoe UI"/>
                <a:cs typeface="Segoe UI"/>
              </a:rPr>
              <a:t> </a:t>
            </a:r>
            <a:r>
              <a:rPr sz="1100" dirty="0">
                <a:latin typeface="Segoe UI"/>
                <a:cs typeface="Segoe UI"/>
              </a:rPr>
              <a:t>of</a:t>
            </a:r>
            <a:r>
              <a:rPr sz="1100" spc="-55" dirty="0">
                <a:latin typeface="Segoe UI"/>
                <a:cs typeface="Segoe UI"/>
              </a:rPr>
              <a:t> </a:t>
            </a:r>
            <a:r>
              <a:rPr sz="1100" spc="-5" dirty="0">
                <a:latin typeface="Segoe UI"/>
                <a:cs typeface="Segoe UI"/>
              </a:rPr>
              <a:t>both</a:t>
            </a:r>
            <a:r>
              <a:rPr sz="1100" spc="-70" dirty="0">
                <a:latin typeface="Segoe UI"/>
                <a:cs typeface="Segoe UI"/>
              </a:rPr>
              <a:t> </a:t>
            </a:r>
            <a:r>
              <a:rPr sz="1100" spc="-5" dirty="0">
                <a:latin typeface="Segoe UI"/>
                <a:cs typeface="Segoe UI"/>
              </a:rPr>
              <a:t>the</a:t>
            </a:r>
            <a:r>
              <a:rPr sz="1100" spc="-60" dirty="0">
                <a:latin typeface="Segoe UI"/>
                <a:cs typeface="Segoe UI"/>
              </a:rPr>
              <a:t> </a:t>
            </a:r>
            <a:r>
              <a:rPr sz="1100" spc="-5" dirty="0">
                <a:latin typeface="Segoe UI"/>
                <a:cs typeface="Segoe UI"/>
              </a:rPr>
              <a:t>machines</a:t>
            </a:r>
            <a:r>
              <a:rPr sz="1100" spc="-60" dirty="0">
                <a:latin typeface="Segoe UI"/>
                <a:cs typeface="Segoe UI"/>
              </a:rPr>
              <a:t> </a:t>
            </a:r>
            <a:r>
              <a:rPr sz="1100" spc="-10" dirty="0">
                <a:latin typeface="Segoe UI"/>
                <a:cs typeface="Segoe UI"/>
              </a:rPr>
              <a:t>is</a:t>
            </a:r>
            <a:r>
              <a:rPr sz="1100" spc="-55" dirty="0">
                <a:latin typeface="Segoe UI"/>
                <a:cs typeface="Segoe UI"/>
              </a:rPr>
              <a:t> </a:t>
            </a:r>
            <a:r>
              <a:rPr sz="1100" spc="-5" dirty="0">
                <a:latin typeface="Segoe UI"/>
                <a:cs typeface="Segoe UI"/>
              </a:rPr>
              <a:t>positive</a:t>
            </a:r>
            <a:r>
              <a:rPr sz="1100" spc="-60" dirty="0">
                <a:latin typeface="Segoe UI"/>
                <a:cs typeface="Segoe UI"/>
              </a:rPr>
              <a:t> </a:t>
            </a:r>
            <a:r>
              <a:rPr sz="1100" spc="-5" dirty="0">
                <a:latin typeface="Segoe UI"/>
                <a:cs typeface="Segoe UI"/>
              </a:rPr>
              <a:t>both</a:t>
            </a:r>
            <a:r>
              <a:rPr sz="1100" spc="-60" dirty="0">
                <a:latin typeface="Segoe UI"/>
                <a:cs typeface="Segoe UI"/>
              </a:rPr>
              <a:t> </a:t>
            </a:r>
            <a:r>
              <a:rPr sz="1100" spc="-5" dirty="0">
                <a:latin typeface="Segoe UI"/>
                <a:cs typeface="Segoe UI"/>
              </a:rPr>
              <a:t>are</a:t>
            </a:r>
            <a:r>
              <a:rPr sz="1100" spc="-60" dirty="0">
                <a:latin typeface="Segoe UI"/>
                <a:cs typeface="Segoe UI"/>
              </a:rPr>
              <a:t> </a:t>
            </a:r>
            <a:r>
              <a:rPr sz="1100" spc="-5" dirty="0">
                <a:latin typeface="Segoe UI"/>
                <a:cs typeface="Segoe UI"/>
              </a:rPr>
              <a:t>acceptable.</a:t>
            </a:r>
            <a:endParaRPr sz="1100">
              <a:latin typeface="Segoe UI"/>
              <a:cs typeface="Segoe UI"/>
            </a:endParaRPr>
          </a:p>
          <a:p>
            <a:pPr marL="12700">
              <a:lnSpc>
                <a:spcPct val="100000"/>
              </a:lnSpc>
              <a:spcBef>
                <a:spcPts val="685"/>
              </a:spcBef>
              <a:tabLst>
                <a:tab pos="4111625" algn="l"/>
              </a:tabLst>
            </a:pPr>
            <a:r>
              <a:rPr sz="1100" b="1" spc="-5" dirty="0">
                <a:latin typeface="Segoe UI"/>
                <a:cs typeface="Segoe UI"/>
              </a:rPr>
              <a:t>Discounted</a:t>
            </a:r>
            <a:r>
              <a:rPr sz="1100" b="1" spc="10" dirty="0">
                <a:latin typeface="Segoe UI"/>
                <a:cs typeface="Segoe UI"/>
              </a:rPr>
              <a:t> </a:t>
            </a:r>
            <a:r>
              <a:rPr sz="1100" b="1" spc="-5" dirty="0">
                <a:latin typeface="Segoe UI"/>
                <a:cs typeface="Segoe UI"/>
              </a:rPr>
              <a:t>Pay-back</a:t>
            </a:r>
            <a:r>
              <a:rPr sz="1100" b="1" spc="5" dirty="0">
                <a:latin typeface="Segoe UI"/>
                <a:cs typeface="Segoe UI"/>
              </a:rPr>
              <a:t> </a:t>
            </a:r>
            <a:r>
              <a:rPr sz="1100" b="1" spc="-5" dirty="0">
                <a:latin typeface="Segoe UI"/>
                <a:cs typeface="Segoe UI"/>
              </a:rPr>
              <a:t>Period	</a:t>
            </a:r>
            <a:r>
              <a:rPr sz="1100" i="1" spc="-30" dirty="0">
                <a:latin typeface="Segoe UI"/>
                <a:cs typeface="Segoe UI"/>
              </a:rPr>
              <a:t>(</a:t>
            </a:r>
            <a:r>
              <a:rPr sz="1150" i="1" spc="-30" dirty="0">
                <a:latin typeface="Trebuchet MS"/>
                <a:cs typeface="Trebuchet MS"/>
              </a:rPr>
              <a:t>` </a:t>
            </a:r>
            <a:r>
              <a:rPr sz="1100" i="1" dirty="0">
                <a:latin typeface="Segoe UI"/>
                <a:cs typeface="Segoe UI"/>
              </a:rPr>
              <a:t>in</a:t>
            </a:r>
            <a:r>
              <a:rPr sz="1100" i="1" spc="-65" dirty="0">
                <a:latin typeface="Segoe UI"/>
                <a:cs typeface="Segoe UI"/>
              </a:rPr>
              <a:t> </a:t>
            </a:r>
            <a:r>
              <a:rPr sz="1100" i="1" spc="-5" dirty="0">
                <a:latin typeface="Segoe UI"/>
                <a:cs typeface="Segoe UI"/>
              </a:rPr>
              <a:t>lakhs)</a:t>
            </a:r>
            <a:endParaRPr sz="1100">
              <a:latin typeface="Segoe UI"/>
              <a:cs typeface="Segoe UI"/>
            </a:endParaRPr>
          </a:p>
        </p:txBody>
      </p:sp>
      <p:sp>
        <p:nvSpPr>
          <p:cNvPr id="44" name="object 44"/>
          <p:cNvSpPr txBox="1"/>
          <p:nvPr/>
        </p:nvSpPr>
        <p:spPr>
          <a:xfrm>
            <a:off x="2578607" y="3759200"/>
            <a:ext cx="3497579" cy="193675"/>
          </a:xfrm>
          <a:prstGeom prst="rect">
            <a:avLst/>
          </a:prstGeom>
        </p:spPr>
        <p:txBody>
          <a:bodyPr vert="horz" wrap="square" lIns="0" tIns="13335" rIns="0" bIns="0" rtlCol="0">
            <a:spAutoFit/>
          </a:bodyPr>
          <a:lstStyle/>
          <a:p>
            <a:pPr>
              <a:lnSpc>
                <a:spcPct val="100000"/>
              </a:lnSpc>
              <a:spcBef>
                <a:spcPts val="105"/>
              </a:spcBef>
              <a:tabLst>
                <a:tab pos="2183765" algn="l"/>
              </a:tabLst>
            </a:pPr>
            <a:r>
              <a:rPr sz="1100" b="1" spc="15" dirty="0">
                <a:solidFill>
                  <a:srgbClr val="00A650"/>
                </a:solidFill>
                <a:latin typeface="Segoe UI"/>
                <a:cs typeface="Segoe UI"/>
              </a:rPr>
              <a:t>Machine</a:t>
            </a:r>
            <a:r>
              <a:rPr sz="1100" b="1" spc="35" dirty="0">
                <a:solidFill>
                  <a:srgbClr val="00A650"/>
                </a:solidFill>
                <a:latin typeface="Segoe UI"/>
                <a:cs typeface="Segoe UI"/>
              </a:rPr>
              <a:t> </a:t>
            </a:r>
            <a:r>
              <a:rPr sz="1100" b="1" dirty="0">
                <a:solidFill>
                  <a:srgbClr val="00A650"/>
                </a:solidFill>
                <a:latin typeface="Segoe UI"/>
                <a:cs typeface="Segoe UI"/>
              </a:rPr>
              <a:t>A	</a:t>
            </a:r>
            <a:r>
              <a:rPr sz="1100" b="1" spc="15" dirty="0">
                <a:solidFill>
                  <a:srgbClr val="00A650"/>
                </a:solidFill>
                <a:latin typeface="Segoe UI"/>
                <a:cs typeface="Segoe UI"/>
              </a:rPr>
              <a:t>Machine</a:t>
            </a:r>
            <a:r>
              <a:rPr sz="1100" b="1" spc="25" dirty="0">
                <a:solidFill>
                  <a:srgbClr val="00A650"/>
                </a:solidFill>
                <a:latin typeface="Segoe UI"/>
                <a:cs typeface="Segoe UI"/>
              </a:rPr>
              <a:t> </a:t>
            </a:r>
            <a:r>
              <a:rPr sz="1100" b="1" dirty="0">
                <a:solidFill>
                  <a:srgbClr val="00A650"/>
                </a:solidFill>
                <a:latin typeface="Segoe UI"/>
                <a:cs typeface="Segoe UI"/>
              </a:rPr>
              <a:t>B</a:t>
            </a:r>
            <a:endParaRPr sz="1100">
              <a:latin typeface="Segoe UI"/>
              <a:cs typeface="Segoe UI"/>
            </a:endParaRPr>
          </a:p>
        </p:txBody>
      </p:sp>
      <p:sp>
        <p:nvSpPr>
          <p:cNvPr id="45" name="object 45"/>
          <p:cNvSpPr/>
          <p:nvPr/>
        </p:nvSpPr>
        <p:spPr>
          <a:xfrm>
            <a:off x="1257300" y="3733800"/>
            <a:ext cx="459105" cy="0"/>
          </a:xfrm>
          <a:custGeom>
            <a:avLst/>
            <a:gdLst/>
            <a:ahLst/>
            <a:cxnLst/>
            <a:rect l="l" t="t" r="r" b="b"/>
            <a:pathLst>
              <a:path w="459105">
                <a:moveTo>
                  <a:pt x="0" y="0"/>
                </a:moveTo>
                <a:lnTo>
                  <a:pt x="458724" y="0"/>
                </a:lnTo>
              </a:path>
            </a:pathLst>
          </a:custGeom>
          <a:ln w="6096">
            <a:solidFill>
              <a:srgbClr val="000000"/>
            </a:solidFill>
          </a:ln>
        </p:spPr>
        <p:txBody>
          <a:bodyPr wrap="square" lIns="0" tIns="0" rIns="0" bIns="0" rtlCol="0"/>
          <a:lstStyle/>
          <a:p>
            <a:endParaRPr/>
          </a:p>
        </p:txBody>
      </p:sp>
      <p:sp>
        <p:nvSpPr>
          <p:cNvPr id="46" name="object 46"/>
          <p:cNvSpPr/>
          <p:nvPr/>
        </p:nvSpPr>
        <p:spPr>
          <a:xfrm>
            <a:off x="1722120" y="3733800"/>
            <a:ext cx="2433955" cy="0"/>
          </a:xfrm>
          <a:custGeom>
            <a:avLst/>
            <a:gdLst/>
            <a:ahLst/>
            <a:cxnLst/>
            <a:rect l="l" t="t" r="r" b="b"/>
            <a:pathLst>
              <a:path w="2433954">
                <a:moveTo>
                  <a:pt x="0" y="0"/>
                </a:moveTo>
                <a:lnTo>
                  <a:pt x="2433828" y="0"/>
                </a:lnTo>
              </a:path>
            </a:pathLst>
          </a:custGeom>
          <a:ln w="6096">
            <a:solidFill>
              <a:srgbClr val="000000"/>
            </a:solidFill>
          </a:ln>
        </p:spPr>
        <p:txBody>
          <a:bodyPr wrap="square" lIns="0" tIns="0" rIns="0" bIns="0" rtlCol="0"/>
          <a:lstStyle/>
          <a:p>
            <a:endParaRPr/>
          </a:p>
        </p:txBody>
      </p:sp>
      <p:sp>
        <p:nvSpPr>
          <p:cNvPr id="47" name="object 47"/>
          <p:cNvSpPr/>
          <p:nvPr/>
        </p:nvSpPr>
        <p:spPr>
          <a:xfrm>
            <a:off x="4162044" y="3733800"/>
            <a:ext cx="1911350" cy="0"/>
          </a:xfrm>
          <a:custGeom>
            <a:avLst/>
            <a:gdLst/>
            <a:ahLst/>
            <a:cxnLst/>
            <a:rect l="l" t="t" r="r" b="b"/>
            <a:pathLst>
              <a:path w="1911350">
                <a:moveTo>
                  <a:pt x="0" y="0"/>
                </a:moveTo>
                <a:lnTo>
                  <a:pt x="1911096" y="0"/>
                </a:lnTo>
              </a:path>
            </a:pathLst>
          </a:custGeom>
          <a:ln w="6096">
            <a:solidFill>
              <a:srgbClr val="000000"/>
            </a:solidFill>
          </a:ln>
        </p:spPr>
        <p:txBody>
          <a:bodyPr wrap="square" lIns="0" tIns="0" rIns="0" bIns="0" rtlCol="0"/>
          <a:lstStyle/>
          <a:p>
            <a:endParaRPr/>
          </a:p>
        </p:txBody>
      </p:sp>
      <p:sp>
        <p:nvSpPr>
          <p:cNvPr id="48" name="object 48"/>
          <p:cNvSpPr txBox="1"/>
          <p:nvPr/>
        </p:nvSpPr>
        <p:spPr>
          <a:xfrm>
            <a:off x="1257300" y="4001515"/>
            <a:ext cx="1294130" cy="193675"/>
          </a:xfrm>
          <a:prstGeom prst="rect">
            <a:avLst/>
          </a:prstGeom>
        </p:spPr>
        <p:txBody>
          <a:bodyPr vert="horz" wrap="square" lIns="0" tIns="13335" rIns="0" bIns="0" rtlCol="0">
            <a:spAutoFit/>
          </a:bodyPr>
          <a:lstStyle/>
          <a:p>
            <a:pPr marL="77470">
              <a:lnSpc>
                <a:spcPct val="100000"/>
              </a:lnSpc>
              <a:spcBef>
                <a:spcPts val="105"/>
              </a:spcBef>
              <a:tabLst>
                <a:tab pos="604520" algn="l"/>
              </a:tabLst>
            </a:pPr>
            <a:r>
              <a:rPr sz="1100" b="1" spc="25" dirty="0">
                <a:solidFill>
                  <a:srgbClr val="00A650"/>
                </a:solidFill>
                <a:latin typeface="Segoe UI"/>
                <a:cs typeface="Segoe UI"/>
              </a:rPr>
              <a:t>Y</a:t>
            </a:r>
            <a:r>
              <a:rPr sz="1100" b="1" dirty="0">
                <a:solidFill>
                  <a:srgbClr val="00A650"/>
                </a:solidFill>
                <a:latin typeface="Segoe UI"/>
                <a:cs typeface="Segoe UI"/>
              </a:rPr>
              <a:t>e</a:t>
            </a:r>
            <a:r>
              <a:rPr sz="1100" b="1" spc="30" dirty="0">
                <a:solidFill>
                  <a:srgbClr val="00A650"/>
                </a:solidFill>
                <a:latin typeface="Segoe UI"/>
                <a:cs typeface="Segoe UI"/>
              </a:rPr>
              <a:t>a</a:t>
            </a:r>
            <a:r>
              <a:rPr sz="1100" b="1" dirty="0">
                <a:solidFill>
                  <a:srgbClr val="00A650"/>
                </a:solidFill>
                <a:latin typeface="Segoe UI"/>
                <a:cs typeface="Segoe UI"/>
              </a:rPr>
              <a:t>r	</a:t>
            </a:r>
            <a:r>
              <a:rPr sz="1100" b="1" spc="25" dirty="0">
                <a:solidFill>
                  <a:srgbClr val="00A650"/>
                </a:solidFill>
                <a:latin typeface="Segoe UI"/>
                <a:cs typeface="Segoe UI"/>
              </a:rPr>
              <a:t>D</a:t>
            </a:r>
            <a:r>
              <a:rPr sz="1100" b="1" spc="20" dirty="0">
                <a:solidFill>
                  <a:srgbClr val="00A650"/>
                </a:solidFill>
                <a:latin typeface="Segoe UI"/>
                <a:cs typeface="Segoe UI"/>
              </a:rPr>
              <a:t>i</a:t>
            </a:r>
            <a:r>
              <a:rPr sz="1100" b="1" spc="15" dirty="0">
                <a:solidFill>
                  <a:srgbClr val="00A650"/>
                </a:solidFill>
                <a:latin typeface="Segoe UI"/>
                <a:cs typeface="Segoe UI"/>
              </a:rPr>
              <a:t>s</a:t>
            </a:r>
            <a:r>
              <a:rPr sz="1100" b="1" spc="10" dirty="0">
                <a:solidFill>
                  <a:srgbClr val="00A650"/>
                </a:solidFill>
                <a:latin typeface="Segoe UI"/>
                <a:cs typeface="Segoe UI"/>
              </a:rPr>
              <a:t>c</a:t>
            </a:r>
            <a:r>
              <a:rPr sz="1100" b="1" spc="5" dirty="0">
                <a:solidFill>
                  <a:srgbClr val="00A650"/>
                </a:solidFill>
                <a:latin typeface="Segoe UI"/>
                <a:cs typeface="Segoe UI"/>
              </a:rPr>
              <a:t>o</a:t>
            </a:r>
            <a:r>
              <a:rPr sz="1100" b="1" spc="25" dirty="0">
                <a:solidFill>
                  <a:srgbClr val="00A650"/>
                </a:solidFill>
                <a:latin typeface="Segoe UI"/>
                <a:cs typeface="Segoe UI"/>
              </a:rPr>
              <a:t>u</a:t>
            </a:r>
            <a:r>
              <a:rPr sz="1100" b="1" spc="15" dirty="0">
                <a:solidFill>
                  <a:srgbClr val="00A650"/>
                </a:solidFill>
                <a:latin typeface="Segoe UI"/>
                <a:cs typeface="Segoe UI"/>
              </a:rPr>
              <a:t>n</a:t>
            </a:r>
            <a:r>
              <a:rPr sz="1100" b="1" spc="10" dirty="0">
                <a:solidFill>
                  <a:srgbClr val="00A650"/>
                </a:solidFill>
                <a:latin typeface="Segoe UI"/>
                <a:cs typeface="Segoe UI"/>
              </a:rPr>
              <a:t>t</a:t>
            </a:r>
            <a:r>
              <a:rPr sz="1100" b="1" dirty="0">
                <a:solidFill>
                  <a:srgbClr val="00A650"/>
                </a:solidFill>
                <a:latin typeface="Segoe UI"/>
                <a:cs typeface="Segoe UI"/>
              </a:rPr>
              <a:t>e</a:t>
            </a:r>
            <a:endParaRPr sz="1100">
              <a:latin typeface="Segoe UI"/>
              <a:cs typeface="Segoe UI"/>
            </a:endParaRPr>
          </a:p>
        </p:txBody>
      </p:sp>
      <p:sp>
        <p:nvSpPr>
          <p:cNvPr id="49" name="object 49"/>
          <p:cNvSpPr txBox="1"/>
          <p:nvPr/>
        </p:nvSpPr>
        <p:spPr>
          <a:xfrm>
            <a:off x="2156000" y="4187431"/>
            <a:ext cx="454025" cy="193675"/>
          </a:xfrm>
          <a:prstGeom prst="rect">
            <a:avLst/>
          </a:prstGeom>
        </p:spPr>
        <p:txBody>
          <a:bodyPr vert="horz" wrap="square" lIns="0" tIns="13335" rIns="0" bIns="0" rtlCol="0">
            <a:spAutoFit/>
          </a:bodyPr>
          <a:lstStyle/>
          <a:p>
            <a:pPr marL="12700">
              <a:lnSpc>
                <a:spcPct val="100000"/>
              </a:lnSpc>
              <a:spcBef>
                <a:spcPts val="105"/>
              </a:spcBef>
            </a:pPr>
            <a:r>
              <a:rPr sz="1100" b="1" dirty="0">
                <a:solidFill>
                  <a:srgbClr val="00A650"/>
                </a:solidFill>
                <a:latin typeface="Segoe UI"/>
                <a:cs typeface="Segoe UI"/>
              </a:rPr>
              <a:t>i</a:t>
            </a:r>
            <a:r>
              <a:rPr sz="1100" b="1" spc="45" dirty="0">
                <a:solidFill>
                  <a:srgbClr val="00A650"/>
                </a:solidFill>
                <a:latin typeface="Segoe UI"/>
                <a:cs typeface="Segoe UI"/>
              </a:rPr>
              <a:t>n</a:t>
            </a:r>
            <a:r>
              <a:rPr sz="1100" b="1" spc="5" dirty="0">
                <a:solidFill>
                  <a:srgbClr val="00A650"/>
                </a:solidFill>
                <a:latin typeface="Segoe UI"/>
                <a:cs typeface="Segoe UI"/>
              </a:rPr>
              <a:t>f</a:t>
            </a:r>
            <a:r>
              <a:rPr sz="1100" b="1" spc="20" dirty="0">
                <a:solidFill>
                  <a:srgbClr val="00A650"/>
                </a:solidFill>
                <a:latin typeface="Segoe UI"/>
                <a:cs typeface="Segoe UI"/>
              </a:rPr>
              <a:t>lo</a:t>
            </a:r>
            <a:r>
              <a:rPr sz="1100" b="1" dirty="0">
                <a:solidFill>
                  <a:srgbClr val="00A650"/>
                </a:solidFill>
                <a:latin typeface="Segoe UI"/>
                <a:cs typeface="Segoe UI"/>
              </a:rPr>
              <a:t>w</a:t>
            </a:r>
            <a:endParaRPr sz="1100">
              <a:latin typeface="Segoe UI"/>
              <a:cs typeface="Segoe UI"/>
            </a:endParaRPr>
          </a:p>
        </p:txBody>
      </p:sp>
      <p:sp>
        <p:nvSpPr>
          <p:cNvPr id="50" name="object 50"/>
          <p:cNvSpPr txBox="1"/>
          <p:nvPr/>
        </p:nvSpPr>
        <p:spPr>
          <a:xfrm>
            <a:off x="3116592" y="4072709"/>
            <a:ext cx="589915" cy="702310"/>
          </a:xfrm>
          <a:prstGeom prst="rect">
            <a:avLst/>
          </a:prstGeom>
          <a:solidFill>
            <a:srgbClr val="D7E4BD"/>
          </a:solidFill>
        </p:spPr>
        <p:txBody>
          <a:bodyPr vert="horz" wrap="square" lIns="0" tIns="0" rIns="0" bIns="0" rtlCol="0">
            <a:spAutoFit/>
          </a:bodyPr>
          <a:lstStyle/>
          <a:p>
            <a:pPr marL="133985">
              <a:lnSpc>
                <a:spcPts val="865"/>
              </a:lnSpc>
            </a:pPr>
            <a:r>
              <a:rPr sz="1100" b="1" spc="15" dirty="0">
                <a:solidFill>
                  <a:srgbClr val="00A650"/>
                </a:solidFill>
                <a:latin typeface="Segoe UI"/>
                <a:cs typeface="Segoe UI"/>
              </a:rPr>
              <a:t>Cumul</a:t>
            </a:r>
            <a:endParaRPr sz="1100">
              <a:latin typeface="Segoe UI"/>
              <a:cs typeface="Segoe UI"/>
            </a:endParaRPr>
          </a:p>
          <a:p>
            <a:pPr marL="103505" indent="29845">
              <a:lnSpc>
                <a:spcPct val="110900"/>
              </a:lnSpc>
            </a:pPr>
            <a:r>
              <a:rPr sz="1100" b="1" spc="25" dirty="0">
                <a:solidFill>
                  <a:srgbClr val="00A650"/>
                </a:solidFill>
                <a:latin typeface="Segoe UI"/>
                <a:cs typeface="Segoe UI"/>
              </a:rPr>
              <a:t>D</a:t>
            </a:r>
            <a:r>
              <a:rPr sz="1100" b="1" spc="20" dirty="0">
                <a:solidFill>
                  <a:srgbClr val="00A650"/>
                </a:solidFill>
                <a:latin typeface="Segoe UI"/>
                <a:cs typeface="Segoe UI"/>
              </a:rPr>
              <a:t>i</a:t>
            </a:r>
            <a:r>
              <a:rPr sz="1100" b="1" spc="15" dirty="0">
                <a:solidFill>
                  <a:srgbClr val="00A650"/>
                </a:solidFill>
                <a:latin typeface="Segoe UI"/>
                <a:cs typeface="Segoe UI"/>
              </a:rPr>
              <a:t>s</a:t>
            </a:r>
            <a:r>
              <a:rPr sz="1100" b="1" spc="10" dirty="0">
                <a:solidFill>
                  <a:srgbClr val="00A650"/>
                </a:solidFill>
                <a:latin typeface="Segoe UI"/>
                <a:cs typeface="Segoe UI"/>
              </a:rPr>
              <a:t>c</a:t>
            </a:r>
            <a:r>
              <a:rPr sz="1100" b="1" spc="5" dirty="0">
                <a:solidFill>
                  <a:srgbClr val="00A650"/>
                </a:solidFill>
                <a:latin typeface="Segoe UI"/>
                <a:cs typeface="Segoe UI"/>
              </a:rPr>
              <a:t>o</a:t>
            </a:r>
            <a:r>
              <a:rPr sz="1100" b="1" dirty="0">
                <a:solidFill>
                  <a:srgbClr val="00A650"/>
                </a:solidFill>
                <a:latin typeface="Segoe UI"/>
                <a:cs typeface="Segoe UI"/>
              </a:rPr>
              <a:t>u  </a:t>
            </a:r>
            <a:r>
              <a:rPr sz="1100" b="1" spc="15" dirty="0">
                <a:solidFill>
                  <a:srgbClr val="00A650"/>
                </a:solidFill>
                <a:latin typeface="Segoe UI"/>
                <a:cs typeface="Segoe UI"/>
              </a:rPr>
              <a:t>cash</a:t>
            </a:r>
            <a:r>
              <a:rPr sz="1100" b="1" spc="-60" dirty="0">
                <a:solidFill>
                  <a:srgbClr val="00A650"/>
                </a:solidFill>
                <a:latin typeface="Segoe UI"/>
                <a:cs typeface="Segoe UI"/>
              </a:rPr>
              <a:t> </a:t>
            </a:r>
            <a:r>
              <a:rPr sz="1100" b="1" dirty="0">
                <a:solidFill>
                  <a:srgbClr val="00A650"/>
                </a:solidFill>
                <a:latin typeface="Segoe UI"/>
                <a:cs typeface="Segoe UI"/>
              </a:rPr>
              <a:t>in</a:t>
            </a:r>
            <a:endParaRPr sz="1100">
              <a:latin typeface="Segoe UI"/>
              <a:cs typeface="Segoe UI"/>
            </a:endParaRPr>
          </a:p>
        </p:txBody>
      </p:sp>
      <p:sp>
        <p:nvSpPr>
          <p:cNvPr id="51" name="object 51"/>
          <p:cNvSpPr txBox="1"/>
          <p:nvPr/>
        </p:nvSpPr>
        <p:spPr>
          <a:xfrm>
            <a:off x="3676851" y="4373347"/>
            <a:ext cx="387350" cy="193675"/>
          </a:xfrm>
          <a:prstGeom prst="rect">
            <a:avLst/>
          </a:prstGeom>
        </p:spPr>
        <p:txBody>
          <a:bodyPr vert="horz" wrap="square" lIns="0" tIns="13335" rIns="0" bIns="0" rtlCol="0">
            <a:spAutoFit/>
          </a:bodyPr>
          <a:lstStyle/>
          <a:p>
            <a:pPr marL="12700">
              <a:lnSpc>
                <a:spcPct val="100000"/>
              </a:lnSpc>
              <a:spcBef>
                <a:spcPts val="105"/>
              </a:spcBef>
            </a:pPr>
            <a:r>
              <a:rPr sz="1100" b="1" spc="20" dirty="0">
                <a:solidFill>
                  <a:srgbClr val="00A650"/>
                </a:solidFill>
                <a:latin typeface="Segoe UI"/>
                <a:cs typeface="Segoe UI"/>
              </a:rPr>
              <a:t>fl</a:t>
            </a:r>
            <a:r>
              <a:rPr sz="1100" b="1" spc="5" dirty="0">
                <a:solidFill>
                  <a:srgbClr val="00A650"/>
                </a:solidFill>
                <a:latin typeface="Segoe UI"/>
                <a:cs typeface="Segoe UI"/>
              </a:rPr>
              <a:t>o</a:t>
            </a:r>
            <a:r>
              <a:rPr sz="1100" b="1" spc="15" dirty="0">
                <a:solidFill>
                  <a:srgbClr val="00A650"/>
                </a:solidFill>
                <a:latin typeface="Segoe UI"/>
                <a:cs typeface="Segoe UI"/>
              </a:rPr>
              <a:t>w</a:t>
            </a:r>
            <a:r>
              <a:rPr sz="1100" b="1" dirty="0">
                <a:solidFill>
                  <a:srgbClr val="00A650"/>
                </a:solidFill>
                <a:latin typeface="Segoe UI"/>
                <a:cs typeface="Segoe UI"/>
              </a:rPr>
              <a:t>s</a:t>
            </a:r>
            <a:endParaRPr sz="1100">
              <a:latin typeface="Segoe UI"/>
              <a:cs typeface="Segoe UI"/>
            </a:endParaRPr>
          </a:p>
        </p:txBody>
      </p:sp>
      <p:sp>
        <p:nvSpPr>
          <p:cNvPr id="52" name="object 52"/>
          <p:cNvSpPr txBox="1"/>
          <p:nvPr/>
        </p:nvSpPr>
        <p:spPr>
          <a:xfrm>
            <a:off x="5514756" y="4001515"/>
            <a:ext cx="287655" cy="193675"/>
          </a:xfrm>
          <a:prstGeom prst="rect">
            <a:avLst/>
          </a:prstGeom>
        </p:spPr>
        <p:txBody>
          <a:bodyPr vert="horz" wrap="square" lIns="0" tIns="13335" rIns="0" bIns="0" rtlCol="0">
            <a:spAutoFit/>
          </a:bodyPr>
          <a:lstStyle/>
          <a:p>
            <a:pPr marL="12700">
              <a:lnSpc>
                <a:spcPct val="100000"/>
              </a:lnSpc>
              <a:spcBef>
                <a:spcPts val="105"/>
              </a:spcBef>
            </a:pPr>
            <a:r>
              <a:rPr sz="1100" b="1" spc="15" dirty="0">
                <a:solidFill>
                  <a:srgbClr val="00A650"/>
                </a:solidFill>
                <a:latin typeface="Segoe UI"/>
                <a:cs typeface="Segoe UI"/>
              </a:rPr>
              <a:t>u</a:t>
            </a:r>
            <a:r>
              <a:rPr sz="1100" b="1" spc="5" dirty="0">
                <a:solidFill>
                  <a:srgbClr val="00A650"/>
                </a:solidFill>
                <a:latin typeface="Segoe UI"/>
                <a:cs typeface="Segoe UI"/>
              </a:rPr>
              <a:t>l</a:t>
            </a:r>
            <a:r>
              <a:rPr sz="1100" b="1" spc="25" dirty="0">
                <a:solidFill>
                  <a:srgbClr val="00A650"/>
                </a:solidFill>
                <a:latin typeface="Segoe UI"/>
                <a:cs typeface="Segoe UI"/>
              </a:rPr>
              <a:t>a</a:t>
            </a:r>
            <a:r>
              <a:rPr sz="1100" b="1" dirty="0">
                <a:solidFill>
                  <a:srgbClr val="00A650"/>
                </a:solidFill>
                <a:latin typeface="Segoe UI"/>
                <a:cs typeface="Segoe UI"/>
              </a:rPr>
              <a:t>t</a:t>
            </a:r>
            <a:endParaRPr sz="1100">
              <a:latin typeface="Segoe UI"/>
              <a:cs typeface="Segoe UI"/>
            </a:endParaRPr>
          </a:p>
        </p:txBody>
      </p:sp>
      <p:sp>
        <p:nvSpPr>
          <p:cNvPr id="53" name="object 53"/>
          <p:cNvSpPr txBox="1"/>
          <p:nvPr/>
        </p:nvSpPr>
        <p:spPr>
          <a:xfrm>
            <a:off x="3695046" y="4187431"/>
            <a:ext cx="2079625" cy="193675"/>
          </a:xfrm>
          <a:prstGeom prst="rect">
            <a:avLst/>
          </a:prstGeom>
        </p:spPr>
        <p:txBody>
          <a:bodyPr vert="horz" wrap="square" lIns="0" tIns="13335" rIns="0" bIns="0" rtlCol="0">
            <a:spAutoFit/>
          </a:bodyPr>
          <a:lstStyle/>
          <a:p>
            <a:pPr marL="12700">
              <a:lnSpc>
                <a:spcPct val="100000"/>
              </a:lnSpc>
              <a:spcBef>
                <a:spcPts val="105"/>
              </a:spcBef>
              <a:tabLst>
                <a:tab pos="535305" algn="l"/>
                <a:tab pos="1524000" algn="l"/>
              </a:tabLst>
            </a:pPr>
            <a:r>
              <a:rPr sz="1100" b="1" spc="15" dirty="0">
                <a:solidFill>
                  <a:srgbClr val="00A650"/>
                </a:solidFill>
                <a:latin typeface="Segoe UI"/>
                <a:cs typeface="Segoe UI"/>
              </a:rPr>
              <a:t>n</a:t>
            </a:r>
            <a:r>
              <a:rPr sz="1100" b="1" spc="10" dirty="0">
                <a:solidFill>
                  <a:srgbClr val="00A650"/>
                </a:solidFill>
                <a:latin typeface="Segoe UI"/>
                <a:cs typeface="Segoe UI"/>
              </a:rPr>
              <a:t>t</a:t>
            </a:r>
            <a:r>
              <a:rPr sz="1100" b="1" spc="25" dirty="0">
                <a:solidFill>
                  <a:srgbClr val="00A650"/>
                </a:solidFill>
                <a:latin typeface="Segoe UI"/>
                <a:cs typeface="Segoe UI"/>
              </a:rPr>
              <a:t>e</a:t>
            </a:r>
            <a:r>
              <a:rPr sz="1100" b="1" dirty="0">
                <a:solidFill>
                  <a:srgbClr val="00A650"/>
                </a:solidFill>
                <a:latin typeface="Segoe UI"/>
                <a:cs typeface="Segoe UI"/>
              </a:rPr>
              <a:t>d	</a:t>
            </a:r>
            <a:r>
              <a:rPr sz="1100" b="1" spc="20" dirty="0">
                <a:solidFill>
                  <a:srgbClr val="00A650"/>
                </a:solidFill>
                <a:latin typeface="Segoe UI"/>
                <a:cs typeface="Segoe UI"/>
              </a:rPr>
              <a:t>c</a:t>
            </a:r>
            <a:r>
              <a:rPr sz="1100" b="1" spc="25" dirty="0">
                <a:solidFill>
                  <a:srgbClr val="00A650"/>
                </a:solidFill>
                <a:latin typeface="Segoe UI"/>
                <a:cs typeface="Segoe UI"/>
              </a:rPr>
              <a:t>a</a:t>
            </a:r>
            <a:r>
              <a:rPr sz="1100" b="1" spc="15" dirty="0">
                <a:solidFill>
                  <a:srgbClr val="00A650"/>
                </a:solidFill>
                <a:latin typeface="Segoe UI"/>
                <a:cs typeface="Segoe UI"/>
              </a:rPr>
              <a:t>s</a:t>
            </a:r>
            <a:r>
              <a:rPr sz="1100" b="1" dirty="0">
                <a:solidFill>
                  <a:srgbClr val="00A650"/>
                </a:solidFill>
                <a:latin typeface="Segoe UI"/>
                <a:cs typeface="Segoe UI"/>
              </a:rPr>
              <a:t>h</a:t>
            </a:r>
            <a:r>
              <a:rPr sz="1100" b="1" spc="25" dirty="0">
                <a:solidFill>
                  <a:srgbClr val="00A650"/>
                </a:solidFill>
                <a:latin typeface="Segoe UI"/>
                <a:cs typeface="Segoe UI"/>
              </a:rPr>
              <a:t> </a:t>
            </a:r>
            <a:r>
              <a:rPr sz="1100" b="1" spc="5" dirty="0">
                <a:solidFill>
                  <a:srgbClr val="00A650"/>
                </a:solidFill>
                <a:latin typeface="Segoe UI"/>
                <a:cs typeface="Segoe UI"/>
              </a:rPr>
              <a:t>i</a:t>
            </a:r>
            <a:r>
              <a:rPr sz="1100" b="1" spc="25" dirty="0">
                <a:solidFill>
                  <a:srgbClr val="00A650"/>
                </a:solidFill>
                <a:latin typeface="Segoe UI"/>
                <a:cs typeface="Segoe UI"/>
              </a:rPr>
              <a:t>n</a:t>
            </a:r>
            <a:r>
              <a:rPr sz="1100" b="1" spc="20" dirty="0">
                <a:solidFill>
                  <a:srgbClr val="00A650"/>
                </a:solidFill>
                <a:latin typeface="Segoe UI"/>
                <a:cs typeface="Segoe UI"/>
              </a:rPr>
              <a:t>fl</a:t>
            </a:r>
            <a:r>
              <a:rPr sz="1100" b="1" spc="5" dirty="0">
                <a:solidFill>
                  <a:srgbClr val="00A650"/>
                </a:solidFill>
                <a:latin typeface="Segoe UI"/>
                <a:cs typeface="Segoe UI"/>
              </a:rPr>
              <a:t>o</a:t>
            </a:r>
            <a:r>
              <a:rPr sz="1100" b="1" spc="15" dirty="0">
                <a:solidFill>
                  <a:srgbClr val="00A650"/>
                </a:solidFill>
                <a:latin typeface="Segoe UI"/>
                <a:cs typeface="Segoe UI"/>
              </a:rPr>
              <a:t>w</a:t>
            </a:r>
            <a:r>
              <a:rPr sz="1100" b="1" dirty="0">
                <a:solidFill>
                  <a:srgbClr val="00A650"/>
                </a:solidFill>
                <a:latin typeface="Segoe UI"/>
                <a:cs typeface="Segoe UI"/>
              </a:rPr>
              <a:t>s	</a:t>
            </a:r>
            <a:r>
              <a:rPr sz="1100" b="1" spc="25" dirty="0">
                <a:solidFill>
                  <a:srgbClr val="00A650"/>
                </a:solidFill>
                <a:latin typeface="Segoe UI"/>
                <a:cs typeface="Segoe UI"/>
              </a:rPr>
              <a:t>D</a:t>
            </a:r>
            <a:r>
              <a:rPr sz="1100" b="1" spc="20" dirty="0">
                <a:solidFill>
                  <a:srgbClr val="00A650"/>
                </a:solidFill>
                <a:latin typeface="Segoe UI"/>
                <a:cs typeface="Segoe UI"/>
              </a:rPr>
              <a:t>i</a:t>
            </a:r>
            <a:r>
              <a:rPr sz="1100" b="1" spc="15" dirty="0">
                <a:solidFill>
                  <a:srgbClr val="00A650"/>
                </a:solidFill>
                <a:latin typeface="Segoe UI"/>
                <a:cs typeface="Segoe UI"/>
              </a:rPr>
              <a:t>s</a:t>
            </a:r>
            <a:r>
              <a:rPr sz="1100" b="1" spc="10" dirty="0">
                <a:solidFill>
                  <a:srgbClr val="00A650"/>
                </a:solidFill>
                <a:latin typeface="Segoe UI"/>
                <a:cs typeface="Segoe UI"/>
              </a:rPr>
              <a:t>c</a:t>
            </a:r>
            <a:r>
              <a:rPr sz="1100" b="1" spc="5" dirty="0">
                <a:solidFill>
                  <a:srgbClr val="00A650"/>
                </a:solidFill>
                <a:latin typeface="Segoe UI"/>
                <a:cs typeface="Segoe UI"/>
              </a:rPr>
              <a:t>o</a:t>
            </a:r>
            <a:r>
              <a:rPr sz="1100" b="1" spc="25" dirty="0">
                <a:solidFill>
                  <a:srgbClr val="00A650"/>
                </a:solidFill>
                <a:latin typeface="Segoe UI"/>
                <a:cs typeface="Segoe UI"/>
              </a:rPr>
              <a:t>u</a:t>
            </a:r>
            <a:r>
              <a:rPr sz="1100" b="1" dirty="0">
                <a:solidFill>
                  <a:srgbClr val="00A650"/>
                </a:solidFill>
                <a:latin typeface="Segoe UI"/>
                <a:cs typeface="Segoe UI"/>
              </a:rPr>
              <a:t>n</a:t>
            </a:r>
            <a:endParaRPr sz="1100">
              <a:latin typeface="Segoe UI"/>
              <a:cs typeface="Segoe UI"/>
            </a:endParaRPr>
          </a:p>
        </p:txBody>
      </p:sp>
      <p:sp>
        <p:nvSpPr>
          <p:cNvPr id="54" name="object 54"/>
          <p:cNvSpPr txBox="1"/>
          <p:nvPr/>
        </p:nvSpPr>
        <p:spPr>
          <a:xfrm>
            <a:off x="5443250" y="4373347"/>
            <a:ext cx="323215" cy="193675"/>
          </a:xfrm>
          <a:prstGeom prst="rect">
            <a:avLst/>
          </a:prstGeom>
        </p:spPr>
        <p:txBody>
          <a:bodyPr vert="horz" wrap="square" lIns="0" tIns="13335" rIns="0" bIns="0" rtlCol="0">
            <a:spAutoFit/>
          </a:bodyPr>
          <a:lstStyle/>
          <a:p>
            <a:pPr marL="12700">
              <a:lnSpc>
                <a:spcPct val="100000"/>
              </a:lnSpc>
              <a:spcBef>
                <a:spcPts val="105"/>
              </a:spcBef>
            </a:pPr>
            <a:r>
              <a:rPr sz="1100" b="1" spc="20" dirty="0">
                <a:solidFill>
                  <a:srgbClr val="00A650"/>
                </a:solidFill>
                <a:latin typeface="Segoe UI"/>
                <a:cs typeface="Segoe UI"/>
              </a:rPr>
              <a:t>c</a:t>
            </a:r>
            <a:r>
              <a:rPr sz="1100" b="1" spc="25" dirty="0">
                <a:solidFill>
                  <a:srgbClr val="00A650"/>
                </a:solidFill>
                <a:latin typeface="Segoe UI"/>
                <a:cs typeface="Segoe UI"/>
              </a:rPr>
              <a:t>a</a:t>
            </a:r>
            <a:r>
              <a:rPr sz="1100" b="1" spc="15" dirty="0">
                <a:solidFill>
                  <a:srgbClr val="00A650"/>
                </a:solidFill>
                <a:latin typeface="Segoe UI"/>
                <a:cs typeface="Segoe UI"/>
              </a:rPr>
              <a:t>s</a:t>
            </a:r>
            <a:r>
              <a:rPr sz="1100" b="1" dirty="0">
                <a:solidFill>
                  <a:srgbClr val="00A650"/>
                </a:solidFill>
                <a:latin typeface="Segoe UI"/>
                <a:cs typeface="Segoe UI"/>
              </a:rPr>
              <a:t>h</a:t>
            </a:r>
            <a:endParaRPr sz="1100">
              <a:latin typeface="Segoe UI"/>
              <a:cs typeface="Segoe UI"/>
            </a:endParaRPr>
          </a:p>
        </p:txBody>
      </p:sp>
      <p:sp>
        <p:nvSpPr>
          <p:cNvPr id="55" name="object 55"/>
          <p:cNvSpPr txBox="1"/>
          <p:nvPr/>
        </p:nvSpPr>
        <p:spPr>
          <a:xfrm>
            <a:off x="5137416" y="4557776"/>
            <a:ext cx="662305" cy="193675"/>
          </a:xfrm>
          <a:prstGeom prst="rect">
            <a:avLst/>
          </a:prstGeom>
          <a:solidFill>
            <a:srgbClr val="D7E4BD"/>
          </a:solidFill>
        </p:spPr>
        <p:txBody>
          <a:bodyPr vert="horz" wrap="square" lIns="0" tIns="13335" rIns="0" bIns="0" rtlCol="0">
            <a:spAutoFit/>
          </a:bodyPr>
          <a:lstStyle/>
          <a:p>
            <a:pPr marL="220345">
              <a:lnSpc>
                <a:spcPct val="100000"/>
              </a:lnSpc>
              <a:spcBef>
                <a:spcPts val="105"/>
              </a:spcBef>
            </a:pPr>
            <a:r>
              <a:rPr sz="1100" b="1" spc="20" dirty="0">
                <a:solidFill>
                  <a:srgbClr val="00A650"/>
                </a:solidFill>
                <a:latin typeface="Segoe UI"/>
                <a:cs typeface="Segoe UI"/>
              </a:rPr>
              <a:t>i</a:t>
            </a:r>
            <a:r>
              <a:rPr sz="1100" b="1" spc="25" dirty="0">
                <a:solidFill>
                  <a:srgbClr val="00A650"/>
                </a:solidFill>
                <a:latin typeface="Segoe UI"/>
                <a:cs typeface="Segoe UI"/>
              </a:rPr>
              <a:t>n</a:t>
            </a:r>
            <a:r>
              <a:rPr sz="1100" b="1" spc="5" dirty="0">
                <a:solidFill>
                  <a:srgbClr val="00A650"/>
                </a:solidFill>
                <a:latin typeface="Segoe UI"/>
                <a:cs typeface="Segoe UI"/>
              </a:rPr>
              <a:t>f</a:t>
            </a:r>
            <a:r>
              <a:rPr sz="1100" b="1" spc="20" dirty="0">
                <a:solidFill>
                  <a:srgbClr val="00A650"/>
                </a:solidFill>
                <a:latin typeface="Segoe UI"/>
                <a:cs typeface="Segoe UI"/>
              </a:rPr>
              <a:t>lo</a:t>
            </a:r>
            <a:r>
              <a:rPr sz="1100" b="1" dirty="0">
                <a:solidFill>
                  <a:srgbClr val="00A650"/>
                </a:solidFill>
                <a:latin typeface="Segoe UI"/>
                <a:cs typeface="Segoe UI"/>
              </a:rPr>
              <a:t>w</a:t>
            </a:r>
            <a:endParaRPr sz="1100">
              <a:latin typeface="Segoe UI"/>
              <a:cs typeface="Segoe UI"/>
            </a:endParaRPr>
          </a:p>
        </p:txBody>
      </p:sp>
      <p:sp>
        <p:nvSpPr>
          <p:cNvPr id="56" name="object 56"/>
          <p:cNvSpPr txBox="1"/>
          <p:nvPr/>
        </p:nvSpPr>
        <p:spPr>
          <a:xfrm>
            <a:off x="2541702" y="3983849"/>
            <a:ext cx="3531870" cy="767715"/>
          </a:xfrm>
          <a:prstGeom prst="rect">
            <a:avLst/>
          </a:prstGeom>
        </p:spPr>
        <p:txBody>
          <a:bodyPr vert="horz" wrap="square" lIns="0" tIns="12700" rIns="0" bIns="0" rtlCol="0">
            <a:spAutoFit/>
          </a:bodyPr>
          <a:lstStyle/>
          <a:p>
            <a:pPr marL="57785" marR="76200" indent="-58419">
              <a:lnSpc>
                <a:spcPct val="110900"/>
              </a:lnSpc>
              <a:spcBef>
                <a:spcPts val="100"/>
              </a:spcBef>
              <a:tabLst>
                <a:tab pos="1144270" algn="l"/>
                <a:tab pos="1718945" algn="l"/>
                <a:tab pos="2677795" algn="l"/>
                <a:tab pos="3221355" algn="l"/>
                <a:tab pos="3250565" algn="l"/>
              </a:tabLst>
            </a:pPr>
            <a:r>
              <a:rPr sz="1100" b="1" dirty="0">
                <a:solidFill>
                  <a:srgbClr val="00A650"/>
                </a:solidFill>
                <a:latin typeface="Segoe UI"/>
                <a:cs typeface="Segoe UI"/>
              </a:rPr>
              <a:t>d</a:t>
            </a:r>
            <a:r>
              <a:rPr sz="1100" b="1" spc="30" dirty="0">
                <a:solidFill>
                  <a:srgbClr val="00A650"/>
                </a:solidFill>
                <a:latin typeface="Segoe UI"/>
                <a:cs typeface="Segoe UI"/>
              </a:rPr>
              <a:t> </a:t>
            </a:r>
            <a:r>
              <a:rPr sz="1100" b="1" spc="10" dirty="0">
                <a:solidFill>
                  <a:srgbClr val="00A650"/>
                </a:solidFill>
                <a:latin typeface="Segoe UI"/>
                <a:cs typeface="Segoe UI"/>
              </a:rPr>
              <a:t>c</a:t>
            </a:r>
            <a:r>
              <a:rPr sz="1100" b="1" spc="25" dirty="0">
                <a:solidFill>
                  <a:srgbClr val="00A650"/>
                </a:solidFill>
                <a:latin typeface="Segoe UI"/>
                <a:cs typeface="Segoe UI"/>
              </a:rPr>
              <a:t>a</a:t>
            </a:r>
            <a:r>
              <a:rPr sz="1100" b="1" spc="15" dirty="0">
                <a:solidFill>
                  <a:srgbClr val="00A650"/>
                </a:solidFill>
                <a:latin typeface="Segoe UI"/>
                <a:cs typeface="Segoe UI"/>
              </a:rPr>
              <a:t>s</a:t>
            </a:r>
            <a:r>
              <a:rPr sz="1100" b="1" dirty="0">
                <a:solidFill>
                  <a:srgbClr val="00A650"/>
                </a:solidFill>
                <a:latin typeface="Segoe UI"/>
                <a:cs typeface="Segoe UI"/>
              </a:rPr>
              <a:t>h	</a:t>
            </a:r>
            <a:r>
              <a:rPr sz="1100" b="1" spc="25" dirty="0">
                <a:solidFill>
                  <a:srgbClr val="00A650"/>
                </a:solidFill>
                <a:latin typeface="Segoe UI"/>
                <a:cs typeface="Segoe UI"/>
              </a:rPr>
              <a:t>at</a:t>
            </a:r>
            <a:r>
              <a:rPr sz="1100" b="1" spc="5" dirty="0">
                <a:solidFill>
                  <a:srgbClr val="00A650"/>
                </a:solidFill>
                <a:latin typeface="Segoe UI"/>
                <a:cs typeface="Segoe UI"/>
              </a:rPr>
              <a:t>i</a:t>
            </a:r>
            <a:r>
              <a:rPr sz="1100" b="1" spc="10" dirty="0">
                <a:solidFill>
                  <a:srgbClr val="00A650"/>
                </a:solidFill>
                <a:latin typeface="Segoe UI"/>
                <a:cs typeface="Segoe UI"/>
              </a:rPr>
              <a:t>v</a:t>
            </a:r>
            <a:r>
              <a:rPr sz="1100" b="1" dirty="0">
                <a:solidFill>
                  <a:srgbClr val="00A650"/>
                </a:solidFill>
                <a:latin typeface="Segoe UI"/>
                <a:cs typeface="Segoe UI"/>
              </a:rPr>
              <a:t>e	</a:t>
            </a:r>
            <a:r>
              <a:rPr sz="1100" b="1" spc="25" dirty="0">
                <a:solidFill>
                  <a:srgbClr val="00A650"/>
                </a:solidFill>
                <a:latin typeface="Segoe UI"/>
                <a:cs typeface="Segoe UI"/>
              </a:rPr>
              <a:t>D</a:t>
            </a:r>
            <a:r>
              <a:rPr sz="1100" b="1" spc="20" dirty="0">
                <a:solidFill>
                  <a:srgbClr val="00A650"/>
                </a:solidFill>
                <a:latin typeface="Segoe UI"/>
                <a:cs typeface="Segoe UI"/>
              </a:rPr>
              <a:t>i</a:t>
            </a:r>
            <a:r>
              <a:rPr sz="1100" b="1" spc="15" dirty="0">
                <a:solidFill>
                  <a:srgbClr val="00A650"/>
                </a:solidFill>
                <a:latin typeface="Segoe UI"/>
                <a:cs typeface="Segoe UI"/>
              </a:rPr>
              <a:t>s</a:t>
            </a:r>
            <a:r>
              <a:rPr sz="1100" b="1" spc="10" dirty="0">
                <a:solidFill>
                  <a:srgbClr val="00A650"/>
                </a:solidFill>
                <a:latin typeface="Segoe UI"/>
                <a:cs typeface="Segoe UI"/>
              </a:rPr>
              <a:t>c</a:t>
            </a:r>
            <a:r>
              <a:rPr sz="1100" b="1" spc="5" dirty="0">
                <a:solidFill>
                  <a:srgbClr val="00A650"/>
                </a:solidFill>
                <a:latin typeface="Segoe UI"/>
                <a:cs typeface="Segoe UI"/>
              </a:rPr>
              <a:t>o</a:t>
            </a:r>
            <a:r>
              <a:rPr sz="1100" b="1" spc="25" dirty="0">
                <a:solidFill>
                  <a:srgbClr val="00A650"/>
                </a:solidFill>
                <a:latin typeface="Segoe UI"/>
                <a:cs typeface="Segoe UI"/>
              </a:rPr>
              <a:t>u</a:t>
            </a:r>
            <a:r>
              <a:rPr sz="1100" b="1" spc="15" dirty="0">
                <a:solidFill>
                  <a:srgbClr val="00A650"/>
                </a:solidFill>
                <a:latin typeface="Segoe UI"/>
                <a:cs typeface="Segoe UI"/>
              </a:rPr>
              <a:t>n</a:t>
            </a:r>
            <a:r>
              <a:rPr sz="1100" b="1" spc="10" dirty="0">
                <a:solidFill>
                  <a:srgbClr val="00A650"/>
                </a:solidFill>
                <a:latin typeface="Segoe UI"/>
                <a:cs typeface="Segoe UI"/>
              </a:rPr>
              <a:t>t</a:t>
            </a:r>
            <a:r>
              <a:rPr sz="1100" b="1" spc="25" dirty="0">
                <a:solidFill>
                  <a:srgbClr val="00A650"/>
                </a:solidFill>
                <a:latin typeface="Segoe UI"/>
                <a:cs typeface="Segoe UI"/>
              </a:rPr>
              <a:t>e</a:t>
            </a:r>
            <a:r>
              <a:rPr sz="1100" b="1" dirty="0">
                <a:solidFill>
                  <a:srgbClr val="00A650"/>
                </a:solidFill>
                <a:latin typeface="Segoe UI"/>
                <a:cs typeface="Segoe UI"/>
              </a:rPr>
              <a:t>d	</a:t>
            </a:r>
            <a:r>
              <a:rPr sz="1100" b="1" spc="15" dirty="0">
                <a:solidFill>
                  <a:srgbClr val="00A650"/>
                </a:solidFill>
                <a:latin typeface="Segoe UI"/>
                <a:cs typeface="Segoe UI"/>
              </a:rPr>
              <a:t>C</a:t>
            </a:r>
            <a:r>
              <a:rPr sz="1100" b="1" spc="25" dirty="0">
                <a:solidFill>
                  <a:srgbClr val="00A650"/>
                </a:solidFill>
                <a:latin typeface="Segoe UI"/>
                <a:cs typeface="Segoe UI"/>
              </a:rPr>
              <a:t>u</a:t>
            </a:r>
            <a:r>
              <a:rPr sz="1100" b="1" dirty="0">
                <a:solidFill>
                  <a:srgbClr val="00A650"/>
                </a:solidFill>
                <a:latin typeface="Segoe UI"/>
                <a:cs typeface="Segoe UI"/>
              </a:rPr>
              <a:t>m		</a:t>
            </a:r>
            <a:r>
              <a:rPr sz="1100" b="1" spc="5" dirty="0">
                <a:solidFill>
                  <a:srgbClr val="00A650"/>
                </a:solidFill>
                <a:latin typeface="Segoe UI"/>
                <a:cs typeface="Segoe UI"/>
              </a:rPr>
              <a:t>i</a:t>
            </a:r>
            <a:r>
              <a:rPr sz="1100" b="1" spc="10" dirty="0">
                <a:solidFill>
                  <a:srgbClr val="00A650"/>
                </a:solidFill>
                <a:latin typeface="Segoe UI"/>
                <a:cs typeface="Segoe UI"/>
              </a:rPr>
              <a:t>v</a:t>
            </a:r>
            <a:r>
              <a:rPr sz="1100" b="1" dirty="0">
                <a:solidFill>
                  <a:srgbClr val="00A650"/>
                </a:solidFill>
                <a:latin typeface="Segoe UI"/>
                <a:cs typeface="Segoe UI"/>
              </a:rPr>
              <a:t>e  s				</a:t>
            </a:r>
            <a:r>
              <a:rPr sz="1100" b="1" spc="10" dirty="0">
                <a:solidFill>
                  <a:srgbClr val="00A650"/>
                </a:solidFill>
                <a:latin typeface="Segoe UI"/>
                <a:cs typeface="Segoe UI"/>
              </a:rPr>
              <a:t>t</a:t>
            </a:r>
            <a:r>
              <a:rPr sz="1100" b="1" spc="25" dirty="0">
                <a:solidFill>
                  <a:srgbClr val="00A650"/>
                </a:solidFill>
                <a:latin typeface="Segoe UI"/>
                <a:cs typeface="Segoe UI"/>
              </a:rPr>
              <a:t>ed</a:t>
            </a:r>
            <a:endParaRPr sz="1100">
              <a:latin typeface="Segoe UI"/>
              <a:cs typeface="Segoe UI"/>
            </a:endParaRPr>
          </a:p>
          <a:p>
            <a:pPr>
              <a:lnSpc>
                <a:spcPct val="100000"/>
              </a:lnSpc>
              <a:spcBef>
                <a:spcPts val="40"/>
              </a:spcBef>
            </a:pPr>
            <a:endParaRPr sz="1350">
              <a:latin typeface="Times New Roman"/>
              <a:cs typeface="Times New Roman"/>
            </a:endParaRPr>
          </a:p>
          <a:p>
            <a:pPr marR="213995" algn="r">
              <a:lnSpc>
                <a:spcPct val="100000"/>
              </a:lnSpc>
            </a:pPr>
            <a:r>
              <a:rPr sz="1100" b="1" dirty="0">
                <a:solidFill>
                  <a:srgbClr val="00A650"/>
                </a:solidFill>
                <a:latin typeface="Segoe UI"/>
                <a:cs typeface="Segoe UI"/>
              </a:rPr>
              <a:t>s</a:t>
            </a:r>
            <a:endParaRPr sz="1100">
              <a:latin typeface="Segoe UI"/>
              <a:cs typeface="Segoe UI"/>
            </a:endParaRPr>
          </a:p>
        </p:txBody>
      </p:sp>
      <p:sp>
        <p:nvSpPr>
          <p:cNvPr id="57" name="object 57"/>
          <p:cNvSpPr/>
          <p:nvPr/>
        </p:nvSpPr>
        <p:spPr>
          <a:xfrm>
            <a:off x="1722120" y="3977633"/>
            <a:ext cx="1388745" cy="0"/>
          </a:xfrm>
          <a:custGeom>
            <a:avLst/>
            <a:gdLst/>
            <a:ahLst/>
            <a:cxnLst/>
            <a:rect l="l" t="t" r="r" b="b"/>
            <a:pathLst>
              <a:path w="1388745">
                <a:moveTo>
                  <a:pt x="0" y="0"/>
                </a:moveTo>
                <a:lnTo>
                  <a:pt x="1388351" y="0"/>
                </a:lnTo>
              </a:path>
            </a:pathLst>
          </a:custGeom>
          <a:ln w="6108">
            <a:solidFill>
              <a:srgbClr val="000000"/>
            </a:solidFill>
          </a:ln>
        </p:spPr>
        <p:txBody>
          <a:bodyPr wrap="square" lIns="0" tIns="0" rIns="0" bIns="0" rtlCol="0"/>
          <a:lstStyle/>
          <a:p>
            <a:endParaRPr/>
          </a:p>
        </p:txBody>
      </p:sp>
      <p:sp>
        <p:nvSpPr>
          <p:cNvPr id="58" name="object 58"/>
          <p:cNvSpPr/>
          <p:nvPr/>
        </p:nvSpPr>
        <p:spPr>
          <a:xfrm>
            <a:off x="3116579" y="3977633"/>
            <a:ext cx="1039494" cy="0"/>
          </a:xfrm>
          <a:custGeom>
            <a:avLst/>
            <a:gdLst/>
            <a:ahLst/>
            <a:cxnLst/>
            <a:rect l="l" t="t" r="r" b="b"/>
            <a:pathLst>
              <a:path w="1039495">
                <a:moveTo>
                  <a:pt x="0" y="0"/>
                </a:moveTo>
                <a:lnTo>
                  <a:pt x="1039368" y="0"/>
                </a:lnTo>
              </a:path>
            </a:pathLst>
          </a:custGeom>
          <a:ln w="6108">
            <a:solidFill>
              <a:srgbClr val="000000"/>
            </a:solidFill>
          </a:ln>
        </p:spPr>
        <p:txBody>
          <a:bodyPr wrap="square" lIns="0" tIns="0" rIns="0" bIns="0" rtlCol="0"/>
          <a:lstStyle/>
          <a:p>
            <a:endParaRPr/>
          </a:p>
        </p:txBody>
      </p:sp>
      <p:sp>
        <p:nvSpPr>
          <p:cNvPr id="59" name="object 59"/>
          <p:cNvSpPr/>
          <p:nvPr/>
        </p:nvSpPr>
        <p:spPr>
          <a:xfrm>
            <a:off x="4162044" y="3977633"/>
            <a:ext cx="969644" cy="0"/>
          </a:xfrm>
          <a:custGeom>
            <a:avLst/>
            <a:gdLst/>
            <a:ahLst/>
            <a:cxnLst/>
            <a:rect l="l" t="t" r="r" b="b"/>
            <a:pathLst>
              <a:path w="969645">
                <a:moveTo>
                  <a:pt x="0" y="0"/>
                </a:moveTo>
                <a:lnTo>
                  <a:pt x="969263" y="0"/>
                </a:lnTo>
              </a:path>
            </a:pathLst>
          </a:custGeom>
          <a:ln w="6108">
            <a:solidFill>
              <a:srgbClr val="000000"/>
            </a:solidFill>
          </a:ln>
        </p:spPr>
        <p:txBody>
          <a:bodyPr wrap="square" lIns="0" tIns="0" rIns="0" bIns="0" rtlCol="0"/>
          <a:lstStyle/>
          <a:p>
            <a:endParaRPr/>
          </a:p>
        </p:txBody>
      </p:sp>
      <p:sp>
        <p:nvSpPr>
          <p:cNvPr id="60" name="object 60"/>
          <p:cNvSpPr/>
          <p:nvPr/>
        </p:nvSpPr>
        <p:spPr>
          <a:xfrm>
            <a:off x="5137403" y="3977633"/>
            <a:ext cx="935990" cy="0"/>
          </a:xfrm>
          <a:custGeom>
            <a:avLst/>
            <a:gdLst/>
            <a:ahLst/>
            <a:cxnLst/>
            <a:rect l="l" t="t" r="r" b="b"/>
            <a:pathLst>
              <a:path w="935989">
                <a:moveTo>
                  <a:pt x="0" y="0"/>
                </a:moveTo>
                <a:lnTo>
                  <a:pt x="935723" y="0"/>
                </a:lnTo>
              </a:path>
            </a:pathLst>
          </a:custGeom>
          <a:ln w="6108">
            <a:solidFill>
              <a:srgbClr val="000000"/>
            </a:solidFill>
          </a:ln>
        </p:spPr>
        <p:txBody>
          <a:bodyPr wrap="square" lIns="0" tIns="0" rIns="0" bIns="0" rtlCol="0"/>
          <a:lstStyle/>
          <a:p>
            <a:endParaRPr/>
          </a:p>
        </p:txBody>
      </p:sp>
      <p:sp>
        <p:nvSpPr>
          <p:cNvPr id="61" name="object 61"/>
          <p:cNvSpPr txBox="1"/>
          <p:nvPr/>
        </p:nvSpPr>
        <p:spPr>
          <a:xfrm>
            <a:off x="1257300" y="4780788"/>
            <a:ext cx="459105" cy="236220"/>
          </a:xfrm>
          <a:prstGeom prst="rect">
            <a:avLst/>
          </a:prstGeom>
          <a:solidFill>
            <a:srgbClr val="B3C77E"/>
          </a:solidFill>
        </p:spPr>
        <p:txBody>
          <a:bodyPr vert="horz" wrap="square" lIns="0" tIns="33655" rIns="0" bIns="0" rtlCol="0">
            <a:spAutoFit/>
          </a:bodyPr>
          <a:lstStyle/>
          <a:p>
            <a:pPr algn="ctr">
              <a:lnSpc>
                <a:spcPct val="100000"/>
              </a:lnSpc>
              <a:spcBef>
                <a:spcPts val="265"/>
              </a:spcBef>
            </a:pPr>
            <a:r>
              <a:rPr sz="1100" dirty="0">
                <a:latin typeface="Segoe UI"/>
                <a:cs typeface="Segoe UI"/>
              </a:rPr>
              <a:t>1</a:t>
            </a:r>
            <a:endParaRPr sz="1100">
              <a:latin typeface="Segoe UI"/>
              <a:cs typeface="Segoe UI"/>
            </a:endParaRPr>
          </a:p>
        </p:txBody>
      </p:sp>
      <p:sp>
        <p:nvSpPr>
          <p:cNvPr id="62" name="object 62"/>
          <p:cNvSpPr txBox="1"/>
          <p:nvPr/>
        </p:nvSpPr>
        <p:spPr>
          <a:xfrm>
            <a:off x="1722132" y="4801615"/>
            <a:ext cx="1157605" cy="193675"/>
          </a:xfrm>
          <a:prstGeom prst="rect">
            <a:avLst/>
          </a:prstGeom>
        </p:spPr>
        <p:txBody>
          <a:bodyPr vert="horz" wrap="square" lIns="0" tIns="13335" rIns="0" bIns="0" rtlCol="0">
            <a:spAutoFit/>
          </a:bodyPr>
          <a:lstStyle/>
          <a:p>
            <a:pPr marL="560705">
              <a:lnSpc>
                <a:spcPct val="100000"/>
              </a:lnSpc>
              <a:spcBef>
                <a:spcPts val="105"/>
              </a:spcBef>
            </a:pPr>
            <a:r>
              <a:rPr sz="1100" spc="10" dirty="0">
                <a:latin typeface="Segoe UI"/>
                <a:cs typeface="Segoe UI"/>
              </a:rPr>
              <a:t>0.87</a:t>
            </a:r>
            <a:endParaRPr sz="1100">
              <a:latin typeface="Segoe UI"/>
              <a:cs typeface="Segoe UI"/>
            </a:endParaRPr>
          </a:p>
        </p:txBody>
      </p:sp>
      <p:sp>
        <p:nvSpPr>
          <p:cNvPr id="63" name="object 63"/>
          <p:cNvSpPr txBox="1"/>
          <p:nvPr/>
        </p:nvSpPr>
        <p:spPr>
          <a:xfrm>
            <a:off x="3116592" y="4801615"/>
            <a:ext cx="1039494" cy="193675"/>
          </a:xfrm>
          <a:prstGeom prst="rect">
            <a:avLst/>
          </a:prstGeom>
        </p:spPr>
        <p:txBody>
          <a:bodyPr vert="horz" wrap="square" lIns="0" tIns="13335" rIns="0" bIns="0" rtlCol="0">
            <a:spAutoFit/>
          </a:bodyPr>
          <a:lstStyle/>
          <a:p>
            <a:pPr algn="ctr">
              <a:lnSpc>
                <a:spcPct val="100000"/>
              </a:lnSpc>
              <a:spcBef>
                <a:spcPts val="105"/>
              </a:spcBef>
            </a:pPr>
            <a:r>
              <a:rPr sz="1100" spc="10" dirty="0">
                <a:latin typeface="Segoe UI"/>
                <a:cs typeface="Segoe UI"/>
              </a:rPr>
              <a:t>0.87</a:t>
            </a:r>
            <a:endParaRPr sz="1100">
              <a:latin typeface="Segoe UI"/>
              <a:cs typeface="Segoe UI"/>
            </a:endParaRPr>
          </a:p>
        </p:txBody>
      </p:sp>
      <p:sp>
        <p:nvSpPr>
          <p:cNvPr id="64" name="object 64"/>
          <p:cNvSpPr txBox="1"/>
          <p:nvPr/>
        </p:nvSpPr>
        <p:spPr>
          <a:xfrm>
            <a:off x="4162044" y="4801615"/>
            <a:ext cx="969644" cy="193675"/>
          </a:xfrm>
          <a:prstGeom prst="rect">
            <a:avLst/>
          </a:prstGeom>
        </p:spPr>
        <p:txBody>
          <a:bodyPr vert="horz" wrap="square" lIns="0" tIns="13335" rIns="0" bIns="0" rtlCol="0">
            <a:spAutoFit/>
          </a:bodyPr>
          <a:lstStyle/>
          <a:p>
            <a:pPr algn="ctr">
              <a:lnSpc>
                <a:spcPct val="100000"/>
              </a:lnSpc>
              <a:spcBef>
                <a:spcPts val="105"/>
              </a:spcBef>
            </a:pPr>
            <a:r>
              <a:rPr sz="1100" spc="10" dirty="0">
                <a:latin typeface="Segoe UI"/>
                <a:cs typeface="Segoe UI"/>
              </a:rPr>
              <a:t>1.74</a:t>
            </a:r>
            <a:endParaRPr sz="1100">
              <a:latin typeface="Segoe UI"/>
              <a:cs typeface="Segoe UI"/>
            </a:endParaRPr>
          </a:p>
        </p:txBody>
      </p:sp>
      <p:sp>
        <p:nvSpPr>
          <p:cNvPr id="65" name="object 65"/>
          <p:cNvSpPr txBox="1"/>
          <p:nvPr/>
        </p:nvSpPr>
        <p:spPr>
          <a:xfrm>
            <a:off x="5137416" y="4801615"/>
            <a:ext cx="638175" cy="193675"/>
          </a:xfrm>
          <a:prstGeom prst="rect">
            <a:avLst/>
          </a:prstGeom>
        </p:spPr>
        <p:txBody>
          <a:bodyPr vert="horz" wrap="square" lIns="0" tIns="13335" rIns="0" bIns="0" rtlCol="0">
            <a:spAutoFit/>
          </a:bodyPr>
          <a:lstStyle/>
          <a:p>
            <a:pPr marL="333375">
              <a:lnSpc>
                <a:spcPct val="100000"/>
              </a:lnSpc>
              <a:spcBef>
                <a:spcPts val="105"/>
              </a:spcBef>
            </a:pPr>
            <a:r>
              <a:rPr sz="1100" spc="10" dirty="0">
                <a:latin typeface="Segoe UI"/>
                <a:cs typeface="Segoe UI"/>
              </a:rPr>
              <a:t>1.74</a:t>
            </a:r>
            <a:endParaRPr sz="1100">
              <a:latin typeface="Segoe UI"/>
              <a:cs typeface="Segoe UI"/>
            </a:endParaRPr>
          </a:p>
        </p:txBody>
      </p:sp>
      <p:sp>
        <p:nvSpPr>
          <p:cNvPr id="66" name="object 66"/>
          <p:cNvSpPr/>
          <p:nvPr/>
        </p:nvSpPr>
        <p:spPr>
          <a:xfrm>
            <a:off x="1257300" y="4777733"/>
            <a:ext cx="459105" cy="0"/>
          </a:xfrm>
          <a:custGeom>
            <a:avLst/>
            <a:gdLst/>
            <a:ahLst/>
            <a:cxnLst/>
            <a:rect l="l" t="t" r="r" b="b"/>
            <a:pathLst>
              <a:path w="459105">
                <a:moveTo>
                  <a:pt x="0" y="0"/>
                </a:moveTo>
                <a:lnTo>
                  <a:pt x="458724" y="0"/>
                </a:lnTo>
              </a:path>
            </a:pathLst>
          </a:custGeom>
          <a:ln w="6108">
            <a:solidFill>
              <a:srgbClr val="000000"/>
            </a:solidFill>
          </a:ln>
        </p:spPr>
        <p:txBody>
          <a:bodyPr wrap="square" lIns="0" tIns="0" rIns="0" bIns="0" rtlCol="0"/>
          <a:lstStyle/>
          <a:p>
            <a:endParaRPr/>
          </a:p>
        </p:txBody>
      </p:sp>
      <p:sp>
        <p:nvSpPr>
          <p:cNvPr id="67" name="object 67"/>
          <p:cNvSpPr/>
          <p:nvPr/>
        </p:nvSpPr>
        <p:spPr>
          <a:xfrm>
            <a:off x="1722120" y="4777733"/>
            <a:ext cx="1388745" cy="0"/>
          </a:xfrm>
          <a:custGeom>
            <a:avLst/>
            <a:gdLst/>
            <a:ahLst/>
            <a:cxnLst/>
            <a:rect l="l" t="t" r="r" b="b"/>
            <a:pathLst>
              <a:path w="1388745">
                <a:moveTo>
                  <a:pt x="0" y="0"/>
                </a:moveTo>
                <a:lnTo>
                  <a:pt x="1388351" y="0"/>
                </a:lnTo>
              </a:path>
            </a:pathLst>
          </a:custGeom>
          <a:ln w="6108">
            <a:solidFill>
              <a:srgbClr val="000000"/>
            </a:solidFill>
          </a:ln>
        </p:spPr>
        <p:txBody>
          <a:bodyPr wrap="square" lIns="0" tIns="0" rIns="0" bIns="0" rtlCol="0"/>
          <a:lstStyle/>
          <a:p>
            <a:endParaRPr/>
          </a:p>
        </p:txBody>
      </p:sp>
      <p:sp>
        <p:nvSpPr>
          <p:cNvPr id="68" name="object 68"/>
          <p:cNvSpPr/>
          <p:nvPr/>
        </p:nvSpPr>
        <p:spPr>
          <a:xfrm>
            <a:off x="3116579" y="4777733"/>
            <a:ext cx="1039494" cy="0"/>
          </a:xfrm>
          <a:custGeom>
            <a:avLst/>
            <a:gdLst/>
            <a:ahLst/>
            <a:cxnLst/>
            <a:rect l="l" t="t" r="r" b="b"/>
            <a:pathLst>
              <a:path w="1039495">
                <a:moveTo>
                  <a:pt x="0" y="0"/>
                </a:moveTo>
                <a:lnTo>
                  <a:pt x="1039368" y="0"/>
                </a:lnTo>
              </a:path>
            </a:pathLst>
          </a:custGeom>
          <a:ln w="6108">
            <a:solidFill>
              <a:srgbClr val="000000"/>
            </a:solidFill>
          </a:ln>
        </p:spPr>
        <p:txBody>
          <a:bodyPr wrap="square" lIns="0" tIns="0" rIns="0" bIns="0" rtlCol="0"/>
          <a:lstStyle/>
          <a:p>
            <a:endParaRPr/>
          </a:p>
        </p:txBody>
      </p:sp>
      <p:sp>
        <p:nvSpPr>
          <p:cNvPr id="69" name="object 69"/>
          <p:cNvSpPr/>
          <p:nvPr/>
        </p:nvSpPr>
        <p:spPr>
          <a:xfrm>
            <a:off x="4162044" y="4777733"/>
            <a:ext cx="969644" cy="0"/>
          </a:xfrm>
          <a:custGeom>
            <a:avLst/>
            <a:gdLst/>
            <a:ahLst/>
            <a:cxnLst/>
            <a:rect l="l" t="t" r="r" b="b"/>
            <a:pathLst>
              <a:path w="969645">
                <a:moveTo>
                  <a:pt x="0" y="0"/>
                </a:moveTo>
                <a:lnTo>
                  <a:pt x="969263" y="0"/>
                </a:lnTo>
              </a:path>
            </a:pathLst>
          </a:custGeom>
          <a:ln w="6108">
            <a:solidFill>
              <a:srgbClr val="000000"/>
            </a:solidFill>
          </a:ln>
        </p:spPr>
        <p:txBody>
          <a:bodyPr wrap="square" lIns="0" tIns="0" rIns="0" bIns="0" rtlCol="0"/>
          <a:lstStyle/>
          <a:p>
            <a:endParaRPr/>
          </a:p>
        </p:txBody>
      </p:sp>
      <p:sp>
        <p:nvSpPr>
          <p:cNvPr id="70" name="object 70"/>
          <p:cNvSpPr/>
          <p:nvPr/>
        </p:nvSpPr>
        <p:spPr>
          <a:xfrm>
            <a:off x="5137403" y="4777733"/>
            <a:ext cx="935990" cy="0"/>
          </a:xfrm>
          <a:custGeom>
            <a:avLst/>
            <a:gdLst/>
            <a:ahLst/>
            <a:cxnLst/>
            <a:rect l="l" t="t" r="r" b="b"/>
            <a:pathLst>
              <a:path w="935989">
                <a:moveTo>
                  <a:pt x="0" y="0"/>
                </a:moveTo>
                <a:lnTo>
                  <a:pt x="935723" y="0"/>
                </a:lnTo>
              </a:path>
            </a:pathLst>
          </a:custGeom>
          <a:ln w="6108">
            <a:solidFill>
              <a:srgbClr val="000000"/>
            </a:solidFill>
          </a:ln>
        </p:spPr>
        <p:txBody>
          <a:bodyPr wrap="square" lIns="0" tIns="0" rIns="0" bIns="0" rtlCol="0"/>
          <a:lstStyle/>
          <a:p>
            <a:endParaRPr/>
          </a:p>
        </p:txBody>
      </p:sp>
      <p:sp>
        <p:nvSpPr>
          <p:cNvPr id="71" name="object 71"/>
          <p:cNvSpPr txBox="1"/>
          <p:nvPr/>
        </p:nvSpPr>
        <p:spPr>
          <a:xfrm>
            <a:off x="1257300" y="5045455"/>
            <a:ext cx="459105" cy="193675"/>
          </a:xfrm>
          <a:prstGeom prst="rect">
            <a:avLst/>
          </a:prstGeom>
        </p:spPr>
        <p:txBody>
          <a:bodyPr vert="horz" wrap="square" lIns="0" tIns="13335" rIns="0" bIns="0" rtlCol="0">
            <a:spAutoFit/>
          </a:bodyPr>
          <a:lstStyle/>
          <a:p>
            <a:pPr algn="ctr">
              <a:lnSpc>
                <a:spcPct val="100000"/>
              </a:lnSpc>
              <a:spcBef>
                <a:spcPts val="105"/>
              </a:spcBef>
            </a:pPr>
            <a:r>
              <a:rPr sz="1100" dirty="0">
                <a:latin typeface="Segoe UI"/>
                <a:cs typeface="Segoe UI"/>
              </a:rPr>
              <a:t>2</a:t>
            </a:r>
            <a:endParaRPr sz="1100">
              <a:latin typeface="Segoe UI"/>
              <a:cs typeface="Segoe UI"/>
            </a:endParaRPr>
          </a:p>
        </p:txBody>
      </p:sp>
      <p:sp>
        <p:nvSpPr>
          <p:cNvPr id="72" name="object 72"/>
          <p:cNvSpPr txBox="1"/>
          <p:nvPr/>
        </p:nvSpPr>
        <p:spPr>
          <a:xfrm>
            <a:off x="1722132" y="5045455"/>
            <a:ext cx="1157605" cy="193675"/>
          </a:xfrm>
          <a:prstGeom prst="rect">
            <a:avLst/>
          </a:prstGeom>
        </p:spPr>
        <p:txBody>
          <a:bodyPr vert="horz" wrap="square" lIns="0" tIns="13335" rIns="0" bIns="0" rtlCol="0">
            <a:spAutoFit/>
          </a:bodyPr>
          <a:lstStyle/>
          <a:p>
            <a:pPr marL="560705">
              <a:lnSpc>
                <a:spcPct val="100000"/>
              </a:lnSpc>
              <a:spcBef>
                <a:spcPts val="105"/>
              </a:spcBef>
            </a:pPr>
            <a:r>
              <a:rPr sz="1100" spc="10" dirty="0">
                <a:latin typeface="Segoe UI"/>
                <a:cs typeface="Segoe UI"/>
              </a:rPr>
              <a:t>1.14</a:t>
            </a:r>
            <a:endParaRPr sz="1100">
              <a:latin typeface="Segoe UI"/>
              <a:cs typeface="Segoe UI"/>
            </a:endParaRPr>
          </a:p>
        </p:txBody>
      </p:sp>
      <p:sp>
        <p:nvSpPr>
          <p:cNvPr id="73" name="object 73"/>
          <p:cNvSpPr txBox="1"/>
          <p:nvPr/>
        </p:nvSpPr>
        <p:spPr>
          <a:xfrm>
            <a:off x="3116592" y="5045455"/>
            <a:ext cx="1039494" cy="193675"/>
          </a:xfrm>
          <a:prstGeom prst="rect">
            <a:avLst/>
          </a:prstGeom>
        </p:spPr>
        <p:txBody>
          <a:bodyPr vert="horz" wrap="square" lIns="0" tIns="13335" rIns="0" bIns="0" rtlCol="0">
            <a:spAutoFit/>
          </a:bodyPr>
          <a:lstStyle/>
          <a:p>
            <a:pPr algn="ctr">
              <a:lnSpc>
                <a:spcPct val="100000"/>
              </a:lnSpc>
              <a:spcBef>
                <a:spcPts val="105"/>
              </a:spcBef>
            </a:pPr>
            <a:r>
              <a:rPr sz="1100" spc="10" dirty="0">
                <a:latin typeface="Segoe UI"/>
                <a:cs typeface="Segoe UI"/>
              </a:rPr>
              <a:t>2.01</a:t>
            </a:r>
            <a:endParaRPr sz="1100">
              <a:latin typeface="Segoe UI"/>
              <a:cs typeface="Segoe UI"/>
            </a:endParaRPr>
          </a:p>
        </p:txBody>
      </p:sp>
      <p:sp>
        <p:nvSpPr>
          <p:cNvPr id="74" name="object 74"/>
          <p:cNvSpPr txBox="1"/>
          <p:nvPr/>
        </p:nvSpPr>
        <p:spPr>
          <a:xfrm>
            <a:off x="4162044" y="5045455"/>
            <a:ext cx="969644" cy="193675"/>
          </a:xfrm>
          <a:prstGeom prst="rect">
            <a:avLst/>
          </a:prstGeom>
        </p:spPr>
        <p:txBody>
          <a:bodyPr vert="horz" wrap="square" lIns="0" tIns="13335" rIns="0" bIns="0" rtlCol="0">
            <a:spAutoFit/>
          </a:bodyPr>
          <a:lstStyle/>
          <a:p>
            <a:pPr algn="ctr">
              <a:lnSpc>
                <a:spcPct val="100000"/>
              </a:lnSpc>
              <a:spcBef>
                <a:spcPts val="105"/>
              </a:spcBef>
            </a:pPr>
            <a:r>
              <a:rPr sz="1100" spc="10" dirty="0">
                <a:latin typeface="Segoe UI"/>
                <a:cs typeface="Segoe UI"/>
              </a:rPr>
              <a:t>1.60</a:t>
            </a:r>
            <a:endParaRPr sz="1100">
              <a:latin typeface="Segoe UI"/>
              <a:cs typeface="Segoe UI"/>
            </a:endParaRPr>
          </a:p>
        </p:txBody>
      </p:sp>
      <p:sp>
        <p:nvSpPr>
          <p:cNvPr id="75" name="object 75"/>
          <p:cNvSpPr txBox="1"/>
          <p:nvPr/>
        </p:nvSpPr>
        <p:spPr>
          <a:xfrm>
            <a:off x="5137416" y="5045455"/>
            <a:ext cx="638175" cy="193675"/>
          </a:xfrm>
          <a:prstGeom prst="rect">
            <a:avLst/>
          </a:prstGeom>
        </p:spPr>
        <p:txBody>
          <a:bodyPr vert="horz" wrap="square" lIns="0" tIns="13335" rIns="0" bIns="0" rtlCol="0">
            <a:spAutoFit/>
          </a:bodyPr>
          <a:lstStyle/>
          <a:p>
            <a:pPr marL="333375">
              <a:lnSpc>
                <a:spcPct val="100000"/>
              </a:lnSpc>
              <a:spcBef>
                <a:spcPts val="105"/>
              </a:spcBef>
            </a:pPr>
            <a:r>
              <a:rPr sz="1100" spc="10" dirty="0">
                <a:latin typeface="Segoe UI"/>
                <a:cs typeface="Segoe UI"/>
              </a:rPr>
              <a:t>3.34</a:t>
            </a:r>
            <a:endParaRPr sz="1100">
              <a:latin typeface="Segoe UI"/>
              <a:cs typeface="Segoe UI"/>
            </a:endParaRPr>
          </a:p>
        </p:txBody>
      </p:sp>
      <p:sp>
        <p:nvSpPr>
          <p:cNvPr id="76" name="object 76"/>
          <p:cNvSpPr/>
          <p:nvPr/>
        </p:nvSpPr>
        <p:spPr>
          <a:xfrm>
            <a:off x="1257300" y="5020055"/>
            <a:ext cx="459105" cy="0"/>
          </a:xfrm>
          <a:custGeom>
            <a:avLst/>
            <a:gdLst/>
            <a:ahLst/>
            <a:cxnLst/>
            <a:rect l="l" t="t" r="r" b="b"/>
            <a:pathLst>
              <a:path w="459105">
                <a:moveTo>
                  <a:pt x="0" y="0"/>
                </a:moveTo>
                <a:lnTo>
                  <a:pt x="458723" y="0"/>
                </a:lnTo>
              </a:path>
            </a:pathLst>
          </a:custGeom>
          <a:ln w="6096">
            <a:solidFill>
              <a:srgbClr val="818181"/>
            </a:solidFill>
            <a:prstDash val="dot"/>
          </a:ln>
        </p:spPr>
        <p:txBody>
          <a:bodyPr wrap="square" lIns="0" tIns="0" rIns="0" bIns="0" rtlCol="0"/>
          <a:lstStyle/>
          <a:p>
            <a:endParaRPr/>
          </a:p>
        </p:txBody>
      </p:sp>
      <p:sp>
        <p:nvSpPr>
          <p:cNvPr id="77" name="object 77"/>
          <p:cNvSpPr/>
          <p:nvPr/>
        </p:nvSpPr>
        <p:spPr>
          <a:xfrm>
            <a:off x="1722120" y="5020055"/>
            <a:ext cx="1388745" cy="0"/>
          </a:xfrm>
          <a:custGeom>
            <a:avLst/>
            <a:gdLst/>
            <a:ahLst/>
            <a:cxnLst/>
            <a:rect l="l" t="t" r="r" b="b"/>
            <a:pathLst>
              <a:path w="1388745">
                <a:moveTo>
                  <a:pt x="0" y="0"/>
                </a:moveTo>
                <a:lnTo>
                  <a:pt x="1388364" y="0"/>
                </a:lnTo>
              </a:path>
            </a:pathLst>
          </a:custGeom>
          <a:ln w="6096">
            <a:solidFill>
              <a:srgbClr val="818181"/>
            </a:solidFill>
            <a:prstDash val="dot"/>
          </a:ln>
        </p:spPr>
        <p:txBody>
          <a:bodyPr wrap="square" lIns="0" tIns="0" rIns="0" bIns="0" rtlCol="0"/>
          <a:lstStyle/>
          <a:p>
            <a:endParaRPr/>
          </a:p>
        </p:txBody>
      </p:sp>
      <p:sp>
        <p:nvSpPr>
          <p:cNvPr id="78" name="object 78"/>
          <p:cNvSpPr/>
          <p:nvPr/>
        </p:nvSpPr>
        <p:spPr>
          <a:xfrm>
            <a:off x="3116579" y="5020055"/>
            <a:ext cx="1039494" cy="0"/>
          </a:xfrm>
          <a:custGeom>
            <a:avLst/>
            <a:gdLst/>
            <a:ahLst/>
            <a:cxnLst/>
            <a:rect l="l" t="t" r="r" b="b"/>
            <a:pathLst>
              <a:path w="1039495">
                <a:moveTo>
                  <a:pt x="0" y="0"/>
                </a:moveTo>
                <a:lnTo>
                  <a:pt x="1039368" y="0"/>
                </a:lnTo>
              </a:path>
            </a:pathLst>
          </a:custGeom>
          <a:ln w="6096">
            <a:solidFill>
              <a:srgbClr val="818181"/>
            </a:solidFill>
            <a:prstDash val="dot"/>
          </a:ln>
        </p:spPr>
        <p:txBody>
          <a:bodyPr wrap="square" lIns="0" tIns="0" rIns="0" bIns="0" rtlCol="0"/>
          <a:lstStyle/>
          <a:p>
            <a:endParaRPr/>
          </a:p>
        </p:txBody>
      </p:sp>
      <p:sp>
        <p:nvSpPr>
          <p:cNvPr id="79" name="object 79"/>
          <p:cNvSpPr/>
          <p:nvPr/>
        </p:nvSpPr>
        <p:spPr>
          <a:xfrm>
            <a:off x="4162044" y="5020055"/>
            <a:ext cx="969644" cy="0"/>
          </a:xfrm>
          <a:custGeom>
            <a:avLst/>
            <a:gdLst/>
            <a:ahLst/>
            <a:cxnLst/>
            <a:rect l="l" t="t" r="r" b="b"/>
            <a:pathLst>
              <a:path w="969645">
                <a:moveTo>
                  <a:pt x="0" y="0"/>
                </a:moveTo>
                <a:lnTo>
                  <a:pt x="969263" y="0"/>
                </a:lnTo>
              </a:path>
            </a:pathLst>
          </a:custGeom>
          <a:ln w="6096">
            <a:solidFill>
              <a:srgbClr val="818181"/>
            </a:solidFill>
            <a:prstDash val="dot"/>
          </a:ln>
        </p:spPr>
        <p:txBody>
          <a:bodyPr wrap="square" lIns="0" tIns="0" rIns="0" bIns="0" rtlCol="0"/>
          <a:lstStyle/>
          <a:p>
            <a:endParaRPr/>
          </a:p>
        </p:txBody>
      </p:sp>
      <p:sp>
        <p:nvSpPr>
          <p:cNvPr id="80" name="object 80"/>
          <p:cNvSpPr/>
          <p:nvPr/>
        </p:nvSpPr>
        <p:spPr>
          <a:xfrm>
            <a:off x="5137403" y="5020055"/>
            <a:ext cx="935990" cy="0"/>
          </a:xfrm>
          <a:custGeom>
            <a:avLst/>
            <a:gdLst/>
            <a:ahLst/>
            <a:cxnLst/>
            <a:rect l="l" t="t" r="r" b="b"/>
            <a:pathLst>
              <a:path w="935989">
                <a:moveTo>
                  <a:pt x="0" y="0"/>
                </a:moveTo>
                <a:lnTo>
                  <a:pt x="935736" y="0"/>
                </a:lnTo>
              </a:path>
            </a:pathLst>
          </a:custGeom>
          <a:ln w="6096">
            <a:solidFill>
              <a:srgbClr val="818181"/>
            </a:solidFill>
            <a:prstDash val="dot"/>
          </a:ln>
        </p:spPr>
        <p:txBody>
          <a:bodyPr wrap="square" lIns="0" tIns="0" rIns="0" bIns="0" rtlCol="0"/>
          <a:lstStyle/>
          <a:p>
            <a:endParaRPr/>
          </a:p>
        </p:txBody>
      </p:sp>
      <p:sp>
        <p:nvSpPr>
          <p:cNvPr id="81" name="object 81"/>
          <p:cNvSpPr txBox="1"/>
          <p:nvPr/>
        </p:nvSpPr>
        <p:spPr>
          <a:xfrm>
            <a:off x="1257300" y="5266944"/>
            <a:ext cx="459105" cy="236220"/>
          </a:xfrm>
          <a:prstGeom prst="rect">
            <a:avLst/>
          </a:prstGeom>
          <a:solidFill>
            <a:srgbClr val="B3C77E"/>
          </a:solidFill>
        </p:spPr>
        <p:txBody>
          <a:bodyPr vert="horz" wrap="square" lIns="0" tIns="33655" rIns="0" bIns="0" rtlCol="0">
            <a:spAutoFit/>
          </a:bodyPr>
          <a:lstStyle/>
          <a:p>
            <a:pPr algn="ctr">
              <a:lnSpc>
                <a:spcPct val="100000"/>
              </a:lnSpc>
              <a:spcBef>
                <a:spcPts val="265"/>
              </a:spcBef>
            </a:pPr>
            <a:r>
              <a:rPr sz="1100" dirty="0">
                <a:latin typeface="Segoe UI"/>
                <a:cs typeface="Segoe UI"/>
              </a:rPr>
              <a:t>3</a:t>
            </a:r>
            <a:endParaRPr sz="1100">
              <a:latin typeface="Segoe UI"/>
              <a:cs typeface="Segoe UI"/>
            </a:endParaRPr>
          </a:p>
        </p:txBody>
      </p:sp>
      <p:sp>
        <p:nvSpPr>
          <p:cNvPr id="82" name="object 82"/>
          <p:cNvSpPr txBox="1"/>
          <p:nvPr/>
        </p:nvSpPr>
        <p:spPr>
          <a:xfrm>
            <a:off x="1722132" y="5287771"/>
            <a:ext cx="1157605" cy="193675"/>
          </a:xfrm>
          <a:prstGeom prst="rect">
            <a:avLst/>
          </a:prstGeom>
        </p:spPr>
        <p:txBody>
          <a:bodyPr vert="horz" wrap="square" lIns="0" tIns="13335" rIns="0" bIns="0" rtlCol="0">
            <a:spAutoFit/>
          </a:bodyPr>
          <a:lstStyle/>
          <a:p>
            <a:pPr marL="560705">
              <a:lnSpc>
                <a:spcPct val="100000"/>
              </a:lnSpc>
              <a:spcBef>
                <a:spcPts val="105"/>
              </a:spcBef>
            </a:pPr>
            <a:r>
              <a:rPr sz="1100" spc="10" dirty="0">
                <a:latin typeface="Segoe UI"/>
                <a:cs typeface="Segoe UI"/>
              </a:rPr>
              <a:t>1.19</a:t>
            </a:r>
            <a:endParaRPr sz="1100">
              <a:latin typeface="Segoe UI"/>
              <a:cs typeface="Segoe UI"/>
            </a:endParaRPr>
          </a:p>
        </p:txBody>
      </p:sp>
      <p:sp>
        <p:nvSpPr>
          <p:cNvPr id="83" name="object 83"/>
          <p:cNvSpPr txBox="1"/>
          <p:nvPr/>
        </p:nvSpPr>
        <p:spPr>
          <a:xfrm>
            <a:off x="3116592" y="5266944"/>
            <a:ext cx="1039494" cy="236220"/>
          </a:xfrm>
          <a:prstGeom prst="rect">
            <a:avLst/>
          </a:prstGeom>
          <a:solidFill>
            <a:srgbClr val="C3D69B"/>
          </a:solidFill>
        </p:spPr>
        <p:txBody>
          <a:bodyPr vert="horz" wrap="square" lIns="0" tIns="33655" rIns="0" bIns="0" rtlCol="0">
            <a:spAutoFit/>
          </a:bodyPr>
          <a:lstStyle/>
          <a:p>
            <a:pPr algn="ctr">
              <a:lnSpc>
                <a:spcPct val="100000"/>
              </a:lnSpc>
              <a:spcBef>
                <a:spcPts val="265"/>
              </a:spcBef>
            </a:pPr>
            <a:r>
              <a:rPr sz="1100" spc="10" dirty="0">
                <a:latin typeface="Segoe UI"/>
                <a:cs typeface="Segoe UI"/>
              </a:rPr>
              <a:t>3.20</a:t>
            </a:r>
            <a:endParaRPr sz="1100">
              <a:latin typeface="Segoe UI"/>
              <a:cs typeface="Segoe UI"/>
            </a:endParaRPr>
          </a:p>
        </p:txBody>
      </p:sp>
      <p:sp>
        <p:nvSpPr>
          <p:cNvPr id="84" name="object 84"/>
          <p:cNvSpPr txBox="1"/>
          <p:nvPr/>
        </p:nvSpPr>
        <p:spPr>
          <a:xfrm>
            <a:off x="4162044" y="5266944"/>
            <a:ext cx="969644" cy="236220"/>
          </a:xfrm>
          <a:prstGeom prst="rect">
            <a:avLst/>
          </a:prstGeom>
          <a:solidFill>
            <a:srgbClr val="C3D69B"/>
          </a:solidFill>
        </p:spPr>
        <p:txBody>
          <a:bodyPr vert="horz" wrap="square" lIns="0" tIns="33655" rIns="0" bIns="0" rtlCol="0">
            <a:spAutoFit/>
          </a:bodyPr>
          <a:lstStyle/>
          <a:p>
            <a:pPr algn="ctr">
              <a:lnSpc>
                <a:spcPct val="100000"/>
              </a:lnSpc>
              <a:spcBef>
                <a:spcPts val="265"/>
              </a:spcBef>
            </a:pPr>
            <a:r>
              <a:rPr sz="1100" spc="10" dirty="0">
                <a:latin typeface="Segoe UI"/>
                <a:cs typeface="Segoe UI"/>
              </a:rPr>
              <a:t>1.19</a:t>
            </a:r>
            <a:endParaRPr sz="1100">
              <a:latin typeface="Segoe UI"/>
              <a:cs typeface="Segoe UI"/>
            </a:endParaRPr>
          </a:p>
        </p:txBody>
      </p:sp>
      <p:sp>
        <p:nvSpPr>
          <p:cNvPr id="85" name="object 85"/>
          <p:cNvSpPr txBox="1"/>
          <p:nvPr/>
        </p:nvSpPr>
        <p:spPr>
          <a:xfrm>
            <a:off x="5137416" y="5266944"/>
            <a:ext cx="638175" cy="236220"/>
          </a:xfrm>
          <a:prstGeom prst="rect">
            <a:avLst/>
          </a:prstGeom>
          <a:solidFill>
            <a:srgbClr val="C3D69B"/>
          </a:solidFill>
        </p:spPr>
        <p:txBody>
          <a:bodyPr vert="horz" wrap="square" lIns="0" tIns="33655" rIns="0" bIns="0" rtlCol="0">
            <a:spAutoFit/>
          </a:bodyPr>
          <a:lstStyle/>
          <a:p>
            <a:pPr marL="333375">
              <a:lnSpc>
                <a:spcPct val="100000"/>
              </a:lnSpc>
              <a:spcBef>
                <a:spcPts val="265"/>
              </a:spcBef>
            </a:pPr>
            <a:r>
              <a:rPr sz="1100" spc="10" dirty="0">
                <a:latin typeface="Segoe UI"/>
                <a:cs typeface="Segoe UI"/>
              </a:rPr>
              <a:t>4.53</a:t>
            </a:r>
            <a:endParaRPr sz="1100">
              <a:latin typeface="Segoe UI"/>
              <a:cs typeface="Segoe UI"/>
            </a:endParaRPr>
          </a:p>
        </p:txBody>
      </p:sp>
      <p:sp>
        <p:nvSpPr>
          <p:cNvPr id="86" name="object 86"/>
          <p:cNvSpPr/>
          <p:nvPr/>
        </p:nvSpPr>
        <p:spPr>
          <a:xfrm>
            <a:off x="1257300" y="5263896"/>
            <a:ext cx="459105" cy="0"/>
          </a:xfrm>
          <a:custGeom>
            <a:avLst/>
            <a:gdLst/>
            <a:ahLst/>
            <a:cxnLst/>
            <a:rect l="l" t="t" r="r" b="b"/>
            <a:pathLst>
              <a:path w="459105">
                <a:moveTo>
                  <a:pt x="0" y="0"/>
                </a:moveTo>
                <a:lnTo>
                  <a:pt x="458723" y="0"/>
                </a:lnTo>
              </a:path>
            </a:pathLst>
          </a:custGeom>
          <a:ln w="6096">
            <a:solidFill>
              <a:srgbClr val="818181"/>
            </a:solidFill>
            <a:prstDash val="dot"/>
          </a:ln>
        </p:spPr>
        <p:txBody>
          <a:bodyPr wrap="square" lIns="0" tIns="0" rIns="0" bIns="0" rtlCol="0"/>
          <a:lstStyle/>
          <a:p>
            <a:endParaRPr/>
          </a:p>
        </p:txBody>
      </p:sp>
      <p:sp>
        <p:nvSpPr>
          <p:cNvPr id="87" name="object 87"/>
          <p:cNvSpPr/>
          <p:nvPr/>
        </p:nvSpPr>
        <p:spPr>
          <a:xfrm>
            <a:off x="1722120" y="5263896"/>
            <a:ext cx="1388745" cy="0"/>
          </a:xfrm>
          <a:custGeom>
            <a:avLst/>
            <a:gdLst/>
            <a:ahLst/>
            <a:cxnLst/>
            <a:rect l="l" t="t" r="r" b="b"/>
            <a:pathLst>
              <a:path w="1388745">
                <a:moveTo>
                  <a:pt x="0" y="0"/>
                </a:moveTo>
                <a:lnTo>
                  <a:pt x="1388364" y="0"/>
                </a:lnTo>
              </a:path>
            </a:pathLst>
          </a:custGeom>
          <a:ln w="6096">
            <a:solidFill>
              <a:srgbClr val="818181"/>
            </a:solidFill>
            <a:prstDash val="dot"/>
          </a:ln>
        </p:spPr>
        <p:txBody>
          <a:bodyPr wrap="square" lIns="0" tIns="0" rIns="0" bIns="0" rtlCol="0"/>
          <a:lstStyle/>
          <a:p>
            <a:endParaRPr/>
          </a:p>
        </p:txBody>
      </p:sp>
      <p:sp>
        <p:nvSpPr>
          <p:cNvPr id="88" name="object 88"/>
          <p:cNvSpPr/>
          <p:nvPr/>
        </p:nvSpPr>
        <p:spPr>
          <a:xfrm>
            <a:off x="3116579" y="5263896"/>
            <a:ext cx="1039494" cy="0"/>
          </a:xfrm>
          <a:custGeom>
            <a:avLst/>
            <a:gdLst/>
            <a:ahLst/>
            <a:cxnLst/>
            <a:rect l="l" t="t" r="r" b="b"/>
            <a:pathLst>
              <a:path w="1039495">
                <a:moveTo>
                  <a:pt x="0" y="0"/>
                </a:moveTo>
                <a:lnTo>
                  <a:pt x="1039368" y="0"/>
                </a:lnTo>
              </a:path>
            </a:pathLst>
          </a:custGeom>
          <a:ln w="6096">
            <a:solidFill>
              <a:srgbClr val="818181"/>
            </a:solidFill>
            <a:prstDash val="dot"/>
          </a:ln>
        </p:spPr>
        <p:txBody>
          <a:bodyPr wrap="square" lIns="0" tIns="0" rIns="0" bIns="0" rtlCol="0"/>
          <a:lstStyle/>
          <a:p>
            <a:endParaRPr/>
          </a:p>
        </p:txBody>
      </p:sp>
      <p:sp>
        <p:nvSpPr>
          <p:cNvPr id="89" name="object 89"/>
          <p:cNvSpPr/>
          <p:nvPr/>
        </p:nvSpPr>
        <p:spPr>
          <a:xfrm>
            <a:off x="4162044" y="5263896"/>
            <a:ext cx="969644" cy="0"/>
          </a:xfrm>
          <a:custGeom>
            <a:avLst/>
            <a:gdLst/>
            <a:ahLst/>
            <a:cxnLst/>
            <a:rect l="l" t="t" r="r" b="b"/>
            <a:pathLst>
              <a:path w="969645">
                <a:moveTo>
                  <a:pt x="0" y="0"/>
                </a:moveTo>
                <a:lnTo>
                  <a:pt x="969263" y="0"/>
                </a:lnTo>
              </a:path>
            </a:pathLst>
          </a:custGeom>
          <a:ln w="6096">
            <a:solidFill>
              <a:srgbClr val="818181"/>
            </a:solidFill>
            <a:prstDash val="dot"/>
          </a:ln>
        </p:spPr>
        <p:txBody>
          <a:bodyPr wrap="square" lIns="0" tIns="0" rIns="0" bIns="0" rtlCol="0"/>
          <a:lstStyle/>
          <a:p>
            <a:endParaRPr/>
          </a:p>
        </p:txBody>
      </p:sp>
      <p:sp>
        <p:nvSpPr>
          <p:cNvPr id="90" name="object 90"/>
          <p:cNvSpPr/>
          <p:nvPr/>
        </p:nvSpPr>
        <p:spPr>
          <a:xfrm>
            <a:off x="5137403" y="5263896"/>
            <a:ext cx="935990" cy="0"/>
          </a:xfrm>
          <a:custGeom>
            <a:avLst/>
            <a:gdLst/>
            <a:ahLst/>
            <a:cxnLst/>
            <a:rect l="l" t="t" r="r" b="b"/>
            <a:pathLst>
              <a:path w="935989">
                <a:moveTo>
                  <a:pt x="0" y="0"/>
                </a:moveTo>
                <a:lnTo>
                  <a:pt x="935736" y="0"/>
                </a:lnTo>
              </a:path>
            </a:pathLst>
          </a:custGeom>
          <a:ln w="6096">
            <a:solidFill>
              <a:srgbClr val="818181"/>
            </a:solidFill>
            <a:prstDash val="dot"/>
          </a:ln>
        </p:spPr>
        <p:txBody>
          <a:bodyPr wrap="square" lIns="0" tIns="0" rIns="0" bIns="0" rtlCol="0"/>
          <a:lstStyle/>
          <a:p>
            <a:endParaRPr/>
          </a:p>
        </p:txBody>
      </p:sp>
      <p:sp>
        <p:nvSpPr>
          <p:cNvPr id="91" name="object 91"/>
          <p:cNvSpPr txBox="1"/>
          <p:nvPr/>
        </p:nvSpPr>
        <p:spPr>
          <a:xfrm>
            <a:off x="1257300" y="5509259"/>
            <a:ext cx="459105" cy="238125"/>
          </a:xfrm>
          <a:prstGeom prst="rect">
            <a:avLst/>
          </a:prstGeom>
          <a:solidFill>
            <a:srgbClr val="B3C77E"/>
          </a:solidFill>
        </p:spPr>
        <p:txBody>
          <a:bodyPr vert="horz" wrap="square" lIns="0" tIns="33655" rIns="0" bIns="0" rtlCol="0">
            <a:spAutoFit/>
          </a:bodyPr>
          <a:lstStyle/>
          <a:p>
            <a:pPr algn="ctr">
              <a:lnSpc>
                <a:spcPct val="100000"/>
              </a:lnSpc>
              <a:spcBef>
                <a:spcPts val="265"/>
              </a:spcBef>
            </a:pPr>
            <a:r>
              <a:rPr sz="1100" dirty="0">
                <a:latin typeface="Segoe UI"/>
                <a:cs typeface="Segoe UI"/>
              </a:rPr>
              <a:t>4</a:t>
            </a:r>
            <a:endParaRPr sz="1100">
              <a:latin typeface="Segoe UI"/>
              <a:cs typeface="Segoe UI"/>
            </a:endParaRPr>
          </a:p>
        </p:txBody>
      </p:sp>
      <p:sp>
        <p:nvSpPr>
          <p:cNvPr id="92" name="object 92"/>
          <p:cNvSpPr txBox="1"/>
          <p:nvPr/>
        </p:nvSpPr>
        <p:spPr>
          <a:xfrm>
            <a:off x="1722132" y="5530088"/>
            <a:ext cx="1388745" cy="193675"/>
          </a:xfrm>
          <a:prstGeom prst="rect">
            <a:avLst/>
          </a:prstGeom>
        </p:spPr>
        <p:txBody>
          <a:bodyPr vert="horz" wrap="square" lIns="0" tIns="13335" rIns="0" bIns="0" rtlCol="0">
            <a:spAutoFit/>
          </a:bodyPr>
          <a:lstStyle/>
          <a:p>
            <a:pPr algn="ctr">
              <a:lnSpc>
                <a:spcPct val="100000"/>
              </a:lnSpc>
              <a:spcBef>
                <a:spcPts val="105"/>
              </a:spcBef>
            </a:pPr>
            <a:r>
              <a:rPr sz="1100" spc="10" dirty="0">
                <a:latin typeface="Segoe UI"/>
                <a:cs typeface="Segoe UI"/>
              </a:rPr>
              <a:t>1.14</a:t>
            </a:r>
            <a:endParaRPr sz="1100">
              <a:latin typeface="Segoe UI"/>
              <a:cs typeface="Segoe UI"/>
            </a:endParaRPr>
          </a:p>
        </p:txBody>
      </p:sp>
      <p:sp>
        <p:nvSpPr>
          <p:cNvPr id="93" name="object 93"/>
          <p:cNvSpPr txBox="1"/>
          <p:nvPr/>
        </p:nvSpPr>
        <p:spPr>
          <a:xfrm>
            <a:off x="3116592" y="5530088"/>
            <a:ext cx="1039494" cy="193675"/>
          </a:xfrm>
          <a:prstGeom prst="rect">
            <a:avLst/>
          </a:prstGeom>
        </p:spPr>
        <p:txBody>
          <a:bodyPr vert="horz" wrap="square" lIns="0" tIns="13335" rIns="0" bIns="0" rtlCol="0">
            <a:spAutoFit/>
          </a:bodyPr>
          <a:lstStyle/>
          <a:p>
            <a:pPr algn="ctr">
              <a:lnSpc>
                <a:spcPct val="100000"/>
              </a:lnSpc>
              <a:spcBef>
                <a:spcPts val="105"/>
              </a:spcBef>
            </a:pPr>
            <a:r>
              <a:rPr sz="1100" spc="10" dirty="0">
                <a:latin typeface="Segoe UI"/>
                <a:cs typeface="Segoe UI"/>
              </a:rPr>
              <a:t>4.34</a:t>
            </a:r>
            <a:endParaRPr sz="1100">
              <a:latin typeface="Segoe UI"/>
              <a:cs typeface="Segoe UI"/>
            </a:endParaRPr>
          </a:p>
        </p:txBody>
      </p:sp>
      <p:sp>
        <p:nvSpPr>
          <p:cNvPr id="94" name="object 94"/>
          <p:cNvSpPr txBox="1"/>
          <p:nvPr/>
        </p:nvSpPr>
        <p:spPr>
          <a:xfrm>
            <a:off x="4162044" y="5530088"/>
            <a:ext cx="969644" cy="193675"/>
          </a:xfrm>
          <a:prstGeom prst="rect">
            <a:avLst/>
          </a:prstGeom>
        </p:spPr>
        <p:txBody>
          <a:bodyPr vert="horz" wrap="square" lIns="0" tIns="13335" rIns="0" bIns="0" rtlCol="0">
            <a:spAutoFit/>
          </a:bodyPr>
          <a:lstStyle/>
          <a:p>
            <a:pPr algn="ctr">
              <a:lnSpc>
                <a:spcPct val="100000"/>
              </a:lnSpc>
              <a:spcBef>
                <a:spcPts val="105"/>
              </a:spcBef>
            </a:pPr>
            <a:r>
              <a:rPr sz="1100" spc="10" dirty="0">
                <a:latin typeface="Segoe UI"/>
                <a:cs typeface="Segoe UI"/>
              </a:rPr>
              <a:t>0.97</a:t>
            </a:r>
            <a:endParaRPr sz="1100">
              <a:latin typeface="Segoe UI"/>
              <a:cs typeface="Segoe UI"/>
            </a:endParaRPr>
          </a:p>
        </p:txBody>
      </p:sp>
      <p:sp>
        <p:nvSpPr>
          <p:cNvPr id="95" name="object 95"/>
          <p:cNvSpPr txBox="1"/>
          <p:nvPr/>
        </p:nvSpPr>
        <p:spPr>
          <a:xfrm>
            <a:off x="5137416" y="5530088"/>
            <a:ext cx="935990" cy="193675"/>
          </a:xfrm>
          <a:prstGeom prst="rect">
            <a:avLst/>
          </a:prstGeom>
        </p:spPr>
        <p:txBody>
          <a:bodyPr vert="horz" wrap="square" lIns="0" tIns="13335" rIns="0" bIns="0" rtlCol="0">
            <a:spAutoFit/>
          </a:bodyPr>
          <a:lstStyle/>
          <a:p>
            <a:pPr algn="ctr">
              <a:lnSpc>
                <a:spcPct val="100000"/>
              </a:lnSpc>
              <a:spcBef>
                <a:spcPts val="105"/>
              </a:spcBef>
            </a:pPr>
            <a:r>
              <a:rPr sz="1100" spc="10" dirty="0">
                <a:latin typeface="Segoe UI"/>
                <a:cs typeface="Segoe UI"/>
              </a:rPr>
              <a:t>5.50</a:t>
            </a:r>
            <a:endParaRPr sz="1100">
              <a:latin typeface="Segoe UI"/>
              <a:cs typeface="Segoe UI"/>
            </a:endParaRPr>
          </a:p>
        </p:txBody>
      </p:sp>
      <p:sp>
        <p:nvSpPr>
          <p:cNvPr id="96" name="object 96"/>
          <p:cNvSpPr/>
          <p:nvPr/>
        </p:nvSpPr>
        <p:spPr>
          <a:xfrm>
            <a:off x="1257300" y="5506211"/>
            <a:ext cx="459105" cy="0"/>
          </a:xfrm>
          <a:custGeom>
            <a:avLst/>
            <a:gdLst/>
            <a:ahLst/>
            <a:cxnLst/>
            <a:rect l="l" t="t" r="r" b="b"/>
            <a:pathLst>
              <a:path w="459105">
                <a:moveTo>
                  <a:pt x="0" y="0"/>
                </a:moveTo>
                <a:lnTo>
                  <a:pt x="458723" y="0"/>
                </a:lnTo>
              </a:path>
            </a:pathLst>
          </a:custGeom>
          <a:ln w="6096">
            <a:solidFill>
              <a:srgbClr val="818181"/>
            </a:solidFill>
            <a:prstDash val="dot"/>
          </a:ln>
        </p:spPr>
        <p:txBody>
          <a:bodyPr wrap="square" lIns="0" tIns="0" rIns="0" bIns="0" rtlCol="0"/>
          <a:lstStyle/>
          <a:p>
            <a:endParaRPr/>
          </a:p>
        </p:txBody>
      </p:sp>
      <p:sp>
        <p:nvSpPr>
          <p:cNvPr id="97" name="object 97"/>
          <p:cNvSpPr/>
          <p:nvPr/>
        </p:nvSpPr>
        <p:spPr>
          <a:xfrm>
            <a:off x="1722120" y="5506211"/>
            <a:ext cx="1388745" cy="0"/>
          </a:xfrm>
          <a:custGeom>
            <a:avLst/>
            <a:gdLst/>
            <a:ahLst/>
            <a:cxnLst/>
            <a:rect l="l" t="t" r="r" b="b"/>
            <a:pathLst>
              <a:path w="1388745">
                <a:moveTo>
                  <a:pt x="0" y="0"/>
                </a:moveTo>
                <a:lnTo>
                  <a:pt x="1388364" y="0"/>
                </a:lnTo>
              </a:path>
            </a:pathLst>
          </a:custGeom>
          <a:ln w="6096">
            <a:solidFill>
              <a:srgbClr val="818181"/>
            </a:solidFill>
            <a:prstDash val="dot"/>
          </a:ln>
        </p:spPr>
        <p:txBody>
          <a:bodyPr wrap="square" lIns="0" tIns="0" rIns="0" bIns="0" rtlCol="0"/>
          <a:lstStyle/>
          <a:p>
            <a:endParaRPr/>
          </a:p>
        </p:txBody>
      </p:sp>
      <p:sp>
        <p:nvSpPr>
          <p:cNvPr id="98" name="object 98"/>
          <p:cNvSpPr/>
          <p:nvPr/>
        </p:nvSpPr>
        <p:spPr>
          <a:xfrm>
            <a:off x="3116579" y="5506211"/>
            <a:ext cx="1039494" cy="0"/>
          </a:xfrm>
          <a:custGeom>
            <a:avLst/>
            <a:gdLst/>
            <a:ahLst/>
            <a:cxnLst/>
            <a:rect l="l" t="t" r="r" b="b"/>
            <a:pathLst>
              <a:path w="1039495">
                <a:moveTo>
                  <a:pt x="0" y="0"/>
                </a:moveTo>
                <a:lnTo>
                  <a:pt x="1039368" y="0"/>
                </a:lnTo>
              </a:path>
            </a:pathLst>
          </a:custGeom>
          <a:ln w="6096">
            <a:solidFill>
              <a:srgbClr val="818181"/>
            </a:solidFill>
            <a:prstDash val="dot"/>
          </a:ln>
        </p:spPr>
        <p:txBody>
          <a:bodyPr wrap="square" lIns="0" tIns="0" rIns="0" bIns="0" rtlCol="0"/>
          <a:lstStyle/>
          <a:p>
            <a:endParaRPr/>
          </a:p>
        </p:txBody>
      </p:sp>
      <p:sp>
        <p:nvSpPr>
          <p:cNvPr id="99" name="object 99"/>
          <p:cNvSpPr/>
          <p:nvPr/>
        </p:nvSpPr>
        <p:spPr>
          <a:xfrm>
            <a:off x="4162044" y="5506211"/>
            <a:ext cx="969644" cy="0"/>
          </a:xfrm>
          <a:custGeom>
            <a:avLst/>
            <a:gdLst/>
            <a:ahLst/>
            <a:cxnLst/>
            <a:rect l="l" t="t" r="r" b="b"/>
            <a:pathLst>
              <a:path w="969645">
                <a:moveTo>
                  <a:pt x="0" y="0"/>
                </a:moveTo>
                <a:lnTo>
                  <a:pt x="969263" y="0"/>
                </a:lnTo>
              </a:path>
            </a:pathLst>
          </a:custGeom>
          <a:ln w="6096">
            <a:solidFill>
              <a:srgbClr val="818181"/>
            </a:solidFill>
            <a:prstDash val="dot"/>
          </a:ln>
        </p:spPr>
        <p:txBody>
          <a:bodyPr wrap="square" lIns="0" tIns="0" rIns="0" bIns="0" rtlCol="0"/>
          <a:lstStyle/>
          <a:p>
            <a:endParaRPr/>
          </a:p>
        </p:txBody>
      </p:sp>
      <p:sp>
        <p:nvSpPr>
          <p:cNvPr id="100" name="object 100"/>
          <p:cNvSpPr/>
          <p:nvPr/>
        </p:nvSpPr>
        <p:spPr>
          <a:xfrm>
            <a:off x="5137403" y="5506211"/>
            <a:ext cx="935990" cy="0"/>
          </a:xfrm>
          <a:custGeom>
            <a:avLst/>
            <a:gdLst/>
            <a:ahLst/>
            <a:cxnLst/>
            <a:rect l="l" t="t" r="r" b="b"/>
            <a:pathLst>
              <a:path w="935989">
                <a:moveTo>
                  <a:pt x="0" y="0"/>
                </a:moveTo>
                <a:lnTo>
                  <a:pt x="935736" y="0"/>
                </a:lnTo>
              </a:path>
            </a:pathLst>
          </a:custGeom>
          <a:ln w="6096">
            <a:solidFill>
              <a:srgbClr val="818181"/>
            </a:solidFill>
            <a:prstDash val="dot"/>
          </a:ln>
        </p:spPr>
        <p:txBody>
          <a:bodyPr wrap="square" lIns="0" tIns="0" rIns="0" bIns="0" rtlCol="0"/>
          <a:lstStyle/>
          <a:p>
            <a:endParaRPr/>
          </a:p>
        </p:txBody>
      </p:sp>
      <p:sp>
        <p:nvSpPr>
          <p:cNvPr id="101" name="object 101"/>
          <p:cNvSpPr txBox="1"/>
          <p:nvPr/>
        </p:nvSpPr>
        <p:spPr>
          <a:xfrm>
            <a:off x="1257300" y="5753100"/>
            <a:ext cx="459105" cy="236220"/>
          </a:xfrm>
          <a:prstGeom prst="rect">
            <a:avLst/>
          </a:prstGeom>
          <a:solidFill>
            <a:srgbClr val="B3C77E"/>
          </a:solidFill>
        </p:spPr>
        <p:txBody>
          <a:bodyPr vert="horz" wrap="square" lIns="0" tIns="33655" rIns="0" bIns="0" rtlCol="0">
            <a:spAutoFit/>
          </a:bodyPr>
          <a:lstStyle/>
          <a:p>
            <a:pPr algn="ctr">
              <a:lnSpc>
                <a:spcPct val="100000"/>
              </a:lnSpc>
              <a:spcBef>
                <a:spcPts val="265"/>
              </a:spcBef>
            </a:pPr>
            <a:r>
              <a:rPr sz="1100" dirty="0">
                <a:latin typeface="Segoe UI"/>
                <a:cs typeface="Segoe UI"/>
              </a:rPr>
              <a:t>5</a:t>
            </a:r>
            <a:endParaRPr sz="1100">
              <a:latin typeface="Segoe UI"/>
              <a:cs typeface="Segoe UI"/>
            </a:endParaRPr>
          </a:p>
        </p:txBody>
      </p:sp>
      <p:sp>
        <p:nvSpPr>
          <p:cNvPr id="102" name="object 102"/>
          <p:cNvSpPr txBox="1"/>
          <p:nvPr/>
        </p:nvSpPr>
        <p:spPr>
          <a:xfrm>
            <a:off x="1722132" y="5753100"/>
            <a:ext cx="1388745" cy="236220"/>
          </a:xfrm>
          <a:prstGeom prst="rect">
            <a:avLst/>
          </a:prstGeom>
          <a:solidFill>
            <a:srgbClr val="B3C77E"/>
          </a:solidFill>
        </p:spPr>
        <p:txBody>
          <a:bodyPr vert="horz" wrap="square" lIns="0" tIns="33655" rIns="0" bIns="0" rtlCol="0">
            <a:spAutoFit/>
          </a:bodyPr>
          <a:lstStyle/>
          <a:p>
            <a:pPr marL="1905" algn="ctr">
              <a:lnSpc>
                <a:spcPct val="100000"/>
              </a:lnSpc>
              <a:spcBef>
                <a:spcPts val="265"/>
              </a:spcBef>
            </a:pPr>
            <a:r>
              <a:rPr sz="1100" spc="20" dirty="0">
                <a:latin typeface="Segoe UI"/>
                <a:cs typeface="Segoe UI"/>
              </a:rPr>
              <a:t>1.10*</a:t>
            </a:r>
            <a:endParaRPr sz="1100">
              <a:latin typeface="Segoe UI"/>
              <a:cs typeface="Segoe UI"/>
            </a:endParaRPr>
          </a:p>
        </p:txBody>
      </p:sp>
      <p:sp>
        <p:nvSpPr>
          <p:cNvPr id="103" name="object 103"/>
          <p:cNvSpPr txBox="1"/>
          <p:nvPr/>
        </p:nvSpPr>
        <p:spPr>
          <a:xfrm>
            <a:off x="3116592" y="5753100"/>
            <a:ext cx="1039494" cy="236220"/>
          </a:xfrm>
          <a:prstGeom prst="rect">
            <a:avLst/>
          </a:prstGeom>
          <a:solidFill>
            <a:srgbClr val="B3C77E"/>
          </a:solidFill>
        </p:spPr>
        <p:txBody>
          <a:bodyPr vert="horz" wrap="square" lIns="0" tIns="33655" rIns="0" bIns="0" rtlCol="0">
            <a:spAutoFit/>
          </a:bodyPr>
          <a:lstStyle/>
          <a:p>
            <a:pPr algn="ctr">
              <a:lnSpc>
                <a:spcPct val="100000"/>
              </a:lnSpc>
              <a:spcBef>
                <a:spcPts val="265"/>
              </a:spcBef>
            </a:pPr>
            <a:r>
              <a:rPr sz="1100" spc="10" dirty="0">
                <a:latin typeface="Segoe UI"/>
                <a:cs typeface="Segoe UI"/>
              </a:rPr>
              <a:t>5.44</a:t>
            </a:r>
            <a:endParaRPr sz="1100">
              <a:latin typeface="Segoe UI"/>
              <a:cs typeface="Segoe UI"/>
            </a:endParaRPr>
          </a:p>
        </p:txBody>
      </p:sp>
      <p:sp>
        <p:nvSpPr>
          <p:cNvPr id="104" name="object 104"/>
          <p:cNvSpPr txBox="1"/>
          <p:nvPr/>
        </p:nvSpPr>
        <p:spPr>
          <a:xfrm>
            <a:off x="4162044" y="5753100"/>
            <a:ext cx="969644" cy="236220"/>
          </a:xfrm>
          <a:prstGeom prst="rect">
            <a:avLst/>
          </a:prstGeom>
          <a:solidFill>
            <a:srgbClr val="B3C77E"/>
          </a:solidFill>
        </p:spPr>
        <p:txBody>
          <a:bodyPr vert="horz" wrap="square" lIns="0" tIns="33655" rIns="0" bIns="0" rtlCol="0">
            <a:spAutoFit/>
          </a:bodyPr>
          <a:lstStyle/>
          <a:p>
            <a:pPr algn="ctr">
              <a:lnSpc>
                <a:spcPct val="100000"/>
              </a:lnSpc>
              <a:spcBef>
                <a:spcPts val="265"/>
              </a:spcBef>
            </a:pPr>
            <a:r>
              <a:rPr sz="1100" spc="10" dirty="0">
                <a:latin typeface="Segoe UI"/>
                <a:cs typeface="Segoe UI"/>
              </a:rPr>
              <a:t>0.50</a:t>
            </a:r>
            <a:endParaRPr sz="1100">
              <a:latin typeface="Segoe UI"/>
              <a:cs typeface="Segoe UI"/>
            </a:endParaRPr>
          </a:p>
        </p:txBody>
      </p:sp>
      <p:sp>
        <p:nvSpPr>
          <p:cNvPr id="105" name="object 105"/>
          <p:cNvSpPr txBox="1"/>
          <p:nvPr/>
        </p:nvSpPr>
        <p:spPr>
          <a:xfrm>
            <a:off x="5137416" y="5753100"/>
            <a:ext cx="935990" cy="236220"/>
          </a:xfrm>
          <a:prstGeom prst="rect">
            <a:avLst/>
          </a:prstGeom>
          <a:solidFill>
            <a:srgbClr val="B3C77E"/>
          </a:solidFill>
        </p:spPr>
        <p:txBody>
          <a:bodyPr vert="horz" wrap="square" lIns="0" tIns="33655" rIns="0" bIns="0" rtlCol="0">
            <a:spAutoFit/>
          </a:bodyPr>
          <a:lstStyle/>
          <a:p>
            <a:pPr algn="ctr">
              <a:lnSpc>
                <a:spcPct val="100000"/>
              </a:lnSpc>
              <a:spcBef>
                <a:spcPts val="265"/>
              </a:spcBef>
            </a:pPr>
            <a:r>
              <a:rPr sz="1100" spc="10" dirty="0">
                <a:latin typeface="Segoe UI"/>
                <a:cs typeface="Segoe UI"/>
              </a:rPr>
              <a:t>6.00</a:t>
            </a:r>
            <a:endParaRPr sz="1100">
              <a:latin typeface="Segoe UI"/>
              <a:cs typeface="Segoe UI"/>
            </a:endParaRPr>
          </a:p>
        </p:txBody>
      </p:sp>
      <p:sp>
        <p:nvSpPr>
          <p:cNvPr id="106" name="object 106"/>
          <p:cNvSpPr/>
          <p:nvPr/>
        </p:nvSpPr>
        <p:spPr>
          <a:xfrm>
            <a:off x="1257300" y="5750052"/>
            <a:ext cx="459105" cy="0"/>
          </a:xfrm>
          <a:custGeom>
            <a:avLst/>
            <a:gdLst/>
            <a:ahLst/>
            <a:cxnLst/>
            <a:rect l="l" t="t" r="r" b="b"/>
            <a:pathLst>
              <a:path w="459105">
                <a:moveTo>
                  <a:pt x="0" y="0"/>
                </a:moveTo>
                <a:lnTo>
                  <a:pt x="458723" y="0"/>
                </a:lnTo>
              </a:path>
            </a:pathLst>
          </a:custGeom>
          <a:ln w="6096">
            <a:solidFill>
              <a:srgbClr val="818181"/>
            </a:solidFill>
            <a:prstDash val="dot"/>
          </a:ln>
        </p:spPr>
        <p:txBody>
          <a:bodyPr wrap="square" lIns="0" tIns="0" rIns="0" bIns="0" rtlCol="0"/>
          <a:lstStyle/>
          <a:p>
            <a:endParaRPr/>
          </a:p>
        </p:txBody>
      </p:sp>
      <p:sp>
        <p:nvSpPr>
          <p:cNvPr id="107" name="object 107"/>
          <p:cNvSpPr/>
          <p:nvPr/>
        </p:nvSpPr>
        <p:spPr>
          <a:xfrm>
            <a:off x="1722120" y="5750052"/>
            <a:ext cx="1388745" cy="0"/>
          </a:xfrm>
          <a:custGeom>
            <a:avLst/>
            <a:gdLst/>
            <a:ahLst/>
            <a:cxnLst/>
            <a:rect l="l" t="t" r="r" b="b"/>
            <a:pathLst>
              <a:path w="1388745">
                <a:moveTo>
                  <a:pt x="0" y="0"/>
                </a:moveTo>
                <a:lnTo>
                  <a:pt x="1388364" y="0"/>
                </a:lnTo>
              </a:path>
            </a:pathLst>
          </a:custGeom>
          <a:ln w="6096">
            <a:solidFill>
              <a:srgbClr val="818181"/>
            </a:solidFill>
            <a:prstDash val="dot"/>
          </a:ln>
        </p:spPr>
        <p:txBody>
          <a:bodyPr wrap="square" lIns="0" tIns="0" rIns="0" bIns="0" rtlCol="0"/>
          <a:lstStyle/>
          <a:p>
            <a:endParaRPr/>
          </a:p>
        </p:txBody>
      </p:sp>
      <p:sp>
        <p:nvSpPr>
          <p:cNvPr id="108" name="object 108"/>
          <p:cNvSpPr/>
          <p:nvPr/>
        </p:nvSpPr>
        <p:spPr>
          <a:xfrm>
            <a:off x="3116579" y="5750052"/>
            <a:ext cx="1039494" cy="0"/>
          </a:xfrm>
          <a:custGeom>
            <a:avLst/>
            <a:gdLst/>
            <a:ahLst/>
            <a:cxnLst/>
            <a:rect l="l" t="t" r="r" b="b"/>
            <a:pathLst>
              <a:path w="1039495">
                <a:moveTo>
                  <a:pt x="0" y="0"/>
                </a:moveTo>
                <a:lnTo>
                  <a:pt x="1039368" y="0"/>
                </a:lnTo>
              </a:path>
            </a:pathLst>
          </a:custGeom>
          <a:ln w="6096">
            <a:solidFill>
              <a:srgbClr val="818181"/>
            </a:solidFill>
            <a:prstDash val="dot"/>
          </a:ln>
        </p:spPr>
        <p:txBody>
          <a:bodyPr wrap="square" lIns="0" tIns="0" rIns="0" bIns="0" rtlCol="0"/>
          <a:lstStyle/>
          <a:p>
            <a:endParaRPr/>
          </a:p>
        </p:txBody>
      </p:sp>
      <p:sp>
        <p:nvSpPr>
          <p:cNvPr id="109" name="object 109"/>
          <p:cNvSpPr/>
          <p:nvPr/>
        </p:nvSpPr>
        <p:spPr>
          <a:xfrm>
            <a:off x="4162044" y="5750052"/>
            <a:ext cx="969644" cy="0"/>
          </a:xfrm>
          <a:custGeom>
            <a:avLst/>
            <a:gdLst/>
            <a:ahLst/>
            <a:cxnLst/>
            <a:rect l="l" t="t" r="r" b="b"/>
            <a:pathLst>
              <a:path w="969645">
                <a:moveTo>
                  <a:pt x="0" y="0"/>
                </a:moveTo>
                <a:lnTo>
                  <a:pt x="969263" y="0"/>
                </a:lnTo>
              </a:path>
            </a:pathLst>
          </a:custGeom>
          <a:ln w="6096">
            <a:solidFill>
              <a:srgbClr val="818181"/>
            </a:solidFill>
            <a:prstDash val="dot"/>
          </a:ln>
        </p:spPr>
        <p:txBody>
          <a:bodyPr wrap="square" lIns="0" tIns="0" rIns="0" bIns="0" rtlCol="0"/>
          <a:lstStyle/>
          <a:p>
            <a:endParaRPr/>
          </a:p>
        </p:txBody>
      </p:sp>
      <p:sp>
        <p:nvSpPr>
          <p:cNvPr id="110" name="object 110"/>
          <p:cNvSpPr/>
          <p:nvPr/>
        </p:nvSpPr>
        <p:spPr>
          <a:xfrm>
            <a:off x="5137403" y="5750052"/>
            <a:ext cx="935990" cy="0"/>
          </a:xfrm>
          <a:custGeom>
            <a:avLst/>
            <a:gdLst/>
            <a:ahLst/>
            <a:cxnLst/>
            <a:rect l="l" t="t" r="r" b="b"/>
            <a:pathLst>
              <a:path w="935989">
                <a:moveTo>
                  <a:pt x="0" y="0"/>
                </a:moveTo>
                <a:lnTo>
                  <a:pt x="935736" y="0"/>
                </a:lnTo>
              </a:path>
            </a:pathLst>
          </a:custGeom>
          <a:ln w="6096">
            <a:solidFill>
              <a:srgbClr val="818181"/>
            </a:solidFill>
            <a:prstDash val="dot"/>
          </a:ln>
        </p:spPr>
        <p:txBody>
          <a:bodyPr wrap="square" lIns="0" tIns="0" rIns="0" bIns="0" rtlCol="0"/>
          <a:lstStyle/>
          <a:p>
            <a:endParaRPr/>
          </a:p>
        </p:txBody>
      </p:sp>
      <p:sp>
        <p:nvSpPr>
          <p:cNvPr id="111" name="object 111"/>
          <p:cNvSpPr/>
          <p:nvPr/>
        </p:nvSpPr>
        <p:spPr>
          <a:xfrm>
            <a:off x="1254252" y="3730752"/>
            <a:ext cx="0" cy="2258695"/>
          </a:xfrm>
          <a:custGeom>
            <a:avLst/>
            <a:gdLst/>
            <a:ahLst/>
            <a:cxnLst/>
            <a:rect l="l" t="t" r="r" b="b"/>
            <a:pathLst>
              <a:path h="2258695">
                <a:moveTo>
                  <a:pt x="0" y="0"/>
                </a:moveTo>
                <a:lnTo>
                  <a:pt x="0" y="2258568"/>
                </a:lnTo>
              </a:path>
            </a:pathLst>
          </a:custGeom>
          <a:ln w="6096">
            <a:solidFill>
              <a:srgbClr val="000000"/>
            </a:solidFill>
          </a:ln>
        </p:spPr>
        <p:txBody>
          <a:bodyPr wrap="square" lIns="0" tIns="0" rIns="0" bIns="0" rtlCol="0"/>
          <a:lstStyle/>
          <a:p>
            <a:endParaRPr/>
          </a:p>
        </p:txBody>
      </p:sp>
      <p:sp>
        <p:nvSpPr>
          <p:cNvPr id="112" name="object 112"/>
          <p:cNvSpPr/>
          <p:nvPr/>
        </p:nvSpPr>
        <p:spPr>
          <a:xfrm>
            <a:off x="1251203" y="5989320"/>
            <a:ext cx="6350" cy="6350"/>
          </a:xfrm>
          <a:custGeom>
            <a:avLst/>
            <a:gdLst/>
            <a:ahLst/>
            <a:cxnLst/>
            <a:rect l="l" t="t" r="r" b="b"/>
            <a:pathLst>
              <a:path w="6350" h="6350">
                <a:moveTo>
                  <a:pt x="0" y="6095"/>
                </a:moveTo>
                <a:lnTo>
                  <a:pt x="6096" y="6095"/>
                </a:lnTo>
                <a:lnTo>
                  <a:pt x="6096" y="0"/>
                </a:lnTo>
                <a:lnTo>
                  <a:pt x="0" y="0"/>
                </a:lnTo>
                <a:lnTo>
                  <a:pt x="0" y="6095"/>
                </a:lnTo>
                <a:close/>
              </a:path>
            </a:pathLst>
          </a:custGeom>
          <a:solidFill>
            <a:srgbClr val="000000"/>
          </a:solidFill>
        </p:spPr>
        <p:txBody>
          <a:bodyPr wrap="square" lIns="0" tIns="0" rIns="0" bIns="0" rtlCol="0"/>
          <a:lstStyle/>
          <a:p>
            <a:endParaRPr/>
          </a:p>
        </p:txBody>
      </p:sp>
      <p:sp>
        <p:nvSpPr>
          <p:cNvPr id="113" name="object 113"/>
          <p:cNvSpPr/>
          <p:nvPr/>
        </p:nvSpPr>
        <p:spPr>
          <a:xfrm>
            <a:off x="1251203" y="5989320"/>
            <a:ext cx="6350" cy="6350"/>
          </a:xfrm>
          <a:custGeom>
            <a:avLst/>
            <a:gdLst/>
            <a:ahLst/>
            <a:cxnLst/>
            <a:rect l="l" t="t" r="r" b="b"/>
            <a:pathLst>
              <a:path w="6350" h="6350">
                <a:moveTo>
                  <a:pt x="0" y="6095"/>
                </a:moveTo>
                <a:lnTo>
                  <a:pt x="6096" y="6095"/>
                </a:lnTo>
                <a:lnTo>
                  <a:pt x="6096" y="0"/>
                </a:lnTo>
                <a:lnTo>
                  <a:pt x="0" y="0"/>
                </a:lnTo>
                <a:lnTo>
                  <a:pt x="0" y="6095"/>
                </a:lnTo>
                <a:close/>
              </a:path>
            </a:pathLst>
          </a:custGeom>
          <a:solidFill>
            <a:srgbClr val="000000"/>
          </a:solidFill>
        </p:spPr>
        <p:txBody>
          <a:bodyPr wrap="square" lIns="0" tIns="0" rIns="0" bIns="0" rtlCol="0"/>
          <a:lstStyle/>
          <a:p>
            <a:endParaRPr/>
          </a:p>
        </p:txBody>
      </p:sp>
      <p:sp>
        <p:nvSpPr>
          <p:cNvPr id="114" name="object 114"/>
          <p:cNvSpPr/>
          <p:nvPr/>
        </p:nvSpPr>
        <p:spPr>
          <a:xfrm>
            <a:off x="1257300" y="5992367"/>
            <a:ext cx="459105" cy="0"/>
          </a:xfrm>
          <a:custGeom>
            <a:avLst/>
            <a:gdLst/>
            <a:ahLst/>
            <a:cxnLst/>
            <a:rect l="l" t="t" r="r" b="b"/>
            <a:pathLst>
              <a:path w="459105">
                <a:moveTo>
                  <a:pt x="0" y="0"/>
                </a:moveTo>
                <a:lnTo>
                  <a:pt x="458724" y="0"/>
                </a:lnTo>
              </a:path>
            </a:pathLst>
          </a:custGeom>
          <a:ln w="6095">
            <a:solidFill>
              <a:srgbClr val="000000"/>
            </a:solidFill>
          </a:ln>
        </p:spPr>
        <p:txBody>
          <a:bodyPr wrap="square" lIns="0" tIns="0" rIns="0" bIns="0" rtlCol="0"/>
          <a:lstStyle/>
          <a:p>
            <a:endParaRPr/>
          </a:p>
        </p:txBody>
      </p:sp>
      <p:sp>
        <p:nvSpPr>
          <p:cNvPr id="115" name="object 115"/>
          <p:cNvSpPr/>
          <p:nvPr/>
        </p:nvSpPr>
        <p:spPr>
          <a:xfrm>
            <a:off x="1719078" y="3730752"/>
            <a:ext cx="0" cy="2258695"/>
          </a:xfrm>
          <a:custGeom>
            <a:avLst/>
            <a:gdLst/>
            <a:ahLst/>
            <a:cxnLst/>
            <a:rect l="l" t="t" r="r" b="b"/>
            <a:pathLst>
              <a:path h="2258695">
                <a:moveTo>
                  <a:pt x="0" y="0"/>
                </a:moveTo>
                <a:lnTo>
                  <a:pt x="0" y="2258568"/>
                </a:lnTo>
              </a:path>
            </a:pathLst>
          </a:custGeom>
          <a:ln w="6108">
            <a:solidFill>
              <a:srgbClr val="000000"/>
            </a:solidFill>
          </a:ln>
        </p:spPr>
        <p:txBody>
          <a:bodyPr wrap="square" lIns="0" tIns="0" rIns="0" bIns="0" rtlCol="0"/>
          <a:lstStyle/>
          <a:p>
            <a:endParaRPr/>
          </a:p>
        </p:txBody>
      </p:sp>
      <p:sp>
        <p:nvSpPr>
          <p:cNvPr id="116" name="object 116"/>
          <p:cNvSpPr/>
          <p:nvPr/>
        </p:nvSpPr>
        <p:spPr>
          <a:xfrm>
            <a:off x="1716023" y="5989320"/>
            <a:ext cx="6350" cy="6350"/>
          </a:xfrm>
          <a:custGeom>
            <a:avLst/>
            <a:gdLst/>
            <a:ahLst/>
            <a:cxnLst/>
            <a:rect l="l" t="t" r="r" b="b"/>
            <a:pathLst>
              <a:path w="6350" h="6350">
                <a:moveTo>
                  <a:pt x="0" y="6095"/>
                </a:moveTo>
                <a:lnTo>
                  <a:pt x="6108" y="6095"/>
                </a:lnTo>
                <a:lnTo>
                  <a:pt x="6108" y="0"/>
                </a:lnTo>
                <a:lnTo>
                  <a:pt x="0" y="0"/>
                </a:lnTo>
                <a:lnTo>
                  <a:pt x="0" y="6095"/>
                </a:lnTo>
                <a:close/>
              </a:path>
            </a:pathLst>
          </a:custGeom>
          <a:solidFill>
            <a:srgbClr val="000000"/>
          </a:solidFill>
        </p:spPr>
        <p:txBody>
          <a:bodyPr wrap="square" lIns="0" tIns="0" rIns="0" bIns="0" rtlCol="0"/>
          <a:lstStyle/>
          <a:p>
            <a:endParaRPr/>
          </a:p>
        </p:txBody>
      </p:sp>
      <p:sp>
        <p:nvSpPr>
          <p:cNvPr id="117" name="object 117"/>
          <p:cNvSpPr/>
          <p:nvPr/>
        </p:nvSpPr>
        <p:spPr>
          <a:xfrm>
            <a:off x="1722120" y="5992367"/>
            <a:ext cx="1388745" cy="0"/>
          </a:xfrm>
          <a:custGeom>
            <a:avLst/>
            <a:gdLst/>
            <a:ahLst/>
            <a:cxnLst/>
            <a:rect l="l" t="t" r="r" b="b"/>
            <a:pathLst>
              <a:path w="1388745">
                <a:moveTo>
                  <a:pt x="0" y="0"/>
                </a:moveTo>
                <a:lnTo>
                  <a:pt x="1388351" y="0"/>
                </a:lnTo>
              </a:path>
            </a:pathLst>
          </a:custGeom>
          <a:ln w="6095">
            <a:solidFill>
              <a:srgbClr val="000000"/>
            </a:solidFill>
          </a:ln>
        </p:spPr>
        <p:txBody>
          <a:bodyPr wrap="square" lIns="0" tIns="0" rIns="0" bIns="0" rtlCol="0"/>
          <a:lstStyle/>
          <a:p>
            <a:endParaRPr/>
          </a:p>
        </p:txBody>
      </p:sp>
      <p:sp>
        <p:nvSpPr>
          <p:cNvPr id="118" name="object 118"/>
          <p:cNvSpPr/>
          <p:nvPr/>
        </p:nvSpPr>
        <p:spPr>
          <a:xfrm>
            <a:off x="3113538" y="3974579"/>
            <a:ext cx="0" cy="2014855"/>
          </a:xfrm>
          <a:custGeom>
            <a:avLst/>
            <a:gdLst/>
            <a:ahLst/>
            <a:cxnLst/>
            <a:rect l="l" t="t" r="r" b="b"/>
            <a:pathLst>
              <a:path h="2014854">
                <a:moveTo>
                  <a:pt x="0" y="0"/>
                </a:moveTo>
                <a:lnTo>
                  <a:pt x="0" y="2014740"/>
                </a:lnTo>
              </a:path>
            </a:pathLst>
          </a:custGeom>
          <a:ln w="6108">
            <a:solidFill>
              <a:srgbClr val="000000"/>
            </a:solidFill>
          </a:ln>
        </p:spPr>
        <p:txBody>
          <a:bodyPr wrap="square" lIns="0" tIns="0" rIns="0" bIns="0" rtlCol="0"/>
          <a:lstStyle/>
          <a:p>
            <a:endParaRPr/>
          </a:p>
        </p:txBody>
      </p:sp>
      <p:sp>
        <p:nvSpPr>
          <p:cNvPr id="119" name="object 119"/>
          <p:cNvSpPr/>
          <p:nvPr/>
        </p:nvSpPr>
        <p:spPr>
          <a:xfrm>
            <a:off x="3110483" y="5989320"/>
            <a:ext cx="6350" cy="6350"/>
          </a:xfrm>
          <a:custGeom>
            <a:avLst/>
            <a:gdLst/>
            <a:ahLst/>
            <a:cxnLst/>
            <a:rect l="l" t="t" r="r" b="b"/>
            <a:pathLst>
              <a:path w="6350" h="6350">
                <a:moveTo>
                  <a:pt x="0" y="6095"/>
                </a:moveTo>
                <a:lnTo>
                  <a:pt x="6108" y="6095"/>
                </a:lnTo>
                <a:lnTo>
                  <a:pt x="6108" y="0"/>
                </a:lnTo>
                <a:lnTo>
                  <a:pt x="0" y="0"/>
                </a:lnTo>
                <a:lnTo>
                  <a:pt x="0" y="6095"/>
                </a:lnTo>
                <a:close/>
              </a:path>
            </a:pathLst>
          </a:custGeom>
          <a:solidFill>
            <a:srgbClr val="000000"/>
          </a:solidFill>
        </p:spPr>
        <p:txBody>
          <a:bodyPr wrap="square" lIns="0" tIns="0" rIns="0" bIns="0" rtlCol="0"/>
          <a:lstStyle/>
          <a:p>
            <a:endParaRPr/>
          </a:p>
        </p:txBody>
      </p:sp>
      <p:sp>
        <p:nvSpPr>
          <p:cNvPr id="120" name="object 120"/>
          <p:cNvSpPr/>
          <p:nvPr/>
        </p:nvSpPr>
        <p:spPr>
          <a:xfrm>
            <a:off x="3116579" y="5992367"/>
            <a:ext cx="1039494" cy="0"/>
          </a:xfrm>
          <a:custGeom>
            <a:avLst/>
            <a:gdLst/>
            <a:ahLst/>
            <a:cxnLst/>
            <a:rect l="l" t="t" r="r" b="b"/>
            <a:pathLst>
              <a:path w="1039495">
                <a:moveTo>
                  <a:pt x="0" y="0"/>
                </a:moveTo>
                <a:lnTo>
                  <a:pt x="1039368" y="0"/>
                </a:lnTo>
              </a:path>
            </a:pathLst>
          </a:custGeom>
          <a:ln w="6095">
            <a:solidFill>
              <a:srgbClr val="000000"/>
            </a:solidFill>
          </a:ln>
        </p:spPr>
        <p:txBody>
          <a:bodyPr wrap="square" lIns="0" tIns="0" rIns="0" bIns="0" rtlCol="0"/>
          <a:lstStyle/>
          <a:p>
            <a:endParaRPr/>
          </a:p>
        </p:txBody>
      </p:sp>
      <p:sp>
        <p:nvSpPr>
          <p:cNvPr id="121" name="object 121"/>
          <p:cNvSpPr/>
          <p:nvPr/>
        </p:nvSpPr>
        <p:spPr>
          <a:xfrm>
            <a:off x="4158996" y="3730752"/>
            <a:ext cx="0" cy="2258695"/>
          </a:xfrm>
          <a:custGeom>
            <a:avLst/>
            <a:gdLst/>
            <a:ahLst/>
            <a:cxnLst/>
            <a:rect l="l" t="t" r="r" b="b"/>
            <a:pathLst>
              <a:path h="2258695">
                <a:moveTo>
                  <a:pt x="0" y="0"/>
                </a:moveTo>
                <a:lnTo>
                  <a:pt x="0" y="2258568"/>
                </a:lnTo>
              </a:path>
            </a:pathLst>
          </a:custGeom>
          <a:ln w="6096">
            <a:solidFill>
              <a:srgbClr val="000000"/>
            </a:solidFill>
          </a:ln>
        </p:spPr>
        <p:txBody>
          <a:bodyPr wrap="square" lIns="0" tIns="0" rIns="0" bIns="0" rtlCol="0"/>
          <a:lstStyle/>
          <a:p>
            <a:endParaRPr/>
          </a:p>
        </p:txBody>
      </p:sp>
      <p:sp>
        <p:nvSpPr>
          <p:cNvPr id="122" name="object 122"/>
          <p:cNvSpPr/>
          <p:nvPr/>
        </p:nvSpPr>
        <p:spPr>
          <a:xfrm>
            <a:off x="4155947" y="5989320"/>
            <a:ext cx="6350" cy="6350"/>
          </a:xfrm>
          <a:custGeom>
            <a:avLst/>
            <a:gdLst/>
            <a:ahLst/>
            <a:cxnLst/>
            <a:rect l="l" t="t" r="r" b="b"/>
            <a:pathLst>
              <a:path w="6350" h="6350">
                <a:moveTo>
                  <a:pt x="0" y="6095"/>
                </a:moveTo>
                <a:lnTo>
                  <a:pt x="6096" y="6095"/>
                </a:lnTo>
                <a:lnTo>
                  <a:pt x="6096" y="0"/>
                </a:lnTo>
                <a:lnTo>
                  <a:pt x="0" y="0"/>
                </a:lnTo>
                <a:lnTo>
                  <a:pt x="0" y="6095"/>
                </a:lnTo>
                <a:close/>
              </a:path>
            </a:pathLst>
          </a:custGeom>
          <a:solidFill>
            <a:srgbClr val="000000"/>
          </a:solidFill>
        </p:spPr>
        <p:txBody>
          <a:bodyPr wrap="square" lIns="0" tIns="0" rIns="0" bIns="0" rtlCol="0"/>
          <a:lstStyle/>
          <a:p>
            <a:endParaRPr/>
          </a:p>
        </p:txBody>
      </p:sp>
      <p:sp>
        <p:nvSpPr>
          <p:cNvPr id="123" name="object 123"/>
          <p:cNvSpPr/>
          <p:nvPr/>
        </p:nvSpPr>
        <p:spPr>
          <a:xfrm>
            <a:off x="4162044" y="5992367"/>
            <a:ext cx="969644" cy="0"/>
          </a:xfrm>
          <a:custGeom>
            <a:avLst/>
            <a:gdLst/>
            <a:ahLst/>
            <a:cxnLst/>
            <a:rect l="l" t="t" r="r" b="b"/>
            <a:pathLst>
              <a:path w="969645">
                <a:moveTo>
                  <a:pt x="0" y="0"/>
                </a:moveTo>
                <a:lnTo>
                  <a:pt x="969263" y="0"/>
                </a:lnTo>
              </a:path>
            </a:pathLst>
          </a:custGeom>
          <a:ln w="6095">
            <a:solidFill>
              <a:srgbClr val="000000"/>
            </a:solidFill>
          </a:ln>
        </p:spPr>
        <p:txBody>
          <a:bodyPr wrap="square" lIns="0" tIns="0" rIns="0" bIns="0" rtlCol="0"/>
          <a:lstStyle/>
          <a:p>
            <a:endParaRPr/>
          </a:p>
        </p:txBody>
      </p:sp>
      <p:sp>
        <p:nvSpPr>
          <p:cNvPr id="124" name="object 124"/>
          <p:cNvSpPr/>
          <p:nvPr/>
        </p:nvSpPr>
        <p:spPr>
          <a:xfrm>
            <a:off x="5134362" y="3974579"/>
            <a:ext cx="0" cy="2014855"/>
          </a:xfrm>
          <a:custGeom>
            <a:avLst/>
            <a:gdLst/>
            <a:ahLst/>
            <a:cxnLst/>
            <a:rect l="l" t="t" r="r" b="b"/>
            <a:pathLst>
              <a:path h="2014854">
                <a:moveTo>
                  <a:pt x="0" y="0"/>
                </a:moveTo>
                <a:lnTo>
                  <a:pt x="0" y="2014740"/>
                </a:lnTo>
              </a:path>
            </a:pathLst>
          </a:custGeom>
          <a:ln w="6108">
            <a:solidFill>
              <a:srgbClr val="000000"/>
            </a:solidFill>
          </a:ln>
        </p:spPr>
        <p:txBody>
          <a:bodyPr wrap="square" lIns="0" tIns="0" rIns="0" bIns="0" rtlCol="0"/>
          <a:lstStyle/>
          <a:p>
            <a:endParaRPr/>
          </a:p>
        </p:txBody>
      </p:sp>
      <p:sp>
        <p:nvSpPr>
          <p:cNvPr id="125" name="object 125"/>
          <p:cNvSpPr/>
          <p:nvPr/>
        </p:nvSpPr>
        <p:spPr>
          <a:xfrm>
            <a:off x="5131308" y="5989320"/>
            <a:ext cx="6350" cy="6350"/>
          </a:xfrm>
          <a:custGeom>
            <a:avLst/>
            <a:gdLst/>
            <a:ahLst/>
            <a:cxnLst/>
            <a:rect l="l" t="t" r="r" b="b"/>
            <a:pathLst>
              <a:path w="6350" h="6350">
                <a:moveTo>
                  <a:pt x="0" y="6095"/>
                </a:moveTo>
                <a:lnTo>
                  <a:pt x="6108" y="6095"/>
                </a:lnTo>
                <a:lnTo>
                  <a:pt x="6108" y="0"/>
                </a:lnTo>
                <a:lnTo>
                  <a:pt x="0" y="0"/>
                </a:lnTo>
                <a:lnTo>
                  <a:pt x="0" y="6095"/>
                </a:lnTo>
                <a:close/>
              </a:path>
            </a:pathLst>
          </a:custGeom>
          <a:solidFill>
            <a:srgbClr val="000000"/>
          </a:solidFill>
        </p:spPr>
        <p:txBody>
          <a:bodyPr wrap="square" lIns="0" tIns="0" rIns="0" bIns="0" rtlCol="0"/>
          <a:lstStyle/>
          <a:p>
            <a:endParaRPr/>
          </a:p>
        </p:txBody>
      </p:sp>
      <p:sp>
        <p:nvSpPr>
          <p:cNvPr id="126" name="object 126"/>
          <p:cNvSpPr/>
          <p:nvPr/>
        </p:nvSpPr>
        <p:spPr>
          <a:xfrm>
            <a:off x="5137403" y="5992367"/>
            <a:ext cx="935990" cy="0"/>
          </a:xfrm>
          <a:custGeom>
            <a:avLst/>
            <a:gdLst/>
            <a:ahLst/>
            <a:cxnLst/>
            <a:rect l="l" t="t" r="r" b="b"/>
            <a:pathLst>
              <a:path w="935989">
                <a:moveTo>
                  <a:pt x="0" y="0"/>
                </a:moveTo>
                <a:lnTo>
                  <a:pt x="935723" y="0"/>
                </a:lnTo>
              </a:path>
            </a:pathLst>
          </a:custGeom>
          <a:ln w="6095">
            <a:solidFill>
              <a:srgbClr val="000000"/>
            </a:solidFill>
          </a:ln>
        </p:spPr>
        <p:txBody>
          <a:bodyPr wrap="square" lIns="0" tIns="0" rIns="0" bIns="0" rtlCol="0"/>
          <a:lstStyle/>
          <a:p>
            <a:endParaRPr/>
          </a:p>
        </p:txBody>
      </p:sp>
      <p:sp>
        <p:nvSpPr>
          <p:cNvPr id="127" name="object 127"/>
          <p:cNvSpPr/>
          <p:nvPr/>
        </p:nvSpPr>
        <p:spPr>
          <a:xfrm>
            <a:off x="6076194" y="3730752"/>
            <a:ext cx="0" cy="2258695"/>
          </a:xfrm>
          <a:custGeom>
            <a:avLst/>
            <a:gdLst/>
            <a:ahLst/>
            <a:cxnLst/>
            <a:rect l="l" t="t" r="r" b="b"/>
            <a:pathLst>
              <a:path h="2258695">
                <a:moveTo>
                  <a:pt x="0" y="0"/>
                </a:moveTo>
                <a:lnTo>
                  <a:pt x="0" y="2258568"/>
                </a:lnTo>
              </a:path>
            </a:pathLst>
          </a:custGeom>
          <a:ln w="6108">
            <a:solidFill>
              <a:srgbClr val="000000"/>
            </a:solidFill>
          </a:ln>
        </p:spPr>
        <p:txBody>
          <a:bodyPr wrap="square" lIns="0" tIns="0" rIns="0" bIns="0" rtlCol="0"/>
          <a:lstStyle/>
          <a:p>
            <a:endParaRPr/>
          </a:p>
        </p:txBody>
      </p:sp>
      <p:sp>
        <p:nvSpPr>
          <p:cNvPr id="128" name="object 128"/>
          <p:cNvSpPr/>
          <p:nvPr/>
        </p:nvSpPr>
        <p:spPr>
          <a:xfrm>
            <a:off x="6073140" y="5989320"/>
            <a:ext cx="6350" cy="6350"/>
          </a:xfrm>
          <a:custGeom>
            <a:avLst/>
            <a:gdLst/>
            <a:ahLst/>
            <a:cxnLst/>
            <a:rect l="l" t="t" r="r" b="b"/>
            <a:pathLst>
              <a:path w="6350" h="6350">
                <a:moveTo>
                  <a:pt x="0" y="6095"/>
                </a:moveTo>
                <a:lnTo>
                  <a:pt x="6108" y="6095"/>
                </a:lnTo>
                <a:lnTo>
                  <a:pt x="6108" y="0"/>
                </a:lnTo>
                <a:lnTo>
                  <a:pt x="0" y="0"/>
                </a:lnTo>
                <a:lnTo>
                  <a:pt x="0" y="6095"/>
                </a:lnTo>
                <a:close/>
              </a:path>
            </a:pathLst>
          </a:custGeom>
          <a:solidFill>
            <a:srgbClr val="000000"/>
          </a:solidFill>
        </p:spPr>
        <p:txBody>
          <a:bodyPr wrap="square" lIns="0" tIns="0" rIns="0" bIns="0" rtlCol="0"/>
          <a:lstStyle/>
          <a:p>
            <a:endParaRPr/>
          </a:p>
        </p:txBody>
      </p:sp>
      <p:sp>
        <p:nvSpPr>
          <p:cNvPr id="129" name="object 129"/>
          <p:cNvSpPr/>
          <p:nvPr/>
        </p:nvSpPr>
        <p:spPr>
          <a:xfrm>
            <a:off x="6073140" y="5989320"/>
            <a:ext cx="6350" cy="6350"/>
          </a:xfrm>
          <a:custGeom>
            <a:avLst/>
            <a:gdLst/>
            <a:ahLst/>
            <a:cxnLst/>
            <a:rect l="l" t="t" r="r" b="b"/>
            <a:pathLst>
              <a:path w="6350" h="6350">
                <a:moveTo>
                  <a:pt x="0" y="6095"/>
                </a:moveTo>
                <a:lnTo>
                  <a:pt x="6108" y="6095"/>
                </a:lnTo>
                <a:lnTo>
                  <a:pt x="6108" y="0"/>
                </a:lnTo>
                <a:lnTo>
                  <a:pt x="0" y="0"/>
                </a:lnTo>
                <a:lnTo>
                  <a:pt x="0" y="6095"/>
                </a:lnTo>
                <a:close/>
              </a:path>
            </a:pathLst>
          </a:custGeom>
          <a:solidFill>
            <a:srgbClr val="000000"/>
          </a:solidFill>
        </p:spPr>
        <p:txBody>
          <a:bodyPr wrap="square" lIns="0" tIns="0" rIns="0" bIns="0" rtlCol="0"/>
          <a:lstStyle/>
          <a:p>
            <a:endParaRPr/>
          </a:p>
        </p:txBody>
      </p:sp>
      <p:sp>
        <p:nvSpPr>
          <p:cNvPr id="130" name="object 130"/>
          <p:cNvSpPr txBox="1"/>
          <p:nvPr/>
        </p:nvSpPr>
        <p:spPr>
          <a:xfrm>
            <a:off x="1267502" y="5972596"/>
            <a:ext cx="2573655" cy="549910"/>
          </a:xfrm>
          <a:prstGeom prst="rect">
            <a:avLst/>
          </a:prstGeom>
        </p:spPr>
        <p:txBody>
          <a:bodyPr vert="horz" wrap="square" lIns="0" tIns="106680" rIns="0" bIns="0" rtlCol="0">
            <a:spAutoFit/>
          </a:bodyPr>
          <a:lstStyle/>
          <a:p>
            <a:pPr marL="12700">
              <a:lnSpc>
                <a:spcPct val="100000"/>
              </a:lnSpc>
              <a:spcBef>
                <a:spcPts val="840"/>
              </a:spcBef>
            </a:pPr>
            <a:r>
              <a:rPr sz="1100" dirty="0">
                <a:latin typeface="Segoe UI"/>
                <a:cs typeface="Segoe UI"/>
              </a:rPr>
              <a:t>* </a:t>
            </a:r>
            <a:r>
              <a:rPr sz="1100" spc="-5" dirty="0">
                <a:latin typeface="Segoe UI"/>
                <a:cs typeface="Segoe UI"/>
              </a:rPr>
              <a:t>Includes salvage</a:t>
            </a:r>
            <a:r>
              <a:rPr sz="1100" spc="-20" dirty="0">
                <a:latin typeface="Segoe UI"/>
                <a:cs typeface="Segoe UI"/>
              </a:rPr>
              <a:t> </a:t>
            </a:r>
            <a:r>
              <a:rPr sz="1100" spc="-5" dirty="0">
                <a:latin typeface="Segoe UI"/>
                <a:cs typeface="Segoe UI"/>
              </a:rPr>
              <a:t>value</a:t>
            </a:r>
            <a:endParaRPr sz="1100">
              <a:latin typeface="Segoe UI"/>
              <a:cs typeface="Segoe UI"/>
            </a:endParaRPr>
          </a:p>
          <a:p>
            <a:pPr marL="12700">
              <a:lnSpc>
                <a:spcPct val="100000"/>
              </a:lnSpc>
              <a:spcBef>
                <a:spcPts val="745"/>
              </a:spcBef>
            </a:pPr>
            <a:r>
              <a:rPr sz="1100" spc="-5" dirty="0">
                <a:latin typeface="Segoe UI"/>
                <a:cs typeface="Segoe UI"/>
              </a:rPr>
              <a:t>Discounted Payback Period </a:t>
            </a:r>
            <a:r>
              <a:rPr sz="1100" dirty="0">
                <a:latin typeface="Segoe UI"/>
                <a:cs typeface="Segoe UI"/>
              </a:rPr>
              <a:t>(For A and</a:t>
            </a:r>
            <a:r>
              <a:rPr sz="1100" spc="-40" dirty="0">
                <a:latin typeface="Segoe UI"/>
                <a:cs typeface="Segoe UI"/>
              </a:rPr>
              <a:t> </a:t>
            </a:r>
            <a:r>
              <a:rPr sz="1100" dirty="0">
                <a:latin typeface="Segoe UI"/>
                <a:cs typeface="Segoe UI"/>
              </a:rPr>
              <a:t>B):</a:t>
            </a:r>
            <a:endParaRPr sz="1100">
              <a:latin typeface="Segoe UI"/>
              <a:cs typeface="Segoe UI"/>
            </a:endParaRPr>
          </a:p>
        </p:txBody>
      </p:sp>
      <p:sp>
        <p:nvSpPr>
          <p:cNvPr id="131" name="object 131"/>
          <p:cNvSpPr/>
          <p:nvPr/>
        </p:nvSpPr>
        <p:spPr>
          <a:xfrm>
            <a:off x="2769273" y="6803220"/>
            <a:ext cx="239395" cy="0"/>
          </a:xfrm>
          <a:custGeom>
            <a:avLst/>
            <a:gdLst/>
            <a:ahLst/>
            <a:cxnLst/>
            <a:rect l="l" t="t" r="r" b="b"/>
            <a:pathLst>
              <a:path w="239394">
                <a:moveTo>
                  <a:pt x="0" y="0"/>
                </a:moveTo>
                <a:lnTo>
                  <a:pt x="239319" y="0"/>
                </a:lnTo>
              </a:path>
            </a:pathLst>
          </a:custGeom>
          <a:ln w="6399">
            <a:solidFill>
              <a:srgbClr val="000000"/>
            </a:solidFill>
          </a:ln>
        </p:spPr>
        <p:txBody>
          <a:bodyPr wrap="square" lIns="0" tIns="0" rIns="0" bIns="0" rtlCol="0"/>
          <a:lstStyle/>
          <a:p>
            <a:endParaRPr/>
          </a:p>
        </p:txBody>
      </p:sp>
      <p:sp>
        <p:nvSpPr>
          <p:cNvPr id="132" name="object 132"/>
          <p:cNvSpPr txBox="1"/>
          <p:nvPr/>
        </p:nvSpPr>
        <p:spPr>
          <a:xfrm>
            <a:off x="2655369" y="6795376"/>
            <a:ext cx="466725" cy="194945"/>
          </a:xfrm>
          <a:prstGeom prst="rect">
            <a:avLst/>
          </a:prstGeom>
        </p:spPr>
        <p:txBody>
          <a:bodyPr vert="horz" wrap="square" lIns="0" tIns="13335" rIns="0" bIns="0" rtlCol="0">
            <a:spAutoFit/>
          </a:bodyPr>
          <a:lstStyle/>
          <a:p>
            <a:pPr marL="38100">
              <a:lnSpc>
                <a:spcPct val="100000"/>
              </a:lnSpc>
              <a:spcBef>
                <a:spcPts val="105"/>
              </a:spcBef>
            </a:pPr>
            <a:r>
              <a:rPr sz="1650" spc="7" baseline="27777" dirty="0">
                <a:latin typeface="Symbol"/>
                <a:cs typeface="Symbol"/>
              </a:rPr>
              <a:t></a:t>
            </a:r>
            <a:r>
              <a:rPr sz="1650" spc="7" baseline="27777" dirty="0">
                <a:latin typeface="Times New Roman"/>
                <a:cs typeface="Times New Roman"/>
              </a:rPr>
              <a:t> </a:t>
            </a:r>
            <a:r>
              <a:rPr sz="1100" dirty="0">
                <a:latin typeface="Arial Narrow"/>
                <a:cs typeface="Arial Narrow"/>
              </a:rPr>
              <a:t>1.10</a:t>
            </a:r>
            <a:r>
              <a:rPr sz="1100" spc="-140" dirty="0">
                <a:latin typeface="Arial Narrow"/>
                <a:cs typeface="Arial Narrow"/>
              </a:rPr>
              <a:t> </a:t>
            </a:r>
            <a:r>
              <a:rPr sz="1650" spc="7" baseline="27777" dirty="0">
                <a:latin typeface="Symbol"/>
                <a:cs typeface="Symbol"/>
              </a:rPr>
              <a:t></a:t>
            </a:r>
            <a:endParaRPr sz="1650" baseline="27777">
              <a:latin typeface="Symbol"/>
              <a:cs typeface="Symbol"/>
            </a:endParaRPr>
          </a:p>
        </p:txBody>
      </p:sp>
      <p:sp>
        <p:nvSpPr>
          <p:cNvPr id="133" name="object 133"/>
          <p:cNvSpPr txBox="1"/>
          <p:nvPr/>
        </p:nvSpPr>
        <p:spPr>
          <a:xfrm>
            <a:off x="2680769" y="6813397"/>
            <a:ext cx="415925" cy="194945"/>
          </a:xfrm>
          <a:prstGeom prst="rect">
            <a:avLst/>
          </a:prstGeom>
        </p:spPr>
        <p:txBody>
          <a:bodyPr vert="horz" wrap="square" lIns="0" tIns="13335" rIns="0" bIns="0" rtlCol="0">
            <a:spAutoFit/>
          </a:bodyPr>
          <a:lstStyle/>
          <a:p>
            <a:pPr marL="12700">
              <a:lnSpc>
                <a:spcPct val="100000"/>
              </a:lnSpc>
              <a:spcBef>
                <a:spcPts val="105"/>
              </a:spcBef>
              <a:tabLst>
                <a:tab pos="347980" algn="l"/>
              </a:tabLst>
            </a:pPr>
            <a:r>
              <a:rPr sz="1100" spc="5" dirty="0">
                <a:latin typeface="Symbol"/>
                <a:cs typeface="Symbol"/>
              </a:rPr>
              <a:t></a:t>
            </a:r>
            <a:r>
              <a:rPr sz="1100" spc="5" dirty="0">
                <a:latin typeface="Times New Roman"/>
                <a:cs typeface="Times New Roman"/>
              </a:rPr>
              <a:t>	</a:t>
            </a:r>
            <a:r>
              <a:rPr sz="1100" spc="5" dirty="0">
                <a:latin typeface="Symbol"/>
                <a:cs typeface="Symbol"/>
              </a:rPr>
              <a:t></a:t>
            </a:r>
            <a:endParaRPr sz="1100">
              <a:latin typeface="Symbol"/>
              <a:cs typeface="Symbol"/>
            </a:endParaRPr>
          </a:p>
        </p:txBody>
      </p:sp>
      <p:sp>
        <p:nvSpPr>
          <p:cNvPr id="134" name="object 134"/>
          <p:cNvSpPr txBox="1"/>
          <p:nvPr/>
        </p:nvSpPr>
        <p:spPr>
          <a:xfrm>
            <a:off x="1242102" y="6686232"/>
            <a:ext cx="2581910" cy="194945"/>
          </a:xfrm>
          <a:prstGeom prst="rect">
            <a:avLst/>
          </a:prstGeom>
        </p:spPr>
        <p:txBody>
          <a:bodyPr vert="horz" wrap="square" lIns="0" tIns="13335" rIns="0" bIns="0" rtlCol="0">
            <a:spAutoFit/>
          </a:bodyPr>
          <a:lstStyle/>
          <a:p>
            <a:pPr marL="38100">
              <a:lnSpc>
                <a:spcPct val="100000"/>
              </a:lnSpc>
              <a:spcBef>
                <a:spcPts val="105"/>
              </a:spcBef>
            </a:pPr>
            <a:r>
              <a:rPr sz="1100" spc="-5" dirty="0">
                <a:latin typeface="Segoe UI"/>
                <a:cs typeface="Segoe UI"/>
              </a:rPr>
              <a:t>Machine</a:t>
            </a:r>
            <a:r>
              <a:rPr sz="1100" spc="-10" dirty="0">
                <a:latin typeface="Segoe UI"/>
                <a:cs typeface="Segoe UI"/>
              </a:rPr>
              <a:t> </a:t>
            </a:r>
            <a:r>
              <a:rPr sz="1100" dirty="0">
                <a:latin typeface="Segoe UI"/>
                <a:cs typeface="Segoe UI"/>
              </a:rPr>
              <a:t>A</a:t>
            </a:r>
            <a:r>
              <a:rPr sz="1100" spc="-10" dirty="0">
                <a:latin typeface="Segoe UI"/>
                <a:cs typeface="Segoe UI"/>
              </a:rPr>
              <a:t> </a:t>
            </a:r>
            <a:r>
              <a:rPr sz="1100" dirty="0">
                <a:latin typeface="Segoe UI"/>
                <a:cs typeface="Segoe UI"/>
              </a:rPr>
              <a:t>=</a:t>
            </a:r>
            <a:r>
              <a:rPr sz="1100" spc="-5" dirty="0">
                <a:latin typeface="Segoe UI"/>
                <a:cs typeface="Segoe UI"/>
              </a:rPr>
              <a:t> </a:t>
            </a:r>
            <a:r>
              <a:rPr sz="1100" dirty="0">
                <a:latin typeface="Segoe UI"/>
                <a:cs typeface="Segoe UI"/>
              </a:rPr>
              <a:t>4</a:t>
            </a:r>
            <a:r>
              <a:rPr sz="1100" spc="-10" dirty="0">
                <a:latin typeface="Segoe UI"/>
                <a:cs typeface="Segoe UI"/>
              </a:rPr>
              <a:t> </a:t>
            </a:r>
            <a:r>
              <a:rPr sz="1100" dirty="0">
                <a:latin typeface="Segoe UI"/>
                <a:cs typeface="Segoe UI"/>
              </a:rPr>
              <a:t>years</a:t>
            </a:r>
            <a:r>
              <a:rPr sz="1100" spc="-20" dirty="0">
                <a:latin typeface="Segoe UI"/>
                <a:cs typeface="Segoe UI"/>
              </a:rPr>
              <a:t> </a:t>
            </a:r>
            <a:r>
              <a:rPr sz="1100" dirty="0">
                <a:latin typeface="Segoe UI"/>
                <a:cs typeface="Segoe UI"/>
              </a:rPr>
              <a:t>+</a:t>
            </a:r>
            <a:r>
              <a:rPr sz="1100" spc="-155" dirty="0">
                <a:latin typeface="Segoe UI"/>
                <a:cs typeface="Segoe UI"/>
              </a:rPr>
              <a:t> </a:t>
            </a:r>
            <a:r>
              <a:rPr sz="1650" spc="7" baseline="32828" dirty="0">
                <a:latin typeface="Symbol"/>
                <a:cs typeface="Symbol"/>
              </a:rPr>
              <a:t></a:t>
            </a:r>
            <a:r>
              <a:rPr sz="1650" spc="-60" baseline="32828" dirty="0">
                <a:latin typeface="Times New Roman"/>
                <a:cs typeface="Times New Roman"/>
              </a:rPr>
              <a:t> </a:t>
            </a:r>
            <a:r>
              <a:rPr sz="1650" baseline="35353" dirty="0">
                <a:latin typeface="Arial Narrow"/>
                <a:cs typeface="Arial Narrow"/>
              </a:rPr>
              <a:t>0.66</a:t>
            </a:r>
            <a:r>
              <a:rPr sz="1650" spc="-67" baseline="35353" dirty="0">
                <a:latin typeface="Arial Narrow"/>
                <a:cs typeface="Arial Narrow"/>
              </a:rPr>
              <a:t> </a:t>
            </a:r>
            <a:r>
              <a:rPr sz="1650" spc="7" baseline="32828" dirty="0">
                <a:latin typeface="Symbol"/>
                <a:cs typeface="Symbol"/>
              </a:rPr>
              <a:t></a:t>
            </a:r>
            <a:r>
              <a:rPr sz="1650" spc="-104" baseline="32828" dirty="0">
                <a:latin typeface="Times New Roman"/>
                <a:cs typeface="Times New Roman"/>
              </a:rPr>
              <a:t> </a:t>
            </a:r>
            <a:r>
              <a:rPr sz="1100" dirty="0">
                <a:latin typeface="Segoe UI"/>
                <a:cs typeface="Segoe UI"/>
              </a:rPr>
              <a:t>=</a:t>
            </a:r>
            <a:r>
              <a:rPr sz="1100" spc="-5" dirty="0">
                <a:latin typeface="Segoe UI"/>
                <a:cs typeface="Segoe UI"/>
              </a:rPr>
              <a:t> </a:t>
            </a:r>
            <a:r>
              <a:rPr sz="1100" dirty="0">
                <a:latin typeface="Segoe UI"/>
                <a:cs typeface="Segoe UI"/>
              </a:rPr>
              <a:t>4.6</a:t>
            </a:r>
            <a:r>
              <a:rPr sz="1100" spc="-15" dirty="0">
                <a:latin typeface="Segoe UI"/>
                <a:cs typeface="Segoe UI"/>
              </a:rPr>
              <a:t> </a:t>
            </a:r>
            <a:r>
              <a:rPr sz="1100" dirty="0">
                <a:latin typeface="Segoe UI"/>
                <a:cs typeface="Segoe UI"/>
              </a:rPr>
              <a:t>years</a:t>
            </a:r>
            <a:endParaRPr sz="1100">
              <a:latin typeface="Segoe UI"/>
              <a:cs typeface="Segoe UI"/>
            </a:endParaRPr>
          </a:p>
        </p:txBody>
      </p:sp>
      <p:sp>
        <p:nvSpPr>
          <p:cNvPr id="135" name="object 135"/>
          <p:cNvSpPr/>
          <p:nvPr/>
        </p:nvSpPr>
        <p:spPr>
          <a:xfrm>
            <a:off x="2759892" y="7289318"/>
            <a:ext cx="240029" cy="0"/>
          </a:xfrm>
          <a:custGeom>
            <a:avLst/>
            <a:gdLst/>
            <a:ahLst/>
            <a:cxnLst/>
            <a:rect l="l" t="t" r="r" b="b"/>
            <a:pathLst>
              <a:path w="240030">
                <a:moveTo>
                  <a:pt x="0" y="0"/>
                </a:moveTo>
                <a:lnTo>
                  <a:pt x="239668" y="0"/>
                </a:lnTo>
              </a:path>
            </a:pathLst>
          </a:custGeom>
          <a:ln w="6409">
            <a:solidFill>
              <a:srgbClr val="000000"/>
            </a:solidFill>
          </a:ln>
        </p:spPr>
        <p:txBody>
          <a:bodyPr wrap="square" lIns="0" tIns="0" rIns="0" bIns="0" rtlCol="0"/>
          <a:lstStyle/>
          <a:p>
            <a:endParaRPr/>
          </a:p>
        </p:txBody>
      </p:sp>
      <p:sp>
        <p:nvSpPr>
          <p:cNvPr id="136" name="object 136"/>
          <p:cNvSpPr txBox="1"/>
          <p:nvPr/>
        </p:nvSpPr>
        <p:spPr>
          <a:xfrm>
            <a:off x="2645729" y="7281481"/>
            <a:ext cx="467359" cy="194945"/>
          </a:xfrm>
          <a:prstGeom prst="rect">
            <a:avLst/>
          </a:prstGeom>
        </p:spPr>
        <p:txBody>
          <a:bodyPr vert="horz" wrap="square" lIns="0" tIns="13970" rIns="0" bIns="0" rtlCol="0">
            <a:spAutoFit/>
          </a:bodyPr>
          <a:lstStyle/>
          <a:p>
            <a:pPr marL="38100">
              <a:lnSpc>
                <a:spcPct val="100000"/>
              </a:lnSpc>
              <a:spcBef>
                <a:spcPts val="110"/>
              </a:spcBef>
            </a:pPr>
            <a:r>
              <a:rPr sz="1650" spc="7" baseline="27777" dirty="0">
                <a:latin typeface="Symbol"/>
                <a:cs typeface="Symbol"/>
              </a:rPr>
              <a:t></a:t>
            </a:r>
            <a:r>
              <a:rPr sz="1650" spc="7" baseline="27777" dirty="0">
                <a:latin typeface="Times New Roman"/>
                <a:cs typeface="Times New Roman"/>
              </a:rPr>
              <a:t> </a:t>
            </a:r>
            <a:r>
              <a:rPr sz="1100" dirty="0">
                <a:latin typeface="Arial Narrow"/>
                <a:cs typeface="Arial Narrow"/>
              </a:rPr>
              <a:t>0.50</a:t>
            </a:r>
            <a:r>
              <a:rPr sz="1100" spc="-140" dirty="0">
                <a:latin typeface="Arial Narrow"/>
                <a:cs typeface="Arial Narrow"/>
              </a:rPr>
              <a:t> </a:t>
            </a:r>
            <a:r>
              <a:rPr sz="1650" spc="7" baseline="27777" dirty="0">
                <a:latin typeface="Symbol"/>
                <a:cs typeface="Symbol"/>
              </a:rPr>
              <a:t></a:t>
            </a:r>
            <a:endParaRPr sz="1650" baseline="27777">
              <a:latin typeface="Symbol"/>
              <a:cs typeface="Symbol"/>
            </a:endParaRPr>
          </a:p>
        </p:txBody>
      </p:sp>
      <p:sp>
        <p:nvSpPr>
          <p:cNvPr id="137" name="object 137"/>
          <p:cNvSpPr txBox="1"/>
          <p:nvPr/>
        </p:nvSpPr>
        <p:spPr>
          <a:xfrm>
            <a:off x="2671129" y="7299530"/>
            <a:ext cx="416559" cy="194945"/>
          </a:xfrm>
          <a:prstGeom prst="rect">
            <a:avLst/>
          </a:prstGeom>
        </p:spPr>
        <p:txBody>
          <a:bodyPr vert="horz" wrap="square" lIns="0" tIns="13970" rIns="0" bIns="0" rtlCol="0">
            <a:spAutoFit/>
          </a:bodyPr>
          <a:lstStyle/>
          <a:p>
            <a:pPr marL="12700">
              <a:lnSpc>
                <a:spcPct val="100000"/>
              </a:lnSpc>
              <a:spcBef>
                <a:spcPts val="110"/>
              </a:spcBef>
              <a:tabLst>
                <a:tab pos="348615" algn="l"/>
              </a:tabLst>
            </a:pPr>
            <a:r>
              <a:rPr sz="1100" spc="5" dirty="0">
                <a:latin typeface="Symbol"/>
                <a:cs typeface="Symbol"/>
              </a:rPr>
              <a:t></a:t>
            </a:r>
            <a:r>
              <a:rPr sz="1100" spc="5" dirty="0">
                <a:latin typeface="Times New Roman"/>
                <a:cs typeface="Times New Roman"/>
              </a:rPr>
              <a:t>	</a:t>
            </a:r>
            <a:r>
              <a:rPr sz="1100" spc="5" dirty="0">
                <a:latin typeface="Symbol"/>
                <a:cs typeface="Symbol"/>
              </a:rPr>
              <a:t></a:t>
            </a:r>
            <a:endParaRPr sz="1100">
              <a:latin typeface="Symbol"/>
              <a:cs typeface="Symbol"/>
            </a:endParaRPr>
          </a:p>
        </p:txBody>
      </p:sp>
      <p:sp>
        <p:nvSpPr>
          <p:cNvPr id="138" name="object 138"/>
          <p:cNvSpPr txBox="1"/>
          <p:nvPr/>
        </p:nvSpPr>
        <p:spPr>
          <a:xfrm>
            <a:off x="1242108" y="7172104"/>
            <a:ext cx="2573020" cy="194945"/>
          </a:xfrm>
          <a:prstGeom prst="rect">
            <a:avLst/>
          </a:prstGeom>
        </p:spPr>
        <p:txBody>
          <a:bodyPr vert="horz" wrap="square" lIns="0" tIns="13970" rIns="0" bIns="0" rtlCol="0">
            <a:spAutoFit/>
          </a:bodyPr>
          <a:lstStyle/>
          <a:p>
            <a:pPr marL="38100">
              <a:lnSpc>
                <a:spcPct val="100000"/>
              </a:lnSpc>
              <a:spcBef>
                <a:spcPts val="110"/>
              </a:spcBef>
            </a:pPr>
            <a:r>
              <a:rPr sz="1100" spc="-5" dirty="0">
                <a:latin typeface="Segoe UI"/>
                <a:cs typeface="Segoe UI"/>
              </a:rPr>
              <a:t>Machine</a:t>
            </a:r>
            <a:r>
              <a:rPr sz="1100" spc="-10" dirty="0">
                <a:latin typeface="Segoe UI"/>
                <a:cs typeface="Segoe UI"/>
              </a:rPr>
              <a:t> </a:t>
            </a:r>
            <a:r>
              <a:rPr sz="1100" dirty="0">
                <a:latin typeface="Segoe UI"/>
                <a:cs typeface="Segoe UI"/>
              </a:rPr>
              <a:t>B =</a:t>
            </a:r>
            <a:r>
              <a:rPr sz="1100" spc="-15" dirty="0">
                <a:latin typeface="Segoe UI"/>
                <a:cs typeface="Segoe UI"/>
              </a:rPr>
              <a:t> </a:t>
            </a:r>
            <a:r>
              <a:rPr sz="1100" dirty="0">
                <a:latin typeface="Segoe UI"/>
                <a:cs typeface="Segoe UI"/>
              </a:rPr>
              <a:t>4 </a:t>
            </a:r>
            <a:r>
              <a:rPr sz="1100" spc="-5" dirty="0">
                <a:latin typeface="Segoe UI"/>
                <a:cs typeface="Segoe UI"/>
              </a:rPr>
              <a:t>years </a:t>
            </a:r>
            <a:r>
              <a:rPr sz="1100" dirty="0">
                <a:latin typeface="Segoe UI"/>
                <a:cs typeface="Segoe UI"/>
              </a:rPr>
              <a:t>+</a:t>
            </a:r>
            <a:r>
              <a:rPr sz="1100" spc="-160" dirty="0">
                <a:latin typeface="Segoe UI"/>
                <a:cs typeface="Segoe UI"/>
              </a:rPr>
              <a:t> </a:t>
            </a:r>
            <a:r>
              <a:rPr sz="1650" spc="7" baseline="32828" dirty="0">
                <a:latin typeface="Symbol"/>
                <a:cs typeface="Symbol"/>
              </a:rPr>
              <a:t></a:t>
            </a:r>
            <a:r>
              <a:rPr sz="1650" spc="-60" baseline="32828" dirty="0">
                <a:latin typeface="Times New Roman"/>
                <a:cs typeface="Times New Roman"/>
              </a:rPr>
              <a:t> </a:t>
            </a:r>
            <a:r>
              <a:rPr sz="1650" baseline="35353" dirty="0">
                <a:latin typeface="Arial Narrow"/>
                <a:cs typeface="Arial Narrow"/>
              </a:rPr>
              <a:t>0.30</a:t>
            </a:r>
            <a:r>
              <a:rPr sz="1650" spc="-67" baseline="35353" dirty="0">
                <a:latin typeface="Arial Narrow"/>
                <a:cs typeface="Arial Narrow"/>
              </a:rPr>
              <a:t> </a:t>
            </a:r>
            <a:r>
              <a:rPr sz="1650" spc="7" baseline="32828" dirty="0">
                <a:latin typeface="Symbol"/>
                <a:cs typeface="Symbol"/>
              </a:rPr>
              <a:t></a:t>
            </a:r>
            <a:r>
              <a:rPr sz="1650" spc="-97" baseline="32828" dirty="0">
                <a:latin typeface="Times New Roman"/>
                <a:cs typeface="Times New Roman"/>
              </a:rPr>
              <a:t> </a:t>
            </a:r>
            <a:r>
              <a:rPr sz="1100" dirty="0">
                <a:latin typeface="Segoe UI"/>
                <a:cs typeface="Segoe UI"/>
              </a:rPr>
              <a:t>=</a:t>
            </a:r>
            <a:r>
              <a:rPr sz="1100" spc="-5" dirty="0">
                <a:latin typeface="Segoe UI"/>
                <a:cs typeface="Segoe UI"/>
              </a:rPr>
              <a:t> </a:t>
            </a:r>
            <a:r>
              <a:rPr sz="1100" dirty="0">
                <a:latin typeface="Segoe UI"/>
                <a:cs typeface="Segoe UI"/>
              </a:rPr>
              <a:t>4.6</a:t>
            </a:r>
            <a:r>
              <a:rPr sz="1100" spc="-10" dirty="0">
                <a:latin typeface="Segoe UI"/>
                <a:cs typeface="Segoe UI"/>
              </a:rPr>
              <a:t> </a:t>
            </a:r>
            <a:r>
              <a:rPr sz="1100" dirty="0">
                <a:latin typeface="Segoe UI"/>
                <a:cs typeface="Segoe UI"/>
              </a:rPr>
              <a:t>years</a:t>
            </a:r>
            <a:endParaRPr sz="1100">
              <a:latin typeface="Segoe UI"/>
              <a:cs typeface="Segoe UI"/>
            </a:endParaRPr>
          </a:p>
        </p:txBody>
      </p:sp>
      <p:sp>
        <p:nvSpPr>
          <p:cNvPr id="139" name="object 139"/>
          <p:cNvSpPr txBox="1"/>
          <p:nvPr/>
        </p:nvSpPr>
        <p:spPr>
          <a:xfrm>
            <a:off x="1229378" y="7525599"/>
            <a:ext cx="3919854" cy="416559"/>
          </a:xfrm>
          <a:prstGeom prst="rect">
            <a:avLst/>
          </a:prstGeom>
        </p:spPr>
        <p:txBody>
          <a:bodyPr vert="horz" wrap="square" lIns="0" tIns="41275" rIns="0" bIns="0" rtlCol="0">
            <a:spAutoFit/>
          </a:bodyPr>
          <a:lstStyle/>
          <a:p>
            <a:pPr marL="50800">
              <a:lnSpc>
                <a:spcPct val="100000"/>
              </a:lnSpc>
              <a:spcBef>
                <a:spcPts val="325"/>
              </a:spcBef>
            </a:pPr>
            <a:r>
              <a:rPr sz="1650" spc="-7" baseline="-32828" dirty="0">
                <a:latin typeface="Segoe UI"/>
                <a:cs typeface="Segoe UI"/>
              </a:rPr>
              <a:t>Profitability</a:t>
            </a:r>
            <a:r>
              <a:rPr sz="1650" spc="7" baseline="-32828" dirty="0">
                <a:latin typeface="Segoe UI"/>
                <a:cs typeface="Segoe UI"/>
              </a:rPr>
              <a:t> </a:t>
            </a:r>
            <a:r>
              <a:rPr sz="1650" spc="-7" baseline="-32828" dirty="0">
                <a:latin typeface="Segoe UI"/>
                <a:cs typeface="Segoe UI"/>
              </a:rPr>
              <a:t>Index</a:t>
            </a:r>
            <a:r>
              <a:rPr sz="1650" baseline="-32828" dirty="0">
                <a:latin typeface="Segoe UI"/>
                <a:cs typeface="Segoe UI"/>
              </a:rPr>
              <a:t> (PI)</a:t>
            </a:r>
            <a:r>
              <a:rPr sz="1650" spc="7" baseline="-32828" dirty="0">
                <a:latin typeface="Segoe UI"/>
                <a:cs typeface="Segoe UI"/>
              </a:rPr>
              <a:t> </a:t>
            </a:r>
            <a:r>
              <a:rPr sz="1650" baseline="-32828" dirty="0">
                <a:latin typeface="Segoe UI"/>
                <a:cs typeface="Segoe UI"/>
              </a:rPr>
              <a:t>=</a:t>
            </a:r>
            <a:r>
              <a:rPr sz="1650" spc="-120" baseline="-32828" dirty="0">
                <a:latin typeface="Segoe UI"/>
                <a:cs typeface="Segoe UI"/>
              </a:rPr>
              <a:t> </a:t>
            </a:r>
            <a:r>
              <a:rPr sz="1050" u="sng" spc="25" dirty="0">
                <a:uFill>
                  <a:solidFill>
                    <a:srgbClr val="000000"/>
                  </a:solidFill>
                </a:uFill>
                <a:latin typeface="Segoe UI"/>
                <a:cs typeface="Segoe UI"/>
              </a:rPr>
              <a:t>Sum</a:t>
            </a:r>
            <a:r>
              <a:rPr sz="1050" u="sng" spc="-114" dirty="0">
                <a:uFill>
                  <a:solidFill>
                    <a:srgbClr val="000000"/>
                  </a:solidFill>
                </a:uFill>
                <a:latin typeface="Segoe UI"/>
                <a:cs typeface="Segoe UI"/>
              </a:rPr>
              <a:t> </a:t>
            </a:r>
            <a:r>
              <a:rPr sz="1050" u="sng" spc="15" dirty="0">
                <a:uFill>
                  <a:solidFill>
                    <a:srgbClr val="000000"/>
                  </a:solidFill>
                </a:uFill>
                <a:latin typeface="Segoe UI"/>
                <a:cs typeface="Segoe UI"/>
              </a:rPr>
              <a:t>of</a:t>
            </a:r>
            <a:r>
              <a:rPr sz="1050" u="sng" spc="-35" dirty="0">
                <a:uFill>
                  <a:solidFill>
                    <a:srgbClr val="000000"/>
                  </a:solidFill>
                </a:uFill>
                <a:latin typeface="Segoe UI"/>
                <a:cs typeface="Segoe UI"/>
              </a:rPr>
              <a:t> </a:t>
            </a:r>
            <a:r>
              <a:rPr sz="1050" u="sng" spc="15" dirty="0">
                <a:uFill>
                  <a:solidFill>
                    <a:srgbClr val="000000"/>
                  </a:solidFill>
                </a:uFill>
                <a:latin typeface="Segoe UI"/>
                <a:cs typeface="Segoe UI"/>
              </a:rPr>
              <a:t>present</a:t>
            </a:r>
            <a:r>
              <a:rPr sz="1050" u="sng" spc="-35" dirty="0">
                <a:uFill>
                  <a:solidFill>
                    <a:srgbClr val="000000"/>
                  </a:solidFill>
                </a:uFill>
                <a:latin typeface="Segoe UI"/>
                <a:cs typeface="Segoe UI"/>
              </a:rPr>
              <a:t> </a:t>
            </a:r>
            <a:r>
              <a:rPr sz="1050" u="sng" spc="15" dirty="0">
                <a:uFill>
                  <a:solidFill>
                    <a:srgbClr val="000000"/>
                  </a:solidFill>
                </a:uFill>
                <a:latin typeface="Segoe UI"/>
                <a:cs typeface="Segoe UI"/>
              </a:rPr>
              <a:t>value</a:t>
            </a:r>
            <a:r>
              <a:rPr sz="1050" u="sng" spc="-65" dirty="0">
                <a:uFill>
                  <a:solidFill>
                    <a:srgbClr val="000000"/>
                  </a:solidFill>
                </a:uFill>
                <a:latin typeface="Segoe UI"/>
                <a:cs typeface="Segoe UI"/>
              </a:rPr>
              <a:t> </a:t>
            </a:r>
            <a:r>
              <a:rPr sz="1050" u="sng" spc="15" dirty="0">
                <a:uFill>
                  <a:solidFill>
                    <a:srgbClr val="000000"/>
                  </a:solidFill>
                </a:uFill>
                <a:latin typeface="Segoe UI"/>
                <a:cs typeface="Segoe UI"/>
              </a:rPr>
              <a:t>of</a:t>
            </a:r>
            <a:r>
              <a:rPr sz="1050" u="sng" spc="-35" dirty="0">
                <a:uFill>
                  <a:solidFill>
                    <a:srgbClr val="000000"/>
                  </a:solidFill>
                </a:uFill>
                <a:latin typeface="Segoe UI"/>
                <a:cs typeface="Segoe UI"/>
              </a:rPr>
              <a:t> </a:t>
            </a:r>
            <a:r>
              <a:rPr sz="1050" u="sng" spc="15" dirty="0">
                <a:uFill>
                  <a:solidFill>
                    <a:srgbClr val="000000"/>
                  </a:solidFill>
                </a:uFill>
                <a:latin typeface="Segoe UI"/>
                <a:cs typeface="Segoe UI"/>
              </a:rPr>
              <a:t>net</a:t>
            </a:r>
            <a:r>
              <a:rPr sz="1050" u="sng" spc="-70" dirty="0">
                <a:uFill>
                  <a:solidFill>
                    <a:srgbClr val="000000"/>
                  </a:solidFill>
                </a:uFill>
                <a:latin typeface="Segoe UI"/>
                <a:cs typeface="Segoe UI"/>
              </a:rPr>
              <a:t> </a:t>
            </a:r>
            <a:r>
              <a:rPr sz="1050" u="sng" spc="15" dirty="0">
                <a:uFill>
                  <a:solidFill>
                    <a:srgbClr val="000000"/>
                  </a:solidFill>
                </a:uFill>
                <a:latin typeface="Segoe UI"/>
                <a:cs typeface="Segoe UI"/>
              </a:rPr>
              <a:t>cash</a:t>
            </a:r>
            <a:r>
              <a:rPr sz="1050" u="sng" spc="-125" dirty="0">
                <a:uFill>
                  <a:solidFill>
                    <a:srgbClr val="000000"/>
                  </a:solidFill>
                </a:uFill>
                <a:latin typeface="Segoe UI"/>
                <a:cs typeface="Segoe UI"/>
              </a:rPr>
              <a:t> </a:t>
            </a:r>
            <a:r>
              <a:rPr sz="1050" u="sng" spc="15" dirty="0">
                <a:uFill>
                  <a:solidFill>
                    <a:srgbClr val="000000"/>
                  </a:solidFill>
                </a:uFill>
                <a:latin typeface="Segoe UI"/>
                <a:cs typeface="Segoe UI"/>
              </a:rPr>
              <a:t>inflow</a:t>
            </a:r>
            <a:endParaRPr sz="1050">
              <a:latin typeface="Segoe UI"/>
              <a:cs typeface="Segoe UI"/>
            </a:endParaRPr>
          </a:p>
          <a:p>
            <a:pPr marL="2179320">
              <a:lnSpc>
                <a:spcPct val="100000"/>
              </a:lnSpc>
              <a:spcBef>
                <a:spcPts val="265"/>
              </a:spcBef>
            </a:pPr>
            <a:r>
              <a:rPr sz="1050" spc="10" dirty="0">
                <a:latin typeface="Segoe UI"/>
                <a:cs typeface="Segoe UI"/>
              </a:rPr>
              <a:t>Initial </a:t>
            </a:r>
            <a:r>
              <a:rPr sz="1050" spc="15" dirty="0">
                <a:latin typeface="Segoe UI"/>
                <a:cs typeface="Segoe UI"/>
              </a:rPr>
              <a:t>cash</a:t>
            </a:r>
            <a:r>
              <a:rPr sz="1050" spc="-229" dirty="0">
                <a:latin typeface="Segoe UI"/>
                <a:cs typeface="Segoe UI"/>
              </a:rPr>
              <a:t> </a:t>
            </a:r>
            <a:r>
              <a:rPr sz="1050" spc="15" dirty="0">
                <a:latin typeface="Segoe UI"/>
                <a:cs typeface="Segoe UI"/>
              </a:rPr>
              <a:t>outlay</a:t>
            </a:r>
            <a:endParaRPr sz="1050">
              <a:latin typeface="Segoe UI"/>
              <a:cs typeface="Segoe UI"/>
            </a:endParaRPr>
          </a:p>
        </p:txBody>
      </p:sp>
      <p:sp>
        <p:nvSpPr>
          <p:cNvPr id="140" name="object 140"/>
          <p:cNvSpPr txBox="1"/>
          <p:nvPr/>
        </p:nvSpPr>
        <p:spPr>
          <a:xfrm>
            <a:off x="2137754" y="8223248"/>
            <a:ext cx="689610" cy="187325"/>
          </a:xfrm>
          <a:prstGeom prst="rect">
            <a:avLst/>
          </a:prstGeom>
        </p:spPr>
        <p:txBody>
          <a:bodyPr vert="horz" wrap="square" lIns="0" tIns="13970" rIns="0" bIns="0" rtlCol="0">
            <a:spAutoFit/>
          </a:bodyPr>
          <a:lstStyle/>
          <a:p>
            <a:pPr marL="12700">
              <a:lnSpc>
                <a:spcPct val="100000"/>
              </a:lnSpc>
              <a:spcBef>
                <a:spcPts val="110"/>
              </a:spcBef>
            </a:pPr>
            <a:r>
              <a:rPr sz="1050" spc="20" dirty="0">
                <a:latin typeface="Trebuchet MS"/>
                <a:cs typeface="Trebuchet MS"/>
              </a:rPr>
              <a:t>`</a:t>
            </a:r>
            <a:r>
              <a:rPr sz="1050" spc="20" dirty="0">
                <a:latin typeface="Segoe UI"/>
                <a:cs typeface="Segoe UI"/>
              </a:rPr>
              <a:t>5.00</a:t>
            </a:r>
            <a:r>
              <a:rPr sz="1050" spc="-170" dirty="0">
                <a:latin typeface="Segoe UI"/>
                <a:cs typeface="Segoe UI"/>
              </a:rPr>
              <a:t> </a:t>
            </a:r>
            <a:r>
              <a:rPr sz="1050" spc="20" dirty="0">
                <a:latin typeface="Segoe UI"/>
                <a:cs typeface="Segoe UI"/>
              </a:rPr>
              <a:t>lakhs</a:t>
            </a:r>
            <a:endParaRPr sz="1050">
              <a:latin typeface="Segoe UI"/>
              <a:cs typeface="Segoe UI"/>
            </a:endParaRPr>
          </a:p>
        </p:txBody>
      </p:sp>
      <p:sp>
        <p:nvSpPr>
          <p:cNvPr id="141" name="object 141"/>
          <p:cNvSpPr txBox="1"/>
          <p:nvPr/>
        </p:nvSpPr>
        <p:spPr>
          <a:xfrm>
            <a:off x="1242090" y="8107196"/>
            <a:ext cx="2089150" cy="193675"/>
          </a:xfrm>
          <a:prstGeom prst="rect">
            <a:avLst/>
          </a:prstGeom>
        </p:spPr>
        <p:txBody>
          <a:bodyPr vert="horz" wrap="square" lIns="0" tIns="12700" rIns="0" bIns="0" rtlCol="0">
            <a:spAutoFit/>
          </a:bodyPr>
          <a:lstStyle/>
          <a:p>
            <a:pPr marL="38100">
              <a:lnSpc>
                <a:spcPct val="100000"/>
              </a:lnSpc>
              <a:spcBef>
                <a:spcPts val="100"/>
              </a:spcBef>
            </a:pPr>
            <a:r>
              <a:rPr sz="1100" spc="-5" dirty="0">
                <a:latin typeface="Segoe UI"/>
                <a:cs typeface="Segoe UI"/>
              </a:rPr>
              <a:t>Machine </a:t>
            </a:r>
            <a:r>
              <a:rPr sz="1100" dirty="0">
                <a:latin typeface="Segoe UI"/>
                <a:cs typeface="Segoe UI"/>
              </a:rPr>
              <a:t>A = </a:t>
            </a:r>
            <a:r>
              <a:rPr sz="1575" u="sng" spc="-7" baseline="31746" dirty="0">
                <a:uFill>
                  <a:solidFill>
                    <a:srgbClr val="000000"/>
                  </a:solidFill>
                </a:uFill>
                <a:latin typeface="Trebuchet MS"/>
                <a:cs typeface="Trebuchet MS"/>
              </a:rPr>
              <a:t>` </a:t>
            </a:r>
            <a:r>
              <a:rPr sz="1575" u="sng" spc="30" baseline="31746" dirty="0">
                <a:uFill>
                  <a:solidFill>
                    <a:srgbClr val="000000"/>
                  </a:solidFill>
                </a:uFill>
                <a:latin typeface="Segoe UI"/>
                <a:cs typeface="Segoe UI"/>
              </a:rPr>
              <a:t>5.44 lakhs</a:t>
            </a:r>
            <a:r>
              <a:rPr sz="1575" spc="-75" baseline="31746" dirty="0">
                <a:latin typeface="Segoe UI"/>
                <a:cs typeface="Segoe UI"/>
              </a:rPr>
              <a:t> </a:t>
            </a:r>
            <a:r>
              <a:rPr sz="1100" dirty="0">
                <a:latin typeface="Segoe UI"/>
                <a:cs typeface="Segoe UI"/>
              </a:rPr>
              <a:t>=1.088</a:t>
            </a:r>
            <a:endParaRPr sz="1100">
              <a:latin typeface="Segoe UI"/>
              <a:cs typeface="Segoe UI"/>
            </a:endParaRPr>
          </a:p>
        </p:txBody>
      </p:sp>
      <p:sp>
        <p:nvSpPr>
          <p:cNvPr id="142" name="object 142"/>
          <p:cNvSpPr txBox="1"/>
          <p:nvPr/>
        </p:nvSpPr>
        <p:spPr>
          <a:xfrm>
            <a:off x="4457160" y="8223248"/>
            <a:ext cx="772795" cy="187325"/>
          </a:xfrm>
          <a:prstGeom prst="rect">
            <a:avLst/>
          </a:prstGeom>
        </p:spPr>
        <p:txBody>
          <a:bodyPr vert="horz" wrap="square" lIns="0" tIns="13970" rIns="0" bIns="0" rtlCol="0">
            <a:spAutoFit/>
          </a:bodyPr>
          <a:lstStyle/>
          <a:p>
            <a:pPr marL="12700">
              <a:lnSpc>
                <a:spcPct val="100000"/>
              </a:lnSpc>
              <a:spcBef>
                <a:spcPts val="110"/>
              </a:spcBef>
            </a:pPr>
            <a:r>
              <a:rPr sz="1050" spc="-15" dirty="0">
                <a:latin typeface="Trebuchet MS"/>
                <a:cs typeface="Trebuchet MS"/>
              </a:rPr>
              <a:t>`</a:t>
            </a:r>
            <a:r>
              <a:rPr sz="1050" spc="-185" dirty="0">
                <a:latin typeface="Trebuchet MS"/>
                <a:cs typeface="Trebuchet MS"/>
              </a:rPr>
              <a:t> </a:t>
            </a:r>
            <a:r>
              <a:rPr sz="1050" spc="10" dirty="0">
                <a:latin typeface="Segoe UI"/>
                <a:cs typeface="Segoe UI"/>
              </a:rPr>
              <a:t>5.80</a:t>
            </a:r>
            <a:r>
              <a:rPr sz="1050" spc="-140" dirty="0">
                <a:latin typeface="Segoe UI"/>
                <a:cs typeface="Segoe UI"/>
              </a:rPr>
              <a:t> </a:t>
            </a:r>
            <a:r>
              <a:rPr sz="1050" spc="10" dirty="0">
                <a:latin typeface="Segoe UI"/>
                <a:cs typeface="Segoe UI"/>
              </a:rPr>
              <a:t>*</a:t>
            </a:r>
            <a:r>
              <a:rPr sz="1050" spc="-140" dirty="0">
                <a:latin typeface="Segoe UI"/>
                <a:cs typeface="Segoe UI"/>
              </a:rPr>
              <a:t> </a:t>
            </a:r>
            <a:r>
              <a:rPr sz="1050" spc="10" dirty="0">
                <a:latin typeface="Segoe UI"/>
                <a:cs typeface="Segoe UI"/>
              </a:rPr>
              <a:t>lakhs</a:t>
            </a:r>
            <a:endParaRPr sz="1050">
              <a:latin typeface="Segoe UI"/>
              <a:cs typeface="Segoe UI"/>
            </a:endParaRPr>
          </a:p>
        </p:txBody>
      </p:sp>
      <p:sp>
        <p:nvSpPr>
          <p:cNvPr id="143" name="object 143"/>
          <p:cNvSpPr txBox="1"/>
          <p:nvPr/>
        </p:nvSpPr>
        <p:spPr>
          <a:xfrm>
            <a:off x="3619493" y="8107171"/>
            <a:ext cx="2139315" cy="193675"/>
          </a:xfrm>
          <a:prstGeom prst="rect">
            <a:avLst/>
          </a:prstGeom>
        </p:spPr>
        <p:txBody>
          <a:bodyPr vert="horz" wrap="square" lIns="0" tIns="12700" rIns="0" bIns="0" rtlCol="0">
            <a:spAutoFit/>
          </a:bodyPr>
          <a:lstStyle/>
          <a:p>
            <a:pPr marL="38100">
              <a:lnSpc>
                <a:spcPct val="100000"/>
              </a:lnSpc>
              <a:spcBef>
                <a:spcPts val="100"/>
              </a:spcBef>
            </a:pPr>
            <a:r>
              <a:rPr sz="1100" spc="-5" dirty="0">
                <a:latin typeface="Segoe UI"/>
                <a:cs typeface="Segoe UI"/>
              </a:rPr>
              <a:t>Machine </a:t>
            </a:r>
            <a:r>
              <a:rPr sz="1100" dirty="0">
                <a:latin typeface="Segoe UI"/>
                <a:cs typeface="Segoe UI"/>
              </a:rPr>
              <a:t>B =</a:t>
            </a:r>
            <a:r>
              <a:rPr sz="1650" u="sng" baseline="30303" dirty="0">
                <a:uFill>
                  <a:solidFill>
                    <a:srgbClr val="000000"/>
                  </a:solidFill>
                </a:uFill>
                <a:latin typeface="Segoe UI"/>
                <a:cs typeface="Segoe UI"/>
              </a:rPr>
              <a:t> </a:t>
            </a:r>
            <a:r>
              <a:rPr sz="1575" u="sng" spc="-22" baseline="31746" dirty="0">
                <a:uFill>
                  <a:solidFill>
                    <a:srgbClr val="000000"/>
                  </a:solidFill>
                </a:uFill>
                <a:latin typeface="Trebuchet MS"/>
                <a:cs typeface="Trebuchet MS"/>
              </a:rPr>
              <a:t>` </a:t>
            </a:r>
            <a:r>
              <a:rPr sz="1575" u="sng" spc="15" baseline="31746" dirty="0">
                <a:uFill>
                  <a:solidFill>
                    <a:srgbClr val="000000"/>
                  </a:solidFill>
                </a:uFill>
                <a:latin typeface="Segoe UI"/>
                <a:cs typeface="Segoe UI"/>
              </a:rPr>
              <a:t>6.00 lakhs</a:t>
            </a:r>
            <a:r>
              <a:rPr sz="1575" spc="15" baseline="31746" dirty="0">
                <a:latin typeface="Segoe UI"/>
                <a:cs typeface="Segoe UI"/>
              </a:rPr>
              <a:t> </a:t>
            </a:r>
            <a:r>
              <a:rPr sz="1100" dirty="0">
                <a:latin typeface="Segoe UI"/>
                <a:cs typeface="Segoe UI"/>
              </a:rPr>
              <a:t>=</a:t>
            </a:r>
            <a:r>
              <a:rPr sz="1100" spc="-45" dirty="0">
                <a:latin typeface="Segoe UI"/>
                <a:cs typeface="Segoe UI"/>
              </a:rPr>
              <a:t> </a:t>
            </a:r>
            <a:r>
              <a:rPr sz="1100" spc="-5" dirty="0">
                <a:latin typeface="Segoe UI"/>
                <a:cs typeface="Segoe UI"/>
              </a:rPr>
              <a:t>1.034</a:t>
            </a:r>
            <a:endParaRPr sz="1100">
              <a:latin typeface="Segoe UI"/>
              <a:cs typeface="Segoe UI"/>
            </a:endParaRPr>
          </a:p>
        </p:txBody>
      </p:sp>
    </p:spTree>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txBox="1"/>
          <p:nvPr/>
        </p:nvSpPr>
        <p:spPr>
          <a:xfrm>
            <a:off x="1639316" y="734060"/>
            <a:ext cx="316865" cy="193675"/>
          </a:xfrm>
          <a:prstGeom prst="rect">
            <a:avLst/>
          </a:prstGeom>
        </p:spPr>
        <p:txBody>
          <a:bodyPr vert="horz" wrap="square" lIns="0" tIns="12700" rIns="0" bIns="0" rtlCol="0">
            <a:spAutoFit/>
          </a:bodyPr>
          <a:lstStyle/>
          <a:p>
            <a:pPr marL="12700">
              <a:lnSpc>
                <a:spcPct val="100000"/>
              </a:lnSpc>
              <a:spcBef>
                <a:spcPts val="100"/>
              </a:spcBef>
            </a:pPr>
            <a:r>
              <a:rPr sz="1100" b="1" spc="25" dirty="0">
                <a:solidFill>
                  <a:srgbClr val="FFFFFF"/>
                </a:solidFill>
                <a:latin typeface="Segoe UI"/>
                <a:cs typeface="Segoe UI"/>
              </a:rPr>
              <a:t>7</a:t>
            </a:r>
            <a:r>
              <a:rPr sz="1100" b="1" spc="10" dirty="0">
                <a:solidFill>
                  <a:srgbClr val="FFFFFF"/>
                </a:solidFill>
                <a:latin typeface="Segoe UI"/>
                <a:cs typeface="Segoe UI"/>
              </a:rPr>
              <a:t>.</a:t>
            </a:r>
            <a:r>
              <a:rPr sz="1100" b="1" spc="25" dirty="0">
                <a:solidFill>
                  <a:srgbClr val="FFFFFF"/>
                </a:solidFill>
                <a:latin typeface="Segoe UI"/>
                <a:cs typeface="Segoe UI"/>
              </a:rPr>
              <a:t>70</a:t>
            </a:r>
            <a:endParaRPr sz="1100">
              <a:latin typeface="Segoe UI"/>
              <a:cs typeface="Segoe UI"/>
            </a:endParaRPr>
          </a:p>
        </p:txBody>
      </p:sp>
      <p:sp>
        <p:nvSpPr>
          <p:cNvPr id="4" name="object 4"/>
          <p:cNvSpPr/>
          <p:nvPr/>
        </p:nvSpPr>
        <p:spPr>
          <a:xfrm>
            <a:off x="0" y="1221739"/>
            <a:ext cx="7086600" cy="6948170"/>
          </a:xfrm>
          <a:custGeom>
            <a:avLst/>
            <a:gdLst/>
            <a:ahLst/>
            <a:cxnLst/>
            <a:rect l="l" t="t" r="r" b="b"/>
            <a:pathLst>
              <a:path w="7086600" h="6948170">
                <a:moveTo>
                  <a:pt x="0" y="6947865"/>
                </a:moveTo>
                <a:lnTo>
                  <a:pt x="7086600" y="6947865"/>
                </a:lnTo>
                <a:lnTo>
                  <a:pt x="7086600" y="0"/>
                </a:lnTo>
                <a:lnTo>
                  <a:pt x="0" y="0"/>
                </a:lnTo>
                <a:lnTo>
                  <a:pt x="0" y="6947865"/>
                </a:lnTo>
                <a:close/>
              </a:path>
            </a:pathLst>
          </a:custGeom>
          <a:solidFill>
            <a:srgbClr val="B3C77E"/>
          </a:solidFill>
        </p:spPr>
        <p:txBody>
          <a:bodyPr wrap="square" lIns="0" tIns="0" rIns="0" bIns="0" rtlCol="0"/>
          <a:lstStyle/>
          <a:p>
            <a:endParaRPr/>
          </a:p>
        </p:txBody>
      </p:sp>
      <p:sp>
        <p:nvSpPr>
          <p:cNvPr id="5" name="object 5"/>
          <p:cNvSpPr/>
          <p:nvPr/>
        </p:nvSpPr>
        <p:spPr>
          <a:xfrm>
            <a:off x="1266399" y="3289169"/>
            <a:ext cx="1817370" cy="1742439"/>
          </a:xfrm>
          <a:custGeom>
            <a:avLst/>
            <a:gdLst/>
            <a:ahLst/>
            <a:cxnLst/>
            <a:rect l="l" t="t" r="r" b="b"/>
            <a:pathLst>
              <a:path w="1817370" h="1742439">
                <a:moveTo>
                  <a:pt x="1816747" y="0"/>
                </a:moveTo>
                <a:lnTo>
                  <a:pt x="0" y="0"/>
                </a:lnTo>
                <a:lnTo>
                  <a:pt x="0" y="1650644"/>
                </a:lnTo>
                <a:lnTo>
                  <a:pt x="7721" y="1686090"/>
                </a:lnTo>
                <a:lnTo>
                  <a:pt x="27050" y="1715427"/>
                </a:lnTo>
                <a:lnTo>
                  <a:pt x="56692" y="1734985"/>
                </a:lnTo>
                <a:lnTo>
                  <a:pt x="92760" y="1742313"/>
                </a:lnTo>
                <a:lnTo>
                  <a:pt x="1724621" y="1742313"/>
                </a:lnTo>
                <a:lnTo>
                  <a:pt x="1760702" y="1734985"/>
                </a:lnTo>
                <a:lnTo>
                  <a:pt x="1789683" y="1715427"/>
                </a:lnTo>
                <a:lnTo>
                  <a:pt x="1809661" y="1686090"/>
                </a:lnTo>
                <a:lnTo>
                  <a:pt x="1816747" y="1650644"/>
                </a:lnTo>
                <a:lnTo>
                  <a:pt x="1816747" y="0"/>
                </a:lnTo>
                <a:close/>
              </a:path>
            </a:pathLst>
          </a:custGeom>
          <a:solidFill>
            <a:srgbClr val="D7E4BD"/>
          </a:solidFill>
        </p:spPr>
        <p:txBody>
          <a:bodyPr wrap="square" lIns="0" tIns="0" rIns="0" bIns="0" rtlCol="0"/>
          <a:lstStyle/>
          <a:p>
            <a:endParaRPr/>
          </a:p>
        </p:txBody>
      </p:sp>
      <p:sp>
        <p:nvSpPr>
          <p:cNvPr id="6" name="object 6"/>
          <p:cNvSpPr/>
          <p:nvPr/>
        </p:nvSpPr>
        <p:spPr>
          <a:xfrm>
            <a:off x="1266399" y="2647490"/>
            <a:ext cx="1817370" cy="641985"/>
          </a:xfrm>
          <a:custGeom>
            <a:avLst/>
            <a:gdLst/>
            <a:ahLst/>
            <a:cxnLst/>
            <a:rect l="l" t="t" r="r" b="b"/>
            <a:pathLst>
              <a:path w="1817370" h="641985">
                <a:moveTo>
                  <a:pt x="1724621" y="0"/>
                </a:moveTo>
                <a:lnTo>
                  <a:pt x="92760" y="0"/>
                </a:lnTo>
                <a:lnTo>
                  <a:pt x="56692" y="7327"/>
                </a:lnTo>
                <a:lnTo>
                  <a:pt x="27050" y="26885"/>
                </a:lnTo>
                <a:lnTo>
                  <a:pt x="7721" y="56222"/>
                </a:lnTo>
                <a:lnTo>
                  <a:pt x="0" y="91668"/>
                </a:lnTo>
                <a:lnTo>
                  <a:pt x="0" y="641680"/>
                </a:lnTo>
                <a:lnTo>
                  <a:pt x="1816747" y="641680"/>
                </a:lnTo>
                <a:lnTo>
                  <a:pt x="1816747" y="91668"/>
                </a:lnTo>
                <a:lnTo>
                  <a:pt x="1809661" y="56222"/>
                </a:lnTo>
                <a:lnTo>
                  <a:pt x="1789683" y="26885"/>
                </a:lnTo>
                <a:lnTo>
                  <a:pt x="1760702" y="7327"/>
                </a:lnTo>
                <a:lnTo>
                  <a:pt x="1724621" y="0"/>
                </a:lnTo>
                <a:close/>
              </a:path>
            </a:pathLst>
          </a:custGeom>
          <a:solidFill>
            <a:srgbClr val="D7E4BD"/>
          </a:solidFill>
        </p:spPr>
        <p:txBody>
          <a:bodyPr wrap="square" lIns="0" tIns="0" rIns="0" bIns="0" rtlCol="0"/>
          <a:lstStyle/>
          <a:p>
            <a:endParaRPr/>
          </a:p>
        </p:txBody>
      </p:sp>
      <p:sp>
        <p:nvSpPr>
          <p:cNvPr id="7" name="object 7"/>
          <p:cNvSpPr/>
          <p:nvPr/>
        </p:nvSpPr>
        <p:spPr>
          <a:xfrm>
            <a:off x="1279284" y="2657877"/>
            <a:ext cx="1791335" cy="636270"/>
          </a:xfrm>
          <a:custGeom>
            <a:avLst/>
            <a:gdLst/>
            <a:ahLst/>
            <a:cxnLst/>
            <a:rect l="l" t="t" r="r" b="b"/>
            <a:pathLst>
              <a:path w="1791335" h="636270">
                <a:moveTo>
                  <a:pt x="1790979" y="636181"/>
                </a:moveTo>
                <a:lnTo>
                  <a:pt x="1790979" y="91059"/>
                </a:lnTo>
                <a:lnTo>
                  <a:pt x="1783892" y="55613"/>
                </a:lnTo>
                <a:lnTo>
                  <a:pt x="1764563" y="26885"/>
                </a:lnTo>
                <a:lnTo>
                  <a:pt x="1735569" y="7340"/>
                </a:lnTo>
                <a:lnTo>
                  <a:pt x="1700136" y="0"/>
                </a:lnTo>
                <a:lnTo>
                  <a:pt x="91478" y="0"/>
                </a:lnTo>
                <a:lnTo>
                  <a:pt x="56045" y="7340"/>
                </a:lnTo>
                <a:lnTo>
                  <a:pt x="27050" y="26885"/>
                </a:lnTo>
                <a:lnTo>
                  <a:pt x="7721" y="55613"/>
                </a:lnTo>
                <a:lnTo>
                  <a:pt x="0" y="91059"/>
                </a:lnTo>
                <a:lnTo>
                  <a:pt x="0" y="636181"/>
                </a:lnTo>
              </a:path>
            </a:pathLst>
          </a:custGeom>
          <a:ln w="116585">
            <a:solidFill>
              <a:srgbClr val="C3D69B"/>
            </a:solidFill>
          </a:ln>
        </p:spPr>
        <p:txBody>
          <a:bodyPr wrap="square" lIns="0" tIns="0" rIns="0" bIns="0" rtlCol="0"/>
          <a:lstStyle/>
          <a:p>
            <a:endParaRPr/>
          </a:p>
        </p:txBody>
      </p:sp>
      <p:sp>
        <p:nvSpPr>
          <p:cNvPr id="8" name="object 8"/>
          <p:cNvSpPr/>
          <p:nvPr/>
        </p:nvSpPr>
        <p:spPr>
          <a:xfrm>
            <a:off x="1279284" y="3294058"/>
            <a:ext cx="1791335" cy="1727200"/>
          </a:xfrm>
          <a:custGeom>
            <a:avLst/>
            <a:gdLst/>
            <a:ahLst/>
            <a:cxnLst/>
            <a:rect l="l" t="t" r="r" b="b"/>
            <a:pathLst>
              <a:path w="1791335" h="1727200">
                <a:moveTo>
                  <a:pt x="0" y="0"/>
                </a:moveTo>
                <a:lnTo>
                  <a:pt x="0" y="1635975"/>
                </a:lnTo>
                <a:lnTo>
                  <a:pt x="7721" y="1671421"/>
                </a:lnTo>
                <a:lnTo>
                  <a:pt x="27050" y="1700149"/>
                </a:lnTo>
                <a:lnTo>
                  <a:pt x="56045" y="1719707"/>
                </a:lnTo>
                <a:lnTo>
                  <a:pt x="91478" y="1727034"/>
                </a:lnTo>
                <a:lnTo>
                  <a:pt x="1700136" y="1727034"/>
                </a:lnTo>
                <a:lnTo>
                  <a:pt x="1735569" y="1719707"/>
                </a:lnTo>
                <a:lnTo>
                  <a:pt x="1764563" y="1700149"/>
                </a:lnTo>
                <a:lnTo>
                  <a:pt x="1783892" y="1671421"/>
                </a:lnTo>
                <a:lnTo>
                  <a:pt x="1790979" y="1635975"/>
                </a:lnTo>
                <a:lnTo>
                  <a:pt x="1790979" y="0"/>
                </a:lnTo>
              </a:path>
            </a:pathLst>
          </a:custGeom>
          <a:ln w="116585">
            <a:solidFill>
              <a:srgbClr val="C3D69B"/>
            </a:solidFill>
          </a:ln>
        </p:spPr>
        <p:txBody>
          <a:bodyPr wrap="square" lIns="0" tIns="0" rIns="0" bIns="0" rtlCol="0"/>
          <a:lstStyle/>
          <a:p>
            <a:endParaRPr/>
          </a:p>
        </p:txBody>
      </p:sp>
      <p:sp>
        <p:nvSpPr>
          <p:cNvPr id="9" name="object 9"/>
          <p:cNvSpPr/>
          <p:nvPr/>
        </p:nvSpPr>
        <p:spPr>
          <a:xfrm>
            <a:off x="1460309" y="4580470"/>
            <a:ext cx="316865" cy="214629"/>
          </a:xfrm>
          <a:custGeom>
            <a:avLst/>
            <a:gdLst/>
            <a:ahLst/>
            <a:cxnLst/>
            <a:rect l="l" t="t" r="r" b="b"/>
            <a:pathLst>
              <a:path w="316864" h="214629">
                <a:moveTo>
                  <a:pt x="316318" y="0"/>
                </a:moveTo>
                <a:lnTo>
                  <a:pt x="0" y="0"/>
                </a:lnTo>
                <a:lnTo>
                  <a:pt x="0" y="214502"/>
                </a:lnTo>
                <a:lnTo>
                  <a:pt x="316318" y="214502"/>
                </a:lnTo>
                <a:lnTo>
                  <a:pt x="316318" y="0"/>
                </a:lnTo>
                <a:close/>
              </a:path>
            </a:pathLst>
          </a:custGeom>
          <a:solidFill>
            <a:srgbClr val="C3D69B"/>
          </a:solidFill>
        </p:spPr>
        <p:txBody>
          <a:bodyPr wrap="square" lIns="0" tIns="0" rIns="0" bIns="0" rtlCol="0"/>
          <a:lstStyle/>
          <a:p>
            <a:endParaRPr/>
          </a:p>
        </p:txBody>
      </p:sp>
      <p:sp>
        <p:nvSpPr>
          <p:cNvPr id="10" name="object 10"/>
          <p:cNvSpPr/>
          <p:nvPr/>
        </p:nvSpPr>
        <p:spPr>
          <a:xfrm>
            <a:off x="1460309" y="4315853"/>
            <a:ext cx="316865" cy="215265"/>
          </a:xfrm>
          <a:custGeom>
            <a:avLst/>
            <a:gdLst/>
            <a:ahLst/>
            <a:cxnLst/>
            <a:rect l="l" t="t" r="r" b="b"/>
            <a:pathLst>
              <a:path w="316864" h="215264">
                <a:moveTo>
                  <a:pt x="316318" y="0"/>
                </a:moveTo>
                <a:lnTo>
                  <a:pt x="0" y="0"/>
                </a:lnTo>
                <a:lnTo>
                  <a:pt x="0" y="215112"/>
                </a:lnTo>
                <a:lnTo>
                  <a:pt x="316318" y="215112"/>
                </a:lnTo>
                <a:lnTo>
                  <a:pt x="316318" y="0"/>
                </a:lnTo>
                <a:close/>
              </a:path>
            </a:pathLst>
          </a:custGeom>
          <a:solidFill>
            <a:srgbClr val="C3D69B"/>
          </a:solidFill>
        </p:spPr>
        <p:txBody>
          <a:bodyPr wrap="square" lIns="0" tIns="0" rIns="0" bIns="0" rtlCol="0"/>
          <a:lstStyle/>
          <a:p>
            <a:endParaRPr/>
          </a:p>
        </p:txBody>
      </p:sp>
      <p:sp>
        <p:nvSpPr>
          <p:cNvPr id="11" name="object 11"/>
          <p:cNvSpPr/>
          <p:nvPr/>
        </p:nvSpPr>
        <p:spPr>
          <a:xfrm>
            <a:off x="1460309" y="4035348"/>
            <a:ext cx="316865" cy="214629"/>
          </a:xfrm>
          <a:custGeom>
            <a:avLst/>
            <a:gdLst/>
            <a:ahLst/>
            <a:cxnLst/>
            <a:rect l="l" t="t" r="r" b="b"/>
            <a:pathLst>
              <a:path w="316864" h="214629">
                <a:moveTo>
                  <a:pt x="316318" y="0"/>
                </a:moveTo>
                <a:lnTo>
                  <a:pt x="0" y="0"/>
                </a:lnTo>
                <a:lnTo>
                  <a:pt x="0" y="214502"/>
                </a:lnTo>
                <a:lnTo>
                  <a:pt x="316318" y="214502"/>
                </a:lnTo>
                <a:lnTo>
                  <a:pt x="316318" y="0"/>
                </a:lnTo>
                <a:close/>
              </a:path>
            </a:pathLst>
          </a:custGeom>
          <a:solidFill>
            <a:srgbClr val="C3D69B"/>
          </a:solidFill>
        </p:spPr>
        <p:txBody>
          <a:bodyPr wrap="square" lIns="0" tIns="0" rIns="0" bIns="0" rtlCol="0"/>
          <a:lstStyle/>
          <a:p>
            <a:endParaRPr/>
          </a:p>
        </p:txBody>
      </p:sp>
      <p:sp>
        <p:nvSpPr>
          <p:cNvPr id="12" name="object 12"/>
          <p:cNvSpPr/>
          <p:nvPr/>
        </p:nvSpPr>
        <p:spPr>
          <a:xfrm>
            <a:off x="1460309" y="3770731"/>
            <a:ext cx="316865" cy="198120"/>
          </a:xfrm>
          <a:custGeom>
            <a:avLst/>
            <a:gdLst/>
            <a:ahLst/>
            <a:cxnLst/>
            <a:rect l="l" t="t" r="r" b="b"/>
            <a:pathLst>
              <a:path w="316864" h="198120">
                <a:moveTo>
                  <a:pt x="316318" y="0"/>
                </a:moveTo>
                <a:lnTo>
                  <a:pt x="0" y="0"/>
                </a:lnTo>
                <a:lnTo>
                  <a:pt x="0" y="198005"/>
                </a:lnTo>
                <a:lnTo>
                  <a:pt x="316318" y="198005"/>
                </a:lnTo>
                <a:lnTo>
                  <a:pt x="316318" y="0"/>
                </a:lnTo>
                <a:close/>
              </a:path>
            </a:pathLst>
          </a:custGeom>
          <a:solidFill>
            <a:srgbClr val="C3D69B"/>
          </a:solidFill>
        </p:spPr>
        <p:txBody>
          <a:bodyPr wrap="square" lIns="0" tIns="0" rIns="0" bIns="0" rtlCol="0"/>
          <a:lstStyle/>
          <a:p>
            <a:endParaRPr/>
          </a:p>
        </p:txBody>
      </p:sp>
      <p:sp>
        <p:nvSpPr>
          <p:cNvPr id="13" name="object 13"/>
          <p:cNvSpPr/>
          <p:nvPr/>
        </p:nvSpPr>
        <p:spPr>
          <a:xfrm>
            <a:off x="1843633" y="4580470"/>
            <a:ext cx="299720" cy="214629"/>
          </a:xfrm>
          <a:custGeom>
            <a:avLst/>
            <a:gdLst/>
            <a:ahLst/>
            <a:cxnLst/>
            <a:rect l="l" t="t" r="r" b="b"/>
            <a:pathLst>
              <a:path w="299719" h="214629">
                <a:moveTo>
                  <a:pt x="299567" y="0"/>
                </a:moveTo>
                <a:lnTo>
                  <a:pt x="0" y="0"/>
                </a:lnTo>
                <a:lnTo>
                  <a:pt x="0" y="214502"/>
                </a:lnTo>
                <a:lnTo>
                  <a:pt x="299567" y="214502"/>
                </a:lnTo>
                <a:lnTo>
                  <a:pt x="299567" y="0"/>
                </a:lnTo>
                <a:close/>
              </a:path>
            </a:pathLst>
          </a:custGeom>
          <a:solidFill>
            <a:srgbClr val="C3D69B"/>
          </a:solidFill>
        </p:spPr>
        <p:txBody>
          <a:bodyPr wrap="square" lIns="0" tIns="0" rIns="0" bIns="0" rtlCol="0"/>
          <a:lstStyle/>
          <a:p>
            <a:endParaRPr/>
          </a:p>
        </p:txBody>
      </p:sp>
      <p:sp>
        <p:nvSpPr>
          <p:cNvPr id="14" name="object 14"/>
          <p:cNvSpPr/>
          <p:nvPr/>
        </p:nvSpPr>
        <p:spPr>
          <a:xfrm>
            <a:off x="1843633" y="4315853"/>
            <a:ext cx="299720" cy="215265"/>
          </a:xfrm>
          <a:custGeom>
            <a:avLst/>
            <a:gdLst/>
            <a:ahLst/>
            <a:cxnLst/>
            <a:rect l="l" t="t" r="r" b="b"/>
            <a:pathLst>
              <a:path w="299719" h="215264">
                <a:moveTo>
                  <a:pt x="299567" y="0"/>
                </a:moveTo>
                <a:lnTo>
                  <a:pt x="0" y="0"/>
                </a:lnTo>
                <a:lnTo>
                  <a:pt x="0" y="215112"/>
                </a:lnTo>
                <a:lnTo>
                  <a:pt x="299567" y="215112"/>
                </a:lnTo>
                <a:lnTo>
                  <a:pt x="299567" y="0"/>
                </a:lnTo>
                <a:close/>
              </a:path>
            </a:pathLst>
          </a:custGeom>
          <a:solidFill>
            <a:srgbClr val="C3D69B"/>
          </a:solidFill>
        </p:spPr>
        <p:txBody>
          <a:bodyPr wrap="square" lIns="0" tIns="0" rIns="0" bIns="0" rtlCol="0"/>
          <a:lstStyle/>
          <a:p>
            <a:endParaRPr/>
          </a:p>
        </p:txBody>
      </p:sp>
      <p:sp>
        <p:nvSpPr>
          <p:cNvPr id="15" name="object 15"/>
          <p:cNvSpPr/>
          <p:nvPr/>
        </p:nvSpPr>
        <p:spPr>
          <a:xfrm>
            <a:off x="1843633" y="4035348"/>
            <a:ext cx="299720" cy="214629"/>
          </a:xfrm>
          <a:custGeom>
            <a:avLst/>
            <a:gdLst/>
            <a:ahLst/>
            <a:cxnLst/>
            <a:rect l="l" t="t" r="r" b="b"/>
            <a:pathLst>
              <a:path w="299719" h="214629">
                <a:moveTo>
                  <a:pt x="299567" y="0"/>
                </a:moveTo>
                <a:lnTo>
                  <a:pt x="0" y="0"/>
                </a:lnTo>
                <a:lnTo>
                  <a:pt x="0" y="214502"/>
                </a:lnTo>
                <a:lnTo>
                  <a:pt x="299567" y="214502"/>
                </a:lnTo>
                <a:lnTo>
                  <a:pt x="299567" y="0"/>
                </a:lnTo>
                <a:close/>
              </a:path>
            </a:pathLst>
          </a:custGeom>
          <a:solidFill>
            <a:srgbClr val="C3D69B"/>
          </a:solidFill>
        </p:spPr>
        <p:txBody>
          <a:bodyPr wrap="square" lIns="0" tIns="0" rIns="0" bIns="0" rtlCol="0"/>
          <a:lstStyle/>
          <a:p>
            <a:endParaRPr/>
          </a:p>
        </p:txBody>
      </p:sp>
      <p:sp>
        <p:nvSpPr>
          <p:cNvPr id="16" name="object 16"/>
          <p:cNvSpPr/>
          <p:nvPr/>
        </p:nvSpPr>
        <p:spPr>
          <a:xfrm>
            <a:off x="2209558" y="4580470"/>
            <a:ext cx="299720" cy="214629"/>
          </a:xfrm>
          <a:custGeom>
            <a:avLst/>
            <a:gdLst/>
            <a:ahLst/>
            <a:cxnLst/>
            <a:rect l="l" t="t" r="r" b="b"/>
            <a:pathLst>
              <a:path w="299719" h="214629">
                <a:moveTo>
                  <a:pt x="299567" y="0"/>
                </a:moveTo>
                <a:lnTo>
                  <a:pt x="0" y="0"/>
                </a:lnTo>
                <a:lnTo>
                  <a:pt x="0" y="214502"/>
                </a:lnTo>
                <a:lnTo>
                  <a:pt x="299567" y="214502"/>
                </a:lnTo>
                <a:lnTo>
                  <a:pt x="299567" y="0"/>
                </a:lnTo>
                <a:close/>
              </a:path>
            </a:pathLst>
          </a:custGeom>
          <a:solidFill>
            <a:srgbClr val="C3D69B"/>
          </a:solidFill>
        </p:spPr>
        <p:txBody>
          <a:bodyPr wrap="square" lIns="0" tIns="0" rIns="0" bIns="0" rtlCol="0"/>
          <a:lstStyle/>
          <a:p>
            <a:endParaRPr/>
          </a:p>
        </p:txBody>
      </p:sp>
      <p:sp>
        <p:nvSpPr>
          <p:cNvPr id="17" name="object 17"/>
          <p:cNvSpPr/>
          <p:nvPr/>
        </p:nvSpPr>
        <p:spPr>
          <a:xfrm>
            <a:off x="2209558" y="4315853"/>
            <a:ext cx="299720" cy="215265"/>
          </a:xfrm>
          <a:custGeom>
            <a:avLst/>
            <a:gdLst/>
            <a:ahLst/>
            <a:cxnLst/>
            <a:rect l="l" t="t" r="r" b="b"/>
            <a:pathLst>
              <a:path w="299719" h="215264">
                <a:moveTo>
                  <a:pt x="299567" y="0"/>
                </a:moveTo>
                <a:lnTo>
                  <a:pt x="0" y="0"/>
                </a:lnTo>
                <a:lnTo>
                  <a:pt x="0" y="215112"/>
                </a:lnTo>
                <a:lnTo>
                  <a:pt x="299567" y="215112"/>
                </a:lnTo>
                <a:lnTo>
                  <a:pt x="299567" y="0"/>
                </a:lnTo>
                <a:close/>
              </a:path>
            </a:pathLst>
          </a:custGeom>
          <a:solidFill>
            <a:srgbClr val="C3D69B"/>
          </a:solidFill>
        </p:spPr>
        <p:txBody>
          <a:bodyPr wrap="square" lIns="0" tIns="0" rIns="0" bIns="0" rtlCol="0"/>
          <a:lstStyle/>
          <a:p>
            <a:endParaRPr/>
          </a:p>
        </p:txBody>
      </p:sp>
      <p:sp>
        <p:nvSpPr>
          <p:cNvPr id="18" name="object 18"/>
          <p:cNvSpPr/>
          <p:nvPr/>
        </p:nvSpPr>
        <p:spPr>
          <a:xfrm>
            <a:off x="2209558" y="4035348"/>
            <a:ext cx="299720" cy="214629"/>
          </a:xfrm>
          <a:custGeom>
            <a:avLst/>
            <a:gdLst/>
            <a:ahLst/>
            <a:cxnLst/>
            <a:rect l="l" t="t" r="r" b="b"/>
            <a:pathLst>
              <a:path w="299719" h="214629">
                <a:moveTo>
                  <a:pt x="299567" y="0"/>
                </a:moveTo>
                <a:lnTo>
                  <a:pt x="0" y="0"/>
                </a:lnTo>
                <a:lnTo>
                  <a:pt x="0" y="214502"/>
                </a:lnTo>
                <a:lnTo>
                  <a:pt x="299567" y="214502"/>
                </a:lnTo>
                <a:lnTo>
                  <a:pt x="299567" y="0"/>
                </a:lnTo>
                <a:close/>
              </a:path>
            </a:pathLst>
          </a:custGeom>
          <a:solidFill>
            <a:srgbClr val="C3D69B"/>
          </a:solidFill>
        </p:spPr>
        <p:txBody>
          <a:bodyPr wrap="square" lIns="0" tIns="0" rIns="0" bIns="0" rtlCol="0"/>
          <a:lstStyle/>
          <a:p>
            <a:endParaRPr/>
          </a:p>
        </p:txBody>
      </p:sp>
      <p:sp>
        <p:nvSpPr>
          <p:cNvPr id="19" name="object 19"/>
          <p:cNvSpPr/>
          <p:nvPr/>
        </p:nvSpPr>
        <p:spPr>
          <a:xfrm>
            <a:off x="2209558" y="3770731"/>
            <a:ext cx="299720" cy="198120"/>
          </a:xfrm>
          <a:custGeom>
            <a:avLst/>
            <a:gdLst/>
            <a:ahLst/>
            <a:cxnLst/>
            <a:rect l="l" t="t" r="r" b="b"/>
            <a:pathLst>
              <a:path w="299719" h="198120">
                <a:moveTo>
                  <a:pt x="299567" y="0"/>
                </a:moveTo>
                <a:lnTo>
                  <a:pt x="0" y="0"/>
                </a:lnTo>
                <a:lnTo>
                  <a:pt x="0" y="198005"/>
                </a:lnTo>
                <a:lnTo>
                  <a:pt x="299567" y="198005"/>
                </a:lnTo>
                <a:lnTo>
                  <a:pt x="299567" y="0"/>
                </a:lnTo>
                <a:close/>
              </a:path>
            </a:pathLst>
          </a:custGeom>
          <a:solidFill>
            <a:srgbClr val="C3D69B"/>
          </a:solidFill>
        </p:spPr>
        <p:txBody>
          <a:bodyPr wrap="square" lIns="0" tIns="0" rIns="0" bIns="0" rtlCol="0"/>
          <a:lstStyle/>
          <a:p>
            <a:endParaRPr/>
          </a:p>
        </p:txBody>
      </p:sp>
      <p:sp>
        <p:nvSpPr>
          <p:cNvPr id="20" name="object 20"/>
          <p:cNvSpPr/>
          <p:nvPr/>
        </p:nvSpPr>
        <p:spPr>
          <a:xfrm>
            <a:off x="2576131" y="4580470"/>
            <a:ext cx="299720" cy="214629"/>
          </a:xfrm>
          <a:custGeom>
            <a:avLst/>
            <a:gdLst/>
            <a:ahLst/>
            <a:cxnLst/>
            <a:rect l="l" t="t" r="r" b="b"/>
            <a:pathLst>
              <a:path w="299719" h="214629">
                <a:moveTo>
                  <a:pt x="299567" y="0"/>
                </a:moveTo>
                <a:lnTo>
                  <a:pt x="0" y="0"/>
                </a:lnTo>
                <a:lnTo>
                  <a:pt x="0" y="214502"/>
                </a:lnTo>
                <a:lnTo>
                  <a:pt x="299567" y="214502"/>
                </a:lnTo>
                <a:lnTo>
                  <a:pt x="299567" y="0"/>
                </a:lnTo>
                <a:close/>
              </a:path>
            </a:pathLst>
          </a:custGeom>
          <a:solidFill>
            <a:srgbClr val="C3D69B"/>
          </a:solidFill>
        </p:spPr>
        <p:txBody>
          <a:bodyPr wrap="square" lIns="0" tIns="0" rIns="0" bIns="0" rtlCol="0"/>
          <a:lstStyle/>
          <a:p>
            <a:endParaRPr/>
          </a:p>
        </p:txBody>
      </p:sp>
      <p:sp>
        <p:nvSpPr>
          <p:cNvPr id="21" name="object 21"/>
          <p:cNvSpPr/>
          <p:nvPr/>
        </p:nvSpPr>
        <p:spPr>
          <a:xfrm>
            <a:off x="2576131" y="4315853"/>
            <a:ext cx="299720" cy="215265"/>
          </a:xfrm>
          <a:custGeom>
            <a:avLst/>
            <a:gdLst/>
            <a:ahLst/>
            <a:cxnLst/>
            <a:rect l="l" t="t" r="r" b="b"/>
            <a:pathLst>
              <a:path w="299719" h="215264">
                <a:moveTo>
                  <a:pt x="299567" y="0"/>
                </a:moveTo>
                <a:lnTo>
                  <a:pt x="0" y="0"/>
                </a:lnTo>
                <a:lnTo>
                  <a:pt x="0" y="215112"/>
                </a:lnTo>
                <a:lnTo>
                  <a:pt x="299567" y="215112"/>
                </a:lnTo>
                <a:lnTo>
                  <a:pt x="299567" y="0"/>
                </a:lnTo>
                <a:close/>
              </a:path>
            </a:pathLst>
          </a:custGeom>
          <a:solidFill>
            <a:srgbClr val="C3D69B"/>
          </a:solidFill>
        </p:spPr>
        <p:txBody>
          <a:bodyPr wrap="square" lIns="0" tIns="0" rIns="0" bIns="0" rtlCol="0"/>
          <a:lstStyle/>
          <a:p>
            <a:endParaRPr/>
          </a:p>
        </p:txBody>
      </p:sp>
      <p:sp>
        <p:nvSpPr>
          <p:cNvPr id="22" name="object 22"/>
          <p:cNvSpPr/>
          <p:nvPr/>
        </p:nvSpPr>
        <p:spPr>
          <a:xfrm>
            <a:off x="2576131" y="4035348"/>
            <a:ext cx="299720" cy="214629"/>
          </a:xfrm>
          <a:custGeom>
            <a:avLst/>
            <a:gdLst/>
            <a:ahLst/>
            <a:cxnLst/>
            <a:rect l="l" t="t" r="r" b="b"/>
            <a:pathLst>
              <a:path w="299719" h="214629">
                <a:moveTo>
                  <a:pt x="299567" y="0"/>
                </a:moveTo>
                <a:lnTo>
                  <a:pt x="0" y="0"/>
                </a:lnTo>
                <a:lnTo>
                  <a:pt x="0" y="214502"/>
                </a:lnTo>
                <a:lnTo>
                  <a:pt x="299567" y="214502"/>
                </a:lnTo>
                <a:lnTo>
                  <a:pt x="299567" y="0"/>
                </a:lnTo>
                <a:close/>
              </a:path>
            </a:pathLst>
          </a:custGeom>
          <a:solidFill>
            <a:srgbClr val="C3D69B"/>
          </a:solidFill>
        </p:spPr>
        <p:txBody>
          <a:bodyPr wrap="square" lIns="0" tIns="0" rIns="0" bIns="0" rtlCol="0"/>
          <a:lstStyle/>
          <a:p>
            <a:endParaRPr/>
          </a:p>
        </p:txBody>
      </p:sp>
      <p:sp>
        <p:nvSpPr>
          <p:cNvPr id="23" name="object 23"/>
          <p:cNvSpPr/>
          <p:nvPr/>
        </p:nvSpPr>
        <p:spPr>
          <a:xfrm>
            <a:off x="2576131" y="3770731"/>
            <a:ext cx="299720" cy="198120"/>
          </a:xfrm>
          <a:custGeom>
            <a:avLst/>
            <a:gdLst/>
            <a:ahLst/>
            <a:cxnLst/>
            <a:rect l="l" t="t" r="r" b="b"/>
            <a:pathLst>
              <a:path w="299719" h="198120">
                <a:moveTo>
                  <a:pt x="299567" y="0"/>
                </a:moveTo>
                <a:lnTo>
                  <a:pt x="0" y="0"/>
                </a:lnTo>
                <a:lnTo>
                  <a:pt x="0" y="198005"/>
                </a:lnTo>
                <a:lnTo>
                  <a:pt x="299567" y="198005"/>
                </a:lnTo>
                <a:lnTo>
                  <a:pt x="299567" y="0"/>
                </a:lnTo>
                <a:close/>
              </a:path>
            </a:pathLst>
          </a:custGeom>
          <a:solidFill>
            <a:srgbClr val="C3D69B"/>
          </a:solidFill>
        </p:spPr>
        <p:txBody>
          <a:bodyPr wrap="square" lIns="0" tIns="0" rIns="0" bIns="0" rtlCol="0"/>
          <a:lstStyle/>
          <a:p>
            <a:endParaRPr/>
          </a:p>
        </p:txBody>
      </p:sp>
      <p:sp>
        <p:nvSpPr>
          <p:cNvPr id="24" name="object 24"/>
          <p:cNvSpPr/>
          <p:nvPr/>
        </p:nvSpPr>
        <p:spPr>
          <a:xfrm>
            <a:off x="3165614" y="4834890"/>
            <a:ext cx="2896235" cy="679450"/>
          </a:xfrm>
          <a:custGeom>
            <a:avLst/>
            <a:gdLst/>
            <a:ahLst/>
            <a:cxnLst/>
            <a:rect l="l" t="t" r="r" b="b"/>
            <a:pathLst>
              <a:path w="2896235" h="679450">
                <a:moveTo>
                  <a:pt x="0" y="679450"/>
                </a:moveTo>
                <a:lnTo>
                  <a:pt x="2895854" y="679450"/>
                </a:lnTo>
                <a:lnTo>
                  <a:pt x="2895854" y="0"/>
                </a:lnTo>
                <a:lnTo>
                  <a:pt x="0" y="0"/>
                </a:lnTo>
                <a:lnTo>
                  <a:pt x="0" y="679450"/>
                </a:lnTo>
                <a:close/>
              </a:path>
            </a:pathLst>
          </a:custGeom>
          <a:solidFill>
            <a:srgbClr val="C3D69B"/>
          </a:solidFill>
        </p:spPr>
        <p:txBody>
          <a:bodyPr wrap="square" lIns="0" tIns="0" rIns="0" bIns="0" rtlCol="0"/>
          <a:lstStyle/>
          <a:p>
            <a:endParaRPr/>
          </a:p>
        </p:txBody>
      </p:sp>
      <p:sp>
        <p:nvSpPr>
          <p:cNvPr id="25" name="object 25"/>
          <p:cNvSpPr/>
          <p:nvPr/>
        </p:nvSpPr>
        <p:spPr>
          <a:xfrm>
            <a:off x="3165614" y="4091940"/>
            <a:ext cx="249554" cy="742950"/>
          </a:xfrm>
          <a:custGeom>
            <a:avLst/>
            <a:gdLst/>
            <a:ahLst/>
            <a:cxnLst/>
            <a:rect l="l" t="t" r="r" b="b"/>
            <a:pathLst>
              <a:path w="249554" h="742950">
                <a:moveTo>
                  <a:pt x="0" y="742950"/>
                </a:moveTo>
                <a:lnTo>
                  <a:pt x="249313" y="742950"/>
                </a:lnTo>
                <a:lnTo>
                  <a:pt x="249313" y="0"/>
                </a:lnTo>
                <a:lnTo>
                  <a:pt x="0" y="0"/>
                </a:lnTo>
                <a:lnTo>
                  <a:pt x="0" y="742950"/>
                </a:lnTo>
                <a:close/>
              </a:path>
            </a:pathLst>
          </a:custGeom>
          <a:solidFill>
            <a:srgbClr val="C3D69B"/>
          </a:solidFill>
        </p:spPr>
        <p:txBody>
          <a:bodyPr wrap="square" lIns="0" tIns="0" rIns="0" bIns="0" rtlCol="0"/>
          <a:lstStyle/>
          <a:p>
            <a:endParaRPr/>
          </a:p>
        </p:txBody>
      </p:sp>
      <p:sp>
        <p:nvSpPr>
          <p:cNvPr id="26" name="object 26"/>
          <p:cNvSpPr/>
          <p:nvPr/>
        </p:nvSpPr>
        <p:spPr>
          <a:xfrm>
            <a:off x="3165614" y="3905250"/>
            <a:ext cx="827405" cy="186690"/>
          </a:xfrm>
          <a:custGeom>
            <a:avLst/>
            <a:gdLst/>
            <a:ahLst/>
            <a:cxnLst/>
            <a:rect l="l" t="t" r="r" b="b"/>
            <a:pathLst>
              <a:path w="827404" h="186689">
                <a:moveTo>
                  <a:pt x="0" y="186689"/>
                </a:moveTo>
                <a:lnTo>
                  <a:pt x="827201" y="186689"/>
                </a:lnTo>
                <a:lnTo>
                  <a:pt x="827201" y="0"/>
                </a:lnTo>
                <a:lnTo>
                  <a:pt x="0" y="0"/>
                </a:lnTo>
                <a:lnTo>
                  <a:pt x="0" y="186689"/>
                </a:lnTo>
                <a:close/>
              </a:path>
            </a:pathLst>
          </a:custGeom>
          <a:solidFill>
            <a:srgbClr val="C3D69B"/>
          </a:solidFill>
        </p:spPr>
        <p:txBody>
          <a:bodyPr wrap="square" lIns="0" tIns="0" rIns="0" bIns="0" rtlCol="0"/>
          <a:lstStyle/>
          <a:p>
            <a:endParaRPr/>
          </a:p>
        </p:txBody>
      </p:sp>
      <p:sp>
        <p:nvSpPr>
          <p:cNvPr id="27" name="object 27"/>
          <p:cNvSpPr/>
          <p:nvPr/>
        </p:nvSpPr>
        <p:spPr>
          <a:xfrm>
            <a:off x="3992816" y="3905186"/>
            <a:ext cx="2068830" cy="930275"/>
          </a:xfrm>
          <a:custGeom>
            <a:avLst/>
            <a:gdLst/>
            <a:ahLst/>
            <a:cxnLst/>
            <a:rect l="l" t="t" r="r" b="b"/>
            <a:pathLst>
              <a:path w="2068829" h="930275">
                <a:moveTo>
                  <a:pt x="2068652" y="0"/>
                </a:moveTo>
                <a:lnTo>
                  <a:pt x="0" y="0"/>
                </a:lnTo>
                <a:lnTo>
                  <a:pt x="0" y="930122"/>
                </a:lnTo>
                <a:lnTo>
                  <a:pt x="2068652" y="930122"/>
                </a:lnTo>
                <a:lnTo>
                  <a:pt x="2068652" y="0"/>
                </a:lnTo>
                <a:close/>
              </a:path>
            </a:pathLst>
          </a:custGeom>
          <a:solidFill>
            <a:srgbClr val="C3D69B"/>
          </a:solidFill>
        </p:spPr>
        <p:txBody>
          <a:bodyPr wrap="square" lIns="0" tIns="0" rIns="0" bIns="0" rtlCol="0"/>
          <a:lstStyle/>
          <a:p>
            <a:endParaRPr/>
          </a:p>
        </p:txBody>
      </p:sp>
      <p:sp>
        <p:nvSpPr>
          <p:cNvPr id="28" name="object 28"/>
          <p:cNvSpPr/>
          <p:nvPr/>
        </p:nvSpPr>
        <p:spPr>
          <a:xfrm>
            <a:off x="3165610" y="3549507"/>
            <a:ext cx="2896235" cy="307340"/>
          </a:xfrm>
          <a:custGeom>
            <a:avLst/>
            <a:gdLst/>
            <a:ahLst/>
            <a:cxnLst/>
            <a:rect l="l" t="t" r="r" b="b"/>
            <a:pathLst>
              <a:path w="2896235" h="307339">
                <a:moveTo>
                  <a:pt x="2895854" y="0"/>
                </a:moveTo>
                <a:lnTo>
                  <a:pt x="0" y="0"/>
                </a:lnTo>
                <a:lnTo>
                  <a:pt x="0" y="306781"/>
                </a:lnTo>
                <a:lnTo>
                  <a:pt x="2895854" y="306781"/>
                </a:lnTo>
                <a:lnTo>
                  <a:pt x="2895854" y="218173"/>
                </a:lnTo>
                <a:lnTo>
                  <a:pt x="2323122" y="218173"/>
                </a:lnTo>
                <a:lnTo>
                  <a:pt x="2300579" y="213893"/>
                </a:lnTo>
                <a:lnTo>
                  <a:pt x="2281250" y="201053"/>
                </a:lnTo>
                <a:lnTo>
                  <a:pt x="2269007" y="182727"/>
                </a:lnTo>
                <a:lnTo>
                  <a:pt x="2263851" y="159499"/>
                </a:lnTo>
                <a:lnTo>
                  <a:pt x="2269007" y="136893"/>
                </a:lnTo>
                <a:lnTo>
                  <a:pt x="2281250" y="117944"/>
                </a:lnTo>
                <a:lnTo>
                  <a:pt x="2300579" y="105727"/>
                </a:lnTo>
                <a:lnTo>
                  <a:pt x="2323122" y="100838"/>
                </a:lnTo>
                <a:lnTo>
                  <a:pt x="2895854" y="100838"/>
                </a:lnTo>
                <a:lnTo>
                  <a:pt x="2895854" y="0"/>
                </a:lnTo>
                <a:close/>
              </a:path>
              <a:path w="2896235" h="307339">
                <a:moveTo>
                  <a:pt x="2490622" y="100838"/>
                </a:moveTo>
                <a:lnTo>
                  <a:pt x="2323122" y="100838"/>
                </a:lnTo>
                <a:lnTo>
                  <a:pt x="2346312" y="105727"/>
                </a:lnTo>
                <a:lnTo>
                  <a:pt x="2365006" y="117944"/>
                </a:lnTo>
                <a:lnTo>
                  <a:pt x="2377884" y="136893"/>
                </a:lnTo>
                <a:lnTo>
                  <a:pt x="2382393" y="159499"/>
                </a:lnTo>
                <a:lnTo>
                  <a:pt x="2377884" y="182727"/>
                </a:lnTo>
                <a:lnTo>
                  <a:pt x="2365006" y="201053"/>
                </a:lnTo>
                <a:lnTo>
                  <a:pt x="2346312" y="213893"/>
                </a:lnTo>
                <a:lnTo>
                  <a:pt x="2323122" y="218173"/>
                </a:lnTo>
                <a:lnTo>
                  <a:pt x="2490622" y="218173"/>
                </a:lnTo>
                <a:lnTo>
                  <a:pt x="2467432" y="213893"/>
                </a:lnTo>
                <a:lnTo>
                  <a:pt x="2448750" y="201053"/>
                </a:lnTo>
                <a:lnTo>
                  <a:pt x="2436507" y="182727"/>
                </a:lnTo>
                <a:lnTo>
                  <a:pt x="2431364" y="159499"/>
                </a:lnTo>
                <a:lnTo>
                  <a:pt x="2436507" y="136893"/>
                </a:lnTo>
                <a:lnTo>
                  <a:pt x="2448750" y="117944"/>
                </a:lnTo>
                <a:lnTo>
                  <a:pt x="2467432" y="105727"/>
                </a:lnTo>
                <a:lnTo>
                  <a:pt x="2490622" y="100838"/>
                </a:lnTo>
                <a:close/>
              </a:path>
              <a:path w="2896235" h="307339">
                <a:moveTo>
                  <a:pt x="2651683" y="100838"/>
                </a:moveTo>
                <a:lnTo>
                  <a:pt x="2490622" y="100838"/>
                </a:lnTo>
                <a:lnTo>
                  <a:pt x="2513177" y="105727"/>
                </a:lnTo>
                <a:lnTo>
                  <a:pt x="2532507" y="117944"/>
                </a:lnTo>
                <a:lnTo>
                  <a:pt x="2544749" y="136893"/>
                </a:lnTo>
                <a:lnTo>
                  <a:pt x="2549258" y="159499"/>
                </a:lnTo>
                <a:lnTo>
                  <a:pt x="2544749" y="182727"/>
                </a:lnTo>
                <a:lnTo>
                  <a:pt x="2532507" y="201053"/>
                </a:lnTo>
                <a:lnTo>
                  <a:pt x="2513177" y="213893"/>
                </a:lnTo>
                <a:lnTo>
                  <a:pt x="2490622" y="218173"/>
                </a:lnTo>
                <a:lnTo>
                  <a:pt x="2651683" y="218173"/>
                </a:lnTo>
                <a:lnTo>
                  <a:pt x="2628493" y="213893"/>
                </a:lnTo>
                <a:lnTo>
                  <a:pt x="2609811" y="201053"/>
                </a:lnTo>
                <a:lnTo>
                  <a:pt x="2596921" y="182727"/>
                </a:lnTo>
                <a:lnTo>
                  <a:pt x="2592412" y="159499"/>
                </a:lnTo>
                <a:lnTo>
                  <a:pt x="2596921" y="136893"/>
                </a:lnTo>
                <a:lnTo>
                  <a:pt x="2609811" y="117944"/>
                </a:lnTo>
                <a:lnTo>
                  <a:pt x="2628493" y="105727"/>
                </a:lnTo>
                <a:lnTo>
                  <a:pt x="2651683" y="100838"/>
                </a:lnTo>
                <a:close/>
              </a:path>
              <a:path w="2896235" h="307339">
                <a:moveTo>
                  <a:pt x="2895854" y="100838"/>
                </a:moveTo>
                <a:lnTo>
                  <a:pt x="2651683" y="100838"/>
                </a:lnTo>
                <a:lnTo>
                  <a:pt x="2674874" y="105727"/>
                </a:lnTo>
                <a:lnTo>
                  <a:pt x="2693568" y="117944"/>
                </a:lnTo>
                <a:lnTo>
                  <a:pt x="2705798" y="136893"/>
                </a:lnTo>
                <a:lnTo>
                  <a:pt x="2710954" y="159499"/>
                </a:lnTo>
                <a:lnTo>
                  <a:pt x="2705798" y="182727"/>
                </a:lnTo>
                <a:lnTo>
                  <a:pt x="2693568" y="201053"/>
                </a:lnTo>
                <a:lnTo>
                  <a:pt x="2674874" y="213893"/>
                </a:lnTo>
                <a:lnTo>
                  <a:pt x="2651683" y="218173"/>
                </a:lnTo>
                <a:lnTo>
                  <a:pt x="2895854" y="218173"/>
                </a:lnTo>
                <a:lnTo>
                  <a:pt x="2895854" y="100838"/>
                </a:lnTo>
                <a:close/>
              </a:path>
            </a:pathLst>
          </a:custGeom>
          <a:solidFill>
            <a:srgbClr val="D7E4BD"/>
          </a:solidFill>
        </p:spPr>
        <p:txBody>
          <a:bodyPr wrap="square" lIns="0" tIns="0" rIns="0" bIns="0" rtlCol="0"/>
          <a:lstStyle/>
          <a:p>
            <a:endParaRPr/>
          </a:p>
        </p:txBody>
      </p:sp>
      <p:sp>
        <p:nvSpPr>
          <p:cNvPr id="29" name="object 29"/>
          <p:cNvSpPr/>
          <p:nvPr/>
        </p:nvSpPr>
        <p:spPr>
          <a:xfrm>
            <a:off x="3414928" y="4091571"/>
            <a:ext cx="578485" cy="744220"/>
          </a:xfrm>
          <a:custGeom>
            <a:avLst/>
            <a:gdLst/>
            <a:ahLst/>
            <a:cxnLst/>
            <a:rect l="l" t="t" r="r" b="b"/>
            <a:pathLst>
              <a:path w="578485" h="744220">
                <a:moveTo>
                  <a:pt x="0" y="0"/>
                </a:moveTo>
                <a:lnTo>
                  <a:pt x="577888" y="0"/>
                </a:lnTo>
                <a:lnTo>
                  <a:pt x="577888" y="743737"/>
                </a:lnTo>
                <a:lnTo>
                  <a:pt x="0" y="743737"/>
                </a:lnTo>
                <a:lnTo>
                  <a:pt x="0" y="0"/>
                </a:lnTo>
                <a:close/>
              </a:path>
            </a:pathLst>
          </a:custGeom>
          <a:solidFill>
            <a:srgbClr val="D7E4BD"/>
          </a:solidFill>
        </p:spPr>
        <p:txBody>
          <a:bodyPr wrap="square" lIns="0" tIns="0" rIns="0" bIns="0" rtlCol="0"/>
          <a:lstStyle/>
          <a:p>
            <a:endParaRPr/>
          </a:p>
        </p:txBody>
      </p:sp>
      <p:sp>
        <p:nvSpPr>
          <p:cNvPr id="30" name="object 30"/>
          <p:cNvSpPr/>
          <p:nvPr/>
        </p:nvSpPr>
        <p:spPr>
          <a:xfrm>
            <a:off x="3175915" y="3558058"/>
            <a:ext cx="2875280" cy="1949450"/>
          </a:xfrm>
          <a:custGeom>
            <a:avLst/>
            <a:gdLst/>
            <a:ahLst/>
            <a:cxnLst/>
            <a:rect l="l" t="t" r="r" b="b"/>
            <a:pathLst>
              <a:path w="2875279" h="1949450">
                <a:moveTo>
                  <a:pt x="2875241" y="303733"/>
                </a:moveTo>
                <a:lnTo>
                  <a:pt x="2875241" y="1948878"/>
                </a:lnTo>
                <a:lnTo>
                  <a:pt x="0" y="1948878"/>
                </a:lnTo>
                <a:lnTo>
                  <a:pt x="0" y="303733"/>
                </a:lnTo>
                <a:lnTo>
                  <a:pt x="0" y="0"/>
                </a:lnTo>
                <a:lnTo>
                  <a:pt x="2875241" y="0"/>
                </a:lnTo>
                <a:lnTo>
                  <a:pt x="2875241" y="303733"/>
                </a:lnTo>
                <a:close/>
              </a:path>
            </a:pathLst>
          </a:custGeom>
          <a:ln w="91186">
            <a:solidFill>
              <a:srgbClr val="B3C77E"/>
            </a:solidFill>
          </a:ln>
        </p:spPr>
        <p:txBody>
          <a:bodyPr wrap="square" lIns="0" tIns="0" rIns="0" bIns="0" rtlCol="0"/>
          <a:lstStyle/>
          <a:p>
            <a:endParaRPr/>
          </a:p>
        </p:txBody>
      </p:sp>
      <p:sp>
        <p:nvSpPr>
          <p:cNvPr id="31" name="object 31"/>
          <p:cNvSpPr/>
          <p:nvPr/>
        </p:nvSpPr>
        <p:spPr>
          <a:xfrm>
            <a:off x="3175915" y="3861791"/>
            <a:ext cx="2875280" cy="0"/>
          </a:xfrm>
          <a:custGeom>
            <a:avLst/>
            <a:gdLst/>
            <a:ahLst/>
            <a:cxnLst/>
            <a:rect l="l" t="t" r="r" b="b"/>
            <a:pathLst>
              <a:path w="2875279">
                <a:moveTo>
                  <a:pt x="0" y="0"/>
                </a:moveTo>
                <a:lnTo>
                  <a:pt x="2875241" y="0"/>
                </a:lnTo>
              </a:path>
            </a:pathLst>
          </a:custGeom>
          <a:ln w="91186">
            <a:solidFill>
              <a:srgbClr val="B3C77E"/>
            </a:solidFill>
          </a:ln>
        </p:spPr>
        <p:txBody>
          <a:bodyPr wrap="square" lIns="0" tIns="0" rIns="0" bIns="0" rtlCol="0"/>
          <a:lstStyle/>
          <a:p>
            <a:endParaRPr/>
          </a:p>
        </p:txBody>
      </p:sp>
      <p:sp>
        <p:nvSpPr>
          <p:cNvPr id="32" name="object 32"/>
          <p:cNvSpPr/>
          <p:nvPr/>
        </p:nvSpPr>
        <p:spPr>
          <a:xfrm>
            <a:off x="4264682" y="4099519"/>
            <a:ext cx="1584960" cy="0"/>
          </a:xfrm>
          <a:custGeom>
            <a:avLst/>
            <a:gdLst/>
            <a:ahLst/>
            <a:cxnLst/>
            <a:rect l="l" t="t" r="r" b="b"/>
            <a:pathLst>
              <a:path w="1584960">
                <a:moveTo>
                  <a:pt x="0" y="0"/>
                </a:moveTo>
                <a:lnTo>
                  <a:pt x="1584833" y="0"/>
                </a:lnTo>
              </a:path>
            </a:pathLst>
          </a:custGeom>
          <a:ln w="91186">
            <a:solidFill>
              <a:srgbClr val="D7E4BD"/>
            </a:solidFill>
          </a:ln>
        </p:spPr>
        <p:txBody>
          <a:bodyPr wrap="square" lIns="0" tIns="0" rIns="0" bIns="0" rtlCol="0"/>
          <a:lstStyle/>
          <a:p>
            <a:endParaRPr/>
          </a:p>
        </p:txBody>
      </p:sp>
      <p:sp>
        <p:nvSpPr>
          <p:cNvPr id="33" name="object 33"/>
          <p:cNvSpPr/>
          <p:nvPr/>
        </p:nvSpPr>
        <p:spPr>
          <a:xfrm>
            <a:off x="4264682" y="4269407"/>
            <a:ext cx="1584960" cy="0"/>
          </a:xfrm>
          <a:custGeom>
            <a:avLst/>
            <a:gdLst/>
            <a:ahLst/>
            <a:cxnLst/>
            <a:rect l="l" t="t" r="r" b="b"/>
            <a:pathLst>
              <a:path w="1584960">
                <a:moveTo>
                  <a:pt x="0" y="0"/>
                </a:moveTo>
                <a:lnTo>
                  <a:pt x="1584833" y="0"/>
                </a:lnTo>
              </a:path>
            </a:pathLst>
          </a:custGeom>
          <a:ln w="91186">
            <a:solidFill>
              <a:srgbClr val="D7E4BD"/>
            </a:solidFill>
          </a:ln>
        </p:spPr>
        <p:txBody>
          <a:bodyPr wrap="square" lIns="0" tIns="0" rIns="0" bIns="0" rtlCol="0"/>
          <a:lstStyle/>
          <a:p>
            <a:endParaRPr/>
          </a:p>
        </p:txBody>
      </p:sp>
      <p:sp>
        <p:nvSpPr>
          <p:cNvPr id="34" name="object 34"/>
          <p:cNvSpPr/>
          <p:nvPr/>
        </p:nvSpPr>
        <p:spPr>
          <a:xfrm>
            <a:off x="4264682" y="4455195"/>
            <a:ext cx="1584960" cy="0"/>
          </a:xfrm>
          <a:custGeom>
            <a:avLst/>
            <a:gdLst/>
            <a:ahLst/>
            <a:cxnLst/>
            <a:rect l="l" t="t" r="r" b="b"/>
            <a:pathLst>
              <a:path w="1584960">
                <a:moveTo>
                  <a:pt x="0" y="0"/>
                </a:moveTo>
                <a:lnTo>
                  <a:pt x="1584833" y="0"/>
                </a:lnTo>
              </a:path>
            </a:pathLst>
          </a:custGeom>
          <a:ln w="91186">
            <a:solidFill>
              <a:srgbClr val="D7E4BD"/>
            </a:solidFill>
          </a:ln>
        </p:spPr>
        <p:txBody>
          <a:bodyPr wrap="square" lIns="0" tIns="0" rIns="0" bIns="0" rtlCol="0"/>
          <a:lstStyle/>
          <a:p>
            <a:endParaRPr/>
          </a:p>
        </p:txBody>
      </p:sp>
      <p:sp>
        <p:nvSpPr>
          <p:cNvPr id="35" name="object 35"/>
          <p:cNvSpPr/>
          <p:nvPr/>
        </p:nvSpPr>
        <p:spPr>
          <a:xfrm>
            <a:off x="4264682" y="4640970"/>
            <a:ext cx="1584960" cy="0"/>
          </a:xfrm>
          <a:custGeom>
            <a:avLst/>
            <a:gdLst/>
            <a:ahLst/>
            <a:cxnLst/>
            <a:rect l="l" t="t" r="r" b="b"/>
            <a:pathLst>
              <a:path w="1584960">
                <a:moveTo>
                  <a:pt x="0" y="0"/>
                </a:moveTo>
                <a:lnTo>
                  <a:pt x="1584833" y="0"/>
                </a:lnTo>
              </a:path>
            </a:pathLst>
          </a:custGeom>
          <a:ln w="91186">
            <a:solidFill>
              <a:srgbClr val="D7E4BD"/>
            </a:solidFill>
          </a:ln>
        </p:spPr>
        <p:txBody>
          <a:bodyPr wrap="square" lIns="0" tIns="0" rIns="0" bIns="0" rtlCol="0"/>
          <a:lstStyle/>
          <a:p>
            <a:endParaRPr/>
          </a:p>
        </p:txBody>
      </p:sp>
      <p:sp>
        <p:nvSpPr>
          <p:cNvPr id="36" name="object 36"/>
          <p:cNvSpPr/>
          <p:nvPr/>
        </p:nvSpPr>
        <p:spPr>
          <a:xfrm>
            <a:off x="4264682" y="4826759"/>
            <a:ext cx="1584960" cy="0"/>
          </a:xfrm>
          <a:custGeom>
            <a:avLst/>
            <a:gdLst/>
            <a:ahLst/>
            <a:cxnLst/>
            <a:rect l="l" t="t" r="r" b="b"/>
            <a:pathLst>
              <a:path w="1584960">
                <a:moveTo>
                  <a:pt x="0" y="0"/>
                </a:moveTo>
                <a:lnTo>
                  <a:pt x="1584833" y="0"/>
                </a:lnTo>
              </a:path>
            </a:pathLst>
          </a:custGeom>
          <a:ln w="91186">
            <a:solidFill>
              <a:srgbClr val="D7E4BD"/>
            </a:solidFill>
          </a:ln>
        </p:spPr>
        <p:txBody>
          <a:bodyPr wrap="square" lIns="0" tIns="0" rIns="0" bIns="0" rtlCol="0"/>
          <a:lstStyle/>
          <a:p>
            <a:endParaRPr/>
          </a:p>
        </p:txBody>
      </p:sp>
      <p:sp>
        <p:nvSpPr>
          <p:cNvPr id="37" name="object 37"/>
          <p:cNvSpPr/>
          <p:nvPr/>
        </p:nvSpPr>
        <p:spPr>
          <a:xfrm>
            <a:off x="3425238" y="5012535"/>
            <a:ext cx="2424430" cy="0"/>
          </a:xfrm>
          <a:custGeom>
            <a:avLst/>
            <a:gdLst/>
            <a:ahLst/>
            <a:cxnLst/>
            <a:rect l="l" t="t" r="r" b="b"/>
            <a:pathLst>
              <a:path w="2424429">
                <a:moveTo>
                  <a:pt x="0" y="0"/>
                </a:moveTo>
                <a:lnTo>
                  <a:pt x="2424277" y="0"/>
                </a:lnTo>
              </a:path>
            </a:pathLst>
          </a:custGeom>
          <a:ln w="91186">
            <a:solidFill>
              <a:srgbClr val="D7E4BD"/>
            </a:solidFill>
          </a:ln>
        </p:spPr>
        <p:txBody>
          <a:bodyPr wrap="square" lIns="0" tIns="0" rIns="0" bIns="0" rtlCol="0"/>
          <a:lstStyle/>
          <a:p>
            <a:endParaRPr/>
          </a:p>
        </p:txBody>
      </p:sp>
      <p:sp>
        <p:nvSpPr>
          <p:cNvPr id="38" name="object 38"/>
          <p:cNvSpPr/>
          <p:nvPr/>
        </p:nvSpPr>
        <p:spPr>
          <a:xfrm>
            <a:off x="3425238" y="5198323"/>
            <a:ext cx="2424430" cy="0"/>
          </a:xfrm>
          <a:custGeom>
            <a:avLst/>
            <a:gdLst/>
            <a:ahLst/>
            <a:cxnLst/>
            <a:rect l="l" t="t" r="r" b="b"/>
            <a:pathLst>
              <a:path w="2424429">
                <a:moveTo>
                  <a:pt x="0" y="0"/>
                </a:moveTo>
                <a:lnTo>
                  <a:pt x="2424277" y="0"/>
                </a:lnTo>
              </a:path>
            </a:pathLst>
          </a:custGeom>
          <a:ln w="91186">
            <a:solidFill>
              <a:srgbClr val="D7E4BD"/>
            </a:solidFill>
          </a:ln>
        </p:spPr>
        <p:txBody>
          <a:bodyPr wrap="square" lIns="0" tIns="0" rIns="0" bIns="0" rtlCol="0"/>
          <a:lstStyle/>
          <a:p>
            <a:endParaRPr/>
          </a:p>
        </p:txBody>
      </p:sp>
      <p:sp>
        <p:nvSpPr>
          <p:cNvPr id="39" name="object 39"/>
          <p:cNvSpPr/>
          <p:nvPr/>
        </p:nvSpPr>
        <p:spPr>
          <a:xfrm>
            <a:off x="0" y="8169605"/>
            <a:ext cx="7086600" cy="974725"/>
          </a:xfrm>
          <a:custGeom>
            <a:avLst/>
            <a:gdLst/>
            <a:ahLst/>
            <a:cxnLst/>
            <a:rect l="l" t="t" r="r" b="b"/>
            <a:pathLst>
              <a:path w="7086600" h="974725">
                <a:moveTo>
                  <a:pt x="0" y="974394"/>
                </a:moveTo>
                <a:lnTo>
                  <a:pt x="7086600" y="974394"/>
                </a:lnTo>
                <a:lnTo>
                  <a:pt x="7086600" y="0"/>
                </a:lnTo>
                <a:lnTo>
                  <a:pt x="0" y="0"/>
                </a:lnTo>
                <a:lnTo>
                  <a:pt x="0" y="974394"/>
                </a:lnTo>
                <a:close/>
              </a:path>
            </a:pathLst>
          </a:custGeom>
          <a:solidFill>
            <a:srgbClr val="B3C77E"/>
          </a:solidFill>
        </p:spPr>
        <p:txBody>
          <a:bodyPr wrap="square" lIns="0" tIns="0" rIns="0" bIns="0" rtlCol="0"/>
          <a:lstStyle/>
          <a:p>
            <a:endParaRPr/>
          </a:p>
        </p:txBody>
      </p:sp>
      <p:sp>
        <p:nvSpPr>
          <p:cNvPr id="40" name="object 40"/>
          <p:cNvSpPr txBox="1"/>
          <p:nvPr/>
        </p:nvSpPr>
        <p:spPr>
          <a:xfrm>
            <a:off x="901700" y="1246745"/>
            <a:ext cx="5285105" cy="1741805"/>
          </a:xfrm>
          <a:prstGeom prst="rect">
            <a:avLst/>
          </a:prstGeom>
        </p:spPr>
        <p:txBody>
          <a:bodyPr vert="horz" wrap="square" lIns="0" tIns="12700" rIns="0" bIns="0" rtlCol="0">
            <a:spAutoFit/>
          </a:bodyPr>
          <a:lstStyle/>
          <a:p>
            <a:pPr marL="378460" marR="5715" algn="just">
              <a:lnSpc>
                <a:spcPct val="110900"/>
              </a:lnSpc>
              <a:spcBef>
                <a:spcPts val="100"/>
              </a:spcBef>
            </a:pPr>
            <a:r>
              <a:rPr sz="1100" i="1" spc="-5" dirty="0">
                <a:latin typeface="Segoe UI"/>
                <a:cs typeface="Segoe UI"/>
              </a:rPr>
              <a:t>*[Cost of </a:t>
            </a:r>
            <a:r>
              <a:rPr sz="1100" i="1" dirty="0">
                <a:latin typeface="Segoe UI"/>
                <a:cs typeface="Segoe UI"/>
              </a:rPr>
              <a:t>Machine B = </a:t>
            </a:r>
            <a:r>
              <a:rPr sz="1100" i="1" spc="-5" dirty="0">
                <a:latin typeface="Segoe UI"/>
                <a:cs typeface="Segoe UI"/>
              </a:rPr>
              <a:t>Purchase cost </a:t>
            </a:r>
            <a:r>
              <a:rPr sz="1100" i="1" dirty="0">
                <a:latin typeface="Segoe UI"/>
                <a:cs typeface="Segoe UI"/>
              </a:rPr>
              <a:t>+ </a:t>
            </a:r>
            <a:r>
              <a:rPr sz="1100" i="1" spc="-5" dirty="0">
                <a:latin typeface="Segoe UI"/>
                <a:cs typeface="Segoe UI"/>
              </a:rPr>
              <a:t>Incremental cost (Additional utilities cost  </a:t>
            </a:r>
            <a:r>
              <a:rPr sz="1100" i="1" dirty="0">
                <a:latin typeface="Segoe UI"/>
                <a:cs typeface="Segoe UI"/>
              </a:rPr>
              <a:t>less </a:t>
            </a:r>
            <a:r>
              <a:rPr sz="1100" i="1" spc="-5" dirty="0">
                <a:latin typeface="Segoe UI"/>
                <a:cs typeface="Segoe UI"/>
              </a:rPr>
              <a:t>recoverable value of utilities)] </a:t>
            </a:r>
            <a:r>
              <a:rPr sz="1100" i="1" dirty="0">
                <a:latin typeface="Segoe UI"/>
                <a:cs typeface="Segoe UI"/>
              </a:rPr>
              <a:t>=</a:t>
            </a:r>
            <a:r>
              <a:rPr sz="1100" i="1" spc="20" dirty="0">
                <a:latin typeface="Segoe UI"/>
                <a:cs typeface="Segoe UI"/>
              </a:rPr>
              <a:t> </a:t>
            </a:r>
            <a:r>
              <a:rPr sz="1100" i="1" spc="-5" dirty="0">
                <a:latin typeface="Segoe UI"/>
                <a:cs typeface="Segoe UI"/>
              </a:rPr>
              <a:t>[5,00,000+(2,00,000-1,00,000-20,000)]</a:t>
            </a:r>
            <a:endParaRPr sz="1100">
              <a:latin typeface="Segoe UI"/>
              <a:cs typeface="Segoe UI"/>
            </a:endParaRPr>
          </a:p>
          <a:p>
            <a:pPr marL="354965" marR="7620" indent="-342900" algn="just">
              <a:lnSpc>
                <a:spcPct val="110900"/>
              </a:lnSpc>
              <a:spcBef>
                <a:spcPts val="600"/>
              </a:spcBef>
            </a:pPr>
            <a:r>
              <a:rPr sz="1100" b="1" dirty="0">
                <a:latin typeface="Segoe UI"/>
                <a:cs typeface="Segoe UI"/>
              </a:rPr>
              <a:t>(iv)</a:t>
            </a:r>
            <a:r>
              <a:rPr sz="1100" b="1" spc="75" dirty="0">
                <a:latin typeface="Segoe UI"/>
                <a:cs typeface="Segoe UI"/>
              </a:rPr>
              <a:t> </a:t>
            </a:r>
            <a:r>
              <a:rPr sz="1100" spc="-5" dirty="0">
                <a:latin typeface="Segoe UI"/>
                <a:cs typeface="Segoe UI"/>
              </a:rPr>
              <a:t>Since</a:t>
            </a:r>
            <a:r>
              <a:rPr sz="1100" spc="-55" dirty="0">
                <a:latin typeface="Segoe UI"/>
                <a:cs typeface="Segoe UI"/>
              </a:rPr>
              <a:t> </a:t>
            </a:r>
            <a:r>
              <a:rPr sz="1100" spc="-5" dirty="0">
                <a:latin typeface="Segoe UI"/>
                <a:cs typeface="Segoe UI"/>
              </a:rPr>
              <a:t>the</a:t>
            </a:r>
            <a:r>
              <a:rPr sz="1100" spc="-50" dirty="0">
                <a:latin typeface="Segoe UI"/>
                <a:cs typeface="Segoe UI"/>
              </a:rPr>
              <a:t> </a:t>
            </a:r>
            <a:r>
              <a:rPr sz="1100" spc="-5" dirty="0">
                <a:latin typeface="Segoe UI"/>
                <a:cs typeface="Segoe UI"/>
              </a:rPr>
              <a:t>absolute</a:t>
            </a:r>
            <a:r>
              <a:rPr sz="1100" spc="-50" dirty="0">
                <a:latin typeface="Segoe UI"/>
                <a:cs typeface="Segoe UI"/>
              </a:rPr>
              <a:t> </a:t>
            </a:r>
            <a:r>
              <a:rPr sz="1100" spc="-5" dirty="0">
                <a:latin typeface="Segoe UI"/>
                <a:cs typeface="Segoe UI"/>
              </a:rPr>
              <a:t>surplus</a:t>
            </a:r>
            <a:r>
              <a:rPr sz="1100" spc="-45" dirty="0">
                <a:latin typeface="Segoe UI"/>
                <a:cs typeface="Segoe UI"/>
              </a:rPr>
              <a:t> </a:t>
            </a:r>
            <a:r>
              <a:rPr sz="1100" spc="-5" dirty="0">
                <a:latin typeface="Segoe UI"/>
                <a:cs typeface="Segoe UI"/>
              </a:rPr>
              <a:t>in</a:t>
            </a:r>
            <a:r>
              <a:rPr sz="1100" spc="-50" dirty="0">
                <a:latin typeface="Segoe UI"/>
                <a:cs typeface="Segoe UI"/>
              </a:rPr>
              <a:t> </a:t>
            </a:r>
            <a:r>
              <a:rPr sz="1100" spc="-5" dirty="0">
                <a:latin typeface="Segoe UI"/>
                <a:cs typeface="Segoe UI"/>
              </a:rPr>
              <a:t>the</a:t>
            </a:r>
            <a:r>
              <a:rPr sz="1100" spc="-55" dirty="0">
                <a:latin typeface="Segoe UI"/>
                <a:cs typeface="Segoe UI"/>
              </a:rPr>
              <a:t> </a:t>
            </a:r>
            <a:r>
              <a:rPr sz="1100" spc="-5" dirty="0">
                <a:latin typeface="Segoe UI"/>
                <a:cs typeface="Segoe UI"/>
              </a:rPr>
              <a:t>case</a:t>
            </a:r>
            <a:r>
              <a:rPr sz="1100" spc="-50" dirty="0">
                <a:latin typeface="Segoe UI"/>
                <a:cs typeface="Segoe UI"/>
              </a:rPr>
              <a:t> </a:t>
            </a:r>
            <a:r>
              <a:rPr sz="1100" spc="-10" dirty="0">
                <a:latin typeface="Segoe UI"/>
                <a:cs typeface="Segoe UI"/>
              </a:rPr>
              <a:t>of</a:t>
            </a:r>
            <a:r>
              <a:rPr sz="1100" spc="-45" dirty="0">
                <a:latin typeface="Segoe UI"/>
                <a:cs typeface="Segoe UI"/>
              </a:rPr>
              <a:t> </a:t>
            </a:r>
            <a:r>
              <a:rPr sz="1100" dirty="0">
                <a:latin typeface="Segoe UI"/>
                <a:cs typeface="Segoe UI"/>
              </a:rPr>
              <a:t>A</a:t>
            </a:r>
            <a:r>
              <a:rPr sz="1100" spc="-50" dirty="0">
                <a:latin typeface="Segoe UI"/>
                <a:cs typeface="Segoe UI"/>
              </a:rPr>
              <a:t> </a:t>
            </a:r>
            <a:r>
              <a:rPr sz="1100" spc="-5" dirty="0">
                <a:latin typeface="Segoe UI"/>
                <a:cs typeface="Segoe UI"/>
              </a:rPr>
              <a:t>is</a:t>
            </a:r>
            <a:r>
              <a:rPr sz="1100" spc="-45" dirty="0">
                <a:latin typeface="Segoe UI"/>
                <a:cs typeface="Segoe UI"/>
              </a:rPr>
              <a:t> </a:t>
            </a:r>
            <a:r>
              <a:rPr sz="1100" dirty="0">
                <a:latin typeface="Segoe UI"/>
                <a:cs typeface="Segoe UI"/>
              </a:rPr>
              <a:t>more</a:t>
            </a:r>
            <a:r>
              <a:rPr sz="1100" spc="-75" dirty="0">
                <a:latin typeface="Segoe UI"/>
                <a:cs typeface="Segoe UI"/>
              </a:rPr>
              <a:t> </a:t>
            </a:r>
            <a:r>
              <a:rPr sz="1100" spc="-5" dirty="0">
                <a:latin typeface="Segoe UI"/>
                <a:cs typeface="Segoe UI"/>
              </a:rPr>
              <a:t>than</a:t>
            </a:r>
            <a:r>
              <a:rPr sz="1100" spc="-50" dirty="0">
                <a:latin typeface="Segoe UI"/>
                <a:cs typeface="Segoe UI"/>
              </a:rPr>
              <a:t> </a:t>
            </a:r>
            <a:r>
              <a:rPr sz="1100" dirty="0">
                <a:latin typeface="Segoe UI"/>
                <a:cs typeface="Segoe UI"/>
              </a:rPr>
              <a:t>B</a:t>
            </a:r>
            <a:r>
              <a:rPr sz="1100" spc="-55" dirty="0">
                <a:latin typeface="Segoe UI"/>
                <a:cs typeface="Segoe UI"/>
              </a:rPr>
              <a:t> </a:t>
            </a:r>
            <a:r>
              <a:rPr sz="1100" dirty="0">
                <a:latin typeface="Segoe UI"/>
                <a:cs typeface="Segoe UI"/>
              </a:rPr>
              <a:t>and</a:t>
            </a:r>
            <a:r>
              <a:rPr sz="1100" spc="-50" dirty="0">
                <a:latin typeface="Segoe UI"/>
                <a:cs typeface="Segoe UI"/>
              </a:rPr>
              <a:t> </a:t>
            </a:r>
            <a:r>
              <a:rPr sz="1100" spc="-5" dirty="0">
                <a:latin typeface="Segoe UI"/>
                <a:cs typeface="Segoe UI"/>
              </a:rPr>
              <a:t>also</a:t>
            </a:r>
            <a:r>
              <a:rPr sz="1100" spc="-45" dirty="0">
                <a:latin typeface="Segoe UI"/>
                <a:cs typeface="Segoe UI"/>
              </a:rPr>
              <a:t> </a:t>
            </a:r>
            <a:r>
              <a:rPr sz="1100" spc="-5" dirty="0">
                <a:latin typeface="Segoe UI"/>
                <a:cs typeface="Segoe UI"/>
              </a:rPr>
              <a:t>the</a:t>
            </a:r>
            <a:r>
              <a:rPr sz="1100" spc="-55" dirty="0">
                <a:latin typeface="Segoe UI"/>
                <a:cs typeface="Segoe UI"/>
              </a:rPr>
              <a:t> </a:t>
            </a:r>
            <a:r>
              <a:rPr sz="1100" spc="-5" dirty="0">
                <a:latin typeface="Segoe UI"/>
                <a:cs typeface="Segoe UI"/>
              </a:rPr>
              <a:t>desirability  factor, it is better to choose</a:t>
            </a:r>
            <a:r>
              <a:rPr sz="1100" dirty="0">
                <a:latin typeface="Segoe UI"/>
                <a:cs typeface="Segoe UI"/>
              </a:rPr>
              <a:t> </a:t>
            </a:r>
            <a:r>
              <a:rPr sz="1100" spc="-5" dirty="0">
                <a:latin typeface="Segoe UI"/>
                <a:cs typeface="Segoe UI"/>
              </a:rPr>
              <a:t>A.</a:t>
            </a:r>
            <a:endParaRPr sz="1100">
              <a:latin typeface="Segoe UI"/>
              <a:cs typeface="Segoe UI"/>
            </a:endParaRPr>
          </a:p>
          <a:p>
            <a:pPr marL="354965" marR="5080" algn="just">
              <a:lnSpc>
                <a:spcPct val="110900"/>
              </a:lnSpc>
              <a:spcBef>
                <a:spcPts val="600"/>
              </a:spcBef>
            </a:pPr>
            <a:r>
              <a:rPr sz="1100" spc="-5" dirty="0">
                <a:latin typeface="Segoe UI"/>
                <a:cs typeface="Segoe UI"/>
              </a:rPr>
              <a:t>The discounted payback period in both the cases is same, also the net present  value is positive in both the cases but the desirability factor (profitability index)  is higher in the case </a:t>
            </a:r>
            <a:r>
              <a:rPr sz="1100" dirty="0">
                <a:latin typeface="Segoe UI"/>
                <a:cs typeface="Segoe UI"/>
              </a:rPr>
              <a:t>of </a:t>
            </a:r>
            <a:r>
              <a:rPr sz="1100" spc="-5" dirty="0">
                <a:latin typeface="Segoe UI"/>
                <a:cs typeface="Segoe UI"/>
              </a:rPr>
              <a:t>Machine A, it is therefore better to choose Machine</a:t>
            </a:r>
            <a:r>
              <a:rPr sz="1100" spc="80" dirty="0">
                <a:latin typeface="Segoe UI"/>
                <a:cs typeface="Segoe UI"/>
              </a:rPr>
              <a:t> </a:t>
            </a:r>
            <a:r>
              <a:rPr sz="1100" spc="-5" dirty="0">
                <a:latin typeface="Segoe UI"/>
                <a:cs typeface="Segoe UI"/>
              </a:rPr>
              <a:t>A.</a:t>
            </a:r>
            <a:endParaRPr sz="1100">
              <a:latin typeface="Segoe UI"/>
              <a:cs typeface="Segoe UI"/>
            </a:endParaRPr>
          </a:p>
          <a:p>
            <a:pPr marL="12700">
              <a:lnSpc>
                <a:spcPct val="100000"/>
              </a:lnSpc>
              <a:spcBef>
                <a:spcPts val="745"/>
              </a:spcBef>
              <a:tabLst>
                <a:tab pos="287020" algn="l"/>
              </a:tabLst>
            </a:pPr>
            <a:r>
              <a:rPr sz="1100" b="1" dirty="0">
                <a:latin typeface="Segoe UI"/>
                <a:cs typeface="Segoe UI"/>
              </a:rPr>
              <a:t>2.	(a)</a:t>
            </a:r>
            <a:endParaRPr sz="1100">
              <a:latin typeface="Segoe UI"/>
              <a:cs typeface="Segoe UI"/>
            </a:endParaRPr>
          </a:p>
        </p:txBody>
      </p:sp>
      <p:sp>
        <p:nvSpPr>
          <p:cNvPr id="41" name="object 41"/>
          <p:cNvSpPr/>
          <p:nvPr/>
        </p:nvSpPr>
        <p:spPr>
          <a:xfrm>
            <a:off x="1286255" y="4221479"/>
            <a:ext cx="744220" cy="0"/>
          </a:xfrm>
          <a:custGeom>
            <a:avLst/>
            <a:gdLst/>
            <a:ahLst/>
            <a:cxnLst/>
            <a:rect l="l" t="t" r="r" b="b"/>
            <a:pathLst>
              <a:path w="744219">
                <a:moveTo>
                  <a:pt x="0" y="0"/>
                </a:moveTo>
                <a:lnTo>
                  <a:pt x="743712" y="0"/>
                </a:lnTo>
              </a:path>
            </a:pathLst>
          </a:custGeom>
          <a:ln w="6096">
            <a:solidFill>
              <a:srgbClr val="818181"/>
            </a:solidFill>
            <a:prstDash val="dot"/>
          </a:ln>
        </p:spPr>
        <p:txBody>
          <a:bodyPr wrap="square" lIns="0" tIns="0" rIns="0" bIns="0" rtlCol="0"/>
          <a:lstStyle/>
          <a:p>
            <a:endParaRPr/>
          </a:p>
        </p:txBody>
      </p:sp>
      <p:sp>
        <p:nvSpPr>
          <p:cNvPr id="42" name="object 42"/>
          <p:cNvSpPr/>
          <p:nvPr/>
        </p:nvSpPr>
        <p:spPr>
          <a:xfrm>
            <a:off x="2036064" y="4221479"/>
            <a:ext cx="1198245" cy="0"/>
          </a:xfrm>
          <a:custGeom>
            <a:avLst/>
            <a:gdLst/>
            <a:ahLst/>
            <a:cxnLst/>
            <a:rect l="l" t="t" r="r" b="b"/>
            <a:pathLst>
              <a:path w="1198245">
                <a:moveTo>
                  <a:pt x="0" y="0"/>
                </a:moveTo>
                <a:lnTo>
                  <a:pt x="1197864" y="0"/>
                </a:lnTo>
              </a:path>
            </a:pathLst>
          </a:custGeom>
          <a:ln w="6096">
            <a:solidFill>
              <a:srgbClr val="818181"/>
            </a:solidFill>
            <a:prstDash val="dot"/>
          </a:ln>
        </p:spPr>
        <p:txBody>
          <a:bodyPr wrap="square" lIns="0" tIns="0" rIns="0" bIns="0" rtlCol="0"/>
          <a:lstStyle/>
          <a:p>
            <a:endParaRPr/>
          </a:p>
        </p:txBody>
      </p:sp>
      <p:sp>
        <p:nvSpPr>
          <p:cNvPr id="43" name="object 43"/>
          <p:cNvSpPr/>
          <p:nvPr/>
        </p:nvSpPr>
        <p:spPr>
          <a:xfrm>
            <a:off x="3240023" y="4221479"/>
            <a:ext cx="1405255" cy="0"/>
          </a:xfrm>
          <a:custGeom>
            <a:avLst/>
            <a:gdLst/>
            <a:ahLst/>
            <a:cxnLst/>
            <a:rect l="l" t="t" r="r" b="b"/>
            <a:pathLst>
              <a:path w="1405254">
                <a:moveTo>
                  <a:pt x="0" y="0"/>
                </a:moveTo>
                <a:lnTo>
                  <a:pt x="1405128" y="0"/>
                </a:lnTo>
              </a:path>
            </a:pathLst>
          </a:custGeom>
          <a:ln w="6096">
            <a:solidFill>
              <a:srgbClr val="818181"/>
            </a:solidFill>
            <a:prstDash val="dot"/>
          </a:ln>
        </p:spPr>
        <p:txBody>
          <a:bodyPr wrap="square" lIns="0" tIns="0" rIns="0" bIns="0" rtlCol="0"/>
          <a:lstStyle/>
          <a:p>
            <a:endParaRPr/>
          </a:p>
        </p:txBody>
      </p:sp>
      <p:sp>
        <p:nvSpPr>
          <p:cNvPr id="44" name="object 44"/>
          <p:cNvSpPr/>
          <p:nvPr/>
        </p:nvSpPr>
        <p:spPr>
          <a:xfrm>
            <a:off x="4651247" y="4221479"/>
            <a:ext cx="1292860" cy="0"/>
          </a:xfrm>
          <a:custGeom>
            <a:avLst/>
            <a:gdLst/>
            <a:ahLst/>
            <a:cxnLst/>
            <a:rect l="l" t="t" r="r" b="b"/>
            <a:pathLst>
              <a:path w="1292860">
                <a:moveTo>
                  <a:pt x="0" y="0"/>
                </a:moveTo>
                <a:lnTo>
                  <a:pt x="1292352" y="0"/>
                </a:lnTo>
              </a:path>
            </a:pathLst>
          </a:custGeom>
          <a:ln w="6096">
            <a:solidFill>
              <a:srgbClr val="818181"/>
            </a:solidFill>
            <a:prstDash val="dot"/>
          </a:ln>
        </p:spPr>
        <p:txBody>
          <a:bodyPr wrap="square" lIns="0" tIns="0" rIns="0" bIns="0" rtlCol="0"/>
          <a:lstStyle/>
          <a:p>
            <a:endParaRPr/>
          </a:p>
        </p:txBody>
      </p:sp>
      <p:sp>
        <p:nvSpPr>
          <p:cNvPr id="45" name="object 45"/>
          <p:cNvSpPr/>
          <p:nvPr/>
        </p:nvSpPr>
        <p:spPr>
          <a:xfrm>
            <a:off x="1286255" y="4465320"/>
            <a:ext cx="744220" cy="0"/>
          </a:xfrm>
          <a:custGeom>
            <a:avLst/>
            <a:gdLst/>
            <a:ahLst/>
            <a:cxnLst/>
            <a:rect l="l" t="t" r="r" b="b"/>
            <a:pathLst>
              <a:path w="744219">
                <a:moveTo>
                  <a:pt x="0" y="0"/>
                </a:moveTo>
                <a:lnTo>
                  <a:pt x="743712" y="0"/>
                </a:lnTo>
              </a:path>
            </a:pathLst>
          </a:custGeom>
          <a:ln w="6096">
            <a:solidFill>
              <a:srgbClr val="818181"/>
            </a:solidFill>
            <a:prstDash val="dot"/>
          </a:ln>
        </p:spPr>
        <p:txBody>
          <a:bodyPr wrap="square" lIns="0" tIns="0" rIns="0" bIns="0" rtlCol="0"/>
          <a:lstStyle/>
          <a:p>
            <a:endParaRPr/>
          </a:p>
        </p:txBody>
      </p:sp>
      <p:sp>
        <p:nvSpPr>
          <p:cNvPr id="46" name="object 46"/>
          <p:cNvSpPr/>
          <p:nvPr/>
        </p:nvSpPr>
        <p:spPr>
          <a:xfrm>
            <a:off x="2036064" y="4465320"/>
            <a:ext cx="1198245" cy="0"/>
          </a:xfrm>
          <a:custGeom>
            <a:avLst/>
            <a:gdLst/>
            <a:ahLst/>
            <a:cxnLst/>
            <a:rect l="l" t="t" r="r" b="b"/>
            <a:pathLst>
              <a:path w="1198245">
                <a:moveTo>
                  <a:pt x="0" y="0"/>
                </a:moveTo>
                <a:lnTo>
                  <a:pt x="1197864" y="0"/>
                </a:lnTo>
              </a:path>
            </a:pathLst>
          </a:custGeom>
          <a:ln w="6096">
            <a:solidFill>
              <a:srgbClr val="818181"/>
            </a:solidFill>
            <a:prstDash val="dot"/>
          </a:ln>
        </p:spPr>
        <p:txBody>
          <a:bodyPr wrap="square" lIns="0" tIns="0" rIns="0" bIns="0" rtlCol="0"/>
          <a:lstStyle/>
          <a:p>
            <a:endParaRPr/>
          </a:p>
        </p:txBody>
      </p:sp>
      <p:sp>
        <p:nvSpPr>
          <p:cNvPr id="47" name="object 47"/>
          <p:cNvSpPr/>
          <p:nvPr/>
        </p:nvSpPr>
        <p:spPr>
          <a:xfrm>
            <a:off x="3240023" y="4465320"/>
            <a:ext cx="1405255" cy="0"/>
          </a:xfrm>
          <a:custGeom>
            <a:avLst/>
            <a:gdLst/>
            <a:ahLst/>
            <a:cxnLst/>
            <a:rect l="l" t="t" r="r" b="b"/>
            <a:pathLst>
              <a:path w="1405254">
                <a:moveTo>
                  <a:pt x="0" y="0"/>
                </a:moveTo>
                <a:lnTo>
                  <a:pt x="1405128" y="0"/>
                </a:lnTo>
              </a:path>
            </a:pathLst>
          </a:custGeom>
          <a:ln w="6096">
            <a:solidFill>
              <a:srgbClr val="818181"/>
            </a:solidFill>
            <a:prstDash val="dot"/>
          </a:ln>
        </p:spPr>
        <p:txBody>
          <a:bodyPr wrap="square" lIns="0" tIns="0" rIns="0" bIns="0" rtlCol="0"/>
          <a:lstStyle/>
          <a:p>
            <a:endParaRPr/>
          </a:p>
        </p:txBody>
      </p:sp>
      <p:sp>
        <p:nvSpPr>
          <p:cNvPr id="48" name="object 48"/>
          <p:cNvSpPr/>
          <p:nvPr/>
        </p:nvSpPr>
        <p:spPr>
          <a:xfrm>
            <a:off x="4651247" y="4465320"/>
            <a:ext cx="1292860" cy="0"/>
          </a:xfrm>
          <a:custGeom>
            <a:avLst/>
            <a:gdLst/>
            <a:ahLst/>
            <a:cxnLst/>
            <a:rect l="l" t="t" r="r" b="b"/>
            <a:pathLst>
              <a:path w="1292860">
                <a:moveTo>
                  <a:pt x="0" y="0"/>
                </a:moveTo>
                <a:lnTo>
                  <a:pt x="1292352" y="0"/>
                </a:lnTo>
              </a:path>
            </a:pathLst>
          </a:custGeom>
          <a:ln w="6096">
            <a:solidFill>
              <a:srgbClr val="818181"/>
            </a:solidFill>
            <a:prstDash val="dot"/>
          </a:ln>
        </p:spPr>
        <p:txBody>
          <a:bodyPr wrap="square" lIns="0" tIns="0" rIns="0" bIns="0" rtlCol="0"/>
          <a:lstStyle/>
          <a:p>
            <a:endParaRPr/>
          </a:p>
        </p:txBody>
      </p:sp>
      <p:sp>
        <p:nvSpPr>
          <p:cNvPr id="49" name="object 49"/>
          <p:cNvSpPr/>
          <p:nvPr/>
        </p:nvSpPr>
        <p:spPr>
          <a:xfrm>
            <a:off x="1286255" y="4707635"/>
            <a:ext cx="744220" cy="0"/>
          </a:xfrm>
          <a:custGeom>
            <a:avLst/>
            <a:gdLst/>
            <a:ahLst/>
            <a:cxnLst/>
            <a:rect l="l" t="t" r="r" b="b"/>
            <a:pathLst>
              <a:path w="744219">
                <a:moveTo>
                  <a:pt x="0" y="0"/>
                </a:moveTo>
                <a:lnTo>
                  <a:pt x="743712" y="0"/>
                </a:lnTo>
              </a:path>
            </a:pathLst>
          </a:custGeom>
          <a:ln w="6096">
            <a:solidFill>
              <a:srgbClr val="818181"/>
            </a:solidFill>
            <a:prstDash val="dot"/>
          </a:ln>
        </p:spPr>
        <p:txBody>
          <a:bodyPr wrap="square" lIns="0" tIns="0" rIns="0" bIns="0" rtlCol="0"/>
          <a:lstStyle/>
          <a:p>
            <a:endParaRPr/>
          </a:p>
        </p:txBody>
      </p:sp>
      <p:sp>
        <p:nvSpPr>
          <p:cNvPr id="50" name="object 50"/>
          <p:cNvSpPr/>
          <p:nvPr/>
        </p:nvSpPr>
        <p:spPr>
          <a:xfrm>
            <a:off x="2036064" y="4707635"/>
            <a:ext cx="1198245" cy="0"/>
          </a:xfrm>
          <a:custGeom>
            <a:avLst/>
            <a:gdLst/>
            <a:ahLst/>
            <a:cxnLst/>
            <a:rect l="l" t="t" r="r" b="b"/>
            <a:pathLst>
              <a:path w="1198245">
                <a:moveTo>
                  <a:pt x="0" y="0"/>
                </a:moveTo>
                <a:lnTo>
                  <a:pt x="1197864" y="0"/>
                </a:lnTo>
              </a:path>
            </a:pathLst>
          </a:custGeom>
          <a:ln w="6096">
            <a:solidFill>
              <a:srgbClr val="818181"/>
            </a:solidFill>
            <a:prstDash val="dot"/>
          </a:ln>
        </p:spPr>
        <p:txBody>
          <a:bodyPr wrap="square" lIns="0" tIns="0" rIns="0" bIns="0" rtlCol="0"/>
          <a:lstStyle/>
          <a:p>
            <a:endParaRPr/>
          </a:p>
        </p:txBody>
      </p:sp>
      <p:sp>
        <p:nvSpPr>
          <p:cNvPr id="51" name="object 51"/>
          <p:cNvSpPr/>
          <p:nvPr/>
        </p:nvSpPr>
        <p:spPr>
          <a:xfrm>
            <a:off x="3240023" y="4707635"/>
            <a:ext cx="1405255" cy="0"/>
          </a:xfrm>
          <a:custGeom>
            <a:avLst/>
            <a:gdLst/>
            <a:ahLst/>
            <a:cxnLst/>
            <a:rect l="l" t="t" r="r" b="b"/>
            <a:pathLst>
              <a:path w="1405254">
                <a:moveTo>
                  <a:pt x="0" y="0"/>
                </a:moveTo>
                <a:lnTo>
                  <a:pt x="1405128" y="0"/>
                </a:lnTo>
              </a:path>
            </a:pathLst>
          </a:custGeom>
          <a:ln w="6096">
            <a:solidFill>
              <a:srgbClr val="818181"/>
            </a:solidFill>
            <a:prstDash val="dot"/>
          </a:ln>
        </p:spPr>
        <p:txBody>
          <a:bodyPr wrap="square" lIns="0" tIns="0" rIns="0" bIns="0" rtlCol="0"/>
          <a:lstStyle/>
          <a:p>
            <a:endParaRPr/>
          </a:p>
        </p:txBody>
      </p:sp>
      <p:sp>
        <p:nvSpPr>
          <p:cNvPr id="52" name="object 52"/>
          <p:cNvSpPr/>
          <p:nvPr/>
        </p:nvSpPr>
        <p:spPr>
          <a:xfrm>
            <a:off x="4651247" y="4707635"/>
            <a:ext cx="1292860" cy="0"/>
          </a:xfrm>
          <a:custGeom>
            <a:avLst/>
            <a:gdLst/>
            <a:ahLst/>
            <a:cxnLst/>
            <a:rect l="l" t="t" r="r" b="b"/>
            <a:pathLst>
              <a:path w="1292860">
                <a:moveTo>
                  <a:pt x="0" y="0"/>
                </a:moveTo>
                <a:lnTo>
                  <a:pt x="1292352" y="0"/>
                </a:lnTo>
              </a:path>
            </a:pathLst>
          </a:custGeom>
          <a:ln w="6096">
            <a:solidFill>
              <a:srgbClr val="818181"/>
            </a:solidFill>
            <a:prstDash val="dot"/>
          </a:ln>
        </p:spPr>
        <p:txBody>
          <a:bodyPr wrap="square" lIns="0" tIns="0" rIns="0" bIns="0" rtlCol="0"/>
          <a:lstStyle/>
          <a:p>
            <a:endParaRPr/>
          </a:p>
        </p:txBody>
      </p:sp>
      <p:sp>
        <p:nvSpPr>
          <p:cNvPr id="53" name="object 53"/>
          <p:cNvSpPr/>
          <p:nvPr/>
        </p:nvSpPr>
        <p:spPr>
          <a:xfrm>
            <a:off x="1286255" y="4951476"/>
            <a:ext cx="744220" cy="0"/>
          </a:xfrm>
          <a:custGeom>
            <a:avLst/>
            <a:gdLst/>
            <a:ahLst/>
            <a:cxnLst/>
            <a:rect l="l" t="t" r="r" b="b"/>
            <a:pathLst>
              <a:path w="744219">
                <a:moveTo>
                  <a:pt x="0" y="0"/>
                </a:moveTo>
                <a:lnTo>
                  <a:pt x="743712" y="0"/>
                </a:lnTo>
              </a:path>
            </a:pathLst>
          </a:custGeom>
          <a:ln w="6096">
            <a:solidFill>
              <a:srgbClr val="818181"/>
            </a:solidFill>
            <a:prstDash val="dot"/>
          </a:ln>
        </p:spPr>
        <p:txBody>
          <a:bodyPr wrap="square" lIns="0" tIns="0" rIns="0" bIns="0" rtlCol="0"/>
          <a:lstStyle/>
          <a:p>
            <a:endParaRPr/>
          </a:p>
        </p:txBody>
      </p:sp>
      <p:sp>
        <p:nvSpPr>
          <p:cNvPr id="54" name="object 54"/>
          <p:cNvSpPr/>
          <p:nvPr/>
        </p:nvSpPr>
        <p:spPr>
          <a:xfrm>
            <a:off x="2036064" y="4951476"/>
            <a:ext cx="1198245" cy="0"/>
          </a:xfrm>
          <a:custGeom>
            <a:avLst/>
            <a:gdLst/>
            <a:ahLst/>
            <a:cxnLst/>
            <a:rect l="l" t="t" r="r" b="b"/>
            <a:pathLst>
              <a:path w="1198245">
                <a:moveTo>
                  <a:pt x="0" y="0"/>
                </a:moveTo>
                <a:lnTo>
                  <a:pt x="1197864" y="0"/>
                </a:lnTo>
              </a:path>
            </a:pathLst>
          </a:custGeom>
          <a:ln w="6096">
            <a:solidFill>
              <a:srgbClr val="818181"/>
            </a:solidFill>
            <a:prstDash val="dot"/>
          </a:ln>
        </p:spPr>
        <p:txBody>
          <a:bodyPr wrap="square" lIns="0" tIns="0" rIns="0" bIns="0" rtlCol="0"/>
          <a:lstStyle/>
          <a:p>
            <a:endParaRPr/>
          </a:p>
        </p:txBody>
      </p:sp>
      <p:sp>
        <p:nvSpPr>
          <p:cNvPr id="55" name="object 55"/>
          <p:cNvSpPr/>
          <p:nvPr/>
        </p:nvSpPr>
        <p:spPr>
          <a:xfrm>
            <a:off x="3240023" y="4951476"/>
            <a:ext cx="1405255" cy="0"/>
          </a:xfrm>
          <a:custGeom>
            <a:avLst/>
            <a:gdLst/>
            <a:ahLst/>
            <a:cxnLst/>
            <a:rect l="l" t="t" r="r" b="b"/>
            <a:pathLst>
              <a:path w="1405254">
                <a:moveTo>
                  <a:pt x="0" y="0"/>
                </a:moveTo>
                <a:lnTo>
                  <a:pt x="1405128" y="0"/>
                </a:lnTo>
              </a:path>
            </a:pathLst>
          </a:custGeom>
          <a:ln w="6096">
            <a:solidFill>
              <a:srgbClr val="818181"/>
            </a:solidFill>
            <a:prstDash val="dot"/>
          </a:ln>
        </p:spPr>
        <p:txBody>
          <a:bodyPr wrap="square" lIns="0" tIns="0" rIns="0" bIns="0" rtlCol="0"/>
          <a:lstStyle/>
          <a:p>
            <a:endParaRPr/>
          </a:p>
        </p:txBody>
      </p:sp>
      <p:sp>
        <p:nvSpPr>
          <p:cNvPr id="56" name="object 56"/>
          <p:cNvSpPr/>
          <p:nvPr/>
        </p:nvSpPr>
        <p:spPr>
          <a:xfrm>
            <a:off x="4651247" y="4951476"/>
            <a:ext cx="1292860" cy="0"/>
          </a:xfrm>
          <a:custGeom>
            <a:avLst/>
            <a:gdLst/>
            <a:ahLst/>
            <a:cxnLst/>
            <a:rect l="l" t="t" r="r" b="b"/>
            <a:pathLst>
              <a:path w="1292860">
                <a:moveTo>
                  <a:pt x="0" y="0"/>
                </a:moveTo>
                <a:lnTo>
                  <a:pt x="1292352" y="0"/>
                </a:lnTo>
              </a:path>
            </a:pathLst>
          </a:custGeom>
          <a:ln w="6096">
            <a:solidFill>
              <a:srgbClr val="818181"/>
            </a:solidFill>
            <a:prstDash val="dot"/>
          </a:ln>
        </p:spPr>
        <p:txBody>
          <a:bodyPr wrap="square" lIns="0" tIns="0" rIns="0" bIns="0" rtlCol="0"/>
          <a:lstStyle/>
          <a:p>
            <a:endParaRPr/>
          </a:p>
        </p:txBody>
      </p:sp>
      <p:sp>
        <p:nvSpPr>
          <p:cNvPr id="57" name="object 57"/>
          <p:cNvSpPr/>
          <p:nvPr/>
        </p:nvSpPr>
        <p:spPr>
          <a:xfrm>
            <a:off x="1286255" y="5193785"/>
            <a:ext cx="744220" cy="0"/>
          </a:xfrm>
          <a:custGeom>
            <a:avLst/>
            <a:gdLst/>
            <a:ahLst/>
            <a:cxnLst/>
            <a:rect l="l" t="t" r="r" b="b"/>
            <a:pathLst>
              <a:path w="744219">
                <a:moveTo>
                  <a:pt x="0" y="0"/>
                </a:moveTo>
                <a:lnTo>
                  <a:pt x="743712" y="0"/>
                </a:lnTo>
              </a:path>
            </a:pathLst>
          </a:custGeom>
          <a:ln w="6108">
            <a:solidFill>
              <a:srgbClr val="000000"/>
            </a:solidFill>
          </a:ln>
        </p:spPr>
        <p:txBody>
          <a:bodyPr wrap="square" lIns="0" tIns="0" rIns="0" bIns="0" rtlCol="0"/>
          <a:lstStyle/>
          <a:p>
            <a:endParaRPr/>
          </a:p>
        </p:txBody>
      </p:sp>
      <p:sp>
        <p:nvSpPr>
          <p:cNvPr id="58" name="object 58"/>
          <p:cNvSpPr/>
          <p:nvPr/>
        </p:nvSpPr>
        <p:spPr>
          <a:xfrm>
            <a:off x="2036064" y="5193785"/>
            <a:ext cx="1198245" cy="0"/>
          </a:xfrm>
          <a:custGeom>
            <a:avLst/>
            <a:gdLst/>
            <a:ahLst/>
            <a:cxnLst/>
            <a:rect l="l" t="t" r="r" b="b"/>
            <a:pathLst>
              <a:path w="1198245">
                <a:moveTo>
                  <a:pt x="0" y="0"/>
                </a:moveTo>
                <a:lnTo>
                  <a:pt x="1197864" y="0"/>
                </a:lnTo>
              </a:path>
            </a:pathLst>
          </a:custGeom>
          <a:ln w="6108">
            <a:solidFill>
              <a:srgbClr val="000000"/>
            </a:solidFill>
          </a:ln>
        </p:spPr>
        <p:txBody>
          <a:bodyPr wrap="square" lIns="0" tIns="0" rIns="0" bIns="0" rtlCol="0"/>
          <a:lstStyle/>
          <a:p>
            <a:endParaRPr/>
          </a:p>
        </p:txBody>
      </p:sp>
      <p:sp>
        <p:nvSpPr>
          <p:cNvPr id="59" name="object 59"/>
          <p:cNvSpPr/>
          <p:nvPr/>
        </p:nvSpPr>
        <p:spPr>
          <a:xfrm>
            <a:off x="3240023" y="5193785"/>
            <a:ext cx="1405255" cy="0"/>
          </a:xfrm>
          <a:custGeom>
            <a:avLst/>
            <a:gdLst/>
            <a:ahLst/>
            <a:cxnLst/>
            <a:rect l="l" t="t" r="r" b="b"/>
            <a:pathLst>
              <a:path w="1405254">
                <a:moveTo>
                  <a:pt x="0" y="0"/>
                </a:moveTo>
                <a:lnTo>
                  <a:pt x="1405127" y="0"/>
                </a:lnTo>
              </a:path>
            </a:pathLst>
          </a:custGeom>
          <a:ln w="6108">
            <a:solidFill>
              <a:srgbClr val="000000"/>
            </a:solidFill>
          </a:ln>
        </p:spPr>
        <p:txBody>
          <a:bodyPr wrap="square" lIns="0" tIns="0" rIns="0" bIns="0" rtlCol="0"/>
          <a:lstStyle/>
          <a:p>
            <a:endParaRPr/>
          </a:p>
        </p:txBody>
      </p:sp>
      <p:sp>
        <p:nvSpPr>
          <p:cNvPr id="60" name="object 60"/>
          <p:cNvSpPr/>
          <p:nvPr/>
        </p:nvSpPr>
        <p:spPr>
          <a:xfrm>
            <a:off x="4651247" y="5193785"/>
            <a:ext cx="1292860" cy="0"/>
          </a:xfrm>
          <a:custGeom>
            <a:avLst/>
            <a:gdLst/>
            <a:ahLst/>
            <a:cxnLst/>
            <a:rect l="l" t="t" r="r" b="b"/>
            <a:pathLst>
              <a:path w="1292860">
                <a:moveTo>
                  <a:pt x="0" y="0"/>
                </a:moveTo>
                <a:lnTo>
                  <a:pt x="1292352" y="0"/>
                </a:lnTo>
              </a:path>
            </a:pathLst>
          </a:custGeom>
          <a:ln w="6108">
            <a:solidFill>
              <a:srgbClr val="000000"/>
            </a:solidFill>
          </a:ln>
        </p:spPr>
        <p:txBody>
          <a:bodyPr wrap="square" lIns="0" tIns="0" rIns="0" bIns="0" rtlCol="0"/>
          <a:lstStyle/>
          <a:p>
            <a:endParaRPr/>
          </a:p>
        </p:txBody>
      </p:sp>
      <p:sp>
        <p:nvSpPr>
          <p:cNvPr id="61" name="object 61"/>
          <p:cNvSpPr/>
          <p:nvPr/>
        </p:nvSpPr>
        <p:spPr>
          <a:xfrm>
            <a:off x="1286255" y="5437632"/>
            <a:ext cx="744220" cy="0"/>
          </a:xfrm>
          <a:custGeom>
            <a:avLst/>
            <a:gdLst/>
            <a:ahLst/>
            <a:cxnLst/>
            <a:rect l="l" t="t" r="r" b="b"/>
            <a:pathLst>
              <a:path w="744219">
                <a:moveTo>
                  <a:pt x="0" y="0"/>
                </a:moveTo>
                <a:lnTo>
                  <a:pt x="743712" y="0"/>
                </a:lnTo>
              </a:path>
            </a:pathLst>
          </a:custGeom>
          <a:ln w="6096">
            <a:solidFill>
              <a:srgbClr val="000000"/>
            </a:solidFill>
          </a:ln>
        </p:spPr>
        <p:txBody>
          <a:bodyPr wrap="square" lIns="0" tIns="0" rIns="0" bIns="0" rtlCol="0"/>
          <a:lstStyle/>
          <a:p>
            <a:endParaRPr/>
          </a:p>
        </p:txBody>
      </p:sp>
      <p:sp>
        <p:nvSpPr>
          <p:cNvPr id="62" name="object 62"/>
          <p:cNvSpPr/>
          <p:nvPr/>
        </p:nvSpPr>
        <p:spPr>
          <a:xfrm>
            <a:off x="2036064" y="5437632"/>
            <a:ext cx="1198245" cy="0"/>
          </a:xfrm>
          <a:custGeom>
            <a:avLst/>
            <a:gdLst/>
            <a:ahLst/>
            <a:cxnLst/>
            <a:rect l="l" t="t" r="r" b="b"/>
            <a:pathLst>
              <a:path w="1198245">
                <a:moveTo>
                  <a:pt x="0" y="0"/>
                </a:moveTo>
                <a:lnTo>
                  <a:pt x="1197864" y="0"/>
                </a:lnTo>
              </a:path>
            </a:pathLst>
          </a:custGeom>
          <a:ln w="6096">
            <a:solidFill>
              <a:srgbClr val="000000"/>
            </a:solidFill>
          </a:ln>
        </p:spPr>
        <p:txBody>
          <a:bodyPr wrap="square" lIns="0" tIns="0" rIns="0" bIns="0" rtlCol="0"/>
          <a:lstStyle/>
          <a:p>
            <a:endParaRPr/>
          </a:p>
        </p:txBody>
      </p:sp>
      <p:sp>
        <p:nvSpPr>
          <p:cNvPr id="63" name="object 63"/>
          <p:cNvSpPr/>
          <p:nvPr/>
        </p:nvSpPr>
        <p:spPr>
          <a:xfrm>
            <a:off x="3240023" y="5437632"/>
            <a:ext cx="1405255" cy="0"/>
          </a:xfrm>
          <a:custGeom>
            <a:avLst/>
            <a:gdLst/>
            <a:ahLst/>
            <a:cxnLst/>
            <a:rect l="l" t="t" r="r" b="b"/>
            <a:pathLst>
              <a:path w="1405254">
                <a:moveTo>
                  <a:pt x="0" y="0"/>
                </a:moveTo>
                <a:lnTo>
                  <a:pt x="1405127" y="0"/>
                </a:lnTo>
              </a:path>
            </a:pathLst>
          </a:custGeom>
          <a:ln w="6096">
            <a:solidFill>
              <a:srgbClr val="000000"/>
            </a:solidFill>
          </a:ln>
        </p:spPr>
        <p:txBody>
          <a:bodyPr wrap="square" lIns="0" tIns="0" rIns="0" bIns="0" rtlCol="0"/>
          <a:lstStyle/>
          <a:p>
            <a:endParaRPr/>
          </a:p>
        </p:txBody>
      </p:sp>
      <p:graphicFrame>
        <p:nvGraphicFramePr>
          <p:cNvPr id="64" name="object 64"/>
          <p:cNvGraphicFramePr>
            <a:graphicFrameLocks noGrp="1"/>
          </p:cNvGraphicFramePr>
          <p:nvPr/>
        </p:nvGraphicFramePr>
        <p:xfrm>
          <a:off x="1280160" y="3061716"/>
          <a:ext cx="4781548" cy="2449570"/>
        </p:xfrm>
        <a:graphic>
          <a:graphicData uri="http://schemas.openxmlformats.org/drawingml/2006/table">
            <a:tbl>
              <a:tblPr firstRow="1" bandRow="1">
                <a:tableStyleId>{2D5ABB26-0587-4C30-8999-92F81FD0307C}</a:tableStyleId>
              </a:tblPr>
              <a:tblGrid>
                <a:gridCol w="560705">
                  <a:extLst>
                    <a:ext uri="{9D8B030D-6E8A-4147-A177-3AD203B41FA5}">
                      <a16:colId xmlns:a16="http://schemas.microsoft.com/office/drawing/2014/main" val="20000"/>
                    </a:ext>
                  </a:extLst>
                </a:gridCol>
                <a:gridCol w="189864">
                  <a:extLst>
                    <a:ext uri="{9D8B030D-6E8A-4147-A177-3AD203B41FA5}">
                      <a16:colId xmlns:a16="http://schemas.microsoft.com/office/drawing/2014/main" val="20001"/>
                    </a:ext>
                  </a:extLst>
                </a:gridCol>
                <a:gridCol w="110490">
                  <a:extLst>
                    <a:ext uri="{9D8B030D-6E8A-4147-A177-3AD203B41FA5}">
                      <a16:colId xmlns:a16="http://schemas.microsoft.com/office/drawing/2014/main" val="20002"/>
                    </a:ext>
                  </a:extLst>
                </a:gridCol>
                <a:gridCol w="66675">
                  <a:extLst>
                    <a:ext uri="{9D8B030D-6E8A-4147-A177-3AD203B41FA5}">
                      <a16:colId xmlns:a16="http://schemas.microsoft.com/office/drawing/2014/main" val="20003"/>
                    </a:ext>
                  </a:extLst>
                </a:gridCol>
                <a:gridCol w="956310">
                  <a:extLst>
                    <a:ext uri="{9D8B030D-6E8A-4147-A177-3AD203B41FA5}">
                      <a16:colId xmlns:a16="http://schemas.microsoft.com/office/drawing/2014/main" val="20004"/>
                    </a:ext>
                  </a:extLst>
                </a:gridCol>
                <a:gridCol w="71755">
                  <a:extLst>
                    <a:ext uri="{9D8B030D-6E8A-4147-A177-3AD203B41FA5}">
                      <a16:colId xmlns:a16="http://schemas.microsoft.com/office/drawing/2014/main" val="20005"/>
                    </a:ext>
                  </a:extLst>
                </a:gridCol>
                <a:gridCol w="185419">
                  <a:extLst>
                    <a:ext uri="{9D8B030D-6E8A-4147-A177-3AD203B41FA5}">
                      <a16:colId xmlns:a16="http://schemas.microsoft.com/office/drawing/2014/main" val="20006"/>
                    </a:ext>
                  </a:extLst>
                </a:gridCol>
                <a:gridCol w="1226820">
                  <a:extLst>
                    <a:ext uri="{9D8B030D-6E8A-4147-A177-3AD203B41FA5}">
                      <a16:colId xmlns:a16="http://schemas.microsoft.com/office/drawing/2014/main" val="20007"/>
                    </a:ext>
                  </a:extLst>
                </a:gridCol>
                <a:gridCol w="1413510">
                  <a:extLst>
                    <a:ext uri="{9D8B030D-6E8A-4147-A177-3AD203B41FA5}">
                      <a16:colId xmlns:a16="http://schemas.microsoft.com/office/drawing/2014/main" val="20008"/>
                    </a:ext>
                  </a:extLst>
                </a:gridCol>
              </a:tblGrid>
              <a:tr h="428237">
                <a:tc>
                  <a:txBody>
                    <a:bodyPr/>
                    <a:lstStyle/>
                    <a:p>
                      <a:pPr marL="186690" algn="ctr">
                        <a:lnSpc>
                          <a:spcPct val="100000"/>
                        </a:lnSpc>
                        <a:spcBef>
                          <a:spcPts val="290"/>
                        </a:spcBef>
                      </a:pPr>
                      <a:r>
                        <a:rPr sz="1100" b="1" spc="10" dirty="0">
                          <a:solidFill>
                            <a:srgbClr val="00A650"/>
                          </a:solidFill>
                          <a:latin typeface="Segoe UI"/>
                          <a:cs typeface="Segoe UI"/>
                        </a:rPr>
                        <a:t>Year</a:t>
                      </a:r>
                      <a:endParaRPr sz="1100">
                        <a:latin typeface="Segoe UI"/>
                        <a:cs typeface="Segoe UI"/>
                      </a:endParaRPr>
                    </a:p>
                  </a:txBody>
                  <a:tcPr marL="0" marR="0" marT="36830" marB="0">
                    <a:lnL w="6350">
                      <a:solidFill>
                        <a:srgbClr val="000000"/>
                      </a:solidFill>
                      <a:prstDash val="solid"/>
                    </a:lnL>
                    <a:lnT w="6350">
                      <a:solidFill>
                        <a:srgbClr val="000000"/>
                      </a:solidFill>
                      <a:prstDash val="solid"/>
                    </a:lnT>
                    <a:lnB w="6350">
                      <a:solidFill>
                        <a:srgbClr val="000000"/>
                      </a:solidFill>
                      <a:prstDash val="solid"/>
                    </a:lnB>
                    <a:solidFill>
                      <a:srgbClr val="B3C77E"/>
                    </a:solidFill>
                  </a:tcPr>
                </a:tc>
                <a:tc>
                  <a:txBody>
                    <a:bodyPr/>
                    <a:lstStyle/>
                    <a:p>
                      <a:pPr>
                        <a:lnSpc>
                          <a:spcPct val="100000"/>
                        </a:lnSpc>
                      </a:pPr>
                      <a:endParaRPr sz="1000">
                        <a:latin typeface="Times New Roman"/>
                        <a:cs typeface="Times New Roman"/>
                      </a:endParaRPr>
                    </a:p>
                  </a:txBody>
                  <a:tcPr marL="0" marR="0" marT="0" marB="0">
                    <a:lnR w="6350">
                      <a:solidFill>
                        <a:srgbClr val="000000"/>
                      </a:solidFill>
                      <a:prstDash val="solid"/>
                    </a:lnR>
                    <a:lnT w="6350">
                      <a:solidFill>
                        <a:srgbClr val="000000"/>
                      </a:solidFill>
                      <a:prstDash val="solid"/>
                    </a:lnT>
                    <a:lnB w="6350">
                      <a:solidFill>
                        <a:srgbClr val="000000"/>
                      </a:solidFill>
                      <a:prstDash val="solid"/>
                    </a:lnB>
                    <a:solidFill>
                      <a:srgbClr val="B3C77E"/>
                    </a:solidFill>
                  </a:tcPr>
                </a:tc>
                <a:tc>
                  <a:txBody>
                    <a:bodyPr/>
                    <a:lstStyle/>
                    <a:p>
                      <a:pPr>
                        <a:lnSpc>
                          <a:spcPct val="100000"/>
                        </a:lnSpc>
                      </a:pPr>
                      <a:endParaRPr sz="1000">
                        <a:latin typeface="Times New Roman"/>
                        <a:cs typeface="Times New Roman"/>
                      </a:endParaRPr>
                    </a:p>
                  </a:txBody>
                  <a:tcPr marL="0" marR="0" marT="0" marB="0">
                    <a:lnL w="6350">
                      <a:solidFill>
                        <a:srgbClr val="000000"/>
                      </a:solidFill>
                      <a:prstDash val="solid"/>
                    </a:lnL>
                    <a:lnT w="6350">
                      <a:solidFill>
                        <a:srgbClr val="000000"/>
                      </a:solidFill>
                      <a:prstDash val="solid"/>
                    </a:lnT>
                    <a:lnB w="6350">
                      <a:solidFill>
                        <a:srgbClr val="000000"/>
                      </a:solidFill>
                      <a:prstDash val="solid"/>
                    </a:lnB>
                    <a:solidFill>
                      <a:srgbClr val="B3C77E"/>
                    </a:solidFill>
                  </a:tcPr>
                </a:tc>
                <a:tc>
                  <a:txBody>
                    <a:bodyPr/>
                    <a:lstStyle/>
                    <a:p>
                      <a:pPr>
                        <a:lnSpc>
                          <a:spcPct val="100000"/>
                        </a:lnSpc>
                      </a:pPr>
                      <a:endParaRPr sz="1000">
                        <a:latin typeface="Times New Roman"/>
                        <a:cs typeface="Times New Roman"/>
                      </a:endParaRPr>
                    </a:p>
                  </a:txBody>
                  <a:tcPr marL="0" marR="0" marT="0" marB="0">
                    <a:lnT w="6350">
                      <a:solidFill>
                        <a:srgbClr val="000000"/>
                      </a:solidFill>
                      <a:prstDash val="solid"/>
                    </a:lnT>
                    <a:lnB w="6350">
                      <a:solidFill>
                        <a:srgbClr val="000000"/>
                      </a:solidFill>
                      <a:prstDash val="solid"/>
                    </a:lnB>
                    <a:solidFill>
                      <a:srgbClr val="B3C77E"/>
                    </a:solidFill>
                  </a:tcPr>
                </a:tc>
                <a:tc>
                  <a:txBody>
                    <a:bodyPr/>
                    <a:lstStyle/>
                    <a:p>
                      <a:pPr marL="94615">
                        <a:lnSpc>
                          <a:spcPct val="100000"/>
                        </a:lnSpc>
                        <a:spcBef>
                          <a:spcPts val="290"/>
                        </a:spcBef>
                      </a:pPr>
                      <a:r>
                        <a:rPr sz="1100" b="1" spc="15" dirty="0">
                          <a:solidFill>
                            <a:srgbClr val="00A650"/>
                          </a:solidFill>
                          <a:latin typeface="Segoe UI"/>
                          <a:cs typeface="Segoe UI"/>
                        </a:rPr>
                        <a:t>Cash</a:t>
                      </a:r>
                      <a:r>
                        <a:rPr sz="1100" b="1" spc="10" dirty="0">
                          <a:solidFill>
                            <a:srgbClr val="00A650"/>
                          </a:solidFill>
                          <a:latin typeface="Segoe UI"/>
                          <a:cs typeface="Segoe UI"/>
                        </a:rPr>
                        <a:t> </a:t>
                      </a:r>
                      <a:r>
                        <a:rPr sz="1100" b="1" spc="15" dirty="0">
                          <a:solidFill>
                            <a:srgbClr val="00A650"/>
                          </a:solidFill>
                          <a:latin typeface="Segoe UI"/>
                          <a:cs typeface="Segoe UI"/>
                        </a:rPr>
                        <a:t>flow</a:t>
                      </a:r>
                      <a:endParaRPr sz="1100">
                        <a:latin typeface="Segoe UI"/>
                        <a:cs typeface="Segoe UI"/>
                      </a:endParaRPr>
                    </a:p>
                  </a:txBody>
                  <a:tcPr marL="0" marR="0" marT="36830" marB="0">
                    <a:lnT w="6350">
                      <a:solidFill>
                        <a:srgbClr val="000000"/>
                      </a:solidFill>
                      <a:prstDash val="solid"/>
                    </a:lnT>
                    <a:lnB w="6350">
                      <a:solidFill>
                        <a:srgbClr val="000000"/>
                      </a:solidFill>
                      <a:prstDash val="solid"/>
                    </a:lnB>
                    <a:solidFill>
                      <a:srgbClr val="B3C77E"/>
                    </a:solidFill>
                  </a:tcPr>
                </a:tc>
                <a:tc>
                  <a:txBody>
                    <a:bodyPr/>
                    <a:lstStyle/>
                    <a:p>
                      <a:pPr>
                        <a:lnSpc>
                          <a:spcPct val="100000"/>
                        </a:lnSpc>
                      </a:pPr>
                      <a:endParaRPr sz="1000">
                        <a:latin typeface="Times New Roman"/>
                        <a:cs typeface="Times New Roman"/>
                      </a:endParaRPr>
                    </a:p>
                  </a:txBody>
                  <a:tcPr marL="0" marR="0" marT="0" marB="0">
                    <a:lnR w="6350">
                      <a:solidFill>
                        <a:srgbClr val="000000"/>
                      </a:solidFill>
                      <a:prstDash val="solid"/>
                    </a:lnR>
                    <a:lnT w="6350">
                      <a:solidFill>
                        <a:srgbClr val="000000"/>
                      </a:solidFill>
                      <a:prstDash val="solid"/>
                    </a:lnT>
                    <a:lnB w="6350">
                      <a:solidFill>
                        <a:srgbClr val="000000"/>
                      </a:solidFill>
                      <a:prstDash val="solid"/>
                    </a:lnB>
                    <a:solidFill>
                      <a:srgbClr val="B3C77E"/>
                    </a:solidFill>
                  </a:tcPr>
                </a:tc>
                <a:tc>
                  <a:txBody>
                    <a:bodyPr/>
                    <a:lstStyle/>
                    <a:p>
                      <a:pPr>
                        <a:lnSpc>
                          <a:spcPct val="100000"/>
                        </a:lnSpc>
                      </a:pPr>
                      <a:endParaRPr sz="1000">
                        <a:latin typeface="Times New Roman"/>
                        <a:cs typeface="Times New Roman"/>
                      </a:endParaRPr>
                    </a:p>
                  </a:txBody>
                  <a:tcPr marL="0" marR="0" marT="0" marB="0">
                    <a:lnL w="6350">
                      <a:solidFill>
                        <a:srgbClr val="000000"/>
                      </a:solidFill>
                      <a:prstDash val="solid"/>
                    </a:lnL>
                    <a:lnT w="6350">
                      <a:solidFill>
                        <a:srgbClr val="000000"/>
                      </a:solidFill>
                      <a:prstDash val="solid"/>
                    </a:lnT>
                    <a:lnB w="6350">
                      <a:solidFill>
                        <a:srgbClr val="000000"/>
                      </a:solidFill>
                      <a:prstDash val="solid"/>
                    </a:lnB>
                    <a:solidFill>
                      <a:srgbClr val="B3C77E"/>
                    </a:solidFill>
                  </a:tcPr>
                </a:tc>
                <a:tc>
                  <a:txBody>
                    <a:bodyPr/>
                    <a:lstStyle/>
                    <a:p>
                      <a:pPr marL="320675" marR="168275" indent="-335280">
                        <a:lnSpc>
                          <a:spcPct val="110000"/>
                        </a:lnSpc>
                        <a:spcBef>
                          <a:spcPts val="160"/>
                        </a:spcBef>
                      </a:pPr>
                      <a:r>
                        <a:rPr sz="1100" b="1" spc="15" dirty="0">
                          <a:solidFill>
                            <a:srgbClr val="00A650"/>
                          </a:solidFill>
                          <a:latin typeface="Segoe UI"/>
                          <a:cs typeface="Segoe UI"/>
                        </a:rPr>
                        <a:t>Discount</a:t>
                      </a:r>
                      <a:r>
                        <a:rPr sz="1100" b="1" spc="-20" dirty="0">
                          <a:solidFill>
                            <a:srgbClr val="00A650"/>
                          </a:solidFill>
                          <a:latin typeface="Segoe UI"/>
                          <a:cs typeface="Segoe UI"/>
                        </a:rPr>
                        <a:t> </a:t>
                      </a:r>
                      <a:r>
                        <a:rPr sz="1100" b="1" spc="10" dirty="0">
                          <a:solidFill>
                            <a:srgbClr val="00A650"/>
                          </a:solidFill>
                          <a:latin typeface="Segoe UI"/>
                          <a:cs typeface="Segoe UI"/>
                        </a:rPr>
                        <a:t>Factor  </a:t>
                      </a:r>
                      <a:r>
                        <a:rPr sz="1100" b="1" spc="15" dirty="0">
                          <a:solidFill>
                            <a:srgbClr val="00A650"/>
                          </a:solidFill>
                          <a:latin typeface="Segoe UI"/>
                          <a:cs typeface="Segoe UI"/>
                        </a:rPr>
                        <a:t>(15%)</a:t>
                      </a:r>
                      <a:endParaRPr sz="1100">
                        <a:latin typeface="Segoe UI"/>
                        <a:cs typeface="Segoe UI"/>
                      </a:endParaRPr>
                    </a:p>
                  </a:txBody>
                  <a:tcPr marL="0" marR="0" marT="20320" marB="0">
                    <a:lnR w="6350">
                      <a:solidFill>
                        <a:srgbClr val="000000"/>
                      </a:solidFill>
                      <a:prstDash val="solid"/>
                    </a:lnR>
                    <a:lnT w="6350">
                      <a:solidFill>
                        <a:srgbClr val="000000"/>
                      </a:solidFill>
                      <a:prstDash val="solid"/>
                    </a:lnT>
                    <a:lnB w="6350">
                      <a:solidFill>
                        <a:srgbClr val="000000"/>
                      </a:solidFill>
                      <a:prstDash val="solid"/>
                    </a:lnB>
                    <a:solidFill>
                      <a:srgbClr val="B3C77E"/>
                    </a:solidFill>
                  </a:tcPr>
                </a:tc>
                <a:tc>
                  <a:txBody>
                    <a:bodyPr/>
                    <a:lstStyle/>
                    <a:p>
                      <a:pPr marL="191770">
                        <a:lnSpc>
                          <a:spcPct val="100000"/>
                        </a:lnSpc>
                        <a:spcBef>
                          <a:spcPts val="290"/>
                        </a:spcBef>
                      </a:pPr>
                      <a:r>
                        <a:rPr sz="1100" b="1" spc="15" dirty="0">
                          <a:solidFill>
                            <a:srgbClr val="00A650"/>
                          </a:solidFill>
                          <a:latin typeface="Segoe UI"/>
                          <a:cs typeface="Segoe UI"/>
                        </a:rPr>
                        <a:t>Present</a:t>
                      </a:r>
                      <a:r>
                        <a:rPr sz="1100" b="1" spc="20" dirty="0">
                          <a:solidFill>
                            <a:srgbClr val="00A650"/>
                          </a:solidFill>
                          <a:latin typeface="Segoe UI"/>
                          <a:cs typeface="Segoe UI"/>
                        </a:rPr>
                        <a:t> </a:t>
                      </a:r>
                      <a:r>
                        <a:rPr sz="1100" b="1" spc="15" dirty="0">
                          <a:solidFill>
                            <a:srgbClr val="00A650"/>
                          </a:solidFill>
                          <a:latin typeface="Segoe UI"/>
                          <a:cs typeface="Segoe UI"/>
                        </a:rPr>
                        <a:t>value</a:t>
                      </a:r>
                      <a:endParaRPr sz="1100">
                        <a:latin typeface="Segoe UI"/>
                        <a:cs typeface="Segoe UI"/>
                      </a:endParaRPr>
                    </a:p>
                  </a:txBody>
                  <a:tcPr marL="0" marR="0" marT="36830" marB="0">
                    <a:lnL w="6350">
                      <a:solidFill>
                        <a:srgbClr val="000000"/>
                      </a:solidFill>
                      <a:prstDash val="solid"/>
                    </a:lnL>
                    <a:lnT w="6350">
                      <a:solidFill>
                        <a:srgbClr val="000000"/>
                      </a:solidFill>
                      <a:prstDash val="solid"/>
                    </a:lnT>
                    <a:lnB w="6350">
                      <a:solidFill>
                        <a:srgbClr val="000000"/>
                      </a:solidFill>
                      <a:prstDash val="solid"/>
                    </a:lnB>
                    <a:solidFill>
                      <a:srgbClr val="B3C77E"/>
                    </a:solidFill>
                  </a:tcPr>
                </a:tc>
                <a:extLst>
                  <a:ext uri="{0D108BD9-81ED-4DB2-BD59-A6C34878D82A}">
                    <a16:rowId xmlns:a16="http://schemas.microsoft.com/office/drawing/2014/main" val="10000"/>
                  </a:ext>
                </a:extLst>
              </a:tr>
              <a:tr h="269331">
                <a:tc>
                  <a:txBody>
                    <a:bodyPr/>
                    <a:lstStyle/>
                    <a:p>
                      <a:pPr>
                        <a:lnSpc>
                          <a:spcPct val="100000"/>
                        </a:lnSpc>
                      </a:pPr>
                      <a:endParaRPr sz="1000">
                        <a:latin typeface="Times New Roman"/>
                        <a:cs typeface="Times New Roman"/>
                      </a:endParaRPr>
                    </a:p>
                  </a:txBody>
                  <a:tcPr marL="0" marR="0" marT="0" marB="0">
                    <a:lnL w="6350">
                      <a:solidFill>
                        <a:srgbClr val="000000"/>
                      </a:solidFill>
                      <a:prstDash val="solid"/>
                    </a:lnL>
                    <a:lnT w="6350">
                      <a:solidFill>
                        <a:srgbClr val="000000"/>
                      </a:solidFill>
                      <a:prstDash val="solid"/>
                    </a:lnT>
                    <a:lnB w="6350">
                      <a:solidFill>
                        <a:srgbClr val="000000"/>
                      </a:solidFill>
                      <a:prstDash val="solid"/>
                    </a:lnB>
                    <a:solidFill>
                      <a:srgbClr val="B3C77E"/>
                    </a:solidFill>
                  </a:tcPr>
                </a:tc>
                <a:tc>
                  <a:txBody>
                    <a:bodyPr/>
                    <a:lstStyle/>
                    <a:p>
                      <a:pPr>
                        <a:lnSpc>
                          <a:spcPct val="100000"/>
                        </a:lnSpc>
                      </a:pPr>
                      <a:endParaRPr sz="1000">
                        <a:latin typeface="Times New Roman"/>
                        <a:cs typeface="Times New Roman"/>
                      </a:endParaRPr>
                    </a:p>
                  </a:txBody>
                  <a:tcPr marL="0" marR="0" marT="0" marB="0">
                    <a:lnR w="6350">
                      <a:solidFill>
                        <a:srgbClr val="000000"/>
                      </a:solidFill>
                      <a:prstDash val="solid"/>
                    </a:lnR>
                    <a:lnT w="6350">
                      <a:solidFill>
                        <a:srgbClr val="000000"/>
                      </a:solidFill>
                      <a:prstDash val="solid"/>
                    </a:lnT>
                    <a:solidFill>
                      <a:srgbClr val="B3C77E"/>
                    </a:solidFill>
                  </a:tcPr>
                </a:tc>
                <a:tc>
                  <a:txBody>
                    <a:bodyPr/>
                    <a:lstStyle/>
                    <a:p>
                      <a:pPr>
                        <a:lnSpc>
                          <a:spcPct val="100000"/>
                        </a:lnSpc>
                      </a:pPr>
                      <a:endParaRPr sz="1000">
                        <a:latin typeface="Times New Roman"/>
                        <a:cs typeface="Times New Roman"/>
                      </a:endParaRPr>
                    </a:p>
                  </a:txBody>
                  <a:tcPr marL="0" marR="0" marT="0" marB="0">
                    <a:lnL w="6350">
                      <a:solidFill>
                        <a:srgbClr val="000000"/>
                      </a:solidFill>
                      <a:prstDash val="solid"/>
                    </a:lnL>
                    <a:lnT w="6350">
                      <a:solidFill>
                        <a:srgbClr val="000000"/>
                      </a:solidFill>
                      <a:prstDash val="solid"/>
                    </a:lnT>
                    <a:solidFill>
                      <a:srgbClr val="B3C77E"/>
                    </a:solidFill>
                  </a:tcPr>
                </a:tc>
                <a:tc>
                  <a:txBody>
                    <a:bodyPr/>
                    <a:lstStyle/>
                    <a:p>
                      <a:pPr>
                        <a:lnSpc>
                          <a:spcPct val="100000"/>
                        </a:lnSpc>
                      </a:pPr>
                      <a:endParaRPr sz="1000">
                        <a:latin typeface="Times New Roman"/>
                        <a:cs typeface="Times New Roman"/>
                      </a:endParaRPr>
                    </a:p>
                  </a:txBody>
                  <a:tcPr marL="0" marR="0" marT="0" marB="0">
                    <a:lnT w="6350">
                      <a:solidFill>
                        <a:srgbClr val="000000"/>
                      </a:solidFill>
                      <a:prstDash val="solid"/>
                    </a:lnT>
                    <a:lnB w="6350">
                      <a:solidFill>
                        <a:srgbClr val="000000"/>
                      </a:solidFill>
                      <a:prstDash val="solid"/>
                    </a:lnB>
                    <a:solidFill>
                      <a:srgbClr val="B3C77E"/>
                    </a:solidFill>
                  </a:tcPr>
                </a:tc>
                <a:tc>
                  <a:txBody>
                    <a:bodyPr/>
                    <a:lstStyle/>
                    <a:p>
                      <a:pPr marR="100330" algn="ctr">
                        <a:lnSpc>
                          <a:spcPct val="100000"/>
                        </a:lnSpc>
                        <a:spcBef>
                          <a:spcPts val="145"/>
                        </a:spcBef>
                      </a:pPr>
                      <a:r>
                        <a:rPr sz="1100" b="1" spc="-15" dirty="0">
                          <a:solidFill>
                            <a:srgbClr val="00A650"/>
                          </a:solidFill>
                          <a:latin typeface="Trebuchet MS"/>
                          <a:cs typeface="Trebuchet MS"/>
                        </a:rPr>
                        <a:t>(`)</a:t>
                      </a:r>
                      <a:endParaRPr sz="1100">
                        <a:latin typeface="Trebuchet MS"/>
                        <a:cs typeface="Trebuchet MS"/>
                      </a:endParaRPr>
                    </a:p>
                  </a:txBody>
                  <a:tcPr marL="0" marR="0" marT="18415" marB="0">
                    <a:lnT w="6350">
                      <a:solidFill>
                        <a:srgbClr val="000000"/>
                      </a:solidFill>
                      <a:prstDash val="solid"/>
                    </a:lnT>
                    <a:lnB w="6350">
                      <a:solidFill>
                        <a:srgbClr val="000000"/>
                      </a:solidFill>
                      <a:prstDash val="solid"/>
                    </a:lnB>
                    <a:solidFill>
                      <a:srgbClr val="B3C77E"/>
                    </a:solidFill>
                  </a:tcPr>
                </a:tc>
                <a:tc>
                  <a:txBody>
                    <a:bodyPr/>
                    <a:lstStyle/>
                    <a:p>
                      <a:pPr>
                        <a:lnSpc>
                          <a:spcPct val="100000"/>
                        </a:lnSpc>
                      </a:pPr>
                      <a:endParaRPr sz="1000">
                        <a:latin typeface="Times New Roman"/>
                        <a:cs typeface="Times New Roman"/>
                      </a:endParaRPr>
                    </a:p>
                  </a:txBody>
                  <a:tcPr marL="0" marR="0" marT="0" marB="0">
                    <a:lnR w="6350">
                      <a:solidFill>
                        <a:srgbClr val="000000"/>
                      </a:solidFill>
                      <a:prstDash val="solid"/>
                    </a:lnR>
                    <a:lnT w="6350">
                      <a:solidFill>
                        <a:srgbClr val="000000"/>
                      </a:solidFill>
                      <a:prstDash val="solid"/>
                    </a:lnT>
                    <a:lnB w="6350">
                      <a:solidFill>
                        <a:srgbClr val="000000"/>
                      </a:solidFill>
                      <a:prstDash val="solid"/>
                    </a:lnB>
                    <a:solidFill>
                      <a:srgbClr val="B3C77E"/>
                    </a:solidFill>
                  </a:tcPr>
                </a:tc>
                <a:tc>
                  <a:txBody>
                    <a:bodyPr/>
                    <a:lstStyle/>
                    <a:p>
                      <a:pPr>
                        <a:lnSpc>
                          <a:spcPct val="100000"/>
                        </a:lnSpc>
                      </a:pPr>
                      <a:endParaRPr sz="1000">
                        <a:latin typeface="Times New Roman"/>
                        <a:cs typeface="Times New Roman"/>
                      </a:endParaRPr>
                    </a:p>
                  </a:txBody>
                  <a:tcPr marL="0" marR="0" marT="0" marB="0">
                    <a:lnL w="6350">
                      <a:solidFill>
                        <a:srgbClr val="000000"/>
                      </a:solidFill>
                      <a:prstDash val="solid"/>
                    </a:lnL>
                    <a:lnT w="6350">
                      <a:solidFill>
                        <a:srgbClr val="000000"/>
                      </a:solidFill>
                      <a:prstDash val="solid"/>
                    </a:lnT>
                    <a:lnB w="6350">
                      <a:solidFill>
                        <a:srgbClr val="000000"/>
                      </a:solidFill>
                      <a:prstDash val="solid"/>
                    </a:lnB>
                    <a:solidFill>
                      <a:srgbClr val="B3C77E"/>
                    </a:solidFill>
                  </a:tcPr>
                </a:tc>
                <a:tc>
                  <a:txBody>
                    <a:bodyPr/>
                    <a:lstStyle/>
                    <a:p>
                      <a:pPr>
                        <a:lnSpc>
                          <a:spcPct val="100000"/>
                        </a:lnSpc>
                      </a:pPr>
                      <a:endParaRPr sz="1000">
                        <a:latin typeface="Times New Roman"/>
                        <a:cs typeface="Times New Roman"/>
                      </a:endParaRPr>
                    </a:p>
                  </a:txBody>
                  <a:tcPr marL="0" marR="0" marT="0" marB="0">
                    <a:lnR w="6350">
                      <a:solidFill>
                        <a:srgbClr val="000000"/>
                      </a:solidFill>
                      <a:prstDash val="solid"/>
                    </a:lnR>
                    <a:lnT w="6350">
                      <a:solidFill>
                        <a:srgbClr val="000000"/>
                      </a:solidFill>
                      <a:prstDash val="solid"/>
                    </a:lnT>
                    <a:lnB w="6350">
                      <a:solidFill>
                        <a:srgbClr val="000000"/>
                      </a:solidFill>
                      <a:prstDash val="solid"/>
                    </a:lnB>
                    <a:solidFill>
                      <a:srgbClr val="B3C77E"/>
                    </a:solidFill>
                  </a:tcPr>
                </a:tc>
                <a:tc>
                  <a:txBody>
                    <a:bodyPr/>
                    <a:lstStyle/>
                    <a:p>
                      <a:pPr marR="106680" algn="ctr">
                        <a:lnSpc>
                          <a:spcPct val="100000"/>
                        </a:lnSpc>
                        <a:spcBef>
                          <a:spcPts val="145"/>
                        </a:spcBef>
                      </a:pPr>
                      <a:r>
                        <a:rPr sz="1100" b="1" spc="-15" dirty="0">
                          <a:solidFill>
                            <a:srgbClr val="00A650"/>
                          </a:solidFill>
                          <a:latin typeface="Trebuchet MS"/>
                          <a:cs typeface="Trebuchet MS"/>
                        </a:rPr>
                        <a:t>(`)</a:t>
                      </a:r>
                      <a:endParaRPr sz="1100">
                        <a:latin typeface="Trebuchet MS"/>
                        <a:cs typeface="Trebuchet MS"/>
                      </a:endParaRPr>
                    </a:p>
                  </a:txBody>
                  <a:tcPr marL="0" marR="0" marT="18415" marB="0">
                    <a:lnL w="6350">
                      <a:solidFill>
                        <a:srgbClr val="000000"/>
                      </a:solidFill>
                      <a:prstDash val="solid"/>
                    </a:lnL>
                    <a:lnT w="6350">
                      <a:solidFill>
                        <a:srgbClr val="000000"/>
                      </a:solidFill>
                      <a:prstDash val="solid"/>
                    </a:lnT>
                    <a:lnB w="6350">
                      <a:solidFill>
                        <a:srgbClr val="000000"/>
                      </a:solidFill>
                      <a:prstDash val="solid"/>
                    </a:lnB>
                    <a:solidFill>
                      <a:srgbClr val="B3C77E"/>
                    </a:solidFill>
                  </a:tcPr>
                </a:tc>
                <a:extLst>
                  <a:ext uri="{0D108BD9-81ED-4DB2-BD59-A6C34878D82A}">
                    <a16:rowId xmlns:a16="http://schemas.microsoft.com/office/drawing/2014/main" val="10001"/>
                  </a:ext>
                </a:extLst>
              </a:tr>
              <a:tr h="216830">
                <a:tc>
                  <a:txBody>
                    <a:bodyPr/>
                    <a:lstStyle/>
                    <a:p>
                      <a:pPr marL="185420" algn="ctr">
                        <a:lnSpc>
                          <a:spcPct val="100000"/>
                        </a:lnSpc>
                        <a:spcBef>
                          <a:spcPts val="305"/>
                        </a:spcBef>
                      </a:pPr>
                      <a:r>
                        <a:rPr sz="1100" dirty="0">
                          <a:latin typeface="Segoe UI"/>
                          <a:cs typeface="Segoe UI"/>
                        </a:rPr>
                        <a:t>0</a:t>
                      </a:r>
                      <a:endParaRPr sz="1100">
                        <a:latin typeface="Segoe UI"/>
                        <a:cs typeface="Segoe UI"/>
                      </a:endParaRPr>
                    </a:p>
                  </a:txBody>
                  <a:tcPr marL="0" marR="0" marT="38735" marB="0">
                    <a:lnL w="6350">
                      <a:solidFill>
                        <a:srgbClr val="000000"/>
                      </a:solidFill>
                      <a:prstDash val="solid"/>
                    </a:lnL>
                    <a:lnT w="6350">
                      <a:solidFill>
                        <a:srgbClr val="000000"/>
                      </a:solidFill>
                      <a:prstDash val="solid"/>
                    </a:lnT>
                    <a:lnB w="6350">
                      <a:solidFill>
                        <a:srgbClr val="818181"/>
                      </a:solidFill>
                      <a:prstDash val="solid"/>
                    </a:lnB>
                  </a:tcPr>
                </a:tc>
                <a:tc>
                  <a:txBody>
                    <a:bodyPr/>
                    <a:lstStyle/>
                    <a:p>
                      <a:pPr>
                        <a:lnSpc>
                          <a:spcPct val="100000"/>
                        </a:lnSpc>
                      </a:pPr>
                      <a:endParaRPr sz="1000">
                        <a:latin typeface="Times New Roman"/>
                        <a:cs typeface="Times New Roman"/>
                      </a:endParaRPr>
                    </a:p>
                  </a:txBody>
                  <a:tcPr marL="0" marR="0" marT="0" marB="0">
                    <a:lnR w="6350">
                      <a:solidFill>
                        <a:srgbClr val="000000"/>
                      </a:solidFill>
                      <a:prstDash val="solid"/>
                    </a:lnR>
                    <a:lnB w="6350">
                      <a:solidFill>
                        <a:srgbClr val="818181"/>
                      </a:solidFill>
                      <a:prstDash val="solid"/>
                    </a:lnB>
                    <a:solidFill>
                      <a:srgbClr val="C3D69B"/>
                    </a:solidFill>
                  </a:tcPr>
                </a:tc>
                <a:tc>
                  <a:txBody>
                    <a:bodyPr/>
                    <a:lstStyle/>
                    <a:p>
                      <a:pPr>
                        <a:lnSpc>
                          <a:spcPct val="100000"/>
                        </a:lnSpc>
                      </a:pPr>
                      <a:endParaRPr sz="1000">
                        <a:latin typeface="Times New Roman"/>
                        <a:cs typeface="Times New Roman"/>
                      </a:endParaRPr>
                    </a:p>
                  </a:txBody>
                  <a:tcPr marL="0" marR="0" marT="0" marB="0">
                    <a:lnL w="6350">
                      <a:solidFill>
                        <a:srgbClr val="000000"/>
                      </a:solidFill>
                      <a:prstDash val="solid"/>
                    </a:lnL>
                    <a:lnB w="6350">
                      <a:solidFill>
                        <a:srgbClr val="818181"/>
                      </a:solidFill>
                      <a:prstDash val="solid"/>
                    </a:lnB>
                    <a:solidFill>
                      <a:srgbClr val="C3D69B"/>
                    </a:solidFill>
                  </a:tcPr>
                </a:tc>
                <a:tc>
                  <a:txBody>
                    <a:bodyPr/>
                    <a:lstStyle/>
                    <a:p>
                      <a:pPr>
                        <a:lnSpc>
                          <a:spcPct val="100000"/>
                        </a:lnSpc>
                      </a:pPr>
                      <a:endParaRPr sz="1000">
                        <a:latin typeface="Times New Roman"/>
                        <a:cs typeface="Times New Roman"/>
                      </a:endParaRPr>
                    </a:p>
                  </a:txBody>
                  <a:tcPr marL="0" marR="0" marT="0" marB="0">
                    <a:lnT w="6350">
                      <a:solidFill>
                        <a:srgbClr val="000000"/>
                      </a:solidFill>
                      <a:prstDash val="solid"/>
                    </a:lnT>
                    <a:lnB w="6350">
                      <a:solidFill>
                        <a:srgbClr val="818181"/>
                      </a:solidFill>
                      <a:prstDash val="solid"/>
                    </a:lnB>
                    <a:solidFill>
                      <a:srgbClr val="B3C77E"/>
                    </a:solidFill>
                  </a:tcPr>
                </a:tc>
                <a:tc>
                  <a:txBody>
                    <a:bodyPr/>
                    <a:lstStyle/>
                    <a:p>
                      <a:pPr marL="73025">
                        <a:lnSpc>
                          <a:spcPct val="100000"/>
                        </a:lnSpc>
                        <a:spcBef>
                          <a:spcPts val="305"/>
                        </a:spcBef>
                      </a:pPr>
                      <a:r>
                        <a:rPr sz="1100" spc="15" dirty="0">
                          <a:latin typeface="Segoe UI"/>
                          <a:cs typeface="Segoe UI"/>
                        </a:rPr>
                        <a:t>(7,00,000)</a:t>
                      </a:r>
                      <a:endParaRPr sz="1100">
                        <a:latin typeface="Segoe UI"/>
                        <a:cs typeface="Segoe UI"/>
                      </a:endParaRPr>
                    </a:p>
                  </a:txBody>
                  <a:tcPr marL="0" marR="0" marT="38735" marB="0">
                    <a:lnT w="6350">
                      <a:solidFill>
                        <a:srgbClr val="000000"/>
                      </a:solidFill>
                      <a:prstDash val="solid"/>
                    </a:lnT>
                    <a:lnB w="6350">
                      <a:solidFill>
                        <a:srgbClr val="818181"/>
                      </a:solidFill>
                      <a:prstDash val="solid"/>
                    </a:lnB>
                  </a:tcPr>
                </a:tc>
                <a:tc>
                  <a:txBody>
                    <a:bodyPr/>
                    <a:lstStyle/>
                    <a:p>
                      <a:pPr>
                        <a:lnSpc>
                          <a:spcPct val="100000"/>
                        </a:lnSpc>
                      </a:pPr>
                      <a:endParaRPr sz="1000">
                        <a:latin typeface="Times New Roman"/>
                        <a:cs typeface="Times New Roman"/>
                      </a:endParaRPr>
                    </a:p>
                  </a:txBody>
                  <a:tcPr marL="0" marR="0" marT="0" marB="0">
                    <a:lnR w="6350">
                      <a:solidFill>
                        <a:srgbClr val="000000"/>
                      </a:solidFill>
                      <a:prstDash val="solid"/>
                    </a:lnR>
                    <a:lnT w="6350">
                      <a:solidFill>
                        <a:srgbClr val="000000"/>
                      </a:solidFill>
                      <a:prstDash val="solid"/>
                    </a:lnT>
                    <a:lnB w="6350">
                      <a:solidFill>
                        <a:srgbClr val="818181"/>
                      </a:solidFill>
                      <a:prstDash val="solid"/>
                    </a:lnB>
                    <a:solidFill>
                      <a:srgbClr val="B3C77E"/>
                    </a:solidFill>
                  </a:tcPr>
                </a:tc>
                <a:tc>
                  <a:txBody>
                    <a:bodyPr/>
                    <a:lstStyle/>
                    <a:p>
                      <a:pPr>
                        <a:lnSpc>
                          <a:spcPct val="100000"/>
                        </a:lnSpc>
                      </a:pPr>
                      <a:endParaRPr sz="1000">
                        <a:latin typeface="Times New Roman"/>
                        <a:cs typeface="Times New Roman"/>
                      </a:endParaRPr>
                    </a:p>
                  </a:txBody>
                  <a:tcPr marL="0" marR="0" marT="0" marB="0">
                    <a:lnL w="6350">
                      <a:solidFill>
                        <a:srgbClr val="000000"/>
                      </a:solidFill>
                      <a:prstDash val="solid"/>
                    </a:lnL>
                    <a:lnT w="6350">
                      <a:solidFill>
                        <a:srgbClr val="000000"/>
                      </a:solidFill>
                      <a:prstDash val="solid"/>
                    </a:lnT>
                    <a:lnB w="6350">
                      <a:solidFill>
                        <a:srgbClr val="818181"/>
                      </a:solidFill>
                      <a:prstDash val="solid"/>
                    </a:lnB>
                  </a:tcPr>
                </a:tc>
                <a:tc>
                  <a:txBody>
                    <a:bodyPr/>
                    <a:lstStyle/>
                    <a:p>
                      <a:pPr marL="549275">
                        <a:lnSpc>
                          <a:spcPct val="100000"/>
                        </a:lnSpc>
                        <a:spcBef>
                          <a:spcPts val="305"/>
                        </a:spcBef>
                      </a:pPr>
                      <a:r>
                        <a:rPr sz="1100" spc="15" dirty="0">
                          <a:latin typeface="Segoe UI"/>
                          <a:cs typeface="Segoe UI"/>
                        </a:rPr>
                        <a:t>1.000</a:t>
                      </a:r>
                      <a:endParaRPr sz="1100">
                        <a:latin typeface="Segoe UI"/>
                        <a:cs typeface="Segoe UI"/>
                      </a:endParaRPr>
                    </a:p>
                  </a:txBody>
                  <a:tcPr marL="0" marR="0" marT="38735" marB="0">
                    <a:lnR w="6350">
                      <a:solidFill>
                        <a:srgbClr val="000000"/>
                      </a:solidFill>
                      <a:prstDash val="solid"/>
                    </a:lnR>
                    <a:lnT w="6350">
                      <a:solidFill>
                        <a:srgbClr val="000000"/>
                      </a:solidFill>
                      <a:prstDash val="solid"/>
                    </a:lnT>
                    <a:lnB w="6350">
                      <a:solidFill>
                        <a:srgbClr val="818181"/>
                      </a:solidFill>
                      <a:prstDash val="solid"/>
                    </a:lnB>
                  </a:tcPr>
                </a:tc>
                <a:tc>
                  <a:txBody>
                    <a:bodyPr/>
                    <a:lstStyle/>
                    <a:p>
                      <a:pPr marL="345440">
                        <a:lnSpc>
                          <a:spcPct val="100000"/>
                        </a:lnSpc>
                        <a:spcBef>
                          <a:spcPts val="305"/>
                        </a:spcBef>
                      </a:pPr>
                      <a:r>
                        <a:rPr sz="1100" spc="15" dirty="0">
                          <a:latin typeface="Segoe UI"/>
                          <a:cs typeface="Segoe UI"/>
                        </a:rPr>
                        <a:t>(7,00,000)</a:t>
                      </a:r>
                      <a:endParaRPr sz="1100">
                        <a:latin typeface="Segoe UI"/>
                        <a:cs typeface="Segoe UI"/>
                      </a:endParaRPr>
                    </a:p>
                  </a:txBody>
                  <a:tcPr marL="0" marR="0" marT="38735" marB="0">
                    <a:lnL w="6350">
                      <a:solidFill>
                        <a:srgbClr val="000000"/>
                      </a:solidFill>
                      <a:prstDash val="solid"/>
                    </a:lnL>
                    <a:lnT w="6350">
                      <a:solidFill>
                        <a:srgbClr val="000000"/>
                      </a:solidFill>
                      <a:prstDash val="solid"/>
                    </a:lnT>
                    <a:lnB w="6350">
                      <a:solidFill>
                        <a:srgbClr val="818181"/>
                      </a:solidFill>
                      <a:prstDash val="solid"/>
                    </a:lnB>
                  </a:tcPr>
                </a:tc>
                <a:extLst>
                  <a:ext uri="{0D108BD9-81ED-4DB2-BD59-A6C34878D82A}">
                    <a16:rowId xmlns:a16="http://schemas.microsoft.com/office/drawing/2014/main" val="10002"/>
                  </a:ext>
                </a:extLst>
              </a:tr>
              <a:tr h="269325">
                <a:tc>
                  <a:txBody>
                    <a:bodyPr/>
                    <a:lstStyle/>
                    <a:p>
                      <a:pPr marL="185420" algn="ctr">
                        <a:lnSpc>
                          <a:spcPct val="100000"/>
                        </a:lnSpc>
                        <a:spcBef>
                          <a:spcPts val="290"/>
                        </a:spcBef>
                      </a:pPr>
                      <a:r>
                        <a:rPr sz="1100" dirty="0">
                          <a:latin typeface="Segoe UI"/>
                          <a:cs typeface="Segoe UI"/>
                        </a:rPr>
                        <a:t>1</a:t>
                      </a:r>
                      <a:endParaRPr sz="1100">
                        <a:latin typeface="Segoe UI"/>
                        <a:cs typeface="Segoe UI"/>
                      </a:endParaRPr>
                    </a:p>
                  </a:txBody>
                  <a:tcPr marL="0" marR="0" marT="36830" marB="0">
                    <a:lnL w="6350">
                      <a:solidFill>
                        <a:srgbClr val="000000"/>
                      </a:solidFill>
                      <a:prstDash val="solid"/>
                    </a:lnL>
                    <a:lnT w="6350">
                      <a:solidFill>
                        <a:srgbClr val="818181"/>
                      </a:solidFill>
                      <a:prstDash val="solid"/>
                    </a:lnT>
                  </a:tcPr>
                </a:tc>
                <a:tc>
                  <a:txBody>
                    <a:bodyPr/>
                    <a:lstStyle/>
                    <a:p>
                      <a:pPr>
                        <a:lnSpc>
                          <a:spcPct val="100000"/>
                        </a:lnSpc>
                      </a:pPr>
                      <a:endParaRPr sz="1000">
                        <a:latin typeface="Times New Roman"/>
                        <a:cs typeface="Times New Roman"/>
                      </a:endParaRPr>
                    </a:p>
                  </a:txBody>
                  <a:tcPr marL="0" marR="0" marT="0" marB="0">
                    <a:lnR w="6350">
                      <a:solidFill>
                        <a:srgbClr val="000000"/>
                      </a:solidFill>
                      <a:prstDash val="solid"/>
                    </a:lnR>
                    <a:lnT w="6350">
                      <a:solidFill>
                        <a:srgbClr val="818181"/>
                      </a:solidFill>
                      <a:prstDash val="solid"/>
                    </a:lnT>
                  </a:tcPr>
                </a:tc>
                <a:tc>
                  <a:txBody>
                    <a:bodyPr/>
                    <a:lstStyle/>
                    <a:p>
                      <a:pPr>
                        <a:lnSpc>
                          <a:spcPct val="100000"/>
                        </a:lnSpc>
                      </a:pPr>
                      <a:endParaRPr sz="1000">
                        <a:latin typeface="Times New Roman"/>
                        <a:cs typeface="Times New Roman"/>
                      </a:endParaRPr>
                    </a:p>
                  </a:txBody>
                  <a:tcPr marL="0" marR="0" marT="0" marB="0">
                    <a:lnL w="6350">
                      <a:solidFill>
                        <a:srgbClr val="000000"/>
                      </a:solidFill>
                      <a:prstDash val="solid"/>
                    </a:lnL>
                    <a:lnT w="6350">
                      <a:solidFill>
                        <a:srgbClr val="818181"/>
                      </a:solidFill>
                      <a:prstDash val="solid"/>
                    </a:lnT>
                  </a:tcPr>
                </a:tc>
                <a:tc>
                  <a:txBody>
                    <a:bodyPr/>
                    <a:lstStyle/>
                    <a:p>
                      <a:pPr>
                        <a:lnSpc>
                          <a:spcPct val="100000"/>
                        </a:lnSpc>
                      </a:pPr>
                      <a:endParaRPr sz="1000">
                        <a:latin typeface="Times New Roman"/>
                        <a:cs typeface="Times New Roman"/>
                      </a:endParaRPr>
                    </a:p>
                  </a:txBody>
                  <a:tcPr marL="0" marR="0" marT="0" marB="0">
                    <a:lnT w="6350">
                      <a:solidFill>
                        <a:srgbClr val="818181"/>
                      </a:solidFill>
                      <a:prstDash val="solid"/>
                    </a:lnT>
                    <a:solidFill>
                      <a:srgbClr val="B3C77E"/>
                    </a:solidFill>
                  </a:tcPr>
                </a:tc>
                <a:tc>
                  <a:txBody>
                    <a:bodyPr/>
                    <a:lstStyle/>
                    <a:p>
                      <a:pPr>
                        <a:lnSpc>
                          <a:spcPct val="100000"/>
                        </a:lnSpc>
                        <a:spcBef>
                          <a:spcPts val="290"/>
                        </a:spcBef>
                      </a:pPr>
                      <a:r>
                        <a:rPr sz="1100" spc="15" dirty="0">
                          <a:latin typeface="Segoe UI"/>
                          <a:cs typeface="Segoe UI"/>
                        </a:rPr>
                        <a:t>(10,00,000)</a:t>
                      </a:r>
                      <a:endParaRPr sz="1100">
                        <a:latin typeface="Segoe UI"/>
                        <a:cs typeface="Segoe UI"/>
                      </a:endParaRPr>
                    </a:p>
                  </a:txBody>
                  <a:tcPr marL="0" marR="0" marT="36830" marB="0">
                    <a:lnT w="6350">
                      <a:solidFill>
                        <a:srgbClr val="818181"/>
                      </a:solidFill>
                      <a:prstDash val="solid"/>
                    </a:lnT>
                  </a:tcPr>
                </a:tc>
                <a:tc>
                  <a:txBody>
                    <a:bodyPr/>
                    <a:lstStyle/>
                    <a:p>
                      <a:pPr>
                        <a:lnSpc>
                          <a:spcPct val="100000"/>
                        </a:lnSpc>
                      </a:pPr>
                      <a:endParaRPr sz="1000">
                        <a:latin typeface="Times New Roman"/>
                        <a:cs typeface="Times New Roman"/>
                      </a:endParaRPr>
                    </a:p>
                  </a:txBody>
                  <a:tcPr marL="0" marR="0" marT="0" marB="0">
                    <a:lnR w="6350">
                      <a:solidFill>
                        <a:srgbClr val="000000"/>
                      </a:solidFill>
                      <a:prstDash val="solid"/>
                    </a:lnR>
                    <a:lnT w="6350">
                      <a:solidFill>
                        <a:srgbClr val="818181"/>
                      </a:solidFill>
                      <a:prstDash val="solid"/>
                    </a:lnT>
                  </a:tcPr>
                </a:tc>
                <a:tc>
                  <a:txBody>
                    <a:bodyPr/>
                    <a:lstStyle/>
                    <a:p>
                      <a:pPr>
                        <a:lnSpc>
                          <a:spcPct val="100000"/>
                        </a:lnSpc>
                      </a:pPr>
                      <a:endParaRPr sz="1000">
                        <a:latin typeface="Times New Roman"/>
                        <a:cs typeface="Times New Roman"/>
                      </a:endParaRPr>
                    </a:p>
                  </a:txBody>
                  <a:tcPr marL="0" marR="0" marT="0" marB="0">
                    <a:lnL w="6350">
                      <a:solidFill>
                        <a:srgbClr val="000000"/>
                      </a:solidFill>
                      <a:prstDash val="solid"/>
                    </a:lnL>
                    <a:lnT w="6350">
                      <a:solidFill>
                        <a:srgbClr val="818181"/>
                      </a:solidFill>
                      <a:prstDash val="solid"/>
                    </a:lnT>
                    <a:solidFill>
                      <a:srgbClr val="C3D69B"/>
                    </a:solidFill>
                  </a:tcPr>
                </a:tc>
                <a:tc>
                  <a:txBody>
                    <a:bodyPr/>
                    <a:lstStyle/>
                    <a:p>
                      <a:pPr marL="549275">
                        <a:lnSpc>
                          <a:spcPct val="100000"/>
                        </a:lnSpc>
                        <a:spcBef>
                          <a:spcPts val="290"/>
                        </a:spcBef>
                      </a:pPr>
                      <a:r>
                        <a:rPr sz="1100" spc="15" dirty="0">
                          <a:latin typeface="Segoe UI"/>
                          <a:cs typeface="Segoe UI"/>
                        </a:rPr>
                        <a:t>0.870</a:t>
                      </a:r>
                      <a:endParaRPr sz="1100">
                        <a:latin typeface="Segoe UI"/>
                        <a:cs typeface="Segoe UI"/>
                      </a:endParaRPr>
                    </a:p>
                  </a:txBody>
                  <a:tcPr marL="0" marR="0" marT="36830" marB="0">
                    <a:lnR w="6350">
                      <a:solidFill>
                        <a:srgbClr val="000000"/>
                      </a:solidFill>
                      <a:prstDash val="solid"/>
                    </a:lnR>
                    <a:lnT w="6350">
                      <a:solidFill>
                        <a:srgbClr val="818181"/>
                      </a:solidFill>
                      <a:prstDash val="solid"/>
                    </a:lnT>
                  </a:tcPr>
                </a:tc>
                <a:tc>
                  <a:txBody>
                    <a:bodyPr/>
                    <a:lstStyle/>
                    <a:p>
                      <a:pPr marL="345440">
                        <a:lnSpc>
                          <a:spcPct val="100000"/>
                        </a:lnSpc>
                        <a:spcBef>
                          <a:spcPts val="290"/>
                        </a:spcBef>
                      </a:pPr>
                      <a:r>
                        <a:rPr sz="1100" spc="15" dirty="0">
                          <a:latin typeface="Segoe UI"/>
                          <a:cs typeface="Segoe UI"/>
                        </a:rPr>
                        <a:t>(8,70,000)</a:t>
                      </a:r>
                      <a:endParaRPr sz="1100">
                        <a:latin typeface="Segoe UI"/>
                        <a:cs typeface="Segoe UI"/>
                      </a:endParaRPr>
                    </a:p>
                  </a:txBody>
                  <a:tcPr marL="0" marR="0" marT="36830" marB="0">
                    <a:lnL w="6350">
                      <a:solidFill>
                        <a:srgbClr val="000000"/>
                      </a:solidFill>
                      <a:prstDash val="solid"/>
                    </a:lnL>
                    <a:lnT w="6350">
                      <a:solidFill>
                        <a:srgbClr val="818181"/>
                      </a:solidFill>
                      <a:prstDash val="solid"/>
                    </a:lnT>
                  </a:tcPr>
                </a:tc>
                <a:extLst>
                  <a:ext uri="{0D108BD9-81ED-4DB2-BD59-A6C34878D82A}">
                    <a16:rowId xmlns:a16="http://schemas.microsoft.com/office/drawing/2014/main" val="10003"/>
                  </a:ext>
                </a:extLst>
              </a:tr>
              <a:tr h="216830">
                <a:tc>
                  <a:txBody>
                    <a:bodyPr/>
                    <a:lstStyle/>
                    <a:p>
                      <a:pPr marL="185420" algn="ctr">
                        <a:lnSpc>
                          <a:spcPct val="100000"/>
                        </a:lnSpc>
                        <a:spcBef>
                          <a:spcPts val="90"/>
                        </a:spcBef>
                      </a:pPr>
                      <a:r>
                        <a:rPr sz="1100" dirty="0">
                          <a:latin typeface="Segoe UI"/>
                          <a:cs typeface="Segoe UI"/>
                        </a:rPr>
                        <a:t>2</a:t>
                      </a:r>
                      <a:endParaRPr sz="1100">
                        <a:latin typeface="Segoe UI"/>
                        <a:cs typeface="Segoe UI"/>
                      </a:endParaRPr>
                    </a:p>
                  </a:txBody>
                  <a:tcPr marL="0" marR="0" marT="11430" marB="0">
                    <a:lnL w="6350">
                      <a:solidFill>
                        <a:srgbClr val="000000"/>
                      </a:solidFill>
                      <a:prstDash val="solid"/>
                    </a:lnL>
                  </a:tcPr>
                </a:tc>
                <a:tc>
                  <a:txBody>
                    <a:bodyPr/>
                    <a:lstStyle/>
                    <a:p>
                      <a:pPr>
                        <a:lnSpc>
                          <a:spcPct val="100000"/>
                        </a:lnSpc>
                      </a:pPr>
                      <a:endParaRPr sz="1000">
                        <a:latin typeface="Times New Roman"/>
                        <a:cs typeface="Times New Roman"/>
                      </a:endParaRPr>
                    </a:p>
                  </a:txBody>
                  <a:tcPr marL="0" marR="0" marT="0" marB="0">
                    <a:lnR w="6350">
                      <a:solidFill>
                        <a:srgbClr val="000000"/>
                      </a:solidFill>
                      <a:prstDash val="solid"/>
                    </a:lnR>
                  </a:tcPr>
                </a:tc>
                <a:tc>
                  <a:txBody>
                    <a:bodyPr/>
                    <a:lstStyle/>
                    <a:p>
                      <a:pPr>
                        <a:lnSpc>
                          <a:spcPct val="100000"/>
                        </a:lnSpc>
                      </a:pPr>
                      <a:endParaRPr sz="1000">
                        <a:latin typeface="Times New Roman"/>
                        <a:cs typeface="Times New Roman"/>
                      </a:endParaRPr>
                    </a:p>
                  </a:txBody>
                  <a:tcPr marL="0" marR="0" marT="0" marB="0">
                    <a:lnL w="6350">
                      <a:solidFill>
                        <a:srgbClr val="000000"/>
                      </a:solidFill>
                      <a:prstDash val="solid"/>
                    </a:lnL>
                  </a:tcPr>
                </a:tc>
                <a:tc>
                  <a:txBody>
                    <a:bodyPr/>
                    <a:lstStyle/>
                    <a:p>
                      <a:pPr>
                        <a:lnSpc>
                          <a:spcPct val="100000"/>
                        </a:lnSpc>
                      </a:pPr>
                      <a:endParaRPr sz="1000">
                        <a:latin typeface="Times New Roman"/>
                        <a:cs typeface="Times New Roman"/>
                      </a:endParaRPr>
                    </a:p>
                  </a:txBody>
                  <a:tcPr marL="0" marR="0" marT="0" marB="0">
                    <a:solidFill>
                      <a:srgbClr val="B3C77E"/>
                    </a:solidFill>
                  </a:tcPr>
                </a:tc>
                <a:tc>
                  <a:txBody>
                    <a:bodyPr/>
                    <a:lstStyle/>
                    <a:p>
                      <a:pPr marL="163195">
                        <a:lnSpc>
                          <a:spcPct val="100000"/>
                        </a:lnSpc>
                        <a:spcBef>
                          <a:spcPts val="90"/>
                        </a:spcBef>
                      </a:pPr>
                      <a:r>
                        <a:rPr sz="1100" spc="15" dirty="0">
                          <a:latin typeface="Segoe UI"/>
                          <a:cs typeface="Segoe UI"/>
                        </a:rPr>
                        <a:t>2,50,000</a:t>
                      </a:r>
                      <a:endParaRPr sz="1100">
                        <a:latin typeface="Segoe UI"/>
                        <a:cs typeface="Segoe UI"/>
                      </a:endParaRPr>
                    </a:p>
                  </a:txBody>
                  <a:tcPr marL="0" marR="0" marT="11430" marB="0"/>
                </a:tc>
                <a:tc>
                  <a:txBody>
                    <a:bodyPr/>
                    <a:lstStyle/>
                    <a:p>
                      <a:pPr>
                        <a:lnSpc>
                          <a:spcPct val="100000"/>
                        </a:lnSpc>
                      </a:pPr>
                      <a:endParaRPr sz="1000">
                        <a:latin typeface="Times New Roman"/>
                        <a:cs typeface="Times New Roman"/>
                      </a:endParaRPr>
                    </a:p>
                  </a:txBody>
                  <a:tcPr marL="0" marR="0" marT="0" marB="0">
                    <a:lnR w="6350">
                      <a:solidFill>
                        <a:srgbClr val="000000"/>
                      </a:solidFill>
                      <a:prstDash val="solid"/>
                    </a:lnR>
                  </a:tcPr>
                </a:tc>
                <a:tc>
                  <a:txBody>
                    <a:bodyPr/>
                    <a:lstStyle/>
                    <a:p>
                      <a:pPr>
                        <a:lnSpc>
                          <a:spcPct val="100000"/>
                        </a:lnSpc>
                      </a:pPr>
                      <a:endParaRPr sz="1000">
                        <a:latin typeface="Times New Roman"/>
                        <a:cs typeface="Times New Roman"/>
                      </a:endParaRPr>
                    </a:p>
                  </a:txBody>
                  <a:tcPr marL="0" marR="0" marT="0" marB="0">
                    <a:lnL w="6350">
                      <a:solidFill>
                        <a:srgbClr val="000000"/>
                      </a:solidFill>
                      <a:prstDash val="solid"/>
                    </a:lnL>
                    <a:solidFill>
                      <a:srgbClr val="C3D69B"/>
                    </a:solidFill>
                  </a:tcPr>
                </a:tc>
                <a:tc>
                  <a:txBody>
                    <a:bodyPr/>
                    <a:lstStyle/>
                    <a:p>
                      <a:pPr marL="549275">
                        <a:lnSpc>
                          <a:spcPct val="100000"/>
                        </a:lnSpc>
                        <a:spcBef>
                          <a:spcPts val="90"/>
                        </a:spcBef>
                      </a:pPr>
                      <a:r>
                        <a:rPr sz="1100" spc="15" dirty="0">
                          <a:latin typeface="Segoe UI"/>
                          <a:cs typeface="Segoe UI"/>
                        </a:rPr>
                        <a:t>0.756</a:t>
                      </a:r>
                      <a:endParaRPr sz="1100">
                        <a:latin typeface="Segoe UI"/>
                        <a:cs typeface="Segoe UI"/>
                      </a:endParaRPr>
                    </a:p>
                  </a:txBody>
                  <a:tcPr marL="0" marR="0" marT="11430" marB="0">
                    <a:lnR w="6350">
                      <a:solidFill>
                        <a:srgbClr val="000000"/>
                      </a:solidFill>
                      <a:prstDash val="solid"/>
                    </a:lnR>
                  </a:tcPr>
                </a:tc>
                <a:tc>
                  <a:txBody>
                    <a:bodyPr/>
                    <a:lstStyle/>
                    <a:p>
                      <a:pPr marL="433705">
                        <a:lnSpc>
                          <a:spcPct val="100000"/>
                        </a:lnSpc>
                        <a:spcBef>
                          <a:spcPts val="90"/>
                        </a:spcBef>
                      </a:pPr>
                      <a:r>
                        <a:rPr sz="1100" spc="15" dirty="0">
                          <a:latin typeface="Segoe UI"/>
                          <a:cs typeface="Segoe UI"/>
                        </a:rPr>
                        <a:t>1,89,000</a:t>
                      </a:r>
                      <a:endParaRPr sz="1100">
                        <a:latin typeface="Segoe UI"/>
                        <a:cs typeface="Segoe UI"/>
                      </a:endParaRPr>
                    </a:p>
                  </a:txBody>
                  <a:tcPr marL="0" marR="0" marT="11430" marB="0">
                    <a:lnL w="6350">
                      <a:solidFill>
                        <a:srgbClr val="000000"/>
                      </a:solidFill>
                      <a:prstDash val="solid"/>
                    </a:lnL>
                  </a:tcPr>
                </a:tc>
                <a:extLst>
                  <a:ext uri="{0D108BD9-81ED-4DB2-BD59-A6C34878D82A}">
                    <a16:rowId xmlns:a16="http://schemas.microsoft.com/office/drawing/2014/main" val="10004"/>
                  </a:ext>
                </a:extLst>
              </a:tr>
              <a:tr h="242315">
                <a:tc>
                  <a:txBody>
                    <a:bodyPr/>
                    <a:lstStyle/>
                    <a:p>
                      <a:pPr marL="185420" algn="ctr">
                        <a:lnSpc>
                          <a:spcPct val="100000"/>
                        </a:lnSpc>
                        <a:spcBef>
                          <a:spcPts val="290"/>
                        </a:spcBef>
                      </a:pPr>
                      <a:r>
                        <a:rPr sz="1100" dirty="0">
                          <a:latin typeface="Segoe UI"/>
                          <a:cs typeface="Segoe UI"/>
                        </a:rPr>
                        <a:t>3</a:t>
                      </a:r>
                      <a:endParaRPr sz="1100">
                        <a:latin typeface="Segoe UI"/>
                        <a:cs typeface="Segoe UI"/>
                      </a:endParaRPr>
                    </a:p>
                  </a:txBody>
                  <a:tcPr marL="0" marR="0" marT="36830" marB="0">
                    <a:lnL w="6350">
                      <a:solidFill>
                        <a:srgbClr val="000000"/>
                      </a:solidFill>
                      <a:prstDash val="solid"/>
                    </a:lnL>
                  </a:tcPr>
                </a:tc>
                <a:tc>
                  <a:txBody>
                    <a:bodyPr/>
                    <a:lstStyle/>
                    <a:p>
                      <a:pPr>
                        <a:lnSpc>
                          <a:spcPct val="100000"/>
                        </a:lnSpc>
                      </a:pPr>
                      <a:endParaRPr sz="1000">
                        <a:latin typeface="Times New Roman"/>
                        <a:cs typeface="Times New Roman"/>
                      </a:endParaRPr>
                    </a:p>
                  </a:txBody>
                  <a:tcPr marL="0" marR="0" marT="0" marB="0">
                    <a:lnR w="6350">
                      <a:solidFill>
                        <a:srgbClr val="000000"/>
                      </a:solidFill>
                      <a:prstDash val="solid"/>
                    </a:lnR>
                    <a:solidFill>
                      <a:srgbClr val="C3D69B"/>
                    </a:solidFill>
                  </a:tcPr>
                </a:tc>
                <a:tc>
                  <a:txBody>
                    <a:bodyPr/>
                    <a:lstStyle/>
                    <a:p>
                      <a:pPr>
                        <a:lnSpc>
                          <a:spcPct val="100000"/>
                        </a:lnSpc>
                      </a:pPr>
                      <a:endParaRPr sz="1000">
                        <a:latin typeface="Times New Roman"/>
                        <a:cs typeface="Times New Roman"/>
                      </a:endParaRPr>
                    </a:p>
                  </a:txBody>
                  <a:tcPr marL="0" marR="0" marT="0" marB="0">
                    <a:lnL w="6350">
                      <a:solidFill>
                        <a:srgbClr val="000000"/>
                      </a:solidFill>
                      <a:prstDash val="solid"/>
                    </a:lnL>
                    <a:solidFill>
                      <a:srgbClr val="C3D69B"/>
                    </a:solidFill>
                  </a:tcPr>
                </a:tc>
                <a:tc>
                  <a:txBody>
                    <a:bodyPr/>
                    <a:lstStyle/>
                    <a:p>
                      <a:pPr>
                        <a:lnSpc>
                          <a:spcPct val="100000"/>
                        </a:lnSpc>
                      </a:pPr>
                      <a:endParaRPr sz="1000">
                        <a:latin typeface="Times New Roman"/>
                        <a:cs typeface="Times New Roman"/>
                      </a:endParaRPr>
                    </a:p>
                  </a:txBody>
                  <a:tcPr marL="0" marR="0" marT="0" marB="0">
                    <a:solidFill>
                      <a:srgbClr val="B3C77E"/>
                    </a:solidFill>
                  </a:tcPr>
                </a:tc>
                <a:tc>
                  <a:txBody>
                    <a:bodyPr/>
                    <a:lstStyle/>
                    <a:p>
                      <a:pPr marL="163195">
                        <a:lnSpc>
                          <a:spcPct val="100000"/>
                        </a:lnSpc>
                        <a:spcBef>
                          <a:spcPts val="290"/>
                        </a:spcBef>
                      </a:pPr>
                      <a:r>
                        <a:rPr sz="1100" spc="15" dirty="0">
                          <a:latin typeface="Segoe UI"/>
                          <a:cs typeface="Segoe UI"/>
                        </a:rPr>
                        <a:t>3,00,000</a:t>
                      </a:r>
                      <a:endParaRPr sz="1100">
                        <a:latin typeface="Segoe UI"/>
                        <a:cs typeface="Segoe UI"/>
                      </a:endParaRPr>
                    </a:p>
                  </a:txBody>
                  <a:tcPr marL="0" marR="0" marT="36830" marB="0"/>
                </a:tc>
                <a:tc>
                  <a:txBody>
                    <a:bodyPr/>
                    <a:lstStyle/>
                    <a:p>
                      <a:pPr>
                        <a:lnSpc>
                          <a:spcPct val="100000"/>
                        </a:lnSpc>
                      </a:pPr>
                      <a:endParaRPr sz="1000">
                        <a:latin typeface="Times New Roman"/>
                        <a:cs typeface="Times New Roman"/>
                      </a:endParaRPr>
                    </a:p>
                  </a:txBody>
                  <a:tcPr marL="0" marR="0" marT="0" marB="0">
                    <a:lnR w="6350">
                      <a:solidFill>
                        <a:srgbClr val="000000"/>
                      </a:solidFill>
                      <a:prstDash val="solid"/>
                    </a:lnR>
                  </a:tcPr>
                </a:tc>
                <a:tc>
                  <a:txBody>
                    <a:bodyPr/>
                    <a:lstStyle/>
                    <a:p>
                      <a:pPr>
                        <a:lnSpc>
                          <a:spcPct val="100000"/>
                        </a:lnSpc>
                      </a:pPr>
                      <a:endParaRPr sz="1000">
                        <a:latin typeface="Times New Roman"/>
                        <a:cs typeface="Times New Roman"/>
                      </a:endParaRPr>
                    </a:p>
                  </a:txBody>
                  <a:tcPr marL="0" marR="0" marT="0" marB="0">
                    <a:lnL w="6350">
                      <a:solidFill>
                        <a:srgbClr val="000000"/>
                      </a:solidFill>
                      <a:prstDash val="solid"/>
                    </a:lnL>
                    <a:solidFill>
                      <a:srgbClr val="C3D69B"/>
                    </a:solidFill>
                  </a:tcPr>
                </a:tc>
                <a:tc>
                  <a:txBody>
                    <a:bodyPr/>
                    <a:lstStyle/>
                    <a:p>
                      <a:pPr marL="549275">
                        <a:lnSpc>
                          <a:spcPct val="100000"/>
                        </a:lnSpc>
                        <a:spcBef>
                          <a:spcPts val="290"/>
                        </a:spcBef>
                      </a:pPr>
                      <a:r>
                        <a:rPr sz="1100" spc="15" dirty="0">
                          <a:latin typeface="Segoe UI"/>
                          <a:cs typeface="Segoe UI"/>
                        </a:rPr>
                        <a:t>0.658</a:t>
                      </a:r>
                      <a:endParaRPr sz="1100">
                        <a:latin typeface="Segoe UI"/>
                        <a:cs typeface="Segoe UI"/>
                      </a:endParaRPr>
                    </a:p>
                  </a:txBody>
                  <a:tcPr marL="0" marR="0" marT="36830" marB="0">
                    <a:lnR w="6350">
                      <a:solidFill>
                        <a:srgbClr val="000000"/>
                      </a:solidFill>
                      <a:prstDash val="solid"/>
                    </a:lnR>
                  </a:tcPr>
                </a:tc>
                <a:tc>
                  <a:txBody>
                    <a:bodyPr/>
                    <a:lstStyle/>
                    <a:p>
                      <a:pPr marL="433705">
                        <a:lnSpc>
                          <a:spcPct val="100000"/>
                        </a:lnSpc>
                        <a:spcBef>
                          <a:spcPts val="290"/>
                        </a:spcBef>
                      </a:pPr>
                      <a:r>
                        <a:rPr sz="1100" spc="15" dirty="0">
                          <a:latin typeface="Segoe UI"/>
                          <a:cs typeface="Segoe UI"/>
                        </a:rPr>
                        <a:t>1,97,400</a:t>
                      </a:r>
                      <a:endParaRPr sz="1100">
                        <a:latin typeface="Segoe UI"/>
                        <a:cs typeface="Segoe UI"/>
                      </a:endParaRPr>
                    </a:p>
                  </a:txBody>
                  <a:tcPr marL="0" marR="0" marT="36830" marB="0">
                    <a:lnL w="6350">
                      <a:solidFill>
                        <a:srgbClr val="000000"/>
                      </a:solidFill>
                      <a:prstDash val="solid"/>
                    </a:lnL>
                  </a:tcPr>
                </a:tc>
                <a:extLst>
                  <a:ext uri="{0D108BD9-81ED-4DB2-BD59-A6C34878D82A}">
                    <a16:rowId xmlns:a16="http://schemas.microsoft.com/office/drawing/2014/main" val="10005"/>
                  </a:ext>
                </a:extLst>
              </a:tr>
              <a:tr h="243839">
                <a:tc>
                  <a:txBody>
                    <a:bodyPr/>
                    <a:lstStyle/>
                    <a:p>
                      <a:pPr marL="185420" algn="ctr">
                        <a:lnSpc>
                          <a:spcPct val="100000"/>
                        </a:lnSpc>
                        <a:spcBef>
                          <a:spcPts val="290"/>
                        </a:spcBef>
                      </a:pPr>
                      <a:r>
                        <a:rPr sz="1100" dirty="0">
                          <a:latin typeface="Segoe UI"/>
                          <a:cs typeface="Segoe UI"/>
                        </a:rPr>
                        <a:t>4</a:t>
                      </a:r>
                      <a:endParaRPr sz="1100">
                        <a:latin typeface="Segoe UI"/>
                        <a:cs typeface="Segoe UI"/>
                      </a:endParaRPr>
                    </a:p>
                  </a:txBody>
                  <a:tcPr marL="0" marR="0" marT="36830" marB="0">
                    <a:lnL w="6350">
                      <a:solidFill>
                        <a:srgbClr val="000000"/>
                      </a:solidFill>
                      <a:prstDash val="solid"/>
                    </a:lnL>
                  </a:tcPr>
                </a:tc>
                <a:tc>
                  <a:txBody>
                    <a:bodyPr/>
                    <a:lstStyle/>
                    <a:p>
                      <a:pPr>
                        <a:lnSpc>
                          <a:spcPct val="100000"/>
                        </a:lnSpc>
                      </a:pPr>
                      <a:endParaRPr sz="1000">
                        <a:latin typeface="Times New Roman"/>
                        <a:cs typeface="Times New Roman"/>
                      </a:endParaRPr>
                    </a:p>
                  </a:txBody>
                  <a:tcPr marL="0" marR="0" marT="0" marB="0">
                    <a:lnR w="6350">
                      <a:solidFill>
                        <a:srgbClr val="000000"/>
                      </a:solidFill>
                      <a:prstDash val="solid"/>
                    </a:lnR>
                  </a:tcPr>
                </a:tc>
                <a:tc>
                  <a:txBody>
                    <a:bodyPr/>
                    <a:lstStyle/>
                    <a:p>
                      <a:pPr>
                        <a:lnSpc>
                          <a:spcPct val="100000"/>
                        </a:lnSpc>
                      </a:pPr>
                      <a:endParaRPr sz="1000">
                        <a:latin typeface="Times New Roman"/>
                        <a:cs typeface="Times New Roman"/>
                      </a:endParaRPr>
                    </a:p>
                  </a:txBody>
                  <a:tcPr marL="0" marR="0" marT="0" marB="0">
                    <a:lnL w="6350">
                      <a:solidFill>
                        <a:srgbClr val="000000"/>
                      </a:solidFill>
                      <a:prstDash val="solid"/>
                    </a:lnL>
                  </a:tcPr>
                </a:tc>
                <a:tc>
                  <a:txBody>
                    <a:bodyPr/>
                    <a:lstStyle/>
                    <a:p>
                      <a:pPr>
                        <a:lnSpc>
                          <a:spcPct val="100000"/>
                        </a:lnSpc>
                      </a:pPr>
                      <a:endParaRPr sz="1000">
                        <a:latin typeface="Times New Roman"/>
                        <a:cs typeface="Times New Roman"/>
                      </a:endParaRPr>
                    </a:p>
                  </a:txBody>
                  <a:tcPr marL="0" marR="0" marT="0" marB="0">
                    <a:solidFill>
                      <a:srgbClr val="B3C77E"/>
                    </a:solidFill>
                  </a:tcPr>
                </a:tc>
                <a:tc>
                  <a:txBody>
                    <a:bodyPr/>
                    <a:lstStyle/>
                    <a:p>
                      <a:pPr marL="163195">
                        <a:lnSpc>
                          <a:spcPct val="100000"/>
                        </a:lnSpc>
                        <a:spcBef>
                          <a:spcPts val="290"/>
                        </a:spcBef>
                      </a:pPr>
                      <a:r>
                        <a:rPr sz="1100" spc="15" dirty="0">
                          <a:latin typeface="Segoe UI"/>
                          <a:cs typeface="Segoe UI"/>
                        </a:rPr>
                        <a:t>3,50,000</a:t>
                      </a:r>
                      <a:endParaRPr sz="1100">
                        <a:latin typeface="Segoe UI"/>
                        <a:cs typeface="Segoe UI"/>
                      </a:endParaRPr>
                    </a:p>
                  </a:txBody>
                  <a:tcPr marL="0" marR="0" marT="36830" marB="0">
                    <a:solidFill>
                      <a:srgbClr val="B3C77E"/>
                    </a:solidFill>
                  </a:tcPr>
                </a:tc>
                <a:tc>
                  <a:txBody>
                    <a:bodyPr/>
                    <a:lstStyle/>
                    <a:p>
                      <a:pPr>
                        <a:lnSpc>
                          <a:spcPct val="100000"/>
                        </a:lnSpc>
                      </a:pPr>
                      <a:endParaRPr sz="1000">
                        <a:latin typeface="Times New Roman"/>
                        <a:cs typeface="Times New Roman"/>
                      </a:endParaRPr>
                    </a:p>
                  </a:txBody>
                  <a:tcPr marL="0" marR="0" marT="0" marB="0">
                    <a:lnR w="6350">
                      <a:solidFill>
                        <a:srgbClr val="000000"/>
                      </a:solidFill>
                      <a:prstDash val="solid"/>
                    </a:lnR>
                  </a:tcPr>
                </a:tc>
                <a:tc>
                  <a:txBody>
                    <a:bodyPr/>
                    <a:lstStyle/>
                    <a:p>
                      <a:pPr>
                        <a:lnSpc>
                          <a:spcPct val="100000"/>
                        </a:lnSpc>
                      </a:pPr>
                      <a:endParaRPr sz="1000">
                        <a:latin typeface="Times New Roman"/>
                        <a:cs typeface="Times New Roman"/>
                      </a:endParaRPr>
                    </a:p>
                  </a:txBody>
                  <a:tcPr marL="0" marR="0" marT="0" marB="0">
                    <a:lnL w="6350">
                      <a:solidFill>
                        <a:srgbClr val="000000"/>
                      </a:solidFill>
                      <a:prstDash val="solid"/>
                    </a:lnL>
                    <a:solidFill>
                      <a:srgbClr val="C3D69B"/>
                    </a:solidFill>
                  </a:tcPr>
                </a:tc>
                <a:tc>
                  <a:txBody>
                    <a:bodyPr/>
                    <a:lstStyle/>
                    <a:p>
                      <a:pPr marL="549275">
                        <a:lnSpc>
                          <a:spcPct val="100000"/>
                        </a:lnSpc>
                        <a:spcBef>
                          <a:spcPts val="290"/>
                        </a:spcBef>
                      </a:pPr>
                      <a:r>
                        <a:rPr sz="1100" spc="15" dirty="0">
                          <a:latin typeface="Segoe UI"/>
                          <a:cs typeface="Segoe UI"/>
                        </a:rPr>
                        <a:t>0.572</a:t>
                      </a:r>
                      <a:endParaRPr sz="1100">
                        <a:latin typeface="Segoe UI"/>
                        <a:cs typeface="Segoe UI"/>
                      </a:endParaRPr>
                    </a:p>
                  </a:txBody>
                  <a:tcPr marL="0" marR="0" marT="36830" marB="0">
                    <a:lnR w="6350">
                      <a:solidFill>
                        <a:srgbClr val="000000"/>
                      </a:solidFill>
                      <a:prstDash val="solid"/>
                    </a:lnR>
                    <a:solidFill>
                      <a:srgbClr val="C3D69B"/>
                    </a:solidFill>
                  </a:tcPr>
                </a:tc>
                <a:tc>
                  <a:txBody>
                    <a:bodyPr/>
                    <a:lstStyle/>
                    <a:p>
                      <a:pPr marL="433705">
                        <a:lnSpc>
                          <a:spcPct val="100000"/>
                        </a:lnSpc>
                        <a:spcBef>
                          <a:spcPts val="290"/>
                        </a:spcBef>
                      </a:pPr>
                      <a:r>
                        <a:rPr sz="1100" spc="15" dirty="0">
                          <a:latin typeface="Segoe UI"/>
                          <a:cs typeface="Segoe UI"/>
                        </a:rPr>
                        <a:t>2,00,200</a:t>
                      </a:r>
                      <a:endParaRPr sz="1100">
                        <a:latin typeface="Segoe UI"/>
                        <a:cs typeface="Segoe UI"/>
                      </a:endParaRPr>
                    </a:p>
                  </a:txBody>
                  <a:tcPr marL="0" marR="0" marT="36830" marB="0">
                    <a:lnL w="6350">
                      <a:solidFill>
                        <a:srgbClr val="000000"/>
                      </a:solidFill>
                      <a:prstDash val="solid"/>
                    </a:lnL>
                  </a:tcPr>
                </a:tc>
                <a:extLst>
                  <a:ext uri="{0D108BD9-81ED-4DB2-BD59-A6C34878D82A}">
                    <a16:rowId xmlns:a16="http://schemas.microsoft.com/office/drawing/2014/main" val="10006"/>
                  </a:ext>
                </a:extLst>
              </a:tr>
              <a:tr h="242309">
                <a:tc>
                  <a:txBody>
                    <a:bodyPr/>
                    <a:lstStyle/>
                    <a:p>
                      <a:pPr marL="187325" algn="ctr">
                        <a:lnSpc>
                          <a:spcPct val="100000"/>
                        </a:lnSpc>
                        <a:spcBef>
                          <a:spcPts val="290"/>
                        </a:spcBef>
                      </a:pPr>
                      <a:r>
                        <a:rPr sz="1100" spc="15" dirty="0">
                          <a:latin typeface="Segoe UI"/>
                          <a:cs typeface="Segoe UI"/>
                        </a:rPr>
                        <a:t>5</a:t>
                      </a:r>
                      <a:r>
                        <a:rPr sz="1100" spc="15" dirty="0">
                          <a:latin typeface="Symbol"/>
                          <a:cs typeface="Symbol"/>
                        </a:rPr>
                        <a:t></a:t>
                      </a:r>
                      <a:r>
                        <a:rPr sz="1100" spc="15" dirty="0">
                          <a:latin typeface="Segoe UI"/>
                          <a:cs typeface="Segoe UI"/>
                        </a:rPr>
                        <a:t>10</a:t>
                      </a:r>
                      <a:endParaRPr sz="1100">
                        <a:latin typeface="Segoe UI"/>
                        <a:cs typeface="Segoe UI"/>
                      </a:endParaRPr>
                    </a:p>
                  </a:txBody>
                  <a:tcPr marL="0" marR="0" marT="36830" marB="0">
                    <a:lnL w="6350">
                      <a:solidFill>
                        <a:srgbClr val="000000"/>
                      </a:solidFill>
                      <a:prstDash val="solid"/>
                    </a:lnL>
                    <a:solidFill>
                      <a:srgbClr val="B3C77E"/>
                    </a:solidFill>
                  </a:tcPr>
                </a:tc>
                <a:tc>
                  <a:txBody>
                    <a:bodyPr/>
                    <a:lstStyle/>
                    <a:p>
                      <a:pPr>
                        <a:lnSpc>
                          <a:spcPct val="100000"/>
                        </a:lnSpc>
                      </a:pPr>
                      <a:endParaRPr sz="1000">
                        <a:latin typeface="Times New Roman"/>
                        <a:cs typeface="Times New Roman"/>
                      </a:endParaRPr>
                    </a:p>
                  </a:txBody>
                  <a:tcPr marL="0" marR="0" marT="0" marB="0">
                    <a:lnR w="6350">
                      <a:solidFill>
                        <a:srgbClr val="000000"/>
                      </a:solidFill>
                      <a:prstDash val="solid"/>
                    </a:lnR>
                    <a:solidFill>
                      <a:srgbClr val="B3C77E"/>
                    </a:solidFill>
                  </a:tcPr>
                </a:tc>
                <a:tc>
                  <a:txBody>
                    <a:bodyPr/>
                    <a:lstStyle/>
                    <a:p>
                      <a:pPr>
                        <a:lnSpc>
                          <a:spcPct val="100000"/>
                        </a:lnSpc>
                      </a:pPr>
                      <a:endParaRPr sz="1000">
                        <a:latin typeface="Times New Roman"/>
                        <a:cs typeface="Times New Roman"/>
                      </a:endParaRPr>
                    </a:p>
                  </a:txBody>
                  <a:tcPr marL="0" marR="0" marT="0" marB="0">
                    <a:lnL w="6350">
                      <a:solidFill>
                        <a:srgbClr val="000000"/>
                      </a:solidFill>
                      <a:prstDash val="solid"/>
                    </a:lnL>
                    <a:solidFill>
                      <a:srgbClr val="B3C77E"/>
                    </a:solidFill>
                  </a:tcPr>
                </a:tc>
                <a:tc>
                  <a:txBody>
                    <a:bodyPr/>
                    <a:lstStyle/>
                    <a:p>
                      <a:pPr>
                        <a:lnSpc>
                          <a:spcPct val="100000"/>
                        </a:lnSpc>
                      </a:pPr>
                      <a:endParaRPr sz="1000">
                        <a:latin typeface="Times New Roman"/>
                        <a:cs typeface="Times New Roman"/>
                      </a:endParaRPr>
                    </a:p>
                  </a:txBody>
                  <a:tcPr marL="0" marR="0" marT="0" marB="0">
                    <a:solidFill>
                      <a:srgbClr val="B3C77E"/>
                    </a:solidFill>
                  </a:tcPr>
                </a:tc>
                <a:tc>
                  <a:txBody>
                    <a:bodyPr/>
                    <a:lstStyle/>
                    <a:p>
                      <a:pPr marL="163195">
                        <a:lnSpc>
                          <a:spcPct val="100000"/>
                        </a:lnSpc>
                        <a:spcBef>
                          <a:spcPts val="290"/>
                        </a:spcBef>
                      </a:pPr>
                      <a:r>
                        <a:rPr sz="1100" spc="15" dirty="0">
                          <a:latin typeface="Segoe UI"/>
                          <a:cs typeface="Segoe UI"/>
                        </a:rPr>
                        <a:t>4,00,000</a:t>
                      </a:r>
                      <a:endParaRPr sz="1100">
                        <a:latin typeface="Segoe UI"/>
                        <a:cs typeface="Segoe UI"/>
                      </a:endParaRPr>
                    </a:p>
                  </a:txBody>
                  <a:tcPr marL="0" marR="0" marT="36830" marB="0">
                    <a:solidFill>
                      <a:srgbClr val="B3C77E"/>
                    </a:solidFill>
                  </a:tcPr>
                </a:tc>
                <a:tc>
                  <a:txBody>
                    <a:bodyPr/>
                    <a:lstStyle/>
                    <a:p>
                      <a:pPr>
                        <a:lnSpc>
                          <a:spcPct val="100000"/>
                        </a:lnSpc>
                      </a:pPr>
                      <a:endParaRPr sz="1000">
                        <a:latin typeface="Times New Roman"/>
                        <a:cs typeface="Times New Roman"/>
                      </a:endParaRPr>
                    </a:p>
                  </a:txBody>
                  <a:tcPr marL="0" marR="0" marT="0" marB="0">
                    <a:lnR w="6350">
                      <a:solidFill>
                        <a:srgbClr val="000000"/>
                      </a:solidFill>
                      <a:prstDash val="solid"/>
                    </a:lnR>
                  </a:tcPr>
                </a:tc>
                <a:tc>
                  <a:txBody>
                    <a:bodyPr/>
                    <a:lstStyle/>
                    <a:p>
                      <a:pPr>
                        <a:lnSpc>
                          <a:spcPct val="100000"/>
                        </a:lnSpc>
                      </a:pPr>
                      <a:endParaRPr sz="1000">
                        <a:latin typeface="Times New Roman"/>
                        <a:cs typeface="Times New Roman"/>
                      </a:endParaRPr>
                    </a:p>
                  </a:txBody>
                  <a:tcPr marL="0" marR="0" marT="0" marB="0">
                    <a:lnL w="6350">
                      <a:solidFill>
                        <a:srgbClr val="000000"/>
                      </a:solidFill>
                      <a:prstDash val="solid"/>
                    </a:lnL>
                    <a:solidFill>
                      <a:srgbClr val="C3D69B"/>
                    </a:solidFill>
                  </a:tcPr>
                </a:tc>
                <a:tc>
                  <a:txBody>
                    <a:bodyPr/>
                    <a:lstStyle/>
                    <a:p>
                      <a:pPr marL="549275">
                        <a:lnSpc>
                          <a:spcPct val="100000"/>
                        </a:lnSpc>
                        <a:spcBef>
                          <a:spcPts val="290"/>
                        </a:spcBef>
                      </a:pPr>
                      <a:r>
                        <a:rPr sz="1100" spc="15" dirty="0">
                          <a:latin typeface="Segoe UI"/>
                          <a:cs typeface="Segoe UI"/>
                        </a:rPr>
                        <a:t>2.163</a:t>
                      </a:r>
                      <a:endParaRPr sz="1100">
                        <a:latin typeface="Segoe UI"/>
                        <a:cs typeface="Segoe UI"/>
                      </a:endParaRPr>
                    </a:p>
                  </a:txBody>
                  <a:tcPr marL="0" marR="0" marT="36830" marB="0">
                    <a:lnR w="6350">
                      <a:solidFill>
                        <a:srgbClr val="000000"/>
                      </a:solidFill>
                      <a:prstDash val="solid"/>
                    </a:lnR>
                  </a:tcPr>
                </a:tc>
                <a:tc>
                  <a:txBody>
                    <a:bodyPr/>
                    <a:lstStyle/>
                    <a:p>
                      <a:pPr marL="433705">
                        <a:lnSpc>
                          <a:spcPct val="100000"/>
                        </a:lnSpc>
                        <a:spcBef>
                          <a:spcPts val="290"/>
                        </a:spcBef>
                      </a:pPr>
                      <a:r>
                        <a:rPr sz="1100" spc="15" dirty="0">
                          <a:latin typeface="Segoe UI"/>
                          <a:cs typeface="Segoe UI"/>
                        </a:rPr>
                        <a:t>8,65,200</a:t>
                      </a:r>
                      <a:endParaRPr sz="1100">
                        <a:latin typeface="Segoe UI"/>
                        <a:cs typeface="Segoe UI"/>
                      </a:endParaRPr>
                    </a:p>
                  </a:txBody>
                  <a:tcPr marL="0" marR="0" marT="36830" marB="0">
                    <a:lnL w="6350">
                      <a:solidFill>
                        <a:srgbClr val="000000"/>
                      </a:solidFill>
                      <a:prstDash val="solid"/>
                    </a:lnL>
                  </a:tcPr>
                </a:tc>
                <a:extLst>
                  <a:ext uri="{0D108BD9-81ED-4DB2-BD59-A6C34878D82A}">
                    <a16:rowId xmlns:a16="http://schemas.microsoft.com/office/drawing/2014/main" val="10007"/>
                  </a:ext>
                </a:extLst>
              </a:tr>
              <a:tr h="320554">
                <a:tc>
                  <a:txBody>
                    <a:bodyPr/>
                    <a:lstStyle/>
                    <a:p>
                      <a:pPr>
                        <a:lnSpc>
                          <a:spcPct val="100000"/>
                        </a:lnSpc>
                      </a:pPr>
                      <a:endParaRPr sz="1000">
                        <a:latin typeface="Times New Roman"/>
                        <a:cs typeface="Times New Roman"/>
                      </a:endParaRPr>
                    </a:p>
                  </a:txBody>
                  <a:tcPr marL="0" marR="0" marT="0" marB="0">
                    <a:lnL w="6350">
                      <a:solidFill>
                        <a:srgbClr val="000000"/>
                      </a:solidFill>
                      <a:prstDash val="solid"/>
                    </a:lnL>
                    <a:solidFill>
                      <a:srgbClr val="B3C77E"/>
                    </a:solidFill>
                  </a:tcPr>
                </a:tc>
                <a:tc>
                  <a:txBody>
                    <a:bodyPr/>
                    <a:lstStyle/>
                    <a:p>
                      <a:pPr>
                        <a:lnSpc>
                          <a:spcPct val="100000"/>
                        </a:lnSpc>
                      </a:pPr>
                      <a:endParaRPr sz="1000">
                        <a:latin typeface="Times New Roman"/>
                        <a:cs typeface="Times New Roman"/>
                      </a:endParaRPr>
                    </a:p>
                  </a:txBody>
                  <a:tcPr marL="0" marR="0" marT="0" marB="0">
                    <a:lnR w="6350">
                      <a:solidFill>
                        <a:srgbClr val="000000"/>
                      </a:solidFill>
                      <a:prstDash val="solid"/>
                    </a:lnR>
                    <a:solidFill>
                      <a:srgbClr val="B3C77E"/>
                    </a:solidFill>
                  </a:tcPr>
                </a:tc>
                <a:tc>
                  <a:txBody>
                    <a:bodyPr/>
                    <a:lstStyle/>
                    <a:p>
                      <a:pPr>
                        <a:lnSpc>
                          <a:spcPct val="100000"/>
                        </a:lnSpc>
                      </a:pPr>
                      <a:endParaRPr sz="1000">
                        <a:latin typeface="Times New Roman"/>
                        <a:cs typeface="Times New Roman"/>
                      </a:endParaRPr>
                    </a:p>
                  </a:txBody>
                  <a:tcPr marL="0" marR="0" marT="0" marB="0">
                    <a:lnL w="6350">
                      <a:solidFill>
                        <a:srgbClr val="000000"/>
                      </a:solidFill>
                      <a:prstDash val="solid"/>
                    </a:lnL>
                    <a:solidFill>
                      <a:srgbClr val="B3C77E"/>
                    </a:solidFill>
                  </a:tcPr>
                </a:tc>
                <a:tc>
                  <a:txBody>
                    <a:bodyPr/>
                    <a:lstStyle/>
                    <a:p>
                      <a:pPr>
                        <a:lnSpc>
                          <a:spcPct val="100000"/>
                        </a:lnSpc>
                      </a:pPr>
                      <a:endParaRPr sz="1000">
                        <a:latin typeface="Times New Roman"/>
                        <a:cs typeface="Times New Roman"/>
                      </a:endParaRPr>
                    </a:p>
                  </a:txBody>
                  <a:tcPr marL="0" marR="0" marT="0" marB="0">
                    <a:solidFill>
                      <a:srgbClr val="B3C77E"/>
                    </a:solidFill>
                  </a:tcPr>
                </a:tc>
                <a:tc>
                  <a:txBody>
                    <a:bodyPr/>
                    <a:lstStyle/>
                    <a:p>
                      <a:pPr>
                        <a:lnSpc>
                          <a:spcPct val="100000"/>
                        </a:lnSpc>
                      </a:pPr>
                      <a:endParaRPr sz="1000">
                        <a:latin typeface="Times New Roman"/>
                        <a:cs typeface="Times New Roman"/>
                      </a:endParaRPr>
                    </a:p>
                  </a:txBody>
                  <a:tcPr marL="0" marR="0" marT="0" marB="0">
                    <a:solidFill>
                      <a:srgbClr val="B3C77E"/>
                    </a:solidFill>
                  </a:tcPr>
                </a:tc>
                <a:tc>
                  <a:txBody>
                    <a:bodyPr/>
                    <a:lstStyle/>
                    <a:p>
                      <a:pPr>
                        <a:lnSpc>
                          <a:spcPct val="100000"/>
                        </a:lnSpc>
                      </a:pPr>
                      <a:endParaRPr sz="1000">
                        <a:latin typeface="Times New Roman"/>
                        <a:cs typeface="Times New Roman"/>
                      </a:endParaRPr>
                    </a:p>
                  </a:txBody>
                  <a:tcPr marL="0" marR="0" marT="0" marB="0">
                    <a:lnR w="6350">
                      <a:solidFill>
                        <a:srgbClr val="000000"/>
                      </a:solidFill>
                      <a:prstDash val="solid"/>
                    </a:lnR>
                  </a:tcPr>
                </a:tc>
                <a:tc>
                  <a:txBody>
                    <a:bodyPr/>
                    <a:lstStyle/>
                    <a:p>
                      <a:pPr>
                        <a:lnSpc>
                          <a:spcPct val="100000"/>
                        </a:lnSpc>
                      </a:pPr>
                      <a:endParaRPr sz="1000">
                        <a:latin typeface="Times New Roman"/>
                        <a:cs typeface="Times New Roman"/>
                      </a:endParaRPr>
                    </a:p>
                  </a:txBody>
                  <a:tcPr marL="0" marR="0" marT="0" marB="0">
                    <a:lnL w="6350">
                      <a:solidFill>
                        <a:srgbClr val="000000"/>
                      </a:solidFill>
                      <a:prstDash val="solid"/>
                    </a:lnL>
                    <a:solidFill>
                      <a:srgbClr val="C3D69B"/>
                    </a:solidFill>
                  </a:tcPr>
                </a:tc>
                <a:tc>
                  <a:txBody>
                    <a:bodyPr/>
                    <a:lstStyle/>
                    <a:p>
                      <a:pPr marL="10160">
                        <a:lnSpc>
                          <a:spcPct val="100000"/>
                        </a:lnSpc>
                        <a:spcBef>
                          <a:spcPts val="290"/>
                        </a:spcBef>
                      </a:pPr>
                      <a:r>
                        <a:rPr sz="1100" spc="15" dirty="0">
                          <a:latin typeface="Segoe UI"/>
                          <a:cs typeface="Segoe UI"/>
                        </a:rPr>
                        <a:t>Net Present</a:t>
                      </a:r>
                      <a:r>
                        <a:rPr sz="1100" spc="-10" dirty="0">
                          <a:latin typeface="Segoe UI"/>
                          <a:cs typeface="Segoe UI"/>
                        </a:rPr>
                        <a:t> </a:t>
                      </a:r>
                      <a:r>
                        <a:rPr sz="1100" spc="20" dirty="0">
                          <a:latin typeface="Segoe UI"/>
                          <a:cs typeface="Segoe UI"/>
                        </a:rPr>
                        <a:t>Value</a:t>
                      </a:r>
                      <a:endParaRPr sz="1100">
                        <a:latin typeface="Segoe UI"/>
                        <a:cs typeface="Segoe UI"/>
                      </a:endParaRPr>
                    </a:p>
                  </a:txBody>
                  <a:tcPr marL="0" marR="0" marT="36830" marB="0">
                    <a:lnR w="6350">
                      <a:solidFill>
                        <a:srgbClr val="000000"/>
                      </a:solidFill>
                      <a:prstDash val="solid"/>
                    </a:lnR>
                    <a:solidFill>
                      <a:srgbClr val="C3D69B"/>
                    </a:solidFill>
                  </a:tcPr>
                </a:tc>
                <a:tc>
                  <a:txBody>
                    <a:bodyPr/>
                    <a:lstStyle/>
                    <a:p>
                      <a:pPr marL="345440">
                        <a:lnSpc>
                          <a:spcPct val="100000"/>
                        </a:lnSpc>
                        <a:spcBef>
                          <a:spcPts val="290"/>
                        </a:spcBef>
                      </a:pPr>
                      <a:r>
                        <a:rPr sz="1100" spc="15" dirty="0">
                          <a:latin typeface="Segoe UI"/>
                          <a:cs typeface="Segoe UI"/>
                        </a:rPr>
                        <a:t>(1,18,200)</a:t>
                      </a:r>
                      <a:endParaRPr sz="1100">
                        <a:latin typeface="Segoe UI"/>
                        <a:cs typeface="Segoe UI"/>
                      </a:endParaRPr>
                    </a:p>
                  </a:txBody>
                  <a:tcPr marL="0" marR="0" marT="36830" marB="0">
                    <a:lnL w="6350">
                      <a:solidFill>
                        <a:srgbClr val="000000"/>
                      </a:solidFill>
                      <a:prstDash val="solid"/>
                    </a:lnL>
                    <a:solidFill>
                      <a:srgbClr val="C3D69B"/>
                    </a:solidFill>
                  </a:tcPr>
                </a:tc>
                <a:extLst>
                  <a:ext uri="{0D108BD9-81ED-4DB2-BD59-A6C34878D82A}">
                    <a16:rowId xmlns:a16="http://schemas.microsoft.com/office/drawing/2014/main" val="10008"/>
                  </a:ext>
                </a:extLst>
              </a:tr>
            </a:tbl>
          </a:graphicData>
        </a:graphic>
      </p:graphicFrame>
      <p:sp>
        <p:nvSpPr>
          <p:cNvPr id="65" name="object 65"/>
          <p:cNvSpPr/>
          <p:nvPr/>
        </p:nvSpPr>
        <p:spPr>
          <a:xfrm>
            <a:off x="4651247" y="5437632"/>
            <a:ext cx="1292860" cy="0"/>
          </a:xfrm>
          <a:custGeom>
            <a:avLst/>
            <a:gdLst/>
            <a:ahLst/>
            <a:cxnLst/>
            <a:rect l="l" t="t" r="r" b="b"/>
            <a:pathLst>
              <a:path w="1292860">
                <a:moveTo>
                  <a:pt x="0" y="0"/>
                </a:moveTo>
                <a:lnTo>
                  <a:pt x="1292352" y="0"/>
                </a:lnTo>
              </a:path>
            </a:pathLst>
          </a:custGeom>
          <a:ln w="6096">
            <a:solidFill>
              <a:srgbClr val="000000"/>
            </a:solidFill>
          </a:ln>
        </p:spPr>
        <p:txBody>
          <a:bodyPr wrap="square" lIns="0" tIns="0" rIns="0" bIns="0" rtlCol="0"/>
          <a:lstStyle/>
          <a:p>
            <a:endParaRPr/>
          </a:p>
        </p:txBody>
      </p:sp>
      <p:sp>
        <p:nvSpPr>
          <p:cNvPr id="66" name="object 66"/>
          <p:cNvSpPr/>
          <p:nvPr/>
        </p:nvSpPr>
        <p:spPr>
          <a:xfrm>
            <a:off x="5946647" y="3061716"/>
            <a:ext cx="0" cy="2379345"/>
          </a:xfrm>
          <a:custGeom>
            <a:avLst/>
            <a:gdLst/>
            <a:ahLst/>
            <a:cxnLst/>
            <a:rect l="l" t="t" r="r" b="b"/>
            <a:pathLst>
              <a:path h="2379345">
                <a:moveTo>
                  <a:pt x="0" y="0"/>
                </a:moveTo>
                <a:lnTo>
                  <a:pt x="0" y="2378964"/>
                </a:lnTo>
              </a:path>
            </a:pathLst>
          </a:custGeom>
          <a:ln w="6096">
            <a:solidFill>
              <a:srgbClr val="000000"/>
            </a:solidFill>
          </a:ln>
        </p:spPr>
        <p:txBody>
          <a:bodyPr wrap="square" lIns="0" tIns="0" rIns="0" bIns="0" rtlCol="0"/>
          <a:lstStyle/>
          <a:p>
            <a:endParaRPr/>
          </a:p>
        </p:txBody>
      </p:sp>
      <p:sp>
        <p:nvSpPr>
          <p:cNvPr id="67" name="object 67"/>
          <p:cNvSpPr txBox="1"/>
          <p:nvPr/>
        </p:nvSpPr>
        <p:spPr>
          <a:xfrm>
            <a:off x="901840" y="5417860"/>
            <a:ext cx="4338320" cy="549910"/>
          </a:xfrm>
          <a:prstGeom prst="rect">
            <a:avLst/>
          </a:prstGeom>
        </p:spPr>
        <p:txBody>
          <a:bodyPr vert="horz" wrap="square" lIns="0" tIns="106680" rIns="0" bIns="0" rtlCol="0">
            <a:spAutoFit/>
          </a:bodyPr>
          <a:lstStyle/>
          <a:p>
            <a:pPr marL="377825">
              <a:lnSpc>
                <a:spcPct val="100000"/>
              </a:lnSpc>
              <a:spcBef>
                <a:spcPts val="840"/>
              </a:spcBef>
            </a:pPr>
            <a:r>
              <a:rPr sz="1100" spc="-5" dirty="0">
                <a:latin typeface="Segoe UI"/>
                <a:cs typeface="Segoe UI"/>
              </a:rPr>
              <a:t>As the net present value is negative, the project is</a:t>
            </a:r>
            <a:r>
              <a:rPr sz="1100" spc="60" dirty="0">
                <a:latin typeface="Segoe UI"/>
                <a:cs typeface="Segoe UI"/>
              </a:rPr>
              <a:t> </a:t>
            </a:r>
            <a:r>
              <a:rPr sz="1100" spc="-5" dirty="0">
                <a:latin typeface="Segoe UI"/>
                <a:cs typeface="Segoe UI"/>
              </a:rPr>
              <a:t>unacceptable.</a:t>
            </a:r>
            <a:endParaRPr sz="1100">
              <a:latin typeface="Segoe UI"/>
              <a:cs typeface="Segoe UI"/>
            </a:endParaRPr>
          </a:p>
          <a:p>
            <a:pPr marL="12700">
              <a:lnSpc>
                <a:spcPct val="100000"/>
              </a:lnSpc>
              <a:spcBef>
                <a:spcPts val="745"/>
              </a:spcBef>
              <a:tabLst>
                <a:tab pos="377825" algn="l"/>
              </a:tabLst>
            </a:pPr>
            <a:r>
              <a:rPr sz="1100" b="1" dirty="0">
                <a:latin typeface="Segoe UI"/>
                <a:cs typeface="Segoe UI"/>
              </a:rPr>
              <a:t>(b)	</a:t>
            </a:r>
            <a:r>
              <a:rPr sz="1100" spc="-5" dirty="0">
                <a:latin typeface="Segoe UI"/>
                <a:cs typeface="Segoe UI"/>
              </a:rPr>
              <a:t>Similarly, </a:t>
            </a:r>
            <a:r>
              <a:rPr sz="1100" dirty="0">
                <a:latin typeface="Segoe UI"/>
                <a:cs typeface="Segoe UI"/>
              </a:rPr>
              <a:t>NPV at </a:t>
            </a:r>
            <a:r>
              <a:rPr sz="1100" spc="-5" dirty="0">
                <a:latin typeface="Segoe UI"/>
                <a:cs typeface="Segoe UI"/>
              </a:rPr>
              <a:t>10% discount </a:t>
            </a:r>
            <a:r>
              <a:rPr sz="1100" dirty="0">
                <a:latin typeface="Segoe UI"/>
                <a:cs typeface="Segoe UI"/>
              </a:rPr>
              <a:t>rate </a:t>
            </a:r>
            <a:r>
              <a:rPr sz="1100" spc="-5" dirty="0">
                <a:latin typeface="Segoe UI"/>
                <a:cs typeface="Segoe UI"/>
              </a:rPr>
              <a:t>can be computed </a:t>
            </a:r>
            <a:r>
              <a:rPr sz="1100" dirty="0">
                <a:latin typeface="Segoe UI"/>
                <a:cs typeface="Segoe UI"/>
              </a:rPr>
              <a:t>as</a:t>
            </a:r>
            <a:r>
              <a:rPr sz="1100" spc="15" dirty="0">
                <a:latin typeface="Segoe UI"/>
                <a:cs typeface="Segoe UI"/>
              </a:rPr>
              <a:t> </a:t>
            </a:r>
            <a:r>
              <a:rPr sz="1100" spc="-5" dirty="0">
                <a:latin typeface="Segoe UI"/>
                <a:cs typeface="Segoe UI"/>
              </a:rPr>
              <a:t>follows:</a:t>
            </a:r>
            <a:endParaRPr sz="1100">
              <a:latin typeface="Segoe UI"/>
              <a:cs typeface="Segoe UI"/>
            </a:endParaRPr>
          </a:p>
        </p:txBody>
      </p:sp>
      <p:graphicFrame>
        <p:nvGraphicFramePr>
          <p:cNvPr id="68" name="object 68"/>
          <p:cNvGraphicFramePr>
            <a:graphicFrameLocks noGrp="1"/>
          </p:cNvGraphicFramePr>
          <p:nvPr/>
        </p:nvGraphicFramePr>
        <p:xfrm>
          <a:off x="1280160" y="6039611"/>
          <a:ext cx="4105910" cy="2144262"/>
        </p:xfrm>
        <a:graphic>
          <a:graphicData uri="http://schemas.openxmlformats.org/drawingml/2006/table">
            <a:tbl>
              <a:tblPr firstRow="1" bandRow="1">
                <a:tableStyleId>{2D5ABB26-0587-4C30-8999-92F81FD0307C}</a:tableStyleId>
              </a:tblPr>
              <a:tblGrid>
                <a:gridCol w="753110">
                  <a:extLst>
                    <a:ext uri="{9D8B030D-6E8A-4147-A177-3AD203B41FA5}">
                      <a16:colId xmlns:a16="http://schemas.microsoft.com/office/drawing/2014/main" val="20000"/>
                    </a:ext>
                  </a:extLst>
                </a:gridCol>
                <a:gridCol w="988060">
                  <a:extLst>
                    <a:ext uri="{9D8B030D-6E8A-4147-A177-3AD203B41FA5}">
                      <a16:colId xmlns:a16="http://schemas.microsoft.com/office/drawing/2014/main" val="20001"/>
                    </a:ext>
                  </a:extLst>
                </a:gridCol>
                <a:gridCol w="1387475">
                  <a:extLst>
                    <a:ext uri="{9D8B030D-6E8A-4147-A177-3AD203B41FA5}">
                      <a16:colId xmlns:a16="http://schemas.microsoft.com/office/drawing/2014/main" val="20002"/>
                    </a:ext>
                  </a:extLst>
                </a:gridCol>
                <a:gridCol w="977265">
                  <a:extLst>
                    <a:ext uri="{9D8B030D-6E8A-4147-A177-3AD203B41FA5}">
                      <a16:colId xmlns:a16="http://schemas.microsoft.com/office/drawing/2014/main" val="20003"/>
                    </a:ext>
                  </a:extLst>
                </a:gridCol>
              </a:tblGrid>
              <a:tr h="403853">
                <a:tc>
                  <a:txBody>
                    <a:bodyPr/>
                    <a:lstStyle/>
                    <a:p>
                      <a:pPr algn="ctr">
                        <a:lnSpc>
                          <a:spcPct val="100000"/>
                        </a:lnSpc>
                        <a:spcBef>
                          <a:spcPts val="204"/>
                        </a:spcBef>
                      </a:pPr>
                      <a:r>
                        <a:rPr sz="1100" b="1" spc="10" dirty="0">
                          <a:solidFill>
                            <a:srgbClr val="00A650"/>
                          </a:solidFill>
                          <a:latin typeface="Segoe UI"/>
                          <a:cs typeface="Segoe UI"/>
                        </a:rPr>
                        <a:t>Year</a:t>
                      </a:r>
                      <a:endParaRPr sz="1100">
                        <a:latin typeface="Segoe UI"/>
                        <a:cs typeface="Segoe UI"/>
                      </a:endParaRPr>
                    </a:p>
                  </a:txBody>
                  <a:tcPr marL="0" marR="0" marT="26034"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B3C77E"/>
                    </a:solidFill>
                  </a:tcPr>
                </a:tc>
                <a:tc>
                  <a:txBody>
                    <a:bodyPr/>
                    <a:lstStyle/>
                    <a:p>
                      <a:pPr marL="162560">
                        <a:lnSpc>
                          <a:spcPct val="100000"/>
                        </a:lnSpc>
                        <a:spcBef>
                          <a:spcPts val="204"/>
                        </a:spcBef>
                      </a:pPr>
                      <a:r>
                        <a:rPr sz="1100" b="1" spc="15" dirty="0">
                          <a:solidFill>
                            <a:srgbClr val="00A650"/>
                          </a:solidFill>
                          <a:latin typeface="Segoe UI"/>
                          <a:cs typeface="Segoe UI"/>
                        </a:rPr>
                        <a:t>Cash</a:t>
                      </a:r>
                      <a:r>
                        <a:rPr sz="1100" b="1" spc="5" dirty="0">
                          <a:solidFill>
                            <a:srgbClr val="00A650"/>
                          </a:solidFill>
                          <a:latin typeface="Segoe UI"/>
                          <a:cs typeface="Segoe UI"/>
                        </a:rPr>
                        <a:t> </a:t>
                      </a:r>
                      <a:r>
                        <a:rPr sz="1100" b="1" spc="15" dirty="0">
                          <a:solidFill>
                            <a:srgbClr val="00A650"/>
                          </a:solidFill>
                          <a:latin typeface="Segoe UI"/>
                          <a:cs typeface="Segoe UI"/>
                        </a:rPr>
                        <a:t>flow</a:t>
                      </a:r>
                      <a:endParaRPr sz="1100">
                        <a:latin typeface="Segoe UI"/>
                        <a:cs typeface="Segoe UI"/>
                      </a:endParaRPr>
                    </a:p>
                  </a:txBody>
                  <a:tcPr marL="0" marR="0" marT="26034"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B3C77E"/>
                    </a:solidFill>
                  </a:tcPr>
                </a:tc>
                <a:tc>
                  <a:txBody>
                    <a:bodyPr/>
                    <a:lstStyle/>
                    <a:p>
                      <a:pPr marL="493395" marR="156210" indent="-335280">
                        <a:lnSpc>
                          <a:spcPct val="110900"/>
                        </a:lnSpc>
                        <a:spcBef>
                          <a:spcPts val="65"/>
                        </a:spcBef>
                      </a:pPr>
                      <a:r>
                        <a:rPr sz="1100" b="1" spc="15" dirty="0">
                          <a:solidFill>
                            <a:srgbClr val="00A650"/>
                          </a:solidFill>
                          <a:latin typeface="Segoe UI"/>
                          <a:cs typeface="Segoe UI"/>
                        </a:rPr>
                        <a:t>Discount</a:t>
                      </a:r>
                      <a:r>
                        <a:rPr sz="1100" b="1" spc="-20" dirty="0">
                          <a:solidFill>
                            <a:srgbClr val="00A650"/>
                          </a:solidFill>
                          <a:latin typeface="Segoe UI"/>
                          <a:cs typeface="Segoe UI"/>
                        </a:rPr>
                        <a:t> </a:t>
                      </a:r>
                      <a:r>
                        <a:rPr sz="1100" b="1" spc="10" dirty="0">
                          <a:solidFill>
                            <a:srgbClr val="00A650"/>
                          </a:solidFill>
                          <a:latin typeface="Segoe UI"/>
                          <a:cs typeface="Segoe UI"/>
                        </a:rPr>
                        <a:t>Factor  </a:t>
                      </a:r>
                      <a:r>
                        <a:rPr sz="1100" b="1" spc="15" dirty="0">
                          <a:solidFill>
                            <a:srgbClr val="00A650"/>
                          </a:solidFill>
                          <a:latin typeface="Segoe UI"/>
                          <a:cs typeface="Segoe UI"/>
                        </a:rPr>
                        <a:t>(10%)</a:t>
                      </a:r>
                      <a:endParaRPr sz="1100">
                        <a:latin typeface="Segoe UI"/>
                        <a:cs typeface="Segoe UI"/>
                      </a:endParaRPr>
                    </a:p>
                  </a:txBody>
                  <a:tcPr marL="0" marR="0" marT="8255"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B3C77E"/>
                    </a:solidFill>
                  </a:tcPr>
                </a:tc>
                <a:tc>
                  <a:txBody>
                    <a:bodyPr/>
                    <a:lstStyle/>
                    <a:p>
                      <a:pPr marL="306070" marR="228600" indent="-74930">
                        <a:lnSpc>
                          <a:spcPct val="110900"/>
                        </a:lnSpc>
                        <a:spcBef>
                          <a:spcPts val="65"/>
                        </a:spcBef>
                      </a:pPr>
                      <a:r>
                        <a:rPr sz="1100" b="1" spc="15" dirty="0">
                          <a:solidFill>
                            <a:srgbClr val="00A650"/>
                          </a:solidFill>
                          <a:latin typeface="Segoe UI"/>
                          <a:cs typeface="Segoe UI"/>
                        </a:rPr>
                        <a:t>Pr</a:t>
                      </a:r>
                      <a:r>
                        <a:rPr sz="1100" b="1" spc="25" dirty="0">
                          <a:solidFill>
                            <a:srgbClr val="00A650"/>
                          </a:solidFill>
                          <a:latin typeface="Segoe UI"/>
                          <a:cs typeface="Segoe UI"/>
                        </a:rPr>
                        <a:t>e</a:t>
                      </a:r>
                      <a:r>
                        <a:rPr sz="1100" b="1" spc="15" dirty="0">
                          <a:solidFill>
                            <a:srgbClr val="00A650"/>
                          </a:solidFill>
                          <a:latin typeface="Segoe UI"/>
                          <a:cs typeface="Segoe UI"/>
                        </a:rPr>
                        <a:t>s</a:t>
                      </a:r>
                      <a:r>
                        <a:rPr sz="1100" b="1" spc="10" dirty="0">
                          <a:solidFill>
                            <a:srgbClr val="00A650"/>
                          </a:solidFill>
                          <a:latin typeface="Segoe UI"/>
                          <a:cs typeface="Segoe UI"/>
                        </a:rPr>
                        <a:t>e</a:t>
                      </a:r>
                      <a:r>
                        <a:rPr sz="1100" b="1" spc="15" dirty="0">
                          <a:solidFill>
                            <a:srgbClr val="00A650"/>
                          </a:solidFill>
                          <a:latin typeface="Segoe UI"/>
                          <a:cs typeface="Segoe UI"/>
                        </a:rPr>
                        <a:t>n</a:t>
                      </a:r>
                      <a:r>
                        <a:rPr sz="1100" b="1" dirty="0">
                          <a:solidFill>
                            <a:srgbClr val="00A650"/>
                          </a:solidFill>
                          <a:latin typeface="Segoe UI"/>
                          <a:cs typeface="Segoe UI"/>
                        </a:rPr>
                        <a:t>t  </a:t>
                      </a:r>
                      <a:r>
                        <a:rPr sz="1100" b="1" spc="10" dirty="0">
                          <a:solidFill>
                            <a:srgbClr val="00A650"/>
                          </a:solidFill>
                          <a:latin typeface="Segoe UI"/>
                          <a:cs typeface="Segoe UI"/>
                        </a:rPr>
                        <a:t>value</a:t>
                      </a:r>
                      <a:endParaRPr sz="1100">
                        <a:latin typeface="Segoe UI"/>
                        <a:cs typeface="Segoe UI"/>
                      </a:endParaRPr>
                    </a:p>
                  </a:txBody>
                  <a:tcPr marL="0" marR="0" marT="8255"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B3C77E"/>
                    </a:solidFill>
                  </a:tcPr>
                </a:tc>
                <a:extLst>
                  <a:ext uri="{0D108BD9-81ED-4DB2-BD59-A6C34878D82A}">
                    <a16:rowId xmlns:a16="http://schemas.microsoft.com/office/drawing/2014/main" val="10000"/>
                  </a:ext>
                </a:extLst>
              </a:tr>
              <a:tr h="217938">
                <a:tc>
                  <a:txBody>
                    <a:bodyPr/>
                    <a:lstStyle/>
                    <a:p>
                      <a:pPr>
                        <a:lnSpc>
                          <a:spcPct val="100000"/>
                        </a:lnSpc>
                      </a:pPr>
                      <a:endParaRPr sz="1000">
                        <a:latin typeface="Times New Roman"/>
                        <a:cs typeface="Times New Roman"/>
                      </a:endParaRPr>
                    </a:p>
                  </a:txBody>
                  <a:tcPr marL="0" marR="0" marT="0"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B3C77E"/>
                    </a:solidFill>
                  </a:tcPr>
                </a:tc>
                <a:tc>
                  <a:txBody>
                    <a:bodyPr/>
                    <a:lstStyle/>
                    <a:p>
                      <a:pPr algn="ctr">
                        <a:lnSpc>
                          <a:spcPct val="100000"/>
                        </a:lnSpc>
                        <a:spcBef>
                          <a:spcPts val="65"/>
                        </a:spcBef>
                      </a:pPr>
                      <a:r>
                        <a:rPr sz="1100" b="1" spc="-15" dirty="0">
                          <a:solidFill>
                            <a:srgbClr val="00A650"/>
                          </a:solidFill>
                          <a:latin typeface="Trebuchet MS"/>
                          <a:cs typeface="Trebuchet MS"/>
                        </a:rPr>
                        <a:t>(`)</a:t>
                      </a:r>
                      <a:endParaRPr sz="1100">
                        <a:latin typeface="Trebuchet MS"/>
                        <a:cs typeface="Trebuchet MS"/>
                      </a:endParaRPr>
                    </a:p>
                  </a:txBody>
                  <a:tcPr marL="0" marR="0" marT="8255"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B3C77E"/>
                    </a:solidFill>
                  </a:tcPr>
                </a:tc>
                <a:tc>
                  <a:txBody>
                    <a:bodyPr/>
                    <a:lstStyle/>
                    <a:p>
                      <a:pPr>
                        <a:lnSpc>
                          <a:spcPct val="100000"/>
                        </a:lnSpc>
                      </a:pPr>
                      <a:endParaRPr sz="1000">
                        <a:latin typeface="Times New Roman"/>
                        <a:cs typeface="Times New Roman"/>
                      </a:endParaRPr>
                    </a:p>
                  </a:txBody>
                  <a:tcPr marL="0" marR="0" marT="0"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B3C77E"/>
                    </a:solidFill>
                  </a:tcPr>
                </a:tc>
                <a:tc>
                  <a:txBody>
                    <a:bodyPr/>
                    <a:lstStyle/>
                    <a:p>
                      <a:pPr algn="ctr">
                        <a:lnSpc>
                          <a:spcPct val="100000"/>
                        </a:lnSpc>
                        <a:spcBef>
                          <a:spcPts val="65"/>
                        </a:spcBef>
                      </a:pPr>
                      <a:r>
                        <a:rPr sz="1100" b="1" spc="-15" dirty="0">
                          <a:solidFill>
                            <a:srgbClr val="00A650"/>
                          </a:solidFill>
                          <a:latin typeface="Trebuchet MS"/>
                          <a:cs typeface="Trebuchet MS"/>
                        </a:rPr>
                        <a:t>(`)</a:t>
                      </a:r>
                      <a:endParaRPr sz="1100">
                        <a:latin typeface="Trebuchet MS"/>
                        <a:cs typeface="Trebuchet MS"/>
                      </a:endParaRPr>
                    </a:p>
                  </a:txBody>
                  <a:tcPr marL="0" marR="0" marT="8255"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B3C77E"/>
                    </a:solidFill>
                  </a:tcPr>
                </a:tc>
                <a:extLst>
                  <a:ext uri="{0D108BD9-81ED-4DB2-BD59-A6C34878D82A}">
                    <a16:rowId xmlns:a16="http://schemas.microsoft.com/office/drawing/2014/main" val="10001"/>
                  </a:ext>
                </a:extLst>
              </a:tr>
              <a:tr h="217931">
                <a:tc>
                  <a:txBody>
                    <a:bodyPr/>
                    <a:lstStyle/>
                    <a:p>
                      <a:pPr algn="ctr">
                        <a:lnSpc>
                          <a:spcPct val="100000"/>
                        </a:lnSpc>
                        <a:spcBef>
                          <a:spcPts val="195"/>
                        </a:spcBef>
                      </a:pPr>
                      <a:r>
                        <a:rPr sz="1100" dirty="0">
                          <a:latin typeface="Segoe UI"/>
                          <a:cs typeface="Segoe UI"/>
                        </a:rPr>
                        <a:t>0</a:t>
                      </a:r>
                      <a:endParaRPr sz="1100">
                        <a:latin typeface="Segoe UI"/>
                        <a:cs typeface="Segoe UI"/>
                      </a:endParaRPr>
                    </a:p>
                  </a:txBody>
                  <a:tcPr marL="0" marR="0" marT="24765" marB="0">
                    <a:lnL w="6350">
                      <a:solidFill>
                        <a:srgbClr val="000000"/>
                      </a:solidFill>
                      <a:prstDash val="solid"/>
                    </a:lnL>
                    <a:lnR w="6350">
                      <a:solidFill>
                        <a:srgbClr val="000000"/>
                      </a:solidFill>
                      <a:prstDash val="solid"/>
                    </a:lnR>
                    <a:lnT w="6350">
                      <a:solidFill>
                        <a:srgbClr val="000000"/>
                      </a:solidFill>
                      <a:prstDash val="solid"/>
                    </a:lnT>
                    <a:lnB w="6350">
                      <a:solidFill>
                        <a:srgbClr val="818181"/>
                      </a:solidFill>
                      <a:prstDash val="solid"/>
                    </a:lnB>
                    <a:solidFill>
                      <a:srgbClr val="B3C77E"/>
                    </a:solidFill>
                  </a:tcPr>
                </a:tc>
                <a:tc>
                  <a:txBody>
                    <a:bodyPr/>
                    <a:lstStyle/>
                    <a:p>
                      <a:pPr marL="147320">
                        <a:lnSpc>
                          <a:spcPct val="100000"/>
                        </a:lnSpc>
                        <a:spcBef>
                          <a:spcPts val="195"/>
                        </a:spcBef>
                      </a:pPr>
                      <a:r>
                        <a:rPr sz="1100" spc="15" dirty="0">
                          <a:latin typeface="Segoe UI"/>
                          <a:cs typeface="Segoe UI"/>
                        </a:rPr>
                        <a:t>(7,00,000)</a:t>
                      </a:r>
                      <a:endParaRPr sz="1100">
                        <a:latin typeface="Segoe UI"/>
                        <a:cs typeface="Segoe UI"/>
                      </a:endParaRPr>
                    </a:p>
                  </a:txBody>
                  <a:tcPr marL="0" marR="0" marT="24765" marB="0">
                    <a:lnL w="6350">
                      <a:solidFill>
                        <a:srgbClr val="000000"/>
                      </a:solidFill>
                      <a:prstDash val="solid"/>
                    </a:lnL>
                    <a:lnR w="6350">
                      <a:solidFill>
                        <a:srgbClr val="000000"/>
                      </a:solidFill>
                      <a:prstDash val="solid"/>
                    </a:lnR>
                    <a:lnT w="6350">
                      <a:solidFill>
                        <a:srgbClr val="000000"/>
                      </a:solidFill>
                      <a:prstDash val="solid"/>
                    </a:lnT>
                    <a:lnB w="6350">
                      <a:solidFill>
                        <a:srgbClr val="818181"/>
                      </a:solidFill>
                      <a:prstDash val="solid"/>
                    </a:lnB>
                    <a:solidFill>
                      <a:srgbClr val="B3C77E"/>
                    </a:solidFill>
                  </a:tcPr>
                </a:tc>
                <a:tc>
                  <a:txBody>
                    <a:bodyPr/>
                    <a:lstStyle/>
                    <a:p>
                      <a:pPr marL="642620">
                        <a:lnSpc>
                          <a:spcPct val="100000"/>
                        </a:lnSpc>
                        <a:spcBef>
                          <a:spcPts val="195"/>
                        </a:spcBef>
                      </a:pPr>
                      <a:r>
                        <a:rPr sz="1100" spc="15" dirty="0">
                          <a:latin typeface="Segoe UI"/>
                          <a:cs typeface="Segoe UI"/>
                        </a:rPr>
                        <a:t>1.000</a:t>
                      </a:r>
                      <a:endParaRPr sz="1100">
                        <a:latin typeface="Segoe UI"/>
                        <a:cs typeface="Segoe UI"/>
                      </a:endParaRPr>
                    </a:p>
                  </a:txBody>
                  <a:tcPr marL="0" marR="0" marT="24765" marB="0">
                    <a:lnL w="6350">
                      <a:solidFill>
                        <a:srgbClr val="000000"/>
                      </a:solidFill>
                      <a:prstDash val="solid"/>
                    </a:lnL>
                    <a:lnR w="6350">
                      <a:solidFill>
                        <a:srgbClr val="000000"/>
                      </a:solidFill>
                      <a:prstDash val="solid"/>
                    </a:lnR>
                    <a:lnT w="6350">
                      <a:solidFill>
                        <a:srgbClr val="000000"/>
                      </a:solidFill>
                      <a:prstDash val="solid"/>
                    </a:lnT>
                    <a:lnB w="6350">
                      <a:solidFill>
                        <a:srgbClr val="818181"/>
                      </a:solidFill>
                      <a:prstDash val="solid"/>
                    </a:lnB>
                    <a:solidFill>
                      <a:srgbClr val="B3C77E"/>
                    </a:solidFill>
                  </a:tcPr>
                </a:tc>
                <a:tc>
                  <a:txBody>
                    <a:bodyPr/>
                    <a:lstStyle/>
                    <a:p>
                      <a:pPr marR="210185" algn="r">
                        <a:lnSpc>
                          <a:spcPct val="100000"/>
                        </a:lnSpc>
                        <a:spcBef>
                          <a:spcPts val="195"/>
                        </a:spcBef>
                      </a:pPr>
                      <a:r>
                        <a:rPr sz="1100" spc="10" dirty="0">
                          <a:latin typeface="Segoe UI"/>
                          <a:cs typeface="Segoe UI"/>
                        </a:rPr>
                        <a:t>(</a:t>
                      </a:r>
                      <a:r>
                        <a:rPr sz="1100" spc="25" dirty="0">
                          <a:latin typeface="Segoe UI"/>
                          <a:cs typeface="Segoe UI"/>
                        </a:rPr>
                        <a:t>7</a:t>
                      </a:r>
                      <a:r>
                        <a:rPr sz="1100" spc="10" dirty="0">
                          <a:latin typeface="Segoe UI"/>
                          <a:cs typeface="Segoe UI"/>
                        </a:rPr>
                        <a:t>,</a:t>
                      </a:r>
                      <a:r>
                        <a:rPr sz="1100" spc="15" dirty="0">
                          <a:latin typeface="Segoe UI"/>
                          <a:cs typeface="Segoe UI"/>
                        </a:rPr>
                        <a:t>0</a:t>
                      </a:r>
                      <a:r>
                        <a:rPr sz="1100" spc="25" dirty="0">
                          <a:latin typeface="Segoe UI"/>
                          <a:cs typeface="Segoe UI"/>
                        </a:rPr>
                        <a:t>0</a:t>
                      </a:r>
                      <a:r>
                        <a:rPr sz="1100" spc="10" dirty="0">
                          <a:latin typeface="Segoe UI"/>
                          <a:cs typeface="Segoe UI"/>
                        </a:rPr>
                        <a:t>,</a:t>
                      </a:r>
                      <a:r>
                        <a:rPr sz="1100" spc="15" dirty="0">
                          <a:latin typeface="Segoe UI"/>
                          <a:cs typeface="Segoe UI"/>
                        </a:rPr>
                        <a:t>000)</a:t>
                      </a:r>
                      <a:endParaRPr sz="1100">
                        <a:latin typeface="Segoe UI"/>
                        <a:cs typeface="Segoe UI"/>
                      </a:endParaRPr>
                    </a:p>
                  </a:txBody>
                  <a:tcPr marL="0" marR="0" marT="24765" marB="0">
                    <a:lnL w="6350">
                      <a:solidFill>
                        <a:srgbClr val="000000"/>
                      </a:solidFill>
                      <a:prstDash val="solid"/>
                    </a:lnL>
                    <a:lnR w="6350">
                      <a:solidFill>
                        <a:srgbClr val="000000"/>
                      </a:solidFill>
                      <a:prstDash val="solid"/>
                    </a:lnR>
                    <a:lnT w="6350">
                      <a:solidFill>
                        <a:srgbClr val="000000"/>
                      </a:solidFill>
                      <a:prstDash val="solid"/>
                    </a:lnT>
                    <a:lnB w="6350">
                      <a:solidFill>
                        <a:srgbClr val="818181"/>
                      </a:solidFill>
                      <a:prstDash val="solid"/>
                    </a:lnB>
                    <a:solidFill>
                      <a:srgbClr val="B3C77E"/>
                    </a:solidFill>
                  </a:tcPr>
                </a:tc>
                <a:extLst>
                  <a:ext uri="{0D108BD9-81ED-4DB2-BD59-A6C34878D82A}">
                    <a16:rowId xmlns:a16="http://schemas.microsoft.com/office/drawing/2014/main" val="10002"/>
                  </a:ext>
                </a:extLst>
              </a:tr>
              <a:tr h="216408">
                <a:tc>
                  <a:txBody>
                    <a:bodyPr/>
                    <a:lstStyle/>
                    <a:p>
                      <a:pPr algn="ctr">
                        <a:lnSpc>
                          <a:spcPct val="100000"/>
                        </a:lnSpc>
                        <a:spcBef>
                          <a:spcPts val="195"/>
                        </a:spcBef>
                      </a:pPr>
                      <a:r>
                        <a:rPr sz="1100" dirty="0">
                          <a:latin typeface="Segoe UI"/>
                          <a:cs typeface="Segoe UI"/>
                        </a:rPr>
                        <a:t>1</a:t>
                      </a:r>
                      <a:endParaRPr sz="1100">
                        <a:latin typeface="Segoe UI"/>
                        <a:cs typeface="Segoe UI"/>
                      </a:endParaRPr>
                    </a:p>
                  </a:txBody>
                  <a:tcPr marL="0" marR="0" marT="24765" marB="0">
                    <a:lnL w="6350">
                      <a:solidFill>
                        <a:srgbClr val="000000"/>
                      </a:solidFill>
                      <a:prstDash val="solid"/>
                    </a:lnL>
                    <a:lnR w="6350">
                      <a:solidFill>
                        <a:srgbClr val="000000"/>
                      </a:solidFill>
                      <a:prstDash val="solid"/>
                    </a:lnR>
                    <a:lnT w="6350">
                      <a:solidFill>
                        <a:srgbClr val="818181"/>
                      </a:solidFill>
                      <a:prstDash val="solid"/>
                    </a:lnT>
                    <a:lnB w="6350">
                      <a:solidFill>
                        <a:srgbClr val="818181"/>
                      </a:solidFill>
                      <a:prstDash val="solid"/>
                    </a:lnB>
                    <a:solidFill>
                      <a:srgbClr val="B3C77E"/>
                    </a:solidFill>
                  </a:tcPr>
                </a:tc>
                <a:tc>
                  <a:txBody>
                    <a:bodyPr/>
                    <a:lstStyle/>
                    <a:p>
                      <a:pPr marL="69850">
                        <a:lnSpc>
                          <a:spcPct val="100000"/>
                        </a:lnSpc>
                        <a:spcBef>
                          <a:spcPts val="195"/>
                        </a:spcBef>
                      </a:pPr>
                      <a:r>
                        <a:rPr sz="1100" spc="15" dirty="0">
                          <a:latin typeface="Segoe UI"/>
                          <a:cs typeface="Segoe UI"/>
                        </a:rPr>
                        <a:t>(10,00,000)</a:t>
                      </a:r>
                      <a:endParaRPr sz="1100">
                        <a:latin typeface="Segoe UI"/>
                        <a:cs typeface="Segoe UI"/>
                      </a:endParaRPr>
                    </a:p>
                  </a:txBody>
                  <a:tcPr marL="0" marR="0" marT="24765" marB="0">
                    <a:lnL w="6350">
                      <a:solidFill>
                        <a:srgbClr val="000000"/>
                      </a:solidFill>
                      <a:prstDash val="solid"/>
                    </a:lnL>
                    <a:lnR w="6350">
                      <a:solidFill>
                        <a:srgbClr val="000000"/>
                      </a:solidFill>
                      <a:prstDash val="solid"/>
                    </a:lnR>
                    <a:lnT w="6350">
                      <a:solidFill>
                        <a:srgbClr val="818181"/>
                      </a:solidFill>
                      <a:prstDash val="solid"/>
                    </a:lnT>
                    <a:lnB w="6350">
                      <a:solidFill>
                        <a:srgbClr val="818181"/>
                      </a:solidFill>
                      <a:prstDash val="solid"/>
                    </a:lnB>
                    <a:solidFill>
                      <a:srgbClr val="B3C77E"/>
                    </a:solidFill>
                  </a:tcPr>
                </a:tc>
                <a:tc>
                  <a:txBody>
                    <a:bodyPr/>
                    <a:lstStyle/>
                    <a:p>
                      <a:pPr marL="644525">
                        <a:lnSpc>
                          <a:spcPct val="100000"/>
                        </a:lnSpc>
                        <a:spcBef>
                          <a:spcPts val="195"/>
                        </a:spcBef>
                      </a:pPr>
                      <a:r>
                        <a:rPr sz="1100" spc="15" dirty="0">
                          <a:latin typeface="Segoe UI"/>
                          <a:cs typeface="Segoe UI"/>
                        </a:rPr>
                        <a:t>0.909</a:t>
                      </a:r>
                      <a:endParaRPr sz="1100">
                        <a:latin typeface="Segoe UI"/>
                        <a:cs typeface="Segoe UI"/>
                      </a:endParaRPr>
                    </a:p>
                  </a:txBody>
                  <a:tcPr marL="0" marR="0" marT="24765" marB="0">
                    <a:lnL w="6350">
                      <a:solidFill>
                        <a:srgbClr val="000000"/>
                      </a:solidFill>
                      <a:prstDash val="solid"/>
                    </a:lnL>
                    <a:lnR w="6350">
                      <a:solidFill>
                        <a:srgbClr val="000000"/>
                      </a:solidFill>
                      <a:prstDash val="solid"/>
                    </a:lnR>
                    <a:lnT w="6350">
                      <a:solidFill>
                        <a:srgbClr val="818181"/>
                      </a:solidFill>
                      <a:prstDash val="solid"/>
                    </a:lnT>
                    <a:lnB w="6350">
                      <a:solidFill>
                        <a:srgbClr val="818181"/>
                      </a:solidFill>
                      <a:prstDash val="solid"/>
                    </a:lnB>
                    <a:solidFill>
                      <a:srgbClr val="B3C77E"/>
                    </a:solidFill>
                  </a:tcPr>
                </a:tc>
                <a:tc>
                  <a:txBody>
                    <a:bodyPr/>
                    <a:lstStyle/>
                    <a:p>
                      <a:pPr marR="210185" algn="r">
                        <a:lnSpc>
                          <a:spcPct val="100000"/>
                        </a:lnSpc>
                        <a:spcBef>
                          <a:spcPts val="195"/>
                        </a:spcBef>
                      </a:pPr>
                      <a:r>
                        <a:rPr sz="1100" spc="10" dirty="0">
                          <a:latin typeface="Segoe UI"/>
                          <a:cs typeface="Segoe UI"/>
                        </a:rPr>
                        <a:t>(</a:t>
                      </a:r>
                      <a:r>
                        <a:rPr sz="1100" spc="25" dirty="0">
                          <a:latin typeface="Segoe UI"/>
                          <a:cs typeface="Segoe UI"/>
                        </a:rPr>
                        <a:t>9</a:t>
                      </a:r>
                      <a:r>
                        <a:rPr sz="1100" spc="10" dirty="0">
                          <a:latin typeface="Segoe UI"/>
                          <a:cs typeface="Segoe UI"/>
                        </a:rPr>
                        <a:t>,</a:t>
                      </a:r>
                      <a:r>
                        <a:rPr sz="1100" spc="15" dirty="0">
                          <a:latin typeface="Segoe UI"/>
                          <a:cs typeface="Segoe UI"/>
                        </a:rPr>
                        <a:t>0</a:t>
                      </a:r>
                      <a:r>
                        <a:rPr sz="1100" spc="25" dirty="0">
                          <a:latin typeface="Segoe UI"/>
                          <a:cs typeface="Segoe UI"/>
                        </a:rPr>
                        <a:t>9</a:t>
                      </a:r>
                      <a:r>
                        <a:rPr sz="1100" spc="10" dirty="0">
                          <a:latin typeface="Segoe UI"/>
                          <a:cs typeface="Segoe UI"/>
                        </a:rPr>
                        <a:t>,</a:t>
                      </a:r>
                      <a:r>
                        <a:rPr sz="1100" spc="15" dirty="0">
                          <a:latin typeface="Segoe UI"/>
                          <a:cs typeface="Segoe UI"/>
                        </a:rPr>
                        <a:t>000)</a:t>
                      </a:r>
                      <a:endParaRPr sz="1100">
                        <a:latin typeface="Segoe UI"/>
                        <a:cs typeface="Segoe UI"/>
                      </a:endParaRPr>
                    </a:p>
                  </a:txBody>
                  <a:tcPr marL="0" marR="0" marT="24765" marB="0">
                    <a:lnL w="6350">
                      <a:solidFill>
                        <a:srgbClr val="000000"/>
                      </a:solidFill>
                      <a:prstDash val="solid"/>
                    </a:lnL>
                    <a:lnR w="6350">
                      <a:solidFill>
                        <a:srgbClr val="000000"/>
                      </a:solidFill>
                      <a:prstDash val="solid"/>
                    </a:lnR>
                    <a:lnT w="6350">
                      <a:solidFill>
                        <a:srgbClr val="818181"/>
                      </a:solidFill>
                      <a:prstDash val="solid"/>
                    </a:lnT>
                    <a:lnB w="6350">
                      <a:solidFill>
                        <a:srgbClr val="818181"/>
                      </a:solidFill>
                      <a:prstDash val="solid"/>
                    </a:lnB>
                    <a:solidFill>
                      <a:srgbClr val="B3C77E"/>
                    </a:solidFill>
                  </a:tcPr>
                </a:tc>
                <a:extLst>
                  <a:ext uri="{0D108BD9-81ED-4DB2-BD59-A6C34878D82A}">
                    <a16:rowId xmlns:a16="http://schemas.microsoft.com/office/drawing/2014/main" val="10003"/>
                  </a:ext>
                </a:extLst>
              </a:tr>
              <a:tr h="217931">
                <a:tc>
                  <a:txBody>
                    <a:bodyPr/>
                    <a:lstStyle/>
                    <a:p>
                      <a:pPr algn="ctr">
                        <a:lnSpc>
                          <a:spcPct val="100000"/>
                        </a:lnSpc>
                        <a:spcBef>
                          <a:spcPts val="204"/>
                        </a:spcBef>
                      </a:pPr>
                      <a:r>
                        <a:rPr sz="1100" dirty="0">
                          <a:latin typeface="Segoe UI"/>
                          <a:cs typeface="Segoe UI"/>
                        </a:rPr>
                        <a:t>2</a:t>
                      </a:r>
                      <a:endParaRPr sz="1100">
                        <a:latin typeface="Segoe UI"/>
                        <a:cs typeface="Segoe UI"/>
                      </a:endParaRPr>
                    </a:p>
                  </a:txBody>
                  <a:tcPr marL="0" marR="0" marT="26034" marB="0">
                    <a:lnL w="6350">
                      <a:solidFill>
                        <a:srgbClr val="000000"/>
                      </a:solidFill>
                      <a:prstDash val="solid"/>
                    </a:lnL>
                    <a:lnR w="6350">
                      <a:solidFill>
                        <a:srgbClr val="000000"/>
                      </a:solidFill>
                      <a:prstDash val="solid"/>
                    </a:lnR>
                    <a:lnT w="6350">
                      <a:solidFill>
                        <a:srgbClr val="818181"/>
                      </a:solidFill>
                      <a:prstDash val="solid"/>
                    </a:lnT>
                    <a:lnB w="6350">
                      <a:solidFill>
                        <a:srgbClr val="818181"/>
                      </a:solidFill>
                      <a:prstDash val="solid"/>
                    </a:lnB>
                    <a:solidFill>
                      <a:srgbClr val="B3C77E"/>
                    </a:solidFill>
                  </a:tcPr>
                </a:tc>
                <a:tc>
                  <a:txBody>
                    <a:bodyPr/>
                    <a:lstStyle/>
                    <a:p>
                      <a:pPr marL="237490">
                        <a:lnSpc>
                          <a:spcPct val="100000"/>
                        </a:lnSpc>
                        <a:spcBef>
                          <a:spcPts val="204"/>
                        </a:spcBef>
                      </a:pPr>
                      <a:r>
                        <a:rPr sz="1100" spc="15" dirty="0">
                          <a:latin typeface="Segoe UI"/>
                          <a:cs typeface="Segoe UI"/>
                        </a:rPr>
                        <a:t>2,50,000</a:t>
                      </a:r>
                      <a:endParaRPr sz="1100">
                        <a:latin typeface="Segoe UI"/>
                        <a:cs typeface="Segoe UI"/>
                      </a:endParaRPr>
                    </a:p>
                  </a:txBody>
                  <a:tcPr marL="0" marR="0" marT="26034" marB="0">
                    <a:lnL w="6350">
                      <a:solidFill>
                        <a:srgbClr val="000000"/>
                      </a:solidFill>
                      <a:prstDash val="solid"/>
                    </a:lnL>
                    <a:lnR w="6350">
                      <a:solidFill>
                        <a:srgbClr val="000000"/>
                      </a:solidFill>
                      <a:prstDash val="solid"/>
                    </a:lnR>
                    <a:lnT w="6350">
                      <a:solidFill>
                        <a:srgbClr val="818181"/>
                      </a:solidFill>
                      <a:prstDash val="solid"/>
                    </a:lnT>
                    <a:lnB w="6350">
                      <a:solidFill>
                        <a:srgbClr val="818181"/>
                      </a:solidFill>
                      <a:prstDash val="solid"/>
                    </a:lnB>
                    <a:solidFill>
                      <a:srgbClr val="B3C77E"/>
                    </a:solidFill>
                  </a:tcPr>
                </a:tc>
                <a:tc>
                  <a:txBody>
                    <a:bodyPr/>
                    <a:lstStyle/>
                    <a:p>
                      <a:pPr marL="644525">
                        <a:lnSpc>
                          <a:spcPct val="100000"/>
                        </a:lnSpc>
                        <a:spcBef>
                          <a:spcPts val="204"/>
                        </a:spcBef>
                      </a:pPr>
                      <a:r>
                        <a:rPr sz="1100" spc="15" dirty="0">
                          <a:latin typeface="Segoe UI"/>
                          <a:cs typeface="Segoe UI"/>
                        </a:rPr>
                        <a:t>0.826</a:t>
                      </a:r>
                      <a:endParaRPr sz="1100">
                        <a:latin typeface="Segoe UI"/>
                        <a:cs typeface="Segoe UI"/>
                      </a:endParaRPr>
                    </a:p>
                  </a:txBody>
                  <a:tcPr marL="0" marR="0" marT="26034" marB="0">
                    <a:lnL w="6350">
                      <a:solidFill>
                        <a:srgbClr val="000000"/>
                      </a:solidFill>
                      <a:prstDash val="solid"/>
                    </a:lnL>
                    <a:lnR w="6350">
                      <a:solidFill>
                        <a:srgbClr val="000000"/>
                      </a:solidFill>
                      <a:prstDash val="solid"/>
                    </a:lnR>
                    <a:lnT w="6350">
                      <a:solidFill>
                        <a:srgbClr val="818181"/>
                      </a:solidFill>
                      <a:prstDash val="solid"/>
                    </a:lnT>
                    <a:lnB w="6350">
                      <a:solidFill>
                        <a:srgbClr val="818181"/>
                      </a:solidFill>
                      <a:prstDash val="solid"/>
                    </a:lnB>
                    <a:solidFill>
                      <a:srgbClr val="B3C77E"/>
                    </a:solidFill>
                  </a:tcPr>
                </a:tc>
                <a:tc>
                  <a:txBody>
                    <a:bodyPr/>
                    <a:lstStyle/>
                    <a:p>
                      <a:pPr marR="210185" algn="r">
                        <a:lnSpc>
                          <a:spcPct val="100000"/>
                        </a:lnSpc>
                        <a:spcBef>
                          <a:spcPts val="204"/>
                        </a:spcBef>
                      </a:pPr>
                      <a:r>
                        <a:rPr sz="1100" spc="25" dirty="0">
                          <a:latin typeface="Segoe UI"/>
                          <a:cs typeface="Segoe UI"/>
                        </a:rPr>
                        <a:t>2</a:t>
                      </a:r>
                      <a:r>
                        <a:rPr sz="1100" spc="10" dirty="0">
                          <a:latin typeface="Segoe UI"/>
                          <a:cs typeface="Segoe UI"/>
                        </a:rPr>
                        <a:t>,</a:t>
                      </a:r>
                      <a:r>
                        <a:rPr sz="1100" spc="15" dirty="0">
                          <a:latin typeface="Segoe UI"/>
                          <a:cs typeface="Segoe UI"/>
                        </a:rPr>
                        <a:t>06</a:t>
                      </a:r>
                      <a:r>
                        <a:rPr sz="1100" spc="10" dirty="0">
                          <a:latin typeface="Segoe UI"/>
                          <a:cs typeface="Segoe UI"/>
                        </a:rPr>
                        <a:t>,</a:t>
                      </a:r>
                      <a:r>
                        <a:rPr sz="1100" spc="25" dirty="0">
                          <a:latin typeface="Segoe UI"/>
                          <a:cs typeface="Segoe UI"/>
                        </a:rPr>
                        <a:t>5</a:t>
                      </a:r>
                      <a:r>
                        <a:rPr sz="1100" spc="15" dirty="0">
                          <a:latin typeface="Segoe UI"/>
                          <a:cs typeface="Segoe UI"/>
                        </a:rPr>
                        <a:t>00</a:t>
                      </a:r>
                      <a:endParaRPr sz="1100">
                        <a:latin typeface="Segoe UI"/>
                        <a:cs typeface="Segoe UI"/>
                      </a:endParaRPr>
                    </a:p>
                  </a:txBody>
                  <a:tcPr marL="0" marR="0" marT="26034" marB="0">
                    <a:lnL w="6350">
                      <a:solidFill>
                        <a:srgbClr val="000000"/>
                      </a:solidFill>
                      <a:prstDash val="solid"/>
                    </a:lnL>
                    <a:lnR w="6350">
                      <a:solidFill>
                        <a:srgbClr val="000000"/>
                      </a:solidFill>
                      <a:prstDash val="solid"/>
                    </a:lnR>
                    <a:lnT w="6350">
                      <a:solidFill>
                        <a:srgbClr val="818181"/>
                      </a:solidFill>
                      <a:prstDash val="solid"/>
                    </a:lnT>
                    <a:lnB w="6350">
                      <a:solidFill>
                        <a:srgbClr val="818181"/>
                      </a:solidFill>
                      <a:prstDash val="solid"/>
                    </a:lnB>
                    <a:solidFill>
                      <a:srgbClr val="B3C77E"/>
                    </a:solidFill>
                  </a:tcPr>
                </a:tc>
                <a:extLst>
                  <a:ext uri="{0D108BD9-81ED-4DB2-BD59-A6C34878D82A}">
                    <a16:rowId xmlns:a16="http://schemas.microsoft.com/office/drawing/2014/main" val="10004"/>
                  </a:ext>
                </a:extLst>
              </a:tr>
              <a:tr h="217931">
                <a:tc>
                  <a:txBody>
                    <a:bodyPr/>
                    <a:lstStyle/>
                    <a:p>
                      <a:pPr algn="ctr">
                        <a:lnSpc>
                          <a:spcPct val="100000"/>
                        </a:lnSpc>
                        <a:spcBef>
                          <a:spcPts val="195"/>
                        </a:spcBef>
                      </a:pPr>
                      <a:r>
                        <a:rPr sz="1100" dirty="0">
                          <a:latin typeface="Segoe UI"/>
                          <a:cs typeface="Segoe UI"/>
                        </a:rPr>
                        <a:t>3</a:t>
                      </a:r>
                      <a:endParaRPr sz="1100">
                        <a:latin typeface="Segoe UI"/>
                        <a:cs typeface="Segoe UI"/>
                      </a:endParaRPr>
                    </a:p>
                  </a:txBody>
                  <a:tcPr marL="0" marR="0" marT="24765" marB="0">
                    <a:lnL w="6350">
                      <a:solidFill>
                        <a:srgbClr val="000000"/>
                      </a:solidFill>
                      <a:prstDash val="solid"/>
                    </a:lnL>
                    <a:lnR w="6350">
                      <a:solidFill>
                        <a:srgbClr val="000000"/>
                      </a:solidFill>
                      <a:prstDash val="solid"/>
                    </a:lnR>
                    <a:lnT w="6350">
                      <a:solidFill>
                        <a:srgbClr val="818181"/>
                      </a:solidFill>
                      <a:prstDash val="solid"/>
                    </a:lnT>
                    <a:lnB w="6350">
                      <a:solidFill>
                        <a:srgbClr val="818181"/>
                      </a:solidFill>
                      <a:prstDash val="solid"/>
                    </a:lnB>
                    <a:solidFill>
                      <a:srgbClr val="B3C77E"/>
                    </a:solidFill>
                  </a:tcPr>
                </a:tc>
                <a:tc>
                  <a:txBody>
                    <a:bodyPr/>
                    <a:lstStyle/>
                    <a:p>
                      <a:pPr marL="237490">
                        <a:lnSpc>
                          <a:spcPct val="100000"/>
                        </a:lnSpc>
                        <a:spcBef>
                          <a:spcPts val="195"/>
                        </a:spcBef>
                      </a:pPr>
                      <a:r>
                        <a:rPr sz="1100" spc="15" dirty="0">
                          <a:latin typeface="Segoe UI"/>
                          <a:cs typeface="Segoe UI"/>
                        </a:rPr>
                        <a:t>3,00,000</a:t>
                      </a:r>
                      <a:endParaRPr sz="1100">
                        <a:latin typeface="Segoe UI"/>
                        <a:cs typeface="Segoe UI"/>
                      </a:endParaRPr>
                    </a:p>
                  </a:txBody>
                  <a:tcPr marL="0" marR="0" marT="24765" marB="0">
                    <a:lnL w="6350">
                      <a:solidFill>
                        <a:srgbClr val="000000"/>
                      </a:solidFill>
                      <a:prstDash val="solid"/>
                    </a:lnL>
                    <a:lnR w="6350">
                      <a:solidFill>
                        <a:srgbClr val="000000"/>
                      </a:solidFill>
                      <a:prstDash val="solid"/>
                    </a:lnR>
                    <a:lnT w="6350">
                      <a:solidFill>
                        <a:srgbClr val="818181"/>
                      </a:solidFill>
                      <a:prstDash val="solid"/>
                    </a:lnT>
                    <a:lnB w="6350">
                      <a:solidFill>
                        <a:srgbClr val="818181"/>
                      </a:solidFill>
                      <a:prstDash val="solid"/>
                    </a:lnB>
                    <a:solidFill>
                      <a:srgbClr val="B3C77E"/>
                    </a:solidFill>
                  </a:tcPr>
                </a:tc>
                <a:tc>
                  <a:txBody>
                    <a:bodyPr/>
                    <a:lstStyle/>
                    <a:p>
                      <a:pPr marL="644525">
                        <a:lnSpc>
                          <a:spcPct val="100000"/>
                        </a:lnSpc>
                        <a:spcBef>
                          <a:spcPts val="195"/>
                        </a:spcBef>
                      </a:pPr>
                      <a:r>
                        <a:rPr sz="1100" spc="15" dirty="0">
                          <a:latin typeface="Segoe UI"/>
                          <a:cs typeface="Segoe UI"/>
                        </a:rPr>
                        <a:t>0.751</a:t>
                      </a:r>
                      <a:endParaRPr sz="1100">
                        <a:latin typeface="Segoe UI"/>
                        <a:cs typeface="Segoe UI"/>
                      </a:endParaRPr>
                    </a:p>
                  </a:txBody>
                  <a:tcPr marL="0" marR="0" marT="24765" marB="0">
                    <a:lnL w="6350">
                      <a:solidFill>
                        <a:srgbClr val="000000"/>
                      </a:solidFill>
                      <a:prstDash val="solid"/>
                    </a:lnL>
                    <a:lnR w="6350">
                      <a:solidFill>
                        <a:srgbClr val="000000"/>
                      </a:solidFill>
                      <a:prstDash val="solid"/>
                    </a:lnR>
                    <a:lnT w="6350">
                      <a:solidFill>
                        <a:srgbClr val="818181"/>
                      </a:solidFill>
                      <a:prstDash val="solid"/>
                    </a:lnT>
                    <a:lnB w="6350">
                      <a:solidFill>
                        <a:srgbClr val="818181"/>
                      </a:solidFill>
                      <a:prstDash val="solid"/>
                    </a:lnB>
                    <a:solidFill>
                      <a:srgbClr val="B3C77E"/>
                    </a:solidFill>
                  </a:tcPr>
                </a:tc>
                <a:tc>
                  <a:txBody>
                    <a:bodyPr/>
                    <a:lstStyle/>
                    <a:p>
                      <a:pPr marR="210185" algn="r">
                        <a:lnSpc>
                          <a:spcPct val="100000"/>
                        </a:lnSpc>
                        <a:spcBef>
                          <a:spcPts val="195"/>
                        </a:spcBef>
                      </a:pPr>
                      <a:r>
                        <a:rPr sz="1100" spc="25" dirty="0">
                          <a:latin typeface="Segoe UI"/>
                          <a:cs typeface="Segoe UI"/>
                        </a:rPr>
                        <a:t>2</a:t>
                      </a:r>
                      <a:r>
                        <a:rPr sz="1100" spc="10" dirty="0">
                          <a:latin typeface="Segoe UI"/>
                          <a:cs typeface="Segoe UI"/>
                        </a:rPr>
                        <a:t>,</a:t>
                      </a:r>
                      <a:r>
                        <a:rPr sz="1100" spc="15" dirty="0">
                          <a:latin typeface="Segoe UI"/>
                          <a:cs typeface="Segoe UI"/>
                        </a:rPr>
                        <a:t>25</a:t>
                      </a:r>
                      <a:r>
                        <a:rPr sz="1100" spc="10" dirty="0">
                          <a:latin typeface="Segoe UI"/>
                          <a:cs typeface="Segoe UI"/>
                        </a:rPr>
                        <a:t>,</a:t>
                      </a:r>
                      <a:r>
                        <a:rPr sz="1100" spc="25" dirty="0">
                          <a:latin typeface="Segoe UI"/>
                          <a:cs typeface="Segoe UI"/>
                        </a:rPr>
                        <a:t>3</a:t>
                      </a:r>
                      <a:r>
                        <a:rPr sz="1100" spc="15" dirty="0">
                          <a:latin typeface="Segoe UI"/>
                          <a:cs typeface="Segoe UI"/>
                        </a:rPr>
                        <a:t>00</a:t>
                      </a:r>
                      <a:endParaRPr sz="1100">
                        <a:latin typeface="Segoe UI"/>
                        <a:cs typeface="Segoe UI"/>
                      </a:endParaRPr>
                    </a:p>
                  </a:txBody>
                  <a:tcPr marL="0" marR="0" marT="24765" marB="0">
                    <a:lnL w="6350">
                      <a:solidFill>
                        <a:srgbClr val="000000"/>
                      </a:solidFill>
                      <a:prstDash val="solid"/>
                    </a:lnL>
                    <a:lnR w="6350">
                      <a:solidFill>
                        <a:srgbClr val="000000"/>
                      </a:solidFill>
                      <a:prstDash val="solid"/>
                    </a:lnR>
                    <a:lnT w="6350">
                      <a:solidFill>
                        <a:srgbClr val="818181"/>
                      </a:solidFill>
                      <a:prstDash val="solid"/>
                    </a:lnT>
                    <a:lnB w="6350">
                      <a:solidFill>
                        <a:srgbClr val="818181"/>
                      </a:solidFill>
                      <a:prstDash val="solid"/>
                    </a:lnB>
                    <a:solidFill>
                      <a:srgbClr val="B3C77E"/>
                    </a:solidFill>
                  </a:tcPr>
                </a:tc>
                <a:extLst>
                  <a:ext uri="{0D108BD9-81ED-4DB2-BD59-A6C34878D82A}">
                    <a16:rowId xmlns:a16="http://schemas.microsoft.com/office/drawing/2014/main" val="10005"/>
                  </a:ext>
                </a:extLst>
              </a:tr>
              <a:tr h="217931">
                <a:tc>
                  <a:txBody>
                    <a:bodyPr/>
                    <a:lstStyle/>
                    <a:p>
                      <a:pPr algn="ctr">
                        <a:lnSpc>
                          <a:spcPct val="100000"/>
                        </a:lnSpc>
                        <a:spcBef>
                          <a:spcPts val="195"/>
                        </a:spcBef>
                      </a:pPr>
                      <a:r>
                        <a:rPr sz="1100" dirty="0">
                          <a:latin typeface="Segoe UI"/>
                          <a:cs typeface="Segoe UI"/>
                        </a:rPr>
                        <a:t>4</a:t>
                      </a:r>
                      <a:endParaRPr sz="1100">
                        <a:latin typeface="Segoe UI"/>
                        <a:cs typeface="Segoe UI"/>
                      </a:endParaRPr>
                    </a:p>
                  </a:txBody>
                  <a:tcPr marL="0" marR="0" marT="24765" marB="0">
                    <a:lnL w="6350">
                      <a:solidFill>
                        <a:srgbClr val="000000"/>
                      </a:solidFill>
                      <a:prstDash val="solid"/>
                    </a:lnL>
                    <a:lnR w="6350">
                      <a:solidFill>
                        <a:srgbClr val="000000"/>
                      </a:solidFill>
                      <a:prstDash val="solid"/>
                    </a:lnR>
                    <a:lnT w="6350">
                      <a:solidFill>
                        <a:srgbClr val="818181"/>
                      </a:solidFill>
                      <a:prstDash val="solid"/>
                    </a:lnT>
                    <a:lnB w="6350">
                      <a:solidFill>
                        <a:srgbClr val="818181"/>
                      </a:solidFill>
                      <a:prstDash val="solid"/>
                    </a:lnB>
                    <a:solidFill>
                      <a:srgbClr val="B3C77E"/>
                    </a:solidFill>
                  </a:tcPr>
                </a:tc>
                <a:tc>
                  <a:txBody>
                    <a:bodyPr/>
                    <a:lstStyle/>
                    <a:p>
                      <a:pPr marL="237490">
                        <a:lnSpc>
                          <a:spcPct val="100000"/>
                        </a:lnSpc>
                        <a:spcBef>
                          <a:spcPts val="195"/>
                        </a:spcBef>
                      </a:pPr>
                      <a:r>
                        <a:rPr sz="1100" spc="15" dirty="0">
                          <a:latin typeface="Segoe UI"/>
                          <a:cs typeface="Segoe UI"/>
                        </a:rPr>
                        <a:t>3,50,000</a:t>
                      </a:r>
                      <a:endParaRPr sz="1100">
                        <a:latin typeface="Segoe UI"/>
                        <a:cs typeface="Segoe UI"/>
                      </a:endParaRPr>
                    </a:p>
                  </a:txBody>
                  <a:tcPr marL="0" marR="0" marT="24765" marB="0">
                    <a:lnL w="6350">
                      <a:solidFill>
                        <a:srgbClr val="000000"/>
                      </a:solidFill>
                      <a:prstDash val="solid"/>
                    </a:lnL>
                    <a:lnR w="6350">
                      <a:solidFill>
                        <a:srgbClr val="000000"/>
                      </a:solidFill>
                      <a:prstDash val="solid"/>
                    </a:lnR>
                    <a:lnT w="6350">
                      <a:solidFill>
                        <a:srgbClr val="818181"/>
                      </a:solidFill>
                      <a:prstDash val="solid"/>
                    </a:lnT>
                    <a:lnB w="6350">
                      <a:solidFill>
                        <a:srgbClr val="818181"/>
                      </a:solidFill>
                      <a:prstDash val="solid"/>
                    </a:lnB>
                    <a:solidFill>
                      <a:srgbClr val="B3C77E"/>
                    </a:solidFill>
                  </a:tcPr>
                </a:tc>
                <a:tc>
                  <a:txBody>
                    <a:bodyPr/>
                    <a:lstStyle/>
                    <a:p>
                      <a:pPr marL="644525">
                        <a:lnSpc>
                          <a:spcPct val="100000"/>
                        </a:lnSpc>
                        <a:spcBef>
                          <a:spcPts val="195"/>
                        </a:spcBef>
                      </a:pPr>
                      <a:r>
                        <a:rPr sz="1100" spc="15" dirty="0">
                          <a:latin typeface="Segoe UI"/>
                          <a:cs typeface="Segoe UI"/>
                        </a:rPr>
                        <a:t>0.683</a:t>
                      </a:r>
                      <a:endParaRPr sz="1100">
                        <a:latin typeface="Segoe UI"/>
                        <a:cs typeface="Segoe UI"/>
                      </a:endParaRPr>
                    </a:p>
                  </a:txBody>
                  <a:tcPr marL="0" marR="0" marT="24765" marB="0">
                    <a:lnL w="6350">
                      <a:solidFill>
                        <a:srgbClr val="000000"/>
                      </a:solidFill>
                      <a:prstDash val="solid"/>
                    </a:lnL>
                    <a:lnR w="6350">
                      <a:solidFill>
                        <a:srgbClr val="000000"/>
                      </a:solidFill>
                      <a:prstDash val="solid"/>
                    </a:lnR>
                    <a:lnT w="6350">
                      <a:solidFill>
                        <a:srgbClr val="818181"/>
                      </a:solidFill>
                      <a:prstDash val="solid"/>
                    </a:lnT>
                    <a:lnB w="6350">
                      <a:solidFill>
                        <a:srgbClr val="818181"/>
                      </a:solidFill>
                      <a:prstDash val="solid"/>
                    </a:lnB>
                    <a:solidFill>
                      <a:srgbClr val="B3C77E"/>
                    </a:solidFill>
                  </a:tcPr>
                </a:tc>
                <a:tc>
                  <a:txBody>
                    <a:bodyPr/>
                    <a:lstStyle/>
                    <a:p>
                      <a:pPr marR="210185" algn="r">
                        <a:lnSpc>
                          <a:spcPct val="100000"/>
                        </a:lnSpc>
                        <a:spcBef>
                          <a:spcPts val="195"/>
                        </a:spcBef>
                      </a:pPr>
                      <a:r>
                        <a:rPr sz="1100" spc="25" dirty="0">
                          <a:latin typeface="Segoe UI"/>
                          <a:cs typeface="Segoe UI"/>
                        </a:rPr>
                        <a:t>2</a:t>
                      </a:r>
                      <a:r>
                        <a:rPr sz="1100" spc="10" dirty="0">
                          <a:latin typeface="Segoe UI"/>
                          <a:cs typeface="Segoe UI"/>
                        </a:rPr>
                        <a:t>,</a:t>
                      </a:r>
                      <a:r>
                        <a:rPr sz="1100" spc="15" dirty="0">
                          <a:latin typeface="Segoe UI"/>
                          <a:cs typeface="Segoe UI"/>
                        </a:rPr>
                        <a:t>39</a:t>
                      </a:r>
                      <a:r>
                        <a:rPr sz="1100" spc="10" dirty="0">
                          <a:latin typeface="Segoe UI"/>
                          <a:cs typeface="Segoe UI"/>
                        </a:rPr>
                        <a:t>,</a:t>
                      </a:r>
                      <a:r>
                        <a:rPr sz="1100" spc="25" dirty="0">
                          <a:latin typeface="Segoe UI"/>
                          <a:cs typeface="Segoe UI"/>
                        </a:rPr>
                        <a:t>0</a:t>
                      </a:r>
                      <a:r>
                        <a:rPr sz="1100" spc="15" dirty="0">
                          <a:latin typeface="Segoe UI"/>
                          <a:cs typeface="Segoe UI"/>
                        </a:rPr>
                        <a:t>50</a:t>
                      </a:r>
                      <a:endParaRPr sz="1100">
                        <a:latin typeface="Segoe UI"/>
                        <a:cs typeface="Segoe UI"/>
                      </a:endParaRPr>
                    </a:p>
                  </a:txBody>
                  <a:tcPr marL="0" marR="0" marT="24765" marB="0">
                    <a:lnL w="6350">
                      <a:solidFill>
                        <a:srgbClr val="000000"/>
                      </a:solidFill>
                      <a:prstDash val="solid"/>
                    </a:lnL>
                    <a:lnR w="6350">
                      <a:solidFill>
                        <a:srgbClr val="000000"/>
                      </a:solidFill>
                      <a:prstDash val="solid"/>
                    </a:lnR>
                    <a:lnT w="6350">
                      <a:solidFill>
                        <a:srgbClr val="818181"/>
                      </a:solidFill>
                      <a:prstDash val="solid"/>
                    </a:lnT>
                    <a:lnB w="6350">
                      <a:solidFill>
                        <a:srgbClr val="818181"/>
                      </a:solidFill>
                      <a:prstDash val="solid"/>
                    </a:lnB>
                    <a:solidFill>
                      <a:srgbClr val="B3C77E"/>
                    </a:solidFill>
                  </a:tcPr>
                </a:tc>
                <a:extLst>
                  <a:ext uri="{0D108BD9-81ED-4DB2-BD59-A6C34878D82A}">
                    <a16:rowId xmlns:a16="http://schemas.microsoft.com/office/drawing/2014/main" val="10006"/>
                  </a:ext>
                </a:extLst>
              </a:tr>
              <a:tr h="216401">
                <a:tc>
                  <a:txBody>
                    <a:bodyPr/>
                    <a:lstStyle/>
                    <a:p>
                      <a:pPr algn="ctr">
                        <a:lnSpc>
                          <a:spcPct val="100000"/>
                        </a:lnSpc>
                        <a:spcBef>
                          <a:spcPts val="195"/>
                        </a:spcBef>
                      </a:pPr>
                      <a:r>
                        <a:rPr sz="1100" spc="15" dirty="0">
                          <a:latin typeface="Segoe UI"/>
                          <a:cs typeface="Segoe UI"/>
                        </a:rPr>
                        <a:t>5</a:t>
                      </a:r>
                      <a:r>
                        <a:rPr sz="1100" spc="15" dirty="0">
                          <a:latin typeface="Symbol"/>
                          <a:cs typeface="Symbol"/>
                        </a:rPr>
                        <a:t></a:t>
                      </a:r>
                      <a:r>
                        <a:rPr sz="1100" spc="15" dirty="0">
                          <a:latin typeface="Segoe UI"/>
                          <a:cs typeface="Segoe UI"/>
                        </a:rPr>
                        <a:t>10</a:t>
                      </a:r>
                      <a:endParaRPr sz="1100">
                        <a:latin typeface="Segoe UI"/>
                        <a:cs typeface="Segoe UI"/>
                      </a:endParaRPr>
                    </a:p>
                  </a:txBody>
                  <a:tcPr marL="0" marR="0" marT="24765" marB="0">
                    <a:lnL w="6350">
                      <a:solidFill>
                        <a:srgbClr val="000000"/>
                      </a:solidFill>
                      <a:prstDash val="solid"/>
                    </a:lnL>
                    <a:lnR w="6350">
                      <a:solidFill>
                        <a:srgbClr val="000000"/>
                      </a:solidFill>
                      <a:prstDash val="solid"/>
                    </a:lnR>
                    <a:lnT w="6350">
                      <a:solidFill>
                        <a:srgbClr val="818181"/>
                      </a:solidFill>
                      <a:prstDash val="solid"/>
                    </a:lnT>
                    <a:lnB w="6350">
                      <a:solidFill>
                        <a:srgbClr val="000000"/>
                      </a:solidFill>
                      <a:prstDash val="solid"/>
                    </a:lnB>
                    <a:solidFill>
                      <a:srgbClr val="B3C77E"/>
                    </a:solidFill>
                  </a:tcPr>
                </a:tc>
                <a:tc>
                  <a:txBody>
                    <a:bodyPr/>
                    <a:lstStyle/>
                    <a:p>
                      <a:pPr marL="237490">
                        <a:lnSpc>
                          <a:spcPct val="100000"/>
                        </a:lnSpc>
                        <a:spcBef>
                          <a:spcPts val="195"/>
                        </a:spcBef>
                      </a:pPr>
                      <a:r>
                        <a:rPr sz="1100" spc="15" dirty="0">
                          <a:latin typeface="Segoe UI"/>
                          <a:cs typeface="Segoe UI"/>
                        </a:rPr>
                        <a:t>4,00,000</a:t>
                      </a:r>
                      <a:endParaRPr sz="1100">
                        <a:latin typeface="Segoe UI"/>
                        <a:cs typeface="Segoe UI"/>
                      </a:endParaRPr>
                    </a:p>
                  </a:txBody>
                  <a:tcPr marL="0" marR="0" marT="24765" marB="0">
                    <a:lnL w="6350">
                      <a:solidFill>
                        <a:srgbClr val="000000"/>
                      </a:solidFill>
                      <a:prstDash val="solid"/>
                    </a:lnL>
                    <a:lnR w="6350">
                      <a:solidFill>
                        <a:srgbClr val="000000"/>
                      </a:solidFill>
                      <a:prstDash val="solid"/>
                    </a:lnR>
                    <a:lnT w="6350">
                      <a:solidFill>
                        <a:srgbClr val="818181"/>
                      </a:solidFill>
                      <a:prstDash val="solid"/>
                    </a:lnT>
                    <a:lnB w="6350">
                      <a:solidFill>
                        <a:srgbClr val="000000"/>
                      </a:solidFill>
                      <a:prstDash val="solid"/>
                    </a:lnB>
                    <a:solidFill>
                      <a:srgbClr val="B3C77E"/>
                    </a:solidFill>
                  </a:tcPr>
                </a:tc>
                <a:tc>
                  <a:txBody>
                    <a:bodyPr/>
                    <a:lstStyle/>
                    <a:p>
                      <a:pPr marL="642620">
                        <a:lnSpc>
                          <a:spcPct val="100000"/>
                        </a:lnSpc>
                        <a:spcBef>
                          <a:spcPts val="195"/>
                        </a:spcBef>
                      </a:pPr>
                      <a:r>
                        <a:rPr sz="1100" spc="15" dirty="0">
                          <a:latin typeface="Segoe UI"/>
                          <a:cs typeface="Segoe UI"/>
                        </a:rPr>
                        <a:t>2.974</a:t>
                      </a:r>
                      <a:endParaRPr sz="1100">
                        <a:latin typeface="Segoe UI"/>
                        <a:cs typeface="Segoe UI"/>
                      </a:endParaRPr>
                    </a:p>
                  </a:txBody>
                  <a:tcPr marL="0" marR="0" marT="24765" marB="0">
                    <a:lnL w="6350">
                      <a:solidFill>
                        <a:srgbClr val="000000"/>
                      </a:solidFill>
                      <a:prstDash val="solid"/>
                    </a:lnL>
                    <a:lnR w="6350">
                      <a:solidFill>
                        <a:srgbClr val="000000"/>
                      </a:solidFill>
                      <a:prstDash val="solid"/>
                    </a:lnR>
                    <a:lnT w="6350">
                      <a:solidFill>
                        <a:srgbClr val="818181"/>
                      </a:solidFill>
                      <a:prstDash val="solid"/>
                    </a:lnT>
                    <a:lnB w="6350">
                      <a:solidFill>
                        <a:srgbClr val="000000"/>
                      </a:solidFill>
                      <a:prstDash val="solid"/>
                    </a:lnB>
                    <a:solidFill>
                      <a:srgbClr val="B3C77E"/>
                    </a:solidFill>
                  </a:tcPr>
                </a:tc>
                <a:tc>
                  <a:txBody>
                    <a:bodyPr/>
                    <a:lstStyle/>
                    <a:p>
                      <a:pPr marR="210185" algn="r">
                        <a:lnSpc>
                          <a:spcPct val="100000"/>
                        </a:lnSpc>
                        <a:spcBef>
                          <a:spcPts val="195"/>
                        </a:spcBef>
                      </a:pPr>
                      <a:r>
                        <a:rPr sz="1100" spc="15" dirty="0">
                          <a:latin typeface="Segoe UI"/>
                          <a:cs typeface="Segoe UI"/>
                        </a:rPr>
                        <a:t>1</a:t>
                      </a:r>
                      <a:r>
                        <a:rPr sz="1100" spc="25" dirty="0">
                          <a:latin typeface="Segoe UI"/>
                          <a:cs typeface="Segoe UI"/>
                        </a:rPr>
                        <a:t>1</a:t>
                      </a:r>
                      <a:r>
                        <a:rPr sz="1100" spc="10" dirty="0">
                          <a:latin typeface="Segoe UI"/>
                          <a:cs typeface="Segoe UI"/>
                        </a:rPr>
                        <a:t>,</a:t>
                      </a:r>
                      <a:r>
                        <a:rPr sz="1100" spc="15" dirty="0">
                          <a:latin typeface="Segoe UI"/>
                          <a:cs typeface="Segoe UI"/>
                        </a:rPr>
                        <a:t>89</a:t>
                      </a:r>
                      <a:r>
                        <a:rPr sz="1100" spc="20" dirty="0">
                          <a:latin typeface="Segoe UI"/>
                          <a:cs typeface="Segoe UI"/>
                        </a:rPr>
                        <a:t>,</a:t>
                      </a:r>
                      <a:r>
                        <a:rPr sz="1100" spc="15" dirty="0">
                          <a:latin typeface="Segoe UI"/>
                          <a:cs typeface="Segoe UI"/>
                        </a:rPr>
                        <a:t>600</a:t>
                      </a:r>
                      <a:endParaRPr sz="1100">
                        <a:latin typeface="Segoe UI"/>
                        <a:cs typeface="Segoe UI"/>
                      </a:endParaRPr>
                    </a:p>
                  </a:txBody>
                  <a:tcPr marL="0" marR="0" marT="24765" marB="0">
                    <a:lnL w="6350">
                      <a:solidFill>
                        <a:srgbClr val="000000"/>
                      </a:solidFill>
                      <a:prstDash val="solid"/>
                    </a:lnL>
                    <a:lnR w="6350">
                      <a:solidFill>
                        <a:srgbClr val="000000"/>
                      </a:solidFill>
                      <a:prstDash val="solid"/>
                    </a:lnR>
                    <a:lnT w="6350">
                      <a:solidFill>
                        <a:srgbClr val="818181"/>
                      </a:solidFill>
                      <a:prstDash val="solid"/>
                    </a:lnT>
                    <a:lnB w="6350">
                      <a:solidFill>
                        <a:srgbClr val="000000"/>
                      </a:solidFill>
                      <a:prstDash val="solid"/>
                    </a:lnB>
                    <a:solidFill>
                      <a:srgbClr val="B3C77E"/>
                    </a:solidFill>
                  </a:tcPr>
                </a:tc>
                <a:extLst>
                  <a:ext uri="{0D108BD9-81ED-4DB2-BD59-A6C34878D82A}">
                    <a16:rowId xmlns:a16="http://schemas.microsoft.com/office/drawing/2014/main" val="10007"/>
                  </a:ext>
                </a:extLst>
              </a:tr>
              <a:tr h="217938">
                <a:tc>
                  <a:txBody>
                    <a:bodyPr/>
                    <a:lstStyle/>
                    <a:p>
                      <a:pPr>
                        <a:lnSpc>
                          <a:spcPct val="100000"/>
                        </a:lnSpc>
                      </a:pPr>
                      <a:endParaRPr sz="1000">
                        <a:latin typeface="Times New Roman"/>
                        <a:cs typeface="Times New Roman"/>
                      </a:endParaRPr>
                    </a:p>
                  </a:txBody>
                  <a:tcPr marL="0" marR="0" marT="0"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B3C77E"/>
                    </a:solidFill>
                  </a:tcPr>
                </a:tc>
                <a:tc>
                  <a:txBody>
                    <a:bodyPr/>
                    <a:lstStyle/>
                    <a:p>
                      <a:pPr>
                        <a:lnSpc>
                          <a:spcPct val="100000"/>
                        </a:lnSpc>
                      </a:pPr>
                      <a:endParaRPr sz="1000">
                        <a:latin typeface="Times New Roman"/>
                        <a:cs typeface="Times New Roman"/>
                      </a:endParaRPr>
                    </a:p>
                  </a:txBody>
                  <a:tcPr marL="0" marR="0" marT="0"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B3C77E"/>
                    </a:solidFill>
                  </a:tcPr>
                </a:tc>
                <a:tc>
                  <a:txBody>
                    <a:bodyPr/>
                    <a:lstStyle/>
                    <a:p>
                      <a:pPr marL="68580">
                        <a:lnSpc>
                          <a:spcPct val="100000"/>
                        </a:lnSpc>
                        <a:spcBef>
                          <a:spcPts val="204"/>
                        </a:spcBef>
                      </a:pPr>
                      <a:r>
                        <a:rPr sz="1100" spc="15" dirty="0">
                          <a:latin typeface="Segoe UI"/>
                          <a:cs typeface="Segoe UI"/>
                        </a:rPr>
                        <a:t>Net Present</a:t>
                      </a:r>
                      <a:r>
                        <a:rPr sz="1100" spc="5" dirty="0">
                          <a:latin typeface="Segoe UI"/>
                          <a:cs typeface="Segoe UI"/>
                        </a:rPr>
                        <a:t> </a:t>
                      </a:r>
                      <a:r>
                        <a:rPr sz="1100" spc="20" dirty="0">
                          <a:latin typeface="Segoe UI"/>
                          <a:cs typeface="Segoe UI"/>
                        </a:rPr>
                        <a:t>Value</a:t>
                      </a:r>
                      <a:endParaRPr sz="1100">
                        <a:latin typeface="Segoe UI"/>
                        <a:cs typeface="Segoe UI"/>
                      </a:endParaRPr>
                    </a:p>
                  </a:txBody>
                  <a:tcPr marL="0" marR="0" marT="26034"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B3C77E"/>
                    </a:solidFill>
                  </a:tcPr>
                </a:tc>
                <a:tc>
                  <a:txBody>
                    <a:bodyPr/>
                    <a:lstStyle/>
                    <a:p>
                      <a:pPr marR="210185" algn="r">
                        <a:lnSpc>
                          <a:spcPct val="100000"/>
                        </a:lnSpc>
                        <a:spcBef>
                          <a:spcPts val="204"/>
                        </a:spcBef>
                      </a:pPr>
                      <a:r>
                        <a:rPr sz="1100" spc="15" dirty="0">
                          <a:latin typeface="Segoe UI"/>
                          <a:cs typeface="Segoe UI"/>
                        </a:rPr>
                        <a:t>2</a:t>
                      </a:r>
                      <a:r>
                        <a:rPr sz="1100" spc="10" dirty="0">
                          <a:latin typeface="Segoe UI"/>
                          <a:cs typeface="Segoe UI"/>
                        </a:rPr>
                        <a:t>,</a:t>
                      </a:r>
                      <a:r>
                        <a:rPr sz="1100" spc="25" dirty="0">
                          <a:latin typeface="Segoe UI"/>
                          <a:cs typeface="Segoe UI"/>
                        </a:rPr>
                        <a:t>5</a:t>
                      </a:r>
                      <a:r>
                        <a:rPr sz="1100" spc="15" dirty="0">
                          <a:latin typeface="Segoe UI"/>
                          <a:cs typeface="Segoe UI"/>
                        </a:rPr>
                        <a:t>1</a:t>
                      </a:r>
                      <a:r>
                        <a:rPr sz="1100" spc="10" dirty="0">
                          <a:latin typeface="Segoe UI"/>
                          <a:cs typeface="Segoe UI"/>
                        </a:rPr>
                        <a:t>,</a:t>
                      </a:r>
                      <a:r>
                        <a:rPr sz="1100" spc="15" dirty="0">
                          <a:latin typeface="Segoe UI"/>
                          <a:cs typeface="Segoe UI"/>
                        </a:rPr>
                        <a:t>450</a:t>
                      </a:r>
                      <a:endParaRPr sz="1100">
                        <a:latin typeface="Segoe UI"/>
                        <a:cs typeface="Segoe UI"/>
                      </a:endParaRPr>
                    </a:p>
                  </a:txBody>
                  <a:tcPr marL="0" marR="0" marT="26034"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B3C77E"/>
                    </a:solidFill>
                  </a:tcPr>
                </a:tc>
                <a:extLst>
                  <a:ext uri="{0D108BD9-81ED-4DB2-BD59-A6C34878D82A}">
                    <a16:rowId xmlns:a16="http://schemas.microsoft.com/office/drawing/2014/main" val="10008"/>
                  </a:ext>
                </a:extLst>
              </a:tr>
            </a:tbl>
          </a:graphicData>
        </a:graphic>
      </p:graphicFrame>
      <p:sp>
        <p:nvSpPr>
          <p:cNvPr id="69" name="object 69"/>
          <p:cNvSpPr txBox="1"/>
          <p:nvPr/>
        </p:nvSpPr>
        <p:spPr>
          <a:xfrm>
            <a:off x="1267503" y="8261095"/>
            <a:ext cx="4545965" cy="193675"/>
          </a:xfrm>
          <a:prstGeom prst="rect">
            <a:avLst/>
          </a:prstGeom>
        </p:spPr>
        <p:txBody>
          <a:bodyPr vert="horz" wrap="square" lIns="0" tIns="12700" rIns="0" bIns="0" rtlCol="0">
            <a:spAutoFit/>
          </a:bodyPr>
          <a:lstStyle/>
          <a:p>
            <a:pPr marL="12700">
              <a:lnSpc>
                <a:spcPct val="100000"/>
              </a:lnSpc>
              <a:spcBef>
                <a:spcPts val="100"/>
              </a:spcBef>
            </a:pPr>
            <a:r>
              <a:rPr sz="1100" spc="-5" dirty="0">
                <a:latin typeface="Segoe UI"/>
                <a:cs typeface="Segoe UI"/>
              </a:rPr>
              <a:t>Since </a:t>
            </a:r>
            <a:r>
              <a:rPr sz="1100" dirty="0">
                <a:latin typeface="Segoe UI"/>
                <a:cs typeface="Segoe UI"/>
              </a:rPr>
              <a:t>NPV = </a:t>
            </a:r>
            <a:r>
              <a:rPr sz="1100" spc="-10" dirty="0">
                <a:latin typeface="Trebuchet MS"/>
                <a:cs typeface="Trebuchet MS"/>
              </a:rPr>
              <a:t>`</a:t>
            </a:r>
            <a:r>
              <a:rPr sz="1100" spc="-10" dirty="0">
                <a:latin typeface="Segoe UI"/>
                <a:cs typeface="Segoe UI"/>
              </a:rPr>
              <a:t>2,51,450 </a:t>
            </a:r>
            <a:r>
              <a:rPr sz="1100" spc="-5" dirty="0">
                <a:latin typeface="Segoe UI"/>
                <a:cs typeface="Segoe UI"/>
              </a:rPr>
              <a:t>is positive, hence the project would be</a:t>
            </a:r>
            <a:r>
              <a:rPr sz="1100" spc="55" dirty="0">
                <a:latin typeface="Segoe UI"/>
                <a:cs typeface="Segoe UI"/>
              </a:rPr>
              <a:t> </a:t>
            </a:r>
            <a:r>
              <a:rPr sz="1100" spc="-5" dirty="0">
                <a:latin typeface="Segoe UI"/>
                <a:cs typeface="Segoe UI"/>
              </a:rPr>
              <a:t>acceptable.</a:t>
            </a:r>
            <a:endParaRPr sz="1100">
              <a:latin typeface="Segoe UI"/>
              <a:cs typeface="Segoe UI"/>
            </a:endParaRPr>
          </a:p>
        </p:txBody>
      </p:sp>
    </p:spTree>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 name="object 3"/>
          <p:cNvSpPr txBox="1"/>
          <p:nvPr/>
        </p:nvSpPr>
        <p:spPr>
          <a:xfrm>
            <a:off x="5091176" y="746251"/>
            <a:ext cx="316865" cy="193675"/>
          </a:xfrm>
          <a:prstGeom prst="rect">
            <a:avLst/>
          </a:prstGeom>
        </p:spPr>
        <p:txBody>
          <a:bodyPr vert="horz" wrap="square" lIns="0" tIns="12700" rIns="0" bIns="0" rtlCol="0">
            <a:spAutoFit/>
          </a:bodyPr>
          <a:lstStyle/>
          <a:p>
            <a:pPr marL="12700">
              <a:lnSpc>
                <a:spcPct val="100000"/>
              </a:lnSpc>
              <a:spcBef>
                <a:spcPts val="100"/>
              </a:spcBef>
            </a:pPr>
            <a:r>
              <a:rPr sz="1100" b="1" spc="25" dirty="0">
                <a:solidFill>
                  <a:srgbClr val="FFFFFF"/>
                </a:solidFill>
                <a:latin typeface="Segoe UI"/>
                <a:cs typeface="Segoe UI"/>
              </a:rPr>
              <a:t>7</a:t>
            </a:r>
            <a:r>
              <a:rPr sz="1100" b="1" spc="10" dirty="0">
                <a:solidFill>
                  <a:srgbClr val="FFFFFF"/>
                </a:solidFill>
                <a:latin typeface="Segoe UI"/>
                <a:cs typeface="Segoe UI"/>
              </a:rPr>
              <a:t>.</a:t>
            </a:r>
            <a:r>
              <a:rPr sz="1100" b="1" spc="25" dirty="0">
                <a:solidFill>
                  <a:srgbClr val="FFFFFF"/>
                </a:solidFill>
                <a:latin typeface="Segoe UI"/>
                <a:cs typeface="Segoe UI"/>
              </a:rPr>
              <a:t>71</a:t>
            </a:r>
            <a:endParaRPr sz="1100">
              <a:latin typeface="Segoe UI"/>
              <a:cs typeface="Segoe UI"/>
            </a:endParaRPr>
          </a:p>
        </p:txBody>
      </p:sp>
      <p:sp>
        <p:nvSpPr>
          <p:cNvPr id="5" name="object 5"/>
          <p:cNvSpPr/>
          <p:nvPr/>
        </p:nvSpPr>
        <p:spPr>
          <a:xfrm>
            <a:off x="18932" y="1212214"/>
            <a:ext cx="7067550" cy="7931784"/>
          </a:xfrm>
          <a:custGeom>
            <a:avLst/>
            <a:gdLst/>
            <a:ahLst/>
            <a:cxnLst/>
            <a:rect l="l" t="t" r="r" b="b"/>
            <a:pathLst>
              <a:path w="7067550" h="7931784">
                <a:moveTo>
                  <a:pt x="0" y="7931784"/>
                </a:moveTo>
                <a:lnTo>
                  <a:pt x="7067382" y="7931784"/>
                </a:lnTo>
                <a:lnTo>
                  <a:pt x="7067382" y="0"/>
                </a:lnTo>
                <a:lnTo>
                  <a:pt x="0" y="0"/>
                </a:lnTo>
                <a:lnTo>
                  <a:pt x="0" y="7931784"/>
                </a:lnTo>
                <a:close/>
              </a:path>
            </a:pathLst>
          </a:custGeom>
          <a:solidFill>
            <a:srgbClr val="B3C77E"/>
          </a:solidFill>
        </p:spPr>
        <p:txBody>
          <a:bodyPr wrap="square" lIns="0" tIns="0" rIns="0" bIns="0" rtlCol="0"/>
          <a:lstStyle/>
          <a:p>
            <a:endParaRPr/>
          </a:p>
        </p:txBody>
      </p:sp>
      <p:sp>
        <p:nvSpPr>
          <p:cNvPr id="6" name="object 6"/>
          <p:cNvSpPr/>
          <p:nvPr/>
        </p:nvSpPr>
        <p:spPr>
          <a:xfrm>
            <a:off x="1928703" y="3279644"/>
            <a:ext cx="1817370" cy="1742439"/>
          </a:xfrm>
          <a:custGeom>
            <a:avLst/>
            <a:gdLst/>
            <a:ahLst/>
            <a:cxnLst/>
            <a:rect l="l" t="t" r="r" b="b"/>
            <a:pathLst>
              <a:path w="1817370" h="1742439">
                <a:moveTo>
                  <a:pt x="1816747" y="0"/>
                </a:moveTo>
                <a:lnTo>
                  <a:pt x="0" y="0"/>
                </a:lnTo>
                <a:lnTo>
                  <a:pt x="0" y="1650644"/>
                </a:lnTo>
                <a:lnTo>
                  <a:pt x="7721" y="1686090"/>
                </a:lnTo>
                <a:lnTo>
                  <a:pt x="27050" y="1715427"/>
                </a:lnTo>
                <a:lnTo>
                  <a:pt x="56692" y="1734985"/>
                </a:lnTo>
                <a:lnTo>
                  <a:pt x="92760" y="1742313"/>
                </a:lnTo>
                <a:lnTo>
                  <a:pt x="1724621" y="1742313"/>
                </a:lnTo>
                <a:lnTo>
                  <a:pt x="1760702" y="1734985"/>
                </a:lnTo>
                <a:lnTo>
                  <a:pt x="1789683" y="1715427"/>
                </a:lnTo>
                <a:lnTo>
                  <a:pt x="1809661" y="1686090"/>
                </a:lnTo>
                <a:lnTo>
                  <a:pt x="1816747" y="1650644"/>
                </a:lnTo>
                <a:lnTo>
                  <a:pt x="1816747" y="0"/>
                </a:lnTo>
                <a:close/>
              </a:path>
            </a:pathLst>
          </a:custGeom>
          <a:solidFill>
            <a:srgbClr val="D7E4BD"/>
          </a:solidFill>
        </p:spPr>
        <p:txBody>
          <a:bodyPr wrap="square" lIns="0" tIns="0" rIns="0" bIns="0" rtlCol="0"/>
          <a:lstStyle/>
          <a:p>
            <a:endParaRPr/>
          </a:p>
        </p:txBody>
      </p:sp>
      <p:sp>
        <p:nvSpPr>
          <p:cNvPr id="7" name="object 7"/>
          <p:cNvSpPr/>
          <p:nvPr/>
        </p:nvSpPr>
        <p:spPr>
          <a:xfrm>
            <a:off x="1928703" y="2637963"/>
            <a:ext cx="1817370" cy="641985"/>
          </a:xfrm>
          <a:custGeom>
            <a:avLst/>
            <a:gdLst/>
            <a:ahLst/>
            <a:cxnLst/>
            <a:rect l="l" t="t" r="r" b="b"/>
            <a:pathLst>
              <a:path w="1817370" h="641985">
                <a:moveTo>
                  <a:pt x="1724621" y="0"/>
                </a:moveTo>
                <a:lnTo>
                  <a:pt x="92760" y="0"/>
                </a:lnTo>
                <a:lnTo>
                  <a:pt x="56692" y="7327"/>
                </a:lnTo>
                <a:lnTo>
                  <a:pt x="27050" y="26885"/>
                </a:lnTo>
                <a:lnTo>
                  <a:pt x="7721" y="56222"/>
                </a:lnTo>
                <a:lnTo>
                  <a:pt x="0" y="91668"/>
                </a:lnTo>
                <a:lnTo>
                  <a:pt x="0" y="641680"/>
                </a:lnTo>
                <a:lnTo>
                  <a:pt x="1816747" y="641680"/>
                </a:lnTo>
                <a:lnTo>
                  <a:pt x="1816747" y="91668"/>
                </a:lnTo>
                <a:lnTo>
                  <a:pt x="1809661" y="56222"/>
                </a:lnTo>
                <a:lnTo>
                  <a:pt x="1789683" y="26885"/>
                </a:lnTo>
                <a:lnTo>
                  <a:pt x="1760702" y="7327"/>
                </a:lnTo>
                <a:lnTo>
                  <a:pt x="1724621" y="0"/>
                </a:lnTo>
                <a:close/>
              </a:path>
            </a:pathLst>
          </a:custGeom>
          <a:solidFill>
            <a:srgbClr val="D7E4BD"/>
          </a:solidFill>
        </p:spPr>
        <p:txBody>
          <a:bodyPr wrap="square" lIns="0" tIns="0" rIns="0" bIns="0" rtlCol="0"/>
          <a:lstStyle/>
          <a:p>
            <a:endParaRPr/>
          </a:p>
        </p:txBody>
      </p:sp>
      <p:sp>
        <p:nvSpPr>
          <p:cNvPr id="8" name="object 8"/>
          <p:cNvSpPr/>
          <p:nvPr/>
        </p:nvSpPr>
        <p:spPr>
          <a:xfrm>
            <a:off x="1941588" y="2648352"/>
            <a:ext cx="1791335" cy="636270"/>
          </a:xfrm>
          <a:custGeom>
            <a:avLst/>
            <a:gdLst/>
            <a:ahLst/>
            <a:cxnLst/>
            <a:rect l="l" t="t" r="r" b="b"/>
            <a:pathLst>
              <a:path w="1791335" h="636270">
                <a:moveTo>
                  <a:pt x="1790979" y="636181"/>
                </a:moveTo>
                <a:lnTo>
                  <a:pt x="1790979" y="91059"/>
                </a:lnTo>
                <a:lnTo>
                  <a:pt x="1783892" y="55613"/>
                </a:lnTo>
                <a:lnTo>
                  <a:pt x="1764563" y="26885"/>
                </a:lnTo>
                <a:lnTo>
                  <a:pt x="1735569" y="7340"/>
                </a:lnTo>
                <a:lnTo>
                  <a:pt x="1700136" y="0"/>
                </a:lnTo>
                <a:lnTo>
                  <a:pt x="91478" y="0"/>
                </a:lnTo>
                <a:lnTo>
                  <a:pt x="56045" y="7340"/>
                </a:lnTo>
                <a:lnTo>
                  <a:pt x="27050" y="26885"/>
                </a:lnTo>
                <a:lnTo>
                  <a:pt x="7721" y="55613"/>
                </a:lnTo>
                <a:lnTo>
                  <a:pt x="0" y="91059"/>
                </a:lnTo>
                <a:lnTo>
                  <a:pt x="0" y="636181"/>
                </a:lnTo>
              </a:path>
            </a:pathLst>
          </a:custGeom>
          <a:ln w="116585">
            <a:solidFill>
              <a:srgbClr val="C3D69B"/>
            </a:solidFill>
          </a:ln>
        </p:spPr>
        <p:txBody>
          <a:bodyPr wrap="square" lIns="0" tIns="0" rIns="0" bIns="0" rtlCol="0"/>
          <a:lstStyle/>
          <a:p>
            <a:endParaRPr/>
          </a:p>
        </p:txBody>
      </p:sp>
      <p:sp>
        <p:nvSpPr>
          <p:cNvPr id="9" name="object 9"/>
          <p:cNvSpPr/>
          <p:nvPr/>
        </p:nvSpPr>
        <p:spPr>
          <a:xfrm>
            <a:off x="1941588" y="3284533"/>
            <a:ext cx="1791335" cy="1727200"/>
          </a:xfrm>
          <a:custGeom>
            <a:avLst/>
            <a:gdLst/>
            <a:ahLst/>
            <a:cxnLst/>
            <a:rect l="l" t="t" r="r" b="b"/>
            <a:pathLst>
              <a:path w="1791335" h="1727200">
                <a:moveTo>
                  <a:pt x="0" y="0"/>
                </a:moveTo>
                <a:lnTo>
                  <a:pt x="0" y="1635975"/>
                </a:lnTo>
                <a:lnTo>
                  <a:pt x="7721" y="1671421"/>
                </a:lnTo>
                <a:lnTo>
                  <a:pt x="27050" y="1700149"/>
                </a:lnTo>
                <a:lnTo>
                  <a:pt x="56045" y="1719707"/>
                </a:lnTo>
                <a:lnTo>
                  <a:pt x="91478" y="1727034"/>
                </a:lnTo>
                <a:lnTo>
                  <a:pt x="1700136" y="1727034"/>
                </a:lnTo>
                <a:lnTo>
                  <a:pt x="1735569" y="1719707"/>
                </a:lnTo>
                <a:lnTo>
                  <a:pt x="1764563" y="1700149"/>
                </a:lnTo>
                <a:lnTo>
                  <a:pt x="1783892" y="1671421"/>
                </a:lnTo>
                <a:lnTo>
                  <a:pt x="1790979" y="1635975"/>
                </a:lnTo>
                <a:lnTo>
                  <a:pt x="1790979" y="0"/>
                </a:lnTo>
              </a:path>
            </a:pathLst>
          </a:custGeom>
          <a:ln w="116585">
            <a:solidFill>
              <a:srgbClr val="C3D69B"/>
            </a:solidFill>
          </a:ln>
        </p:spPr>
        <p:txBody>
          <a:bodyPr wrap="square" lIns="0" tIns="0" rIns="0" bIns="0" rtlCol="0"/>
          <a:lstStyle/>
          <a:p>
            <a:endParaRPr/>
          </a:p>
        </p:txBody>
      </p:sp>
      <p:sp>
        <p:nvSpPr>
          <p:cNvPr id="10" name="object 10"/>
          <p:cNvSpPr/>
          <p:nvPr/>
        </p:nvSpPr>
        <p:spPr>
          <a:xfrm>
            <a:off x="2122614" y="4570945"/>
            <a:ext cx="316865" cy="214629"/>
          </a:xfrm>
          <a:custGeom>
            <a:avLst/>
            <a:gdLst/>
            <a:ahLst/>
            <a:cxnLst/>
            <a:rect l="l" t="t" r="r" b="b"/>
            <a:pathLst>
              <a:path w="316864" h="214629">
                <a:moveTo>
                  <a:pt x="316318" y="0"/>
                </a:moveTo>
                <a:lnTo>
                  <a:pt x="0" y="0"/>
                </a:lnTo>
                <a:lnTo>
                  <a:pt x="0" y="214502"/>
                </a:lnTo>
                <a:lnTo>
                  <a:pt x="316318" y="214502"/>
                </a:lnTo>
                <a:lnTo>
                  <a:pt x="316318" y="0"/>
                </a:lnTo>
                <a:close/>
              </a:path>
            </a:pathLst>
          </a:custGeom>
          <a:solidFill>
            <a:srgbClr val="C3D69B"/>
          </a:solidFill>
        </p:spPr>
        <p:txBody>
          <a:bodyPr wrap="square" lIns="0" tIns="0" rIns="0" bIns="0" rtlCol="0"/>
          <a:lstStyle/>
          <a:p>
            <a:endParaRPr/>
          </a:p>
        </p:txBody>
      </p:sp>
      <p:sp>
        <p:nvSpPr>
          <p:cNvPr id="11" name="object 11"/>
          <p:cNvSpPr/>
          <p:nvPr/>
        </p:nvSpPr>
        <p:spPr>
          <a:xfrm>
            <a:off x="2122614" y="4306328"/>
            <a:ext cx="316865" cy="215265"/>
          </a:xfrm>
          <a:custGeom>
            <a:avLst/>
            <a:gdLst/>
            <a:ahLst/>
            <a:cxnLst/>
            <a:rect l="l" t="t" r="r" b="b"/>
            <a:pathLst>
              <a:path w="316864" h="215264">
                <a:moveTo>
                  <a:pt x="316318" y="0"/>
                </a:moveTo>
                <a:lnTo>
                  <a:pt x="0" y="0"/>
                </a:lnTo>
                <a:lnTo>
                  <a:pt x="0" y="215112"/>
                </a:lnTo>
                <a:lnTo>
                  <a:pt x="316318" y="215112"/>
                </a:lnTo>
                <a:lnTo>
                  <a:pt x="316318" y="0"/>
                </a:lnTo>
                <a:close/>
              </a:path>
            </a:pathLst>
          </a:custGeom>
          <a:solidFill>
            <a:srgbClr val="C3D69B"/>
          </a:solidFill>
        </p:spPr>
        <p:txBody>
          <a:bodyPr wrap="square" lIns="0" tIns="0" rIns="0" bIns="0" rtlCol="0"/>
          <a:lstStyle/>
          <a:p>
            <a:endParaRPr/>
          </a:p>
        </p:txBody>
      </p:sp>
      <p:sp>
        <p:nvSpPr>
          <p:cNvPr id="12" name="object 12"/>
          <p:cNvSpPr/>
          <p:nvPr/>
        </p:nvSpPr>
        <p:spPr>
          <a:xfrm>
            <a:off x="2122614" y="4025823"/>
            <a:ext cx="316865" cy="214629"/>
          </a:xfrm>
          <a:custGeom>
            <a:avLst/>
            <a:gdLst/>
            <a:ahLst/>
            <a:cxnLst/>
            <a:rect l="l" t="t" r="r" b="b"/>
            <a:pathLst>
              <a:path w="316864" h="214629">
                <a:moveTo>
                  <a:pt x="316318" y="0"/>
                </a:moveTo>
                <a:lnTo>
                  <a:pt x="0" y="0"/>
                </a:lnTo>
                <a:lnTo>
                  <a:pt x="0" y="214502"/>
                </a:lnTo>
                <a:lnTo>
                  <a:pt x="316318" y="214502"/>
                </a:lnTo>
                <a:lnTo>
                  <a:pt x="316318" y="0"/>
                </a:lnTo>
                <a:close/>
              </a:path>
            </a:pathLst>
          </a:custGeom>
          <a:solidFill>
            <a:srgbClr val="C3D69B"/>
          </a:solidFill>
        </p:spPr>
        <p:txBody>
          <a:bodyPr wrap="square" lIns="0" tIns="0" rIns="0" bIns="0" rtlCol="0"/>
          <a:lstStyle/>
          <a:p>
            <a:endParaRPr/>
          </a:p>
        </p:txBody>
      </p:sp>
      <p:sp>
        <p:nvSpPr>
          <p:cNvPr id="13" name="object 13"/>
          <p:cNvSpPr/>
          <p:nvPr/>
        </p:nvSpPr>
        <p:spPr>
          <a:xfrm>
            <a:off x="2122614" y="3761206"/>
            <a:ext cx="316865" cy="198120"/>
          </a:xfrm>
          <a:custGeom>
            <a:avLst/>
            <a:gdLst/>
            <a:ahLst/>
            <a:cxnLst/>
            <a:rect l="l" t="t" r="r" b="b"/>
            <a:pathLst>
              <a:path w="316864" h="198120">
                <a:moveTo>
                  <a:pt x="316318" y="0"/>
                </a:moveTo>
                <a:lnTo>
                  <a:pt x="0" y="0"/>
                </a:lnTo>
                <a:lnTo>
                  <a:pt x="0" y="198005"/>
                </a:lnTo>
                <a:lnTo>
                  <a:pt x="316318" y="198005"/>
                </a:lnTo>
                <a:lnTo>
                  <a:pt x="316318" y="0"/>
                </a:lnTo>
                <a:close/>
              </a:path>
            </a:pathLst>
          </a:custGeom>
          <a:solidFill>
            <a:srgbClr val="C3D69B"/>
          </a:solidFill>
        </p:spPr>
        <p:txBody>
          <a:bodyPr wrap="square" lIns="0" tIns="0" rIns="0" bIns="0" rtlCol="0"/>
          <a:lstStyle/>
          <a:p>
            <a:endParaRPr/>
          </a:p>
        </p:txBody>
      </p:sp>
      <p:sp>
        <p:nvSpPr>
          <p:cNvPr id="14" name="object 14"/>
          <p:cNvSpPr/>
          <p:nvPr/>
        </p:nvSpPr>
        <p:spPr>
          <a:xfrm>
            <a:off x="2505938" y="4570945"/>
            <a:ext cx="299720" cy="214629"/>
          </a:xfrm>
          <a:custGeom>
            <a:avLst/>
            <a:gdLst/>
            <a:ahLst/>
            <a:cxnLst/>
            <a:rect l="l" t="t" r="r" b="b"/>
            <a:pathLst>
              <a:path w="299719" h="214629">
                <a:moveTo>
                  <a:pt x="299567" y="0"/>
                </a:moveTo>
                <a:lnTo>
                  <a:pt x="0" y="0"/>
                </a:lnTo>
                <a:lnTo>
                  <a:pt x="0" y="214502"/>
                </a:lnTo>
                <a:lnTo>
                  <a:pt x="299567" y="214502"/>
                </a:lnTo>
                <a:lnTo>
                  <a:pt x="299567" y="0"/>
                </a:lnTo>
                <a:close/>
              </a:path>
            </a:pathLst>
          </a:custGeom>
          <a:solidFill>
            <a:srgbClr val="C3D69B"/>
          </a:solidFill>
        </p:spPr>
        <p:txBody>
          <a:bodyPr wrap="square" lIns="0" tIns="0" rIns="0" bIns="0" rtlCol="0"/>
          <a:lstStyle/>
          <a:p>
            <a:endParaRPr/>
          </a:p>
        </p:txBody>
      </p:sp>
      <p:sp>
        <p:nvSpPr>
          <p:cNvPr id="15" name="object 15"/>
          <p:cNvSpPr/>
          <p:nvPr/>
        </p:nvSpPr>
        <p:spPr>
          <a:xfrm>
            <a:off x="2505938" y="4306328"/>
            <a:ext cx="299720" cy="215265"/>
          </a:xfrm>
          <a:custGeom>
            <a:avLst/>
            <a:gdLst/>
            <a:ahLst/>
            <a:cxnLst/>
            <a:rect l="l" t="t" r="r" b="b"/>
            <a:pathLst>
              <a:path w="299719" h="215264">
                <a:moveTo>
                  <a:pt x="299567" y="0"/>
                </a:moveTo>
                <a:lnTo>
                  <a:pt x="0" y="0"/>
                </a:lnTo>
                <a:lnTo>
                  <a:pt x="0" y="215112"/>
                </a:lnTo>
                <a:lnTo>
                  <a:pt x="299567" y="215112"/>
                </a:lnTo>
                <a:lnTo>
                  <a:pt x="299567" y="0"/>
                </a:lnTo>
                <a:close/>
              </a:path>
            </a:pathLst>
          </a:custGeom>
          <a:solidFill>
            <a:srgbClr val="C3D69B"/>
          </a:solidFill>
        </p:spPr>
        <p:txBody>
          <a:bodyPr wrap="square" lIns="0" tIns="0" rIns="0" bIns="0" rtlCol="0"/>
          <a:lstStyle/>
          <a:p>
            <a:endParaRPr/>
          </a:p>
        </p:txBody>
      </p:sp>
      <p:sp>
        <p:nvSpPr>
          <p:cNvPr id="16" name="object 16"/>
          <p:cNvSpPr/>
          <p:nvPr/>
        </p:nvSpPr>
        <p:spPr>
          <a:xfrm>
            <a:off x="2505938" y="4025823"/>
            <a:ext cx="299720" cy="214629"/>
          </a:xfrm>
          <a:custGeom>
            <a:avLst/>
            <a:gdLst/>
            <a:ahLst/>
            <a:cxnLst/>
            <a:rect l="l" t="t" r="r" b="b"/>
            <a:pathLst>
              <a:path w="299719" h="214629">
                <a:moveTo>
                  <a:pt x="299567" y="0"/>
                </a:moveTo>
                <a:lnTo>
                  <a:pt x="0" y="0"/>
                </a:lnTo>
                <a:lnTo>
                  <a:pt x="0" y="214502"/>
                </a:lnTo>
                <a:lnTo>
                  <a:pt x="299567" y="214502"/>
                </a:lnTo>
                <a:lnTo>
                  <a:pt x="299567" y="0"/>
                </a:lnTo>
                <a:close/>
              </a:path>
            </a:pathLst>
          </a:custGeom>
          <a:solidFill>
            <a:srgbClr val="C3D69B"/>
          </a:solidFill>
        </p:spPr>
        <p:txBody>
          <a:bodyPr wrap="square" lIns="0" tIns="0" rIns="0" bIns="0" rtlCol="0"/>
          <a:lstStyle/>
          <a:p>
            <a:endParaRPr/>
          </a:p>
        </p:txBody>
      </p:sp>
      <p:sp>
        <p:nvSpPr>
          <p:cNvPr id="17" name="object 17"/>
          <p:cNvSpPr/>
          <p:nvPr/>
        </p:nvSpPr>
        <p:spPr>
          <a:xfrm>
            <a:off x="2505938" y="3761206"/>
            <a:ext cx="299720" cy="198120"/>
          </a:xfrm>
          <a:custGeom>
            <a:avLst/>
            <a:gdLst/>
            <a:ahLst/>
            <a:cxnLst/>
            <a:rect l="l" t="t" r="r" b="b"/>
            <a:pathLst>
              <a:path w="299719" h="198120">
                <a:moveTo>
                  <a:pt x="299567" y="0"/>
                </a:moveTo>
                <a:lnTo>
                  <a:pt x="0" y="0"/>
                </a:lnTo>
                <a:lnTo>
                  <a:pt x="0" y="198005"/>
                </a:lnTo>
                <a:lnTo>
                  <a:pt x="299567" y="198005"/>
                </a:lnTo>
                <a:lnTo>
                  <a:pt x="299567" y="0"/>
                </a:lnTo>
                <a:close/>
              </a:path>
            </a:pathLst>
          </a:custGeom>
          <a:solidFill>
            <a:srgbClr val="C3D69B"/>
          </a:solidFill>
        </p:spPr>
        <p:txBody>
          <a:bodyPr wrap="square" lIns="0" tIns="0" rIns="0" bIns="0" rtlCol="0"/>
          <a:lstStyle/>
          <a:p>
            <a:endParaRPr/>
          </a:p>
        </p:txBody>
      </p:sp>
      <p:sp>
        <p:nvSpPr>
          <p:cNvPr id="18" name="object 18"/>
          <p:cNvSpPr/>
          <p:nvPr/>
        </p:nvSpPr>
        <p:spPr>
          <a:xfrm>
            <a:off x="2871863" y="4570945"/>
            <a:ext cx="299720" cy="214629"/>
          </a:xfrm>
          <a:custGeom>
            <a:avLst/>
            <a:gdLst/>
            <a:ahLst/>
            <a:cxnLst/>
            <a:rect l="l" t="t" r="r" b="b"/>
            <a:pathLst>
              <a:path w="299719" h="214629">
                <a:moveTo>
                  <a:pt x="299567" y="0"/>
                </a:moveTo>
                <a:lnTo>
                  <a:pt x="0" y="0"/>
                </a:lnTo>
                <a:lnTo>
                  <a:pt x="0" y="214502"/>
                </a:lnTo>
                <a:lnTo>
                  <a:pt x="299567" y="214502"/>
                </a:lnTo>
                <a:lnTo>
                  <a:pt x="299567" y="0"/>
                </a:lnTo>
                <a:close/>
              </a:path>
            </a:pathLst>
          </a:custGeom>
          <a:solidFill>
            <a:srgbClr val="C3D69B"/>
          </a:solidFill>
        </p:spPr>
        <p:txBody>
          <a:bodyPr wrap="square" lIns="0" tIns="0" rIns="0" bIns="0" rtlCol="0"/>
          <a:lstStyle/>
          <a:p>
            <a:endParaRPr/>
          </a:p>
        </p:txBody>
      </p:sp>
      <p:sp>
        <p:nvSpPr>
          <p:cNvPr id="19" name="object 19"/>
          <p:cNvSpPr/>
          <p:nvPr/>
        </p:nvSpPr>
        <p:spPr>
          <a:xfrm>
            <a:off x="2871863" y="4306328"/>
            <a:ext cx="299720" cy="215265"/>
          </a:xfrm>
          <a:custGeom>
            <a:avLst/>
            <a:gdLst/>
            <a:ahLst/>
            <a:cxnLst/>
            <a:rect l="l" t="t" r="r" b="b"/>
            <a:pathLst>
              <a:path w="299719" h="215264">
                <a:moveTo>
                  <a:pt x="299567" y="0"/>
                </a:moveTo>
                <a:lnTo>
                  <a:pt x="0" y="0"/>
                </a:lnTo>
                <a:lnTo>
                  <a:pt x="0" y="215112"/>
                </a:lnTo>
                <a:lnTo>
                  <a:pt x="299567" y="215112"/>
                </a:lnTo>
                <a:lnTo>
                  <a:pt x="299567" y="0"/>
                </a:lnTo>
                <a:close/>
              </a:path>
            </a:pathLst>
          </a:custGeom>
          <a:solidFill>
            <a:srgbClr val="C3D69B"/>
          </a:solidFill>
        </p:spPr>
        <p:txBody>
          <a:bodyPr wrap="square" lIns="0" tIns="0" rIns="0" bIns="0" rtlCol="0"/>
          <a:lstStyle/>
          <a:p>
            <a:endParaRPr/>
          </a:p>
        </p:txBody>
      </p:sp>
      <p:sp>
        <p:nvSpPr>
          <p:cNvPr id="20" name="object 20"/>
          <p:cNvSpPr/>
          <p:nvPr/>
        </p:nvSpPr>
        <p:spPr>
          <a:xfrm>
            <a:off x="2871863" y="4025823"/>
            <a:ext cx="299720" cy="214629"/>
          </a:xfrm>
          <a:custGeom>
            <a:avLst/>
            <a:gdLst/>
            <a:ahLst/>
            <a:cxnLst/>
            <a:rect l="l" t="t" r="r" b="b"/>
            <a:pathLst>
              <a:path w="299719" h="214629">
                <a:moveTo>
                  <a:pt x="299567" y="0"/>
                </a:moveTo>
                <a:lnTo>
                  <a:pt x="0" y="0"/>
                </a:lnTo>
                <a:lnTo>
                  <a:pt x="0" y="214502"/>
                </a:lnTo>
                <a:lnTo>
                  <a:pt x="299567" y="214502"/>
                </a:lnTo>
                <a:lnTo>
                  <a:pt x="299567" y="0"/>
                </a:lnTo>
                <a:close/>
              </a:path>
            </a:pathLst>
          </a:custGeom>
          <a:solidFill>
            <a:srgbClr val="C3D69B"/>
          </a:solidFill>
        </p:spPr>
        <p:txBody>
          <a:bodyPr wrap="square" lIns="0" tIns="0" rIns="0" bIns="0" rtlCol="0"/>
          <a:lstStyle/>
          <a:p>
            <a:endParaRPr/>
          </a:p>
        </p:txBody>
      </p:sp>
      <p:sp>
        <p:nvSpPr>
          <p:cNvPr id="21" name="object 21"/>
          <p:cNvSpPr/>
          <p:nvPr/>
        </p:nvSpPr>
        <p:spPr>
          <a:xfrm>
            <a:off x="2871863" y="3761206"/>
            <a:ext cx="299720" cy="198120"/>
          </a:xfrm>
          <a:custGeom>
            <a:avLst/>
            <a:gdLst/>
            <a:ahLst/>
            <a:cxnLst/>
            <a:rect l="l" t="t" r="r" b="b"/>
            <a:pathLst>
              <a:path w="299719" h="198120">
                <a:moveTo>
                  <a:pt x="299567" y="0"/>
                </a:moveTo>
                <a:lnTo>
                  <a:pt x="0" y="0"/>
                </a:lnTo>
                <a:lnTo>
                  <a:pt x="0" y="198005"/>
                </a:lnTo>
                <a:lnTo>
                  <a:pt x="299567" y="198005"/>
                </a:lnTo>
                <a:lnTo>
                  <a:pt x="299567" y="0"/>
                </a:lnTo>
                <a:close/>
              </a:path>
            </a:pathLst>
          </a:custGeom>
          <a:solidFill>
            <a:srgbClr val="C3D69B"/>
          </a:solidFill>
        </p:spPr>
        <p:txBody>
          <a:bodyPr wrap="square" lIns="0" tIns="0" rIns="0" bIns="0" rtlCol="0"/>
          <a:lstStyle/>
          <a:p>
            <a:endParaRPr/>
          </a:p>
        </p:txBody>
      </p:sp>
      <p:sp>
        <p:nvSpPr>
          <p:cNvPr id="22" name="object 22"/>
          <p:cNvSpPr/>
          <p:nvPr/>
        </p:nvSpPr>
        <p:spPr>
          <a:xfrm>
            <a:off x="3238436" y="4570945"/>
            <a:ext cx="299720" cy="214629"/>
          </a:xfrm>
          <a:custGeom>
            <a:avLst/>
            <a:gdLst/>
            <a:ahLst/>
            <a:cxnLst/>
            <a:rect l="l" t="t" r="r" b="b"/>
            <a:pathLst>
              <a:path w="299720" h="214629">
                <a:moveTo>
                  <a:pt x="299567" y="0"/>
                </a:moveTo>
                <a:lnTo>
                  <a:pt x="0" y="0"/>
                </a:lnTo>
                <a:lnTo>
                  <a:pt x="0" y="214502"/>
                </a:lnTo>
                <a:lnTo>
                  <a:pt x="299567" y="214502"/>
                </a:lnTo>
                <a:lnTo>
                  <a:pt x="299567" y="0"/>
                </a:lnTo>
                <a:close/>
              </a:path>
            </a:pathLst>
          </a:custGeom>
          <a:solidFill>
            <a:srgbClr val="C3D69B"/>
          </a:solidFill>
        </p:spPr>
        <p:txBody>
          <a:bodyPr wrap="square" lIns="0" tIns="0" rIns="0" bIns="0" rtlCol="0"/>
          <a:lstStyle/>
          <a:p>
            <a:endParaRPr/>
          </a:p>
        </p:txBody>
      </p:sp>
      <p:sp>
        <p:nvSpPr>
          <p:cNvPr id="23" name="object 23"/>
          <p:cNvSpPr/>
          <p:nvPr/>
        </p:nvSpPr>
        <p:spPr>
          <a:xfrm>
            <a:off x="3238436" y="4306328"/>
            <a:ext cx="299720" cy="215265"/>
          </a:xfrm>
          <a:custGeom>
            <a:avLst/>
            <a:gdLst/>
            <a:ahLst/>
            <a:cxnLst/>
            <a:rect l="l" t="t" r="r" b="b"/>
            <a:pathLst>
              <a:path w="299720" h="215264">
                <a:moveTo>
                  <a:pt x="299567" y="0"/>
                </a:moveTo>
                <a:lnTo>
                  <a:pt x="0" y="0"/>
                </a:lnTo>
                <a:lnTo>
                  <a:pt x="0" y="215112"/>
                </a:lnTo>
                <a:lnTo>
                  <a:pt x="299567" y="215112"/>
                </a:lnTo>
                <a:lnTo>
                  <a:pt x="299567" y="0"/>
                </a:lnTo>
                <a:close/>
              </a:path>
            </a:pathLst>
          </a:custGeom>
          <a:solidFill>
            <a:srgbClr val="C3D69B"/>
          </a:solidFill>
        </p:spPr>
        <p:txBody>
          <a:bodyPr wrap="square" lIns="0" tIns="0" rIns="0" bIns="0" rtlCol="0"/>
          <a:lstStyle/>
          <a:p>
            <a:endParaRPr/>
          </a:p>
        </p:txBody>
      </p:sp>
      <p:sp>
        <p:nvSpPr>
          <p:cNvPr id="24" name="object 24"/>
          <p:cNvSpPr/>
          <p:nvPr/>
        </p:nvSpPr>
        <p:spPr>
          <a:xfrm>
            <a:off x="3238436" y="4025823"/>
            <a:ext cx="299720" cy="214629"/>
          </a:xfrm>
          <a:custGeom>
            <a:avLst/>
            <a:gdLst/>
            <a:ahLst/>
            <a:cxnLst/>
            <a:rect l="l" t="t" r="r" b="b"/>
            <a:pathLst>
              <a:path w="299720" h="214629">
                <a:moveTo>
                  <a:pt x="299567" y="0"/>
                </a:moveTo>
                <a:lnTo>
                  <a:pt x="0" y="0"/>
                </a:lnTo>
                <a:lnTo>
                  <a:pt x="0" y="214502"/>
                </a:lnTo>
                <a:lnTo>
                  <a:pt x="299567" y="214502"/>
                </a:lnTo>
                <a:lnTo>
                  <a:pt x="299567" y="0"/>
                </a:lnTo>
                <a:close/>
              </a:path>
            </a:pathLst>
          </a:custGeom>
          <a:solidFill>
            <a:srgbClr val="C3D69B"/>
          </a:solidFill>
        </p:spPr>
        <p:txBody>
          <a:bodyPr wrap="square" lIns="0" tIns="0" rIns="0" bIns="0" rtlCol="0"/>
          <a:lstStyle/>
          <a:p>
            <a:endParaRPr/>
          </a:p>
        </p:txBody>
      </p:sp>
      <p:sp>
        <p:nvSpPr>
          <p:cNvPr id="25" name="object 25"/>
          <p:cNvSpPr/>
          <p:nvPr/>
        </p:nvSpPr>
        <p:spPr>
          <a:xfrm>
            <a:off x="3238436" y="3761206"/>
            <a:ext cx="299720" cy="198120"/>
          </a:xfrm>
          <a:custGeom>
            <a:avLst/>
            <a:gdLst/>
            <a:ahLst/>
            <a:cxnLst/>
            <a:rect l="l" t="t" r="r" b="b"/>
            <a:pathLst>
              <a:path w="299720" h="198120">
                <a:moveTo>
                  <a:pt x="299567" y="0"/>
                </a:moveTo>
                <a:lnTo>
                  <a:pt x="0" y="0"/>
                </a:lnTo>
                <a:lnTo>
                  <a:pt x="0" y="198005"/>
                </a:lnTo>
                <a:lnTo>
                  <a:pt x="299567" y="198005"/>
                </a:lnTo>
                <a:lnTo>
                  <a:pt x="299567" y="0"/>
                </a:lnTo>
                <a:close/>
              </a:path>
            </a:pathLst>
          </a:custGeom>
          <a:solidFill>
            <a:srgbClr val="C3D69B"/>
          </a:solidFill>
        </p:spPr>
        <p:txBody>
          <a:bodyPr wrap="square" lIns="0" tIns="0" rIns="0" bIns="0" rtlCol="0"/>
          <a:lstStyle/>
          <a:p>
            <a:endParaRPr/>
          </a:p>
        </p:txBody>
      </p:sp>
      <p:sp>
        <p:nvSpPr>
          <p:cNvPr id="26" name="object 26"/>
          <p:cNvSpPr/>
          <p:nvPr/>
        </p:nvSpPr>
        <p:spPr>
          <a:xfrm>
            <a:off x="3827919" y="4826000"/>
            <a:ext cx="2896235" cy="679450"/>
          </a:xfrm>
          <a:custGeom>
            <a:avLst/>
            <a:gdLst/>
            <a:ahLst/>
            <a:cxnLst/>
            <a:rect l="l" t="t" r="r" b="b"/>
            <a:pathLst>
              <a:path w="2896234" h="679450">
                <a:moveTo>
                  <a:pt x="0" y="679450"/>
                </a:moveTo>
                <a:lnTo>
                  <a:pt x="2895854" y="679450"/>
                </a:lnTo>
                <a:lnTo>
                  <a:pt x="2895854" y="0"/>
                </a:lnTo>
                <a:lnTo>
                  <a:pt x="0" y="0"/>
                </a:lnTo>
                <a:lnTo>
                  <a:pt x="0" y="679450"/>
                </a:lnTo>
                <a:close/>
              </a:path>
            </a:pathLst>
          </a:custGeom>
          <a:solidFill>
            <a:srgbClr val="C3D69B"/>
          </a:solidFill>
        </p:spPr>
        <p:txBody>
          <a:bodyPr wrap="square" lIns="0" tIns="0" rIns="0" bIns="0" rtlCol="0"/>
          <a:lstStyle/>
          <a:p>
            <a:endParaRPr/>
          </a:p>
        </p:txBody>
      </p:sp>
      <p:sp>
        <p:nvSpPr>
          <p:cNvPr id="27" name="object 27"/>
          <p:cNvSpPr/>
          <p:nvPr/>
        </p:nvSpPr>
        <p:spPr>
          <a:xfrm>
            <a:off x="3827919" y="4083050"/>
            <a:ext cx="249554" cy="742950"/>
          </a:xfrm>
          <a:custGeom>
            <a:avLst/>
            <a:gdLst/>
            <a:ahLst/>
            <a:cxnLst/>
            <a:rect l="l" t="t" r="r" b="b"/>
            <a:pathLst>
              <a:path w="249554" h="742950">
                <a:moveTo>
                  <a:pt x="0" y="742950"/>
                </a:moveTo>
                <a:lnTo>
                  <a:pt x="249313" y="742950"/>
                </a:lnTo>
                <a:lnTo>
                  <a:pt x="249313" y="0"/>
                </a:lnTo>
                <a:lnTo>
                  <a:pt x="0" y="0"/>
                </a:lnTo>
                <a:lnTo>
                  <a:pt x="0" y="742950"/>
                </a:lnTo>
                <a:close/>
              </a:path>
            </a:pathLst>
          </a:custGeom>
          <a:solidFill>
            <a:srgbClr val="C3D69B"/>
          </a:solidFill>
        </p:spPr>
        <p:txBody>
          <a:bodyPr wrap="square" lIns="0" tIns="0" rIns="0" bIns="0" rtlCol="0"/>
          <a:lstStyle/>
          <a:p>
            <a:endParaRPr/>
          </a:p>
        </p:txBody>
      </p:sp>
      <p:sp>
        <p:nvSpPr>
          <p:cNvPr id="28" name="object 28"/>
          <p:cNvSpPr/>
          <p:nvPr/>
        </p:nvSpPr>
        <p:spPr>
          <a:xfrm>
            <a:off x="3827919" y="3895090"/>
            <a:ext cx="827405" cy="187960"/>
          </a:xfrm>
          <a:custGeom>
            <a:avLst/>
            <a:gdLst/>
            <a:ahLst/>
            <a:cxnLst/>
            <a:rect l="l" t="t" r="r" b="b"/>
            <a:pathLst>
              <a:path w="827404" h="187960">
                <a:moveTo>
                  <a:pt x="0" y="187960"/>
                </a:moveTo>
                <a:lnTo>
                  <a:pt x="827201" y="187960"/>
                </a:lnTo>
                <a:lnTo>
                  <a:pt x="827201" y="0"/>
                </a:lnTo>
                <a:lnTo>
                  <a:pt x="0" y="0"/>
                </a:lnTo>
                <a:lnTo>
                  <a:pt x="0" y="187960"/>
                </a:lnTo>
                <a:close/>
              </a:path>
            </a:pathLst>
          </a:custGeom>
          <a:solidFill>
            <a:srgbClr val="C3D69B"/>
          </a:solidFill>
        </p:spPr>
        <p:txBody>
          <a:bodyPr wrap="square" lIns="0" tIns="0" rIns="0" bIns="0" rtlCol="0"/>
          <a:lstStyle/>
          <a:p>
            <a:endParaRPr/>
          </a:p>
        </p:txBody>
      </p:sp>
      <p:sp>
        <p:nvSpPr>
          <p:cNvPr id="29" name="object 29"/>
          <p:cNvSpPr/>
          <p:nvPr/>
        </p:nvSpPr>
        <p:spPr>
          <a:xfrm>
            <a:off x="4655121" y="3895661"/>
            <a:ext cx="2068830" cy="930275"/>
          </a:xfrm>
          <a:custGeom>
            <a:avLst/>
            <a:gdLst/>
            <a:ahLst/>
            <a:cxnLst/>
            <a:rect l="l" t="t" r="r" b="b"/>
            <a:pathLst>
              <a:path w="2068829" h="930275">
                <a:moveTo>
                  <a:pt x="2068652" y="0"/>
                </a:moveTo>
                <a:lnTo>
                  <a:pt x="0" y="0"/>
                </a:lnTo>
                <a:lnTo>
                  <a:pt x="0" y="930122"/>
                </a:lnTo>
                <a:lnTo>
                  <a:pt x="2068652" y="930122"/>
                </a:lnTo>
                <a:lnTo>
                  <a:pt x="2068652" y="0"/>
                </a:lnTo>
                <a:close/>
              </a:path>
            </a:pathLst>
          </a:custGeom>
          <a:solidFill>
            <a:srgbClr val="C3D69B"/>
          </a:solidFill>
        </p:spPr>
        <p:txBody>
          <a:bodyPr wrap="square" lIns="0" tIns="0" rIns="0" bIns="0" rtlCol="0"/>
          <a:lstStyle/>
          <a:p>
            <a:endParaRPr/>
          </a:p>
        </p:txBody>
      </p:sp>
      <p:sp>
        <p:nvSpPr>
          <p:cNvPr id="30" name="object 30"/>
          <p:cNvSpPr/>
          <p:nvPr/>
        </p:nvSpPr>
        <p:spPr>
          <a:xfrm>
            <a:off x="3827913" y="3539982"/>
            <a:ext cx="2896235" cy="307340"/>
          </a:xfrm>
          <a:custGeom>
            <a:avLst/>
            <a:gdLst/>
            <a:ahLst/>
            <a:cxnLst/>
            <a:rect l="l" t="t" r="r" b="b"/>
            <a:pathLst>
              <a:path w="2896234" h="307339">
                <a:moveTo>
                  <a:pt x="2895854" y="0"/>
                </a:moveTo>
                <a:lnTo>
                  <a:pt x="0" y="0"/>
                </a:lnTo>
                <a:lnTo>
                  <a:pt x="0" y="306781"/>
                </a:lnTo>
                <a:lnTo>
                  <a:pt x="2895854" y="306781"/>
                </a:lnTo>
                <a:lnTo>
                  <a:pt x="2895854" y="218173"/>
                </a:lnTo>
                <a:lnTo>
                  <a:pt x="2323122" y="218173"/>
                </a:lnTo>
                <a:lnTo>
                  <a:pt x="2300579" y="213893"/>
                </a:lnTo>
                <a:lnTo>
                  <a:pt x="2281250" y="201053"/>
                </a:lnTo>
                <a:lnTo>
                  <a:pt x="2269007" y="182727"/>
                </a:lnTo>
                <a:lnTo>
                  <a:pt x="2263851" y="159499"/>
                </a:lnTo>
                <a:lnTo>
                  <a:pt x="2269007" y="136893"/>
                </a:lnTo>
                <a:lnTo>
                  <a:pt x="2281250" y="117944"/>
                </a:lnTo>
                <a:lnTo>
                  <a:pt x="2300579" y="105727"/>
                </a:lnTo>
                <a:lnTo>
                  <a:pt x="2323122" y="100838"/>
                </a:lnTo>
                <a:lnTo>
                  <a:pt x="2895854" y="100838"/>
                </a:lnTo>
                <a:lnTo>
                  <a:pt x="2895854" y="0"/>
                </a:lnTo>
                <a:close/>
              </a:path>
              <a:path w="2896234" h="307339">
                <a:moveTo>
                  <a:pt x="2490622" y="100838"/>
                </a:moveTo>
                <a:lnTo>
                  <a:pt x="2323122" y="100838"/>
                </a:lnTo>
                <a:lnTo>
                  <a:pt x="2346312" y="105727"/>
                </a:lnTo>
                <a:lnTo>
                  <a:pt x="2365006" y="117944"/>
                </a:lnTo>
                <a:lnTo>
                  <a:pt x="2377884" y="136893"/>
                </a:lnTo>
                <a:lnTo>
                  <a:pt x="2382392" y="159499"/>
                </a:lnTo>
                <a:lnTo>
                  <a:pt x="2377884" y="182727"/>
                </a:lnTo>
                <a:lnTo>
                  <a:pt x="2365006" y="201053"/>
                </a:lnTo>
                <a:lnTo>
                  <a:pt x="2346312" y="213893"/>
                </a:lnTo>
                <a:lnTo>
                  <a:pt x="2323122" y="218173"/>
                </a:lnTo>
                <a:lnTo>
                  <a:pt x="2490622" y="218173"/>
                </a:lnTo>
                <a:lnTo>
                  <a:pt x="2467432" y="213893"/>
                </a:lnTo>
                <a:lnTo>
                  <a:pt x="2448750" y="201053"/>
                </a:lnTo>
                <a:lnTo>
                  <a:pt x="2436507" y="182727"/>
                </a:lnTo>
                <a:lnTo>
                  <a:pt x="2431364" y="159499"/>
                </a:lnTo>
                <a:lnTo>
                  <a:pt x="2436507" y="136893"/>
                </a:lnTo>
                <a:lnTo>
                  <a:pt x="2448750" y="117944"/>
                </a:lnTo>
                <a:lnTo>
                  <a:pt x="2467432" y="105727"/>
                </a:lnTo>
                <a:lnTo>
                  <a:pt x="2490622" y="100838"/>
                </a:lnTo>
                <a:close/>
              </a:path>
              <a:path w="2896234" h="307339">
                <a:moveTo>
                  <a:pt x="2651683" y="100838"/>
                </a:moveTo>
                <a:lnTo>
                  <a:pt x="2490622" y="100838"/>
                </a:lnTo>
                <a:lnTo>
                  <a:pt x="2513177" y="105727"/>
                </a:lnTo>
                <a:lnTo>
                  <a:pt x="2532506" y="117944"/>
                </a:lnTo>
                <a:lnTo>
                  <a:pt x="2544749" y="136893"/>
                </a:lnTo>
                <a:lnTo>
                  <a:pt x="2549258" y="159499"/>
                </a:lnTo>
                <a:lnTo>
                  <a:pt x="2544749" y="182727"/>
                </a:lnTo>
                <a:lnTo>
                  <a:pt x="2532506" y="201053"/>
                </a:lnTo>
                <a:lnTo>
                  <a:pt x="2513177" y="213893"/>
                </a:lnTo>
                <a:lnTo>
                  <a:pt x="2490622" y="218173"/>
                </a:lnTo>
                <a:lnTo>
                  <a:pt x="2651683" y="218173"/>
                </a:lnTo>
                <a:lnTo>
                  <a:pt x="2628493" y="213893"/>
                </a:lnTo>
                <a:lnTo>
                  <a:pt x="2609811" y="201053"/>
                </a:lnTo>
                <a:lnTo>
                  <a:pt x="2596921" y="182727"/>
                </a:lnTo>
                <a:lnTo>
                  <a:pt x="2592412" y="159499"/>
                </a:lnTo>
                <a:lnTo>
                  <a:pt x="2596921" y="136893"/>
                </a:lnTo>
                <a:lnTo>
                  <a:pt x="2609811" y="117944"/>
                </a:lnTo>
                <a:lnTo>
                  <a:pt x="2628493" y="105727"/>
                </a:lnTo>
                <a:lnTo>
                  <a:pt x="2651683" y="100838"/>
                </a:lnTo>
                <a:close/>
              </a:path>
              <a:path w="2896234" h="307339">
                <a:moveTo>
                  <a:pt x="2895854" y="100838"/>
                </a:moveTo>
                <a:lnTo>
                  <a:pt x="2651683" y="100838"/>
                </a:lnTo>
                <a:lnTo>
                  <a:pt x="2674873" y="105727"/>
                </a:lnTo>
                <a:lnTo>
                  <a:pt x="2693568" y="117944"/>
                </a:lnTo>
                <a:lnTo>
                  <a:pt x="2705798" y="136893"/>
                </a:lnTo>
                <a:lnTo>
                  <a:pt x="2710954" y="159499"/>
                </a:lnTo>
                <a:lnTo>
                  <a:pt x="2705798" y="182727"/>
                </a:lnTo>
                <a:lnTo>
                  <a:pt x="2693568" y="201053"/>
                </a:lnTo>
                <a:lnTo>
                  <a:pt x="2674873" y="213893"/>
                </a:lnTo>
                <a:lnTo>
                  <a:pt x="2651683" y="218173"/>
                </a:lnTo>
                <a:lnTo>
                  <a:pt x="2895854" y="218173"/>
                </a:lnTo>
                <a:lnTo>
                  <a:pt x="2895854" y="100838"/>
                </a:lnTo>
                <a:close/>
              </a:path>
            </a:pathLst>
          </a:custGeom>
          <a:solidFill>
            <a:srgbClr val="D7E4BD"/>
          </a:solidFill>
        </p:spPr>
        <p:txBody>
          <a:bodyPr wrap="square" lIns="0" tIns="0" rIns="0" bIns="0" rtlCol="0"/>
          <a:lstStyle/>
          <a:p>
            <a:endParaRPr/>
          </a:p>
        </p:txBody>
      </p:sp>
      <p:sp>
        <p:nvSpPr>
          <p:cNvPr id="31" name="object 31"/>
          <p:cNvSpPr/>
          <p:nvPr/>
        </p:nvSpPr>
        <p:spPr>
          <a:xfrm>
            <a:off x="4077233" y="4082046"/>
            <a:ext cx="578485" cy="744220"/>
          </a:xfrm>
          <a:custGeom>
            <a:avLst/>
            <a:gdLst/>
            <a:ahLst/>
            <a:cxnLst/>
            <a:rect l="l" t="t" r="r" b="b"/>
            <a:pathLst>
              <a:path w="578485" h="744220">
                <a:moveTo>
                  <a:pt x="0" y="0"/>
                </a:moveTo>
                <a:lnTo>
                  <a:pt x="577888" y="0"/>
                </a:lnTo>
                <a:lnTo>
                  <a:pt x="577888" y="743737"/>
                </a:lnTo>
                <a:lnTo>
                  <a:pt x="0" y="743737"/>
                </a:lnTo>
                <a:lnTo>
                  <a:pt x="0" y="0"/>
                </a:lnTo>
                <a:close/>
              </a:path>
            </a:pathLst>
          </a:custGeom>
          <a:solidFill>
            <a:srgbClr val="D7E4BD"/>
          </a:solidFill>
        </p:spPr>
        <p:txBody>
          <a:bodyPr wrap="square" lIns="0" tIns="0" rIns="0" bIns="0" rtlCol="0"/>
          <a:lstStyle/>
          <a:p>
            <a:endParaRPr/>
          </a:p>
        </p:txBody>
      </p:sp>
      <p:sp>
        <p:nvSpPr>
          <p:cNvPr id="32" name="object 32"/>
          <p:cNvSpPr/>
          <p:nvPr/>
        </p:nvSpPr>
        <p:spPr>
          <a:xfrm>
            <a:off x="3838219" y="3548533"/>
            <a:ext cx="2875280" cy="1949450"/>
          </a:xfrm>
          <a:custGeom>
            <a:avLst/>
            <a:gdLst/>
            <a:ahLst/>
            <a:cxnLst/>
            <a:rect l="l" t="t" r="r" b="b"/>
            <a:pathLst>
              <a:path w="2875279" h="1949450">
                <a:moveTo>
                  <a:pt x="2875241" y="303733"/>
                </a:moveTo>
                <a:lnTo>
                  <a:pt x="2875241" y="1948878"/>
                </a:lnTo>
                <a:lnTo>
                  <a:pt x="0" y="1948878"/>
                </a:lnTo>
                <a:lnTo>
                  <a:pt x="0" y="303733"/>
                </a:lnTo>
                <a:lnTo>
                  <a:pt x="0" y="0"/>
                </a:lnTo>
                <a:lnTo>
                  <a:pt x="2875241" y="0"/>
                </a:lnTo>
                <a:lnTo>
                  <a:pt x="2875241" y="303733"/>
                </a:lnTo>
                <a:close/>
              </a:path>
            </a:pathLst>
          </a:custGeom>
          <a:ln w="91186">
            <a:solidFill>
              <a:srgbClr val="B3C77E"/>
            </a:solidFill>
          </a:ln>
        </p:spPr>
        <p:txBody>
          <a:bodyPr wrap="square" lIns="0" tIns="0" rIns="0" bIns="0" rtlCol="0"/>
          <a:lstStyle/>
          <a:p>
            <a:endParaRPr/>
          </a:p>
        </p:txBody>
      </p:sp>
      <p:sp>
        <p:nvSpPr>
          <p:cNvPr id="33" name="object 33"/>
          <p:cNvSpPr/>
          <p:nvPr/>
        </p:nvSpPr>
        <p:spPr>
          <a:xfrm>
            <a:off x="3838219" y="3852266"/>
            <a:ext cx="2875280" cy="0"/>
          </a:xfrm>
          <a:custGeom>
            <a:avLst/>
            <a:gdLst/>
            <a:ahLst/>
            <a:cxnLst/>
            <a:rect l="l" t="t" r="r" b="b"/>
            <a:pathLst>
              <a:path w="2875279">
                <a:moveTo>
                  <a:pt x="0" y="0"/>
                </a:moveTo>
                <a:lnTo>
                  <a:pt x="2875241" y="0"/>
                </a:lnTo>
              </a:path>
            </a:pathLst>
          </a:custGeom>
          <a:ln w="91186">
            <a:solidFill>
              <a:srgbClr val="B3C77E"/>
            </a:solidFill>
          </a:ln>
        </p:spPr>
        <p:txBody>
          <a:bodyPr wrap="square" lIns="0" tIns="0" rIns="0" bIns="0" rtlCol="0"/>
          <a:lstStyle/>
          <a:p>
            <a:endParaRPr/>
          </a:p>
        </p:txBody>
      </p:sp>
      <p:sp>
        <p:nvSpPr>
          <p:cNvPr id="34" name="object 34"/>
          <p:cNvSpPr/>
          <p:nvPr/>
        </p:nvSpPr>
        <p:spPr>
          <a:xfrm>
            <a:off x="4926986" y="4089994"/>
            <a:ext cx="1584960" cy="0"/>
          </a:xfrm>
          <a:custGeom>
            <a:avLst/>
            <a:gdLst/>
            <a:ahLst/>
            <a:cxnLst/>
            <a:rect l="l" t="t" r="r" b="b"/>
            <a:pathLst>
              <a:path w="1584959">
                <a:moveTo>
                  <a:pt x="0" y="0"/>
                </a:moveTo>
                <a:lnTo>
                  <a:pt x="1584833" y="0"/>
                </a:lnTo>
              </a:path>
            </a:pathLst>
          </a:custGeom>
          <a:ln w="91186">
            <a:solidFill>
              <a:srgbClr val="D7E4BD"/>
            </a:solidFill>
          </a:ln>
        </p:spPr>
        <p:txBody>
          <a:bodyPr wrap="square" lIns="0" tIns="0" rIns="0" bIns="0" rtlCol="0"/>
          <a:lstStyle/>
          <a:p>
            <a:endParaRPr/>
          </a:p>
        </p:txBody>
      </p:sp>
      <p:sp>
        <p:nvSpPr>
          <p:cNvPr id="35" name="object 35"/>
          <p:cNvSpPr/>
          <p:nvPr/>
        </p:nvSpPr>
        <p:spPr>
          <a:xfrm>
            <a:off x="4926986" y="4259882"/>
            <a:ext cx="1584960" cy="0"/>
          </a:xfrm>
          <a:custGeom>
            <a:avLst/>
            <a:gdLst/>
            <a:ahLst/>
            <a:cxnLst/>
            <a:rect l="l" t="t" r="r" b="b"/>
            <a:pathLst>
              <a:path w="1584959">
                <a:moveTo>
                  <a:pt x="0" y="0"/>
                </a:moveTo>
                <a:lnTo>
                  <a:pt x="1584833" y="0"/>
                </a:lnTo>
              </a:path>
            </a:pathLst>
          </a:custGeom>
          <a:ln w="91186">
            <a:solidFill>
              <a:srgbClr val="D7E4BD"/>
            </a:solidFill>
          </a:ln>
        </p:spPr>
        <p:txBody>
          <a:bodyPr wrap="square" lIns="0" tIns="0" rIns="0" bIns="0" rtlCol="0"/>
          <a:lstStyle/>
          <a:p>
            <a:endParaRPr/>
          </a:p>
        </p:txBody>
      </p:sp>
      <p:sp>
        <p:nvSpPr>
          <p:cNvPr id="36" name="object 36"/>
          <p:cNvSpPr/>
          <p:nvPr/>
        </p:nvSpPr>
        <p:spPr>
          <a:xfrm>
            <a:off x="4926986" y="4445670"/>
            <a:ext cx="1584960" cy="0"/>
          </a:xfrm>
          <a:custGeom>
            <a:avLst/>
            <a:gdLst/>
            <a:ahLst/>
            <a:cxnLst/>
            <a:rect l="l" t="t" r="r" b="b"/>
            <a:pathLst>
              <a:path w="1584959">
                <a:moveTo>
                  <a:pt x="0" y="0"/>
                </a:moveTo>
                <a:lnTo>
                  <a:pt x="1584833" y="0"/>
                </a:lnTo>
              </a:path>
            </a:pathLst>
          </a:custGeom>
          <a:ln w="91186">
            <a:solidFill>
              <a:srgbClr val="D7E4BD"/>
            </a:solidFill>
          </a:ln>
        </p:spPr>
        <p:txBody>
          <a:bodyPr wrap="square" lIns="0" tIns="0" rIns="0" bIns="0" rtlCol="0"/>
          <a:lstStyle/>
          <a:p>
            <a:endParaRPr/>
          </a:p>
        </p:txBody>
      </p:sp>
      <p:sp>
        <p:nvSpPr>
          <p:cNvPr id="37" name="object 37"/>
          <p:cNvSpPr/>
          <p:nvPr/>
        </p:nvSpPr>
        <p:spPr>
          <a:xfrm>
            <a:off x="4926986" y="4631445"/>
            <a:ext cx="1584960" cy="0"/>
          </a:xfrm>
          <a:custGeom>
            <a:avLst/>
            <a:gdLst/>
            <a:ahLst/>
            <a:cxnLst/>
            <a:rect l="l" t="t" r="r" b="b"/>
            <a:pathLst>
              <a:path w="1584959">
                <a:moveTo>
                  <a:pt x="0" y="0"/>
                </a:moveTo>
                <a:lnTo>
                  <a:pt x="1584833" y="0"/>
                </a:lnTo>
              </a:path>
            </a:pathLst>
          </a:custGeom>
          <a:ln w="91186">
            <a:solidFill>
              <a:srgbClr val="D7E4BD"/>
            </a:solidFill>
          </a:ln>
        </p:spPr>
        <p:txBody>
          <a:bodyPr wrap="square" lIns="0" tIns="0" rIns="0" bIns="0" rtlCol="0"/>
          <a:lstStyle/>
          <a:p>
            <a:endParaRPr/>
          </a:p>
        </p:txBody>
      </p:sp>
      <p:sp>
        <p:nvSpPr>
          <p:cNvPr id="38" name="object 38"/>
          <p:cNvSpPr/>
          <p:nvPr/>
        </p:nvSpPr>
        <p:spPr>
          <a:xfrm>
            <a:off x="4926986" y="4817234"/>
            <a:ext cx="1584960" cy="0"/>
          </a:xfrm>
          <a:custGeom>
            <a:avLst/>
            <a:gdLst/>
            <a:ahLst/>
            <a:cxnLst/>
            <a:rect l="l" t="t" r="r" b="b"/>
            <a:pathLst>
              <a:path w="1584959">
                <a:moveTo>
                  <a:pt x="0" y="0"/>
                </a:moveTo>
                <a:lnTo>
                  <a:pt x="1584833" y="0"/>
                </a:lnTo>
              </a:path>
            </a:pathLst>
          </a:custGeom>
          <a:ln w="91186">
            <a:solidFill>
              <a:srgbClr val="D7E4BD"/>
            </a:solidFill>
          </a:ln>
        </p:spPr>
        <p:txBody>
          <a:bodyPr wrap="square" lIns="0" tIns="0" rIns="0" bIns="0" rtlCol="0"/>
          <a:lstStyle/>
          <a:p>
            <a:endParaRPr/>
          </a:p>
        </p:txBody>
      </p:sp>
      <p:sp>
        <p:nvSpPr>
          <p:cNvPr id="39" name="object 39"/>
          <p:cNvSpPr/>
          <p:nvPr/>
        </p:nvSpPr>
        <p:spPr>
          <a:xfrm>
            <a:off x="4087541" y="5003010"/>
            <a:ext cx="2424430" cy="0"/>
          </a:xfrm>
          <a:custGeom>
            <a:avLst/>
            <a:gdLst/>
            <a:ahLst/>
            <a:cxnLst/>
            <a:rect l="l" t="t" r="r" b="b"/>
            <a:pathLst>
              <a:path w="2424429">
                <a:moveTo>
                  <a:pt x="0" y="0"/>
                </a:moveTo>
                <a:lnTo>
                  <a:pt x="2424277" y="0"/>
                </a:lnTo>
              </a:path>
            </a:pathLst>
          </a:custGeom>
          <a:ln w="91186">
            <a:solidFill>
              <a:srgbClr val="D7E4BD"/>
            </a:solidFill>
          </a:ln>
        </p:spPr>
        <p:txBody>
          <a:bodyPr wrap="square" lIns="0" tIns="0" rIns="0" bIns="0" rtlCol="0"/>
          <a:lstStyle/>
          <a:p>
            <a:endParaRPr/>
          </a:p>
        </p:txBody>
      </p:sp>
      <p:sp>
        <p:nvSpPr>
          <p:cNvPr id="40" name="object 40"/>
          <p:cNvSpPr/>
          <p:nvPr/>
        </p:nvSpPr>
        <p:spPr>
          <a:xfrm>
            <a:off x="4087541" y="5188798"/>
            <a:ext cx="2424430" cy="0"/>
          </a:xfrm>
          <a:custGeom>
            <a:avLst/>
            <a:gdLst/>
            <a:ahLst/>
            <a:cxnLst/>
            <a:rect l="l" t="t" r="r" b="b"/>
            <a:pathLst>
              <a:path w="2424429">
                <a:moveTo>
                  <a:pt x="0" y="0"/>
                </a:moveTo>
                <a:lnTo>
                  <a:pt x="2424277" y="0"/>
                </a:lnTo>
              </a:path>
            </a:pathLst>
          </a:custGeom>
          <a:ln w="91186">
            <a:solidFill>
              <a:srgbClr val="D7E4BD"/>
            </a:solidFill>
          </a:ln>
        </p:spPr>
        <p:txBody>
          <a:bodyPr wrap="square" lIns="0" tIns="0" rIns="0" bIns="0" rtlCol="0"/>
          <a:lstStyle/>
          <a:p>
            <a:endParaRPr/>
          </a:p>
        </p:txBody>
      </p:sp>
      <p:sp>
        <p:nvSpPr>
          <p:cNvPr id="41" name="object 41"/>
          <p:cNvSpPr txBox="1"/>
          <p:nvPr/>
        </p:nvSpPr>
        <p:spPr>
          <a:xfrm>
            <a:off x="876300" y="1346125"/>
            <a:ext cx="3028315" cy="194945"/>
          </a:xfrm>
          <a:prstGeom prst="rect">
            <a:avLst/>
          </a:prstGeom>
        </p:spPr>
        <p:txBody>
          <a:bodyPr vert="horz" wrap="square" lIns="0" tIns="13335" rIns="0" bIns="0" rtlCol="0">
            <a:spAutoFit/>
          </a:bodyPr>
          <a:lstStyle/>
          <a:p>
            <a:pPr marL="38100">
              <a:lnSpc>
                <a:spcPct val="100000"/>
              </a:lnSpc>
              <a:spcBef>
                <a:spcPts val="105"/>
              </a:spcBef>
              <a:tabLst>
                <a:tab pos="403225" algn="l"/>
                <a:tab pos="756920" algn="l"/>
                <a:tab pos="1477010" algn="l"/>
                <a:tab pos="2369185" algn="l"/>
              </a:tabLst>
            </a:pPr>
            <a:r>
              <a:rPr sz="1100" b="1" dirty="0">
                <a:latin typeface="Segoe UI"/>
                <a:cs typeface="Segoe UI"/>
              </a:rPr>
              <a:t>(c)	</a:t>
            </a:r>
            <a:r>
              <a:rPr sz="1100" spc="-5" dirty="0">
                <a:latin typeface="Segoe UI"/>
                <a:cs typeface="Segoe UI"/>
              </a:rPr>
              <a:t>IRR	</a:t>
            </a:r>
            <a:r>
              <a:rPr sz="1100" dirty="0">
                <a:latin typeface="Segoe UI"/>
                <a:cs typeface="Segoe UI"/>
              </a:rPr>
              <a:t>=</a:t>
            </a:r>
            <a:r>
              <a:rPr sz="1100" spc="-200" dirty="0">
                <a:latin typeface="Segoe UI"/>
                <a:cs typeface="Segoe UI"/>
              </a:rPr>
              <a:t> </a:t>
            </a:r>
            <a:r>
              <a:rPr sz="1100" spc="-5" dirty="0">
                <a:latin typeface="Segoe UI"/>
                <a:cs typeface="Segoe UI"/>
              </a:rPr>
              <a:t>LR</a:t>
            </a:r>
            <a:r>
              <a:rPr sz="1100" spc="-175" dirty="0">
                <a:latin typeface="Segoe UI"/>
                <a:cs typeface="Segoe UI"/>
              </a:rPr>
              <a:t> </a:t>
            </a:r>
            <a:r>
              <a:rPr sz="1100" spc="-5" dirty="0">
                <a:latin typeface="Segoe UI"/>
                <a:cs typeface="Segoe UI"/>
              </a:rPr>
              <a:t>+</a:t>
            </a:r>
            <a:r>
              <a:rPr sz="1650" u="sng" spc="-7" baseline="35353" dirty="0">
                <a:uFill>
                  <a:solidFill>
                    <a:srgbClr val="000000"/>
                  </a:solidFill>
                </a:uFill>
                <a:latin typeface="Segoe UI"/>
                <a:cs typeface="Segoe UI"/>
              </a:rPr>
              <a:t> 	</a:t>
            </a:r>
            <a:r>
              <a:rPr sz="1650" u="sng" spc="7" baseline="35353" dirty="0">
                <a:uFill>
                  <a:solidFill>
                    <a:srgbClr val="000000"/>
                  </a:solidFill>
                </a:uFill>
                <a:latin typeface="Segoe UI"/>
                <a:cs typeface="Segoe UI"/>
              </a:rPr>
              <a:t>NPVatLR	</a:t>
            </a:r>
            <a:r>
              <a:rPr sz="1100" spc="-15" dirty="0">
                <a:latin typeface="Segoe UI"/>
                <a:cs typeface="Segoe UI"/>
              </a:rPr>
              <a:t>×(HR</a:t>
            </a:r>
            <a:r>
              <a:rPr sz="1100" spc="-165" dirty="0">
                <a:latin typeface="Segoe UI"/>
                <a:cs typeface="Segoe UI"/>
              </a:rPr>
              <a:t> </a:t>
            </a:r>
            <a:r>
              <a:rPr sz="1100" spc="15" dirty="0">
                <a:latin typeface="Segoe UI"/>
                <a:cs typeface="Segoe UI"/>
              </a:rPr>
              <a:t>-LR)</a:t>
            </a:r>
            <a:endParaRPr sz="1100">
              <a:latin typeface="Segoe UI"/>
              <a:cs typeface="Segoe UI"/>
            </a:endParaRPr>
          </a:p>
        </p:txBody>
      </p:sp>
      <p:sp>
        <p:nvSpPr>
          <p:cNvPr id="42" name="object 42"/>
          <p:cNvSpPr txBox="1"/>
          <p:nvPr/>
        </p:nvSpPr>
        <p:spPr>
          <a:xfrm>
            <a:off x="2005337" y="1457682"/>
            <a:ext cx="1243330" cy="194945"/>
          </a:xfrm>
          <a:prstGeom prst="rect">
            <a:avLst/>
          </a:prstGeom>
        </p:spPr>
        <p:txBody>
          <a:bodyPr vert="horz" wrap="square" lIns="0" tIns="13335" rIns="0" bIns="0" rtlCol="0">
            <a:spAutoFit/>
          </a:bodyPr>
          <a:lstStyle/>
          <a:p>
            <a:pPr marL="12700">
              <a:lnSpc>
                <a:spcPct val="100000"/>
              </a:lnSpc>
              <a:spcBef>
                <a:spcPts val="105"/>
              </a:spcBef>
            </a:pPr>
            <a:r>
              <a:rPr sz="1100" spc="25" dirty="0">
                <a:latin typeface="Segoe UI"/>
                <a:cs typeface="Segoe UI"/>
              </a:rPr>
              <a:t>NPVatLR-NPVatHR</a:t>
            </a:r>
            <a:endParaRPr sz="1100">
              <a:latin typeface="Segoe UI"/>
              <a:cs typeface="Segoe UI"/>
            </a:endParaRPr>
          </a:p>
        </p:txBody>
      </p:sp>
      <p:sp>
        <p:nvSpPr>
          <p:cNvPr id="43" name="object 43"/>
          <p:cNvSpPr txBox="1"/>
          <p:nvPr/>
        </p:nvSpPr>
        <p:spPr>
          <a:xfrm>
            <a:off x="1607862" y="1812935"/>
            <a:ext cx="2838450" cy="199390"/>
          </a:xfrm>
          <a:prstGeom prst="rect">
            <a:avLst/>
          </a:prstGeom>
        </p:spPr>
        <p:txBody>
          <a:bodyPr vert="horz" wrap="square" lIns="0" tIns="11430" rIns="0" bIns="0" rtlCol="0">
            <a:spAutoFit/>
          </a:bodyPr>
          <a:lstStyle/>
          <a:p>
            <a:pPr marL="38100">
              <a:lnSpc>
                <a:spcPct val="100000"/>
              </a:lnSpc>
              <a:spcBef>
                <a:spcPts val="90"/>
              </a:spcBef>
              <a:tabLst>
                <a:tab pos="978535" algn="l"/>
                <a:tab pos="1992630" algn="l"/>
              </a:tabLst>
            </a:pPr>
            <a:r>
              <a:rPr sz="1100" dirty="0">
                <a:latin typeface="Segoe UI"/>
                <a:cs typeface="Segoe UI"/>
              </a:rPr>
              <a:t>= 10%</a:t>
            </a:r>
            <a:r>
              <a:rPr sz="1100" spc="-5" dirty="0">
                <a:latin typeface="Segoe UI"/>
                <a:cs typeface="Segoe UI"/>
              </a:rPr>
              <a:t> </a:t>
            </a:r>
            <a:r>
              <a:rPr sz="1100" dirty="0">
                <a:latin typeface="Segoe UI"/>
                <a:cs typeface="Segoe UI"/>
              </a:rPr>
              <a:t>+</a:t>
            </a:r>
            <a:r>
              <a:rPr sz="1650" u="sng" baseline="30303" dirty="0">
                <a:uFill>
                  <a:solidFill>
                    <a:srgbClr val="000000"/>
                  </a:solidFill>
                </a:uFill>
                <a:latin typeface="Segoe UI"/>
                <a:cs typeface="Segoe UI"/>
              </a:rPr>
              <a:t> 	</a:t>
            </a:r>
            <a:r>
              <a:rPr sz="1725" u="sng" spc="-82" baseline="28985" dirty="0">
                <a:uFill>
                  <a:solidFill>
                    <a:srgbClr val="000000"/>
                  </a:solidFill>
                </a:uFill>
                <a:latin typeface="Trebuchet MS"/>
                <a:cs typeface="Trebuchet MS"/>
              </a:rPr>
              <a:t>`</a:t>
            </a:r>
            <a:r>
              <a:rPr sz="1725" u="sng" spc="-232" baseline="28985" dirty="0">
                <a:uFill>
                  <a:solidFill>
                    <a:srgbClr val="000000"/>
                  </a:solidFill>
                </a:uFill>
                <a:latin typeface="Trebuchet MS"/>
                <a:cs typeface="Trebuchet MS"/>
              </a:rPr>
              <a:t> </a:t>
            </a:r>
            <a:r>
              <a:rPr sz="1725" u="sng" spc="-15" baseline="28985" dirty="0">
                <a:uFill>
                  <a:solidFill>
                    <a:srgbClr val="000000"/>
                  </a:solidFill>
                </a:uFill>
                <a:latin typeface="Segoe UI"/>
                <a:cs typeface="Segoe UI"/>
              </a:rPr>
              <a:t>2,51,</a:t>
            </a:r>
            <a:r>
              <a:rPr sz="1725" u="sng" spc="-277" baseline="28985" dirty="0">
                <a:uFill>
                  <a:solidFill>
                    <a:srgbClr val="000000"/>
                  </a:solidFill>
                </a:uFill>
                <a:latin typeface="Segoe UI"/>
                <a:cs typeface="Segoe UI"/>
              </a:rPr>
              <a:t> </a:t>
            </a:r>
            <a:r>
              <a:rPr sz="1725" u="sng" spc="-37" baseline="28985" dirty="0">
                <a:uFill>
                  <a:solidFill>
                    <a:srgbClr val="000000"/>
                  </a:solidFill>
                </a:uFill>
                <a:latin typeface="Segoe UI"/>
                <a:cs typeface="Segoe UI"/>
              </a:rPr>
              <a:t>450	</a:t>
            </a:r>
            <a:r>
              <a:rPr sz="1725" spc="-15" baseline="2415" dirty="0">
                <a:latin typeface="Segoe UI"/>
                <a:cs typeface="Segoe UI"/>
              </a:rPr>
              <a:t>×(15%-10%)</a:t>
            </a:r>
            <a:endParaRPr sz="1725" baseline="2415">
              <a:latin typeface="Segoe UI"/>
              <a:cs typeface="Segoe UI"/>
            </a:endParaRPr>
          </a:p>
        </p:txBody>
      </p:sp>
      <p:sp>
        <p:nvSpPr>
          <p:cNvPr id="44" name="object 44"/>
          <p:cNvSpPr txBox="1"/>
          <p:nvPr/>
        </p:nvSpPr>
        <p:spPr>
          <a:xfrm>
            <a:off x="901486" y="1898886"/>
            <a:ext cx="5284470" cy="1447800"/>
          </a:xfrm>
          <a:prstGeom prst="rect">
            <a:avLst/>
          </a:prstGeom>
        </p:spPr>
        <p:txBody>
          <a:bodyPr vert="horz" wrap="square" lIns="0" tIns="11430" rIns="0" bIns="0" rtlCol="0">
            <a:spAutoFit/>
          </a:bodyPr>
          <a:lstStyle/>
          <a:p>
            <a:pPr marL="1311910">
              <a:lnSpc>
                <a:spcPct val="100000"/>
              </a:lnSpc>
              <a:spcBef>
                <a:spcPts val="90"/>
              </a:spcBef>
            </a:pPr>
            <a:r>
              <a:rPr sz="1150" spc="-55" dirty="0">
                <a:latin typeface="Trebuchet MS"/>
                <a:cs typeface="Trebuchet MS"/>
              </a:rPr>
              <a:t>`</a:t>
            </a:r>
            <a:r>
              <a:rPr sz="1150" spc="-165" dirty="0">
                <a:latin typeface="Trebuchet MS"/>
                <a:cs typeface="Trebuchet MS"/>
              </a:rPr>
              <a:t> </a:t>
            </a:r>
            <a:r>
              <a:rPr sz="1150" spc="-10" dirty="0">
                <a:latin typeface="Segoe UI"/>
                <a:cs typeface="Segoe UI"/>
              </a:rPr>
              <a:t>2,51,</a:t>
            </a:r>
            <a:r>
              <a:rPr sz="1150" spc="-185" dirty="0">
                <a:latin typeface="Segoe UI"/>
                <a:cs typeface="Segoe UI"/>
              </a:rPr>
              <a:t> </a:t>
            </a:r>
            <a:r>
              <a:rPr sz="1150" spc="-25" dirty="0">
                <a:latin typeface="Segoe UI"/>
                <a:cs typeface="Segoe UI"/>
              </a:rPr>
              <a:t>450</a:t>
            </a:r>
            <a:r>
              <a:rPr sz="1150" spc="-195" dirty="0">
                <a:latin typeface="Segoe UI"/>
                <a:cs typeface="Segoe UI"/>
              </a:rPr>
              <a:t> </a:t>
            </a:r>
            <a:r>
              <a:rPr sz="1150" spc="-10" dirty="0">
                <a:latin typeface="Segoe UI"/>
                <a:cs typeface="Segoe UI"/>
              </a:rPr>
              <a:t>-(-)1,18,200</a:t>
            </a:r>
            <a:endParaRPr sz="1150">
              <a:latin typeface="Segoe UI"/>
              <a:cs typeface="Segoe UI"/>
            </a:endParaRPr>
          </a:p>
          <a:p>
            <a:pPr marL="744220">
              <a:lnSpc>
                <a:spcPct val="100000"/>
              </a:lnSpc>
              <a:spcBef>
                <a:spcPts val="969"/>
              </a:spcBef>
            </a:pPr>
            <a:r>
              <a:rPr sz="1100" dirty="0">
                <a:latin typeface="Segoe UI"/>
                <a:cs typeface="Segoe UI"/>
              </a:rPr>
              <a:t>= 10% + </a:t>
            </a:r>
            <a:r>
              <a:rPr sz="1100" spc="-5" dirty="0">
                <a:latin typeface="Segoe UI"/>
                <a:cs typeface="Segoe UI"/>
              </a:rPr>
              <a:t>3.4012 </a:t>
            </a:r>
            <a:r>
              <a:rPr sz="1100" spc="-10" dirty="0">
                <a:latin typeface="Segoe UI"/>
                <a:cs typeface="Segoe UI"/>
              </a:rPr>
              <a:t>or </a:t>
            </a:r>
            <a:r>
              <a:rPr sz="1100" spc="-5" dirty="0">
                <a:latin typeface="Segoe UI"/>
                <a:cs typeface="Segoe UI"/>
              </a:rPr>
              <a:t>13.40%</a:t>
            </a:r>
            <a:endParaRPr sz="1100">
              <a:latin typeface="Segoe UI"/>
              <a:cs typeface="Segoe UI"/>
            </a:endParaRPr>
          </a:p>
          <a:p>
            <a:pPr marL="12700">
              <a:lnSpc>
                <a:spcPct val="100000"/>
              </a:lnSpc>
              <a:spcBef>
                <a:spcPts val="745"/>
              </a:spcBef>
            </a:pPr>
            <a:r>
              <a:rPr sz="1100" b="1" dirty="0">
                <a:latin typeface="Segoe UI"/>
                <a:cs typeface="Segoe UI"/>
              </a:rPr>
              <a:t>(d) </a:t>
            </a:r>
            <a:r>
              <a:rPr sz="1100" spc="-5" dirty="0">
                <a:latin typeface="Segoe UI"/>
                <a:cs typeface="Segoe UI"/>
              </a:rPr>
              <a:t>Payback </a:t>
            </a:r>
            <a:r>
              <a:rPr sz="1100" dirty="0">
                <a:latin typeface="Segoe UI"/>
                <a:cs typeface="Segoe UI"/>
              </a:rPr>
              <a:t>Period = 6</a:t>
            </a:r>
            <a:r>
              <a:rPr sz="1100" spc="-185" dirty="0">
                <a:latin typeface="Segoe UI"/>
                <a:cs typeface="Segoe UI"/>
              </a:rPr>
              <a:t> </a:t>
            </a:r>
            <a:r>
              <a:rPr sz="1100" spc="-5" dirty="0">
                <a:latin typeface="Segoe UI"/>
                <a:cs typeface="Segoe UI"/>
              </a:rPr>
              <a:t>years:</a:t>
            </a:r>
            <a:endParaRPr sz="1100">
              <a:latin typeface="Segoe UI"/>
              <a:cs typeface="Segoe UI"/>
            </a:endParaRPr>
          </a:p>
          <a:p>
            <a:pPr marL="287020">
              <a:lnSpc>
                <a:spcPct val="100000"/>
              </a:lnSpc>
              <a:spcBef>
                <a:spcPts val="745"/>
              </a:spcBef>
            </a:pPr>
            <a:r>
              <a:rPr sz="1100" spc="-10" dirty="0">
                <a:latin typeface="Symbol"/>
                <a:cs typeface="Symbol"/>
              </a:rPr>
              <a:t></a:t>
            </a:r>
            <a:r>
              <a:rPr sz="1100" spc="-10" dirty="0">
                <a:latin typeface="Trebuchet MS"/>
                <a:cs typeface="Trebuchet MS"/>
              </a:rPr>
              <a:t>`</a:t>
            </a:r>
            <a:r>
              <a:rPr sz="1100" spc="-10" dirty="0">
                <a:latin typeface="Segoe UI"/>
                <a:cs typeface="Segoe UI"/>
              </a:rPr>
              <a:t>7,00,000</a:t>
            </a:r>
            <a:r>
              <a:rPr sz="1100" spc="-10" dirty="0">
                <a:latin typeface="Symbol"/>
                <a:cs typeface="Symbol"/>
              </a:rPr>
              <a:t></a:t>
            </a:r>
            <a:r>
              <a:rPr sz="1100" spc="-10" dirty="0">
                <a:latin typeface="Trebuchet MS"/>
                <a:cs typeface="Trebuchet MS"/>
              </a:rPr>
              <a:t>`</a:t>
            </a:r>
            <a:r>
              <a:rPr sz="1100" spc="-10" dirty="0">
                <a:latin typeface="Segoe UI"/>
                <a:cs typeface="Segoe UI"/>
              </a:rPr>
              <a:t>10,00,000 </a:t>
            </a:r>
            <a:r>
              <a:rPr sz="1100" dirty="0">
                <a:latin typeface="Segoe UI"/>
                <a:cs typeface="Segoe UI"/>
              </a:rPr>
              <a:t>+ </a:t>
            </a:r>
            <a:r>
              <a:rPr sz="1100" spc="-10" dirty="0">
                <a:latin typeface="Trebuchet MS"/>
                <a:cs typeface="Trebuchet MS"/>
              </a:rPr>
              <a:t>`</a:t>
            </a:r>
            <a:r>
              <a:rPr sz="1100" spc="-10" dirty="0">
                <a:latin typeface="Segoe UI"/>
                <a:cs typeface="Segoe UI"/>
              </a:rPr>
              <a:t>2,50,000 </a:t>
            </a:r>
            <a:r>
              <a:rPr sz="1100" dirty="0">
                <a:latin typeface="Segoe UI"/>
                <a:cs typeface="Segoe UI"/>
              </a:rPr>
              <a:t>+ </a:t>
            </a:r>
            <a:r>
              <a:rPr sz="1100" spc="-10" dirty="0">
                <a:latin typeface="Trebuchet MS"/>
                <a:cs typeface="Trebuchet MS"/>
              </a:rPr>
              <a:t>`</a:t>
            </a:r>
            <a:r>
              <a:rPr sz="1100" spc="-10" dirty="0">
                <a:latin typeface="Segoe UI"/>
                <a:cs typeface="Segoe UI"/>
              </a:rPr>
              <a:t>3,00,000 </a:t>
            </a:r>
            <a:r>
              <a:rPr sz="1100" dirty="0">
                <a:latin typeface="Segoe UI"/>
                <a:cs typeface="Segoe UI"/>
              </a:rPr>
              <a:t>+ </a:t>
            </a:r>
            <a:r>
              <a:rPr sz="1100" spc="-10" dirty="0">
                <a:latin typeface="Trebuchet MS"/>
                <a:cs typeface="Trebuchet MS"/>
              </a:rPr>
              <a:t>`</a:t>
            </a:r>
            <a:r>
              <a:rPr sz="1100" spc="-10" dirty="0">
                <a:latin typeface="Segoe UI"/>
                <a:cs typeface="Segoe UI"/>
              </a:rPr>
              <a:t>3,50,000 </a:t>
            </a:r>
            <a:r>
              <a:rPr sz="1100" dirty="0">
                <a:latin typeface="Segoe UI"/>
                <a:cs typeface="Segoe UI"/>
              </a:rPr>
              <a:t>+ </a:t>
            </a:r>
            <a:r>
              <a:rPr sz="1100" spc="-10" dirty="0">
                <a:latin typeface="Trebuchet MS"/>
                <a:cs typeface="Trebuchet MS"/>
              </a:rPr>
              <a:t>`</a:t>
            </a:r>
            <a:r>
              <a:rPr sz="1100" spc="-10" dirty="0">
                <a:latin typeface="Segoe UI"/>
                <a:cs typeface="Segoe UI"/>
              </a:rPr>
              <a:t>4,00,000</a:t>
            </a:r>
            <a:r>
              <a:rPr sz="1100" spc="80" dirty="0">
                <a:latin typeface="Segoe UI"/>
                <a:cs typeface="Segoe UI"/>
              </a:rPr>
              <a:t> </a:t>
            </a:r>
            <a:r>
              <a:rPr sz="1100" dirty="0">
                <a:latin typeface="Segoe UI"/>
                <a:cs typeface="Segoe UI"/>
              </a:rPr>
              <a:t>+</a:t>
            </a:r>
            <a:endParaRPr sz="1100">
              <a:latin typeface="Segoe UI"/>
              <a:cs typeface="Segoe UI"/>
            </a:endParaRPr>
          </a:p>
          <a:p>
            <a:pPr marL="283845">
              <a:lnSpc>
                <a:spcPct val="100000"/>
              </a:lnSpc>
              <a:spcBef>
                <a:spcPts val="130"/>
              </a:spcBef>
            </a:pPr>
            <a:r>
              <a:rPr sz="1100" spc="-10" dirty="0">
                <a:latin typeface="Trebuchet MS"/>
                <a:cs typeface="Trebuchet MS"/>
              </a:rPr>
              <a:t>`</a:t>
            </a:r>
            <a:r>
              <a:rPr sz="1100" spc="-10" dirty="0">
                <a:latin typeface="Segoe UI"/>
                <a:cs typeface="Segoe UI"/>
              </a:rPr>
              <a:t>4,00,000 </a:t>
            </a:r>
            <a:r>
              <a:rPr sz="1100" dirty="0">
                <a:latin typeface="Segoe UI"/>
                <a:cs typeface="Segoe UI"/>
              </a:rPr>
              <a:t>=</a:t>
            </a:r>
            <a:r>
              <a:rPr sz="1100" spc="-10" dirty="0">
                <a:latin typeface="Segoe UI"/>
                <a:cs typeface="Segoe UI"/>
              </a:rPr>
              <a:t> </a:t>
            </a:r>
            <a:r>
              <a:rPr sz="1100" dirty="0">
                <a:latin typeface="Segoe UI"/>
                <a:cs typeface="Segoe UI"/>
              </a:rPr>
              <a:t>0</a:t>
            </a:r>
            <a:endParaRPr sz="1100">
              <a:latin typeface="Segoe UI"/>
              <a:cs typeface="Segoe UI"/>
            </a:endParaRPr>
          </a:p>
          <a:p>
            <a:pPr marL="12700">
              <a:lnSpc>
                <a:spcPct val="100000"/>
              </a:lnSpc>
              <a:spcBef>
                <a:spcPts val="635"/>
              </a:spcBef>
            </a:pPr>
            <a:r>
              <a:rPr sz="1100" b="1" spc="20" dirty="0">
                <a:latin typeface="Arial Narrow"/>
                <a:cs typeface="Arial Narrow"/>
              </a:rPr>
              <a:t>3.</a:t>
            </a:r>
            <a:endParaRPr sz="1100">
              <a:latin typeface="Arial Narrow"/>
              <a:cs typeface="Arial Narrow"/>
            </a:endParaRPr>
          </a:p>
        </p:txBody>
      </p:sp>
      <p:sp>
        <p:nvSpPr>
          <p:cNvPr id="45" name="object 45"/>
          <p:cNvSpPr txBox="1"/>
          <p:nvPr/>
        </p:nvSpPr>
        <p:spPr>
          <a:xfrm>
            <a:off x="1887727" y="3416300"/>
            <a:ext cx="505459" cy="193675"/>
          </a:xfrm>
          <a:prstGeom prst="rect">
            <a:avLst/>
          </a:prstGeom>
        </p:spPr>
        <p:txBody>
          <a:bodyPr vert="horz" wrap="square" lIns="0" tIns="13335" rIns="0" bIns="0" rtlCol="0">
            <a:spAutoFit/>
          </a:bodyPr>
          <a:lstStyle/>
          <a:p>
            <a:pPr marL="12700">
              <a:lnSpc>
                <a:spcPct val="100000"/>
              </a:lnSpc>
              <a:spcBef>
                <a:spcPts val="105"/>
              </a:spcBef>
            </a:pPr>
            <a:r>
              <a:rPr sz="1100" b="1" spc="15" dirty="0">
                <a:solidFill>
                  <a:srgbClr val="00A650"/>
                </a:solidFill>
                <a:latin typeface="Segoe UI"/>
                <a:cs typeface="Segoe UI"/>
              </a:rPr>
              <a:t>P</a:t>
            </a:r>
            <a:r>
              <a:rPr sz="1100" b="1" spc="25" dirty="0">
                <a:solidFill>
                  <a:srgbClr val="00A650"/>
                </a:solidFill>
                <a:latin typeface="Segoe UI"/>
                <a:cs typeface="Segoe UI"/>
              </a:rPr>
              <a:t>r</a:t>
            </a:r>
            <a:r>
              <a:rPr sz="1100" b="1" spc="20" dirty="0">
                <a:solidFill>
                  <a:srgbClr val="00A650"/>
                </a:solidFill>
                <a:latin typeface="Segoe UI"/>
                <a:cs typeface="Segoe UI"/>
              </a:rPr>
              <a:t>o</a:t>
            </a:r>
            <a:r>
              <a:rPr sz="1100" b="1" spc="5" dirty="0">
                <a:solidFill>
                  <a:srgbClr val="00A650"/>
                </a:solidFill>
                <a:latin typeface="Segoe UI"/>
                <a:cs typeface="Segoe UI"/>
              </a:rPr>
              <a:t>j</a:t>
            </a:r>
            <a:r>
              <a:rPr sz="1100" b="1" spc="10" dirty="0">
                <a:solidFill>
                  <a:srgbClr val="00A650"/>
                </a:solidFill>
                <a:latin typeface="Segoe UI"/>
                <a:cs typeface="Segoe UI"/>
              </a:rPr>
              <a:t>e</a:t>
            </a:r>
            <a:r>
              <a:rPr sz="1100" b="1" spc="20" dirty="0">
                <a:solidFill>
                  <a:srgbClr val="00A650"/>
                </a:solidFill>
                <a:latin typeface="Segoe UI"/>
                <a:cs typeface="Segoe UI"/>
              </a:rPr>
              <a:t>c</a:t>
            </a:r>
            <a:r>
              <a:rPr sz="1100" b="1" dirty="0">
                <a:solidFill>
                  <a:srgbClr val="00A650"/>
                </a:solidFill>
                <a:latin typeface="Segoe UI"/>
                <a:cs typeface="Segoe UI"/>
              </a:rPr>
              <a:t>t</a:t>
            </a:r>
            <a:endParaRPr sz="1100">
              <a:latin typeface="Segoe UI"/>
              <a:cs typeface="Segoe UI"/>
            </a:endParaRPr>
          </a:p>
        </p:txBody>
      </p:sp>
      <p:sp>
        <p:nvSpPr>
          <p:cNvPr id="46" name="object 46"/>
          <p:cNvSpPr txBox="1"/>
          <p:nvPr/>
        </p:nvSpPr>
        <p:spPr>
          <a:xfrm>
            <a:off x="3068827" y="3398622"/>
            <a:ext cx="787400" cy="397510"/>
          </a:xfrm>
          <a:prstGeom prst="rect">
            <a:avLst/>
          </a:prstGeom>
        </p:spPr>
        <p:txBody>
          <a:bodyPr vert="horz" wrap="square" lIns="0" tIns="12700" rIns="0" bIns="0" rtlCol="0">
            <a:spAutoFit/>
          </a:bodyPr>
          <a:lstStyle/>
          <a:p>
            <a:pPr marL="86995" marR="5080" indent="-74930">
              <a:lnSpc>
                <a:spcPct val="110900"/>
              </a:lnSpc>
              <a:spcBef>
                <a:spcPts val="100"/>
              </a:spcBef>
            </a:pPr>
            <a:r>
              <a:rPr sz="1100" b="1" spc="20" dirty="0">
                <a:solidFill>
                  <a:srgbClr val="00A650"/>
                </a:solidFill>
                <a:latin typeface="Segoe UI"/>
                <a:cs typeface="Segoe UI"/>
              </a:rPr>
              <a:t>I</a:t>
            </a:r>
            <a:r>
              <a:rPr sz="1100" b="1" spc="15" dirty="0">
                <a:solidFill>
                  <a:srgbClr val="00A650"/>
                </a:solidFill>
                <a:latin typeface="Segoe UI"/>
                <a:cs typeface="Segoe UI"/>
              </a:rPr>
              <a:t>n</a:t>
            </a:r>
            <a:r>
              <a:rPr sz="1100" b="1" spc="10" dirty="0">
                <a:solidFill>
                  <a:srgbClr val="00A650"/>
                </a:solidFill>
                <a:latin typeface="Segoe UI"/>
                <a:cs typeface="Segoe UI"/>
              </a:rPr>
              <a:t>v</a:t>
            </a:r>
            <a:r>
              <a:rPr sz="1100" b="1" spc="25" dirty="0">
                <a:solidFill>
                  <a:srgbClr val="00A650"/>
                </a:solidFill>
                <a:latin typeface="Segoe UI"/>
                <a:cs typeface="Segoe UI"/>
              </a:rPr>
              <a:t>e</a:t>
            </a:r>
            <a:r>
              <a:rPr sz="1100" b="1" spc="15" dirty="0">
                <a:solidFill>
                  <a:srgbClr val="00A650"/>
                </a:solidFill>
                <a:latin typeface="Segoe UI"/>
                <a:cs typeface="Segoe UI"/>
              </a:rPr>
              <a:t>s</a:t>
            </a:r>
            <a:r>
              <a:rPr sz="1100" b="1" spc="10" dirty="0">
                <a:solidFill>
                  <a:srgbClr val="00A650"/>
                </a:solidFill>
                <a:latin typeface="Segoe UI"/>
                <a:cs typeface="Segoe UI"/>
              </a:rPr>
              <a:t>t</a:t>
            </a:r>
            <a:r>
              <a:rPr sz="1100" b="1" spc="20" dirty="0">
                <a:solidFill>
                  <a:srgbClr val="00A650"/>
                </a:solidFill>
                <a:latin typeface="Segoe UI"/>
                <a:cs typeface="Segoe UI"/>
              </a:rPr>
              <a:t>m</a:t>
            </a:r>
            <a:r>
              <a:rPr sz="1100" b="1" spc="10" dirty="0">
                <a:solidFill>
                  <a:srgbClr val="00A650"/>
                </a:solidFill>
                <a:latin typeface="Segoe UI"/>
                <a:cs typeface="Segoe UI"/>
              </a:rPr>
              <a:t>e</a:t>
            </a:r>
            <a:r>
              <a:rPr sz="1100" b="1" spc="15" dirty="0">
                <a:solidFill>
                  <a:srgbClr val="00A650"/>
                </a:solidFill>
                <a:latin typeface="Segoe UI"/>
                <a:cs typeface="Segoe UI"/>
              </a:rPr>
              <a:t>n</a:t>
            </a:r>
            <a:r>
              <a:rPr sz="1100" b="1" dirty="0">
                <a:solidFill>
                  <a:srgbClr val="00A650"/>
                </a:solidFill>
                <a:latin typeface="Segoe UI"/>
                <a:cs typeface="Segoe UI"/>
              </a:rPr>
              <a:t>t  </a:t>
            </a:r>
            <a:r>
              <a:rPr sz="1100" b="1" spc="15" dirty="0">
                <a:solidFill>
                  <a:srgbClr val="00A650"/>
                </a:solidFill>
                <a:latin typeface="Segoe UI"/>
                <a:cs typeface="Segoe UI"/>
              </a:rPr>
              <a:t>Required</a:t>
            </a:r>
            <a:endParaRPr sz="1100">
              <a:latin typeface="Segoe UI"/>
              <a:cs typeface="Segoe UI"/>
            </a:endParaRPr>
          </a:p>
        </p:txBody>
      </p:sp>
      <p:sp>
        <p:nvSpPr>
          <p:cNvPr id="47" name="object 47"/>
          <p:cNvSpPr txBox="1"/>
          <p:nvPr/>
        </p:nvSpPr>
        <p:spPr>
          <a:xfrm>
            <a:off x="4022852" y="3400145"/>
            <a:ext cx="1124585" cy="394335"/>
          </a:xfrm>
          <a:prstGeom prst="rect">
            <a:avLst/>
          </a:prstGeom>
        </p:spPr>
        <p:txBody>
          <a:bodyPr vert="horz" wrap="square" lIns="0" tIns="12700" rIns="0" bIns="0" rtlCol="0">
            <a:spAutoFit/>
          </a:bodyPr>
          <a:lstStyle/>
          <a:p>
            <a:pPr marL="161925" marR="5080" indent="-149860">
              <a:lnSpc>
                <a:spcPct val="110000"/>
              </a:lnSpc>
              <a:spcBef>
                <a:spcPts val="100"/>
              </a:spcBef>
            </a:pPr>
            <a:r>
              <a:rPr sz="1100" b="1" spc="15" dirty="0">
                <a:solidFill>
                  <a:srgbClr val="00A650"/>
                </a:solidFill>
                <a:latin typeface="Segoe UI"/>
                <a:cs typeface="Segoe UI"/>
              </a:rPr>
              <a:t>Present value</a:t>
            </a:r>
            <a:r>
              <a:rPr sz="1100" b="1" spc="-40" dirty="0">
                <a:solidFill>
                  <a:srgbClr val="00A650"/>
                </a:solidFill>
                <a:latin typeface="Segoe UI"/>
                <a:cs typeface="Segoe UI"/>
              </a:rPr>
              <a:t> </a:t>
            </a:r>
            <a:r>
              <a:rPr sz="1100" b="1" spc="10" dirty="0">
                <a:solidFill>
                  <a:srgbClr val="00A650"/>
                </a:solidFill>
                <a:latin typeface="Segoe UI"/>
                <a:cs typeface="Segoe UI"/>
              </a:rPr>
              <a:t>of  Future</a:t>
            </a:r>
            <a:r>
              <a:rPr sz="1100" b="1" spc="30" dirty="0">
                <a:solidFill>
                  <a:srgbClr val="00A650"/>
                </a:solidFill>
                <a:latin typeface="Segoe UI"/>
                <a:cs typeface="Segoe UI"/>
              </a:rPr>
              <a:t> </a:t>
            </a:r>
            <a:r>
              <a:rPr sz="1100" b="1" spc="10" dirty="0">
                <a:solidFill>
                  <a:srgbClr val="00A650"/>
                </a:solidFill>
                <a:latin typeface="Segoe UI"/>
                <a:cs typeface="Segoe UI"/>
              </a:rPr>
              <a:t>Cash</a:t>
            </a:r>
            <a:endParaRPr sz="1100">
              <a:latin typeface="Segoe UI"/>
              <a:cs typeface="Segoe UI"/>
            </a:endParaRPr>
          </a:p>
        </p:txBody>
      </p:sp>
      <p:sp>
        <p:nvSpPr>
          <p:cNvPr id="48" name="object 48"/>
          <p:cNvSpPr txBox="1"/>
          <p:nvPr/>
        </p:nvSpPr>
        <p:spPr>
          <a:xfrm>
            <a:off x="4380991" y="3788155"/>
            <a:ext cx="411480" cy="193675"/>
          </a:xfrm>
          <a:prstGeom prst="rect">
            <a:avLst/>
          </a:prstGeom>
        </p:spPr>
        <p:txBody>
          <a:bodyPr vert="horz" wrap="square" lIns="0" tIns="13335" rIns="0" bIns="0" rtlCol="0">
            <a:spAutoFit/>
          </a:bodyPr>
          <a:lstStyle/>
          <a:p>
            <a:pPr marL="12700">
              <a:lnSpc>
                <a:spcPct val="100000"/>
              </a:lnSpc>
              <a:spcBef>
                <a:spcPts val="105"/>
              </a:spcBef>
            </a:pPr>
            <a:r>
              <a:rPr sz="1100" b="1" spc="25" dirty="0">
                <a:solidFill>
                  <a:srgbClr val="00A650"/>
                </a:solidFill>
                <a:latin typeface="Segoe UI"/>
                <a:cs typeface="Segoe UI"/>
              </a:rPr>
              <a:t>F</a:t>
            </a:r>
            <a:r>
              <a:rPr sz="1100" b="1" spc="20" dirty="0">
                <a:solidFill>
                  <a:srgbClr val="00A650"/>
                </a:solidFill>
                <a:latin typeface="Segoe UI"/>
                <a:cs typeface="Segoe UI"/>
              </a:rPr>
              <a:t>lo</a:t>
            </a:r>
            <a:r>
              <a:rPr sz="1100" b="1" spc="15" dirty="0">
                <a:solidFill>
                  <a:srgbClr val="00A650"/>
                </a:solidFill>
                <a:latin typeface="Segoe UI"/>
                <a:cs typeface="Segoe UI"/>
              </a:rPr>
              <a:t>ws</a:t>
            </a:r>
            <a:endParaRPr sz="1100">
              <a:latin typeface="Segoe UI"/>
              <a:cs typeface="Segoe UI"/>
            </a:endParaRPr>
          </a:p>
        </p:txBody>
      </p:sp>
      <p:sp>
        <p:nvSpPr>
          <p:cNvPr id="49" name="object 49"/>
          <p:cNvSpPr txBox="1"/>
          <p:nvPr/>
        </p:nvSpPr>
        <p:spPr>
          <a:xfrm>
            <a:off x="5380735" y="3400145"/>
            <a:ext cx="534035" cy="581660"/>
          </a:xfrm>
          <a:prstGeom prst="rect">
            <a:avLst/>
          </a:prstGeom>
        </p:spPr>
        <p:txBody>
          <a:bodyPr vert="horz" wrap="square" lIns="0" tIns="10795" rIns="0" bIns="0" rtlCol="0">
            <a:spAutoFit/>
          </a:bodyPr>
          <a:lstStyle/>
          <a:p>
            <a:pPr marL="12700" marR="5080" indent="3175" algn="ctr">
              <a:lnSpc>
                <a:spcPct val="110900"/>
              </a:lnSpc>
              <a:spcBef>
                <a:spcPts val="85"/>
              </a:spcBef>
            </a:pPr>
            <a:r>
              <a:rPr sz="1100" b="1" spc="20" dirty="0">
                <a:solidFill>
                  <a:srgbClr val="00A650"/>
                </a:solidFill>
                <a:latin typeface="Segoe UI"/>
                <a:cs typeface="Segoe UI"/>
              </a:rPr>
              <a:t>Net  </a:t>
            </a:r>
            <a:r>
              <a:rPr sz="1100" b="1" spc="15" dirty="0">
                <a:solidFill>
                  <a:srgbClr val="00A650"/>
                </a:solidFill>
                <a:latin typeface="Segoe UI"/>
                <a:cs typeface="Segoe UI"/>
              </a:rPr>
              <a:t>Pr</a:t>
            </a:r>
            <a:r>
              <a:rPr sz="1100" b="1" spc="25" dirty="0">
                <a:solidFill>
                  <a:srgbClr val="00A650"/>
                </a:solidFill>
                <a:latin typeface="Segoe UI"/>
                <a:cs typeface="Segoe UI"/>
              </a:rPr>
              <a:t>e</a:t>
            </a:r>
            <a:r>
              <a:rPr sz="1100" b="1" spc="15" dirty="0">
                <a:solidFill>
                  <a:srgbClr val="00A650"/>
                </a:solidFill>
                <a:latin typeface="Segoe UI"/>
                <a:cs typeface="Segoe UI"/>
              </a:rPr>
              <a:t>s</a:t>
            </a:r>
            <a:r>
              <a:rPr sz="1100" b="1" spc="10" dirty="0">
                <a:solidFill>
                  <a:srgbClr val="00A650"/>
                </a:solidFill>
                <a:latin typeface="Segoe UI"/>
                <a:cs typeface="Segoe UI"/>
              </a:rPr>
              <a:t>e</a:t>
            </a:r>
            <a:r>
              <a:rPr sz="1100" b="1" spc="15" dirty="0">
                <a:solidFill>
                  <a:srgbClr val="00A650"/>
                </a:solidFill>
                <a:latin typeface="Segoe UI"/>
                <a:cs typeface="Segoe UI"/>
              </a:rPr>
              <a:t>n</a:t>
            </a:r>
            <a:r>
              <a:rPr sz="1100" b="1" dirty="0">
                <a:solidFill>
                  <a:srgbClr val="00A650"/>
                </a:solidFill>
                <a:latin typeface="Segoe UI"/>
                <a:cs typeface="Segoe UI"/>
              </a:rPr>
              <a:t>t  </a:t>
            </a:r>
            <a:r>
              <a:rPr sz="1100" b="1" spc="10" dirty="0">
                <a:solidFill>
                  <a:srgbClr val="00A650"/>
                </a:solidFill>
                <a:latin typeface="Segoe UI"/>
                <a:cs typeface="Segoe UI"/>
              </a:rPr>
              <a:t>value</a:t>
            </a:r>
            <a:endParaRPr sz="1100">
              <a:latin typeface="Segoe UI"/>
              <a:cs typeface="Segoe UI"/>
            </a:endParaRPr>
          </a:p>
        </p:txBody>
      </p:sp>
      <p:sp>
        <p:nvSpPr>
          <p:cNvPr id="50" name="object 50"/>
          <p:cNvSpPr/>
          <p:nvPr/>
        </p:nvSpPr>
        <p:spPr>
          <a:xfrm>
            <a:off x="1307591" y="3400044"/>
            <a:ext cx="6350" cy="6350"/>
          </a:xfrm>
          <a:custGeom>
            <a:avLst/>
            <a:gdLst/>
            <a:ahLst/>
            <a:cxnLst/>
            <a:rect l="l" t="t" r="r" b="b"/>
            <a:pathLst>
              <a:path w="6350" h="6350">
                <a:moveTo>
                  <a:pt x="0" y="6096"/>
                </a:moveTo>
                <a:lnTo>
                  <a:pt x="6096" y="6096"/>
                </a:lnTo>
                <a:lnTo>
                  <a:pt x="6096" y="0"/>
                </a:lnTo>
                <a:lnTo>
                  <a:pt x="0" y="0"/>
                </a:lnTo>
                <a:lnTo>
                  <a:pt x="0" y="6096"/>
                </a:lnTo>
                <a:close/>
              </a:path>
            </a:pathLst>
          </a:custGeom>
          <a:solidFill>
            <a:srgbClr val="000000"/>
          </a:solidFill>
        </p:spPr>
        <p:txBody>
          <a:bodyPr wrap="square" lIns="0" tIns="0" rIns="0" bIns="0" rtlCol="0"/>
          <a:lstStyle/>
          <a:p>
            <a:endParaRPr/>
          </a:p>
        </p:txBody>
      </p:sp>
      <p:sp>
        <p:nvSpPr>
          <p:cNvPr id="51" name="object 51"/>
          <p:cNvSpPr/>
          <p:nvPr/>
        </p:nvSpPr>
        <p:spPr>
          <a:xfrm>
            <a:off x="1307591" y="3400044"/>
            <a:ext cx="6350" cy="6350"/>
          </a:xfrm>
          <a:custGeom>
            <a:avLst/>
            <a:gdLst/>
            <a:ahLst/>
            <a:cxnLst/>
            <a:rect l="l" t="t" r="r" b="b"/>
            <a:pathLst>
              <a:path w="6350" h="6350">
                <a:moveTo>
                  <a:pt x="0" y="6096"/>
                </a:moveTo>
                <a:lnTo>
                  <a:pt x="6096" y="6096"/>
                </a:lnTo>
                <a:lnTo>
                  <a:pt x="6096" y="0"/>
                </a:lnTo>
                <a:lnTo>
                  <a:pt x="0" y="0"/>
                </a:lnTo>
                <a:lnTo>
                  <a:pt x="0" y="6096"/>
                </a:lnTo>
                <a:close/>
              </a:path>
            </a:pathLst>
          </a:custGeom>
          <a:solidFill>
            <a:srgbClr val="000000"/>
          </a:solidFill>
        </p:spPr>
        <p:txBody>
          <a:bodyPr wrap="square" lIns="0" tIns="0" rIns="0" bIns="0" rtlCol="0"/>
          <a:lstStyle/>
          <a:p>
            <a:endParaRPr/>
          </a:p>
        </p:txBody>
      </p:sp>
      <p:sp>
        <p:nvSpPr>
          <p:cNvPr id="52" name="object 52"/>
          <p:cNvSpPr/>
          <p:nvPr/>
        </p:nvSpPr>
        <p:spPr>
          <a:xfrm>
            <a:off x="1313688" y="3403091"/>
            <a:ext cx="1655445" cy="0"/>
          </a:xfrm>
          <a:custGeom>
            <a:avLst/>
            <a:gdLst/>
            <a:ahLst/>
            <a:cxnLst/>
            <a:rect l="l" t="t" r="r" b="b"/>
            <a:pathLst>
              <a:path w="1655445">
                <a:moveTo>
                  <a:pt x="0" y="0"/>
                </a:moveTo>
                <a:lnTo>
                  <a:pt x="1655064" y="0"/>
                </a:lnTo>
              </a:path>
            </a:pathLst>
          </a:custGeom>
          <a:ln w="6096">
            <a:solidFill>
              <a:srgbClr val="000000"/>
            </a:solidFill>
          </a:ln>
        </p:spPr>
        <p:txBody>
          <a:bodyPr wrap="square" lIns="0" tIns="0" rIns="0" bIns="0" rtlCol="0"/>
          <a:lstStyle/>
          <a:p>
            <a:endParaRPr/>
          </a:p>
        </p:txBody>
      </p:sp>
      <p:sp>
        <p:nvSpPr>
          <p:cNvPr id="53" name="object 53"/>
          <p:cNvSpPr/>
          <p:nvPr/>
        </p:nvSpPr>
        <p:spPr>
          <a:xfrm>
            <a:off x="2968751" y="3400044"/>
            <a:ext cx="6350" cy="6350"/>
          </a:xfrm>
          <a:custGeom>
            <a:avLst/>
            <a:gdLst/>
            <a:ahLst/>
            <a:cxnLst/>
            <a:rect l="l" t="t" r="r" b="b"/>
            <a:pathLst>
              <a:path w="6350" h="6350">
                <a:moveTo>
                  <a:pt x="0" y="6096"/>
                </a:moveTo>
                <a:lnTo>
                  <a:pt x="6108" y="6096"/>
                </a:lnTo>
                <a:lnTo>
                  <a:pt x="6108" y="0"/>
                </a:lnTo>
                <a:lnTo>
                  <a:pt x="0" y="0"/>
                </a:lnTo>
                <a:lnTo>
                  <a:pt x="0" y="6096"/>
                </a:lnTo>
                <a:close/>
              </a:path>
            </a:pathLst>
          </a:custGeom>
          <a:solidFill>
            <a:srgbClr val="000000"/>
          </a:solidFill>
        </p:spPr>
        <p:txBody>
          <a:bodyPr wrap="square" lIns="0" tIns="0" rIns="0" bIns="0" rtlCol="0"/>
          <a:lstStyle/>
          <a:p>
            <a:endParaRPr/>
          </a:p>
        </p:txBody>
      </p:sp>
      <p:sp>
        <p:nvSpPr>
          <p:cNvPr id="54" name="object 54"/>
          <p:cNvSpPr/>
          <p:nvPr/>
        </p:nvSpPr>
        <p:spPr>
          <a:xfrm>
            <a:off x="2974848" y="3403091"/>
            <a:ext cx="978535" cy="0"/>
          </a:xfrm>
          <a:custGeom>
            <a:avLst/>
            <a:gdLst/>
            <a:ahLst/>
            <a:cxnLst/>
            <a:rect l="l" t="t" r="r" b="b"/>
            <a:pathLst>
              <a:path w="978535">
                <a:moveTo>
                  <a:pt x="0" y="0"/>
                </a:moveTo>
                <a:lnTo>
                  <a:pt x="978408" y="0"/>
                </a:lnTo>
              </a:path>
            </a:pathLst>
          </a:custGeom>
          <a:ln w="6096">
            <a:solidFill>
              <a:srgbClr val="000000"/>
            </a:solidFill>
          </a:ln>
        </p:spPr>
        <p:txBody>
          <a:bodyPr wrap="square" lIns="0" tIns="0" rIns="0" bIns="0" rtlCol="0"/>
          <a:lstStyle/>
          <a:p>
            <a:endParaRPr/>
          </a:p>
        </p:txBody>
      </p:sp>
      <p:sp>
        <p:nvSpPr>
          <p:cNvPr id="55" name="object 55"/>
          <p:cNvSpPr/>
          <p:nvPr/>
        </p:nvSpPr>
        <p:spPr>
          <a:xfrm>
            <a:off x="3953255" y="3400044"/>
            <a:ext cx="6350" cy="6350"/>
          </a:xfrm>
          <a:custGeom>
            <a:avLst/>
            <a:gdLst/>
            <a:ahLst/>
            <a:cxnLst/>
            <a:rect l="l" t="t" r="r" b="b"/>
            <a:pathLst>
              <a:path w="6350" h="6350">
                <a:moveTo>
                  <a:pt x="0" y="6096"/>
                </a:moveTo>
                <a:lnTo>
                  <a:pt x="6096" y="6096"/>
                </a:lnTo>
                <a:lnTo>
                  <a:pt x="6096" y="0"/>
                </a:lnTo>
                <a:lnTo>
                  <a:pt x="0" y="0"/>
                </a:lnTo>
                <a:lnTo>
                  <a:pt x="0" y="6096"/>
                </a:lnTo>
                <a:close/>
              </a:path>
            </a:pathLst>
          </a:custGeom>
          <a:solidFill>
            <a:srgbClr val="000000"/>
          </a:solidFill>
        </p:spPr>
        <p:txBody>
          <a:bodyPr wrap="square" lIns="0" tIns="0" rIns="0" bIns="0" rtlCol="0"/>
          <a:lstStyle/>
          <a:p>
            <a:endParaRPr/>
          </a:p>
        </p:txBody>
      </p:sp>
      <p:sp>
        <p:nvSpPr>
          <p:cNvPr id="56" name="object 56"/>
          <p:cNvSpPr/>
          <p:nvPr/>
        </p:nvSpPr>
        <p:spPr>
          <a:xfrm>
            <a:off x="3959352" y="3403091"/>
            <a:ext cx="1254760" cy="0"/>
          </a:xfrm>
          <a:custGeom>
            <a:avLst/>
            <a:gdLst/>
            <a:ahLst/>
            <a:cxnLst/>
            <a:rect l="l" t="t" r="r" b="b"/>
            <a:pathLst>
              <a:path w="1254760">
                <a:moveTo>
                  <a:pt x="0" y="0"/>
                </a:moveTo>
                <a:lnTo>
                  <a:pt x="1254252" y="0"/>
                </a:lnTo>
              </a:path>
            </a:pathLst>
          </a:custGeom>
          <a:ln w="6096">
            <a:solidFill>
              <a:srgbClr val="000000"/>
            </a:solidFill>
          </a:ln>
        </p:spPr>
        <p:txBody>
          <a:bodyPr wrap="square" lIns="0" tIns="0" rIns="0" bIns="0" rtlCol="0"/>
          <a:lstStyle/>
          <a:p>
            <a:endParaRPr/>
          </a:p>
        </p:txBody>
      </p:sp>
      <p:sp>
        <p:nvSpPr>
          <p:cNvPr id="57" name="object 57"/>
          <p:cNvSpPr/>
          <p:nvPr/>
        </p:nvSpPr>
        <p:spPr>
          <a:xfrm>
            <a:off x="5213603" y="3400044"/>
            <a:ext cx="6350" cy="6350"/>
          </a:xfrm>
          <a:custGeom>
            <a:avLst/>
            <a:gdLst/>
            <a:ahLst/>
            <a:cxnLst/>
            <a:rect l="l" t="t" r="r" b="b"/>
            <a:pathLst>
              <a:path w="6350" h="6350">
                <a:moveTo>
                  <a:pt x="0" y="6096"/>
                </a:moveTo>
                <a:lnTo>
                  <a:pt x="6108" y="6096"/>
                </a:lnTo>
                <a:lnTo>
                  <a:pt x="6108" y="0"/>
                </a:lnTo>
                <a:lnTo>
                  <a:pt x="0" y="0"/>
                </a:lnTo>
                <a:lnTo>
                  <a:pt x="0" y="6096"/>
                </a:lnTo>
                <a:close/>
              </a:path>
            </a:pathLst>
          </a:custGeom>
          <a:solidFill>
            <a:srgbClr val="000000"/>
          </a:solidFill>
        </p:spPr>
        <p:txBody>
          <a:bodyPr wrap="square" lIns="0" tIns="0" rIns="0" bIns="0" rtlCol="0"/>
          <a:lstStyle/>
          <a:p>
            <a:endParaRPr/>
          </a:p>
        </p:txBody>
      </p:sp>
      <p:sp>
        <p:nvSpPr>
          <p:cNvPr id="58" name="object 58"/>
          <p:cNvSpPr/>
          <p:nvPr/>
        </p:nvSpPr>
        <p:spPr>
          <a:xfrm>
            <a:off x="5219700" y="3403091"/>
            <a:ext cx="861060" cy="0"/>
          </a:xfrm>
          <a:custGeom>
            <a:avLst/>
            <a:gdLst/>
            <a:ahLst/>
            <a:cxnLst/>
            <a:rect l="l" t="t" r="r" b="b"/>
            <a:pathLst>
              <a:path w="861060">
                <a:moveTo>
                  <a:pt x="0" y="0"/>
                </a:moveTo>
                <a:lnTo>
                  <a:pt x="861060" y="0"/>
                </a:lnTo>
              </a:path>
            </a:pathLst>
          </a:custGeom>
          <a:ln w="6096">
            <a:solidFill>
              <a:srgbClr val="000000"/>
            </a:solidFill>
          </a:ln>
        </p:spPr>
        <p:txBody>
          <a:bodyPr wrap="square" lIns="0" tIns="0" rIns="0" bIns="0" rtlCol="0"/>
          <a:lstStyle/>
          <a:p>
            <a:endParaRPr/>
          </a:p>
        </p:txBody>
      </p:sp>
      <p:sp>
        <p:nvSpPr>
          <p:cNvPr id="59" name="object 59"/>
          <p:cNvSpPr/>
          <p:nvPr/>
        </p:nvSpPr>
        <p:spPr>
          <a:xfrm>
            <a:off x="6080759" y="3400044"/>
            <a:ext cx="6350" cy="6350"/>
          </a:xfrm>
          <a:custGeom>
            <a:avLst/>
            <a:gdLst/>
            <a:ahLst/>
            <a:cxnLst/>
            <a:rect l="l" t="t" r="r" b="b"/>
            <a:pathLst>
              <a:path w="6350" h="6350">
                <a:moveTo>
                  <a:pt x="0" y="6096"/>
                </a:moveTo>
                <a:lnTo>
                  <a:pt x="6096" y="6096"/>
                </a:lnTo>
                <a:lnTo>
                  <a:pt x="6096" y="0"/>
                </a:lnTo>
                <a:lnTo>
                  <a:pt x="0" y="0"/>
                </a:lnTo>
                <a:lnTo>
                  <a:pt x="0" y="6096"/>
                </a:lnTo>
                <a:close/>
              </a:path>
            </a:pathLst>
          </a:custGeom>
          <a:solidFill>
            <a:srgbClr val="000000"/>
          </a:solidFill>
        </p:spPr>
        <p:txBody>
          <a:bodyPr wrap="square" lIns="0" tIns="0" rIns="0" bIns="0" rtlCol="0"/>
          <a:lstStyle/>
          <a:p>
            <a:endParaRPr/>
          </a:p>
        </p:txBody>
      </p:sp>
      <p:sp>
        <p:nvSpPr>
          <p:cNvPr id="60" name="object 60"/>
          <p:cNvSpPr/>
          <p:nvPr/>
        </p:nvSpPr>
        <p:spPr>
          <a:xfrm>
            <a:off x="6080759" y="3400044"/>
            <a:ext cx="6350" cy="6350"/>
          </a:xfrm>
          <a:custGeom>
            <a:avLst/>
            <a:gdLst/>
            <a:ahLst/>
            <a:cxnLst/>
            <a:rect l="l" t="t" r="r" b="b"/>
            <a:pathLst>
              <a:path w="6350" h="6350">
                <a:moveTo>
                  <a:pt x="0" y="6096"/>
                </a:moveTo>
                <a:lnTo>
                  <a:pt x="6096" y="6096"/>
                </a:lnTo>
                <a:lnTo>
                  <a:pt x="6096" y="0"/>
                </a:lnTo>
                <a:lnTo>
                  <a:pt x="0" y="0"/>
                </a:lnTo>
                <a:lnTo>
                  <a:pt x="0" y="6096"/>
                </a:lnTo>
                <a:close/>
              </a:path>
            </a:pathLst>
          </a:custGeom>
          <a:solidFill>
            <a:srgbClr val="000000"/>
          </a:solidFill>
        </p:spPr>
        <p:txBody>
          <a:bodyPr wrap="square" lIns="0" tIns="0" rIns="0" bIns="0" rtlCol="0"/>
          <a:lstStyle/>
          <a:p>
            <a:endParaRPr/>
          </a:p>
        </p:txBody>
      </p:sp>
      <p:sp>
        <p:nvSpPr>
          <p:cNvPr id="61" name="object 61"/>
          <p:cNvSpPr txBox="1"/>
          <p:nvPr/>
        </p:nvSpPr>
        <p:spPr>
          <a:xfrm>
            <a:off x="3414776" y="3987800"/>
            <a:ext cx="95885" cy="193675"/>
          </a:xfrm>
          <a:prstGeom prst="rect">
            <a:avLst/>
          </a:prstGeom>
        </p:spPr>
        <p:txBody>
          <a:bodyPr vert="horz" wrap="square" lIns="0" tIns="13335" rIns="0" bIns="0" rtlCol="0">
            <a:spAutoFit/>
          </a:bodyPr>
          <a:lstStyle/>
          <a:p>
            <a:pPr marL="12700">
              <a:lnSpc>
                <a:spcPct val="100000"/>
              </a:lnSpc>
              <a:spcBef>
                <a:spcPts val="105"/>
              </a:spcBef>
            </a:pPr>
            <a:r>
              <a:rPr sz="1100" b="1" spc="-95" dirty="0">
                <a:solidFill>
                  <a:srgbClr val="00A650"/>
                </a:solidFill>
                <a:latin typeface="Trebuchet MS"/>
                <a:cs typeface="Trebuchet MS"/>
              </a:rPr>
              <a:t>`</a:t>
            </a:r>
            <a:endParaRPr sz="1100">
              <a:latin typeface="Trebuchet MS"/>
              <a:cs typeface="Trebuchet MS"/>
            </a:endParaRPr>
          </a:p>
        </p:txBody>
      </p:sp>
      <p:sp>
        <p:nvSpPr>
          <p:cNvPr id="62" name="object 62"/>
          <p:cNvSpPr txBox="1"/>
          <p:nvPr/>
        </p:nvSpPr>
        <p:spPr>
          <a:xfrm>
            <a:off x="4536440" y="3987800"/>
            <a:ext cx="95885" cy="193675"/>
          </a:xfrm>
          <a:prstGeom prst="rect">
            <a:avLst/>
          </a:prstGeom>
        </p:spPr>
        <p:txBody>
          <a:bodyPr vert="horz" wrap="square" lIns="0" tIns="13335" rIns="0" bIns="0" rtlCol="0">
            <a:spAutoFit/>
          </a:bodyPr>
          <a:lstStyle/>
          <a:p>
            <a:pPr marL="12700">
              <a:lnSpc>
                <a:spcPct val="100000"/>
              </a:lnSpc>
              <a:spcBef>
                <a:spcPts val="105"/>
              </a:spcBef>
            </a:pPr>
            <a:r>
              <a:rPr sz="1100" b="1" spc="-95" dirty="0">
                <a:solidFill>
                  <a:srgbClr val="00A650"/>
                </a:solidFill>
                <a:latin typeface="Trebuchet MS"/>
                <a:cs typeface="Trebuchet MS"/>
              </a:rPr>
              <a:t>`</a:t>
            </a:r>
            <a:endParaRPr sz="1100">
              <a:latin typeface="Trebuchet MS"/>
              <a:cs typeface="Trebuchet MS"/>
            </a:endParaRPr>
          </a:p>
        </p:txBody>
      </p:sp>
      <p:sp>
        <p:nvSpPr>
          <p:cNvPr id="63" name="object 63"/>
          <p:cNvSpPr txBox="1"/>
          <p:nvPr/>
        </p:nvSpPr>
        <p:spPr>
          <a:xfrm>
            <a:off x="5600191" y="3987800"/>
            <a:ext cx="95885" cy="193675"/>
          </a:xfrm>
          <a:prstGeom prst="rect">
            <a:avLst/>
          </a:prstGeom>
        </p:spPr>
        <p:txBody>
          <a:bodyPr vert="horz" wrap="square" lIns="0" tIns="13335" rIns="0" bIns="0" rtlCol="0">
            <a:spAutoFit/>
          </a:bodyPr>
          <a:lstStyle/>
          <a:p>
            <a:pPr marL="12700">
              <a:lnSpc>
                <a:spcPct val="100000"/>
              </a:lnSpc>
              <a:spcBef>
                <a:spcPts val="105"/>
              </a:spcBef>
            </a:pPr>
            <a:r>
              <a:rPr sz="1100" b="1" spc="-95" dirty="0">
                <a:solidFill>
                  <a:srgbClr val="00A650"/>
                </a:solidFill>
                <a:latin typeface="Trebuchet MS"/>
                <a:cs typeface="Trebuchet MS"/>
              </a:rPr>
              <a:t>`</a:t>
            </a:r>
            <a:endParaRPr sz="1100">
              <a:latin typeface="Trebuchet MS"/>
              <a:cs typeface="Trebuchet MS"/>
            </a:endParaRPr>
          </a:p>
        </p:txBody>
      </p:sp>
      <p:sp>
        <p:nvSpPr>
          <p:cNvPr id="64" name="object 64"/>
          <p:cNvSpPr/>
          <p:nvPr/>
        </p:nvSpPr>
        <p:spPr>
          <a:xfrm>
            <a:off x="1313688" y="3992879"/>
            <a:ext cx="1655445" cy="0"/>
          </a:xfrm>
          <a:custGeom>
            <a:avLst/>
            <a:gdLst/>
            <a:ahLst/>
            <a:cxnLst/>
            <a:rect l="l" t="t" r="r" b="b"/>
            <a:pathLst>
              <a:path w="1655445">
                <a:moveTo>
                  <a:pt x="0" y="0"/>
                </a:moveTo>
                <a:lnTo>
                  <a:pt x="1655064" y="0"/>
                </a:lnTo>
              </a:path>
            </a:pathLst>
          </a:custGeom>
          <a:ln w="6096">
            <a:solidFill>
              <a:srgbClr val="000000"/>
            </a:solidFill>
          </a:ln>
        </p:spPr>
        <p:txBody>
          <a:bodyPr wrap="square" lIns="0" tIns="0" rIns="0" bIns="0" rtlCol="0"/>
          <a:lstStyle/>
          <a:p>
            <a:endParaRPr/>
          </a:p>
        </p:txBody>
      </p:sp>
      <p:sp>
        <p:nvSpPr>
          <p:cNvPr id="65" name="object 65"/>
          <p:cNvSpPr/>
          <p:nvPr/>
        </p:nvSpPr>
        <p:spPr>
          <a:xfrm>
            <a:off x="2974848" y="3992879"/>
            <a:ext cx="978535" cy="0"/>
          </a:xfrm>
          <a:custGeom>
            <a:avLst/>
            <a:gdLst/>
            <a:ahLst/>
            <a:cxnLst/>
            <a:rect l="l" t="t" r="r" b="b"/>
            <a:pathLst>
              <a:path w="978535">
                <a:moveTo>
                  <a:pt x="0" y="0"/>
                </a:moveTo>
                <a:lnTo>
                  <a:pt x="978408" y="0"/>
                </a:lnTo>
              </a:path>
            </a:pathLst>
          </a:custGeom>
          <a:ln w="6096">
            <a:solidFill>
              <a:srgbClr val="000000"/>
            </a:solidFill>
          </a:ln>
        </p:spPr>
        <p:txBody>
          <a:bodyPr wrap="square" lIns="0" tIns="0" rIns="0" bIns="0" rtlCol="0"/>
          <a:lstStyle/>
          <a:p>
            <a:endParaRPr/>
          </a:p>
        </p:txBody>
      </p:sp>
      <p:sp>
        <p:nvSpPr>
          <p:cNvPr id="66" name="object 66"/>
          <p:cNvSpPr/>
          <p:nvPr/>
        </p:nvSpPr>
        <p:spPr>
          <a:xfrm>
            <a:off x="3959352" y="3992879"/>
            <a:ext cx="1254760" cy="0"/>
          </a:xfrm>
          <a:custGeom>
            <a:avLst/>
            <a:gdLst/>
            <a:ahLst/>
            <a:cxnLst/>
            <a:rect l="l" t="t" r="r" b="b"/>
            <a:pathLst>
              <a:path w="1254760">
                <a:moveTo>
                  <a:pt x="0" y="0"/>
                </a:moveTo>
                <a:lnTo>
                  <a:pt x="1254252" y="0"/>
                </a:lnTo>
              </a:path>
            </a:pathLst>
          </a:custGeom>
          <a:ln w="6096">
            <a:solidFill>
              <a:srgbClr val="000000"/>
            </a:solidFill>
          </a:ln>
        </p:spPr>
        <p:txBody>
          <a:bodyPr wrap="square" lIns="0" tIns="0" rIns="0" bIns="0" rtlCol="0"/>
          <a:lstStyle/>
          <a:p>
            <a:endParaRPr/>
          </a:p>
        </p:txBody>
      </p:sp>
      <p:sp>
        <p:nvSpPr>
          <p:cNvPr id="67" name="object 67"/>
          <p:cNvSpPr/>
          <p:nvPr/>
        </p:nvSpPr>
        <p:spPr>
          <a:xfrm>
            <a:off x="5219700" y="3992879"/>
            <a:ext cx="861060" cy="0"/>
          </a:xfrm>
          <a:custGeom>
            <a:avLst/>
            <a:gdLst/>
            <a:ahLst/>
            <a:cxnLst/>
            <a:rect l="l" t="t" r="r" b="b"/>
            <a:pathLst>
              <a:path w="861060">
                <a:moveTo>
                  <a:pt x="0" y="0"/>
                </a:moveTo>
                <a:lnTo>
                  <a:pt x="861060" y="0"/>
                </a:lnTo>
              </a:path>
            </a:pathLst>
          </a:custGeom>
          <a:ln w="6096">
            <a:solidFill>
              <a:srgbClr val="000000"/>
            </a:solidFill>
          </a:ln>
        </p:spPr>
        <p:txBody>
          <a:bodyPr wrap="square" lIns="0" tIns="0" rIns="0" bIns="0" rtlCol="0"/>
          <a:lstStyle/>
          <a:p>
            <a:endParaRPr/>
          </a:p>
        </p:txBody>
      </p:sp>
      <p:sp>
        <p:nvSpPr>
          <p:cNvPr id="68" name="object 68"/>
          <p:cNvSpPr txBox="1"/>
          <p:nvPr/>
        </p:nvSpPr>
        <p:spPr>
          <a:xfrm>
            <a:off x="2088895" y="4222495"/>
            <a:ext cx="101600" cy="193675"/>
          </a:xfrm>
          <a:prstGeom prst="rect">
            <a:avLst/>
          </a:prstGeom>
        </p:spPr>
        <p:txBody>
          <a:bodyPr vert="horz" wrap="square" lIns="0" tIns="13335" rIns="0" bIns="0" rtlCol="0">
            <a:spAutoFit/>
          </a:bodyPr>
          <a:lstStyle/>
          <a:p>
            <a:pPr marL="12700">
              <a:lnSpc>
                <a:spcPct val="100000"/>
              </a:lnSpc>
              <a:spcBef>
                <a:spcPts val="105"/>
              </a:spcBef>
            </a:pPr>
            <a:r>
              <a:rPr sz="1100" dirty="0">
                <a:latin typeface="Segoe UI"/>
                <a:cs typeface="Segoe UI"/>
              </a:rPr>
              <a:t>1</a:t>
            </a:r>
            <a:endParaRPr sz="1100">
              <a:latin typeface="Segoe UI"/>
              <a:cs typeface="Segoe UI"/>
            </a:endParaRPr>
          </a:p>
        </p:txBody>
      </p:sp>
      <p:sp>
        <p:nvSpPr>
          <p:cNvPr id="69" name="object 69"/>
          <p:cNvSpPr txBox="1"/>
          <p:nvPr/>
        </p:nvSpPr>
        <p:spPr>
          <a:xfrm>
            <a:off x="3184651" y="4222495"/>
            <a:ext cx="558800" cy="193675"/>
          </a:xfrm>
          <a:prstGeom prst="rect">
            <a:avLst/>
          </a:prstGeom>
        </p:spPr>
        <p:txBody>
          <a:bodyPr vert="horz" wrap="square" lIns="0" tIns="13335" rIns="0" bIns="0" rtlCol="0">
            <a:spAutoFit/>
          </a:bodyPr>
          <a:lstStyle/>
          <a:p>
            <a:pPr marL="12700">
              <a:lnSpc>
                <a:spcPct val="100000"/>
              </a:lnSpc>
              <a:spcBef>
                <a:spcPts val="105"/>
              </a:spcBef>
            </a:pPr>
            <a:r>
              <a:rPr sz="1100" spc="15" dirty="0">
                <a:latin typeface="Segoe UI"/>
                <a:cs typeface="Segoe UI"/>
              </a:rPr>
              <a:t>2,00,000</a:t>
            </a:r>
            <a:endParaRPr sz="1100">
              <a:latin typeface="Segoe UI"/>
              <a:cs typeface="Segoe UI"/>
            </a:endParaRPr>
          </a:p>
        </p:txBody>
      </p:sp>
      <p:sp>
        <p:nvSpPr>
          <p:cNvPr id="70" name="object 70"/>
          <p:cNvSpPr txBox="1"/>
          <p:nvPr/>
        </p:nvSpPr>
        <p:spPr>
          <a:xfrm>
            <a:off x="4306315" y="4222495"/>
            <a:ext cx="558800" cy="193675"/>
          </a:xfrm>
          <a:prstGeom prst="rect">
            <a:avLst/>
          </a:prstGeom>
        </p:spPr>
        <p:txBody>
          <a:bodyPr vert="horz" wrap="square" lIns="0" tIns="13335" rIns="0" bIns="0" rtlCol="0">
            <a:spAutoFit/>
          </a:bodyPr>
          <a:lstStyle/>
          <a:p>
            <a:pPr marL="12700">
              <a:lnSpc>
                <a:spcPct val="100000"/>
              </a:lnSpc>
              <a:spcBef>
                <a:spcPts val="105"/>
              </a:spcBef>
            </a:pPr>
            <a:r>
              <a:rPr sz="1100" spc="15" dirty="0">
                <a:latin typeface="Segoe UI"/>
                <a:cs typeface="Segoe UI"/>
              </a:rPr>
              <a:t>2,90,000</a:t>
            </a:r>
            <a:endParaRPr sz="1100">
              <a:latin typeface="Segoe UI"/>
              <a:cs typeface="Segoe UI"/>
            </a:endParaRPr>
          </a:p>
        </p:txBody>
      </p:sp>
      <p:sp>
        <p:nvSpPr>
          <p:cNvPr id="71" name="object 71"/>
          <p:cNvSpPr txBox="1"/>
          <p:nvPr/>
        </p:nvSpPr>
        <p:spPr>
          <a:xfrm>
            <a:off x="5426455" y="4222495"/>
            <a:ext cx="447675" cy="193675"/>
          </a:xfrm>
          <a:prstGeom prst="rect">
            <a:avLst/>
          </a:prstGeom>
        </p:spPr>
        <p:txBody>
          <a:bodyPr vert="horz" wrap="square" lIns="0" tIns="13335" rIns="0" bIns="0" rtlCol="0">
            <a:spAutoFit/>
          </a:bodyPr>
          <a:lstStyle/>
          <a:p>
            <a:pPr marL="12700">
              <a:lnSpc>
                <a:spcPct val="100000"/>
              </a:lnSpc>
              <a:spcBef>
                <a:spcPts val="105"/>
              </a:spcBef>
            </a:pPr>
            <a:r>
              <a:rPr sz="1100" spc="15" dirty="0">
                <a:latin typeface="Segoe UI"/>
                <a:cs typeface="Segoe UI"/>
              </a:rPr>
              <a:t>9</a:t>
            </a:r>
            <a:r>
              <a:rPr sz="1100" spc="25" dirty="0">
                <a:latin typeface="Segoe UI"/>
                <a:cs typeface="Segoe UI"/>
              </a:rPr>
              <a:t>0</a:t>
            </a:r>
            <a:r>
              <a:rPr sz="1100" spc="10" dirty="0">
                <a:latin typeface="Segoe UI"/>
                <a:cs typeface="Segoe UI"/>
              </a:rPr>
              <a:t>,</a:t>
            </a:r>
            <a:r>
              <a:rPr sz="1100" spc="15" dirty="0">
                <a:latin typeface="Segoe UI"/>
                <a:cs typeface="Segoe UI"/>
              </a:rPr>
              <a:t>000</a:t>
            </a:r>
            <a:endParaRPr sz="1100">
              <a:latin typeface="Segoe UI"/>
              <a:cs typeface="Segoe UI"/>
            </a:endParaRPr>
          </a:p>
        </p:txBody>
      </p:sp>
      <p:sp>
        <p:nvSpPr>
          <p:cNvPr id="72" name="object 72"/>
          <p:cNvSpPr/>
          <p:nvPr/>
        </p:nvSpPr>
        <p:spPr>
          <a:xfrm>
            <a:off x="1313688" y="4210805"/>
            <a:ext cx="1655445" cy="0"/>
          </a:xfrm>
          <a:custGeom>
            <a:avLst/>
            <a:gdLst/>
            <a:ahLst/>
            <a:cxnLst/>
            <a:rect l="l" t="t" r="r" b="b"/>
            <a:pathLst>
              <a:path w="1655445">
                <a:moveTo>
                  <a:pt x="0" y="0"/>
                </a:moveTo>
                <a:lnTo>
                  <a:pt x="1655064" y="0"/>
                </a:lnTo>
              </a:path>
            </a:pathLst>
          </a:custGeom>
          <a:ln w="6108">
            <a:solidFill>
              <a:srgbClr val="000000"/>
            </a:solidFill>
          </a:ln>
        </p:spPr>
        <p:txBody>
          <a:bodyPr wrap="square" lIns="0" tIns="0" rIns="0" bIns="0" rtlCol="0"/>
          <a:lstStyle/>
          <a:p>
            <a:endParaRPr/>
          </a:p>
        </p:txBody>
      </p:sp>
      <p:sp>
        <p:nvSpPr>
          <p:cNvPr id="73" name="object 73"/>
          <p:cNvSpPr/>
          <p:nvPr/>
        </p:nvSpPr>
        <p:spPr>
          <a:xfrm>
            <a:off x="2974848" y="4210805"/>
            <a:ext cx="978535" cy="0"/>
          </a:xfrm>
          <a:custGeom>
            <a:avLst/>
            <a:gdLst/>
            <a:ahLst/>
            <a:cxnLst/>
            <a:rect l="l" t="t" r="r" b="b"/>
            <a:pathLst>
              <a:path w="978535">
                <a:moveTo>
                  <a:pt x="0" y="0"/>
                </a:moveTo>
                <a:lnTo>
                  <a:pt x="978408" y="0"/>
                </a:lnTo>
              </a:path>
            </a:pathLst>
          </a:custGeom>
          <a:ln w="6108">
            <a:solidFill>
              <a:srgbClr val="000000"/>
            </a:solidFill>
          </a:ln>
        </p:spPr>
        <p:txBody>
          <a:bodyPr wrap="square" lIns="0" tIns="0" rIns="0" bIns="0" rtlCol="0"/>
          <a:lstStyle/>
          <a:p>
            <a:endParaRPr/>
          </a:p>
        </p:txBody>
      </p:sp>
      <p:sp>
        <p:nvSpPr>
          <p:cNvPr id="74" name="object 74"/>
          <p:cNvSpPr/>
          <p:nvPr/>
        </p:nvSpPr>
        <p:spPr>
          <a:xfrm>
            <a:off x="3959352" y="4210805"/>
            <a:ext cx="1254760" cy="0"/>
          </a:xfrm>
          <a:custGeom>
            <a:avLst/>
            <a:gdLst/>
            <a:ahLst/>
            <a:cxnLst/>
            <a:rect l="l" t="t" r="r" b="b"/>
            <a:pathLst>
              <a:path w="1254760">
                <a:moveTo>
                  <a:pt x="0" y="0"/>
                </a:moveTo>
                <a:lnTo>
                  <a:pt x="1254252" y="0"/>
                </a:lnTo>
              </a:path>
            </a:pathLst>
          </a:custGeom>
          <a:ln w="6108">
            <a:solidFill>
              <a:srgbClr val="000000"/>
            </a:solidFill>
          </a:ln>
        </p:spPr>
        <p:txBody>
          <a:bodyPr wrap="square" lIns="0" tIns="0" rIns="0" bIns="0" rtlCol="0"/>
          <a:lstStyle/>
          <a:p>
            <a:endParaRPr/>
          </a:p>
        </p:txBody>
      </p:sp>
      <p:sp>
        <p:nvSpPr>
          <p:cNvPr id="75" name="object 75"/>
          <p:cNvSpPr/>
          <p:nvPr/>
        </p:nvSpPr>
        <p:spPr>
          <a:xfrm>
            <a:off x="5219700" y="4210805"/>
            <a:ext cx="861060" cy="0"/>
          </a:xfrm>
          <a:custGeom>
            <a:avLst/>
            <a:gdLst/>
            <a:ahLst/>
            <a:cxnLst/>
            <a:rect l="l" t="t" r="r" b="b"/>
            <a:pathLst>
              <a:path w="861060">
                <a:moveTo>
                  <a:pt x="0" y="0"/>
                </a:moveTo>
                <a:lnTo>
                  <a:pt x="861060" y="0"/>
                </a:lnTo>
              </a:path>
            </a:pathLst>
          </a:custGeom>
          <a:ln w="6108">
            <a:solidFill>
              <a:srgbClr val="000000"/>
            </a:solidFill>
          </a:ln>
        </p:spPr>
        <p:txBody>
          <a:bodyPr wrap="square" lIns="0" tIns="0" rIns="0" bIns="0" rtlCol="0"/>
          <a:lstStyle/>
          <a:p>
            <a:endParaRPr/>
          </a:p>
        </p:txBody>
      </p:sp>
      <p:sp>
        <p:nvSpPr>
          <p:cNvPr id="76" name="object 76"/>
          <p:cNvSpPr txBox="1"/>
          <p:nvPr/>
        </p:nvSpPr>
        <p:spPr>
          <a:xfrm>
            <a:off x="2088895" y="4440427"/>
            <a:ext cx="101600" cy="193675"/>
          </a:xfrm>
          <a:prstGeom prst="rect">
            <a:avLst/>
          </a:prstGeom>
        </p:spPr>
        <p:txBody>
          <a:bodyPr vert="horz" wrap="square" lIns="0" tIns="13335" rIns="0" bIns="0" rtlCol="0">
            <a:spAutoFit/>
          </a:bodyPr>
          <a:lstStyle/>
          <a:p>
            <a:pPr marL="12700">
              <a:lnSpc>
                <a:spcPct val="100000"/>
              </a:lnSpc>
              <a:spcBef>
                <a:spcPts val="105"/>
              </a:spcBef>
            </a:pPr>
            <a:r>
              <a:rPr sz="1100" dirty="0">
                <a:latin typeface="Segoe UI"/>
                <a:cs typeface="Segoe UI"/>
              </a:rPr>
              <a:t>2</a:t>
            </a:r>
            <a:endParaRPr sz="1100">
              <a:latin typeface="Segoe UI"/>
              <a:cs typeface="Segoe UI"/>
            </a:endParaRPr>
          </a:p>
        </p:txBody>
      </p:sp>
      <p:sp>
        <p:nvSpPr>
          <p:cNvPr id="77" name="object 77"/>
          <p:cNvSpPr txBox="1"/>
          <p:nvPr/>
        </p:nvSpPr>
        <p:spPr>
          <a:xfrm>
            <a:off x="3184651" y="4440427"/>
            <a:ext cx="558800" cy="193675"/>
          </a:xfrm>
          <a:prstGeom prst="rect">
            <a:avLst/>
          </a:prstGeom>
        </p:spPr>
        <p:txBody>
          <a:bodyPr vert="horz" wrap="square" lIns="0" tIns="13335" rIns="0" bIns="0" rtlCol="0">
            <a:spAutoFit/>
          </a:bodyPr>
          <a:lstStyle/>
          <a:p>
            <a:pPr marL="12700">
              <a:lnSpc>
                <a:spcPct val="100000"/>
              </a:lnSpc>
              <a:spcBef>
                <a:spcPts val="105"/>
              </a:spcBef>
            </a:pPr>
            <a:r>
              <a:rPr sz="1100" spc="15" dirty="0">
                <a:latin typeface="Segoe UI"/>
                <a:cs typeface="Segoe UI"/>
              </a:rPr>
              <a:t>1,15,000</a:t>
            </a:r>
            <a:endParaRPr sz="1100">
              <a:latin typeface="Segoe UI"/>
              <a:cs typeface="Segoe UI"/>
            </a:endParaRPr>
          </a:p>
        </p:txBody>
      </p:sp>
      <p:sp>
        <p:nvSpPr>
          <p:cNvPr id="78" name="object 78"/>
          <p:cNvSpPr txBox="1"/>
          <p:nvPr/>
        </p:nvSpPr>
        <p:spPr>
          <a:xfrm>
            <a:off x="4306315" y="4440427"/>
            <a:ext cx="558800" cy="193675"/>
          </a:xfrm>
          <a:prstGeom prst="rect">
            <a:avLst/>
          </a:prstGeom>
        </p:spPr>
        <p:txBody>
          <a:bodyPr vert="horz" wrap="square" lIns="0" tIns="13335" rIns="0" bIns="0" rtlCol="0">
            <a:spAutoFit/>
          </a:bodyPr>
          <a:lstStyle/>
          <a:p>
            <a:pPr marL="12700">
              <a:lnSpc>
                <a:spcPct val="100000"/>
              </a:lnSpc>
              <a:spcBef>
                <a:spcPts val="105"/>
              </a:spcBef>
            </a:pPr>
            <a:r>
              <a:rPr sz="1100" spc="15" dirty="0">
                <a:latin typeface="Segoe UI"/>
                <a:cs typeface="Segoe UI"/>
              </a:rPr>
              <a:t>1,85,000</a:t>
            </a:r>
            <a:endParaRPr sz="1100">
              <a:latin typeface="Segoe UI"/>
              <a:cs typeface="Segoe UI"/>
            </a:endParaRPr>
          </a:p>
        </p:txBody>
      </p:sp>
      <p:sp>
        <p:nvSpPr>
          <p:cNvPr id="79" name="object 79"/>
          <p:cNvSpPr txBox="1"/>
          <p:nvPr/>
        </p:nvSpPr>
        <p:spPr>
          <a:xfrm>
            <a:off x="5426455" y="4440427"/>
            <a:ext cx="447675" cy="193675"/>
          </a:xfrm>
          <a:prstGeom prst="rect">
            <a:avLst/>
          </a:prstGeom>
        </p:spPr>
        <p:txBody>
          <a:bodyPr vert="horz" wrap="square" lIns="0" tIns="13335" rIns="0" bIns="0" rtlCol="0">
            <a:spAutoFit/>
          </a:bodyPr>
          <a:lstStyle/>
          <a:p>
            <a:pPr marL="12700">
              <a:lnSpc>
                <a:spcPct val="100000"/>
              </a:lnSpc>
              <a:spcBef>
                <a:spcPts val="105"/>
              </a:spcBef>
            </a:pPr>
            <a:r>
              <a:rPr sz="1100" spc="15" dirty="0">
                <a:latin typeface="Segoe UI"/>
                <a:cs typeface="Segoe UI"/>
              </a:rPr>
              <a:t>7</a:t>
            </a:r>
            <a:r>
              <a:rPr sz="1100" spc="25" dirty="0">
                <a:latin typeface="Segoe UI"/>
                <a:cs typeface="Segoe UI"/>
              </a:rPr>
              <a:t>0</a:t>
            </a:r>
            <a:r>
              <a:rPr sz="1100" spc="10" dirty="0">
                <a:latin typeface="Segoe UI"/>
                <a:cs typeface="Segoe UI"/>
              </a:rPr>
              <a:t>,</a:t>
            </a:r>
            <a:r>
              <a:rPr sz="1100" spc="15" dirty="0">
                <a:latin typeface="Segoe UI"/>
                <a:cs typeface="Segoe UI"/>
              </a:rPr>
              <a:t>000</a:t>
            </a:r>
            <a:endParaRPr sz="1100">
              <a:latin typeface="Segoe UI"/>
              <a:cs typeface="Segoe UI"/>
            </a:endParaRPr>
          </a:p>
        </p:txBody>
      </p:sp>
      <p:sp>
        <p:nvSpPr>
          <p:cNvPr id="80" name="object 80"/>
          <p:cNvSpPr/>
          <p:nvPr/>
        </p:nvSpPr>
        <p:spPr>
          <a:xfrm>
            <a:off x="1313688" y="4428744"/>
            <a:ext cx="1655445" cy="0"/>
          </a:xfrm>
          <a:custGeom>
            <a:avLst/>
            <a:gdLst/>
            <a:ahLst/>
            <a:cxnLst/>
            <a:rect l="l" t="t" r="r" b="b"/>
            <a:pathLst>
              <a:path w="1655445">
                <a:moveTo>
                  <a:pt x="0" y="0"/>
                </a:moveTo>
                <a:lnTo>
                  <a:pt x="1655064" y="0"/>
                </a:lnTo>
              </a:path>
            </a:pathLst>
          </a:custGeom>
          <a:ln w="6096">
            <a:solidFill>
              <a:srgbClr val="818181"/>
            </a:solidFill>
            <a:prstDash val="dot"/>
          </a:ln>
        </p:spPr>
        <p:txBody>
          <a:bodyPr wrap="square" lIns="0" tIns="0" rIns="0" bIns="0" rtlCol="0"/>
          <a:lstStyle/>
          <a:p>
            <a:endParaRPr/>
          </a:p>
        </p:txBody>
      </p:sp>
      <p:sp>
        <p:nvSpPr>
          <p:cNvPr id="81" name="object 81"/>
          <p:cNvSpPr/>
          <p:nvPr/>
        </p:nvSpPr>
        <p:spPr>
          <a:xfrm>
            <a:off x="2974848" y="4428744"/>
            <a:ext cx="978535" cy="0"/>
          </a:xfrm>
          <a:custGeom>
            <a:avLst/>
            <a:gdLst/>
            <a:ahLst/>
            <a:cxnLst/>
            <a:rect l="l" t="t" r="r" b="b"/>
            <a:pathLst>
              <a:path w="978535">
                <a:moveTo>
                  <a:pt x="0" y="0"/>
                </a:moveTo>
                <a:lnTo>
                  <a:pt x="978408" y="0"/>
                </a:lnTo>
              </a:path>
            </a:pathLst>
          </a:custGeom>
          <a:ln w="6096">
            <a:solidFill>
              <a:srgbClr val="818181"/>
            </a:solidFill>
            <a:prstDash val="dot"/>
          </a:ln>
        </p:spPr>
        <p:txBody>
          <a:bodyPr wrap="square" lIns="0" tIns="0" rIns="0" bIns="0" rtlCol="0"/>
          <a:lstStyle/>
          <a:p>
            <a:endParaRPr/>
          </a:p>
        </p:txBody>
      </p:sp>
      <p:sp>
        <p:nvSpPr>
          <p:cNvPr id="82" name="object 82"/>
          <p:cNvSpPr/>
          <p:nvPr/>
        </p:nvSpPr>
        <p:spPr>
          <a:xfrm>
            <a:off x="3959352" y="4428744"/>
            <a:ext cx="1254760" cy="0"/>
          </a:xfrm>
          <a:custGeom>
            <a:avLst/>
            <a:gdLst/>
            <a:ahLst/>
            <a:cxnLst/>
            <a:rect l="l" t="t" r="r" b="b"/>
            <a:pathLst>
              <a:path w="1254760">
                <a:moveTo>
                  <a:pt x="0" y="0"/>
                </a:moveTo>
                <a:lnTo>
                  <a:pt x="1254252" y="0"/>
                </a:lnTo>
              </a:path>
            </a:pathLst>
          </a:custGeom>
          <a:ln w="6096">
            <a:solidFill>
              <a:srgbClr val="818181"/>
            </a:solidFill>
            <a:prstDash val="dot"/>
          </a:ln>
        </p:spPr>
        <p:txBody>
          <a:bodyPr wrap="square" lIns="0" tIns="0" rIns="0" bIns="0" rtlCol="0"/>
          <a:lstStyle/>
          <a:p>
            <a:endParaRPr/>
          </a:p>
        </p:txBody>
      </p:sp>
      <p:sp>
        <p:nvSpPr>
          <p:cNvPr id="83" name="object 83"/>
          <p:cNvSpPr/>
          <p:nvPr/>
        </p:nvSpPr>
        <p:spPr>
          <a:xfrm>
            <a:off x="5219700" y="4428744"/>
            <a:ext cx="861060" cy="0"/>
          </a:xfrm>
          <a:custGeom>
            <a:avLst/>
            <a:gdLst/>
            <a:ahLst/>
            <a:cxnLst/>
            <a:rect l="l" t="t" r="r" b="b"/>
            <a:pathLst>
              <a:path w="861060">
                <a:moveTo>
                  <a:pt x="0" y="0"/>
                </a:moveTo>
                <a:lnTo>
                  <a:pt x="861060" y="0"/>
                </a:lnTo>
              </a:path>
            </a:pathLst>
          </a:custGeom>
          <a:ln w="6096">
            <a:solidFill>
              <a:srgbClr val="818181"/>
            </a:solidFill>
            <a:prstDash val="dot"/>
          </a:ln>
        </p:spPr>
        <p:txBody>
          <a:bodyPr wrap="square" lIns="0" tIns="0" rIns="0" bIns="0" rtlCol="0"/>
          <a:lstStyle/>
          <a:p>
            <a:endParaRPr/>
          </a:p>
        </p:txBody>
      </p:sp>
      <p:sp>
        <p:nvSpPr>
          <p:cNvPr id="84" name="object 84"/>
          <p:cNvSpPr txBox="1"/>
          <p:nvPr/>
        </p:nvSpPr>
        <p:spPr>
          <a:xfrm>
            <a:off x="2088895" y="4656835"/>
            <a:ext cx="101600" cy="193675"/>
          </a:xfrm>
          <a:prstGeom prst="rect">
            <a:avLst/>
          </a:prstGeom>
        </p:spPr>
        <p:txBody>
          <a:bodyPr vert="horz" wrap="square" lIns="0" tIns="13335" rIns="0" bIns="0" rtlCol="0">
            <a:spAutoFit/>
          </a:bodyPr>
          <a:lstStyle/>
          <a:p>
            <a:pPr marL="12700">
              <a:lnSpc>
                <a:spcPct val="100000"/>
              </a:lnSpc>
              <a:spcBef>
                <a:spcPts val="105"/>
              </a:spcBef>
            </a:pPr>
            <a:r>
              <a:rPr sz="1100" dirty="0">
                <a:latin typeface="Segoe UI"/>
                <a:cs typeface="Segoe UI"/>
              </a:rPr>
              <a:t>3</a:t>
            </a:r>
            <a:endParaRPr sz="1100">
              <a:latin typeface="Segoe UI"/>
              <a:cs typeface="Segoe UI"/>
            </a:endParaRPr>
          </a:p>
        </p:txBody>
      </p:sp>
      <p:sp>
        <p:nvSpPr>
          <p:cNvPr id="85" name="object 85"/>
          <p:cNvSpPr txBox="1"/>
          <p:nvPr/>
        </p:nvSpPr>
        <p:spPr>
          <a:xfrm>
            <a:off x="3184651" y="4656835"/>
            <a:ext cx="558800" cy="193675"/>
          </a:xfrm>
          <a:prstGeom prst="rect">
            <a:avLst/>
          </a:prstGeom>
        </p:spPr>
        <p:txBody>
          <a:bodyPr vert="horz" wrap="square" lIns="0" tIns="13335" rIns="0" bIns="0" rtlCol="0">
            <a:spAutoFit/>
          </a:bodyPr>
          <a:lstStyle/>
          <a:p>
            <a:pPr marL="12700">
              <a:lnSpc>
                <a:spcPct val="100000"/>
              </a:lnSpc>
              <a:spcBef>
                <a:spcPts val="105"/>
              </a:spcBef>
            </a:pPr>
            <a:r>
              <a:rPr sz="1100" spc="15" dirty="0">
                <a:latin typeface="Segoe UI"/>
                <a:cs typeface="Segoe UI"/>
              </a:rPr>
              <a:t>2,70,000</a:t>
            </a:r>
            <a:endParaRPr sz="1100">
              <a:latin typeface="Segoe UI"/>
              <a:cs typeface="Segoe UI"/>
            </a:endParaRPr>
          </a:p>
        </p:txBody>
      </p:sp>
      <p:sp>
        <p:nvSpPr>
          <p:cNvPr id="86" name="object 86"/>
          <p:cNvSpPr txBox="1"/>
          <p:nvPr/>
        </p:nvSpPr>
        <p:spPr>
          <a:xfrm>
            <a:off x="4306315" y="4656835"/>
            <a:ext cx="558800" cy="193675"/>
          </a:xfrm>
          <a:prstGeom prst="rect">
            <a:avLst/>
          </a:prstGeom>
        </p:spPr>
        <p:txBody>
          <a:bodyPr vert="horz" wrap="square" lIns="0" tIns="13335" rIns="0" bIns="0" rtlCol="0">
            <a:spAutoFit/>
          </a:bodyPr>
          <a:lstStyle/>
          <a:p>
            <a:pPr marL="12700">
              <a:lnSpc>
                <a:spcPct val="100000"/>
              </a:lnSpc>
              <a:spcBef>
                <a:spcPts val="105"/>
              </a:spcBef>
            </a:pPr>
            <a:r>
              <a:rPr sz="1100" spc="15" dirty="0">
                <a:latin typeface="Segoe UI"/>
                <a:cs typeface="Segoe UI"/>
              </a:rPr>
              <a:t>4,00,000</a:t>
            </a:r>
            <a:endParaRPr sz="1100">
              <a:latin typeface="Segoe UI"/>
              <a:cs typeface="Segoe UI"/>
            </a:endParaRPr>
          </a:p>
        </p:txBody>
      </p:sp>
      <p:sp>
        <p:nvSpPr>
          <p:cNvPr id="87" name="object 87"/>
          <p:cNvSpPr txBox="1"/>
          <p:nvPr/>
        </p:nvSpPr>
        <p:spPr>
          <a:xfrm>
            <a:off x="5370067" y="4656835"/>
            <a:ext cx="558800" cy="193675"/>
          </a:xfrm>
          <a:prstGeom prst="rect">
            <a:avLst/>
          </a:prstGeom>
        </p:spPr>
        <p:txBody>
          <a:bodyPr vert="horz" wrap="square" lIns="0" tIns="13335" rIns="0" bIns="0" rtlCol="0">
            <a:spAutoFit/>
          </a:bodyPr>
          <a:lstStyle/>
          <a:p>
            <a:pPr marL="12700">
              <a:lnSpc>
                <a:spcPct val="100000"/>
              </a:lnSpc>
              <a:spcBef>
                <a:spcPts val="105"/>
              </a:spcBef>
            </a:pPr>
            <a:r>
              <a:rPr sz="1100" spc="15" dirty="0">
                <a:latin typeface="Segoe UI"/>
                <a:cs typeface="Segoe UI"/>
              </a:rPr>
              <a:t>1,30,000</a:t>
            </a:r>
            <a:endParaRPr sz="1100">
              <a:latin typeface="Segoe UI"/>
              <a:cs typeface="Segoe UI"/>
            </a:endParaRPr>
          </a:p>
        </p:txBody>
      </p:sp>
      <p:sp>
        <p:nvSpPr>
          <p:cNvPr id="88" name="object 88"/>
          <p:cNvSpPr/>
          <p:nvPr/>
        </p:nvSpPr>
        <p:spPr>
          <a:xfrm>
            <a:off x="1313688" y="4645152"/>
            <a:ext cx="1655445" cy="0"/>
          </a:xfrm>
          <a:custGeom>
            <a:avLst/>
            <a:gdLst/>
            <a:ahLst/>
            <a:cxnLst/>
            <a:rect l="l" t="t" r="r" b="b"/>
            <a:pathLst>
              <a:path w="1655445">
                <a:moveTo>
                  <a:pt x="0" y="0"/>
                </a:moveTo>
                <a:lnTo>
                  <a:pt x="1655064" y="0"/>
                </a:lnTo>
              </a:path>
            </a:pathLst>
          </a:custGeom>
          <a:ln w="6096">
            <a:solidFill>
              <a:srgbClr val="818181"/>
            </a:solidFill>
            <a:prstDash val="dot"/>
          </a:ln>
        </p:spPr>
        <p:txBody>
          <a:bodyPr wrap="square" lIns="0" tIns="0" rIns="0" bIns="0" rtlCol="0"/>
          <a:lstStyle/>
          <a:p>
            <a:endParaRPr/>
          </a:p>
        </p:txBody>
      </p:sp>
      <p:sp>
        <p:nvSpPr>
          <p:cNvPr id="89" name="object 89"/>
          <p:cNvSpPr/>
          <p:nvPr/>
        </p:nvSpPr>
        <p:spPr>
          <a:xfrm>
            <a:off x="2974848" y="4645152"/>
            <a:ext cx="978535" cy="0"/>
          </a:xfrm>
          <a:custGeom>
            <a:avLst/>
            <a:gdLst/>
            <a:ahLst/>
            <a:cxnLst/>
            <a:rect l="l" t="t" r="r" b="b"/>
            <a:pathLst>
              <a:path w="978535">
                <a:moveTo>
                  <a:pt x="0" y="0"/>
                </a:moveTo>
                <a:lnTo>
                  <a:pt x="978408" y="0"/>
                </a:lnTo>
              </a:path>
            </a:pathLst>
          </a:custGeom>
          <a:ln w="6096">
            <a:solidFill>
              <a:srgbClr val="818181"/>
            </a:solidFill>
            <a:prstDash val="dot"/>
          </a:ln>
        </p:spPr>
        <p:txBody>
          <a:bodyPr wrap="square" lIns="0" tIns="0" rIns="0" bIns="0" rtlCol="0"/>
          <a:lstStyle/>
          <a:p>
            <a:endParaRPr/>
          </a:p>
        </p:txBody>
      </p:sp>
      <p:sp>
        <p:nvSpPr>
          <p:cNvPr id="90" name="object 90"/>
          <p:cNvSpPr/>
          <p:nvPr/>
        </p:nvSpPr>
        <p:spPr>
          <a:xfrm>
            <a:off x="3959352" y="4645152"/>
            <a:ext cx="1254760" cy="0"/>
          </a:xfrm>
          <a:custGeom>
            <a:avLst/>
            <a:gdLst/>
            <a:ahLst/>
            <a:cxnLst/>
            <a:rect l="l" t="t" r="r" b="b"/>
            <a:pathLst>
              <a:path w="1254760">
                <a:moveTo>
                  <a:pt x="0" y="0"/>
                </a:moveTo>
                <a:lnTo>
                  <a:pt x="1254252" y="0"/>
                </a:lnTo>
              </a:path>
            </a:pathLst>
          </a:custGeom>
          <a:ln w="6096">
            <a:solidFill>
              <a:srgbClr val="818181"/>
            </a:solidFill>
            <a:prstDash val="dot"/>
          </a:ln>
        </p:spPr>
        <p:txBody>
          <a:bodyPr wrap="square" lIns="0" tIns="0" rIns="0" bIns="0" rtlCol="0"/>
          <a:lstStyle/>
          <a:p>
            <a:endParaRPr/>
          </a:p>
        </p:txBody>
      </p:sp>
      <p:sp>
        <p:nvSpPr>
          <p:cNvPr id="91" name="object 91"/>
          <p:cNvSpPr/>
          <p:nvPr/>
        </p:nvSpPr>
        <p:spPr>
          <a:xfrm>
            <a:off x="5219700" y="4645152"/>
            <a:ext cx="861060" cy="0"/>
          </a:xfrm>
          <a:custGeom>
            <a:avLst/>
            <a:gdLst/>
            <a:ahLst/>
            <a:cxnLst/>
            <a:rect l="l" t="t" r="r" b="b"/>
            <a:pathLst>
              <a:path w="861060">
                <a:moveTo>
                  <a:pt x="0" y="0"/>
                </a:moveTo>
                <a:lnTo>
                  <a:pt x="861060" y="0"/>
                </a:lnTo>
              </a:path>
            </a:pathLst>
          </a:custGeom>
          <a:ln w="6096">
            <a:solidFill>
              <a:srgbClr val="818181"/>
            </a:solidFill>
            <a:prstDash val="dot"/>
          </a:ln>
        </p:spPr>
        <p:txBody>
          <a:bodyPr wrap="square" lIns="0" tIns="0" rIns="0" bIns="0" rtlCol="0"/>
          <a:lstStyle/>
          <a:p>
            <a:endParaRPr/>
          </a:p>
        </p:txBody>
      </p:sp>
      <p:sp>
        <p:nvSpPr>
          <p:cNvPr id="92" name="object 92"/>
          <p:cNvSpPr txBox="1"/>
          <p:nvPr/>
        </p:nvSpPr>
        <p:spPr>
          <a:xfrm>
            <a:off x="1889251" y="4874767"/>
            <a:ext cx="501015" cy="193675"/>
          </a:xfrm>
          <a:prstGeom prst="rect">
            <a:avLst/>
          </a:prstGeom>
        </p:spPr>
        <p:txBody>
          <a:bodyPr vert="horz" wrap="square" lIns="0" tIns="13335" rIns="0" bIns="0" rtlCol="0">
            <a:spAutoFit/>
          </a:bodyPr>
          <a:lstStyle/>
          <a:p>
            <a:pPr marL="12700">
              <a:lnSpc>
                <a:spcPct val="100000"/>
              </a:lnSpc>
              <a:spcBef>
                <a:spcPts val="105"/>
              </a:spcBef>
            </a:pPr>
            <a:r>
              <a:rPr sz="1100" dirty="0">
                <a:latin typeface="Segoe UI"/>
                <a:cs typeface="Segoe UI"/>
              </a:rPr>
              <a:t>1 </a:t>
            </a:r>
            <a:r>
              <a:rPr sz="1100" spc="10" dirty="0">
                <a:latin typeface="Segoe UI"/>
                <a:cs typeface="Segoe UI"/>
              </a:rPr>
              <a:t>and</a:t>
            </a:r>
            <a:r>
              <a:rPr sz="1100" spc="-10" dirty="0">
                <a:latin typeface="Segoe UI"/>
                <a:cs typeface="Segoe UI"/>
              </a:rPr>
              <a:t> </a:t>
            </a:r>
            <a:r>
              <a:rPr sz="1100" dirty="0">
                <a:latin typeface="Segoe UI"/>
                <a:cs typeface="Segoe UI"/>
              </a:rPr>
              <a:t>2</a:t>
            </a:r>
            <a:endParaRPr sz="1100">
              <a:latin typeface="Segoe UI"/>
              <a:cs typeface="Segoe UI"/>
            </a:endParaRPr>
          </a:p>
        </p:txBody>
      </p:sp>
      <p:sp>
        <p:nvSpPr>
          <p:cNvPr id="93" name="object 93"/>
          <p:cNvSpPr txBox="1"/>
          <p:nvPr/>
        </p:nvSpPr>
        <p:spPr>
          <a:xfrm>
            <a:off x="3184651" y="4874767"/>
            <a:ext cx="558800" cy="193675"/>
          </a:xfrm>
          <a:prstGeom prst="rect">
            <a:avLst/>
          </a:prstGeom>
        </p:spPr>
        <p:txBody>
          <a:bodyPr vert="horz" wrap="square" lIns="0" tIns="13335" rIns="0" bIns="0" rtlCol="0">
            <a:spAutoFit/>
          </a:bodyPr>
          <a:lstStyle/>
          <a:p>
            <a:pPr marL="12700">
              <a:lnSpc>
                <a:spcPct val="100000"/>
              </a:lnSpc>
              <a:spcBef>
                <a:spcPts val="105"/>
              </a:spcBef>
            </a:pPr>
            <a:r>
              <a:rPr sz="1100" spc="15" dirty="0">
                <a:latin typeface="Segoe UI"/>
                <a:cs typeface="Segoe UI"/>
              </a:rPr>
              <a:t>3,15,000</a:t>
            </a:r>
            <a:endParaRPr sz="1100">
              <a:latin typeface="Segoe UI"/>
              <a:cs typeface="Segoe UI"/>
            </a:endParaRPr>
          </a:p>
        </p:txBody>
      </p:sp>
      <p:sp>
        <p:nvSpPr>
          <p:cNvPr id="94" name="object 94"/>
          <p:cNvSpPr txBox="1"/>
          <p:nvPr/>
        </p:nvSpPr>
        <p:spPr>
          <a:xfrm>
            <a:off x="4306315" y="4874767"/>
            <a:ext cx="558800" cy="193675"/>
          </a:xfrm>
          <a:prstGeom prst="rect">
            <a:avLst/>
          </a:prstGeom>
        </p:spPr>
        <p:txBody>
          <a:bodyPr vert="horz" wrap="square" lIns="0" tIns="13335" rIns="0" bIns="0" rtlCol="0">
            <a:spAutoFit/>
          </a:bodyPr>
          <a:lstStyle/>
          <a:p>
            <a:pPr marL="12700">
              <a:lnSpc>
                <a:spcPct val="100000"/>
              </a:lnSpc>
              <a:spcBef>
                <a:spcPts val="105"/>
              </a:spcBef>
            </a:pPr>
            <a:r>
              <a:rPr sz="1100" spc="15" dirty="0">
                <a:latin typeface="Segoe UI"/>
                <a:cs typeface="Segoe UI"/>
              </a:rPr>
              <a:t>4,75,000</a:t>
            </a:r>
            <a:endParaRPr sz="1100">
              <a:latin typeface="Segoe UI"/>
              <a:cs typeface="Segoe UI"/>
            </a:endParaRPr>
          </a:p>
        </p:txBody>
      </p:sp>
      <p:sp>
        <p:nvSpPr>
          <p:cNvPr id="95" name="object 95"/>
          <p:cNvSpPr txBox="1"/>
          <p:nvPr/>
        </p:nvSpPr>
        <p:spPr>
          <a:xfrm>
            <a:off x="5370067" y="4874767"/>
            <a:ext cx="558800" cy="193675"/>
          </a:xfrm>
          <a:prstGeom prst="rect">
            <a:avLst/>
          </a:prstGeom>
        </p:spPr>
        <p:txBody>
          <a:bodyPr vert="horz" wrap="square" lIns="0" tIns="13335" rIns="0" bIns="0" rtlCol="0">
            <a:spAutoFit/>
          </a:bodyPr>
          <a:lstStyle/>
          <a:p>
            <a:pPr marL="12700">
              <a:lnSpc>
                <a:spcPct val="100000"/>
              </a:lnSpc>
              <a:spcBef>
                <a:spcPts val="105"/>
              </a:spcBef>
            </a:pPr>
            <a:r>
              <a:rPr sz="1100" spc="15" dirty="0">
                <a:latin typeface="Segoe UI"/>
                <a:cs typeface="Segoe UI"/>
              </a:rPr>
              <a:t>1,60,000</a:t>
            </a:r>
            <a:endParaRPr sz="1100">
              <a:latin typeface="Segoe UI"/>
              <a:cs typeface="Segoe UI"/>
            </a:endParaRPr>
          </a:p>
        </p:txBody>
      </p:sp>
      <p:sp>
        <p:nvSpPr>
          <p:cNvPr id="96" name="object 96"/>
          <p:cNvSpPr/>
          <p:nvPr/>
        </p:nvSpPr>
        <p:spPr>
          <a:xfrm>
            <a:off x="1313688" y="4863084"/>
            <a:ext cx="1655445" cy="0"/>
          </a:xfrm>
          <a:custGeom>
            <a:avLst/>
            <a:gdLst/>
            <a:ahLst/>
            <a:cxnLst/>
            <a:rect l="l" t="t" r="r" b="b"/>
            <a:pathLst>
              <a:path w="1655445">
                <a:moveTo>
                  <a:pt x="0" y="0"/>
                </a:moveTo>
                <a:lnTo>
                  <a:pt x="1655064" y="0"/>
                </a:lnTo>
              </a:path>
            </a:pathLst>
          </a:custGeom>
          <a:ln w="6096">
            <a:solidFill>
              <a:srgbClr val="818181"/>
            </a:solidFill>
            <a:prstDash val="dot"/>
          </a:ln>
        </p:spPr>
        <p:txBody>
          <a:bodyPr wrap="square" lIns="0" tIns="0" rIns="0" bIns="0" rtlCol="0"/>
          <a:lstStyle/>
          <a:p>
            <a:endParaRPr/>
          </a:p>
        </p:txBody>
      </p:sp>
      <p:sp>
        <p:nvSpPr>
          <p:cNvPr id="97" name="object 97"/>
          <p:cNvSpPr/>
          <p:nvPr/>
        </p:nvSpPr>
        <p:spPr>
          <a:xfrm>
            <a:off x="2974848" y="4863084"/>
            <a:ext cx="978535" cy="0"/>
          </a:xfrm>
          <a:custGeom>
            <a:avLst/>
            <a:gdLst/>
            <a:ahLst/>
            <a:cxnLst/>
            <a:rect l="l" t="t" r="r" b="b"/>
            <a:pathLst>
              <a:path w="978535">
                <a:moveTo>
                  <a:pt x="0" y="0"/>
                </a:moveTo>
                <a:lnTo>
                  <a:pt x="978408" y="0"/>
                </a:lnTo>
              </a:path>
            </a:pathLst>
          </a:custGeom>
          <a:ln w="6096">
            <a:solidFill>
              <a:srgbClr val="818181"/>
            </a:solidFill>
            <a:prstDash val="dot"/>
          </a:ln>
        </p:spPr>
        <p:txBody>
          <a:bodyPr wrap="square" lIns="0" tIns="0" rIns="0" bIns="0" rtlCol="0"/>
          <a:lstStyle/>
          <a:p>
            <a:endParaRPr/>
          </a:p>
        </p:txBody>
      </p:sp>
      <p:sp>
        <p:nvSpPr>
          <p:cNvPr id="98" name="object 98"/>
          <p:cNvSpPr/>
          <p:nvPr/>
        </p:nvSpPr>
        <p:spPr>
          <a:xfrm>
            <a:off x="3959352" y="4863084"/>
            <a:ext cx="1254760" cy="0"/>
          </a:xfrm>
          <a:custGeom>
            <a:avLst/>
            <a:gdLst/>
            <a:ahLst/>
            <a:cxnLst/>
            <a:rect l="l" t="t" r="r" b="b"/>
            <a:pathLst>
              <a:path w="1254760">
                <a:moveTo>
                  <a:pt x="0" y="0"/>
                </a:moveTo>
                <a:lnTo>
                  <a:pt x="1254252" y="0"/>
                </a:lnTo>
              </a:path>
            </a:pathLst>
          </a:custGeom>
          <a:ln w="6096">
            <a:solidFill>
              <a:srgbClr val="818181"/>
            </a:solidFill>
            <a:prstDash val="dot"/>
          </a:ln>
        </p:spPr>
        <p:txBody>
          <a:bodyPr wrap="square" lIns="0" tIns="0" rIns="0" bIns="0" rtlCol="0"/>
          <a:lstStyle/>
          <a:p>
            <a:endParaRPr/>
          </a:p>
        </p:txBody>
      </p:sp>
      <p:sp>
        <p:nvSpPr>
          <p:cNvPr id="99" name="object 99"/>
          <p:cNvSpPr/>
          <p:nvPr/>
        </p:nvSpPr>
        <p:spPr>
          <a:xfrm>
            <a:off x="5219700" y="4863084"/>
            <a:ext cx="861060" cy="0"/>
          </a:xfrm>
          <a:custGeom>
            <a:avLst/>
            <a:gdLst/>
            <a:ahLst/>
            <a:cxnLst/>
            <a:rect l="l" t="t" r="r" b="b"/>
            <a:pathLst>
              <a:path w="861060">
                <a:moveTo>
                  <a:pt x="0" y="0"/>
                </a:moveTo>
                <a:lnTo>
                  <a:pt x="861060" y="0"/>
                </a:lnTo>
              </a:path>
            </a:pathLst>
          </a:custGeom>
          <a:ln w="6096">
            <a:solidFill>
              <a:srgbClr val="818181"/>
            </a:solidFill>
            <a:prstDash val="dot"/>
          </a:ln>
        </p:spPr>
        <p:txBody>
          <a:bodyPr wrap="square" lIns="0" tIns="0" rIns="0" bIns="0" rtlCol="0"/>
          <a:lstStyle/>
          <a:p>
            <a:endParaRPr/>
          </a:p>
        </p:txBody>
      </p:sp>
      <p:sp>
        <p:nvSpPr>
          <p:cNvPr id="100" name="object 100"/>
          <p:cNvSpPr txBox="1"/>
          <p:nvPr/>
        </p:nvSpPr>
        <p:spPr>
          <a:xfrm>
            <a:off x="1889251" y="5092700"/>
            <a:ext cx="501015" cy="193675"/>
          </a:xfrm>
          <a:prstGeom prst="rect">
            <a:avLst/>
          </a:prstGeom>
        </p:spPr>
        <p:txBody>
          <a:bodyPr vert="horz" wrap="square" lIns="0" tIns="13335" rIns="0" bIns="0" rtlCol="0">
            <a:spAutoFit/>
          </a:bodyPr>
          <a:lstStyle/>
          <a:p>
            <a:pPr marL="12700">
              <a:lnSpc>
                <a:spcPct val="100000"/>
              </a:lnSpc>
              <a:spcBef>
                <a:spcPts val="105"/>
              </a:spcBef>
            </a:pPr>
            <a:r>
              <a:rPr sz="1100" dirty="0">
                <a:latin typeface="Segoe UI"/>
                <a:cs typeface="Segoe UI"/>
              </a:rPr>
              <a:t>1 </a:t>
            </a:r>
            <a:r>
              <a:rPr sz="1100" spc="10" dirty="0">
                <a:latin typeface="Segoe UI"/>
                <a:cs typeface="Segoe UI"/>
              </a:rPr>
              <a:t>and</a:t>
            </a:r>
            <a:r>
              <a:rPr sz="1100" spc="-10" dirty="0">
                <a:latin typeface="Segoe UI"/>
                <a:cs typeface="Segoe UI"/>
              </a:rPr>
              <a:t> </a:t>
            </a:r>
            <a:r>
              <a:rPr sz="1100" dirty="0">
                <a:latin typeface="Segoe UI"/>
                <a:cs typeface="Segoe UI"/>
              </a:rPr>
              <a:t>3</a:t>
            </a:r>
            <a:endParaRPr sz="1100">
              <a:latin typeface="Segoe UI"/>
              <a:cs typeface="Segoe UI"/>
            </a:endParaRPr>
          </a:p>
        </p:txBody>
      </p:sp>
      <p:sp>
        <p:nvSpPr>
          <p:cNvPr id="101" name="object 101"/>
          <p:cNvSpPr txBox="1"/>
          <p:nvPr/>
        </p:nvSpPr>
        <p:spPr>
          <a:xfrm>
            <a:off x="3184651" y="5092700"/>
            <a:ext cx="558800" cy="193675"/>
          </a:xfrm>
          <a:prstGeom prst="rect">
            <a:avLst/>
          </a:prstGeom>
        </p:spPr>
        <p:txBody>
          <a:bodyPr vert="horz" wrap="square" lIns="0" tIns="13335" rIns="0" bIns="0" rtlCol="0">
            <a:spAutoFit/>
          </a:bodyPr>
          <a:lstStyle/>
          <a:p>
            <a:pPr marL="12700">
              <a:lnSpc>
                <a:spcPct val="100000"/>
              </a:lnSpc>
              <a:spcBef>
                <a:spcPts val="105"/>
              </a:spcBef>
            </a:pPr>
            <a:r>
              <a:rPr sz="1100" spc="15" dirty="0">
                <a:latin typeface="Segoe UI"/>
                <a:cs typeface="Segoe UI"/>
              </a:rPr>
              <a:t>4,40,000</a:t>
            </a:r>
            <a:endParaRPr sz="1100">
              <a:latin typeface="Segoe UI"/>
              <a:cs typeface="Segoe UI"/>
            </a:endParaRPr>
          </a:p>
        </p:txBody>
      </p:sp>
      <p:sp>
        <p:nvSpPr>
          <p:cNvPr id="102" name="object 102"/>
          <p:cNvSpPr txBox="1"/>
          <p:nvPr/>
        </p:nvSpPr>
        <p:spPr>
          <a:xfrm>
            <a:off x="4306315" y="5092700"/>
            <a:ext cx="558800" cy="193675"/>
          </a:xfrm>
          <a:prstGeom prst="rect">
            <a:avLst/>
          </a:prstGeom>
        </p:spPr>
        <p:txBody>
          <a:bodyPr vert="horz" wrap="square" lIns="0" tIns="13335" rIns="0" bIns="0" rtlCol="0">
            <a:spAutoFit/>
          </a:bodyPr>
          <a:lstStyle/>
          <a:p>
            <a:pPr marL="12700">
              <a:lnSpc>
                <a:spcPct val="100000"/>
              </a:lnSpc>
              <a:spcBef>
                <a:spcPts val="105"/>
              </a:spcBef>
            </a:pPr>
            <a:r>
              <a:rPr sz="1100" spc="15" dirty="0">
                <a:latin typeface="Segoe UI"/>
                <a:cs typeface="Segoe UI"/>
              </a:rPr>
              <a:t>6,90,000</a:t>
            </a:r>
            <a:endParaRPr sz="1100">
              <a:latin typeface="Segoe UI"/>
              <a:cs typeface="Segoe UI"/>
            </a:endParaRPr>
          </a:p>
        </p:txBody>
      </p:sp>
      <p:sp>
        <p:nvSpPr>
          <p:cNvPr id="103" name="object 103"/>
          <p:cNvSpPr txBox="1"/>
          <p:nvPr/>
        </p:nvSpPr>
        <p:spPr>
          <a:xfrm>
            <a:off x="5370067" y="5092700"/>
            <a:ext cx="558800" cy="193675"/>
          </a:xfrm>
          <a:prstGeom prst="rect">
            <a:avLst/>
          </a:prstGeom>
        </p:spPr>
        <p:txBody>
          <a:bodyPr vert="horz" wrap="square" lIns="0" tIns="13335" rIns="0" bIns="0" rtlCol="0">
            <a:spAutoFit/>
          </a:bodyPr>
          <a:lstStyle/>
          <a:p>
            <a:pPr marL="12700">
              <a:lnSpc>
                <a:spcPct val="100000"/>
              </a:lnSpc>
              <a:spcBef>
                <a:spcPts val="105"/>
              </a:spcBef>
            </a:pPr>
            <a:r>
              <a:rPr sz="1100" spc="15" dirty="0">
                <a:latin typeface="Segoe UI"/>
                <a:cs typeface="Segoe UI"/>
              </a:rPr>
              <a:t>2,50,000</a:t>
            </a:r>
            <a:endParaRPr sz="1100">
              <a:latin typeface="Segoe UI"/>
              <a:cs typeface="Segoe UI"/>
            </a:endParaRPr>
          </a:p>
        </p:txBody>
      </p:sp>
      <p:sp>
        <p:nvSpPr>
          <p:cNvPr id="104" name="object 104"/>
          <p:cNvSpPr/>
          <p:nvPr/>
        </p:nvSpPr>
        <p:spPr>
          <a:xfrm>
            <a:off x="1313688" y="5081015"/>
            <a:ext cx="1655445" cy="0"/>
          </a:xfrm>
          <a:custGeom>
            <a:avLst/>
            <a:gdLst/>
            <a:ahLst/>
            <a:cxnLst/>
            <a:rect l="l" t="t" r="r" b="b"/>
            <a:pathLst>
              <a:path w="1655445">
                <a:moveTo>
                  <a:pt x="0" y="0"/>
                </a:moveTo>
                <a:lnTo>
                  <a:pt x="1655064" y="0"/>
                </a:lnTo>
              </a:path>
            </a:pathLst>
          </a:custGeom>
          <a:ln w="6096">
            <a:solidFill>
              <a:srgbClr val="818181"/>
            </a:solidFill>
            <a:prstDash val="dot"/>
          </a:ln>
        </p:spPr>
        <p:txBody>
          <a:bodyPr wrap="square" lIns="0" tIns="0" rIns="0" bIns="0" rtlCol="0"/>
          <a:lstStyle/>
          <a:p>
            <a:endParaRPr/>
          </a:p>
        </p:txBody>
      </p:sp>
      <p:sp>
        <p:nvSpPr>
          <p:cNvPr id="105" name="object 105"/>
          <p:cNvSpPr/>
          <p:nvPr/>
        </p:nvSpPr>
        <p:spPr>
          <a:xfrm>
            <a:off x="2974848" y="5081015"/>
            <a:ext cx="978535" cy="0"/>
          </a:xfrm>
          <a:custGeom>
            <a:avLst/>
            <a:gdLst/>
            <a:ahLst/>
            <a:cxnLst/>
            <a:rect l="l" t="t" r="r" b="b"/>
            <a:pathLst>
              <a:path w="978535">
                <a:moveTo>
                  <a:pt x="0" y="0"/>
                </a:moveTo>
                <a:lnTo>
                  <a:pt x="978408" y="0"/>
                </a:lnTo>
              </a:path>
            </a:pathLst>
          </a:custGeom>
          <a:ln w="6096">
            <a:solidFill>
              <a:srgbClr val="818181"/>
            </a:solidFill>
            <a:prstDash val="dot"/>
          </a:ln>
        </p:spPr>
        <p:txBody>
          <a:bodyPr wrap="square" lIns="0" tIns="0" rIns="0" bIns="0" rtlCol="0"/>
          <a:lstStyle/>
          <a:p>
            <a:endParaRPr/>
          </a:p>
        </p:txBody>
      </p:sp>
      <p:sp>
        <p:nvSpPr>
          <p:cNvPr id="106" name="object 106"/>
          <p:cNvSpPr/>
          <p:nvPr/>
        </p:nvSpPr>
        <p:spPr>
          <a:xfrm>
            <a:off x="3959352" y="5081015"/>
            <a:ext cx="1254760" cy="0"/>
          </a:xfrm>
          <a:custGeom>
            <a:avLst/>
            <a:gdLst/>
            <a:ahLst/>
            <a:cxnLst/>
            <a:rect l="l" t="t" r="r" b="b"/>
            <a:pathLst>
              <a:path w="1254760">
                <a:moveTo>
                  <a:pt x="0" y="0"/>
                </a:moveTo>
                <a:lnTo>
                  <a:pt x="1254252" y="0"/>
                </a:lnTo>
              </a:path>
            </a:pathLst>
          </a:custGeom>
          <a:ln w="6096">
            <a:solidFill>
              <a:srgbClr val="818181"/>
            </a:solidFill>
            <a:prstDash val="dot"/>
          </a:ln>
        </p:spPr>
        <p:txBody>
          <a:bodyPr wrap="square" lIns="0" tIns="0" rIns="0" bIns="0" rtlCol="0"/>
          <a:lstStyle/>
          <a:p>
            <a:endParaRPr/>
          </a:p>
        </p:txBody>
      </p:sp>
      <p:sp>
        <p:nvSpPr>
          <p:cNvPr id="107" name="object 107"/>
          <p:cNvSpPr/>
          <p:nvPr/>
        </p:nvSpPr>
        <p:spPr>
          <a:xfrm>
            <a:off x="5219700" y="5081015"/>
            <a:ext cx="861060" cy="0"/>
          </a:xfrm>
          <a:custGeom>
            <a:avLst/>
            <a:gdLst/>
            <a:ahLst/>
            <a:cxnLst/>
            <a:rect l="l" t="t" r="r" b="b"/>
            <a:pathLst>
              <a:path w="861060">
                <a:moveTo>
                  <a:pt x="0" y="0"/>
                </a:moveTo>
                <a:lnTo>
                  <a:pt x="861060" y="0"/>
                </a:lnTo>
              </a:path>
            </a:pathLst>
          </a:custGeom>
          <a:ln w="6096">
            <a:solidFill>
              <a:srgbClr val="818181"/>
            </a:solidFill>
            <a:prstDash val="dot"/>
          </a:ln>
        </p:spPr>
        <p:txBody>
          <a:bodyPr wrap="square" lIns="0" tIns="0" rIns="0" bIns="0" rtlCol="0"/>
          <a:lstStyle/>
          <a:p>
            <a:endParaRPr/>
          </a:p>
        </p:txBody>
      </p:sp>
      <p:sp>
        <p:nvSpPr>
          <p:cNvPr id="108" name="object 108"/>
          <p:cNvSpPr txBox="1"/>
          <p:nvPr/>
        </p:nvSpPr>
        <p:spPr>
          <a:xfrm>
            <a:off x="1889251" y="5310632"/>
            <a:ext cx="501015" cy="193675"/>
          </a:xfrm>
          <a:prstGeom prst="rect">
            <a:avLst/>
          </a:prstGeom>
        </p:spPr>
        <p:txBody>
          <a:bodyPr vert="horz" wrap="square" lIns="0" tIns="13335" rIns="0" bIns="0" rtlCol="0">
            <a:spAutoFit/>
          </a:bodyPr>
          <a:lstStyle/>
          <a:p>
            <a:pPr marL="12700">
              <a:lnSpc>
                <a:spcPct val="100000"/>
              </a:lnSpc>
              <a:spcBef>
                <a:spcPts val="105"/>
              </a:spcBef>
            </a:pPr>
            <a:r>
              <a:rPr sz="1100" dirty="0">
                <a:latin typeface="Segoe UI"/>
                <a:cs typeface="Segoe UI"/>
              </a:rPr>
              <a:t>2 </a:t>
            </a:r>
            <a:r>
              <a:rPr sz="1100" spc="10" dirty="0">
                <a:latin typeface="Segoe UI"/>
                <a:cs typeface="Segoe UI"/>
              </a:rPr>
              <a:t>and</a:t>
            </a:r>
            <a:r>
              <a:rPr sz="1100" spc="-10" dirty="0">
                <a:latin typeface="Segoe UI"/>
                <a:cs typeface="Segoe UI"/>
              </a:rPr>
              <a:t> </a:t>
            </a:r>
            <a:r>
              <a:rPr sz="1100" dirty="0">
                <a:latin typeface="Segoe UI"/>
                <a:cs typeface="Segoe UI"/>
              </a:rPr>
              <a:t>3</a:t>
            </a:r>
            <a:endParaRPr sz="1100">
              <a:latin typeface="Segoe UI"/>
              <a:cs typeface="Segoe UI"/>
            </a:endParaRPr>
          </a:p>
        </p:txBody>
      </p:sp>
      <p:sp>
        <p:nvSpPr>
          <p:cNvPr id="109" name="object 109"/>
          <p:cNvSpPr txBox="1"/>
          <p:nvPr/>
        </p:nvSpPr>
        <p:spPr>
          <a:xfrm>
            <a:off x="3184651" y="5310632"/>
            <a:ext cx="558800" cy="193675"/>
          </a:xfrm>
          <a:prstGeom prst="rect">
            <a:avLst/>
          </a:prstGeom>
        </p:spPr>
        <p:txBody>
          <a:bodyPr vert="horz" wrap="square" lIns="0" tIns="13335" rIns="0" bIns="0" rtlCol="0">
            <a:spAutoFit/>
          </a:bodyPr>
          <a:lstStyle/>
          <a:p>
            <a:pPr marL="12700">
              <a:lnSpc>
                <a:spcPct val="100000"/>
              </a:lnSpc>
              <a:spcBef>
                <a:spcPts val="105"/>
              </a:spcBef>
            </a:pPr>
            <a:r>
              <a:rPr sz="1100" spc="15" dirty="0">
                <a:latin typeface="Segoe UI"/>
                <a:cs typeface="Segoe UI"/>
              </a:rPr>
              <a:t>3,85,000</a:t>
            </a:r>
            <a:endParaRPr sz="1100">
              <a:latin typeface="Segoe UI"/>
              <a:cs typeface="Segoe UI"/>
            </a:endParaRPr>
          </a:p>
        </p:txBody>
      </p:sp>
      <p:sp>
        <p:nvSpPr>
          <p:cNvPr id="110" name="object 110"/>
          <p:cNvSpPr txBox="1"/>
          <p:nvPr/>
        </p:nvSpPr>
        <p:spPr>
          <a:xfrm>
            <a:off x="4306315" y="5310632"/>
            <a:ext cx="558800" cy="193675"/>
          </a:xfrm>
          <a:prstGeom prst="rect">
            <a:avLst/>
          </a:prstGeom>
        </p:spPr>
        <p:txBody>
          <a:bodyPr vert="horz" wrap="square" lIns="0" tIns="13335" rIns="0" bIns="0" rtlCol="0">
            <a:spAutoFit/>
          </a:bodyPr>
          <a:lstStyle/>
          <a:p>
            <a:pPr marL="12700">
              <a:lnSpc>
                <a:spcPct val="100000"/>
              </a:lnSpc>
              <a:spcBef>
                <a:spcPts val="105"/>
              </a:spcBef>
            </a:pPr>
            <a:r>
              <a:rPr sz="1100" spc="15" dirty="0">
                <a:latin typeface="Segoe UI"/>
                <a:cs typeface="Segoe UI"/>
              </a:rPr>
              <a:t>6,20,000</a:t>
            </a:r>
            <a:endParaRPr sz="1100">
              <a:latin typeface="Segoe UI"/>
              <a:cs typeface="Segoe UI"/>
            </a:endParaRPr>
          </a:p>
        </p:txBody>
      </p:sp>
      <p:sp>
        <p:nvSpPr>
          <p:cNvPr id="111" name="object 111"/>
          <p:cNvSpPr txBox="1"/>
          <p:nvPr/>
        </p:nvSpPr>
        <p:spPr>
          <a:xfrm>
            <a:off x="5370067" y="5310632"/>
            <a:ext cx="558800" cy="193675"/>
          </a:xfrm>
          <a:prstGeom prst="rect">
            <a:avLst/>
          </a:prstGeom>
        </p:spPr>
        <p:txBody>
          <a:bodyPr vert="horz" wrap="square" lIns="0" tIns="13335" rIns="0" bIns="0" rtlCol="0">
            <a:spAutoFit/>
          </a:bodyPr>
          <a:lstStyle/>
          <a:p>
            <a:pPr marL="12700">
              <a:lnSpc>
                <a:spcPct val="100000"/>
              </a:lnSpc>
              <a:spcBef>
                <a:spcPts val="105"/>
              </a:spcBef>
            </a:pPr>
            <a:r>
              <a:rPr sz="1100" spc="15" dirty="0">
                <a:latin typeface="Segoe UI"/>
                <a:cs typeface="Segoe UI"/>
              </a:rPr>
              <a:t>2,35,000</a:t>
            </a:r>
            <a:endParaRPr sz="1100">
              <a:latin typeface="Segoe UI"/>
              <a:cs typeface="Segoe UI"/>
            </a:endParaRPr>
          </a:p>
        </p:txBody>
      </p:sp>
      <p:sp>
        <p:nvSpPr>
          <p:cNvPr id="112" name="object 112"/>
          <p:cNvSpPr/>
          <p:nvPr/>
        </p:nvSpPr>
        <p:spPr>
          <a:xfrm>
            <a:off x="1313688" y="5298947"/>
            <a:ext cx="1655445" cy="0"/>
          </a:xfrm>
          <a:custGeom>
            <a:avLst/>
            <a:gdLst/>
            <a:ahLst/>
            <a:cxnLst/>
            <a:rect l="l" t="t" r="r" b="b"/>
            <a:pathLst>
              <a:path w="1655445">
                <a:moveTo>
                  <a:pt x="0" y="0"/>
                </a:moveTo>
                <a:lnTo>
                  <a:pt x="1655064" y="0"/>
                </a:lnTo>
              </a:path>
            </a:pathLst>
          </a:custGeom>
          <a:ln w="6096">
            <a:solidFill>
              <a:srgbClr val="818181"/>
            </a:solidFill>
            <a:prstDash val="dot"/>
          </a:ln>
        </p:spPr>
        <p:txBody>
          <a:bodyPr wrap="square" lIns="0" tIns="0" rIns="0" bIns="0" rtlCol="0"/>
          <a:lstStyle/>
          <a:p>
            <a:endParaRPr/>
          </a:p>
        </p:txBody>
      </p:sp>
      <p:sp>
        <p:nvSpPr>
          <p:cNvPr id="113" name="object 113"/>
          <p:cNvSpPr/>
          <p:nvPr/>
        </p:nvSpPr>
        <p:spPr>
          <a:xfrm>
            <a:off x="2974848" y="5298947"/>
            <a:ext cx="978535" cy="0"/>
          </a:xfrm>
          <a:custGeom>
            <a:avLst/>
            <a:gdLst/>
            <a:ahLst/>
            <a:cxnLst/>
            <a:rect l="l" t="t" r="r" b="b"/>
            <a:pathLst>
              <a:path w="978535">
                <a:moveTo>
                  <a:pt x="0" y="0"/>
                </a:moveTo>
                <a:lnTo>
                  <a:pt x="978408" y="0"/>
                </a:lnTo>
              </a:path>
            </a:pathLst>
          </a:custGeom>
          <a:ln w="6096">
            <a:solidFill>
              <a:srgbClr val="818181"/>
            </a:solidFill>
            <a:prstDash val="dot"/>
          </a:ln>
        </p:spPr>
        <p:txBody>
          <a:bodyPr wrap="square" lIns="0" tIns="0" rIns="0" bIns="0" rtlCol="0"/>
          <a:lstStyle/>
          <a:p>
            <a:endParaRPr/>
          </a:p>
        </p:txBody>
      </p:sp>
      <p:sp>
        <p:nvSpPr>
          <p:cNvPr id="114" name="object 114"/>
          <p:cNvSpPr/>
          <p:nvPr/>
        </p:nvSpPr>
        <p:spPr>
          <a:xfrm>
            <a:off x="3959352" y="5298947"/>
            <a:ext cx="1254760" cy="0"/>
          </a:xfrm>
          <a:custGeom>
            <a:avLst/>
            <a:gdLst/>
            <a:ahLst/>
            <a:cxnLst/>
            <a:rect l="l" t="t" r="r" b="b"/>
            <a:pathLst>
              <a:path w="1254760">
                <a:moveTo>
                  <a:pt x="0" y="0"/>
                </a:moveTo>
                <a:lnTo>
                  <a:pt x="1254252" y="0"/>
                </a:lnTo>
              </a:path>
            </a:pathLst>
          </a:custGeom>
          <a:ln w="6096">
            <a:solidFill>
              <a:srgbClr val="818181"/>
            </a:solidFill>
            <a:prstDash val="dot"/>
          </a:ln>
        </p:spPr>
        <p:txBody>
          <a:bodyPr wrap="square" lIns="0" tIns="0" rIns="0" bIns="0" rtlCol="0"/>
          <a:lstStyle/>
          <a:p>
            <a:endParaRPr/>
          </a:p>
        </p:txBody>
      </p:sp>
      <p:sp>
        <p:nvSpPr>
          <p:cNvPr id="115" name="object 115"/>
          <p:cNvSpPr/>
          <p:nvPr/>
        </p:nvSpPr>
        <p:spPr>
          <a:xfrm>
            <a:off x="5219700" y="5298947"/>
            <a:ext cx="861060" cy="0"/>
          </a:xfrm>
          <a:custGeom>
            <a:avLst/>
            <a:gdLst/>
            <a:ahLst/>
            <a:cxnLst/>
            <a:rect l="l" t="t" r="r" b="b"/>
            <a:pathLst>
              <a:path w="861060">
                <a:moveTo>
                  <a:pt x="0" y="0"/>
                </a:moveTo>
                <a:lnTo>
                  <a:pt x="861060" y="0"/>
                </a:lnTo>
              </a:path>
            </a:pathLst>
          </a:custGeom>
          <a:ln w="6096">
            <a:solidFill>
              <a:srgbClr val="818181"/>
            </a:solidFill>
            <a:prstDash val="dot"/>
          </a:ln>
        </p:spPr>
        <p:txBody>
          <a:bodyPr wrap="square" lIns="0" tIns="0" rIns="0" bIns="0" rtlCol="0"/>
          <a:lstStyle/>
          <a:p>
            <a:endParaRPr/>
          </a:p>
        </p:txBody>
      </p:sp>
      <p:sp>
        <p:nvSpPr>
          <p:cNvPr id="116" name="object 116"/>
          <p:cNvSpPr txBox="1"/>
          <p:nvPr/>
        </p:nvSpPr>
        <p:spPr>
          <a:xfrm>
            <a:off x="1457960" y="5495645"/>
            <a:ext cx="1365250" cy="424815"/>
          </a:xfrm>
          <a:prstGeom prst="rect">
            <a:avLst/>
          </a:prstGeom>
        </p:spPr>
        <p:txBody>
          <a:bodyPr vert="horz" wrap="square" lIns="0" tIns="12700" rIns="0" bIns="0" rtlCol="0">
            <a:spAutoFit/>
          </a:bodyPr>
          <a:lstStyle/>
          <a:p>
            <a:pPr marL="12700" marR="5080" indent="354965">
              <a:lnSpc>
                <a:spcPct val="119100"/>
              </a:lnSpc>
              <a:spcBef>
                <a:spcPts val="100"/>
              </a:spcBef>
            </a:pPr>
            <a:r>
              <a:rPr sz="1100" spc="10" dirty="0">
                <a:latin typeface="Segoe UI"/>
                <a:cs typeface="Segoe UI"/>
              </a:rPr>
              <a:t>1, </a:t>
            </a:r>
            <a:r>
              <a:rPr sz="1100" dirty="0">
                <a:latin typeface="Segoe UI"/>
                <a:cs typeface="Segoe UI"/>
              </a:rPr>
              <a:t>2 </a:t>
            </a:r>
            <a:r>
              <a:rPr sz="1100" spc="10" dirty="0">
                <a:latin typeface="Segoe UI"/>
                <a:cs typeface="Segoe UI"/>
              </a:rPr>
              <a:t>and </a:t>
            </a:r>
            <a:r>
              <a:rPr sz="1100" dirty="0">
                <a:latin typeface="Segoe UI"/>
                <a:cs typeface="Segoe UI"/>
              </a:rPr>
              <a:t>3  </a:t>
            </a:r>
            <a:r>
              <a:rPr sz="1100" spc="15" dirty="0">
                <a:latin typeface="Segoe UI"/>
                <a:cs typeface="Segoe UI"/>
              </a:rPr>
              <a:t>(Refer Working</a:t>
            </a:r>
            <a:r>
              <a:rPr sz="1100" dirty="0">
                <a:latin typeface="Segoe UI"/>
                <a:cs typeface="Segoe UI"/>
              </a:rPr>
              <a:t> </a:t>
            </a:r>
            <a:r>
              <a:rPr sz="1100" spc="10" dirty="0">
                <a:latin typeface="Segoe UI"/>
                <a:cs typeface="Segoe UI"/>
              </a:rPr>
              <a:t>note)</a:t>
            </a:r>
            <a:endParaRPr sz="1100">
              <a:latin typeface="Segoe UI"/>
              <a:cs typeface="Segoe UI"/>
            </a:endParaRPr>
          </a:p>
        </p:txBody>
      </p:sp>
      <p:sp>
        <p:nvSpPr>
          <p:cNvPr id="117" name="object 117"/>
          <p:cNvSpPr txBox="1"/>
          <p:nvPr/>
        </p:nvSpPr>
        <p:spPr>
          <a:xfrm>
            <a:off x="3154172" y="5527039"/>
            <a:ext cx="619125" cy="193675"/>
          </a:xfrm>
          <a:prstGeom prst="rect">
            <a:avLst/>
          </a:prstGeom>
        </p:spPr>
        <p:txBody>
          <a:bodyPr vert="horz" wrap="square" lIns="0" tIns="13335" rIns="0" bIns="0" rtlCol="0">
            <a:spAutoFit/>
          </a:bodyPr>
          <a:lstStyle/>
          <a:p>
            <a:pPr marL="12700">
              <a:lnSpc>
                <a:spcPct val="100000"/>
              </a:lnSpc>
              <a:spcBef>
                <a:spcPts val="105"/>
              </a:spcBef>
            </a:pPr>
            <a:r>
              <a:rPr sz="1100" spc="15" dirty="0">
                <a:latin typeface="Segoe UI"/>
                <a:cs typeface="Segoe UI"/>
              </a:rPr>
              <a:t>6,80,000*</a:t>
            </a:r>
            <a:endParaRPr sz="1100">
              <a:latin typeface="Segoe UI"/>
              <a:cs typeface="Segoe UI"/>
            </a:endParaRPr>
          </a:p>
        </p:txBody>
      </p:sp>
      <p:sp>
        <p:nvSpPr>
          <p:cNvPr id="118" name="object 118"/>
          <p:cNvSpPr txBox="1"/>
          <p:nvPr/>
        </p:nvSpPr>
        <p:spPr>
          <a:xfrm>
            <a:off x="4306315" y="5527039"/>
            <a:ext cx="558800" cy="193675"/>
          </a:xfrm>
          <a:prstGeom prst="rect">
            <a:avLst/>
          </a:prstGeom>
        </p:spPr>
        <p:txBody>
          <a:bodyPr vert="horz" wrap="square" lIns="0" tIns="13335" rIns="0" bIns="0" rtlCol="0">
            <a:spAutoFit/>
          </a:bodyPr>
          <a:lstStyle/>
          <a:p>
            <a:pPr marL="12700">
              <a:lnSpc>
                <a:spcPct val="100000"/>
              </a:lnSpc>
              <a:spcBef>
                <a:spcPts val="105"/>
              </a:spcBef>
            </a:pPr>
            <a:r>
              <a:rPr sz="1100" spc="15" dirty="0">
                <a:latin typeface="Segoe UI"/>
                <a:cs typeface="Segoe UI"/>
              </a:rPr>
              <a:t>9,10,000</a:t>
            </a:r>
            <a:endParaRPr sz="1100">
              <a:latin typeface="Segoe UI"/>
              <a:cs typeface="Segoe UI"/>
            </a:endParaRPr>
          </a:p>
        </p:txBody>
      </p:sp>
      <p:sp>
        <p:nvSpPr>
          <p:cNvPr id="119" name="object 119"/>
          <p:cNvSpPr txBox="1"/>
          <p:nvPr/>
        </p:nvSpPr>
        <p:spPr>
          <a:xfrm>
            <a:off x="5370067" y="5527039"/>
            <a:ext cx="558800" cy="193675"/>
          </a:xfrm>
          <a:prstGeom prst="rect">
            <a:avLst/>
          </a:prstGeom>
        </p:spPr>
        <p:txBody>
          <a:bodyPr vert="horz" wrap="square" lIns="0" tIns="13335" rIns="0" bIns="0" rtlCol="0">
            <a:spAutoFit/>
          </a:bodyPr>
          <a:lstStyle/>
          <a:p>
            <a:pPr marL="12700">
              <a:lnSpc>
                <a:spcPct val="100000"/>
              </a:lnSpc>
              <a:spcBef>
                <a:spcPts val="105"/>
              </a:spcBef>
            </a:pPr>
            <a:r>
              <a:rPr sz="1100" spc="15" dirty="0">
                <a:latin typeface="Segoe UI"/>
                <a:cs typeface="Segoe UI"/>
              </a:rPr>
              <a:t>2,30,000</a:t>
            </a:r>
            <a:endParaRPr sz="1100">
              <a:latin typeface="Segoe UI"/>
              <a:cs typeface="Segoe UI"/>
            </a:endParaRPr>
          </a:p>
        </p:txBody>
      </p:sp>
      <p:sp>
        <p:nvSpPr>
          <p:cNvPr id="120" name="object 120"/>
          <p:cNvSpPr/>
          <p:nvPr/>
        </p:nvSpPr>
        <p:spPr>
          <a:xfrm>
            <a:off x="1313688" y="5515355"/>
            <a:ext cx="1655445" cy="0"/>
          </a:xfrm>
          <a:custGeom>
            <a:avLst/>
            <a:gdLst/>
            <a:ahLst/>
            <a:cxnLst/>
            <a:rect l="l" t="t" r="r" b="b"/>
            <a:pathLst>
              <a:path w="1655445">
                <a:moveTo>
                  <a:pt x="0" y="0"/>
                </a:moveTo>
                <a:lnTo>
                  <a:pt x="1655064" y="0"/>
                </a:lnTo>
              </a:path>
            </a:pathLst>
          </a:custGeom>
          <a:ln w="6096">
            <a:solidFill>
              <a:srgbClr val="818181"/>
            </a:solidFill>
            <a:prstDash val="dot"/>
          </a:ln>
        </p:spPr>
        <p:txBody>
          <a:bodyPr wrap="square" lIns="0" tIns="0" rIns="0" bIns="0" rtlCol="0"/>
          <a:lstStyle/>
          <a:p>
            <a:endParaRPr/>
          </a:p>
        </p:txBody>
      </p:sp>
      <p:sp>
        <p:nvSpPr>
          <p:cNvPr id="121" name="object 121"/>
          <p:cNvSpPr/>
          <p:nvPr/>
        </p:nvSpPr>
        <p:spPr>
          <a:xfrm>
            <a:off x="2974848" y="5515355"/>
            <a:ext cx="978535" cy="0"/>
          </a:xfrm>
          <a:custGeom>
            <a:avLst/>
            <a:gdLst/>
            <a:ahLst/>
            <a:cxnLst/>
            <a:rect l="l" t="t" r="r" b="b"/>
            <a:pathLst>
              <a:path w="978535">
                <a:moveTo>
                  <a:pt x="0" y="0"/>
                </a:moveTo>
                <a:lnTo>
                  <a:pt x="978408" y="0"/>
                </a:lnTo>
              </a:path>
            </a:pathLst>
          </a:custGeom>
          <a:ln w="6096">
            <a:solidFill>
              <a:srgbClr val="818181"/>
            </a:solidFill>
            <a:prstDash val="dot"/>
          </a:ln>
        </p:spPr>
        <p:txBody>
          <a:bodyPr wrap="square" lIns="0" tIns="0" rIns="0" bIns="0" rtlCol="0"/>
          <a:lstStyle/>
          <a:p>
            <a:endParaRPr/>
          </a:p>
        </p:txBody>
      </p:sp>
      <p:sp>
        <p:nvSpPr>
          <p:cNvPr id="122" name="object 122"/>
          <p:cNvSpPr/>
          <p:nvPr/>
        </p:nvSpPr>
        <p:spPr>
          <a:xfrm>
            <a:off x="3959352" y="5515355"/>
            <a:ext cx="1254760" cy="0"/>
          </a:xfrm>
          <a:custGeom>
            <a:avLst/>
            <a:gdLst/>
            <a:ahLst/>
            <a:cxnLst/>
            <a:rect l="l" t="t" r="r" b="b"/>
            <a:pathLst>
              <a:path w="1254760">
                <a:moveTo>
                  <a:pt x="0" y="0"/>
                </a:moveTo>
                <a:lnTo>
                  <a:pt x="1254252" y="0"/>
                </a:lnTo>
              </a:path>
            </a:pathLst>
          </a:custGeom>
          <a:ln w="6096">
            <a:solidFill>
              <a:srgbClr val="818181"/>
            </a:solidFill>
            <a:prstDash val="dot"/>
          </a:ln>
        </p:spPr>
        <p:txBody>
          <a:bodyPr wrap="square" lIns="0" tIns="0" rIns="0" bIns="0" rtlCol="0"/>
          <a:lstStyle/>
          <a:p>
            <a:endParaRPr/>
          </a:p>
        </p:txBody>
      </p:sp>
      <p:sp>
        <p:nvSpPr>
          <p:cNvPr id="123" name="object 123"/>
          <p:cNvSpPr/>
          <p:nvPr/>
        </p:nvSpPr>
        <p:spPr>
          <a:xfrm>
            <a:off x="5219700" y="5515355"/>
            <a:ext cx="861060" cy="0"/>
          </a:xfrm>
          <a:custGeom>
            <a:avLst/>
            <a:gdLst/>
            <a:ahLst/>
            <a:cxnLst/>
            <a:rect l="l" t="t" r="r" b="b"/>
            <a:pathLst>
              <a:path w="861060">
                <a:moveTo>
                  <a:pt x="0" y="0"/>
                </a:moveTo>
                <a:lnTo>
                  <a:pt x="861060" y="0"/>
                </a:lnTo>
              </a:path>
            </a:pathLst>
          </a:custGeom>
          <a:ln w="6096">
            <a:solidFill>
              <a:srgbClr val="818181"/>
            </a:solidFill>
            <a:prstDash val="dot"/>
          </a:ln>
        </p:spPr>
        <p:txBody>
          <a:bodyPr wrap="square" lIns="0" tIns="0" rIns="0" bIns="0" rtlCol="0"/>
          <a:lstStyle/>
          <a:p>
            <a:endParaRPr/>
          </a:p>
        </p:txBody>
      </p:sp>
      <p:sp>
        <p:nvSpPr>
          <p:cNvPr id="124" name="object 124"/>
          <p:cNvSpPr/>
          <p:nvPr/>
        </p:nvSpPr>
        <p:spPr>
          <a:xfrm>
            <a:off x="1310639" y="3406140"/>
            <a:ext cx="0" cy="2528570"/>
          </a:xfrm>
          <a:custGeom>
            <a:avLst/>
            <a:gdLst/>
            <a:ahLst/>
            <a:cxnLst/>
            <a:rect l="l" t="t" r="r" b="b"/>
            <a:pathLst>
              <a:path h="2528570">
                <a:moveTo>
                  <a:pt x="0" y="0"/>
                </a:moveTo>
                <a:lnTo>
                  <a:pt x="0" y="2528316"/>
                </a:lnTo>
              </a:path>
            </a:pathLst>
          </a:custGeom>
          <a:ln w="6096">
            <a:solidFill>
              <a:srgbClr val="000000"/>
            </a:solidFill>
          </a:ln>
        </p:spPr>
        <p:txBody>
          <a:bodyPr wrap="square" lIns="0" tIns="0" rIns="0" bIns="0" rtlCol="0"/>
          <a:lstStyle/>
          <a:p>
            <a:endParaRPr/>
          </a:p>
        </p:txBody>
      </p:sp>
      <p:sp>
        <p:nvSpPr>
          <p:cNvPr id="125" name="object 125"/>
          <p:cNvSpPr/>
          <p:nvPr/>
        </p:nvSpPr>
        <p:spPr>
          <a:xfrm>
            <a:off x="1313688" y="5931408"/>
            <a:ext cx="1655445" cy="0"/>
          </a:xfrm>
          <a:custGeom>
            <a:avLst/>
            <a:gdLst/>
            <a:ahLst/>
            <a:cxnLst/>
            <a:rect l="l" t="t" r="r" b="b"/>
            <a:pathLst>
              <a:path w="1655445">
                <a:moveTo>
                  <a:pt x="0" y="0"/>
                </a:moveTo>
                <a:lnTo>
                  <a:pt x="1655064" y="0"/>
                </a:lnTo>
              </a:path>
            </a:pathLst>
          </a:custGeom>
          <a:ln w="6095">
            <a:solidFill>
              <a:srgbClr val="000000"/>
            </a:solidFill>
          </a:ln>
        </p:spPr>
        <p:txBody>
          <a:bodyPr wrap="square" lIns="0" tIns="0" rIns="0" bIns="0" rtlCol="0"/>
          <a:lstStyle/>
          <a:p>
            <a:endParaRPr/>
          </a:p>
        </p:txBody>
      </p:sp>
      <p:sp>
        <p:nvSpPr>
          <p:cNvPr id="126" name="object 126"/>
          <p:cNvSpPr/>
          <p:nvPr/>
        </p:nvSpPr>
        <p:spPr>
          <a:xfrm>
            <a:off x="2971806" y="3406140"/>
            <a:ext cx="0" cy="2528570"/>
          </a:xfrm>
          <a:custGeom>
            <a:avLst/>
            <a:gdLst/>
            <a:ahLst/>
            <a:cxnLst/>
            <a:rect l="l" t="t" r="r" b="b"/>
            <a:pathLst>
              <a:path h="2528570">
                <a:moveTo>
                  <a:pt x="0" y="0"/>
                </a:moveTo>
                <a:lnTo>
                  <a:pt x="0" y="2528316"/>
                </a:lnTo>
              </a:path>
            </a:pathLst>
          </a:custGeom>
          <a:ln w="6108">
            <a:solidFill>
              <a:srgbClr val="000000"/>
            </a:solidFill>
          </a:ln>
        </p:spPr>
        <p:txBody>
          <a:bodyPr wrap="square" lIns="0" tIns="0" rIns="0" bIns="0" rtlCol="0"/>
          <a:lstStyle/>
          <a:p>
            <a:endParaRPr/>
          </a:p>
        </p:txBody>
      </p:sp>
      <p:sp>
        <p:nvSpPr>
          <p:cNvPr id="127" name="object 127"/>
          <p:cNvSpPr/>
          <p:nvPr/>
        </p:nvSpPr>
        <p:spPr>
          <a:xfrm>
            <a:off x="2974848" y="5931408"/>
            <a:ext cx="978535" cy="0"/>
          </a:xfrm>
          <a:custGeom>
            <a:avLst/>
            <a:gdLst/>
            <a:ahLst/>
            <a:cxnLst/>
            <a:rect l="l" t="t" r="r" b="b"/>
            <a:pathLst>
              <a:path w="978535">
                <a:moveTo>
                  <a:pt x="0" y="0"/>
                </a:moveTo>
                <a:lnTo>
                  <a:pt x="978408" y="0"/>
                </a:lnTo>
              </a:path>
            </a:pathLst>
          </a:custGeom>
          <a:ln w="6095">
            <a:solidFill>
              <a:srgbClr val="000000"/>
            </a:solidFill>
          </a:ln>
        </p:spPr>
        <p:txBody>
          <a:bodyPr wrap="square" lIns="0" tIns="0" rIns="0" bIns="0" rtlCol="0"/>
          <a:lstStyle/>
          <a:p>
            <a:endParaRPr/>
          </a:p>
        </p:txBody>
      </p:sp>
      <p:sp>
        <p:nvSpPr>
          <p:cNvPr id="128" name="object 128"/>
          <p:cNvSpPr/>
          <p:nvPr/>
        </p:nvSpPr>
        <p:spPr>
          <a:xfrm>
            <a:off x="3956303" y="3406140"/>
            <a:ext cx="0" cy="2528570"/>
          </a:xfrm>
          <a:custGeom>
            <a:avLst/>
            <a:gdLst/>
            <a:ahLst/>
            <a:cxnLst/>
            <a:rect l="l" t="t" r="r" b="b"/>
            <a:pathLst>
              <a:path h="2528570">
                <a:moveTo>
                  <a:pt x="0" y="0"/>
                </a:moveTo>
                <a:lnTo>
                  <a:pt x="0" y="2528316"/>
                </a:lnTo>
              </a:path>
            </a:pathLst>
          </a:custGeom>
          <a:ln w="6096">
            <a:solidFill>
              <a:srgbClr val="000000"/>
            </a:solidFill>
          </a:ln>
        </p:spPr>
        <p:txBody>
          <a:bodyPr wrap="square" lIns="0" tIns="0" rIns="0" bIns="0" rtlCol="0"/>
          <a:lstStyle/>
          <a:p>
            <a:endParaRPr/>
          </a:p>
        </p:txBody>
      </p:sp>
      <p:sp>
        <p:nvSpPr>
          <p:cNvPr id="129" name="object 129"/>
          <p:cNvSpPr/>
          <p:nvPr/>
        </p:nvSpPr>
        <p:spPr>
          <a:xfrm>
            <a:off x="3959352" y="5931408"/>
            <a:ext cx="1254760" cy="0"/>
          </a:xfrm>
          <a:custGeom>
            <a:avLst/>
            <a:gdLst/>
            <a:ahLst/>
            <a:cxnLst/>
            <a:rect l="l" t="t" r="r" b="b"/>
            <a:pathLst>
              <a:path w="1254760">
                <a:moveTo>
                  <a:pt x="0" y="0"/>
                </a:moveTo>
                <a:lnTo>
                  <a:pt x="1254252" y="0"/>
                </a:lnTo>
              </a:path>
            </a:pathLst>
          </a:custGeom>
          <a:ln w="6095">
            <a:solidFill>
              <a:srgbClr val="000000"/>
            </a:solidFill>
          </a:ln>
        </p:spPr>
        <p:txBody>
          <a:bodyPr wrap="square" lIns="0" tIns="0" rIns="0" bIns="0" rtlCol="0"/>
          <a:lstStyle/>
          <a:p>
            <a:endParaRPr/>
          </a:p>
        </p:txBody>
      </p:sp>
      <p:sp>
        <p:nvSpPr>
          <p:cNvPr id="130" name="object 130"/>
          <p:cNvSpPr/>
          <p:nvPr/>
        </p:nvSpPr>
        <p:spPr>
          <a:xfrm>
            <a:off x="5216658" y="3406140"/>
            <a:ext cx="0" cy="2528570"/>
          </a:xfrm>
          <a:custGeom>
            <a:avLst/>
            <a:gdLst/>
            <a:ahLst/>
            <a:cxnLst/>
            <a:rect l="l" t="t" r="r" b="b"/>
            <a:pathLst>
              <a:path h="2528570">
                <a:moveTo>
                  <a:pt x="0" y="0"/>
                </a:moveTo>
                <a:lnTo>
                  <a:pt x="0" y="2528316"/>
                </a:lnTo>
              </a:path>
            </a:pathLst>
          </a:custGeom>
          <a:ln w="6108">
            <a:solidFill>
              <a:srgbClr val="000000"/>
            </a:solidFill>
          </a:ln>
        </p:spPr>
        <p:txBody>
          <a:bodyPr wrap="square" lIns="0" tIns="0" rIns="0" bIns="0" rtlCol="0"/>
          <a:lstStyle/>
          <a:p>
            <a:endParaRPr/>
          </a:p>
        </p:txBody>
      </p:sp>
      <p:sp>
        <p:nvSpPr>
          <p:cNvPr id="131" name="object 131"/>
          <p:cNvSpPr/>
          <p:nvPr/>
        </p:nvSpPr>
        <p:spPr>
          <a:xfrm>
            <a:off x="5219700" y="5931408"/>
            <a:ext cx="861060" cy="0"/>
          </a:xfrm>
          <a:custGeom>
            <a:avLst/>
            <a:gdLst/>
            <a:ahLst/>
            <a:cxnLst/>
            <a:rect l="l" t="t" r="r" b="b"/>
            <a:pathLst>
              <a:path w="861060">
                <a:moveTo>
                  <a:pt x="0" y="0"/>
                </a:moveTo>
                <a:lnTo>
                  <a:pt x="861060" y="0"/>
                </a:lnTo>
              </a:path>
            </a:pathLst>
          </a:custGeom>
          <a:ln w="6095">
            <a:solidFill>
              <a:srgbClr val="000000"/>
            </a:solidFill>
          </a:ln>
        </p:spPr>
        <p:txBody>
          <a:bodyPr wrap="square" lIns="0" tIns="0" rIns="0" bIns="0" rtlCol="0"/>
          <a:lstStyle/>
          <a:p>
            <a:endParaRPr/>
          </a:p>
        </p:txBody>
      </p:sp>
      <p:sp>
        <p:nvSpPr>
          <p:cNvPr id="132" name="object 132"/>
          <p:cNvSpPr/>
          <p:nvPr/>
        </p:nvSpPr>
        <p:spPr>
          <a:xfrm>
            <a:off x="6083808" y="3406140"/>
            <a:ext cx="0" cy="2528570"/>
          </a:xfrm>
          <a:custGeom>
            <a:avLst/>
            <a:gdLst/>
            <a:ahLst/>
            <a:cxnLst/>
            <a:rect l="l" t="t" r="r" b="b"/>
            <a:pathLst>
              <a:path h="2528570">
                <a:moveTo>
                  <a:pt x="0" y="0"/>
                </a:moveTo>
                <a:lnTo>
                  <a:pt x="0" y="2528316"/>
                </a:lnTo>
              </a:path>
            </a:pathLst>
          </a:custGeom>
          <a:ln w="6096">
            <a:solidFill>
              <a:srgbClr val="000000"/>
            </a:solidFill>
          </a:ln>
        </p:spPr>
        <p:txBody>
          <a:bodyPr wrap="square" lIns="0" tIns="0" rIns="0" bIns="0" rtlCol="0"/>
          <a:lstStyle/>
          <a:p>
            <a:endParaRPr/>
          </a:p>
        </p:txBody>
      </p:sp>
      <p:sp>
        <p:nvSpPr>
          <p:cNvPr id="133" name="object 133"/>
          <p:cNvSpPr txBox="1"/>
          <p:nvPr/>
        </p:nvSpPr>
        <p:spPr>
          <a:xfrm>
            <a:off x="1267503" y="5911636"/>
            <a:ext cx="4919345" cy="735965"/>
          </a:xfrm>
          <a:prstGeom prst="rect">
            <a:avLst/>
          </a:prstGeom>
        </p:spPr>
        <p:txBody>
          <a:bodyPr vert="horz" wrap="square" lIns="0" tIns="106680" rIns="0" bIns="0" rtlCol="0">
            <a:spAutoFit/>
          </a:bodyPr>
          <a:lstStyle/>
          <a:p>
            <a:pPr marL="12700">
              <a:lnSpc>
                <a:spcPct val="100000"/>
              </a:lnSpc>
              <a:spcBef>
                <a:spcPts val="840"/>
              </a:spcBef>
            </a:pPr>
            <a:r>
              <a:rPr sz="1100" b="1" spc="-5" dirty="0">
                <a:latin typeface="Segoe UI"/>
                <a:cs typeface="Segoe UI"/>
              </a:rPr>
              <a:t>Working</a:t>
            </a:r>
            <a:r>
              <a:rPr sz="1100" b="1" spc="-10" dirty="0">
                <a:latin typeface="Segoe UI"/>
                <a:cs typeface="Segoe UI"/>
              </a:rPr>
              <a:t> </a:t>
            </a:r>
            <a:r>
              <a:rPr sz="1100" b="1" spc="-5" dirty="0">
                <a:latin typeface="Segoe UI"/>
                <a:cs typeface="Segoe UI"/>
              </a:rPr>
              <a:t>Note:</a:t>
            </a:r>
            <a:endParaRPr sz="1100">
              <a:latin typeface="Segoe UI"/>
              <a:cs typeface="Segoe UI"/>
            </a:endParaRPr>
          </a:p>
          <a:p>
            <a:pPr marL="378460" marR="5080" indent="-366395">
              <a:lnSpc>
                <a:spcPct val="110900"/>
              </a:lnSpc>
              <a:spcBef>
                <a:spcPts val="605"/>
              </a:spcBef>
              <a:tabLst>
                <a:tab pos="377825" algn="l"/>
              </a:tabLst>
            </a:pPr>
            <a:r>
              <a:rPr sz="1100" spc="-5" dirty="0">
                <a:latin typeface="Segoe UI"/>
                <a:cs typeface="Segoe UI"/>
              </a:rPr>
              <a:t>(i)	Total Investment required if all the three projects </a:t>
            </a:r>
            <a:r>
              <a:rPr sz="1100" dirty="0">
                <a:latin typeface="Segoe UI"/>
                <a:cs typeface="Segoe UI"/>
              </a:rPr>
              <a:t>are </a:t>
            </a:r>
            <a:r>
              <a:rPr sz="1100" spc="-5" dirty="0">
                <a:latin typeface="Segoe UI"/>
                <a:cs typeface="Segoe UI"/>
              </a:rPr>
              <a:t>undertaken  simultaneously:</a:t>
            </a:r>
            <a:endParaRPr sz="1100">
              <a:latin typeface="Segoe UI"/>
              <a:cs typeface="Segoe UI"/>
            </a:endParaRPr>
          </a:p>
        </p:txBody>
      </p:sp>
      <p:graphicFrame>
        <p:nvGraphicFramePr>
          <p:cNvPr id="134" name="object 134"/>
          <p:cNvGraphicFramePr>
            <a:graphicFrameLocks noGrp="1"/>
          </p:cNvGraphicFramePr>
          <p:nvPr/>
        </p:nvGraphicFramePr>
        <p:xfrm>
          <a:off x="1655064" y="6720840"/>
          <a:ext cx="2971800" cy="1216149"/>
        </p:xfrm>
        <a:graphic>
          <a:graphicData uri="http://schemas.openxmlformats.org/drawingml/2006/table">
            <a:tbl>
              <a:tblPr firstRow="1" bandRow="1">
                <a:tableStyleId>{2D5ABB26-0587-4C30-8999-92F81FD0307C}</a:tableStyleId>
              </a:tblPr>
              <a:tblGrid>
                <a:gridCol w="1828800">
                  <a:extLst>
                    <a:ext uri="{9D8B030D-6E8A-4147-A177-3AD203B41FA5}">
                      <a16:colId xmlns:a16="http://schemas.microsoft.com/office/drawing/2014/main" val="20000"/>
                    </a:ext>
                  </a:extLst>
                </a:gridCol>
                <a:gridCol w="1143000">
                  <a:extLst>
                    <a:ext uri="{9D8B030D-6E8A-4147-A177-3AD203B41FA5}">
                      <a16:colId xmlns:a16="http://schemas.microsoft.com/office/drawing/2014/main" val="20001"/>
                    </a:ext>
                  </a:extLst>
                </a:gridCol>
              </a:tblGrid>
              <a:tr h="243833">
                <a:tc>
                  <a:txBody>
                    <a:bodyPr/>
                    <a:lstStyle/>
                    <a:p>
                      <a:pPr>
                        <a:lnSpc>
                          <a:spcPct val="100000"/>
                        </a:lnSpc>
                      </a:pPr>
                      <a:endParaRPr sz="1000">
                        <a:latin typeface="Times New Roman"/>
                        <a:cs typeface="Times New Roman"/>
                      </a:endParaRPr>
                    </a:p>
                  </a:txBody>
                  <a:tcPr marL="0" marR="0" marT="0"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B3C77E"/>
                    </a:solidFill>
                  </a:tcPr>
                </a:tc>
                <a:tc>
                  <a:txBody>
                    <a:bodyPr/>
                    <a:lstStyle/>
                    <a:p>
                      <a:pPr marR="65405" algn="r">
                        <a:lnSpc>
                          <a:spcPct val="100000"/>
                        </a:lnSpc>
                        <a:spcBef>
                          <a:spcPts val="290"/>
                        </a:spcBef>
                      </a:pPr>
                      <a:r>
                        <a:rPr sz="1100" b="1" dirty="0">
                          <a:solidFill>
                            <a:srgbClr val="00A650"/>
                          </a:solidFill>
                          <a:latin typeface="Segoe UI"/>
                          <a:cs typeface="Segoe UI"/>
                        </a:rPr>
                        <a:t>(</a:t>
                      </a:r>
                      <a:r>
                        <a:rPr sz="1100" b="1" spc="10" dirty="0">
                          <a:solidFill>
                            <a:srgbClr val="00A650"/>
                          </a:solidFill>
                          <a:latin typeface="Trebuchet MS"/>
                          <a:cs typeface="Trebuchet MS"/>
                        </a:rPr>
                        <a:t>`</a:t>
                      </a:r>
                      <a:r>
                        <a:rPr sz="1100" b="1" dirty="0">
                          <a:solidFill>
                            <a:srgbClr val="00A650"/>
                          </a:solidFill>
                          <a:latin typeface="Segoe UI"/>
                          <a:cs typeface="Segoe UI"/>
                        </a:rPr>
                        <a:t>)</a:t>
                      </a:r>
                      <a:endParaRPr sz="1100">
                        <a:latin typeface="Segoe UI"/>
                        <a:cs typeface="Segoe UI"/>
                      </a:endParaRPr>
                    </a:p>
                  </a:txBody>
                  <a:tcPr marL="0" marR="0" marT="36830"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B3C77E"/>
                    </a:solidFill>
                  </a:tcPr>
                </a:tc>
                <a:extLst>
                  <a:ext uri="{0D108BD9-81ED-4DB2-BD59-A6C34878D82A}">
                    <a16:rowId xmlns:a16="http://schemas.microsoft.com/office/drawing/2014/main" val="10000"/>
                  </a:ext>
                </a:extLst>
              </a:tr>
              <a:tr h="242316">
                <a:tc>
                  <a:txBody>
                    <a:bodyPr/>
                    <a:lstStyle/>
                    <a:p>
                      <a:pPr marL="71120">
                        <a:lnSpc>
                          <a:spcPct val="100000"/>
                        </a:lnSpc>
                        <a:spcBef>
                          <a:spcPts val="290"/>
                        </a:spcBef>
                      </a:pPr>
                      <a:r>
                        <a:rPr sz="1100" spc="-5" dirty="0">
                          <a:latin typeface="Segoe UI"/>
                          <a:cs typeface="Segoe UI"/>
                        </a:rPr>
                        <a:t>Project 1&amp; </a:t>
                      </a:r>
                      <a:r>
                        <a:rPr sz="1100" dirty="0">
                          <a:latin typeface="Segoe UI"/>
                          <a:cs typeface="Segoe UI"/>
                        </a:rPr>
                        <a:t>3</a:t>
                      </a:r>
                      <a:endParaRPr sz="1100">
                        <a:latin typeface="Segoe UI"/>
                        <a:cs typeface="Segoe UI"/>
                      </a:endParaRPr>
                    </a:p>
                  </a:txBody>
                  <a:tcPr marL="0" marR="0" marT="36830"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B3C77E"/>
                    </a:solidFill>
                  </a:tcPr>
                </a:tc>
                <a:tc>
                  <a:txBody>
                    <a:bodyPr/>
                    <a:lstStyle/>
                    <a:p>
                      <a:pPr marR="66040" algn="r">
                        <a:lnSpc>
                          <a:spcPct val="100000"/>
                        </a:lnSpc>
                        <a:spcBef>
                          <a:spcPts val="290"/>
                        </a:spcBef>
                      </a:pPr>
                      <a:r>
                        <a:rPr sz="1100" dirty="0">
                          <a:latin typeface="Segoe UI"/>
                          <a:cs typeface="Segoe UI"/>
                        </a:rPr>
                        <a:t>4</a:t>
                      </a:r>
                      <a:r>
                        <a:rPr sz="1100" spc="-5" dirty="0">
                          <a:latin typeface="Segoe UI"/>
                          <a:cs typeface="Segoe UI"/>
                        </a:rPr>
                        <a:t>,</a:t>
                      </a:r>
                      <a:r>
                        <a:rPr sz="1100" spc="-10" dirty="0">
                          <a:latin typeface="Segoe UI"/>
                          <a:cs typeface="Segoe UI"/>
                        </a:rPr>
                        <a:t>4</a:t>
                      </a:r>
                      <a:r>
                        <a:rPr sz="1100" dirty="0">
                          <a:latin typeface="Segoe UI"/>
                          <a:cs typeface="Segoe UI"/>
                        </a:rPr>
                        <a:t>0</a:t>
                      </a:r>
                      <a:r>
                        <a:rPr sz="1100" spc="-15" dirty="0">
                          <a:latin typeface="Segoe UI"/>
                          <a:cs typeface="Segoe UI"/>
                        </a:rPr>
                        <a:t>,</a:t>
                      </a:r>
                      <a:r>
                        <a:rPr sz="1100" dirty="0">
                          <a:latin typeface="Segoe UI"/>
                          <a:cs typeface="Segoe UI"/>
                        </a:rPr>
                        <a:t>0</a:t>
                      </a:r>
                      <a:r>
                        <a:rPr sz="1100" spc="-10" dirty="0">
                          <a:latin typeface="Segoe UI"/>
                          <a:cs typeface="Segoe UI"/>
                        </a:rPr>
                        <a:t>0</a:t>
                      </a:r>
                      <a:r>
                        <a:rPr sz="1100" dirty="0">
                          <a:latin typeface="Segoe UI"/>
                          <a:cs typeface="Segoe UI"/>
                        </a:rPr>
                        <a:t>0</a:t>
                      </a:r>
                      <a:endParaRPr sz="1100">
                        <a:latin typeface="Segoe UI"/>
                        <a:cs typeface="Segoe UI"/>
                      </a:endParaRPr>
                    </a:p>
                  </a:txBody>
                  <a:tcPr marL="0" marR="0" marT="36830"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B3C77E"/>
                    </a:solidFill>
                  </a:tcPr>
                </a:tc>
                <a:extLst>
                  <a:ext uri="{0D108BD9-81ED-4DB2-BD59-A6C34878D82A}">
                    <a16:rowId xmlns:a16="http://schemas.microsoft.com/office/drawing/2014/main" val="10001"/>
                  </a:ext>
                </a:extLst>
              </a:tr>
              <a:tr h="243846">
                <a:tc>
                  <a:txBody>
                    <a:bodyPr/>
                    <a:lstStyle/>
                    <a:p>
                      <a:pPr marL="71120">
                        <a:lnSpc>
                          <a:spcPct val="100000"/>
                        </a:lnSpc>
                        <a:spcBef>
                          <a:spcPts val="290"/>
                        </a:spcBef>
                      </a:pPr>
                      <a:r>
                        <a:rPr sz="1100" spc="-5" dirty="0">
                          <a:latin typeface="Segoe UI"/>
                          <a:cs typeface="Segoe UI"/>
                        </a:rPr>
                        <a:t>Project</a:t>
                      </a:r>
                      <a:r>
                        <a:rPr sz="1100" spc="-10" dirty="0">
                          <a:latin typeface="Segoe UI"/>
                          <a:cs typeface="Segoe UI"/>
                        </a:rPr>
                        <a:t> </a:t>
                      </a:r>
                      <a:r>
                        <a:rPr sz="1100" dirty="0">
                          <a:latin typeface="Segoe UI"/>
                          <a:cs typeface="Segoe UI"/>
                        </a:rPr>
                        <a:t>2</a:t>
                      </a:r>
                      <a:endParaRPr sz="1100">
                        <a:latin typeface="Segoe UI"/>
                        <a:cs typeface="Segoe UI"/>
                      </a:endParaRPr>
                    </a:p>
                  </a:txBody>
                  <a:tcPr marL="0" marR="0" marT="36830"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B3C77E"/>
                    </a:solidFill>
                  </a:tcPr>
                </a:tc>
                <a:tc>
                  <a:txBody>
                    <a:bodyPr/>
                    <a:lstStyle/>
                    <a:p>
                      <a:pPr marR="66040" algn="r">
                        <a:lnSpc>
                          <a:spcPct val="100000"/>
                        </a:lnSpc>
                        <a:spcBef>
                          <a:spcPts val="290"/>
                        </a:spcBef>
                      </a:pPr>
                      <a:r>
                        <a:rPr sz="1100" dirty="0">
                          <a:latin typeface="Segoe UI"/>
                          <a:cs typeface="Segoe UI"/>
                        </a:rPr>
                        <a:t>1</a:t>
                      </a:r>
                      <a:r>
                        <a:rPr sz="1100" spc="-5" dirty="0">
                          <a:latin typeface="Segoe UI"/>
                          <a:cs typeface="Segoe UI"/>
                        </a:rPr>
                        <a:t>,</a:t>
                      </a:r>
                      <a:r>
                        <a:rPr sz="1100" spc="-10" dirty="0">
                          <a:latin typeface="Segoe UI"/>
                          <a:cs typeface="Segoe UI"/>
                        </a:rPr>
                        <a:t>1</a:t>
                      </a:r>
                      <a:r>
                        <a:rPr sz="1100" dirty="0">
                          <a:latin typeface="Segoe UI"/>
                          <a:cs typeface="Segoe UI"/>
                        </a:rPr>
                        <a:t>5</a:t>
                      </a:r>
                      <a:r>
                        <a:rPr sz="1100" spc="-15" dirty="0">
                          <a:latin typeface="Segoe UI"/>
                          <a:cs typeface="Segoe UI"/>
                        </a:rPr>
                        <a:t>,</a:t>
                      </a:r>
                      <a:r>
                        <a:rPr sz="1100" dirty="0">
                          <a:latin typeface="Segoe UI"/>
                          <a:cs typeface="Segoe UI"/>
                        </a:rPr>
                        <a:t>0</a:t>
                      </a:r>
                      <a:r>
                        <a:rPr sz="1100" spc="-10" dirty="0">
                          <a:latin typeface="Segoe UI"/>
                          <a:cs typeface="Segoe UI"/>
                        </a:rPr>
                        <a:t>0</a:t>
                      </a:r>
                      <a:r>
                        <a:rPr sz="1100" dirty="0">
                          <a:latin typeface="Segoe UI"/>
                          <a:cs typeface="Segoe UI"/>
                        </a:rPr>
                        <a:t>0</a:t>
                      </a:r>
                      <a:endParaRPr sz="1100">
                        <a:latin typeface="Segoe UI"/>
                        <a:cs typeface="Segoe UI"/>
                      </a:endParaRPr>
                    </a:p>
                  </a:txBody>
                  <a:tcPr marL="0" marR="0" marT="36830"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B3C77E"/>
                    </a:solidFill>
                  </a:tcPr>
                </a:tc>
                <a:extLst>
                  <a:ext uri="{0D108BD9-81ED-4DB2-BD59-A6C34878D82A}">
                    <a16:rowId xmlns:a16="http://schemas.microsoft.com/office/drawing/2014/main" val="10002"/>
                  </a:ext>
                </a:extLst>
              </a:tr>
              <a:tr h="242315">
                <a:tc>
                  <a:txBody>
                    <a:bodyPr/>
                    <a:lstStyle/>
                    <a:p>
                      <a:pPr marL="71120">
                        <a:lnSpc>
                          <a:spcPct val="100000"/>
                        </a:lnSpc>
                        <a:spcBef>
                          <a:spcPts val="290"/>
                        </a:spcBef>
                      </a:pPr>
                      <a:r>
                        <a:rPr sz="1100" dirty="0">
                          <a:latin typeface="Segoe UI"/>
                          <a:cs typeface="Segoe UI"/>
                        </a:rPr>
                        <a:t>Plant </a:t>
                      </a:r>
                      <a:r>
                        <a:rPr sz="1100" spc="-5" dirty="0">
                          <a:latin typeface="Segoe UI"/>
                          <a:cs typeface="Segoe UI"/>
                        </a:rPr>
                        <a:t>extension</a:t>
                      </a:r>
                      <a:r>
                        <a:rPr sz="1100" spc="-20" dirty="0">
                          <a:latin typeface="Segoe UI"/>
                          <a:cs typeface="Segoe UI"/>
                        </a:rPr>
                        <a:t> </a:t>
                      </a:r>
                      <a:r>
                        <a:rPr sz="1100" spc="-5" dirty="0">
                          <a:latin typeface="Segoe UI"/>
                          <a:cs typeface="Segoe UI"/>
                        </a:rPr>
                        <a:t>cost</a:t>
                      </a:r>
                      <a:endParaRPr sz="1100">
                        <a:latin typeface="Segoe UI"/>
                        <a:cs typeface="Segoe UI"/>
                      </a:endParaRPr>
                    </a:p>
                  </a:txBody>
                  <a:tcPr marL="0" marR="0" marT="36830"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B3C77E"/>
                    </a:solidFill>
                  </a:tcPr>
                </a:tc>
                <a:tc>
                  <a:txBody>
                    <a:bodyPr/>
                    <a:lstStyle/>
                    <a:p>
                      <a:pPr marR="66040" algn="r">
                        <a:lnSpc>
                          <a:spcPct val="100000"/>
                        </a:lnSpc>
                        <a:spcBef>
                          <a:spcPts val="290"/>
                        </a:spcBef>
                      </a:pPr>
                      <a:r>
                        <a:rPr sz="1100" dirty="0">
                          <a:latin typeface="Segoe UI"/>
                          <a:cs typeface="Segoe UI"/>
                        </a:rPr>
                        <a:t>1</a:t>
                      </a:r>
                      <a:r>
                        <a:rPr sz="1100" spc="-5" dirty="0">
                          <a:latin typeface="Segoe UI"/>
                          <a:cs typeface="Segoe UI"/>
                        </a:rPr>
                        <a:t>,</a:t>
                      </a:r>
                      <a:r>
                        <a:rPr sz="1100" spc="-10" dirty="0">
                          <a:latin typeface="Segoe UI"/>
                          <a:cs typeface="Segoe UI"/>
                        </a:rPr>
                        <a:t>2</a:t>
                      </a:r>
                      <a:r>
                        <a:rPr sz="1100" dirty="0">
                          <a:latin typeface="Segoe UI"/>
                          <a:cs typeface="Segoe UI"/>
                        </a:rPr>
                        <a:t>5</a:t>
                      </a:r>
                      <a:r>
                        <a:rPr sz="1100" spc="-15" dirty="0">
                          <a:latin typeface="Segoe UI"/>
                          <a:cs typeface="Segoe UI"/>
                        </a:rPr>
                        <a:t>,</a:t>
                      </a:r>
                      <a:r>
                        <a:rPr sz="1100" dirty="0">
                          <a:latin typeface="Segoe UI"/>
                          <a:cs typeface="Segoe UI"/>
                        </a:rPr>
                        <a:t>0</a:t>
                      </a:r>
                      <a:r>
                        <a:rPr sz="1100" spc="-10" dirty="0">
                          <a:latin typeface="Segoe UI"/>
                          <a:cs typeface="Segoe UI"/>
                        </a:rPr>
                        <a:t>0</a:t>
                      </a:r>
                      <a:r>
                        <a:rPr sz="1100" dirty="0">
                          <a:latin typeface="Segoe UI"/>
                          <a:cs typeface="Segoe UI"/>
                        </a:rPr>
                        <a:t>0</a:t>
                      </a:r>
                      <a:endParaRPr sz="1100">
                        <a:latin typeface="Segoe UI"/>
                        <a:cs typeface="Segoe UI"/>
                      </a:endParaRPr>
                    </a:p>
                  </a:txBody>
                  <a:tcPr marL="0" marR="0" marT="36830"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B3C77E"/>
                    </a:solidFill>
                  </a:tcPr>
                </a:tc>
                <a:extLst>
                  <a:ext uri="{0D108BD9-81ED-4DB2-BD59-A6C34878D82A}">
                    <a16:rowId xmlns:a16="http://schemas.microsoft.com/office/drawing/2014/main" val="10003"/>
                  </a:ext>
                </a:extLst>
              </a:tr>
              <a:tr h="243839">
                <a:tc>
                  <a:txBody>
                    <a:bodyPr/>
                    <a:lstStyle/>
                    <a:p>
                      <a:pPr marL="71120">
                        <a:lnSpc>
                          <a:spcPct val="100000"/>
                        </a:lnSpc>
                        <a:spcBef>
                          <a:spcPts val="290"/>
                        </a:spcBef>
                      </a:pPr>
                      <a:r>
                        <a:rPr sz="1100" spc="-5" dirty="0">
                          <a:latin typeface="Segoe UI"/>
                          <a:cs typeface="Segoe UI"/>
                        </a:rPr>
                        <a:t>Total</a:t>
                      </a:r>
                      <a:endParaRPr sz="1100">
                        <a:latin typeface="Segoe UI"/>
                        <a:cs typeface="Segoe UI"/>
                      </a:endParaRPr>
                    </a:p>
                  </a:txBody>
                  <a:tcPr marL="0" marR="0" marT="36830"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B3C77E"/>
                    </a:solidFill>
                  </a:tcPr>
                </a:tc>
                <a:tc>
                  <a:txBody>
                    <a:bodyPr/>
                    <a:lstStyle/>
                    <a:p>
                      <a:pPr marR="66040" algn="r">
                        <a:lnSpc>
                          <a:spcPct val="100000"/>
                        </a:lnSpc>
                        <a:spcBef>
                          <a:spcPts val="290"/>
                        </a:spcBef>
                      </a:pPr>
                      <a:r>
                        <a:rPr sz="1100" dirty="0">
                          <a:latin typeface="Segoe UI"/>
                          <a:cs typeface="Segoe UI"/>
                        </a:rPr>
                        <a:t>6</a:t>
                      </a:r>
                      <a:r>
                        <a:rPr sz="1100" spc="-5" dirty="0">
                          <a:latin typeface="Segoe UI"/>
                          <a:cs typeface="Segoe UI"/>
                        </a:rPr>
                        <a:t>,</a:t>
                      </a:r>
                      <a:r>
                        <a:rPr sz="1100" spc="-10" dirty="0">
                          <a:latin typeface="Segoe UI"/>
                          <a:cs typeface="Segoe UI"/>
                        </a:rPr>
                        <a:t>8</a:t>
                      </a:r>
                      <a:r>
                        <a:rPr sz="1100" dirty="0">
                          <a:latin typeface="Segoe UI"/>
                          <a:cs typeface="Segoe UI"/>
                        </a:rPr>
                        <a:t>0</a:t>
                      </a:r>
                      <a:r>
                        <a:rPr sz="1100" spc="-15" dirty="0">
                          <a:latin typeface="Segoe UI"/>
                          <a:cs typeface="Segoe UI"/>
                        </a:rPr>
                        <a:t>,</a:t>
                      </a:r>
                      <a:r>
                        <a:rPr sz="1100" dirty="0">
                          <a:latin typeface="Segoe UI"/>
                          <a:cs typeface="Segoe UI"/>
                        </a:rPr>
                        <a:t>0</a:t>
                      </a:r>
                      <a:r>
                        <a:rPr sz="1100" spc="-10" dirty="0">
                          <a:latin typeface="Segoe UI"/>
                          <a:cs typeface="Segoe UI"/>
                        </a:rPr>
                        <a:t>0</a:t>
                      </a:r>
                      <a:r>
                        <a:rPr sz="1100" dirty="0">
                          <a:latin typeface="Segoe UI"/>
                          <a:cs typeface="Segoe UI"/>
                        </a:rPr>
                        <a:t>0</a:t>
                      </a:r>
                      <a:endParaRPr sz="1100">
                        <a:latin typeface="Segoe UI"/>
                        <a:cs typeface="Segoe UI"/>
                      </a:endParaRPr>
                    </a:p>
                  </a:txBody>
                  <a:tcPr marL="0" marR="0" marT="36830"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B3C77E"/>
                    </a:solidFill>
                  </a:tcPr>
                </a:tc>
                <a:extLst>
                  <a:ext uri="{0D108BD9-81ED-4DB2-BD59-A6C34878D82A}">
                    <a16:rowId xmlns:a16="http://schemas.microsoft.com/office/drawing/2014/main" val="10004"/>
                  </a:ext>
                </a:extLst>
              </a:tr>
            </a:tbl>
          </a:graphicData>
        </a:graphic>
      </p:graphicFrame>
    </p:spTree>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txBox="1"/>
          <p:nvPr/>
        </p:nvSpPr>
        <p:spPr>
          <a:xfrm>
            <a:off x="1639316" y="734060"/>
            <a:ext cx="316865" cy="193675"/>
          </a:xfrm>
          <a:prstGeom prst="rect">
            <a:avLst/>
          </a:prstGeom>
        </p:spPr>
        <p:txBody>
          <a:bodyPr vert="horz" wrap="square" lIns="0" tIns="12700" rIns="0" bIns="0" rtlCol="0">
            <a:spAutoFit/>
          </a:bodyPr>
          <a:lstStyle/>
          <a:p>
            <a:pPr marL="12700">
              <a:lnSpc>
                <a:spcPct val="100000"/>
              </a:lnSpc>
              <a:spcBef>
                <a:spcPts val="100"/>
              </a:spcBef>
            </a:pPr>
            <a:r>
              <a:rPr sz="1100" b="1" spc="25" dirty="0">
                <a:solidFill>
                  <a:srgbClr val="FFFFFF"/>
                </a:solidFill>
                <a:latin typeface="Segoe UI"/>
                <a:cs typeface="Segoe UI"/>
              </a:rPr>
              <a:t>7</a:t>
            </a:r>
            <a:r>
              <a:rPr sz="1100" b="1" spc="10" dirty="0">
                <a:solidFill>
                  <a:srgbClr val="FFFFFF"/>
                </a:solidFill>
                <a:latin typeface="Segoe UI"/>
                <a:cs typeface="Segoe UI"/>
              </a:rPr>
              <a:t>.</a:t>
            </a:r>
            <a:r>
              <a:rPr sz="1100" b="1" spc="25" dirty="0">
                <a:solidFill>
                  <a:srgbClr val="FFFFFF"/>
                </a:solidFill>
                <a:latin typeface="Segoe UI"/>
                <a:cs typeface="Segoe UI"/>
              </a:rPr>
              <a:t>72</a:t>
            </a:r>
            <a:endParaRPr sz="1100">
              <a:latin typeface="Segoe UI"/>
              <a:cs typeface="Segoe UI"/>
            </a:endParaRPr>
          </a:p>
        </p:txBody>
      </p:sp>
      <p:sp>
        <p:nvSpPr>
          <p:cNvPr id="4" name="object 4"/>
          <p:cNvSpPr/>
          <p:nvPr/>
        </p:nvSpPr>
        <p:spPr>
          <a:xfrm>
            <a:off x="0" y="1238885"/>
            <a:ext cx="7086600" cy="7905115"/>
          </a:xfrm>
          <a:custGeom>
            <a:avLst/>
            <a:gdLst/>
            <a:ahLst/>
            <a:cxnLst/>
            <a:rect l="l" t="t" r="r" b="b"/>
            <a:pathLst>
              <a:path w="7086600" h="7905115">
                <a:moveTo>
                  <a:pt x="0" y="7905115"/>
                </a:moveTo>
                <a:lnTo>
                  <a:pt x="7086569" y="7905115"/>
                </a:lnTo>
                <a:lnTo>
                  <a:pt x="7086569" y="0"/>
                </a:lnTo>
                <a:lnTo>
                  <a:pt x="0" y="0"/>
                </a:lnTo>
                <a:lnTo>
                  <a:pt x="0" y="7905115"/>
                </a:lnTo>
                <a:close/>
              </a:path>
            </a:pathLst>
          </a:custGeom>
          <a:solidFill>
            <a:srgbClr val="B3C77E"/>
          </a:solidFill>
        </p:spPr>
        <p:txBody>
          <a:bodyPr wrap="square" lIns="0" tIns="0" rIns="0" bIns="0" rtlCol="0"/>
          <a:lstStyle/>
          <a:p>
            <a:endParaRPr/>
          </a:p>
        </p:txBody>
      </p:sp>
      <p:sp>
        <p:nvSpPr>
          <p:cNvPr id="5" name="object 5"/>
          <p:cNvSpPr/>
          <p:nvPr/>
        </p:nvSpPr>
        <p:spPr>
          <a:xfrm>
            <a:off x="1383239" y="3306316"/>
            <a:ext cx="1817370" cy="1742439"/>
          </a:xfrm>
          <a:custGeom>
            <a:avLst/>
            <a:gdLst/>
            <a:ahLst/>
            <a:cxnLst/>
            <a:rect l="l" t="t" r="r" b="b"/>
            <a:pathLst>
              <a:path w="1817370" h="1742439">
                <a:moveTo>
                  <a:pt x="1816747" y="0"/>
                </a:moveTo>
                <a:lnTo>
                  <a:pt x="0" y="0"/>
                </a:lnTo>
                <a:lnTo>
                  <a:pt x="0" y="1650644"/>
                </a:lnTo>
                <a:lnTo>
                  <a:pt x="7721" y="1686090"/>
                </a:lnTo>
                <a:lnTo>
                  <a:pt x="27050" y="1715427"/>
                </a:lnTo>
                <a:lnTo>
                  <a:pt x="56692" y="1734985"/>
                </a:lnTo>
                <a:lnTo>
                  <a:pt x="92760" y="1742313"/>
                </a:lnTo>
                <a:lnTo>
                  <a:pt x="1724621" y="1742313"/>
                </a:lnTo>
                <a:lnTo>
                  <a:pt x="1760702" y="1734985"/>
                </a:lnTo>
                <a:lnTo>
                  <a:pt x="1789683" y="1715427"/>
                </a:lnTo>
                <a:lnTo>
                  <a:pt x="1809661" y="1686090"/>
                </a:lnTo>
                <a:lnTo>
                  <a:pt x="1816747" y="1650644"/>
                </a:lnTo>
                <a:lnTo>
                  <a:pt x="1816747" y="0"/>
                </a:lnTo>
                <a:close/>
              </a:path>
            </a:pathLst>
          </a:custGeom>
          <a:solidFill>
            <a:srgbClr val="D7E4BD"/>
          </a:solidFill>
        </p:spPr>
        <p:txBody>
          <a:bodyPr wrap="square" lIns="0" tIns="0" rIns="0" bIns="0" rtlCol="0"/>
          <a:lstStyle/>
          <a:p>
            <a:endParaRPr/>
          </a:p>
        </p:txBody>
      </p:sp>
      <p:sp>
        <p:nvSpPr>
          <p:cNvPr id="6" name="object 6"/>
          <p:cNvSpPr/>
          <p:nvPr/>
        </p:nvSpPr>
        <p:spPr>
          <a:xfrm>
            <a:off x="1383238" y="2664636"/>
            <a:ext cx="1817370" cy="641985"/>
          </a:xfrm>
          <a:custGeom>
            <a:avLst/>
            <a:gdLst/>
            <a:ahLst/>
            <a:cxnLst/>
            <a:rect l="l" t="t" r="r" b="b"/>
            <a:pathLst>
              <a:path w="1817370" h="641985">
                <a:moveTo>
                  <a:pt x="1724621" y="0"/>
                </a:moveTo>
                <a:lnTo>
                  <a:pt x="92760" y="0"/>
                </a:lnTo>
                <a:lnTo>
                  <a:pt x="56692" y="7327"/>
                </a:lnTo>
                <a:lnTo>
                  <a:pt x="27050" y="26885"/>
                </a:lnTo>
                <a:lnTo>
                  <a:pt x="7721" y="56222"/>
                </a:lnTo>
                <a:lnTo>
                  <a:pt x="0" y="91668"/>
                </a:lnTo>
                <a:lnTo>
                  <a:pt x="0" y="641680"/>
                </a:lnTo>
                <a:lnTo>
                  <a:pt x="1816747" y="641680"/>
                </a:lnTo>
                <a:lnTo>
                  <a:pt x="1816747" y="91668"/>
                </a:lnTo>
                <a:lnTo>
                  <a:pt x="1809661" y="56222"/>
                </a:lnTo>
                <a:lnTo>
                  <a:pt x="1789683" y="26885"/>
                </a:lnTo>
                <a:lnTo>
                  <a:pt x="1760702" y="7327"/>
                </a:lnTo>
                <a:lnTo>
                  <a:pt x="1724621" y="0"/>
                </a:lnTo>
                <a:close/>
              </a:path>
            </a:pathLst>
          </a:custGeom>
          <a:solidFill>
            <a:srgbClr val="D7E4BD"/>
          </a:solidFill>
        </p:spPr>
        <p:txBody>
          <a:bodyPr wrap="square" lIns="0" tIns="0" rIns="0" bIns="0" rtlCol="0"/>
          <a:lstStyle/>
          <a:p>
            <a:endParaRPr/>
          </a:p>
        </p:txBody>
      </p:sp>
      <p:sp>
        <p:nvSpPr>
          <p:cNvPr id="7" name="object 7"/>
          <p:cNvSpPr/>
          <p:nvPr/>
        </p:nvSpPr>
        <p:spPr>
          <a:xfrm>
            <a:off x="1396123" y="2675025"/>
            <a:ext cx="1791335" cy="636270"/>
          </a:xfrm>
          <a:custGeom>
            <a:avLst/>
            <a:gdLst/>
            <a:ahLst/>
            <a:cxnLst/>
            <a:rect l="l" t="t" r="r" b="b"/>
            <a:pathLst>
              <a:path w="1791335" h="636270">
                <a:moveTo>
                  <a:pt x="1790979" y="636181"/>
                </a:moveTo>
                <a:lnTo>
                  <a:pt x="1790979" y="91059"/>
                </a:lnTo>
                <a:lnTo>
                  <a:pt x="1783892" y="55613"/>
                </a:lnTo>
                <a:lnTo>
                  <a:pt x="1764563" y="26885"/>
                </a:lnTo>
                <a:lnTo>
                  <a:pt x="1735569" y="7340"/>
                </a:lnTo>
                <a:lnTo>
                  <a:pt x="1700136" y="0"/>
                </a:lnTo>
                <a:lnTo>
                  <a:pt x="91478" y="0"/>
                </a:lnTo>
                <a:lnTo>
                  <a:pt x="56045" y="7340"/>
                </a:lnTo>
                <a:lnTo>
                  <a:pt x="27050" y="26885"/>
                </a:lnTo>
                <a:lnTo>
                  <a:pt x="7721" y="55613"/>
                </a:lnTo>
                <a:lnTo>
                  <a:pt x="0" y="91059"/>
                </a:lnTo>
                <a:lnTo>
                  <a:pt x="0" y="636181"/>
                </a:lnTo>
              </a:path>
            </a:pathLst>
          </a:custGeom>
          <a:ln w="116585">
            <a:solidFill>
              <a:srgbClr val="C3D69B"/>
            </a:solidFill>
          </a:ln>
        </p:spPr>
        <p:txBody>
          <a:bodyPr wrap="square" lIns="0" tIns="0" rIns="0" bIns="0" rtlCol="0"/>
          <a:lstStyle/>
          <a:p>
            <a:endParaRPr/>
          </a:p>
        </p:txBody>
      </p:sp>
      <p:sp>
        <p:nvSpPr>
          <p:cNvPr id="8" name="object 8"/>
          <p:cNvSpPr/>
          <p:nvPr/>
        </p:nvSpPr>
        <p:spPr>
          <a:xfrm>
            <a:off x="1396123" y="3311206"/>
            <a:ext cx="1791335" cy="1727200"/>
          </a:xfrm>
          <a:custGeom>
            <a:avLst/>
            <a:gdLst/>
            <a:ahLst/>
            <a:cxnLst/>
            <a:rect l="l" t="t" r="r" b="b"/>
            <a:pathLst>
              <a:path w="1791335" h="1727200">
                <a:moveTo>
                  <a:pt x="0" y="0"/>
                </a:moveTo>
                <a:lnTo>
                  <a:pt x="0" y="1635975"/>
                </a:lnTo>
                <a:lnTo>
                  <a:pt x="7721" y="1671421"/>
                </a:lnTo>
                <a:lnTo>
                  <a:pt x="27050" y="1700149"/>
                </a:lnTo>
                <a:lnTo>
                  <a:pt x="56045" y="1719707"/>
                </a:lnTo>
                <a:lnTo>
                  <a:pt x="91478" y="1727034"/>
                </a:lnTo>
                <a:lnTo>
                  <a:pt x="1700136" y="1727034"/>
                </a:lnTo>
                <a:lnTo>
                  <a:pt x="1735569" y="1719707"/>
                </a:lnTo>
                <a:lnTo>
                  <a:pt x="1764563" y="1700149"/>
                </a:lnTo>
                <a:lnTo>
                  <a:pt x="1783892" y="1671421"/>
                </a:lnTo>
                <a:lnTo>
                  <a:pt x="1790979" y="1635975"/>
                </a:lnTo>
                <a:lnTo>
                  <a:pt x="1790979" y="0"/>
                </a:lnTo>
              </a:path>
            </a:pathLst>
          </a:custGeom>
          <a:ln w="116585">
            <a:solidFill>
              <a:srgbClr val="C3D69B"/>
            </a:solidFill>
          </a:ln>
        </p:spPr>
        <p:txBody>
          <a:bodyPr wrap="square" lIns="0" tIns="0" rIns="0" bIns="0" rtlCol="0"/>
          <a:lstStyle/>
          <a:p>
            <a:endParaRPr/>
          </a:p>
        </p:txBody>
      </p:sp>
      <p:sp>
        <p:nvSpPr>
          <p:cNvPr id="9" name="object 9"/>
          <p:cNvSpPr/>
          <p:nvPr/>
        </p:nvSpPr>
        <p:spPr>
          <a:xfrm>
            <a:off x="1577149" y="4597615"/>
            <a:ext cx="316865" cy="214629"/>
          </a:xfrm>
          <a:custGeom>
            <a:avLst/>
            <a:gdLst/>
            <a:ahLst/>
            <a:cxnLst/>
            <a:rect l="l" t="t" r="r" b="b"/>
            <a:pathLst>
              <a:path w="316864" h="214629">
                <a:moveTo>
                  <a:pt x="316318" y="0"/>
                </a:moveTo>
                <a:lnTo>
                  <a:pt x="0" y="0"/>
                </a:lnTo>
                <a:lnTo>
                  <a:pt x="0" y="214502"/>
                </a:lnTo>
                <a:lnTo>
                  <a:pt x="316318" y="214502"/>
                </a:lnTo>
                <a:lnTo>
                  <a:pt x="316318" y="0"/>
                </a:lnTo>
                <a:close/>
              </a:path>
            </a:pathLst>
          </a:custGeom>
          <a:solidFill>
            <a:srgbClr val="C3D69B"/>
          </a:solidFill>
        </p:spPr>
        <p:txBody>
          <a:bodyPr wrap="square" lIns="0" tIns="0" rIns="0" bIns="0" rtlCol="0"/>
          <a:lstStyle/>
          <a:p>
            <a:endParaRPr/>
          </a:p>
        </p:txBody>
      </p:sp>
      <p:sp>
        <p:nvSpPr>
          <p:cNvPr id="10" name="object 10"/>
          <p:cNvSpPr/>
          <p:nvPr/>
        </p:nvSpPr>
        <p:spPr>
          <a:xfrm>
            <a:off x="1577149" y="4332998"/>
            <a:ext cx="316865" cy="215265"/>
          </a:xfrm>
          <a:custGeom>
            <a:avLst/>
            <a:gdLst/>
            <a:ahLst/>
            <a:cxnLst/>
            <a:rect l="l" t="t" r="r" b="b"/>
            <a:pathLst>
              <a:path w="316864" h="215264">
                <a:moveTo>
                  <a:pt x="316318" y="0"/>
                </a:moveTo>
                <a:lnTo>
                  <a:pt x="0" y="0"/>
                </a:lnTo>
                <a:lnTo>
                  <a:pt x="0" y="215112"/>
                </a:lnTo>
                <a:lnTo>
                  <a:pt x="316318" y="215112"/>
                </a:lnTo>
                <a:lnTo>
                  <a:pt x="316318" y="0"/>
                </a:lnTo>
                <a:close/>
              </a:path>
            </a:pathLst>
          </a:custGeom>
          <a:solidFill>
            <a:srgbClr val="C3D69B"/>
          </a:solidFill>
        </p:spPr>
        <p:txBody>
          <a:bodyPr wrap="square" lIns="0" tIns="0" rIns="0" bIns="0" rtlCol="0"/>
          <a:lstStyle/>
          <a:p>
            <a:endParaRPr/>
          </a:p>
        </p:txBody>
      </p:sp>
      <p:sp>
        <p:nvSpPr>
          <p:cNvPr id="11" name="object 11"/>
          <p:cNvSpPr/>
          <p:nvPr/>
        </p:nvSpPr>
        <p:spPr>
          <a:xfrm>
            <a:off x="1577149" y="4052493"/>
            <a:ext cx="316865" cy="214629"/>
          </a:xfrm>
          <a:custGeom>
            <a:avLst/>
            <a:gdLst/>
            <a:ahLst/>
            <a:cxnLst/>
            <a:rect l="l" t="t" r="r" b="b"/>
            <a:pathLst>
              <a:path w="316864" h="214629">
                <a:moveTo>
                  <a:pt x="316318" y="0"/>
                </a:moveTo>
                <a:lnTo>
                  <a:pt x="0" y="0"/>
                </a:lnTo>
                <a:lnTo>
                  <a:pt x="0" y="214502"/>
                </a:lnTo>
                <a:lnTo>
                  <a:pt x="316318" y="214502"/>
                </a:lnTo>
                <a:lnTo>
                  <a:pt x="316318" y="0"/>
                </a:lnTo>
                <a:close/>
              </a:path>
            </a:pathLst>
          </a:custGeom>
          <a:solidFill>
            <a:srgbClr val="C3D69B"/>
          </a:solidFill>
        </p:spPr>
        <p:txBody>
          <a:bodyPr wrap="square" lIns="0" tIns="0" rIns="0" bIns="0" rtlCol="0"/>
          <a:lstStyle/>
          <a:p>
            <a:endParaRPr/>
          </a:p>
        </p:txBody>
      </p:sp>
      <p:sp>
        <p:nvSpPr>
          <p:cNvPr id="12" name="object 12"/>
          <p:cNvSpPr/>
          <p:nvPr/>
        </p:nvSpPr>
        <p:spPr>
          <a:xfrm>
            <a:off x="1577149" y="3787876"/>
            <a:ext cx="316865" cy="198120"/>
          </a:xfrm>
          <a:custGeom>
            <a:avLst/>
            <a:gdLst/>
            <a:ahLst/>
            <a:cxnLst/>
            <a:rect l="l" t="t" r="r" b="b"/>
            <a:pathLst>
              <a:path w="316864" h="198120">
                <a:moveTo>
                  <a:pt x="316318" y="0"/>
                </a:moveTo>
                <a:lnTo>
                  <a:pt x="0" y="0"/>
                </a:lnTo>
                <a:lnTo>
                  <a:pt x="0" y="198005"/>
                </a:lnTo>
                <a:lnTo>
                  <a:pt x="316318" y="198005"/>
                </a:lnTo>
                <a:lnTo>
                  <a:pt x="316318" y="0"/>
                </a:lnTo>
                <a:close/>
              </a:path>
            </a:pathLst>
          </a:custGeom>
          <a:solidFill>
            <a:srgbClr val="C3D69B"/>
          </a:solidFill>
        </p:spPr>
        <p:txBody>
          <a:bodyPr wrap="square" lIns="0" tIns="0" rIns="0" bIns="0" rtlCol="0"/>
          <a:lstStyle/>
          <a:p>
            <a:endParaRPr/>
          </a:p>
        </p:txBody>
      </p:sp>
      <p:sp>
        <p:nvSpPr>
          <p:cNvPr id="13" name="object 13"/>
          <p:cNvSpPr/>
          <p:nvPr/>
        </p:nvSpPr>
        <p:spPr>
          <a:xfrm>
            <a:off x="1960473" y="4597615"/>
            <a:ext cx="299720" cy="214629"/>
          </a:xfrm>
          <a:custGeom>
            <a:avLst/>
            <a:gdLst/>
            <a:ahLst/>
            <a:cxnLst/>
            <a:rect l="l" t="t" r="r" b="b"/>
            <a:pathLst>
              <a:path w="299719" h="214629">
                <a:moveTo>
                  <a:pt x="299567" y="0"/>
                </a:moveTo>
                <a:lnTo>
                  <a:pt x="0" y="0"/>
                </a:lnTo>
                <a:lnTo>
                  <a:pt x="0" y="214502"/>
                </a:lnTo>
                <a:lnTo>
                  <a:pt x="299567" y="214502"/>
                </a:lnTo>
                <a:lnTo>
                  <a:pt x="299567" y="0"/>
                </a:lnTo>
                <a:close/>
              </a:path>
            </a:pathLst>
          </a:custGeom>
          <a:solidFill>
            <a:srgbClr val="C3D69B"/>
          </a:solidFill>
        </p:spPr>
        <p:txBody>
          <a:bodyPr wrap="square" lIns="0" tIns="0" rIns="0" bIns="0" rtlCol="0"/>
          <a:lstStyle/>
          <a:p>
            <a:endParaRPr/>
          </a:p>
        </p:txBody>
      </p:sp>
      <p:sp>
        <p:nvSpPr>
          <p:cNvPr id="14" name="object 14"/>
          <p:cNvSpPr/>
          <p:nvPr/>
        </p:nvSpPr>
        <p:spPr>
          <a:xfrm>
            <a:off x="1960473" y="4332998"/>
            <a:ext cx="299720" cy="215265"/>
          </a:xfrm>
          <a:custGeom>
            <a:avLst/>
            <a:gdLst/>
            <a:ahLst/>
            <a:cxnLst/>
            <a:rect l="l" t="t" r="r" b="b"/>
            <a:pathLst>
              <a:path w="299719" h="215264">
                <a:moveTo>
                  <a:pt x="299567" y="0"/>
                </a:moveTo>
                <a:lnTo>
                  <a:pt x="0" y="0"/>
                </a:lnTo>
                <a:lnTo>
                  <a:pt x="0" y="215112"/>
                </a:lnTo>
                <a:lnTo>
                  <a:pt x="299567" y="215112"/>
                </a:lnTo>
                <a:lnTo>
                  <a:pt x="299567" y="0"/>
                </a:lnTo>
                <a:close/>
              </a:path>
            </a:pathLst>
          </a:custGeom>
          <a:solidFill>
            <a:srgbClr val="C3D69B"/>
          </a:solidFill>
        </p:spPr>
        <p:txBody>
          <a:bodyPr wrap="square" lIns="0" tIns="0" rIns="0" bIns="0" rtlCol="0"/>
          <a:lstStyle/>
          <a:p>
            <a:endParaRPr/>
          </a:p>
        </p:txBody>
      </p:sp>
      <p:sp>
        <p:nvSpPr>
          <p:cNvPr id="15" name="object 15"/>
          <p:cNvSpPr/>
          <p:nvPr/>
        </p:nvSpPr>
        <p:spPr>
          <a:xfrm>
            <a:off x="1960473" y="4052493"/>
            <a:ext cx="299720" cy="214629"/>
          </a:xfrm>
          <a:custGeom>
            <a:avLst/>
            <a:gdLst/>
            <a:ahLst/>
            <a:cxnLst/>
            <a:rect l="l" t="t" r="r" b="b"/>
            <a:pathLst>
              <a:path w="299719" h="214629">
                <a:moveTo>
                  <a:pt x="299567" y="0"/>
                </a:moveTo>
                <a:lnTo>
                  <a:pt x="0" y="0"/>
                </a:lnTo>
                <a:lnTo>
                  <a:pt x="0" y="214502"/>
                </a:lnTo>
                <a:lnTo>
                  <a:pt x="299567" y="214502"/>
                </a:lnTo>
                <a:lnTo>
                  <a:pt x="299567" y="0"/>
                </a:lnTo>
                <a:close/>
              </a:path>
            </a:pathLst>
          </a:custGeom>
          <a:solidFill>
            <a:srgbClr val="C3D69B"/>
          </a:solidFill>
        </p:spPr>
        <p:txBody>
          <a:bodyPr wrap="square" lIns="0" tIns="0" rIns="0" bIns="0" rtlCol="0"/>
          <a:lstStyle/>
          <a:p>
            <a:endParaRPr/>
          </a:p>
        </p:txBody>
      </p:sp>
      <p:sp>
        <p:nvSpPr>
          <p:cNvPr id="16" name="object 16"/>
          <p:cNvSpPr/>
          <p:nvPr/>
        </p:nvSpPr>
        <p:spPr>
          <a:xfrm>
            <a:off x="1960473" y="3787876"/>
            <a:ext cx="299720" cy="198120"/>
          </a:xfrm>
          <a:custGeom>
            <a:avLst/>
            <a:gdLst/>
            <a:ahLst/>
            <a:cxnLst/>
            <a:rect l="l" t="t" r="r" b="b"/>
            <a:pathLst>
              <a:path w="299719" h="198120">
                <a:moveTo>
                  <a:pt x="299567" y="0"/>
                </a:moveTo>
                <a:lnTo>
                  <a:pt x="0" y="0"/>
                </a:lnTo>
                <a:lnTo>
                  <a:pt x="0" y="198005"/>
                </a:lnTo>
                <a:lnTo>
                  <a:pt x="299567" y="198005"/>
                </a:lnTo>
                <a:lnTo>
                  <a:pt x="299567" y="0"/>
                </a:lnTo>
                <a:close/>
              </a:path>
            </a:pathLst>
          </a:custGeom>
          <a:solidFill>
            <a:srgbClr val="C3D69B"/>
          </a:solidFill>
        </p:spPr>
        <p:txBody>
          <a:bodyPr wrap="square" lIns="0" tIns="0" rIns="0" bIns="0" rtlCol="0"/>
          <a:lstStyle/>
          <a:p>
            <a:endParaRPr/>
          </a:p>
        </p:txBody>
      </p:sp>
      <p:sp>
        <p:nvSpPr>
          <p:cNvPr id="17" name="object 17"/>
          <p:cNvSpPr/>
          <p:nvPr/>
        </p:nvSpPr>
        <p:spPr>
          <a:xfrm>
            <a:off x="2326398" y="4597615"/>
            <a:ext cx="299720" cy="214629"/>
          </a:xfrm>
          <a:custGeom>
            <a:avLst/>
            <a:gdLst/>
            <a:ahLst/>
            <a:cxnLst/>
            <a:rect l="l" t="t" r="r" b="b"/>
            <a:pathLst>
              <a:path w="299719" h="214629">
                <a:moveTo>
                  <a:pt x="299567" y="0"/>
                </a:moveTo>
                <a:lnTo>
                  <a:pt x="0" y="0"/>
                </a:lnTo>
                <a:lnTo>
                  <a:pt x="0" y="214502"/>
                </a:lnTo>
                <a:lnTo>
                  <a:pt x="299567" y="214502"/>
                </a:lnTo>
                <a:lnTo>
                  <a:pt x="299567" y="0"/>
                </a:lnTo>
                <a:close/>
              </a:path>
            </a:pathLst>
          </a:custGeom>
          <a:solidFill>
            <a:srgbClr val="C3D69B"/>
          </a:solidFill>
        </p:spPr>
        <p:txBody>
          <a:bodyPr wrap="square" lIns="0" tIns="0" rIns="0" bIns="0" rtlCol="0"/>
          <a:lstStyle/>
          <a:p>
            <a:endParaRPr/>
          </a:p>
        </p:txBody>
      </p:sp>
      <p:sp>
        <p:nvSpPr>
          <p:cNvPr id="18" name="object 18"/>
          <p:cNvSpPr/>
          <p:nvPr/>
        </p:nvSpPr>
        <p:spPr>
          <a:xfrm>
            <a:off x="2326398" y="4332998"/>
            <a:ext cx="299720" cy="215265"/>
          </a:xfrm>
          <a:custGeom>
            <a:avLst/>
            <a:gdLst/>
            <a:ahLst/>
            <a:cxnLst/>
            <a:rect l="l" t="t" r="r" b="b"/>
            <a:pathLst>
              <a:path w="299719" h="215264">
                <a:moveTo>
                  <a:pt x="299567" y="0"/>
                </a:moveTo>
                <a:lnTo>
                  <a:pt x="0" y="0"/>
                </a:lnTo>
                <a:lnTo>
                  <a:pt x="0" y="215112"/>
                </a:lnTo>
                <a:lnTo>
                  <a:pt x="299567" y="215112"/>
                </a:lnTo>
                <a:lnTo>
                  <a:pt x="299567" y="0"/>
                </a:lnTo>
                <a:close/>
              </a:path>
            </a:pathLst>
          </a:custGeom>
          <a:solidFill>
            <a:srgbClr val="C3D69B"/>
          </a:solidFill>
        </p:spPr>
        <p:txBody>
          <a:bodyPr wrap="square" lIns="0" tIns="0" rIns="0" bIns="0" rtlCol="0"/>
          <a:lstStyle/>
          <a:p>
            <a:endParaRPr/>
          </a:p>
        </p:txBody>
      </p:sp>
      <p:sp>
        <p:nvSpPr>
          <p:cNvPr id="19" name="object 19"/>
          <p:cNvSpPr/>
          <p:nvPr/>
        </p:nvSpPr>
        <p:spPr>
          <a:xfrm>
            <a:off x="2326398" y="4052493"/>
            <a:ext cx="299720" cy="214629"/>
          </a:xfrm>
          <a:custGeom>
            <a:avLst/>
            <a:gdLst/>
            <a:ahLst/>
            <a:cxnLst/>
            <a:rect l="l" t="t" r="r" b="b"/>
            <a:pathLst>
              <a:path w="299719" h="214629">
                <a:moveTo>
                  <a:pt x="299567" y="0"/>
                </a:moveTo>
                <a:lnTo>
                  <a:pt x="0" y="0"/>
                </a:lnTo>
                <a:lnTo>
                  <a:pt x="0" y="214502"/>
                </a:lnTo>
                <a:lnTo>
                  <a:pt x="299567" y="214502"/>
                </a:lnTo>
                <a:lnTo>
                  <a:pt x="299567" y="0"/>
                </a:lnTo>
                <a:close/>
              </a:path>
            </a:pathLst>
          </a:custGeom>
          <a:solidFill>
            <a:srgbClr val="C3D69B"/>
          </a:solidFill>
        </p:spPr>
        <p:txBody>
          <a:bodyPr wrap="square" lIns="0" tIns="0" rIns="0" bIns="0" rtlCol="0"/>
          <a:lstStyle/>
          <a:p>
            <a:endParaRPr/>
          </a:p>
        </p:txBody>
      </p:sp>
      <p:sp>
        <p:nvSpPr>
          <p:cNvPr id="20" name="object 20"/>
          <p:cNvSpPr/>
          <p:nvPr/>
        </p:nvSpPr>
        <p:spPr>
          <a:xfrm>
            <a:off x="2326398" y="3787876"/>
            <a:ext cx="299720" cy="198120"/>
          </a:xfrm>
          <a:custGeom>
            <a:avLst/>
            <a:gdLst/>
            <a:ahLst/>
            <a:cxnLst/>
            <a:rect l="l" t="t" r="r" b="b"/>
            <a:pathLst>
              <a:path w="299719" h="198120">
                <a:moveTo>
                  <a:pt x="299567" y="0"/>
                </a:moveTo>
                <a:lnTo>
                  <a:pt x="0" y="0"/>
                </a:lnTo>
                <a:lnTo>
                  <a:pt x="0" y="198005"/>
                </a:lnTo>
                <a:lnTo>
                  <a:pt x="299567" y="198005"/>
                </a:lnTo>
                <a:lnTo>
                  <a:pt x="299567" y="0"/>
                </a:lnTo>
                <a:close/>
              </a:path>
            </a:pathLst>
          </a:custGeom>
          <a:solidFill>
            <a:srgbClr val="C3D69B"/>
          </a:solidFill>
        </p:spPr>
        <p:txBody>
          <a:bodyPr wrap="square" lIns="0" tIns="0" rIns="0" bIns="0" rtlCol="0"/>
          <a:lstStyle/>
          <a:p>
            <a:endParaRPr/>
          </a:p>
        </p:txBody>
      </p:sp>
      <p:sp>
        <p:nvSpPr>
          <p:cNvPr id="21" name="object 21"/>
          <p:cNvSpPr/>
          <p:nvPr/>
        </p:nvSpPr>
        <p:spPr>
          <a:xfrm>
            <a:off x="2692971" y="4597615"/>
            <a:ext cx="299720" cy="214629"/>
          </a:xfrm>
          <a:custGeom>
            <a:avLst/>
            <a:gdLst/>
            <a:ahLst/>
            <a:cxnLst/>
            <a:rect l="l" t="t" r="r" b="b"/>
            <a:pathLst>
              <a:path w="299719" h="214629">
                <a:moveTo>
                  <a:pt x="299567" y="0"/>
                </a:moveTo>
                <a:lnTo>
                  <a:pt x="0" y="0"/>
                </a:lnTo>
                <a:lnTo>
                  <a:pt x="0" y="214502"/>
                </a:lnTo>
                <a:lnTo>
                  <a:pt x="299567" y="214502"/>
                </a:lnTo>
                <a:lnTo>
                  <a:pt x="299567" y="0"/>
                </a:lnTo>
                <a:close/>
              </a:path>
            </a:pathLst>
          </a:custGeom>
          <a:solidFill>
            <a:srgbClr val="C3D69B"/>
          </a:solidFill>
        </p:spPr>
        <p:txBody>
          <a:bodyPr wrap="square" lIns="0" tIns="0" rIns="0" bIns="0" rtlCol="0"/>
          <a:lstStyle/>
          <a:p>
            <a:endParaRPr/>
          </a:p>
        </p:txBody>
      </p:sp>
      <p:sp>
        <p:nvSpPr>
          <p:cNvPr id="22" name="object 22"/>
          <p:cNvSpPr/>
          <p:nvPr/>
        </p:nvSpPr>
        <p:spPr>
          <a:xfrm>
            <a:off x="2692971" y="4332998"/>
            <a:ext cx="299720" cy="215265"/>
          </a:xfrm>
          <a:custGeom>
            <a:avLst/>
            <a:gdLst/>
            <a:ahLst/>
            <a:cxnLst/>
            <a:rect l="l" t="t" r="r" b="b"/>
            <a:pathLst>
              <a:path w="299719" h="215264">
                <a:moveTo>
                  <a:pt x="299567" y="0"/>
                </a:moveTo>
                <a:lnTo>
                  <a:pt x="0" y="0"/>
                </a:lnTo>
                <a:lnTo>
                  <a:pt x="0" y="215112"/>
                </a:lnTo>
                <a:lnTo>
                  <a:pt x="299567" y="215112"/>
                </a:lnTo>
                <a:lnTo>
                  <a:pt x="299567" y="0"/>
                </a:lnTo>
                <a:close/>
              </a:path>
            </a:pathLst>
          </a:custGeom>
          <a:solidFill>
            <a:srgbClr val="C3D69B"/>
          </a:solidFill>
        </p:spPr>
        <p:txBody>
          <a:bodyPr wrap="square" lIns="0" tIns="0" rIns="0" bIns="0" rtlCol="0"/>
          <a:lstStyle/>
          <a:p>
            <a:endParaRPr/>
          </a:p>
        </p:txBody>
      </p:sp>
      <p:sp>
        <p:nvSpPr>
          <p:cNvPr id="23" name="object 23"/>
          <p:cNvSpPr/>
          <p:nvPr/>
        </p:nvSpPr>
        <p:spPr>
          <a:xfrm>
            <a:off x="2692971" y="4052493"/>
            <a:ext cx="299720" cy="214629"/>
          </a:xfrm>
          <a:custGeom>
            <a:avLst/>
            <a:gdLst/>
            <a:ahLst/>
            <a:cxnLst/>
            <a:rect l="l" t="t" r="r" b="b"/>
            <a:pathLst>
              <a:path w="299719" h="214629">
                <a:moveTo>
                  <a:pt x="299567" y="0"/>
                </a:moveTo>
                <a:lnTo>
                  <a:pt x="0" y="0"/>
                </a:lnTo>
                <a:lnTo>
                  <a:pt x="0" y="214502"/>
                </a:lnTo>
                <a:lnTo>
                  <a:pt x="299567" y="214502"/>
                </a:lnTo>
                <a:lnTo>
                  <a:pt x="299567" y="0"/>
                </a:lnTo>
                <a:close/>
              </a:path>
            </a:pathLst>
          </a:custGeom>
          <a:solidFill>
            <a:srgbClr val="C3D69B"/>
          </a:solidFill>
        </p:spPr>
        <p:txBody>
          <a:bodyPr wrap="square" lIns="0" tIns="0" rIns="0" bIns="0" rtlCol="0"/>
          <a:lstStyle/>
          <a:p>
            <a:endParaRPr/>
          </a:p>
        </p:txBody>
      </p:sp>
      <p:sp>
        <p:nvSpPr>
          <p:cNvPr id="24" name="object 24"/>
          <p:cNvSpPr/>
          <p:nvPr/>
        </p:nvSpPr>
        <p:spPr>
          <a:xfrm>
            <a:off x="2692971" y="3787876"/>
            <a:ext cx="299720" cy="198120"/>
          </a:xfrm>
          <a:custGeom>
            <a:avLst/>
            <a:gdLst/>
            <a:ahLst/>
            <a:cxnLst/>
            <a:rect l="l" t="t" r="r" b="b"/>
            <a:pathLst>
              <a:path w="299719" h="198120">
                <a:moveTo>
                  <a:pt x="299567" y="0"/>
                </a:moveTo>
                <a:lnTo>
                  <a:pt x="0" y="0"/>
                </a:lnTo>
                <a:lnTo>
                  <a:pt x="0" y="198005"/>
                </a:lnTo>
                <a:lnTo>
                  <a:pt x="299567" y="198005"/>
                </a:lnTo>
                <a:lnTo>
                  <a:pt x="299567" y="0"/>
                </a:lnTo>
                <a:close/>
              </a:path>
            </a:pathLst>
          </a:custGeom>
          <a:solidFill>
            <a:srgbClr val="C3D69B"/>
          </a:solidFill>
        </p:spPr>
        <p:txBody>
          <a:bodyPr wrap="square" lIns="0" tIns="0" rIns="0" bIns="0" rtlCol="0"/>
          <a:lstStyle/>
          <a:p>
            <a:endParaRPr/>
          </a:p>
        </p:txBody>
      </p:sp>
      <p:sp>
        <p:nvSpPr>
          <p:cNvPr id="25" name="object 25"/>
          <p:cNvSpPr/>
          <p:nvPr/>
        </p:nvSpPr>
        <p:spPr>
          <a:xfrm>
            <a:off x="3282454" y="4852670"/>
            <a:ext cx="2896235" cy="679450"/>
          </a:xfrm>
          <a:custGeom>
            <a:avLst/>
            <a:gdLst/>
            <a:ahLst/>
            <a:cxnLst/>
            <a:rect l="l" t="t" r="r" b="b"/>
            <a:pathLst>
              <a:path w="2896235" h="679450">
                <a:moveTo>
                  <a:pt x="0" y="679450"/>
                </a:moveTo>
                <a:lnTo>
                  <a:pt x="2895854" y="679450"/>
                </a:lnTo>
                <a:lnTo>
                  <a:pt x="2895854" y="0"/>
                </a:lnTo>
                <a:lnTo>
                  <a:pt x="0" y="0"/>
                </a:lnTo>
                <a:lnTo>
                  <a:pt x="0" y="679450"/>
                </a:lnTo>
                <a:close/>
              </a:path>
            </a:pathLst>
          </a:custGeom>
          <a:solidFill>
            <a:srgbClr val="C3D69B"/>
          </a:solidFill>
        </p:spPr>
        <p:txBody>
          <a:bodyPr wrap="square" lIns="0" tIns="0" rIns="0" bIns="0" rtlCol="0"/>
          <a:lstStyle/>
          <a:p>
            <a:endParaRPr/>
          </a:p>
        </p:txBody>
      </p:sp>
      <p:sp>
        <p:nvSpPr>
          <p:cNvPr id="26" name="object 26"/>
          <p:cNvSpPr/>
          <p:nvPr/>
        </p:nvSpPr>
        <p:spPr>
          <a:xfrm>
            <a:off x="3282454" y="4109720"/>
            <a:ext cx="249554" cy="742950"/>
          </a:xfrm>
          <a:custGeom>
            <a:avLst/>
            <a:gdLst/>
            <a:ahLst/>
            <a:cxnLst/>
            <a:rect l="l" t="t" r="r" b="b"/>
            <a:pathLst>
              <a:path w="249554" h="742950">
                <a:moveTo>
                  <a:pt x="0" y="742950"/>
                </a:moveTo>
                <a:lnTo>
                  <a:pt x="249313" y="742950"/>
                </a:lnTo>
                <a:lnTo>
                  <a:pt x="249313" y="0"/>
                </a:lnTo>
                <a:lnTo>
                  <a:pt x="0" y="0"/>
                </a:lnTo>
                <a:lnTo>
                  <a:pt x="0" y="742950"/>
                </a:lnTo>
                <a:close/>
              </a:path>
            </a:pathLst>
          </a:custGeom>
          <a:solidFill>
            <a:srgbClr val="C3D69B"/>
          </a:solidFill>
        </p:spPr>
        <p:txBody>
          <a:bodyPr wrap="square" lIns="0" tIns="0" rIns="0" bIns="0" rtlCol="0"/>
          <a:lstStyle/>
          <a:p>
            <a:endParaRPr/>
          </a:p>
        </p:txBody>
      </p:sp>
      <p:sp>
        <p:nvSpPr>
          <p:cNvPr id="27" name="object 27"/>
          <p:cNvSpPr/>
          <p:nvPr/>
        </p:nvSpPr>
        <p:spPr>
          <a:xfrm>
            <a:off x="3282454" y="3921759"/>
            <a:ext cx="827405" cy="187960"/>
          </a:xfrm>
          <a:custGeom>
            <a:avLst/>
            <a:gdLst/>
            <a:ahLst/>
            <a:cxnLst/>
            <a:rect l="l" t="t" r="r" b="b"/>
            <a:pathLst>
              <a:path w="827404" h="187960">
                <a:moveTo>
                  <a:pt x="0" y="187960"/>
                </a:moveTo>
                <a:lnTo>
                  <a:pt x="827201" y="187960"/>
                </a:lnTo>
                <a:lnTo>
                  <a:pt x="827201" y="0"/>
                </a:lnTo>
                <a:lnTo>
                  <a:pt x="0" y="0"/>
                </a:lnTo>
                <a:lnTo>
                  <a:pt x="0" y="187960"/>
                </a:lnTo>
                <a:close/>
              </a:path>
            </a:pathLst>
          </a:custGeom>
          <a:solidFill>
            <a:srgbClr val="C3D69B"/>
          </a:solidFill>
        </p:spPr>
        <p:txBody>
          <a:bodyPr wrap="square" lIns="0" tIns="0" rIns="0" bIns="0" rtlCol="0"/>
          <a:lstStyle/>
          <a:p>
            <a:endParaRPr/>
          </a:p>
        </p:txBody>
      </p:sp>
      <p:sp>
        <p:nvSpPr>
          <p:cNvPr id="28" name="object 28"/>
          <p:cNvSpPr/>
          <p:nvPr/>
        </p:nvSpPr>
        <p:spPr>
          <a:xfrm>
            <a:off x="4109656" y="3922331"/>
            <a:ext cx="2068830" cy="930275"/>
          </a:xfrm>
          <a:custGeom>
            <a:avLst/>
            <a:gdLst/>
            <a:ahLst/>
            <a:cxnLst/>
            <a:rect l="l" t="t" r="r" b="b"/>
            <a:pathLst>
              <a:path w="2068829" h="930275">
                <a:moveTo>
                  <a:pt x="2068652" y="0"/>
                </a:moveTo>
                <a:lnTo>
                  <a:pt x="0" y="0"/>
                </a:lnTo>
                <a:lnTo>
                  <a:pt x="0" y="930122"/>
                </a:lnTo>
                <a:lnTo>
                  <a:pt x="2068652" y="930122"/>
                </a:lnTo>
                <a:lnTo>
                  <a:pt x="2068652" y="0"/>
                </a:lnTo>
                <a:close/>
              </a:path>
            </a:pathLst>
          </a:custGeom>
          <a:solidFill>
            <a:srgbClr val="C3D69B"/>
          </a:solidFill>
        </p:spPr>
        <p:txBody>
          <a:bodyPr wrap="square" lIns="0" tIns="0" rIns="0" bIns="0" rtlCol="0"/>
          <a:lstStyle/>
          <a:p>
            <a:endParaRPr/>
          </a:p>
        </p:txBody>
      </p:sp>
      <p:sp>
        <p:nvSpPr>
          <p:cNvPr id="29" name="object 29"/>
          <p:cNvSpPr/>
          <p:nvPr/>
        </p:nvSpPr>
        <p:spPr>
          <a:xfrm>
            <a:off x="3282450" y="3566655"/>
            <a:ext cx="2896235" cy="307340"/>
          </a:xfrm>
          <a:custGeom>
            <a:avLst/>
            <a:gdLst/>
            <a:ahLst/>
            <a:cxnLst/>
            <a:rect l="l" t="t" r="r" b="b"/>
            <a:pathLst>
              <a:path w="2896235" h="307339">
                <a:moveTo>
                  <a:pt x="2895854" y="0"/>
                </a:moveTo>
                <a:lnTo>
                  <a:pt x="0" y="0"/>
                </a:lnTo>
                <a:lnTo>
                  <a:pt x="0" y="306781"/>
                </a:lnTo>
                <a:lnTo>
                  <a:pt x="2895854" y="306781"/>
                </a:lnTo>
                <a:lnTo>
                  <a:pt x="2895854" y="218173"/>
                </a:lnTo>
                <a:lnTo>
                  <a:pt x="2323122" y="218173"/>
                </a:lnTo>
                <a:lnTo>
                  <a:pt x="2300579" y="213893"/>
                </a:lnTo>
                <a:lnTo>
                  <a:pt x="2281250" y="201053"/>
                </a:lnTo>
                <a:lnTo>
                  <a:pt x="2269007" y="182727"/>
                </a:lnTo>
                <a:lnTo>
                  <a:pt x="2263851" y="159499"/>
                </a:lnTo>
                <a:lnTo>
                  <a:pt x="2269007" y="136893"/>
                </a:lnTo>
                <a:lnTo>
                  <a:pt x="2281250" y="117944"/>
                </a:lnTo>
                <a:lnTo>
                  <a:pt x="2300579" y="105727"/>
                </a:lnTo>
                <a:lnTo>
                  <a:pt x="2323122" y="100838"/>
                </a:lnTo>
                <a:lnTo>
                  <a:pt x="2895854" y="100838"/>
                </a:lnTo>
                <a:lnTo>
                  <a:pt x="2895854" y="0"/>
                </a:lnTo>
                <a:close/>
              </a:path>
              <a:path w="2896235" h="307339">
                <a:moveTo>
                  <a:pt x="2490622" y="100838"/>
                </a:moveTo>
                <a:lnTo>
                  <a:pt x="2323122" y="100838"/>
                </a:lnTo>
                <a:lnTo>
                  <a:pt x="2346312" y="105727"/>
                </a:lnTo>
                <a:lnTo>
                  <a:pt x="2365006" y="117944"/>
                </a:lnTo>
                <a:lnTo>
                  <a:pt x="2377884" y="136893"/>
                </a:lnTo>
                <a:lnTo>
                  <a:pt x="2382393" y="159499"/>
                </a:lnTo>
                <a:lnTo>
                  <a:pt x="2377884" y="182727"/>
                </a:lnTo>
                <a:lnTo>
                  <a:pt x="2365006" y="201053"/>
                </a:lnTo>
                <a:lnTo>
                  <a:pt x="2346312" y="213893"/>
                </a:lnTo>
                <a:lnTo>
                  <a:pt x="2323122" y="218173"/>
                </a:lnTo>
                <a:lnTo>
                  <a:pt x="2490622" y="218173"/>
                </a:lnTo>
                <a:lnTo>
                  <a:pt x="2467432" y="213893"/>
                </a:lnTo>
                <a:lnTo>
                  <a:pt x="2448750" y="201053"/>
                </a:lnTo>
                <a:lnTo>
                  <a:pt x="2436507" y="182727"/>
                </a:lnTo>
                <a:lnTo>
                  <a:pt x="2431351" y="159499"/>
                </a:lnTo>
                <a:lnTo>
                  <a:pt x="2436507" y="136893"/>
                </a:lnTo>
                <a:lnTo>
                  <a:pt x="2448750" y="117944"/>
                </a:lnTo>
                <a:lnTo>
                  <a:pt x="2467432" y="105727"/>
                </a:lnTo>
                <a:lnTo>
                  <a:pt x="2490622" y="100838"/>
                </a:lnTo>
                <a:close/>
              </a:path>
              <a:path w="2896235" h="307339">
                <a:moveTo>
                  <a:pt x="2651683" y="100838"/>
                </a:moveTo>
                <a:lnTo>
                  <a:pt x="2490622" y="100838"/>
                </a:lnTo>
                <a:lnTo>
                  <a:pt x="2513177" y="105727"/>
                </a:lnTo>
                <a:lnTo>
                  <a:pt x="2532507" y="117944"/>
                </a:lnTo>
                <a:lnTo>
                  <a:pt x="2544749" y="136893"/>
                </a:lnTo>
                <a:lnTo>
                  <a:pt x="2549258" y="159499"/>
                </a:lnTo>
                <a:lnTo>
                  <a:pt x="2544749" y="182727"/>
                </a:lnTo>
                <a:lnTo>
                  <a:pt x="2532507" y="201053"/>
                </a:lnTo>
                <a:lnTo>
                  <a:pt x="2513177" y="213893"/>
                </a:lnTo>
                <a:lnTo>
                  <a:pt x="2490622" y="218173"/>
                </a:lnTo>
                <a:lnTo>
                  <a:pt x="2651683" y="218173"/>
                </a:lnTo>
                <a:lnTo>
                  <a:pt x="2628493" y="213893"/>
                </a:lnTo>
                <a:lnTo>
                  <a:pt x="2609811" y="201053"/>
                </a:lnTo>
                <a:lnTo>
                  <a:pt x="2596921" y="182727"/>
                </a:lnTo>
                <a:lnTo>
                  <a:pt x="2592412" y="159499"/>
                </a:lnTo>
                <a:lnTo>
                  <a:pt x="2596921" y="136893"/>
                </a:lnTo>
                <a:lnTo>
                  <a:pt x="2609811" y="117944"/>
                </a:lnTo>
                <a:lnTo>
                  <a:pt x="2628493" y="105727"/>
                </a:lnTo>
                <a:lnTo>
                  <a:pt x="2651683" y="100838"/>
                </a:lnTo>
                <a:close/>
              </a:path>
              <a:path w="2896235" h="307339">
                <a:moveTo>
                  <a:pt x="2895854" y="100838"/>
                </a:moveTo>
                <a:lnTo>
                  <a:pt x="2651683" y="100838"/>
                </a:lnTo>
                <a:lnTo>
                  <a:pt x="2674874" y="105727"/>
                </a:lnTo>
                <a:lnTo>
                  <a:pt x="2693568" y="117944"/>
                </a:lnTo>
                <a:lnTo>
                  <a:pt x="2705798" y="136893"/>
                </a:lnTo>
                <a:lnTo>
                  <a:pt x="2710954" y="159499"/>
                </a:lnTo>
                <a:lnTo>
                  <a:pt x="2705798" y="182727"/>
                </a:lnTo>
                <a:lnTo>
                  <a:pt x="2693568" y="201053"/>
                </a:lnTo>
                <a:lnTo>
                  <a:pt x="2674874" y="213893"/>
                </a:lnTo>
                <a:lnTo>
                  <a:pt x="2651683" y="218173"/>
                </a:lnTo>
                <a:lnTo>
                  <a:pt x="2895854" y="218173"/>
                </a:lnTo>
                <a:lnTo>
                  <a:pt x="2895854" y="100838"/>
                </a:lnTo>
                <a:close/>
              </a:path>
            </a:pathLst>
          </a:custGeom>
          <a:solidFill>
            <a:srgbClr val="D7E4BD"/>
          </a:solidFill>
        </p:spPr>
        <p:txBody>
          <a:bodyPr wrap="square" lIns="0" tIns="0" rIns="0" bIns="0" rtlCol="0"/>
          <a:lstStyle/>
          <a:p>
            <a:endParaRPr/>
          </a:p>
        </p:txBody>
      </p:sp>
      <p:sp>
        <p:nvSpPr>
          <p:cNvPr id="30" name="object 30"/>
          <p:cNvSpPr/>
          <p:nvPr/>
        </p:nvSpPr>
        <p:spPr>
          <a:xfrm>
            <a:off x="3531768" y="4108716"/>
            <a:ext cx="578485" cy="744220"/>
          </a:xfrm>
          <a:custGeom>
            <a:avLst/>
            <a:gdLst/>
            <a:ahLst/>
            <a:cxnLst/>
            <a:rect l="l" t="t" r="r" b="b"/>
            <a:pathLst>
              <a:path w="578485" h="744220">
                <a:moveTo>
                  <a:pt x="0" y="0"/>
                </a:moveTo>
                <a:lnTo>
                  <a:pt x="577888" y="0"/>
                </a:lnTo>
                <a:lnTo>
                  <a:pt x="577888" y="743737"/>
                </a:lnTo>
                <a:lnTo>
                  <a:pt x="0" y="743737"/>
                </a:lnTo>
                <a:lnTo>
                  <a:pt x="0" y="0"/>
                </a:lnTo>
                <a:close/>
              </a:path>
            </a:pathLst>
          </a:custGeom>
          <a:solidFill>
            <a:srgbClr val="D7E4BD"/>
          </a:solidFill>
        </p:spPr>
        <p:txBody>
          <a:bodyPr wrap="square" lIns="0" tIns="0" rIns="0" bIns="0" rtlCol="0"/>
          <a:lstStyle/>
          <a:p>
            <a:endParaRPr/>
          </a:p>
        </p:txBody>
      </p:sp>
      <p:sp>
        <p:nvSpPr>
          <p:cNvPr id="31" name="object 31"/>
          <p:cNvSpPr/>
          <p:nvPr/>
        </p:nvSpPr>
        <p:spPr>
          <a:xfrm>
            <a:off x="3292755" y="3575205"/>
            <a:ext cx="2875280" cy="1949450"/>
          </a:xfrm>
          <a:custGeom>
            <a:avLst/>
            <a:gdLst/>
            <a:ahLst/>
            <a:cxnLst/>
            <a:rect l="l" t="t" r="r" b="b"/>
            <a:pathLst>
              <a:path w="2875279" h="1949450">
                <a:moveTo>
                  <a:pt x="2875241" y="303733"/>
                </a:moveTo>
                <a:lnTo>
                  <a:pt x="2875241" y="1948878"/>
                </a:lnTo>
                <a:lnTo>
                  <a:pt x="0" y="1948878"/>
                </a:lnTo>
                <a:lnTo>
                  <a:pt x="0" y="303733"/>
                </a:lnTo>
                <a:lnTo>
                  <a:pt x="0" y="0"/>
                </a:lnTo>
                <a:lnTo>
                  <a:pt x="2875241" y="0"/>
                </a:lnTo>
                <a:lnTo>
                  <a:pt x="2875241" y="303733"/>
                </a:lnTo>
                <a:close/>
              </a:path>
            </a:pathLst>
          </a:custGeom>
          <a:ln w="91186">
            <a:solidFill>
              <a:srgbClr val="B3C77E"/>
            </a:solidFill>
          </a:ln>
        </p:spPr>
        <p:txBody>
          <a:bodyPr wrap="square" lIns="0" tIns="0" rIns="0" bIns="0" rtlCol="0"/>
          <a:lstStyle/>
          <a:p>
            <a:endParaRPr/>
          </a:p>
        </p:txBody>
      </p:sp>
      <p:sp>
        <p:nvSpPr>
          <p:cNvPr id="32" name="object 32"/>
          <p:cNvSpPr/>
          <p:nvPr/>
        </p:nvSpPr>
        <p:spPr>
          <a:xfrm>
            <a:off x="3292755" y="3878938"/>
            <a:ext cx="2875280" cy="0"/>
          </a:xfrm>
          <a:custGeom>
            <a:avLst/>
            <a:gdLst/>
            <a:ahLst/>
            <a:cxnLst/>
            <a:rect l="l" t="t" r="r" b="b"/>
            <a:pathLst>
              <a:path w="2875279">
                <a:moveTo>
                  <a:pt x="0" y="0"/>
                </a:moveTo>
                <a:lnTo>
                  <a:pt x="2875241" y="0"/>
                </a:lnTo>
              </a:path>
            </a:pathLst>
          </a:custGeom>
          <a:ln w="91186">
            <a:solidFill>
              <a:srgbClr val="B3C77E"/>
            </a:solidFill>
          </a:ln>
        </p:spPr>
        <p:txBody>
          <a:bodyPr wrap="square" lIns="0" tIns="0" rIns="0" bIns="0" rtlCol="0"/>
          <a:lstStyle/>
          <a:p>
            <a:endParaRPr/>
          </a:p>
        </p:txBody>
      </p:sp>
      <p:sp>
        <p:nvSpPr>
          <p:cNvPr id="33" name="object 33"/>
          <p:cNvSpPr/>
          <p:nvPr/>
        </p:nvSpPr>
        <p:spPr>
          <a:xfrm>
            <a:off x="4381521" y="4116665"/>
            <a:ext cx="1584960" cy="0"/>
          </a:xfrm>
          <a:custGeom>
            <a:avLst/>
            <a:gdLst/>
            <a:ahLst/>
            <a:cxnLst/>
            <a:rect l="l" t="t" r="r" b="b"/>
            <a:pathLst>
              <a:path w="1584960">
                <a:moveTo>
                  <a:pt x="0" y="0"/>
                </a:moveTo>
                <a:lnTo>
                  <a:pt x="1584833" y="0"/>
                </a:lnTo>
              </a:path>
            </a:pathLst>
          </a:custGeom>
          <a:ln w="91186">
            <a:solidFill>
              <a:srgbClr val="D7E4BD"/>
            </a:solidFill>
          </a:ln>
        </p:spPr>
        <p:txBody>
          <a:bodyPr wrap="square" lIns="0" tIns="0" rIns="0" bIns="0" rtlCol="0"/>
          <a:lstStyle/>
          <a:p>
            <a:endParaRPr/>
          </a:p>
        </p:txBody>
      </p:sp>
      <p:sp>
        <p:nvSpPr>
          <p:cNvPr id="34" name="object 34"/>
          <p:cNvSpPr/>
          <p:nvPr/>
        </p:nvSpPr>
        <p:spPr>
          <a:xfrm>
            <a:off x="4381521" y="4286553"/>
            <a:ext cx="1584960" cy="0"/>
          </a:xfrm>
          <a:custGeom>
            <a:avLst/>
            <a:gdLst/>
            <a:ahLst/>
            <a:cxnLst/>
            <a:rect l="l" t="t" r="r" b="b"/>
            <a:pathLst>
              <a:path w="1584960">
                <a:moveTo>
                  <a:pt x="0" y="0"/>
                </a:moveTo>
                <a:lnTo>
                  <a:pt x="1584833" y="0"/>
                </a:lnTo>
              </a:path>
            </a:pathLst>
          </a:custGeom>
          <a:ln w="91186">
            <a:solidFill>
              <a:srgbClr val="D7E4BD"/>
            </a:solidFill>
          </a:ln>
        </p:spPr>
        <p:txBody>
          <a:bodyPr wrap="square" lIns="0" tIns="0" rIns="0" bIns="0" rtlCol="0"/>
          <a:lstStyle/>
          <a:p>
            <a:endParaRPr/>
          </a:p>
        </p:txBody>
      </p:sp>
      <p:sp>
        <p:nvSpPr>
          <p:cNvPr id="35" name="object 35"/>
          <p:cNvSpPr/>
          <p:nvPr/>
        </p:nvSpPr>
        <p:spPr>
          <a:xfrm>
            <a:off x="4381521" y="4472341"/>
            <a:ext cx="1584960" cy="0"/>
          </a:xfrm>
          <a:custGeom>
            <a:avLst/>
            <a:gdLst/>
            <a:ahLst/>
            <a:cxnLst/>
            <a:rect l="l" t="t" r="r" b="b"/>
            <a:pathLst>
              <a:path w="1584960">
                <a:moveTo>
                  <a:pt x="0" y="0"/>
                </a:moveTo>
                <a:lnTo>
                  <a:pt x="1584833" y="0"/>
                </a:lnTo>
              </a:path>
            </a:pathLst>
          </a:custGeom>
          <a:ln w="91186">
            <a:solidFill>
              <a:srgbClr val="D7E4BD"/>
            </a:solidFill>
          </a:ln>
        </p:spPr>
        <p:txBody>
          <a:bodyPr wrap="square" lIns="0" tIns="0" rIns="0" bIns="0" rtlCol="0"/>
          <a:lstStyle/>
          <a:p>
            <a:endParaRPr/>
          </a:p>
        </p:txBody>
      </p:sp>
      <p:sp>
        <p:nvSpPr>
          <p:cNvPr id="36" name="object 36"/>
          <p:cNvSpPr/>
          <p:nvPr/>
        </p:nvSpPr>
        <p:spPr>
          <a:xfrm>
            <a:off x="4381521" y="4658117"/>
            <a:ext cx="1584960" cy="0"/>
          </a:xfrm>
          <a:custGeom>
            <a:avLst/>
            <a:gdLst/>
            <a:ahLst/>
            <a:cxnLst/>
            <a:rect l="l" t="t" r="r" b="b"/>
            <a:pathLst>
              <a:path w="1584960">
                <a:moveTo>
                  <a:pt x="0" y="0"/>
                </a:moveTo>
                <a:lnTo>
                  <a:pt x="1584833" y="0"/>
                </a:lnTo>
              </a:path>
            </a:pathLst>
          </a:custGeom>
          <a:ln w="91186">
            <a:solidFill>
              <a:srgbClr val="D7E4BD"/>
            </a:solidFill>
          </a:ln>
        </p:spPr>
        <p:txBody>
          <a:bodyPr wrap="square" lIns="0" tIns="0" rIns="0" bIns="0" rtlCol="0"/>
          <a:lstStyle/>
          <a:p>
            <a:endParaRPr/>
          </a:p>
        </p:txBody>
      </p:sp>
      <p:sp>
        <p:nvSpPr>
          <p:cNvPr id="37" name="object 37"/>
          <p:cNvSpPr/>
          <p:nvPr/>
        </p:nvSpPr>
        <p:spPr>
          <a:xfrm>
            <a:off x="4381521" y="4843905"/>
            <a:ext cx="1584960" cy="0"/>
          </a:xfrm>
          <a:custGeom>
            <a:avLst/>
            <a:gdLst/>
            <a:ahLst/>
            <a:cxnLst/>
            <a:rect l="l" t="t" r="r" b="b"/>
            <a:pathLst>
              <a:path w="1584960">
                <a:moveTo>
                  <a:pt x="0" y="0"/>
                </a:moveTo>
                <a:lnTo>
                  <a:pt x="1584833" y="0"/>
                </a:lnTo>
              </a:path>
            </a:pathLst>
          </a:custGeom>
          <a:ln w="91186">
            <a:solidFill>
              <a:srgbClr val="D7E4BD"/>
            </a:solidFill>
          </a:ln>
        </p:spPr>
        <p:txBody>
          <a:bodyPr wrap="square" lIns="0" tIns="0" rIns="0" bIns="0" rtlCol="0"/>
          <a:lstStyle/>
          <a:p>
            <a:endParaRPr/>
          </a:p>
        </p:txBody>
      </p:sp>
      <p:sp>
        <p:nvSpPr>
          <p:cNvPr id="38" name="object 38"/>
          <p:cNvSpPr/>
          <p:nvPr/>
        </p:nvSpPr>
        <p:spPr>
          <a:xfrm>
            <a:off x="3542076" y="5029681"/>
            <a:ext cx="2424430" cy="0"/>
          </a:xfrm>
          <a:custGeom>
            <a:avLst/>
            <a:gdLst/>
            <a:ahLst/>
            <a:cxnLst/>
            <a:rect l="l" t="t" r="r" b="b"/>
            <a:pathLst>
              <a:path w="2424429">
                <a:moveTo>
                  <a:pt x="0" y="0"/>
                </a:moveTo>
                <a:lnTo>
                  <a:pt x="2424277" y="0"/>
                </a:lnTo>
              </a:path>
            </a:pathLst>
          </a:custGeom>
          <a:ln w="91186">
            <a:solidFill>
              <a:srgbClr val="D7E4BD"/>
            </a:solidFill>
          </a:ln>
        </p:spPr>
        <p:txBody>
          <a:bodyPr wrap="square" lIns="0" tIns="0" rIns="0" bIns="0" rtlCol="0"/>
          <a:lstStyle/>
          <a:p>
            <a:endParaRPr/>
          </a:p>
        </p:txBody>
      </p:sp>
      <p:sp>
        <p:nvSpPr>
          <p:cNvPr id="39" name="object 39"/>
          <p:cNvSpPr/>
          <p:nvPr/>
        </p:nvSpPr>
        <p:spPr>
          <a:xfrm>
            <a:off x="3542076" y="5215469"/>
            <a:ext cx="2424430" cy="0"/>
          </a:xfrm>
          <a:custGeom>
            <a:avLst/>
            <a:gdLst/>
            <a:ahLst/>
            <a:cxnLst/>
            <a:rect l="l" t="t" r="r" b="b"/>
            <a:pathLst>
              <a:path w="2424429">
                <a:moveTo>
                  <a:pt x="0" y="0"/>
                </a:moveTo>
                <a:lnTo>
                  <a:pt x="2424277" y="0"/>
                </a:lnTo>
              </a:path>
            </a:pathLst>
          </a:custGeom>
          <a:ln w="91186">
            <a:solidFill>
              <a:srgbClr val="D7E4BD"/>
            </a:solidFill>
          </a:ln>
        </p:spPr>
        <p:txBody>
          <a:bodyPr wrap="square" lIns="0" tIns="0" rIns="0" bIns="0" rtlCol="0"/>
          <a:lstStyle/>
          <a:p>
            <a:endParaRPr/>
          </a:p>
        </p:txBody>
      </p:sp>
      <p:sp>
        <p:nvSpPr>
          <p:cNvPr id="40" name="object 40"/>
          <p:cNvSpPr txBox="1"/>
          <p:nvPr/>
        </p:nvSpPr>
        <p:spPr>
          <a:xfrm>
            <a:off x="1305596" y="1264411"/>
            <a:ext cx="177165" cy="193675"/>
          </a:xfrm>
          <a:prstGeom prst="rect">
            <a:avLst/>
          </a:prstGeom>
        </p:spPr>
        <p:txBody>
          <a:bodyPr vert="horz" wrap="square" lIns="0" tIns="12700" rIns="0" bIns="0" rtlCol="0">
            <a:spAutoFit/>
          </a:bodyPr>
          <a:lstStyle/>
          <a:p>
            <a:pPr marL="12700">
              <a:lnSpc>
                <a:spcPct val="100000"/>
              </a:lnSpc>
              <a:spcBef>
                <a:spcPts val="100"/>
              </a:spcBef>
            </a:pPr>
            <a:r>
              <a:rPr sz="1100" dirty="0">
                <a:latin typeface="Segoe UI"/>
                <a:cs typeface="Segoe UI"/>
              </a:rPr>
              <a:t>(</a:t>
            </a:r>
            <a:r>
              <a:rPr sz="1100" spc="-5" dirty="0">
                <a:latin typeface="Segoe UI"/>
                <a:cs typeface="Segoe UI"/>
              </a:rPr>
              <a:t>ii)</a:t>
            </a:r>
            <a:endParaRPr sz="1100">
              <a:latin typeface="Segoe UI"/>
              <a:cs typeface="Segoe UI"/>
            </a:endParaRPr>
          </a:p>
        </p:txBody>
      </p:sp>
      <p:sp>
        <p:nvSpPr>
          <p:cNvPr id="41" name="object 41"/>
          <p:cNvSpPr txBox="1"/>
          <p:nvPr/>
        </p:nvSpPr>
        <p:spPr>
          <a:xfrm>
            <a:off x="1633262" y="1246745"/>
            <a:ext cx="4553585" cy="397510"/>
          </a:xfrm>
          <a:prstGeom prst="rect">
            <a:avLst/>
          </a:prstGeom>
        </p:spPr>
        <p:txBody>
          <a:bodyPr vert="horz" wrap="square" lIns="0" tIns="12700" rIns="0" bIns="0" rtlCol="0">
            <a:spAutoFit/>
          </a:bodyPr>
          <a:lstStyle/>
          <a:p>
            <a:pPr marL="12700" marR="5080">
              <a:lnSpc>
                <a:spcPct val="110900"/>
              </a:lnSpc>
              <a:spcBef>
                <a:spcPts val="100"/>
              </a:spcBef>
            </a:pPr>
            <a:r>
              <a:rPr sz="1100" spc="-5" dirty="0">
                <a:latin typeface="Segoe UI"/>
                <a:cs typeface="Segoe UI"/>
              </a:rPr>
              <a:t>Total</a:t>
            </a:r>
            <a:r>
              <a:rPr sz="1100" spc="-40" dirty="0">
                <a:latin typeface="Segoe UI"/>
                <a:cs typeface="Segoe UI"/>
              </a:rPr>
              <a:t> </a:t>
            </a:r>
            <a:r>
              <a:rPr sz="1100" dirty="0">
                <a:latin typeface="Segoe UI"/>
                <a:cs typeface="Segoe UI"/>
              </a:rPr>
              <a:t>of</a:t>
            </a:r>
            <a:r>
              <a:rPr sz="1100" spc="-35" dirty="0">
                <a:latin typeface="Segoe UI"/>
                <a:cs typeface="Segoe UI"/>
              </a:rPr>
              <a:t> </a:t>
            </a:r>
            <a:r>
              <a:rPr sz="1100" dirty="0">
                <a:latin typeface="Segoe UI"/>
                <a:cs typeface="Segoe UI"/>
              </a:rPr>
              <a:t>Present</a:t>
            </a:r>
            <a:r>
              <a:rPr sz="1100" spc="-30" dirty="0">
                <a:latin typeface="Segoe UI"/>
                <a:cs typeface="Segoe UI"/>
              </a:rPr>
              <a:t> </a:t>
            </a:r>
            <a:r>
              <a:rPr sz="1100" spc="-5" dirty="0">
                <a:latin typeface="Segoe UI"/>
                <a:cs typeface="Segoe UI"/>
              </a:rPr>
              <a:t>value</a:t>
            </a:r>
            <a:r>
              <a:rPr sz="1100" spc="-35" dirty="0">
                <a:latin typeface="Segoe UI"/>
                <a:cs typeface="Segoe UI"/>
              </a:rPr>
              <a:t> </a:t>
            </a:r>
            <a:r>
              <a:rPr sz="1100" dirty="0">
                <a:latin typeface="Segoe UI"/>
                <a:cs typeface="Segoe UI"/>
              </a:rPr>
              <a:t>of</a:t>
            </a:r>
            <a:r>
              <a:rPr sz="1100" spc="-35" dirty="0">
                <a:latin typeface="Segoe UI"/>
                <a:cs typeface="Segoe UI"/>
              </a:rPr>
              <a:t> </a:t>
            </a:r>
            <a:r>
              <a:rPr sz="1100" dirty="0">
                <a:latin typeface="Segoe UI"/>
                <a:cs typeface="Segoe UI"/>
              </a:rPr>
              <a:t>Cash</a:t>
            </a:r>
            <a:r>
              <a:rPr sz="1100" spc="-30" dirty="0">
                <a:latin typeface="Segoe UI"/>
                <a:cs typeface="Segoe UI"/>
              </a:rPr>
              <a:t> </a:t>
            </a:r>
            <a:r>
              <a:rPr sz="1100" spc="-5" dirty="0">
                <a:latin typeface="Segoe UI"/>
                <a:cs typeface="Segoe UI"/>
              </a:rPr>
              <a:t>flows</a:t>
            </a:r>
            <a:r>
              <a:rPr sz="1100" spc="-35" dirty="0">
                <a:latin typeface="Segoe UI"/>
                <a:cs typeface="Segoe UI"/>
              </a:rPr>
              <a:t> </a:t>
            </a:r>
            <a:r>
              <a:rPr sz="1100" spc="-5" dirty="0">
                <a:latin typeface="Segoe UI"/>
                <a:cs typeface="Segoe UI"/>
              </a:rPr>
              <a:t>if</a:t>
            </a:r>
            <a:r>
              <a:rPr sz="1100" spc="-35" dirty="0">
                <a:latin typeface="Segoe UI"/>
                <a:cs typeface="Segoe UI"/>
              </a:rPr>
              <a:t> </a:t>
            </a:r>
            <a:r>
              <a:rPr sz="1100" spc="-5" dirty="0">
                <a:latin typeface="Segoe UI"/>
                <a:cs typeface="Segoe UI"/>
              </a:rPr>
              <a:t>all</a:t>
            </a:r>
            <a:r>
              <a:rPr sz="1100" spc="-35" dirty="0">
                <a:latin typeface="Segoe UI"/>
                <a:cs typeface="Segoe UI"/>
              </a:rPr>
              <a:t> </a:t>
            </a:r>
            <a:r>
              <a:rPr sz="1100" spc="-5" dirty="0">
                <a:latin typeface="Segoe UI"/>
                <a:cs typeface="Segoe UI"/>
              </a:rPr>
              <a:t>the</a:t>
            </a:r>
            <a:r>
              <a:rPr sz="1100" spc="-25" dirty="0">
                <a:latin typeface="Segoe UI"/>
                <a:cs typeface="Segoe UI"/>
              </a:rPr>
              <a:t> </a:t>
            </a:r>
            <a:r>
              <a:rPr sz="1100" spc="-5" dirty="0">
                <a:latin typeface="Segoe UI"/>
                <a:cs typeface="Segoe UI"/>
              </a:rPr>
              <a:t>three</a:t>
            </a:r>
            <a:r>
              <a:rPr sz="1100" spc="-25" dirty="0">
                <a:latin typeface="Segoe UI"/>
                <a:cs typeface="Segoe UI"/>
              </a:rPr>
              <a:t> </a:t>
            </a:r>
            <a:r>
              <a:rPr sz="1100" spc="-5" dirty="0">
                <a:latin typeface="Segoe UI"/>
                <a:cs typeface="Segoe UI"/>
              </a:rPr>
              <a:t>projects</a:t>
            </a:r>
            <a:r>
              <a:rPr sz="1100" spc="-30" dirty="0">
                <a:latin typeface="Segoe UI"/>
                <a:cs typeface="Segoe UI"/>
              </a:rPr>
              <a:t> </a:t>
            </a:r>
            <a:r>
              <a:rPr sz="1100" dirty="0">
                <a:latin typeface="Segoe UI"/>
                <a:cs typeface="Segoe UI"/>
              </a:rPr>
              <a:t>are</a:t>
            </a:r>
            <a:r>
              <a:rPr sz="1100" spc="-35" dirty="0">
                <a:latin typeface="Segoe UI"/>
                <a:cs typeface="Segoe UI"/>
              </a:rPr>
              <a:t> </a:t>
            </a:r>
            <a:r>
              <a:rPr sz="1100" spc="-5" dirty="0">
                <a:latin typeface="Segoe UI"/>
                <a:cs typeface="Segoe UI"/>
              </a:rPr>
              <a:t>undertaken  simultaneously:</a:t>
            </a:r>
            <a:endParaRPr sz="1100">
              <a:latin typeface="Segoe UI"/>
              <a:cs typeface="Segoe UI"/>
            </a:endParaRPr>
          </a:p>
        </p:txBody>
      </p:sp>
      <p:graphicFrame>
        <p:nvGraphicFramePr>
          <p:cNvPr id="42" name="object 42"/>
          <p:cNvGraphicFramePr>
            <a:graphicFrameLocks noGrp="1"/>
          </p:cNvGraphicFramePr>
          <p:nvPr/>
        </p:nvGraphicFramePr>
        <p:xfrm>
          <a:off x="1655064" y="1717548"/>
          <a:ext cx="2971800" cy="972304"/>
        </p:xfrm>
        <a:graphic>
          <a:graphicData uri="http://schemas.openxmlformats.org/drawingml/2006/table">
            <a:tbl>
              <a:tblPr firstRow="1" bandRow="1">
                <a:tableStyleId>{2D5ABB26-0587-4C30-8999-92F81FD0307C}</a:tableStyleId>
              </a:tblPr>
              <a:tblGrid>
                <a:gridCol w="1828800">
                  <a:extLst>
                    <a:ext uri="{9D8B030D-6E8A-4147-A177-3AD203B41FA5}">
                      <a16:colId xmlns:a16="http://schemas.microsoft.com/office/drawing/2014/main" val="20000"/>
                    </a:ext>
                  </a:extLst>
                </a:gridCol>
                <a:gridCol w="1143000">
                  <a:extLst>
                    <a:ext uri="{9D8B030D-6E8A-4147-A177-3AD203B41FA5}">
                      <a16:colId xmlns:a16="http://schemas.microsoft.com/office/drawing/2014/main" val="20001"/>
                    </a:ext>
                  </a:extLst>
                </a:gridCol>
              </a:tblGrid>
              <a:tr h="243839">
                <a:tc>
                  <a:txBody>
                    <a:bodyPr/>
                    <a:lstStyle/>
                    <a:p>
                      <a:pPr>
                        <a:lnSpc>
                          <a:spcPct val="100000"/>
                        </a:lnSpc>
                      </a:pPr>
                      <a:endParaRPr sz="1000">
                        <a:latin typeface="Times New Roman"/>
                        <a:cs typeface="Times New Roman"/>
                      </a:endParaRPr>
                    </a:p>
                  </a:txBody>
                  <a:tcPr marL="0" marR="0" marT="0"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B3C77E"/>
                    </a:solidFill>
                  </a:tcPr>
                </a:tc>
                <a:tc>
                  <a:txBody>
                    <a:bodyPr/>
                    <a:lstStyle/>
                    <a:p>
                      <a:pPr marR="65405" algn="r">
                        <a:lnSpc>
                          <a:spcPct val="100000"/>
                        </a:lnSpc>
                        <a:spcBef>
                          <a:spcPts val="290"/>
                        </a:spcBef>
                      </a:pPr>
                      <a:r>
                        <a:rPr sz="1100" b="1" dirty="0">
                          <a:solidFill>
                            <a:srgbClr val="00A650"/>
                          </a:solidFill>
                          <a:latin typeface="Segoe UI"/>
                          <a:cs typeface="Segoe UI"/>
                        </a:rPr>
                        <a:t>(</a:t>
                      </a:r>
                      <a:r>
                        <a:rPr sz="1100" b="1" spc="10" dirty="0">
                          <a:solidFill>
                            <a:srgbClr val="00A650"/>
                          </a:solidFill>
                          <a:latin typeface="Trebuchet MS"/>
                          <a:cs typeface="Trebuchet MS"/>
                        </a:rPr>
                        <a:t>`</a:t>
                      </a:r>
                      <a:r>
                        <a:rPr sz="1100" b="1" dirty="0">
                          <a:solidFill>
                            <a:srgbClr val="00A650"/>
                          </a:solidFill>
                          <a:latin typeface="Segoe UI"/>
                          <a:cs typeface="Segoe UI"/>
                        </a:rPr>
                        <a:t>)</a:t>
                      </a:r>
                      <a:endParaRPr sz="1100">
                        <a:latin typeface="Segoe UI"/>
                        <a:cs typeface="Segoe UI"/>
                      </a:endParaRPr>
                    </a:p>
                  </a:txBody>
                  <a:tcPr marL="0" marR="0" marT="36830"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B3C77E"/>
                    </a:solidFill>
                  </a:tcPr>
                </a:tc>
                <a:extLst>
                  <a:ext uri="{0D108BD9-81ED-4DB2-BD59-A6C34878D82A}">
                    <a16:rowId xmlns:a16="http://schemas.microsoft.com/office/drawing/2014/main" val="10000"/>
                  </a:ext>
                </a:extLst>
              </a:tr>
              <a:tr h="242316">
                <a:tc>
                  <a:txBody>
                    <a:bodyPr/>
                    <a:lstStyle/>
                    <a:p>
                      <a:pPr marL="71120">
                        <a:lnSpc>
                          <a:spcPct val="100000"/>
                        </a:lnSpc>
                        <a:spcBef>
                          <a:spcPts val="290"/>
                        </a:spcBef>
                      </a:pPr>
                      <a:r>
                        <a:rPr sz="1100" spc="-5" dirty="0">
                          <a:latin typeface="Segoe UI"/>
                          <a:cs typeface="Segoe UI"/>
                        </a:rPr>
                        <a:t>Project 2&amp; </a:t>
                      </a:r>
                      <a:r>
                        <a:rPr sz="1100" dirty="0">
                          <a:latin typeface="Segoe UI"/>
                          <a:cs typeface="Segoe UI"/>
                        </a:rPr>
                        <a:t>3</a:t>
                      </a:r>
                      <a:endParaRPr sz="1100">
                        <a:latin typeface="Segoe UI"/>
                        <a:cs typeface="Segoe UI"/>
                      </a:endParaRPr>
                    </a:p>
                  </a:txBody>
                  <a:tcPr marL="0" marR="0" marT="36830"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B3C77E"/>
                    </a:solidFill>
                  </a:tcPr>
                </a:tc>
                <a:tc>
                  <a:txBody>
                    <a:bodyPr/>
                    <a:lstStyle/>
                    <a:p>
                      <a:pPr marR="66040" algn="r">
                        <a:lnSpc>
                          <a:spcPct val="100000"/>
                        </a:lnSpc>
                        <a:spcBef>
                          <a:spcPts val="290"/>
                        </a:spcBef>
                      </a:pPr>
                      <a:r>
                        <a:rPr sz="1100" dirty="0">
                          <a:latin typeface="Segoe UI"/>
                          <a:cs typeface="Segoe UI"/>
                        </a:rPr>
                        <a:t>6</a:t>
                      </a:r>
                      <a:r>
                        <a:rPr sz="1100" spc="-5" dirty="0">
                          <a:latin typeface="Segoe UI"/>
                          <a:cs typeface="Segoe UI"/>
                        </a:rPr>
                        <a:t>,</a:t>
                      </a:r>
                      <a:r>
                        <a:rPr sz="1100" spc="-10" dirty="0">
                          <a:latin typeface="Segoe UI"/>
                          <a:cs typeface="Segoe UI"/>
                        </a:rPr>
                        <a:t>2</a:t>
                      </a:r>
                      <a:r>
                        <a:rPr sz="1100" dirty="0">
                          <a:latin typeface="Segoe UI"/>
                          <a:cs typeface="Segoe UI"/>
                        </a:rPr>
                        <a:t>0</a:t>
                      </a:r>
                      <a:r>
                        <a:rPr sz="1100" spc="-15" dirty="0">
                          <a:latin typeface="Segoe UI"/>
                          <a:cs typeface="Segoe UI"/>
                        </a:rPr>
                        <a:t>,</a:t>
                      </a:r>
                      <a:r>
                        <a:rPr sz="1100" dirty="0">
                          <a:latin typeface="Segoe UI"/>
                          <a:cs typeface="Segoe UI"/>
                        </a:rPr>
                        <a:t>0</a:t>
                      </a:r>
                      <a:r>
                        <a:rPr sz="1100" spc="-10" dirty="0">
                          <a:latin typeface="Segoe UI"/>
                          <a:cs typeface="Segoe UI"/>
                        </a:rPr>
                        <a:t>0</a:t>
                      </a:r>
                      <a:r>
                        <a:rPr sz="1100" dirty="0">
                          <a:latin typeface="Segoe UI"/>
                          <a:cs typeface="Segoe UI"/>
                        </a:rPr>
                        <a:t>0</a:t>
                      </a:r>
                      <a:endParaRPr sz="1100">
                        <a:latin typeface="Segoe UI"/>
                        <a:cs typeface="Segoe UI"/>
                      </a:endParaRPr>
                    </a:p>
                  </a:txBody>
                  <a:tcPr marL="0" marR="0" marT="36830"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B3C77E"/>
                    </a:solidFill>
                  </a:tcPr>
                </a:tc>
                <a:extLst>
                  <a:ext uri="{0D108BD9-81ED-4DB2-BD59-A6C34878D82A}">
                    <a16:rowId xmlns:a16="http://schemas.microsoft.com/office/drawing/2014/main" val="10001"/>
                  </a:ext>
                </a:extLst>
              </a:tr>
              <a:tr h="242316">
                <a:tc>
                  <a:txBody>
                    <a:bodyPr/>
                    <a:lstStyle/>
                    <a:p>
                      <a:pPr marL="71120">
                        <a:lnSpc>
                          <a:spcPct val="100000"/>
                        </a:lnSpc>
                        <a:spcBef>
                          <a:spcPts val="290"/>
                        </a:spcBef>
                      </a:pPr>
                      <a:r>
                        <a:rPr sz="1100" spc="-5" dirty="0">
                          <a:latin typeface="Segoe UI"/>
                          <a:cs typeface="Segoe UI"/>
                        </a:rPr>
                        <a:t>Project</a:t>
                      </a:r>
                      <a:r>
                        <a:rPr sz="1100" spc="-10" dirty="0">
                          <a:latin typeface="Segoe UI"/>
                          <a:cs typeface="Segoe UI"/>
                        </a:rPr>
                        <a:t> </a:t>
                      </a:r>
                      <a:r>
                        <a:rPr sz="1100" dirty="0">
                          <a:latin typeface="Segoe UI"/>
                          <a:cs typeface="Segoe UI"/>
                        </a:rPr>
                        <a:t>1</a:t>
                      </a:r>
                      <a:endParaRPr sz="1100">
                        <a:latin typeface="Segoe UI"/>
                        <a:cs typeface="Segoe UI"/>
                      </a:endParaRPr>
                    </a:p>
                  </a:txBody>
                  <a:tcPr marL="0" marR="0" marT="36830"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B3C77E"/>
                    </a:solidFill>
                  </a:tcPr>
                </a:tc>
                <a:tc>
                  <a:txBody>
                    <a:bodyPr/>
                    <a:lstStyle/>
                    <a:p>
                      <a:pPr marR="66040" algn="r">
                        <a:lnSpc>
                          <a:spcPct val="100000"/>
                        </a:lnSpc>
                        <a:spcBef>
                          <a:spcPts val="290"/>
                        </a:spcBef>
                      </a:pPr>
                      <a:r>
                        <a:rPr sz="1100" dirty="0">
                          <a:latin typeface="Segoe UI"/>
                          <a:cs typeface="Segoe UI"/>
                        </a:rPr>
                        <a:t>2</a:t>
                      </a:r>
                      <a:r>
                        <a:rPr sz="1100" spc="-5" dirty="0">
                          <a:latin typeface="Segoe UI"/>
                          <a:cs typeface="Segoe UI"/>
                        </a:rPr>
                        <a:t>,</a:t>
                      </a:r>
                      <a:r>
                        <a:rPr sz="1100" spc="-10" dirty="0">
                          <a:latin typeface="Segoe UI"/>
                          <a:cs typeface="Segoe UI"/>
                        </a:rPr>
                        <a:t>9</a:t>
                      </a:r>
                      <a:r>
                        <a:rPr sz="1100" dirty="0">
                          <a:latin typeface="Segoe UI"/>
                          <a:cs typeface="Segoe UI"/>
                        </a:rPr>
                        <a:t>0</a:t>
                      </a:r>
                      <a:r>
                        <a:rPr sz="1100" spc="-15" dirty="0">
                          <a:latin typeface="Segoe UI"/>
                          <a:cs typeface="Segoe UI"/>
                        </a:rPr>
                        <a:t>,</a:t>
                      </a:r>
                      <a:r>
                        <a:rPr sz="1100" dirty="0">
                          <a:latin typeface="Segoe UI"/>
                          <a:cs typeface="Segoe UI"/>
                        </a:rPr>
                        <a:t>0</a:t>
                      </a:r>
                      <a:r>
                        <a:rPr sz="1100" spc="-10" dirty="0">
                          <a:latin typeface="Segoe UI"/>
                          <a:cs typeface="Segoe UI"/>
                        </a:rPr>
                        <a:t>0</a:t>
                      </a:r>
                      <a:r>
                        <a:rPr sz="1100" dirty="0">
                          <a:latin typeface="Segoe UI"/>
                          <a:cs typeface="Segoe UI"/>
                        </a:rPr>
                        <a:t>0</a:t>
                      </a:r>
                      <a:endParaRPr sz="1100">
                        <a:latin typeface="Segoe UI"/>
                        <a:cs typeface="Segoe UI"/>
                      </a:endParaRPr>
                    </a:p>
                  </a:txBody>
                  <a:tcPr marL="0" marR="0" marT="36830"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B3C77E"/>
                    </a:solidFill>
                  </a:tcPr>
                </a:tc>
                <a:extLst>
                  <a:ext uri="{0D108BD9-81ED-4DB2-BD59-A6C34878D82A}">
                    <a16:rowId xmlns:a16="http://schemas.microsoft.com/office/drawing/2014/main" val="10002"/>
                  </a:ext>
                </a:extLst>
              </a:tr>
              <a:tr h="243833">
                <a:tc>
                  <a:txBody>
                    <a:bodyPr/>
                    <a:lstStyle/>
                    <a:p>
                      <a:pPr marL="71120">
                        <a:lnSpc>
                          <a:spcPct val="100000"/>
                        </a:lnSpc>
                        <a:spcBef>
                          <a:spcPts val="305"/>
                        </a:spcBef>
                      </a:pPr>
                      <a:r>
                        <a:rPr sz="1100" spc="-5" dirty="0">
                          <a:latin typeface="Segoe UI"/>
                          <a:cs typeface="Segoe UI"/>
                        </a:rPr>
                        <a:t>Total</a:t>
                      </a:r>
                      <a:endParaRPr sz="1100">
                        <a:latin typeface="Segoe UI"/>
                        <a:cs typeface="Segoe UI"/>
                      </a:endParaRPr>
                    </a:p>
                  </a:txBody>
                  <a:tcPr marL="0" marR="0" marT="38735"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B3C77E"/>
                    </a:solidFill>
                  </a:tcPr>
                </a:tc>
                <a:tc>
                  <a:txBody>
                    <a:bodyPr/>
                    <a:lstStyle/>
                    <a:p>
                      <a:pPr marR="66040" algn="r">
                        <a:lnSpc>
                          <a:spcPct val="100000"/>
                        </a:lnSpc>
                        <a:spcBef>
                          <a:spcPts val="305"/>
                        </a:spcBef>
                      </a:pPr>
                      <a:r>
                        <a:rPr sz="1100" dirty="0">
                          <a:latin typeface="Segoe UI"/>
                          <a:cs typeface="Segoe UI"/>
                        </a:rPr>
                        <a:t>9</a:t>
                      </a:r>
                      <a:r>
                        <a:rPr sz="1100" spc="-5" dirty="0">
                          <a:latin typeface="Segoe UI"/>
                          <a:cs typeface="Segoe UI"/>
                        </a:rPr>
                        <a:t>,</a:t>
                      </a:r>
                      <a:r>
                        <a:rPr sz="1100" spc="-10" dirty="0">
                          <a:latin typeface="Segoe UI"/>
                          <a:cs typeface="Segoe UI"/>
                        </a:rPr>
                        <a:t>1</a:t>
                      </a:r>
                      <a:r>
                        <a:rPr sz="1100" dirty="0">
                          <a:latin typeface="Segoe UI"/>
                          <a:cs typeface="Segoe UI"/>
                        </a:rPr>
                        <a:t>0</a:t>
                      </a:r>
                      <a:r>
                        <a:rPr sz="1100" spc="-15" dirty="0">
                          <a:latin typeface="Segoe UI"/>
                          <a:cs typeface="Segoe UI"/>
                        </a:rPr>
                        <a:t>,</a:t>
                      </a:r>
                      <a:r>
                        <a:rPr sz="1100" dirty="0">
                          <a:latin typeface="Segoe UI"/>
                          <a:cs typeface="Segoe UI"/>
                        </a:rPr>
                        <a:t>0</a:t>
                      </a:r>
                      <a:r>
                        <a:rPr sz="1100" spc="-10" dirty="0">
                          <a:latin typeface="Segoe UI"/>
                          <a:cs typeface="Segoe UI"/>
                        </a:rPr>
                        <a:t>0</a:t>
                      </a:r>
                      <a:r>
                        <a:rPr sz="1100" dirty="0">
                          <a:latin typeface="Segoe UI"/>
                          <a:cs typeface="Segoe UI"/>
                        </a:rPr>
                        <a:t>0</a:t>
                      </a:r>
                      <a:endParaRPr sz="1100">
                        <a:latin typeface="Segoe UI"/>
                        <a:cs typeface="Segoe UI"/>
                      </a:endParaRPr>
                    </a:p>
                  </a:txBody>
                  <a:tcPr marL="0" marR="0" marT="38735"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B3C77E"/>
                    </a:solidFill>
                  </a:tcPr>
                </a:tc>
                <a:extLst>
                  <a:ext uri="{0D108BD9-81ED-4DB2-BD59-A6C34878D82A}">
                    <a16:rowId xmlns:a16="http://schemas.microsoft.com/office/drawing/2014/main" val="10003"/>
                  </a:ext>
                </a:extLst>
              </a:tr>
            </a:tbl>
          </a:graphicData>
        </a:graphic>
      </p:graphicFrame>
      <p:sp>
        <p:nvSpPr>
          <p:cNvPr id="43" name="object 43"/>
          <p:cNvSpPr/>
          <p:nvPr/>
        </p:nvSpPr>
        <p:spPr>
          <a:xfrm>
            <a:off x="1194816" y="3971544"/>
            <a:ext cx="433070" cy="0"/>
          </a:xfrm>
          <a:custGeom>
            <a:avLst/>
            <a:gdLst/>
            <a:ahLst/>
            <a:cxnLst/>
            <a:rect l="l" t="t" r="r" b="b"/>
            <a:pathLst>
              <a:path w="433069">
                <a:moveTo>
                  <a:pt x="0" y="0"/>
                </a:moveTo>
                <a:lnTo>
                  <a:pt x="432816" y="0"/>
                </a:lnTo>
              </a:path>
            </a:pathLst>
          </a:custGeom>
          <a:ln w="6096">
            <a:solidFill>
              <a:srgbClr val="000000"/>
            </a:solidFill>
          </a:ln>
        </p:spPr>
        <p:txBody>
          <a:bodyPr wrap="square" lIns="0" tIns="0" rIns="0" bIns="0" rtlCol="0"/>
          <a:lstStyle/>
          <a:p>
            <a:endParaRPr/>
          </a:p>
        </p:txBody>
      </p:sp>
      <p:sp>
        <p:nvSpPr>
          <p:cNvPr id="44" name="object 44"/>
          <p:cNvSpPr/>
          <p:nvPr/>
        </p:nvSpPr>
        <p:spPr>
          <a:xfrm>
            <a:off x="1633727" y="3971544"/>
            <a:ext cx="861694" cy="0"/>
          </a:xfrm>
          <a:custGeom>
            <a:avLst/>
            <a:gdLst/>
            <a:ahLst/>
            <a:cxnLst/>
            <a:rect l="l" t="t" r="r" b="b"/>
            <a:pathLst>
              <a:path w="861694">
                <a:moveTo>
                  <a:pt x="0" y="0"/>
                </a:moveTo>
                <a:lnTo>
                  <a:pt x="861072" y="0"/>
                </a:lnTo>
              </a:path>
            </a:pathLst>
          </a:custGeom>
          <a:ln w="6096">
            <a:solidFill>
              <a:srgbClr val="000000"/>
            </a:solidFill>
          </a:ln>
        </p:spPr>
        <p:txBody>
          <a:bodyPr wrap="square" lIns="0" tIns="0" rIns="0" bIns="0" rtlCol="0"/>
          <a:lstStyle/>
          <a:p>
            <a:endParaRPr/>
          </a:p>
        </p:txBody>
      </p:sp>
      <p:sp>
        <p:nvSpPr>
          <p:cNvPr id="45" name="object 45"/>
          <p:cNvSpPr/>
          <p:nvPr/>
        </p:nvSpPr>
        <p:spPr>
          <a:xfrm>
            <a:off x="2500883" y="3971544"/>
            <a:ext cx="1076325" cy="0"/>
          </a:xfrm>
          <a:custGeom>
            <a:avLst/>
            <a:gdLst/>
            <a:ahLst/>
            <a:cxnLst/>
            <a:rect l="l" t="t" r="r" b="b"/>
            <a:pathLst>
              <a:path w="1076325">
                <a:moveTo>
                  <a:pt x="0" y="0"/>
                </a:moveTo>
                <a:lnTo>
                  <a:pt x="1075944" y="0"/>
                </a:lnTo>
              </a:path>
            </a:pathLst>
          </a:custGeom>
          <a:ln w="6096">
            <a:solidFill>
              <a:srgbClr val="000000"/>
            </a:solidFill>
          </a:ln>
        </p:spPr>
        <p:txBody>
          <a:bodyPr wrap="square" lIns="0" tIns="0" rIns="0" bIns="0" rtlCol="0"/>
          <a:lstStyle/>
          <a:p>
            <a:endParaRPr/>
          </a:p>
        </p:txBody>
      </p:sp>
      <p:sp>
        <p:nvSpPr>
          <p:cNvPr id="46" name="object 46"/>
          <p:cNvSpPr/>
          <p:nvPr/>
        </p:nvSpPr>
        <p:spPr>
          <a:xfrm>
            <a:off x="3582923" y="3971544"/>
            <a:ext cx="914400" cy="0"/>
          </a:xfrm>
          <a:custGeom>
            <a:avLst/>
            <a:gdLst/>
            <a:ahLst/>
            <a:cxnLst/>
            <a:rect l="l" t="t" r="r" b="b"/>
            <a:pathLst>
              <a:path w="914400">
                <a:moveTo>
                  <a:pt x="0" y="0"/>
                </a:moveTo>
                <a:lnTo>
                  <a:pt x="914400" y="0"/>
                </a:lnTo>
              </a:path>
            </a:pathLst>
          </a:custGeom>
          <a:ln w="6096">
            <a:solidFill>
              <a:srgbClr val="000000"/>
            </a:solidFill>
          </a:ln>
        </p:spPr>
        <p:txBody>
          <a:bodyPr wrap="square" lIns="0" tIns="0" rIns="0" bIns="0" rtlCol="0"/>
          <a:lstStyle/>
          <a:p>
            <a:endParaRPr/>
          </a:p>
        </p:txBody>
      </p:sp>
      <p:sp>
        <p:nvSpPr>
          <p:cNvPr id="47" name="object 47"/>
          <p:cNvSpPr/>
          <p:nvPr/>
        </p:nvSpPr>
        <p:spPr>
          <a:xfrm>
            <a:off x="4503420" y="3971544"/>
            <a:ext cx="885825" cy="0"/>
          </a:xfrm>
          <a:custGeom>
            <a:avLst/>
            <a:gdLst/>
            <a:ahLst/>
            <a:cxnLst/>
            <a:rect l="l" t="t" r="r" b="b"/>
            <a:pathLst>
              <a:path w="885825">
                <a:moveTo>
                  <a:pt x="0" y="0"/>
                </a:moveTo>
                <a:lnTo>
                  <a:pt x="885444" y="0"/>
                </a:lnTo>
              </a:path>
            </a:pathLst>
          </a:custGeom>
          <a:ln w="6096">
            <a:solidFill>
              <a:srgbClr val="000000"/>
            </a:solidFill>
          </a:ln>
        </p:spPr>
        <p:txBody>
          <a:bodyPr wrap="square" lIns="0" tIns="0" rIns="0" bIns="0" rtlCol="0"/>
          <a:lstStyle/>
          <a:p>
            <a:endParaRPr/>
          </a:p>
        </p:txBody>
      </p:sp>
      <p:sp>
        <p:nvSpPr>
          <p:cNvPr id="48" name="object 48"/>
          <p:cNvSpPr/>
          <p:nvPr/>
        </p:nvSpPr>
        <p:spPr>
          <a:xfrm>
            <a:off x="5394959" y="3971544"/>
            <a:ext cx="922019" cy="0"/>
          </a:xfrm>
          <a:custGeom>
            <a:avLst/>
            <a:gdLst/>
            <a:ahLst/>
            <a:cxnLst/>
            <a:rect l="l" t="t" r="r" b="b"/>
            <a:pathLst>
              <a:path w="922020">
                <a:moveTo>
                  <a:pt x="0" y="0"/>
                </a:moveTo>
                <a:lnTo>
                  <a:pt x="922019" y="0"/>
                </a:lnTo>
              </a:path>
            </a:pathLst>
          </a:custGeom>
          <a:ln w="6096">
            <a:solidFill>
              <a:srgbClr val="000000"/>
            </a:solidFill>
          </a:ln>
        </p:spPr>
        <p:txBody>
          <a:bodyPr wrap="square" lIns="0" tIns="0" rIns="0" bIns="0" rtlCol="0"/>
          <a:lstStyle/>
          <a:p>
            <a:endParaRPr/>
          </a:p>
        </p:txBody>
      </p:sp>
      <p:sp>
        <p:nvSpPr>
          <p:cNvPr id="49" name="object 49"/>
          <p:cNvSpPr/>
          <p:nvPr/>
        </p:nvSpPr>
        <p:spPr>
          <a:xfrm>
            <a:off x="1194816" y="4488179"/>
            <a:ext cx="433070" cy="0"/>
          </a:xfrm>
          <a:custGeom>
            <a:avLst/>
            <a:gdLst/>
            <a:ahLst/>
            <a:cxnLst/>
            <a:rect l="l" t="t" r="r" b="b"/>
            <a:pathLst>
              <a:path w="433069">
                <a:moveTo>
                  <a:pt x="0" y="0"/>
                </a:moveTo>
                <a:lnTo>
                  <a:pt x="432816" y="0"/>
                </a:lnTo>
              </a:path>
            </a:pathLst>
          </a:custGeom>
          <a:ln w="6096">
            <a:solidFill>
              <a:srgbClr val="000000"/>
            </a:solidFill>
          </a:ln>
        </p:spPr>
        <p:txBody>
          <a:bodyPr wrap="square" lIns="0" tIns="0" rIns="0" bIns="0" rtlCol="0"/>
          <a:lstStyle/>
          <a:p>
            <a:endParaRPr/>
          </a:p>
        </p:txBody>
      </p:sp>
      <p:sp>
        <p:nvSpPr>
          <p:cNvPr id="50" name="object 50"/>
          <p:cNvSpPr/>
          <p:nvPr/>
        </p:nvSpPr>
        <p:spPr>
          <a:xfrm>
            <a:off x="1633727" y="4488179"/>
            <a:ext cx="861694" cy="0"/>
          </a:xfrm>
          <a:custGeom>
            <a:avLst/>
            <a:gdLst/>
            <a:ahLst/>
            <a:cxnLst/>
            <a:rect l="l" t="t" r="r" b="b"/>
            <a:pathLst>
              <a:path w="861694">
                <a:moveTo>
                  <a:pt x="0" y="0"/>
                </a:moveTo>
                <a:lnTo>
                  <a:pt x="861072" y="0"/>
                </a:lnTo>
              </a:path>
            </a:pathLst>
          </a:custGeom>
          <a:ln w="6096">
            <a:solidFill>
              <a:srgbClr val="000000"/>
            </a:solidFill>
          </a:ln>
        </p:spPr>
        <p:txBody>
          <a:bodyPr wrap="square" lIns="0" tIns="0" rIns="0" bIns="0" rtlCol="0"/>
          <a:lstStyle/>
          <a:p>
            <a:endParaRPr/>
          </a:p>
        </p:txBody>
      </p:sp>
      <p:sp>
        <p:nvSpPr>
          <p:cNvPr id="51" name="object 51"/>
          <p:cNvSpPr/>
          <p:nvPr/>
        </p:nvSpPr>
        <p:spPr>
          <a:xfrm>
            <a:off x="2500883" y="4488179"/>
            <a:ext cx="1076325" cy="0"/>
          </a:xfrm>
          <a:custGeom>
            <a:avLst/>
            <a:gdLst/>
            <a:ahLst/>
            <a:cxnLst/>
            <a:rect l="l" t="t" r="r" b="b"/>
            <a:pathLst>
              <a:path w="1076325">
                <a:moveTo>
                  <a:pt x="0" y="0"/>
                </a:moveTo>
                <a:lnTo>
                  <a:pt x="1075944" y="0"/>
                </a:lnTo>
              </a:path>
            </a:pathLst>
          </a:custGeom>
          <a:ln w="6096">
            <a:solidFill>
              <a:srgbClr val="000000"/>
            </a:solidFill>
          </a:ln>
        </p:spPr>
        <p:txBody>
          <a:bodyPr wrap="square" lIns="0" tIns="0" rIns="0" bIns="0" rtlCol="0"/>
          <a:lstStyle/>
          <a:p>
            <a:endParaRPr/>
          </a:p>
        </p:txBody>
      </p:sp>
      <p:sp>
        <p:nvSpPr>
          <p:cNvPr id="52" name="object 52"/>
          <p:cNvSpPr/>
          <p:nvPr/>
        </p:nvSpPr>
        <p:spPr>
          <a:xfrm>
            <a:off x="3582923" y="4488179"/>
            <a:ext cx="914400" cy="0"/>
          </a:xfrm>
          <a:custGeom>
            <a:avLst/>
            <a:gdLst/>
            <a:ahLst/>
            <a:cxnLst/>
            <a:rect l="l" t="t" r="r" b="b"/>
            <a:pathLst>
              <a:path w="914400">
                <a:moveTo>
                  <a:pt x="0" y="0"/>
                </a:moveTo>
                <a:lnTo>
                  <a:pt x="914400" y="0"/>
                </a:lnTo>
              </a:path>
            </a:pathLst>
          </a:custGeom>
          <a:ln w="6096">
            <a:solidFill>
              <a:srgbClr val="000000"/>
            </a:solidFill>
          </a:ln>
        </p:spPr>
        <p:txBody>
          <a:bodyPr wrap="square" lIns="0" tIns="0" rIns="0" bIns="0" rtlCol="0"/>
          <a:lstStyle/>
          <a:p>
            <a:endParaRPr/>
          </a:p>
        </p:txBody>
      </p:sp>
      <p:sp>
        <p:nvSpPr>
          <p:cNvPr id="53" name="object 53"/>
          <p:cNvSpPr/>
          <p:nvPr/>
        </p:nvSpPr>
        <p:spPr>
          <a:xfrm>
            <a:off x="4503420" y="4488179"/>
            <a:ext cx="885825" cy="0"/>
          </a:xfrm>
          <a:custGeom>
            <a:avLst/>
            <a:gdLst/>
            <a:ahLst/>
            <a:cxnLst/>
            <a:rect l="l" t="t" r="r" b="b"/>
            <a:pathLst>
              <a:path w="885825">
                <a:moveTo>
                  <a:pt x="0" y="0"/>
                </a:moveTo>
                <a:lnTo>
                  <a:pt x="885444" y="0"/>
                </a:lnTo>
              </a:path>
            </a:pathLst>
          </a:custGeom>
          <a:ln w="6096">
            <a:solidFill>
              <a:srgbClr val="000000"/>
            </a:solidFill>
          </a:ln>
        </p:spPr>
        <p:txBody>
          <a:bodyPr wrap="square" lIns="0" tIns="0" rIns="0" bIns="0" rtlCol="0"/>
          <a:lstStyle/>
          <a:p>
            <a:endParaRPr/>
          </a:p>
        </p:txBody>
      </p:sp>
      <p:sp>
        <p:nvSpPr>
          <p:cNvPr id="54" name="object 54"/>
          <p:cNvSpPr/>
          <p:nvPr/>
        </p:nvSpPr>
        <p:spPr>
          <a:xfrm>
            <a:off x="5394959" y="4488179"/>
            <a:ext cx="922019" cy="0"/>
          </a:xfrm>
          <a:custGeom>
            <a:avLst/>
            <a:gdLst/>
            <a:ahLst/>
            <a:cxnLst/>
            <a:rect l="l" t="t" r="r" b="b"/>
            <a:pathLst>
              <a:path w="922020">
                <a:moveTo>
                  <a:pt x="0" y="0"/>
                </a:moveTo>
                <a:lnTo>
                  <a:pt x="922019" y="0"/>
                </a:lnTo>
              </a:path>
            </a:pathLst>
          </a:custGeom>
          <a:ln w="6096">
            <a:solidFill>
              <a:srgbClr val="000000"/>
            </a:solidFill>
          </a:ln>
        </p:spPr>
        <p:txBody>
          <a:bodyPr wrap="square" lIns="0" tIns="0" rIns="0" bIns="0" rtlCol="0"/>
          <a:lstStyle/>
          <a:p>
            <a:endParaRPr/>
          </a:p>
        </p:txBody>
      </p:sp>
      <p:sp>
        <p:nvSpPr>
          <p:cNvPr id="55" name="object 55"/>
          <p:cNvSpPr/>
          <p:nvPr/>
        </p:nvSpPr>
        <p:spPr>
          <a:xfrm>
            <a:off x="1194816" y="4706111"/>
            <a:ext cx="433070" cy="0"/>
          </a:xfrm>
          <a:custGeom>
            <a:avLst/>
            <a:gdLst/>
            <a:ahLst/>
            <a:cxnLst/>
            <a:rect l="l" t="t" r="r" b="b"/>
            <a:pathLst>
              <a:path w="433069">
                <a:moveTo>
                  <a:pt x="0" y="0"/>
                </a:moveTo>
                <a:lnTo>
                  <a:pt x="432816" y="0"/>
                </a:lnTo>
              </a:path>
            </a:pathLst>
          </a:custGeom>
          <a:ln w="6096">
            <a:solidFill>
              <a:srgbClr val="818181"/>
            </a:solidFill>
            <a:prstDash val="dot"/>
          </a:ln>
        </p:spPr>
        <p:txBody>
          <a:bodyPr wrap="square" lIns="0" tIns="0" rIns="0" bIns="0" rtlCol="0"/>
          <a:lstStyle/>
          <a:p>
            <a:endParaRPr/>
          </a:p>
        </p:txBody>
      </p:sp>
      <p:sp>
        <p:nvSpPr>
          <p:cNvPr id="56" name="object 56"/>
          <p:cNvSpPr/>
          <p:nvPr/>
        </p:nvSpPr>
        <p:spPr>
          <a:xfrm>
            <a:off x="1633727" y="4706111"/>
            <a:ext cx="861060" cy="0"/>
          </a:xfrm>
          <a:custGeom>
            <a:avLst/>
            <a:gdLst/>
            <a:ahLst/>
            <a:cxnLst/>
            <a:rect l="l" t="t" r="r" b="b"/>
            <a:pathLst>
              <a:path w="861060">
                <a:moveTo>
                  <a:pt x="0" y="0"/>
                </a:moveTo>
                <a:lnTo>
                  <a:pt x="861060" y="0"/>
                </a:lnTo>
              </a:path>
            </a:pathLst>
          </a:custGeom>
          <a:ln w="6096">
            <a:solidFill>
              <a:srgbClr val="818181"/>
            </a:solidFill>
            <a:prstDash val="dot"/>
          </a:ln>
        </p:spPr>
        <p:txBody>
          <a:bodyPr wrap="square" lIns="0" tIns="0" rIns="0" bIns="0" rtlCol="0"/>
          <a:lstStyle/>
          <a:p>
            <a:endParaRPr/>
          </a:p>
        </p:txBody>
      </p:sp>
      <p:sp>
        <p:nvSpPr>
          <p:cNvPr id="57" name="object 57"/>
          <p:cNvSpPr/>
          <p:nvPr/>
        </p:nvSpPr>
        <p:spPr>
          <a:xfrm>
            <a:off x="2500883" y="4706111"/>
            <a:ext cx="1076325" cy="0"/>
          </a:xfrm>
          <a:custGeom>
            <a:avLst/>
            <a:gdLst/>
            <a:ahLst/>
            <a:cxnLst/>
            <a:rect l="l" t="t" r="r" b="b"/>
            <a:pathLst>
              <a:path w="1076325">
                <a:moveTo>
                  <a:pt x="0" y="0"/>
                </a:moveTo>
                <a:lnTo>
                  <a:pt x="1075944" y="0"/>
                </a:lnTo>
              </a:path>
            </a:pathLst>
          </a:custGeom>
          <a:ln w="6096">
            <a:solidFill>
              <a:srgbClr val="818181"/>
            </a:solidFill>
            <a:prstDash val="dot"/>
          </a:ln>
        </p:spPr>
        <p:txBody>
          <a:bodyPr wrap="square" lIns="0" tIns="0" rIns="0" bIns="0" rtlCol="0"/>
          <a:lstStyle/>
          <a:p>
            <a:endParaRPr/>
          </a:p>
        </p:txBody>
      </p:sp>
      <p:sp>
        <p:nvSpPr>
          <p:cNvPr id="58" name="object 58"/>
          <p:cNvSpPr/>
          <p:nvPr/>
        </p:nvSpPr>
        <p:spPr>
          <a:xfrm>
            <a:off x="3582923" y="4706111"/>
            <a:ext cx="914400" cy="0"/>
          </a:xfrm>
          <a:custGeom>
            <a:avLst/>
            <a:gdLst/>
            <a:ahLst/>
            <a:cxnLst/>
            <a:rect l="l" t="t" r="r" b="b"/>
            <a:pathLst>
              <a:path w="914400">
                <a:moveTo>
                  <a:pt x="0" y="0"/>
                </a:moveTo>
                <a:lnTo>
                  <a:pt x="914400" y="0"/>
                </a:lnTo>
              </a:path>
            </a:pathLst>
          </a:custGeom>
          <a:ln w="6096">
            <a:solidFill>
              <a:srgbClr val="818181"/>
            </a:solidFill>
            <a:prstDash val="dot"/>
          </a:ln>
        </p:spPr>
        <p:txBody>
          <a:bodyPr wrap="square" lIns="0" tIns="0" rIns="0" bIns="0" rtlCol="0"/>
          <a:lstStyle/>
          <a:p>
            <a:endParaRPr/>
          </a:p>
        </p:txBody>
      </p:sp>
      <p:sp>
        <p:nvSpPr>
          <p:cNvPr id="59" name="object 59"/>
          <p:cNvSpPr/>
          <p:nvPr/>
        </p:nvSpPr>
        <p:spPr>
          <a:xfrm>
            <a:off x="4503420" y="4706111"/>
            <a:ext cx="885825" cy="0"/>
          </a:xfrm>
          <a:custGeom>
            <a:avLst/>
            <a:gdLst/>
            <a:ahLst/>
            <a:cxnLst/>
            <a:rect l="l" t="t" r="r" b="b"/>
            <a:pathLst>
              <a:path w="885825">
                <a:moveTo>
                  <a:pt x="0" y="0"/>
                </a:moveTo>
                <a:lnTo>
                  <a:pt x="885444" y="0"/>
                </a:lnTo>
              </a:path>
            </a:pathLst>
          </a:custGeom>
          <a:ln w="6096">
            <a:solidFill>
              <a:srgbClr val="818181"/>
            </a:solidFill>
            <a:prstDash val="dot"/>
          </a:ln>
        </p:spPr>
        <p:txBody>
          <a:bodyPr wrap="square" lIns="0" tIns="0" rIns="0" bIns="0" rtlCol="0"/>
          <a:lstStyle/>
          <a:p>
            <a:endParaRPr/>
          </a:p>
        </p:txBody>
      </p:sp>
      <p:sp>
        <p:nvSpPr>
          <p:cNvPr id="60" name="object 60"/>
          <p:cNvSpPr/>
          <p:nvPr/>
        </p:nvSpPr>
        <p:spPr>
          <a:xfrm>
            <a:off x="5394959" y="4706111"/>
            <a:ext cx="922019" cy="0"/>
          </a:xfrm>
          <a:custGeom>
            <a:avLst/>
            <a:gdLst/>
            <a:ahLst/>
            <a:cxnLst/>
            <a:rect l="l" t="t" r="r" b="b"/>
            <a:pathLst>
              <a:path w="922020">
                <a:moveTo>
                  <a:pt x="0" y="0"/>
                </a:moveTo>
                <a:lnTo>
                  <a:pt x="922019" y="0"/>
                </a:lnTo>
              </a:path>
            </a:pathLst>
          </a:custGeom>
          <a:ln w="6096">
            <a:solidFill>
              <a:srgbClr val="818181"/>
            </a:solidFill>
            <a:prstDash val="dot"/>
          </a:ln>
        </p:spPr>
        <p:txBody>
          <a:bodyPr wrap="square" lIns="0" tIns="0" rIns="0" bIns="0" rtlCol="0"/>
          <a:lstStyle/>
          <a:p>
            <a:endParaRPr/>
          </a:p>
        </p:txBody>
      </p:sp>
      <p:sp>
        <p:nvSpPr>
          <p:cNvPr id="61" name="object 61"/>
          <p:cNvSpPr/>
          <p:nvPr/>
        </p:nvSpPr>
        <p:spPr>
          <a:xfrm>
            <a:off x="1194816" y="4924044"/>
            <a:ext cx="433070" cy="0"/>
          </a:xfrm>
          <a:custGeom>
            <a:avLst/>
            <a:gdLst/>
            <a:ahLst/>
            <a:cxnLst/>
            <a:rect l="l" t="t" r="r" b="b"/>
            <a:pathLst>
              <a:path w="433069">
                <a:moveTo>
                  <a:pt x="0" y="0"/>
                </a:moveTo>
                <a:lnTo>
                  <a:pt x="432816" y="0"/>
                </a:lnTo>
              </a:path>
            </a:pathLst>
          </a:custGeom>
          <a:ln w="6096">
            <a:solidFill>
              <a:srgbClr val="818181"/>
            </a:solidFill>
            <a:prstDash val="dot"/>
          </a:ln>
        </p:spPr>
        <p:txBody>
          <a:bodyPr wrap="square" lIns="0" tIns="0" rIns="0" bIns="0" rtlCol="0"/>
          <a:lstStyle/>
          <a:p>
            <a:endParaRPr/>
          </a:p>
        </p:txBody>
      </p:sp>
      <p:sp>
        <p:nvSpPr>
          <p:cNvPr id="62" name="object 62"/>
          <p:cNvSpPr/>
          <p:nvPr/>
        </p:nvSpPr>
        <p:spPr>
          <a:xfrm>
            <a:off x="1633727" y="4924044"/>
            <a:ext cx="861060" cy="0"/>
          </a:xfrm>
          <a:custGeom>
            <a:avLst/>
            <a:gdLst/>
            <a:ahLst/>
            <a:cxnLst/>
            <a:rect l="l" t="t" r="r" b="b"/>
            <a:pathLst>
              <a:path w="861060">
                <a:moveTo>
                  <a:pt x="0" y="0"/>
                </a:moveTo>
                <a:lnTo>
                  <a:pt x="861060" y="0"/>
                </a:lnTo>
              </a:path>
            </a:pathLst>
          </a:custGeom>
          <a:ln w="6096">
            <a:solidFill>
              <a:srgbClr val="818181"/>
            </a:solidFill>
            <a:prstDash val="dot"/>
          </a:ln>
        </p:spPr>
        <p:txBody>
          <a:bodyPr wrap="square" lIns="0" tIns="0" rIns="0" bIns="0" rtlCol="0"/>
          <a:lstStyle/>
          <a:p>
            <a:endParaRPr/>
          </a:p>
        </p:txBody>
      </p:sp>
      <p:sp>
        <p:nvSpPr>
          <p:cNvPr id="63" name="object 63"/>
          <p:cNvSpPr/>
          <p:nvPr/>
        </p:nvSpPr>
        <p:spPr>
          <a:xfrm>
            <a:off x="2500883" y="4924044"/>
            <a:ext cx="1076325" cy="0"/>
          </a:xfrm>
          <a:custGeom>
            <a:avLst/>
            <a:gdLst/>
            <a:ahLst/>
            <a:cxnLst/>
            <a:rect l="l" t="t" r="r" b="b"/>
            <a:pathLst>
              <a:path w="1076325">
                <a:moveTo>
                  <a:pt x="0" y="0"/>
                </a:moveTo>
                <a:lnTo>
                  <a:pt x="1075944" y="0"/>
                </a:lnTo>
              </a:path>
            </a:pathLst>
          </a:custGeom>
          <a:ln w="6096">
            <a:solidFill>
              <a:srgbClr val="818181"/>
            </a:solidFill>
            <a:prstDash val="dot"/>
          </a:ln>
        </p:spPr>
        <p:txBody>
          <a:bodyPr wrap="square" lIns="0" tIns="0" rIns="0" bIns="0" rtlCol="0"/>
          <a:lstStyle/>
          <a:p>
            <a:endParaRPr/>
          </a:p>
        </p:txBody>
      </p:sp>
      <p:sp>
        <p:nvSpPr>
          <p:cNvPr id="64" name="object 64"/>
          <p:cNvSpPr/>
          <p:nvPr/>
        </p:nvSpPr>
        <p:spPr>
          <a:xfrm>
            <a:off x="3582923" y="4924044"/>
            <a:ext cx="914400" cy="0"/>
          </a:xfrm>
          <a:custGeom>
            <a:avLst/>
            <a:gdLst/>
            <a:ahLst/>
            <a:cxnLst/>
            <a:rect l="l" t="t" r="r" b="b"/>
            <a:pathLst>
              <a:path w="914400">
                <a:moveTo>
                  <a:pt x="0" y="0"/>
                </a:moveTo>
                <a:lnTo>
                  <a:pt x="914400" y="0"/>
                </a:lnTo>
              </a:path>
            </a:pathLst>
          </a:custGeom>
          <a:ln w="6096">
            <a:solidFill>
              <a:srgbClr val="818181"/>
            </a:solidFill>
            <a:prstDash val="dot"/>
          </a:ln>
        </p:spPr>
        <p:txBody>
          <a:bodyPr wrap="square" lIns="0" tIns="0" rIns="0" bIns="0" rtlCol="0"/>
          <a:lstStyle/>
          <a:p>
            <a:endParaRPr/>
          </a:p>
        </p:txBody>
      </p:sp>
      <p:sp>
        <p:nvSpPr>
          <p:cNvPr id="65" name="object 65"/>
          <p:cNvSpPr/>
          <p:nvPr/>
        </p:nvSpPr>
        <p:spPr>
          <a:xfrm>
            <a:off x="4503420" y="4924044"/>
            <a:ext cx="885825" cy="0"/>
          </a:xfrm>
          <a:custGeom>
            <a:avLst/>
            <a:gdLst/>
            <a:ahLst/>
            <a:cxnLst/>
            <a:rect l="l" t="t" r="r" b="b"/>
            <a:pathLst>
              <a:path w="885825">
                <a:moveTo>
                  <a:pt x="0" y="0"/>
                </a:moveTo>
                <a:lnTo>
                  <a:pt x="885444" y="0"/>
                </a:lnTo>
              </a:path>
            </a:pathLst>
          </a:custGeom>
          <a:ln w="6096">
            <a:solidFill>
              <a:srgbClr val="818181"/>
            </a:solidFill>
            <a:prstDash val="dot"/>
          </a:ln>
        </p:spPr>
        <p:txBody>
          <a:bodyPr wrap="square" lIns="0" tIns="0" rIns="0" bIns="0" rtlCol="0"/>
          <a:lstStyle/>
          <a:p>
            <a:endParaRPr/>
          </a:p>
        </p:txBody>
      </p:sp>
      <p:sp>
        <p:nvSpPr>
          <p:cNvPr id="66" name="object 66"/>
          <p:cNvSpPr/>
          <p:nvPr/>
        </p:nvSpPr>
        <p:spPr>
          <a:xfrm>
            <a:off x="5394959" y="4924044"/>
            <a:ext cx="922019" cy="0"/>
          </a:xfrm>
          <a:custGeom>
            <a:avLst/>
            <a:gdLst/>
            <a:ahLst/>
            <a:cxnLst/>
            <a:rect l="l" t="t" r="r" b="b"/>
            <a:pathLst>
              <a:path w="922020">
                <a:moveTo>
                  <a:pt x="0" y="0"/>
                </a:moveTo>
                <a:lnTo>
                  <a:pt x="922019" y="0"/>
                </a:lnTo>
              </a:path>
            </a:pathLst>
          </a:custGeom>
          <a:ln w="6096">
            <a:solidFill>
              <a:srgbClr val="818181"/>
            </a:solidFill>
            <a:prstDash val="dot"/>
          </a:ln>
        </p:spPr>
        <p:txBody>
          <a:bodyPr wrap="square" lIns="0" tIns="0" rIns="0" bIns="0" rtlCol="0"/>
          <a:lstStyle/>
          <a:p>
            <a:endParaRPr/>
          </a:p>
        </p:txBody>
      </p:sp>
      <p:sp>
        <p:nvSpPr>
          <p:cNvPr id="67" name="object 67"/>
          <p:cNvSpPr/>
          <p:nvPr/>
        </p:nvSpPr>
        <p:spPr>
          <a:xfrm>
            <a:off x="1194816" y="5141976"/>
            <a:ext cx="433070" cy="0"/>
          </a:xfrm>
          <a:custGeom>
            <a:avLst/>
            <a:gdLst/>
            <a:ahLst/>
            <a:cxnLst/>
            <a:rect l="l" t="t" r="r" b="b"/>
            <a:pathLst>
              <a:path w="433069">
                <a:moveTo>
                  <a:pt x="0" y="0"/>
                </a:moveTo>
                <a:lnTo>
                  <a:pt x="432816" y="0"/>
                </a:lnTo>
              </a:path>
            </a:pathLst>
          </a:custGeom>
          <a:ln w="6096">
            <a:solidFill>
              <a:srgbClr val="818181"/>
            </a:solidFill>
            <a:prstDash val="dot"/>
          </a:ln>
        </p:spPr>
        <p:txBody>
          <a:bodyPr wrap="square" lIns="0" tIns="0" rIns="0" bIns="0" rtlCol="0"/>
          <a:lstStyle/>
          <a:p>
            <a:endParaRPr/>
          </a:p>
        </p:txBody>
      </p:sp>
      <p:sp>
        <p:nvSpPr>
          <p:cNvPr id="68" name="object 68"/>
          <p:cNvSpPr/>
          <p:nvPr/>
        </p:nvSpPr>
        <p:spPr>
          <a:xfrm>
            <a:off x="1633727" y="5141976"/>
            <a:ext cx="861060" cy="0"/>
          </a:xfrm>
          <a:custGeom>
            <a:avLst/>
            <a:gdLst/>
            <a:ahLst/>
            <a:cxnLst/>
            <a:rect l="l" t="t" r="r" b="b"/>
            <a:pathLst>
              <a:path w="861060">
                <a:moveTo>
                  <a:pt x="0" y="0"/>
                </a:moveTo>
                <a:lnTo>
                  <a:pt x="861060" y="0"/>
                </a:lnTo>
              </a:path>
            </a:pathLst>
          </a:custGeom>
          <a:ln w="6096">
            <a:solidFill>
              <a:srgbClr val="818181"/>
            </a:solidFill>
            <a:prstDash val="dot"/>
          </a:ln>
        </p:spPr>
        <p:txBody>
          <a:bodyPr wrap="square" lIns="0" tIns="0" rIns="0" bIns="0" rtlCol="0"/>
          <a:lstStyle/>
          <a:p>
            <a:endParaRPr/>
          </a:p>
        </p:txBody>
      </p:sp>
      <p:sp>
        <p:nvSpPr>
          <p:cNvPr id="69" name="object 69"/>
          <p:cNvSpPr/>
          <p:nvPr/>
        </p:nvSpPr>
        <p:spPr>
          <a:xfrm>
            <a:off x="2500883" y="5141976"/>
            <a:ext cx="1076325" cy="0"/>
          </a:xfrm>
          <a:custGeom>
            <a:avLst/>
            <a:gdLst/>
            <a:ahLst/>
            <a:cxnLst/>
            <a:rect l="l" t="t" r="r" b="b"/>
            <a:pathLst>
              <a:path w="1076325">
                <a:moveTo>
                  <a:pt x="0" y="0"/>
                </a:moveTo>
                <a:lnTo>
                  <a:pt x="1075944" y="0"/>
                </a:lnTo>
              </a:path>
            </a:pathLst>
          </a:custGeom>
          <a:ln w="6096">
            <a:solidFill>
              <a:srgbClr val="818181"/>
            </a:solidFill>
            <a:prstDash val="dot"/>
          </a:ln>
        </p:spPr>
        <p:txBody>
          <a:bodyPr wrap="square" lIns="0" tIns="0" rIns="0" bIns="0" rtlCol="0"/>
          <a:lstStyle/>
          <a:p>
            <a:endParaRPr/>
          </a:p>
        </p:txBody>
      </p:sp>
      <p:sp>
        <p:nvSpPr>
          <p:cNvPr id="70" name="object 70"/>
          <p:cNvSpPr/>
          <p:nvPr/>
        </p:nvSpPr>
        <p:spPr>
          <a:xfrm>
            <a:off x="3582923" y="5141976"/>
            <a:ext cx="914400" cy="0"/>
          </a:xfrm>
          <a:custGeom>
            <a:avLst/>
            <a:gdLst/>
            <a:ahLst/>
            <a:cxnLst/>
            <a:rect l="l" t="t" r="r" b="b"/>
            <a:pathLst>
              <a:path w="914400">
                <a:moveTo>
                  <a:pt x="0" y="0"/>
                </a:moveTo>
                <a:lnTo>
                  <a:pt x="914400" y="0"/>
                </a:lnTo>
              </a:path>
            </a:pathLst>
          </a:custGeom>
          <a:ln w="6096">
            <a:solidFill>
              <a:srgbClr val="818181"/>
            </a:solidFill>
            <a:prstDash val="dot"/>
          </a:ln>
        </p:spPr>
        <p:txBody>
          <a:bodyPr wrap="square" lIns="0" tIns="0" rIns="0" bIns="0" rtlCol="0"/>
          <a:lstStyle/>
          <a:p>
            <a:endParaRPr/>
          </a:p>
        </p:txBody>
      </p:sp>
      <p:sp>
        <p:nvSpPr>
          <p:cNvPr id="71" name="object 71"/>
          <p:cNvSpPr/>
          <p:nvPr/>
        </p:nvSpPr>
        <p:spPr>
          <a:xfrm>
            <a:off x="4503420" y="5141976"/>
            <a:ext cx="885825" cy="0"/>
          </a:xfrm>
          <a:custGeom>
            <a:avLst/>
            <a:gdLst/>
            <a:ahLst/>
            <a:cxnLst/>
            <a:rect l="l" t="t" r="r" b="b"/>
            <a:pathLst>
              <a:path w="885825">
                <a:moveTo>
                  <a:pt x="0" y="0"/>
                </a:moveTo>
                <a:lnTo>
                  <a:pt x="885444" y="0"/>
                </a:lnTo>
              </a:path>
            </a:pathLst>
          </a:custGeom>
          <a:ln w="6096">
            <a:solidFill>
              <a:srgbClr val="818181"/>
            </a:solidFill>
            <a:prstDash val="dot"/>
          </a:ln>
        </p:spPr>
        <p:txBody>
          <a:bodyPr wrap="square" lIns="0" tIns="0" rIns="0" bIns="0" rtlCol="0"/>
          <a:lstStyle/>
          <a:p>
            <a:endParaRPr/>
          </a:p>
        </p:txBody>
      </p:sp>
      <p:sp>
        <p:nvSpPr>
          <p:cNvPr id="72" name="object 72"/>
          <p:cNvSpPr/>
          <p:nvPr/>
        </p:nvSpPr>
        <p:spPr>
          <a:xfrm>
            <a:off x="5394959" y="5141976"/>
            <a:ext cx="922019" cy="0"/>
          </a:xfrm>
          <a:custGeom>
            <a:avLst/>
            <a:gdLst/>
            <a:ahLst/>
            <a:cxnLst/>
            <a:rect l="l" t="t" r="r" b="b"/>
            <a:pathLst>
              <a:path w="922020">
                <a:moveTo>
                  <a:pt x="0" y="0"/>
                </a:moveTo>
                <a:lnTo>
                  <a:pt x="922019" y="0"/>
                </a:lnTo>
              </a:path>
            </a:pathLst>
          </a:custGeom>
          <a:ln w="6096">
            <a:solidFill>
              <a:srgbClr val="818181"/>
            </a:solidFill>
            <a:prstDash val="dot"/>
          </a:ln>
        </p:spPr>
        <p:txBody>
          <a:bodyPr wrap="square" lIns="0" tIns="0" rIns="0" bIns="0" rtlCol="0"/>
          <a:lstStyle/>
          <a:p>
            <a:endParaRPr/>
          </a:p>
        </p:txBody>
      </p:sp>
      <p:sp>
        <p:nvSpPr>
          <p:cNvPr id="73" name="object 73"/>
          <p:cNvSpPr/>
          <p:nvPr/>
        </p:nvSpPr>
        <p:spPr>
          <a:xfrm>
            <a:off x="1194816" y="5358384"/>
            <a:ext cx="433070" cy="0"/>
          </a:xfrm>
          <a:custGeom>
            <a:avLst/>
            <a:gdLst/>
            <a:ahLst/>
            <a:cxnLst/>
            <a:rect l="l" t="t" r="r" b="b"/>
            <a:pathLst>
              <a:path w="433069">
                <a:moveTo>
                  <a:pt x="0" y="0"/>
                </a:moveTo>
                <a:lnTo>
                  <a:pt x="432816" y="0"/>
                </a:lnTo>
              </a:path>
            </a:pathLst>
          </a:custGeom>
          <a:ln w="6096">
            <a:solidFill>
              <a:srgbClr val="818181"/>
            </a:solidFill>
            <a:prstDash val="dot"/>
          </a:ln>
        </p:spPr>
        <p:txBody>
          <a:bodyPr wrap="square" lIns="0" tIns="0" rIns="0" bIns="0" rtlCol="0"/>
          <a:lstStyle/>
          <a:p>
            <a:endParaRPr/>
          </a:p>
        </p:txBody>
      </p:sp>
      <p:sp>
        <p:nvSpPr>
          <p:cNvPr id="74" name="object 74"/>
          <p:cNvSpPr/>
          <p:nvPr/>
        </p:nvSpPr>
        <p:spPr>
          <a:xfrm>
            <a:off x="1633727" y="5358384"/>
            <a:ext cx="861060" cy="0"/>
          </a:xfrm>
          <a:custGeom>
            <a:avLst/>
            <a:gdLst/>
            <a:ahLst/>
            <a:cxnLst/>
            <a:rect l="l" t="t" r="r" b="b"/>
            <a:pathLst>
              <a:path w="861060">
                <a:moveTo>
                  <a:pt x="0" y="0"/>
                </a:moveTo>
                <a:lnTo>
                  <a:pt x="861060" y="0"/>
                </a:lnTo>
              </a:path>
            </a:pathLst>
          </a:custGeom>
          <a:ln w="6096">
            <a:solidFill>
              <a:srgbClr val="818181"/>
            </a:solidFill>
            <a:prstDash val="dot"/>
          </a:ln>
        </p:spPr>
        <p:txBody>
          <a:bodyPr wrap="square" lIns="0" tIns="0" rIns="0" bIns="0" rtlCol="0"/>
          <a:lstStyle/>
          <a:p>
            <a:endParaRPr/>
          </a:p>
        </p:txBody>
      </p:sp>
      <p:sp>
        <p:nvSpPr>
          <p:cNvPr id="75" name="object 75"/>
          <p:cNvSpPr/>
          <p:nvPr/>
        </p:nvSpPr>
        <p:spPr>
          <a:xfrm>
            <a:off x="2500883" y="5358384"/>
            <a:ext cx="1076325" cy="0"/>
          </a:xfrm>
          <a:custGeom>
            <a:avLst/>
            <a:gdLst/>
            <a:ahLst/>
            <a:cxnLst/>
            <a:rect l="l" t="t" r="r" b="b"/>
            <a:pathLst>
              <a:path w="1076325">
                <a:moveTo>
                  <a:pt x="0" y="0"/>
                </a:moveTo>
                <a:lnTo>
                  <a:pt x="1075944" y="0"/>
                </a:lnTo>
              </a:path>
            </a:pathLst>
          </a:custGeom>
          <a:ln w="6096">
            <a:solidFill>
              <a:srgbClr val="818181"/>
            </a:solidFill>
            <a:prstDash val="dot"/>
          </a:ln>
        </p:spPr>
        <p:txBody>
          <a:bodyPr wrap="square" lIns="0" tIns="0" rIns="0" bIns="0" rtlCol="0"/>
          <a:lstStyle/>
          <a:p>
            <a:endParaRPr/>
          </a:p>
        </p:txBody>
      </p:sp>
      <p:sp>
        <p:nvSpPr>
          <p:cNvPr id="76" name="object 76"/>
          <p:cNvSpPr/>
          <p:nvPr/>
        </p:nvSpPr>
        <p:spPr>
          <a:xfrm>
            <a:off x="3582923" y="5358384"/>
            <a:ext cx="914400" cy="0"/>
          </a:xfrm>
          <a:custGeom>
            <a:avLst/>
            <a:gdLst/>
            <a:ahLst/>
            <a:cxnLst/>
            <a:rect l="l" t="t" r="r" b="b"/>
            <a:pathLst>
              <a:path w="914400">
                <a:moveTo>
                  <a:pt x="0" y="0"/>
                </a:moveTo>
                <a:lnTo>
                  <a:pt x="914400" y="0"/>
                </a:lnTo>
              </a:path>
            </a:pathLst>
          </a:custGeom>
          <a:ln w="6096">
            <a:solidFill>
              <a:srgbClr val="818181"/>
            </a:solidFill>
            <a:prstDash val="dot"/>
          </a:ln>
        </p:spPr>
        <p:txBody>
          <a:bodyPr wrap="square" lIns="0" tIns="0" rIns="0" bIns="0" rtlCol="0"/>
          <a:lstStyle/>
          <a:p>
            <a:endParaRPr/>
          </a:p>
        </p:txBody>
      </p:sp>
      <p:sp>
        <p:nvSpPr>
          <p:cNvPr id="77" name="object 77"/>
          <p:cNvSpPr/>
          <p:nvPr/>
        </p:nvSpPr>
        <p:spPr>
          <a:xfrm>
            <a:off x="4503420" y="5358384"/>
            <a:ext cx="885825" cy="0"/>
          </a:xfrm>
          <a:custGeom>
            <a:avLst/>
            <a:gdLst/>
            <a:ahLst/>
            <a:cxnLst/>
            <a:rect l="l" t="t" r="r" b="b"/>
            <a:pathLst>
              <a:path w="885825">
                <a:moveTo>
                  <a:pt x="0" y="0"/>
                </a:moveTo>
                <a:lnTo>
                  <a:pt x="885444" y="0"/>
                </a:lnTo>
              </a:path>
            </a:pathLst>
          </a:custGeom>
          <a:ln w="6096">
            <a:solidFill>
              <a:srgbClr val="818181"/>
            </a:solidFill>
            <a:prstDash val="dot"/>
          </a:ln>
        </p:spPr>
        <p:txBody>
          <a:bodyPr wrap="square" lIns="0" tIns="0" rIns="0" bIns="0" rtlCol="0"/>
          <a:lstStyle/>
          <a:p>
            <a:endParaRPr/>
          </a:p>
        </p:txBody>
      </p:sp>
      <p:sp>
        <p:nvSpPr>
          <p:cNvPr id="78" name="object 78"/>
          <p:cNvSpPr/>
          <p:nvPr/>
        </p:nvSpPr>
        <p:spPr>
          <a:xfrm>
            <a:off x="5394959" y="5358384"/>
            <a:ext cx="922019" cy="0"/>
          </a:xfrm>
          <a:custGeom>
            <a:avLst/>
            <a:gdLst/>
            <a:ahLst/>
            <a:cxnLst/>
            <a:rect l="l" t="t" r="r" b="b"/>
            <a:pathLst>
              <a:path w="922020">
                <a:moveTo>
                  <a:pt x="0" y="0"/>
                </a:moveTo>
                <a:lnTo>
                  <a:pt x="922019" y="0"/>
                </a:lnTo>
              </a:path>
            </a:pathLst>
          </a:custGeom>
          <a:ln w="6096">
            <a:solidFill>
              <a:srgbClr val="818181"/>
            </a:solidFill>
            <a:prstDash val="dot"/>
          </a:ln>
        </p:spPr>
        <p:txBody>
          <a:bodyPr wrap="square" lIns="0" tIns="0" rIns="0" bIns="0" rtlCol="0"/>
          <a:lstStyle/>
          <a:p>
            <a:endParaRPr/>
          </a:p>
        </p:txBody>
      </p:sp>
      <p:sp>
        <p:nvSpPr>
          <p:cNvPr id="79" name="object 79"/>
          <p:cNvSpPr/>
          <p:nvPr/>
        </p:nvSpPr>
        <p:spPr>
          <a:xfrm>
            <a:off x="1194816" y="5576315"/>
            <a:ext cx="433070" cy="0"/>
          </a:xfrm>
          <a:custGeom>
            <a:avLst/>
            <a:gdLst/>
            <a:ahLst/>
            <a:cxnLst/>
            <a:rect l="l" t="t" r="r" b="b"/>
            <a:pathLst>
              <a:path w="433069">
                <a:moveTo>
                  <a:pt x="0" y="0"/>
                </a:moveTo>
                <a:lnTo>
                  <a:pt x="432816" y="0"/>
                </a:lnTo>
              </a:path>
            </a:pathLst>
          </a:custGeom>
          <a:ln w="6096">
            <a:solidFill>
              <a:srgbClr val="818181"/>
            </a:solidFill>
            <a:prstDash val="dot"/>
          </a:ln>
        </p:spPr>
        <p:txBody>
          <a:bodyPr wrap="square" lIns="0" tIns="0" rIns="0" bIns="0" rtlCol="0"/>
          <a:lstStyle/>
          <a:p>
            <a:endParaRPr/>
          </a:p>
        </p:txBody>
      </p:sp>
      <p:sp>
        <p:nvSpPr>
          <p:cNvPr id="80" name="object 80"/>
          <p:cNvSpPr/>
          <p:nvPr/>
        </p:nvSpPr>
        <p:spPr>
          <a:xfrm>
            <a:off x="1633727" y="5576315"/>
            <a:ext cx="861060" cy="0"/>
          </a:xfrm>
          <a:custGeom>
            <a:avLst/>
            <a:gdLst/>
            <a:ahLst/>
            <a:cxnLst/>
            <a:rect l="l" t="t" r="r" b="b"/>
            <a:pathLst>
              <a:path w="861060">
                <a:moveTo>
                  <a:pt x="0" y="0"/>
                </a:moveTo>
                <a:lnTo>
                  <a:pt x="861060" y="0"/>
                </a:lnTo>
              </a:path>
            </a:pathLst>
          </a:custGeom>
          <a:ln w="6096">
            <a:solidFill>
              <a:srgbClr val="818181"/>
            </a:solidFill>
            <a:prstDash val="dot"/>
          </a:ln>
        </p:spPr>
        <p:txBody>
          <a:bodyPr wrap="square" lIns="0" tIns="0" rIns="0" bIns="0" rtlCol="0"/>
          <a:lstStyle/>
          <a:p>
            <a:endParaRPr/>
          </a:p>
        </p:txBody>
      </p:sp>
      <p:sp>
        <p:nvSpPr>
          <p:cNvPr id="81" name="object 81"/>
          <p:cNvSpPr/>
          <p:nvPr/>
        </p:nvSpPr>
        <p:spPr>
          <a:xfrm>
            <a:off x="2500883" y="5576315"/>
            <a:ext cx="1076325" cy="0"/>
          </a:xfrm>
          <a:custGeom>
            <a:avLst/>
            <a:gdLst/>
            <a:ahLst/>
            <a:cxnLst/>
            <a:rect l="l" t="t" r="r" b="b"/>
            <a:pathLst>
              <a:path w="1076325">
                <a:moveTo>
                  <a:pt x="0" y="0"/>
                </a:moveTo>
                <a:lnTo>
                  <a:pt x="1075944" y="0"/>
                </a:lnTo>
              </a:path>
            </a:pathLst>
          </a:custGeom>
          <a:ln w="6096">
            <a:solidFill>
              <a:srgbClr val="818181"/>
            </a:solidFill>
            <a:prstDash val="dot"/>
          </a:ln>
        </p:spPr>
        <p:txBody>
          <a:bodyPr wrap="square" lIns="0" tIns="0" rIns="0" bIns="0" rtlCol="0"/>
          <a:lstStyle/>
          <a:p>
            <a:endParaRPr/>
          </a:p>
        </p:txBody>
      </p:sp>
      <p:sp>
        <p:nvSpPr>
          <p:cNvPr id="82" name="object 82"/>
          <p:cNvSpPr/>
          <p:nvPr/>
        </p:nvSpPr>
        <p:spPr>
          <a:xfrm>
            <a:off x="3582923" y="5576315"/>
            <a:ext cx="914400" cy="0"/>
          </a:xfrm>
          <a:custGeom>
            <a:avLst/>
            <a:gdLst/>
            <a:ahLst/>
            <a:cxnLst/>
            <a:rect l="l" t="t" r="r" b="b"/>
            <a:pathLst>
              <a:path w="914400">
                <a:moveTo>
                  <a:pt x="0" y="0"/>
                </a:moveTo>
                <a:lnTo>
                  <a:pt x="914400" y="0"/>
                </a:lnTo>
              </a:path>
            </a:pathLst>
          </a:custGeom>
          <a:ln w="6096">
            <a:solidFill>
              <a:srgbClr val="818181"/>
            </a:solidFill>
            <a:prstDash val="dot"/>
          </a:ln>
        </p:spPr>
        <p:txBody>
          <a:bodyPr wrap="square" lIns="0" tIns="0" rIns="0" bIns="0" rtlCol="0"/>
          <a:lstStyle/>
          <a:p>
            <a:endParaRPr/>
          </a:p>
        </p:txBody>
      </p:sp>
      <p:sp>
        <p:nvSpPr>
          <p:cNvPr id="83" name="object 83"/>
          <p:cNvSpPr/>
          <p:nvPr/>
        </p:nvSpPr>
        <p:spPr>
          <a:xfrm>
            <a:off x="4503420" y="5576315"/>
            <a:ext cx="885825" cy="0"/>
          </a:xfrm>
          <a:custGeom>
            <a:avLst/>
            <a:gdLst/>
            <a:ahLst/>
            <a:cxnLst/>
            <a:rect l="l" t="t" r="r" b="b"/>
            <a:pathLst>
              <a:path w="885825">
                <a:moveTo>
                  <a:pt x="0" y="0"/>
                </a:moveTo>
                <a:lnTo>
                  <a:pt x="885444" y="0"/>
                </a:lnTo>
              </a:path>
            </a:pathLst>
          </a:custGeom>
          <a:ln w="6096">
            <a:solidFill>
              <a:srgbClr val="818181"/>
            </a:solidFill>
            <a:prstDash val="dot"/>
          </a:ln>
        </p:spPr>
        <p:txBody>
          <a:bodyPr wrap="square" lIns="0" tIns="0" rIns="0" bIns="0" rtlCol="0"/>
          <a:lstStyle/>
          <a:p>
            <a:endParaRPr/>
          </a:p>
        </p:txBody>
      </p:sp>
      <p:sp>
        <p:nvSpPr>
          <p:cNvPr id="84" name="object 84"/>
          <p:cNvSpPr/>
          <p:nvPr/>
        </p:nvSpPr>
        <p:spPr>
          <a:xfrm>
            <a:off x="5394959" y="5576315"/>
            <a:ext cx="922019" cy="0"/>
          </a:xfrm>
          <a:custGeom>
            <a:avLst/>
            <a:gdLst/>
            <a:ahLst/>
            <a:cxnLst/>
            <a:rect l="l" t="t" r="r" b="b"/>
            <a:pathLst>
              <a:path w="922020">
                <a:moveTo>
                  <a:pt x="0" y="0"/>
                </a:moveTo>
                <a:lnTo>
                  <a:pt x="922019" y="0"/>
                </a:lnTo>
              </a:path>
            </a:pathLst>
          </a:custGeom>
          <a:ln w="6096">
            <a:solidFill>
              <a:srgbClr val="818181"/>
            </a:solidFill>
            <a:prstDash val="dot"/>
          </a:ln>
        </p:spPr>
        <p:txBody>
          <a:bodyPr wrap="square" lIns="0" tIns="0" rIns="0" bIns="0" rtlCol="0"/>
          <a:lstStyle/>
          <a:p>
            <a:endParaRPr/>
          </a:p>
        </p:txBody>
      </p:sp>
      <p:sp>
        <p:nvSpPr>
          <p:cNvPr id="85" name="object 85"/>
          <p:cNvSpPr/>
          <p:nvPr/>
        </p:nvSpPr>
        <p:spPr>
          <a:xfrm>
            <a:off x="1191767" y="3968496"/>
            <a:ext cx="0" cy="1828800"/>
          </a:xfrm>
          <a:custGeom>
            <a:avLst/>
            <a:gdLst/>
            <a:ahLst/>
            <a:cxnLst/>
            <a:rect l="l" t="t" r="r" b="b"/>
            <a:pathLst>
              <a:path h="1828800">
                <a:moveTo>
                  <a:pt x="0" y="0"/>
                </a:moveTo>
                <a:lnTo>
                  <a:pt x="0" y="1828800"/>
                </a:lnTo>
              </a:path>
            </a:pathLst>
          </a:custGeom>
          <a:ln w="6096">
            <a:solidFill>
              <a:srgbClr val="000000"/>
            </a:solidFill>
          </a:ln>
        </p:spPr>
        <p:txBody>
          <a:bodyPr wrap="square" lIns="0" tIns="0" rIns="0" bIns="0" rtlCol="0"/>
          <a:lstStyle/>
          <a:p>
            <a:endParaRPr/>
          </a:p>
        </p:txBody>
      </p:sp>
      <p:sp>
        <p:nvSpPr>
          <p:cNvPr id="86" name="object 86"/>
          <p:cNvSpPr/>
          <p:nvPr/>
        </p:nvSpPr>
        <p:spPr>
          <a:xfrm>
            <a:off x="1194816" y="5794247"/>
            <a:ext cx="433070" cy="0"/>
          </a:xfrm>
          <a:custGeom>
            <a:avLst/>
            <a:gdLst/>
            <a:ahLst/>
            <a:cxnLst/>
            <a:rect l="l" t="t" r="r" b="b"/>
            <a:pathLst>
              <a:path w="433069">
                <a:moveTo>
                  <a:pt x="0" y="0"/>
                </a:moveTo>
                <a:lnTo>
                  <a:pt x="432816" y="0"/>
                </a:lnTo>
              </a:path>
            </a:pathLst>
          </a:custGeom>
          <a:ln w="6096">
            <a:solidFill>
              <a:srgbClr val="000000"/>
            </a:solidFill>
          </a:ln>
        </p:spPr>
        <p:txBody>
          <a:bodyPr wrap="square" lIns="0" tIns="0" rIns="0" bIns="0" rtlCol="0"/>
          <a:lstStyle/>
          <a:p>
            <a:endParaRPr/>
          </a:p>
        </p:txBody>
      </p:sp>
      <p:sp>
        <p:nvSpPr>
          <p:cNvPr id="87" name="object 87"/>
          <p:cNvSpPr/>
          <p:nvPr/>
        </p:nvSpPr>
        <p:spPr>
          <a:xfrm>
            <a:off x="1630679" y="3968496"/>
            <a:ext cx="0" cy="1828800"/>
          </a:xfrm>
          <a:custGeom>
            <a:avLst/>
            <a:gdLst/>
            <a:ahLst/>
            <a:cxnLst/>
            <a:rect l="l" t="t" r="r" b="b"/>
            <a:pathLst>
              <a:path h="1828800">
                <a:moveTo>
                  <a:pt x="0" y="0"/>
                </a:moveTo>
                <a:lnTo>
                  <a:pt x="0" y="1828800"/>
                </a:lnTo>
              </a:path>
            </a:pathLst>
          </a:custGeom>
          <a:ln w="6096">
            <a:solidFill>
              <a:srgbClr val="000000"/>
            </a:solidFill>
          </a:ln>
        </p:spPr>
        <p:txBody>
          <a:bodyPr wrap="square" lIns="0" tIns="0" rIns="0" bIns="0" rtlCol="0"/>
          <a:lstStyle/>
          <a:p>
            <a:endParaRPr/>
          </a:p>
        </p:txBody>
      </p:sp>
      <p:sp>
        <p:nvSpPr>
          <p:cNvPr id="88" name="object 88"/>
          <p:cNvSpPr/>
          <p:nvPr/>
        </p:nvSpPr>
        <p:spPr>
          <a:xfrm>
            <a:off x="1633727" y="5794247"/>
            <a:ext cx="861694" cy="0"/>
          </a:xfrm>
          <a:custGeom>
            <a:avLst/>
            <a:gdLst/>
            <a:ahLst/>
            <a:cxnLst/>
            <a:rect l="l" t="t" r="r" b="b"/>
            <a:pathLst>
              <a:path w="861694">
                <a:moveTo>
                  <a:pt x="0" y="0"/>
                </a:moveTo>
                <a:lnTo>
                  <a:pt x="861072" y="0"/>
                </a:lnTo>
              </a:path>
            </a:pathLst>
          </a:custGeom>
          <a:ln w="6096">
            <a:solidFill>
              <a:srgbClr val="000000"/>
            </a:solidFill>
          </a:ln>
        </p:spPr>
        <p:txBody>
          <a:bodyPr wrap="square" lIns="0" tIns="0" rIns="0" bIns="0" rtlCol="0"/>
          <a:lstStyle/>
          <a:p>
            <a:endParaRPr/>
          </a:p>
        </p:txBody>
      </p:sp>
      <p:sp>
        <p:nvSpPr>
          <p:cNvPr id="89" name="object 89"/>
          <p:cNvSpPr/>
          <p:nvPr/>
        </p:nvSpPr>
        <p:spPr>
          <a:xfrm>
            <a:off x="2497835" y="3968496"/>
            <a:ext cx="0" cy="1828800"/>
          </a:xfrm>
          <a:custGeom>
            <a:avLst/>
            <a:gdLst/>
            <a:ahLst/>
            <a:cxnLst/>
            <a:rect l="l" t="t" r="r" b="b"/>
            <a:pathLst>
              <a:path h="1828800">
                <a:moveTo>
                  <a:pt x="0" y="0"/>
                </a:moveTo>
                <a:lnTo>
                  <a:pt x="0" y="1828800"/>
                </a:lnTo>
              </a:path>
            </a:pathLst>
          </a:custGeom>
          <a:ln w="6096">
            <a:solidFill>
              <a:srgbClr val="000000"/>
            </a:solidFill>
          </a:ln>
        </p:spPr>
        <p:txBody>
          <a:bodyPr wrap="square" lIns="0" tIns="0" rIns="0" bIns="0" rtlCol="0"/>
          <a:lstStyle/>
          <a:p>
            <a:endParaRPr/>
          </a:p>
        </p:txBody>
      </p:sp>
      <p:sp>
        <p:nvSpPr>
          <p:cNvPr id="90" name="object 90"/>
          <p:cNvSpPr/>
          <p:nvPr/>
        </p:nvSpPr>
        <p:spPr>
          <a:xfrm>
            <a:off x="2500883" y="5794247"/>
            <a:ext cx="1076325" cy="0"/>
          </a:xfrm>
          <a:custGeom>
            <a:avLst/>
            <a:gdLst/>
            <a:ahLst/>
            <a:cxnLst/>
            <a:rect l="l" t="t" r="r" b="b"/>
            <a:pathLst>
              <a:path w="1076325">
                <a:moveTo>
                  <a:pt x="0" y="0"/>
                </a:moveTo>
                <a:lnTo>
                  <a:pt x="1075944" y="0"/>
                </a:lnTo>
              </a:path>
            </a:pathLst>
          </a:custGeom>
          <a:ln w="6096">
            <a:solidFill>
              <a:srgbClr val="000000"/>
            </a:solidFill>
          </a:ln>
        </p:spPr>
        <p:txBody>
          <a:bodyPr wrap="square" lIns="0" tIns="0" rIns="0" bIns="0" rtlCol="0"/>
          <a:lstStyle/>
          <a:p>
            <a:endParaRPr/>
          </a:p>
        </p:txBody>
      </p:sp>
      <p:sp>
        <p:nvSpPr>
          <p:cNvPr id="91" name="object 91"/>
          <p:cNvSpPr/>
          <p:nvPr/>
        </p:nvSpPr>
        <p:spPr>
          <a:xfrm>
            <a:off x="3579882" y="3968496"/>
            <a:ext cx="0" cy="1828800"/>
          </a:xfrm>
          <a:custGeom>
            <a:avLst/>
            <a:gdLst/>
            <a:ahLst/>
            <a:cxnLst/>
            <a:rect l="l" t="t" r="r" b="b"/>
            <a:pathLst>
              <a:path h="1828800">
                <a:moveTo>
                  <a:pt x="0" y="0"/>
                </a:moveTo>
                <a:lnTo>
                  <a:pt x="0" y="1828800"/>
                </a:lnTo>
              </a:path>
            </a:pathLst>
          </a:custGeom>
          <a:ln w="6108">
            <a:solidFill>
              <a:srgbClr val="000000"/>
            </a:solidFill>
          </a:ln>
        </p:spPr>
        <p:txBody>
          <a:bodyPr wrap="square" lIns="0" tIns="0" rIns="0" bIns="0" rtlCol="0"/>
          <a:lstStyle/>
          <a:p>
            <a:endParaRPr/>
          </a:p>
        </p:txBody>
      </p:sp>
      <p:sp>
        <p:nvSpPr>
          <p:cNvPr id="92" name="object 92"/>
          <p:cNvSpPr/>
          <p:nvPr/>
        </p:nvSpPr>
        <p:spPr>
          <a:xfrm>
            <a:off x="3582923" y="5794247"/>
            <a:ext cx="914400" cy="0"/>
          </a:xfrm>
          <a:custGeom>
            <a:avLst/>
            <a:gdLst/>
            <a:ahLst/>
            <a:cxnLst/>
            <a:rect l="l" t="t" r="r" b="b"/>
            <a:pathLst>
              <a:path w="914400">
                <a:moveTo>
                  <a:pt x="0" y="0"/>
                </a:moveTo>
                <a:lnTo>
                  <a:pt x="914400" y="0"/>
                </a:lnTo>
              </a:path>
            </a:pathLst>
          </a:custGeom>
          <a:ln w="6096">
            <a:solidFill>
              <a:srgbClr val="000000"/>
            </a:solidFill>
          </a:ln>
        </p:spPr>
        <p:txBody>
          <a:bodyPr wrap="square" lIns="0" tIns="0" rIns="0" bIns="0" rtlCol="0"/>
          <a:lstStyle/>
          <a:p>
            <a:endParaRPr/>
          </a:p>
        </p:txBody>
      </p:sp>
      <p:sp>
        <p:nvSpPr>
          <p:cNvPr id="93" name="object 93"/>
          <p:cNvSpPr/>
          <p:nvPr/>
        </p:nvSpPr>
        <p:spPr>
          <a:xfrm>
            <a:off x="4500371" y="3968496"/>
            <a:ext cx="0" cy="1828800"/>
          </a:xfrm>
          <a:custGeom>
            <a:avLst/>
            <a:gdLst/>
            <a:ahLst/>
            <a:cxnLst/>
            <a:rect l="l" t="t" r="r" b="b"/>
            <a:pathLst>
              <a:path h="1828800">
                <a:moveTo>
                  <a:pt x="0" y="0"/>
                </a:moveTo>
                <a:lnTo>
                  <a:pt x="0" y="1828800"/>
                </a:lnTo>
              </a:path>
            </a:pathLst>
          </a:custGeom>
          <a:ln w="6096">
            <a:solidFill>
              <a:srgbClr val="000000"/>
            </a:solidFill>
          </a:ln>
        </p:spPr>
        <p:txBody>
          <a:bodyPr wrap="square" lIns="0" tIns="0" rIns="0" bIns="0" rtlCol="0"/>
          <a:lstStyle/>
          <a:p>
            <a:endParaRPr/>
          </a:p>
        </p:txBody>
      </p:sp>
      <p:sp>
        <p:nvSpPr>
          <p:cNvPr id="94" name="object 94"/>
          <p:cNvSpPr/>
          <p:nvPr/>
        </p:nvSpPr>
        <p:spPr>
          <a:xfrm>
            <a:off x="4503420" y="5794247"/>
            <a:ext cx="885825" cy="0"/>
          </a:xfrm>
          <a:custGeom>
            <a:avLst/>
            <a:gdLst/>
            <a:ahLst/>
            <a:cxnLst/>
            <a:rect l="l" t="t" r="r" b="b"/>
            <a:pathLst>
              <a:path w="885825">
                <a:moveTo>
                  <a:pt x="0" y="0"/>
                </a:moveTo>
                <a:lnTo>
                  <a:pt x="885444" y="0"/>
                </a:lnTo>
              </a:path>
            </a:pathLst>
          </a:custGeom>
          <a:ln w="6096">
            <a:solidFill>
              <a:srgbClr val="000000"/>
            </a:solidFill>
          </a:ln>
        </p:spPr>
        <p:txBody>
          <a:bodyPr wrap="square" lIns="0" tIns="0" rIns="0" bIns="0" rtlCol="0"/>
          <a:lstStyle/>
          <a:p>
            <a:endParaRPr/>
          </a:p>
        </p:txBody>
      </p:sp>
      <p:sp>
        <p:nvSpPr>
          <p:cNvPr id="95" name="object 95"/>
          <p:cNvSpPr/>
          <p:nvPr/>
        </p:nvSpPr>
        <p:spPr>
          <a:xfrm>
            <a:off x="5391911" y="3968496"/>
            <a:ext cx="0" cy="1828800"/>
          </a:xfrm>
          <a:custGeom>
            <a:avLst/>
            <a:gdLst/>
            <a:ahLst/>
            <a:cxnLst/>
            <a:rect l="l" t="t" r="r" b="b"/>
            <a:pathLst>
              <a:path h="1828800">
                <a:moveTo>
                  <a:pt x="0" y="0"/>
                </a:moveTo>
                <a:lnTo>
                  <a:pt x="0" y="1828800"/>
                </a:lnTo>
              </a:path>
            </a:pathLst>
          </a:custGeom>
          <a:ln w="6096">
            <a:solidFill>
              <a:srgbClr val="000000"/>
            </a:solidFill>
          </a:ln>
        </p:spPr>
        <p:txBody>
          <a:bodyPr wrap="square" lIns="0" tIns="0" rIns="0" bIns="0" rtlCol="0"/>
          <a:lstStyle/>
          <a:p>
            <a:endParaRPr/>
          </a:p>
        </p:txBody>
      </p:sp>
      <p:sp>
        <p:nvSpPr>
          <p:cNvPr id="96" name="object 96"/>
          <p:cNvSpPr/>
          <p:nvPr/>
        </p:nvSpPr>
        <p:spPr>
          <a:xfrm>
            <a:off x="5394959" y="5794247"/>
            <a:ext cx="922019" cy="0"/>
          </a:xfrm>
          <a:custGeom>
            <a:avLst/>
            <a:gdLst/>
            <a:ahLst/>
            <a:cxnLst/>
            <a:rect l="l" t="t" r="r" b="b"/>
            <a:pathLst>
              <a:path w="922020">
                <a:moveTo>
                  <a:pt x="0" y="0"/>
                </a:moveTo>
                <a:lnTo>
                  <a:pt x="922019" y="0"/>
                </a:lnTo>
              </a:path>
            </a:pathLst>
          </a:custGeom>
          <a:ln w="6096">
            <a:solidFill>
              <a:srgbClr val="000000"/>
            </a:solidFill>
          </a:ln>
        </p:spPr>
        <p:txBody>
          <a:bodyPr wrap="square" lIns="0" tIns="0" rIns="0" bIns="0" rtlCol="0"/>
          <a:lstStyle/>
          <a:p>
            <a:endParaRPr/>
          </a:p>
        </p:txBody>
      </p:sp>
      <p:sp>
        <p:nvSpPr>
          <p:cNvPr id="97" name="object 97"/>
          <p:cNvSpPr/>
          <p:nvPr/>
        </p:nvSpPr>
        <p:spPr>
          <a:xfrm>
            <a:off x="6320028" y="3968496"/>
            <a:ext cx="0" cy="1828800"/>
          </a:xfrm>
          <a:custGeom>
            <a:avLst/>
            <a:gdLst/>
            <a:ahLst/>
            <a:cxnLst/>
            <a:rect l="l" t="t" r="r" b="b"/>
            <a:pathLst>
              <a:path h="1828800">
                <a:moveTo>
                  <a:pt x="0" y="0"/>
                </a:moveTo>
                <a:lnTo>
                  <a:pt x="0" y="1828800"/>
                </a:lnTo>
              </a:path>
            </a:pathLst>
          </a:custGeom>
          <a:ln w="6096">
            <a:solidFill>
              <a:srgbClr val="000000"/>
            </a:solidFill>
          </a:ln>
        </p:spPr>
        <p:txBody>
          <a:bodyPr wrap="square" lIns="0" tIns="0" rIns="0" bIns="0" rtlCol="0"/>
          <a:lstStyle/>
          <a:p>
            <a:endParaRPr/>
          </a:p>
        </p:txBody>
      </p:sp>
      <p:sp>
        <p:nvSpPr>
          <p:cNvPr id="98" name="object 98"/>
          <p:cNvSpPr txBox="1"/>
          <p:nvPr/>
        </p:nvSpPr>
        <p:spPr>
          <a:xfrm>
            <a:off x="901797" y="2749409"/>
            <a:ext cx="5283835" cy="3312795"/>
          </a:xfrm>
          <a:prstGeom prst="rect">
            <a:avLst/>
          </a:prstGeom>
        </p:spPr>
        <p:txBody>
          <a:bodyPr vert="horz" wrap="square" lIns="0" tIns="12700" rIns="0" bIns="0" rtlCol="0">
            <a:spAutoFit/>
          </a:bodyPr>
          <a:lstStyle/>
          <a:p>
            <a:pPr marL="743585" marR="5080">
              <a:lnSpc>
                <a:spcPct val="110900"/>
              </a:lnSpc>
              <a:spcBef>
                <a:spcPts val="100"/>
              </a:spcBef>
            </a:pPr>
            <a:r>
              <a:rPr sz="1100" i="1" spc="-5" dirty="0">
                <a:latin typeface="Segoe UI"/>
                <a:cs typeface="Segoe UI"/>
              </a:rPr>
              <a:t>Advise</a:t>
            </a:r>
            <a:r>
              <a:rPr sz="1100" spc="-5" dirty="0">
                <a:latin typeface="Segoe UI"/>
                <a:cs typeface="Segoe UI"/>
              </a:rPr>
              <a:t>: Projects </a:t>
            </a:r>
            <a:r>
              <a:rPr sz="1100" dirty="0">
                <a:latin typeface="Segoe UI"/>
                <a:cs typeface="Segoe UI"/>
              </a:rPr>
              <a:t>1 </a:t>
            </a:r>
            <a:r>
              <a:rPr sz="1100" spc="-5" dirty="0">
                <a:latin typeface="Segoe UI"/>
                <a:cs typeface="Segoe UI"/>
              </a:rPr>
              <a:t>and </a:t>
            </a:r>
            <a:r>
              <a:rPr sz="1100" dirty="0">
                <a:latin typeface="Segoe UI"/>
                <a:cs typeface="Segoe UI"/>
              </a:rPr>
              <a:t>3 </a:t>
            </a:r>
            <a:r>
              <a:rPr sz="1100" spc="-5" dirty="0">
                <a:latin typeface="Segoe UI"/>
                <a:cs typeface="Segoe UI"/>
              </a:rPr>
              <a:t>should be chosen, </a:t>
            </a:r>
            <a:r>
              <a:rPr sz="1100" dirty="0">
                <a:latin typeface="Segoe UI"/>
                <a:cs typeface="Segoe UI"/>
              </a:rPr>
              <a:t>as </a:t>
            </a:r>
            <a:r>
              <a:rPr sz="1100" spc="-5" dirty="0">
                <a:latin typeface="Segoe UI"/>
                <a:cs typeface="Segoe UI"/>
              </a:rPr>
              <a:t>they provide the highest net  present</a:t>
            </a:r>
            <a:r>
              <a:rPr sz="1100" spc="-10" dirty="0">
                <a:latin typeface="Segoe UI"/>
                <a:cs typeface="Segoe UI"/>
              </a:rPr>
              <a:t> </a:t>
            </a:r>
            <a:r>
              <a:rPr sz="1100" spc="-5" dirty="0">
                <a:latin typeface="Segoe UI"/>
                <a:cs typeface="Segoe UI"/>
              </a:rPr>
              <a:t>value.</a:t>
            </a:r>
            <a:endParaRPr sz="1100">
              <a:latin typeface="Segoe UI"/>
              <a:cs typeface="Segoe UI"/>
            </a:endParaRPr>
          </a:p>
          <a:p>
            <a:pPr marL="12700">
              <a:lnSpc>
                <a:spcPct val="100000"/>
              </a:lnSpc>
              <a:spcBef>
                <a:spcPts val="740"/>
              </a:spcBef>
              <a:tabLst>
                <a:tab pos="469265" algn="l"/>
              </a:tabLst>
            </a:pPr>
            <a:r>
              <a:rPr sz="1100" b="1" spc="10" dirty="0">
                <a:latin typeface="Segoe UI"/>
                <a:cs typeface="Segoe UI"/>
              </a:rPr>
              <a:t>4.	</a:t>
            </a:r>
            <a:r>
              <a:rPr sz="1100" b="1" spc="15" dirty="0">
                <a:latin typeface="Segoe UI"/>
                <a:cs typeface="Segoe UI"/>
              </a:rPr>
              <a:t>Calculation </a:t>
            </a:r>
            <a:r>
              <a:rPr sz="1100" b="1" dirty="0">
                <a:latin typeface="Segoe UI"/>
                <a:cs typeface="Segoe UI"/>
              </a:rPr>
              <a:t>of </a:t>
            </a:r>
            <a:r>
              <a:rPr sz="1100" b="1" spc="10" dirty="0">
                <a:latin typeface="Segoe UI"/>
                <a:cs typeface="Segoe UI"/>
              </a:rPr>
              <a:t>Net Cash</a:t>
            </a:r>
            <a:r>
              <a:rPr sz="1100" b="1" spc="140" dirty="0">
                <a:latin typeface="Segoe UI"/>
                <a:cs typeface="Segoe UI"/>
              </a:rPr>
              <a:t> </a:t>
            </a:r>
            <a:r>
              <a:rPr sz="1100" b="1" spc="15" dirty="0">
                <a:latin typeface="Segoe UI"/>
                <a:cs typeface="Segoe UI"/>
              </a:rPr>
              <a:t>flows</a:t>
            </a:r>
            <a:endParaRPr sz="1100">
              <a:latin typeface="Segoe UI"/>
              <a:cs typeface="Segoe UI"/>
            </a:endParaRPr>
          </a:p>
          <a:p>
            <a:pPr marL="469265">
              <a:lnSpc>
                <a:spcPct val="100000"/>
              </a:lnSpc>
              <a:spcBef>
                <a:spcPts val="640"/>
              </a:spcBef>
            </a:pPr>
            <a:r>
              <a:rPr sz="1100" spc="15" dirty="0">
                <a:latin typeface="Segoe UI"/>
                <a:cs typeface="Segoe UI"/>
              </a:rPr>
              <a:t>Contribution </a:t>
            </a:r>
            <a:r>
              <a:rPr sz="1100" dirty="0">
                <a:latin typeface="Segoe UI"/>
                <a:cs typeface="Segoe UI"/>
              </a:rPr>
              <a:t>= </a:t>
            </a:r>
            <a:r>
              <a:rPr sz="1100" spc="10" dirty="0">
                <a:latin typeface="Segoe UI"/>
                <a:cs typeface="Segoe UI"/>
              </a:rPr>
              <a:t>(3.00 </a:t>
            </a:r>
            <a:r>
              <a:rPr sz="1100" dirty="0">
                <a:latin typeface="Segoe UI"/>
                <a:cs typeface="Segoe UI"/>
              </a:rPr>
              <a:t>– </a:t>
            </a:r>
            <a:r>
              <a:rPr sz="1100" spc="15" dirty="0">
                <a:latin typeface="Segoe UI"/>
                <a:cs typeface="Segoe UI"/>
              </a:rPr>
              <a:t>1.75)</a:t>
            </a:r>
            <a:r>
              <a:rPr sz="1100" spc="15" dirty="0">
                <a:latin typeface="Symbol"/>
                <a:cs typeface="Symbol"/>
              </a:rPr>
              <a:t></a:t>
            </a:r>
            <a:r>
              <a:rPr sz="1100" spc="15" dirty="0">
                <a:latin typeface="Segoe UI"/>
                <a:cs typeface="Segoe UI"/>
              </a:rPr>
              <a:t>50,000 </a:t>
            </a:r>
            <a:r>
              <a:rPr sz="1100" dirty="0">
                <a:latin typeface="Segoe UI"/>
                <a:cs typeface="Segoe UI"/>
              </a:rPr>
              <a:t>= </a:t>
            </a:r>
            <a:r>
              <a:rPr sz="1100" spc="-25" dirty="0">
                <a:latin typeface="Trebuchet MS"/>
                <a:cs typeface="Trebuchet MS"/>
              </a:rPr>
              <a:t>`</a:t>
            </a:r>
            <a:r>
              <a:rPr sz="1100" spc="135" dirty="0">
                <a:latin typeface="Trebuchet MS"/>
                <a:cs typeface="Trebuchet MS"/>
              </a:rPr>
              <a:t> </a:t>
            </a:r>
            <a:r>
              <a:rPr sz="1100" spc="15" dirty="0">
                <a:latin typeface="Segoe UI"/>
                <a:cs typeface="Segoe UI"/>
              </a:rPr>
              <a:t>62,500</a:t>
            </a:r>
            <a:endParaRPr sz="1100">
              <a:latin typeface="Segoe UI"/>
              <a:cs typeface="Segoe UI"/>
            </a:endParaRPr>
          </a:p>
          <a:p>
            <a:pPr marL="469265">
              <a:lnSpc>
                <a:spcPct val="100000"/>
              </a:lnSpc>
              <a:spcBef>
                <a:spcPts val="645"/>
              </a:spcBef>
            </a:pPr>
            <a:r>
              <a:rPr sz="1100" spc="15" dirty="0">
                <a:latin typeface="Segoe UI"/>
                <a:cs typeface="Segoe UI"/>
              </a:rPr>
              <a:t>Fixed </a:t>
            </a:r>
            <a:r>
              <a:rPr sz="1100" spc="10" dirty="0">
                <a:latin typeface="Segoe UI"/>
                <a:cs typeface="Segoe UI"/>
              </a:rPr>
              <a:t>costs </a:t>
            </a:r>
            <a:r>
              <a:rPr sz="1100" dirty="0">
                <a:latin typeface="Segoe UI"/>
                <a:cs typeface="Segoe UI"/>
              </a:rPr>
              <a:t>= </a:t>
            </a:r>
            <a:r>
              <a:rPr sz="1100" spc="15" dirty="0">
                <a:latin typeface="Segoe UI"/>
                <a:cs typeface="Segoe UI"/>
              </a:rPr>
              <a:t>40,000 </a:t>
            </a:r>
            <a:r>
              <a:rPr sz="1100" dirty="0">
                <a:latin typeface="Segoe UI"/>
                <a:cs typeface="Segoe UI"/>
              </a:rPr>
              <a:t>– </a:t>
            </a:r>
            <a:r>
              <a:rPr sz="1100" spc="15" dirty="0">
                <a:latin typeface="Segoe UI"/>
                <a:cs typeface="Segoe UI"/>
              </a:rPr>
              <a:t>[(1,25,000 </a:t>
            </a:r>
            <a:r>
              <a:rPr sz="1100" dirty="0">
                <a:latin typeface="Segoe UI"/>
                <a:cs typeface="Segoe UI"/>
              </a:rPr>
              <a:t>– </a:t>
            </a:r>
            <a:r>
              <a:rPr sz="1100" spc="15" dirty="0">
                <a:latin typeface="Segoe UI"/>
                <a:cs typeface="Segoe UI"/>
              </a:rPr>
              <a:t>30,000)/5] </a:t>
            </a:r>
            <a:r>
              <a:rPr sz="1100" dirty="0">
                <a:latin typeface="Segoe UI"/>
                <a:cs typeface="Segoe UI"/>
              </a:rPr>
              <a:t>= </a:t>
            </a:r>
            <a:r>
              <a:rPr sz="1100" spc="-25" dirty="0">
                <a:latin typeface="Trebuchet MS"/>
                <a:cs typeface="Trebuchet MS"/>
              </a:rPr>
              <a:t>`</a:t>
            </a:r>
            <a:r>
              <a:rPr sz="1100" spc="260" dirty="0">
                <a:latin typeface="Trebuchet MS"/>
                <a:cs typeface="Trebuchet MS"/>
              </a:rPr>
              <a:t> </a:t>
            </a:r>
            <a:r>
              <a:rPr sz="1100" spc="15" dirty="0">
                <a:latin typeface="Segoe UI"/>
                <a:cs typeface="Segoe UI"/>
              </a:rPr>
              <a:t>21,000</a:t>
            </a:r>
            <a:endParaRPr sz="1100">
              <a:latin typeface="Segoe UI"/>
              <a:cs typeface="Segoe UI"/>
            </a:endParaRPr>
          </a:p>
          <a:p>
            <a:pPr>
              <a:lnSpc>
                <a:spcPct val="100000"/>
              </a:lnSpc>
              <a:spcBef>
                <a:spcPts val="35"/>
              </a:spcBef>
            </a:pPr>
            <a:endParaRPr sz="1100">
              <a:latin typeface="Times New Roman"/>
              <a:cs typeface="Times New Roman"/>
            </a:endParaRPr>
          </a:p>
          <a:p>
            <a:pPr marR="30480" algn="r">
              <a:lnSpc>
                <a:spcPct val="100000"/>
              </a:lnSpc>
              <a:tabLst>
                <a:tab pos="454025" algn="l"/>
                <a:tab pos="1340485" algn="l"/>
                <a:tab pos="2404745" algn="l"/>
                <a:tab pos="3311525" algn="l"/>
                <a:tab pos="4300220" algn="l"/>
              </a:tabLst>
            </a:pPr>
            <a:r>
              <a:rPr sz="1100" b="1" spc="10" dirty="0">
                <a:solidFill>
                  <a:srgbClr val="00A650"/>
                </a:solidFill>
                <a:latin typeface="Segoe UI"/>
                <a:cs typeface="Segoe UI"/>
              </a:rPr>
              <a:t>Year	Capital</a:t>
            </a:r>
            <a:r>
              <a:rPr sz="1100" b="1" spc="50" dirty="0">
                <a:solidFill>
                  <a:srgbClr val="00A650"/>
                </a:solidFill>
                <a:latin typeface="Segoe UI"/>
                <a:cs typeface="Segoe UI"/>
              </a:rPr>
              <a:t> </a:t>
            </a:r>
            <a:r>
              <a:rPr sz="1100" b="1" spc="-20" dirty="0">
                <a:solidFill>
                  <a:srgbClr val="00A650"/>
                </a:solidFill>
                <a:latin typeface="Segoe UI"/>
                <a:cs typeface="Segoe UI"/>
              </a:rPr>
              <a:t>(</a:t>
            </a:r>
            <a:r>
              <a:rPr sz="1100" b="1" spc="-20" dirty="0">
                <a:solidFill>
                  <a:srgbClr val="00A650"/>
                </a:solidFill>
                <a:latin typeface="Trebuchet MS"/>
                <a:cs typeface="Trebuchet MS"/>
              </a:rPr>
              <a:t>`</a:t>
            </a:r>
            <a:r>
              <a:rPr sz="1100" b="1" spc="-20" dirty="0">
                <a:solidFill>
                  <a:srgbClr val="00A650"/>
                </a:solidFill>
                <a:latin typeface="Segoe UI"/>
                <a:cs typeface="Segoe UI"/>
              </a:rPr>
              <a:t>)	</a:t>
            </a:r>
            <a:r>
              <a:rPr sz="1100" b="1" spc="15" dirty="0">
                <a:solidFill>
                  <a:srgbClr val="00A650"/>
                </a:solidFill>
                <a:latin typeface="Segoe UI"/>
                <a:cs typeface="Segoe UI"/>
              </a:rPr>
              <a:t>Contribution	Fixed</a:t>
            </a:r>
            <a:r>
              <a:rPr sz="1100" b="1" spc="40" dirty="0">
                <a:solidFill>
                  <a:srgbClr val="00A650"/>
                </a:solidFill>
                <a:latin typeface="Segoe UI"/>
                <a:cs typeface="Segoe UI"/>
              </a:rPr>
              <a:t> </a:t>
            </a:r>
            <a:r>
              <a:rPr sz="1100" b="1" spc="15" dirty="0">
                <a:solidFill>
                  <a:srgbClr val="00A650"/>
                </a:solidFill>
                <a:latin typeface="Segoe UI"/>
                <a:cs typeface="Segoe UI"/>
              </a:rPr>
              <a:t>costs	Adverts</a:t>
            </a:r>
            <a:r>
              <a:rPr sz="1100" b="1" spc="30" dirty="0">
                <a:solidFill>
                  <a:srgbClr val="00A650"/>
                </a:solidFill>
                <a:latin typeface="Segoe UI"/>
                <a:cs typeface="Segoe UI"/>
              </a:rPr>
              <a:t> </a:t>
            </a:r>
            <a:r>
              <a:rPr sz="1100" b="1" spc="-20" dirty="0">
                <a:solidFill>
                  <a:srgbClr val="00A650"/>
                </a:solidFill>
                <a:latin typeface="Segoe UI"/>
                <a:cs typeface="Segoe UI"/>
              </a:rPr>
              <a:t>(</a:t>
            </a:r>
            <a:r>
              <a:rPr sz="1100" b="1" spc="-20" dirty="0">
                <a:solidFill>
                  <a:srgbClr val="00A650"/>
                </a:solidFill>
                <a:latin typeface="Trebuchet MS"/>
                <a:cs typeface="Trebuchet MS"/>
              </a:rPr>
              <a:t>`</a:t>
            </a:r>
            <a:r>
              <a:rPr sz="1100" b="1" spc="-20" dirty="0">
                <a:solidFill>
                  <a:srgbClr val="00A650"/>
                </a:solidFill>
                <a:latin typeface="Segoe UI"/>
                <a:cs typeface="Segoe UI"/>
              </a:rPr>
              <a:t>)	</a:t>
            </a:r>
            <a:r>
              <a:rPr sz="1100" b="1" spc="15" dirty="0">
                <a:solidFill>
                  <a:srgbClr val="00A650"/>
                </a:solidFill>
                <a:latin typeface="Segoe UI"/>
                <a:cs typeface="Segoe UI"/>
              </a:rPr>
              <a:t>Net</a:t>
            </a:r>
            <a:r>
              <a:rPr sz="1100" b="1" spc="-45" dirty="0">
                <a:solidFill>
                  <a:srgbClr val="00A650"/>
                </a:solidFill>
                <a:latin typeface="Segoe UI"/>
                <a:cs typeface="Segoe UI"/>
              </a:rPr>
              <a:t> </a:t>
            </a:r>
            <a:r>
              <a:rPr sz="1100" b="1" spc="10" dirty="0">
                <a:solidFill>
                  <a:srgbClr val="00A650"/>
                </a:solidFill>
                <a:latin typeface="Segoe UI"/>
                <a:cs typeface="Segoe UI"/>
              </a:rPr>
              <a:t>cash</a:t>
            </a:r>
            <a:endParaRPr sz="1100">
              <a:latin typeface="Segoe UI"/>
              <a:cs typeface="Segoe UI"/>
            </a:endParaRPr>
          </a:p>
          <a:p>
            <a:pPr marR="61594" algn="r">
              <a:lnSpc>
                <a:spcPct val="100000"/>
              </a:lnSpc>
              <a:spcBef>
                <a:spcPts val="140"/>
              </a:spcBef>
              <a:tabLst>
                <a:tab pos="1002665" algn="l"/>
                <a:tab pos="2646680" algn="l"/>
              </a:tabLst>
            </a:pPr>
            <a:r>
              <a:rPr sz="1100" b="1" spc="-15" dirty="0">
                <a:solidFill>
                  <a:srgbClr val="00A650"/>
                </a:solidFill>
                <a:latin typeface="Segoe UI"/>
                <a:cs typeface="Segoe UI"/>
              </a:rPr>
              <a:t>(</a:t>
            </a:r>
            <a:r>
              <a:rPr sz="1100" b="1" spc="-15" dirty="0">
                <a:solidFill>
                  <a:srgbClr val="00A650"/>
                </a:solidFill>
                <a:latin typeface="Trebuchet MS"/>
                <a:cs typeface="Trebuchet MS"/>
              </a:rPr>
              <a:t>`</a:t>
            </a:r>
            <a:r>
              <a:rPr sz="1100" b="1" spc="-15" dirty="0">
                <a:solidFill>
                  <a:srgbClr val="00A650"/>
                </a:solidFill>
                <a:latin typeface="Segoe UI"/>
                <a:cs typeface="Segoe UI"/>
              </a:rPr>
              <a:t>)	(</a:t>
            </a:r>
            <a:r>
              <a:rPr sz="1100" b="1" spc="-15" dirty="0">
                <a:solidFill>
                  <a:srgbClr val="00A650"/>
                </a:solidFill>
                <a:latin typeface="Trebuchet MS"/>
                <a:cs typeface="Trebuchet MS"/>
              </a:rPr>
              <a:t>`</a:t>
            </a:r>
            <a:r>
              <a:rPr sz="1100" b="1" spc="-15" dirty="0">
                <a:solidFill>
                  <a:srgbClr val="00A650"/>
                </a:solidFill>
                <a:latin typeface="Segoe UI"/>
                <a:cs typeface="Segoe UI"/>
              </a:rPr>
              <a:t>)	</a:t>
            </a:r>
            <a:r>
              <a:rPr sz="1100" b="1" spc="15" dirty="0">
                <a:solidFill>
                  <a:srgbClr val="00A650"/>
                </a:solidFill>
                <a:latin typeface="Segoe UI"/>
                <a:cs typeface="Segoe UI"/>
              </a:rPr>
              <a:t>flow</a:t>
            </a:r>
            <a:r>
              <a:rPr sz="1100" b="1" spc="-70" dirty="0">
                <a:solidFill>
                  <a:srgbClr val="00A650"/>
                </a:solidFill>
                <a:latin typeface="Segoe UI"/>
                <a:cs typeface="Segoe UI"/>
              </a:rPr>
              <a:t> </a:t>
            </a:r>
            <a:r>
              <a:rPr sz="1100" b="1" spc="-15" dirty="0">
                <a:solidFill>
                  <a:srgbClr val="00A650"/>
                </a:solidFill>
                <a:latin typeface="Segoe UI"/>
                <a:cs typeface="Segoe UI"/>
              </a:rPr>
              <a:t>(</a:t>
            </a:r>
            <a:r>
              <a:rPr sz="1100" b="1" spc="-15" dirty="0">
                <a:solidFill>
                  <a:srgbClr val="00A650"/>
                </a:solidFill>
                <a:latin typeface="Trebuchet MS"/>
                <a:cs typeface="Trebuchet MS"/>
              </a:rPr>
              <a:t>`</a:t>
            </a:r>
            <a:r>
              <a:rPr sz="1100" b="1" spc="-15" dirty="0">
                <a:solidFill>
                  <a:srgbClr val="00A650"/>
                </a:solidFill>
                <a:latin typeface="Segoe UI"/>
                <a:cs typeface="Segoe UI"/>
              </a:rPr>
              <a:t>)</a:t>
            </a:r>
            <a:endParaRPr sz="1100">
              <a:latin typeface="Segoe UI"/>
              <a:cs typeface="Segoe UI"/>
            </a:endParaRPr>
          </a:p>
          <a:p>
            <a:pPr marL="469265">
              <a:lnSpc>
                <a:spcPct val="100000"/>
              </a:lnSpc>
              <a:spcBef>
                <a:spcPts val="805"/>
              </a:spcBef>
              <a:tabLst>
                <a:tab pos="850265" algn="l"/>
                <a:tab pos="4641850" algn="l"/>
              </a:tabLst>
            </a:pPr>
            <a:r>
              <a:rPr sz="1100" dirty="0">
                <a:latin typeface="Segoe UI"/>
                <a:cs typeface="Segoe UI"/>
              </a:rPr>
              <a:t>0	</a:t>
            </a:r>
            <a:r>
              <a:rPr sz="1100" spc="15" dirty="0">
                <a:latin typeface="Segoe UI"/>
                <a:cs typeface="Segoe UI"/>
              </a:rPr>
              <a:t>(1,00,000)	(1,00,000)</a:t>
            </a:r>
            <a:endParaRPr sz="1100">
              <a:latin typeface="Segoe UI"/>
              <a:cs typeface="Segoe UI"/>
            </a:endParaRPr>
          </a:p>
          <a:p>
            <a:pPr marL="469265">
              <a:lnSpc>
                <a:spcPct val="100000"/>
              </a:lnSpc>
              <a:spcBef>
                <a:spcPts val="385"/>
              </a:spcBef>
              <a:tabLst>
                <a:tab pos="905510" algn="l"/>
                <a:tab pos="1924685" algn="l"/>
                <a:tab pos="2881630" algn="l"/>
                <a:tab pos="3787140" algn="l"/>
                <a:tab pos="4780915" algn="l"/>
              </a:tabLst>
            </a:pPr>
            <a:r>
              <a:rPr sz="1100" dirty="0">
                <a:latin typeface="Segoe UI"/>
                <a:cs typeface="Segoe UI"/>
              </a:rPr>
              <a:t>1	</a:t>
            </a:r>
            <a:r>
              <a:rPr sz="1100" spc="15" dirty="0">
                <a:latin typeface="Segoe UI"/>
                <a:cs typeface="Segoe UI"/>
              </a:rPr>
              <a:t>(25,000)	62,500	(21,000)	(10,000)	6,500</a:t>
            </a:r>
            <a:endParaRPr sz="1100">
              <a:latin typeface="Segoe UI"/>
              <a:cs typeface="Segoe UI"/>
            </a:endParaRPr>
          </a:p>
          <a:p>
            <a:pPr marL="469265">
              <a:lnSpc>
                <a:spcPct val="100000"/>
              </a:lnSpc>
              <a:spcBef>
                <a:spcPts val="395"/>
              </a:spcBef>
              <a:tabLst>
                <a:tab pos="1924685" algn="l"/>
                <a:tab pos="2881630" algn="l"/>
                <a:tab pos="3787140" algn="l"/>
                <a:tab pos="4742815" algn="l"/>
              </a:tabLst>
            </a:pPr>
            <a:r>
              <a:rPr sz="1100" dirty="0">
                <a:latin typeface="Segoe UI"/>
                <a:cs typeface="Segoe UI"/>
              </a:rPr>
              <a:t>2	</a:t>
            </a:r>
            <a:r>
              <a:rPr sz="1100" spc="15" dirty="0">
                <a:latin typeface="Segoe UI"/>
                <a:cs typeface="Segoe UI"/>
              </a:rPr>
              <a:t>62,500	(21,000)	(15,000)	26,500</a:t>
            </a:r>
            <a:endParaRPr sz="1100">
              <a:latin typeface="Segoe UI"/>
              <a:cs typeface="Segoe UI"/>
            </a:endParaRPr>
          </a:p>
          <a:p>
            <a:pPr marL="469265">
              <a:lnSpc>
                <a:spcPct val="100000"/>
              </a:lnSpc>
              <a:spcBef>
                <a:spcPts val="395"/>
              </a:spcBef>
              <a:tabLst>
                <a:tab pos="1924685" algn="l"/>
                <a:tab pos="2881630" algn="l"/>
                <a:tab pos="4742815" algn="l"/>
              </a:tabLst>
            </a:pPr>
            <a:r>
              <a:rPr sz="1100" dirty="0">
                <a:latin typeface="Segoe UI"/>
                <a:cs typeface="Segoe UI"/>
              </a:rPr>
              <a:t>3	</a:t>
            </a:r>
            <a:r>
              <a:rPr sz="1100" spc="15" dirty="0">
                <a:latin typeface="Segoe UI"/>
                <a:cs typeface="Segoe UI"/>
              </a:rPr>
              <a:t>62,500	(21,000)	41,500</a:t>
            </a:r>
            <a:endParaRPr sz="1100">
              <a:latin typeface="Segoe UI"/>
              <a:cs typeface="Segoe UI"/>
            </a:endParaRPr>
          </a:p>
          <a:p>
            <a:pPr marL="469265">
              <a:lnSpc>
                <a:spcPct val="100000"/>
              </a:lnSpc>
              <a:spcBef>
                <a:spcPts val="395"/>
              </a:spcBef>
              <a:tabLst>
                <a:tab pos="1924685" algn="l"/>
                <a:tab pos="2881630" algn="l"/>
                <a:tab pos="4742815" algn="l"/>
              </a:tabLst>
            </a:pPr>
            <a:r>
              <a:rPr sz="1100" dirty="0">
                <a:latin typeface="Segoe UI"/>
                <a:cs typeface="Segoe UI"/>
              </a:rPr>
              <a:t>4	</a:t>
            </a:r>
            <a:r>
              <a:rPr sz="1100" spc="15" dirty="0">
                <a:latin typeface="Segoe UI"/>
                <a:cs typeface="Segoe UI"/>
              </a:rPr>
              <a:t>62,500	(21,000)	41,500</a:t>
            </a:r>
            <a:endParaRPr sz="1100">
              <a:latin typeface="Segoe UI"/>
              <a:cs typeface="Segoe UI"/>
            </a:endParaRPr>
          </a:p>
          <a:p>
            <a:pPr marL="469265">
              <a:lnSpc>
                <a:spcPct val="100000"/>
              </a:lnSpc>
              <a:spcBef>
                <a:spcPts val="385"/>
              </a:spcBef>
              <a:tabLst>
                <a:tab pos="949325" algn="l"/>
                <a:tab pos="1924685" algn="l"/>
                <a:tab pos="2881630" algn="l"/>
                <a:tab pos="4742815" algn="l"/>
              </a:tabLst>
            </a:pPr>
            <a:r>
              <a:rPr sz="1100" dirty="0">
                <a:latin typeface="Segoe UI"/>
                <a:cs typeface="Segoe UI"/>
              </a:rPr>
              <a:t>5	</a:t>
            </a:r>
            <a:r>
              <a:rPr sz="1100" spc="15" dirty="0">
                <a:latin typeface="Segoe UI"/>
                <a:cs typeface="Segoe UI"/>
              </a:rPr>
              <a:t>30,000	62,500	(21,000)	71,500</a:t>
            </a:r>
            <a:endParaRPr sz="1100">
              <a:latin typeface="Segoe UI"/>
              <a:cs typeface="Segoe UI"/>
            </a:endParaRPr>
          </a:p>
          <a:p>
            <a:pPr marL="377825">
              <a:lnSpc>
                <a:spcPct val="100000"/>
              </a:lnSpc>
              <a:spcBef>
                <a:spcPts val="890"/>
              </a:spcBef>
            </a:pPr>
            <a:r>
              <a:rPr sz="1100" b="1" spc="-5" dirty="0">
                <a:latin typeface="Segoe UI"/>
                <a:cs typeface="Segoe UI"/>
              </a:rPr>
              <a:t>Calculation of Net Present Value</a:t>
            </a:r>
            <a:endParaRPr sz="1100">
              <a:latin typeface="Segoe UI"/>
              <a:cs typeface="Segoe UI"/>
            </a:endParaRPr>
          </a:p>
        </p:txBody>
      </p:sp>
      <p:graphicFrame>
        <p:nvGraphicFramePr>
          <p:cNvPr id="99" name="object 99"/>
          <p:cNvGraphicFramePr>
            <a:graphicFrameLocks noGrp="1"/>
          </p:cNvGraphicFramePr>
          <p:nvPr/>
        </p:nvGraphicFramePr>
        <p:xfrm>
          <a:off x="1197863" y="6135623"/>
          <a:ext cx="3465829" cy="1926325"/>
        </p:xfrm>
        <a:graphic>
          <a:graphicData uri="http://schemas.openxmlformats.org/drawingml/2006/table">
            <a:tbl>
              <a:tblPr firstRow="1" bandRow="1">
                <a:tableStyleId>{2D5ABB26-0587-4C30-8999-92F81FD0307C}</a:tableStyleId>
              </a:tblPr>
              <a:tblGrid>
                <a:gridCol w="654050">
                  <a:extLst>
                    <a:ext uri="{9D8B030D-6E8A-4147-A177-3AD203B41FA5}">
                      <a16:colId xmlns:a16="http://schemas.microsoft.com/office/drawing/2014/main" val="20000"/>
                    </a:ext>
                  </a:extLst>
                </a:gridCol>
                <a:gridCol w="937260">
                  <a:extLst>
                    <a:ext uri="{9D8B030D-6E8A-4147-A177-3AD203B41FA5}">
                      <a16:colId xmlns:a16="http://schemas.microsoft.com/office/drawing/2014/main" val="20001"/>
                    </a:ext>
                  </a:extLst>
                </a:gridCol>
                <a:gridCol w="1094105">
                  <a:extLst>
                    <a:ext uri="{9D8B030D-6E8A-4147-A177-3AD203B41FA5}">
                      <a16:colId xmlns:a16="http://schemas.microsoft.com/office/drawing/2014/main" val="20002"/>
                    </a:ext>
                  </a:extLst>
                </a:gridCol>
                <a:gridCol w="780414">
                  <a:extLst>
                    <a:ext uri="{9D8B030D-6E8A-4147-A177-3AD203B41FA5}">
                      <a16:colId xmlns:a16="http://schemas.microsoft.com/office/drawing/2014/main" val="20003"/>
                    </a:ext>
                  </a:extLst>
                </a:gridCol>
              </a:tblGrid>
              <a:tr h="403853">
                <a:tc>
                  <a:txBody>
                    <a:bodyPr/>
                    <a:lstStyle/>
                    <a:p>
                      <a:pPr algn="ctr">
                        <a:lnSpc>
                          <a:spcPct val="100000"/>
                        </a:lnSpc>
                        <a:spcBef>
                          <a:spcPts val="195"/>
                        </a:spcBef>
                      </a:pPr>
                      <a:r>
                        <a:rPr sz="1100" b="1" spc="10" dirty="0">
                          <a:solidFill>
                            <a:srgbClr val="00A650"/>
                          </a:solidFill>
                          <a:latin typeface="Segoe UI"/>
                          <a:cs typeface="Segoe UI"/>
                        </a:rPr>
                        <a:t>Year</a:t>
                      </a:r>
                      <a:endParaRPr sz="1100">
                        <a:latin typeface="Segoe UI"/>
                        <a:cs typeface="Segoe UI"/>
                      </a:endParaRPr>
                    </a:p>
                  </a:txBody>
                  <a:tcPr marL="0" marR="0" marT="24765"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B3C77E"/>
                    </a:solidFill>
                  </a:tcPr>
                </a:tc>
                <a:tc>
                  <a:txBody>
                    <a:bodyPr/>
                    <a:lstStyle/>
                    <a:p>
                      <a:pPr marL="207010" marR="170180" indent="-33655">
                        <a:lnSpc>
                          <a:spcPct val="110900"/>
                        </a:lnSpc>
                        <a:spcBef>
                          <a:spcPts val="50"/>
                        </a:spcBef>
                      </a:pPr>
                      <a:r>
                        <a:rPr sz="1100" b="1" spc="15" dirty="0">
                          <a:solidFill>
                            <a:srgbClr val="00A650"/>
                          </a:solidFill>
                          <a:latin typeface="Segoe UI"/>
                          <a:cs typeface="Segoe UI"/>
                        </a:rPr>
                        <a:t>Net</a:t>
                      </a:r>
                      <a:r>
                        <a:rPr sz="1100" b="1" spc="-40" dirty="0">
                          <a:solidFill>
                            <a:srgbClr val="00A650"/>
                          </a:solidFill>
                          <a:latin typeface="Segoe UI"/>
                          <a:cs typeface="Segoe UI"/>
                        </a:rPr>
                        <a:t> </a:t>
                      </a:r>
                      <a:r>
                        <a:rPr sz="1100" b="1" spc="10" dirty="0">
                          <a:solidFill>
                            <a:srgbClr val="00A650"/>
                          </a:solidFill>
                          <a:latin typeface="Segoe UI"/>
                          <a:cs typeface="Segoe UI"/>
                        </a:rPr>
                        <a:t>cash  </a:t>
                      </a:r>
                      <a:r>
                        <a:rPr sz="1100" b="1" spc="15" dirty="0">
                          <a:solidFill>
                            <a:srgbClr val="00A650"/>
                          </a:solidFill>
                          <a:latin typeface="Segoe UI"/>
                          <a:cs typeface="Segoe UI"/>
                        </a:rPr>
                        <a:t>flow</a:t>
                      </a:r>
                      <a:r>
                        <a:rPr sz="1100" b="1" spc="-30" dirty="0">
                          <a:solidFill>
                            <a:srgbClr val="00A650"/>
                          </a:solidFill>
                          <a:latin typeface="Segoe UI"/>
                          <a:cs typeface="Segoe UI"/>
                        </a:rPr>
                        <a:t> </a:t>
                      </a:r>
                      <a:r>
                        <a:rPr sz="1100" b="1" spc="-15" dirty="0">
                          <a:solidFill>
                            <a:srgbClr val="00A650"/>
                          </a:solidFill>
                          <a:latin typeface="Segoe UI"/>
                          <a:cs typeface="Segoe UI"/>
                        </a:rPr>
                        <a:t>(</a:t>
                      </a:r>
                      <a:r>
                        <a:rPr sz="1100" b="1" spc="-15" dirty="0">
                          <a:solidFill>
                            <a:srgbClr val="00A650"/>
                          </a:solidFill>
                          <a:latin typeface="Trebuchet MS"/>
                          <a:cs typeface="Trebuchet MS"/>
                        </a:rPr>
                        <a:t>`</a:t>
                      </a:r>
                      <a:r>
                        <a:rPr sz="1100" b="1" spc="-15" dirty="0">
                          <a:solidFill>
                            <a:srgbClr val="00A650"/>
                          </a:solidFill>
                          <a:latin typeface="Segoe UI"/>
                          <a:cs typeface="Segoe UI"/>
                        </a:rPr>
                        <a:t>)</a:t>
                      </a:r>
                      <a:endParaRPr sz="1100">
                        <a:latin typeface="Segoe UI"/>
                        <a:cs typeface="Segoe UI"/>
                      </a:endParaRPr>
                    </a:p>
                  </a:txBody>
                  <a:tcPr marL="0" marR="0" marT="6350"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B3C77E"/>
                    </a:solidFill>
                  </a:tcPr>
                </a:tc>
                <a:tc>
                  <a:txBody>
                    <a:bodyPr/>
                    <a:lstStyle/>
                    <a:p>
                      <a:pPr marL="342900" marR="83185" indent="-254635">
                        <a:lnSpc>
                          <a:spcPct val="110900"/>
                        </a:lnSpc>
                        <a:spcBef>
                          <a:spcPts val="50"/>
                        </a:spcBef>
                      </a:pPr>
                      <a:r>
                        <a:rPr sz="1100" b="1" spc="10" dirty="0">
                          <a:solidFill>
                            <a:srgbClr val="00A650"/>
                          </a:solidFill>
                          <a:latin typeface="Segoe UI"/>
                          <a:cs typeface="Segoe UI"/>
                        </a:rPr>
                        <a:t>10%</a:t>
                      </a:r>
                      <a:r>
                        <a:rPr sz="1100" b="1" spc="-25" dirty="0">
                          <a:solidFill>
                            <a:srgbClr val="00A650"/>
                          </a:solidFill>
                          <a:latin typeface="Segoe UI"/>
                          <a:cs typeface="Segoe UI"/>
                        </a:rPr>
                        <a:t> </a:t>
                      </a:r>
                      <a:r>
                        <a:rPr sz="1100" b="1" spc="15" dirty="0">
                          <a:solidFill>
                            <a:srgbClr val="00A650"/>
                          </a:solidFill>
                          <a:latin typeface="Segoe UI"/>
                          <a:cs typeface="Segoe UI"/>
                        </a:rPr>
                        <a:t>discount  factor</a:t>
                      </a:r>
                      <a:endParaRPr sz="1100">
                        <a:latin typeface="Segoe UI"/>
                        <a:cs typeface="Segoe UI"/>
                      </a:endParaRPr>
                    </a:p>
                  </a:txBody>
                  <a:tcPr marL="0" marR="0" marT="6350"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B3C77E"/>
                    </a:solidFill>
                  </a:tcPr>
                </a:tc>
                <a:tc>
                  <a:txBody>
                    <a:bodyPr/>
                    <a:lstStyle/>
                    <a:p>
                      <a:pPr marL="97155" marR="91440" indent="36195">
                        <a:lnSpc>
                          <a:spcPct val="110900"/>
                        </a:lnSpc>
                        <a:spcBef>
                          <a:spcPts val="50"/>
                        </a:spcBef>
                      </a:pPr>
                      <a:r>
                        <a:rPr sz="1100" b="1" spc="15" dirty="0">
                          <a:solidFill>
                            <a:srgbClr val="00A650"/>
                          </a:solidFill>
                          <a:latin typeface="Segoe UI"/>
                          <a:cs typeface="Segoe UI"/>
                        </a:rPr>
                        <a:t>Present  </a:t>
                      </a:r>
                      <a:r>
                        <a:rPr sz="1100" b="1" spc="10" dirty="0">
                          <a:solidFill>
                            <a:srgbClr val="00A650"/>
                          </a:solidFill>
                          <a:latin typeface="Segoe UI"/>
                          <a:cs typeface="Segoe UI"/>
                        </a:rPr>
                        <a:t>value</a:t>
                      </a:r>
                      <a:r>
                        <a:rPr sz="1100" b="1" spc="-35" dirty="0">
                          <a:solidFill>
                            <a:srgbClr val="00A650"/>
                          </a:solidFill>
                          <a:latin typeface="Segoe UI"/>
                          <a:cs typeface="Segoe UI"/>
                        </a:rPr>
                        <a:t> </a:t>
                      </a:r>
                      <a:r>
                        <a:rPr sz="1100" b="1" spc="-20" dirty="0">
                          <a:solidFill>
                            <a:srgbClr val="00A650"/>
                          </a:solidFill>
                          <a:latin typeface="Segoe UI"/>
                          <a:cs typeface="Segoe UI"/>
                        </a:rPr>
                        <a:t>(</a:t>
                      </a:r>
                      <a:r>
                        <a:rPr sz="1100" b="1" spc="-20" dirty="0">
                          <a:solidFill>
                            <a:srgbClr val="00A650"/>
                          </a:solidFill>
                          <a:latin typeface="Trebuchet MS"/>
                          <a:cs typeface="Trebuchet MS"/>
                        </a:rPr>
                        <a:t>`</a:t>
                      </a:r>
                      <a:r>
                        <a:rPr sz="1100" b="1" spc="-20" dirty="0">
                          <a:solidFill>
                            <a:srgbClr val="00A650"/>
                          </a:solidFill>
                          <a:latin typeface="Segoe UI"/>
                          <a:cs typeface="Segoe UI"/>
                        </a:rPr>
                        <a:t>)</a:t>
                      </a:r>
                      <a:endParaRPr sz="1100">
                        <a:latin typeface="Segoe UI"/>
                        <a:cs typeface="Segoe UI"/>
                      </a:endParaRPr>
                    </a:p>
                  </a:txBody>
                  <a:tcPr marL="0" marR="0" marT="6350"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B3C77E"/>
                    </a:solidFill>
                  </a:tcPr>
                </a:tc>
                <a:extLst>
                  <a:ext uri="{0D108BD9-81ED-4DB2-BD59-A6C34878D82A}">
                    <a16:rowId xmlns:a16="http://schemas.microsoft.com/office/drawing/2014/main" val="10000"/>
                  </a:ext>
                </a:extLst>
              </a:tr>
              <a:tr h="216414">
                <a:tc>
                  <a:txBody>
                    <a:bodyPr/>
                    <a:lstStyle/>
                    <a:p>
                      <a:pPr algn="ctr">
                        <a:lnSpc>
                          <a:spcPct val="100000"/>
                        </a:lnSpc>
                        <a:spcBef>
                          <a:spcPts val="195"/>
                        </a:spcBef>
                      </a:pPr>
                      <a:r>
                        <a:rPr sz="1100" dirty="0">
                          <a:latin typeface="Segoe UI"/>
                          <a:cs typeface="Segoe UI"/>
                        </a:rPr>
                        <a:t>0</a:t>
                      </a:r>
                      <a:endParaRPr sz="1100">
                        <a:latin typeface="Segoe UI"/>
                        <a:cs typeface="Segoe UI"/>
                      </a:endParaRPr>
                    </a:p>
                  </a:txBody>
                  <a:tcPr marL="0" marR="0" marT="24765"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B3C77E"/>
                    </a:solidFill>
                  </a:tcPr>
                </a:tc>
                <a:tc>
                  <a:txBody>
                    <a:bodyPr/>
                    <a:lstStyle/>
                    <a:p>
                      <a:pPr algn="ctr">
                        <a:lnSpc>
                          <a:spcPct val="100000"/>
                        </a:lnSpc>
                        <a:spcBef>
                          <a:spcPts val="195"/>
                        </a:spcBef>
                      </a:pPr>
                      <a:r>
                        <a:rPr sz="1100" spc="15" dirty="0">
                          <a:latin typeface="Segoe UI"/>
                          <a:cs typeface="Segoe UI"/>
                        </a:rPr>
                        <a:t>(1,00,000)</a:t>
                      </a:r>
                      <a:endParaRPr sz="1100">
                        <a:latin typeface="Segoe UI"/>
                        <a:cs typeface="Segoe UI"/>
                      </a:endParaRPr>
                    </a:p>
                  </a:txBody>
                  <a:tcPr marL="0" marR="0" marT="24765"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B3C77E"/>
                    </a:solidFill>
                  </a:tcPr>
                </a:tc>
                <a:tc>
                  <a:txBody>
                    <a:bodyPr/>
                    <a:lstStyle/>
                    <a:p>
                      <a:pPr marL="374650">
                        <a:lnSpc>
                          <a:spcPct val="100000"/>
                        </a:lnSpc>
                        <a:spcBef>
                          <a:spcPts val="195"/>
                        </a:spcBef>
                      </a:pPr>
                      <a:r>
                        <a:rPr sz="1100" spc="15" dirty="0">
                          <a:latin typeface="Segoe UI"/>
                          <a:cs typeface="Segoe UI"/>
                        </a:rPr>
                        <a:t>1.000</a:t>
                      </a:r>
                      <a:endParaRPr sz="1100">
                        <a:latin typeface="Segoe UI"/>
                        <a:cs typeface="Segoe UI"/>
                      </a:endParaRPr>
                    </a:p>
                  </a:txBody>
                  <a:tcPr marL="0" marR="0" marT="24765"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B3C77E"/>
                    </a:solidFill>
                  </a:tcPr>
                </a:tc>
                <a:tc>
                  <a:txBody>
                    <a:bodyPr/>
                    <a:lstStyle/>
                    <a:p>
                      <a:pPr algn="ctr">
                        <a:lnSpc>
                          <a:spcPct val="100000"/>
                        </a:lnSpc>
                        <a:spcBef>
                          <a:spcPts val="195"/>
                        </a:spcBef>
                      </a:pPr>
                      <a:r>
                        <a:rPr sz="1100" spc="15" dirty="0">
                          <a:latin typeface="Segoe UI"/>
                          <a:cs typeface="Segoe UI"/>
                        </a:rPr>
                        <a:t>(1,00,000)</a:t>
                      </a:r>
                      <a:endParaRPr sz="1100">
                        <a:latin typeface="Segoe UI"/>
                        <a:cs typeface="Segoe UI"/>
                      </a:endParaRPr>
                    </a:p>
                  </a:txBody>
                  <a:tcPr marL="0" marR="0" marT="24765"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B3C77E"/>
                    </a:solidFill>
                  </a:tcPr>
                </a:tc>
                <a:extLst>
                  <a:ext uri="{0D108BD9-81ED-4DB2-BD59-A6C34878D82A}">
                    <a16:rowId xmlns:a16="http://schemas.microsoft.com/office/drawing/2014/main" val="10001"/>
                  </a:ext>
                </a:extLst>
              </a:tr>
              <a:tr h="217925">
                <a:tc>
                  <a:txBody>
                    <a:bodyPr/>
                    <a:lstStyle/>
                    <a:p>
                      <a:pPr algn="ctr">
                        <a:lnSpc>
                          <a:spcPct val="100000"/>
                        </a:lnSpc>
                        <a:spcBef>
                          <a:spcPts val="204"/>
                        </a:spcBef>
                      </a:pPr>
                      <a:r>
                        <a:rPr sz="1100" dirty="0">
                          <a:latin typeface="Segoe UI"/>
                          <a:cs typeface="Segoe UI"/>
                        </a:rPr>
                        <a:t>1</a:t>
                      </a:r>
                      <a:endParaRPr sz="1100">
                        <a:latin typeface="Segoe UI"/>
                        <a:cs typeface="Segoe UI"/>
                      </a:endParaRPr>
                    </a:p>
                  </a:txBody>
                  <a:tcPr marL="0" marR="0" marT="26034"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B3C77E"/>
                    </a:solidFill>
                  </a:tcPr>
                </a:tc>
                <a:tc>
                  <a:txBody>
                    <a:bodyPr/>
                    <a:lstStyle/>
                    <a:p>
                      <a:pPr algn="ctr">
                        <a:lnSpc>
                          <a:spcPct val="100000"/>
                        </a:lnSpc>
                        <a:spcBef>
                          <a:spcPts val="204"/>
                        </a:spcBef>
                      </a:pPr>
                      <a:r>
                        <a:rPr sz="1100" spc="15" dirty="0">
                          <a:latin typeface="Segoe UI"/>
                          <a:cs typeface="Segoe UI"/>
                        </a:rPr>
                        <a:t>6,500</a:t>
                      </a:r>
                      <a:endParaRPr sz="1100">
                        <a:latin typeface="Segoe UI"/>
                        <a:cs typeface="Segoe UI"/>
                      </a:endParaRPr>
                    </a:p>
                  </a:txBody>
                  <a:tcPr marL="0" marR="0" marT="26034"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B3C77E"/>
                    </a:solidFill>
                  </a:tcPr>
                </a:tc>
                <a:tc>
                  <a:txBody>
                    <a:bodyPr/>
                    <a:lstStyle/>
                    <a:p>
                      <a:pPr marL="374650">
                        <a:lnSpc>
                          <a:spcPct val="100000"/>
                        </a:lnSpc>
                        <a:spcBef>
                          <a:spcPts val="204"/>
                        </a:spcBef>
                      </a:pPr>
                      <a:r>
                        <a:rPr sz="1100" spc="15" dirty="0">
                          <a:latin typeface="Segoe UI"/>
                          <a:cs typeface="Segoe UI"/>
                        </a:rPr>
                        <a:t>0.909</a:t>
                      </a:r>
                      <a:endParaRPr sz="1100">
                        <a:latin typeface="Segoe UI"/>
                        <a:cs typeface="Segoe UI"/>
                      </a:endParaRPr>
                    </a:p>
                  </a:txBody>
                  <a:tcPr marL="0" marR="0" marT="26034"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B3C77E"/>
                    </a:solidFill>
                  </a:tcPr>
                </a:tc>
                <a:tc>
                  <a:txBody>
                    <a:bodyPr/>
                    <a:lstStyle/>
                    <a:p>
                      <a:pPr algn="ctr">
                        <a:lnSpc>
                          <a:spcPct val="100000"/>
                        </a:lnSpc>
                        <a:spcBef>
                          <a:spcPts val="204"/>
                        </a:spcBef>
                      </a:pPr>
                      <a:r>
                        <a:rPr sz="1100" spc="15" dirty="0">
                          <a:latin typeface="Segoe UI"/>
                          <a:cs typeface="Segoe UI"/>
                        </a:rPr>
                        <a:t>5,909</a:t>
                      </a:r>
                      <a:endParaRPr sz="1100">
                        <a:latin typeface="Segoe UI"/>
                        <a:cs typeface="Segoe UI"/>
                      </a:endParaRPr>
                    </a:p>
                  </a:txBody>
                  <a:tcPr marL="0" marR="0" marT="26034"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B3C77E"/>
                    </a:solidFill>
                  </a:tcPr>
                </a:tc>
                <a:extLst>
                  <a:ext uri="{0D108BD9-81ED-4DB2-BD59-A6C34878D82A}">
                    <a16:rowId xmlns:a16="http://schemas.microsoft.com/office/drawing/2014/main" val="10002"/>
                  </a:ext>
                </a:extLst>
              </a:tr>
              <a:tr h="217938">
                <a:tc>
                  <a:txBody>
                    <a:bodyPr/>
                    <a:lstStyle/>
                    <a:p>
                      <a:pPr algn="ctr">
                        <a:lnSpc>
                          <a:spcPct val="100000"/>
                        </a:lnSpc>
                        <a:spcBef>
                          <a:spcPts val="195"/>
                        </a:spcBef>
                      </a:pPr>
                      <a:r>
                        <a:rPr sz="1100" dirty="0">
                          <a:latin typeface="Segoe UI"/>
                          <a:cs typeface="Segoe UI"/>
                        </a:rPr>
                        <a:t>2</a:t>
                      </a:r>
                      <a:endParaRPr sz="1100">
                        <a:latin typeface="Segoe UI"/>
                        <a:cs typeface="Segoe UI"/>
                      </a:endParaRPr>
                    </a:p>
                  </a:txBody>
                  <a:tcPr marL="0" marR="0" marT="24765"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B3C77E"/>
                    </a:solidFill>
                  </a:tcPr>
                </a:tc>
                <a:tc>
                  <a:txBody>
                    <a:bodyPr/>
                    <a:lstStyle/>
                    <a:p>
                      <a:pPr algn="ctr">
                        <a:lnSpc>
                          <a:spcPct val="100000"/>
                        </a:lnSpc>
                        <a:spcBef>
                          <a:spcPts val="195"/>
                        </a:spcBef>
                      </a:pPr>
                      <a:r>
                        <a:rPr sz="1100" spc="15" dirty="0">
                          <a:latin typeface="Segoe UI"/>
                          <a:cs typeface="Segoe UI"/>
                        </a:rPr>
                        <a:t>26,500</a:t>
                      </a:r>
                      <a:endParaRPr sz="1100">
                        <a:latin typeface="Segoe UI"/>
                        <a:cs typeface="Segoe UI"/>
                      </a:endParaRPr>
                    </a:p>
                  </a:txBody>
                  <a:tcPr marL="0" marR="0" marT="24765"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B3C77E"/>
                    </a:solidFill>
                  </a:tcPr>
                </a:tc>
                <a:tc>
                  <a:txBody>
                    <a:bodyPr/>
                    <a:lstStyle/>
                    <a:p>
                      <a:pPr marL="374650">
                        <a:lnSpc>
                          <a:spcPct val="100000"/>
                        </a:lnSpc>
                        <a:spcBef>
                          <a:spcPts val="195"/>
                        </a:spcBef>
                      </a:pPr>
                      <a:r>
                        <a:rPr sz="1100" spc="15" dirty="0">
                          <a:latin typeface="Segoe UI"/>
                          <a:cs typeface="Segoe UI"/>
                        </a:rPr>
                        <a:t>0.826</a:t>
                      </a:r>
                      <a:endParaRPr sz="1100">
                        <a:latin typeface="Segoe UI"/>
                        <a:cs typeface="Segoe UI"/>
                      </a:endParaRPr>
                    </a:p>
                  </a:txBody>
                  <a:tcPr marL="0" marR="0" marT="24765"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B3C77E"/>
                    </a:solidFill>
                  </a:tcPr>
                </a:tc>
                <a:tc>
                  <a:txBody>
                    <a:bodyPr/>
                    <a:lstStyle/>
                    <a:p>
                      <a:pPr algn="ctr">
                        <a:lnSpc>
                          <a:spcPct val="100000"/>
                        </a:lnSpc>
                        <a:spcBef>
                          <a:spcPts val="195"/>
                        </a:spcBef>
                      </a:pPr>
                      <a:r>
                        <a:rPr sz="1100" spc="15" dirty="0">
                          <a:latin typeface="Segoe UI"/>
                          <a:cs typeface="Segoe UI"/>
                        </a:rPr>
                        <a:t>21,889</a:t>
                      </a:r>
                      <a:endParaRPr sz="1100">
                        <a:latin typeface="Segoe UI"/>
                        <a:cs typeface="Segoe UI"/>
                      </a:endParaRPr>
                    </a:p>
                  </a:txBody>
                  <a:tcPr marL="0" marR="0" marT="24765"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B3C77E"/>
                    </a:solidFill>
                  </a:tcPr>
                </a:tc>
                <a:extLst>
                  <a:ext uri="{0D108BD9-81ED-4DB2-BD59-A6C34878D82A}">
                    <a16:rowId xmlns:a16="http://schemas.microsoft.com/office/drawing/2014/main" val="10003"/>
                  </a:ext>
                </a:extLst>
              </a:tr>
              <a:tr h="217932">
                <a:tc>
                  <a:txBody>
                    <a:bodyPr/>
                    <a:lstStyle/>
                    <a:p>
                      <a:pPr algn="ctr">
                        <a:lnSpc>
                          <a:spcPct val="100000"/>
                        </a:lnSpc>
                        <a:spcBef>
                          <a:spcPts val="195"/>
                        </a:spcBef>
                      </a:pPr>
                      <a:r>
                        <a:rPr sz="1100" dirty="0">
                          <a:latin typeface="Segoe UI"/>
                          <a:cs typeface="Segoe UI"/>
                        </a:rPr>
                        <a:t>3</a:t>
                      </a:r>
                      <a:endParaRPr sz="1100">
                        <a:latin typeface="Segoe UI"/>
                        <a:cs typeface="Segoe UI"/>
                      </a:endParaRPr>
                    </a:p>
                  </a:txBody>
                  <a:tcPr marL="0" marR="0" marT="24765"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B3C77E"/>
                    </a:solidFill>
                  </a:tcPr>
                </a:tc>
                <a:tc>
                  <a:txBody>
                    <a:bodyPr/>
                    <a:lstStyle/>
                    <a:p>
                      <a:pPr algn="ctr">
                        <a:lnSpc>
                          <a:spcPct val="100000"/>
                        </a:lnSpc>
                        <a:spcBef>
                          <a:spcPts val="195"/>
                        </a:spcBef>
                      </a:pPr>
                      <a:r>
                        <a:rPr sz="1100" spc="15" dirty="0">
                          <a:latin typeface="Segoe UI"/>
                          <a:cs typeface="Segoe UI"/>
                        </a:rPr>
                        <a:t>41,500</a:t>
                      </a:r>
                      <a:endParaRPr sz="1100">
                        <a:latin typeface="Segoe UI"/>
                        <a:cs typeface="Segoe UI"/>
                      </a:endParaRPr>
                    </a:p>
                  </a:txBody>
                  <a:tcPr marL="0" marR="0" marT="24765"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B3C77E"/>
                    </a:solidFill>
                  </a:tcPr>
                </a:tc>
                <a:tc>
                  <a:txBody>
                    <a:bodyPr/>
                    <a:lstStyle/>
                    <a:p>
                      <a:pPr marL="374650">
                        <a:lnSpc>
                          <a:spcPct val="100000"/>
                        </a:lnSpc>
                        <a:spcBef>
                          <a:spcPts val="195"/>
                        </a:spcBef>
                      </a:pPr>
                      <a:r>
                        <a:rPr sz="1100" spc="15" dirty="0">
                          <a:latin typeface="Segoe UI"/>
                          <a:cs typeface="Segoe UI"/>
                        </a:rPr>
                        <a:t>0.751</a:t>
                      </a:r>
                      <a:endParaRPr sz="1100">
                        <a:latin typeface="Segoe UI"/>
                        <a:cs typeface="Segoe UI"/>
                      </a:endParaRPr>
                    </a:p>
                  </a:txBody>
                  <a:tcPr marL="0" marR="0" marT="24765"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B3C77E"/>
                    </a:solidFill>
                  </a:tcPr>
                </a:tc>
                <a:tc>
                  <a:txBody>
                    <a:bodyPr/>
                    <a:lstStyle/>
                    <a:p>
                      <a:pPr algn="ctr">
                        <a:lnSpc>
                          <a:spcPct val="100000"/>
                        </a:lnSpc>
                        <a:spcBef>
                          <a:spcPts val="195"/>
                        </a:spcBef>
                      </a:pPr>
                      <a:r>
                        <a:rPr sz="1100" spc="15" dirty="0">
                          <a:latin typeface="Segoe UI"/>
                          <a:cs typeface="Segoe UI"/>
                        </a:rPr>
                        <a:t>31,167</a:t>
                      </a:r>
                      <a:endParaRPr sz="1100">
                        <a:latin typeface="Segoe UI"/>
                        <a:cs typeface="Segoe UI"/>
                      </a:endParaRPr>
                    </a:p>
                  </a:txBody>
                  <a:tcPr marL="0" marR="0" marT="24765"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B3C77E"/>
                    </a:solidFill>
                  </a:tcPr>
                </a:tc>
                <a:extLst>
                  <a:ext uri="{0D108BD9-81ED-4DB2-BD59-A6C34878D82A}">
                    <a16:rowId xmlns:a16="http://schemas.microsoft.com/office/drawing/2014/main" val="10004"/>
                  </a:ext>
                </a:extLst>
              </a:tr>
              <a:tr h="216407">
                <a:tc>
                  <a:txBody>
                    <a:bodyPr/>
                    <a:lstStyle/>
                    <a:p>
                      <a:pPr algn="ctr">
                        <a:lnSpc>
                          <a:spcPct val="100000"/>
                        </a:lnSpc>
                        <a:spcBef>
                          <a:spcPts val="195"/>
                        </a:spcBef>
                      </a:pPr>
                      <a:r>
                        <a:rPr sz="1100" dirty="0">
                          <a:latin typeface="Segoe UI"/>
                          <a:cs typeface="Segoe UI"/>
                        </a:rPr>
                        <a:t>4</a:t>
                      </a:r>
                      <a:endParaRPr sz="1100">
                        <a:latin typeface="Segoe UI"/>
                        <a:cs typeface="Segoe UI"/>
                      </a:endParaRPr>
                    </a:p>
                  </a:txBody>
                  <a:tcPr marL="0" marR="0" marT="24765"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B3C77E"/>
                    </a:solidFill>
                  </a:tcPr>
                </a:tc>
                <a:tc>
                  <a:txBody>
                    <a:bodyPr/>
                    <a:lstStyle/>
                    <a:p>
                      <a:pPr algn="ctr">
                        <a:lnSpc>
                          <a:spcPct val="100000"/>
                        </a:lnSpc>
                        <a:spcBef>
                          <a:spcPts val="195"/>
                        </a:spcBef>
                      </a:pPr>
                      <a:r>
                        <a:rPr sz="1100" spc="15" dirty="0">
                          <a:latin typeface="Segoe UI"/>
                          <a:cs typeface="Segoe UI"/>
                        </a:rPr>
                        <a:t>41,500</a:t>
                      </a:r>
                      <a:endParaRPr sz="1100">
                        <a:latin typeface="Segoe UI"/>
                        <a:cs typeface="Segoe UI"/>
                      </a:endParaRPr>
                    </a:p>
                  </a:txBody>
                  <a:tcPr marL="0" marR="0" marT="24765"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B3C77E"/>
                    </a:solidFill>
                  </a:tcPr>
                </a:tc>
                <a:tc>
                  <a:txBody>
                    <a:bodyPr/>
                    <a:lstStyle/>
                    <a:p>
                      <a:pPr marL="374650">
                        <a:lnSpc>
                          <a:spcPct val="100000"/>
                        </a:lnSpc>
                        <a:spcBef>
                          <a:spcPts val="195"/>
                        </a:spcBef>
                      </a:pPr>
                      <a:r>
                        <a:rPr sz="1100" spc="15" dirty="0">
                          <a:latin typeface="Segoe UI"/>
                          <a:cs typeface="Segoe UI"/>
                        </a:rPr>
                        <a:t>0.683</a:t>
                      </a:r>
                      <a:endParaRPr sz="1100">
                        <a:latin typeface="Segoe UI"/>
                        <a:cs typeface="Segoe UI"/>
                      </a:endParaRPr>
                    </a:p>
                  </a:txBody>
                  <a:tcPr marL="0" marR="0" marT="24765"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B3C77E"/>
                    </a:solidFill>
                  </a:tcPr>
                </a:tc>
                <a:tc>
                  <a:txBody>
                    <a:bodyPr/>
                    <a:lstStyle/>
                    <a:p>
                      <a:pPr algn="ctr">
                        <a:lnSpc>
                          <a:spcPct val="100000"/>
                        </a:lnSpc>
                        <a:spcBef>
                          <a:spcPts val="195"/>
                        </a:spcBef>
                      </a:pPr>
                      <a:r>
                        <a:rPr sz="1100" spc="15" dirty="0">
                          <a:latin typeface="Segoe UI"/>
                          <a:cs typeface="Segoe UI"/>
                        </a:rPr>
                        <a:t>28,345</a:t>
                      </a:r>
                      <a:endParaRPr sz="1100">
                        <a:latin typeface="Segoe UI"/>
                        <a:cs typeface="Segoe UI"/>
                      </a:endParaRPr>
                    </a:p>
                  </a:txBody>
                  <a:tcPr marL="0" marR="0" marT="24765"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B3C77E"/>
                    </a:solidFill>
                  </a:tcPr>
                </a:tc>
                <a:extLst>
                  <a:ext uri="{0D108BD9-81ED-4DB2-BD59-A6C34878D82A}">
                    <a16:rowId xmlns:a16="http://schemas.microsoft.com/office/drawing/2014/main" val="10005"/>
                  </a:ext>
                </a:extLst>
              </a:tr>
              <a:tr h="217931">
                <a:tc>
                  <a:txBody>
                    <a:bodyPr/>
                    <a:lstStyle/>
                    <a:p>
                      <a:pPr algn="ctr">
                        <a:lnSpc>
                          <a:spcPct val="100000"/>
                        </a:lnSpc>
                        <a:spcBef>
                          <a:spcPts val="204"/>
                        </a:spcBef>
                      </a:pPr>
                      <a:r>
                        <a:rPr sz="1100" dirty="0">
                          <a:latin typeface="Segoe UI"/>
                          <a:cs typeface="Segoe UI"/>
                        </a:rPr>
                        <a:t>5</a:t>
                      </a:r>
                      <a:endParaRPr sz="1100">
                        <a:latin typeface="Segoe UI"/>
                        <a:cs typeface="Segoe UI"/>
                      </a:endParaRPr>
                    </a:p>
                  </a:txBody>
                  <a:tcPr marL="0" marR="0" marT="26034"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B3C77E"/>
                    </a:solidFill>
                  </a:tcPr>
                </a:tc>
                <a:tc>
                  <a:txBody>
                    <a:bodyPr/>
                    <a:lstStyle/>
                    <a:p>
                      <a:pPr algn="ctr">
                        <a:lnSpc>
                          <a:spcPct val="100000"/>
                        </a:lnSpc>
                        <a:spcBef>
                          <a:spcPts val="204"/>
                        </a:spcBef>
                      </a:pPr>
                      <a:r>
                        <a:rPr sz="1100" spc="15" dirty="0">
                          <a:latin typeface="Segoe UI"/>
                          <a:cs typeface="Segoe UI"/>
                        </a:rPr>
                        <a:t>71,500</a:t>
                      </a:r>
                      <a:endParaRPr sz="1100">
                        <a:latin typeface="Segoe UI"/>
                        <a:cs typeface="Segoe UI"/>
                      </a:endParaRPr>
                    </a:p>
                  </a:txBody>
                  <a:tcPr marL="0" marR="0" marT="26034"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B3C77E"/>
                    </a:solidFill>
                  </a:tcPr>
                </a:tc>
                <a:tc>
                  <a:txBody>
                    <a:bodyPr/>
                    <a:lstStyle/>
                    <a:p>
                      <a:pPr marL="374650">
                        <a:lnSpc>
                          <a:spcPct val="100000"/>
                        </a:lnSpc>
                        <a:spcBef>
                          <a:spcPts val="204"/>
                        </a:spcBef>
                      </a:pPr>
                      <a:r>
                        <a:rPr sz="1100" spc="15" dirty="0">
                          <a:latin typeface="Segoe UI"/>
                          <a:cs typeface="Segoe UI"/>
                        </a:rPr>
                        <a:t>0.621</a:t>
                      </a:r>
                      <a:endParaRPr sz="1100">
                        <a:latin typeface="Segoe UI"/>
                        <a:cs typeface="Segoe UI"/>
                      </a:endParaRPr>
                    </a:p>
                  </a:txBody>
                  <a:tcPr marL="0" marR="0" marT="26034"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B3C77E"/>
                    </a:solidFill>
                  </a:tcPr>
                </a:tc>
                <a:tc>
                  <a:txBody>
                    <a:bodyPr/>
                    <a:lstStyle/>
                    <a:p>
                      <a:pPr algn="ctr">
                        <a:lnSpc>
                          <a:spcPct val="100000"/>
                        </a:lnSpc>
                        <a:spcBef>
                          <a:spcPts val="204"/>
                        </a:spcBef>
                      </a:pPr>
                      <a:r>
                        <a:rPr sz="1100" spc="15" dirty="0">
                          <a:latin typeface="Segoe UI"/>
                          <a:cs typeface="Segoe UI"/>
                        </a:rPr>
                        <a:t>44,402</a:t>
                      </a:r>
                      <a:endParaRPr sz="1100">
                        <a:latin typeface="Segoe UI"/>
                        <a:cs typeface="Segoe UI"/>
                      </a:endParaRPr>
                    </a:p>
                  </a:txBody>
                  <a:tcPr marL="0" marR="0" marT="26034"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B3C77E"/>
                    </a:solidFill>
                  </a:tcPr>
                </a:tc>
                <a:extLst>
                  <a:ext uri="{0D108BD9-81ED-4DB2-BD59-A6C34878D82A}">
                    <a16:rowId xmlns:a16="http://schemas.microsoft.com/office/drawing/2014/main" val="10006"/>
                  </a:ext>
                </a:extLst>
              </a:tr>
              <a:tr h="217925">
                <a:tc>
                  <a:txBody>
                    <a:bodyPr/>
                    <a:lstStyle/>
                    <a:p>
                      <a:pPr>
                        <a:lnSpc>
                          <a:spcPct val="100000"/>
                        </a:lnSpc>
                      </a:pPr>
                      <a:endParaRPr sz="1000">
                        <a:latin typeface="Times New Roman"/>
                        <a:cs typeface="Times New Roman"/>
                      </a:endParaRPr>
                    </a:p>
                  </a:txBody>
                  <a:tcPr marL="0" marR="0" marT="0"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B3C77E"/>
                    </a:solidFill>
                  </a:tcPr>
                </a:tc>
                <a:tc>
                  <a:txBody>
                    <a:bodyPr/>
                    <a:lstStyle/>
                    <a:p>
                      <a:pPr>
                        <a:lnSpc>
                          <a:spcPct val="100000"/>
                        </a:lnSpc>
                      </a:pPr>
                      <a:endParaRPr sz="1000">
                        <a:latin typeface="Times New Roman"/>
                        <a:cs typeface="Times New Roman"/>
                      </a:endParaRPr>
                    </a:p>
                  </a:txBody>
                  <a:tcPr marL="0" marR="0" marT="0"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B3C77E"/>
                    </a:solidFill>
                  </a:tcPr>
                </a:tc>
                <a:tc>
                  <a:txBody>
                    <a:bodyPr/>
                    <a:lstStyle/>
                    <a:p>
                      <a:pPr>
                        <a:lnSpc>
                          <a:spcPct val="100000"/>
                        </a:lnSpc>
                      </a:pPr>
                      <a:endParaRPr sz="1000">
                        <a:latin typeface="Times New Roman"/>
                        <a:cs typeface="Times New Roman"/>
                      </a:endParaRPr>
                    </a:p>
                  </a:txBody>
                  <a:tcPr marL="0" marR="0" marT="0"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B3C77E"/>
                    </a:solidFill>
                  </a:tcPr>
                </a:tc>
                <a:tc>
                  <a:txBody>
                    <a:bodyPr/>
                    <a:lstStyle/>
                    <a:p>
                      <a:pPr algn="ctr">
                        <a:lnSpc>
                          <a:spcPct val="100000"/>
                        </a:lnSpc>
                        <a:spcBef>
                          <a:spcPts val="195"/>
                        </a:spcBef>
                      </a:pPr>
                      <a:r>
                        <a:rPr sz="1100" spc="15" dirty="0">
                          <a:latin typeface="Segoe UI"/>
                          <a:cs typeface="Segoe UI"/>
                        </a:rPr>
                        <a:t>31,712</a:t>
                      </a:r>
                      <a:endParaRPr sz="1100">
                        <a:latin typeface="Segoe UI"/>
                        <a:cs typeface="Segoe UI"/>
                      </a:endParaRPr>
                    </a:p>
                  </a:txBody>
                  <a:tcPr marL="0" marR="0" marT="24765"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B3C77E"/>
                    </a:solidFill>
                  </a:tcPr>
                </a:tc>
                <a:extLst>
                  <a:ext uri="{0D108BD9-81ED-4DB2-BD59-A6C34878D82A}">
                    <a16:rowId xmlns:a16="http://schemas.microsoft.com/office/drawing/2014/main" val="10007"/>
                  </a:ext>
                </a:extLst>
              </a:tr>
            </a:tbl>
          </a:graphicData>
        </a:graphic>
      </p:graphicFrame>
      <p:sp>
        <p:nvSpPr>
          <p:cNvPr id="100" name="object 100"/>
          <p:cNvSpPr txBox="1"/>
          <p:nvPr/>
        </p:nvSpPr>
        <p:spPr>
          <a:xfrm>
            <a:off x="1267503" y="8139176"/>
            <a:ext cx="2936240" cy="193675"/>
          </a:xfrm>
          <a:prstGeom prst="rect">
            <a:avLst/>
          </a:prstGeom>
        </p:spPr>
        <p:txBody>
          <a:bodyPr vert="horz" wrap="square" lIns="0" tIns="12700" rIns="0" bIns="0" rtlCol="0">
            <a:spAutoFit/>
          </a:bodyPr>
          <a:lstStyle/>
          <a:p>
            <a:pPr marL="12700">
              <a:lnSpc>
                <a:spcPct val="100000"/>
              </a:lnSpc>
              <a:spcBef>
                <a:spcPts val="100"/>
              </a:spcBef>
            </a:pPr>
            <a:r>
              <a:rPr sz="1100" spc="-5" dirty="0">
                <a:latin typeface="Segoe UI"/>
                <a:cs typeface="Segoe UI"/>
              </a:rPr>
              <a:t>The net present value </a:t>
            </a:r>
            <a:r>
              <a:rPr sz="1100" dirty="0">
                <a:latin typeface="Segoe UI"/>
                <a:cs typeface="Segoe UI"/>
              </a:rPr>
              <a:t>of </a:t>
            </a:r>
            <a:r>
              <a:rPr sz="1100" spc="-5" dirty="0">
                <a:latin typeface="Segoe UI"/>
                <a:cs typeface="Segoe UI"/>
              </a:rPr>
              <a:t>the project is </a:t>
            </a:r>
            <a:r>
              <a:rPr sz="1100" spc="-25" dirty="0">
                <a:latin typeface="Trebuchet MS"/>
                <a:cs typeface="Trebuchet MS"/>
              </a:rPr>
              <a:t>`</a:t>
            </a:r>
            <a:r>
              <a:rPr sz="1100" spc="-45" dirty="0">
                <a:latin typeface="Trebuchet MS"/>
                <a:cs typeface="Trebuchet MS"/>
              </a:rPr>
              <a:t> </a:t>
            </a:r>
            <a:r>
              <a:rPr sz="1100" spc="-5" dirty="0">
                <a:latin typeface="Segoe UI"/>
                <a:cs typeface="Segoe UI"/>
              </a:rPr>
              <a:t>31,712.</a:t>
            </a:r>
            <a:endParaRPr sz="1100">
              <a:latin typeface="Segoe UI"/>
              <a:cs typeface="Segoe UI"/>
            </a:endParaRP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1200</TotalTime>
  <Words>19763</Words>
  <Application>Microsoft Office PowerPoint</Application>
  <PresentationFormat>Custom</PresentationFormat>
  <Paragraphs>3106</Paragraphs>
  <Slides>75</Slides>
  <Notes>0</Notes>
  <HiddenSlides>0</HiddenSlides>
  <MMClips>0</MMClips>
  <ScaleCrop>false</ScaleCrop>
  <HeadingPairs>
    <vt:vector size="6" baseType="variant">
      <vt:variant>
        <vt:lpstr>Fonts Used</vt:lpstr>
      </vt:variant>
      <vt:variant>
        <vt:i4>9</vt:i4>
      </vt:variant>
      <vt:variant>
        <vt:lpstr>Theme</vt:lpstr>
      </vt:variant>
      <vt:variant>
        <vt:i4>1</vt:i4>
      </vt:variant>
      <vt:variant>
        <vt:lpstr>Slide Titles</vt:lpstr>
      </vt:variant>
      <vt:variant>
        <vt:i4>75</vt:i4>
      </vt:variant>
    </vt:vector>
  </HeadingPairs>
  <TitlesOfParts>
    <vt:vector size="85" baseType="lpstr">
      <vt:lpstr>Arial</vt:lpstr>
      <vt:lpstr>Arial Narrow</vt:lpstr>
      <vt:lpstr>Calibri</vt:lpstr>
      <vt:lpstr>Segoe UI</vt:lpstr>
      <vt:lpstr>Segoe UI Black</vt:lpstr>
      <vt:lpstr>Symbol</vt:lpstr>
      <vt:lpstr>Times New Roman</vt:lpstr>
      <vt:lpstr>Trebuchet MS</vt:lpstr>
      <vt:lpstr>Wingdings</vt:lpstr>
      <vt:lpstr>Office Theme</vt:lpstr>
      <vt:lpstr>Investment decision</vt:lpstr>
      <vt:lpstr>The investment decision will be done in two parts</vt:lpstr>
      <vt:lpstr>Part I</vt:lpstr>
      <vt:lpstr>Part II</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Prof. Vinay Goyal</dc:creator>
  <cp:lastModifiedBy>TRIPTI GOYAL</cp:lastModifiedBy>
  <cp:revision>4</cp:revision>
  <dcterms:created xsi:type="dcterms:W3CDTF">2019-09-27T09:54:22Z</dcterms:created>
  <dcterms:modified xsi:type="dcterms:W3CDTF">2020-04-25T06:02:16Z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LastSaved">
    <vt:filetime>2019-09-27T00:00:00Z</vt:filetime>
  </property>
</Properties>
</file>