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61" r:id="rId3"/>
    <p:sldId id="265" r:id="rId4"/>
    <p:sldId id="257" r:id="rId5"/>
    <p:sldId id="267" r:id="rId6"/>
    <p:sldId id="259" r:id="rId7"/>
    <p:sldId id="295" r:id="rId8"/>
    <p:sldId id="297" r:id="rId9"/>
    <p:sldId id="272" r:id="rId10"/>
    <p:sldId id="287" r:id="rId11"/>
    <p:sldId id="299" r:id="rId12"/>
    <p:sldId id="276" r:id="rId13"/>
    <p:sldId id="301" r:id="rId14"/>
    <p:sldId id="269" r:id="rId15"/>
    <p:sldId id="258" r:id="rId16"/>
    <p:sldId id="270" r:id="rId17"/>
    <p:sldId id="271" r:id="rId18"/>
    <p:sldId id="273" r:id="rId19"/>
    <p:sldId id="262" r:id="rId20"/>
    <p:sldId id="264" r:id="rId21"/>
    <p:sldId id="275" r:id="rId22"/>
    <p:sldId id="277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F4BE1-EC29-4E84-A7CF-506E898D34A5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EB3EA-95A4-4374-A75E-3DD76873E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6432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202ECD8-511E-AABC-370B-74FFCA2021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AC9E6B6-D1C1-4ADE-BA17-0DDC6BA559CC}" type="slidenum">
              <a:rPr lang="en-US" altLang="en-US" smtClean="0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E04AE5E3-85BB-02B7-5056-ED238728B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6BF7ED7-3F40-9184-32C8-6684B31A75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ACC4CEAD-93F7-872F-C45E-8DF0D141B1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0D59A1-5832-4F50-97F8-644107CF6A1E}" type="slidenum">
              <a:rPr lang="en-US" altLang="en-US" smtClean="0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9A6FE79-FF44-6013-AB22-38F9118B97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CC4D4140-5B4E-8953-A7B3-0091CD6F4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8758182-05C8-AC67-78F6-9AFAE751D9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6FC6AF-3E2F-4A06-A82C-67ADB8C5E3B3}" type="slidenum">
              <a:rPr lang="en-US" altLang="en-US" smtClean="0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FE5DE047-776F-03D0-A424-A670E77C1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A7396BAE-9B1A-8C54-789D-00F8AE170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387B2E27-78E7-4578-7707-3FA2D2AC69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8C5C115-DEC2-4EEE-8035-6C386F6D52B9}" type="slidenum">
              <a:rPr lang="en-US" altLang="en-US" smtClean="0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7A71357C-7978-10D6-2DC9-59F6B4FA8C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C9730078-1E88-17B4-6A0F-6A9DCF6E0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E2F3F77-4453-2099-30B0-F3B2ADBF7E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CEE407F-2D35-4CBB-A9DE-F9CB7CE2E50C}" type="slidenum">
              <a:rPr lang="en-US" altLang="en-US" smtClean="0">
                <a:latin typeface="Arial" panose="020B0604020202020204" pitchFamily="34" charset="0"/>
              </a:rPr>
              <a:pPr/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664E00B1-E6F3-EEF0-9196-D93E0FDB2A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A9D94B8C-FD67-E8A0-4177-A1F55223D5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A6CFE50D-75E0-DCB1-0F2B-17C8FDC3C8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800CD70-9FC2-46AA-BD5D-70081618E140}" type="slidenum">
              <a:rPr lang="en-US" altLang="en-US" smtClean="0">
                <a:latin typeface="Arial" panose="020B0604020202020204" pitchFamily="34" charset="0"/>
              </a:rPr>
              <a:pPr/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0CB270BC-F84A-CD94-9F99-D8656A9A38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01049375-2C52-7306-F987-E12668D1D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5F849CB5-D251-9DAA-5DF8-026DAC6933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645866B-3D68-4C90-A737-CCB09029581F}" type="slidenum">
              <a:rPr lang="en-US" altLang="en-US" smtClean="0">
                <a:latin typeface="Arial" panose="020B0604020202020204" pitchFamily="34" charset="0"/>
              </a:rPr>
              <a:pPr/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5657771C-60AB-9DB2-3325-38283D7A7E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6D51DC33-B880-7767-AD0B-AD34D19F95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6EE3E04-8BD8-4AAE-A46F-8C7F64C641C5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ABDA779-BEBE-480E-A478-B0EF0322D56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Investment Banking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CA82D-DEF3-33E8-4B0F-4BBD8787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		Investment Banking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E3A8E-06AD-1546-8F7B-920D35F7A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function of assisting financial market in its function of capital intermediation </a:t>
            </a:r>
          </a:p>
          <a:p>
            <a:endParaRPr lang="en-US" dirty="0"/>
          </a:p>
          <a:p>
            <a:pPr marL="109728" indent="0">
              <a:buNone/>
            </a:pPr>
            <a:r>
              <a:rPr lang="en-US" dirty="0"/>
              <a:t>	i.e. movement of financial resources from 	those who have them (investors) to those 	who need to make use of them. (issuers)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107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Commercial Banks Vs Investment Banks – Major Focus areas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Commercial Banks - Deposit &amp; Lending </a:t>
            </a:r>
          </a:p>
          <a:p>
            <a:pPr lvl="1"/>
            <a:r>
              <a:rPr lang="en-AU" dirty="0"/>
              <a:t>Low cost deposit – CASA </a:t>
            </a:r>
          </a:p>
          <a:p>
            <a:pPr lvl="1"/>
            <a:r>
              <a:rPr lang="en-AU" dirty="0"/>
              <a:t>Lending – Corporate, Retail </a:t>
            </a:r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Investment Banks – Fee based institutions for capital intermediation</a:t>
            </a:r>
          </a:p>
          <a:p>
            <a:pPr lvl="1"/>
            <a:r>
              <a:rPr lang="en-AU" dirty="0"/>
              <a:t>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249754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Investment banks –Focus Areas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Investment Banking Business </a:t>
            </a:r>
          </a:p>
          <a:p>
            <a:pPr lvl="1"/>
            <a:r>
              <a:rPr lang="en-US" dirty="0"/>
              <a:t>Arranges Financing for corporations (expansion, specific project financing advisory) and governments - Debt, Equity, Convertible</a:t>
            </a:r>
          </a:p>
          <a:p>
            <a:pPr lvl="1"/>
            <a:r>
              <a:rPr lang="en-US" dirty="0"/>
              <a:t>Advisory services on M&amp;A, Corporate Restructuring </a:t>
            </a:r>
          </a:p>
          <a:p>
            <a:endParaRPr lang="en-US" dirty="0"/>
          </a:p>
          <a:p>
            <a:r>
              <a:rPr lang="en-US" dirty="0"/>
              <a:t>Trading Business </a:t>
            </a:r>
          </a:p>
          <a:p>
            <a:pPr lvl="1"/>
            <a:r>
              <a:rPr lang="en-US" dirty="0"/>
              <a:t>Client Trading, Proprietary Trading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9F6D2-36C0-6858-C1CE-F676ED39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banks –Focus Areas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08C0E-0796-06DA-EFD1-0F7F761CE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Asset Management Business </a:t>
            </a:r>
          </a:p>
          <a:p>
            <a:pPr lvl="1"/>
            <a:r>
              <a:rPr lang="en-US" dirty="0"/>
              <a:t>Offers equity, fixed income, alternative investments and money market investment products and services to individual and institutional clients</a:t>
            </a:r>
          </a:p>
          <a:p>
            <a:pPr lvl="1"/>
            <a:r>
              <a:rPr lang="en-US" dirty="0"/>
              <a:t>For alternative investment products, the firm co-invests with clients in hedge fund, private equity and real estate funds. 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862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Banking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of the Product Groups</a:t>
            </a:r>
          </a:p>
          <a:p>
            <a:pPr lvl="1"/>
            <a:r>
              <a:rPr lang="en-US" dirty="0"/>
              <a:t>M&amp;A</a:t>
            </a:r>
          </a:p>
          <a:p>
            <a:pPr lvl="1"/>
            <a:r>
              <a:rPr lang="en-US" dirty="0"/>
              <a:t>Equity Capital Markets – Equity, Convertibles, Derivatives</a:t>
            </a:r>
          </a:p>
          <a:p>
            <a:pPr lvl="1"/>
            <a:r>
              <a:rPr lang="en-US" dirty="0"/>
              <a:t>Debt Capital Markets – Investment Grade, High Yield, Derivatives, Private Placements</a:t>
            </a:r>
          </a:p>
          <a:p>
            <a:pPr lvl="1"/>
            <a:r>
              <a:rPr lang="en-US" dirty="0"/>
              <a:t>Forex, Debt, Risk Management and Credit Rating Advisory</a:t>
            </a:r>
          </a:p>
          <a:p>
            <a:pPr lvl="1"/>
            <a:r>
              <a:rPr lang="en-US" dirty="0"/>
              <a:t>Securitized Products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B75775DE-CD5A-1AE5-6A3F-E7DCFD82EF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u="sng" dirty="0"/>
              <a:t>Government Borrowing - RBI acting as a Merchant Banker 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A268221E-27C9-4C89-6C4F-D65926E407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/>
              <a:t>	</a:t>
            </a:r>
            <a:r>
              <a:rPr lang="en-US" sz="2000" b="1" i="1" dirty="0">
                <a:solidFill>
                  <a:srgbClr val="FF0000"/>
                </a:solidFill>
              </a:rPr>
              <a:t>French Auction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/>
              <a:t>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/>
              <a:t>	</a:t>
            </a:r>
            <a:r>
              <a:rPr lang="en-US" sz="2800" dirty="0"/>
              <a:t>After receiving bids at various levels of yield expectations, a particular yield level is decided as the coupon rate. Auction participants who bid at yield levels lower than the yield determined as cut-off get full allotment at a premium. The premium amount is equivalent to price equated differential of the bid yield and the cut-off yield. Applications of bidders who bid at levels higher than the cut-off levels are outright rejected. This is primarily a Yield based auction. </a:t>
            </a:r>
            <a:br>
              <a:rPr lang="en-US" sz="2800" dirty="0"/>
            </a:b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61180740-90C4-9E99-D304-3CBB231F7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u="sng" dirty="0"/>
              <a:t>Government Borrowing -RBI acting as a Merchant Banker 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7C18E08F-9943-7C0D-145B-D0BD6E0B0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	</a:t>
            </a:r>
            <a:r>
              <a:rPr lang="en-US" sz="2000" b="1" i="1" dirty="0">
                <a:solidFill>
                  <a:srgbClr val="FF0000"/>
                </a:solidFill>
              </a:rPr>
              <a:t>Dutch Auction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	This is identical to the French auction system as defined above. The only difference being that the concept of premium does not exist. This means that all successful bidders get a cut-off price of and do not need to pay any premium irrespective of the yield level bid for. 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87B44BA-297F-BC74-3EB8-CD91452A0F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Auction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1940F4A-599E-C7B9-68AD-998D5CE7A9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Central Bank offers 91-day T-Bill to raise 2000 Crores. The following bids have been received, Rs. 100 face value instrument. 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Bidder		Bid rate	Amount</a:t>
            </a:r>
          </a:p>
          <a:p>
            <a:pPr eaLnBrk="1" hangingPunct="1">
              <a:defRPr/>
            </a:pPr>
            <a:r>
              <a:rPr lang="en-US" dirty="0"/>
              <a:t>A			98.95		 2000		</a:t>
            </a:r>
          </a:p>
          <a:p>
            <a:pPr eaLnBrk="1" hangingPunct="1">
              <a:defRPr/>
            </a:pPr>
            <a:r>
              <a:rPr lang="en-US" dirty="0"/>
              <a:t>B			98.93		  1000		</a:t>
            </a:r>
          </a:p>
          <a:p>
            <a:pPr eaLnBrk="1" hangingPunct="1">
              <a:defRPr/>
            </a:pPr>
            <a:r>
              <a:rPr lang="en-US" dirty="0"/>
              <a:t>C			98.92		    800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F5F174AE-B79E-F819-2FDF-17DF114D65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Auction Computation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A5E69B1-53EA-B617-DBD1-533F33D8F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Yield = (F-P)/(P) (12/3) X100</a:t>
            </a:r>
          </a:p>
          <a:p>
            <a:pPr eaLnBrk="1" hangingPunct="1">
              <a:defRPr/>
            </a:pPr>
            <a:r>
              <a:rPr lang="en-US" dirty="0"/>
              <a:t>Yield A = 4.26%</a:t>
            </a:r>
          </a:p>
          <a:p>
            <a:pPr eaLnBrk="1" hangingPunct="1">
              <a:defRPr/>
            </a:pPr>
            <a:r>
              <a:rPr lang="en-US" dirty="0"/>
              <a:t>Yield B = 4.34%</a:t>
            </a:r>
          </a:p>
          <a:p>
            <a:pPr eaLnBrk="1" hangingPunct="1">
              <a:defRPr/>
            </a:pPr>
            <a:r>
              <a:rPr lang="en-US" dirty="0"/>
              <a:t>Yield C = 4.38%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Winning bid = A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A481993-77D9-771E-6089-EEF0629A66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Auction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D74A990-DC71-3496-34B1-C06FEF35A0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Central Bank offers 364-day T-Bill to raise 5000  Crores. The following bids have been received, Rs. 100 Face value.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Bidder 			Bid rate		Amount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A				98.95			1800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B				98.93			  700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C				98.92			1000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D				98.90			1200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E				98.90			  600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F				98.87			  200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G				98.85			  350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AE38979-DADF-5693-B32A-FA17C3BFE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Yield Based Auction/French Auction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9FC48E3E-689C-6C30-8E5A-9C1BFABDE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Winning Bidders:</a:t>
            </a:r>
          </a:p>
          <a:p>
            <a:pPr eaLnBrk="1" hangingPunct="1">
              <a:defRPr/>
            </a:pPr>
            <a:r>
              <a:rPr lang="en-US" dirty="0"/>
              <a:t>A			98.95			1800</a:t>
            </a:r>
          </a:p>
          <a:p>
            <a:pPr eaLnBrk="1" hangingPunct="1">
              <a:defRPr/>
            </a:pPr>
            <a:r>
              <a:rPr lang="en-US" dirty="0"/>
              <a:t>B			98.93			  700</a:t>
            </a:r>
          </a:p>
          <a:p>
            <a:pPr eaLnBrk="1" hangingPunct="1">
              <a:defRPr/>
            </a:pPr>
            <a:r>
              <a:rPr lang="en-US" dirty="0"/>
              <a:t>C			98.92			1000</a:t>
            </a:r>
          </a:p>
          <a:p>
            <a:pPr eaLnBrk="1" hangingPunct="1">
              <a:defRPr/>
            </a:pPr>
            <a:r>
              <a:rPr lang="en-US" dirty="0"/>
              <a:t>D			98.90		1000</a:t>
            </a:r>
          </a:p>
          <a:p>
            <a:pPr eaLnBrk="1" hangingPunct="1">
              <a:defRPr/>
            </a:pPr>
            <a:r>
              <a:rPr lang="en-US" dirty="0"/>
              <a:t>E			98.90		  500	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20E98FA3-DC1D-944B-5D32-01D408E82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Single Price Auction/Dutch Auction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353B39E2-78CF-B234-26F4-CBAE23C67F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Winning Bidders: </a:t>
            </a:r>
          </a:p>
          <a:p>
            <a:pPr eaLnBrk="1" hangingPunct="1">
              <a:defRPr/>
            </a:pPr>
            <a:r>
              <a:rPr lang="en-US" dirty="0"/>
              <a:t>A – E at a single price of 98.90						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4F67387-8051-107C-89B0-22B24A806D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Underwriting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C646A1C-97B5-516D-D835-25BBE8FEC1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Underwriting - ‘An agreement with or without conditions to subscribe to the securities of a body corporate when the existing shareholders of such body corporate or the public do not subscribe to the securities offered to them’. (SEBI)</a:t>
            </a:r>
          </a:p>
          <a:p>
            <a:pPr eaLnBrk="1" hangingPunct="1"/>
            <a:r>
              <a:rPr lang="en-US" altLang="en-US"/>
              <a:t>Underwriter – ‘A person who engages in the business of underwriting of an issue of securities of a body corporate’.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8D722B7-DF63-49F3-4BAD-1D3549DEB2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			Underwriting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41FDCA-E9A5-BCEC-246F-C8B536190A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It is an agreement by the underwriter to subscribe to the securities being issued in case the persons to whom they are offered do not subscribe to them. Hence it is a </a:t>
            </a:r>
            <a:r>
              <a:rPr lang="en-US" altLang="en-US" b="1" i="1">
                <a:solidFill>
                  <a:schemeClr val="accent2"/>
                </a:solidFill>
              </a:rPr>
              <a:t>service</a:t>
            </a:r>
            <a:r>
              <a:rPr lang="en-US" altLang="en-US" b="1" i="1"/>
              <a:t> </a:t>
            </a:r>
            <a:r>
              <a:rPr lang="en-US" altLang="en-US"/>
              <a:t>that consists of taking a contingent obligation.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1E9C-E99E-56BD-92E9-8C58056B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Underwriting – Fee based Vs Fund Based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F55D9-A6E2-ACB5-1416-888F3DEC7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Underwriting is primarily a fee-based service provided by an underwriter since there is no fundamental obligation to subscribe to the underwritten securities.</a:t>
            </a:r>
          </a:p>
          <a:p>
            <a:pPr eaLnBrk="1" hangingPunct="1"/>
            <a:r>
              <a:rPr lang="en-US" altLang="en-US" dirty="0"/>
              <a:t> If the issue is not fully subscribed by the investors, obligation falls upon the underwriter to pick up the unsubscribed portion of the issue. In such situation underwriting becomes fund-based service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2811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B3312-721F-A55A-ECB2-35E754D0A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		Sub-underwriting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1EEBD-ABC3-E8EE-58DB-3665B8A72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 sz="2800" dirty="0"/>
              <a:t>Is used by an underwriter to spread the risk assumed in underwriting an issue of shares. </a:t>
            </a:r>
          </a:p>
          <a:p>
            <a:pPr eaLnBrk="1" hangingPunct="1"/>
            <a:r>
              <a:rPr lang="en-US" altLang="en-US" sz="2800" dirty="0"/>
              <a:t>Underwriter appoints other persons to underwrite his/her own underwriting obligation. </a:t>
            </a:r>
          </a:p>
          <a:p>
            <a:pPr eaLnBrk="1" hangingPunct="1"/>
            <a:r>
              <a:rPr lang="en-US" altLang="en-US" sz="2800" dirty="0" err="1"/>
              <a:t>E.g</a:t>
            </a:r>
            <a:r>
              <a:rPr lang="en-US" altLang="en-US" sz="2800" dirty="0"/>
              <a:t> A has an underwriting obligation with XYZ Co. for 10000 shares. A may choose to appoint B and C to underwrite. </a:t>
            </a:r>
          </a:p>
          <a:p>
            <a:pPr eaLnBrk="1" hangingPunct="1"/>
            <a:r>
              <a:rPr lang="en-US" altLang="en-US" sz="2800" dirty="0"/>
              <a:t>The underwriter shall remain primarily responsible. Issuer Co. is not a party to sub-underwriting arrangements.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2524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E0DC99A-3590-17CC-88CB-0A2654F3BE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Compensation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72406A3-8141-79A1-1A4D-03B99271B8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Fee is a percentage of the value of underwriting.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Underwriting commission is payable irrespective of whether the underwriter ultimately has any requirement to purchase the underwritten securities or not.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08B4E19-139D-3854-467E-EDEEB1B7D3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Underwriting Agreement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071381C-2FB9-BF2B-9E09-B57F7EB5EA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Amount being underwritten </a:t>
            </a:r>
          </a:p>
          <a:p>
            <a:pPr eaLnBrk="1" hangingPunct="1"/>
            <a:r>
              <a:rPr lang="en-US" altLang="en-US" dirty="0"/>
              <a:t>Provision for sub-underwriting</a:t>
            </a:r>
          </a:p>
          <a:p>
            <a:pPr eaLnBrk="1" hangingPunct="1"/>
            <a:r>
              <a:rPr lang="en-US" altLang="en-US" dirty="0"/>
              <a:t>Computation of devolvement</a:t>
            </a:r>
          </a:p>
          <a:p>
            <a:pPr eaLnBrk="1" hangingPunct="1"/>
            <a:r>
              <a:rPr lang="en-US" altLang="en-US" dirty="0"/>
              <a:t>Procedure for effecting or discharge of underwriting obligations</a:t>
            </a:r>
          </a:p>
          <a:p>
            <a:pPr eaLnBrk="1" hangingPunct="1"/>
            <a:r>
              <a:rPr lang="en-US" altLang="en-US" dirty="0"/>
              <a:t>Right to receive commission within statutory stipulation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1937CA9-EA68-020A-93FD-03DB411116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Devolvement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0436A93-BF4C-24C5-11E0-3F226A446F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amount of financial support to be provided by an underwriter in an under-subscribed issue of securities is known as ‘devolvement’.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Extent of devolvement on an underwriter also depends upon the extent of subscriptions procured by other underwriters to the issue and overall performance of the issue.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B0C7659-B708-2718-102D-2879CFE1DD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3800"/>
              <a:t>Issues not fared well – Options for companies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7C576D4-363D-E27A-5DE9-1B32B16897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Get the issue bailed out prior to the close of the subscription lists with the help of underwriters, brokers and other large investors.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Go through the devolvement route by declaring the issue under-subscribed and issue devolvement notices to underwriters.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0DFC588-7A17-4B84-F67F-3F93A1B53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Types of Underwriting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8FEFEE1-5690-0906-AEC5-D29E29C62C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Firm Underwriting – Underwriter enters into a purchase contract with the company. 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A71E37B-4968-9CAA-8D8F-790B8D439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Types of Underwriting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D68CCC5-C4BC-5DC7-B217-4EE9C8B0EE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Best Efforts – Investment banks would make best efforts to sell the stock and whatever is not sold is not issued by the company. 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In this model, there is no contract for purchase and sale by the underwriter. There is only an agreement to market the securities for a consideration. It is a non fund activity.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187</TotalTime>
  <Words>1171</Words>
  <Application>Microsoft Office PowerPoint</Application>
  <PresentationFormat>On-screen Show (4:3)</PresentationFormat>
  <Paragraphs>119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Georgia</vt:lpstr>
      <vt:lpstr>Trebuchet MS</vt:lpstr>
      <vt:lpstr>Wingdings</vt:lpstr>
      <vt:lpstr>Wingdings 2</vt:lpstr>
      <vt:lpstr>Urban</vt:lpstr>
      <vt:lpstr>Investment Banking</vt:lpstr>
      <vt:lpstr>  Investment Banking </vt:lpstr>
      <vt:lpstr>Commercial Banks Vs Investment Banks – Major Focus areas </vt:lpstr>
      <vt:lpstr>Investment banks –Focus Areas </vt:lpstr>
      <vt:lpstr>Investment banks –Focus Areas </vt:lpstr>
      <vt:lpstr>Investment Banking Division</vt:lpstr>
      <vt:lpstr>Government Borrowing - RBI acting as a Merchant Banker </vt:lpstr>
      <vt:lpstr>Government Borrowing -RBI acting as a Merchant Banker </vt:lpstr>
      <vt:lpstr>Auction</vt:lpstr>
      <vt:lpstr>Auction Computation</vt:lpstr>
      <vt:lpstr>Auction</vt:lpstr>
      <vt:lpstr>Yield Based Auction/French Auction</vt:lpstr>
      <vt:lpstr>Single Price Auction/Dutch Auction</vt:lpstr>
      <vt:lpstr>Underwriting</vt:lpstr>
      <vt:lpstr>   Underwriting </vt:lpstr>
      <vt:lpstr>Underwriting – Fee based Vs Fund Based</vt:lpstr>
      <vt:lpstr>  Sub-underwriting</vt:lpstr>
      <vt:lpstr>Compensation</vt:lpstr>
      <vt:lpstr>Underwriting Agreement</vt:lpstr>
      <vt:lpstr>Devolvement</vt:lpstr>
      <vt:lpstr>Issues not fared well – Options for companies</vt:lpstr>
      <vt:lpstr>Types of Underwriting</vt:lpstr>
      <vt:lpstr>Types of Underwriting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bindu</cp:lastModifiedBy>
  <cp:revision>10</cp:revision>
  <dcterms:created xsi:type="dcterms:W3CDTF">2015-01-15T23:20:16Z</dcterms:created>
  <dcterms:modified xsi:type="dcterms:W3CDTF">2024-08-05T07:27:29Z</dcterms:modified>
</cp:coreProperties>
</file>