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493" r:id="rId3"/>
    <p:sldId id="257" r:id="rId4"/>
    <p:sldId id="258" r:id="rId5"/>
    <p:sldId id="261" r:id="rId6"/>
    <p:sldId id="262" r:id="rId7"/>
    <p:sldId id="263" r:id="rId8"/>
    <p:sldId id="482" r:id="rId9"/>
    <p:sldId id="481" r:id="rId10"/>
    <p:sldId id="483" r:id="rId11"/>
    <p:sldId id="484" r:id="rId12"/>
    <p:sldId id="485" r:id="rId13"/>
    <p:sldId id="486" r:id="rId14"/>
    <p:sldId id="487" r:id="rId15"/>
    <p:sldId id="488" r:id="rId16"/>
    <p:sldId id="489" r:id="rId17"/>
    <p:sldId id="490" r:id="rId18"/>
    <p:sldId id="491" r:id="rId19"/>
    <p:sldId id="492" r:id="rId20"/>
    <p:sldId id="469" r:id="rId21"/>
    <p:sldId id="470" r:id="rId22"/>
    <p:sldId id="471" r:id="rId23"/>
    <p:sldId id="480" r:id="rId24"/>
    <p:sldId id="475" r:id="rId25"/>
    <p:sldId id="476" r:id="rId26"/>
    <p:sldId id="477" r:id="rId27"/>
    <p:sldId id="339" r:id="rId28"/>
    <p:sldId id="340" r:id="rId29"/>
    <p:sldId id="341" r:id="rId30"/>
    <p:sldId id="342" r:id="rId31"/>
    <p:sldId id="400" r:id="rId32"/>
    <p:sldId id="348" r:id="rId33"/>
    <p:sldId id="349" r:id="rId34"/>
    <p:sldId id="350" r:id="rId35"/>
    <p:sldId id="351" r:id="rId36"/>
    <p:sldId id="352" r:id="rId37"/>
    <p:sldId id="406" r:id="rId38"/>
    <p:sldId id="354" r:id="rId39"/>
    <p:sldId id="27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96E29B-9D53-4DE0-81A4-CCC3949D1AF8}" type="datetimeFigureOut">
              <a:rPr lang="en-US" smtClean="0"/>
              <a:t>5/14/2023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E40EEC-25D0-462F-9FA2-B03DF3274BE2}" type="slidenum">
              <a:rPr lang="en-US" smtClean="0"/>
              <a:t>‹#›</a:t>
            </a:fld>
            <a:endParaRPr lang="en-US"/>
          </a:p>
        </p:txBody>
      </p:sp>
    </p:spTree>
    <p:extLst>
      <p:ext uri="{BB962C8B-B14F-4D97-AF65-F5344CB8AC3E}">
        <p14:creationId xmlns:p14="http://schemas.microsoft.com/office/powerpoint/2010/main" val="40246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348F404A-57D7-49B3-9301-F817D1C78506}" type="datetime1">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7C51F-761A-41FE-9D6F-73B26C7C646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22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F98E96-9533-47C4-AF4A-5B0DCA5F47F6}" type="datetime1">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2797384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8DB9A-6756-43B2-9815-DCAE651B9283}" type="datetime1">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7C51F-761A-41FE-9D6F-73B26C7C646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089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8EDB91-1D6F-4D94-8482-C9059C4C7CF9}" type="datetime1">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327123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EAB4F6-BC6D-472A-849F-0EE84F31CCDE}" type="datetime1">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3091157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04D107-04F9-401D-813E-422889A2D662}" type="datetime1">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141914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88F53B-DC95-40E3-BF21-3D262ADEFF93}" type="datetime1">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1830440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B6EE34-1DEF-4787-BABE-773F91945410}" type="datetime1">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3249809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FE2399-FFB0-49F5-B3D2-ED241F795265}" type="datetime1">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7C51F-761A-41FE-9D6F-73B26C7C646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88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93191-43FE-4A2B-AA7C-1D4DAD464DD8}" type="datetime1">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7C51F-761A-41FE-9D6F-73B26C7C6466}" type="slidenum">
              <a:rPr lang="en-US" smtClean="0"/>
              <a:t>‹#›</a:t>
            </a:fld>
            <a:endParaRPr lang="en-US"/>
          </a:p>
        </p:txBody>
      </p:sp>
    </p:spTree>
    <p:extLst>
      <p:ext uri="{BB962C8B-B14F-4D97-AF65-F5344CB8AC3E}">
        <p14:creationId xmlns:p14="http://schemas.microsoft.com/office/powerpoint/2010/main" val="10492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4E4C85-30CD-4E92-8D8B-14EB4267102C}" type="datetime1">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7C51F-761A-41FE-9D6F-73B26C7C6466}"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38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609600" y="16002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609600" y="39624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125293"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8447617" y="113072"/>
            <a:ext cx="28447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726A37C6-913B-4347-828A-720B7B7554FB}" type="datetime1">
              <a:rPr lang="en-US" smtClean="0"/>
              <a:t>5/14/2023</a:t>
            </a:fld>
            <a:endParaRPr/>
          </a:p>
        </p:txBody>
      </p:sp>
      <p:sp>
        <p:nvSpPr>
          <p:cNvPr id="36" name="Shape 36"/>
          <p:cNvSpPr txBox="1">
            <a:spLocks noGrp="1"/>
          </p:cNvSpPr>
          <p:nvPr>
            <p:ph type="sldNum" idx="12"/>
          </p:nvPr>
        </p:nvSpPr>
        <p:spPr>
          <a:xfrm>
            <a:off x="11292415" y="113072"/>
            <a:ext cx="735711" cy="182879"/>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chemeClr val="lt1"/>
                </a:solidFill>
                <a:latin typeface="Arial"/>
                <a:ea typeface="Arial"/>
                <a:cs typeface="Arial"/>
                <a:sym typeface="Arial"/>
              </a:rPr>
              <a:pPr algn="r">
                <a:buSzPct val="25000"/>
              </a:pPr>
              <a:t>‹#›</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120523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3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09600" y="1600200"/>
            <a:ext cx="109728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2C118BEC-EBB4-4D86-BB84-BD4A537263AF}" type="datetime1">
              <a:rPr lang="en-US" smtClean="0"/>
              <a:t>5/14/2023</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631627" y="2807084"/>
            <a:ext cx="109728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31627" y="4013968"/>
            <a:ext cx="109728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8082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15D6FA7-CDA5-433F-8212-8DEFB2556748}" type="datetime1">
              <a:rPr lang="en-US" smtClean="0"/>
              <a:t>5/14/2023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E07C51F-761A-41FE-9D6F-73B26C7C6466}"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3899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6.bin"/><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7.bin"/><Relationship Id="rId1" Type="http://schemas.openxmlformats.org/officeDocument/2006/relationships/slideLayout" Target="../slideLayouts/slideLayout13.xml"/><Relationship Id="rId5" Type="http://schemas.openxmlformats.org/officeDocument/2006/relationships/image" Target="../media/image16.wmf"/><Relationship Id="rId4" Type="http://schemas.openxmlformats.org/officeDocument/2006/relationships/oleObject" Target="../embeddings/oleObject8.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2.wmf"/><Relationship Id="rId2" Type="http://schemas.openxmlformats.org/officeDocument/2006/relationships/oleObject" Target="../embeddings/oleObject10.bin"/><Relationship Id="rId1" Type="http://schemas.openxmlformats.org/officeDocument/2006/relationships/slideLayout" Target="../slideLayouts/slideLayout13.xml"/><Relationship Id="rId6" Type="http://schemas.openxmlformats.org/officeDocument/2006/relationships/oleObject" Target="../embeddings/oleObject12.bin"/><Relationship Id="rId5" Type="http://schemas.openxmlformats.org/officeDocument/2006/relationships/image" Target="../media/image21.w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13.bin"/><Relationship Id="rId1" Type="http://schemas.openxmlformats.org/officeDocument/2006/relationships/slideLayout" Target="../slideLayouts/slideLayout2.xml"/><Relationship Id="rId5" Type="http://schemas.openxmlformats.org/officeDocument/2006/relationships/image" Target="../media/image24.wmf"/><Relationship Id="rId4" Type="http://schemas.openxmlformats.org/officeDocument/2006/relationships/oleObject" Target="../embeddings/oleObject14.bin"/></Relationships>
</file>

<file path=ppt/slides/_rels/slide39.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4A754-BFC9-45F9-9913-2D4FE2B72618}"/>
              </a:ext>
            </a:extLst>
          </p:cNvPr>
          <p:cNvSpPr>
            <a:spLocks noGrp="1"/>
          </p:cNvSpPr>
          <p:nvPr>
            <p:ph type="ctrTitle"/>
          </p:nvPr>
        </p:nvSpPr>
        <p:spPr/>
        <p:txBody>
          <a:bodyPr/>
          <a:lstStyle/>
          <a:p>
            <a:r>
              <a:rPr lang="en-US" dirty="0"/>
              <a:t>Inventory management </a:t>
            </a:r>
          </a:p>
        </p:txBody>
      </p:sp>
      <p:sp>
        <p:nvSpPr>
          <p:cNvPr id="3" name="Subtitle 2">
            <a:extLst>
              <a:ext uri="{FF2B5EF4-FFF2-40B4-BE49-F238E27FC236}">
                <a16:creationId xmlns:a16="http://schemas.microsoft.com/office/drawing/2014/main" id="{FE51D793-5547-4975-B677-E6C3B28D7EFE}"/>
              </a:ext>
            </a:extLst>
          </p:cNvPr>
          <p:cNvSpPr>
            <a:spLocks noGrp="1"/>
          </p:cNvSpPr>
          <p:nvPr>
            <p:ph type="subTitle" idx="1"/>
          </p:nvPr>
        </p:nvSpPr>
        <p:spPr/>
        <p:txBody>
          <a:bodyPr>
            <a:normAutofit/>
          </a:bodyPr>
          <a:lstStyle/>
          <a:p>
            <a:r>
              <a:rPr lang="en-US" b="1" dirty="0"/>
              <a:t>Dr. Sachin KAMBLE </a:t>
            </a:r>
          </a:p>
          <a:p>
            <a:r>
              <a:rPr lang="en-US" dirty="0"/>
              <a:t>Professor of Strategy (Operations and Supply Chain Management)</a:t>
            </a:r>
          </a:p>
        </p:txBody>
      </p:sp>
      <p:sp>
        <p:nvSpPr>
          <p:cNvPr id="4" name="Slide Number Placeholder 3">
            <a:extLst>
              <a:ext uri="{FF2B5EF4-FFF2-40B4-BE49-F238E27FC236}">
                <a16:creationId xmlns:a16="http://schemas.microsoft.com/office/drawing/2014/main" id="{A7D0DEB6-3FCB-455F-82F3-9B9352EF3CA1}"/>
              </a:ext>
            </a:extLst>
          </p:cNvPr>
          <p:cNvSpPr>
            <a:spLocks noGrp="1"/>
          </p:cNvSpPr>
          <p:nvPr>
            <p:ph type="sldNum" sz="quarter" idx="12"/>
          </p:nvPr>
        </p:nvSpPr>
        <p:spPr/>
        <p:txBody>
          <a:bodyPr/>
          <a:lstStyle/>
          <a:p>
            <a:fld id="{4E07C51F-761A-41FE-9D6F-73B26C7C6466}" type="slidenum">
              <a:rPr lang="en-US" smtClean="0"/>
              <a:t>1</a:t>
            </a:fld>
            <a:endParaRPr lang="en-US"/>
          </a:p>
        </p:txBody>
      </p:sp>
    </p:spTree>
    <p:extLst>
      <p:ext uri="{BB962C8B-B14F-4D97-AF65-F5344CB8AC3E}">
        <p14:creationId xmlns:p14="http://schemas.microsoft.com/office/powerpoint/2010/main" val="1974074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68932-34C0-41F2-A714-B884BB042D2D}"/>
              </a:ext>
            </a:extLst>
          </p:cNvPr>
          <p:cNvSpPr>
            <a:spLocks noGrp="1"/>
          </p:cNvSpPr>
          <p:nvPr>
            <p:ph type="title"/>
          </p:nvPr>
        </p:nvSpPr>
        <p:spPr>
          <a:xfrm>
            <a:off x="843374" y="856984"/>
            <a:ext cx="9720072" cy="807649"/>
          </a:xfrm>
        </p:spPr>
        <p:txBody>
          <a:bodyPr/>
          <a:lstStyle/>
          <a:p>
            <a:r>
              <a:rPr lang="en-US" dirty="0"/>
              <a:t>Agenda </a:t>
            </a:r>
          </a:p>
        </p:txBody>
      </p:sp>
      <p:sp>
        <p:nvSpPr>
          <p:cNvPr id="3" name="Content Placeholder 2">
            <a:extLst>
              <a:ext uri="{FF2B5EF4-FFF2-40B4-BE49-F238E27FC236}">
                <a16:creationId xmlns:a16="http://schemas.microsoft.com/office/drawing/2014/main" id="{BA7F5709-C7C6-4CEB-B1B1-9BACA7902C94}"/>
              </a:ext>
            </a:extLst>
          </p:cNvPr>
          <p:cNvSpPr>
            <a:spLocks noGrp="1"/>
          </p:cNvSpPr>
          <p:nvPr>
            <p:ph idx="1"/>
          </p:nvPr>
        </p:nvSpPr>
        <p:spPr>
          <a:xfrm>
            <a:off x="917802" y="1977656"/>
            <a:ext cx="9720073" cy="4023360"/>
          </a:xfrm>
        </p:spPr>
        <p:txBody>
          <a:bodyPr>
            <a:normAutofit/>
          </a:bodyPr>
          <a:lstStyle/>
          <a:p>
            <a:pPr>
              <a:buFont typeface="Wingdings" panose="05000000000000000000" pitchFamily="2" charset="2"/>
              <a:buChar char="§"/>
            </a:pPr>
            <a:r>
              <a:rPr lang="en-US" sz="2400" dirty="0"/>
              <a:t>Types of inventory </a:t>
            </a:r>
          </a:p>
          <a:p>
            <a:pPr>
              <a:buFont typeface="Wingdings" panose="05000000000000000000" pitchFamily="2" charset="2"/>
              <a:buChar char="§"/>
            </a:pPr>
            <a:r>
              <a:rPr lang="en-US" sz="2400" dirty="0"/>
              <a:t>Inventory costs</a:t>
            </a:r>
          </a:p>
          <a:p>
            <a:pPr>
              <a:buFont typeface="Wingdings" panose="05000000000000000000" pitchFamily="2" charset="2"/>
              <a:buChar char="§"/>
            </a:pPr>
            <a:r>
              <a:rPr lang="en-US" sz="2400" dirty="0"/>
              <a:t>Inventory models</a:t>
            </a:r>
          </a:p>
          <a:p>
            <a:pPr lvl="1">
              <a:buFont typeface="Wingdings" panose="05000000000000000000" pitchFamily="2" charset="2"/>
              <a:buChar char="§"/>
            </a:pPr>
            <a:r>
              <a:rPr lang="en-US" sz="2000" dirty="0"/>
              <a:t>Economic Order Quantity (EOQ)</a:t>
            </a:r>
          </a:p>
          <a:p>
            <a:pPr lvl="1">
              <a:buFont typeface="Wingdings" panose="05000000000000000000" pitchFamily="2" charset="2"/>
              <a:buChar char="§"/>
            </a:pPr>
            <a:r>
              <a:rPr lang="en-US" sz="2000" dirty="0"/>
              <a:t>Continuous Review System</a:t>
            </a:r>
          </a:p>
          <a:p>
            <a:pPr marL="128016" lvl="1" indent="0">
              <a:buNone/>
            </a:pPr>
            <a:endParaRPr lang="en-US" dirty="0"/>
          </a:p>
          <a:p>
            <a:pPr marL="459486" lvl="1" indent="-285750">
              <a:buFont typeface="Wingdings" panose="05000000000000000000" pitchFamily="2" charset="2"/>
              <a:buChar char="§"/>
            </a:pPr>
            <a:endParaRPr lang="en-US" dirty="0"/>
          </a:p>
          <a:p>
            <a:endParaRPr lang="en-US" dirty="0"/>
          </a:p>
        </p:txBody>
      </p:sp>
      <p:sp>
        <p:nvSpPr>
          <p:cNvPr id="4" name="Slide Number Placeholder 3">
            <a:extLst>
              <a:ext uri="{FF2B5EF4-FFF2-40B4-BE49-F238E27FC236}">
                <a16:creationId xmlns:a16="http://schemas.microsoft.com/office/drawing/2014/main" id="{938D0458-4538-4296-990B-F3C87DDC4060}"/>
              </a:ext>
            </a:extLst>
          </p:cNvPr>
          <p:cNvSpPr>
            <a:spLocks noGrp="1"/>
          </p:cNvSpPr>
          <p:nvPr>
            <p:ph type="sldNum" sz="quarter" idx="12"/>
          </p:nvPr>
        </p:nvSpPr>
        <p:spPr/>
        <p:txBody>
          <a:bodyPr/>
          <a:lstStyle/>
          <a:p>
            <a:fld id="{4E07C51F-761A-41FE-9D6F-73B26C7C6466}" type="slidenum">
              <a:rPr lang="en-US" smtClean="0"/>
              <a:t>2</a:t>
            </a:fld>
            <a:endParaRPr lang="en-US"/>
          </a:p>
        </p:txBody>
      </p:sp>
    </p:spTree>
    <p:extLst>
      <p:ext uri="{BB962C8B-B14F-4D97-AF65-F5344CB8AC3E}">
        <p14:creationId xmlns:p14="http://schemas.microsoft.com/office/powerpoint/2010/main" val="26444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E481-EAC6-450D-A118-B7371CB19D74}"/>
              </a:ext>
            </a:extLst>
          </p:cNvPr>
          <p:cNvSpPr>
            <a:spLocks noGrp="1"/>
          </p:cNvSpPr>
          <p:nvPr>
            <p:ph type="title"/>
          </p:nvPr>
        </p:nvSpPr>
        <p:spPr/>
        <p:txBody>
          <a:bodyPr/>
          <a:lstStyle/>
          <a:p>
            <a:r>
              <a:rPr lang="en-US" dirty="0"/>
              <a:t>What is inventory management </a:t>
            </a:r>
          </a:p>
        </p:txBody>
      </p:sp>
      <p:sp>
        <p:nvSpPr>
          <p:cNvPr id="3" name="Content Placeholder 2">
            <a:extLst>
              <a:ext uri="{FF2B5EF4-FFF2-40B4-BE49-F238E27FC236}">
                <a16:creationId xmlns:a16="http://schemas.microsoft.com/office/drawing/2014/main" id="{3241BD5F-5074-4A5C-A44E-615C619B8B2F}"/>
              </a:ext>
            </a:extLst>
          </p:cNvPr>
          <p:cNvSpPr>
            <a:spLocks noGrp="1"/>
          </p:cNvSpPr>
          <p:nvPr>
            <p:ph idx="1"/>
          </p:nvPr>
        </p:nvSpPr>
        <p:spPr>
          <a:xfrm>
            <a:off x="1024128" y="2286000"/>
            <a:ext cx="10299546" cy="4023360"/>
          </a:xfrm>
        </p:spPr>
        <p:txBody>
          <a:bodyPr/>
          <a:lstStyle/>
          <a:p>
            <a:pPr>
              <a:buFont typeface="Wingdings" panose="05000000000000000000" pitchFamily="2" charset="2"/>
              <a:buChar char="§"/>
            </a:pPr>
            <a:r>
              <a:rPr lang="en-US" dirty="0"/>
              <a:t> Inventory</a:t>
            </a:r>
          </a:p>
          <a:p>
            <a:pPr lvl="1">
              <a:buFont typeface="Wingdings" panose="05000000000000000000" pitchFamily="2" charset="2"/>
              <a:buChar char="§"/>
            </a:pPr>
            <a:r>
              <a:rPr lang="en-US" dirty="0"/>
              <a:t>The number of flow units within the process.</a:t>
            </a:r>
          </a:p>
          <a:p>
            <a:pPr lvl="1">
              <a:buFont typeface="Wingdings" panose="05000000000000000000" pitchFamily="2" charset="2"/>
              <a:buChar char="§"/>
            </a:pPr>
            <a:endParaRPr lang="en-US" dirty="0"/>
          </a:p>
          <a:p>
            <a:pPr>
              <a:buFont typeface="Wingdings" panose="05000000000000000000" pitchFamily="2" charset="2"/>
              <a:buChar char="§"/>
            </a:pPr>
            <a:r>
              <a:rPr lang="en-US" dirty="0"/>
              <a:t>Inventory management</a:t>
            </a:r>
          </a:p>
          <a:p>
            <a:pPr lvl="1"/>
            <a:r>
              <a:rPr lang="en-US" dirty="0"/>
              <a:t>The practice of regulating the quantity, location, and type of inventory in a process. </a:t>
            </a:r>
          </a:p>
        </p:txBody>
      </p:sp>
      <p:sp>
        <p:nvSpPr>
          <p:cNvPr id="4" name="Slide Number Placeholder 3">
            <a:extLst>
              <a:ext uri="{FF2B5EF4-FFF2-40B4-BE49-F238E27FC236}">
                <a16:creationId xmlns:a16="http://schemas.microsoft.com/office/drawing/2014/main" id="{053B4B44-3697-488A-A570-A8FF4F1213CC}"/>
              </a:ext>
            </a:extLst>
          </p:cNvPr>
          <p:cNvSpPr>
            <a:spLocks noGrp="1"/>
          </p:cNvSpPr>
          <p:nvPr>
            <p:ph type="sldNum" sz="quarter" idx="12"/>
          </p:nvPr>
        </p:nvSpPr>
        <p:spPr/>
        <p:txBody>
          <a:bodyPr/>
          <a:lstStyle/>
          <a:p>
            <a:fld id="{4E07C51F-761A-41FE-9D6F-73B26C7C6466}" type="slidenum">
              <a:rPr lang="en-US" smtClean="0"/>
              <a:t>3</a:t>
            </a:fld>
            <a:endParaRPr lang="en-US"/>
          </a:p>
        </p:txBody>
      </p:sp>
    </p:spTree>
    <p:extLst>
      <p:ext uri="{BB962C8B-B14F-4D97-AF65-F5344CB8AC3E}">
        <p14:creationId xmlns:p14="http://schemas.microsoft.com/office/powerpoint/2010/main" val="381147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2F-9F8E-4057-9A81-11AA134326D8}"/>
              </a:ext>
            </a:extLst>
          </p:cNvPr>
          <p:cNvSpPr>
            <a:spLocks noGrp="1"/>
          </p:cNvSpPr>
          <p:nvPr>
            <p:ph type="title"/>
          </p:nvPr>
        </p:nvSpPr>
        <p:spPr/>
        <p:txBody>
          <a:bodyPr/>
          <a:lstStyle/>
          <a:p>
            <a:r>
              <a:rPr lang="en-US" dirty="0"/>
              <a:t>Types of inventory</a:t>
            </a:r>
          </a:p>
        </p:txBody>
      </p:sp>
      <p:sp>
        <p:nvSpPr>
          <p:cNvPr id="3" name="Content Placeholder 2">
            <a:extLst>
              <a:ext uri="{FF2B5EF4-FFF2-40B4-BE49-F238E27FC236}">
                <a16:creationId xmlns:a16="http://schemas.microsoft.com/office/drawing/2014/main" id="{655860CC-9D3D-4B74-AA73-1FCBD7633913}"/>
              </a:ext>
            </a:extLst>
          </p:cNvPr>
          <p:cNvSpPr>
            <a:spLocks noGrp="1"/>
          </p:cNvSpPr>
          <p:nvPr>
            <p:ph idx="1"/>
          </p:nvPr>
        </p:nvSpPr>
        <p:spPr>
          <a:xfrm>
            <a:off x="1024128" y="1679944"/>
            <a:ext cx="9720073" cy="4008475"/>
          </a:xfrm>
        </p:spPr>
        <p:txBody>
          <a:bodyPr>
            <a:normAutofit/>
          </a:bodyPr>
          <a:lstStyle/>
          <a:p>
            <a:pPr>
              <a:lnSpc>
                <a:spcPct val="100000"/>
              </a:lnSpc>
              <a:buFont typeface="Wingdings" panose="05000000000000000000" pitchFamily="2" charset="2"/>
              <a:buChar char="§"/>
            </a:pPr>
            <a:r>
              <a:rPr lang="en-US" altLang="en-US" dirty="0"/>
              <a:t>Raw material</a:t>
            </a:r>
          </a:p>
          <a:p>
            <a:pPr lvl="1">
              <a:lnSpc>
                <a:spcPct val="100000"/>
              </a:lnSpc>
              <a:buFont typeface="Wingdings" panose="05000000000000000000" pitchFamily="2" charset="2"/>
              <a:buChar char="§"/>
            </a:pPr>
            <a:r>
              <a:rPr lang="en-US" altLang="en-US" sz="2200" dirty="0"/>
              <a:t>Purchased but not processed</a:t>
            </a:r>
          </a:p>
          <a:p>
            <a:pPr>
              <a:lnSpc>
                <a:spcPct val="100000"/>
              </a:lnSpc>
              <a:buFont typeface="Wingdings" panose="05000000000000000000" pitchFamily="2" charset="2"/>
              <a:buChar char="§"/>
            </a:pPr>
            <a:r>
              <a:rPr lang="en-US" altLang="en-US" dirty="0"/>
              <a:t>Work-in-process (WIP)</a:t>
            </a:r>
          </a:p>
          <a:p>
            <a:pPr lvl="1">
              <a:lnSpc>
                <a:spcPct val="100000"/>
              </a:lnSpc>
              <a:buFont typeface="Wingdings" panose="05000000000000000000" pitchFamily="2" charset="2"/>
              <a:buChar char="§"/>
            </a:pPr>
            <a:r>
              <a:rPr lang="en-US" altLang="en-US" sz="2200" dirty="0"/>
              <a:t>Undergone some change but not completed</a:t>
            </a:r>
          </a:p>
          <a:p>
            <a:pPr lvl="1">
              <a:lnSpc>
                <a:spcPct val="100000"/>
              </a:lnSpc>
              <a:buFont typeface="Wingdings" panose="05000000000000000000" pitchFamily="2" charset="2"/>
              <a:buChar char="§"/>
            </a:pPr>
            <a:r>
              <a:rPr lang="en-US" altLang="en-US" sz="2200" dirty="0"/>
              <a:t>A function of cycle time for a product</a:t>
            </a:r>
          </a:p>
          <a:p>
            <a:pPr>
              <a:lnSpc>
                <a:spcPct val="100000"/>
              </a:lnSpc>
              <a:buFont typeface="Wingdings" panose="05000000000000000000" pitchFamily="2" charset="2"/>
              <a:buChar char="§"/>
            </a:pPr>
            <a:r>
              <a:rPr lang="en-US" altLang="en-US" dirty="0"/>
              <a:t>Maintenance/repair/operating (MRO)</a:t>
            </a:r>
          </a:p>
          <a:p>
            <a:pPr lvl="1">
              <a:lnSpc>
                <a:spcPct val="100000"/>
              </a:lnSpc>
              <a:buFont typeface="Wingdings" panose="05000000000000000000" pitchFamily="2" charset="2"/>
              <a:buChar char="§"/>
            </a:pPr>
            <a:r>
              <a:rPr lang="en-US" altLang="en-US" sz="2200" dirty="0"/>
              <a:t>Necessary to keep machinery and processes productive</a:t>
            </a:r>
          </a:p>
          <a:p>
            <a:pPr>
              <a:lnSpc>
                <a:spcPct val="100000"/>
              </a:lnSpc>
              <a:buFont typeface="Wingdings" panose="05000000000000000000" pitchFamily="2" charset="2"/>
              <a:buChar char="§"/>
            </a:pPr>
            <a:r>
              <a:rPr lang="en-US" altLang="en-US" dirty="0"/>
              <a:t>Finished goods</a:t>
            </a:r>
          </a:p>
          <a:p>
            <a:pPr lvl="1">
              <a:lnSpc>
                <a:spcPct val="100000"/>
              </a:lnSpc>
              <a:buFont typeface="Wingdings" panose="05000000000000000000" pitchFamily="2" charset="2"/>
              <a:buChar char="§"/>
            </a:pPr>
            <a:r>
              <a:rPr lang="en-US" altLang="en-US" sz="2200" dirty="0"/>
              <a:t>Completed product awaiting shipment</a:t>
            </a:r>
            <a:endParaRPr lang="en-US" sz="2200" dirty="0"/>
          </a:p>
        </p:txBody>
      </p:sp>
      <p:pic>
        <p:nvPicPr>
          <p:cNvPr id="4" name="Picture 2" descr="F 12-1">
            <a:extLst>
              <a:ext uri="{FF2B5EF4-FFF2-40B4-BE49-F238E27FC236}">
                <a16:creationId xmlns:a16="http://schemas.microsoft.com/office/drawing/2014/main" id="{B89980B6-5CE6-4F48-B957-7E303928C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7571"/>
          <a:stretch>
            <a:fillRect/>
          </a:stretch>
        </p:blipFill>
        <p:spPr bwMode="auto">
          <a:xfrm>
            <a:off x="1452563" y="5688419"/>
            <a:ext cx="8575675" cy="10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397C4D9E-7D0D-4E0C-B226-D13890DE878A}"/>
              </a:ext>
            </a:extLst>
          </p:cNvPr>
          <p:cNvSpPr>
            <a:spLocks noGrp="1"/>
          </p:cNvSpPr>
          <p:nvPr>
            <p:ph type="sldNum" sz="quarter" idx="12"/>
          </p:nvPr>
        </p:nvSpPr>
        <p:spPr/>
        <p:txBody>
          <a:bodyPr/>
          <a:lstStyle/>
          <a:p>
            <a:fld id="{4E07C51F-761A-41FE-9D6F-73B26C7C6466}" type="slidenum">
              <a:rPr lang="en-US" smtClean="0"/>
              <a:t>4</a:t>
            </a:fld>
            <a:endParaRPr lang="en-US"/>
          </a:p>
        </p:txBody>
      </p:sp>
    </p:spTree>
    <p:extLst>
      <p:ext uri="{BB962C8B-B14F-4D97-AF65-F5344CB8AC3E}">
        <p14:creationId xmlns:p14="http://schemas.microsoft.com/office/powerpoint/2010/main" val="24824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81EF-8FB2-49CC-8D1F-45A1ED46E885}"/>
              </a:ext>
            </a:extLst>
          </p:cNvPr>
          <p:cNvSpPr>
            <a:spLocks noGrp="1"/>
          </p:cNvSpPr>
          <p:nvPr>
            <p:ph type="title"/>
          </p:nvPr>
        </p:nvSpPr>
        <p:spPr/>
        <p:txBody>
          <a:bodyPr/>
          <a:lstStyle/>
          <a:p>
            <a:r>
              <a:rPr lang="en-US" dirty="0"/>
              <a:t>Inventory costs</a:t>
            </a:r>
          </a:p>
        </p:txBody>
      </p:sp>
      <p:sp>
        <p:nvSpPr>
          <p:cNvPr id="3" name="Content Placeholder 2">
            <a:extLst>
              <a:ext uri="{FF2B5EF4-FFF2-40B4-BE49-F238E27FC236}">
                <a16:creationId xmlns:a16="http://schemas.microsoft.com/office/drawing/2014/main" id="{9A60D812-BCCE-4F48-B0D0-7851F59B08A3}"/>
              </a:ext>
            </a:extLst>
          </p:cNvPr>
          <p:cNvSpPr>
            <a:spLocks noGrp="1"/>
          </p:cNvSpPr>
          <p:nvPr>
            <p:ph idx="1"/>
          </p:nvPr>
        </p:nvSpPr>
        <p:spPr>
          <a:xfrm>
            <a:off x="1024127" y="2084832"/>
            <a:ext cx="9720073" cy="2774247"/>
          </a:xfrm>
        </p:spPr>
        <p:txBody>
          <a:bodyPr/>
          <a:lstStyle/>
          <a:p>
            <a:pPr lvl="0">
              <a:lnSpc>
                <a:spcPct val="100000"/>
              </a:lnSpc>
              <a:buFont typeface="Wingdings" panose="05000000000000000000" pitchFamily="2" charset="2"/>
              <a:buChar char="§"/>
            </a:pPr>
            <a:r>
              <a:rPr lang="en-US" dirty="0"/>
              <a:t>Holding cost </a:t>
            </a:r>
          </a:p>
          <a:p>
            <a:pPr lvl="1">
              <a:lnSpc>
                <a:spcPct val="100000"/>
              </a:lnSpc>
              <a:buFont typeface="Wingdings" panose="05000000000000000000" pitchFamily="2" charset="2"/>
              <a:buChar char="§"/>
            </a:pPr>
            <a:r>
              <a:rPr lang="en-US" sz="2200" dirty="0"/>
              <a:t>Is the sum of the cost of capital and the variable costs of keeping items on hand, such as storage and handling, taxes, insurance, and shrinkage.</a:t>
            </a:r>
          </a:p>
          <a:p>
            <a:pPr lvl="1">
              <a:lnSpc>
                <a:spcPct val="100000"/>
              </a:lnSpc>
              <a:buFont typeface="Wingdings" panose="05000000000000000000" pitchFamily="2" charset="2"/>
              <a:buChar char="§"/>
            </a:pPr>
            <a:r>
              <a:rPr lang="en-US" sz="2200" dirty="0"/>
              <a:t>Shrinkage comes from theft, obsolescence, and deterioration.</a:t>
            </a:r>
          </a:p>
          <a:p>
            <a:pPr>
              <a:lnSpc>
                <a:spcPct val="100000"/>
              </a:lnSpc>
              <a:buFont typeface="Wingdings" panose="05000000000000000000" pitchFamily="2" charset="2"/>
              <a:buChar char="§"/>
            </a:pPr>
            <a:r>
              <a:rPr lang="en-US" altLang="en-US" dirty="0"/>
              <a:t>Ordering costs</a:t>
            </a:r>
          </a:p>
          <a:p>
            <a:pPr lvl="1">
              <a:lnSpc>
                <a:spcPct val="100000"/>
              </a:lnSpc>
              <a:buFont typeface="Wingdings" panose="05000000000000000000" pitchFamily="2" charset="2"/>
              <a:buChar char="§"/>
            </a:pPr>
            <a:r>
              <a:rPr lang="en-US" altLang="en-US" sz="2200" dirty="0"/>
              <a:t>The costs of placing an order and receiving goods.</a:t>
            </a:r>
          </a:p>
          <a:p>
            <a:endParaRPr lang="en-US" dirty="0"/>
          </a:p>
        </p:txBody>
      </p:sp>
      <p:sp>
        <p:nvSpPr>
          <p:cNvPr id="4" name="Slide Number Placeholder 3">
            <a:extLst>
              <a:ext uri="{FF2B5EF4-FFF2-40B4-BE49-F238E27FC236}">
                <a16:creationId xmlns:a16="http://schemas.microsoft.com/office/drawing/2014/main" id="{938EE912-250D-4119-BF49-614845F1CB0F}"/>
              </a:ext>
            </a:extLst>
          </p:cNvPr>
          <p:cNvSpPr>
            <a:spLocks noGrp="1"/>
          </p:cNvSpPr>
          <p:nvPr>
            <p:ph type="sldNum" sz="quarter" idx="12"/>
          </p:nvPr>
        </p:nvSpPr>
        <p:spPr/>
        <p:txBody>
          <a:bodyPr/>
          <a:lstStyle/>
          <a:p>
            <a:fld id="{4E07C51F-761A-41FE-9D6F-73B26C7C6466}" type="slidenum">
              <a:rPr lang="en-US" smtClean="0"/>
              <a:t>5</a:t>
            </a:fld>
            <a:endParaRPr lang="en-US"/>
          </a:p>
        </p:txBody>
      </p:sp>
    </p:spTree>
    <p:extLst>
      <p:ext uri="{BB962C8B-B14F-4D97-AF65-F5344CB8AC3E}">
        <p14:creationId xmlns:p14="http://schemas.microsoft.com/office/powerpoint/2010/main" val="3659151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9F0E-6819-4F0E-A295-86F355F2038E}"/>
              </a:ext>
            </a:extLst>
          </p:cNvPr>
          <p:cNvSpPr>
            <a:spLocks noGrp="1"/>
          </p:cNvSpPr>
          <p:nvPr>
            <p:ph type="title"/>
          </p:nvPr>
        </p:nvSpPr>
        <p:spPr/>
        <p:txBody>
          <a:bodyPr/>
          <a:lstStyle/>
          <a:p>
            <a:r>
              <a:rPr lang="en-US" dirty="0"/>
              <a:t>Holding costs</a:t>
            </a:r>
          </a:p>
        </p:txBody>
      </p:sp>
      <p:pic>
        <p:nvPicPr>
          <p:cNvPr id="4" name="Content Placeholder 3">
            <a:extLst>
              <a:ext uri="{FF2B5EF4-FFF2-40B4-BE49-F238E27FC236}">
                <a16:creationId xmlns:a16="http://schemas.microsoft.com/office/drawing/2014/main" id="{F01547CC-99D1-47A3-9E0A-7F48CB3B8C32}"/>
              </a:ext>
            </a:extLst>
          </p:cNvPr>
          <p:cNvPicPr>
            <a:picLocks noGrp="1" noChangeAspect="1"/>
          </p:cNvPicPr>
          <p:nvPr>
            <p:ph idx="1"/>
          </p:nvPr>
        </p:nvPicPr>
        <p:blipFill rotWithShape="1">
          <a:blip r:embed="rId2"/>
          <a:srcRect t="8221"/>
          <a:stretch/>
        </p:blipFill>
        <p:spPr>
          <a:xfrm>
            <a:off x="2223932" y="1892595"/>
            <a:ext cx="7320273" cy="4752753"/>
          </a:xfrm>
          <a:prstGeom prst="rect">
            <a:avLst/>
          </a:prstGeom>
        </p:spPr>
      </p:pic>
      <p:sp>
        <p:nvSpPr>
          <p:cNvPr id="3" name="Slide Number Placeholder 2">
            <a:extLst>
              <a:ext uri="{FF2B5EF4-FFF2-40B4-BE49-F238E27FC236}">
                <a16:creationId xmlns:a16="http://schemas.microsoft.com/office/drawing/2014/main" id="{3763E14F-E909-4812-978F-CD71D147AEE4}"/>
              </a:ext>
            </a:extLst>
          </p:cNvPr>
          <p:cNvSpPr>
            <a:spLocks noGrp="1"/>
          </p:cNvSpPr>
          <p:nvPr>
            <p:ph type="sldNum" sz="quarter" idx="12"/>
          </p:nvPr>
        </p:nvSpPr>
        <p:spPr/>
        <p:txBody>
          <a:bodyPr/>
          <a:lstStyle/>
          <a:p>
            <a:fld id="{4E07C51F-761A-41FE-9D6F-73B26C7C6466}" type="slidenum">
              <a:rPr lang="en-US" smtClean="0"/>
              <a:t>6</a:t>
            </a:fld>
            <a:endParaRPr lang="en-US"/>
          </a:p>
        </p:txBody>
      </p:sp>
    </p:spTree>
    <p:extLst>
      <p:ext uri="{BB962C8B-B14F-4D97-AF65-F5344CB8AC3E}">
        <p14:creationId xmlns:p14="http://schemas.microsoft.com/office/powerpoint/2010/main" val="40209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6B266-E010-4087-B24E-14A7888615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166FCB-AAB4-4754-9EF0-C8400A08326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F06D6C-2235-44BE-B61A-500A085F1FFF}"/>
              </a:ext>
            </a:extLst>
          </p:cNvPr>
          <p:cNvPicPr>
            <a:picLocks noChangeAspect="1"/>
          </p:cNvPicPr>
          <p:nvPr/>
        </p:nvPicPr>
        <p:blipFill>
          <a:blip r:embed="rId2"/>
          <a:stretch>
            <a:fillRect/>
          </a:stretch>
        </p:blipFill>
        <p:spPr>
          <a:xfrm>
            <a:off x="1444349" y="694707"/>
            <a:ext cx="9303302" cy="5468586"/>
          </a:xfrm>
          <a:prstGeom prst="rect">
            <a:avLst/>
          </a:prstGeom>
        </p:spPr>
      </p:pic>
      <p:sp>
        <p:nvSpPr>
          <p:cNvPr id="5" name="Slide Number Placeholder 4">
            <a:extLst>
              <a:ext uri="{FF2B5EF4-FFF2-40B4-BE49-F238E27FC236}">
                <a16:creationId xmlns:a16="http://schemas.microsoft.com/office/drawing/2014/main" id="{264C3A8B-308E-4096-B2A1-F1EFAFDFFC1E}"/>
              </a:ext>
            </a:extLst>
          </p:cNvPr>
          <p:cNvSpPr>
            <a:spLocks noGrp="1"/>
          </p:cNvSpPr>
          <p:nvPr>
            <p:ph type="sldNum" sz="quarter" idx="12"/>
          </p:nvPr>
        </p:nvSpPr>
        <p:spPr/>
        <p:txBody>
          <a:bodyPr/>
          <a:lstStyle/>
          <a:p>
            <a:fld id="{4E07C51F-761A-41FE-9D6F-73B26C7C6466}" type="slidenum">
              <a:rPr lang="en-US" smtClean="0"/>
              <a:t>7</a:t>
            </a:fld>
            <a:endParaRPr lang="en-US"/>
          </a:p>
        </p:txBody>
      </p:sp>
    </p:spTree>
    <p:extLst>
      <p:ext uri="{BB962C8B-B14F-4D97-AF65-F5344CB8AC3E}">
        <p14:creationId xmlns:p14="http://schemas.microsoft.com/office/powerpoint/2010/main" val="1515574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F9C3D-2149-4B29-94FD-D2A9637ECCE4}"/>
              </a:ext>
            </a:extLst>
          </p:cNvPr>
          <p:cNvSpPr>
            <a:spLocks noGrp="1"/>
          </p:cNvSpPr>
          <p:nvPr>
            <p:ph type="title"/>
          </p:nvPr>
        </p:nvSpPr>
        <p:spPr>
          <a:xfrm>
            <a:off x="761337" y="627747"/>
            <a:ext cx="9720072" cy="1499616"/>
          </a:xfrm>
        </p:spPr>
        <p:txBody>
          <a:bodyPr/>
          <a:lstStyle/>
          <a:p>
            <a:r>
              <a:rPr lang="en-US" dirty="0"/>
              <a:t>Decisions to be taken</a:t>
            </a:r>
          </a:p>
        </p:txBody>
      </p:sp>
      <p:sp>
        <p:nvSpPr>
          <p:cNvPr id="4" name="Content Placeholder 2">
            <a:extLst>
              <a:ext uri="{FF2B5EF4-FFF2-40B4-BE49-F238E27FC236}">
                <a16:creationId xmlns:a16="http://schemas.microsoft.com/office/drawing/2014/main" id="{34CF30A2-A74F-4799-ACB0-C541DF050479}"/>
              </a:ext>
            </a:extLst>
          </p:cNvPr>
          <p:cNvSpPr txBox="1">
            <a:spLocks/>
          </p:cNvSpPr>
          <p:nvPr/>
        </p:nvSpPr>
        <p:spPr>
          <a:xfrm>
            <a:off x="488978" y="1881963"/>
            <a:ext cx="10941685" cy="274509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nSpc>
                <a:spcPct val="120000"/>
              </a:lnSpc>
              <a:spcBef>
                <a:spcPts val="0"/>
              </a:spcBef>
              <a:spcAft>
                <a:spcPts val="0"/>
              </a:spcAft>
              <a:buFont typeface="Wingdings" panose="05000000000000000000" pitchFamily="2" charset="2"/>
              <a:buChar char="§"/>
            </a:pPr>
            <a:r>
              <a:rPr lang="en-US" sz="2400" dirty="0"/>
              <a:t>Decisions to be taken for inventory management </a:t>
            </a:r>
          </a:p>
          <a:p>
            <a:pPr lvl="1">
              <a:lnSpc>
                <a:spcPct val="120000"/>
              </a:lnSpc>
              <a:spcBef>
                <a:spcPts val="0"/>
              </a:spcBef>
              <a:spcAft>
                <a:spcPts val="0"/>
              </a:spcAft>
              <a:buFont typeface="Wingdings" panose="05000000000000000000" pitchFamily="2" charset="2"/>
              <a:buChar char="§"/>
            </a:pPr>
            <a:r>
              <a:rPr lang="en-US" sz="2400" dirty="0"/>
              <a:t>How much to order?</a:t>
            </a:r>
          </a:p>
          <a:p>
            <a:pPr lvl="1">
              <a:lnSpc>
                <a:spcPct val="120000"/>
              </a:lnSpc>
              <a:spcBef>
                <a:spcPts val="0"/>
              </a:spcBef>
              <a:spcAft>
                <a:spcPts val="0"/>
              </a:spcAft>
              <a:buFont typeface="Wingdings" panose="05000000000000000000" pitchFamily="2" charset="2"/>
              <a:buChar char="§"/>
            </a:pPr>
            <a:r>
              <a:rPr lang="en-US" sz="2400" dirty="0"/>
              <a:t>When to order?</a:t>
            </a:r>
          </a:p>
          <a:p>
            <a:pPr>
              <a:lnSpc>
                <a:spcPct val="120000"/>
              </a:lnSpc>
              <a:spcBef>
                <a:spcPts val="0"/>
              </a:spcBef>
              <a:spcAft>
                <a:spcPts val="0"/>
              </a:spcAft>
              <a:buFont typeface="Wingdings" panose="05000000000000000000" pitchFamily="2" charset="2"/>
              <a:buChar char="§"/>
            </a:pPr>
            <a:endParaRPr lang="en-US" sz="8800" dirty="0"/>
          </a:p>
        </p:txBody>
      </p:sp>
      <p:sp>
        <p:nvSpPr>
          <p:cNvPr id="3" name="Slide Number Placeholder 2">
            <a:extLst>
              <a:ext uri="{FF2B5EF4-FFF2-40B4-BE49-F238E27FC236}">
                <a16:creationId xmlns:a16="http://schemas.microsoft.com/office/drawing/2014/main" id="{9B8B17DD-BFA5-46C4-9EFC-1E391689227E}"/>
              </a:ext>
            </a:extLst>
          </p:cNvPr>
          <p:cNvSpPr>
            <a:spLocks noGrp="1"/>
          </p:cNvSpPr>
          <p:nvPr>
            <p:ph type="sldNum" sz="quarter" idx="12"/>
          </p:nvPr>
        </p:nvSpPr>
        <p:spPr/>
        <p:txBody>
          <a:bodyPr/>
          <a:lstStyle/>
          <a:p>
            <a:fld id="{4E07C51F-761A-41FE-9D6F-73B26C7C6466}" type="slidenum">
              <a:rPr lang="en-US" smtClean="0"/>
              <a:t>8</a:t>
            </a:fld>
            <a:endParaRPr lang="en-US"/>
          </a:p>
        </p:txBody>
      </p:sp>
    </p:spTree>
    <p:extLst>
      <p:ext uri="{BB962C8B-B14F-4D97-AF65-F5344CB8AC3E}">
        <p14:creationId xmlns:p14="http://schemas.microsoft.com/office/powerpoint/2010/main" val="3520798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8542-0D2F-4B94-9B05-EE97082BF04A}"/>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FCE28D4B-9AC9-47C4-9D8B-A3BB12FB0292}"/>
              </a:ext>
            </a:extLst>
          </p:cNvPr>
          <p:cNvSpPr>
            <a:spLocks noGrp="1"/>
          </p:cNvSpPr>
          <p:nvPr>
            <p:ph idx="1"/>
          </p:nvPr>
        </p:nvSpPr>
        <p:spPr>
          <a:xfrm>
            <a:off x="765544" y="2084833"/>
            <a:ext cx="10855842" cy="4592414"/>
          </a:xfrm>
        </p:spPr>
        <p:txBody>
          <a:bodyPr>
            <a:normAutofit fontScale="92500" lnSpcReduction="20000"/>
          </a:bodyPr>
          <a:lstStyle/>
          <a:p>
            <a:pPr>
              <a:lnSpc>
                <a:spcPct val="120000"/>
              </a:lnSpc>
              <a:spcBef>
                <a:spcPts val="0"/>
              </a:spcBef>
              <a:spcAft>
                <a:spcPts val="0"/>
              </a:spcAft>
              <a:buFont typeface="Wingdings" panose="05000000000000000000" pitchFamily="2" charset="2"/>
              <a:buChar char="§"/>
            </a:pPr>
            <a:r>
              <a:rPr lang="en-US" sz="2400" dirty="0"/>
              <a:t>Example 1</a:t>
            </a:r>
          </a:p>
          <a:p>
            <a:pPr>
              <a:lnSpc>
                <a:spcPct val="120000"/>
              </a:lnSpc>
              <a:spcBef>
                <a:spcPts val="0"/>
              </a:spcBef>
              <a:spcAft>
                <a:spcPts val="0"/>
              </a:spcAft>
              <a:buFont typeface="Wingdings" panose="05000000000000000000" pitchFamily="2" charset="2"/>
              <a:buChar char="§"/>
            </a:pPr>
            <a:r>
              <a:rPr lang="en-US" sz="2400" dirty="0"/>
              <a:t>A company has an annual demand of 12000 units of welding rods. The demand rate and lead time are constant. The ordering cost is $200 per order and the annual holding cost of the inventory is $5 per unit. </a:t>
            </a:r>
          </a:p>
          <a:p>
            <a:pPr>
              <a:lnSpc>
                <a:spcPct val="120000"/>
              </a:lnSpc>
              <a:spcBef>
                <a:spcPts val="0"/>
              </a:spcBef>
              <a:spcAft>
                <a:spcPts val="0"/>
              </a:spcAft>
              <a:buFont typeface="Wingdings" panose="05000000000000000000" pitchFamily="2" charset="2"/>
              <a:buChar char="§"/>
            </a:pPr>
            <a:endParaRPr lang="en-US" sz="2400" dirty="0"/>
          </a:p>
          <a:p>
            <a:pPr>
              <a:lnSpc>
                <a:spcPct val="120000"/>
              </a:lnSpc>
              <a:spcBef>
                <a:spcPts val="0"/>
              </a:spcBef>
              <a:spcAft>
                <a:spcPts val="0"/>
              </a:spcAft>
              <a:buFont typeface="Wingdings" panose="05000000000000000000" pitchFamily="2" charset="2"/>
              <a:buChar char="§"/>
            </a:pPr>
            <a:r>
              <a:rPr lang="en-US" sz="2400" dirty="0"/>
              <a:t>Let's discuss the above problem in three different circumstances.</a:t>
            </a:r>
          </a:p>
          <a:p>
            <a:pPr>
              <a:lnSpc>
                <a:spcPct val="120000"/>
              </a:lnSpc>
              <a:spcBef>
                <a:spcPts val="0"/>
              </a:spcBef>
              <a:spcAft>
                <a:spcPts val="0"/>
              </a:spcAft>
              <a:buFont typeface="Wingdings" panose="05000000000000000000" pitchFamily="2" charset="2"/>
              <a:buChar char="§"/>
            </a:pPr>
            <a:endParaRPr lang="en-US" sz="2400" dirty="0"/>
          </a:p>
          <a:p>
            <a:pPr>
              <a:lnSpc>
                <a:spcPct val="120000"/>
              </a:lnSpc>
              <a:spcBef>
                <a:spcPts val="0"/>
              </a:spcBef>
              <a:spcAft>
                <a:spcPts val="0"/>
              </a:spcAft>
              <a:buFont typeface="Wingdings" panose="05000000000000000000" pitchFamily="2" charset="2"/>
              <a:buChar char="§"/>
            </a:pPr>
            <a:r>
              <a:rPr lang="en-US" sz="2400" dirty="0"/>
              <a:t>Case 1: The company decides to place two orders in a year to minimize the ordering cost.  </a:t>
            </a:r>
          </a:p>
          <a:p>
            <a:pPr>
              <a:lnSpc>
                <a:spcPct val="120000"/>
              </a:lnSpc>
              <a:spcBef>
                <a:spcPts val="0"/>
              </a:spcBef>
              <a:spcAft>
                <a:spcPts val="0"/>
              </a:spcAft>
              <a:buFont typeface="Wingdings" panose="05000000000000000000" pitchFamily="2" charset="2"/>
              <a:buChar char="§"/>
            </a:pPr>
            <a:r>
              <a:rPr lang="en-US" sz="2400" dirty="0"/>
              <a:t>Case 2: The company decides to place 24 orders to take advantage of the low transportation costs and minimize the inventory holding costs.  </a:t>
            </a:r>
          </a:p>
          <a:p>
            <a:pPr>
              <a:lnSpc>
                <a:spcPct val="120000"/>
              </a:lnSpc>
              <a:spcBef>
                <a:spcPts val="0"/>
              </a:spcBef>
              <a:spcAft>
                <a:spcPts val="0"/>
              </a:spcAft>
              <a:buFont typeface="Wingdings" panose="05000000000000000000" pitchFamily="2" charset="2"/>
              <a:buChar char="§"/>
            </a:pPr>
            <a:r>
              <a:rPr lang="en-US" sz="2400" dirty="0"/>
              <a:t>Case 3: The company decides to place 15 orders to take advantage of the low transportation costs and minimize the inventory holding costs. </a:t>
            </a:r>
          </a:p>
          <a:p>
            <a:pPr marL="0" indent="0">
              <a:lnSpc>
                <a:spcPct val="100000"/>
              </a:lnSpc>
              <a:spcBef>
                <a:spcPts val="0"/>
              </a:spcBef>
              <a:spcAft>
                <a:spcPts val="0"/>
              </a:spcAft>
              <a:buFont typeface="Tw Cen MT" panose="020B0602020104020603" pitchFamily="34" charset="0"/>
              <a:buNone/>
            </a:pPr>
            <a:endParaRPr lang="en-US" sz="1200" i="1" dirty="0">
              <a:latin typeface="Abadi" panose="020B0604020104020204" pitchFamily="34" charset="0"/>
            </a:endParaRPr>
          </a:p>
          <a:p>
            <a:pPr marL="0" indent="0">
              <a:lnSpc>
                <a:spcPct val="100000"/>
              </a:lnSpc>
              <a:spcBef>
                <a:spcPts val="0"/>
              </a:spcBef>
              <a:spcAft>
                <a:spcPts val="0"/>
              </a:spcAft>
              <a:buFont typeface="Tw Cen MT" panose="020B0602020104020603" pitchFamily="34" charset="0"/>
              <a:buNone/>
            </a:pPr>
            <a:endParaRPr lang="en-US" sz="1200" i="1" dirty="0">
              <a:latin typeface="Abadi" panose="020B0604020104020204" pitchFamily="34" charset="0"/>
            </a:endParaRPr>
          </a:p>
          <a:p>
            <a:pPr marL="0" indent="0">
              <a:lnSpc>
                <a:spcPct val="100000"/>
              </a:lnSpc>
              <a:spcBef>
                <a:spcPts val="0"/>
              </a:spcBef>
              <a:spcAft>
                <a:spcPts val="0"/>
              </a:spcAft>
              <a:buFont typeface="Tw Cen MT" panose="020B0602020104020603" pitchFamily="34" charset="0"/>
              <a:buNone/>
            </a:pPr>
            <a:endParaRPr lang="en-US" sz="800" dirty="0">
              <a:latin typeface="Abadi" panose="020B0604020104020204" pitchFamily="34" charset="0"/>
            </a:endParaRPr>
          </a:p>
          <a:p>
            <a:pPr marL="0" indent="0">
              <a:lnSpc>
                <a:spcPct val="100000"/>
              </a:lnSpc>
              <a:spcBef>
                <a:spcPts val="0"/>
              </a:spcBef>
              <a:spcAft>
                <a:spcPts val="0"/>
              </a:spcAft>
              <a:buFont typeface="Tw Cen MT" panose="020B0602020104020603" pitchFamily="34" charset="0"/>
              <a:buNone/>
            </a:pPr>
            <a:r>
              <a:rPr lang="en-US" sz="800" dirty="0">
                <a:latin typeface="Abadi" panose="020B0604020104020204" pitchFamily="34" charset="0"/>
              </a:rPr>
              <a:t> </a:t>
            </a:r>
          </a:p>
          <a:p>
            <a:endParaRPr lang="en-US" dirty="0"/>
          </a:p>
        </p:txBody>
      </p:sp>
      <p:sp>
        <p:nvSpPr>
          <p:cNvPr id="4" name="Slide Number Placeholder 3">
            <a:extLst>
              <a:ext uri="{FF2B5EF4-FFF2-40B4-BE49-F238E27FC236}">
                <a16:creationId xmlns:a16="http://schemas.microsoft.com/office/drawing/2014/main" id="{C54A9B8A-9C33-423A-8F60-B4BDC7A02DF9}"/>
              </a:ext>
            </a:extLst>
          </p:cNvPr>
          <p:cNvSpPr>
            <a:spLocks noGrp="1"/>
          </p:cNvSpPr>
          <p:nvPr>
            <p:ph type="sldNum" sz="quarter" idx="12"/>
          </p:nvPr>
        </p:nvSpPr>
        <p:spPr/>
        <p:txBody>
          <a:bodyPr/>
          <a:lstStyle/>
          <a:p>
            <a:fld id="{4E07C51F-761A-41FE-9D6F-73B26C7C6466}" type="slidenum">
              <a:rPr lang="en-US" smtClean="0"/>
              <a:t>9</a:t>
            </a:fld>
            <a:endParaRPr lang="en-US"/>
          </a:p>
        </p:txBody>
      </p:sp>
    </p:spTree>
    <p:extLst>
      <p:ext uri="{BB962C8B-B14F-4D97-AF65-F5344CB8AC3E}">
        <p14:creationId xmlns:p14="http://schemas.microsoft.com/office/powerpoint/2010/main" val="1232264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3191D-9016-4CF4-AD90-2836766A9F5F}"/>
              </a:ext>
            </a:extLst>
          </p:cNvPr>
          <p:cNvSpPr>
            <a:spLocks noGrp="1"/>
          </p:cNvSpPr>
          <p:nvPr>
            <p:ph type="title"/>
          </p:nvPr>
        </p:nvSpPr>
        <p:spPr/>
        <p:txBody>
          <a:bodyPr>
            <a:normAutofit/>
          </a:bodyPr>
          <a:lstStyle/>
          <a:p>
            <a:r>
              <a:rPr lang="en-US" dirty="0"/>
              <a:t>Case 1: To place two orders in a year to minimize the ordering cost.</a:t>
            </a:r>
          </a:p>
        </p:txBody>
      </p:sp>
      <p:sp>
        <p:nvSpPr>
          <p:cNvPr id="3" name="Content Placeholder 2">
            <a:extLst>
              <a:ext uri="{FF2B5EF4-FFF2-40B4-BE49-F238E27FC236}">
                <a16:creationId xmlns:a16="http://schemas.microsoft.com/office/drawing/2014/main" id="{32FF49BE-A2A9-47BD-A45E-AFF9B31B56BA}"/>
              </a:ext>
            </a:extLst>
          </p:cNvPr>
          <p:cNvSpPr>
            <a:spLocks noGrp="1"/>
          </p:cNvSpPr>
          <p:nvPr>
            <p:ph idx="1"/>
          </p:nvPr>
        </p:nvSpPr>
        <p:spPr>
          <a:xfrm>
            <a:off x="1024128" y="2286000"/>
            <a:ext cx="10427137" cy="4023360"/>
          </a:xfrm>
        </p:spPr>
        <p:txBody>
          <a:bodyPr/>
          <a:lstStyle/>
          <a:p>
            <a:pPr marL="91440" lvl="1" indent="-91440">
              <a:lnSpc>
                <a:spcPct val="100000"/>
              </a:lnSpc>
              <a:spcBef>
                <a:spcPts val="0"/>
              </a:spcBef>
              <a:spcAft>
                <a:spcPts val="0"/>
              </a:spcAft>
              <a:buSzPct val="100000"/>
              <a:buFont typeface="Wingdings" panose="05000000000000000000" pitchFamily="2" charset="2"/>
              <a:buChar char="§"/>
            </a:pPr>
            <a:r>
              <a:rPr lang="en-US" sz="2200" dirty="0"/>
              <a:t>In such a case the order size will be Q= 6000 units. </a:t>
            </a:r>
          </a:p>
          <a:p>
            <a:pPr marL="91440" lvl="1" indent="-91440">
              <a:lnSpc>
                <a:spcPct val="100000"/>
              </a:lnSpc>
              <a:spcBef>
                <a:spcPts val="0"/>
              </a:spcBef>
              <a:spcAft>
                <a:spcPts val="0"/>
              </a:spcAft>
              <a:buSzPct val="100000"/>
              <a:buFont typeface="Wingdings" panose="05000000000000000000" pitchFamily="2" charset="2"/>
              <a:buChar char="§"/>
            </a:pPr>
            <a:endParaRPr lang="en-US" sz="2200" dirty="0"/>
          </a:p>
          <a:p>
            <a:pPr marL="91440" lvl="1" indent="-91440">
              <a:lnSpc>
                <a:spcPct val="100000"/>
              </a:lnSpc>
              <a:spcBef>
                <a:spcPts val="0"/>
              </a:spcBef>
              <a:spcAft>
                <a:spcPts val="0"/>
              </a:spcAft>
              <a:buSzPct val="100000"/>
              <a:buFont typeface="Wingdings" panose="05000000000000000000" pitchFamily="2" charset="2"/>
              <a:buChar char="§"/>
            </a:pPr>
            <a:r>
              <a:rPr lang="en-US" sz="2200" dirty="0"/>
              <a:t>The ordering cost will be = orders/year x cost/order = 2 x 200 = $400.</a:t>
            </a:r>
          </a:p>
          <a:p>
            <a:pPr marL="91440" lvl="1" indent="-91440">
              <a:lnSpc>
                <a:spcPct val="100000"/>
              </a:lnSpc>
              <a:spcBef>
                <a:spcPts val="0"/>
              </a:spcBef>
              <a:spcAft>
                <a:spcPts val="0"/>
              </a:spcAft>
              <a:buSzPct val="100000"/>
              <a:buFont typeface="Wingdings" panose="05000000000000000000" pitchFamily="2" charset="2"/>
              <a:buChar char="§"/>
            </a:pPr>
            <a:endParaRPr lang="en-US" sz="2200" dirty="0"/>
          </a:p>
          <a:p>
            <a:pPr marL="91440" lvl="1" indent="-91440">
              <a:lnSpc>
                <a:spcPct val="100000"/>
              </a:lnSpc>
              <a:spcBef>
                <a:spcPts val="0"/>
              </a:spcBef>
              <a:spcAft>
                <a:spcPts val="0"/>
              </a:spcAft>
              <a:buSzPct val="100000"/>
              <a:buFont typeface="Wingdings" panose="05000000000000000000" pitchFamily="2" charset="2"/>
              <a:buChar char="§"/>
            </a:pPr>
            <a:r>
              <a:rPr lang="en-US" sz="2200" dirty="0"/>
              <a:t>The inventory holding cost will be = Average number of units in the inventory x carrying cost per unit = 6000/2 x 5 = $15000.</a:t>
            </a:r>
          </a:p>
          <a:p>
            <a:pPr marL="91440" lvl="1" indent="-91440">
              <a:lnSpc>
                <a:spcPct val="100000"/>
              </a:lnSpc>
              <a:spcBef>
                <a:spcPts val="0"/>
              </a:spcBef>
              <a:spcAft>
                <a:spcPts val="0"/>
              </a:spcAft>
              <a:buSzPct val="100000"/>
              <a:buFont typeface="Wingdings" panose="05000000000000000000" pitchFamily="2" charset="2"/>
              <a:buChar char="§"/>
            </a:pPr>
            <a:endParaRPr lang="en-US" sz="2200" dirty="0"/>
          </a:p>
          <a:p>
            <a:pPr marL="91440" lvl="1" indent="-91440">
              <a:lnSpc>
                <a:spcPct val="100000"/>
              </a:lnSpc>
              <a:spcBef>
                <a:spcPts val="0"/>
              </a:spcBef>
              <a:spcAft>
                <a:spcPts val="0"/>
              </a:spcAft>
              <a:buSzPct val="100000"/>
              <a:buFont typeface="Wingdings" panose="05000000000000000000" pitchFamily="2" charset="2"/>
              <a:buChar char="§"/>
            </a:pPr>
            <a:r>
              <a:rPr lang="en-US" sz="2200" dirty="0"/>
              <a:t>Total inventory cost = ordering cost + holding cost = $200 + $15000 = $15400.</a:t>
            </a:r>
          </a:p>
          <a:p>
            <a:endParaRPr lang="en-US" dirty="0"/>
          </a:p>
        </p:txBody>
      </p:sp>
      <p:sp>
        <p:nvSpPr>
          <p:cNvPr id="4" name="Slide Number Placeholder 3">
            <a:extLst>
              <a:ext uri="{FF2B5EF4-FFF2-40B4-BE49-F238E27FC236}">
                <a16:creationId xmlns:a16="http://schemas.microsoft.com/office/drawing/2014/main" id="{4AB0DB8C-7BE5-43AC-A105-84411A6AC5E2}"/>
              </a:ext>
            </a:extLst>
          </p:cNvPr>
          <p:cNvSpPr>
            <a:spLocks noGrp="1"/>
          </p:cNvSpPr>
          <p:nvPr>
            <p:ph type="sldNum" sz="quarter" idx="12"/>
          </p:nvPr>
        </p:nvSpPr>
        <p:spPr/>
        <p:txBody>
          <a:bodyPr/>
          <a:lstStyle/>
          <a:p>
            <a:fld id="{4E07C51F-761A-41FE-9D6F-73B26C7C6466}" type="slidenum">
              <a:rPr lang="en-US" smtClean="0"/>
              <a:t>10</a:t>
            </a:fld>
            <a:endParaRPr lang="en-US"/>
          </a:p>
        </p:txBody>
      </p:sp>
    </p:spTree>
    <p:extLst>
      <p:ext uri="{BB962C8B-B14F-4D97-AF65-F5344CB8AC3E}">
        <p14:creationId xmlns:p14="http://schemas.microsoft.com/office/powerpoint/2010/main" val="42021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1AA7-ED2F-4163-AA98-22C4E56F700E}"/>
              </a:ext>
            </a:extLst>
          </p:cNvPr>
          <p:cNvSpPr>
            <a:spLocks noGrp="1"/>
          </p:cNvSpPr>
          <p:nvPr>
            <p:ph type="title"/>
          </p:nvPr>
        </p:nvSpPr>
        <p:spPr/>
        <p:txBody>
          <a:bodyPr>
            <a:normAutofit fontScale="90000"/>
          </a:bodyPr>
          <a:lstStyle/>
          <a:p>
            <a:r>
              <a:rPr lang="en-US" dirty="0"/>
              <a:t>Case 2: To place 24 orders to take advantage of the low transportation costs and minimize the inventory holding costs. </a:t>
            </a:r>
          </a:p>
        </p:txBody>
      </p:sp>
      <p:sp>
        <p:nvSpPr>
          <p:cNvPr id="4" name="Content Placeholder 2">
            <a:extLst>
              <a:ext uri="{FF2B5EF4-FFF2-40B4-BE49-F238E27FC236}">
                <a16:creationId xmlns:a16="http://schemas.microsoft.com/office/drawing/2014/main" id="{6EA43245-1ED3-49D9-9018-2F6442EE0CDA}"/>
              </a:ext>
            </a:extLst>
          </p:cNvPr>
          <p:cNvSpPr txBox="1">
            <a:spLocks/>
          </p:cNvSpPr>
          <p:nvPr/>
        </p:nvSpPr>
        <p:spPr>
          <a:xfrm>
            <a:off x="744278" y="2583712"/>
            <a:ext cx="10685722" cy="3540641"/>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91440" lvl="1" indent="-91440">
              <a:lnSpc>
                <a:spcPct val="100000"/>
              </a:lnSpc>
              <a:spcBef>
                <a:spcPts val="0"/>
              </a:spcBef>
              <a:spcAft>
                <a:spcPts val="0"/>
              </a:spcAft>
              <a:buSzPct val="100000"/>
              <a:buFont typeface="Wingdings" panose="05000000000000000000" pitchFamily="2" charset="2"/>
              <a:buChar char="§"/>
            </a:pPr>
            <a:r>
              <a:rPr lang="en-US" sz="2400" dirty="0"/>
              <a:t>In such a case the order size will be Q= 500 units. </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The ordering cost will be = orders/year x cost/order = 24 x 200 = $4800.</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The inventory holding cost will be = Average number of units in the inventory x carrying cost per unit = 500/2 x 5 = $1250.</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Total inventory cost = ordering cost + holding cost = $4800 + $1250 = $6050.</a:t>
            </a:r>
          </a:p>
          <a:p>
            <a:endParaRPr lang="en-US" dirty="0">
              <a:latin typeface="Abadi" panose="020B0604020104020204" pitchFamily="34" charset="0"/>
            </a:endParaRPr>
          </a:p>
          <a:p>
            <a:endParaRPr lang="en-US" dirty="0">
              <a:latin typeface="Abadi" panose="020B0604020104020204" pitchFamily="34" charset="0"/>
            </a:endParaRPr>
          </a:p>
        </p:txBody>
      </p:sp>
      <p:sp>
        <p:nvSpPr>
          <p:cNvPr id="3" name="Slide Number Placeholder 2">
            <a:extLst>
              <a:ext uri="{FF2B5EF4-FFF2-40B4-BE49-F238E27FC236}">
                <a16:creationId xmlns:a16="http://schemas.microsoft.com/office/drawing/2014/main" id="{83409C7F-E801-436D-88E7-3818B895DA90}"/>
              </a:ext>
            </a:extLst>
          </p:cNvPr>
          <p:cNvSpPr>
            <a:spLocks noGrp="1"/>
          </p:cNvSpPr>
          <p:nvPr>
            <p:ph type="sldNum" sz="quarter" idx="12"/>
          </p:nvPr>
        </p:nvSpPr>
        <p:spPr/>
        <p:txBody>
          <a:bodyPr/>
          <a:lstStyle/>
          <a:p>
            <a:fld id="{4E07C51F-761A-41FE-9D6F-73B26C7C6466}" type="slidenum">
              <a:rPr lang="en-US" smtClean="0"/>
              <a:t>11</a:t>
            </a:fld>
            <a:endParaRPr lang="en-US"/>
          </a:p>
        </p:txBody>
      </p:sp>
    </p:spTree>
    <p:extLst>
      <p:ext uri="{BB962C8B-B14F-4D97-AF65-F5344CB8AC3E}">
        <p14:creationId xmlns:p14="http://schemas.microsoft.com/office/powerpoint/2010/main" val="4223368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5AAA-3A3F-4B5E-8476-B24B9031ECBF}"/>
              </a:ext>
            </a:extLst>
          </p:cNvPr>
          <p:cNvSpPr>
            <a:spLocks noGrp="1"/>
          </p:cNvSpPr>
          <p:nvPr>
            <p:ph type="title"/>
          </p:nvPr>
        </p:nvSpPr>
        <p:spPr/>
        <p:txBody>
          <a:bodyPr>
            <a:normAutofit fontScale="90000"/>
          </a:bodyPr>
          <a:lstStyle/>
          <a:p>
            <a:r>
              <a:rPr lang="en-US" sz="4500" dirty="0"/>
              <a:t>Case 3: To place 15 orders to take advantage of the low transportation costs and minimize the inventory holding costs. </a:t>
            </a:r>
          </a:p>
        </p:txBody>
      </p:sp>
      <p:sp>
        <p:nvSpPr>
          <p:cNvPr id="3" name="Content Placeholder 2">
            <a:extLst>
              <a:ext uri="{FF2B5EF4-FFF2-40B4-BE49-F238E27FC236}">
                <a16:creationId xmlns:a16="http://schemas.microsoft.com/office/drawing/2014/main" id="{CAC76F31-0A0B-4E3B-BFC0-C501C1937F25}"/>
              </a:ext>
            </a:extLst>
          </p:cNvPr>
          <p:cNvSpPr>
            <a:spLocks noGrp="1"/>
          </p:cNvSpPr>
          <p:nvPr>
            <p:ph idx="1"/>
          </p:nvPr>
        </p:nvSpPr>
        <p:spPr>
          <a:xfrm>
            <a:off x="1024128" y="2286000"/>
            <a:ext cx="10459035" cy="3508744"/>
          </a:xfrm>
        </p:spPr>
        <p:txBody>
          <a:bodyPr/>
          <a:lstStyle/>
          <a:p>
            <a:pPr marL="91440" lvl="1" indent="-91440">
              <a:lnSpc>
                <a:spcPct val="100000"/>
              </a:lnSpc>
              <a:spcBef>
                <a:spcPts val="0"/>
              </a:spcBef>
              <a:spcAft>
                <a:spcPts val="0"/>
              </a:spcAft>
              <a:buSzPct val="100000"/>
              <a:buFont typeface="Wingdings" panose="05000000000000000000" pitchFamily="2" charset="2"/>
              <a:buChar char="§"/>
            </a:pPr>
            <a:r>
              <a:rPr lang="en-US" sz="2400" dirty="0"/>
              <a:t>In such a case the order size will be Q= 800 units. </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The ordering cost will be = orders/year x cost/order = 15 x 200 = $3000.</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The inventory holding cost will be = Average number of units in the inventory x carrying cost per unit = 800/2 x 5 = $2000.</a:t>
            </a:r>
          </a:p>
          <a:p>
            <a:pPr marL="91440" lvl="1" indent="-91440">
              <a:lnSpc>
                <a:spcPct val="100000"/>
              </a:lnSpc>
              <a:spcBef>
                <a:spcPts val="0"/>
              </a:spcBef>
              <a:spcAft>
                <a:spcPts val="0"/>
              </a:spcAft>
              <a:buSzPct val="100000"/>
              <a:buFont typeface="Wingdings" panose="05000000000000000000" pitchFamily="2" charset="2"/>
              <a:buChar char="§"/>
            </a:pPr>
            <a:endParaRPr lang="en-US" sz="2400" dirty="0"/>
          </a:p>
          <a:p>
            <a:pPr marL="91440" lvl="1" indent="-91440">
              <a:lnSpc>
                <a:spcPct val="100000"/>
              </a:lnSpc>
              <a:spcBef>
                <a:spcPts val="0"/>
              </a:spcBef>
              <a:spcAft>
                <a:spcPts val="0"/>
              </a:spcAft>
              <a:buSzPct val="100000"/>
              <a:buFont typeface="Wingdings" panose="05000000000000000000" pitchFamily="2" charset="2"/>
              <a:buChar char="§"/>
            </a:pPr>
            <a:r>
              <a:rPr lang="en-US" sz="2400" dirty="0"/>
              <a:t>Total inventory cost = ordering cost + holding cost = $3000 + $2000 = $5000.</a:t>
            </a:r>
          </a:p>
          <a:p>
            <a:endParaRPr lang="en-US" dirty="0"/>
          </a:p>
        </p:txBody>
      </p:sp>
      <p:sp>
        <p:nvSpPr>
          <p:cNvPr id="4" name="Slide Number Placeholder 3">
            <a:extLst>
              <a:ext uri="{FF2B5EF4-FFF2-40B4-BE49-F238E27FC236}">
                <a16:creationId xmlns:a16="http://schemas.microsoft.com/office/drawing/2014/main" id="{0D987881-950C-4D39-A3AA-0AE4477A1168}"/>
              </a:ext>
            </a:extLst>
          </p:cNvPr>
          <p:cNvSpPr>
            <a:spLocks noGrp="1"/>
          </p:cNvSpPr>
          <p:nvPr>
            <p:ph type="sldNum" sz="quarter" idx="12"/>
          </p:nvPr>
        </p:nvSpPr>
        <p:spPr/>
        <p:txBody>
          <a:bodyPr/>
          <a:lstStyle/>
          <a:p>
            <a:fld id="{4E07C51F-761A-41FE-9D6F-73B26C7C6466}" type="slidenum">
              <a:rPr lang="en-US" smtClean="0"/>
              <a:t>12</a:t>
            </a:fld>
            <a:endParaRPr lang="en-US"/>
          </a:p>
        </p:txBody>
      </p:sp>
    </p:spTree>
    <p:extLst>
      <p:ext uri="{BB962C8B-B14F-4D97-AF65-F5344CB8AC3E}">
        <p14:creationId xmlns:p14="http://schemas.microsoft.com/office/powerpoint/2010/main" val="2041674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65D16-17B8-44DC-8D5C-C23EE3F98F6F}"/>
              </a:ext>
            </a:extLst>
          </p:cNvPr>
          <p:cNvSpPr>
            <a:spLocks noGrp="1"/>
          </p:cNvSpPr>
          <p:nvPr>
            <p:ph type="title"/>
          </p:nvPr>
        </p:nvSpPr>
        <p:spPr/>
        <p:txBody>
          <a:bodyPr/>
          <a:lstStyle/>
          <a:p>
            <a:r>
              <a:rPr lang="en-US" sz="4100" dirty="0"/>
              <a:t>So, which is the best option?</a:t>
            </a:r>
          </a:p>
        </p:txBody>
      </p:sp>
      <p:sp>
        <p:nvSpPr>
          <p:cNvPr id="3" name="Content Placeholder 2">
            <a:extLst>
              <a:ext uri="{FF2B5EF4-FFF2-40B4-BE49-F238E27FC236}">
                <a16:creationId xmlns:a16="http://schemas.microsoft.com/office/drawing/2014/main" id="{3C875DE4-6978-4ECA-8E12-33D3F2AA4C5B}"/>
              </a:ext>
            </a:extLst>
          </p:cNvPr>
          <p:cNvSpPr>
            <a:spLocks noGrp="1"/>
          </p:cNvSpPr>
          <p:nvPr>
            <p:ph idx="1"/>
          </p:nvPr>
        </p:nvSpPr>
        <p:spPr>
          <a:xfrm>
            <a:off x="1024128" y="2084832"/>
            <a:ext cx="9720073" cy="4224528"/>
          </a:xfrm>
        </p:spPr>
        <p:txBody>
          <a:bodyPr/>
          <a:lstStyle/>
          <a:p>
            <a:r>
              <a:rPr lang="en-US" sz="2000" dirty="0">
                <a:latin typeface="Abadi" panose="020B0604020104020204" pitchFamily="34" charset="0"/>
              </a:rPr>
              <a:t>CASE A: $15400</a:t>
            </a:r>
          </a:p>
          <a:p>
            <a:r>
              <a:rPr lang="en-US" sz="2000" dirty="0">
                <a:latin typeface="Abadi" panose="020B0604020104020204" pitchFamily="34" charset="0"/>
              </a:rPr>
              <a:t>CASE B: $6050</a:t>
            </a:r>
          </a:p>
          <a:p>
            <a:r>
              <a:rPr lang="en-US" sz="2000" dirty="0">
                <a:latin typeface="Abadi" panose="020B0604020104020204" pitchFamily="34" charset="0"/>
              </a:rPr>
              <a:t>CASE C: $5000</a:t>
            </a:r>
          </a:p>
          <a:p>
            <a:pPr algn="just"/>
            <a:r>
              <a:rPr lang="en-US" sz="2000" dirty="0">
                <a:solidFill>
                  <a:srgbClr val="FF0000"/>
                </a:solidFill>
                <a:latin typeface="Abadi" panose="020B0604020104020204" pitchFamily="34" charset="0"/>
              </a:rPr>
              <a:t>Can it be further reduced? </a:t>
            </a:r>
          </a:p>
          <a:p>
            <a:pPr algn="just"/>
            <a:r>
              <a:rPr lang="en-US" sz="2000" dirty="0">
                <a:solidFill>
                  <a:srgbClr val="FF0000"/>
                </a:solidFill>
                <a:latin typeface="Abadi" panose="020B0604020104020204" pitchFamily="34" charset="0"/>
              </a:rPr>
              <a:t>Let us learn how to optimize the order size.</a:t>
            </a:r>
          </a:p>
          <a:p>
            <a:pPr algn="just"/>
            <a:r>
              <a:rPr lang="en-US" sz="2000" dirty="0">
                <a:solidFill>
                  <a:srgbClr val="00B050"/>
                </a:solidFill>
                <a:latin typeface="Abadi" panose="020B0604020104020204" pitchFamily="34" charset="0"/>
              </a:rPr>
              <a:t>The situation is like the inventory management simulation we played in the class. Different order size placed with the supplier results in different inventory costs. </a:t>
            </a:r>
          </a:p>
          <a:p>
            <a:endParaRPr lang="en-US" dirty="0"/>
          </a:p>
        </p:txBody>
      </p:sp>
      <p:sp>
        <p:nvSpPr>
          <p:cNvPr id="4" name="Slide Number Placeholder 3">
            <a:extLst>
              <a:ext uri="{FF2B5EF4-FFF2-40B4-BE49-F238E27FC236}">
                <a16:creationId xmlns:a16="http://schemas.microsoft.com/office/drawing/2014/main" id="{D0283C05-E72A-45C3-9174-7150DBB5B99C}"/>
              </a:ext>
            </a:extLst>
          </p:cNvPr>
          <p:cNvSpPr>
            <a:spLocks noGrp="1"/>
          </p:cNvSpPr>
          <p:nvPr>
            <p:ph type="sldNum" sz="quarter" idx="12"/>
          </p:nvPr>
        </p:nvSpPr>
        <p:spPr/>
        <p:txBody>
          <a:bodyPr/>
          <a:lstStyle/>
          <a:p>
            <a:fld id="{4E07C51F-761A-41FE-9D6F-73B26C7C6466}" type="slidenum">
              <a:rPr lang="en-US" smtClean="0"/>
              <a:t>13</a:t>
            </a:fld>
            <a:endParaRPr lang="en-US"/>
          </a:p>
        </p:txBody>
      </p:sp>
    </p:spTree>
    <p:extLst>
      <p:ext uri="{BB962C8B-B14F-4D97-AF65-F5344CB8AC3E}">
        <p14:creationId xmlns:p14="http://schemas.microsoft.com/office/powerpoint/2010/main" val="117841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FC32-36AF-4E4A-BC67-A24015122445}"/>
              </a:ext>
            </a:extLst>
          </p:cNvPr>
          <p:cNvSpPr>
            <a:spLocks noGrp="1"/>
          </p:cNvSpPr>
          <p:nvPr>
            <p:ph type="title"/>
          </p:nvPr>
        </p:nvSpPr>
        <p:spPr/>
        <p:txBody>
          <a:bodyPr/>
          <a:lstStyle/>
          <a:p>
            <a:r>
              <a:rPr lang="en-US" sz="4100" dirty="0"/>
              <a:t>Economic Order Quantity (EOQ) Model </a:t>
            </a:r>
          </a:p>
        </p:txBody>
      </p:sp>
      <p:sp>
        <p:nvSpPr>
          <p:cNvPr id="3" name="Content Placeholder 2">
            <a:extLst>
              <a:ext uri="{FF2B5EF4-FFF2-40B4-BE49-F238E27FC236}">
                <a16:creationId xmlns:a16="http://schemas.microsoft.com/office/drawing/2014/main" id="{FABF8D2E-56A6-4CA8-B3B6-9E9BEDBBC9AB}"/>
              </a:ext>
            </a:extLst>
          </p:cNvPr>
          <p:cNvSpPr>
            <a:spLocks noGrp="1"/>
          </p:cNvSpPr>
          <p:nvPr>
            <p:ph idx="1"/>
          </p:nvPr>
        </p:nvSpPr>
        <p:spPr>
          <a:xfrm>
            <a:off x="765544" y="2286000"/>
            <a:ext cx="9978657" cy="4023360"/>
          </a:xfrm>
        </p:spPr>
        <p:txBody>
          <a:bodyPr>
            <a:normAutofit/>
          </a:bodyPr>
          <a:lstStyle/>
          <a:p>
            <a:pPr marL="91440" lvl="1" indent="-91440">
              <a:lnSpc>
                <a:spcPct val="110000"/>
              </a:lnSpc>
              <a:spcBef>
                <a:spcPts val="0"/>
              </a:spcBef>
              <a:spcAft>
                <a:spcPts val="0"/>
              </a:spcAft>
              <a:buSzPct val="100000"/>
              <a:buFont typeface="Wingdings" panose="05000000000000000000" pitchFamily="2" charset="2"/>
              <a:buChar char="§"/>
            </a:pPr>
            <a:r>
              <a:rPr lang="en-US" altLang="en-US" sz="2800" dirty="0"/>
              <a:t>Assumptions</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Demand is known, constant, and independent. </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Lead time is known and constant.</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Receipt of inventory is instantaneous and complete.</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Quantity discounts are not possible.</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Only variable costs are ordering and holding.</a:t>
            </a:r>
          </a:p>
          <a:p>
            <a:pPr marL="274320" lvl="2" indent="-91440">
              <a:lnSpc>
                <a:spcPct val="110000"/>
              </a:lnSpc>
              <a:spcBef>
                <a:spcPts val="0"/>
              </a:spcBef>
              <a:spcAft>
                <a:spcPts val="0"/>
              </a:spcAft>
              <a:buSzPct val="100000"/>
              <a:buFont typeface="Wingdings" panose="05000000000000000000" pitchFamily="2" charset="2"/>
              <a:buChar char="§"/>
            </a:pPr>
            <a:r>
              <a:rPr lang="en-US" altLang="en-US" sz="2800" dirty="0"/>
              <a:t>Stockouts can be completely avoided.</a:t>
            </a:r>
          </a:p>
          <a:p>
            <a:endParaRPr lang="en-US" sz="1800" dirty="0">
              <a:latin typeface="Abadi" panose="020B0604020104020204" pitchFamily="34" charset="0"/>
            </a:endParaRPr>
          </a:p>
          <a:p>
            <a:endParaRPr lang="en-US" dirty="0"/>
          </a:p>
        </p:txBody>
      </p:sp>
      <p:sp>
        <p:nvSpPr>
          <p:cNvPr id="4" name="Slide Number Placeholder 3">
            <a:extLst>
              <a:ext uri="{FF2B5EF4-FFF2-40B4-BE49-F238E27FC236}">
                <a16:creationId xmlns:a16="http://schemas.microsoft.com/office/drawing/2014/main" id="{4A236BC8-BCED-4A18-B57A-0D59AEEC8C5C}"/>
              </a:ext>
            </a:extLst>
          </p:cNvPr>
          <p:cNvSpPr>
            <a:spLocks noGrp="1"/>
          </p:cNvSpPr>
          <p:nvPr>
            <p:ph type="sldNum" sz="quarter" idx="12"/>
          </p:nvPr>
        </p:nvSpPr>
        <p:spPr/>
        <p:txBody>
          <a:bodyPr/>
          <a:lstStyle/>
          <a:p>
            <a:fld id="{4E07C51F-761A-41FE-9D6F-73B26C7C6466}" type="slidenum">
              <a:rPr lang="en-US" smtClean="0"/>
              <a:t>14</a:t>
            </a:fld>
            <a:endParaRPr lang="en-US"/>
          </a:p>
        </p:txBody>
      </p:sp>
    </p:spTree>
    <p:extLst>
      <p:ext uri="{BB962C8B-B14F-4D97-AF65-F5344CB8AC3E}">
        <p14:creationId xmlns:p14="http://schemas.microsoft.com/office/powerpoint/2010/main" val="382976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17DA0-6161-4257-9E8A-8D05087C37A4}"/>
              </a:ext>
            </a:extLst>
          </p:cNvPr>
          <p:cNvSpPr>
            <a:spLocks noGrp="1"/>
          </p:cNvSpPr>
          <p:nvPr>
            <p:ph type="title"/>
          </p:nvPr>
        </p:nvSpPr>
        <p:spPr/>
        <p:txBody>
          <a:bodyPr/>
          <a:lstStyle/>
          <a:p>
            <a:r>
              <a:rPr lang="en-US" sz="4100" dirty="0"/>
              <a:t>Inventory usage over time </a:t>
            </a:r>
          </a:p>
        </p:txBody>
      </p:sp>
      <p:sp>
        <p:nvSpPr>
          <p:cNvPr id="3" name="Content Placeholder 2">
            <a:extLst>
              <a:ext uri="{FF2B5EF4-FFF2-40B4-BE49-F238E27FC236}">
                <a16:creationId xmlns:a16="http://schemas.microsoft.com/office/drawing/2014/main" id="{C23BAEBB-6146-4841-B21C-3DFF1EFE583C}"/>
              </a:ext>
            </a:extLst>
          </p:cNvPr>
          <p:cNvSpPr>
            <a:spLocks noGrp="1"/>
          </p:cNvSpPr>
          <p:nvPr>
            <p:ph idx="1"/>
          </p:nvPr>
        </p:nvSpPr>
        <p:spPr/>
        <p:txBody>
          <a:bodyPr/>
          <a:lstStyle/>
          <a:p>
            <a:endParaRPr lang="en-US"/>
          </a:p>
        </p:txBody>
      </p:sp>
      <p:sp>
        <p:nvSpPr>
          <p:cNvPr id="4" name="AutoShape 4">
            <a:extLst>
              <a:ext uri="{FF2B5EF4-FFF2-40B4-BE49-F238E27FC236}">
                <a16:creationId xmlns:a16="http://schemas.microsoft.com/office/drawing/2014/main" id="{2E477F61-EE8D-4668-A84C-7A5E6F2327A1}"/>
              </a:ext>
            </a:extLst>
          </p:cNvPr>
          <p:cNvSpPr>
            <a:spLocks noChangeArrowheads="1"/>
          </p:cNvSpPr>
          <p:nvPr/>
        </p:nvSpPr>
        <p:spPr bwMode="auto">
          <a:xfrm>
            <a:off x="2933700" y="3327400"/>
            <a:ext cx="1435100" cy="2336800"/>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nvGrpSpPr>
          <p:cNvPr id="5" name="Group 4">
            <a:extLst>
              <a:ext uri="{FF2B5EF4-FFF2-40B4-BE49-F238E27FC236}">
                <a16:creationId xmlns:a16="http://schemas.microsoft.com/office/drawing/2014/main" id="{09D29D5B-B20E-44FB-9E2F-A7A5C803FB32}"/>
              </a:ext>
            </a:extLst>
          </p:cNvPr>
          <p:cNvGrpSpPr>
            <a:grpSpLocks/>
          </p:cNvGrpSpPr>
          <p:nvPr/>
        </p:nvGrpSpPr>
        <p:grpSpPr bwMode="auto">
          <a:xfrm>
            <a:off x="4381500" y="3327400"/>
            <a:ext cx="2971800" cy="2336800"/>
            <a:chOff x="2760" y="1912"/>
            <a:chExt cx="1872" cy="1472"/>
          </a:xfrm>
        </p:grpSpPr>
        <p:sp>
          <p:nvSpPr>
            <p:cNvPr id="6" name="AutoShape 6">
              <a:extLst>
                <a:ext uri="{FF2B5EF4-FFF2-40B4-BE49-F238E27FC236}">
                  <a16:creationId xmlns:a16="http://schemas.microsoft.com/office/drawing/2014/main" id="{4E578104-BAB1-4C2A-8D01-1F229EF19631}"/>
                </a:ext>
              </a:extLst>
            </p:cNvPr>
            <p:cNvSpPr>
              <a:spLocks noChangeArrowheads="1"/>
            </p:cNvSpPr>
            <p:nvPr/>
          </p:nvSpPr>
          <p:spPr bwMode="auto">
            <a:xfrm>
              <a:off x="3680" y="1912"/>
              <a:ext cx="952" cy="1472"/>
            </a:xfrm>
            <a:prstGeom prst="rtTriangle">
              <a:avLst/>
            </a:prstGeom>
            <a:solidFill>
              <a:srgbClr val="9FAC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7" name="AutoShape 7">
              <a:extLst>
                <a:ext uri="{FF2B5EF4-FFF2-40B4-BE49-F238E27FC236}">
                  <a16:creationId xmlns:a16="http://schemas.microsoft.com/office/drawing/2014/main" id="{2750C2EA-F009-483A-B909-012A324F9C6B}"/>
                </a:ext>
              </a:extLst>
            </p:cNvPr>
            <p:cNvSpPr>
              <a:spLocks noChangeArrowheads="1"/>
            </p:cNvSpPr>
            <p:nvPr/>
          </p:nvSpPr>
          <p:spPr bwMode="auto">
            <a:xfrm>
              <a:off x="2760" y="1912"/>
              <a:ext cx="916" cy="1472"/>
            </a:xfrm>
            <a:prstGeom prst="rtTriangle">
              <a:avLst/>
            </a:prstGeom>
            <a:solidFill>
              <a:srgbClr val="9FAC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8" name="Freeform 8">
            <a:extLst>
              <a:ext uri="{FF2B5EF4-FFF2-40B4-BE49-F238E27FC236}">
                <a16:creationId xmlns:a16="http://schemas.microsoft.com/office/drawing/2014/main" id="{723500E9-347F-45B7-9086-A5FC9F0D8F54}"/>
              </a:ext>
            </a:extLst>
          </p:cNvPr>
          <p:cNvSpPr>
            <a:spLocks/>
          </p:cNvSpPr>
          <p:nvPr/>
        </p:nvSpPr>
        <p:spPr bwMode="auto">
          <a:xfrm>
            <a:off x="4381500" y="3289300"/>
            <a:ext cx="2946400" cy="2387600"/>
          </a:xfrm>
          <a:custGeom>
            <a:avLst/>
            <a:gdLst>
              <a:gd name="T0" fmla="*/ 0 w 1856"/>
              <a:gd name="T1" fmla="*/ 2387600 h 1504"/>
              <a:gd name="T2" fmla="*/ 0 w 1856"/>
              <a:gd name="T3" fmla="*/ 0 h 1504"/>
              <a:gd name="T4" fmla="*/ 1460500 w 1856"/>
              <a:gd name="T5" fmla="*/ 2387600 h 1504"/>
              <a:gd name="T6" fmla="*/ 1460500 w 1856"/>
              <a:gd name="T7" fmla="*/ 0 h 1504"/>
              <a:gd name="T8" fmla="*/ 2946400 w 1856"/>
              <a:gd name="T9" fmla="*/ 2374900 h 1504"/>
              <a:gd name="T10" fmla="*/ 0 60000 65536"/>
              <a:gd name="T11" fmla="*/ 0 60000 65536"/>
              <a:gd name="T12" fmla="*/ 0 60000 65536"/>
              <a:gd name="T13" fmla="*/ 0 60000 65536"/>
              <a:gd name="T14" fmla="*/ 0 60000 65536"/>
              <a:gd name="T15" fmla="*/ 0 w 1856"/>
              <a:gd name="T16" fmla="*/ 0 h 1504"/>
              <a:gd name="T17" fmla="*/ 1856 w 1856"/>
              <a:gd name="T18" fmla="*/ 1504 h 1504"/>
            </a:gdLst>
            <a:ahLst/>
            <a:cxnLst>
              <a:cxn ang="T10">
                <a:pos x="T0" y="T1"/>
              </a:cxn>
              <a:cxn ang="T11">
                <a:pos x="T2" y="T3"/>
              </a:cxn>
              <a:cxn ang="T12">
                <a:pos x="T4" y="T5"/>
              </a:cxn>
              <a:cxn ang="T13">
                <a:pos x="T6" y="T7"/>
              </a:cxn>
              <a:cxn ang="T14">
                <a:pos x="T8" y="T9"/>
              </a:cxn>
            </a:cxnLst>
            <a:rect l="T15" t="T16" r="T17" b="T18"/>
            <a:pathLst>
              <a:path w="1856" h="1504">
                <a:moveTo>
                  <a:pt x="0" y="1504"/>
                </a:moveTo>
                <a:lnTo>
                  <a:pt x="0" y="0"/>
                </a:lnTo>
                <a:lnTo>
                  <a:pt x="920" y="1504"/>
                </a:lnTo>
                <a:lnTo>
                  <a:pt x="920" y="0"/>
                </a:lnTo>
                <a:lnTo>
                  <a:pt x="1856" y="1496"/>
                </a:lnTo>
              </a:path>
            </a:pathLst>
          </a:custGeom>
          <a:noFill/>
          <a:ln w="76200" cmpd="sng">
            <a:solidFill>
              <a:srgbClr val="BF092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 name="Rectangle 8">
            <a:extLst>
              <a:ext uri="{FF2B5EF4-FFF2-40B4-BE49-F238E27FC236}">
                <a16:creationId xmlns:a16="http://schemas.microsoft.com/office/drawing/2014/main" id="{7083E80D-9FE6-46F6-BABD-AC726B851DE6}"/>
              </a:ext>
            </a:extLst>
          </p:cNvPr>
          <p:cNvSpPr>
            <a:spLocks noChangeArrowheads="1"/>
          </p:cNvSpPr>
          <p:nvPr/>
        </p:nvSpPr>
        <p:spPr bwMode="auto">
          <a:xfrm>
            <a:off x="1076325" y="2640013"/>
            <a:ext cx="1785938"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sz="2000" dirty="0"/>
              <a:t>Order quantity = </a:t>
            </a:r>
            <a:r>
              <a:rPr lang="en-US" altLang="en-US" sz="2000" i="1" dirty="0"/>
              <a:t>Q</a:t>
            </a:r>
            <a:r>
              <a:rPr lang="en-US" altLang="en-US" sz="2000" dirty="0"/>
              <a:t> (maximum inventory level)</a:t>
            </a:r>
          </a:p>
        </p:txBody>
      </p:sp>
      <p:sp>
        <p:nvSpPr>
          <p:cNvPr id="10" name="Line 10">
            <a:extLst>
              <a:ext uri="{FF2B5EF4-FFF2-40B4-BE49-F238E27FC236}">
                <a16:creationId xmlns:a16="http://schemas.microsoft.com/office/drawing/2014/main" id="{6063D4E9-3056-4F4D-98F7-B4D5C99F6967}"/>
              </a:ext>
            </a:extLst>
          </p:cNvPr>
          <p:cNvSpPr>
            <a:spLocks noChangeShapeType="1"/>
          </p:cNvSpPr>
          <p:nvPr/>
        </p:nvSpPr>
        <p:spPr bwMode="auto">
          <a:xfrm>
            <a:off x="2921000" y="3302000"/>
            <a:ext cx="1460500" cy="2374900"/>
          </a:xfrm>
          <a:prstGeom prst="line">
            <a:avLst/>
          </a:prstGeom>
          <a:noFill/>
          <a:ln w="76200">
            <a:solidFill>
              <a:srgbClr val="BF092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 name="Group 10">
            <a:extLst>
              <a:ext uri="{FF2B5EF4-FFF2-40B4-BE49-F238E27FC236}">
                <a16:creationId xmlns:a16="http://schemas.microsoft.com/office/drawing/2014/main" id="{075F6742-E8EC-4AC4-889F-0E4C23E6EA44}"/>
              </a:ext>
            </a:extLst>
          </p:cNvPr>
          <p:cNvGrpSpPr>
            <a:grpSpLocks/>
          </p:cNvGrpSpPr>
          <p:nvPr/>
        </p:nvGrpSpPr>
        <p:grpSpPr bwMode="auto">
          <a:xfrm>
            <a:off x="5635625" y="2716213"/>
            <a:ext cx="1482725" cy="941387"/>
            <a:chOff x="3430" y="1367"/>
            <a:chExt cx="934" cy="593"/>
          </a:xfrm>
        </p:grpSpPr>
        <p:sp>
          <p:nvSpPr>
            <p:cNvPr id="12" name="Rectangle 11">
              <a:extLst>
                <a:ext uri="{FF2B5EF4-FFF2-40B4-BE49-F238E27FC236}">
                  <a16:creationId xmlns:a16="http://schemas.microsoft.com/office/drawing/2014/main" id="{EDC6746D-86C3-4870-8114-1C6FAF334E91}"/>
                </a:ext>
              </a:extLst>
            </p:cNvPr>
            <p:cNvSpPr>
              <a:spLocks noChangeArrowheads="1"/>
            </p:cNvSpPr>
            <p:nvPr/>
          </p:nvSpPr>
          <p:spPr bwMode="auto">
            <a:xfrm>
              <a:off x="3430" y="1367"/>
              <a:ext cx="93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Usage rate</a:t>
              </a:r>
            </a:p>
          </p:txBody>
        </p:sp>
        <p:sp>
          <p:nvSpPr>
            <p:cNvPr id="13" name="Line 13">
              <a:extLst>
                <a:ext uri="{FF2B5EF4-FFF2-40B4-BE49-F238E27FC236}">
                  <a16:creationId xmlns:a16="http://schemas.microsoft.com/office/drawing/2014/main" id="{66420839-69B2-4F9D-BC48-C2166F030D6E}"/>
                </a:ext>
              </a:extLst>
            </p:cNvPr>
            <p:cNvSpPr>
              <a:spLocks noChangeShapeType="1"/>
            </p:cNvSpPr>
            <p:nvPr/>
          </p:nvSpPr>
          <p:spPr bwMode="auto">
            <a:xfrm flipH="1">
              <a:off x="3784" y="1608"/>
              <a:ext cx="168" cy="352"/>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 name="Group 13">
            <a:extLst>
              <a:ext uri="{FF2B5EF4-FFF2-40B4-BE49-F238E27FC236}">
                <a16:creationId xmlns:a16="http://schemas.microsoft.com/office/drawing/2014/main" id="{2DF0C0F2-0FA4-46AB-9A29-28762610D0F5}"/>
              </a:ext>
            </a:extLst>
          </p:cNvPr>
          <p:cNvGrpSpPr>
            <a:grpSpLocks/>
          </p:cNvGrpSpPr>
          <p:nvPr/>
        </p:nvGrpSpPr>
        <p:grpSpPr bwMode="auto">
          <a:xfrm>
            <a:off x="2895600" y="2449513"/>
            <a:ext cx="5640388" cy="1995487"/>
            <a:chOff x="1824" y="1359"/>
            <a:chExt cx="3553" cy="1257"/>
          </a:xfrm>
        </p:grpSpPr>
        <p:sp>
          <p:nvSpPr>
            <p:cNvPr id="15" name="Line 15">
              <a:extLst>
                <a:ext uri="{FF2B5EF4-FFF2-40B4-BE49-F238E27FC236}">
                  <a16:creationId xmlns:a16="http://schemas.microsoft.com/office/drawing/2014/main" id="{D14C0EC3-6F9A-4155-9680-CB17493E95C2}"/>
                </a:ext>
              </a:extLst>
            </p:cNvPr>
            <p:cNvSpPr>
              <a:spLocks noChangeShapeType="1"/>
            </p:cNvSpPr>
            <p:nvPr/>
          </p:nvSpPr>
          <p:spPr bwMode="auto">
            <a:xfrm>
              <a:off x="1824" y="2616"/>
              <a:ext cx="3104" cy="0"/>
            </a:xfrm>
            <a:prstGeom prst="line">
              <a:avLst/>
            </a:prstGeom>
            <a:noFill/>
            <a:ln w="5715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6" name="Group 15">
              <a:extLst>
                <a:ext uri="{FF2B5EF4-FFF2-40B4-BE49-F238E27FC236}">
                  <a16:creationId xmlns:a16="http://schemas.microsoft.com/office/drawing/2014/main" id="{FE9EDD00-16C4-4234-8444-6B09B929DD6E}"/>
                </a:ext>
              </a:extLst>
            </p:cNvPr>
            <p:cNvGrpSpPr>
              <a:grpSpLocks/>
            </p:cNvGrpSpPr>
            <p:nvPr/>
          </p:nvGrpSpPr>
          <p:grpSpPr bwMode="auto">
            <a:xfrm>
              <a:off x="4422" y="1359"/>
              <a:ext cx="955" cy="1209"/>
              <a:chOff x="4422" y="1359"/>
              <a:chExt cx="955" cy="1209"/>
            </a:xfrm>
          </p:grpSpPr>
          <p:sp>
            <p:nvSpPr>
              <p:cNvPr id="17" name="Rectangle 16">
                <a:extLst>
                  <a:ext uri="{FF2B5EF4-FFF2-40B4-BE49-F238E27FC236}">
                    <a16:creationId xmlns:a16="http://schemas.microsoft.com/office/drawing/2014/main" id="{8F34CE33-1E1E-45DE-8DB2-5CBD66322F78}"/>
                  </a:ext>
                </a:extLst>
              </p:cNvPr>
              <p:cNvSpPr>
                <a:spLocks noChangeArrowheads="1"/>
              </p:cNvSpPr>
              <p:nvPr/>
            </p:nvSpPr>
            <p:spPr bwMode="auto">
              <a:xfrm>
                <a:off x="4422" y="1359"/>
                <a:ext cx="955"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spcBef>
                    <a:spcPct val="20000"/>
                  </a:spcBef>
                </a:pPr>
                <a:r>
                  <a:rPr lang="en-US" altLang="en-US" sz="2000"/>
                  <a:t>Average inventory on hand</a:t>
                </a:r>
              </a:p>
              <a:p>
                <a:pPr algn="ctr">
                  <a:lnSpc>
                    <a:spcPct val="85000"/>
                  </a:lnSpc>
                  <a:spcBef>
                    <a:spcPct val="20000"/>
                  </a:spcBef>
                </a:pPr>
                <a:r>
                  <a:rPr lang="en-US" altLang="en-US" sz="2000" i="1"/>
                  <a:t>Q</a:t>
                </a:r>
              </a:p>
              <a:p>
                <a:pPr algn="ctr">
                  <a:lnSpc>
                    <a:spcPct val="85000"/>
                  </a:lnSpc>
                  <a:spcBef>
                    <a:spcPct val="20000"/>
                  </a:spcBef>
                </a:pPr>
                <a:r>
                  <a:rPr lang="en-US" altLang="en-US" sz="2000"/>
                  <a:t>2</a:t>
                </a:r>
              </a:p>
            </p:txBody>
          </p:sp>
          <p:sp>
            <p:nvSpPr>
              <p:cNvPr id="18" name="Line 18">
                <a:extLst>
                  <a:ext uri="{FF2B5EF4-FFF2-40B4-BE49-F238E27FC236}">
                    <a16:creationId xmlns:a16="http://schemas.microsoft.com/office/drawing/2014/main" id="{04917108-7AA5-4A7F-9009-1B3423084984}"/>
                  </a:ext>
                </a:extLst>
              </p:cNvPr>
              <p:cNvSpPr>
                <a:spLocks noChangeShapeType="1"/>
              </p:cNvSpPr>
              <p:nvPr/>
            </p:nvSpPr>
            <p:spPr bwMode="auto">
              <a:xfrm>
                <a:off x="4792" y="2096"/>
                <a:ext cx="2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9">
                <a:extLst>
                  <a:ext uri="{FF2B5EF4-FFF2-40B4-BE49-F238E27FC236}">
                    <a16:creationId xmlns:a16="http://schemas.microsoft.com/office/drawing/2014/main" id="{E50FAB40-DA81-4465-A76D-B3E9C71CDA21}"/>
                  </a:ext>
                </a:extLst>
              </p:cNvPr>
              <p:cNvSpPr>
                <a:spLocks noChangeShapeType="1"/>
              </p:cNvSpPr>
              <p:nvPr/>
            </p:nvSpPr>
            <p:spPr bwMode="auto">
              <a:xfrm flipH="1">
                <a:off x="4696" y="2320"/>
                <a:ext cx="168" cy="248"/>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20" name="Group 19">
            <a:extLst>
              <a:ext uri="{FF2B5EF4-FFF2-40B4-BE49-F238E27FC236}">
                <a16:creationId xmlns:a16="http://schemas.microsoft.com/office/drawing/2014/main" id="{35114B43-56C4-403D-92B9-BACDCBF9C4A3}"/>
              </a:ext>
            </a:extLst>
          </p:cNvPr>
          <p:cNvGrpSpPr>
            <a:grpSpLocks/>
          </p:cNvGrpSpPr>
          <p:nvPr/>
        </p:nvGrpSpPr>
        <p:grpSpPr bwMode="auto">
          <a:xfrm>
            <a:off x="600075" y="2374900"/>
            <a:ext cx="7769225" cy="3738563"/>
            <a:chOff x="600075" y="2374900"/>
            <a:chExt cx="7769224" cy="3738563"/>
          </a:xfrm>
        </p:grpSpPr>
        <p:sp>
          <p:nvSpPr>
            <p:cNvPr id="21" name="Rectangle 20">
              <a:extLst>
                <a:ext uri="{FF2B5EF4-FFF2-40B4-BE49-F238E27FC236}">
                  <a16:creationId xmlns:a16="http://schemas.microsoft.com/office/drawing/2014/main" id="{00B70186-A275-452F-A598-3F243C27CC5A}"/>
                </a:ext>
              </a:extLst>
            </p:cNvPr>
            <p:cNvSpPr>
              <a:spLocks noChangeArrowheads="1"/>
            </p:cNvSpPr>
            <p:nvPr/>
          </p:nvSpPr>
          <p:spPr bwMode="auto">
            <a:xfrm>
              <a:off x="1228725" y="5205412"/>
              <a:ext cx="1417638"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sz="2000"/>
                <a:t>Minimum inventory</a:t>
              </a:r>
            </a:p>
          </p:txBody>
        </p:sp>
        <p:grpSp>
          <p:nvGrpSpPr>
            <p:cNvPr id="22" name="Group 23">
              <a:extLst>
                <a:ext uri="{FF2B5EF4-FFF2-40B4-BE49-F238E27FC236}">
                  <a16:creationId xmlns:a16="http://schemas.microsoft.com/office/drawing/2014/main" id="{7BE3F0A6-A8C7-4BEE-80E2-DD8F0AD599DB}"/>
                </a:ext>
              </a:extLst>
            </p:cNvPr>
            <p:cNvGrpSpPr>
              <a:grpSpLocks/>
            </p:cNvGrpSpPr>
            <p:nvPr/>
          </p:nvGrpSpPr>
          <p:grpSpPr bwMode="auto">
            <a:xfrm>
              <a:off x="600075" y="2374900"/>
              <a:ext cx="7769224" cy="3738563"/>
              <a:chOff x="378" y="1304"/>
              <a:chExt cx="4894" cy="2355"/>
            </a:xfrm>
          </p:grpSpPr>
          <p:grpSp>
            <p:nvGrpSpPr>
              <p:cNvPr id="23" name="Group 24">
                <a:extLst>
                  <a:ext uri="{FF2B5EF4-FFF2-40B4-BE49-F238E27FC236}">
                    <a16:creationId xmlns:a16="http://schemas.microsoft.com/office/drawing/2014/main" id="{339758EA-5185-49FC-B5EE-E10E276F7209}"/>
                  </a:ext>
                </a:extLst>
              </p:cNvPr>
              <p:cNvGrpSpPr>
                <a:grpSpLocks/>
              </p:cNvGrpSpPr>
              <p:nvPr/>
            </p:nvGrpSpPr>
            <p:grpSpPr bwMode="auto">
              <a:xfrm>
                <a:off x="378" y="1304"/>
                <a:ext cx="4894" cy="2355"/>
                <a:chOff x="378" y="1312"/>
                <a:chExt cx="4894" cy="2355"/>
              </a:xfrm>
            </p:grpSpPr>
            <p:sp>
              <p:nvSpPr>
                <p:cNvPr id="25" name="Rectangle 24">
                  <a:extLst>
                    <a:ext uri="{FF2B5EF4-FFF2-40B4-BE49-F238E27FC236}">
                      <a16:creationId xmlns:a16="http://schemas.microsoft.com/office/drawing/2014/main" id="{615B33A4-81F2-4EFB-BBB4-E8545048DAA1}"/>
                    </a:ext>
                  </a:extLst>
                </p:cNvPr>
                <p:cNvSpPr>
                  <a:spLocks noChangeArrowheads="1"/>
                </p:cNvSpPr>
                <p:nvPr/>
              </p:nvSpPr>
              <p:spPr bwMode="auto">
                <a:xfrm rot="-5400000">
                  <a:off x="-75" y="2098"/>
                  <a:ext cx="115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Inventory level</a:t>
                  </a:r>
                </a:p>
              </p:txBody>
            </p:sp>
            <p:sp>
              <p:nvSpPr>
                <p:cNvPr id="26" name="Rectangle 25">
                  <a:extLst>
                    <a:ext uri="{FF2B5EF4-FFF2-40B4-BE49-F238E27FC236}">
                      <a16:creationId xmlns:a16="http://schemas.microsoft.com/office/drawing/2014/main" id="{749000F9-4E9F-4EDE-86B8-416BE516D2B5}"/>
                    </a:ext>
                  </a:extLst>
                </p:cNvPr>
                <p:cNvSpPr>
                  <a:spLocks noChangeArrowheads="1"/>
                </p:cNvSpPr>
                <p:nvPr/>
              </p:nvSpPr>
              <p:spPr bwMode="auto">
                <a:xfrm>
                  <a:off x="3254" y="3415"/>
                  <a:ext cx="46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Time</a:t>
                  </a:r>
                </a:p>
              </p:txBody>
            </p:sp>
            <p:sp>
              <p:nvSpPr>
                <p:cNvPr id="27" name="Freeform 27">
                  <a:extLst>
                    <a:ext uri="{FF2B5EF4-FFF2-40B4-BE49-F238E27FC236}">
                      <a16:creationId xmlns:a16="http://schemas.microsoft.com/office/drawing/2014/main" id="{DDEE3605-A573-4294-93D0-A7DCB04B529B}"/>
                    </a:ext>
                  </a:extLst>
                </p:cNvPr>
                <p:cNvSpPr>
                  <a:spLocks/>
                </p:cNvSpPr>
                <p:nvPr/>
              </p:nvSpPr>
              <p:spPr bwMode="auto">
                <a:xfrm>
                  <a:off x="1840" y="1312"/>
                  <a:ext cx="3432" cy="2080"/>
                </a:xfrm>
                <a:custGeom>
                  <a:avLst/>
                  <a:gdLst>
                    <a:gd name="T0" fmla="*/ 0 w 3432"/>
                    <a:gd name="T1" fmla="*/ 0 h 2080"/>
                    <a:gd name="T2" fmla="*/ 0 w 3432"/>
                    <a:gd name="T3" fmla="*/ 2080 h 2080"/>
                    <a:gd name="T4" fmla="*/ 3432 w 3432"/>
                    <a:gd name="T5" fmla="*/ 2080 h 2080"/>
                    <a:gd name="T6" fmla="*/ 0 60000 65536"/>
                    <a:gd name="T7" fmla="*/ 0 60000 65536"/>
                    <a:gd name="T8" fmla="*/ 0 60000 65536"/>
                    <a:gd name="T9" fmla="*/ 0 w 3432"/>
                    <a:gd name="T10" fmla="*/ 0 h 2080"/>
                    <a:gd name="T11" fmla="*/ 3432 w 3432"/>
                    <a:gd name="T12" fmla="*/ 2080 h 2080"/>
                  </a:gdLst>
                  <a:ahLst/>
                  <a:cxnLst>
                    <a:cxn ang="T6">
                      <a:pos x="T0" y="T1"/>
                    </a:cxn>
                    <a:cxn ang="T7">
                      <a:pos x="T2" y="T3"/>
                    </a:cxn>
                    <a:cxn ang="T8">
                      <a:pos x="T4" y="T5"/>
                    </a:cxn>
                  </a:cxnLst>
                  <a:rect l="T9" t="T10" r="T11" b="T12"/>
                  <a:pathLst>
                    <a:path w="3432" h="2080">
                      <a:moveTo>
                        <a:pt x="0" y="0"/>
                      </a:moveTo>
                      <a:lnTo>
                        <a:pt x="0" y="2080"/>
                      </a:lnTo>
                      <a:lnTo>
                        <a:pt x="3432" y="2080"/>
                      </a:lnTo>
                    </a:path>
                  </a:pathLst>
                </a:custGeom>
                <a:noFill/>
                <a:ln w="57150">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4" name="Text Box 28">
                <a:extLst>
                  <a:ext uri="{FF2B5EF4-FFF2-40B4-BE49-F238E27FC236}">
                    <a16:creationId xmlns:a16="http://schemas.microsoft.com/office/drawing/2014/main" id="{DDF6B451-9A7F-42A7-B4EA-1B3E3145A6BD}"/>
                  </a:ext>
                </a:extLst>
              </p:cNvPr>
              <p:cNvSpPr txBox="1">
                <a:spLocks noChangeArrowheads="1"/>
              </p:cNvSpPr>
              <p:nvPr/>
            </p:nvSpPr>
            <p:spPr bwMode="auto">
              <a:xfrm>
                <a:off x="1638" y="3247"/>
                <a:ext cx="20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0</a:t>
                </a:r>
              </a:p>
            </p:txBody>
          </p:sp>
        </p:grpSp>
      </p:grpSp>
      <p:grpSp>
        <p:nvGrpSpPr>
          <p:cNvPr id="28" name="Group 27">
            <a:extLst>
              <a:ext uri="{FF2B5EF4-FFF2-40B4-BE49-F238E27FC236}">
                <a16:creationId xmlns:a16="http://schemas.microsoft.com/office/drawing/2014/main" id="{0F038615-EEF1-44F2-8CCD-86F25B8E18A8}"/>
              </a:ext>
            </a:extLst>
          </p:cNvPr>
          <p:cNvGrpSpPr>
            <a:grpSpLocks/>
          </p:cNvGrpSpPr>
          <p:nvPr/>
        </p:nvGrpSpPr>
        <p:grpSpPr bwMode="auto">
          <a:xfrm>
            <a:off x="3570288" y="1974850"/>
            <a:ext cx="2436812" cy="1163638"/>
            <a:chOff x="3569965" y="1974790"/>
            <a:chExt cx="2437135" cy="1163698"/>
          </a:xfrm>
        </p:grpSpPr>
        <p:sp>
          <p:nvSpPr>
            <p:cNvPr id="29" name="TextBox 1">
              <a:extLst>
                <a:ext uri="{FF2B5EF4-FFF2-40B4-BE49-F238E27FC236}">
                  <a16:creationId xmlns:a16="http://schemas.microsoft.com/office/drawing/2014/main" id="{75FBA70A-2C19-4D9F-99A1-FD4910730FB3}"/>
                </a:ext>
              </a:extLst>
            </p:cNvPr>
            <p:cNvSpPr txBox="1">
              <a:spLocks noChangeArrowheads="1"/>
            </p:cNvSpPr>
            <p:nvPr/>
          </p:nvSpPr>
          <p:spPr bwMode="auto">
            <a:xfrm>
              <a:off x="3569965" y="1974790"/>
              <a:ext cx="24371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Total order received</a:t>
              </a:r>
            </a:p>
          </p:txBody>
        </p:sp>
        <p:sp>
          <p:nvSpPr>
            <p:cNvPr id="30" name="Line 13">
              <a:extLst>
                <a:ext uri="{FF2B5EF4-FFF2-40B4-BE49-F238E27FC236}">
                  <a16:creationId xmlns:a16="http://schemas.microsoft.com/office/drawing/2014/main" id="{A312AD32-60BA-4FF4-8BE7-A6DD0033CC79}"/>
                </a:ext>
              </a:extLst>
            </p:cNvPr>
            <p:cNvSpPr>
              <a:spLocks noChangeShapeType="1"/>
            </p:cNvSpPr>
            <p:nvPr/>
          </p:nvSpPr>
          <p:spPr bwMode="auto">
            <a:xfrm flipH="1">
              <a:off x="4381500" y="2374900"/>
              <a:ext cx="266700" cy="763588"/>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1" name="Slide Number Placeholder 30">
            <a:extLst>
              <a:ext uri="{FF2B5EF4-FFF2-40B4-BE49-F238E27FC236}">
                <a16:creationId xmlns:a16="http://schemas.microsoft.com/office/drawing/2014/main" id="{78690481-00B0-4EBF-B54D-E5B3EDBF3BEA}"/>
              </a:ext>
            </a:extLst>
          </p:cNvPr>
          <p:cNvSpPr>
            <a:spLocks noGrp="1"/>
          </p:cNvSpPr>
          <p:nvPr>
            <p:ph type="sldNum" sz="quarter" idx="12"/>
          </p:nvPr>
        </p:nvSpPr>
        <p:spPr/>
        <p:txBody>
          <a:bodyPr/>
          <a:lstStyle/>
          <a:p>
            <a:fld id="{4E07C51F-761A-41FE-9D6F-73B26C7C6466}" type="slidenum">
              <a:rPr lang="en-US" smtClean="0"/>
              <a:t>15</a:t>
            </a:fld>
            <a:endParaRPr lang="en-US"/>
          </a:p>
        </p:txBody>
      </p:sp>
    </p:spTree>
    <p:extLst>
      <p:ext uri="{BB962C8B-B14F-4D97-AF65-F5344CB8AC3E}">
        <p14:creationId xmlns:p14="http://schemas.microsoft.com/office/powerpoint/2010/main" val="167476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1000"/>
                                  </p:stCondLst>
                                  <p:childTnLst>
                                    <p:set>
                                      <p:cBhvr>
                                        <p:cTn id="6" dur="1" fill="hold">
                                          <p:stCondLst>
                                            <p:cond delay="0"/>
                                          </p:stCondLst>
                                        </p:cTn>
                                        <p:tgtEl>
                                          <p:spTgt spid="20"/>
                                        </p:tgtEl>
                                        <p:attrNameLst>
                                          <p:attrName>style.visibility</p:attrName>
                                        </p:attrNameLst>
                                      </p:cBhvr>
                                      <p:to>
                                        <p:strVal val="visible"/>
                                      </p:to>
                                    </p:set>
                                    <p:animEffect transition="in" filter="strips(upRight)">
                                      <p:cBhvr>
                                        <p:cTn id="7" dur="1000"/>
                                        <p:tgtEl>
                                          <p:spTgt spid="20"/>
                                        </p:tgtEl>
                                      </p:cBhvr>
                                    </p:animEffect>
                                  </p:childTnLst>
                                </p:cTn>
                              </p:par>
                            </p:childTnLst>
                          </p:cTn>
                        </p:par>
                        <p:par>
                          <p:cTn id="8" fill="hold">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childTnLst>
                          </p:cTn>
                        </p:par>
                        <p:par>
                          <p:cTn id="16" fill="hold">
                            <p:stCondLst>
                              <p:cond delay="6000"/>
                            </p:stCondLst>
                            <p:childTnLst>
                              <p:par>
                                <p:cTn id="17" presetID="9" presetClass="entr" presetSubtype="0" fill="hold" grpId="0"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par>
                          <p:cTn id="25" fill="hold">
                            <p:stCondLst>
                              <p:cond delay="1000"/>
                            </p:stCondLst>
                            <p:childTnLst>
                              <p:par>
                                <p:cTn id="26" presetID="9" presetClass="entr" presetSubtype="0" fill="hold" nodeType="afterEffect">
                                  <p:stCondLst>
                                    <p:cond delay="100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1000"/>
                                        <p:tgtEl>
                                          <p:spTgt spid="5"/>
                                        </p:tgtEl>
                                      </p:cBhvr>
                                    </p:animEffect>
                                  </p:childTnLst>
                                </p:cTn>
                              </p:par>
                            </p:childTnLst>
                          </p:cTn>
                        </p:par>
                        <p:par>
                          <p:cTn id="29" fill="hold">
                            <p:stCondLst>
                              <p:cond delay="3000"/>
                            </p:stCondLst>
                            <p:childTnLst>
                              <p:par>
                                <p:cTn id="30" presetID="18" presetClass="entr" presetSubtype="6" fill="hold" nodeType="afterEffect">
                                  <p:stCondLst>
                                    <p:cond delay="1000"/>
                                  </p:stCondLst>
                                  <p:childTnLst>
                                    <p:set>
                                      <p:cBhvr>
                                        <p:cTn id="31" dur="1" fill="hold">
                                          <p:stCondLst>
                                            <p:cond delay="0"/>
                                          </p:stCondLst>
                                        </p:cTn>
                                        <p:tgtEl>
                                          <p:spTgt spid="28"/>
                                        </p:tgtEl>
                                        <p:attrNameLst>
                                          <p:attrName>style.visibility</p:attrName>
                                        </p:attrNameLst>
                                      </p:cBhvr>
                                      <p:to>
                                        <p:strVal val="visible"/>
                                      </p:to>
                                    </p:set>
                                    <p:animEffect transition="in" filter="strips(downRight)">
                                      <p:cBhvr>
                                        <p:cTn id="32" dur="1000"/>
                                        <p:tgtEl>
                                          <p:spTgt spid="28"/>
                                        </p:tgtEl>
                                      </p:cBhvr>
                                    </p:animEffect>
                                  </p:childTnLst>
                                </p:cTn>
                              </p:par>
                            </p:childTnLst>
                          </p:cTn>
                        </p:par>
                        <p:par>
                          <p:cTn id="33" fill="hold">
                            <p:stCondLst>
                              <p:cond delay="5000"/>
                            </p:stCondLst>
                            <p:childTnLst>
                              <p:par>
                                <p:cTn id="34" presetID="22" presetClass="entr" presetSubtype="1" fill="hold" nodeType="after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1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A050-1655-48E2-BCEF-4C9398CA9CCF}"/>
              </a:ext>
            </a:extLst>
          </p:cNvPr>
          <p:cNvSpPr>
            <a:spLocks noGrp="1"/>
          </p:cNvSpPr>
          <p:nvPr>
            <p:ph type="title"/>
          </p:nvPr>
        </p:nvSpPr>
        <p:spPr/>
        <p:txBody>
          <a:bodyPr/>
          <a:lstStyle/>
          <a:p>
            <a:r>
              <a:rPr lang="en-US" dirty="0"/>
              <a:t>Minimizing costs</a:t>
            </a:r>
          </a:p>
        </p:txBody>
      </p:sp>
      <p:grpSp>
        <p:nvGrpSpPr>
          <p:cNvPr id="4" name="Group 5">
            <a:extLst>
              <a:ext uri="{FF2B5EF4-FFF2-40B4-BE49-F238E27FC236}">
                <a16:creationId xmlns:a16="http://schemas.microsoft.com/office/drawing/2014/main" id="{897EA6C4-A8BB-4A25-A3DC-76ABFAE01C5A}"/>
              </a:ext>
            </a:extLst>
          </p:cNvPr>
          <p:cNvGrpSpPr>
            <a:grpSpLocks/>
          </p:cNvGrpSpPr>
          <p:nvPr/>
        </p:nvGrpSpPr>
        <p:grpSpPr bwMode="auto">
          <a:xfrm>
            <a:off x="955675" y="2108200"/>
            <a:ext cx="6486525" cy="4051300"/>
            <a:chOff x="602" y="1432"/>
            <a:chExt cx="4086" cy="2552"/>
          </a:xfrm>
        </p:grpSpPr>
        <p:sp>
          <p:nvSpPr>
            <p:cNvPr id="5" name="Freeform 6">
              <a:extLst>
                <a:ext uri="{FF2B5EF4-FFF2-40B4-BE49-F238E27FC236}">
                  <a16:creationId xmlns:a16="http://schemas.microsoft.com/office/drawing/2014/main" id="{560BE5CC-9960-49DC-AC12-7F21E63EA7D6}"/>
                </a:ext>
              </a:extLst>
            </p:cNvPr>
            <p:cNvSpPr>
              <a:spLocks/>
            </p:cNvSpPr>
            <p:nvPr/>
          </p:nvSpPr>
          <p:spPr bwMode="auto">
            <a:xfrm>
              <a:off x="1464" y="1432"/>
              <a:ext cx="3224" cy="2296"/>
            </a:xfrm>
            <a:custGeom>
              <a:avLst/>
              <a:gdLst>
                <a:gd name="T0" fmla="*/ 8 w 3224"/>
                <a:gd name="T1" fmla="*/ 0 h 2296"/>
                <a:gd name="T2" fmla="*/ 0 w 3224"/>
                <a:gd name="T3" fmla="*/ 2296 h 2296"/>
                <a:gd name="T4" fmla="*/ 3224 w 3224"/>
                <a:gd name="T5" fmla="*/ 2296 h 2296"/>
                <a:gd name="T6" fmla="*/ 0 60000 65536"/>
                <a:gd name="T7" fmla="*/ 0 60000 65536"/>
                <a:gd name="T8" fmla="*/ 0 60000 65536"/>
                <a:gd name="T9" fmla="*/ 0 w 3224"/>
                <a:gd name="T10" fmla="*/ 0 h 2296"/>
                <a:gd name="T11" fmla="*/ 3224 w 3224"/>
                <a:gd name="T12" fmla="*/ 2296 h 2296"/>
              </a:gdLst>
              <a:ahLst/>
              <a:cxnLst>
                <a:cxn ang="T6">
                  <a:pos x="T0" y="T1"/>
                </a:cxn>
                <a:cxn ang="T7">
                  <a:pos x="T2" y="T3"/>
                </a:cxn>
                <a:cxn ang="T8">
                  <a:pos x="T4" y="T5"/>
                </a:cxn>
              </a:cxnLst>
              <a:rect l="T9" t="T10" r="T11" b="T12"/>
              <a:pathLst>
                <a:path w="3224" h="2296">
                  <a:moveTo>
                    <a:pt x="8" y="0"/>
                  </a:moveTo>
                  <a:cubicBezTo>
                    <a:pt x="5" y="765"/>
                    <a:pt x="0" y="2296"/>
                    <a:pt x="0" y="2296"/>
                  </a:cubicBezTo>
                  <a:lnTo>
                    <a:pt x="3224" y="2296"/>
                  </a:lnTo>
                </a:path>
              </a:pathLst>
            </a:custGeom>
            <a:noFill/>
            <a:ln w="57150" cmpd="sng">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 name="Rectangle 7">
              <a:extLst>
                <a:ext uri="{FF2B5EF4-FFF2-40B4-BE49-F238E27FC236}">
                  <a16:creationId xmlns:a16="http://schemas.microsoft.com/office/drawing/2014/main" id="{BDB172C1-2A79-44FD-AF73-0CC4C6BA9886}"/>
                </a:ext>
              </a:extLst>
            </p:cNvPr>
            <p:cNvSpPr>
              <a:spLocks noChangeArrowheads="1"/>
            </p:cNvSpPr>
            <p:nvPr/>
          </p:nvSpPr>
          <p:spPr bwMode="auto">
            <a:xfrm rot="-5400000">
              <a:off x="266" y="2889"/>
              <a:ext cx="88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a:t>Annual cost</a:t>
              </a:r>
            </a:p>
          </p:txBody>
        </p:sp>
        <p:sp>
          <p:nvSpPr>
            <p:cNvPr id="7" name="Rectangle 8">
              <a:extLst>
                <a:ext uri="{FF2B5EF4-FFF2-40B4-BE49-F238E27FC236}">
                  <a16:creationId xmlns:a16="http://schemas.microsoft.com/office/drawing/2014/main" id="{6828AC90-FDB0-4646-BD76-1BC29ABB2EDD}"/>
                </a:ext>
              </a:extLst>
            </p:cNvPr>
            <p:cNvSpPr>
              <a:spLocks noChangeArrowheads="1"/>
            </p:cNvSpPr>
            <p:nvPr/>
          </p:nvSpPr>
          <p:spPr bwMode="auto">
            <a:xfrm>
              <a:off x="3630" y="3751"/>
              <a:ext cx="103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Order quantity</a:t>
              </a:r>
            </a:p>
          </p:txBody>
        </p:sp>
      </p:grpSp>
      <p:grpSp>
        <p:nvGrpSpPr>
          <p:cNvPr id="8" name="Group 9">
            <a:extLst>
              <a:ext uri="{FF2B5EF4-FFF2-40B4-BE49-F238E27FC236}">
                <a16:creationId xmlns:a16="http://schemas.microsoft.com/office/drawing/2014/main" id="{B2865D33-BD78-4202-B4DA-AC5BA359D8FE}"/>
              </a:ext>
            </a:extLst>
          </p:cNvPr>
          <p:cNvGrpSpPr>
            <a:grpSpLocks/>
          </p:cNvGrpSpPr>
          <p:nvPr/>
        </p:nvGrpSpPr>
        <p:grpSpPr bwMode="auto">
          <a:xfrm>
            <a:off x="2844800" y="2216150"/>
            <a:ext cx="4254500" cy="1273175"/>
            <a:chOff x="1792" y="1500"/>
            <a:chExt cx="2680" cy="802"/>
          </a:xfrm>
        </p:grpSpPr>
        <p:grpSp>
          <p:nvGrpSpPr>
            <p:cNvPr id="9" name="Group 10">
              <a:extLst>
                <a:ext uri="{FF2B5EF4-FFF2-40B4-BE49-F238E27FC236}">
                  <a16:creationId xmlns:a16="http://schemas.microsoft.com/office/drawing/2014/main" id="{AD8C0D62-D844-41C9-A59C-1614538B1C12}"/>
                </a:ext>
              </a:extLst>
            </p:cNvPr>
            <p:cNvGrpSpPr>
              <a:grpSpLocks/>
            </p:cNvGrpSpPr>
            <p:nvPr/>
          </p:nvGrpSpPr>
          <p:grpSpPr bwMode="auto">
            <a:xfrm>
              <a:off x="1792" y="1500"/>
              <a:ext cx="2680" cy="802"/>
              <a:chOff x="1792" y="1500"/>
              <a:chExt cx="2680" cy="802"/>
            </a:xfrm>
          </p:grpSpPr>
          <p:sp>
            <p:nvSpPr>
              <p:cNvPr id="11" name="Freeform 11">
                <a:extLst>
                  <a:ext uri="{FF2B5EF4-FFF2-40B4-BE49-F238E27FC236}">
                    <a16:creationId xmlns:a16="http://schemas.microsoft.com/office/drawing/2014/main" id="{A4A95195-851C-47BF-A7BC-8680C91B8B3A}"/>
                  </a:ext>
                </a:extLst>
              </p:cNvPr>
              <p:cNvSpPr>
                <a:spLocks/>
              </p:cNvSpPr>
              <p:nvPr/>
            </p:nvSpPr>
            <p:spPr bwMode="auto">
              <a:xfrm>
                <a:off x="1792" y="1676"/>
                <a:ext cx="2680" cy="626"/>
              </a:xfrm>
              <a:custGeom>
                <a:avLst/>
                <a:gdLst>
                  <a:gd name="T0" fmla="*/ 0 w 2680"/>
                  <a:gd name="T1" fmla="*/ 0 h 626"/>
                  <a:gd name="T2" fmla="*/ 252 w 2680"/>
                  <a:gd name="T3" fmla="*/ 312 h 626"/>
                  <a:gd name="T4" fmla="*/ 624 w 2680"/>
                  <a:gd name="T5" fmla="*/ 532 h 626"/>
                  <a:gd name="T6" fmla="*/ 892 w 2680"/>
                  <a:gd name="T7" fmla="*/ 608 h 626"/>
                  <a:gd name="T8" fmla="*/ 1412 w 2680"/>
                  <a:gd name="T9" fmla="*/ 596 h 626"/>
                  <a:gd name="T10" fmla="*/ 1924 w 2680"/>
                  <a:gd name="T11" fmla="*/ 428 h 626"/>
                  <a:gd name="T12" fmla="*/ 2344 w 2680"/>
                  <a:gd name="T13" fmla="*/ 240 h 626"/>
                  <a:gd name="T14" fmla="*/ 2680 w 2680"/>
                  <a:gd name="T15" fmla="*/ 84 h 626"/>
                  <a:gd name="T16" fmla="*/ 0 60000 65536"/>
                  <a:gd name="T17" fmla="*/ 0 60000 65536"/>
                  <a:gd name="T18" fmla="*/ 0 60000 65536"/>
                  <a:gd name="T19" fmla="*/ 0 60000 65536"/>
                  <a:gd name="T20" fmla="*/ 0 60000 65536"/>
                  <a:gd name="T21" fmla="*/ 0 60000 65536"/>
                  <a:gd name="T22" fmla="*/ 0 60000 65536"/>
                  <a:gd name="T23" fmla="*/ 0 60000 65536"/>
                  <a:gd name="T24" fmla="*/ 0 w 2680"/>
                  <a:gd name="T25" fmla="*/ 0 h 626"/>
                  <a:gd name="T26" fmla="*/ 2680 w 2680"/>
                  <a:gd name="T27" fmla="*/ 626 h 6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80" h="626">
                    <a:moveTo>
                      <a:pt x="0" y="0"/>
                    </a:moveTo>
                    <a:cubicBezTo>
                      <a:pt x="74" y="111"/>
                      <a:pt x="148" y="223"/>
                      <a:pt x="252" y="312"/>
                    </a:cubicBezTo>
                    <a:cubicBezTo>
                      <a:pt x="356" y="401"/>
                      <a:pt x="517" y="483"/>
                      <a:pt x="624" y="532"/>
                    </a:cubicBezTo>
                    <a:cubicBezTo>
                      <a:pt x="731" y="581"/>
                      <a:pt x="761" y="597"/>
                      <a:pt x="892" y="608"/>
                    </a:cubicBezTo>
                    <a:cubicBezTo>
                      <a:pt x="1023" y="619"/>
                      <a:pt x="1240" y="626"/>
                      <a:pt x="1412" y="596"/>
                    </a:cubicBezTo>
                    <a:cubicBezTo>
                      <a:pt x="1584" y="566"/>
                      <a:pt x="1769" y="487"/>
                      <a:pt x="1924" y="428"/>
                    </a:cubicBezTo>
                    <a:cubicBezTo>
                      <a:pt x="2079" y="369"/>
                      <a:pt x="2218" y="297"/>
                      <a:pt x="2344" y="240"/>
                    </a:cubicBezTo>
                    <a:cubicBezTo>
                      <a:pt x="2470" y="183"/>
                      <a:pt x="2610" y="116"/>
                      <a:pt x="2680" y="84"/>
                    </a:cubicBezTo>
                  </a:path>
                </a:pathLst>
              </a:custGeom>
              <a:noFill/>
              <a:ln w="762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Rectangle 11">
                <a:extLst>
                  <a:ext uri="{FF2B5EF4-FFF2-40B4-BE49-F238E27FC236}">
                    <a16:creationId xmlns:a16="http://schemas.microsoft.com/office/drawing/2014/main" id="{C23F04F6-22BE-4AF0-A764-7F4F271DEEFB}"/>
                  </a:ext>
                </a:extLst>
              </p:cNvPr>
              <p:cNvSpPr>
                <a:spLocks noChangeArrowheads="1"/>
              </p:cNvSpPr>
              <p:nvPr/>
            </p:nvSpPr>
            <p:spPr bwMode="auto">
              <a:xfrm>
                <a:off x="2542" y="1500"/>
                <a:ext cx="11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a:t>Total cost of holding and setup (order)</a:t>
                </a:r>
              </a:p>
            </p:txBody>
          </p:sp>
        </p:grpSp>
        <p:sp>
          <p:nvSpPr>
            <p:cNvPr id="10" name="Line 13">
              <a:extLst>
                <a:ext uri="{FF2B5EF4-FFF2-40B4-BE49-F238E27FC236}">
                  <a16:creationId xmlns:a16="http://schemas.microsoft.com/office/drawing/2014/main" id="{9DDC99E4-6E96-4FD1-B7D6-40153BF6B17D}"/>
                </a:ext>
              </a:extLst>
            </p:cNvPr>
            <p:cNvSpPr>
              <a:spLocks noChangeShapeType="1"/>
            </p:cNvSpPr>
            <p:nvPr/>
          </p:nvSpPr>
          <p:spPr bwMode="auto">
            <a:xfrm>
              <a:off x="3624" y="1856"/>
              <a:ext cx="144" cy="208"/>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3" name="Group 14">
            <a:extLst>
              <a:ext uri="{FF2B5EF4-FFF2-40B4-BE49-F238E27FC236}">
                <a16:creationId xmlns:a16="http://schemas.microsoft.com/office/drawing/2014/main" id="{F436513B-CB04-4E5C-A9A3-B6BD1A788229}"/>
              </a:ext>
            </a:extLst>
          </p:cNvPr>
          <p:cNvGrpSpPr>
            <a:grpSpLocks/>
          </p:cNvGrpSpPr>
          <p:nvPr/>
        </p:nvGrpSpPr>
        <p:grpSpPr bwMode="auto">
          <a:xfrm>
            <a:off x="2965450" y="3263900"/>
            <a:ext cx="4378325" cy="2178050"/>
            <a:chOff x="1868" y="2160"/>
            <a:chExt cx="2758" cy="1372"/>
          </a:xfrm>
        </p:grpSpPr>
        <p:grpSp>
          <p:nvGrpSpPr>
            <p:cNvPr id="14" name="Group 15">
              <a:extLst>
                <a:ext uri="{FF2B5EF4-FFF2-40B4-BE49-F238E27FC236}">
                  <a16:creationId xmlns:a16="http://schemas.microsoft.com/office/drawing/2014/main" id="{7F9504A8-2E27-4D41-BCC6-73EDF51447D0}"/>
                </a:ext>
              </a:extLst>
            </p:cNvPr>
            <p:cNvGrpSpPr>
              <a:grpSpLocks/>
            </p:cNvGrpSpPr>
            <p:nvPr/>
          </p:nvGrpSpPr>
          <p:grpSpPr bwMode="auto">
            <a:xfrm>
              <a:off x="1868" y="2160"/>
              <a:ext cx="2758" cy="1372"/>
              <a:chOff x="1868" y="2160"/>
              <a:chExt cx="2758" cy="1372"/>
            </a:xfrm>
          </p:grpSpPr>
          <p:sp>
            <p:nvSpPr>
              <p:cNvPr id="16" name="Line 16">
                <a:extLst>
                  <a:ext uri="{FF2B5EF4-FFF2-40B4-BE49-F238E27FC236}">
                    <a16:creationId xmlns:a16="http://schemas.microsoft.com/office/drawing/2014/main" id="{311B913B-E4ED-424E-A593-F733512F9EFA}"/>
                  </a:ext>
                </a:extLst>
              </p:cNvPr>
              <p:cNvSpPr>
                <a:spLocks noChangeShapeType="1"/>
              </p:cNvSpPr>
              <p:nvPr/>
            </p:nvSpPr>
            <p:spPr bwMode="auto">
              <a:xfrm flipV="1">
                <a:off x="1868" y="2160"/>
                <a:ext cx="2672" cy="1372"/>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Rectangle 16">
                <a:extLst>
                  <a:ext uri="{FF2B5EF4-FFF2-40B4-BE49-F238E27FC236}">
                    <a16:creationId xmlns:a16="http://schemas.microsoft.com/office/drawing/2014/main" id="{1FBCB166-0800-442D-BD2C-3FB2D987C66C}"/>
                  </a:ext>
                </a:extLst>
              </p:cNvPr>
              <p:cNvSpPr>
                <a:spLocks noChangeArrowheads="1"/>
              </p:cNvSpPr>
              <p:nvPr/>
            </p:nvSpPr>
            <p:spPr bwMode="auto">
              <a:xfrm>
                <a:off x="3558" y="2668"/>
                <a:ext cx="106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a:t>Holding cost </a:t>
                </a:r>
              </a:p>
            </p:txBody>
          </p:sp>
        </p:grpSp>
        <p:sp>
          <p:nvSpPr>
            <p:cNvPr id="15" name="Line 18">
              <a:extLst>
                <a:ext uri="{FF2B5EF4-FFF2-40B4-BE49-F238E27FC236}">
                  <a16:creationId xmlns:a16="http://schemas.microsoft.com/office/drawing/2014/main" id="{9A383E2A-A5E6-4E93-BC81-154E87071CAC}"/>
                </a:ext>
              </a:extLst>
            </p:cNvPr>
            <p:cNvSpPr>
              <a:spLocks noChangeShapeType="1"/>
            </p:cNvSpPr>
            <p:nvPr/>
          </p:nvSpPr>
          <p:spPr bwMode="auto">
            <a:xfrm flipH="1" flipV="1">
              <a:off x="4064" y="2464"/>
              <a:ext cx="56" cy="224"/>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 name="Group 19">
            <a:extLst>
              <a:ext uri="{FF2B5EF4-FFF2-40B4-BE49-F238E27FC236}">
                <a16:creationId xmlns:a16="http://schemas.microsoft.com/office/drawing/2014/main" id="{988FB284-A090-40D7-90FC-5EE4D7702084}"/>
              </a:ext>
            </a:extLst>
          </p:cNvPr>
          <p:cNvGrpSpPr>
            <a:grpSpLocks/>
          </p:cNvGrpSpPr>
          <p:nvPr/>
        </p:nvGrpSpPr>
        <p:grpSpPr bwMode="auto">
          <a:xfrm>
            <a:off x="2787650" y="2622550"/>
            <a:ext cx="4546600" cy="2836863"/>
            <a:chOff x="1756" y="1756"/>
            <a:chExt cx="2864" cy="1787"/>
          </a:xfrm>
        </p:grpSpPr>
        <p:grpSp>
          <p:nvGrpSpPr>
            <p:cNvPr id="19" name="Group 20">
              <a:extLst>
                <a:ext uri="{FF2B5EF4-FFF2-40B4-BE49-F238E27FC236}">
                  <a16:creationId xmlns:a16="http://schemas.microsoft.com/office/drawing/2014/main" id="{77CF900F-E045-40B0-8FA3-36DB9726FF08}"/>
                </a:ext>
              </a:extLst>
            </p:cNvPr>
            <p:cNvGrpSpPr>
              <a:grpSpLocks/>
            </p:cNvGrpSpPr>
            <p:nvPr/>
          </p:nvGrpSpPr>
          <p:grpSpPr bwMode="auto">
            <a:xfrm>
              <a:off x="1756" y="1756"/>
              <a:ext cx="2864" cy="1787"/>
              <a:chOff x="1756" y="1756"/>
              <a:chExt cx="2864" cy="1787"/>
            </a:xfrm>
          </p:grpSpPr>
          <p:sp>
            <p:nvSpPr>
              <p:cNvPr id="21" name="Freeform 21">
                <a:extLst>
                  <a:ext uri="{FF2B5EF4-FFF2-40B4-BE49-F238E27FC236}">
                    <a16:creationId xmlns:a16="http://schemas.microsoft.com/office/drawing/2014/main" id="{1C85FDB9-F600-42EB-B5C2-1A4B7F95CF7F}"/>
                  </a:ext>
                </a:extLst>
              </p:cNvPr>
              <p:cNvSpPr>
                <a:spLocks/>
              </p:cNvSpPr>
              <p:nvPr/>
            </p:nvSpPr>
            <p:spPr bwMode="auto">
              <a:xfrm>
                <a:off x="1756" y="1756"/>
                <a:ext cx="2864" cy="1524"/>
              </a:xfrm>
              <a:custGeom>
                <a:avLst/>
                <a:gdLst>
                  <a:gd name="T0" fmla="*/ 0 w 2864"/>
                  <a:gd name="T1" fmla="*/ 0 h 1524"/>
                  <a:gd name="T2" fmla="*/ 192 w 2864"/>
                  <a:gd name="T3" fmla="*/ 572 h 1524"/>
                  <a:gd name="T4" fmla="*/ 740 w 2864"/>
                  <a:gd name="T5" fmla="*/ 1036 h 1524"/>
                  <a:gd name="T6" fmla="*/ 1564 w 2864"/>
                  <a:gd name="T7" fmla="*/ 1324 h 1524"/>
                  <a:gd name="T8" fmla="*/ 2384 w 2864"/>
                  <a:gd name="T9" fmla="*/ 1476 h 1524"/>
                  <a:gd name="T10" fmla="*/ 2864 w 2864"/>
                  <a:gd name="T11" fmla="*/ 1524 h 1524"/>
                  <a:gd name="T12" fmla="*/ 0 60000 65536"/>
                  <a:gd name="T13" fmla="*/ 0 60000 65536"/>
                  <a:gd name="T14" fmla="*/ 0 60000 65536"/>
                  <a:gd name="T15" fmla="*/ 0 60000 65536"/>
                  <a:gd name="T16" fmla="*/ 0 60000 65536"/>
                  <a:gd name="T17" fmla="*/ 0 60000 65536"/>
                  <a:gd name="T18" fmla="*/ 0 w 2864"/>
                  <a:gd name="T19" fmla="*/ 0 h 1524"/>
                  <a:gd name="T20" fmla="*/ 2864 w 2864"/>
                  <a:gd name="T21" fmla="*/ 1524 h 1524"/>
                </a:gdLst>
                <a:ahLst/>
                <a:cxnLst>
                  <a:cxn ang="T12">
                    <a:pos x="T0" y="T1"/>
                  </a:cxn>
                  <a:cxn ang="T13">
                    <a:pos x="T2" y="T3"/>
                  </a:cxn>
                  <a:cxn ang="T14">
                    <a:pos x="T4" y="T5"/>
                  </a:cxn>
                  <a:cxn ang="T15">
                    <a:pos x="T6" y="T7"/>
                  </a:cxn>
                  <a:cxn ang="T16">
                    <a:pos x="T8" y="T9"/>
                  </a:cxn>
                  <a:cxn ang="T17">
                    <a:pos x="T10" y="T11"/>
                  </a:cxn>
                </a:cxnLst>
                <a:rect l="T18" t="T19" r="T20" b="T21"/>
                <a:pathLst>
                  <a:path w="2864" h="1524">
                    <a:moveTo>
                      <a:pt x="0" y="0"/>
                    </a:moveTo>
                    <a:cubicBezTo>
                      <a:pt x="34" y="199"/>
                      <a:pt x="69" y="399"/>
                      <a:pt x="192" y="572"/>
                    </a:cubicBezTo>
                    <a:cubicBezTo>
                      <a:pt x="315" y="745"/>
                      <a:pt x="511" y="911"/>
                      <a:pt x="740" y="1036"/>
                    </a:cubicBezTo>
                    <a:cubicBezTo>
                      <a:pt x="969" y="1161"/>
                      <a:pt x="1290" y="1251"/>
                      <a:pt x="1564" y="1324"/>
                    </a:cubicBezTo>
                    <a:cubicBezTo>
                      <a:pt x="1838" y="1397"/>
                      <a:pt x="2167" y="1443"/>
                      <a:pt x="2384" y="1476"/>
                    </a:cubicBezTo>
                    <a:cubicBezTo>
                      <a:pt x="2601" y="1509"/>
                      <a:pt x="2732" y="1516"/>
                      <a:pt x="2864" y="1524"/>
                    </a:cubicBezTo>
                  </a:path>
                </a:pathLst>
              </a:custGeom>
              <a:noFill/>
              <a:ln w="7620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 name="Rectangle 21">
                <a:extLst>
                  <a:ext uri="{FF2B5EF4-FFF2-40B4-BE49-F238E27FC236}">
                    <a16:creationId xmlns:a16="http://schemas.microsoft.com/office/drawing/2014/main" id="{640C2A58-799C-4A78-8F04-468044BE982B}"/>
                  </a:ext>
                </a:extLst>
              </p:cNvPr>
              <p:cNvSpPr>
                <a:spLocks noChangeArrowheads="1"/>
              </p:cNvSpPr>
              <p:nvPr/>
            </p:nvSpPr>
            <p:spPr bwMode="auto">
              <a:xfrm>
                <a:off x="3230" y="3332"/>
                <a:ext cx="129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dirty="0"/>
                  <a:t>order cost </a:t>
                </a:r>
              </a:p>
            </p:txBody>
          </p:sp>
        </p:grpSp>
        <p:sp>
          <p:nvSpPr>
            <p:cNvPr id="20" name="Line 23">
              <a:extLst>
                <a:ext uri="{FF2B5EF4-FFF2-40B4-BE49-F238E27FC236}">
                  <a16:creationId xmlns:a16="http://schemas.microsoft.com/office/drawing/2014/main" id="{379C51D3-6ECD-40DA-BDEB-8F2F0C0CA138}"/>
                </a:ext>
              </a:extLst>
            </p:cNvPr>
            <p:cNvSpPr>
              <a:spLocks noChangeShapeType="1"/>
            </p:cNvSpPr>
            <p:nvPr/>
          </p:nvSpPr>
          <p:spPr bwMode="auto">
            <a:xfrm flipH="1" flipV="1">
              <a:off x="3608" y="3184"/>
              <a:ext cx="0" cy="168"/>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3" name="Group 24">
            <a:extLst>
              <a:ext uri="{FF2B5EF4-FFF2-40B4-BE49-F238E27FC236}">
                <a16:creationId xmlns:a16="http://schemas.microsoft.com/office/drawing/2014/main" id="{02C3EF1D-9D1E-4260-9084-8B61AED1FC6B}"/>
              </a:ext>
            </a:extLst>
          </p:cNvPr>
          <p:cNvGrpSpPr>
            <a:grpSpLocks/>
          </p:cNvGrpSpPr>
          <p:nvPr/>
        </p:nvGrpSpPr>
        <p:grpSpPr bwMode="auto">
          <a:xfrm>
            <a:off x="974725" y="3181350"/>
            <a:ext cx="4552950" cy="3198813"/>
            <a:chOff x="614" y="2108"/>
            <a:chExt cx="2868" cy="2015"/>
          </a:xfrm>
        </p:grpSpPr>
        <p:sp>
          <p:nvSpPr>
            <p:cNvPr id="24" name="Freeform 25">
              <a:extLst>
                <a:ext uri="{FF2B5EF4-FFF2-40B4-BE49-F238E27FC236}">
                  <a16:creationId xmlns:a16="http://schemas.microsoft.com/office/drawing/2014/main" id="{04F1F187-6DC6-4D53-A034-3449BA8B0C1D}"/>
                </a:ext>
              </a:extLst>
            </p:cNvPr>
            <p:cNvSpPr>
              <a:spLocks/>
            </p:cNvSpPr>
            <p:nvPr/>
          </p:nvSpPr>
          <p:spPr bwMode="auto">
            <a:xfrm>
              <a:off x="1472" y="2288"/>
              <a:ext cx="1480" cy="1432"/>
            </a:xfrm>
            <a:custGeom>
              <a:avLst/>
              <a:gdLst>
                <a:gd name="T0" fmla="*/ 0 w 1480"/>
                <a:gd name="T1" fmla="*/ 0 h 1432"/>
                <a:gd name="T2" fmla="*/ 1480 w 1480"/>
                <a:gd name="T3" fmla="*/ 0 h 1432"/>
                <a:gd name="T4" fmla="*/ 1480 w 1480"/>
                <a:gd name="T5" fmla="*/ 1432 h 1432"/>
                <a:gd name="T6" fmla="*/ 0 60000 65536"/>
                <a:gd name="T7" fmla="*/ 0 60000 65536"/>
                <a:gd name="T8" fmla="*/ 0 60000 65536"/>
                <a:gd name="T9" fmla="*/ 0 w 1480"/>
                <a:gd name="T10" fmla="*/ 0 h 1432"/>
                <a:gd name="T11" fmla="*/ 1480 w 1480"/>
                <a:gd name="T12" fmla="*/ 1432 h 1432"/>
              </a:gdLst>
              <a:ahLst/>
              <a:cxnLst>
                <a:cxn ang="T6">
                  <a:pos x="T0" y="T1"/>
                </a:cxn>
                <a:cxn ang="T7">
                  <a:pos x="T2" y="T3"/>
                </a:cxn>
                <a:cxn ang="T8">
                  <a:pos x="T4" y="T5"/>
                </a:cxn>
              </a:cxnLst>
              <a:rect l="T9" t="T10" r="T11" b="T12"/>
              <a:pathLst>
                <a:path w="1480" h="1432">
                  <a:moveTo>
                    <a:pt x="0" y="0"/>
                  </a:moveTo>
                  <a:lnTo>
                    <a:pt x="1480" y="0"/>
                  </a:lnTo>
                  <a:lnTo>
                    <a:pt x="1480" y="1432"/>
                  </a:ln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 name="Rectangle 26">
              <a:extLst>
                <a:ext uri="{FF2B5EF4-FFF2-40B4-BE49-F238E27FC236}">
                  <a16:creationId xmlns:a16="http://schemas.microsoft.com/office/drawing/2014/main" id="{A836E29E-5250-4FCA-84F7-72EA35C63734}"/>
                </a:ext>
              </a:extLst>
            </p:cNvPr>
            <p:cNvSpPr>
              <a:spLocks noChangeArrowheads="1"/>
            </p:cNvSpPr>
            <p:nvPr/>
          </p:nvSpPr>
          <p:spPr bwMode="auto">
            <a:xfrm>
              <a:off x="614" y="2108"/>
              <a:ext cx="884"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a:t>Minimum total cost</a:t>
              </a:r>
            </a:p>
          </p:txBody>
        </p:sp>
        <p:sp>
          <p:nvSpPr>
            <p:cNvPr id="26" name="Rectangle 27">
              <a:extLst>
                <a:ext uri="{FF2B5EF4-FFF2-40B4-BE49-F238E27FC236}">
                  <a16:creationId xmlns:a16="http://schemas.microsoft.com/office/drawing/2014/main" id="{19D44039-78A0-433D-A3B7-E75B8C851069}"/>
                </a:ext>
              </a:extLst>
            </p:cNvPr>
            <p:cNvSpPr>
              <a:spLocks noChangeArrowheads="1"/>
            </p:cNvSpPr>
            <p:nvPr/>
          </p:nvSpPr>
          <p:spPr bwMode="auto">
            <a:xfrm>
              <a:off x="2414" y="3764"/>
              <a:ext cx="1068"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a:t>Optimal order quantity (</a:t>
              </a:r>
              <a:r>
                <a:rPr lang="en-US" altLang="en-US" i="1"/>
                <a:t>Q</a:t>
              </a:r>
              <a:r>
                <a:rPr lang="en-US" altLang="en-US"/>
                <a:t>*)</a:t>
              </a:r>
            </a:p>
          </p:txBody>
        </p:sp>
      </p:grpSp>
      <p:sp>
        <p:nvSpPr>
          <p:cNvPr id="3" name="Slide Number Placeholder 2">
            <a:extLst>
              <a:ext uri="{FF2B5EF4-FFF2-40B4-BE49-F238E27FC236}">
                <a16:creationId xmlns:a16="http://schemas.microsoft.com/office/drawing/2014/main" id="{30F44983-5E3C-4132-8986-3A35B4CD92A0}"/>
              </a:ext>
            </a:extLst>
          </p:cNvPr>
          <p:cNvSpPr>
            <a:spLocks noGrp="1"/>
          </p:cNvSpPr>
          <p:nvPr>
            <p:ph type="sldNum" sz="quarter" idx="12"/>
          </p:nvPr>
        </p:nvSpPr>
        <p:spPr/>
        <p:txBody>
          <a:bodyPr/>
          <a:lstStyle/>
          <a:p>
            <a:fld id="{4E07C51F-761A-41FE-9D6F-73B26C7C6466}" type="slidenum">
              <a:rPr lang="en-US" smtClean="0"/>
              <a:t>16</a:t>
            </a:fld>
            <a:endParaRPr lang="en-US"/>
          </a:p>
        </p:txBody>
      </p:sp>
    </p:spTree>
    <p:extLst>
      <p:ext uri="{BB962C8B-B14F-4D97-AF65-F5344CB8AC3E}">
        <p14:creationId xmlns:p14="http://schemas.microsoft.com/office/powerpoint/2010/main" val="244150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strips(downLeft)">
                                      <p:cBhvr>
                                        <p:cTn id="2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6A3F-10A0-4F89-8E2B-94A433402806}"/>
              </a:ext>
            </a:extLst>
          </p:cNvPr>
          <p:cNvSpPr>
            <a:spLocks noGrp="1"/>
          </p:cNvSpPr>
          <p:nvPr>
            <p:ph type="title"/>
          </p:nvPr>
        </p:nvSpPr>
        <p:spPr>
          <a:xfrm>
            <a:off x="832742" y="548640"/>
            <a:ext cx="9720072" cy="1499616"/>
          </a:xfrm>
        </p:spPr>
        <p:txBody>
          <a:bodyPr/>
          <a:lstStyle/>
          <a:p>
            <a:r>
              <a:rPr lang="en-US" altLang="en-US" dirty="0"/>
              <a:t>Minimizing Costs</a:t>
            </a:r>
            <a:endParaRPr lang="en-US" dirty="0"/>
          </a:p>
        </p:txBody>
      </p:sp>
      <p:sp>
        <p:nvSpPr>
          <p:cNvPr id="3" name="Content Placeholder 2">
            <a:extLst>
              <a:ext uri="{FF2B5EF4-FFF2-40B4-BE49-F238E27FC236}">
                <a16:creationId xmlns:a16="http://schemas.microsoft.com/office/drawing/2014/main" id="{99146C54-54C6-477B-9626-E0D74D53A75F}"/>
              </a:ext>
            </a:extLst>
          </p:cNvPr>
          <p:cNvSpPr>
            <a:spLocks noGrp="1"/>
          </p:cNvSpPr>
          <p:nvPr>
            <p:ph idx="1"/>
          </p:nvPr>
        </p:nvSpPr>
        <p:spPr>
          <a:xfrm>
            <a:off x="832742" y="2286000"/>
            <a:ext cx="10863072" cy="4023360"/>
          </a:xfrm>
        </p:spPr>
        <p:txBody>
          <a:bodyPr/>
          <a:lstStyle/>
          <a:p>
            <a:pPr>
              <a:lnSpc>
                <a:spcPct val="110000"/>
              </a:lnSpc>
              <a:spcBef>
                <a:spcPts val="0"/>
              </a:spcBef>
              <a:spcAft>
                <a:spcPts val="0"/>
              </a:spcAft>
              <a:buFont typeface="Wingdings" panose="05000000000000000000" pitchFamily="2" charset="2"/>
              <a:buChar char="§"/>
            </a:pPr>
            <a:r>
              <a:rPr lang="en-US" altLang="en-US" sz="2800" dirty="0"/>
              <a:t>By minimizing the sum of ordering and holding costs, total costs are minimized. </a:t>
            </a:r>
          </a:p>
          <a:p>
            <a:pPr>
              <a:lnSpc>
                <a:spcPct val="110000"/>
              </a:lnSpc>
              <a:spcBef>
                <a:spcPts val="0"/>
              </a:spcBef>
              <a:spcAft>
                <a:spcPts val="0"/>
              </a:spcAft>
              <a:buFont typeface="Wingdings" panose="05000000000000000000" pitchFamily="2" charset="2"/>
              <a:buChar char="§"/>
            </a:pPr>
            <a:r>
              <a:rPr lang="en-US" altLang="en-US" sz="2800" dirty="0"/>
              <a:t>Optimal order size Q* will minimize the total cost</a:t>
            </a:r>
          </a:p>
          <a:p>
            <a:pPr>
              <a:lnSpc>
                <a:spcPct val="110000"/>
              </a:lnSpc>
              <a:spcBef>
                <a:spcPts val="0"/>
              </a:spcBef>
              <a:spcAft>
                <a:spcPts val="0"/>
              </a:spcAft>
              <a:buFont typeface="Wingdings" panose="05000000000000000000" pitchFamily="2" charset="2"/>
              <a:buChar char="§"/>
            </a:pPr>
            <a:r>
              <a:rPr lang="en-US" altLang="en-US" sz="2800" dirty="0"/>
              <a:t>A reduction in either cost reduces the total cost</a:t>
            </a:r>
          </a:p>
          <a:p>
            <a:pPr>
              <a:lnSpc>
                <a:spcPct val="110000"/>
              </a:lnSpc>
              <a:spcBef>
                <a:spcPts val="0"/>
              </a:spcBef>
              <a:spcAft>
                <a:spcPts val="0"/>
              </a:spcAft>
              <a:buFont typeface="Wingdings" panose="05000000000000000000" pitchFamily="2" charset="2"/>
              <a:buChar char="§"/>
            </a:pPr>
            <a:r>
              <a:rPr lang="en-US" altLang="en-US" sz="2800" dirty="0"/>
              <a:t>Optimal order quantity occurs when holding cost and setup cost are equal</a:t>
            </a:r>
          </a:p>
          <a:p>
            <a:endParaRPr lang="en-US" dirty="0"/>
          </a:p>
        </p:txBody>
      </p:sp>
      <p:sp>
        <p:nvSpPr>
          <p:cNvPr id="4" name="Slide Number Placeholder 3">
            <a:extLst>
              <a:ext uri="{FF2B5EF4-FFF2-40B4-BE49-F238E27FC236}">
                <a16:creationId xmlns:a16="http://schemas.microsoft.com/office/drawing/2014/main" id="{9B516148-1B28-4355-85FB-D1BBFDB7964A}"/>
              </a:ext>
            </a:extLst>
          </p:cNvPr>
          <p:cNvSpPr>
            <a:spLocks noGrp="1"/>
          </p:cNvSpPr>
          <p:nvPr>
            <p:ph type="sldNum" sz="quarter" idx="12"/>
          </p:nvPr>
        </p:nvSpPr>
        <p:spPr/>
        <p:txBody>
          <a:bodyPr/>
          <a:lstStyle/>
          <a:p>
            <a:fld id="{4E07C51F-761A-41FE-9D6F-73B26C7C6466}" type="slidenum">
              <a:rPr lang="en-US" smtClean="0"/>
              <a:t>17</a:t>
            </a:fld>
            <a:endParaRPr lang="en-US"/>
          </a:p>
        </p:txBody>
      </p:sp>
    </p:spTree>
    <p:extLst>
      <p:ext uri="{BB962C8B-B14F-4D97-AF65-F5344CB8AC3E}">
        <p14:creationId xmlns:p14="http://schemas.microsoft.com/office/powerpoint/2010/main" val="1739180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BF0B-C21B-408F-B2A4-057FB997CC4E}"/>
              </a:ext>
            </a:extLst>
          </p:cNvPr>
          <p:cNvSpPr>
            <a:spLocks noGrp="1"/>
          </p:cNvSpPr>
          <p:nvPr>
            <p:ph type="title"/>
          </p:nvPr>
        </p:nvSpPr>
        <p:spPr/>
        <p:txBody>
          <a:bodyPr/>
          <a:lstStyle/>
          <a:p>
            <a:r>
              <a:rPr lang="en-US" dirty="0"/>
              <a:t>Minimizing costs</a:t>
            </a:r>
          </a:p>
        </p:txBody>
      </p:sp>
      <p:sp>
        <p:nvSpPr>
          <p:cNvPr id="3" name="Content Placeholder 2">
            <a:extLst>
              <a:ext uri="{FF2B5EF4-FFF2-40B4-BE49-F238E27FC236}">
                <a16:creationId xmlns:a16="http://schemas.microsoft.com/office/drawing/2014/main" id="{764334D5-6626-4CFE-AB91-46937C4ECD7B}"/>
              </a:ext>
            </a:extLst>
          </p:cNvPr>
          <p:cNvSpPr>
            <a:spLocks noGrp="1"/>
          </p:cNvSpPr>
          <p:nvPr>
            <p:ph idx="1"/>
          </p:nvPr>
        </p:nvSpPr>
        <p:spPr>
          <a:xfrm>
            <a:off x="754914" y="1860697"/>
            <a:ext cx="9819168" cy="4023360"/>
          </a:xfrm>
        </p:spPr>
        <p:txBody>
          <a:bodyPr/>
          <a:lstStyle/>
          <a:p>
            <a:pPr>
              <a:lnSpc>
                <a:spcPct val="110000"/>
              </a:lnSpc>
              <a:spcBef>
                <a:spcPts val="0"/>
              </a:spcBef>
              <a:spcAft>
                <a:spcPts val="0"/>
              </a:spcAft>
              <a:buFont typeface="Wingdings" panose="05000000000000000000" pitchFamily="2" charset="2"/>
              <a:buChar char="§"/>
            </a:pPr>
            <a:r>
              <a:rPr lang="en-US" altLang="en-US" i="1" dirty="0">
                <a:solidFill>
                  <a:srgbClr val="000000"/>
                </a:solidFill>
                <a:latin typeface="Abadi" panose="020B0604020104020204" pitchFamily="34" charset="0"/>
                <a:cs typeface="Times New Roman" panose="02020603050405020304" pitchFamily="18" charset="0"/>
              </a:rPr>
              <a:t>Q</a:t>
            </a:r>
            <a:r>
              <a:rPr lang="en-US" altLang="en-US" dirty="0">
                <a:solidFill>
                  <a:srgbClr val="000000"/>
                </a:solidFill>
                <a:latin typeface="Abadi" panose="020B0604020104020204" pitchFamily="34" charset="0"/>
              </a:rPr>
              <a:t>	</a:t>
            </a:r>
            <a:r>
              <a:rPr lang="en-US" altLang="en-US" sz="2800" dirty="0"/>
              <a:t>= Number of pieces per order</a:t>
            </a:r>
          </a:p>
          <a:p>
            <a:pPr>
              <a:lnSpc>
                <a:spcPct val="110000"/>
              </a:lnSpc>
              <a:spcBef>
                <a:spcPts val="0"/>
              </a:spcBef>
              <a:spcAft>
                <a:spcPts val="0"/>
              </a:spcAft>
              <a:buFont typeface="Wingdings" panose="05000000000000000000" pitchFamily="2" charset="2"/>
              <a:buChar char="§"/>
            </a:pPr>
            <a:r>
              <a:rPr lang="en-US" altLang="en-US" sz="2800" dirty="0"/>
              <a:t>Q*	= Optimal number of pieces per order (EOQ)</a:t>
            </a:r>
          </a:p>
          <a:p>
            <a:pPr>
              <a:lnSpc>
                <a:spcPct val="110000"/>
              </a:lnSpc>
              <a:spcBef>
                <a:spcPts val="0"/>
              </a:spcBef>
              <a:spcAft>
                <a:spcPts val="0"/>
              </a:spcAft>
              <a:buFont typeface="Wingdings" panose="05000000000000000000" pitchFamily="2" charset="2"/>
              <a:buChar char="§"/>
            </a:pPr>
            <a:r>
              <a:rPr lang="en-US" altLang="en-US" sz="2800" dirty="0"/>
              <a:t>D	= Annual demand in units for the inventory item</a:t>
            </a:r>
          </a:p>
          <a:p>
            <a:pPr>
              <a:lnSpc>
                <a:spcPct val="110000"/>
              </a:lnSpc>
              <a:spcBef>
                <a:spcPts val="0"/>
              </a:spcBef>
              <a:spcAft>
                <a:spcPts val="0"/>
              </a:spcAft>
              <a:buFont typeface="Wingdings" panose="05000000000000000000" pitchFamily="2" charset="2"/>
              <a:buChar char="§"/>
            </a:pPr>
            <a:r>
              <a:rPr lang="en-US" altLang="en-US" sz="2800" dirty="0"/>
              <a:t>S	= Setup or ordering cost for each order</a:t>
            </a:r>
          </a:p>
          <a:p>
            <a:pPr>
              <a:lnSpc>
                <a:spcPct val="110000"/>
              </a:lnSpc>
              <a:spcBef>
                <a:spcPts val="0"/>
              </a:spcBef>
              <a:spcAft>
                <a:spcPts val="0"/>
              </a:spcAft>
              <a:buFont typeface="Wingdings" panose="05000000000000000000" pitchFamily="2" charset="2"/>
              <a:buChar char="§"/>
            </a:pPr>
            <a:r>
              <a:rPr lang="en-US" altLang="en-US" sz="2800" dirty="0"/>
              <a:t>H	= Holding or carrying cost per unit per year</a:t>
            </a:r>
          </a:p>
          <a:p>
            <a:pPr marL="0" indent="0">
              <a:lnSpc>
                <a:spcPct val="110000"/>
              </a:lnSpc>
              <a:spcBef>
                <a:spcPts val="0"/>
              </a:spcBef>
              <a:spcAft>
                <a:spcPts val="0"/>
              </a:spcAft>
              <a:buNone/>
            </a:pPr>
            <a:endParaRPr lang="en-US" altLang="en-US" sz="2800" dirty="0"/>
          </a:p>
          <a:p>
            <a:pPr>
              <a:lnSpc>
                <a:spcPct val="110000"/>
              </a:lnSpc>
              <a:spcBef>
                <a:spcPts val="0"/>
              </a:spcBef>
              <a:spcAft>
                <a:spcPts val="0"/>
              </a:spcAft>
              <a:buFont typeface="Wingdings" panose="05000000000000000000" pitchFamily="2" charset="2"/>
              <a:buChar char="§"/>
            </a:pPr>
            <a:r>
              <a:rPr lang="en-US" altLang="en-US" sz="2800" dirty="0">
                <a:latin typeface="Abadi" panose="020B0604020104020204" pitchFamily="34" charset="0"/>
              </a:rPr>
              <a:t>Annual holding cost = (Average inventory level) x (Holding cost per unit per year)</a:t>
            </a:r>
          </a:p>
          <a:p>
            <a:pPr>
              <a:lnSpc>
                <a:spcPct val="110000"/>
              </a:lnSpc>
              <a:spcBef>
                <a:spcPts val="0"/>
              </a:spcBef>
              <a:spcAft>
                <a:spcPts val="0"/>
              </a:spcAft>
              <a:buFont typeface="Wingdings" panose="05000000000000000000" pitchFamily="2" charset="2"/>
              <a:buChar char="§"/>
            </a:pPr>
            <a:endParaRPr lang="en-US" altLang="en-US" sz="2800" dirty="0"/>
          </a:p>
          <a:p>
            <a:endParaRPr lang="en-US" dirty="0"/>
          </a:p>
        </p:txBody>
      </p:sp>
      <p:grpSp>
        <p:nvGrpSpPr>
          <p:cNvPr id="4" name="Group 3">
            <a:extLst>
              <a:ext uri="{FF2B5EF4-FFF2-40B4-BE49-F238E27FC236}">
                <a16:creationId xmlns:a16="http://schemas.microsoft.com/office/drawing/2014/main" id="{62422DA0-4285-4711-962E-2C6B8B4F3CEF}"/>
              </a:ext>
            </a:extLst>
          </p:cNvPr>
          <p:cNvGrpSpPr>
            <a:grpSpLocks/>
          </p:cNvGrpSpPr>
          <p:nvPr/>
        </p:nvGrpSpPr>
        <p:grpSpPr bwMode="auto">
          <a:xfrm>
            <a:off x="835498" y="5803678"/>
            <a:ext cx="7394575" cy="938212"/>
            <a:chOff x="1006" y="2841"/>
            <a:chExt cx="3834" cy="591"/>
          </a:xfrm>
        </p:grpSpPr>
        <p:grpSp>
          <p:nvGrpSpPr>
            <p:cNvPr id="5" name="Group 4">
              <a:extLst>
                <a:ext uri="{FF2B5EF4-FFF2-40B4-BE49-F238E27FC236}">
                  <a16:creationId xmlns:a16="http://schemas.microsoft.com/office/drawing/2014/main" id="{C11EA960-6CE3-4EF5-8FD3-218FBB71F70B}"/>
                </a:ext>
              </a:extLst>
            </p:cNvPr>
            <p:cNvGrpSpPr>
              <a:grpSpLocks/>
            </p:cNvGrpSpPr>
            <p:nvPr/>
          </p:nvGrpSpPr>
          <p:grpSpPr bwMode="auto">
            <a:xfrm>
              <a:off x="1256" y="2841"/>
              <a:ext cx="1216" cy="591"/>
              <a:chOff x="1176" y="2841"/>
              <a:chExt cx="1216" cy="591"/>
            </a:xfrm>
          </p:grpSpPr>
          <p:sp>
            <p:nvSpPr>
              <p:cNvPr id="8" name="Rectangle 7">
                <a:extLst>
                  <a:ext uri="{FF2B5EF4-FFF2-40B4-BE49-F238E27FC236}">
                    <a16:creationId xmlns:a16="http://schemas.microsoft.com/office/drawing/2014/main" id="{9488E0EF-552F-4F48-83EC-189429DBAB70}"/>
                  </a:ext>
                </a:extLst>
              </p:cNvPr>
              <p:cNvSpPr>
                <a:spLocks noChangeArrowheads="1"/>
              </p:cNvSpPr>
              <p:nvPr/>
            </p:nvSpPr>
            <p:spPr bwMode="auto">
              <a:xfrm>
                <a:off x="1199" y="2841"/>
                <a:ext cx="1107" cy="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120000"/>
                  </a:lnSpc>
                </a:pPr>
                <a:r>
                  <a:rPr lang="en-US" altLang="en-US" sz="2400" dirty="0"/>
                  <a:t>Order quantity</a:t>
                </a:r>
              </a:p>
              <a:p>
                <a:pPr algn="ctr">
                  <a:lnSpc>
                    <a:spcPct val="120000"/>
                  </a:lnSpc>
                </a:pPr>
                <a:r>
                  <a:rPr lang="en-US" altLang="en-US" sz="2400" dirty="0"/>
                  <a:t>2</a:t>
                </a:r>
              </a:p>
            </p:txBody>
          </p:sp>
          <p:sp>
            <p:nvSpPr>
              <p:cNvPr id="9" name="Line 8">
                <a:extLst>
                  <a:ext uri="{FF2B5EF4-FFF2-40B4-BE49-F238E27FC236}">
                    <a16:creationId xmlns:a16="http://schemas.microsoft.com/office/drawing/2014/main" id="{FCAA8E15-31D5-4AAD-8A65-26A2BE6DB2C6}"/>
                  </a:ext>
                </a:extLst>
              </p:cNvPr>
              <p:cNvSpPr>
                <a:spLocks noChangeShapeType="1"/>
              </p:cNvSpPr>
              <p:nvPr/>
            </p:nvSpPr>
            <p:spPr bwMode="auto">
              <a:xfrm>
                <a:off x="1216" y="3112"/>
                <a:ext cx="11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AutoShape 9">
                <a:extLst>
                  <a:ext uri="{FF2B5EF4-FFF2-40B4-BE49-F238E27FC236}">
                    <a16:creationId xmlns:a16="http://schemas.microsoft.com/office/drawing/2014/main" id="{C8C46CBC-0F54-4B48-BE37-B9CEE353E054}"/>
                  </a:ext>
                </a:extLst>
              </p:cNvPr>
              <p:cNvSpPr>
                <a:spLocks noChangeArrowheads="1"/>
              </p:cNvSpPr>
              <p:nvPr/>
            </p:nvSpPr>
            <p:spPr bwMode="auto">
              <a:xfrm>
                <a:off x="1176" y="2904"/>
                <a:ext cx="1216" cy="44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000"/>
              </a:p>
            </p:txBody>
          </p:sp>
        </p:grpSp>
        <p:sp>
          <p:nvSpPr>
            <p:cNvPr id="6" name="Rectangle 11">
              <a:extLst>
                <a:ext uri="{FF2B5EF4-FFF2-40B4-BE49-F238E27FC236}">
                  <a16:creationId xmlns:a16="http://schemas.microsoft.com/office/drawing/2014/main" id="{7979F6DE-907B-4A84-AEC2-18BDE94476A7}"/>
                </a:ext>
              </a:extLst>
            </p:cNvPr>
            <p:cNvSpPr>
              <a:spLocks noChangeArrowheads="1"/>
            </p:cNvSpPr>
            <p:nvPr/>
          </p:nvSpPr>
          <p:spPr bwMode="auto">
            <a:xfrm>
              <a:off x="2406" y="2975"/>
              <a:ext cx="243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400" dirty="0"/>
                <a:t>(Holding cost per unit per year)</a:t>
              </a:r>
            </a:p>
          </p:txBody>
        </p:sp>
        <p:sp>
          <p:nvSpPr>
            <p:cNvPr id="7" name="Rectangle 13">
              <a:extLst>
                <a:ext uri="{FF2B5EF4-FFF2-40B4-BE49-F238E27FC236}">
                  <a16:creationId xmlns:a16="http://schemas.microsoft.com/office/drawing/2014/main" id="{82869AF9-FC94-46BE-8ACE-34D7767A6B18}"/>
                </a:ext>
              </a:extLst>
            </p:cNvPr>
            <p:cNvSpPr>
              <a:spLocks noChangeArrowheads="1"/>
            </p:cNvSpPr>
            <p:nvPr/>
          </p:nvSpPr>
          <p:spPr bwMode="auto">
            <a:xfrm>
              <a:off x="1006" y="2991"/>
              <a:ext cx="21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a:t>
              </a:r>
            </a:p>
          </p:txBody>
        </p:sp>
      </p:grpSp>
      <p:graphicFrame>
        <p:nvGraphicFramePr>
          <p:cNvPr id="11" name="Object 179">
            <a:extLst>
              <a:ext uri="{FF2B5EF4-FFF2-40B4-BE49-F238E27FC236}">
                <a16:creationId xmlns:a16="http://schemas.microsoft.com/office/drawing/2014/main" id="{257DC5B3-7E47-4A26-B08A-4AA69F2DEE8D}"/>
              </a:ext>
            </a:extLst>
          </p:cNvPr>
          <p:cNvGraphicFramePr>
            <a:graphicFrameLocks noChangeAspect="1"/>
          </p:cNvGraphicFramePr>
          <p:nvPr>
            <p:extLst>
              <p:ext uri="{D42A27DB-BD31-4B8C-83A1-F6EECF244321}">
                <p14:modId xmlns:p14="http://schemas.microsoft.com/office/powerpoint/2010/main" val="2698640051"/>
              </p:ext>
            </p:extLst>
          </p:nvPr>
        </p:nvGraphicFramePr>
        <p:xfrm>
          <a:off x="8694920" y="5828155"/>
          <a:ext cx="1177925" cy="938211"/>
        </p:xfrm>
        <a:graphic>
          <a:graphicData uri="http://schemas.openxmlformats.org/presentationml/2006/ole">
            <mc:AlternateContent xmlns:mc="http://schemas.openxmlformats.org/markup-compatibility/2006">
              <mc:Choice xmlns:v="urn:schemas-microsoft-com:vml" Requires="v">
                <p:oleObj name="Equation" r:id="rId2" imgW="987120" imgH="758520" progId="Equation.3">
                  <p:embed/>
                </p:oleObj>
              </mc:Choice>
              <mc:Fallback>
                <p:oleObj name="Equation" r:id="rId2" imgW="987120" imgH="758520" progId="Equation.3">
                  <p:embed/>
                  <p:pic>
                    <p:nvPicPr>
                      <p:cNvPr id="13" name="Object 179">
                        <a:extLst>
                          <a:ext uri="{FF2B5EF4-FFF2-40B4-BE49-F238E27FC236}">
                            <a16:creationId xmlns:a16="http://schemas.microsoft.com/office/drawing/2014/main" id="{3CE41FDF-3FDF-47D7-B3F9-53A54C5BB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4920" y="5828155"/>
                        <a:ext cx="1177925" cy="938211"/>
                      </a:xfrm>
                      <a:prstGeom prst="rect">
                        <a:avLst/>
                      </a:prstGeom>
                      <a:noFill/>
                      <a:ln>
                        <a:noFill/>
                      </a:ln>
                    </p:spPr>
                  </p:pic>
                </p:oleObj>
              </mc:Fallback>
            </mc:AlternateContent>
          </a:graphicData>
        </a:graphic>
      </p:graphicFrame>
      <p:sp>
        <p:nvSpPr>
          <p:cNvPr id="12" name="Slide Number Placeholder 11">
            <a:extLst>
              <a:ext uri="{FF2B5EF4-FFF2-40B4-BE49-F238E27FC236}">
                <a16:creationId xmlns:a16="http://schemas.microsoft.com/office/drawing/2014/main" id="{749FF908-BCAC-4D50-8242-12257DA76CA1}"/>
              </a:ext>
            </a:extLst>
          </p:cNvPr>
          <p:cNvSpPr>
            <a:spLocks noGrp="1"/>
          </p:cNvSpPr>
          <p:nvPr>
            <p:ph type="sldNum" sz="quarter" idx="12"/>
          </p:nvPr>
        </p:nvSpPr>
        <p:spPr/>
        <p:txBody>
          <a:bodyPr/>
          <a:lstStyle/>
          <a:p>
            <a:fld id="{4E07C51F-761A-41FE-9D6F-73B26C7C6466}" type="slidenum">
              <a:rPr lang="en-US" smtClean="0"/>
              <a:t>18</a:t>
            </a:fld>
            <a:endParaRPr lang="en-US"/>
          </a:p>
        </p:txBody>
      </p:sp>
    </p:spTree>
    <p:extLst>
      <p:ext uri="{BB962C8B-B14F-4D97-AF65-F5344CB8AC3E}">
        <p14:creationId xmlns:p14="http://schemas.microsoft.com/office/powerpoint/2010/main" val="2130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FA80-80AA-4C11-B053-44B0D9BC4019}"/>
              </a:ext>
            </a:extLst>
          </p:cNvPr>
          <p:cNvSpPr>
            <a:spLocks noGrp="1"/>
          </p:cNvSpPr>
          <p:nvPr>
            <p:ph type="title"/>
          </p:nvPr>
        </p:nvSpPr>
        <p:spPr/>
        <p:txBody>
          <a:bodyPr>
            <a:normAutofit/>
          </a:bodyPr>
          <a:lstStyle/>
          <a:p>
            <a:r>
              <a:rPr lang="en-US" dirty="0"/>
              <a:t>Minimizing costs</a:t>
            </a:r>
          </a:p>
        </p:txBody>
      </p:sp>
      <p:sp>
        <p:nvSpPr>
          <p:cNvPr id="4" name="Rectangle 4">
            <a:extLst>
              <a:ext uri="{FF2B5EF4-FFF2-40B4-BE49-F238E27FC236}">
                <a16:creationId xmlns:a16="http://schemas.microsoft.com/office/drawing/2014/main" id="{ABF5D562-E55E-4832-BDAB-FE8CB0CD1C6D}"/>
              </a:ext>
            </a:extLst>
          </p:cNvPr>
          <p:cNvSpPr>
            <a:spLocks noGrp="1" noChangeArrowheads="1"/>
          </p:cNvSpPr>
          <p:nvPr>
            <p:ph idx="1"/>
          </p:nvPr>
        </p:nvSpPr>
        <p:spPr bwMode="auto">
          <a:xfrm>
            <a:off x="1023938" y="2286000"/>
            <a:ext cx="9720262" cy="93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425700" algn="l"/>
              </a:tabLst>
              <a:defRPr>
                <a:solidFill>
                  <a:schemeClr val="tx1"/>
                </a:solidFill>
                <a:latin typeface="Arial" panose="020B0604020202020204" pitchFamily="34" charset="0"/>
                <a:cs typeface="Arial" panose="020B0604020202020204" pitchFamily="34" charset="0"/>
              </a:defRPr>
            </a:lvl1pPr>
            <a:lvl2pPr marL="742950" indent="-285750">
              <a:tabLst>
                <a:tab pos="2425700" algn="l"/>
              </a:tabLst>
              <a:defRPr>
                <a:solidFill>
                  <a:schemeClr val="tx1"/>
                </a:solidFill>
                <a:latin typeface="Arial" panose="020B0604020202020204" pitchFamily="34" charset="0"/>
                <a:cs typeface="Arial" panose="020B0604020202020204" pitchFamily="34" charset="0"/>
              </a:defRPr>
            </a:lvl2pPr>
            <a:lvl3pPr marL="1143000" indent="-228600">
              <a:tabLst>
                <a:tab pos="2425700" algn="l"/>
              </a:tabLst>
              <a:defRPr>
                <a:solidFill>
                  <a:schemeClr val="tx1"/>
                </a:solidFill>
                <a:latin typeface="Arial" panose="020B0604020202020204" pitchFamily="34" charset="0"/>
                <a:cs typeface="Arial" panose="020B0604020202020204" pitchFamily="34" charset="0"/>
              </a:defRPr>
            </a:lvl3pPr>
            <a:lvl4pPr marL="1600200" indent="-228600">
              <a:tabLst>
                <a:tab pos="2425700" algn="l"/>
              </a:tabLst>
              <a:defRPr>
                <a:solidFill>
                  <a:schemeClr val="tx1"/>
                </a:solidFill>
                <a:latin typeface="Arial" panose="020B0604020202020204" pitchFamily="34" charset="0"/>
                <a:cs typeface="Arial" panose="020B0604020202020204" pitchFamily="34" charset="0"/>
              </a:defRPr>
            </a:lvl4pPr>
            <a:lvl5pPr marL="2057400" indent="-228600">
              <a:tabLst>
                <a:tab pos="2425700" algn="l"/>
              </a:tabLst>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tabLst>
                <a:tab pos="2425700" algn="l"/>
              </a:tabLs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tabLst>
                <a:tab pos="2425700" algn="l"/>
              </a:tabLs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tabLst>
                <a:tab pos="2425700" algn="l"/>
              </a:tabLs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tabLst>
                <a:tab pos="2425700" algn="l"/>
              </a:tabLst>
              <a:defRPr>
                <a:solidFill>
                  <a:schemeClr val="tx1"/>
                </a:solidFill>
                <a:latin typeface="Arial" panose="020B0604020202020204" pitchFamily="34" charset="0"/>
                <a:cs typeface="Arial" panose="020B0604020202020204" pitchFamily="34" charset="0"/>
              </a:defRPr>
            </a:lvl9pPr>
          </a:lstStyle>
          <a:p>
            <a:r>
              <a:rPr lang="en-US" altLang="en-US" sz="2400" dirty="0">
                <a:latin typeface="Abadi" panose="020B0604020104020204" pitchFamily="34" charset="0"/>
              </a:rPr>
              <a:t>Annual ordering cost =	(Number of orders placed per year) </a:t>
            </a:r>
          </a:p>
          <a:p>
            <a:r>
              <a:rPr lang="en-US" altLang="en-US" sz="2400" dirty="0">
                <a:latin typeface="Abadi" panose="020B0604020104020204" pitchFamily="34" charset="0"/>
              </a:rPr>
              <a:t>	               x (Order cost per order)</a:t>
            </a:r>
          </a:p>
        </p:txBody>
      </p:sp>
      <p:grpSp>
        <p:nvGrpSpPr>
          <p:cNvPr id="5" name="Group 5">
            <a:extLst>
              <a:ext uri="{FF2B5EF4-FFF2-40B4-BE49-F238E27FC236}">
                <a16:creationId xmlns:a16="http://schemas.microsoft.com/office/drawing/2014/main" id="{9F9EF5C2-BD19-46EF-8B3A-DB3459125598}"/>
              </a:ext>
            </a:extLst>
          </p:cNvPr>
          <p:cNvGrpSpPr>
            <a:grpSpLocks/>
          </p:cNvGrpSpPr>
          <p:nvPr/>
        </p:nvGrpSpPr>
        <p:grpSpPr bwMode="auto">
          <a:xfrm>
            <a:off x="3516357" y="3429000"/>
            <a:ext cx="7144544" cy="1004887"/>
            <a:chOff x="1006" y="2793"/>
            <a:chExt cx="3958" cy="633"/>
          </a:xfrm>
        </p:grpSpPr>
        <p:grpSp>
          <p:nvGrpSpPr>
            <p:cNvPr id="6" name="Group 6">
              <a:extLst>
                <a:ext uri="{FF2B5EF4-FFF2-40B4-BE49-F238E27FC236}">
                  <a16:creationId xmlns:a16="http://schemas.microsoft.com/office/drawing/2014/main" id="{DE52E1F5-13F2-45DA-9C3C-BA6D2BB4B556}"/>
                </a:ext>
              </a:extLst>
            </p:cNvPr>
            <p:cNvGrpSpPr>
              <a:grpSpLocks/>
            </p:cNvGrpSpPr>
            <p:nvPr/>
          </p:nvGrpSpPr>
          <p:grpSpPr bwMode="auto">
            <a:xfrm>
              <a:off x="1235" y="2793"/>
              <a:ext cx="2672" cy="591"/>
              <a:chOff x="1155" y="2793"/>
              <a:chExt cx="2672" cy="591"/>
            </a:xfrm>
          </p:grpSpPr>
          <p:sp>
            <p:nvSpPr>
              <p:cNvPr id="11" name="Rectangle 7">
                <a:extLst>
                  <a:ext uri="{FF2B5EF4-FFF2-40B4-BE49-F238E27FC236}">
                    <a16:creationId xmlns:a16="http://schemas.microsoft.com/office/drawing/2014/main" id="{19852CC0-9908-4D25-A591-5ADE3FF7207A}"/>
                  </a:ext>
                </a:extLst>
              </p:cNvPr>
              <p:cNvSpPr>
                <a:spLocks noChangeArrowheads="1"/>
              </p:cNvSpPr>
              <p:nvPr/>
            </p:nvSpPr>
            <p:spPr bwMode="auto">
              <a:xfrm>
                <a:off x="1155" y="2793"/>
                <a:ext cx="2672" cy="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120000"/>
                  </a:lnSpc>
                </a:pPr>
                <a:r>
                  <a:rPr lang="en-US" altLang="en-US" sz="2400" dirty="0"/>
                  <a:t>Annual demand</a:t>
                </a:r>
              </a:p>
              <a:p>
                <a:pPr algn="ctr">
                  <a:lnSpc>
                    <a:spcPct val="120000"/>
                  </a:lnSpc>
                </a:pPr>
                <a:r>
                  <a:rPr lang="en-US" altLang="en-US" sz="2400" dirty="0"/>
                  <a:t>Number of units in each order</a:t>
                </a:r>
              </a:p>
            </p:txBody>
          </p:sp>
          <p:sp>
            <p:nvSpPr>
              <p:cNvPr id="12" name="Line 8">
                <a:extLst>
                  <a:ext uri="{FF2B5EF4-FFF2-40B4-BE49-F238E27FC236}">
                    <a16:creationId xmlns:a16="http://schemas.microsoft.com/office/drawing/2014/main" id="{D075189C-90B2-4FCD-9849-C28AF7BF3836}"/>
                  </a:ext>
                </a:extLst>
              </p:cNvPr>
              <p:cNvSpPr>
                <a:spLocks noChangeShapeType="1"/>
              </p:cNvSpPr>
              <p:nvPr/>
            </p:nvSpPr>
            <p:spPr bwMode="auto">
              <a:xfrm>
                <a:off x="1216" y="3112"/>
                <a:ext cx="22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3" name="AutoShape 9">
                <a:extLst>
                  <a:ext uri="{FF2B5EF4-FFF2-40B4-BE49-F238E27FC236}">
                    <a16:creationId xmlns:a16="http://schemas.microsoft.com/office/drawing/2014/main" id="{945A7B33-783E-4C64-A709-ACFCCF50A0CC}"/>
                  </a:ext>
                </a:extLst>
              </p:cNvPr>
              <p:cNvSpPr>
                <a:spLocks noChangeArrowheads="1"/>
              </p:cNvSpPr>
              <p:nvPr/>
            </p:nvSpPr>
            <p:spPr bwMode="auto">
              <a:xfrm>
                <a:off x="1176" y="2904"/>
                <a:ext cx="2376" cy="44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a:p>
            </p:txBody>
          </p:sp>
        </p:grpSp>
        <p:grpSp>
          <p:nvGrpSpPr>
            <p:cNvPr id="7" name="Group 10">
              <a:extLst>
                <a:ext uri="{FF2B5EF4-FFF2-40B4-BE49-F238E27FC236}">
                  <a16:creationId xmlns:a16="http://schemas.microsoft.com/office/drawing/2014/main" id="{34F53962-90F8-419F-8F54-39244A2FE52A}"/>
                </a:ext>
              </a:extLst>
            </p:cNvPr>
            <p:cNvGrpSpPr>
              <a:grpSpLocks/>
            </p:cNvGrpSpPr>
            <p:nvPr/>
          </p:nvGrpSpPr>
          <p:grpSpPr bwMode="auto">
            <a:xfrm>
              <a:off x="3646" y="2903"/>
              <a:ext cx="1318" cy="523"/>
              <a:chOff x="3646" y="2903"/>
              <a:chExt cx="1318" cy="523"/>
            </a:xfrm>
          </p:grpSpPr>
          <p:sp>
            <p:nvSpPr>
              <p:cNvPr id="9" name="Rectangle 11">
                <a:extLst>
                  <a:ext uri="{FF2B5EF4-FFF2-40B4-BE49-F238E27FC236}">
                    <a16:creationId xmlns:a16="http://schemas.microsoft.com/office/drawing/2014/main" id="{F33C16F6-1638-4096-BFFE-DA6B260B794D}"/>
                  </a:ext>
                </a:extLst>
              </p:cNvPr>
              <p:cNvSpPr>
                <a:spLocks noChangeArrowheads="1"/>
              </p:cNvSpPr>
              <p:nvPr/>
            </p:nvSpPr>
            <p:spPr bwMode="auto">
              <a:xfrm>
                <a:off x="3646" y="2903"/>
                <a:ext cx="129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400" dirty="0"/>
                  <a:t>order cost per order</a:t>
                </a:r>
              </a:p>
            </p:txBody>
          </p:sp>
          <p:sp>
            <p:nvSpPr>
              <p:cNvPr id="10" name="AutoShape 12">
                <a:extLst>
                  <a:ext uri="{FF2B5EF4-FFF2-40B4-BE49-F238E27FC236}">
                    <a16:creationId xmlns:a16="http://schemas.microsoft.com/office/drawing/2014/main" id="{D7F8E588-2D0E-46E2-AC47-7175C9D28DCA}"/>
                  </a:ext>
                </a:extLst>
              </p:cNvPr>
              <p:cNvSpPr>
                <a:spLocks noChangeArrowheads="1"/>
              </p:cNvSpPr>
              <p:nvPr/>
            </p:nvSpPr>
            <p:spPr bwMode="auto">
              <a:xfrm>
                <a:off x="3732" y="2944"/>
                <a:ext cx="1232" cy="440"/>
              </a:xfrm>
              <a:prstGeom prst="bracketPair">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a:p>
            </p:txBody>
          </p:sp>
        </p:grpSp>
        <p:sp>
          <p:nvSpPr>
            <p:cNvPr id="8" name="Rectangle 13">
              <a:extLst>
                <a:ext uri="{FF2B5EF4-FFF2-40B4-BE49-F238E27FC236}">
                  <a16:creationId xmlns:a16="http://schemas.microsoft.com/office/drawing/2014/main" id="{9F3D8CC5-3313-48E9-86FC-4038DCECBB3A}"/>
                </a:ext>
              </a:extLst>
            </p:cNvPr>
            <p:cNvSpPr>
              <a:spLocks noChangeArrowheads="1"/>
            </p:cNvSpPr>
            <p:nvPr/>
          </p:nvSpPr>
          <p:spPr bwMode="auto">
            <a:xfrm>
              <a:off x="1006" y="2991"/>
              <a:ext cx="22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a:t>=</a:t>
              </a:r>
            </a:p>
          </p:txBody>
        </p:sp>
      </p:grpSp>
      <p:graphicFrame>
        <p:nvGraphicFramePr>
          <p:cNvPr id="14" name="Object 156">
            <a:extLst>
              <a:ext uri="{FF2B5EF4-FFF2-40B4-BE49-F238E27FC236}">
                <a16:creationId xmlns:a16="http://schemas.microsoft.com/office/drawing/2014/main" id="{12C4B17B-EDF7-444F-8291-B14567D47E2E}"/>
              </a:ext>
            </a:extLst>
          </p:cNvPr>
          <p:cNvGraphicFramePr>
            <a:graphicFrameLocks noChangeAspect="1"/>
          </p:cNvGraphicFramePr>
          <p:nvPr/>
        </p:nvGraphicFramePr>
        <p:xfrm>
          <a:off x="4757059" y="4671110"/>
          <a:ext cx="1127656" cy="839787"/>
        </p:xfrm>
        <a:graphic>
          <a:graphicData uri="http://schemas.openxmlformats.org/presentationml/2006/ole">
            <mc:AlternateContent xmlns:mc="http://schemas.openxmlformats.org/markup-compatibility/2006">
              <mc:Choice xmlns:v="urn:schemas-microsoft-com:vml" Requires="v">
                <p:oleObj name="Equation" r:id="rId2" imgW="941400" imgH="758520" progId="Equation.3">
                  <p:embed/>
                </p:oleObj>
              </mc:Choice>
              <mc:Fallback>
                <p:oleObj name="Equation" r:id="rId2" imgW="941400" imgH="758520" progId="Equation.3">
                  <p:embed/>
                  <p:pic>
                    <p:nvPicPr>
                      <p:cNvPr id="16" name="Object 156">
                        <a:extLst>
                          <a:ext uri="{FF2B5EF4-FFF2-40B4-BE49-F238E27FC236}">
                            <a16:creationId xmlns:a16="http://schemas.microsoft.com/office/drawing/2014/main" id="{8FABABF2-C78C-4CFD-B6E2-3F2892888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7059" y="4671110"/>
                        <a:ext cx="1127656" cy="839787"/>
                      </a:xfrm>
                      <a:prstGeom prst="rect">
                        <a:avLst/>
                      </a:prstGeom>
                      <a:noFill/>
                      <a:ln>
                        <a:noFill/>
                      </a:ln>
                    </p:spPr>
                  </p:pic>
                </p:oleObj>
              </mc:Fallback>
            </mc:AlternateContent>
          </a:graphicData>
        </a:graphic>
      </p:graphicFrame>
      <p:sp>
        <p:nvSpPr>
          <p:cNvPr id="3" name="Slide Number Placeholder 2">
            <a:extLst>
              <a:ext uri="{FF2B5EF4-FFF2-40B4-BE49-F238E27FC236}">
                <a16:creationId xmlns:a16="http://schemas.microsoft.com/office/drawing/2014/main" id="{00421B16-3499-492C-8CCD-EBE8AF5DFF40}"/>
              </a:ext>
            </a:extLst>
          </p:cNvPr>
          <p:cNvSpPr>
            <a:spLocks noGrp="1"/>
          </p:cNvSpPr>
          <p:nvPr>
            <p:ph type="sldNum" sz="quarter" idx="12"/>
          </p:nvPr>
        </p:nvSpPr>
        <p:spPr/>
        <p:txBody>
          <a:bodyPr/>
          <a:lstStyle/>
          <a:p>
            <a:fld id="{4E07C51F-761A-41FE-9D6F-73B26C7C6466}" type="slidenum">
              <a:rPr lang="en-US" smtClean="0"/>
              <a:t>19</a:t>
            </a:fld>
            <a:endParaRPr lang="en-US"/>
          </a:p>
        </p:txBody>
      </p:sp>
    </p:spTree>
    <p:extLst>
      <p:ext uri="{BB962C8B-B14F-4D97-AF65-F5344CB8AC3E}">
        <p14:creationId xmlns:p14="http://schemas.microsoft.com/office/powerpoint/2010/main" val="175854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FEBF-3040-40BA-8BD1-B81AF814D161}"/>
              </a:ext>
            </a:extLst>
          </p:cNvPr>
          <p:cNvSpPr>
            <a:spLocks noGrp="1"/>
          </p:cNvSpPr>
          <p:nvPr>
            <p:ph type="title"/>
          </p:nvPr>
        </p:nvSpPr>
        <p:spPr>
          <a:xfrm>
            <a:off x="857827" y="1019628"/>
            <a:ext cx="9211206" cy="840877"/>
          </a:xfrm>
        </p:spPr>
        <p:txBody>
          <a:bodyPr>
            <a:normAutofit/>
          </a:bodyPr>
          <a:lstStyle/>
          <a:p>
            <a:r>
              <a:rPr lang="en-US" dirty="0"/>
              <a:t>Minimizing costs</a:t>
            </a:r>
          </a:p>
        </p:txBody>
      </p:sp>
      <p:graphicFrame>
        <p:nvGraphicFramePr>
          <p:cNvPr id="4" name="Object 247">
            <a:extLst>
              <a:ext uri="{FF2B5EF4-FFF2-40B4-BE49-F238E27FC236}">
                <a16:creationId xmlns:a16="http://schemas.microsoft.com/office/drawing/2014/main" id="{21293445-F1C8-490B-A872-957FEAA2C6CF}"/>
              </a:ext>
            </a:extLst>
          </p:cNvPr>
          <p:cNvGraphicFramePr>
            <a:graphicFrameLocks noChangeAspect="1"/>
          </p:cNvGraphicFramePr>
          <p:nvPr>
            <p:extLst>
              <p:ext uri="{D42A27DB-BD31-4B8C-83A1-F6EECF244321}">
                <p14:modId xmlns:p14="http://schemas.microsoft.com/office/powerpoint/2010/main" val="1216832441"/>
              </p:ext>
            </p:extLst>
          </p:nvPr>
        </p:nvGraphicFramePr>
        <p:xfrm>
          <a:off x="4030662" y="2901156"/>
          <a:ext cx="2065338" cy="1055687"/>
        </p:xfrm>
        <a:graphic>
          <a:graphicData uri="http://schemas.openxmlformats.org/presentationml/2006/ole">
            <mc:AlternateContent xmlns:mc="http://schemas.openxmlformats.org/markup-compatibility/2006">
              <mc:Choice xmlns:v="urn:schemas-microsoft-com:vml" Requires="v">
                <p:oleObj name="Equation" r:id="rId2" imgW="1526760" imgH="758520" progId="Equation.3">
                  <p:embed/>
                </p:oleObj>
              </mc:Choice>
              <mc:Fallback>
                <p:oleObj name="Equation" r:id="rId2" imgW="1526760" imgH="758520" progId="Equation.3">
                  <p:embed/>
                  <p:pic>
                    <p:nvPicPr>
                      <p:cNvPr id="4" name="Object 247">
                        <a:extLst>
                          <a:ext uri="{FF2B5EF4-FFF2-40B4-BE49-F238E27FC236}">
                            <a16:creationId xmlns:a16="http://schemas.microsoft.com/office/drawing/2014/main" id="{21293445-F1C8-490B-A872-957FEAA2C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662" y="2901156"/>
                        <a:ext cx="2065338" cy="1055687"/>
                      </a:xfrm>
                      <a:prstGeom prst="rect">
                        <a:avLst/>
                      </a:prstGeom>
                      <a:noFill/>
                      <a:ln>
                        <a:noFill/>
                      </a:ln>
                    </p:spPr>
                  </p:pic>
                </p:oleObj>
              </mc:Fallback>
            </mc:AlternateContent>
          </a:graphicData>
        </a:graphic>
      </p:graphicFrame>
      <p:sp>
        <p:nvSpPr>
          <p:cNvPr id="5" name="Rectangle 4">
            <a:extLst>
              <a:ext uri="{FF2B5EF4-FFF2-40B4-BE49-F238E27FC236}">
                <a16:creationId xmlns:a16="http://schemas.microsoft.com/office/drawing/2014/main" id="{118B7BBE-EB62-4C79-90E3-4CEE7D88D704}"/>
              </a:ext>
            </a:extLst>
          </p:cNvPr>
          <p:cNvSpPr>
            <a:spLocks noChangeArrowheads="1"/>
          </p:cNvSpPr>
          <p:nvPr/>
        </p:nvSpPr>
        <p:spPr bwMode="auto">
          <a:xfrm>
            <a:off x="722786" y="2066112"/>
            <a:ext cx="9977120" cy="10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578100" algn="l"/>
              </a:tabLst>
              <a:defRPr>
                <a:solidFill>
                  <a:schemeClr val="tx1"/>
                </a:solidFill>
                <a:latin typeface="Arial" panose="020B0604020202020204" pitchFamily="34" charset="0"/>
                <a:cs typeface="Arial" panose="020B0604020202020204" pitchFamily="34" charset="0"/>
              </a:defRPr>
            </a:lvl1pPr>
            <a:lvl2pPr marL="742950" indent="-285750">
              <a:tabLst>
                <a:tab pos="2578100" algn="l"/>
              </a:tabLst>
              <a:defRPr>
                <a:solidFill>
                  <a:schemeClr val="tx1"/>
                </a:solidFill>
                <a:latin typeface="Arial" panose="020B0604020202020204" pitchFamily="34" charset="0"/>
                <a:cs typeface="Arial" panose="020B0604020202020204" pitchFamily="34" charset="0"/>
              </a:defRPr>
            </a:lvl2pPr>
            <a:lvl3pPr marL="1143000" indent="-228600">
              <a:tabLst>
                <a:tab pos="2578100" algn="l"/>
              </a:tabLst>
              <a:defRPr>
                <a:solidFill>
                  <a:schemeClr val="tx1"/>
                </a:solidFill>
                <a:latin typeface="Arial" panose="020B0604020202020204" pitchFamily="34" charset="0"/>
                <a:cs typeface="Arial" panose="020B0604020202020204" pitchFamily="34" charset="0"/>
              </a:defRPr>
            </a:lvl3pPr>
            <a:lvl4pPr marL="1600200" indent="-228600">
              <a:tabLst>
                <a:tab pos="2578100" algn="l"/>
              </a:tabLst>
              <a:defRPr>
                <a:solidFill>
                  <a:schemeClr val="tx1"/>
                </a:solidFill>
                <a:latin typeface="Arial" panose="020B0604020202020204" pitchFamily="34" charset="0"/>
                <a:cs typeface="Arial" panose="020B0604020202020204" pitchFamily="34" charset="0"/>
              </a:defRPr>
            </a:lvl4pPr>
            <a:lvl5pPr marL="2057400" indent="-228600">
              <a:tabLst>
                <a:tab pos="2578100" algn="l"/>
              </a:tabLst>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tabLst>
                <a:tab pos="2578100" algn="l"/>
              </a:tabLs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tabLst>
                <a:tab pos="2578100" algn="l"/>
              </a:tabLs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tabLst>
                <a:tab pos="2578100" algn="l"/>
              </a:tabLs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tabLst>
                <a:tab pos="2578100" algn="l"/>
              </a:tabLst>
              <a:defRPr>
                <a:solidFill>
                  <a:schemeClr val="tx1"/>
                </a:solidFill>
                <a:latin typeface="Arial" panose="020B0604020202020204" pitchFamily="34" charset="0"/>
                <a:cs typeface="Arial" panose="020B0604020202020204" pitchFamily="34" charset="0"/>
              </a:defRPr>
            </a:lvl9pPr>
          </a:lstStyle>
          <a:p>
            <a:pPr marL="91440" indent="-91440" defTabSz="914400">
              <a:lnSpc>
                <a:spcPct val="110000"/>
              </a:lnSpc>
              <a:buClr>
                <a:schemeClr val="accent1"/>
              </a:buClr>
              <a:buSzPct val="100000"/>
              <a:buFont typeface="Wingdings" panose="05000000000000000000" pitchFamily="2" charset="2"/>
              <a:buChar char="§"/>
            </a:pPr>
            <a:r>
              <a:rPr lang="en-US" altLang="en-US" sz="2800" dirty="0">
                <a:latin typeface="+mn-lt"/>
                <a:cs typeface="+mn-cs"/>
              </a:rPr>
              <a:t>Optimal order quantity is found when annual holding cost equals annual holding cost</a:t>
            </a:r>
          </a:p>
        </p:txBody>
      </p:sp>
      <p:sp>
        <p:nvSpPr>
          <p:cNvPr id="6" name="Rectangle 23">
            <a:extLst>
              <a:ext uri="{FF2B5EF4-FFF2-40B4-BE49-F238E27FC236}">
                <a16:creationId xmlns:a16="http://schemas.microsoft.com/office/drawing/2014/main" id="{2F4C8B29-9E78-4669-B040-26732BCA51A0}"/>
              </a:ext>
            </a:extLst>
          </p:cNvPr>
          <p:cNvSpPr>
            <a:spLocks noChangeArrowheads="1"/>
          </p:cNvSpPr>
          <p:nvPr/>
        </p:nvSpPr>
        <p:spPr bwMode="auto">
          <a:xfrm>
            <a:off x="722786" y="4877977"/>
            <a:ext cx="2423292" cy="53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91440" indent="-91440" defTabSz="914400">
              <a:lnSpc>
                <a:spcPct val="110000"/>
              </a:lnSpc>
              <a:buClr>
                <a:schemeClr val="accent1"/>
              </a:buClr>
              <a:buSzPct val="100000"/>
              <a:buFont typeface="Wingdings" panose="05000000000000000000" pitchFamily="2" charset="2"/>
              <a:buChar char="§"/>
              <a:tabLst>
                <a:tab pos="2578100" algn="l"/>
              </a:tabLst>
            </a:pPr>
            <a:r>
              <a:rPr lang="en-US" altLang="en-US" sz="2800" dirty="0">
                <a:latin typeface="+mn-lt"/>
                <a:cs typeface="+mn-cs"/>
              </a:rPr>
              <a:t>Solving for Q*</a:t>
            </a:r>
          </a:p>
        </p:txBody>
      </p:sp>
      <p:graphicFrame>
        <p:nvGraphicFramePr>
          <p:cNvPr id="7" name="Object 248">
            <a:extLst>
              <a:ext uri="{FF2B5EF4-FFF2-40B4-BE49-F238E27FC236}">
                <a16:creationId xmlns:a16="http://schemas.microsoft.com/office/drawing/2014/main" id="{2F6B4AE6-CFD5-4D3C-A003-AAD1D9679DC9}"/>
              </a:ext>
            </a:extLst>
          </p:cNvPr>
          <p:cNvGraphicFramePr>
            <a:graphicFrameLocks noChangeAspect="1"/>
          </p:cNvGraphicFramePr>
          <p:nvPr>
            <p:extLst>
              <p:ext uri="{D42A27DB-BD31-4B8C-83A1-F6EECF244321}">
                <p14:modId xmlns:p14="http://schemas.microsoft.com/office/powerpoint/2010/main" val="924989903"/>
              </p:ext>
            </p:extLst>
          </p:nvPr>
        </p:nvGraphicFramePr>
        <p:xfrm>
          <a:off x="3947885" y="4284921"/>
          <a:ext cx="1570413" cy="2266025"/>
        </p:xfrm>
        <a:graphic>
          <a:graphicData uri="http://schemas.openxmlformats.org/presentationml/2006/ole">
            <mc:AlternateContent xmlns:mc="http://schemas.openxmlformats.org/markup-compatibility/2006">
              <mc:Choice xmlns:v="urn:schemas-microsoft-com:vml" Requires="v">
                <p:oleObj name="Equation" r:id="rId4" imgW="1325520" imgH="1883160" progId="Equation.3">
                  <p:embed/>
                </p:oleObj>
              </mc:Choice>
              <mc:Fallback>
                <p:oleObj name="Equation" r:id="rId4" imgW="1325520" imgH="1883160" progId="Equation.3">
                  <p:embed/>
                  <p:pic>
                    <p:nvPicPr>
                      <p:cNvPr id="7" name="Object 248">
                        <a:extLst>
                          <a:ext uri="{FF2B5EF4-FFF2-40B4-BE49-F238E27FC236}">
                            <a16:creationId xmlns:a16="http://schemas.microsoft.com/office/drawing/2014/main" id="{2F6B4AE6-CFD5-4D3C-A003-AAD1D9679D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7885" y="4284921"/>
                        <a:ext cx="1570413" cy="2266025"/>
                      </a:xfrm>
                      <a:prstGeom prst="rect">
                        <a:avLst/>
                      </a:prstGeom>
                      <a:noFill/>
                      <a:ln>
                        <a:noFill/>
                      </a:ln>
                    </p:spPr>
                  </p:pic>
                </p:oleObj>
              </mc:Fallback>
            </mc:AlternateContent>
          </a:graphicData>
        </a:graphic>
      </p:graphicFrame>
      <p:sp>
        <p:nvSpPr>
          <p:cNvPr id="3" name="Slide Number Placeholder 2">
            <a:extLst>
              <a:ext uri="{FF2B5EF4-FFF2-40B4-BE49-F238E27FC236}">
                <a16:creationId xmlns:a16="http://schemas.microsoft.com/office/drawing/2014/main" id="{D7623865-20B6-4FE4-AF10-161204069274}"/>
              </a:ext>
            </a:extLst>
          </p:cNvPr>
          <p:cNvSpPr>
            <a:spLocks noGrp="1"/>
          </p:cNvSpPr>
          <p:nvPr>
            <p:ph type="sldNum" sz="quarter" idx="12"/>
          </p:nvPr>
        </p:nvSpPr>
        <p:spPr/>
        <p:txBody>
          <a:bodyPr/>
          <a:lstStyle/>
          <a:p>
            <a:fld id="{4E07C51F-761A-41FE-9D6F-73B26C7C6466}" type="slidenum">
              <a:rPr lang="en-US" smtClean="0"/>
              <a:t>20</a:t>
            </a:fld>
            <a:endParaRPr lang="en-US"/>
          </a:p>
        </p:txBody>
      </p:sp>
    </p:spTree>
    <p:extLst>
      <p:ext uri="{BB962C8B-B14F-4D97-AF65-F5344CB8AC3E}">
        <p14:creationId xmlns:p14="http://schemas.microsoft.com/office/powerpoint/2010/main" val="3891630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CCBA-18DE-4BED-9F4A-A13E7E21A5E5}"/>
              </a:ext>
            </a:extLst>
          </p:cNvPr>
          <p:cNvSpPr>
            <a:spLocks noGrp="1"/>
          </p:cNvSpPr>
          <p:nvPr>
            <p:ph type="title"/>
          </p:nvPr>
        </p:nvSpPr>
        <p:spPr/>
        <p:txBody>
          <a:bodyPr/>
          <a:lstStyle/>
          <a:p>
            <a:r>
              <a:rPr lang="en-US" dirty="0"/>
              <a:t>EOQ Formula </a:t>
            </a:r>
          </a:p>
        </p:txBody>
      </p:sp>
      <p:graphicFrame>
        <p:nvGraphicFramePr>
          <p:cNvPr id="4" name="Object 89">
            <a:extLst>
              <a:ext uri="{FF2B5EF4-FFF2-40B4-BE49-F238E27FC236}">
                <a16:creationId xmlns:a16="http://schemas.microsoft.com/office/drawing/2014/main" id="{66274FF2-8F7D-4F70-BF6D-6EEC6D025E23}"/>
              </a:ext>
            </a:extLst>
          </p:cNvPr>
          <p:cNvGraphicFramePr>
            <a:graphicFrameLocks noGrp="1" noChangeAspect="1"/>
          </p:cNvGraphicFramePr>
          <p:nvPr>
            <p:ph idx="1"/>
            <p:extLst>
              <p:ext uri="{D42A27DB-BD31-4B8C-83A1-F6EECF244321}">
                <p14:modId xmlns:p14="http://schemas.microsoft.com/office/powerpoint/2010/main" val="276204003"/>
              </p:ext>
            </p:extLst>
          </p:nvPr>
        </p:nvGraphicFramePr>
        <p:xfrm>
          <a:off x="3834042" y="2306955"/>
          <a:ext cx="2050121" cy="1122045"/>
        </p:xfrm>
        <a:graphic>
          <a:graphicData uri="http://schemas.openxmlformats.org/presentationml/2006/ole">
            <mc:AlternateContent xmlns:mc="http://schemas.openxmlformats.org/markup-compatibility/2006">
              <mc:Choice xmlns:v="urn:schemas-microsoft-com:vml" Requires="v">
                <p:oleObj name="Equation" r:id="rId2" imgW="1563120" imgH="868320" progId="Equation.3">
                  <p:embed/>
                </p:oleObj>
              </mc:Choice>
              <mc:Fallback>
                <p:oleObj name="Equation" r:id="rId2" imgW="1563120" imgH="868320" progId="Equation.3">
                  <p:embed/>
                  <p:pic>
                    <p:nvPicPr>
                      <p:cNvPr id="4" name="Object 89">
                        <a:extLst>
                          <a:ext uri="{FF2B5EF4-FFF2-40B4-BE49-F238E27FC236}">
                            <a16:creationId xmlns:a16="http://schemas.microsoft.com/office/drawing/2014/main" id="{66274FF2-8F7D-4F70-BF6D-6EEC6D025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4042" y="2306955"/>
                        <a:ext cx="2050121" cy="1122045"/>
                      </a:xfrm>
                      <a:prstGeom prst="rect">
                        <a:avLst/>
                      </a:prstGeom>
                      <a:noFill/>
                      <a:ln>
                        <a:noFill/>
                      </a:ln>
                    </p:spPr>
                  </p:pic>
                </p:oleObj>
              </mc:Fallback>
            </mc:AlternateContent>
          </a:graphicData>
        </a:graphic>
      </p:graphicFrame>
      <p:sp>
        <p:nvSpPr>
          <p:cNvPr id="5" name="Rectangle 4">
            <a:extLst>
              <a:ext uri="{FF2B5EF4-FFF2-40B4-BE49-F238E27FC236}">
                <a16:creationId xmlns:a16="http://schemas.microsoft.com/office/drawing/2014/main" id="{D22235CD-3A65-4060-9B12-3C14A4E3DDE5}"/>
              </a:ext>
            </a:extLst>
          </p:cNvPr>
          <p:cNvSpPr/>
          <p:nvPr/>
        </p:nvSpPr>
        <p:spPr>
          <a:xfrm>
            <a:off x="1674085" y="3777171"/>
            <a:ext cx="8590279" cy="1489318"/>
          </a:xfrm>
          <a:prstGeom prst="rect">
            <a:avLst/>
          </a:prstGeom>
        </p:spPr>
        <p:txBody>
          <a:bodyPr wrap="square">
            <a:spAutoFit/>
          </a:bodyPr>
          <a:lstStyle/>
          <a:p>
            <a:pPr>
              <a:lnSpc>
                <a:spcPct val="110000"/>
              </a:lnSpc>
              <a:buClr>
                <a:srgbClr val="D33320"/>
              </a:buClr>
            </a:pPr>
            <a:r>
              <a:rPr lang="en-US" altLang="en-US" sz="2800" dirty="0"/>
              <a:t>D	= Annual demand in units for the inventory item</a:t>
            </a:r>
          </a:p>
          <a:p>
            <a:pPr>
              <a:lnSpc>
                <a:spcPct val="110000"/>
              </a:lnSpc>
              <a:buClr>
                <a:srgbClr val="D33320"/>
              </a:buClr>
            </a:pPr>
            <a:r>
              <a:rPr lang="en-US" altLang="en-US" sz="2800" dirty="0"/>
              <a:t>S	= Setup or ordering cost for each order</a:t>
            </a:r>
          </a:p>
          <a:p>
            <a:pPr>
              <a:lnSpc>
                <a:spcPct val="110000"/>
              </a:lnSpc>
              <a:buClr>
                <a:srgbClr val="D33320"/>
              </a:buClr>
            </a:pPr>
            <a:r>
              <a:rPr lang="en-US" altLang="en-US" sz="2800" dirty="0"/>
              <a:t>H	= Holding or carrying cost per unit per year</a:t>
            </a:r>
          </a:p>
        </p:txBody>
      </p:sp>
      <p:sp>
        <p:nvSpPr>
          <p:cNvPr id="3" name="Slide Number Placeholder 2">
            <a:extLst>
              <a:ext uri="{FF2B5EF4-FFF2-40B4-BE49-F238E27FC236}">
                <a16:creationId xmlns:a16="http://schemas.microsoft.com/office/drawing/2014/main" id="{52C905B8-B6C0-44E5-9038-7806A69AC2E7}"/>
              </a:ext>
            </a:extLst>
          </p:cNvPr>
          <p:cNvSpPr>
            <a:spLocks noGrp="1"/>
          </p:cNvSpPr>
          <p:nvPr>
            <p:ph type="sldNum" sz="quarter" idx="12"/>
          </p:nvPr>
        </p:nvSpPr>
        <p:spPr/>
        <p:txBody>
          <a:bodyPr/>
          <a:lstStyle/>
          <a:p>
            <a:fld id="{4E07C51F-761A-41FE-9D6F-73B26C7C6466}" type="slidenum">
              <a:rPr lang="en-US" smtClean="0"/>
              <a:t>21</a:t>
            </a:fld>
            <a:endParaRPr lang="en-US"/>
          </a:p>
        </p:txBody>
      </p:sp>
    </p:spTree>
    <p:extLst>
      <p:ext uri="{BB962C8B-B14F-4D97-AF65-F5344CB8AC3E}">
        <p14:creationId xmlns:p14="http://schemas.microsoft.com/office/powerpoint/2010/main" val="136590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56940-5632-49FE-A402-02C4AFB8AA9A}"/>
              </a:ext>
            </a:extLst>
          </p:cNvPr>
          <p:cNvSpPr>
            <a:spLocks noGrp="1"/>
          </p:cNvSpPr>
          <p:nvPr>
            <p:ph type="title"/>
          </p:nvPr>
        </p:nvSpPr>
        <p:spPr/>
        <p:txBody>
          <a:bodyPr>
            <a:normAutofit/>
          </a:bodyPr>
          <a:lstStyle/>
          <a:p>
            <a:r>
              <a:rPr lang="en-US" altLang="en-US" dirty="0"/>
              <a:t>Let us apply the EOQ formula to Example 1</a:t>
            </a:r>
            <a:endParaRPr lang="en-US" dirty="0"/>
          </a:p>
        </p:txBody>
      </p:sp>
      <p:sp>
        <p:nvSpPr>
          <p:cNvPr id="3" name="Content Placeholder 2">
            <a:extLst>
              <a:ext uri="{FF2B5EF4-FFF2-40B4-BE49-F238E27FC236}">
                <a16:creationId xmlns:a16="http://schemas.microsoft.com/office/drawing/2014/main" id="{17BB3AB9-7914-43BF-9141-2416A0E39D89}"/>
              </a:ext>
            </a:extLst>
          </p:cNvPr>
          <p:cNvSpPr>
            <a:spLocks noGrp="1"/>
          </p:cNvSpPr>
          <p:nvPr>
            <p:ph idx="1"/>
          </p:nvPr>
        </p:nvSpPr>
        <p:spPr>
          <a:xfrm>
            <a:off x="733646" y="1796902"/>
            <a:ext cx="11214513" cy="4708673"/>
          </a:xfrm>
        </p:spPr>
        <p:txBody>
          <a:bodyPr>
            <a:normAutofit/>
          </a:bodyPr>
          <a:lstStyle/>
          <a:p>
            <a:pPr>
              <a:lnSpc>
                <a:spcPct val="110000"/>
              </a:lnSpc>
              <a:spcBef>
                <a:spcPts val="0"/>
              </a:spcBef>
              <a:spcAft>
                <a:spcPts val="0"/>
              </a:spcAft>
              <a:buFont typeface="Wingdings" panose="05000000000000000000" pitchFamily="2" charset="2"/>
              <a:buChar char="§"/>
            </a:pPr>
            <a:r>
              <a:rPr lang="en-US" sz="2800" dirty="0"/>
              <a:t>A company has an annual demand of 12000 units of welding rods. The demand rate and lead time are constant. The ordering cost is $200 per order and the annual holding cost of the inventory is $5 per unit. </a:t>
            </a:r>
          </a:p>
          <a:p>
            <a:pPr marL="91440" lvl="1" indent="-91440">
              <a:lnSpc>
                <a:spcPct val="110000"/>
              </a:lnSpc>
              <a:spcBef>
                <a:spcPts val="0"/>
              </a:spcBef>
              <a:spcAft>
                <a:spcPts val="0"/>
              </a:spcAft>
              <a:buSzPct val="100000"/>
              <a:buFont typeface="Wingdings" panose="05000000000000000000" pitchFamily="2" charset="2"/>
              <a:buChar char="§"/>
            </a:pPr>
            <a:r>
              <a:rPr lang="en-US" altLang="en-US" sz="2800" dirty="0"/>
              <a:t>D = 12000 units,  S = $200 per order,  H = $5 per unit per year </a:t>
            </a:r>
          </a:p>
          <a:p>
            <a:pPr marL="0" indent="0" algn="just">
              <a:buClr>
                <a:srgbClr val="EA591B"/>
              </a:buClr>
              <a:buNone/>
            </a:pPr>
            <a:endParaRPr lang="en-US" altLang="en-US" sz="2400" b="1" i="1" dirty="0">
              <a:latin typeface="Abadi" panose="020B0604020104020204" pitchFamily="34" charset="0"/>
            </a:endParaRPr>
          </a:p>
        </p:txBody>
      </p:sp>
      <p:graphicFrame>
        <p:nvGraphicFramePr>
          <p:cNvPr id="4" name="Object 89">
            <a:extLst>
              <a:ext uri="{FF2B5EF4-FFF2-40B4-BE49-F238E27FC236}">
                <a16:creationId xmlns:a16="http://schemas.microsoft.com/office/drawing/2014/main" id="{335AA5FE-EF11-420F-9B7F-38A2EDE80AA7}"/>
              </a:ext>
            </a:extLst>
          </p:cNvPr>
          <p:cNvGraphicFramePr>
            <a:graphicFrameLocks noChangeAspect="1"/>
          </p:cNvGraphicFramePr>
          <p:nvPr>
            <p:extLst>
              <p:ext uri="{D42A27DB-BD31-4B8C-83A1-F6EECF244321}">
                <p14:modId xmlns:p14="http://schemas.microsoft.com/office/powerpoint/2010/main" val="4131624658"/>
              </p:ext>
            </p:extLst>
          </p:nvPr>
        </p:nvGraphicFramePr>
        <p:xfrm>
          <a:off x="859745" y="4342624"/>
          <a:ext cx="2042943" cy="1016185"/>
        </p:xfrm>
        <a:graphic>
          <a:graphicData uri="http://schemas.openxmlformats.org/presentationml/2006/ole">
            <mc:AlternateContent xmlns:mc="http://schemas.openxmlformats.org/markup-compatibility/2006">
              <mc:Choice xmlns:v="urn:schemas-microsoft-com:vml" Requires="v">
                <p:oleObj name="Equation" r:id="rId2" imgW="1563120" imgH="868320" progId="Equation.3">
                  <p:embed/>
                </p:oleObj>
              </mc:Choice>
              <mc:Fallback>
                <p:oleObj name="Equation" r:id="rId2" imgW="1563120" imgH="868320" progId="Equation.3">
                  <p:embed/>
                  <p:pic>
                    <p:nvPicPr>
                      <p:cNvPr id="4" name="Object 89">
                        <a:extLst>
                          <a:ext uri="{FF2B5EF4-FFF2-40B4-BE49-F238E27FC236}">
                            <a16:creationId xmlns:a16="http://schemas.microsoft.com/office/drawing/2014/main" id="{335AA5FE-EF11-420F-9B7F-38A2EDE80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745" y="4342624"/>
                        <a:ext cx="2042943" cy="1016185"/>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13241AE-FE42-48DF-AA35-25B9FF784DEB}"/>
                  </a:ext>
                </a:extLst>
              </p:cNvPr>
              <p:cNvSpPr txBox="1"/>
              <p:nvPr/>
            </p:nvSpPr>
            <p:spPr>
              <a:xfrm>
                <a:off x="3729671" y="4196306"/>
                <a:ext cx="4038601" cy="13088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altLang="en-US" sz="2800" b="1" i="1">
                              <a:latin typeface="Cambria Math" panose="02040503050406030204" pitchFamily="18" charset="0"/>
                            </a:rPr>
                          </m:ctrlPr>
                        </m:sSupPr>
                        <m:e>
                          <m:r>
                            <a:rPr lang="en-US" altLang="en-US" sz="2800" b="1" i="1">
                              <a:latin typeface="Cambria Math" panose="02040503050406030204" pitchFamily="18" charset="0"/>
                            </a:rPr>
                            <m:t>𝑄</m:t>
                          </m:r>
                        </m:e>
                        <m:sup>
                          <m:r>
                            <a:rPr lang="en-US" altLang="en-US" sz="2800" b="1" i="1">
                              <a:latin typeface="Cambria Math" panose="02040503050406030204" pitchFamily="18" charset="0"/>
                            </a:rPr>
                            <m:t>∗</m:t>
                          </m:r>
                        </m:sup>
                      </m:sSup>
                      <m:r>
                        <a:rPr lang="en-US" altLang="en-US" sz="2800" b="1" i="1">
                          <a:latin typeface="Cambria Math" panose="02040503050406030204" pitchFamily="18" charset="0"/>
                        </a:rPr>
                        <m:t>=</m:t>
                      </m:r>
                      <m:f>
                        <m:fPr>
                          <m:ctrlPr>
                            <a:rPr lang="en-US" altLang="en-US" sz="2800" b="1" i="1">
                              <a:latin typeface="Cambria Math" panose="02040503050406030204" pitchFamily="18" charset="0"/>
                            </a:rPr>
                          </m:ctrlPr>
                        </m:fPr>
                        <m:num>
                          <m:rad>
                            <m:radPr>
                              <m:degHide m:val="on"/>
                              <m:ctrlPr>
                                <a:rPr lang="en-US" altLang="en-US" sz="2800" b="1" i="1">
                                  <a:latin typeface="Cambria Math" panose="02040503050406030204" pitchFamily="18" charset="0"/>
                                </a:rPr>
                              </m:ctrlPr>
                            </m:radPr>
                            <m:deg/>
                            <m:e>
                              <m:r>
                                <a:rPr lang="en-US" altLang="en-US" sz="2800" b="1" i="1">
                                  <a:latin typeface="Cambria Math" panose="02040503050406030204" pitchFamily="18" charset="0"/>
                                </a:rPr>
                                <m:t>2</m:t>
                              </m:r>
                              <m:d>
                                <m:dPr>
                                  <m:ctrlPr>
                                    <a:rPr lang="en-US" altLang="en-US" sz="2800" b="1" i="1">
                                      <a:latin typeface="Cambria Math" panose="02040503050406030204" pitchFamily="18" charset="0"/>
                                    </a:rPr>
                                  </m:ctrlPr>
                                </m:dPr>
                                <m:e>
                                  <m:r>
                                    <a:rPr lang="en-US" altLang="en-US" sz="2800" b="1" i="1">
                                      <a:latin typeface="Cambria Math" panose="02040503050406030204" pitchFamily="18" charset="0"/>
                                    </a:rPr>
                                    <m:t>12000</m:t>
                                  </m:r>
                                </m:e>
                              </m:d>
                              <m:d>
                                <m:dPr>
                                  <m:ctrlPr>
                                    <a:rPr lang="en-US" altLang="en-US" sz="2800" b="1" i="1">
                                      <a:latin typeface="Cambria Math" panose="02040503050406030204" pitchFamily="18" charset="0"/>
                                    </a:rPr>
                                  </m:ctrlPr>
                                </m:dPr>
                                <m:e>
                                  <m:r>
                                    <a:rPr lang="en-US" altLang="en-US" sz="2800" b="1" i="1">
                                      <a:latin typeface="Cambria Math" panose="02040503050406030204" pitchFamily="18" charset="0"/>
                                    </a:rPr>
                                    <m:t>200</m:t>
                                  </m:r>
                                </m:e>
                              </m:d>
                            </m:e>
                          </m:rad>
                        </m:num>
                        <m:den>
                          <m:r>
                            <a:rPr lang="en-US" altLang="en-US" sz="2800" b="1" i="1">
                              <a:latin typeface="Cambria Math" panose="02040503050406030204" pitchFamily="18" charset="0"/>
                            </a:rPr>
                            <m:t>5</m:t>
                          </m:r>
                        </m:den>
                      </m:f>
                    </m:oMath>
                  </m:oMathPara>
                </a14:m>
                <a:endParaRPr lang="en-US" dirty="0"/>
              </a:p>
              <a:p>
                <a:endParaRPr lang="en-US" dirty="0"/>
              </a:p>
            </p:txBody>
          </p:sp>
        </mc:Choice>
        <mc:Fallback xmlns="">
          <p:sp>
            <p:nvSpPr>
              <p:cNvPr id="7" name="TextBox 6">
                <a:extLst>
                  <a:ext uri="{FF2B5EF4-FFF2-40B4-BE49-F238E27FC236}">
                    <a16:creationId xmlns:a16="http://schemas.microsoft.com/office/drawing/2014/main" id="{213241AE-FE42-48DF-AA35-25B9FF784DEB}"/>
                  </a:ext>
                </a:extLst>
              </p:cNvPr>
              <p:cNvSpPr txBox="1">
                <a:spLocks noRot="1" noChangeAspect="1" noMove="1" noResize="1" noEditPoints="1" noAdjustHandles="1" noChangeArrowheads="1" noChangeShapeType="1" noTextEdit="1"/>
              </p:cNvSpPr>
              <p:nvPr/>
            </p:nvSpPr>
            <p:spPr>
              <a:xfrm>
                <a:off x="3729671" y="4196306"/>
                <a:ext cx="4038601" cy="13088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E155204-6556-476F-AE03-E8C5D6D954AC}"/>
                  </a:ext>
                </a:extLst>
              </p:cNvPr>
              <p:cNvSpPr txBox="1"/>
              <p:nvPr/>
            </p:nvSpPr>
            <p:spPr>
              <a:xfrm>
                <a:off x="4273233" y="6011174"/>
                <a:ext cx="2951478" cy="523220"/>
              </a:xfrm>
              <a:prstGeom prst="rect">
                <a:avLst/>
              </a:prstGeom>
              <a:noFill/>
            </p:spPr>
            <p:txBody>
              <a:bodyPr wrap="square" rtlCol="0">
                <a:spAutoFit/>
              </a:bodyPr>
              <a:lstStyle/>
              <a:p>
                <a:pPr algn="just">
                  <a:buClr>
                    <a:srgbClr val="EA591B"/>
                  </a:buClr>
                </a:pPr>
                <a14:m>
                  <m:oMath xmlns:m="http://schemas.openxmlformats.org/officeDocument/2006/math">
                    <m:sSup>
                      <m:sSupPr>
                        <m:ctrlPr>
                          <a:rPr lang="en-US" altLang="en-US" sz="2800" i="1">
                            <a:latin typeface="Cambria Math" panose="02040503050406030204" pitchFamily="18" charset="0"/>
                          </a:rPr>
                        </m:ctrlPr>
                      </m:sSupPr>
                      <m:e>
                        <m:r>
                          <a:rPr lang="en-US" altLang="en-US" sz="2800">
                            <a:latin typeface="Cambria Math" panose="02040503050406030204" pitchFamily="18" charset="0"/>
                          </a:rPr>
                          <m:t>𝑄</m:t>
                        </m:r>
                      </m:e>
                      <m:sup>
                        <m:r>
                          <a:rPr lang="en-US" altLang="en-US" sz="2800">
                            <a:latin typeface="Cambria Math" panose="02040503050406030204" pitchFamily="18" charset="0"/>
                          </a:rPr>
                          <m:t>∗</m:t>
                        </m:r>
                      </m:sup>
                    </m:sSup>
                    <m:r>
                      <a:rPr lang="en-US" altLang="en-US" sz="2800">
                        <a:latin typeface="Cambria Math" panose="02040503050406030204" pitchFamily="18" charset="0"/>
                      </a:rPr>
                      <m:t>=</m:t>
                    </m:r>
                  </m:oMath>
                </a14:m>
                <a:r>
                  <a:rPr lang="en-US" sz="2800" dirty="0"/>
                  <a:t>979.79 units </a:t>
                </a:r>
              </a:p>
            </p:txBody>
          </p:sp>
        </mc:Choice>
        <mc:Fallback xmlns="">
          <p:sp>
            <p:nvSpPr>
              <p:cNvPr id="8" name="TextBox 7">
                <a:extLst>
                  <a:ext uri="{FF2B5EF4-FFF2-40B4-BE49-F238E27FC236}">
                    <a16:creationId xmlns:a16="http://schemas.microsoft.com/office/drawing/2014/main" id="{CE155204-6556-476F-AE03-E8C5D6D954AC}"/>
                  </a:ext>
                </a:extLst>
              </p:cNvPr>
              <p:cNvSpPr txBox="1">
                <a:spLocks noRot="1" noChangeAspect="1" noMove="1" noResize="1" noEditPoints="1" noAdjustHandles="1" noChangeArrowheads="1" noChangeShapeType="1" noTextEdit="1"/>
              </p:cNvSpPr>
              <p:nvPr/>
            </p:nvSpPr>
            <p:spPr>
              <a:xfrm>
                <a:off x="4273233" y="6011174"/>
                <a:ext cx="2951478" cy="523220"/>
              </a:xfrm>
              <a:prstGeom prst="rect">
                <a:avLst/>
              </a:prstGeom>
              <a:blipFill>
                <a:blip r:embed="rId6"/>
                <a:stretch>
                  <a:fillRect t="-11628" b="-3139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EA46400C-E8CA-41C4-BA8B-3D1545D0BF3D}"/>
              </a:ext>
            </a:extLst>
          </p:cNvPr>
          <p:cNvSpPr>
            <a:spLocks noGrp="1"/>
          </p:cNvSpPr>
          <p:nvPr>
            <p:ph type="sldNum" sz="quarter" idx="12"/>
          </p:nvPr>
        </p:nvSpPr>
        <p:spPr/>
        <p:txBody>
          <a:bodyPr/>
          <a:lstStyle/>
          <a:p>
            <a:fld id="{4E07C51F-761A-41FE-9D6F-73B26C7C6466}" type="slidenum">
              <a:rPr lang="en-US" smtClean="0"/>
              <a:t>22</a:t>
            </a:fld>
            <a:endParaRPr lang="en-US"/>
          </a:p>
        </p:txBody>
      </p:sp>
    </p:spTree>
    <p:extLst>
      <p:ext uri="{BB962C8B-B14F-4D97-AF65-F5344CB8AC3E}">
        <p14:creationId xmlns:p14="http://schemas.microsoft.com/office/powerpoint/2010/main" val="88813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1465-D27E-4CB1-A21D-F02901580C37}"/>
              </a:ext>
            </a:extLst>
          </p:cNvPr>
          <p:cNvSpPr>
            <a:spLocks noGrp="1"/>
          </p:cNvSpPr>
          <p:nvPr>
            <p:ph type="title"/>
          </p:nvPr>
        </p:nvSpPr>
        <p:spPr>
          <a:xfrm>
            <a:off x="737049" y="914826"/>
            <a:ext cx="9720072" cy="913975"/>
          </a:xfrm>
        </p:spPr>
        <p:txBody>
          <a:bodyPr>
            <a:normAutofit/>
          </a:bodyPr>
          <a:lstStyle/>
          <a:p>
            <a:r>
              <a:rPr lang="en-US" dirty="0"/>
              <a:t>The Inventory cost </a:t>
            </a:r>
          </a:p>
        </p:txBody>
      </p:sp>
      <p:pic>
        <p:nvPicPr>
          <p:cNvPr id="4" name="Content Placeholder 3">
            <a:extLst>
              <a:ext uri="{FF2B5EF4-FFF2-40B4-BE49-F238E27FC236}">
                <a16:creationId xmlns:a16="http://schemas.microsoft.com/office/drawing/2014/main" id="{854D7BCE-C95E-4DFC-9054-934C58D17452}"/>
              </a:ext>
            </a:extLst>
          </p:cNvPr>
          <p:cNvPicPr>
            <a:picLocks noGrp="1" noChangeAspect="1"/>
          </p:cNvPicPr>
          <p:nvPr>
            <p:ph idx="1"/>
          </p:nvPr>
        </p:nvPicPr>
        <p:blipFill rotWithShape="1">
          <a:blip r:embed="rId2"/>
          <a:srcRect t="26551"/>
          <a:stretch/>
        </p:blipFill>
        <p:spPr>
          <a:xfrm>
            <a:off x="737049" y="2113280"/>
            <a:ext cx="9720072" cy="4744720"/>
          </a:xfrm>
          <a:prstGeom prst="rect">
            <a:avLst/>
          </a:prstGeom>
        </p:spPr>
      </p:pic>
      <p:sp>
        <p:nvSpPr>
          <p:cNvPr id="3" name="Slide Number Placeholder 2">
            <a:extLst>
              <a:ext uri="{FF2B5EF4-FFF2-40B4-BE49-F238E27FC236}">
                <a16:creationId xmlns:a16="http://schemas.microsoft.com/office/drawing/2014/main" id="{414D9633-A98D-41FA-96E2-664BFC7303F1}"/>
              </a:ext>
            </a:extLst>
          </p:cNvPr>
          <p:cNvSpPr>
            <a:spLocks noGrp="1"/>
          </p:cNvSpPr>
          <p:nvPr>
            <p:ph type="sldNum" sz="quarter" idx="12"/>
          </p:nvPr>
        </p:nvSpPr>
        <p:spPr/>
        <p:txBody>
          <a:bodyPr/>
          <a:lstStyle/>
          <a:p>
            <a:fld id="{4E07C51F-761A-41FE-9D6F-73B26C7C6466}" type="slidenum">
              <a:rPr lang="en-US" smtClean="0"/>
              <a:t>23</a:t>
            </a:fld>
            <a:endParaRPr lang="en-US"/>
          </a:p>
        </p:txBody>
      </p:sp>
    </p:spTree>
    <p:extLst>
      <p:ext uri="{BB962C8B-B14F-4D97-AF65-F5344CB8AC3E}">
        <p14:creationId xmlns:p14="http://schemas.microsoft.com/office/powerpoint/2010/main" val="196931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E849-454D-49B7-82A1-8E4005979831}"/>
              </a:ext>
            </a:extLst>
          </p:cNvPr>
          <p:cNvSpPr>
            <a:spLocks noGrp="1"/>
          </p:cNvSpPr>
          <p:nvPr>
            <p:ph type="title"/>
          </p:nvPr>
        </p:nvSpPr>
        <p:spPr/>
        <p:txBody>
          <a:bodyPr/>
          <a:lstStyle/>
          <a:p>
            <a:r>
              <a:rPr lang="en-US" dirty="0"/>
              <a:t>So, which is the best option? </a:t>
            </a:r>
          </a:p>
        </p:txBody>
      </p:sp>
      <p:sp>
        <p:nvSpPr>
          <p:cNvPr id="3" name="Content Placeholder 2">
            <a:extLst>
              <a:ext uri="{FF2B5EF4-FFF2-40B4-BE49-F238E27FC236}">
                <a16:creationId xmlns:a16="http://schemas.microsoft.com/office/drawing/2014/main" id="{B4FC1829-793B-4578-BD69-45DD3C6B66BD}"/>
              </a:ext>
            </a:extLst>
          </p:cNvPr>
          <p:cNvSpPr>
            <a:spLocks noGrp="1"/>
          </p:cNvSpPr>
          <p:nvPr>
            <p:ph idx="1"/>
          </p:nvPr>
        </p:nvSpPr>
        <p:spPr>
          <a:xfrm>
            <a:off x="756735" y="2236687"/>
            <a:ext cx="10827385" cy="3642692"/>
          </a:xfrm>
        </p:spPr>
        <p:txBody>
          <a:bodyPr/>
          <a:lstStyle/>
          <a:p>
            <a:r>
              <a:rPr lang="en-US" sz="2800" dirty="0"/>
              <a:t>Cost </a:t>
            </a:r>
            <a:r>
              <a:rPr lang="en-US" sz="2600" dirty="0"/>
              <a:t>compariso</a:t>
            </a:r>
            <a:r>
              <a:rPr lang="en-US" sz="2800" dirty="0"/>
              <a:t>ns </a:t>
            </a:r>
          </a:p>
          <a:p>
            <a:pPr lvl="1"/>
            <a:r>
              <a:rPr lang="en-US" sz="2800" dirty="0"/>
              <a:t>CASE 1: $15400</a:t>
            </a:r>
          </a:p>
          <a:p>
            <a:pPr lvl="1"/>
            <a:r>
              <a:rPr lang="en-US" sz="2800" dirty="0"/>
              <a:t>CASE 2: $6050</a:t>
            </a:r>
          </a:p>
          <a:p>
            <a:pPr lvl="1"/>
            <a:r>
              <a:rPr lang="en-US" sz="2800" dirty="0"/>
              <a:t>CASE 3: $5000</a:t>
            </a:r>
          </a:p>
          <a:p>
            <a:pPr lvl="1"/>
            <a:r>
              <a:rPr lang="en-US" sz="2800" dirty="0"/>
              <a:t>EOQ = $4900(Lowest Cost)</a:t>
            </a:r>
          </a:p>
          <a:p>
            <a:pPr marL="0" indent="0">
              <a:buNone/>
            </a:pPr>
            <a:endParaRPr lang="en-US" sz="2400" dirty="0">
              <a:latin typeface="Abadi" panose="020B0604020104020204" pitchFamily="34" charset="0"/>
            </a:endParaRPr>
          </a:p>
        </p:txBody>
      </p:sp>
      <p:sp>
        <p:nvSpPr>
          <p:cNvPr id="4" name="Slide Number Placeholder 3">
            <a:extLst>
              <a:ext uri="{FF2B5EF4-FFF2-40B4-BE49-F238E27FC236}">
                <a16:creationId xmlns:a16="http://schemas.microsoft.com/office/drawing/2014/main" id="{785C6AD3-C710-465D-A4AE-2AA9AC5A6359}"/>
              </a:ext>
            </a:extLst>
          </p:cNvPr>
          <p:cNvSpPr>
            <a:spLocks noGrp="1"/>
          </p:cNvSpPr>
          <p:nvPr>
            <p:ph type="sldNum" sz="quarter" idx="12"/>
          </p:nvPr>
        </p:nvSpPr>
        <p:spPr/>
        <p:txBody>
          <a:bodyPr/>
          <a:lstStyle/>
          <a:p>
            <a:fld id="{4E07C51F-761A-41FE-9D6F-73B26C7C6466}" type="slidenum">
              <a:rPr lang="en-US" smtClean="0"/>
              <a:t>24</a:t>
            </a:fld>
            <a:endParaRPr lang="en-US"/>
          </a:p>
        </p:txBody>
      </p:sp>
    </p:spTree>
    <p:extLst>
      <p:ext uri="{BB962C8B-B14F-4D97-AF65-F5344CB8AC3E}">
        <p14:creationId xmlns:p14="http://schemas.microsoft.com/office/powerpoint/2010/main" val="33743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7D25-00FD-4C0C-BF72-93CE6D46BED7}"/>
              </a:ext>
            </a:extLst>
          </p:cNvPr>
          <p:cNvSpPr>
            <a:spLocks noGrp="1"/>
          </p:cNvSpPr>
          <p:nvPr>
            <p:ph type="title"/>
          </p:nvPr>
        </p:nvSpPr>
        <p:spPr/>
        <p:txBody>
          <a:bodyPr>
            <a:normAutofit/>
          </a:bodyPr>
          <a:lstStyle/>
          <a:p>
            <a:r>
              <a:rPr lang="en-US" dirty="0"/>
              <a:t>EOQ Model</a:t>
            </a:r>
          </a:p>
        </p:txBody>
      </p:sp>
      <p:sp>
        <p:nvSpPr>
          <p:cNvPr id="3" name="Content Placeholder 2">
            <a:extLst>
              <a:ext uri="{FF2B5EF4-FFF2-40B4-BE49-F238E27FC236}">
                <a16:creationId xmlns:a16="http://schemas.microsoft.com/office/drawing/2014/main" id="{15205A8C-7755-48B7-B2D1-EEC3E6342BFD}"/>
              </a:ext>
            </a:extLst>
          </p:cNvPr>
          <p:cNvSpPr>
            <a:spLocks noGrp="1"/>
          </p:cNvSpPr>
          <p:nvPr>
            <p:ph idx="1"/>
          </p:nvPr>
        </p:nvSpPr>
        <p:spPr>
          <a:xfrm>
            <a:off x="772795" y="2313272"/>
            <a:ext cx="6478610" cy="572770"/>
          </a:xfrm>
        </p:spPr>
        <p:txBody>
          <a:bodyPr>
            <a:normAutofit fontScale="92500"/>
          </a:bodyPr>
          <a:lstStyle/>
          <a:p>
            <a:r>
              <a:rPr lang="en-US" altLang="en-US" sz="2800" dirty="0"/>
              <a:t>Optimal time between orders (When to order)</a:t>
            </a:r>
            <a:endParaRPr lang="en-US" sz="2800" dirty="0"/>
          </a:p>
        </p:txBody>
      </p:sp>
      <p:sp>
        <p:nvSpPr>
          <p:cNvPr id="4" name="Rectangle 3">
            <a:extLst>
              <a:ext uri="{FF2B5EF4-FFF2-40B4-BE49-F238E27FC236}">
                <a16:creationId xmlns:a16="http://schemas.microsoft.com/office/drawing/2014/main" id="{596A6C6A-9FED-41B6-BA60-8258949562D3}"/>
              </a:ext>
            </a:extLst>
          </p:cNvPr>
          <p:cNvSpPr>
            <a:spLocks noChangeArrowheads="1"/>
          </p:cNvSpPr>
          <p:nvPr/>
        </p:nvSpPr>
        <p:spPr bwMode="auto">
          <a:xfrm>
            <a:off x="772795" y="3004673"/>
            <a:ext cx="82581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1pPr>
            <a:lvl2pPr marL="742950" indent="-285750">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2pPr>
            <a:lvl3pPr marL="1143000" indent="-228600">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3pPr>
            <a:lvl4pPr marL="1600200" indent="-228600">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4pPr>
            <a:lvl5pPr marL="2057400" indent="-228600">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tabLst>
                <a:tab pos="381000" algn="r"/>
                <a:tab pos="571500" algn="l"/>
                <a:tab pos="4381500" algn="r"/>
                <a:tab pos="4572000" algn="l"/>
              </a:tabLst>
              <a:defRPr>
                <a:solidFill>
                  <a:schemeClr val="tx1"/>
                </a:solidFill>
                <a:latin typeface="Arial" panose="020B0604020202020204" pitchFamily="34" charset="0"/>
                <a:cs typeface="Arial" panose="020B0604020202020204" pitchFamily="34" charset="0"/>
              </a:defRPr>
            </a:lvl9pPr>
          </a:lstStyle>
          <a:p>
            <a:r>
              <a:rPr lang="en-US" altLang="en-US" sz="2600" dirty="0">
                <a:latin typeface="+mn-lt"/>
                <a:cs typeface="+mn-cs"/>
              </a:rPr>
              <a:t>D = 12000 units	 Q*	= 980 units</a:t>
            </a:r>
          </a:p>
          <a:p>
            <a:r>
              <a:rPr lang="en-US" altLang="en-US" sz="2600" dirty="0">
                <a:latin typeface="+mn-lt"/>
                <a:cs typeface="+mn-cs"/>
              </a:rPr>
              <a:t>S = $200 per order	N	= 12.24 orders/year</a:t>
            </a:r>
          </a:p>
          <a:p>
            <a:r>
              <a:rPr lang="en-US" altLang="en-US" sz="2600" dirty="0">
                <a:latin typeface="+mn-lt"/>
                <a:cs typeface="+mn-cs"/>
              </a:rPr>
              <a:t>H = $5 per unit per year</a:t>
            </a:r>
          </a:p>
        </p:txBody>
      </p:sp>
      <p:grpSp>
        <p:nvGrpSpPr>
          <p:cNvPr id="5" name="Group 4">
            <a:extLst>
              <a:ext uri="{FF2B5EF4-FFF2-40B4-BE49-F238E27FC236}">
                <a16:creationId xmlns:a16="http://schemas.microsoft.com/office/drawing/2014/main" id="{10436C59-E652-499A-B4D3-7DAB5D2E9EFA}"/>
              </a:ext>
            </a:extLst>
          </p:cNvPr>
          <p:cNvGrpSpPr>
            <a:grpSpLocks/>
          </p:cNvGrpSpPr>
          <p:nvPr/>
        </p:nvGrpSpPr>
        <p:grpSpPr bwMode="auto">
          <a:xfrm>
            <a:off x="749735" y="4508181"/>
            <a:ext cx="8620887" cy="1370615"/>
            <a:chOff x="1419225" y="3600186"/>
            <a:chExt cx="7005905" cy="1371578"/>
          </a:xfrm>
        </p:grpSpPr>
        <p:sp>
          <p:nvSpPr>
            <p:cNvPr id="6" name="Rectangle 5">
              <a:extLst>
                <a:ext uri="{FF2B5EF4-FFF2-40B4-BE49-F238E27FC236}">
                  <a16:creationId xmlns:a16="http://schemas.microsoft.com/office/drawing/2014/main" id="{94B493C6-846D-4400-B8DB-81A98AF313EC}"/>
                </a:ext>
              </a:extLst>
            </p:cNvPr>
            <p:cNvSpPr>
              <a:spLocks noChangeArrowheads="1"/>
            </p:cNvSpPr>
            <p:nvPr/>
          </p:nvSpPr>
          <p:spPr bwMode="auto">
            <a:xfrm>
              <a:off x="3209925" y="3849688"/>
              <a:ext cx="1027815" cy="461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a:latin typeface="Abadi" panose="020B0604020104020204" pitchFamily="34" charset="0"/>
                </a:rPr>
                <a:t>= </a:t>
              </a:r>
              <a:r>
                <a:rPr lang="en-US" altLang="en-US" sz="2400" i="1">
                  <a:latin typeface="Abadi" panose="020B0604020104020204" pitchFamily="34" charset="0"/>
                  <a:cs typeface="Times New Roman" panose="02020603050405020304" pitchFamily="18" charset="0"/>
                </a:rPr>
                <a:t>T  </a:t>
              </a:r>
              <a:r>
                <a:rPr lang="en-US" altLang="en-US" sz="2400">
                  <a:latin typeface="Abadi" panose="020B0604020104020204" pitchFamily="34" charset="0"/>
                </a:rPr>
                <a:t>=</a:t>
              </a:r>
            </a:p>
          </p:txBody>
        </p:sp>
        <p:sp>
          <p:nvSpPr>
            <p:cNvPr id="7" name="Rectangle 6">
              <a:extLst>
                <a:ext uri="{FF2B5EF4-FFF2-40B4-BE49-F238E27FC236}">
                  <a16:creationId xmlns:a16="http://schemas.microsoft.com/office/drawing/2014/main" id="{0D36C697-CA55-409B-A859-A26175B7B57F}"/>
                </a:ext>
              </a:extLst>
            </p:cNvPr>
            <p:cNvSpPr>
              <a:spLocks noChangeArrowheads="1"/>
            </p:cNvSpPr>
            <p:nvPr/>
          </p:nvSpPr>
          <p:spPr bwMode="auto">
            <a:xfrm>
              <a:off x="1419225" y="3621088"/>
              <a:ext cx="1790700" cy="135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85000"/>
                </a:lnSpc>
              </a:pPr>
              <a:r>
                <a:rPr lang="en-US" altLang="en-US" sz="2400" dirty="0">
                  <a:latin typeface="Abadi" panose="020B0604020104020204" pitchFamily="34" charset="0"/>
                </a:rPr>
                <a:t>Expected time between orders</a:t>
              </a:r>
            </a:p>
          </p:txBody>
        </p:sp>
        <p:grpSp>
          <p:nvGrpSpPr>
            <p:cNvPr id="8" name="Group 6">
              <a:extLst>
                <a:ext uri="{FF2B5EF4-FFF2-40B4-BE49-F238E27FC236}">
                  <a16:creationId xmlns:a16="http://schemas.microsoft.com/office/drawing/2014/main" id="{BB817EC3-C802-4BBC-836F-BAA76715FF17}"/>
                </a:ext>
              </a:extLst>
            </p:cNvPr>
            <p:cNvGrpSpPr>
              <a:grpSpLocks/>
            </p:cNvGrpSpPr>
            <p:nvPr/>
          </p:nvGrpSpPr>
          <p:grpSpPr bwMode="auto">
            <a:xfrm>
              <a:off x="3845165" y="3600186"/>
              <a:ext cx="4579965" cy="908579"/>
              <a:chOff x="2740265" y="3203311"/>
              <a:chExt cx="4579965" cy="908579"/>
            </a:xfrm>
          </p:grpSpPr>
          <p:sp>
            <p:nvSpPr>
              <p:cNvPr id="9" name="Rectangle 8">
                <a:extLst>
                  <a:ext uri="{FF2B5EF4-FFF2-40B4-BE49-F238E27FC236}">
                    <a16:creationId xmlns:a16="http://schemas.microsoft.com/office/drawing/2014/main" id="{C869A185-F1E0-4A4E-960C-44AE54322F88}"/>
                  </a:ext>
                </a:extLst>
              </p:cNvPr>
              <p:cNvSpPr>
                <a:spLocks noChangeArrowheads="1"/>
              </p:cNvSpPr>
              <p:nvPr/>
            </p:nvSpPr>
            <p:spPr bwMode="auto">
              <a:xfrm>
                <a:off x="2740265" y="3203311"/>
                <a:ext cx="4579965" cy="908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Aft>
                    <a:spcPts val="600"/>
                  </a:spcAft>
                </a:pPr>
                <a:r>
                  <a:rPr lang="en-US" altLang="en-US" sz="2400" dirty="0">
                    <a:latin typeface="Abadi" panose="020B0604020104020204" pitchFamily="34" charset="0"/>
                  </a:rPr>
                  <a:t>Number of working days per year</a:t>
                </a:r>
              </a:p>
              <a:p>
                <a:pPr algn="ctr">
                  <a:spcAft>
                    <a:spcPts val="600"/>
                  </a:spcAft>
                </a:pPr>
                <a:r>
                  <a:rPr lang="en-US" altLang="en-US" sz="2400" dirty="0">
                    <a:latin typeface="Abadi" panose="020B0604020104020204" pitchFamily="34" charset="0"/>
                  </a:rPr>
                  <a:t>Expected number of orders</a:t>
                </a:r>
              </a:p>
            </p:txBody>
          </p:sp>
          <p:sp>
            <p:nvSpPr>
              <p:cNvPr id="10" name="Line 9">
                <a:extLst>
                  <a:ext uri="{FF2B5EF4-FFF2-40B4-BE49-F238E27FC236}">
                    <a16:creationId xmlns:a16="http://schemas.microsoft.com/office/drawing/2014/main" id="{CAB10435-C62E-4B0E-975C-3265C65A5158}"/>
                  </a:ext>
                </a:extLst>
              </p:cNvPr>
              <p:cNvSpPr>
                <a:spLocks noChangeShapeType="1"/>
              </p:cNvSpPr>
              <p:nvPr/>
            </p:nvSpPr>
            <p:spPr bwMode="auto">
              <a:xfrm>
                <a:off x="2959901" y="3657601"/>
                <a:ext cx="396775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latin typeface="Abadi" panose="020B0604020104020204" pitchFamily="34" charset="0"/>
                </a:endParaRPr>
              </a:p>
            </p:txBody>
          </p:sp>
        </p:grpSp>
      </p:grpSp>
      <p:grpSp>
        <p:nvGrpSpPr>
          <p:cNvPr id="11" name="Group 10">
            <a:extLst>
              <a:ext uri="{FF2B5EF4-FFF2-40B4-BE49-F238E27FC236}">
                <a16:creationId xmlns:a16="http://schemas.microsoft.com/office/drawing/2014/main" id="{7E347A3D-CD66-406E-B3D9-E225E7DC94B2}"/>
              </a:ext>
            </a:extLst>
          </p:cNvPr>
          <p:cNvGrpSpPr>
            <a:grpSpLocks/>
          </p:cNvGrpSpPr>
          <p:nvPr/>
        </p:nvGrpSpPr>
        <p:grpSpPr bwMode="auto">
          <a:xfrm>
            <a:off x="1450951" y="5754637"/>
            <a:ext cx="6163867" cy="907941"/>
            <a:chOff x="3463925" y="4611688"/>
            <a:chExt cx="6163534" cy="908641"/>
          </a:xfrm>
        </p:grpSpPr>
        <p:sp>
          <p:nvSpPr>
            <p:cNvPr id="12" name="Rectangle 14">
              <a:extLst>
                <a:ext uri="{FF2B5EF4-FFF2-40B4-BE49-F238E27FC236}">
                  <a16:creationId xmlns:a16="http://schemas.microsoft.com/office/drawing/2014/main" id="{225AD431-1A3B-4272-80E7-453F5C04387B}"/>
                </a:ext>
              </a:extLst>
            </p:cNvPr>
            <p:cNvSpPr>
              <a:spLocks noChangeArrowheads="1"/>
            </p:cNvSpPr>
            <p:nvPr/>
          </p:nvSpPr>
          <p:spPr bwMode="auto">
            <a:xfrm>
              <a:off x="3463925" y="4802188"/>
              <a:ext cx="6163534" cy="46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i="1" dirty="0">
                  <a:latin typeface="Abadi" panose="020B0604020104020204" pitchFamily="34" charset="0"/>
                  <a:cs typeface="Times New Roman" panose="02020603050405020304" pitchFamily="18" charset="0"/>
                </a:rPr>
                <a:t>T</a:t>
              </a:r>
              <a:r>
                <a:rPr lang="en-US" altLang="en-US" sz="2400" dirty="0">
                  <a:latin typeface="Abadi" panose="020B0604020104020204" pitchFamily="34" charset="0"/>
                </a:rPr>
                <a:t> =                =  20.42 days between orders</a:t>
              </a:r>
            </a:p>
          </p:txBody>
        </p:sp>
        <p:grpSp>
          <p:nvGrpSpPr>
            <p:cNvPr id="13" name="Group 4">
              <a:extLst>
                <a:ext uri="{FF2B5EF4-FFF2-40B4-BE49-F238E27FC236}">
                  <a16:creationId xmlns:a16="http://schemas.microsoft.com/office/drawing/2014/main" id="{05B6FE07-3546-48D4-8B69-9DD756C31449}"/>
                </a:ext>
              </a:extLst>
            </p:cNvPr>
            <p:cNvGrpSpPr>
              <a:grpSpLocks/>
            </p:cNvGrpSpPr>
            <p:nvPr/>
          </p:nvGrpSpPr>
          <p:grpSpPr bwMode="auto">
            <a:xfrm>
              <a:off x="4015383" y="4611688"/>
              <a:ext cx="998938" cy="908641"/>
              <a:chOff x="4142383" y="4624388"/>
              <a:chExt cx="998938" cy="908641"/>
            </a:xfrm>
          </p:grpSpPr>
          <p:sp>
            <p:nvSpPr>
              <p:cNvPr id="14" name="Rectangle 16">
                <a:extLst>
                  <a:ext uri="{FF2B5EF4-FFF2-40B4-BE49-F238E27FC236}">
                    <a16:creationId xmlns:a16="http://schemas.microsoft.com/office/drawing/2014/main" id="{9DD4271E-2E8C-42E7-94A0-C932148F8705}"/>
                  </a:ext>
                </a:extLst>
              </p:cNvPr>
              <p:cNvSpPr>
                <a:spLocks noChangeArrowheads="1"/>
              </p:cNvSpPr>
              <p:nvPr/>
            </p:nvSpPr>
            <p:spPr bwMode="auto">
              <a:xfrm>
                <a:off x="4142383" y="4624388"/>
                <a:ext cx="998938" cy="90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Aft>
                    <a:spcPts val="600"/>
                  </a:spcAft>
                </a:pPr>
                <a:r>
                  <a:rPr lang="en-US" altLang="en-US" sz="2400" dirty="0">
                    <a:latin typeface="Abadi" panose="020B0604020104020204" pitchFamily="34" charset="0"/>
                  </a:rPr>
                  <a:t>250</a:t>
                </a:r>
              </a:p>
              <a:p>
                <a:pPr algn="ctr">
                  <a:spcAft>
                    <a:spcPts val="600"/>
                  </a:spcAft>
                </a:pPr>
                <a:r>
                  <a:rPr lang="en-US" altLang="en-US" sz="2400" dirty="0">
                    <a:latin typeface="Abadi" panose="020B0604020104020204" pitchFamily="34" charset="0"/>
                  </a:rPr>
                  <a:t>12.24</a:t>
                </a:r>
              </a:p>
            </p:txBody>
          </p:sp>
          <p:sp>
            <p:nvSpPr>
              <p:cNvPr id="15" name="Line 17">
                <a:extLst>
                  <a:ext uri="{FF2B5EF4-FFF2-40B4-BE49-F238E27FC236}">
                    <a16:creationId xmlns:a16="http://schemas.microsoft.com/office/drawing/2014/main" id="{BF3D960F-1E2F-4225-B369-DF6E19CF6275}"/>
                  </a:ext>
                </a:extLst>
              </p:cNvPr>
              <p:cNvSpPr>
                <a:spLocks noChangeShapeType="1"/>
              </p:cNvSpPr>
              <p:nvPr/>
            </p:nvSpPr>
            <p:spPr bwMode="auto">
              <a:xfrm>
                <a:off x="4203701" y="5029201"/>
                <a:ext cx="8763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2400">
                  <a:latin typeface="Abadi" panose="020B0604020104020204" pitchFamily="34" charset="0"/>
                </a:endParaRPr>
              </a:p>
            </p:txBody>
          </p:sp>
        </p:grpSp>
      </p:grpSp>
      <p:sp>
        <p:nvSpPr>
          <p:cNvPr id="16" name="Slide Number Placeholder 15">
            <a:extLst>
              <a:ext uri="{FF2B5EF4-FFF2-40B4-BE49-F238E27FC236}">
                <a16:creationId xmlns:a16="http://schemas.microsoft.com/office/drawing/2014/main" id="{D888CA26-125B-4C23-AF7D-BA35B43125DE}"/>
              </a:ext>
            </a:extLst>
          </p:cNvPr>
          <p:cNvSpPr>
            <a:spLocks noGrp="1"/>
          </p:cNvSpPr>
          <p:nvPr>
            <p:ph type="sldNum" sz="quarter" idx="12"/>
          </p:nvPr>
        </p:nvSpPr>
        <p:spPr/>
        <p:txBody>
          <a:bodyPr/>
          <a:lstStyle/>
          <a:p>
            <a:fld id="{4E07C51F-761A-41FE-9D6F-73B26C7C6466}" type="slidenum">
              <a:rPr lang="en-US" smtClean="0"/>
              <a:t>25</a:t>
            </a:fld>
            <a:endParaRPr lang="en-US"/>
          </a:p>
        </p:txBody>
      </p:sp>
    </p:spTree>
    <p:extLst>
      <p:ext uri="{BB962C8B-B14F-4D97-AF65-F5344CB8AC3E}">
        <p14:creationId xmlns:p14="http://schemas.microsoft.com/office/powerpoint/2010/main" val="329099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E2F15-495F-4909-9A36-660A01DC2C56}"/>
              </a:ext>
            </a:extLst>
          </p:cNvPr>
          <p:cNvSpPr>
            <a:spLocks noGrp="1"/>
          </p:cNvSpPr>
          <p:nvPr>
            <p:ph type="title"/>
          </p:nvPr>
        </p:nvSpPr>
        <p:spPr>
          <a:xfrm>
            <a:off x="960332" y="585216"/>
            <a:ext cx="9720072" cy="1499616"/>
          </a:xfrm>
        </p:spPr>
        <p:txBody>
          <a:bodyPr>
            <a:normAutofit/>
          </a:bodyPr>
          <a:lstStyle/>
          <a:p>
            <a:r>
              <a:rPr lang="en-US" dirty="0"/>
              <a:t>Practice Problem </a:t>
            </a:r>
          </a:p>
        </p:txBody>
      </p:sp>
      <p:sp>
        <p:nvSpPr>
          <p:cNvPr id="3" name="Content Placeholder 2">
            <a:extLst>
              <a:ext uri="{FF2B5EF4-FFF2-40B4-BE49-F238E27FC236}">
                <a16:creationId xmlns:a16="http://schemas.microsoft.com/office/drawing/2014/main" id="{BE1C2125-42E5-4766-8121-13D3856DA783}"/>
              </a:ext>
            </a:extLst>
          </p:cNvPr>
          <p:cNvSpPr>
            <a:spLocks noGrp="1"/>
          </p:cNvSpPr>
          <p:nvPr>
            <p:ph idx="1"/>
          </p:nvPr>
        </p:nvSpPr>
        <p:spPr>
          <a:xfrm>
            <a:off x="574039" y="2084832"/>
            <a:ext cx="11160759" cy="4214368"/>
          </a:xfrm>
        </p:spPr>
        <p:txBody>
          <a:bodyPr>
            <a:normAutofit/>
          </a:bodyPr>
          <a:lstStyle/>
          <a:p>
            <a:pPr algn="just"/>
            <a:r>
              <a:rPr lang="en-US" sz="2600" dirty="0"/>
              <a:t>The ABC Computer Corporation purchases 8,000 motherboards each year as components in computers. The unit cost of each motherboard is $150, and the cost of carrying one motherboard in inventory for a year is $30. The ordering cost is $130 per order.</a:t>
            </a:r>
          </a:p>
          <a:p>
            <a:pPr algn="just"/>
            <a:r>
              <a:rPr lang="en-US" sz="2600" dirty="0"/>
              <a:t>Calculate </a:t>
            </a:r>
          </a:p>
          <a:p>
            <a:pPr marL="812800" lvl="1" indent="-457200" algn="just">
              <a:buAutoNum type="alphaLcParenBoth"/>
            </a:pPr>
            <a:r>
              <a:rPr lang="en-US" sz="2600" dirty="0"/>
              <a:t>The optimal order quantity</a:t>
            </a:r>
          </a:p>
          <a:p>
            <a:pPr marL="812800" lvl="1" indent="-457200" algn="just">
              <a:buAutoNum type="alphaLcParenBoth"/>
            </a:pPr>
            <a:r>
              <a:rPr lang="en-US" sz="2600" dirty="0"/>
              <a:t>the expected number of orders placed each year, and </a:t>
            </a:r>
          </a:p>
          <a:p>
            <a:pPr marL="812800" lvl="1" indent="-457200" algn="just">
              <a:buAutoNum type="alphaLcParenBoth"/>
            </a:pPr>
            <a:r>
              <a:rPr lang="en-US" sz="2600" dirty="0"/>
              <a:t>the expected time between orders? </a:t>
            </a:r>
          </a:p>
          <a:p>
            <a:pPr marL="355600" lvl="1" indent="0" algn="just">
              <a:buNone/>
            </a:pPr>
            <a:r>
              <a:rPr lang="en-US" sz="2600" dirty="0"/>
              <a:t>Assume that Fisher operates on a 200-day working year.</a:t>
            </a:r>
          </a:p>
        </p:txBody>
      </p:sp>
      <p:sp>
        <p:nvSpPr>
          <p:cNvPr id="4" name="Slide Number Placeholder 3">
            <a:extLst>
              <a:ext uri="{FF2B5EF4-FFF2-40B4-BE49-F238E27FC236}">
                <a16:creationId xmlns:a16="http://schemas.microsoft.com/office/drawing/2014/main" id="{A8E8931D-B5C4-45F6-895C-29C21F043AF1}"/>
              </a:ext>
            </a:extLst>
          </p:cNvPr>
          <p:cNvSpPr>
            <a:spLocks noGrp="1"/>
          </p:cNvSpPr>
          <p:nvPr>
            <p:ph type="sldNum" sz="quarter" idx="12"/>
          </p:nvPr>
        </p:nvSpPr>
        <p:spPr/>
        <p:txBody>
          <a:bodyPr/>
          <a:lstStyle/>
          <a:p>
            <a:fld id="{4E07C51F-761A-41FE-9D6F-73B26C7C6466}" type="slidenum">
              <a:rPr lang="en-US" smtClean="0"/>
              <a:t>26</a:t>
            </a:fld>
            <a:endParaRPr lang="en-US"/>
          </a:p>
        </p:txBody>
      </p:sp>
    </p:spTree>
    <p:extLst>
      <p:ext uri="{BB962C8B-B14F-4D97-AF65-F5344CB8AC3E}">
        <p14:creationId xmlns:p14="http://schemas.microsoft.com/office/powerpoint/2010/main" val="240051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a:t>
            </a:r>
            <a:endParaRPr lang="en-US" sz="20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738963" y="2084832"/>
            <a:ext cx="10714074" cy="4332767"/>
          </a:xfrm>
        </p:spPr>
        <p:txBody>
          <a:bodyPr vert="horz" wrap="square" lIns="91425" tIns="91425" rIns="91425" bIns="91425" rtlCol="0">
            <a:noAutofit/>
          </a:bodyPr>
          <a:lstStyle/>
          <a:p>
            <a:pPr marL="255651" indent="-255651">
              <a:spcAft>
                <a:spcPct val="0"/>
              </a:spcAft>
              <a:buSzPts val="2400"/>
            </a:pPr>
            <a:r>
              <a:rPr lang="en-US" sz="2600" b="1" dirty="0"/>
              <a:t>Continuous review (Q) system</a:t>
            </a:r>
          </a:p>
          <a:p>
            <a:pPr marL="741553" lvl="1" indent="-284353">
              <a:spcAft>
                <a:spcPct val="0"/>
              </a:spcAft>
              <a:buSzPts val="2400"/>
            </a:pPr>
            <a:r>
              <a:rPr lang="en-US" sz="2600" dirty="0"/>
              <a:t>Reorder point system (ROP) and fixed order quantity system</a:t>
            </a:r>
          </a:p>
          <a:p>
            <a:pPr marL="741553" lvl="1" indent="-284353">
              <a:spcAft>
                <a:spcPct val="0"/>
              </a:spcAft>
              <a:buSzPts val="2400"/>
            </a:pPr>
            <a:r>
              <a:rPr lang="en-US" sz="2600" dirty="0"/>
              <a:t>Tracks the remaining inventory of a SKU each time a withdrawal is made to determine if it is time to reorder.</a:t>
            </a:r>
          </a:p>
          <a:p>
            <a:pPr marL="2962275" lvl="1" indent="-2784475">
              <a:spcBef>
                <a:spcPts val="1800"/>
              </a:spcBef>
              <a:buSzPts val="2400"/>
              <a:buNone/>
            </a:pPr>
            <a:r>
              <a:rPr lang="en-US" sz="2600" b="1" dirty="0"/>
              <a:t>Inventory position </a:t>
            </a:r>
            <a:r>
              <a:rPr lang="en-US" sz="2600" dirty="0"/>
              <a:t>= On-hand inventory + Scheduled receipts − Backorders</a:t>
            </a:r>
          </a:p>
          <a:p>
            <a:pPr marL="2333625" lvl="1" indent="0">
              <a:spcBef>
                <a:spcPts val="1200"/>
              </a:spcBef>
              <a:buSzPts val="2400"/>
              <a:buNone/>
            </a:pPr>
            <a:r>
              <a:rPr lang="en-US" sz="2600" dirty="0"/>
              <a:t>IP = OH + SR − BO</a:t>
            </a:r>
          </a:p>
        </p:txBody>
      </p:sp>
      <p:sp>
        <p:nvSpPr>
          <p:cNvPr id="4" name="Slide Number Placeholder 3">
            <a:extLst>
              <a:ext uri="{FF2B5EF4-FFF2-40B4-BE49-F238E27FC236}">
                <a16:creationId xmlns:a16="http://schemas.microsoft.com/office/drawing/2014/main" id="{ADD2A5B9-8097-4E43-828A-7B7084B98F67}"/>
              </a:ext>
            </a:extLst>
          </p:cNvPr>
          <p:cNvSpPr>
            <a:spLocks noGrp="1"/>
          </p:cNvSpPr>
          <p:nvPr>
            <p:ph type="sldNum" sz="quarter" idx="12"/>
          </p:nvPr>
        </p:nvSpPr>
        <p:spPr/>
        <p:txBody>
          <a:bodyPr/>
          <a:lstStyle/>
          <a:p>
            <a:fld id="{4E07C51F-761A-41FE-9D6F-73B26C7C6466}" type="slidenum">
              <a:rPr lang="en-US" smtClean="0"/>
              <a:t>27</a:t>
            </a:fld>
            <a:endParaRPr lang="en-US"/>
          </a:p>
        </p:txBody>
      </p:sp>
    </p:spTree>
    <p:extLst>
      <p:ext uri="{BB962C8B-B14F-4D97-AF65-F5344CB8AC3E}">
        <p14:creationId xmlns:p14="http://schemas.microsoft.com/office/powerpoint/2010/main" val="2787410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86" y="640674"/>
            <a:ext cx="10972800" cy="1097279"/>
          </a:xfrm>
        </p:spPr>
        <p:txBody>
          <a:bodyPr vert="horz" lIns="91425" tIns="91425" rIns="91425" bIns="91425" rtlCol="0" anchor="b" anchorCtr="0">
            <a:noAutofit/>
          </a:bodyPr>
          <a:lstStyle/>
          <a:p>
            <a:pPr lvl="0">
              <a:spcBef>
                <a:spcPct val="0"/>
              </a:spcBef>
              <a:buClrTx/>
            </a:pPr>
            <a:r>
              <a:rPr lang="en-IN" sz="5000" b="0" cap="all" dirty="0">
                <a:solidFill>
                  <a:schemeClr val="tx1">
                    <a:lumMod val="95000"/>
                    <a:lumOff val="5000"/>
                  </a:schemeClr>
                </a:solidFill>
                <a:latin typeface="+mj-lt"/>
                <a:ea typeface="+mj-ea"/>
                <a:cs typeface="+mj-cs"/>
              </a:rPr>
              <a:t>Continuous Review System</a:t>
            </a:r>
            <a:endParaRPr lang="en-US" sz="5000" b="0" cap="all" dirty="0">
              <a:solidFill>
                <a:schemeClr val="tx1">
                  <a:lumMod val="95000"/>
                  <a:lumOff val="5000"/>
                </a:schemeClr>
              </a:solidFill>
              <a:latin typeface="+mj-lt"/>
              <a:ea typeface="+mj-ea"/>
              <a:cs typeface="+mj-cs"/>
            </a:endParaRPr>
          </a:p>
        </p:txBody>
      </p:sp>
      <p:sp>
        <p:nvSpPr>
          <p:cNvPr id="3" name="Content Placeholder 2"/>
          <p:cNvSpPr>
            <a:spLocks noGrp="1"/>
          </p:cNvSpPr>
          <p:nvPr>
            <p:ph type="body" idx="1"/>
          </p:nvPr>
        </p:nvSpPr>
        <p:spPr>
          <a:xfrm>
            <a:off x="800986" y="2047720"/>
            <a:ext cx="10256874" cy="801806"/>
          </a:xfrm>
        </p:spPr>
        <p:txBody>
          <a:bodyPr vert="horz" wrap="square" lIns="91425" tIns="91425" rIns="91425" bIns="91425" rtlCol="0" anchor="t" anchorCtr="0">
            <a:noAutofit/>
          </a:bodyPr>
          <a:lstStyle/>
          <a:p>
            <a:pPr marL="0" indent="0">
              <a:buSzPts val="2400"/>
              <a:buNone/>
            </a:pPr>
            <a:r>
              <a:rPr lang="en-US" sz="2600" dirty="0">
                <a:solidFill>
                  <a:schemeClr val="tx1"/>
                </a:solidFill>
                <a:latin typeface="+mn-lt"/>
                <a:ea typeface="+mn-ea"/>
                <a:cs typeface="+mn-cs"/>
              </a:rPr>
              <a:t>Selecting the Reorder Point When Demand and Lead Time are Constant</a:t>
            </a:r>
          </a:p>
        </p:txBody>
      </p:sp>
      <p:pic>
        <p:nvPicPr>
          <p:cNvPr id="6" name="Picture 5" descr="A graph plots on-hand inventory versus time. The graph is a saw tooth curve with period T B O. One cycle falls diagonally from a point where the order is received through a point at y = R, where the order is placed, to y = 0. The cycle then rises vertically to the next maximum where the next order is received. The vertical segments represent Q. The segment from the point of order received to the point of order placed is O H, the point of order placed is distance L from the vertical segment. The plot of I P falls diagonally to the point of order received, collinear with O 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833" y="2849526"/>
            <a:ext cx="5784111" cy="3806366"/>
          </a:xfrm>
          <a:prstGeom prst="rect">
            <a:avLst/>
          </a:prstGeom>
        </p:spPr>
      </p:pic>
      <p:sp>
        <p:nvSpPr>
          <p:cNvPr id="4" name="Slide Number Placeholder 3">
            <a:extLst>
              <a:ext uri="{FF2B5EF4-FFF2-40B4-BE49-F238E27FC236}">
                <a16:creationId xmlns:a16="http://schemas.microsoft.com/office/drawing/2014/main" id="{EE8C1649-3E39-411C-9863-50C9742A4240}"/>
              </a:ext>
            </a:extLst>
          </p:cNvPr>
          <p:cNvSpPr>
            <a:spLocks noGrp="1"/>
          </p:cNvSpPr>
          <p:nvPr>
            <p:ph type="sldNum" idx="12"/>
          </p:nvPr>
        </p:nvSpPr>
        <p:spPr/>
        <p:txBody>
          <a:bodyPr/>
          <a:lstStyle/>
          <a:p>
            <a:pPr algn="r">
              <a:buSzPct val="25000"/>
            </a:pPr>
            <a:fld id="{00000000-1234-1234-1234-123412341234}" type="slidenum">
              <a:rPr lang="en-US" sz="900" smtClean="0">
                <a:solidFill>
                  <a:schemeClr val="lt1"/>
                </a:solidFill>
                <a:latin typeface="Arial"/>
                <a:ea typeface="Arial"/>
                <a:cs typeface="Arial"/>
                <a:sym typeface="Arial"/>
              </a:rPr>
              <a:pPr algn="r">
                <a:buSzPct val="25000"/>
              </a:pPr>
              <a:t>28</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322735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477" y="808500"/>
            <a:ext cx="9720072" cy="945872"/>
          </a:xfrm>
        </p:spPr>
        <p:txBody>
          <a:bodyPr vert="horz" lIns="91440" tIns="91425" rIns="91440" bIns="45720" rtlCol="0" anchor="ctr">
            <a:noAutofit/>
          </a:bodyPr>
          <a:lstStyle/>
          <a:p>
            <a:pPr lvl="0">
              <a:spcBef>
                <a:spcPct val="0"/>
              </a:spcBef>
              <a:buClrTx/>
            </a:pPr>
            <a:r>
              <a:rPr lang="en-US" dirty="0">
                <a:sym typeface="Times New Roman"/>
              </a:rPr>
              <a:t>Example 1</a:t>
            </a:r>
          </a:p>
        </p:txBody>
      </p:sp>
      <p:sp>
        <p:nvSpPr>
          <p:cNvPr id="3" name="Text Placeholder 2"/>
          <p:cNvSpPr>
            <a:spLocks noGrp="1"/>
          </p:cNvSpPr>
          <p:nvPr>
            <p:ph type="body" idx="1"/>
          </p:nvPr>
        </p:nvSpPr>
        <p:spPr>
          <a:xfrm>
            <a:off x="520996" y="2286000"/>
            <a:ext cx="11472530" cy="4023360"/>
          </a:xfrm>
        </p:spPr>
        <p:txBody>
          <a:bodyPr vert="horz" wrap="square" lIns="91425" tIns="91425" rIns="91425" bIns="91425" rtlCol="0">
            <a:noAutofit/>
          </a:bodyPr>
          <a:lstStyle/>
          <a:p>
            <a:pPr marL="741553" lvl="1" indent="-284353" algn="just">
              <a:spcAft>
                <a:spcPct val="0"/>
              </a:spcAft>
              <a:buSzPts val="2400"/>
            </a:pPr>
            <a:r>
              <a:rPr lang="en-US" sz="2600" dirty="0"/>
              <a:t>Demand for chicken soup at a supermarket is always 25 cases a day and the lead time is always 4 days. The shelves were just restocked with chicken soup, leaving an on-hand inventory of only 10 cases. No backorders currently exist, but there is one open order in the pipeline for 200 cases. What is the inventory position? Should a new order be placed?</a:t>
            </a:r>
          </a:p>
          <a:p>
            <a:pPr marL="741553" lvl="1" indent="-284353">
              <a:spcAft>
                <a:spcPct val="0"/>
              </a:spcAft>
              <a:buSzPts val="2400"/>
            </a:pPr>
            <a:r>
              <a:rPr lang="en-US" sz="2600" dirty="0"/>
              <a:t>R  = Total demand during lead time = (25)(4) = 100 cases</a:t>
            </a:r>
          </a:p>
          <a:p>
            <a:pPr marL="741553" lvl="1" indent="-284353">
              <a:spcAft>
                <a:spcPct val="0"/>
              </a:spcAft>
              <a:buSzPts val="2400"/>
            </a:pPr>
            <a:r>
              <a:rPr lang="en-US" sz="2600" dirty="0"/>
              <a:t>IP = OH + SR − B O</a:t>
            </a:r>
          </a:p>
          <a:p>
            <a:pPr marL="457200" lvl="1" indent="0">
              <a:spcAft>
                <a:spcPct val="0"/>
              </a:spcAft>
              <a:buSzPts val="2400"/>
              <a:buNone/>
            </a:pPr>
            <a:r>
              <a:rPr lang="en-US" sz="2600" dirty="0"/>
              <a:t>	  = 10 + 200 − 0 = 210 cases</a:t>
            </a:r>
          </a:p>
        </p:txBody>
      </p:sp>
      <p:sp>
        <p:nvSpPr>
          <p:cNvPr id="4" name="Slide Number Placeholder 3">
            <a:extLst>
              <a:ext uri="{FF2B5EF4-FFF2-40B4-BE49-F238E27FC236}">
                <a16:creationId xmlns:a16="http://schemas.microsoft.com/office/drawing/2014/main" id="{14D7ECA8-4969-42FF-AD0D-2308A0B82947}"/>
              </a:ext>
            </a:extLst>
          </p:cNvPr>
          <p:cNvSpPr>
            <a:spLocks noGrp="1"/>
          </p:cNvSpPr>
          <p:nvPr>
            <p:ph type="sldNum" sz="quarter" idx="12"/>
          </p:nvPr>
        </p:nvSpPr>
        <p:spPr/>
        <p:txBody>
          <a:bodyPr/>
          <a:lstStyle/>
          <a:p>
            <a:fld id="{4E07C51F-761A-41FE-9D6F-73B26C7C6466}" type="slidenum">
              <a:rPr lang="en-US" smtClean="0"/>
              <a:t>29</a:t>
            </a:fld>
            <a:endParaRPr lang="en-US"/>
          </a:p>
        </p:txBody>
      </p:sp>
    </p:spTree>
    <p:extLst>
      <p:ext uri="{BB962C8B-B14F-4D97-AF65-F5344CB8AC3E}">
        <p14:creationId xmlns:p14="http://schemas.microsoft.com/office/powerpoint/2010/main" val="1134167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823" y="896705"/>
            <a:ext cx="10972800" cy="783554"/>
          </a:xfrm>
        </p:spPr>
        <p:txBody>
          <a:bodyPr vert="horz" lIns="91425" tIns="91425" rIns="91425" bIns="91425" rtlCol="0" anchor="b" anchorCtr="0">
            <a:noAutofit/>
          </a:bodyPr>
          <a:lstStyle/>
          <a:p>
            <a:pPr>
              <a:lnSpc>
                <a:spcPct val="80000"/>
              </a:lnSpc>
              <a:spcBef>
                <a:spcPct val="0"/>
              </a:spcBef>
              <a:buClrTx/>
            </a:pPr>
            <a:r>
              <a:rPr lang="en-IN" sz="5000" b="0" cap="all" dirty="0">
                <a:solidFill>
                  <a:schemeClr val="tx1">
                    <a:lumMod val="95000"/>
                    <a:lumOff val="5000"/>
                  </a:schemeClr>
                </a:solidFill>
                <a:latin typeface="+mj-lt"/>
                <a:ea typeface="+mj-ea"/>
                <a:cs typeface="+mj-cs"/>
              </a:rPr>
              <a:t>Continuous Review System </a:t>
            </a:r>
            <a:endParaRPr lang="en-US" sz="5000" b="0" cap="all" dirty="0">
              <a:solidFill>
                <a:schemeClr val="tx1">
                  <a:lumMod val="95000"/>
                  <a:lumOff val="5000"/>
                </a:schemeClr>
              </a:solidFill>
              <a:latin typeface="+mj-lt"/>
              <a:ea typeface="+mj-ea"/>
              <a:cs typeface="+mj-cs"/>
            </a:endParaRPr>
          </a:p>
        </p:txBody>
      </p:sp>
      <p:sp>
        <p:nvSpPr>
          <p:cNvPr id="3" name="Content Placeholder 2"/>
          <p:cNvSpPr>
            <a:spLocks noGrp="1"/>
          </p:cNvSpPr>
          <p:nvPr>
            <p:ph type="body" idx="1"/>
          </p:nvPr>
        </p:nvSpPr>
        <p:spPr>
          <a:xfrm>
            <a:off x="747823" y="2112363"/>
            <a:ext cx="10696353" cy="783236"/>
          </a:xfrm>
        </p:spPr>
        <p:txBody>
          <a:bodyPr vert="horz" wrap="square" lIns="91425" tIns="91425" rIns="91425" bIns="91425" rtlCol="0" anchor="t" anchorCtr="0">
            <a:noAutofit/>
          </a:bodyPr>
          <a:lstStyle/>
          <a:p>
            <a:pPr marL="0" indent="0">
              <a:buSzPts val="2400"/>
              <a:buNone/>
            </a:pPr>
            <a:r>
              <a:rPr lang="en-US" sz="2200" dirty="0">
                <a:solidFill>
                  <a:srgbClr val="000000"/>
                </a:solidFill>
                <a:latin typeface="Arial (Body)"/>
                <a:ea typeface="+mn-ea"/>
                <a:cs typeface="+mn-cs"/>
              </a:rPr>
              <a:t>Selecting the Reorder Point When Demand is Variable, and Lead Time is Constant</a:t>
            </a:r>
          </a:p>
        </p:txBody>
      </p:sp>
      <p:pic>
        <p:nvPicPr>
          <p:cNvPr id="6" name="Picture 5" descr="The graph plots on-hand inventory versus time. The graph approximates the standard saw tooth inventory plot, oscillating about y = R, with period T B O, so that each cycle intersects y = R at distance L from the vertical segment. Each T B O and L value is identified by aa subscripted number from 1 onward. However, for this plot, the falling segments are undulating, and the maxima and minima vary in coordination, so that l remains roughly consta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0279" y="2743201"/>
            <a:ext cx="5771765" cy="3902148"/>
          </a:xfrm>
          <a:prstGeom prst="rect">
            <a:avLst/>
          </a:prstGeom>
        </p:spPr>
      </p:pic>
      <p:sp>
        <p:nvSpPr>
          <p:cNvPr id="4" name="Slide Number Placeholder 3">
            <a:extLst>
              <a:ext uri="{FF2B5EF4-FFF2-40B4-BE49-F238E27FC236}">
                <a16:creationId xmlns:a16="http://schemas.microsoft.com/office/drawing/2014/main" id="{B1CAF642-22FB-4996-A55E-50D537CBEBBB}"/>
              </a:ext>
            </a:extLst>
          </p:cNvPr>
          <p:cNvSpPr>
            <a:spLocks noGrp="1"/>
          </p:cNvSpPr>
          <p:nvPr>
            <p:ph type="sldNum" idx="12"/>
          </p:nvPr>
        </p:nvSpPr>
        <p:spPr/>
        <p:txBody>
          <a:bodyPr/>
          <a:lstStyle/>
          <a:p>
            <a:pPr algn="r">
              <a:buSzPct val="25000"/>
            </a:pPr>
            <a:fld id="{00000000-1234-1234-1234-123412341234}" type="slidenum">
              <a:rPr lang="en-US" sz="900" smtClean="0">
                <a:solidFill>
                  <a:schemeClr val="lt1"/>
                </a:solidFill>
                <a:latin typeface="Arial"/>
                <a:ea typeface="Arial"/>
                <a:cs typeface="Arial"/>
                <a:sym typeface="Arial"/>
              </a:rPr>
              <a:pPr algn="r">
                <a:buSzPct val="25000"/>
              </a:pPr>
              <a:t>30</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218342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742" y="588530"/>
            <a:ext cx="9720072" cy="1499616"/>
          </a:xfrm>
        </p:spPr>
        <p:txBody>
          <a:bodyPr vert="horz" lIns="91440" tIns="91425" rIns="91440" bIns="45720" rtlCol="0" anchor="ctr">
            <a:noAutofit/>
          </a:bodyPr>
          <a:lstStyle/>
          <a:p>
            <a:pPr lvl="0">
              <a:spcBef>
                <a:spcPct val="0"/>
              </a:spcBef>
              <a:buClrTx/>
            </a:pPr>
            <a:r>
              <a:rPr lang="en-IN" dirty="0">
                <a:sym typeface="Times New Roman"/>
              </a:rPr>
              <a:t>Continuous Review System</a:t>
            </a:r>
            <a:endParaRPr lang="en-US" sz="2000" dirty="0">
              <a:latin typeface="Times New Roman" panose="02020603050405020304" pitchFamily="18" charset="0"/>
              <a:cs typeface="Times New Roman" panose="02020603050405020304" pitchFamily="18" charset="0"/>
            </a:endParaRPr>
          </a:p>
        </p:txBody>
      </p:sp>
      <p:sp>
        <p:nvSpPr>
          <p:cNvPr id="11" name="Content Placeholder 10"/>
          <p:cNvSpPr>
            <a:spLocks noGrp="1"/>
          </p:cNvSpPr>
          <p:nvPr>
            <p:ph idx="1"/>
          </p:nvPr>
        </p:nvSpPr>
        <p:spPr>
          <a:xfrm>
            <a:off x="1024128" y="2062102"/>
            <a:ext cx="8233144" cy="1626607"/>
          </a:xfrm>
        </p:spPr>
        <p:txBody>
          <a:bodyPr>
            <a:normAutofit lnSpcReduction="10000"/>
          </a:bodyPr>
          <a:lstStyle/>
          <a:p>
            <a:pPr marL="255651" indent="-255651">
              <a:spcAft>
                <a:spcPct val="0"/>
              </a:spcAft>
              <a:buSzPts val="2400"/>
            </a:pPr>
            <a:r>
              <a:rPr lang="en-US" sz="2600" dirty="0"/>
              <a:t>Selecting the reorder point when demand is variable and lead time is constant</a:t>
            </a:r>
          </a:p>
          <a:p>
            <a:pPr marL="273050" indent="0">
              <a:buSzPts val="2400"/>
              <a:buNone/>
            </a:pPr>
            <a:r>
              <a:rPr lang="en-US" sz="2600" dirty="0"/>
              <a:t>Reorder point = Average demand during lead time + Safety stock</a:t>
            </a:r>
          </a:p>
        </p:txBody>
      </p:sp>
      <p:graphicFrame>
        <p:nvGraphicFramePr>
          <p:cNvPr id="14" name="Object 13" descr="= lower d-bar L + safety stock"/>
          <p:cNvGraphicFramePr>
            <a:graphicFrameLocks noChangeAspect="1"/>
          </p:cNvGraphicFramePr>
          <p:nvPr>
            <p:extLst>
              <p:ext uri="{D42A27DB-BD31-4B8C-83A1-F6EECF244321}">
                <p14:modId xmlns:p14="http://schemas.microsoft.com/office/powerpoint/2010/main" val="2330202048"/>
              </p:ext>
            </p:extLst>
          </p:nvPr>
        </p:nvGraphicFramePr>
        <p:xfrm>
          <a:off x="3043597" y="3831039"/>
          <a:ext cx="2649181" cy="517652"/>
        </p:xfrm>
        <a:graphic>
          <a:graphicData uri="http://schemas.openxmlformats.org/presentationml/2006/ole">
            <mc:AlternateContent xmlns:mc="http://schemas.openxmlformats.org/markup-compatibility/2006">
              <mc:Choice xmlns:v="urn:schemas-microsoft-com:vml" Requires="v">
                <p:oleObj name="Equation" r:id="rId2" imgW="1104840" imgH="215640" progId="Equation.DSMT4">
                  <p:embed/>
                </p:oleObj>
              </mc:Choice>
              <mc:Fallback>
                <p:oleObj name="Equation" r:id="rId2" imgW="1104840" imgH="215640" progId="Equation.DSMT4">
                  <p:embed/>
                  <p:pic>
                    <p:nvPicPr>
                      <p:cNvPr id="14" name="Object 13" descr="= lower d-bar L + safety stock"/>
                      <p:cNvPicPr/>
                      <p:nvPr/>
                    </p:nvPicPr>
                    <p:blipFill>
                      <a:blip r:embed="rId3"/>
                      <a:stretch>
                        <a:fillRect/>
                      </a:stretch>
                    </p:blipFill>
                    <p:spPr>
                      <a:xfrm>
                        <a:off x="3043597" y="3831039"/>
                        <a:ext cx="2649181" cy="517652"/>
                      </a:xfrm>
                      <a:prstGeom prst="rect">
                        <a:avLst/>
                      </a:prstGeom>
                    </p:spPr>
                  </p:pic>
                </p:oleObj>
              </mc:Fallback>
            </mc:AlternateContent>
          </a:graphicData>
        </a:graphic>
      </p:graphicFrame>
      <p:sp>
        <p:nvSpPr>
          <p:cNvPr id="12" name="Content Placeholder 11"/>
          <p:cNvSpPr>
            <a:spLocks noGrp="1"/>
          </p:cNvSpPr>
          <p:nvPr>
            <p:ph idx="13"/>
          </p:nvPr>
        </p:nvSpPr>
        <p:spPr>
          <a:xfrm>
            <a:off x="1361267" y="4421074"/>
            <a:ext cx="1802281" cy="462059"/>
          </a:xfrm>
        </p:spPr>
        <p:txBody>
          <a:bodyPr/>
          <a:lstStyle/>
          <a:p>
            <a:pPr marL="0" indent="0">
              <a:buSzPts val="2400"/>
              <a:buNone/>
            </a:pPr>
            <a:r>
              <a:rPr lang="en-US" sz="2400" dirty="0">
                <a:solidFill>
                  <a:srgbClr val="000000"/>
                </a:solidFill>
                <a:latin typeface="Arial (Body)"/>
              </a:rPr>
              <a:t>where</a:t>
            </a:r>
          </a:p>
        </p:txBody>
      </p:sp>
      <p:graphicFrame>
        <p:nvGraphicFramePr>
          <p:cNvPr id="15" name="Object 14" descr="lower d-bar = average demand per week, or days or months"/>
          <p:cNvGraphicFramePr>
            <a:graphicFrameLocks noChangeAspect="1"/>
          </p:cNvGraphicFramePr>
          <p:nvPr>
            <p:extLst>
              <p:ext uri="{D42A27DB-BD31-4B8C-83A1-F6EECF244321}">
                <p14:modId xmlns:p14="http://schemas.microsoft.com/office/powerpoint/2010/main" val="3006412630"/>
              </p:ext>
            </p:extLst>
          </p:nvPr>
        </p:nvGraphicFramePr>
        <p:xfrm>
          <a:off x="1985850" y="4986742"/>
          <a:ext cx="6988409" cy="527933"/>
        </p:xfrm>
        <a:graphic>
          <a:graphicData uri="http://schemas.openxmlformats.org/presentationml/2006/ole">
            <mc:AlternateContent xmlns:mc="http://schemas.openxmlformats.org/markup-compatibility/2006">
              <mc:Choice xmlns:v="urn:schemas-microsoft-com:vml" Requires="v">
                <p:oleObj name="Equation" r:id="rId4" imgW="2857320" imgH="215640" progId="Equation.DSMT4">
                  <p:embed/>
                </p:oleObj>
              </mc:Choice>
              <mc:Fallback>
                <p:oleObj name="Equation" r:id="rId4" imgW="2857320" imgH="215640" progId="Equation.DSMT4">
                  <p:embed/>
                  <p:pic>
                    <p:nvPicPr>
                      <p:cNvPr id="15" name="Object 14" descr="lower d-bar = average demand per week, or days or months"/>
                      <p:cNvPicPr/>
                      <p:nvPr/>
                    </p:nvPicPr>
                    <p:blipFill>
                      <a:blip r:embed="rId5"/>
                      <a:stretch>
                        <a:fillRect/>
                      </a:stretch>
                    </p:blipFill>
                    <p:spPr>
                      <a:xfrm>
                        <a:off x="1985850" y="4986742"/>
                        <a:ext cx="6988409" cy="527933"/>
                      </a:xfrm>
                      <a:prstGeom prst="rect">
                        <a:avLst/>
                      </a:prstGeom>
                    </p:spPr>
                  </p:pic>
                </p:oleObj>
              </mc:Fallback>
            </mc:AlternateContent>
          </a:graphicData>
        </a:graphic>
      </p:graphicFrame>
      <p:sp>
        <p:nvSpPr>
          <p:cNvPr id="13" name="Content Placeholder 12"/>
          <p:cNvSpPr>
            <a:spLocks noGrp="1"/>
          </p:cNvSpPr>
          <p:nvPr>
            <p:ph idx="14"/>
          </p:nvPr>
        </p:nvSpPr>
        <p:spPr>
          <a:xfrm>
            <a:off x="1900632" y="5526326"/>
            <a:ext cx="7356642" cy="475840"/>
          </a:xfrm>
        </p:spPr>
        <p:txBody>
          <a:bodyPr/>
          <a:lstStyle/>
          <a:p>
            <a:pPr marL="0" indent="0">
              <a:buSzPts val="2400"/>
              <a:buNone/>
            </a:pPr>
            <a:r>
              <a:rPr lang="en-US" sz="2400" i="1" dirty="0">
                <a:solidFill>
                  <a:srgbClr val="000000"/>
                </a:solidFill>
                <a:latin typeface="Arial (Body)"/>
              </a:rPr>
              <a:t>L</a:t>
            </a:r>
            <a:r>
              <a:rPr lang="en-US" sz="2400" b="1" dirty="0">
                <a:solidFill>
                  <a:srgbClr val="000000"/>
                </a:solidFill>
                <a:latin typeface="Arial (Body)"/>
              </a:rPr>
              <a:t> </a:t>
            </a:r>
            <a:r>
              <a:rPr lang="en-US" sz="2400" dirty="0">
                <a:solidFill>
                  <a:srgbClr val="000000"/>
                </a:solidFill>
                <a:latin typeface="Arial (Body)"/>
              </a:rPr>
              <a:t>= constant lead time in weeks (or days or months)</a:t>
            </a:r>
          </a:p>
        </p:txBody>
      </p:sp>
      <p:sp>
        <p:nvSpPr>
          <p:cNvPr id="3" name="Slide Number Placeholder 2">
            <a:extLst>
              <a:ext uri="{FF2B5EF4-FFF2-40B4-BE49-F238E27FC236}">
                <a16:creationId xmlns:a16="http://schemas.microsoft.com/office/drawing/2014/main" id="{C497B19B-A6B8-43AE-89D1-67228B15D721}"/>
              </a:ext>
            </a:extLst>
          </p:cNvPr>
          <p:cNvSpPr>
            <a:spLocks noGrp="1"/>
          </p:cNvSpPr>
          <p:nvPr>
            <p:ph type="sldNum" sz="quarter" idx="12"/>
          </p:nvPr>
        </p:nvSpPr>
        <p:spPr/>
        <p:txBody>
          <a:bodyPr/>
          <a:lstStyle/>
          <a:p>
            <a:fld id="{200B2350-5261-4F5C-9DF5-EF0D264FC8D2}" type="slidenum">
              <a:rPr lang="en-US" smtClean="0"/>
              <a:pPr/>
              <a:t>31</a:t>
            </a:fld>
            <a:endParaRPr lang="en-US" dirty="0"/>
          </a:p>
        </p:txBody>
      </p:sp>
    </p:spTree>
    <p:extLst>
      <p:ext uri="{BB962C8B-B14F-4D97-AF65-F5344CB8AC3E}">
        <p14:creationId xmlns:p14="http://schemas.microsoft.com/office/powerpoint/2010/main" val="473863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252" y="661940"/>
            <a:ext cx="10972800" cy="1097279"/>
          </a:xfrm>
        </p:spPr>
        <p:txBody>
          <a:bodyPr vert="horz" lIns="91425" tIns="91425" rIns="91425" bIns="91425" rtlCol="0" anchor="b" anchorCtr="0">
            <a:noAutofit/>
          </a:bodyPr>
          <a:lstStyle/>
          <a:p>
            <a:pPr lvl="0">
              <a:spcBef>
                <a:spcPct val="0"/>
              </a:spcBef>
              <a:buClrTx/>
            </a:pPr>
            <a:r>
              <a:rPr lang="en-IN" sz="5000" b="0" cap="all" dirty="0">
                <a:solidFill>
                  <a:schemeClr val="tx1">
                    <a:lumMod val="95000"/>
                    <a:lumOff val="5000"/>
                  </a:schemeClr>
                </a:solidFill>
                <a:latin typeface="+mj-lt"/>
                <a:ea typeface="+mj-ea"/>
                <a:cs typeface="+mj-cs"/>
              </a:rPr>
              <a:t>Continuous Review System</a:t>
            </a:r>
            <a:endParaRPr lang="en-US" sz="5000" b="0" cap="all" dirty="0">
              <a:solidFill>
                <a:schemeClr val="tx1">
                  <a:lumMod val="95000"/>
                  <a:lumOff val="5000"/>
                </a:schemeClr>
              </a:solidFill>
              <a:latin typeface="+mj-lt"/>
              <a:ea typeface="+mj-ea"/>
              <a:cs typeface="+mj-cs"/>
            </a:endParaRPr>
          </a:p>
        </p:txBody>
      </p:sp>
      <p:sp>
        <p:nvSpPr>
          <p:cNvPr id="3" name="Text Placeholder 2"/>
          <p:cNvSpPr>
            <a:spLocks noGrp="1"/>
          </p:cNvSpPr>
          <p:nvPr>
            <p:ph type="body" idx="1"/>
          </p:nvPr>
        </p:nvSpPr>
        <p:spPr>
          <a:xfrm>
            <a:off x="917945" y="2238154"/>
            <a:ext cx="8229600" cy="483433"/>
          </a:xfrm>
        </p:spPr>
        <p:txBody>
          <a:bodyPr vert="horz" wrap="square" lIns="91425" tIns="91425" rIns="91425" bIns="91425" rtlCol="0" anchor="t" anchorCtr="0">
            <a:noAutofit/>
          </a:bodyPr>
          <a:lstStyle/>
          <a:p>
            <a:pPr marL="255651" indent="-255651">
              <a:spcAft>
                <a:spcPct val="0"/>
              </a:spcAft>
              <a:buSzPts val="2400"/>
            </a:pPr>
            <a:r>
              <a:rPr lang="en-US" sz="2400" b="1" dirty="0">
                <a:solidFill>
                  <a:srgbClr val="000000"/>
                </a:solidFill>
                <a:latin typeface="Arial (Body)"/>
                <a:ea typeface="+mn-ea"/>
                <a:cs typeface="+mn-cs"/>
              </a:rPr>
              <a:t>Choosing a Reorder Point</a:t>
            </a:r>
          </a:p>
        </p:txBody>
      </p:sp>
      <p:sp>
        <p:nvSpPr>
          <p:cNvPr id="4" name="Text Placeholder 3"/>
          <p:cNvSpPr>
            <a:spLocks noGrp="1"/>
          </p:cNvSpPr>
          <p:nvPr>
            <p:ph type="body" idx="2"/>
          </p:nvPr>
        </p:nvSpPr>
        <p:spPr>
          <a:xfrm>
            <a:off x="609600" y="2732335"/>
            <a:ext cx="8229600" cy="1404079"/>
          </a:xfrm>
        </p:spPr>
        <p:txBody>
          <a:bodyPr/>
          <a:lstStyle/>
          <a:p>
            <a:pPr marL="741553" lvl="1" indent="-428371">
              <a:spcAft>
                <a:spcPct val="0"/>
              </a:spcAft>
              <a:buSzPts val="2400"/>
              <a:buFont typeface="+mj-lt"/>
              <a:buAutoNum type="arabicPeriod"/>
            </a:pPr>
            <a:r>
              <a:rPr lang="en-US" sz="2400" dirty="0">
                <a:solidFill>
                  <a:srgbClr val="000000"/>
                </a:solidFill>
                <a:latin typeface="Arial (Body)"/>
              </a:rPr>
              <a:t>Choose an appropriate service-level policy</a:t>
            </a:r>
          </a:p>
          <a:p>
            <a:pPr marL="741553" lvl="1" indent="-428371">
              <a:spcAft>
                <a:spcPct val="0"/>
              </a:spcAft>
              <a:buSzPts val="2400"/>
              <a:buFont typeface="+mj-lt"/>
              <a:buAutoNum type="arabicPeriod"/>
            </a:pPr>
            <a:r>
              <a:rPr lang="en-US" sz="2400" dirty="0">
                <a:solidFill>
                  <a:srgbClr val="000000"/>
                </a:solidFill>
                <a:latin typeface="Arial (Body)"/>
              </a:rPr>
              <a:t>Determine the distribution of demand during lead time</a:t>
            </a:r>
          </a:p>
          <a:p>
            <a:pPr marL="741553" lvl="1" indent="-428371">
              <a:spcAft>
                <a:spcPct val="0"/>
              </a:spcAft>
              <a:buSzPts val="2400"/>
              <a:buFont typeface="+mj-lt"/>
              <a:buAutoNum type="arabicPeriod"/>
            </a:pPr>
            <a:r>
              <a:rPr lang="en-US" sz="2400" dirty="0">
                <a:solidFill>
                  <a:srgbClr val="000000"/>
                </a:solidFill>
                <a:latin typeface="Arial (Body)"/>
              </a:rPr>
              <a:t>Determine the safety stock and reorder point levels</a:t>
            </a:r>
            <a:endParaRPr lang="en-US" dirty="0"/>
          </a:p>
        </p:txBody>
      </p:sp>
      <p:sp>
        <p:nvSpPr>
          <p:cNvPr id="5" name="Slide Number Placeholder 4">
            <a:extLst>
              <a:ext uri="{FF2B5EF4-FFF2-40B4-BE49-F238E27FC236}">
                <a16:creationId xmlns:a16="http://schemas.microsoft.com/office/drawing/2014/main" id="{881BCDA4-EC32-4A50-B382-72ADF24CD834}"/>
              </a:ext>
            </a:extLst>
          </p:cNvPr>
          <p:cNvSpPr>
            <a:spLocks noGrp="1"/>
          </p:cNvSpPr>
          <p:nvPr>
            <p:ph type="sldNum" idx="12"/>
          </p:nvPr>
        </p:nvSpPr>
        <p:spPr/>
        <p:txBody>
          <a:bodyPr/>
          <a:lstStyle/>
          <a:p>
            <a:pPr algn="r">
              <a:buSzPct val="25000"/>
            </a:pPr>
            <a:fld id="{00000000-1234-1234-1234-123412341234}" type="slidenum">
              <a:rPr lang="en-US" sz="900" smtClean="0">
                <a:solidFill>
                  <a:schemeClr val="lt1"/>
                </a:solidFill>
                <a:latin typeface="Arial"/>
                <a:ea typeface="Arial"/>
                <a:cs typeface="Arial"/>
                <a:sym typeface="Arial"/>
              </a:rPr>
              <a:pPr algn="r">
                <a:buSzPct val="25000"/>
              </a:pPr>
              <a:t>32</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294930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a:t>
            </a:r>
            <a:endParaRPr lang="en-US" dirty="0"/>
          </a:p>
        </p:txBody>
      </p:sp>
      <p:sp>
        <p:nvSpPr>
          <p:cNvPr id="3" name="Text Placeholder 2"/>
          <p:cNvSpPr>
            <a:spLocks noGrp="1"/>
          </p:cNvSpPr>
          <p:nvPr>
            <p:ph type="body" idx="1"/>
          </p:nvPr>
        </p:nvSpPr>
        <p:spPr>
          <a:xfrm>
            <a:off x="864781" y="2084832"/>
            <a:ext cx="10171813" cy="3215412"/>
          </a:xfrm>
        </p:spPr>
        <p:txBody>
          <a:bodyPr vert="horz" wrap="square" lIns="91425" tIns="91425" rIns="91425" bIns="91425" rtlCol="0">
            <a:noAutofit/>
          </a:bodyPr>
          <a:lstStyle/>
          <a:p>
            <a:pPr marL="255651" indent="-255651">
              <a:spcAft>
                <a:spcPct val="0"/>
              </a:spcAft>
              <a:buSzPts val="2400"/>
            </a:pPr>
            <a:r>
              <a:rPr lang="en-US" sz="2600" b="1" dirty="0"/>
              <a:t>Step 1: Service Level Policy</a:t>
            </a:r>
          </a:p>
          <a:p>
            <a:pPr marL="741553" lvl="1" indent="-284353">
              <a:spcAft>
                <a:spcPct val="0"/>
              </a:spcAft>
              <a:buSzPts val="2400"/>
            </a:pPr>
            <a:r>
              <a:rPr lang="en-US" sz="2600" dirty="0"/>
              <a:t>Service Level (Cycle Service Level) – The desired probability of not running out of stock in anyone ordering cycle, which begins at the time an order is placed and ends when it arrives in stock.</a:t>
            </a:r>
          </a:p>
          <a:p>
            <a:pPr marL="457200" lvl="1" indent="0">
              <a:spcAft>
                <a:spcPct val="0"/>
              </a:spcAft>
              <a:buSzPts val="2400"/>
              <a:buNone/>
            </a:pPr>
            <a:endParaRPr lang="en-US" sz="2600" dirty="0"/>
          </a:p>
          <a:p>
            <a:pPr marL="741553" lvl="1" indent="-284353">
              <a:spcAft>
                <a:spcPct val="0"/>
              </a:spcAft>
              <a:buSzPts val="2400"/>
            </a:pPr>
            <a:r>
              <a:rPr lang="en-US" sz="2600" dirty="0"/>
              <a:t>Protection Interval – The period over which safety stock must protect the user from running out of stock.</a:t>
            </a:r>
          </a:p>
        </p:txBody>
      </p:sp>
      <p:sp>
        <p:nvSpPr>
          <p:cNvPr id="4" name="Slide Number Placeholder 3">
            <a:extLst>
              <a:ext uri="{FF2B5EF4-FFF2-40B4-BE49-F238E27FC236}">
                <a16:creationId xmlns:a16="http://schemas.microsoft.com/office/drawing/2014/main" id="{949959C5-206B-4618-A25E-8649C8FE2B7A}"/>
              </a:ext>
            </a:extLst>
          </p:cNvPr>
          <p:cNvSpPr>
            <a:spLocks noGrp="1"/>
          </p:cNvSpPr>
          <p:nvPr>
            <p:ph type="sldNum" sz="quarter" idx="12"/>
          </p:nvPr>
        </p:nvSpPr>
        <p:spPr/>
        <p:txBody>
          <a:bodyPr/>
          <a:lstStyle/>
          <a:p>
            <a:fld id="{4E07C51F-761A-41FE-9D6F-73B26C7C6466}" type="slidenum">
              <a:rPr lang="en-US" smtClean="0"/>
              <a:t>33</a:t>
            </a:fld>
            <a:endParaRPr lang="en-US"/>
          </a:p>
        </p:txBody>
      </p:sp>
    </p:spTree>
    <p:extLst>
      <p:ext uri="{BB962C8B-B14F-4D97-AF65-F5344CB8AC3E}">
        <p14:creationId xmlns:p14="http://schemas.microsoft.com/office/powerpoint/2010/main" val="387110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a:t>
            </a:r>
            <a:endParaRPr lang="en-US" dirty="0"/>
          </a:p>
        </p:txBody>
      </p:sp>
      <p:sp>
        <p:nvSpPr>
          <p:cNvPr id="3" name="Text Placeholder 2"/>
          <p:cNvSpPr>
            <a:spLocks noGrp="1"/>
          </p:cNvSpPr>
          <p:nvPr>
            <p:ph type="body" idx="1"/>
          </p:nvPr>
        </p:nvSpPr>
        <p:spPr>
          <a:xfrm>
            <a:off x="886047" y="2084832"/>
            <a:ext cx="8980968" cy="1432691"/>
          </a:xfrm>
        </p:spPr>
        <p:txBody>
          <a:bodyPr vert="horz" wrap="square" lIns="91425" tIns="91425" rIns="91425" bIns="91425" rtlCol="0">
            <a:noAutofit/>
          </a:bodyPr>
          <a:lstStyle/>
          <a:p>
            <a:pPr marL="255651" indent="-255651">
              <a:spcAft>
                <a:spcPct val="0"/>
              </a:spcAft>
              <a:buSzPts val="2400"/>
            </a:pPr>
            <a:r>
              <a:rPr lang="en-US" sz="2600" b="1" dirty="0"/>
              <a:t>Step 2: Distribution of Demand during Lead Time</a:t>
            </a:r>
          </a:p>
          <a:p>
            <a:pPr marL="741553" lvl="1" indent="-284353">
              <a:spcAft>
                <a:spcPct val="0"/>
              </a:spcAft>
              <a:buSzPts val="2400"/>
            </a:pPr>
            <a:r>
              <a:rPr lang="en-US" sz="2600" dirty="0"/>
              <a:t>Specify mean and standard deviation</a:t>
            </a:r>
          </a:p>
          <a:p>
            <a:pPr marL="1144778" lvl="2" indent="-230378">
              <a:spcAft>
                <a:spcPct val="0"/>
              </a:spcAft>
              <a:buSzPts val="2400"/>
            </a:pPr>
            <a:r>
              <a:rPr lang="en-US" sz="2600" dirty="0"/>
              <a:t>Standard deviation of demand during </a:t>
            </a:r>
            <a:r>
              <a:rPr lang="en-US" sz="2400" dirty="0">
                <a:solidFill>
                  <a:srgbClr val="000000"/>
                </a:solidFill>
                <a:latin typeface="Arial (Body)"/>
              </a:rPr>
              <a:t>lead time</a:t>
            </a:r>
          </a:p>
        </p:txBody>
      </p:sp>
      <p:graphicFrame>
        <p:nvGraphicFramePr>
          <p:cNvPr id="5" name="Object 4" descr="sigma subscript d L T = the square root of sigma subscript d squared L = sigma subscript d radical L"/>
          <p:cNvGraphicFramePr>
            <a:graphicFrameLocks noChangeAspect="1"/>
          </p:cNvGraphicFramePr>
          <p:nvPr>
            <p:extLst>
              <p:ext uri="{D42A27DB-BD31-4B8C-83A1-F6EECF244321}">
                <p14:modId xmlns:p14="http://schemas.microsoft.com/office/powerpoint/2010/main" val="2427511837"/>
              </p:ext>
            </p:extLst>
          </p:nvPr>
        </p:nvGraphicFramePr>
        <p:xfrm>
          <a:off x="2242520" y="3584448"/>
          <a:ext cx="3134011" cy="667171"/>
        </p:xfrm>
        <a:graphic>
          <a:graphicData uri="http://schemas.openxmlformats.org/presentationml/2006/ole">
            <mc:AlternateContent xmlns:mc="http://schemas.openxmlformats.org/markup-compatibility/2006">
              <mc:Choice xmlns:v="urn:schemas-microsoft-com:vml" Requires="v">
                <p:oleObj name="Equation" r:id="rId2" imgW="1193760" imgH="253800" progId="Equation.DSMT4">
                  <p:embed/>
                </p:oleObj>
              </mc:Choice>
              <mc:Fallback>
                <p:oleObj name="Equation" r:id="rId2" imgW="1193760" imgH="253800" progId="Equation.DSMT4">
                  <p:embed/>
                  <p:pic>
                    <p:nvPicPr>
                      <p:cNvPr id="5" name="Object 4" descr="sigma subscript d L T = the square root of sigma subscript d squared L = sigma subscript d radical L"/>
                      <p:cNvPicPr/>
                      <p:nvPr/>
                    </p:nvPicPr>
                    <p:blipFill>
                      <a:blip r:embed="rId3"/>
                      <a:stretch>
                        <a:fillRect/>
                      </a:stretch>
                    </p:blipFill>
                    <p:spPr>
                      <a:xfrm>
                        <a:off x="2242520" y="3584448"/>
                        <a:ext cx="3134011" cy="667171"/>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181534F6-FF42-4E63-8778-CC0DEFCD224E}"/>
              </a:ext>
            </a:extLst>
          </p:cNvPr>
          <p:cNvSpPr>
            <a:spLocks noGrp="1"/>
          </p:cNvSpPr>
          <p:nvPr>
            <p:ph type="sldNum" sz="quarter" idx="12"/>
          </p:nvPr>
        </p:nvSpPr>
        <p:spPr/>
        <p:txBody>
          <a:bodyPr/>
          <a:lstStyle/>
          <a:p>
            <a:fld id="{4E07C51F-761A-41FE-9D6F-73B26C7C6466}" type="slidenum">
              <a:rPr lang="en-US" smtClean="0"/>
              <a:t>34</a:t>
            </a:fld>
            <a:endParaRPr lang="en-US"/>
          </a:p>
        </p:txBody>
      </p:sp>
    </p:spTree>
    <p:extLst>
      <p:ext uri="{BB962C8B-B14F-4D97-AF65-F5344CB8AC3E}">
        <p14:creationId xmlns:p14="http://schemas.microsoft.com/office/powerpoint/2010/main" val="4274843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 </a:t>
            </a:r>
            <a:endParaRPr lang="en-US" sz="2000" dirty="0">
              <a:latin typeface="Times New Roman" panose="02020603050405020304" pitchFamily="18" charset="0"/>
              <a:cs typeface="Times New Roman" panose="02020603050405020304" pitchFamily="18" charset="0"/>
            </a:endParaRPr>
          </a:p>
        </p:txBody>
      </p:sp>
      <p:pic>
        <p:nvPicPr>
          <p:cNvPr id="5" name="Picture 4" descr="The demands for weeks 1, 2, and 3 are represented by normal curves with mean = 75 and sigma subscript d = 15. These demands sum to the demand for the 3-week lead time, which is represented by a normal curve with mean = 225 and sigma subscript d l t = 25.9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593425"/>
            <a:ext cx="8114836" cy="2521929"/>
          </a:xfrm>
          <a:prstGeom prst="rect">
            <a:avLst/>
          </a:prstGeom>
        </p:spPr>
      </p:pic>
      <p:sp>
        <p:nvSpPr>
          <p:cNvPr id="6" name="Content Placeholder 5">
            <a:extLst>
              <a:ext uri="{FF2B5EF4-FFF2-40B4-BE49-F238E27FC236}">
                <a16:creationId xmlns:a16="http://schemas.microsoft.com/office/drawing/2014/main" id="{E197989A-F8FA-41CC-9EB0-4EC753D70B1E}"/>
              </a:ext>
            </a:extLst>
          </p:cNvPr>
          <p:cNvSpPr>
            <a:spLocks noGrp="1"/>
          </p:cNvSpPr>
          <p:nvPr>
            <p:ph idx="1"/>
          </p:nvPr>
        </p:nvSpPr>
        <p:spPr/>
        <p:txBody>
          <a:bodyPr/>
          <a:lstStyle/>
          <a:p>
            <a:endParaRPr lang="en-US" dirty="0"/>
          </a:p>
        </p:txBody>
      </p:sp>
      <p:sp>
        <p:nvSpPr>
          <p:cNvPr id="3" name="Slide Number Placeholder 2">
            <a:extLst>
              <a:ext uri="{FF2B5EF4-FFF2-40B4-BE49-F238E27FC236}">
                <a16:creationId xmlns:a16="http://schemas.microsoft.com/office/drawing/2014/main" id="{6771B5D2-2106-442D-9D85-27C1214512FB}"/>
              </a:ext>
            </a:extLst>
          </p:cNvPr>
          <p:cNvSpPr>
            <a:spLocks noGrp="1"/>
          </p:cNvSpPr>
          <p:nvPr>
            <p:ph type="sldNum" sz="quarter" idx="12"/>
          </p:nvPr>
        </p:nvSpPr>
        <p:spPr/>
        <p:txBody>
          <a:bodyPr/>
          <a:lstStyle/>
          <a:p>
            <a:fld id="{4E07C51F-761A-41FE-9D6F-73B26C7C6466}" type="slidenum">
              <a:rPr lang="en-US" smtClean="0"/>
              <a:t>35</a:t>
            </a:fld>
            <a:endParaRPr lang="en-US"/>
          </a:p>
        </p:txBody>
      </p:sp>
    </p:spTree>
    <p:extLst>
      <p:ext uri="{BB962C8B-B14F-4D97-AF65-F5344CB8AC3E}">
        <p14:creationId xmlns:p14="http://schemas.microsoft.com/office/powerpoint/2010/main" val="1834620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 </a:t>
            </a:r>
            <a:r>
              <a:rPr lang="en-IN" sz="2000" dirty="0">
                <a:latin typeface="Times New Roman" panose="02020603050405020304" pitchFamily="18" charset="0"/>
                <a:cs typeface="Times New Roman" panose="02020603050405020304" pitchFamily="18" charset="0"/>
              </a:rPr>
              <a:t>(9 of 13)</a:t>
            </a:r>
            <a:endParaRPr lang="en-US" sz="20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733647" y="2084832"/>
            <a:ext cx="10972800" cy="768246"/>
          </a:xfrm>
        </p:spPr>
        <p:txBody>
          <a:bodyPr vert="horz" wrap="square" lIns="91425" tIns="91425" rIns="91425" bIns="91425" rtlCol="0">
            <a:noAutofit/>
          </a:bodyPr>
          <a:lstStyle/>
          <a:p>
            <a:pPr marL="0" indent="0">
              <a:buSzPts val="2400"/>
              <a:buNone/>
            </a:pPr>
            <a:r>
              <a:rPr lang="en-IN" sz="2600" dirty="0"/>
              <a:t>Finding Safety Stock with Normal Probability Distribution for an 85 Percent Cycle-Service Level</a:t>
            </a:r>
          </a:p>
        </p:txBody>
      </p:sp>
      <p:pic>
        <p:nvPicPr>
          <p:cNvPr id="5" name="Picture 4" descr="A normal curve has a peak at the average demand during lead time. R is distance z sigma subscript d L T right of the average demand. The area under the curve to the left of R represents cycle-service level = 85%. The area under the curve to the right of R represents the probability of stock out, 1.0 minus 0.85 = 0.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939" y="3323665"/>
            <a:ext cx="6766121" cy="3534335"/>
          </a:xfrm>
          <a:prstGeom prst="rect">
            <a:avLst/>
          </a:prstGeom>
        </p:spPr>
      </p:pic>
      <p:sp>
        <p:nvSpPr>
          <p:cNvPr id="4" name="Slide Number Placeholder 3">
            <a:extLst>
              <a:ext uri="{FF2B5EF4-FFF2-40B4-BE49-F238E27FC236}">
                <a16:creationId xmlns:a16="http://schemas.microsoft.com/office/drawing/2014/main" id="{DEB59C9E-AFEB-469D-8EE2-A3FEACA8D265}"/>
              </a:ext>
            </a:extLst>
          </p:cNvPr>
          <p:cNvSpPr>
            <a:spLocks noGrp="1"/>
          </p:cNvSpPr>
          <p:nvPr>
            <p:ph type="sldNum" sz="quarter" idx="12"/>
          </p:nvPr>
        </p:nvSpPr>
        <p:spPr/>
        <p:txBody>
          <a:bodyPr/>
          <a:lstStyle/>
          <a:p>
            <a:fld id="{4E07C51F-761A-41FE-9D6F-73B26C7C6466}" type="slidenum">
              <a:rPr lang="en-US" smtClean="0"/>
              <a:t>36</a:t>
            </a:fld>
            <a:endParaRPr lang="en-US"/>
          </a:p>
        </p:txBody>
      </p:sp>
    </p:spTree>
    <p:extLst>
      <p:ext uri="{BB962C8B-B14F-4D97-AF65-F5344CB8AC3E}">
        <p14:creationId xmlns:p14="http://schemas.microsoft.com/office/powerpoint/2010/main" val="3838015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IN" dirty="0"/>
              <a:t>Continuous Review System </a:t>
            </a:r>
            <a:endParaRPr lang="en-US" sz="20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idx="1"/>
          </p:nvPr>
        </p:nvSpPr>
        <p:spPr>
          <a:xfrm>
            <a:off x="832883" y="2167656"/>
            <a:ext cx="8229600" cy="547255"/>
          </a:xfrm>
        </p:spPr>
        <p:txBody>
          <a:bodyPr vert="horz" wrap="square" lIns="91425" tIns="91425" rIns="91425" bIns="91425" rtlCol="0">
            <a:noAutofit/>
          </a:bodyPr>
          <a:lstStyle/>
          <a:p>
            <a:pPr marL="255651" indent="-255651">
              <a:spcAft>
                <a:spcPct val="0"/>
              </a:spcAft>
              <a:buSzPts val="2400"/>
            </a:pPr>
            <a:r>
              <a:rPr lang="en-US" sz="2400" b="1" dirty="0">
                <a:solidFill>
                  <a:srgbClr val="000000"/>
                </a:solidFill>
                <a:latin typeface="Arial (Body)"/>
              </a:rPr>
              <a:t>Step 3: Safety Stock and Reorder Point</a:t>
            </a:r>
          </a:p>
        </p:txBody>
      </p:sp>
      <p:graphicFrame>
        <p:nvGraphicFramePr>
          <p:cNvPr id="7" name="Object 6" descr="Safety stock = z sigma subscript d L T"/>
          <p:cNvGraphicFramePr>
            <a:graphicFrameLocks noChangeAspect="1"/>
          </p:cNvGraphicFramePr>
          <p:nvPr>
            <p:extLst>
              <p:ext uri="{D42A27DB-BD31-4B8C-83A1-F6EECF244321}">
                <p14:modId xmlns:p14="http://schemas.microsoft.com/office/powerpoint/2010/main" val="151275221"/>
              </p:ext>
            </p:extLst>
          </p:nvPr>
        </p:nvGraphicFramePr>
        <p:xfrm>
          <a:off x="1024128" y="2910626"/>
          <a:ext cx="2888996" cy="464852"/>
        </p:xfrm>
        <a:graphic>
          <a:graphicData uri="http://schemas.openxmlformats.org/presentationml/2006/ole">
            <mc:AlternateContent xmlns:mc="http://schemas.openxmlformats.org/markup-compatibility/2006">
              <mc:Choice xmlns:v="urn:schemas-microsoft-com:vml" Requires="v">
                <p:oleObj name="Equation" r:id="rId2" imgW="1180800" imgH="190440" progId="Equation.DSMT4">
                  <p:embed/>
                </p:oleObj>
              </mc:Choice>
              <mc:Fallback>
                <p:oleObj name="Equation" r:id="rId2" imgW="1180800" imgH="190440" progId="Equation.DSMT4">
                  <p:embed/>
                  <p:pic>
                    <p:nvPicPr>
                      <p:cNvPr id="7" name="Object 6" descr="Safety stock = z sigma subscript d L T"/>
                      <p:cNvPicPr/>
                      <p:nvPr/>
                    </p:nvPicPr>
                    <p:blipFill>
                      <a:blip r:embed="rId3"/>
                      <a:stretch>
                        <a:fillRect/>
                      </a:stretch>
                    </p:blipFill>
                    <p:spPr>
                      <a:xfrm>
                        <a:off x="1024128" y="2910626"/>
                        <a:ext cx="2888996" cy="464852"/>
                      </a:xfrm>
                      <a:prstGeom prst="rect">
                        <a:avLst/>
                      </a:prstGeom>
                    </p:spPr>
                  </p:pic>
                </p:oleObj>
              </mc:Fallback>
            </mc:AlternateContent>
          </a:graphicData>
        </a:graphic>
      </p:graphicFrame>
      <p:sp>
        <p:nvSpPr>
          <p:cNvPr id="4" name="Content Placeholder 3"/>
          <p:cNvSpPr>
            <a:spLocks noGrp="1"/>
          </p:cNvSpPr>
          <p:nvPr>
            <p:ph idx="13"/>
          </p:nvPr>
        </p:nvSpPr>
        <p:spPr>
          <a:xfrm>
            <a:off x="1147114" y="3443600"/>
            <a:ext cx="9720071" cy="1438022"/>
          </a:xfrm>
        </p:spPr>
        <p:txBody>
          <a:bodyPr/>
          <a:lstStyle/>
          <a:p>
            <a:pPr marL="255651" indent="-255651">
              <a:buSzPts val="2400"/>
              <a:buNone/>
            </a:pPr>
            <a:r>
              <a:rPr lang="en-US" sz="2400" dirty="0">
                <a:solidFill>
                  <a:srgbClr val="000000"/>
                </a:solidFill>
                <a:latin typeface="Arial (Body)"/>
              </a:rPr>
              <a:t>where</a:t>
            </a:r>
          </a:p>
          <a:p>
            <a:pPr marL="1079500" indent="-360363">
              <a:buSzPts val="2400"/>
              <a:buNone/>
            </a:pPr>
            <a:r>
              <a:rPr lang="en-US" sz="2400" i="1" dirty="0">
                <a:solidFill>
                  <a:srgbClr val="000000"/>
                </a:solidFill>
                <a:latin typeface="Arial (Body)"/>
              </a:rPr>
              <a:t>z</a:t>
            </a:r>
            <a:r>
              <a:rPr lang="en-US" sz="2400" dirty="0">
                <a:solidFill>
                  <a:srgbClr val="000000"/>
                </a:solidFill>
                <a:latin typeface="Arial (Body)"/>
              </a:rPr>
              <a:t> = number of standard deviations needed to achieve the cycle service level</a:t>
            </a:r>
          </a:p>
        </p:txBody>
      </p:sp>
      <p:graphicFrame>
        <p:nvGraphicFramePr>
          <p:cNvPr id="8" name="Object 7" descr="sigma subscript d L T"/>
          <p:cNvGraphicFramePr>
            <a:graphicFrameLocks noChangeAspect="1"/>
          </p:cNvGraphicFramePr>
          <p:nvPr>
            <p:extLst>
              <p:ext uri="{D42A27DB-BD31-4B8C-83A1-F6EECF244321}">
                <p14:modId xmlns:p14="http://schemas.microsoft.com/office/powerpoint/2010/main" val="2391992503"/>
              </p:ext>
            </p:extLst>
          </p:nvPr>
        </p:nvGraphicFramePr>
        <p:xfrm>
          <a:off x="2109007" y="5142739"/>
          <a:ext cx="682625" cy="465137"/>
        </p:xfrm>
        <a:graphic>
          <a:graphicData uri="http://schemas.openxmlformats.org/presentationml/2006/ole">
            <mc:AlternateContent xmlns:mc="http://schemas.openxmlformats.org/markup-compatibility/2006">
              <mc:Choice xmlns:v="urn:schemas-microsoft-com:vml" Requires="v">
                <p:oleObj name="Equation" r:id="rId4" imgW="279360" imgH="190440" progId="Equation.DSMT4">
                  <p:embed/>
                </p:oleObj>
              </mc:Choice>
              <mc:Fallback>
                <p:oleObj name="Equation" r:id="rId4" imgW="279360" imgH="190440" progId="Equation.DSMT4">
                  <p:embed/>
                  <p:pic>
                    <p:nvPicPr>
                      <p:cNvPr id="8" name="Object 7" descr="sigma subscript d L T"/>
                      <p:cNvPicPr/>
                      <p:nvPr/>
                    </p:nvPicPr>
                    <p:blipFill>
                      <a:blip r:embed="rId5"/>
                      <a:stretch>
                        <a:fillRect/>
                      </a:stretch>
                    </p:blipFill>
                    <p:spPr>
                      <a:xfrm>
                        <a:off x="2109007" y="5142739"/>
                        <a:ext cx="682625" cy="465137"/>
                      </a:xfrm>
                      <a:prstGeom prst="rect">
                        <a:avLst/>
                      </a:prstGeom>
                    </p:spPr>
                  </p:pic>
                </p:oleObj>
              </mc:Fallback>
            </mc:AlternateContent>
          </a:graphicData>
        </a:graphic>
      </p:graphicFrame>
      <p:sp>
        <p:nvSpPr>
          <p:cNvPr id="6" name="Content Placeholder 5"/>
          <p:cNvSpPr>
            <a:spLocks noGrp="1"/>
          </p:cNvSpPr>
          <p:nvPr>
            <p:ph idx="14"/>
          </p:nvPr>
        </p:nvSpPr>
        <p:spPr>
          <a:xfrm>
            <a:off x="2876693" y="5265013"/>
            <a:ext cx="6966171" cy="502614"/>
          </a:xfrm>
        </p:spPr>
        <p:txBody>
          <a:bodyPr/>
          <a:lstStyle/>
          <a:p>
            <a:pPr marL="0" indent="0">
              <a:buNone/>
            </a:pPr>
            <a:r>
              <a:rPr lang="en-US" sz="2400" dirty="0">
                <a:solidFill>
                  <a:srgbClr val="000000"/>
                </a:solidFill>
                <a:latin typeface="Arial (Body)"/>
                <a:cs typeface="Arial" charset="0"/>
              </a:rPr>
              <a:t>= standard deviation of demand during lead time</a:t>
            </a:r>
            <a:endParaRPr lang="el-GR" sz="2400" i="1" baseline="-25000" dirty="0">
              <a:solidFill>
                <a:srgbClr val="000000"/>
              </a:solidFill>
              <a:latin typeface="Arial (Body)"/>
              <a:cs typeface="Arial" charset="0"/>
            </a:endParaRPr>
          </a:p>
        </p:txBody>
      </p:sp>
      <p:graphicFrame>
        <p:nvGraphicFramePr>
          <p:cNvPr id="5" name="Object 4" descr="Reorder point = R = lower d-bar L + safety stock"/>
          <p:cNvGraphicFramePr>
            <a:graphicFrameLocks noChangeAspect="1"/>
          </p:cNvGraphicFramePr>
          <p:nvPr>
            <p:extLst>
              <p:ext uri="{D42A27DB-BD31-4B8C-83A1-F6EECF244321}">
                <p14:modId xmlns:p14="http://schemas.microsoft.com/office/powerpoint/2010/main" val="3016545954"/>
              </p:ext>
            </p:extLst>
          </p:nvPr>
        </p:nvGraphicFramePr>
        <p:xfrm>
          <a:off x="3512852" y="6028744"/>
          <a:ext cx="4742624" cy="488079"/>
        </p:xfrm>
        <a:graphic>
          <a:graphicData uri="http://schemas.openxmlformats.org/presentationml/2006/ole">
            <mc:AlternateContent xmlns:mc="http://schemas.openxmlformats.org/markup-compatibility/2006">
              <mc:Choice xmlns:v="urn:schemas-microsoft-com:vml" Requires="v">
                <p:oleObj name="Equation" r:id="rId6" imgW="2095200" imgH="215640" progId="Equation.DSMT4">
                  <p:embed/>
                </p:oleObj>
              </mc:Choice>
              <mc:Fallback>
                <p:oleObj name="Equation" r:id="rId6" imgW="2095200" imgH="215640" progId="Equation.DSMT4">
                  <p:embed/>
                  <p:pic>
                    <p:nvPicPr>
                      <p:cNvPr id="5" name="Object 4" descr="Reorder point = R = lower d-bar L + safety stock"/>
                      <p:cNvPicPr/>
                      <p:nvPr/>
                    </p:nvPicPr>
                    <p:blipFill>
                      <a:blip r:embed="rId7"/>
                      <a:stretch>
                        <a:fillRect/>
                      </a:stretch>
                    </p:blipFill>
                    <p:spPr>
                      <a:xfrm>
                        <a:off x="3512852" y="6028744"/>
                        <a:ext cx="4742624" cy="488079"/>
                      </a:xfrm>
                      <a:prstGeom prst="rect">
                        <a:avLst/>
                      </a:prstGeom>
                    </p:spPr>
                  </p:pic>
                </p:oleObj>
              </mc:Fallback>
            </mc:AlternateContent>
          </a:graphicData>
        </a:graphic>
      </p:graphicFrame>
      <p:sp>
        <p:nvSpPr>
          <p:cNvPr id="9" name="Slide Number Placeholder 8">
            <a:extLst>
              <a:ext uri="{FF2B5EF4-FFF2-40B4-BE49-F238E27FC236}">
                <a16:creationId xmlns:a16="http://schemas.microsoft.com/office/drawing/2014/main" id="{C5A2D1C8-BBEA-4B3A-AF90-B3DEDAEA94C7}"/>
              </a:ext>
            </a:extLst>
          </p:cNvPr>
          <p:cNvSpPr>
            <a:spLocks noGrp="1"/>
          </p:cNvSpPr>
          <p:nvPr>
            <p:ph type="sldNum" sz="quarter" idx="12"/>
          </p:nvPr>
        </p:nvSpPr>
        <p:spPr/>
        <p:txBody>
          <a:bodyPr/>
          <a:lstStyle/>
          <a:p>
            <a:fld id="{200B2350-5261-4F5C-9DF5-EF0D264FC8D2}" type="slidenum">
              <a:rPr lang="en-US" smtClean="0"/>
              <a:pPr/>
              <a:t>37</a:t>
            </a:fld>
            <a:endParaRPr lang="en-US" dirty="0"/>
          </a:p>
        </p:txBody>
      </p:sp>
    </p:spTree>
    <p:extLst>
      <p:ext uri="{BB962C8B-B14F-4D97-AF65-F5344CB8AC3E}">
        <p14:creationId xmlns:p14="http://schemas.microsoft.com/office/powerpoint/2010/main" val="22668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91425" rIns="91440" bIns="45720" rtlCol="0" anchor="ctr">
            <a:noAutofit/>
          </a:bodyPr>
          <a:lstStyle/>
          <a:p>
            <a:pPr lvl="0">
              <a:spcBef>
                <a:spcPct val="0"/>
              </a:spcBef>
              <a:buClrTx/>
            </a:pPr>
            <a:r>
              <a:rPr lang="en-US" dirty="0"/>
              <a:t>Example of Continuous review system</a:t>
            </a:r>
          </a:p>
        </p:txBody>
      </p:sp>
      <p:sp>
        <p:nvSpPr>
          <p:cNvPr id="3" name="Text Placeholder 2"/>
          <p:cNvSpPr>
            <a:spLocks noGrp="1"/>
          </p:cNvSpPr>
          <p:nvPr>
            <p:ph type="body" idx="1"/>
          </p:nvPr>
        </p:nvSpPr>
        <p:spPr>
          <a:xfrm>
            <a:off x="779721" y="2084832"/>
            <a:ext cx="10660912" cy="3408527"/>
          </a:xfrm>
          <a:solidFill>
            <a:schemeClr val="bg1"/>
          </a:solidFill>
        </p:spPr>
        <p:txBody>
          <a:bodyPr vert="horz" wrap="square" lIns="91425" tIns="91425" rIns="91425" bIns="91425" rtlCol="0">
            <a:noAutofit/>
          </a:bodyPr>
          <a:lstStyle/>
          <a:p>
            <a:pPr marL="255651" indent="-255651">
              <a:spcAft>
                <a:spcPct val="0"/>
              </a:spcAft>
              <a:buSzPts val="2400"/>
            </a:pPr>
            <a:r>
              <a:rPr lang="en-US" sz="2600" dirty="0"/>
              <a:t>The EOQ is 75 units.</a:t>
            </a:r>
          </a:p>
          <a:p>
            <a:pPr marL="255651" indent="-255651">
              <a:spcAft>
                <a:spcPct val="0"/>
              </a:spcAft>
              <a:buSzPts val="2400"/>
            </a:pPr>
            <a:r>
              <a:rPr lang="en-US" sz="2600" dirty="0"/>
              <a:t>Suppose that the average demand is 18 units per week with a standard deviation of 5 units.</a:t>
            </a:r>
          </a:p>
          <a:p>
            <a:pPr marL="255651" indent="-255651">
              <a:spcAft>
                <a:spcPct val="0"/>
              </a:spcAft>
              <a:buSzPts val="2400"/>
            </a:pPr>
            <a:r>
              <a:rPr lang="en-US" sz="2600" dirty="0"/>
              <a:t>The lead time is constant at two weeks.</a:t>
            </a:r>
          </a:p>
          <a:p>
            <a:pPr marL="255651" indent="-255651">
              <a:spcAft>
                <a:spcPct val="0"/>
              </a:spcAft>
              <a:buSzPts val="2400"/>
            </a:pPr>
            <a:r>
              <a:rPr lang="en-US" sz="2600" dirty="0"/>
              <a:t>Determine the safety stock and reorder point if management wants a 90 percent cycle-service level.</a:t>
            </a:r>
          </a:p>
        </p:txBody>
      </p:sp>
      <p:graphicFrame>
        <p:nvGraphicFramePr>
          <p:cNvPr id="4" name="Object 3" descr="Safety stock = z sigma subscript d L T = 1.28 times 7.07 = 9.05 or 9 units"/>
          <p:cNvGraphicFramePr>
            <a:graphicFrameLocks noChangeAspect="1"/>
          </p:cNvGraphicFramePr>
          <p:nvPr>
            <p:extLst>
              <p:ext uri="{D42A27DB-BD31-4B8C-83A1-F6EECF244321}">
                <p14:modId xmlns:p14="http://schemas.microsoft.com/office/powerpoint/2010/main" val="678574780"/>
              </p:ext>
            </p:extLst>
          </p:nvPr>
        </p:nvGraphicFramePr>
        <p:xfrm>
          <a:off x="1187478" y="5088279"/>
          <a:ext cx="7001475" cy="477374"/>
        </p:xfrm>
        <a:graphic>
          <a:graphicData uri="http://schemas.openxmlformats.org/presentationml/2006/ole">
            <mc:AlternateContent xmlns:mc="http://schemas.openxmlformats.org/markup-compatibility/2006">
              <mc:Choice xmlns:v="urn:schemas-microsoft-com:vml" Requires="v">
                <p:oleObj name="Equation" r:id="rId2" imgW="3352680" imgH="228600" progId="Equation.DSMT4">
                  <p:embed/>
                </p:oleObj>
              </mc:Choice>
              <mc:Fallback>
                <p:oleObj name="Equation" r:id="rId2" imgW="3352680" imgH="228600" progId="Equation.DSMT4">
                  <p:embed/>
                  <p:pic>
                    <p:nvPicPr>
                      <p:cNvPr id="4" name="Object 3" descr="Safety stock = z sigma subscript d L T = 1.28 times 7.07 = 9.05 or 9 units"/>
                      <p:cNvPicPr/>
                      <p:nvPr/>
                    </p:nvPicPr>
                    <p:blipFill>
                      <a:blip r:embed="rId3"/>
                      <a:stretch>
                        <a:fillRect/>
                      </a:stretch>
                    </p:blipFill>
                    <p:spPr>
                      <a:xfrm>
                        <a:off x="1187478" y="5088279"/>
                        <a:ext cx="7001475" cy="477374"/>
                      </a:xfrm>
                      <a:prstGeom prst="rect">
                        <a:avLst/>
                      </a:prstGeom>
                    </p:spPr>
                  </p:pic>
                </p:oleObj>
              </mc:Fallback>
            </mc:AlternateContent>
          </a:graphicData>
        </a:graphic>
      </p:graphicFrame>
      <p:graphicFrame>
        <p:nvGraphicFramePr>
          <p:cNvPr id="5" name="Object 4" descr="Reorder point = lower d-bar L + safety stock = 2 times 18 + 9 = 45 units"/>
          <p:cNvGraphicFramePr>
            <a:graphicFrameLocks noChangeAspect="1"/>
          </p:cNvGraphicFramePr>
          <p:nvPr>
            <p:extLst>
              <p:ext uri="{D42A27DB-BD31-4B8C-83A1-F6EECF244321}">
                <p14:modId xmlns:p14="http://schemas.microsoft.com/office/powerpoint/2010/main" val="1168087369"/>
              </p:ext>
            </p:extLst>
          </p:nvPr>
        </p:nvGraphicFramePr>
        <p:xfrm>
          <a:off x="1187478" y="5754298"/>
          <a:ext cx="7383111" cy="518486"/>
        </p:xfrm>
        <a:graphic>
          <a:graphicData uri="http://schemas.openxmlformats.org/presentationml/2006/ole">
            <mc:AlternateContent xmlns:mc="http://schemas.openxmlformats.org/markup-compatibility/2006">
              <mc:Choice xmlns:v="urn:schemas-microsoft-com:vml" Requires="v">
                <p:oleObj name="Equation" r:id="rId4" imgW="3085920" imgH="215640" progId="Equation.DSMT4">
                  <p:embed/>
                </p:oleObj>
              </mc:Choice>
              <mc:Fallback>
                <p:oleObj name="Equation" r:id="rId4" imgW="3085920" imgH="215640" progId="Equation.DSMT4">
                  <p:embed/>
                  <p:pic>
                    <p:nvPicPr>
                      <p:cNvPr id="5" name="Object 4" descr="Reorder point = lower d-bar L + safety stock = 2 times 18 + 9 = 45 units"/>
                      <p:cNvPicPr/>
                      <p:nvPr/>
                    </p:nvPicPr>
                    <p:blipFill>
                      <a:blip r:embed="rId5"/>
                      <a:stretch>
                        <a:fillRect/>
                      </a:stretch>
                    </p:blipFill>
                    <p:spPr>
                      <a:xfrm>
                        <a:off x="1187478" y="5754298"/>
                        <a:ext cx="7383111" cy="518486"/>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8DE4AF20-182A-4E72-8E2E-ABE86BE04228}"/>
              </a:ext>
            </a:extLst>
          </p:cNvPr>
          <p:cNvSpPr>
            <a:spLocks noGrp="1"/>
          </p:cNvSpPr>
          <p:nvPr>
            <p:ph type="sldNum" sz="quarter" idx="12"/>
          </p:nvPr>
        </p:nvSpPr>
        <p:spPr/>
        <p:txBody>
          <a:bodyPr/>
          <a:lstStyle/>
          <a:p>
            <a:fld id="{4E07C51F-761A-41FE-9D6F-73B26C7C6466}" type="slidenum">
              <a:rPr lang="en-US" smtClean="0"/>
              <a:t>38</a:t>
            </a:fld>
            <a:endParaRPr lang="en-US"/>
          </a:p>
        </p:txBody>
      </p:sp>
    </p:spTree>
    <p:extLst>
      <p:ext uri="{BB962C8B-B14F-4D97-AF65-F5344CB8AC3E}">
        <p14:creationId xmlns:p14="http://schemas.microsoft.com/office/powerpoint/2010/main" val="4070897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31B5-1A9C-48E9-BFB5-D3FEF4F577F7}"/>
              </a:ext>
            </a:extLst>
          </p:cNvPr>
          <p:cNvSpPr>
            <a:spLocks noGrp="1"/>
          </p:cNvSpPr>
          <p:nvPr>
            <p:ph type="title"/>
          </p:nvPr>
        </p:nvSpPr>
        <p:spPr/>
        <p:txBody>
          <a:bodyPr/>
          <a:lstStyle/>
          <a:p>
            <a:r>
              <a:rPr lang="en-US" dirty="0"/>
              <a:t>Want to know more? </a:t>
            </a:r>
          </a:p>
        </p:txBody>
      </p:sp>
      <p:sp>
        <p:nvSpPr>
          <p:cNvPr id="4" name="Slide Number Placeholder 3">
            <a:extLst>
              <a:ext uri="{FF2B5EF4-FFF2-40B4-BE49-F238E27FC236}">
                <a16:creationId xmlns:a16="http://schemas.microsoft.com/office/drawing/2014/main" id="{AE640904-CC72-4563-9708-1DAA377E6FA7}"/>
              </a:ext>
            </a:extLst>
          </p:cNvPr>
          <p:cNvSpPr>
            <a:spLocks noGrp="1"/>
          </p:cNvSpPr>
          <p:nvPr>
            <p:ph type="sldNum" sz="quarter" idx="12"/>
          </p:nvPr>
        </p:nvSpPr>
        <p:spPr/>
        <p:txBody>
          <a:bodyPr/>
          <a:lstStyle/>
          <a:p>
            <a:fld id="{4C5A6727-EBA8-41E6-8A09-AE882323443C}" type="slidenum">
              <a:rPr lang="en-US" smtClean="0"/>
              <a:t>39</a:t>
            </a:fld>
            <a:endParaRPr lang="en-US"/>
          </a:p>
        </p:txBody>
      </p:sp>
      <p:pic>
        <p:nvPicPr>
          <p:cNvPr id="5" name="Content Placeholder 7">
            <a:extLst>
              <a:ext uri="{FF2B5EF4-FFF2-40B4-BE49-F238E27FC236}">
                <a16:creationId xmlns:a16="http://schemas.microsoft.com/office/drawing/2014/main" id="{41B0AAEC-3943-4B35-BE9E-009D12C8AC7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7800" y="1818168"/>
            <a:ext cx="7039768" cy="4022725"/>
          </a:xfrm>
          <a:prstGeom prst="rect">
            <a:avLst/>
          </a:prstGeom>
        </p:spPr>
      </p:pic>
      <p:sp>
        <p:nvSpPr>
          <p:cNvPr id="6" name="TextBox 5">
            <a:extLst>
              <a:ext uri="{FF2B5EF4-FFF2-40B4-BE49-F238E27FC236}">
                <a16:creationId xmlns:a16="http://schemas.microsoft.com/office/drawing/2014/main" id="{8F991F17-695D-4B08-90B4-3CCF979F4501}"/>
              </a:ext>
            </a:extLst>
          </p:cNvPr>
          <p:cNvSpPr txBox="1"/>
          <p:nvPr/>
        </p:nvSpPr>
        <p:spPr>
          <a:xfrm>
            <a:off x="3989874" y="5977397"/>
            <a:ext cx="3788390" cy="461665"/>
          </a:xfrm>
          <a:prstGeom prst="rect">
            <a:avLst/>
          </a:prstGeom>
          <a:noFill/>
          <a:ln>
            <a:solidFill>
              <a:schemeClr val="accent2">
                <a:lumMod val="50000"/>
              </a:schemeClr>
            </a:solidFill>
          </a:ln>
        </p:spPr>
        <p:txBody>
          <a:bodyPr wrap="square" rtlCol="0">
            <a:spAutoFit/>
          </a:bodyPr>
          <a:lstStyle/>
          <a:p>
            <a:r>
              <a:rPr lang="en-US" sz="2400" b="1" dirty="0">
                <a:solidFill>
                  <a:schemeClr val="accent1">
                    <a:lumMod val="75000"/>
                  </a:schemeClr>
                </a:solidFill>
              </a:rPr>
              <a:t>sachinnitie06@gmail.com</a:t>
            </a:r>
          </a:p>
        </p:txBody>
      </p:sp>
    </p:spTree>
    <p:extLst>
      <p:ext uri="{BB962C8B-B14F-4D97-AF65-F5344CB8AC3E}">
        <p14:creationId xmlns:p14="http://schemas.microsoft.com/office/powerpoint/2010/main" val="16825265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TotalTime>
  <Words>1810</Words>
  <Application>Microsoft Office PowerPoint</Application>
  <PresentationFormat>Widescreen</PresentationFormat>
  <Paragraphs>258</Paragraphs>
  <Slides>39</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2" baseType="lpstr">
      <vt:lpstr>Abadi</vt:lpstr>
      <vt:lpstr>Arial</vt:lpstr>
      <vt:lpstr>Arial (Body)</vt:lpstr>
      <vt:lpstr>Calibri</vt:lpstr>
      <vt:lpstr>Cambria Math</vt:lpstr>
      <vt:lpstr>Noto Sans Symbols</vt:lpstr>
      <vt:lpstr>Times New Roman</vt:lpstr>
      <vt:lpstr>Tw Cen MT</vt:lpstr>
      <vt:lpstr>Tw Cen MT Condensed</vt:lpstr>
      <vt:lpstr>Wingdings</vt:lpstr>
      <vt:lpstr>Wingdings 3</vt:lpstr>
      <vt:lpstr>Integral</vt:lpstr>
      <vt:lpstr>Equation</vt:lpstr>
      <vt:lpstr>Inventory management </vt:lpstr>
      <vt:lpstr>Agenda </vt:lpstr>
      <vt:lpstr>What is inventory management </vt:lpstr>
      <vt:lpstr>Types of inventory</vt:lpstr>
      <vt:lpstr>Inventory costs</vt:lpstr>
      <vt:lpstr>Holding costs</vt:lpstr>
      <vt:lpstr>PowerPoint Presentation</vt:lpstr>
      <vt:lpstr>Decisions to be taken</vt:lpstr>
      <vt:lpstr>example</vt:lpstr>
      <vt:lpstr>Case 1: To place two orders in a year to minimize the ordering cost.</vt:lpstr>
      <vt:lpstr>Case 2: To place 24 orders to take advantage of the low transportation costs and minimize the inventory holding costs. </vt:lpstr>
      <vt:lpstr>Case 3: To place 15 orders to take advantage of the low transportation costs and minimize the inventory holding costs. </vt:lpstr>
      <vt:lpstr>So, which is the best option?</vt:lpstr>
      <vt:lpstr>Economic Order Quantity (EOQ) Model </vt:lpstr>
      <vt:lpstr>Inventory usage over time </vt:lpstr>
      <vt:lpstr>Minimizing costs</vt:lpstr>
      <vt:lpstr>Minimizing Costs</vt:lpstr>
      <vt:lpstr>Minimizing costs</vt:lpstr>
      <vt:lpstr>Minimizing costs</vt:lpstr>
      <vt:lpstr>Minimizing costs</vt:lpstr>
      <vt:lpstr>EOQ Formula </vt:lpstr>
      <vt:lpstr>Let us apply the EOQ formula to Example 1</vt:lpstr>
      <vt:lpstr>The Inventory cost </vt:lpstr>
      <vt:lpstr>So, which is the best option? </vt:lpstr>
      <vt:lpstr>EOQ Model</vt:lpstr>
      <vt:lpstr>Practice Problem </vt:lpstr>
      <vt:lpstr>Continuous Review System</vt:lpstr>
      <vt:lpstr>Continuous Review System</vt:lpstr>
      <vt:lpstr>Example 1</vt:lpstr>
      <vt:lpstr>Continuous Review System </vt:lpstr>
      <vt:lpstr>Continuous Review System</vt:lpstr>
      <vt:lpstr>Continuous Review System</vt:lpstr>
      <vt:lpstr>Continuous Review System</vt:lpstr>
      <vt:lpstr>Continuous Review System</vt:lpstr>
      <vt:lpstr>Continuous Review System </vt:lpstr>
      <vt:lpstr>Continuous Review System (9 of 13)</vt:lpstr>
      <vt:lpstr>Continuous Review System </vt:lpstr>
      <vt:lpstr>Example of Continuous review system</vt:lpstr>
      <vt:lpstr>Want to know more?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management </dc:title>
  <dc:creator>KAMBLE Sachin</dc:creator>
  <cp:lastModifiedBy>KAMBLE Sachin</cp:lastModifiedBy>
  <cp:revision>8</cp:revision>
  <dcterms:created xsi:type="dcterms:W3CDTF">2022-03-26T11:21:05Z</dcterms:created>
  <dcterms:modified xsi:type="dcterms:W3CDTF">2023-05-14T17:23:29Z</dcterms:modified>
</cp:coreProperties>
</file>