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464" r:id="rId2"/>
    <p:sldId id="575" r:id="rId3"/>
    <p:sldId id="576" r:id="rId4"/>
    <p:sldId id="504" r:id="rId5"/>
    <p:sldId id="505" r:id="rId6"/>
    <p:sldId id="506" r:id="rId7"/>
    <p:sldId id="507" r:id="rId8"/>
    <p:sldId id="467" r:id="rId9"/>
    <p:sldId id="469" r:id="rId10"/>
    <p:sldId id="470" r:id="rId11"/>
    <p:sldId id="489" r:id="rId12"/>
    <p:sldId id="510" r:id="rId13"/>
    <p:sldId id="511" r:id="rId14"/>
    <p:sldId id="509" r:id="rId15"/>
    <p:sldId id="561" r:id="rId16"/>
    <p:sldId id="563" r:id="rId17"/>
    <p:sldId id="516" r:id="rId18"/>
    <p:sldId id="565" r:id="rId19"/>
    <p:sldId id="567" r:id="rId20"/>
    <p:sldId id="569" r:id="rId21"/>
    <p:sldId id="568" r:id="rId22"/>
    <p:sldId id="570" r:id="rId23"/>
    <p:sldId id="571" r:id="rId24"/>
    <p:sldId id="573" r:id="rId25"/>
    <p:sldId id="574" r:id="rId26"/>
    <p:sldId id="55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464"/>
            <p14:sldId id="575"/>
            <p14:sldId id="576"/>
            <p14:sldId id="504"/>
            <p14:sldId id="505"/>
            <p14:sldId id="506"/>
            <p14:sldId id="507"/>
            <p14:sldId id="467"/>
            <p14:sldId id="469"/>
            <p14:sldId id="470"/>
            <p14:sldId id="489"/>
          </p14:sldIdLst>
        </p14:section>
        <p14:section name="Design, Annotate, Work Together, Tell Me" id="{B9B51309-D148-4332-87C2-07BE32FBCA3B}">
          <p14:sldIdLst>
            <p14:sldId id="510"/>
            <p14:sldId id="511"/>
            <p14:sldId id="509"/>
            <p14:sldId id="561"/>
            <p14:sldId id="563"/>
            <p14:sldId id="516"/>
            <p14:sldId id="565"/>
            <p14:sldId id="567"/>
            <p14:sldId id="569"/>
            <p14:sldId id="568"/>
            <p14:sldId id="570"/>
            <p14:sldId id="571"/>
            <p14:sldId id="573"/>
            <p14:sldId id="574"/>
            <p14:sldId id="5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5" autoAdjust="0"/>
    <p:restoredTop sz="87802" autoAdjust="0"/>
  </p:normalViewPr>
  <p:slideViewPr>
    <p:cSldViewPr snapToGrid="0">
      <p:cViewPr varScale="1">
        <p:scale>
          <a:sx n="72" d="100"/>
          <a:sy n="72" d="100"/>
        </p:scale>
        <p:origin x="1142" y="67"/>
      </p:cViewPr>
      <p:guideLst>
        <p:guide orient="horz" pos="2184"/>
        <p:guide pos="3840"/>
        <p:guide pos="3940"/>
        <p:guide pos="4040"/>
      </p:guideLst>
    </p:cSldViewPr>
  </p:slideViewPr>
  <p:outlineViewPr>
    <p:cViewPr>
      <p:scale>
        <a:sx n="33" d="100"/>
        <a:sy n="33" d="100"/>
      </p:scale>
      <p:origin x="0" y="-47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78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chal Agarwal" userId="caf7e34ee0857d32" providerId="LiveId" clId="{7133F3EB-099E-4186-8332-4D7328EC4BC7}"/>
    <pc:docChg chg="undo custSel delSld modSld modSection">
      <pc:chgData name="Chanchal Agarwal" userId="caf7e34ee0857d32" providerId="LiveId" clId="{7133F3EB-099E-4186-8332-4D7328EC4BC7}" dt="2020-12-01T10:06:23.059" v="66" actId="47"/>
      <pc:docMkLst>
        <pc:docMk/>
      </pc:docMkLst>
      <pc:sldChg chg="delSp modSp mod">
        <pc:chgData name="Chanchal Agarwal" userId="caf7e34ee0857d32" providerId="LiveId" clId="{7133F3EB-099E-4186-8332-4D7328EC4BC7}" dt="2020-12-01T10:05:55.028" v="64" actId="478"/>
        <pc:sldMkLst>
          <pc:docMk/>
          <pc:sldMk cId="596107819" sldId="459"/>
        </pc:sldMkLst>
        <pc:spChg chg="del mod">
          <ac:chgData name="Chanchal Agarwal" userId="caf7e34ee0857d32" providerId="LiveId" clId="{7133F3EB-099E-4186-8332-4D7328EC4BC7}" dt="2020-12-01T10:05:55.028" v="64" actId="478"/>
          <ac:spMkLst>
            <pc:docMk/>
            <pc:sldMk cId="596107819" sldId="459"/>
            <ac:spMk id="22" creationId="{2F5EC92F-FD32-4EEB-835E-57B484CDE7D5}"/>
          </ac:spMkLst>
        </pc:spChg>
        <pc:spChg chg="mod">
          <ac:chgData name="Chanchal Agarwal" userId="caf7e34ee0857d32" providerId="LiveId" clId="{7133F3EB-099E-4186-8332-4D7328EC4BC7}" dt="2020-12-01T10:05:22.484" v="62" actId="20577"/>
          <ac:spMkLst>
            <pc:docMk/>
            <pc:sldMk cId="596107819" sldId="459"/>
            <ac:spMk id="23" creationId="{00000000-0000-0000-0000-000000000000}"/>
          </ac:spMkLst>
        </pc:spChg>
      </pc:sldChg>
      <pc:sldChg chg="del">
        <pc:chgData name="Chanchal Agarwal" userId="caf7e34ee0857d32" providerId="LiveId" clId="{7133F3EB-099E-4186-8332-4D7328EC4BC7}" dt="2020-12-01T10:06:19.021" v="65" actId="47"/>
        <pc:sldMkLst>
          <pc:docMk/>
          <pc:sldMk cId="2784106049" sldId="487"/>
        </pc:sldMkLst>
      </pc:sldChg>
      <pc:sldChg chg="del">
        <pc:chgData name="Chanchal Agarwal" userId="caf7e34ee0857d32" providerId="LiveId" clId="{7133F3EB-099E-4186-8332-4D7328EC4BC7}" dt="2020-12-01T10:06:23.059" v="66" actId="47"/>
        <pc:sldMkLst>
          <pc:docMk/>
          <pc:sldMk cId="224678885" sldId="4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9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67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17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002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61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77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20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04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42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47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79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58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45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51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1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11/29/2022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(BI)?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Business intelligence (BI) is a broad category of applications, technologies, and processes for gathering, storing, accessing, and analyzing data to help business users make better decisions.</a:t>
            </a:r>
          </a:p>
        </p:txBody>
      </p:sp>
    </p:spTree>
    <p:extLst>
      <p:ext uri="{BB962C8B-B14F-4D97-AF65-F5344CB8AC3E}">
        <p14:creationId xmlns:p14="http://schemas.microsoft.com/office/powerpoint/2010/main" val="340395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Why Business Intelligence?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4195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happened?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What were our total sales this month?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is happening?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Are our sales going up or down, trend analysis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Why did it happen?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Why have sales gone down?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will happen?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Forecasting &amp; What If Analysis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What do I want to happen?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Planning &amp; Targets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728" y="1597667"/>
            <a:ext cx="3711304" cy="453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696B430-2784-9A22-208F-6D7C648B1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85" y="16991"/>
            <a:ext cx="11089030" cy="682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8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Significance of BI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Companies need to have accurate, up-to-date information on customer preferences , So that company can quickly adapt to their changing demands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BI applications can also help managers to be better informed about actions that a company’s competitors are taking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It help analysts and managers to determine which adjustments are mostly likely to respond to changing trends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IT can help companies develop a more consistent, data-based decision, which can produce better results than making business decisions by “guesswork”</a:t>
            </a:r>
          </a:p>
        </p:txBody>
      </p:sp>
    </p:spTree>
    <p:extLst>
      <p:ext uri="{BB962C8B-B14F-4D97-AF65-F5344CB8AC3E}">
        <p14:creationId xmlns:p14="http://schemas.microsoft.com/office/powerpoint/2010/main" val="276456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Infrastructure  (1 of 3)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Array of tools for obtaining information from separate systems and from big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 warehouse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Stores current and historical data from many core operational transaction systems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Consolidates and standardizes information for use across enterprise, but data cannot be altered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Provides analysis and reporting tools</a:t>
            </a:r>
          </a:p>
        </p:txBody>
      </p:sp>
    </p:spTree>
    <p:extLst>
      <p:ext uri="{BB962C8B-B14F-4D97-AF65-F5344CB8AC3E}">
        <p14:creationId xmlns:p14="http://schemas.microsoft.com/office/powerpoint/2010/main" val="25671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Infrastructure  (2 of 3)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4611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b="1" dirty="0"/>
              <a:t>Data marts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Subset of data warehouse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Typically focus on single subject or line of business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b="1" dirty="0"/>
              <a:t>Hadoop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Enables distributed parallel processing of big data across inexpensive computers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Key services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Hadoop Distributed File System (H D F S): data storage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 err="1"/>
              <a:t>MapReduce</a:t>
            </a:r>
            <a:r>
              <a:rPr lang="en-US" altLang="en-US" sz="2000" dirty="0"/>
              <a:t>: breaks data into clusters for work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 err="1"/>
              <a:t>Hbase</a:t>
            </a:r>
            <a:r>
              <a:rPr lang="en-US" altLang="en-US" sz="2000" dirty="0"/>
              <a:t>: No S Q L database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Used Yahoo, </a:t>
            </a:r>
            <a:r>
              <a:rPr lang="en-US" altLang="en-US" sz="2000" dirty="0" err="1"/>
              <a:t>NextBio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9698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Business Intelligence Infrastructure  (3 of 3)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59" y="1709944"/>
            <a:ext cx="113315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In-memory computing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Used in big data analysis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Uses computers main memory (R A M) for data storage to avoid delays in retrieving data from disk storage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Can reduce hours/days of processing to seconds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Requires optimized hardware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Analytic platforms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High-speed platforms using both relational and non-relational tools optimized for large datasets</a:t>
            </a:r>
          </a:p>
        </p:txBody>
      </p:sp>
    </p:spTree>
    <p:extLst>
      <p:ext uri="{BB962C8B-B14F-4D97-AF65-F5344CB8AC3E}">
        <p14:creationId xmlns:p14="http://schemas.microsoft.com/office/powerpoint/2010/main" val="190556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Database Management Systems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4611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Database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Serves many applications by centralizing data and controlling redundant data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Database management system (D B M S)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Interfaces between applications and physical data files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Separates logical and physical views of data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Solves problems of traditional file environment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Controls redundancy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Eliminates inconsistency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Uncouples programs and data</a:t>
            </a:r>
          </a:p>
          <a:p>
            <a:pPr marL="1200150" lvl="2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/>
              <a:t>Enables organization to centrally manage data and data security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22037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Relational D B M 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Represent data as two-dimensional tables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Each table contains data on entity and attributes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Table: grid of columns and rows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Rows (tuples): Records for different entities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Fields (columns): Represents attribute for entity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Key field: Field used to uniquely identify each record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Primary key: Field in table used for key fields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Foreign key: Primary key used in second table as look-up field to identify records from original table</a:t>
            </a:r>
          </a:p>
        </p:txBody>
      </p:sp>
    </p:spTree>
    <p:extLst>
      <p:ext uri="{BB962C8B-B14F-4D97-AF65-F5344CB8AC3E}">
        <p14:creationId xmlns:p14="http://schemas.microsoft.com/office/powerpoint/2010/main" val="97294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Relational Database Tables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89DCF6-C075-475B-AE86-20774B41F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352" y="1326136"/>
            <a:ext cx="7053683" cy="52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1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altLang="en-US" b="1" dirty="0"/>
              <a:t>Contemporary Business Intelligence Infrastructure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D342C-C1AB-4544-86AB-5C007B0D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951" y="1372196"/>
            <a:ext cx="7418486" cy="51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0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Mining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378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Data mining is the process of sorting through large data sets to identify patterns and relationships that can help solve problems through data analysis.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Non-trivial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Implicit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Novel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Potentially Useful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666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Mining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Database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Statistics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Visualization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Algorithm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Machine Learning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Patter Recognition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Why Data Mining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5018" y="1565564"/>
            <a:ext cx="11008353" cy="253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Volume, Variety, Velocity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Structured, Semi-Structured, Unstructured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b="1" dirty="0"/>
              <a:t>Web usage, structure, content mining, Sentiment Analysis, Social Network Analysis, IoT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19603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Mining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/>
              <a:t>Frequent patterns, association, corelation vs causality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/>
              <a:t>Bread </a:t>
            </a:r>
            <a:r>
              <a:rPr lang="en-IN" dirty="0">
                <a:sym typeface="Wingdings" panose="05000000000000000000" pitchFamily="2" charset="2"/>
              </a:rPr>
              <a:t> Milk  (Corelation or causality)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>
                <a:sym typeface="Wingdings" panose="05000000000000000000" pitchFamily="2" charset="2"/>
              </a:rPr>
              <a:t>Classification and prediction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>
                <a:sym typeface="Wingdings" panose="05000000000000000000" pitchFamily="2" charset="2"/>
              </a:rPr>
              <a:t>Construct models (functions) that describe and distinguish classes or concepts for future prediction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>
                <a:sym typeface="Wingdings" panose="05000000000000000000" pitchFamily="2" charset="2"/>
              </a:rPr>
              <a:t>* E.g. classify countries based on (climate), or classify cars based on (gas mileage)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>
                <a:sym typeface="Wingdings" panose="05000000000000000000" pitchFamily="2" charset="2"/>
              </a:rPr>
              <a:t>Predict some unknown or missing numerical values</a:t>
            </a:r>
          </a:p>
        </p:txBody>
      </p:sp>
    </p:spTree>
    <p:extLst>
      <p:ext uri="{BB962C8B-B14F-4D97-AF65-F5344CB8AC3E}">
        <p14:creationId xmlns:p14="http://schemas.microsoft.com/office/powerpoint/2010/main" val="259614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Mining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5026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Cluster analysis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Class label is unknown: Group data to form new classes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Maximizing intra-class similarity &amp; minimizing interclass similarity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Outlier analysis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Outlier: Data object that does not comply with the general behavior of the data 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Noise or exception? Useful in fraud detection, rare events analysis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Trend and evolution analysis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Trend and deviation: e.g., regression analysis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Sequential pattern mining: e.g., digital camera → large SD memory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Periodicity analysis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Similarity-based analysis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Other pattern-directed or statistical analyses</a:t>
            </a:r>
            <a:endParaRPr lang="en-IN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5987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KDD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6B7D9F-5439-2F2F-5AC8-CD0086753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17" y="1728917"/>
            <a:ext cx="10443965" cy="408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8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Major Issues in Data Mining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Culture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Expertise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Return on investment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Mining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341664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336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Data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Collection of objects and their attributes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Attribute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Property or characteristic of an object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Variable, field, characteristic, feature, column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Object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Collection of field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Record, Point, case, sample, entity, instance, row</a:t>
            </a:r>
          </a:p>
        </p:txBody>
      </p:sp>
    </p:spTree>
    <p:extLst>
      <p:ext uri="{BB962C8B-B14F-4D97-AF65-F5344CB8AC3E}">
        <p14:creationId xmlns:p14="http://schemas.microsoft.com/office/powerpoint/2010/main" val="192452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Types of Attributes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4611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Nominal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Examples: ID numbers, eye color, zip codes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Ordinal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Examples: rankings (e.g., taste of potato chips on a scale from 1- 10), grades, height in {tall, medium, short}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Interval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Examples: calendar dates, income, temperatures in Celsius or Fahrenheit.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Ratio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Examples: Length, time, counts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Discrete Attribute vs Continuous Attribute</a:t>
            </a:r>
          </a:p>
        </p:txBody>
      </p:sp>
    </p:spTree>
    <p:extLst>
      <p:ext uri="{BB962C8B-B14F-4D97-AF65-F5344CB8AC3E}">
        <p14:creationId xmlns:p14="http://schemas.microsoft.com/office/powerpoint/2010/main" val="329537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Types of Data Sets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Records – Tables, Transactions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Text Data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Graph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Ordered Data – spatial, temporal, sequence </a:t>
            </a:r>
          </a:p>
        </p:txBody>
      </p:sp>
    </p:spTree>
    <p:extLst>
      <p:ext uri="{BB962C8B-B14F-4D97-AF65-F5344CB8AC3E}">
        <p14:creationId xmlns:p14="http://schemas.microsoft.com/office/powerpoint/2010/main" val="169735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Quality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2949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What kind of quality problems can happen?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How do we know that there are problems?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And how to solve them?   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8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Quality Issues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17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Noise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Outlier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Mission Values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Duplicate Values</a:t>
            </a:r>
          </a:p>
        </p:txBody>
      </p:sp>
    </p:spTree>
    <p:extLst>
      <p:ext uri="{BB962C8B-B14F-4D97-AF65-F5344CB8AC3E}">
        <p14:creationId xmlns:p14="http://schemas.microsoft.com/office/powerpoint/2010/main" val="164009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Normalization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22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scaling to a range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clipping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log scaling</a:t>
            </a: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z-score</a:t>
            </a:r>
          </a:p>
        </p:txBody>
      </p:sp>
    </p:spTree>
    <p:extLst>
      <p:ext uri="{BB962C8B-B14F-4D97-AF65-F5344CB8AC3E}">
        <p14:creationId xmlns:p14="http://schemas.microsoft.com/office/powerpoint/2010/main" val="187998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Similarity and Dissimilarity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C2371-8589-E2C2-94B7-24179F9B1459}"/>
              </a:ext>
            </a:extLst>
          </p:cNvPr>
          <p:cNvSpPr txBox="1"/>
          <p:nvPr/>
        </p:nvSpPr>
        <p:spPr>
          <a:xfrm>
            <a:off x="665018" y="1565564"/>
            <a:ext cx="11008353" cy="496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Euclidian Distance</a:t>
            </a:r>
          </a:p>
        </p:txBody>
      </p:sp>
    </p:spTree>
    <p:extLst>
      <p:ext uri="{BB962C8B-B14F-4D97-AF65-F5344CB8AC3E}">
        <p14:creationId xmlns:p14="http://schemas.microsoft.com/office/powerpoint/2010/main" val="274840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5788" y="534812"/>
            <a:ext cx="8296222" cy="640080"/>
          </a:xfrm>
        </p:spPr>
        <p:txBody>
          <a:bodyPr>
            <a:noAutofit/>
          </a:bodyPr>
          <a:lstStyle/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38349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_Win32.potx" id="{D9CC5ABA-9FE4-444A-92A5-6CD4234E93DA}" vid="{405B2633-D8A8-4EE3-8AC5-51C45A9BCD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3156</TotalTime>
  <Words>944</Words>
  <Application>Microsoft Office PowerPoint</Application>
  <PresentationFormat>Widescreen</PresentationFormat>
  <Paragraphs>170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Segoe UI</vt:lpstr>
      <vt:lpstr>Segoe UI Light</vt:lpstr>
      <vt:lpstr>Wingdings</vt:lpstr>
      <vt:lpstr>WelcomeDoc</vt:lpstr>
      <vt:lpstr>Business Intelligence (BI)?</vt:lpstr>
      <vt:lpstr>Why Business Intelligence?</vt:lpstr>
      <vt:lpstr>PowerPoint Presentation</vt:lpstr>
      <vt:lpstr>Significance of BI</vt:lpstr>
      <vt:lpstr>Business Intelligence Infrastructure  (1 of 3)</vt:lpstr>
      <vt:lpstr>Business Intelligence Infrastructure  (2 of 3)</vt:lpstr>
      <vt:lpstr>Business Intelligence Infrastructure  (3 of 3)</vt:lpstr>
      <vt:lpstr>Database Management Systems</vt:lpstr>
      <vt:lpstr>Relational D B M S</vt:lpstr>
      <vt:lpstr>Relational Database Tables</vt:lpstr>
      <vt:lpstr>Contemporary Business Intelligence Infrastructure</vt:lpstr>
      <vt:lpstr>Data Mining</vt:lpstr>
      <vt:lpstr>Data Mining</vt:lpstr>
      <vt:lpstr>Why Data Mining</vt:lpstr>
      <vt:lpstr>Data Mining</vt:lpstr>
      <vt:lpstr>Data Mining</vt:lpstr>
      <vt:lpstr>KDD</vt:lpstr>
      <vt:lpstr>Major Issues in Data Mining</vt:lpstr>
      <vt:lpstr>Data</vt:lpstr>
      <vt:lpstr>Types of Attributes</vt:lpstr>
      <vt:lpstr>Types of Data Sets</vt:lpstr>
      <vt:lpstr>Data Quality</vt:lpstr>
      <vt:lpstr>Data Quality Issues</vt:lpstr>
      <vt:lpstr>Normalization</vt:lpstr>
      <vt:lpstr>Similarity and Dissimilarity</vt:lpstr>
      <vt:lpstr>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&amp; Systems</dc:title>
  <dc:creator>Venkataraghavan Krishnaswamy</dc:creator>
  <cp:keywords/>
  <cp:lastModifiedBy>Harshit Singh</cp:lastModifiedBy>
  <cp:revision>433</cp:revision>
  <dcterms:created xsi:type="dcterms:W3CDTF">2017-08-18T03:12:24Z</dcterms:created>
  <dcterms:modified xsi:type="dcterms:W3CDTF">2022-11-29T06:03:04Z</dcterms:modified>
  <cp:version/>
</cp:coreProperties>
</file>