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2"/>
  </p:notesMasterIdLst>
  <p:handoutMasterIdLst>
    <p:handoutMasterId r:id="rId43"/>
  </p:handoutMasterIdLst>
  <p:sldIdLst>
    <p:sldId id="256" r:id="rId2"/>
    <p:sldId id="271" r:id="rId3"/>
    <p:sldId id="258" r:id="rId4"/>
    <p:sldId id="266" r:id="rId5"/>
    <p:sldId id="364" r:id="rId6"/>
    <p:sldId id="363" r:id="rId7"/>
    <p:sldId id="283" r:id="rId8"/>
    <p:sldId id="285" r:id="rId9"/>
    <p:sldId id="282" r:id="rId10"/>
    <p:sldId id="359" r:id="rId11"/>
    <p:sldId id="259" r:id="rId12"/>
    <p:sldId id="260" r:id="rId13"/>
    <p:sldId id="478" r:id="rId14"/>
    <p:sldId id="479" r:id="rId15"/>
    <p:sldId id="366" r:id="rId16"/>
    <p:sldId id="287" r:id="rId17"/>
    <p:sldId id="288" r:id="rId18"/>
    <p:sldId id="289" r:id="rId19"/>
    <p:sldId id="470" r:id="rId20"/>
    <p:sldId id="471" r:id="rId21"/>
    <p:sldId id="472" r:id="rId22"/>
    <p:sldId id="474" r:id="rId23"/>
    <p:sldId id="475" r:id="rId24"/>
    <p:sldId id="476" r:id="rId25"/>
    <p:sldId id="477" r:id="rId26"/>
    <p:sldId id="360" r:id="rId27"/>
    <p:sldId id="291" r:id="rId28"/>
    <p:sldId id="292" r:id="rId29"/>
    <p:sldId id="293" r:id="rId30"/>
    <p:sldId id="294" r:id="rId31"/>
    <p:sldId id="295" r:id="rId32"/>
    <p:sldId id="351" r:id="rId33"/>
    <p:sldId id="297" r:id="rId34"/>
    <p:sldId id="361" r:id="rId35"/>
    <p:sldId id="263" r:id="rId36"/>
    <p:sldId id="362" r:id="rId37"/>
    <p:sldId id="481" r:id="rId38"/>
    <p:sldId id="482" r:id="rId39"/>
    <p:sldId id="262" r:id="rId40"/>
    <p:sldId id="28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SPHRi</a:t>
          </a:r>
          <a:r>
            <a:rPr lang="en-MY" dirty="0">
              <a:solidFill>
                <a:schemeClr val="tx1"/>
              </a:solidFill>
            </a:rPr>
            <a:t> </a:t>
          </a:r>
          <a:r>
            <a:rPr lang="en-MY" dirty="0" smtClean="0">
              <a:solidFill>
                <a:schemeClr val="tx1"/>
              </a:solidFill>
            </a:rPr>
            <a:t>&amp; GPHR exam</a:t>
          </a:r>
          <a:endParaRPr lang="en-MY" dirty="0">
            <a:solidFill>
              <a:schemeClr val="tx1"/>
            </a:solidFill>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smtClean="0">
              <a:solidFill>
                <a:schemeClr val="bg1"/>
              </a:solidFill>
            </a:rPr>
            <a:t>SPHRi</a:t>
          </a:r>
          <a:r>
            <a:rPr lang="en-MY" sz="3500" kern="1200" dirty="0" smtClean="0">
              <a:solidFill>
                <a:schemeClr val="bg1"/>
              </a:solidFill>
            </a:rPr>
            <a:t> &amp; GPHR </a:t>
          </a:r>
          <a:r>
            <a:rPr lang="en-MY" sz="3500" kern="1200" dirty="0">
              <a:solidFill>
                <a:schemeClr val="bg1"/>
              </a:solidFill>
            </a:rPr>
            <a:t>Exam</a:t>
          </a:r>
          <a:endParaRPr lang="en-MY" sz="3500" kern="1200" dirty="0">
            <a:solidFill>
              <a:schemeClr val="bg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a:noFill/>
        </a:ln>
      </dgm:spPr>
      <dgm:t>
        <a:bodyPr/>
        <a:lstStyle/>
        <a:p>
          <a:r>
            <a:rPr lang="en-MY" sz="3600"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X="-191" custLinFactNeighborY="73154">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9179"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smtClean="0">
              <a:solidFill>
                <a:schemeClr val="tx1"/>
              </a:solidFill>
            </a:rPr>
            <a:t>SPHRi</a:t>
          </a:r>
          <a:r>
            <a:rPr lang="en-MY" sz="3500" kern="1200" dirty="0" smtClean="0">
              <a:solidFill>
                <a:schemeClr val="tx1"/>
              </a:solidFill>
            </a:rPr>
            <a:t> &amp; GPHR </a:t>
          </a:r>
          <a:r>
            <a:rPr lang="en-MY" sz="3500" kern="1200" dirty="0">
              <a:solidFill>
                <a:schemeClr val="tx1"/>
              </a:solidFill>
            </a:rPr>
            <a:t>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Y="-1573" custLinFactNeighborY="-100000">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a:t>
          </a:r>
          <a:r>
            <a:rPr lang="en-MY" sz="3500" kern="1200" dirty="0" smtClean="0">
              <a:solidFill>
                <a:srgbClr val="000000"/>
              </a:solidFill>
              <a:latin typeface="Arial"/>
              <a:ea typeface="+mn-ea"/>
              <a:cs typeface="+mn-cs"/>
            </a:rPr>
            <a:t>&amp; </a:t>
          </a:r>
          <a:r>
            <a:rPr lang="en-MY" sz="3500" kern="1200" dirty="0" err="1" smtClean="0">
              <a:solidFill>
                <a:srgbClr val="000000"/>
              </a:solidFill>
              <a:latin typeface="Arial"/>
              <a:ea typeface="+mn-ea"/>
              <a:cs typeface="+mn-cs"/>
            </a:rPr>
            <a:t>GPHRExam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smtClean="0">
              <a:solidFill>
                <a:srgbClr val="000000"/>
              </a:solidFill>
              <a:latin typeface="Arial"/>
              <a:ea typeface="+mn-ea"/>
              <a:cs typeface="+mn-cs"/>
            </a:rPr>
            <a:t>HRCI </a:t>
          </a:r>
          <a:r>
            <a:rPr lang="en-MY" sz="3500" kern="1200" dirty="0">
              <a:solidFill>
                <a:srgbClr val="000000"/>
              </a:solidFill>
              <a:latin typeface="Arial"/>
              <a:ea typeface="+mn-ea"/>
              <a:cs typeface="+mn-cs"/>
            </a:rPr>
            <a:t>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a:t>
          </a:r>
          <a:r>
            <a:rPr lang="en-MY" sz="3500" kern="1200" dirty="0" smtClean="0">
              <a:solidFill>
                <a:srgbClr val="000000"/>
              </a:solidFill>
              <a:latin typeface="Arial"/>
              <a:ea typeface="+mn-ea"/>
              <a:cs typeface="+mn-cs"/>
            </a:rPr>
            <a:t>&amp; </a:t>
          </a:r>
          <a:r>
            <a:rPr lang="en-MY" sz="3500" kern="1200" dirty="0" err="1" smtClean="0">
              <a:solidFill>
                <a:srgbClr val="000000"/>
              </a:solidFill>
              <a:latin typeface="Arial"/>
              <a:ea typeface="+mn-ea"/>
              <a:cs typeface="+mn-cs"/>
            </a:rPr>
            <a:t>GPHRExam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smtClean="0">
              <a:solidFill>
                <a:srgbClr val="000000"/>
              </a:solidFill>
              <a:latin typeface="Arial"/>
              <a:ea typeface="+mn-ea"/>
              <a:cs typeface="+mn-cs"/>
            </a:rPr>
            <a:t>HRCI </a:t>
          </a:r>
          <a:r>
            <a:rPr lang="en-MY" sz="3500" kern="1200" dirty="0">
              <a:solidFill>
                <a:srgbClr val="000000"/>
              </a:solidFill>
              <a:latin typeface="Arial"/>
              <a:ea typeface="+mn-ea"/>
              <a:cs typeface="+mn-cs"/>
            </a:rPr>
            <a:t>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1459"/>
          <a:ext cx="7200900" cy="678600"/>
        </a:xfrm>
        <a:prstGeom prst="round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HRCI Certification</a:t>
          </a:r>
        </a:p>
      </dsp:txBody>
      <dsp:txXfrm>
        <a:off x="33127" y="74586"/>
        <a:ext cx="7134646" cy="612346"/>
      </dsp:txXfrm>
    </dsp:sp>
    <dsp:sp modelId="{A4CC9735-B172-48E4-BD42-49857572E9A5}">
      <dsp:nvSpPr>
        <dsp:cNvPr id="0" name=""/>
        <dsp:cNvSpPr/>
      </dsp:nvSpPr>
      <dsp:spPr>
        <a:xfrm>
          <a:off x="0" y="803580"/>
          <a:ext cx="7200900" cy="6786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err="1">
              <a:solidFill>
                <a:schemeClr val="tx1"/>
              </a:solidFill>
            </a:rPr>
            <a:t>SPHRi</a:t>
          </a:r>
          <a:r>
            <a:rPr lang="en-MY" sz="2900" kern="1200" dirty="0">
              <a:solidFill>
                <a:schemeClr val="tx1"/>
              </a:solidFill>
            </a:rPr>
            <a:t> Exam</a:t>
          </a:r>
        </a:p>
      </dsp:txBody>
      <dsp:txXfrm>
        <a:off x="33127" y="836707"/>
        <a:ext cx="7134646" cy="612346"/>
      </dsp:txXfrm>
    </dsp:sp>
    <dsp:sp modelId="{DF1768A1-F5E4-4152-9DE2-8FFC4D413F5A}">
      <dsp:nvSpPr>
        <dsp:cNvPr id="0" name=""/>
        <dsp:cNvSpPr/>
      </dsp:nvSpPr>
      <dsp:spPr>
        <a:xfrm>
          <a:off x="0" y="1565700"/>
          <a:ext cx="72009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Structure of Exam</a:t>
          </a:r>
        </a:p>
      </dsp:txBody>
      <dsp:txXfrm>
        <a:off x="33127" y="1598827"/>
        <a:ext cx="7134646" cy="612346"/>
      </dsp:txXfrm>
    </dsp:sp>
    <dsp:sp modelId="{F674B1EB-7C16-427C-9D7D-944E5157F0F6}">
      <dsp:nvSpPr>
        <dsp:cNvPr id="0" name=""/>
        <dsp:cNvSpPr/>
      </dsp:nvSpPr>
      <dsp:spPr>
        <a:xfrm>
          <a:off x="0" y="2327820"/>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Uptop Student Portal</a:t>
          </a:r>
        </a:p>
      </dsp:txBody>
      <dsp:txXfrm>
        <a:off x="33127" y="2360947"/>
        <a:ext cx="7134646" cy="612346"/>
      </dsp:txXfrm>
    </dsp:sp>
    <dsp:sp modelId="{B81C3AB5-CD8D-4061-A03B-635F3C7E2742}">
      <dsp:nvSpPr>
        <dsp:cNvPr id="0" name=""/>
        <dsp:cNvSpPr/>
      </dsp:nvSpPr>
      <dsp:spPr>
        <a:xfrm>
          <a:off x="0" y="3094535"/>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Class Information</a:t>
          </a:r>
        </a:p>
      </dsp:txBody>
      <dsp:txXfrm>
        <a:off x="33127" y="3127662"/>
        <a:ext cx="71346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371"/>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49" y="40020"/>
        <a:ext cx="7127602" cy="677457"/>
      </dsp:txXfrm>
    </dsp:sp>
    <dsp:sp modelId="{A4CC9735-B172-48E4-BD42-49857572E9A5}">
      <dsp:nvSpPr>
        <dsp:cNvPr id="0" name=""/>
        <dsp:cNvSpPr/>
      </dsp:nvSpPr>
      <dsp:spPr>
        <a:xfrm>
          <a:off x="0" y="775329"/>
          <a:ext cx="7200900" cy="75075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sp:txBody>
      <dsp:txXfrm>
        <a:off x="36649" y="811978"/>
        <a:ext cx="7127602" cy="677457"/>
      </dsp:txXfrm>
    </dsp:sp>
    <dsp:sp modelId="{DF1768A1-F5E4-4152-9DE2-8FFC4D413F5A}">
      <dsp:nvSpPr>
        <dsp:cNvPr id="0" name=""/>
        <dsp:cNvSpPr/>
      </dsp:nvSpPr>
      <dsp:spPr>
        <a:xfrm>
          <a:off x="0" y="1447533"/>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Structure of Exam</a:t>
          </a:r>
        </a:p>
      </dsp:txBody>
      <dsp:txXfrm>
        <a:off x="36649" y="1484182"/>
        <a:ext cx="7127602" cy="677457"/>
      </dsp:txXfrm>
    </dsp:sp>
    <dsp:sp modelId="{F674B1EB-7C16-427C-9D7D-944E5157F0F6}">
      <dsp:nvSpPr>
        <dsp:cNvPr id="0" name=""/>
        <dsp:cNvSpPr/>
      </dsp:nvSpPr>
      <dsp:spPr>
        <a:xfrm>
          <a:off x="0" y="2293554"/>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49" y="2330203"/>
        <a:ext cx="7127602" cy="677457"/>
      </dsp:txXfrm>
    </dsp:sp>
    <dsp:sp modelId="{B81C3AB5-CD8D-4061-A03B-635F3C7E2742}">
      <dsp:nvSpPr>
        <dsp:cNvPr id="0" name=""/>
        <dsp:cNvSpPr/>
      </dsp:nvSpPr>
      <dsp:spPr>
        <a:xfrm>
          <a:off x="0" y="3057485"/>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49" y="3094134"/>
        <a:ext cx="7127602" cy="6774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endParaRPr lang="en-MY" sz="3500" kern="1200" dirty="0">
            <a:solidFill>
              <a:srgbClr val="000000"/>
            </a:solidFill>
            <a:latin typeface="Arial"/>
            <a:ea typeface="+mn-ea"/>
            <a:cs typeface="+mn-cs"/>
          </a:endParaRP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33078"/>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69758"/>
        <a:ext cx="7127540" cy="67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6680" y="2330186"/>
        <a:ext cx="7127540" cy="678031"/>
      </dsp:txXfrm>
    </dsp:sp>
    <dsp:sp modelId="{B81C3AB5-CD8D-4061-A03B-635F3C7E2742}">
      <dsp:nvSpPr>
        <dsp:cNvPr id="0" name=""/>
        <dsp:cNvSpPr/>
      </dsp:nvSpPr>
      <dsp:spPr>
        <a:xfrm>
          <a:off x="0" y="3057709"/>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94389"/>
        <a:ext cx="7127540" cy="6780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665"/>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62" y="39327"/>
        <a:ext cx="7127576" cy="677692"/>
      </dsp:txXfrm>
    </dsp:sp>
    <dsp:sp modelId="{A4CC9735-B172-48E4-BD42-49857572E9A5}">
      <dsp:nvSpPr>
        <dsp:cNvPr id="0" name=""/>
        <dsp:cNvSpPr/>
      </dsp:nvSpPr>
      <dsp:spPr>
        <a:xfrm>
          <a:off x="0" y="765270"/>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801932"/>
        <a:ext cx="7127576" cy="677692"/>
      </dsp:txXfrm>
    </dsp:sp>
    <dsp:sp modelId="{DF1768A1-F5E4-4152-9DE2-8FFC4D413F5A}">
      <dsp:nvSpPr>
        <dsp:cNvPr id="0" name=""/>
        <dsp:cNvSpPr/>
      </dsp:nvSpPr>
      <dsp:spPr>
        <a:xfrm>
          <a:off x="0" y="1526798"/>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1563460"/>
        <a:ext cx="7127576" cy="677692"/>
      </dsp:txXfrm>
    </dsp:sp>
    <dsp:sp modelId="{F674B1EB-7C16-427C-9D7D-944E5157F0F6}">
      <dsp:nvSpPr>
        <dsp:cNvPr id="0" name=""/>
        <dsp:cNvSpPr/>
      </dsp:nvSpPr>
      <dsp:spPr>
        <a:xfrm>
          <a:off x="0" y="2293712"/>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36662" y="2330374"/>
        <a:ext cx="7127576" cy="677692"/>
      </dsp:txXfrm>
    </dsp:sp>
    <dsp:sp modelId="{B81C3AB5-CD8D-4061-A03B-635F3C7E2742}">
      <dsp:nvSpPr>
        <dsp:cNvPr id="0" name=""/>
        <dsp:cNvSpPr/>
      </dsp:nvSpPr>
      <dsp:spPr>
        <a:xfrm>
          <a:off x="0" y="3057934"/>
          <a:ext cx="7200900" cy="75101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36662" y="3094596"/>
        <a:ext cx="7127576" cy="677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C676EAB3-DFE0-42BC-0A8D-7E3E2003A405}"/>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545298" y="6180771"/>
            <a:ext cx="1332069" cy="558900"/>
          </a:xfrm>
          <a:prstGeom prst="rect">
            <a:avLst/>
          </a:prstGeom>
        </p:spPr>
      </p:pic>
    </p:spTree>
    <p:extLst>
      <p:ext uri="{BB962C8B-B14F-4D97-AF65-F5344CB8AC3E}">
        <p14:creationId xmlns="" xmlns:p14="http://schemas.microsoft.com/office/powerpoint/2010/main" val="20477612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a:extLst>
              <a:ext uri="{FF2B5EF4-FFF2-40B4-BE49-F238E27FC236}">
                <a16:creationId xmlns="" xmlns:a16="http://schemas.microsoft.com/office/drawing/2014/main" id="{D284B08A-3440-EB76-08DA-DA62E953F465}"/>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13144" y="6275571"/>
            <a:ext cx="1127545" cy="473087"/>
          </a:xfrm>
          <a:prstGeom prst="rect">
            <a:avLst/>
          </a:prstGeom>
        </p:spPr>
      </p:pic>
    </p:spTree>
    <p:extLst>
      <p:ext uri="{BB962C8B-B14F-4D97-AF65-F5344CB8AC3E}">
        <p14:creationId xmlns="" xmlns:p14="http://schemas.microsoft.com/office/powerpoint/2010/main" val="2462033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1010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6714900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11323648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581525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228664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1533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2302880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53721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366322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41960242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066800" y="990600"/>
            <a:ext cx="7203233" cy="3383280"/>
          </a:xfrm>
        </p:spPr>
        <p:txBody>
          <a:bodyPr/>
          <a:lstStyle/>
          <a:p>
            <a:r>
              <a:rPr lang="en-MY" dirty="0"/>
              <a:t>INTRODUCTION</a:t>
            </a:r>
            <a:br>
              <a:rPr lang="en-MY" dirty="0"/>
            </a:br>
            <a:r>
              <a:rPr lang="en-MY" dirty="0"/>
              <a:t>SESSION </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smtClean="0"/>
              <a:t>SPHRi</a:t>
            </a:r>
            <a:r>
              <a:rPr lang="en-MY" dirty="0" smtClean="0"/>
              <a:t> &amp; GPHR </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554090-272D-4B40-91E2-A363B15660E9}"/>
              </a:ext>
            </a:extLst>
          </p:cNvPr>
          <p:cNvSpPr>
            <a:spLocks noGrp="1"/>
          </p:cNvSpPr>
          <p:nvPr>
            <p:ph type="title"/>
          </p:nvPr>
        </p:nvSpPr>
        <p:spPr>
          <a:xfrm>
            <a:off x="1043608" y="620688"/>
            <a:ext cx="4032498" cy="681896"/>
          </a:xfrm>
        </p:spPr>
        <p:txBody>
          <a:bodyPr>
            <a:noAutofit/>
          </a:bodyPr>
          <a:lstStyle/>
          <a:p>
            <a:r>
              <a:rPr lang="en-MY" sz="3200" dirty="0"/>
              <a:t>Webex Options </a:t>
            </a:r>
          </a:p>
        </p:txBody>
      </p:sp>
      <p:sp>
        <p:nvSpPr>
          <p:cNvPr id="3" name="Content Placeholder 2">
            <a:extLst>
              <a:ext uri="{FF2B5EF4-FFF2-40B4-BE49-F238E27FC236}">
                <a16:creationId xmlns="" xmlns:a16="http://schemas.microsoft.com/office/drawing/2014/main" id="{2E07F307-AE94-4DD7-96F6-4524045804C5}"/>
              </a:ext>
            </a:extLst>
          </p:cNvPr>
          <p:cNvSpPr>
            <a:spLocks noGrp="1"/>
          </p:cNvSpPr>
          <p:nvPr>
            <p:ph idx="1"/>
          </p:nvPr>
        </p:nvSpPr>
        <p:spPr>
          <a:xfrm>
            <a:off x="990600" y="1905000"/>
            <a:ext cx="5181600" cy="4114799"/>
          </a:xfrm>
        </p:spPr>
        <p:txBody>
          <a:bodyPr>
            <a:normAutofit fontScale="92500"/>
          </a:bodyPr>
          <a:lstStyle/>
          <a:p>
            <a:r>
              <a:rPr lang="en-MY" sz="2400" dirty="0"/>
              <a:t>If you have a question during the session, click on “raise  hand” option</a:t>
            </a:r>
          </a:p>
          <a:p>
            <a:r>
              <a:rPr lang="en-MY" sz="2400" dirty="0"/>
              <a:t>A raised hand appears beside your name in the people list, indicating to the host that you want to speak. </a:t>
            </a:r>
          </a:p>
          <a:p>
            <a:r>
              <a:rPr lang="en-MY" sz="2400" dirty="0"/>
              <a:t>To lower your hand, go to the people list , and then tap Lower Hand.</a:t>
            </a:r>
          </a:p>
          <a:p>
            <a:endParaRPr lang="en-MY" sz="1800" dirty="0"/>
          </a:p>
          <a:p>
            <a:pPr marL="0" indent="0">
              <a:buNone/>
            </a:pPr>
            <a:r>
              <a:rPr lang="en-MY" sz="2400" b="1" dirty="0"/>
              <a:t>During session please mute your microphones and cameras unless you have a question.</a:t>
            </a:r>
          </a:p>
          <a:p>
            <a:endParaRPr lang="en-MY" dirty="0"/>
          </a:p>
          <a:p>
            <a:endParaRPr lang="en-MY" dirty="0"/>
          </a:p>
          <a:p>
            <a:endParaRPr lang="en-MY" dirty="0"/>
          </a:p>
        </p:txBody>
      </p:sp>
      <p:pic>
        <p:nvPicPr>
          <p:cNvPr id="6" name="Picture 5">
            <a:extLst>
              <a:ext uri="{FF2B5EF4-FFF2-40B4-BE49-F238E27FC236}">
                <a16:creationId xmlns="" xmlns:a16="http://schemas.microsoft.com/office/drawing/2014/main" id="{C352A601-E491-4CEB-B976-7065FDE64ACE}"/>
              </a:ext>
            </a:extLst>
          </p:cNvPr>
          <p:cNvPicPr>
            <a:picLocks noChangeAspect="1"/>
          </p:cNvPicPr>
          <p:nvPr/>
        </p:nvPicPr>
        <p:blipFill>
          <a:blip r:embed="rId2"/>
          <a:stretch>
            <a:fillRect/>
          </a:stretch>
        </p:blipFill>
        <p:spPr>
          <a:xfrm>
            <a:off x="6867163" y="2186200"/>
            <a:ext cx="1850231" cy="2978944"/>
          </a:xfrm>
          <a:prstGeom prst="rect">
            <a:avLst/>
          </a:prstGeom>
        </p:spPr>
      </p:pic>
    </p:spTree>
    <p:extLst>
      <p:ext uri="{BB962C8B-B14F-4D97-AF65-F5344CB8AC3E}">
        <p14:creationId xmlns="" xmlns:p14="http://schemas.microsoft.com/office/powerpoint/2010/main" val="11720792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a:xfrm>
            <a:off x="914400" y="228600"/>
            <a:ext cx="7200900" cy="579439"/>
          </a:xfrm>
        </p:spPr>
        <p:txBody>
          <a:bodyPr/>
          <a:lstStyle/>
          <a:p>
            <a:r>
              <a:rPr lang="en-MY" dirty="0"/>
              <a:t>Introduction</a:t>
            </a:r>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a:xfrm>
            <a:off x="533400" y="1066800"/>
            <a:ext cx="8077200" cy="5029200"/>
          </a:xfrm>
        </p:spPr>
        <p:txBody>
          <a:bodyPr>
            <a:normAutofit fontScale="92500" lnSpcReduction="10000"/>
          </a:bodyPr>
          <a:lstStyle/>
          <a:p>
            <a:endParaRPr lang="en-MY" sz="2800" dirty="0" smtClean="0"/>
          </a:p>
          <a:p>
            <a:r>
              <a:rPr lang="en-MY" sz="2800" dirty="0" smtClean="0"/>
              <a:t>Welcome </a:t>
            </a:r>
            <a:r>
              <a:rPr lang="en-MY" sz="2800" dirty="0"/>
              <a:t>to ALL of </a:t>
            </a:r>
            <a:r>
              <a:rPr lang="en-MY" sz="2800" dirty="0" smtClean="0"/>
              <a:t>you</a:t>
            </a:r>
          </a:p>
          <a:p>
            <a:pPr lvl="3">
              <a:buFontTx/>
              <a:buChar char="-"/>
            </a:pPr>
            <a:r>
              <a:rPr lang="en-MY" sz="2350" dirty="0" err="1" smtClean="0"/>
              <a:t>SPHRi</a:t>
            </a:r>
            <a:r>
              <a:rPr lang="en-MY" sz="2350" dirty="0" smtClean="0"/>
              <a:t> (12</a:t>
            </a:r>
            <a:r>
              <a:rPr lang="en-MY" sz="2350" baseline="30000" dirty="0" smtClean="0"/>
              <a:t>th</a:t>
            </a:r>
            <a:r>
              <a:rPr lang="en-MY" sz="2350" dirty="0" smtClean="0"/>
              <a:t> Batch)</a:t>
            </a:r>
          </a:p>
          <a:p>
            <a:pPr lvl="3">
              <a:buFontTx/>
              <a:buChar char="-"/>
            </a:pPr>
            <a:r>
              <a:rPr lang="en-MY" sz="2350" dirty="0" smtClean="0"/>
              <a:t>GPHR (10</a:t>
            </a:r>
            <a:r>
              <a:rPr lang="en-MY" sz="2350" baseline="30000" dirty="0" smtClean="0"/>
              <a:t>th</a:t>
            </a:r>
            <a:r>
              <a:rPr lang="en-MY" sz="2350" dirty="0" smtClean="0"/>
              <a:t> Batch)</a:t>
            </a:r>
          </a:p>
          <a:p>
            <a:pPr lvl="3">
              <a:buFontTx/>
              <a:buChar char="-"/>
            </a:pPr>
            <a:endParaRPr lang="en-MY" sz="2350" dirty="0" smtClean="0"/>
          </a:p>
          <a:p>
            <a:r>
              <a:rPr lang="en-MY" sz="2800" dirty="0" smtClean="0"/>
              <a:t>Brief </a:t>
            </a:r>
            <a:r>
              <a:rPr lang="en-MY" sz="2800" dirty="0"/>
              <a:t>Introduction about yourself</a:t>
            </a:r>
          </a:p>
          <a:p>
            <a:pPr marL="0" indent="0">
              <a:buNone/>
            </a:pPr>
            <a:r>
              <a:rPr lang="en-MY" sz="2800" dirty="0"/>
              <a:t>	- Industry</a:t>
            </a:r>
          </a:p>
          <a:p>
            <a:pPr marL="0" indent="0">
              <a:buNone/>
            </a:pPr>
            <a:r>
              <a:rPr lang="en-MY" sz="2800" dirty="0"/>
              <a:t>	- Location</a:t>
            </a:r>
          </a:p>
          <a:p>
            <a:pPr marL="0" indent="0">
              <a:buNone/>
            </a:pPr>
            <a:r>
              <a:rPr lang="en-MY" sz="2800" dirty="0"/>
              <a:t>	- If taken any HRCI exams </a:t>
            </a:r>
            <a:r>
              <a:rPr lang="en-MY" sz="2800" dirty="0" smtClean="0"/>
              <a:t>before</a:t>
            </a:r>
          </a:p>
          <a:p>
            <a:pPr marL="0" indent="0">
              <a:buNone/>
            </a:pPr>
            <a:r>
              <a:rPr lang="en-MY" sz="2800" dirty="0" smtClean="0"/>
              <a:t>	- Your exam (</a:t>
            </a:r>
            <a:r>
              <a:rPr lang="en-MY" sz="2800" dirty="0" err="1" smtClean="0"/>
              <a:t>SPHRi</a:t>
            </a:r>
            <a:r>
              <a:rPr lang="en-MY" sz="2800" dirty="0" smtClean="0"/>
              <a:t> or GPHR)</a:t>
            </a:r>
            <a:endParaRPr lang="en-MY" sz="2800" dirty="0"/>
          </a:p>
          <a:p>
            <a:pPr marL="0" indent="0">
              <a:buNone/>
            </a:pPr>
            <a:r>
              <a:rPr lang="en-MY" sz="2800" dirty="0"/>
              <a:t>	</a:t>
            </a:r>
          </a:p>
        </p:txBody>
      </p:sp>
    </p:spTree>
    <p:extLst>
      <p:ext uri="{BB962C8B-B14F-4D97-AF65-F5344CB8AC3E}">
        <p14:creationId xmlns="" xmlns:p14="http://schemas.microsoft.com/office/powerpoint/2010/main" val="27926019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232163623"/>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DD29D6-3927-4537-B137-D800D5005AFF}"/>
              </a:ext>
            </a:extLst>
          </p:cNvPr>
          <p:cNvSpPr>
            <a:spLocks noGrp="1"/>
          </p:cNvSpPr>
          <p:nvPr>
            <p:ph type="title"/>
          </p:nvPr>
        </p:nvSpPr>
        <p:spPr>
          <a:xfrm>
            <a:off x="611560" y="188640"/>
            <a:ext cx="7200900" cy="1142385"/>
          </a:xfrm>
        </p:spPr>
        <p:txBody>
          <a:bodyPr>
            <a:normAutofit/>
          </a:bodyPr>
          <a:lstStyle/>
          <a:p>
            <a:r>
              <a:rPr lang="en-MY" sz="3200" dirty="0"/>
              <a:t>HRCI Certification</a:t>
            </a:r>
          </a:p>
        </p:txBody>
      </p:sp>
      <p:sp>
        <p:nvSpPr>
          <p:cNvPr id="3" name="Content Placeholder 2">
            <a:extLst>
              <a:ext uri="{FF2B5EF4-FFF2-40B4-BE49-F238E27FC236}">
                <a16:creationId xmlns="" xmlns:a16="http://schemas.microsoft.com/office/drawing/2014/main" id="{7C2BC4DB-88F2-4E60-84BB-C9914F941A54}"/>
              </a:ext>
            </a:extLst>
          </p:cNvPr>
          <p:cNvSpPr>
            <a:spLocks noGrp="1"/>
          </p:cNvSpPr>
          <p:nvPr>
            <p:ph idx="1"/>
          </p:nvPr>
        </p:nvSpPr>
        <p:spPr>
          <a:xfrm>
            <a:off x="467544" y="1700808"/>
            <a:ext cx="8208912" cy="3809999"/>
          </a:xfrm>
        </p:spPr>
        <p:txBody>
          <a:bodyPr>
            <a:normAutofit lnSpcReduction="10000"/>
          </a:bodyPr>
          <a:lstStyle/>
          <a:p>
            <a:r>
              <a:rPr lang="en-MY" sz="2800" dirty="0"/>
              <a:t>Certification is a career-long commitment that demonstrates dedication, credibility and a mastery of the principles of human resources to your employers, clients, staff members and professional peers around the globe.</a:t>
            </a:r>
          </a:p>
          <a:p>
            <a:endParaRPr lang="en-MY" sz="2800" dirty="0"/>
          </a:p>
          <a:p>
            <a:r>
              <a:rPr lang="en-MY" sz="2800" dirty="0"/>
              <a:t>Certification attests to the investment you have made in your HR career and holds a recognized place in the profession.</a:t>
            </a:r>
          </a:p>
        </p:txBody>
      </p:sp>
    </p:spTree>
    <p:extLst>
      <p:ext uri="{BB962C8B-B14F-4D97-AF65-F5344CB8AC3E}">
        <p14:creationId xmlns="" xmlns:p14="http://schemas.microsoft.com/office/powerpoint/2010/main" val="13520221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2DA28-AB28-41D4-9839-A4A4C5201645}"/>
              </a:ext>
            </a:extLst>
          </p:cNvPr>
          <p:cNvSpPr>
            <a:spLocks noGrp="1"/>
          </p:cNvSpPr>
          <p:nvPr>
            <p:ph type="title"/>
          </p:nvPr>
        </p:nvSpPr>
        <p:spPr>
          <a:xfrm>
            <a:off x="969634" y="260648"/>
            <a:ext cx="7200900" cy="1142385"/>
          </a:xfrm>
        </p:spPr>
        <p:txBody>
          <a:bodyPr>
            <a:normAutofit/>
          </a:bodyPr>
          <a:lstStyle/>
          <a:p>
            <a:r>
              <a:rPr lang="en-MY" sz="3200" dirty="0"/>
              <a:t>How Certification Differs from a Certificate Program</a:t>
            </a:r>
          </a:p>
        </p:txBody>
      </p:sp>
      <p:sp>
        <p:nvSpPr>
          <p:cNvPr id="3" name="Content Placeholder 2">
            <a:extLst>
              <a:ext uri="{FF2B5EF4-FFF2-40B4-BE49-F238E27FC236}">
                <a16:creationId xmlns="" xmlns:a16="http://schemas.microsoft.com/office/drawing/2014/main" id="{79A802CB-BB90-49A7-829A-184B06944F40}"/>
              </a:ext>
            </a:extLst>
          </p:cNvPr>
          <p:cNvSpPr>
            <a:spLocks noGrp="1"/>
          </p:cNvSpPr>
          <p:nvPr>
            <p:ph idx="1"/>
          </p:nvPr>
        </p:nvSpPr>
        <p:spPr>
          <a:xfrm>
            <a:off x="755576" y="1844824"/>
            <a:ext cx="7416874" cy="3946377"/>
          </a:xfrm>
        </p:spPr>
        <p:txBody>
          <a:bodyPr>
            <a:normAutofit/>
          </a:bodyPr>
          <a:lstStyle/>
          <a:p>
            <a:pPr marL="0" indent="0">
              <a:buNone/>
            </a:pPr>
            <a:r>
              <a:rPr lang="en-MY" sz="2400" dirty="0"/>
              <a:t>Compared with certificate programs, certification has three main advantages:</a:t>
            </a:r>
          </a:p>
          <a:p>
            <a:pPr marL="0" indent="0">
              <a:buNone/>
            </a:pPr>
            <a:endParaRPr lang="en-MY" sz="2400" dirty="0"/>
          </a:p>
          <a:p>
            <a:r>
              <a:rPr lang="en-MY" sz="2400" dirty="0"/>
              <a:t>requires specific work experience, competency and education</a:t>
            </a:r>
          </a:p>
          <a:p>
            <a:r>
              <a:rPr lang="en-MY" sz="2400" dirty="0"/>
              <a:t>requires recertification, which makes sure that you stay current in the HR profession through continuing education</a:t>
            </a:r>
          </a:p>
          <a:p>
            <a:r>
              <a:rPr lang="en-MY" sz="2400" dirty="0"/>
              <a:t>allows you to put the letters after your name</a:t>
            </a:r>
          </a:p>
        </p:txBody>
      </p:sp>
    </p:spTree>
    <p:extLst>
      <p:ext uri="{BB962C8B-B14F-4D97-AF65-F5344CB8AC3E}">
        <p14:creationId xmlns="" xmlns:p14="http://schemas.microsoft.com/office/powerpoint/2010/main" val="17726674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EA283-4E49-4DC5-A3CD-96D836FAADB8}"/>
              </a:ext>
            </a:extLst>
          </p:cNvPr>
          <p:cNvSpPr>
            <a:spLocks noGrp="1"/>
          </p:cNvSpPr>
          <p:nvPr>
            <p:ph type="title"/>
          </p:nvPr>
        </p:nvSpPr>
        <p:spPr/>
        <p:txBody>
          <a:bodyPr>
            <a:normAutofit/>
          </a:bodyPr>
          <a:lstStyle/>
          <a:p>
            <a:r>
              <a:rPr lang="en-MY" sz="3200" dirty="0"/>
              <a:t>HRCI Advantage</a:t>
            </a:r>
          </a:p>
        </p:txBody>
      </p:sp>
      <p:sp>
        <p:nvSpPr>
          <p:cNvPr id="3" name="Content Placeholder 2">
            <a:extLst>
              <a:ext uri="{FF2B5EF4-FFF2-40B4-BE49-F238E27FC236}">
                <a16:creationId xmlns="" xmlns:a16="http://schemas.microsoft.com/office/drawing/2014/main" id="{5F27E8BC-9B18-4CB4-B6BB-29D1BC9932E5}"/>
              </a:ext>
            </a:extLst>
          </p:cNvPr>
          <p:cNvSpPr>
            <a:spLocks noGrp="1"/>
          </p:cNvSpPr>
          <p:nvPr>
            <p:ph idx="1"/>
          </p:nvPr>
        </p:nvSpPr>
        <p:spPr/>
        <p:txBody>
          <a:bodyPr>
            <a:noAutofit/>
          </a:bodyPr>
          <a:lstStyle/>
          <a:p>
            <a:r>
              <a:rPr lang="en-MY" sz="2800" dirty="0"/>
              <a:t>World class organisation - Established in 1976, HRCI is the largest HR certification organization in the world. It delivers nearly 45 years of history</a:t>
            </a:r>
          </a:p>
          <a:p>
            <a:endParaRPr lang="en-MY" sz="2800" dirty="0"/>
          </a:p>
          <a:p>
            <a:r>
              <a:rPr lang="en-MY" sz="2800" dirty="0"/>
              <a:t>Connects you to an exclusive network of - Nearly 145,000 certified HR thought leaders work in more than 100 countries and territories.</a:t>
            </a:r>
          </a:p>
        </p:txBody>
      </p:sp>
    </p:spTree>
    <p:extLst>
      <p:ext uri="{BB962C8B-B14F-4D97-AF65-F5344CB8AC3E}">
        <p14:creationId xmlns="" xmlns:p14="http://schemas.microsoft.com/office/powerpoint/2010/main" val="32688839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AA2CD6-3E2D-48D4-800C-DE17ECE72B7F}"/>
              </a:ext>
            </a:extLst>
          </p:cNvPr>
          <p:cNvSpPr>
            <a:spLocks noGrp="1"/>
          </p:cNvSpPr>
          <p:nvPr>
            <p:ph type="title"/>
          </p:nvPr>
        </p:nvSpPr>
        <p:spPr>
          <a:xfrm>
            <a:off x="683568" y="262116"/>
            <a:ext cx="7200900" cy="1142385"/>
          </a:xfrm>
        </p:spPr>
        <p:txBody>
          <a:bodyPr>
            <a:normAutofit/>
          </a:bodyPr>
          <a:lstStyle/>
          <a:p>
            <a:r>
              <a:rPr lang="en-MY" sz="3200" dirty="0"/>
              <a:t>Certification holders</a:t>
            </a:r>
          </a:p>
        </p:txBody>
      </p:sp>
      <p:sp>
        <p:nvSpPr>
          <p:cNvPr id="3" name="Content Placeholder 2">
            <a:extLst>
              <a:ext uri="{FF2B5EF4-FFF2-40B4-BE49-F238E27FC236}">
                <a16:creationId xmlns="" xmlns:a16="http://schemas.microsoft.com/office/drawing/2014/main" id="{2CFDD1B3-8DF2-43AF-93C8-813F8FEFB069}"/>
              </a:ext>
            </a:extLst>
          </p:cNvPr>
          <p:cNvSpPr>
            <a:spLocks noGrp="1"/>
          </p:cNvSpPr>
          <p:nvPr>
            <p:ph idx="1"/>
          </p:nvPr>
        </p:nvSpPr>
        <p:spPr>
          <a:xfrm>
            <a:off x="914400" y="1600200"/>
            <a:ext cx="7978080" cy="4979987"/>
          </a:xfrm>
        </p:spPr>
        <p:txBody>
          <a:bodyPr>
            <a:normAutofit/>
          </a:bodyPr>
          <a:lstStyle/>
          <a:p>
            <a:pPr marL="0" indent="0">
              <a:buNone/>
            </a:pPr>
            <a:r>
              <a:rPr lang="en-MY" sz="2800" dirty="0"/>
              <a:t>More than 500,000 HR professionals in over 100 countries have earned HRCI credentials as a mark of high distinction and honour in the human resource management field</a:t>
            </a:r>
          </a:p>
          <a:p>
            <a:pPr marL="0" indent="0">
              <a:buNone/>
            </a:pPr>
            <a:endParaRPr lang="en-MY" sz="2800" dirty="0"/>
          </a:p>
          <a:p>
            <a:pPr marL="0" indent="0">
              <a:buNone/>
            </a:pPr>
            <a:r>
              <a:rPr lang="en-MY" sz="2800" dirty="0"/>
              <a:t>• Vice President and above: 8 percent</a:t>
            </a:r>
          </a:p>
          <a:p>
            <a:pPr marL="0" indent="0">
              <a:buNone/>
            </a:pPr>
            <a:r>
              <a:rPr lang="en-MY" sz="2800" dirty="0"/>
              <a:t>• Director-level: 21 percent</a:t>
            </a:r>
          </a:p>
          <a:p>
            <a:pPr marL="0" indent="0">
              <a:buNone/>
            </a:pPr>
            <a:r>
              <a:rPr lang="en-MY" sz="2800" dirty="0"/>
              <a:t>• Manager-level: 33 percent</a:t>
            </a:r>
          </a:p>
          <a:p>
            <a:pPr marL="0" indent="0">
              <a:buNone/>
            </a:pPr>
            <a:r>
              <a:rPr lang="en-MY" sz="2800" dirty="0"/>
              <a:t>• Specialist: 38 percent</a:t>
            </a:r>
          </a:p>
        </p:txBody>
      </p:sp>
    </p:spTree>
    <p:extLst>
      <p:ext uri="{BB962C8B-B14F-4D97-AF65-F5344CB8AC3E}">
        <p14:creationId xmlns="" xmlns:p14="http://schemas.microsoft.com/office/powerpoint/2010/main" val="25414424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5A1A6B-825A-46C5-8A83-171D85EE57D7}"/>
              </a:ext>
            </a:extLst>
          </p:cNvPr>
          <p:cNvSpPr>
            <a:spLocks noGrp="1"/>
          </p:cNvSpPr>
          <p:nvPr>
            <p:ph type="title"/>
          </p:nvPr>
        </p:nvSpPr>
        <p:spPr/>
        <p:txBody>
          <a:bodyPr>
            <a:normAutofit/>
          </a:bodyPr>
          <a:lstStyle/>
          <a:p>
            <a:r>
              <a:rPr lang="en-MY" sz="3200" dirty="0"/>
              <a:t>HRCI Certification</a:t>
            </a:r>
          </a:p>
        </p:txBody>
      </p:sp>
      <p:pic>
        <p:nvPicPr>
          <p:cNvPr id="10" name="Picture 9">
            <a:extLst>
              <a:ext uri="{FF2B5EF4-FFF2-40B4-BE49-F238E27FC236}">
                <a16:creationId xmlns=""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 xmlns:p14="http://schemas.microsoft.com/office/powerpoint/2010/main" val="12151927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855091761"/>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1496970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normAutofit/>
          </a:bodyPr>
          <a:lstStyle/>
          <a:p>
            <a:r>
              <a:rPr lang="en-MY" sz="3200" dirty="0" err="1"/>
              <a:t>SPHRi</a:t>
            </a:r>
            <a:r>
              <a:rPr lang="en-MY" sz="3200" dirty="0"/>
              <a:t> Exam</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813284" y="1916832"/>
            <a:ext cx="7772400" cy="3024336"/>
          </a:xfrm>
        </p:spPr>
        <p:txBody>
          <a:bodyPr>
            <a:normAutofit lnSpcReduction="10000"/>
          </a:bodyPr>
          <a:lstStyle/>
          <a:p>
            <a:r>
              <a:rPr lang="en-MY" sz="2800" dirty="0"/>
              <a:t>Exam time: </a:t>
            </a:r>
            <a:r>
              <a:rPr lang="en-MY" sz="2800" dirty="0" smtClean="0"/>
              <a:t>2 </a:t>
            </a:r>
            <a:r>
              <a:rPr lang="en-MY" sz="2800" dirty="0"/>
              <a:t>hours </a:t>
            </a:r>
            <a:r>
              <a:rPr lang="en-MY" sz="2800" dirty="0" smtClean="0"/>
              <a:t>45 </a:t>
            </a:r>
            <a:r>
              <a:rPr lang="en-MY" sz="2800" dirty="0"/>
              <a:t>mins</a:t>
            </a:r>
          </a:p>
          <a:p>
            <a:r>
              <a:rPr lang="en-MY" sz="2800" dirty="0"/>
              <a:t>Exam length: 115 scored questions (mostly multiple-choice) + 25 pretest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Tree>
    <p:extLst>
      <p:ext uri="{BB962C8B-B14F-4D97-AF65-F5344CB8AC3E}">
        <p14:creationId xmlns="" xmlns:p14="http://schemas.microsoft.com/office/powerpoint/2010/main" val="14621355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p:txBody>
          <a:bodyPr>
            <a:normAutofit/>
          </a:bodyPr>
          <a:lstStyle/>
          <a:p>
            <a:r>
              <a:rPr lang="en-MY" sz="3200" dirty="0" err="1"/>
              <a:t>SPHRi</a:t>
            </a:r>
            <a:r>
              <a:rPr lang="en-MY" sz="3200" dirty="0"/>
              <a:t> Exam Contents</a:t>
            </a:r>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Tree>
    <p:extLst>
      <p:ext uri="{BB962C8B-B14F-4D97-AF65-F5344CB8AC3E}">
        <p14:creationId xmlns="" xmlns:p14="http://schemas.microsoft.com/office/powerpoint/2010/main" val="22492664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70992" y="240626"/>
            <a:ext cx="7200900" cy="1142385"/>
          </a:xfrm>
        </p:spPr>
        <p:txBody>
          <a:bodyPr>
            <a:normAutofit/>
          </a:bodyPr>
          <a:lstStyle/>
          <a:p>
            <a:r>
              <a:rPr lang="en-MY" sz="3200" dirty="0"/>
              <a:t>GPHR Exam</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870992" y="2060848"/>
            <a:ext cx="7445424" cy="3384376"/>
          </a:xfrm>
        </p:spPr>
        <p:txBody>
          <a:bodyPr>
            <a:noAutofit/>
          </a:bodyPr>
          <a:lstStyle/>
          <a:p>
            <a:r>
              <a:rPr lang="en-MY" sz="2800" dirty="0"/>
              <a:t>Exam time: 2 hours </a:t>
            </a:r>
            <a:r>
              <a:rPr lang="en-MY" sz="2800" dirty="0" smtClean="0"/>
              <a:t>15 </a:t>
            </a:r>
            <a:r>
              <a:rPr lang="en-MY" sz="2800" dirty="0"/>
              <a:t>mins</a:t>
            </a:r>
          </a:p>
          <a:p>
            <a:r>
              <a:rPr lang="en-MY" sz="2800" dirty="0"/>
              <a:t>Exam length: 100 scored questions (mostly multiple-choice) + 25 </a:t>
            </a:r>
            <a:r>
              <a:rPr lang="en-MY" sz="2800" dirty="0" err="1"/>
              <a:t>pretest</a:t>
            </a:r>
            <a:r>
              <a:rPr lang="en-MY" sz="2800" dirty="0"/>
              <a: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Tree>
    <p:extLst>
      <p:ext uri="{BB962C8B-B14F-4D97-AF65-F5344CB8AC3E}">
        <p14:creationId xmlns="" xmlns:p14="http://schemas.microsoft.com/office/powerpoint/2010/main" val="14434970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E65A8D-8789-44ED-95D0-361D78EA4094}"/>
              </a:ext>
            </a:extLst>
          </p:cNvPr>
          <p:cNvSpPr>
            <a:spLocks noGrp="1"/>
          </p:cNvSpPr>
          <p:nvPr>
            <p:ph type="title"/>
          </p:nvPr>
        </p:nvSpPr>
        <p:spPr>
          <a:xfrm>
            <a:off x="863538" y="116632"/>
            <a:ext cx="7200900" cy="1142385"/>
          </a:xfrm>
        </p:spPr>
        <p:txBody>
          <a:bodyPr>
            <a:normAutofit/>
          </a:bodyPr>
          <a:lstStyle/>
          <a:p>
            <a:r>
              <a:rPr lang="en-MY" sz="3200" dirty="0"/>
              <a:t>GPHR Exam Content</a:t>
            </a:r>
          </a:p>
        </p:txBody>
      </p:sp>
      <p:sp>
        <p:nvSpPr>
          <p:cNvPr id="3" name="Content Placeholder 2">
            <a:extLst>
              <a:ext uri="{FF2B5EF4-FFF2-40B4-BE49-F238E27FC236}">
                <a16:creationId xmlns="" xmlns:a16="http://schemas.microsoft.com/office/drawing/2014/main" id="{53D70043-6BC8-49B4-9606-E23C3068E35C}"/>
              </a:ext>
            </a:extLst>
          </p:cNvPr>
          <p:cNvSpPr>
            <a:spLocks noGrp="1"/>
          </p:cNvSpPr>
          <p:nvPr>
            <p:ph idx="1"/>
          </p:nvPr>
        </p:nvSpPr>
        <p:spPr>
          <a:xfrm>
            <a:off x="611560" y="1988840"/>
            <a:ext cx="7704856" cy="3809999"/>
          </a:xfrm>
        </p:spPr>
        <p:txBody>
          <a:bodyPr>
            <a:noAutofit/>
          </a:bodyPr>
          <a:lstStyle/>
          <a:p>
            <a:pPr marL="0" indent="0">
              <a:buNone/>
            </a:pPr>
            <a:r>
              <a:rPr lang="en-MY" sz="2800" dirty="0"/>
              <a:t>01 | Strategic Global Human Resources (25%)</a:t>
            </a:r>
          </a:p>
          <a:p>
            <a:pPr marL="0" indent="0">
              <a:buNone/>
            </a:pPr>
            <a:r>
              <a:rPr lang="en-MY" sz="2800" dirty="0"/>
              <a:t>02 | Global Talent Management (20%)</a:t>
            </a:r>
          </a:p>
          <a:p>
            <a:pPr marL="0" indent="0">
              <a:buNone/>
            </a:pPr>
            <a:r>
              <a:rPr lang="en-MY" sz="2800" dirty="0"/>
              <a:t>03 | Global Mobility (15%)</a:t>
            </a:r>
          </a:p>
          <a:p>
            <a:pPr marL="0" indent="0">
              <a:buNone/>
            </a:pPr>
            <a:r>
              <a:rPr lang="en-MY" sz="2800" dirty="0"/>
              <a:t>04 | Workplace Culture (15%)</a:t>
            </a:r>
          </a:p>
          <a:p>
            <a:pPr marL="0" indent="0">
              <a:buNone/>
            </a:pPr>
            <a:r>
              <a:rPr lang="en-MY" sz="2800" dirty="0"/>
              <a:t>05 | Total Rewards (15%)</a:t>
            </a:r>
          </a:p>
          <a:p>
            <a:pPr marL="0" indent="0">
              <a:buNone/>
            </a:pPr>
            <a:r>
              <a:rPr lang="en-MY" sz="2800" dirty="0"/>
              <a:t>06 | Risk Management and Compliance (10%)</a:t>
            </a:r>
          </a:p>
        </p:txBody>
      </p:sp>
    </p:spTree>
    <p:extLst>
      <p:ext uri="{BB962C8B-B14F-4D97-AF65-F5344CB8AC3E}">
        <p14:creationId xmlns="" xmlns:p14="http://schemas.microsoft.com/office/powerpoint/2010/main" val="2995567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84875-54E3-4331-B57F-DF061254339E}"/>
              </a:ext>
            </a:extLst>
          </p:cNvPr>
          <p:cNvSpPr>
            <a:spLocks noGrp="1"/>
          </p:cNvSpPr>
          <p:nvPr>
            <p:ph type="title"/>
          </p:nvPr>
        </p:nvSpPr>
        <p:spPr>
          <a:xfrm>
            <a:off x="539552" y="260648"/>
            <a:ext cx="7200900" cy="1142385"/>
          </a:xfrm>
        </p:spPr>
        <p:txBody>
          <a:bodyPr>
            <a:normAutofit/>
          </a:bodyPr>
          <a:lstStyle/>
          <a:p>
            <a:r>
              <a:rPr lang="en-MY" sz="3200" dirty="0"/>
              <a:t>Exam Pass Rates</a:t>
            </a:r>
          </a:p>
        </p:txBody>
      </p:sp>
      <p:sp>
        <p:nvSpPr>
          <p:cNvPr id="3" name="Content Placeholder 2">
            <a:extLst>
              <a:ext uri="{FF2B5EF4-FFF2-40B4-BE49-F238E27FC236}">
                <a16:creationId xmlns="" xmlns:a16="http://schemas.microsoft.com/office/drawing/2014/main" id="{EA64D1C8-9921-46F9-8E52-0E698CBE75EC}"/>
              </a:ext>
            </a:extLst>
          </p:cNvPr>
          <p:cNvSpPr>
            <a:spLocks noGrp="1"/>
          </p:cNvSpPr>
          <p:nvPr>
            <p:ph idx="1"/>
          </p:nvPr>
        </p:nvSpPr>
        <p:spPr>
          <a:xfrm>
            <a:off x="685800" y="1628801"/>
            <a:ext cx="6334472" cy="4870474"/>
          </a:xfrm>
        </p:spPr>
        <p:txBody>
          <a:bodyPr>
            <a:noAutofit/>
          </a:bodyPr>
          <a:lstStyle/>
          <a:p>
            <a:pPr marL="0" indent="0">
              <a:buNone/>
            </a:pPr>
            <a:r>
              <a:rPr lang="en-MY" sz="2800" dirty="0"/>
              <a:t>aPHR		86%</a:t>
            </a:r>
          </a:p>
          <a:p>
            <a:pPr marL="0" indent="0">
              <a:buNone/>
            </a:pPr>
            <a:r>
              <a:rPr lang="en-MY" sz="2800" dirty="0"/>
              <a:t>PHR		71%</a:t>
            </a:r>
          </a:p>
          <a:p>
            <a:pPr marL="0" indent="0">
              <a:buNone/>
            </a:pPr>
            <a:r>
              <a:rPr lang="en-MY" sz="2800" dirty="0"/>
              <a:t>SPHR		60%</a:t>
            </a:r>
          </a:p>
          <a:p>
            <a:pPr marL="0" indent="0">
              <a:buNone/>
            </a:pPr>
            <a:r>
              <a:rPr lang="en-MY" sz="2800" dirty="0">
                <a:solidFill>
                  <a:srgbClr val="FF0000"/>
                </a:solidFill>
              </a:rPr>
              <a:t>GPHR		77%</a:t>
            </a:r>
          </a:p>
          <a:p>
            <a:pPr marL="0" indent="0">
              <a:buNone/>
            </a:pPr>
            <a:r>
              <a:rPr lang="en-MY" sz="2800" dirty="0"/>
              <a:t>PHRca		74%</a:t>
            </a:r>
          </a:p>
          <a:p>
            <a:pPr marL="0" indent="0">
              <a:buNone/>
            </a:pPr>
            <a:r>
              <a:rPr lang="en-MY" sz="2800" dirty="0"/>
              <a:t>aPHRi		83%</a:t>
            </a:r>
          </a:p>
          <a:p>
            <a:pPr marL="0" indent="0">
              <a:buNone/>
            </a:pPr>
            <a:r>
              <a:rPr lang="en-MY" sz="2800" dirty="0"/>
              <a:t>PHRi		76%</a:t>
            </a:r>
          </a:p>
          <a:p>
            <a:pPr marL="0" indent="0">
              <a:buNone/>
            </a:pPr>
            <a:r>
              <a:rPr lang="en-MY" sz="2800" dirty="0">
                <a:solidFill>
                  <a:srgbClr val="FF0000"/>
                </a:solidFill>
              </a:rPr>
              <a:t>SPHRi		81%</a:t>
            </a:r>
          </a:p>
          <a:p>
            <a:pPr marL="0" indent="0">
              <a:buNone/>
            </a:pPr>
            <a:endParaRPr lang="en-MY" sz="2800" dirty="0"/>
          </a:p>
          <a:p>
            <a:pPr marL="0" indent="0">
              <a:buNone/>
            </a:pPr>
            <a:endParaRPr lang="en-MY" sz="2800" i="1" dirty="0"/>
          </a:p>
          <a:p>
            <a:pPr marL="0" indent="0">
              <a:buNone/>
            </a:pPr>
            <a:r>
              <a:rPr lang="en-MY" sz="2800" i="1" dirty="0"/>
              <a:t>HRCI Exam Pass Rates as of December 31, 2020</a:t>
            </a:r>
          </a:p>
          <a:p>
            <a:pPr marL="0" indent="0">
              <a:buNone/>
            </a:pPr>
            <a:endParaRPr lang="en-MY" sz="2800" dirty="0"/>
          </a:p>
          <a:p>
            <a:pPr marL="0" indent="0">
              <a:buNone/>
            </a:pPr>
            <a:endParaRPr lang="en-MY" sz="2800" dirty="0"/>
          </a:p>
        </p:txBody>
      </p:sp>
    </p:spTree>
    <p:extLst>
      <p:ext uri="{BB962C8B-B14F-4D97-AF65-F5344CB8AC3E}">
        <p14:creationId xmlns="" xmlns:p14="http://schemas.microsoft.com/office/powerpoint/2010/main" val="34476108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577580-3921-40BB-A6CB-74878BAB42CA}"/>
              </a:ext>
            </a:extLst>
          </p:cNvPr>
          <p:cNvSpPr>
            <a:spLocks noGrp="1"/>
          </p:cNvSpPr>
          <p:nvPr>
            <p:ph type="title"/>
          </p:nvPr>
        </p:nvSpPr>
        <p:spPr>
          <a:xfrm>
            <a:off x="539552" y="28175"/>
            <a:ext cx="7200900" cy="1142385"/>
          </a:xfrm>
        </p:spPr>
        <p:txBody>
          <a:bodyPr>
            <a:normAutofit/>
          </a:bodyPr>
          <a:lstStyle/>
          <a:p>
            <a:r>
              <a:rPr lang="en-MY" sz="3200" dirty="0"/>
              <a:t>HRCI Certification Holders</a:t>
            </a:r>
          </a:p>
        </p:txBody>
      </p:sp>
      <p:sp>
        <p:nvSpPr>
          <p:cNvPr id="3" name="Content Placeholder 2">
            <a:extLst>
              <a:ext uri="{FF2B5EF4-FFF2-40B4-BE49-F238E27FC236}">
                <a16:creationId xmlns="" xmlns:a16="http://schemas.microsoft.com/office/drawing/2014/main" id="{46E85126-1150-4A01-8E41-CFC0AA468B9F}"/>
              </a:ext>
            </a:extLst>
          </p:cNvPr>
          <p:cNvSpPr>
            <a:spLocks noGrp="1"/>
          </p:cNvSpPr>
          <p:nvPr>
            <p:ph idx="1"/>
          </p:nvPr>
        </p:nvSpPr>
        <p:spPr>
          <a:xfrm>
            <a:off x="683568" y="1340768"/>
            <a:ext cx="8208912" cy="4979987"/>
          </a:xfrm>
        </p:spPr>
        <p:txBody>
          <a:bodyPr>
            <a:noAutofit/>
          </a:bodyPr>
          <a:lstStyle/>
          <a:p>
            <a:pPr marL="0" indent="0">
              <a:buNone/>
            </a:pPr>
            <a:r>
              <a:rPr lang="en-MY" sz="2800" dirty="0"/>
              <a:t>aPHR		        7,692</a:t>
            </a:r>
          </a:p>
          <a:p>
            <a:pPr marL="0" indent="0">
              <a:buNone/>
            </a:pPr>
            <a:r>
              <a:rPr lang="en-MY" sz="2800" dirty="0"/>
              <a:t>PHR		        71,130</a:t>
            </a:r>
          </a:p>
          <a:p>
            <a:pPr marL="0" indent="0">
              <a:buNone/>
            </a:pPr>
            <a:r>
              <a:rPr lang="en-MY" sz="2800" dirty="0"/>
              <a:t>SPHR		       47,903</a:t>
            </a:r>
          </a:p>
          <a:p>
            <a:pPr marL="0" indent="0">
              <a:buNone/>
            </a:pPr>
            <a:r>
              <a:rPr lang="en-MY" sz="2800" dirty="0">
                <a:solidFill>
                  <a:srgbClr val="FF0000"/>
                </a:solidFill>
              </a:rPr>
              <a:t>GPHR		        2,805</a:t>
            </a:r>
          </a:p>
          <a:p>
            <a:pPr marL="0" indent="0">
              <a:buNone/>
            </a:pPr>
            <a:r>
              <a:rPr lang="en-MY" sz="2800" dirty="0"/>
              <a:t>PHRca		       1,858</a:t>
            </a:r>
          </a:p>
          <a:p>
            <a:pPr marL="0" indent="0">
              <a:buNone/>
            </a:pPr>
            <a:r>
              <a:rPr lang="en-MY" sz="2800" dirty="0"/>
              <a:t>aPHRi 		          413</a:t>
            </a:r>
          </a:p>
          <a:p>
            <a:pPr marL="0" indent="0">
              <a:buNone/>
            </a:pPr>
            <a:r>
              <a:rPr lang="en-MY" sz="2800" dirty="0"/>
              <a:t>PHRi		       2,144</a:t>
            </a:r>
          </a:p>
          <a:p>
            <a:pPr marL="0" indent="0">
              <a:buNone/>
            </a:pPr>
            <a:r>
              <a:rPr lang="en-MY" sz="2800" dirty="0">
                <a:solidFill>
                  <a:srgbClr val="FF0000"/>
                </a:solidFill>
              </a:rPr>
              <a:t>SPHRi		       1,759</a:t>
            </a:r>
          </a:p>
          <a:p>
            <a:pPr marL="0" indent="0">
              <a:buNone/>
            </a:pPr>
            <a:r>
              <a:rPr lang="en-MY" sz="1400" i="1" dirty="0"/>
              <a:t>Number of HRCI Certification Holders as of January 12, 2021</a:t>
            </a:r>
          </a:p>
        </p:txBody>
      </p:sp>
    </p:spTree>
    <p:extLst>
      <p:ext uri="{BB962C8B-B14F-4D97-AF65-F5344CB8AC3E}">
        <p14:creationId xmlns="" xmlns:p14="http://schemas.microsoft.com/office/powerpoint/2010/main" val="13858154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 xmlns:p14="http://schemas.microsoft.com/office/powerpoint/2010/main" val="1010706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074D98-8830-41AF-BF91-CA084D928BC8}"/>
              </a:ext>
            </a:extLst>
          </p:cNvPr>
          <p:cNvSpPr>
            <a:spLocks noGrp="1"/>
          </p:cNvSpPr>
          <p:nvPr>
            <p:ph type="title"/>
          </p:nvPr>
        </p:nvSpPr>
        <p:spPr>
          <a:xfrm>
            <a:off x="683568" y="175080"/>
            <a:ext cx="7200900" cy="1142385"/>
          </a:xfrm>
        </p:spPr>
        <p:txBody>
          <a:bodyPr>
            <a:normAutofit/>
          </a:bodyPr>
          <a:lstStyle/>
          <a:p>
            <a:r>
              <a:rPr lang="en-MY" sz="3200" dirty="0"/>
              <a:t>HRCI Exam screen</a:t>
            </a:r>
          </a:p>
        </p:txBody>
      </p:sp>
      <p:pic>
        <p:nvPicPr>
          <p:cNvPr id="4" name="Picture 3">
            <a:extLst>
              <a:ext uri="{FF2B5EF4-FFF2-40B4-BE49-F238E27FC236}">
                <a16:creationId xmlns="" xmlns:a16="http://schemas.microsoft.com/office/drawing/2014/main" id="{9E2FB27D-8BE9-4DB0-8F20-5512EC92865B}"/>
              </a:ext>
            </a:extLst>
          </p:cNvPr>
          <p:cNvPicPr>
            <a:picLocks noChangeAspect="1"/>
          </p:cNvPicPr>
          <p:nvPr/>
        </p:nvPicPr>
        <p:blipFill>
          <a:blip r:embed="rId2"/>
          <a:stretch>
            <a:fillRect/>
          </a:stretch>
        </p:blipFill>
        <p:spPr>
          <a:xfrm>
            <a:off x="1936478" y="1628800"/>
            <a:ext cx="5271043" cy="3992269"/>
          </a:xfrm>
          <a:prstGeom prst="rect">
            <a:avLst/>
          </a:prstGeom>
        </p:spPr>
      </p:pic>
    </p:spTree>
    <p:extLst>
      <p:ext uri="{BB962C8B-B14F-4D97-AF65-F5344CB8AC3E}">
        <p14:creationId xmlns="" xmlns:p14="http://schemas.microsoft.com/office/powerpoint/2010/main" val="8765411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993F19-8161-4F7D-BF49-EFEAF21669DF}"/>
              </a:ext>
            </a:extLst>
          </p:cNvPr>
          <p:cNvSpPr>
            <a:spLocks noGrp="1"/>
          </p:cNvSpPr>
          <p:nvPr>
            <p:ph type="title"/>
          </p:nvPr>
        </p:nvSpPr>
        <p:spPr>
          <a:xfrm>
            <a:off x="467544" y="116632"/>
            <a:ext cx="7200900" cy="1142385"/>
          </a:xfrm>
        </p:spPr>
        <p:txBody>
          <a:bodyPr>
            <a:normAutofit/>
          </a:bodyPr>
          <a:lstStyle/>
          <a:p>
            <a:r>
              <a:rPr lang="en-MY" sz="3200" dirty="0"/>
              <a:t>Flag for Review</a:t>
            </a:r>
          </a:p>
        </p:txBody>
      </p:sp>
      <p:pic>
        <p:nvPicPr>
          <p:cNvPr id="5" name="Picture 4">
            <a:extLst>
              <a:ext uri="{FF2B5EF4-FFF2-40B4-BE49-F238E27FC236}">
                <a16:creationId xmlns="" xmlns:a16="http://schemas.microsoft.com/office/drawing/2014/main" id="{F2785FAF-AF77-4449-80D1-72302FD8535F}"/>
              </a:ext>
            </a:extLst>
          </p:cNvPr>
          <p:cNvPicPr>
            <a:picLocks noChangeAspect="1"/>
          </p:cNvPicPr>
          <p:nvPr/>
        </p:nvPicPr>
        <p:blipFill>
          <a:blip r:embed="rId2"/>
          <a:stretch>
            <a:fillRect/>
          </a:stretch>
        </p:blipFill>
        <p:spPr>
          <a:xfrm>
            <a:off x="1691680" y="1628800"/>
            <a:ext cx="6631087" cy="4252764"/>
          </a:xfrm>
          <a:prstGeom prst="rect">
            <a:avLst/>
          </a:prstGeom>
        </p:spPr>
      </p:pic>
    </p:spTree>
    <p:extLst>
      <p:ext uri="{BB962C8B-B14F-4D97-AF65-F5344CB8AC3E}">
        <p14:creationId xmlns="" xmlns:p14="http://schemas.microsoft.com/office/powerpoint/2010/main" val="41937882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4EC524-8680-49B9-B4B5-6594D28A0925}"/>
              </a:ext>
            </a:extLst>
          </p:cNvPr>
          <p:cNvSpPr>
            <a:spLocks noGrp="1"/>
          </p:cNvSpPr>
          <p:nvPr>
            <p:ph type="title"/>
          </p:nvPr>
        </p:nvSpPr>
        <p:spPr>
          <a:xfrm>
            <a:off x="611560" y="188640"/>
            <a:ext cx="7200900" cy="1142385"/>
          </a:xfrm>
        </p:spPr>
        <p:txBody>
          <a:bodyPr>
            <a:normAutofit/>
          </a:bodyPr>
          <a:lstStyle/>
          <a:p>
            <a:r>
              <a:rPr lang="en-MY" sz="3200" dirty="0"/>
              <a:t>Review Screen</a:t>
            </a:r>
          </a:p>
        </p:txBody>
      </p:sp>
      <p:pic>
        <p:nvPicPr>
          <p:cNvPr id="5" name="Picture 4">
            <a:extLst>
              <a:ext uri="{FF2B5EF4-FFF2-40B4-BE49-F238E27FC236}">
                <a16:creationId xmlns="" xmlns:a16="http://schemas.microsoft.com/office/drawing/2014/main" id="{2C85D5DD-7677-4D31-8E6F-3D00809829D0}"/>
              </a:ext>
            </a:extLst>
          </p:cNvPr>
          <p:cNvPicPr>
            <a:picLocks noChangeAspect="1"/>
          </p:cNvPicPr>
          <p:nvPr/>
        </p:nvPicPr>
        <p:blipFill>
          <a:blip r:embed="rId2"/>
          <a:stretch>
            <a:fillRect/>
          </a:stretch>
        </p:blipFill>
        <p:spPr>
          <a:xfrm>
            <a:off x="755576" y="1988840"/>
            <a:ext cx="7399288" cy="3348583"/>
          </a:xfrm>
          <a:prstGeom prst="rect">
            <a:avLst/>
          </a:prstGeom>
        </p:spPr>
      </p:pic>
    </p:spTree>
    <p:extLst>
      <p:ext uri="{BB962C8B-B14F-4D97-AF65-F5344CB8AC3E}">
        <p14:creationId xmlns="" xmlns:p14="http://schemas.microsoft.com/office/powerpoint/2010/main" val="27922965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515F15-E511-4FB2-8B73-BCE6EEA58E61}"/>
              </a:ext>
            </a:extLst>
          </p:cNvPr>
          <p:cNvSpPr>
            <a:spLocks noGrp="1"/>
          </p:cNvSpPr>
          <p:nvPr>
            <p:ph type="title"/>
          </p:nvPr>
        </p:nvSpPr>
        <p:spPr>
          <a:xfrm>
            <a:off x="791530" y="0"/>
            <a:ext cx="7200900" cy="1142385"/>
          </a:xfrm>
        </p:spPr>
        <p:txBody>
          <a:bodyPr>
            <a:normAutofit/>
          </a:bodyPr>
          <a:lstStyle/>
          <a:p>
            <a:r>
              <a:rPr lang="en-MY" sz="3200" dirty="0"/>
              <a:t>End Review</a:t>
            </a:r>
          </a:p>
        </p:txBody>
      </p:sp>
      <p:pic>
        <p:nvPicPr>
          <p:cNvPr id="5" name="Picture 4">
            <a:extLst>
              <a:ext uri="{FF2B5EF4-FFF2-40B4-BE49-F238E27FC236}">
                <a16:creationId xmlns="" xmlns:a16="http://schemas.microsoft.com/office/drawing/2014/main" id="{28576AC8-B933-47B2-8B6E-FE0F4190E196}"/>
              </a:ext>
            </a:extLst>
          </p:cNvPr>
          <p:cNvPicPr>
            <a:picLocks noChangeAspect="1"/>
          </p:cNvPicPr>
          <p:nvPr/>
        </p:nvPicPr>
        <p:blipFill>
          <a:blip r:embed="rId2"/>
          <a:stretch>
            <a:fillRect/>
          </a:stretch>
        </p:blipFill>
        <p:spPr>
          <a:xfrm>
            <a:off x="1655676" y="1219115"/>
            <a:ext cx="5832648" cy="4419770"/>
          </a:xfrm>
          <a:prstGeom prst="rect">
            <a:avLst/>
          </a:prstGeom>
        </p:spPr>
      </p:pic>
    </p:spTree>
    <p:extLst>
      <p:ext uri="{BB962C8B-B14F-4D97-AF65-F5344CB8AC3E}">
        <p14:creationId xmlns="" xmlns:p14="http://schemas.microsoft.com/office/powerpoint/2010/main" val="1031919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559880-8AB7-4947-9106-BD04BE1A42DA}"/>
              </a:ext>
            </a:extLst>
          </p:cNvPr>
          <p:cNvSpPr>
            <a:spLocks noGrp="1"/>
          </p:cNvSpPr>
          <p:nvPr>
            <p:ph type="title"/>
          </p:nvPr>
        </p:nvSpPr>
        <p:spPr>
          <a:xfrm>
            <a:off x="683568" y="188640"/>
            <a:ext cx="7200900" cy="1142385"/>
          </a:xfrm>
        </p:spPr>
        <p:txBody>
          <a:bodyPr>
            <a:normAutofit/>
          </a:bodyPr>
          <a:lstStyle/>
          <a:p>
            <a:r>
              <a:rPr lang="en-MY" sz="3200" dirty="0"/>
              <a:t>Calculator</a:t>
            </a:r>
          </a:p>
        </p:txBody>
      </p:sp>
      <p:pic>
        <p:nvPicPr>
          <p:cNvPr id="5" name="Picture 4">
            <a:extLst>
              <a:ext uri="{FF2B5EF4-FFF2-40B4-BE49-F238E27FC236}">
                <a16:creationId xmlns="" xmlns:a16="http://schemas.microsoft.com/office/drawing/2014/main"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 xmlns:p14="http://schemas.microsoft.com/office/powerpoint/2010/main" val="42883267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095E4-0724-4D85-8753-03744B30F6BA}"/>
              </a:ext>
            </a:extLst>
          </p:cNvPr>
          <p:cNvSpPr>
            <a:spLocks noGrp="1"/>
          </p:cNvSpPr>
          <p:nvPr>
            <p:ph type="title"/>
          </p:nvPr>
        </p:nvSpPr>
        <p:spPr>
          <a:xfrm>
            <a:off x="611560" y="116632"/>
            <a:ext cx="7200900" cy="1142385"/>
          </a:xfrm>
        </p:spPr>
        <p:txBody>
          <a:bodyPr>
            <a:normAutofit/>
          </a:bodyPr>
          <a:lstStyle/>
          <a:p>
            <a:r>
              <a:rPr lang="en-MY" sz="3200" dirty="0"/>
              <a:t>Comments</a:t>
            </a:r>
          </a:p>
        </p:txBody>
      </p:sp>
      <p:pic>
        <p:nvPicPr>
          <p:cNvPr id="5" name="Picture 4">
            <a:extLst>
              <a:ext uri="{FF2B5EF4-FFF2-40B4-BE49-F238E27FC236}">
                <a16:creationId xmlns=""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 xmlns:p14="http://schemas.microsoft.com/office/powerpoint/2010/main" val="37431124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DB276A-C0F0-4F40-8257-FC6618CE6F06}"/>
              </a:ext>
            </a:extLst>
          </p:cNvPr>
          <p:cNvSpPr>
            <a:spLocks noGrp="1"/>
          </p:cNvSpPr>
          <p:nvPr>
            <p:ph type="title"/>
          </p:nvPr>
        </p:nvSpPr>
        <p:spPr>
          <a:xfrm>
            <a:off x="683568" y="0"/>
            <a:ext cx="7200900" cy="1142385"/>
          </a:xfrm>
        </p:spPr>
        <p:txBody>
          <a:bodyPr>
            <a:normAutofit/>
          </a:bodyPr>
          <a:lstStyle/>
          <a:p>
            <a:r>
              <a:rPr lang="en-MY" sz="3200" dirty="0"/>
              <a:t>Progress Indicator</a:t>
            </a:r>
          </a:p>
        </p:txBody>
      </p:sp>
      <p:pic>
        <p:nvPicPr>
          <p:cNvPr id="5" name="Picture 4">
            <a:extLst>
              <a:ext uri="{FF2B5EF4-FFF2-40B4-BE49-F238E27FC236}">
                <a16:creationId xmlns="" xmlns:a16="http://schemas.microsoft.com/office/drawing/2014/main" id="{C2FD4ED3-2423-4321-B622-FB3949C7E139}"/>
              </a:ext>
            </a:extLst>
          </p:cNvPr>
          <p:cNvPicPr>
            <a:picLocks noChangeAspect="1"/>
          </p:cNvPicPr>
          <p:nvPr/>
        </p:nvPicPr>
        <p:blipFill>
          <a:blip r:embed="rId2"/>
          <a:stretch>
            <a:fillRect/>
          </a:stretch>
        </p:blipFill>
        <p:spPr>
          <a:xfrm>
            <a:off x="1411598" y="1484784"/>
            <a:ext cx="5744840" cy="4387930"/>
          </a:xfrm>
          <a:prstGeom prst="rect">
            <a:avLst/>
          </a:prstGeom>
        </p:spPr>
      </p:pic>
    </p:spTree>
    <p:extLst>
      <p:ext uri="{BB962C8B-B14F-4D97-AF65-F5344CB8AC3E}">
        <p14:creationId xmlns="" xmlns:p14="http://schemas.microsoft.com/office/powerpoint/2010/main" val="10998118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1160C0-4574-460A-B82B-CACE47C27F72}"/>
              </a:ext>
            </a:extLst>
          </p:cNvPr>
          <p:cNvSpPr>
            <a:spLocks noGrp="1"/>
          </p:cNvSpPr>
          <p:nvPr>
            <p:ph type="title"/>
          </p:nvPr>
        </p:nvSpPr>
        <p:spPr>
          <a:xfrm>
            <a:off x="683568" y="28175"/>
            <a:ext cx="7200900" cy="1142385"/>
          </a:xfrm>
        </p:spPr>
        <p:txBody>
          <a:bodyPr>
            <a:normAutofit/>
          </a:bodyPr>
          <a:lstStyle/>
          <a:p>
            <a:r>
              <a:rPr lang="en-MY" sz="3200" dirty="0"/>
              <a:t>Scrollbar</a:t>
            </a:r>
          </a:p>
        </p:txBody>
      </p:sp>
      <p:pic>
        <p:nvPicPr>
          <p:cNvPr id="5" name="Picture 4">
            <a:extLst>
              <a:ext uri="{FF2B5EF4-FFF2-40B4-BE49-F238E27FC236}">
                <a16:creationId xmlns="" xmlns:a16="http://schemas.microsoft.com/office/drawing/2014/main" id="{B855A74D-9042-4142-AA85-493BA9C33B04}"/>
              </a:ext>
            </a:extLst>
          </p:cNvPr>
          <p:cNvPicPr>
            <a:picLocks noChangeAspect="1"/>
          </p:cNvPicPr>
          <p:nvPr/>
        </p:nvPicPr>
        <p:blipFill>
          <a:blip r:embed="rId2"/>
          <a:stretch>
            <a:fillRect/>
          </a:stretch>
        </p:blipFill>
        <p:spPr>
          <a:xfrm>
            <a:off x="1763541" y="1268760"/>
            <a:ext cx="6120680" cy="4643275"/>
          </a:xfrm>
          <a:prstGeom prst="rect">
            <a:avLst/>
          </a:prstGeom>
        </p:spPr>
      </p:pic>
    </p:spTree>
    <p:extLst>
      <p:ext uri="{BB962C8B-B14F-4D97-AF65-F5344CB8AC3E}">
        <p14:creationId xmlns="" xmlns:p14="http://schemas.microsoft.com/office/powerpoint/2010/main" val="25799047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49826060"/>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417409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A61DFE-A4AA-49C0-966C-C3B097211865}"/>
              </a:ext>
            </a:extLst>
          </p:cNvPr>
          <p:cNvSpPr>
            <a:spLocks noGrp="1"/>
          </p:cNvSpPr>
          <p:nvPr>
            <p:ph type="title"/>
          </p:nvPr>
        </p:nvSpPr>
        <p:spPr>
          <a:xfrm>
            <a:off x="958658" y="188640"/>
            <a:ext cx="7200900" cy="1142385"/>
          </a:xfrm>
        </p:spPr>
        <p:txBody>
          <a:bodyPr>
            <a:normAutofit/>
          </a:bodyPr>
          <a:lstStyle/>
          <a:p>
            <a:r>
              <a:rPr lang="en-MY" sz="3200" dirty="0"/>
              <a:t>Structure of Exam</a:t>
            </a:r>
          </a:p>
        </p:txBody>
      </p:sp>
      <p:sp>
        <p:nvSpPr>
          <p:cNvPr id="3" name="Content Placeholder 2">
            <a:extLst>
              <a:ext uri="{FF2B5EF4-FFF2-40B4-BE49-F238E27FC236}">
                <a16:creationId xmlns="" xmlns:a16="http://schemas.microsoft.com/office/drawing/2014/main" id="{15D1EA06-DE32-4A31-8F6E-99CCC10FD0B4}"/>
              </a:ext>
            </a:extLst>
          </p:cNvPr>
          <p:cNvSpPr>
            <a:spLocks noGrp="1"/>
          </p:cNvSpPr>
          <p:nvPr>
            <p:ph idx="1"/>
          </p:nvPr>
        </p:nvSpPr>
        <p:spPr/>
        <p:txBody>
          <a:bodyPr>
            <a:normAutofit/>
          </a:bodyPr>
          <a:lstStyle/>
          <a:p>
            <a:r>
              <a:rPr lang="en-MY" sz="2800" dirty="0"/>
              <a:t>Traditional multiple choice</a:t>
            </a:r>
          </a:p>
          <a:p>
            <a:r>
              <a:rPr lang="en-MY" sz="2800" dirty="0"/>
              <a:t>Multiple choice, multiple response</a:t>
            </a:r>
          </a:p>
          <a:p>
            <a:r>
              <a:rPr lang="en-MY" sz="2800" dirty="0"/>
              <a:t>Fill in the blank</a:t>
            </a:r>
          </a:p>
          <a:p>
            <a:r>
              <a:rPr lang="en-MY" sz="2800" dirty="0"/>
              <a:t>Drag and drop </a:t>
            </a:r>
          </a:p>
          <a:p>
            <a:r>
              <a:rPr lang="en-MY" sz="2800" dirty="0"/>
              <a:t>Scenarios</a:t>
            </a:r>
          </a:p>
          <a:p>
            <a:endParaRPr lang="en-MY" sz="2800" dirty="0"/>
          </a:p>
        </p:txBody>
      </p:sp>
    </p:spTree>
    <p:extLst>
      <p:ext uri="{BB962C8B-B14F-4D97-AF65-F5344CB8AC3E}">
        <p14:creationId xmlns="" xmlns:p14="http://schemas.microsoft.com/office/powerpoint/2010/main" val="27558536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2FD780-C28C-40F0-A530-F03F632EFBD4}"/>
              </a:ext>
            </a:extLst>
          </p:cNvPr>
          <p:cNvSpPr>
            <a:spLocks noGrp="1"/>
          </p:cNvSpPr>
          <p:nvPr>
            <p:ph type="title"/>
          </p:nvPr>
        </p:nvSpPr>
        <p:spPr>
          <a:xfrm>
            <a:off x="971550" y="260648"/>
            <a:ext cx="7200900" cy="1142385"/>
          </a:xfrm>
        </p:spPr>
        <p:txBody>
          <a:bodyPr>
            <a:normAutofit/>
          </a:bodyPr>
          <a:lstStyle/>
          <a:p>
            <a:r>
              <a:rPr lang="en-MY" sz="3200" dirty="0"/>
              <a:t>Multiple Choice Question</a:t>
            </a:r>
          </a:p>
        </p:txBody>
      </p:sp>
      <p:pic>
        <p:nvPicPr>
          <p:cNvPr id="5" name="Picture 4">
            <a:extLst>
              <a:ext uri="{FF2B5EF4-FFF2-40B4-BE49-F238E27FC236}">
                <a16:creationId xmlns=""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 xmlns:p14="http://schemas.microsoft.com/office/powerpoint/2010/main" val="33968407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BAF6CF-3C17-47A5-8304-B42FBCA55780}"/>
              </a:ext>
            </a:extLst>
          </p:cNvPr>
          <p:cNvSpPr>
            <a:spLocks noGrp="1"/>
          </p:cNvSpPr>
          <p:nvPr>
            <p:ph type="title"/>
          </p:nvPr>
        </p:nvSpPr>
        <p:spPr>
          <a:xfrm>
            <a:off x="914400" y="277813"/>
            <a:ext cx="8122096" cy="1143000"/>
          </a:xfrm>
        </p:spPr>
        <p:txBody>
          <a:bodyPr>
            <a:normAutofit/>
          </a:bodyPr>
          <a:lstStyle/>
          <a:p>
            <a:r>
              <a:rPr lang="en-MY" sz="3200" dirty="0"/>
              <a:t>Multiple Choice Multiple Response</a:t>
            </a:r>
          </a:p>
        </p:txBody>
      </p:sp>
      <p:pic>
        <p:nvPicPr>
          <p:cNvPr id="4" name="Picture 3">
            <a:extLst>
              <a:ext uri="{FF2B5EF4-FFF2-40B4-BE49-F238E27FC236}">
                <a16:creationId xmlns=""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 xmlns:p14="http://schemas.microsoft.com/office/powerpoint/2010/main" val="33942587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9702CB-9853-40CE-99A2-4CC7FF7DE3FF}"/>
              </a:ext>
            </a:extLst>
          </p:cNvPr>
          <p:cNvSpPr>
            <a:spLocks noGrp="1"/>
          </p:cNvSpPr>
          <p:nvPr>
            <p:ph type="title"/>
          </p:nvPr>
        </p:nvSpPr>
        <p:spPr/>
        <p:txBody>
          <a:bodyPr>
            <a:normAutofit/>
          </a:bodyPr>
          <a:lstStyle/>
          <a:p>
            <a:r>
              <a:rPr lang="en-MY" sz="3200" dirty="0"/>
              <a:t>Fill in the blanks</a:t>
            </a:r>
          </a:p>
        </p:txBody>
      </p:sp>
      <p:pic>
        <p:nvPicPr>
          <p:cNvPr id="5" name="Picture 4">
            <a:extLst>
              <a:ext uri="{FF2B5EF4-FFF2-40B4-BE49-F238E27FC236}">
                <a16:creationId xmlns="" xmlns:a16="http://schemas.microsoft.com/office/drawing/2014/main" id="{3676092A-69C8-41DA-A25B-955C98C3CC2B}"/>
              </a:ext>
            </a:extLst>
          </p:cNvPr>
          <p:cNvPicPr>
            <a:picLocks noChangeAspect="1"/>
          </p:cNvPicPr>
          <p:nvPr/>
        </p:nvPicPr>
        <p:blipFill>
          <a:blip r:embed="rId2"/>
          <a:stretch>
            <a:fillRect/>
          </a:stretch>
        </p:blipFill>
        <p:spPr>
          <a:xfrm>
            <a:off x="928714" y="1772816"/>
            <a:ext cx="7566634" cy="3024336"/>
          </a:xfrm>
          <a:prstGeom prst="rect">
            <a:avLst/>
          </a:prstGeom>
        </p:spPr>
      </p:pic>
    </p:spTree>
    <p:extLst>
      <p:ext uri="{BB962C8B-B14F-4D97-AF65-F5344CB8AC3E}">
        <p14:creationId xmlns="" xmlns:p14="http://schemas.microsoft.com/office/powerpoint/2010/main" val="920045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7ECE27-C7E3-422F-B98D-FAF34AA0B92B}"/>
              </a:ext>
            </a:extLst>
          </p:cNvPr>
          <p:cNvSpPr>
            <a:spLocks noGrp="1"/>
          </p:cNvSpPr>
          <p:nvPr>
            <p:ph type="title"/>
          </p:nvPr>
        </p:nvSpPr>
        <p:spPr>
          <a:xfrm>
            <a:off x="971549" y="167501"/>
            <a:ext cx="7200900" cy="1142385"/>
          </a:xfrm>
        </p:spPr>
        <p:txBody>
          <a:bodyPr>
            <a:normAutofit/>
          </a:bodyPr>
          <a:lstStyle/>
          <a:p>
            <a:r>
              <a:rPr lang="en-MY" sz="3200" dirty="0"/>
              <a:t>Drag and Drop</a:t>
            </a:r>
          </a:p>
        </p:txBody>
      </p:sp>
      <p:pic>
        <p:nvPicPr>
          <p:cNvPr id="5" name="Picture 4">
            <a:extLst>
              <a:ext uri="{FF2B5EF4-FFF2-40B4-BE49-F238E27FC236}">
                <a16:creationId xmlns=""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 xmlns:p14="http://schemas.microsoft.com/office/powerpoint/2010/main" val="4281806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4F424B-D3B1-4ADC-B9F1-286E889698F0}"/>
              </a:ext>
            </a:extLst>
          </p:cNvPr>
          <p:cNvSpPr>
            <a:spLocks noGrp="1"/>
          </p:cNvSpPr>
          <p:nvPr>
            <p:ph type="title"/>
          </p:nvPr>
        </p:nvSpPr>
        <p:spPr>
          <a:xfrm>
            <a:off x="971550" y="177393"/>
            <a:ext cx="7200900" cy="1142385"/>
          </a:xfrm>
        </p:spPr>
        <p:txBody>
          <a:bodyPr>
            <a:normAutofit/>
          </a:bodyPr>
          <a:lstStyle/>
          <a:p>
            <a:r>
              <a:rPr lang="en-MY" sz="3200" dirty="0"/>
              <a:t>Scenario based questions</a:t>
            </a:r>
          </a:p>
        </p:txBody>
      </p:sp>
      <p:sp>
        <p:nvSpPr>
          <p:cNvPr id="4" name="TextBox 3">
            <a:extLst>
              <a:ext uri="{FF2B5EF4-FFF2-40B4-BE49-F238E27FC236}">
                <a16:creationId xmlns="" xmlns:a16="http://schemas.microsoft.com/office/drawing/2014/main" id="{9069E8B1-8167-43D3-9E99-6244331F4E9D}"/>
              </a:ext>
            </a:extLst>
          </p:cNvPr>
          <p:cNvSpPr txBox="1"/>
          <p:nvPr/>
        </p:nvSpPr>
        <p:spPr>
          <a:xfrm>
            <a:off x="755576" y="1628800"/>
            <a:ext cx="8208912" cy="4031873"/>
          </a:xfrm>
          <a:prstGeom prst="rect">
            <a:avLst/>
          </a:prstGeom>
          <a:noFill/>
        </p:spPr>
        <p:txBody>
          <a:bodyPr wrap="square" rtlCol="0">
            <a:spAutoFit/>
          </a:bodyPr>
          <a:lstStyle/>
          <a:p>
            <a:r>
              <a:rPr lang="en-MY" sz="1600"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sz="1600" dirty="0"/>
          </a:p>
          <a:p>
            <a:pPr marL="342900" indent="-342900">
              <a:buAutoNum type="alphaUcPeriod"/>
            </a:pPr>
            <a:r>
              <a:rPr lang="en-MY" sz="1600"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sz="1600" dirty="0"/>
          </a:p>
          <a:p>
            <a:pPr marL="342900" indent="-342900">
              <a:buAutoNum type="alphaUcPeriod"/>
            </a:pPr>
            <a:r>
              <a:rPr lang="en-MY" sz="1600"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600" dirty="0"/>
          </a:p>
          <a:p>
            <a:pPr marL="342900" indent="-342900">
              <a:buAutoNum type="alphaUcPeriod"/>
            </a:pPr>
            <a:r>
              <a:rPr lang="en-MY" sz="1600" dirty="0"/>
              <a:t>You believe strongly that you should at least be given the opportunity to engage in training initiatives unless those efforts prove to be ineffective </a:t>
            </a:r>
          </a:p>
          <a:p>
            <a:pPr marL="342900" indent="-342900">
              <a:buAutoNum type="alphaUcPeriod"/>
            </a:pPr>
            <a:endParaRPr lang="en-MY" sz="1600" dirty="0"/>
          </a:p>
          <a:p>
            <a:pPr marL="342900" indent="-342900">
              <a:buAutoNum type="alphaUcPeriod"/>
            </a:pPr>
            <a:r>
              <a:rPr lang="en-MY" sz="1600" dirty="0"/>
              <a:t>Removing training opportunities could damage employee  morale even more.</a:t>
            </a:r>
          </a:p>
        </p:txBody>
      </p:sp>
    </p:spTree>
    <p:extLst>
      <p:ext uri="{BB962C8B-B14F-4D97-AF65-F5344CB8AC3E}">
        <p14:creationId xmlns="" xmlns:p14="http://schemas.microsoft.com/office/powerpoint/2010/main" val="15281386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F08410-8A31-4893-8589-48D5905F51E4}"/>
              </a:ext>
            </a:extLst>
          </p:cNvPr>
          <p:cNvSpPr>
            <a:spLocks noGrp="1"/>
          </p:cNvSpPr>
          <p:nvPr>
            <p:ph type="title"/>
          </p:nvPr>
        </p:nvSpPr>
        <p:spPr>
          <a:xfrm>
            <a:off x="971550" y="262116"/>
            <a:ext cx="7200900" cy="1142385"/>
          </a:xfrm>
        </p:spPr>
        <p:txBody>
          <a:bodyPr>
            <a:normAutofit/>
          </a:bodyPr>
          <a:lstStyle/>
          <a:p>
            <a:r>
              <a:rPr lang="en-MY" sz="3200" dirty="0"/>
              <a:t>Classification of Questions</a:t>
            </a:r>
          </a:p>
        </p:txBody>
      </p:sp>
      <p:sp>
        <p:nvSpPr>
          <p:cNvPr id="3" name="Content Placeholder 2">
            <a:extLst>
              <a:ext uri="{FF2B5EF4-FFF2-40B4-BE49-F238E27FC236}">
                <a16:creationId xmlns="" xmlns:a16="http://schemas.microsoft.com/office/drawing/2014/main" id="{FDF94EE0-1FB0-4B66-850C-A9CD0548EBBF}"/>
              </a:ext>
            </a:extLst>
          </p:cNvPr>
          <p:cNvSpPr>
            <a:spLocks noGrp="1"/>
          </p:cNvSpPr>
          <p:nvPr>
            <p:ph idx="1"/>
          </p:nvPr>
        </p:nvSpPr>
        <p:spPr>
          <a:xfrm>
            <a:off x="914400" y="1656471"/>
            <a:ext cx="7690048" cy="4292809"/>
          </a:xfrm>
        </p:spPr>
        <p:txBody>
          <a:bodyPr>
            <a:normAutofit/>
          </a:bodyPr>
          <a:lstStyle/>
          <a:p>
            <a:pPr marL="0" indent="0">
              <a:buNone/>
            </a:pPr>
            <a:r>
              <a:rPr lang="en-MY" sz="2000" dirty="0"/>
              <a:t>All questions are classified based on one of the following cognitive levels:</a:t>
            </a:r>
          </a:p>
          <a:p>
            <a:pPr marL="0" indent="0">
              <a:buNone/>
            </a:pPr>
            <a:endParaRPr lang="en-MY" sz="2000" dirty="0"/>
          </a:p>
          <a:p>
            <a:pPr>
              <a:buFont typeface="Wingdings" panose="05000000000000000000" pitchFamily="2" charset="2"/>
              <a:buChar char="§"/>
            </a:pPr>
            <a:r>
              <a:rPr lang="en-MY" sz="2000" dirty="0"/>
              <a:t>Knowledge/comprehension: recalling factual material, such as definitions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Application/problem solving: applying familiar principles or generalizations to solve real-life problems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Synthesis/evaluation: combining different elements and using critical thinking skills to solve a complex problem</a:t>
            </a:r>
          </a:p>
        </p:txBody>
      </p:sp>
    </p:spTree>
    <p:extLst>
      <p:ext uri="{BB962C8B-B14F-4D97-AF65-F5344CB8AC3E}">
        <p14:creationId xmlns="" xmlns:p14="http://schemas.microsoft.com/office/powerpoint/2010/main" val="1636954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632307699"/>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2269112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 xmlns:a16="http://schemas.microsoft.com/office/drawing/2014/main"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 xmlns:p14="http://schemas.microsoft.com/office/powerpoint/2010/main" val="18127842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53592180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482320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AB16A1-9FE0-43E4-9369-F4E9D6142552}"/>
              </a:ext>
            </a:extLst>
          </p:cNvPr>
          <p:cNvSpPr>
            <a:spLocks noGrp="1"/>
          </p:cNvSpPr>
          <p:nvPr>
            <p:ph type="title"/>
          </p:nvPr>
        </p:nvSpPr>
        <p:spPr>
          <a:xfrm>
            <a:off x="755576" y="116632"/>
            <a:ext cx="7200900" cy="1142385"/>
          </a:xfrm>
        </p:spPr>
        <p:txBody>
          <a:bodyPr>
            <a:normAutofit/>
          </a:bodyPr>
          <a:lstStyle/>
          <a:p>
            <a:r>
              <a:rPr lang="en-MY" sz="3200" dirty="0" err="1" smtClean="0"/>
              <a:t>SPHRi</a:t>
            </a:r>
            <a:r>
              <a:rPr lang="en-MY" sz="3200" dirty="0" smtClean="0"/>
              <a:t> Class </a:t>
            </a:r>
            <a:r>
              <a:rPr lang="en-MY" sz="3200" dirty="0"/>
              <a:t>Information</a:t>
            </a:r>
          </a:p>
        </p:txBody>
      </p:sp>
      <p:sp>
        <p:nvSpPr>
          <p:cNvPr id="3" name="Content Placeholder 2">
            <a:extLst>
              <a:ext uri="{FF2B5EF4-FFF2-40B4-BE49-F238E27FC236}">
                <a16:creationId xmlns="" xmlns:a16="http://schemas.microsoft.com/office/drawing/2014/main" id="{CD299E7B-58F9-410E-A60B-37A49F13721D}"/>
              </a:ext>
            </a:extLst>
          </p:cNvPr>
          <p:cNvSpPr>
            <a:spLocks noGrp="1"/>
          </p:cNvSpPr>
          <p:nvPr>
            <p:ph idx="1"/>
          </p:nvPr>
        </p:nvSpPr>
        <p:spPr>
          <a:xfrm>
            <a:off x="971550" y="1484784"/>
            <a:ext cx="7200900" cy="4306417"/>
          </a:xfrm>
        </p:spPr>
        <p:txBody>
          <a:bodyPr>
            <a:normAutofit/>
          </a:bodyPr>
          <a:lstStyle/>
          <a:p>
            <a:r>
              <a:rPr lang="en-MY" sz="2800" dirty="0"/>
              <a:t>Welcome to the </a:t>
            </a:r>
            <a:r>
              <a:rPr lang="en-MY" sz="2800" dirty="0" smtClean="0"/>
              <a:t>12</a:t>
            </a:r>
            <a:r>
              <a:rPr lang="en-MY" sz="2800" baseline="30000" dirty="0" smtClean="0"/>
              <a:t>th</a:t>
            </a:r>
            <a:r>
              <a:rPr lang="en-MY" sz="2800" dirty="0" smtClean="0"/>
              <a:t> </a:t>
            </a:r>
            <a:r>
              <a:rPr lang="en-MY" sz="2800" dirty="0"/>
              <a:t>Batch of </a:t>
            </a:r>
            <a:r>
              <a:rPr lang="en-MY" sz="2800" dirty="0" err="1"/>
              <a:t>SPHRi</a:t>
            </a:r>
            <a:endParaRPr lang="en-MY" sz="2800" dirty="0"/>
          </a:p>
          <a:p>
            <a:endParaRPr lang="en-MY" sz="2800" dirty="0"/>
          </a:p>
          <a:p>
            <a:r>
              <a:rPr lang="en-MY" sz="2800" dirty="0"/>
              <a:t>Class timings – 9AM to 12PM</a:t>
            </a:r>
          </a:p>
          <a:p>
            <a:r>
              <a:rPr lang="en-MY" sz="2800" dirty="0"/>
              <a:t>Break 15 mins</a:t>
            </a:r>
          </a:p>
          <a:p>
            <a:r>
              <a:rPr lang="en-MY" sz="2800" dirty="0"/>
              <a:t>1</a:t>
            </a:r>
            <a:r>
              <a:rPr lang="en-MY" sz="2800" baseline="30000" dirty="0"/>
              <a:t>st</a:t>
            </a:r>
            <a:r>
              <a:rPr lang="en-MY" sz="2800" dirty="0"/>
              <a:t> Half : 9AM to 10:15AM</a:t>
            </a:r>
          </a:p>
          <a:p>
            <a:r>
              <a:rPr lang="en-MY" sz="2800" dirty="0"/>
              <a:t>2</a:t>
            </a:r>
            <a:r>
              <a:rPr lang="en-MY" sz="2800" baseline="30000" dirty="0"/>
              <a:t>nd</a:t>
            </a:r>
            <a:r>
              <a:rPr lang="en-MY" sz="2800" dirty="0"/>
              <a:t> Half : 10:30AM to 11:45 PM</a:t>
            </a:r>
          </a:p>
          <a:p>
            <a:endParaRPr lang="en-MY" sz="2800" dirty="0"/>
          </a:p>
        </p:txBody>
      </p:sp>
    </p:spTree>
    <p:extLst>
      <p:ext uri="{BB962C8B-B14F-4D97-AF65-F5344CB8AC3E}">
        <p14:creationId xmlns="" xmlns:p14="http://schemas.microsoft.com/office/powerpoint/2010/main" val="17652584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AB16A1-9FE0-43E4-9369-F4E9D6142552}"/>
              </a:ext>
            </a:extLst>
          </p:cNvPr>
          <p:cNvSpPr>
            <a:spLocks noGrp="1"/>
          </p:cNvSpPr>
          <p:nvPr>
            <p:ph type="title"/>
          </p:nvPr>
        </p:nvSpPr>
        <p:spPr>
          <a:xfrm>
            <a:off x="755576" y="116632"/>
            <a:ext cx="7200900" cy="1142385"/>
          </a:xfrm>
        </p:spPr>
        <p:txBody>
          <a:bodyPr>
            <a:normAutofit/>
          </a:bodyPr>
          <a:lstStyle/>
          <a:p>
            <a:r>
              <a:rPr lang="en-MY" sz="3200" dirty="0" smtClean="0"/>
              <a:t>GPHR Class </a:t>
            </a:r>
            <a:r>
              <a:rPr lang="en-MY" sz="3200" dirty="0"/>
              <a:t>Information</a:t>
            </a:r>
          </a:p>
        </p:txBody>
      </p:sp>
      <p:sp>
        <p:nvSpPr>
          <p:cNvPr id="3" name="Content Placeholder 2">
            <a:extLst>
              <a:ext uri="{FF2B5EF4-FFF2-40B4-BE49-F238E27FC236}">
                <a16:creationId xmlns="" xmlns:a16="http://schemas.microsoft.com/office/drawing/2014/main" id="{CD299E7B-58F9-410E-A60B-37A49F13721D}"/>
              </a:ext>
            </a:extLst>
          </p:cNvPr>
          <p:cNvSpPr>
            <a:spLocks noGrp="1"/>
          </p:cNvSpPr>
          <p:nvPr>
            <p:ph idx="1"/>
          </p:nvPr>
        </p:nvSpPr>
        <p:spPr>
          <a:xfrm>
            <a:off x="971550" y="1484784"/>
            <a:ext cx="7200900" cy="4306417"/>
          </a:xfrm>
        </p:spPr>
        <p:txBody>
          <a:bodyPr>
            <a:normAutofit/>
          </a:bodyPr>
          <a:lstStyle/>
          <a:p>
            <a:r>
              <a:rPr lang="en-MY" sz="2800" dirty="0"/>
              <a:t>Welcome to the </a:t>
            </a:r>
            <a:r>
              <a:rPr lang="en-MY" sz="2800" dirty="0" smtClean="0"/>
              <a:t>10</a:t>
            </a:r>
            <a:r>
              <a:rPr lang="en-MY" sz="2800" baseline="30000" dirty="0" smtClean="0"/>
              <a:t>th</a:t>
            </a:r>
            <a:r>
              <a:rPr lang="en-MY" sz="2800" dirty="0" smtClean="0"/>
              <a:t> </a:t>
            </a:r>
            <a:r>
              <a:rPr lang="en-MY" sz="2800" dirty="0"/>
              <a:t>Batch of </a:t>
            </a:r>
            <a:r>
              <a:rPr lang="en-MY" sz="2800" dirty="0" smtClean="0"/>
              <a:t>GPHR</a:t>
            </a:r>
            <a:endParaRPr lang="en-MY" sz="2800" dirty="0"/>
          </a:p>
          <a:p>
            <a:endParaRPr lang="en-MY" sz="2800" dirty="0"/>
          </a:p>
          <a:p>
            <a:r>
              <a:rPr lang="en-MY" sz="2800" dirty="0"/>
              <a:t>Class timings – </a:t>
            </a:r>
            <a:r>
              <a:rPr lang="en-MY" sz="2800" dirty="0" smtClean="0"/>
              <a:t>6 PM </a:t>
            </a:r>
            <a:r>
              <a:rPr lang="en-MY" sz="2800" dirty="0"/>
              <a:t>to </a:t>
            </a:r>
            <a:r>
              <a:rPr lang="en-MY" sz="2800" dirty="0" smtClean="0"/>
              <a:t>9 PM</a:t>
            </a:r>
            <a:endParaRPr lang="en-MY" sz="2800" dirty="0"/>
          </a:p>
          <a:p>
            <a:r>
              <a:rPr lang="en-MY" sz="2800" dirty="0"/>
              <a:t>Break 15 mins</a:t>
            </a:r>
          </a:p>
          <a:p>
            <a:r>
              <a:rPr lang="en-MY" sz="2800" dirty="0"/>
              <a:t>1</a:t>
            </a:r>
            <a:r>
              <a:rPr lang="en-MY" sz="2800" baseline="30000" dirty="0"/>
              <a:t>st</a:t>
            </a:r>
            <a:r>
              <a:rPr lang="en-MY" sz="2800" dirty="0"/>
              <a:t> Half : </a:t>
            </a:r>
            <a:r>
              <a:rPr lang="en-MY" sz="2800" dirty="0" smtClean="0"/>
              <a:t>6 PM </a:t>
            </a:r>
            <a:r>
              <a:rPr lang="en-MY" sz="2800" dirty="0"/>
              <a:t>to </a:t>
            </a:r>
            <a:r>
              <a:rPr lang="en-MY" sz="2800" dirty="0" smtClean="0"/>
              <a:t>7:15 PM</a:t>
            </a:r>
            <a:endParaRPr lang="en-MY" sz="2800" dirty="0"/>
          </a:p>
          <a:p>
            <a:r>
              <a:rPr lang="en-MY" sz="2800" dirty="0"/>
              <a:t>2</a:t>
            </a:r>
            <a:r>
              <a:rPr lang="en-MY" sz="2800" baseline="30000" dirty="0"/>
              <a:t>nd</a:t>
            </a:r>
            <a:r>
              <a:rPr lang="en-MY" sz="2800" dirty="0"/>
              <a:t> Half : </a:t>
            </a:r>
            <a:r>
              <a:rPr lang="en-MY" sz="2800" dirty="0" smtClean="0"/>
              <a:t>7:30 PM </a:t>
            </a:r>
            <a:r>
              <a:rPr lang="en-MY" sz="2800" dirty="0"/>
              <a:t>to </a:t>
            </a:r>
            <a:r>
              <a:rPr lang="en-MY" sz="2800" dirty="0" smtClean="0"/>
              <a:t>8:45 </a:t>
            </a:r>
            <a:r>
              <a:rPr lang="en-MY" sz="2800" dirty="0"/>
              <a:t>PM</a:t>
            </a:r>
          </a:p>
          <a:p>
            <a:endParaRPr lang="en-MY" sz="2800" dirty="0"/>
          </a:p>
        </p:txBody>
      </p:sp>
    </p:spTree>
    <p:extLst>
      <p:ext uri="{BB962C8B-B14F-4D97-AF65-F5344CB8AC3E}">
        <p14:creationId xmlns="" xmlns:p14="http://schemas.microsoft.com/office/powerpoint/2010/main" val="17652584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 xmlns:a16="http://schemas.microsoft.com/office/drawing/2014/main"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 xmlns:p14="http://schemas.microsoft.com/office/powerpoint/2010/main" val="23913396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 xmlns:p14="http://schemas.microsoft.com/office/powerpoint/2010/main" val="31185768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1262</TotalTime>
  <Words>902</Words>
  <Application>Microsoft Office PowerPoint</Application>
  <PresentationFormat>On-screen Show (4:3)</PresentationFormat>
  <Paragraphs>175</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Diamond Grid 16x9</vt:lpstr>
      <vt:lpstr>INTRODUCTION SESSION </vt:lpstr>
      <vt:lpstr>Webex Options </vt:lpstr>
      <vt:lpstr>Introduction</vt:lpstr>
      <vt:lpstr>Slide 4</vt:lpstr>
      <vt:lpstr>HRCI Certification</vt:lpstr>
      <vt:lpstr>How Certification Differs from a Certificate Program</vt:lpstr>
      <vt:lpstr>HRCI Advantage</vt:lpstr>
      <vt:lpstr>Certification holders</vt:lpstr>
      <vt:lpstr>HRCI Certification</vt:lpstr>
      <vt:lpstr>Slide 10</vt:lpstr>
      <vt:lpstr>SPHRi Exam</vt:lpstr>
      <vt:lpstr>SPHRi Exam Contents</vt:lpstr>
      <vt:lpstr>GPHR Exam</vt:lpstr>
      <vt:lpstr>GPHR Exam Content</vt:lpstr>
      <vt:lpstr>Exam Pass Rates</vt:lpstr>
      <vt:lpstr>HRCI Certification Holders</vt:lpstr>
      <vt:lpstr>Pearson VUE</vt:lpstr>
      <vt:lpstr>HRCI Exam screen</vt:lpstr>
      <vt:lpstr>Flag for Review</vt:lpstr>
      <vt:lpstr>Review Screen</vt:lpstr>
      <vt:lpstr>End Review</vt:lpstr>
      <vt:lpstr>Calculator</vt:lpstr>
      <vt:lpstr>Comments</vt:lpstr>
      <vt:lpstr>Progress Indicator</vt:lpstr>
      <vt:lpstr>Scrollbar</vt:lpstr>
      <vt:lpstr>Slide 26</vt:lpstr>
      <vt:lpstr>Structure of Exam</vt:lpstr>
      <vt:lpstr>Multiple Choice Question</vt:lpstr>
      <vt:lpstr>Multiple Choice Multiple Response</vt:lpstr>
      <vt:lpstr>Fill in the blanks</vt:lpstr>
      <vt:lpstr>Drag and Drop</vt:lpstr>
      <vt:lpstr>Scenario based questions</vt:lpstr>
      <vt:lpstr>Classification of Questions</vt:lpstr>
      <vt:lpstr>Slide 34</vt:lpstr>
      <vt:lpstr>Student Portal</vt:lpstr>
      <vt:lpstr>Slide 36</vt:lpstr>
      <vt:lpstr>SPHRi Class Information</vt:lpstr>
      <vt:lpstr>GPHR Class Information</vt:lpstr>
      <vt:lpstr>Class Offering</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64</cp:revision>
  <cp:lastPrinted>1601-01-01T00:00:00Z</cp:lastPrinted>
  <dcterms:created xsi:type="dcterms:W3CDTF">2020-07-09T15:12:46Z</dcterms:created>
  <dcterms:modified xsi:type="dcterms:W3CDTF">2022-08-10T16:28:13Z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