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5" r:id="rId2"/>
    <p:sldId id="344" r:id="rId3"/>
    <p:sldId id="266" r:id="rId4"/>
    <p:sldId id="260" r:id="rId5"/>
    <p:sldId id="259" r:id="rId6"/>
    <p:sldId id="284" r:id="rId7"/>
    <p:sldId id="261" r:id="rId8"/>
    <p:sldId id="286" r:id="rId9"/>
    <p:sldId id="262" r:id="rId10"/>
    <p:sldId id="263" r:id="rId11"/>
    <p:sldId id="282" r:id="rId12"/>
    <p:sldId id="288" r:id="rId13"/>
    <p:sldId id="289" r:id="rId14"/>
    <p:sldId id="264" r:id="rId15"/>
    <p:sldId id="283" r:id="rId16"/>
    <p:sldId id="290" r:id="rId17"/>
    <p:sldId id="265" r:id="rId18"/>
    <p:sldId id="267" r:id="rId19"/>
    <p:sldId id="269" r:id="rId20"/>
    <p:sldId id="268" r:id="rId21"/>
    <p:sldId id="270" r:id="rId22"/>
    <p:sldId id="271" r:id="rId23"/>
    <p:sldId id="272" r:id="rId24"/>
    <p:sldId id="273" r:id="rId25"/>
    <p:sldId id="274" r:id="rId26"/>
    <p:sldId id="275" r:id="rId27"/>
    <p:sldId id="256" r:id="rId28"/>
    <p:sldId id="258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12" autoAdjust="0"/>
    <p:restoredTop sz="94660"/>
  </p:normalViewPr>
  <p:slideViewPr>
    <p:cSldViewPr snapToGrid="0">
      <p:cViewPr varScale="1">
        <p:scale>
          <a:sx n="69" d="100"/>
          <a:sy n="69" d="100"/>
        </p:scale>
        <p:origin x="70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1FF37-4098-43A0-8E03-7D9EE6A5BB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EEFBBF-ACCA-498B-84E7-92AB476522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824B21-7607-4EE2-8B89-FDEFB4B5A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9125B-9B47-4E51-A801-086BC228131D}" type="datetimeFigureOut">
              <a:rPr lang="en-IN" smtClean="0"/>
              <a:t>28-11-2024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B956FF-BA9B-4923-8266-3826BB305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E8E733-ED60-469A-A93C-8CB9581CB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75005-040A-45AF-814D-6146137E0B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946067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867BF-CF43-44B3-9A71-CF82EB75F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E7CBDC-C240-4BA6-8494-DF22F7E3AB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CE4CF5-6A39-4653-9DFD-4805E7134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9125B-9B47-4E51-A801-086BC228131D}" type="datetimeFigureOut">
              <a:rPr lang="en-IN" smtClean="0"/>
              <a:t>28-11-2024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256C9A-3518-43DD-BF68-9F5198138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AE5D06-36EA-48E2-B188-C65596754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75005-040A-45AF-814D-6146137E0B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75581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BBEBE-D2BE-42B5-9108-EFDCCAF0C5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E2636F-434D-4F44-BC50-3724D189B0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7EC2CC-FFC3-450D-BD3B-9C8ADF2DB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9125B-9B47-4E51-A801-086BC228131D}" type="datetimeFigureOut">
              <a:rPr lang="en-IN" smtClean="0"/>
              <a:t>28-11-2024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2D3129-E54F-46DA-A16E-E72F4C441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FEA6D1-19FA-47F8-8899-528E2B660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75005-040A-45AF-814D-6146137E0B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9612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5524F-A091-450E-B7B7-82030848A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5A6A44-8825-4645-BEDB-1AD4DC7660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F8E4E9-3475-48A0-ADFD-3EC3BB420D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000E42-06B4-4F51-AAF3-35F560C5D9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9125B-9B47-4E51-A801-086BC228131D}" type="datetimeFigureOut">
              <a:rPr lang="en-IN" smtClean="0"/>
              <a:t>28-11-2024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7DB57E-DE5B-4837-99C8-BE7EBC12A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47113C-EA2C-4AC4-8C09-F8239F3A7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75005-040A-45AF-814D-6146137E0B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46827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4927E-9A50-4270-9BB6-B6799F9A2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7F434C-381D-4705-81BF-EDF64C4093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803806-4EA4-4FAB-857B-4DC3E5AC49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46F4F3-FFC8-45CF-83B4-8AE122ABA2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2C1AED-8367-4B61-908D-F7F23735BE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56A7AC-284B-4FC4-9C21-F57741C2B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9125B-9B47-4E51-A801-086BC228131D}" type="datetimeFigureOut">
              <a:rPr lang="en-IN" smtClean="0"/>
              <a:t>28-11-2024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68DEA95-BFE3-4DDD-B8E5-97A022869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C2E73C9-1CD1-4C5A-8DC0-39C7B6A35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75005-040A-45AF-814D-6146137E0B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86495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3A1A9-FE3A-4DCD-8840-E005DBEC0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4FFB98-5832-43DF-8867-0FDB9F39F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9125B-9B47-4E51-A801-086BC228131D}" type="datetimeFigureOut">
              <a:rPr lang="en-IN" smtClean="0"/>
              <a:t>28-11-2024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71DD81-D7FA-48CE-8A5F-9C60D498A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EA5BB3-0F4D-4D59-830E-EE88701A9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75005-040A-45AF-814D-6146137E0B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63852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5E2D74-81B4-4064-8DA9-281D19BB6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9125B-9B47-4E51-A801-086BC228131D}" type="datetimeFigureOut">
              <a:rPr lang="en-IN" smtClean="0"/>
              <a:t>28-11-2024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DA6F53-6330-49A2-BE68-419C9D758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538C46-CA23-4799-ADC7-1DCA74F4A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75005-040A-45AF-814D-6146137E0B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4358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B1D8C-3755-4C9A-8FFD-9FD5B170E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14E415-6A8F-464C-B06A-16B213C0F5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2969E5-2960-4E10-B7F9-7D452C95FE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02DB10-B3D1-490E-8D76-CF874335D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9125B-9B47-4E51-A801-086BC228131D}" type="datetimeFigureOut">
              <a:rPr lang="en-IN" smtClean="0"/>
              <a:t>28-11-2024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A2F06B-E58D-49C9-9762-A737B47CE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551555-2CFD-400F-B6BB-A796156EE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75005-040A-45AF-814D-6146137E0B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15436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9CB7-67BB-4ABF-9352-3E8907730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2B7083-6BEA-4DAB-BDB0-C37EB6E4EC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1806B2-D5A6-4D7B-87DA-FB0367DBCA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95BAF8-F5C7-4F08-B56B-8F718D80C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9125B-9B47-4E51-A801-086BC228131D}" type="datetimeFigureOut">
              <a:rPr lang="en-IN" smtClean="0"/>
              <a:t>28-11-2024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DCBE8D-8E3B-47AC-82B3-874F02393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58FD09-3EBB-4B57-8288-CD7BEC8C4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75005-040A-45AF-814D-6146137E0B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76651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80191-C675-47C6-BEB1-3D943ED1C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86200E-9A0B-4416-BA4C-F2E827B3AA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C037F8-54CE-4617-950F-C940267A0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9125B-9B47-4E51-A801-086BC228131D}" type="datetimeFigureOut">
              <a:rPr lang="en-IN" smtClean="0"/>
              <a:t>28-11-2024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A610D2-6549-47A2-A755-FB867C8B9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38DDB4-4E83-45F6-A261-4DFC662CE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75005-040A-45AF-814D-6146137E0B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29573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A95B0B-1969-4CD6-97CD-19A0816065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9DA7EE-57F1-433F-A05D-5B7B06D917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D491EB-864E-4835-AC1D-D2268F808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9125B-9B47-4E51-A801-086BC228131D}" type="datetimeFigureOut">
              <a:rPr lang="en-IN" smtClean="0"/>
              <a:t>28-11-2024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31DB71-EBB6-43F2-8DB9-4B72FF176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3BC1EA-6EBE-4A7C-9604-A58ADAE53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75005-040A-45AF-814D-6146137E0B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6443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6F296A-B331-4236-ACB5-A962C5EA5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71762A-07CA-45E2-B00B-34E52C23FF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3A2F44-281A-4051-AAEC-53B667039D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59125B-9B47-4E51-A801-086BC228131D}" type="datetimeFigureOut">
              <a:rPr lang="en-IN" smtClean="0"/>
              <a:t>28-11-2024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021998-5186-431A-A849-E4C2556596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717E81-39FD-442A-AE1C-DE1B1F252A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B75005-040A-45AF-814D-6146137E0B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25787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Complex maths formulae on a blackboard">
            <a:extLst>
              <a:ext uri="{FF2B5EF4-FFF2-40B4-BE49-F238E27FC236}">
                <a16:creationId xmlns:a16="http://schemas.microsoft.com/office/drawing/2014/main" id="{65869683-A9BC-2B64-AAC7-B51A8203CB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727" b="-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8E539F-6805-AADB-CC84-3D1A09EA0CE8}"/>
              </a:ext>
            </a:extLst>
          </p:cNvPr>
          <p:cNvSpPr txBox="1"/>
          <p:nvPr/>
        </p:nvSpPr>
        <p:spPr>
          <a:xfrm>
            <a:off x="477981" y="1122363"/>
            <a:ext cx="4023360" cy="320413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>
                <a:latin typeface="+mj-lt"/>
                <a:ea typeface="+mj-ea"/>
                <a:cs typeface="+mj-cs"/>
              </a:rPr>
              <a:t>Introduction to Machine Learning &amp; Modelling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6302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99139A8A-F6D8-4084-0B85-15F6D8FB11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8284" y="730813"/>
            <a:ext cx="6096000" cy="4924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600B3F8-69C2-CD02-07C4-FBB1E5F9A2DE}"/>
              </a:ext>
            </a:extLst>
          </p:cNvPr>
          <p:cNvSpPr txBox="1"/>
          <p:nvPr/>
        </p:nvSpPr>
        <p:spPr>
          <a:xfrm>
            <a:off x="10633587" y="6474542"/>
            <a:ext cx="10176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800" dirty="0"/>
              <a:t> @Graeme Stuart</a:t>
            </a:r>
          </a:p>
        </p:txBody>
      </p:sp>
    </p:spTree>
    <p:extLst>
      <p:ext uri="{BB962C8B-B14F-4D97-AF65-F5344CB8AC3E}">
        <p14:creationId xmlns:p14="http://schemas.microsoft.com/office/powerpoint/2010/main" val="21347206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43CD23-CFAD-4C32-AE75-6D8B08ACB8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807" y="2565096"/>
            <a:ext cx="10515600" cy="4351338"/>
          </a:xfrm>
        </p:spPr>
        <p:txBody>
          <a:bodyPr/>
          <a:lstStyle/>
          <a:p>
            <a:r>
              <a:rPr lang="en-IN" dirty="0"/>
              <a:t>What is Machine Learning ? </a:t>
            </a:r>
          </a:p>
        </p:txBody>
      </p:sp>
      <p:pic>
        <p:nvPicPr>
          <p:cNvPr id="7170" name="Picture 2" descr="ITOUGTD20 Introducing the Analytics &amp; Big Data Track - ITOUG">
            <a:extLst>
              <a:ext uri="{FF2B5EF4-FFF2-40B4-BE49-F238E27FC236}">
                <a16:creationId xmlns:a16="http://schemas.microsoft.com/office/drawing/2014/main" id="{1AA58011-22BA-419D-93C4-520799838F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2543" y="1030230"/>
            <a:ext cx="6603650" cy="4946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697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3E8C3F8-E017-4C9F-A462-8A5B82EE73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7150" y="404612"/>
            <a:ext cx="8995149" cy="5027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532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2C0B23-0C89-4BEB-A493-64EC44BB22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Machine learning -  computers discovering how they can perform tasks </a:t>
            </a:r>
            <a:r>
              <a:rPr lang="en-US" i="1" dirty="0"/>
              <a:t>without being explicitly programmed </a:t>
            </a:r>
            <a:r>
              <a:rPr lang="en-US" dirty="0"/>
              <a:t>to do so  (Arthur Samuel coined the term)</a:t>
            </a:r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081166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Traditional programs vs. Machine Learning systems">
            <a:extLst>
              <a:ext uri="{FF2B5EF4-FFF2-40B4-BE49-F238E27FC236}">
                <a16:creationId xmlns:a16="http://schemas.microsoft.com/office/drawing/2014/main" id="{B44ED706-9B10-4FAC-76B3-ED5222A90A2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845A3D3-2A89-9901-C6B6-92A6BFD1489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43346" y="924980"/>
            <a:ext cx="10790686" cy="45060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C1E24B2-CF04-B9F1-1446-10FADE939C00}"/>
              </a:ext>
            </a:extLst>
          </p:cNvPr>
          <p:cNvSpPr txBox="1"/>
          <p:nvPr/>
        </p:nvSpPr>
        <p:spPr>
          <a:xfrm>
            <a:off x="11081632" y="6550223"/>
            <a:ext cx="1136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/>
              <a:t>@ml4dev</a:t>
            </a:r>
          </a:p>
        </p:txBody>
      </p:sp>
    </p:spTree>
    <p:extLst>
      <p:ext uri="{BB962C8B-B14F-4D97-AF65-F5344CB8AC3E}">
        <p14:creationId xmlns:p14="http://schemas.microsoft.com/office/powerpoint/2010/main" val="13278060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C0FFDA-ABC9-4809-B558-645D958C83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10007"/>
            <a:ext cx="10515600" cy="4351338"/>
          </a:xfrm>
        </p:spPr>
        <p:txBody>
          <a:bodyPr/>
          <a:lstStyle/>
          <a:p>
            <a:r>
              <a:rPr lang="en-US" dirty="0"/>
              <a:t>"A computer program is said to learn from </a:t>
            </a:r>
            <a:r>
              <a:rPr lang="en-US" dirty="0">
                <a:solidFill>
                  <a:srgbClr val="FF0000"/>
                </a:solidFill>
              </a:rPr>
              <a:t>experience E </a:t>
            </a:r>
            <a:r>
              <a:rPr lang="en-US" dirty="0"/>
              <a:t>with respect to some class of </a:t>
            </a:r>
            <a:r>
              <a:rPr lang="en-US" dirty="0">
                <a:solidFill>
                  <a:srgbClr val="FF0000"/>
                </a:solidFill>
              </a:rPr>
              <a:t>tasks T</a:t>
            </a:r>
            <a:r>
              <a:rPr lang="en-US" dirty="0"/>
              <a:t> and </a:t>
            </a:r>
            <a:r>
              <a:rPr lang="en-US" dirty="0">
                <a:solidFill>
                  <a:srgbClr val="FF0000"/>
                </a:solidFill>
              </a:rPr>
              <a:t>performance measure P </a:t>
            </a:r>
            <a:r>
              <a:rPr lang="en-US" dirty="0"/>
              <a:t>if its performance at tasks in T, as measured by P, </a:t>
            </a:r>
            <a:r>
              <a:rPr lang="en-US" dirty="0">
                <a:solidFill>
                  <a:srgbClr val="FF0000"/>
                </a:solidFill>
              </a:rPr>
              <a:t>improves</a:t>
            </a:r>
            <a:r>
              <a:rPr lang="en-US" dirty="0"/>
              <a:t> with experience E."</a:t>
            </a:r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C2FEB9-CD36-466F-B408-BF273C8F97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629" y="3285676"/>
            <a:ext cx="9640310" cy="158408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6A7C9B4-6506-9ACF-8350-72FA322DF6CF}"/>
              </a:ext>
            </a:extLst>
          </p:cNvPr>
          <p:cNvSpPr txBox="1"/>
          <p:nvPr/>
        </p:nvSpPr>
        <p:spPr>
          <a:xfrm>
            <a:off x="2452255" y="6453057"/>
            <a:ext cx="94626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Tom M Mitchell et al. “Machine learning. 1997”. In: Burr Ridge, IL: McGraw Hill 45.37 (1997), pp. 870–877.</a:t>
            </a:r>
            <a:endParaRPr lang="en-IN" sz="1000" dirty="0"/>
          </a:p>
        </p:txBody>
      </p:sp>
    </p:spTree>
    <p:extLst>
      <p:ext uri="{BB962C8B-B14F-4D97-AF65-F5344CB8AC3E}">
        <p14:creationId xmlns:p14="http://schemas.microsoft.com/office/powerpoint/2010/main" val="4392289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A comparative view of AI, machine learning, deep learning, and generative AI (source [16]).">
            <a:extLst>
              <a:ext uri="{FF2B5EF4-FFF2-40B4-BE49-F238E27FC236}">
                <a16:creationId xmlns:a16="http://schemas.microsoft.com/office/drawing/2014/main" id="{073EDC89-61D6-5632-EF6D-C1A2A1A53E6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6" name="AutoShape 4">
            <a:extLst>
              <a:ext uri="{FF2B5EF4-FFF2-40B4-BE49-F238E27FC236}">
                <a16:creationId xmlns:a16="http://schemas.microsoft.com/office/drawing/2014/main" id="{D3B368BA-AF10-7F1E-F62A-049331F21E0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85E0960-0834-D24D-0FEB-60143B1AE0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2021" y="255444"/>
            <a:ext cx="8096250" cy="52387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B4F73BD-E26B-15AD-C6BC-DECEDE2C8409}"/>
              </a:ext>
            </a:extLst>
          </p:cNvPr>
          <p:cNvSpPr txBox="1"/>
          <p:nvPr/>
        </p:nvSpPr>
        <p:spPr>
          <a:xfrm>
            <a:off x="1745673" y="6235147"/>
            <a:ext cx="10058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100" dirty="0" err="1"/>
              <a:t>Zhuhadar</a:t>
            </a:r>
            <a:r>
              <a:rPr lang="en-IN" sz="1100" dirty="0"/>
              <a:t>, Lily &amp; </a:t>
            </a:r>
            <a:r>
              <a:rPr lang="en-IN" sz="1100" dirty="0" err="1"/>
              <a:t>Lytras</a:t>
            </a:r>
            <a:r>
              <a:rPr lang="en-IN" sz="1100" dirty="0"/>
              <a:t>, </a:t>
            </a:r>
            <a:r>
              <a:rPr lang="en-IN" sz="1100" dirty="0" err="1"/>
              <a:t>Miltiadis</a:t>
            </a:r>
            <a:r>
              <a:rPr lang="en-IN" sz="1100" dirty="0"/>
              <a:t>. (2023). The Application of </a:t>
            </a:r>
            <a:r>
              <a:rPr lang="en-IN" sz="1100" dirty="0" err="1"/>
              <a:t>AutoML</a:t>
            </a:r>
            <a:r>
              <a:rPr lang="en-IN" sz="1100" dirty="0"/>
              <a:t> Techniques in Diabetes Diagnosis: Current Approaches, Performance, and Future Directions. Sustainability. 15. 13484. 10.3390/su151813484. </a:t>
            </a:r>
          </a:p>
        </p:txBody>
      </p:sp>
    </p:spTree>
    <p:extLst>
      <p:ext uri="{BB962C8B-B14F-4D97-AF65-F5344CB8AC3E}">
        <p14:creationId xmlns:p14="http://schemas.microsoft.com/office/powerpoint/2010/main" val="30855531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E08BEC-3AF5-43A9-8A52-A0D566EF39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Types of Machine Learning  - Supervised , Unsupervised , Semi-Supervised</a:t>
            </a:r>
          </a:p>
        </p:txBody>
      </p:sp>
    </p:spTree>
    <p:extLst>
      <p:ext uri="{BB962C8B-B14F-4D97-AF65-F5344CB8AC3E}">
        <p14:creationId xmlns:p14="http://schemas.microsoft.com/office/powerpoint/2010/main" val="7351579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601B3E-0386-479A-B802-56FADA3236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Supervised  </a:t>
            </a:r>
          </a:p>
          <a:p>
            <a:endParaRPr lang="en-IN" dirty="0"/>
          </a:p>
          <a:p>
            <a:r>
              <a:rPr lang="en-IN" dirty="0"/>
              <a:t>Human interaction/interference  </a:t>
            </a:r>
          </a:p>
          <a:p>
            <a:endParaRPr lang="en-IN" dirty="0"/>
          </a:p>
          <a:p>
            <a:r>
              <a:rPr lang="en-IN" dirty="0"/>
              <a:t>Labelled data </a:t>
            </a:r>
          </a:p>
          <a:p>
            <a:endParaRPr lang="en-IN" dirty="0"/>
          </a:p>
          <a:p>
            <a:r>
              <a:rPr lang="en-IN" dirty="0"/>
              <a:t>Y = f(x)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004422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B7058-FAC0-4B89-A53B-25D2996AA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Example of Supervised Learning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1E6D81-04AD-4EF0-9C20-A15BF5C699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Linear Regression</a:t>
            </a:r>
          </a:p>
          <a:p>
            <a:r>
              <a:rPr lang="en-IN" dirty="0"/>
              <a:t>Logistic regression based Classification </a:t>
            </a:r>
          </a:p>
          <a:p>
            <a:r>
              <a:rPr lang="en-IN" dirty="0"/>
              <a:t>Naive Bayesian based  Classification </a:t>
            </a:r>
          </a:p>
          <a:p>
            <a:r>
              <a:rPr lang="en-IN" dirty="0"/>
              <a:t>Decision trees </a:t>
            </a:r>
          </a:p>
          <a:p>
            <a:r>
              <a:rPr lang="en-IN" dirty="0"/>
              <a:t>SVM </a:t>
            </a:r>
          </a:p>
          <a:p>
            <a:r>
              <a:rPr lang="en-IN" dirty="0" err="1"/>
              <a:t>kNN</a:t>
            </a:r>
            <a:r>
              <a:rPr lang="en-IN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032942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8AB62EB4-694F-4FD0-6766-B180BE80489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6535445"/>
              </p:ext>
            </p:extLst>
          </p:nvPr>
        </p:nvGraphicFramePr>
        <p:xfrm>
          <a:off x="2373169" y="531090"/>
          <a:ext cx="6923231" cy="54644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5726590" imgH="4519779" progId="Paint.Picture.1">
                  <p:embed/>
                </p:oleObj>
              </mc:Choice>
              <mc:Fallback>
                <p:oleObj name="Bitmap Image" r:id="rId2" imgW="5726590" imgH="4519779" progId="Paint.Picture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373169" y="531090"/>
                        <a:ext cx="6923231" cy="54644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756135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F16535A9-BCFB-011B-3AF5-0C705916122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6265916"/>
              </p:ext>
            </p:extLst>
          </p:nvPr>
        </p:nvGraphicFramePr>
        <p:xfrm>
          <a:off x="3054350" y="1331118"/>
          <a:ext cx="6083300" cy="419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6082818" imgH="4195457" progId="Paint.Picture.1">
                  <p:embed/>
                </p:oleObj>
              </mc:Choice>
              <mc:Fallback>
                <p:oleObj name="Bitmap Image" r:id="rId2" imgW="6082818" imgH="4195457" progId="Paint.Picture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054350" y="1331118"/>
                        <a:ext cx="6083300" cy="4195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963781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119839-29EC-45FD-AAC7-949E050E5B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Unsupervised </a:t>
            </a:r>
          </a:p>
          <a:p>
            <a:endParaRPr lang="en-IN" dirty="0"/>
          </a:p>
          <a:p>
            <a:r>
              <a:rPr lang="en-US" dirty="0"/>
              <a:t> algorithm is not provided with any pre-assigned labels or scores for the training data.</a:t>
            </a:r>
          </a:p>
          <a:p>
            <a:endParaRPr lang="en-US" dirty="0"/>
          </a:p>
          <a:p>
            <a:r>
              <a:rPr lang="en-US" dirty="0"/>
              <a:t>No Y </a:t>
            </a:r>
          </a:p>
          <a:p>
            <a:endParaRPr lang="en-US" dirty="0"/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448421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EC572-259D-4C51-B55C-ECD00A8B3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Examples of </a:t>
            </a:r>
            <a:r>
              <a:rPr lang="en-IN" dirty="0" err="1"/>
              <a:t>UnSupervised</a:t>
            </a:r>
            <a:r>
              <a:rPr lang="en-IN" dirty="0"/>
              <a:t> Learning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BE771-B968-4BAD-AF69-DA3DB33D9F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K means Clustering </a:t>
            </a:r>
          </a:p>
          <a:p>
            <a:r>
              <a:rPr lang="en-IN" dirty="0"/>
              <a:t>hierarchical clustering</a:t>
            </a:r>
          </a:p>
          <a:p>
            <a:r>
              <a:rPr lang="en-IN" dirty="0"/>
              <a:t>Association Rules  </a:t>
            </a:r>
          </a:p>
        </p:txBody>
      </p:sp>
    </p:spTree>
    <p:extLst>
      <p:ext uri="{BB962C8B-B14F-4D97-AF65-F5344CB8AC3E}">
        <p14:creationId xmlns:p14="http://schemas.microsoft.com/office/powerpoint/2010/main" val="32612179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lustering in Machine Learning">
            <a:extLst>
              <a:ext uri="{FF2B5EF4-FFF2-40B4-BE49-F238E27FC236}">
                <a16:creationId xmlns:a16="http://schemas.microsoft.com/office/drawing/2014/main" id="{11404A9B-B4EE-ACCC-5B6B-15C907F8E7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13517" y="643466"/>
            <a:ext cx="8364965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8576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C18C4-D614-4FFE-992B-F8317DF8C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Semi supervised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48E7CF-17BE-49B4-A3FA-58B7B4E62DD6}"/>
              </a:ext>
            </a:extLst>
          </p:cNvPr>
          <p:cNvSpPr txBox="1"/>
          <p:nvPr/>
        </p:nvSpPr>
        <p:spPr>
          <a:xfrm>
            <a:off x="771277" y="1971923"/>
            <a:ext cx="1027308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000" dirty="0"/>
              <a:t>100 records</a:t>
            </a:r>
          </a:p>
          <a:p>
            <a:endParaRPr lang="en-IN" sz="4000" dirty="0"/>
          </a:p>
          <a:p>
            <a:r>
              <a:rPr lang="en-IN" sz="4000" dirty="0"/>
              <a:t>90 records – unlabelled </a:t>
            </a:r>
          </a:p>
          <a:p>
            <a:r>
              <a:rPr lang="en-IN" sz="4000" dirty="0"/>
              <a:t>10 records – labelled  </a:t>
            </a:r>
          </a:p>
          <a:p>
            <a:endParaRPr lang="en-IN" sz="4000" dirty="0"/>
          </a:p>
          <a:p>
            <a:r>
              <a:rPr lang="en-IN" sz="4000" dirty="0"/>
              <a:t>100 unlabelled records – unsupervised ML problem    </a:t>
            </a:r>
          </a:p>
          <a:p>
            <a:endParaRPr lang="en-IN" sz="4000" dirty="0"/>
          </a:p>
        </p:txBody>
      </p:sp>
    </p:spTree>
    <p:extLst>
      <p:ext uri="{BB962C8B-B14F-4D97-AF65-F5344CB8AC3E}">
        <p14:creationId xmlns:p14="http://schemas.microsoft.com/office/powerpoint/2010/main" val="11852509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7EB193-1E98-4C89-B6AD-CB8725E5B3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Uses the unlabeled data to gain more understanding</a:t>
            </a:r>
          </a:p>
          <a:p>
            <a:r>
              <a:rPr lang="en-US" dirty="0"/>
              <a:t>When only small training set is available.</a:t>
            </a:r>
          </a:p>
          <a:p>
            <a:r>
              <a:rPr lang="en-US" dirty="0"/>
              <a:t>To take advantage of the test set which also  contains a lot of valuable information .</a:t>
            </a:r>
          </a:p>
          <a:p>
            <a:r>
              <a:rPr lang="en-US" dirty="0"/>
              <a:t>Quite frequently used in text and image data. 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918548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9E2FA32-7487-4024-896B-2F14A697B0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1537" y="420384"/>
            <a:ext cx="6890810" cy="44935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C67BFC3-4CAC-45A4-B0D1-90BC90190585}"/>
              </a:ext>
            </a:extLst>
          </p:cNvPr>
          <p:cNvSpPr txBox="1"/>
          <p:nvPr/>
        </p:nvSpPr>
        <p:spPr>
          <a:xfrm>
            <a:off x="1176793" y="5216056"/>
            <a:ext cx="9573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Only 1 black and 1 white is labelled , grey are unlabelled data and needs to be predicted.  </a:t>
            </a:r>
          </a:p>
        </p:txBody>
      </p:sp>
    </p:spTree>
    <p:extLst>
      <p:ext uri="{BB962C8B-B14F-4D97-AF65-F5344CB8AC3E}">
        <p14:creationId xmlns:p14="http://schemas.microsoft.com/office/powerpoint/2010/main" val="13624712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FB48A34-BB03-4D70-862D-8722143F21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0487" y="1700212"/>
            <a:ext cx="4391025" cy="3457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4133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A9FE366-5184-4627-833F-21D53D737A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716" y="1947187"/>
            <a:ext cx="4939375" cy="296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6799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emi3">
            <a:extLst>
              <a:ext uri="{FF2B5EF4-FFF2-40B4-BE49-F238E27FC236}">
                <a16:creationId xmlns:a16="http://schemas.microsoft.com/office/drawing/2014/main" id="{A99C2B3E-559F-4019-9FDC-2E828EB484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7397" y="1585664"/>
            <a:ext cx="5419725" cy="3400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36762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CE8E371-EBCC-47A2-9E41-02E6E56859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9169" y="1189795"/>
            <a:ext cx="6458082" cy="371615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04AAECA-BF6B-48DB-A469-36664681ED15}"/>
              </a:ext>
            </a:extLst>
          </p:cNvPr>
          <p:cNvSpPr txBox="1"/>
          <p:nvPr/>
        </p:nvSpPr>
        <p:spPr>
          <a:xfrm>
            <a:off x="1637968" y="5483539"/>
            <a:ext cx="9621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Some homogeneity , smoothness assumption -</a:t>
            </a:r>
            <a:r>
              <a:rPr lang="en-US" dirty="0"/>
              <a:t> points close to each other belong to the same class</a:t>
            </a:r>
            <a:r>
              <a:rPr lang="en-IN" dirty="0"/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24663394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5C17D72-69CB-48EF-93A5-15FEA188D7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8715" y="1442540"/>
            <a:ext cx="6115755" cy="3837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6205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emi6">
            <a:extLst>
              <a:ext uri="{FF2B5EF4-FFF2-40B4-BE49-F238E27FC236}">
                <a16:creationId xmlns:a16="http://schemas.microsoft.com/office/drawing/2014/main" id="{633219CD-D805-488F-901A-81669C397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3242" y="1506151"/>
            <a:ext cx="6627206" cy="4158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55109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semi7">
            <a:extLst>
              <a:ext uri="{FF2B5EF4-FFF2-40B4-BE49-F238E27FC236}">
                <a16:creationId xmlns:a16="http://schemas.microsoft.com/office/drawing/2014/main" id="{E29BEEE6-32B4-464A-BFCA-A4366F5045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7198" y="989316"/>
            <a:ext cx="6468180" cy="4058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01246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1F782-62F5-4D79-BACA-AE63B2860F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err="1"/>
              <a:t>Vapnik</a:t>
            </a:r>
            <a:r>
              <a:rPr lang="en-IN" dirty="0"/>
              <a:t> Principle</a:t>
            </a:r>
          </a:p>
        </p:txBody>
      </p:sp>
    </p:spTree>
    <p:extLst>
      <p:ext uri="{BB962C8B-B14F-4D97-AF65-F5344CB8AC3E}">
        <p14:creationId xmlns:p14="http://schemas.microsoft.com/office/powerpoint/2010/main" val="26023978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F972A-5EB6-493A-B9AB-5C1672F8B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5400" b="1" u="sng" dirty="0" err="1"/>
              <a:t>Vapnik</a:t>
            </a:r>
            <a:r>
              <a:rPr lang="en-IN" sz="5400" b="1" u="sng" dirty="0"/>
              <a:t> Principle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BE9E82-B2F9-4E88-86E4-5A27C5B84E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6600" dirty="0"/>
              <a:t>In order to solve a problem don’t pick an intermediate problem of a higher order of complexity.</a:t>
            </a:r>
            <a:endParaRPr lang="en-IN" sz="6600" dirty="0"/>
          </a:p>
        </p:txBody>
      </p:sp>
    </p:spTree>
    <p:extLst>
      <p:ext uri="{BB962C8B-B14F-4D97-AF65-F5344CB8AC3E}">
        <p14:creationId xmlns:p14="http://schemas.microsoft.com/office/powerpoint/2010/main" val="21422699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577</TotalTime>
  <Words>338</Words>
  <Application>Microsoft Office PowerPoint</Application>
  <PresentationFormat>Widescreen</PresentationFormat>
  <Paragraphs>49</Paragraphs>
  <Slides>28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Calibri</vt:lpstr>
      <vt:lpstr>Calibri Light</vt:lpstr>
      <vt:lpstr>Office Theme</vt:lpstr>
      <vt:lpstr>Bitmap Image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Example of Supervised Learning </vt:lpstr>
      <vt:lpstr>PowerPoint Presentation</vt:lpstr>
      <vt:lpstr>PowerPoint Presentation</vt:lpstr>
      <vt:lpstr>PowerPoint Presentation</vt:lpstr>
      <vt:lpstr>Examples of UnSupervised Learning </vt:lpstr>
      <vt:lpstr>PowerPoint Presentation</vt:lpstr>
      <vt:lpstr>Semi supervised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Vapnik Principle</vt:lpstr>
      <vt:lpstr>Vapnik Principle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Vapnik Principle</dc:title>
  <dc:creator>Abhishek Srivastava</dc:creator>
  <cp:lastModifiedBy>Abhishek Srivastava</cp:lastModifiedBy>
  <cp:revision>67</cp:revision>
  <dcterms:created xsi:type="dcterms:W3CDTF">2021-01-17T19:55:20Z</dcterms:created>
  <dcterms:modified xsi:type="dcterms:W3CDTF">2024-11-28T11:06:46Z</dcterms:modified>
</cp:coreProperties>
</file>