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0" r:id="rId3"/>
    <p:sldId id="403" r:id="rId4"/>
    <p:sldId id="402" r:id="rId5"/>
    <p:sldId id="468" r:id="rId6"/>
    <p:sldId id="389" r:id="rId7"/>
    <p:sldId id="469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08" r:id="rId16"/>
    <p:sldId id="509" r:id="rId17"/>
    <p:sldId id="418" r:id="rId18"/>
    <p:sldId id="262" r:id="rId19"/>
    <p:sldId id="2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99E11-771C-4091-955A-A3E411F447E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32F2E42E-60EA-4E14-BDE9-88119C3BF81D}">
      <dgm:prSet/>
      <dgm:spPr/>
      <dgm:t>
        <a:bodyPr/>
        <a:lstStyle/>
        <a:p>
          <a:r>
            <a:rPr lang="en-IN" b="1" dirty="0"/>
            <a:t>Economies of scale </a:t>
          </a:r>
        </a:p>
      </dgm:t>
    </dgm:pt>
    <dgm:pt modelId="{1D15C82B-3116-4D8A-B0D4-886DCA243D1C}" type="parTrans" cxnId="{14D48598-65CB-4371-A08E-914EFCBFB6B8}">
      <dgm:prSet/>
      <dgm:spPr/>
      <dgm:t>
        <a:bodyPr/>
        <a:lstStyle/>
        <a:p>
          <a:endParaRPr lang="en-IN"/>
        </a:p>
      </dgm:t>
    </dgm:pt>
    <dgm:pt modelId="{43AD48CA-7811-4FF0-8EF6-4EB9985712F8}" type="sibTrans" cxnId="{14D48598-65CB-4371-A08E-914EFCBFB6B8}">
      <dgm:prSet/>
      <dgm:spPr/>
      <dgm:t>
        <a:bodyPr/>
        <a:lstStyle/>
        <a:p>
          <a:endParaRPr lang="en-IN"/>
        </a:p>
      </dgm:t>
    </dgm:pt>
    <dgm:pt modelId="{D3E92F5A-A48C-4316-A260-C24EB2677C42}">
      <dgm:prSet/>
      <dgm:spPr/>
      <dgm:t>
        <a:bodyPr/>
        <a:lstStyle/>
        <a:p>
          <a:r>
            <a:rPr lang="en-IN" b="1" dirty="0"/>
            <a:t>Brand</a:t>
          </a:r>
          <a:r>
            <a:rPr lang="en-IN" dirty="0"/>
            <a:t> </a:t>
          </a:r>
        </a:p>
      </dgm:t>
    </dgm:pt>
    <dgm:pt modelId="{C3B13F34-119E-42B3-92CB-6BBA0E8D1489}" type="parTrans" cxnId="{586998A0-5505-4FD1-8687-3B37F68D402F}">
      <dgm:prSet/>
      <dgm:spPr/>
      <dgm:t>
        <a:bodyPr/>
        <a:lstStyle/>
        <a:p>
          <a:endParaRPr lang="en-IN"/>
        </a:p>
      </dgm:t>
    </dgm:pt>
    <dgm:pt modelId="{E662465D-AAF6-45F8-9714-24569B1C5097}" type="sibTrans" cxnId="{586998A0-5505-4FD1-8687-3B37F68D402F}">
      <dgm:prSet/>
      <dgm:spPr/>
      <dgm:t>
        <a:bodyPr/>
        <a:lstStyle/>
        <a:p>
          <a:endParaRPr lang="en-IN"/>
        </a:p>
      </dgm:t>
    </dgm:pt>
    <dgm:pt modelId="{D0CCF48C-7AF9-43E1-8A36-3690653D5C7E}">
      <dgm:prSet/>
      <dgm:spPr/>
      <dgm:t>
        <a:bodyPr/>
        <a:lstStyle/>
        <a:p>
          <a:r>
            <a:rPr lang="en-IN" b="1" dirty="0"/>
            <a:t>Embedding</a:t>
          </a:r>
          <a:r>
            <a:rPr lang="en-IN" dirty="0"/>
            <a:t> </a:t>
          </a:r>
        </a:p>
      </dgm:t>
    </dgm:pt>
    <dgm:pt modelId="{F2366F4E-3A59-41DD-871C-53F7837CE211}" type="parTrans" cxnId="{2C3E3457-2DC1-4499-9F58-93A6F02798EA}">
      <dgm:prSet/>
      <dgm:spPr/>
      <dgm:t>
        <a:bodyPr/>
        <a:lstStyle/>
        <a:p>
          <a:endParaRPr lang="en-IN"/>
        </a:p>
      </dgm:t>
    </dgm:pt>
    <dgm:pt modelId="{4BE41909-6661-4986-9251-292DD20CF1FA}" type="sibTrans" cxnId="{2C3E3457-2DC1-4499-9F58-93A6F02798EA}">
      <dgm:prSet/>
      <dgm:spPr/>
      <dgm:t>
        <a:bodyPr/>
        <a:lstStyle/>
        <a:p>
          <a:endParaRPr lang="en-IN"/>
        </a:p>
      </dgm:t>
    </dgm:pt>
    <dgm:pt modelId="{07646CD3-8304-438C-A771-D2B8B3801AA3}">
      <dgm:prSet/>
      <dgm:spPr/>
      <dgm:t>
        <a:bodyPr/>
        <a:lstStyle/>
        <a:p>
          <a:r>
            <a:rPr lang="en-IN" b="1" dirty="0"/>
            <a:t>Network effects</a:t>
          </a:r>
          <a:endParaRPr lang="en-IN" dirty="0"/>
        </a:p>
      </dgm:t>
    </dgm:pt>
    <dgm:pt modelId="{52AB497A-6D52-4AB6-A73C-BC1EBF88CB2A}" type="parTrans" cxnId="{9D15C376-7163-4E2C-8158-97F61357DCB4}">
      <dgm:prSet/>
      <dgm:spPr/>
      <dgm:t>
        <a:bodyPr/>
        <a:lstStyle/>
        <a:p>
          <a:endParaRPr lang="en-IN"/>
        </a:p>
      </dgm:t>
    </dgm:pt>
    <dgm:pt modelId="{7A1DAAF3-59A2-48F0-9A18-957186F98721}" type="sibTrans" cxnId="{9D15C376-7163-4E2C-8158-97F61357DCB4}">
      <dgm:prSet/>
      <dgm:spPr/>
      <dgm:t>
        <a:bodyPr/>
        <a:lstStyle/>
        <a:p>
          <a:endParaRPr lang="en-IN"/>
        </a:p>
      </dgm:t>
    </dgm:pt>
    <dgm:pt modelId="{668C3C8F-6896-4D17-8664-2359A15A6AD2}" type="pres">
      <dgm:prSet presAssocID="{76299E11-771C-4091-955A-A3E411F447EE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B45860B-71E3-4079-9EA5-1C97B997EBB7}" type="pres">
      <dgm:prSet presAssocID="{32F2E42E-60EA-4E14-BDE9-88119C3BF81D}" presName="circle1" presStyleLbl="node1" presStyleIdx="0" presStyleCnt="4"/>
      <dgm:spPr/>
    </dgm:pt>
    <dgm:pt modelId="{387E9267-CE01-4B17-A6D1-3EBC9777AEA6}" type="pres">
      <dgm:prSet presAssocID="{32F2E42E-60EA-4E14-BDE9-88119C3BF81D}" presName="space" presStyleCnt="0"/>
      <dgm:spPr/>
    </dgm:pt>
    <dgm:pt modelId="{AD940086-3039-4BCF-B084-BAF520A78AFC}" type="pres">
      <dgm:prSet presAssocID="{32F2E42E-60EA-4E14-BDE9-88119C3BF81D}" presName="rect1" presStyleLbl="alignAcc1" presStyleIdx="0" presStyleCnt="4"/>
      <dgm:spPr/>
    </dgm:pt>
    <dgm:pt modelId="{A4EB6351-0DA1-4DCC-9182-1EA97AD964BC}" type="pres">
      <dgm:prSet presAssocID="{D3E92F5A-A48C-4316-A260-C24EB2677C42}" presName="vertSpace2" presStyleLbl="node1" presStyleIdx="0" presStyleCnt="4"/>
      <dgm:spPr/>
    </dgm:pt>
    <dgm:pt modelId="{D68D0444-8166-49EB-8333-68DFE5FC5E08}" type="pres">
      <dgm:prSet presAssocID="{D3E92F5A-A48C-4316-A260-C24EB2677C42}" presName="circle2" presStyleLbl="node1" presStyleIdx="1" presStyleCnt="4"/>
      <dgm:spPr/>
    </dgm:pt>
    <dgm:pt modelId="{01186DD7-0256-456E-A13B-9D9FA3B94404}" type="pres">
      <dgm:prSet presAssocID="{D3E92F5A-A48C-4316-A260-C24EB2677C42}" presName="rect2" presStyleLbl="alignAcc1" presStyleIdx="1" presStyleCnt="4"/>
      <dgm:spPr/>
    </dgm:pt>
    <dgm:pt modelId="{458824CE-4216-4CCD-80BF-06DF0F027A71}" type="pres">
      <dgm:prSet presAssocID="{D0CCF48C-7AF9-43E1-8A36-3690653D5C7E}" presName="vertSpace3" presStyleLbl="node1" presStyleIdx="1" presStyleCnt="4"/>
      <dgm:spPr/>
    </dgm:pt>
    <dgm:pt modelId="{88F54565-FD91-4FC7-8040-0BB92D0AC701}" type="pres">
      <dgm:prSet presAssocID="{D0CCF48C-7AF9-43E1-8A36-3690653D5C7E}" presName="circle3" presStyleLbl="node1" presStyleIdx="2" presStyleCnt="4"/>
      <dgm:spPr/>
    </dgm:pt>
    <dgm:pt modelId="{CAA81E19-C948-4CC7-AEDF-091C8DEFEF92}" type="pres">
      <dgm:prSet presAssocID="{D0CCF48C-7AF9-43E1-8A36-3690653D5C7E}" presName="rect3" presStyleLbl="alignAcc1" presStyleIdx="2" presStyleCnt="4"/>
      <dgm:spPr/>
    </dgm:pt>
    <dgm:pt modelId="{9E6DBDEC-A9B5-4F32-B14E-1DB1F092C04F}" type="pres">
      <dgm:prSet presAssocID="{07646CD3-8304-438C-A771-D2B8B3801AA3}" presName="vertSpace4" presStyleLbl="node1" presStyleIdx="2" presStyleCnt="4"/>
      <dgm:spPr/>
    </dgm:pt>
    <dgm:pt modelId="{CA0777C5-5492-4CA0-A3D2-8BB06F864912}" type="pres">
      <dgm:prSet presAssocID="{07646CD3-8304-438C-A771-D2B8B3801AA3}" presName="circle4" presStyleLbl="node1" presStyleIdx="3" presStyleCnt="4"/>
      <dgm:spPr/>
    </dgm:pt>
    <dgm:pt modelId="{16A98C21-4D87-49C1-A6F1-99578E345925}" type="pres">
      <dgm:prSet presAssocID="{07646CD3-8304-438C-A771-D2B8B3801AA3}" presName="rect4" presStyleLbl="alignAcc1" presStyleIdx="3" presStyleCnt="4"/>
      <dgm:spPr/>
    </dgm:pt>
    <dgm:pt modelId="{D3B9AC91-F642-4E38-9C5D-EDD353C37A5F}" type="pres">
      <dgm:prSet presAssocID="{32F2E42E-60EA-4E14-BDE9-88119C3BF81D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961C8751-0800-44C2-82FB-CB4E71510FB2}" type="pres">
      <dgm:prSet presAssocID="{D3E92F5A-A48C-4316-A260-C24EB2677C4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525481E7-38CA-4FFB-9C67-D48D7FAF012E}" type="pres">
      <dgm:prSet presAssocID="{D0CCF48C-7AF9-43E1-8A36-3690653D5C7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A4BDB7A8-1B07-4778-A791-B30182B16274}" type="pres">
      <dgm:prSet presAssocID="{07646CD3-8304-438C-A771-D2B8B3801AA3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E2F04C21-85BD-4E54-9972-5DDD056E6FB2}" type="presOf" srcId="{76299E11-771C-4091-955A-A3E411F447EE}" destId="{668C3C8F-6896-4D17-8664-2359A15A6AD2}" srcOrd="0" destOrd="0" presId="urn:microsoft.com/office/officeart/2005/8/layout/target3"/>
    <dgm:cxn modelId="{7EE4F44C-5D09-4B36-85F5-2EE9D3C6C060}" type="presOf" srcId="{D0CCF48C-7AF9-43E1-8A36-3690653D5C7E}" destId="{CAA81E19-C948-4CC7-AEDF-091C8DEFEF92}" srcOrd="0" destOrd="0" presId="urn:microsoft.com/office/officeart/2005/8/layout/target3"/>
    <dgm:cxn modelId="{9D15C376-7163-4E2C-8158-97F61357DCB4}" srcId="{76299E11-771C-4091-955A-A3E411F447EE}" destId="{07646CD3-8304-438C-A771-D2B8B3801AA3}" srcOrd="3" destOrd="0" parTransId="{52AB497A-6D52-4AB6-A73C-BC1EBF88CB2A}" sibTransId="{7A1DAAF3-59A2-48F0-9A18-957186F98721}"/>
    <dgm:cxn modelId="{2C3E3457-2DC1-4499-9F58-93A6F02798EA}" srcId="{76299E11-771C-4091-955A-A3E411F447EE}" destId="{D0CCF48C-7AF9-43E1-8A36-3690653D5C7E}" srcOrd="2" destOrd="0" parTransId="{F2366F4E-3A59-41DD-871C-53F7837CE211}" sibTransId="{4BE41909-6661-4986-9251-292DD20CF1FA}"/>
    <dgm:cxn modelId="{10E45A7D-FB64-4297-9D0A-F5E16F77AFEA}" type="presOf" srcId="{32F2E42E-60EA-4E14-BDE9-88119C3BF81D}" destId="{D3B9AC91-F642-4E38-9C5D-EDD353C37A5F}" srcOrd="1" destOrd="0" presId="urn:microsoft.com/office/officeart/2005/8/layout/target3"/>
    <dgm:cxn modelId="{EC3E098D-8EF5-4452-B114-CF3CA855A4A7}" type="presOf" srcId="{D3E92F5A-A48C-4316-A260-C24EB2677C42}" destId="{961C8751-0800-44C2-82FB-CB4E71510FB2}" srcOrd="1" destOrd="0" presId="urn:microsoft.com/office/officeart/2005/8/layout/target3"/>
    <dgm:cxn modelId="{14D48598-65CB-4371-A08E-914EFCBFB6B8}" srcId="{76299E11-771C-4091-955A-A3E411F447EE}" destId="{32F2E42E-60EA-4E14-BDE9-88119C3BF81D}" srcOrd="0" destOrd="0" parTransId="{1D15C82B-3116-4D8A-B0D4-886DCA243D1C}" sibTransId="{43AD48CA-7811-4FF0-8EF6-4EB9985712F8}"/>
    <dgm:cxn modelId="{586998A0-5505-4FD1-8687-3B37F68D402F}" srcId="{76299E11-771C-4091-955A-A3E411F447EE}" destId="{D3E92F5A-A48C-4316-A260-C24EB2677C42}" srcOrd="1" destOrd="0" parTransId="{C3B13F34-119E-42B3-92CB-6BBA0E8D1489}" sibTransId="{E662465D-AAF6-45F8-9714-24569B1C5097}"/>
    <dgm:cxn modelId="{993303AD-6BB8-439B-BA7E-579C36A36B36}" type="presOf" srcId="{D0CCF48C-7AF9-43E1-8A36-3690653D5C7E}" destId="{525481E7-38CA-4FFB-9C67-D48D7FAF012E}" srcOrd="1" destOrd="0" presId="urn:microsoft.com/office/officeart/2005/8/layout/target3"/>
    <dgm:cxn modelId="{8D49F5B3-1842-485F-9BFF-B67C95EF2548}" type="presOf" srcId="{07646CD3-8304-438C-A771-D2B8B3801AA3}" destId="{A4BDB7A8-1B07-4778-A791-B30182B16274}" srcOrd="1" destOrd="0" presId="urn:microsoft.com/office/officeart/2005/8/layout/target3"/>
    <dgm:cxn modelId="{3C2195C9-B6C6-48D5-BCF7-4C683204C1ED}" type="presOf" srcId="{07646CD3-8304-438C-A771-D2B8B3801AA3}" destId="{16A98C21-4D87-49C1-A6F1-99578E345925}" srcOrd="0" destOrd="0" presId="urn:microsoft.com/office/officeart/2005/8/layout/target3"/>
    <dgm:cxn modelId="{EA8706CB-4A23-4FCB-B4DA-6846BCADF090}" type="presOf" srcId="{D3E92F5A-A48C-4316-A260-C24EB2677C42}" destId="{01186DD7-0256-456E-A13B-9D9FA3B94404}" srcOrd="0" destOrd="0" presId="urn:microsoft.com/office/officeart/2005/8/layout/target3"/>
    <dgm:cxn modelId="{E7E2C9EE-4001-4D2E-A770-72195AD44C55}" type="presOf" srcId="{32F2E42E-60EA-4E14-BDE9-88119C3BF81D}" destId="{AD940086-3039-4BCF-B084-BAF520A78AFC}" srcOrd="0" destOrd="0" presId="urn:microsoft.com/office/officeart/2005/8/layout/target3"/>
    <dgm:cxn modelId="{632BFDF3-2073-4591-9689-2A31444DB322}" type="presParOf" srcId="{668C3C8F-6896-4D17-8664-2359A15A6AD2}" destId="{DB45860B-71E3-4079-9EA5-1C97B997EBB7}" srcOrd="0" destOrd="0" presId="urn:microsoft.com/office/officeart/2005/8/layout/target3"/>
    <dgm:cxn modelId="{D304AEF2-E642-4FF4-8903-3BF650F076D4}" type="presParOf" srcId="{668C3C8F-6896-4D17-8664-2359A15A6AD2}" destId="{387E9267-CE01-4B17-A6D1-3EBC9777AEA6}" srcOrd="1" destOrd="0" presId="urn:microsoft.com/office/officeart/2005/8/layout/target3"/>
    <dgm:cxn modelId="{01CAE9A8-0BDB-46E8-A21E-94453FA21310}" type="presParOf" srcId="{668C3C8F-6896-4D17-8664-2359A15A6AD2}" destId="{AD940086-3039-4BCF-B084-BAF520A78AFC}" srcOrd="2" destOrd="0" presId="urn:microsoft.com/office/officeart/2005/8/layout/target3"/>
    <dgm:cxn modelId="{1FCEAB39-9FDE-464B-8C9A-017792427228}" type="presParOf" srcId="{668C3C8F-6896-4D17-8664-2359A15A6AD2}" destId="{A4EB6351-0DA1-4DCC-9182-1EA97AD964BC}" srcOrd="3" destOrd="0" presId="urn:microsoft.com/office/officeart/2005/8/layout/target3"/>
    <dgm:cxn modelId="{A90EF864-A79E-48F7-A909-6C0E28CD3828}" type="presParOf" srcId="{668C3C8F-6896-4D17-8664-2359A15A6AD2}" destId="{D68D0444-8166-49EB-8333-68DFE5FC5E08}" srcOrd="4" destOrd="0" presId="urn:microsoft.com/office/officeart/2005/8/layout/target3"/>
    <dgm:cxn modelId="{D7596AAE-8580-4936-9A24-E9A0E4F4664F}" type="presParOf" srcId="{668C3C8F-6896-4D17-8664-2359A15A6AD2}" destId="{01186DD7-0256-456E-A13B-9D9FA3B94404}" srcOrd="5" destOrd="0" presId="urn:microsoft.com/office/officeart/2005/8/layout/target3"/>
    <dgm:cxn modelId="{8FBDC5E4-51CE-4EB5-9971-EE4C37569746}" type="presParOf" srcId="{668C3C8F-6896-4D17-8664-2359A15A6AD2}" destId="{458824CE-4216-4CCD-80BF-06DF0F027A71}" srcOrd="6" destOrd="0" presId="urn:microsoft.com/office/officeart/2005/8/layout/target3"/>
    <dgm:cxn modelId="{CC817B1D-3A71-45F3-A229-221B350751C5}" type="presParOf" srcId="{668C3C8F-6896-4D17-8664-2359A15A6AD2}" destId="{88F54565-FD91-4FC7-8040-0BB92D0AC701}" srcOrd="7" destOrd="0" presId="urn:microsoft.com/office/officeart/2005/8/layout/target3"/>
    <dgm:cxn modelId="{C39407A4-3B72-40C9-93CA-26561E304934}" type="presParOf" srcId="{668C3C8F-6896-4D17-8664-2359A15A6AD2}" destId="{CAA81E19-C948-4CC7-AEDF-091C8DEFEF92}" srcOrd="8" destOrd="0" presId="urn:microsoft.com/office/officeart/2005/8/layout/target3"/>
    <dgm:cxn modelId="{5CA2C3DD-9CC8-4576-9FA0-D1383978BA6E}" type="presParOf" srcId="{668C3C8F-6896-4D17-8664-2359A15A6AD2}" destId="{9E6DBDEC-A9B5-4F32-B14E-1DB1F092C04F}" srcOrd="9" destOrd="0" presId="urn:microsoft.com/office/officeart/2005/8/layout/target3"/>
    <dgm:cxn modelId="{735A5C12-2B7A-4DCD-AF0C-94A2B5236EC5}" type="presParOf" srcId="{668C3C8F-6896-4D17-8664-2359A15A6AD2}" destId="{CA0777C5-5492-4CA0-A3D2-8BB06F864912}" srcOrd="10" destOrd="0" presId="urn:microsoft.com/office/officeart/2005/8/layout/target3"/>
    <dgm:cxn modelId="{D3A87AE3-C00A-467E-BD58-63B63F2CF6C9}" type="presParOf" srcId="{668C3C8F-6896-4D17-8664-2359A15A6AD2}" destId="{16A98C21-4D87-49C1-A6F1-99578E345925}" srcOrd="11" destOrd="0" presId="urn:microsoft.com/office/officeart/2005/8/layout/target3"/>
    <dgm:cxn modelId="{A0BBEE2A-BFDC-46BC-AEA8-75A999466E44}" type="presParOf" srcId="{668C3C8F-6896-4D17-8664-2359A15A6AD2}" destId="{D3B9AC91-F642-4E38-9C5D-EDD353C37A5F}" srcOrd="12" destOrd="0" presId="urn:microsoft.com/office/officeart/2005/8/layout/target3"/>
    <dgm:cxn modelId="{B233BCC1-BB46-4886-AC34-3D8941C08917}" type="presParOf" srcId="{668C3C8F-6896-4D17-8664-2359A15A6AD2}" destId="{961C8751-0800-44C2-82FB-CB4E71510FB2}" srcOrd="13" destOrd="0" presId="urn:microsoft.com/office/officeart/2005/8/layout/target3"/>
    <dgm:cxn modelId="{1FA7EAFA-21E7-4078-94EA-31A0DC197699}" type="presParOf" srcId="{668C3C8F-6896-4D17-8664-2359A15A6AD2}" destId="{525481E7-38CA-4FFB-9C67-D48D7FAF012E}" srcOrd="14" destOrd="0" presId="urn:microsoft.com/office/officeart/2005/8/layout/target3"/>
    <dgm:cxn modelId="{56FD3201-4950-4315-A2F7-58685F8D1FF4}" type="presParOf" srcId="{668C3C8F-6896-4D17-8664-2359A15A6AD2}" destId="{A4BDB7A8-1B07-4778-A791-B30182B1627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5860B-71E3-4079-9EA5-1C97B997EBB7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40086-3039-4BCF-B084-BAF520A78AFC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600" b="1" kern="1200" dirty="0"/>
            <a:t>Economies of scale </a:t>
          </a:r>
        </a:p>
      </dsp:txBody>
      <dsp:txXfrm>
        <a:off x="2175669" y="0"/>
        <a:ext cx="8339931" cy="924659"/>
      </dsp:txXfrm>
    </dsp:sp>
    <dsp:sp modelId="{D68D0444-8166-49EB-8333-68DFE5FC5E08}">
      <dsp:nvSpPr>
        <dsp:cNvPr id="0" name=""/>
        <dsp:cNvSpPr/>
      </dsp:nvSpPr>
      <dsp:spPr>
        <a:xfrm>
          <a:off x="571113" y="924659"/>
          <a:ext cx="3209111" cy="320911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86DD7-0256-456E-A13B-9D9FA3B94404}">
      <dsp:nvSpPr>
        <dsp:cNvPr id="0" name=""/>
        <dsp:cNvSpPr/>
      </dsp:nvSpPr>
      <dsp:spPr>
        <a:xfrm>
          <a:off x="2175669" y="924659"/>
          <a:ext cx="8339931" cy="32091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600" b="1" kern="1200" dirty="0"/>
            <a:t>Brand</a:t>
          </a:r>
          <a:r>
            <a:rPr lang="en-IN" sz="4600" kern="1200" dirty="0"/>
            <a:t> </a:t>
          </a:r>
        </a:p>
      </dsp:txBody>
      <dsp:txXfrm>
        <a:off x="2175669" y="924659"/>
        <a:ext cx="8339931" cy="924659"/>
      </dsp:txXfrm>
    </dsp:sp>
    <dsp:sp modelId="{88F54565-FD91-4FC7-8040-0BB92D0AC701}">
      <dsp:nvSpPr>
        <dsp:cNvPr id="0" name=""/>
        <dsp:cNvSpPr/>
      </dsp:nvSpPr>
      <dsp:spPr>
        <a:xfrm>
          <a:off x="1142226" y="1849318"/>
          <a:ext cx="2066885" cy="206688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81E19-C948-4CC7-AEDF-091C8DEFEF92}">
      <dsp:nvSpPr>
        <dsp:cNvPr id="0" name=""/>
        <dsp:cNvSpPr/>
      </dsp:nvSpPr>
      <dsp:spPr>
        <a:xfrm>
          <a:off x="2175669" y="1849318"/>
          <a:ext cx="8339931" cy="20668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600" b="1" kern="1200" dirty="0"/>
            <a:t>Embedding</a:t>
          </a:r>
          <a:r>
            <a:rPr lang="en-IN" sz="4600" kern="1200" dirty="0"/>
            <a:t> </a:t>
          </a:r>
        </a:p>
      </dsp:txBody>
      <dsp:txXfrm>
        <a:off x="2175669" y="1849318"/>
        <a:ext cx="8339931" cy="924659"/>
      </dsp:txXfrm>
    </dsp:sp>
    <dsp:sp modelId="{CA0777C5-5492-4CA0-A3D2-8BB06F864912}">
      <dsp:nvSpPr>
        <dsp:cNvPr id="0" name=""/>
        <dsp:cNvSpPr/>
      </dsp:nvSpPr>
      <dsp:spPr>
        <a:xfrm>
          <a:off x="1713339" y="2773977"/>
          <a:ext cx="924659" cy="9246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98C21-4D87-49C1-A6F1-99578E345925}">
      <dsp:nvSpPr>
        <dsp:cNvPr id="0" name=""/>
        <dsp:cNvSpPr/>
      </dsp:nvSpPr>
      <dsp:spPr>
        <a:xfrm>
          <a:off x="2175669" y="2773977"/>
          <a:ext cx="8339931" cy="9246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600" b="1" kern="1200" dirty="0"/>
            <a:t>Network effects</a:t>
          </a:r>
          <a:endParaRPr lang="en-IN" sz="4600" kern="1200" dirty="0"/>
        </a:p>
      </dsp:txBody>
      <dsp:txXfrm>
        <a:off x="2175669" y="2773977"/>
        <a:ext cx="8339931" cy="924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F9A0D-BD9A-44E7-AB7E-1C9EC7746879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84CA7-17F4-4C3E-8CEF-8AD2F4461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00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BB7F9-BC51-65C0-CA3E-2535680E3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C3DAF-F8BC-904C-B2F7-C82A9262C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3BB5-C315-C6A5-DD4A-28DC2F87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0994-D8BC-5A9D-3EBE-419C7F0F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E9877-0E25-2164-7A0D-64A0F890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12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0C39-1D5D-C15D-78A9-98C5E104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EC97C-0411-FD8D-6845-1BA4F770D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8C09-131C-04F2-7B57-0A5D95A8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E8CF-E008-F84C-7419-D584D108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17F34-3C4D-A684-AD0C-886241AF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12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12F4-D113-6A48-94AE-6F45FE1A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9D03A-12F2-1ED6-FE54-A9AE462DB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01D5B-5791-7312-A2BD-071CA177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911C-DAFE-9EC1-D68A-EB848CB52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17606-F9E0-555F-28A3-4B6F958B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9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1319-357F-BBDC-5C11-296C152B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E253E-2ACF-AB8A-DA83-FD60BDDB5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CEF18-379C-F8CB-65D4-1EF3BAC68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70DB6-9475-660F-9E75-43462408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3BFDC-F2B1-689E-3832-EC922DE83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D5B82-64B5-B2F1-4E49-96F3A6299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110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E0D8-E0FF-87F2-C8DE-475B4C97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2542E-9D40-C768-CEBB-BF2FBD1E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51D5A-140D-84F4-44D0-839E1614C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D27B28-516A-117A-59F3-FE04AC14B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FE037-29D0-2DF8-7407-A198C73A4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4FB2E-A753-A469-9326-77A86C54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3801B6-EA0C-30BC-4C43-6822C384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50749-DA09-7A06-C78F-E1BB96A8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00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D847-8713-50A7-520E-EC914A09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DFB8E-A51D-E757-3297-AAA8FFF3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E7641-310E-59E6-4CFD-3C8F730F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03810-2BCA-2DBC-CC92-871D7609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5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5E7D8A-F99D-9E0A-E97C-644ECEF8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928EB-EF0F-BD20-DEE5-7C45F6DE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7DFE9-7167-6C8A-BA3C-C302EDAC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41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7876-2293-12E3-9C23-36132715F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B1BE0-4959-2735-DBEE-2494DC92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D086E-A9B9-615D-B7F3-9919F175D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4EB89-8C56-2E46-050C-575E7EB3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933C2-FA40-01CC-4B8D-5A557E65B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F905A-89FC-46D7-E899-D02C3E5D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94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49CD-4FB4-F36F-BF04-D5B9F3E4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3F7BBD-33BF-1873-60EC-AF101A175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FF727-6C90-401E-4ADC-DF4EE909B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0325C-F143-16C2-535B-1B7AD6F6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B0C3B-86B4-934A-F576-31F27EE7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C8513-7D9C-046C-8501-A1A59D38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10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2A00-AC65-F7F9-DAFD-333BED6E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2342C-8B2B-D539-28DE-91D1F4C61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49A56-4CE4-E955-59D1-9C619423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37020-6208-A2C7-7BFE-78BC2615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2739-634B-0CD5-158A-C21D4BA7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74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A6CBC-9DB1-CE8E-7C66-DCA5944D4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AD1D7-0E21-AA85-BCC2-8A2E853AF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9340-6122-60EF-1674-51AA04B8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935C-0068-65F6-AC98-CD5F3FEA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E861C-B5FB-34F0-5AC9-894B4DC3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629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889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856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151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115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58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66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957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1530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0756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984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6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6189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4202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1512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356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7478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04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F98FBC-41CF-570F-5BC2-55F14AEC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BE006-32C0-801B-79D7-E4975BB36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E1917-C67B-EDA5-68EA-82F7CBDFA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5B1753-0B85-4EF1-9B97-C95DF378481D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7F31B-A12D-B478-A1E5-8089E7BEF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4F8CE-4F50-9878-DC8A-D416058A2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01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169D8-6C67-4709-93D0-203C9029C237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51968-52C1-40BB-9F1C-C7AEF5DFED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1080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F3681-B5B2-48B8-9310-A4E2CF03E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02" y="605965"/>
            <a:ext cx="10116233" cy="543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D964EB-250C-4467-9A7C-06CB204A3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896719"/>
            <a:ext cx="9239250" cy="5429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E1D8A3-3355-473A-BE07-7F26D695A9BA}"/>
              </a:ext>
            </a:extLst>
          </p:cNvPr>
          <p:cNvSpPr txBox="1"/>
          <p:nvPr/>
        </p:nvSpPr>
        <p:spPr>
          <a:xfrm>
            <a:off x="3668598" y="249523"/>
            <a:ext cx="485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#</a:t>
            </a:r>
            <a:r>
              <a:rPr lang="en-IN" sz="4000" dirty="0" err="1"/>
              <a:t>AIForGood</a:t>
            </a:r>
            <a:endParaRPr lang="en-IN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E6F73-4A7C-AB18-A3C1-2E2FB7ADC77F}"/>
              </a:ext>
            </a:extLst>
          </p:cNvPr>
          <p:cNvSpPr txBox="1"/>
          <p:nvPr/>
        </p:nvSpPr>
        <p:spPr>
          <a:xfrm>
            <a:off x="8151927" y="6423811"/>
            <a:ext cx="452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https://aiforgood.itu.int/gateway/</a:t>
            </a:r>
          </a:p>
        </p:txBody>
      </p:sp>
    </p:spTree>
    <p:extLst>
      <p:ext uri="{BB962C8B-B14F-4D97-AF65-F5344CB8AC3E}">
        <p14:creationId xmlns:p14="http://schemas.microsoft.com/office/powerpoint/2010/main" val="102800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7894A0-F207-4A7E-9E6B-5108DEEFA989}"/>
              </a:ext>
            </a:extLst>
          </p:cNvPr>
          <p:cNvSpPr txBox="1"/>
          <p:nvPr/>
        </p:nvSpPr>
        <p:spPr>
          <a:xfrm>
            <a:off x="1538189" y="329939"/>
            <a:ext cx="42986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</a:t>
            </a:r>
            <a:r>
              <a:rPr lang="en-IN" sz="6600" b="1" dirty="0" err="1"/>
              <a:t>AIforALL</a:t>
            </a:r>
            <a:endParaRPr lang="en-IN" sz="6600" b="1" dirty="0"/>
          </a:p>
        </p:txBody>
      </p:sp>
      <p:pic>
        <p:nvPicPr>
          <p:cNvPr id="6146" name="Picture 2" descr="IBEF: Game Changers: Artificial Intelligence for Real Economic ...">
            <a:extLst>
              <a:ext uri="{FF2B5EF4-FFF2-40B4-BE49-F238E27FC236}">
                <a16:creationId xmlns:a16="http://schemas.microsoft.com/office/drawing/2014/main" id="{FB724E32-1B0A-4C22-8833-B4AA52204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7" y="1797999"/>
            <a:ext cx="8500866" cy="491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389A0-3EB2-42F2-8F50-A9BDB0719337}"/>
              </a:ext>
            </a:extLst>
          </p:cNvPr>
          <p:cNvSpPr txBox="1"/>
          <p:nvPr/>
        </p:nvSpPr>
        <p:spPr>
          <a:xfrm>
            <a:off x="6303390" y="329939"/>
            <a:ext cx="45631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#NitiAyog</a:t>
            </a:r>
          </a:p>
        </p:txBody>
      </p:sp>
    </p:spTree>
    <p:extLst>
      <p:ext uri="{BB962C8B-B14F-4D97-AF65-F5344CB8AC3E}">
        <p14:creationId xmlns:p14="http://schemas.microsoft.com/office/powerpoint/2010/main" val="254140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7235A-0E9C-AD3E-6484-70730375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8823"/>
            <a:ext cx="10515600" cy="1325563"/>
          </a:xfrm>
        </p:spPr>
        <p:txBody>
          <a:bodyPr/>
          <a:lstStyle/>
          <a:p>
            <a:r>
              <a:rPr lang="en-IN" dirty="0"/>
              <a:t>Where to start with AI in your Organisation ?</a:t>
            </a:r>
          </a:p>
        </p:txBody>
      </p:sp>
    </p:spTree>
    <p:extLst>
      <p:ext uri="{BB962C8B-B14F-4D97-AF65-F5344CB8AC3E}">
        <p14:creationId xmlns:p14="http://schemas.microsoft.com/office/powerpoint/2010/main" val="270576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3376-42D4-470E-9ABD-2017B94F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an organization selfie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7063D-74BA-43D1-B103-E25288B24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What is the current state of AI in your Organization / BU / Team</a:t>
            </a:r>
          </a:p>
          <a:p>
            <a:endParaRPr lang="en-IN" dirty="0"/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Clear and well-defined use cases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Right Data capturing processes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build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deploy &amp; scale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Promised value getting realized or not 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75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99C06-2F10-43FD-B9FB-453A3B37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47D2-6C58-ECAA-0E6E-C9DC1E403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811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1ACF9-D091-4972-BC01-694185E0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056" y="2457875"/>
            <a:ext cx="10515600" cy="1325563"/>
          </a:xfrm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</a:rPr>
              <a:t>Moat !</a:t>
            </a:r>
          </a:p>
        </p:txBody>
      </p:sp>
      <p:pic>
        <p:nvPicPr>
          <p:cNvPr id="3" name="Graphic 2" descr="Head with gears">
            <a:extLst>
              <a:ext uri="{FF2B5EF4-FFF2-40B4-BE49-F238E27FC236}">
                <a16:creationId xmlns:a16="http://schemas.microsoft.com/office/drawing/2014/main" id="{92815727-F357-477E-B9B7-DA310DBA4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02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D2C845-4551-493F-91F2-0C81D8FF0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742" y="0"/>
            <a:ext cx="8972784" cy="5047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BBA58B-73AE-410C-9A36-022F3E4642FA}"/>
              </a:ext>
            </a:extLst>
          </p:cNvPr>
          <p:cNvSpPr txBox="1"/>
          <p:nvPr/>
        </p:nvSpPr>
        <p:spPr>
          <a:xfrm>
            <a:off x="658761" y="5486400"/>
            <a:ext cx="9766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Competitive moat / or as Warren Buffett Calls it “economic moat”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is business' ability to maintain competitive advantages in order to protect its long-term profits and market share from competing firms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. (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Defensibility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)</a:t>
            </a:r>
          </a:p>
        </p:txBody>
      </p:sp>
      <p:pic>
        <p:nvPicPr>
          <p:cNvPr id="6" name="Graphic 5" descr="Head with gears">
            <a:extLst>
              <a:ext uri="{FF2B5EF4-FFF2-40B4-BE49-F238E27FC236}">
                <a16:creationId xmlns:a16="http://schemas.microsoft.com/office/drawing/2014/main" id="{2E547AB5-156E-46E8-9A37-0F15EBC8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6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82183-33CE-4B8E-A820-6ED6314E8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solidFill>
                  <a:schemeClr val="bg1"/>
                </a:solidFill>
              </a:rPr>
              <a:t>Can Technology be a moat ?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CA5E1567-7FD6-41B8-AFBB-E6053E74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uce Greenwald Quote: “In the long run, everything is a toaster.”">
            <a:extLst>
              <a:ext uri="{FF2B5EF4-FFF2-40B4-BE49-F238E27FC236}">
                <a16:creationId xmlns:a16="http://schemas.microsoft.com/office/drawing/2014/main" id="{C0048F04-AC9A-4AEC-AC4C-7D7125F13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76" y="461913"/>
            <a:ext cx="10189328" cy="573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Head with gears">
            <a:extLst>
              <a:ext uri="{FF2B5EF4-FFF2-40B4-BE49-F238E27FC236}">
                <a16:creationId xmlns:a16="http://schemas.microsoft.com/office/drawing/2014/main" id="{7CBD4CE2-7D51-437E-BAFF-3642DD54C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29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02AD-19D7-4E62-B57D-3896A4EB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6C7A7-15B9-4958-AE29-CCB4C4470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the long-term, all technology becomes commoditized.</a:t>
            </a:r>
          </a:p>
          <a:p>
            <a:r>
              <a:rPr lang="en-US" dirty="0">
                <a:solidFill>
                  <a:schemeClr val="bg1"/>
                </a:solidFill>
              </a:rPr>
              <a:t> All tech moats are temporary,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851AF42B-5D9A-4FA0-A10D-0ACA92A10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39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A383-1CC5-4F55-A88F-80ACC4ED9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chemeClr val="bg1"/>
                </a:solidFill>
              </a:rPr>
              <a:t>How is long term Defensibility created in a Business 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743F39BB-889D-4199-9E8E-FDACB68BC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99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41F749-CC40-4688-A3F8-C4BE2AD9C4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Graphic 2" descr="Head with gears">
            <a:extLst>
              <a:ext uri="{FF2B5EF4-FFF2-40B4-BE49-F238E27FC236}">
                <a16:creationId xmlns:a16="http://schemas.microsoft.com/office/drawing/2014/main" id="{2733402F-014A-472F-98B0-88A85914FC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2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3862-ECC6-4286-B3FF-E2AAB71F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bg1"/>
                </a:solidFill>
              </a:rPr>
              <a:t>Network Effect 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9D517-501A-440B-94BF-01533A119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70% of the value created by tech companies since the Internet became a thing in 1994</a:t>
            </a:r>
          </a:p>
          <a:p>
            <a:r>
              <a:rPr lang="en-US" dirty="0">
                <a:solidFill>
                  <a:schemeClr val="bg1"/>
                </a:solidFill>
              </a:rPr>
              <a:t>Product or Service becomes more valuable as usage increases. </a:t>
            </a:r>
          </a:p>
          <a:p>
            <a:r>
              <a:rPr lang="en-US" dirty="0">
                <a:solidFill>
                  <a:schemeClr val="bg1"/>
                </a:solidFill>
              </a:rPr>
              <a:t>Value increase  - &gt; N , N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, 2</a:t>
            </a:r>
            <a:r>
              <a:rPr lang="en-US" baseline="30000" dirty="0">
                <a:solidFill>
                  <a:schemeClr val="bg1"/>
                </a:solidFill>
              </a:rPr>
              <a:t>N  </a:t>
            </a:r>
            <a:r>
              <a:rPr lang="en-US" dirty="0">
                <a:solidFill>
                  <a:schemeClr val="bg1"/>
                </a:solidFill>
              </a:rPr>
              <a:t>(Reed’s Law)</a:t>
            </a:r>
          </a:p>
          <a:p>
            <a:r>
              <a:rPr lang="en-US" dirty="0">
                <a:solidFill>
                  <a:schemeClr val="bg1"/>
                </a:solidFill>
              </a:rPr>
              <a:t>Saturation levels </a:t>
            </a:r>
          </a:p>
          <a:p>
            <a:r>
              <a:rPr lang="en-IN" dirty="0">
                <a:solidFill>
                  <a:schemeClr val="bg1"/>
                </a:solidFill>
              </a:rPr>
              <a:t>Not to be confused with viral effects. Viral is about getting new users (for free), while network effect is about creating defensibility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CBAA39E7-B5C7-4057-9DCD-B1F87DF3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1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A66EC-F42D-AD4A-5648-3558C67A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E3714-EAF8-BBA1-4062-FE04D438F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4037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sruptive Innovation (Clayton Christensen)">
            <a:extLst>
              <a:ext uri="{FF2B5EF4-FFF2-40B4-BE49-F238E27FC236}">
                <a16:creationId xmlns:a16="http://schemas.microsoft.com/office/drawing/2014/main" id="{C3081559-CA35-431A-A23A-BA25D41E1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12" y="947393"/>
            <a:ext cx="8166387" cy="548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Head with gears">
            <a:extLst>
              <a:ext uri="{FF2B5EF4-FFF2-40B4-BE49-F238E27FC236}">
                <a16:creationId xmlns:a16="http://schemas.microsoft.com/office/drawing/2014/main" id="{AB873AF6-30AB-44FB-8D0F-BF025F85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2991" y="1602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23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1512B_BIG_MODEL">
            <a:extLst>
              <a:ext uri="{FF2B5EF4-FFF2-40B4-BE49-F238E27FC236}">
                <a16:creationId xmlns:a16="http://schemas.microsoft.com/office/drawing/2014/main" id="{CAD582E8-AC8A-47A8-8B89-3B6E76694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49" y="556182"/>
            <a:ext cx="6872271" cy="592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Head with gears">
            <a:extLst>
              <a:ext uri="{FF2B5EF4-FFF2-40B4-BE49-F238E27FC236}">
                <a16:creationId xmlns:a16="http://schemas.microsoft.com/office/drawing/2014/main" id="{E5D97257-4DCA-4583-8708-7DFF2016C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90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1500A-A6DA-4D3C-9D24-543512A03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chemeClr val="bg1"/>
                </a:solidFill>
                <a:effectLst/>
              </a:rPr>
              <a:t>Trajectory of technological progress often slopes up much faster than ability of customer to utilize it !</a:t>
            </a:r>
          </a:p>
          <a:p>
            <a:r>
              <a:rPr lang="en-IN" dirty="0">
                <a:solidFill>
                  <a:schemeClr val="bg1"/>
                </a:solidFill>
                <a:effectLst/>
              </a:rPr>
              <a:t>Basis of competition changes usually from  </a:t>
            </a:r>
            <a:r>
              <a:rPr lang="en-IN" dirty="0">
                <a:solidFill>
                  <a:srgbClr val="FF0000"/>
                </a:solidFill>
                <a:effectLst/>
              </a:rPr>
              <a:t>Functionality -&gt; Reliability -&gt; Speed /Convenience/Customization </a:t>
            </a:r>
          </a:p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6437E6-EE28-47CA-B052-1C8469F0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Key points 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97C97861-1884-436F-B455-6F4DE3095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2991" y="1508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2766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ircui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259</Words>
  <Application>Microsoft Office PowerPoint</Application>
  <PresentationFormat>Widescreen</PresentationFormat>
  <Paragraphs>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Tw Cen MT</vt:lpstr>
      <vt:lpstr>Office Theme</vt:lpstr>
      <vt:lpstr>Circuit</vt:lpstr>
      <vt:lpstr>PowerPoint Presentation</vt:lpstr>
      <vt:lpstr>PowerPoint Presentation</vt:lpstr>
      <vt:lpstr>PowerPoint Presentation</vt:lpstr>
      <vt:lpstr>Where to start with AI in your Organisation ?</vt:lpstr>
      <vt:lpstr>Take an organization selfie </vt:lpstr>
      <vt:lpstr>PowerPoint Presentation</vt:lpstr>
      <vt:lpstr>Moat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Network Effect ! </vt:lpstr>
      <vt:lpstr>PowerPoint Presentation</vt:lpstr>
      <vt:lpstr>PowerPoint Presentation</vt:lpstr>
      <vt:lpstr>PowerPoint Presentation</vt:lpstr>
      <vt:lpstr>Key points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7</cp:revision>
  <dcterms:created xsi:type="dcterms:W3CDTF">2024-05-08T05:59:19Z</dcterms:created>
  <dcterms:modified xsi:type="dcterms:W3CDTF">2024-09-15T15:45:23Z</dcterms:modified>
</cp:coreProperties>
</file>