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531" r:id="rId2"/>
    <p:sldId id="256" r:id="rId3"/>
    <p:sldId id="393" r:id="rId4"/>
    <p:sldId id="530" r:id="rId5"/>
    <p:sldId id="461" r:id="rId6"/>
    <p:sldId id="396" r:id="rId7"/>
    <p:sldId id="257" r:id="rId8"/>
    <p:sldId id="464" r:id="rId9"/>
    <p:sldId id="269" r:id="rId10"/>
    <p:sldId id="333" r:id="rId11"/>
    <p:sldId id="388" r:id="rId12"/>
    <p:sldId id="394" r:id="rId13"/>
    <p:sldId id="334" r:id="rId14"/>
    <p:sldId id="335" r:id="rId15"/>
    <p:sldId id="263" r:id="rId16"/>
    <p:sldId id="417" r:id="rId17"/>
    <p:sldId id="418" r:id="rId18"/>
    <p:sldId id="521" r:id="rId19"/>
    <p:sldId id="419" r:id="rId20"/>
    <p:sldId id="395" r:id="rId21"/>
    <p:sldId id="259" r:id="rId22"/>
    <p:sldId id="337" r:id="rId23"/>
    <p:sldId id="467" r:id="rId24"/>
    <p:sldId id="339" r:id="rId25"/>
    <p:sldId id="270" r:id="rId26"/>
    <p:sldId id="403" r:id="rId27"/>
    <p:sldId id="402" r:id="rId28"/>
    <p:sldId id="468" r:id="rId29"/>
    <p:sldId id="38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41" autoAdjust="0"/>
    <p:restoredTop sz="94660"/>
  </p:normalViewPr>
  <p:slideViewPr>
    <p:cSldViewPr snapToGrid="0">
      <p:cViewPr varScale="1">
        <p:scale>
          <a:sx n="69" d="100"/>
          <a:sy n="69" d="100"/>
        </p:scale>
        <p:origin x="106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57BD37-E00E-4664-A184-E962691E0A20}" type="datetimeFigureOut">
              <a:rPr lang="en-IN" smtClean="0"/>
              <a:t>14-07-2024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4BCA4F-919F-4435-943F-CA512330459A}" type="slidenum">
              <a:rPr lang="en-IN" smtClean="0"/>
              <a:t>‹#›</a:t>
            </a:fld>
            <a:endParaRPr lang="en-IN"/>
          </a:p>
        </p:txBody>
      </p:sp>
    </p:spTree>
    <p:extLst>
      <p:ext uri="{BB962C8B-B14F-4D97-AF65-F5344CB8AC3E}">
        <p14:creationId xmlns:p14="http://schemas.microsoft.com/office/powerpoint/2010/main" val="2377404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790E-2375-4B80-94B0-01129DF598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D968904-E252-49E1-A4DC-DE788D17A0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87CF6F3-B2CA-4DDF-8B10-A5BEF06BC9AF}"/>
              </a:ext>
            </a:extLst>
          </p:cNvPr>
          <p:cNvSpPr>
            <a:spLocks noGrp="1"/>
          </p:cNvSpPr>
          <p:nvPr>
            <p:ph type="dt" sz="half" idx="10"/>
          </p:nvPr>
        </p:nvSpPr>
        <p:spPr/>
        <p:txBody>
          <a:bodyPr/>
          <a:lstStyle/>
          <a:p>
            <a:fld id="{DAF0E3C9-04ED-4C3C-8D73-A25C6F98F9D1}" type="datetimeFigureOut">
              <a:rPr lang="en-IN" smtClean="0"/>
              <a:t>14-07-2024</a:t>
            </a:fld>
            <a:endParaRPr lang="en-IN"/>
          </a:p>
        </p:txBody>
      </p:sp>
      <p:sp>
        <p:nvSpPr>
          <p:cNvPr id="5" name="Footer Placeholder 4">
            <a:extLst>
              <a:ext uri="{FF2B5EF4-FFF2-40B4-BE49-F238E27FC236}">
                <a16:creationId xmlns:a16="http://schemas.microsoft.com/office/drawing/2014/main" id="{ABD6C2B4-9821-4391-A179-FC0A0B8BBD2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4B12870-8644-47A9-B8F6-FB636886480F}"/>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3127988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9411B-B31C-495A-A7D7-4F8521EDE08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99114E4-A2D6-4C6A-84E6-34D578710B9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C3C96D6-A1F4-4F8D-96DC-5EDCA320176E}"/>
              </a:ext>
            </a:extLst>
          </p:cNvPr>
          <p:cNvSpPr>
            <a:spLocks noGrp="1"/>
          </p:cNvSpPr>
          <p:nvPr>
            <p:ph type="dt" sz="half" idx="10"/>
          </p:nvPr>
        </p:nvSpPr>
        <p:spPr/>
        <p:txBody>
          <a:bodyPr/>
          <a:lstStyle/>
          <a:p>
            <a:fld id="{DAF0E3C9-04ED-4C3C-8D73-A25C6F98F9D1}" type="datetimeFigureOut">
              <a:rPr lang="en-IN" smtClean="0"/>
              <a:t>14-07-2024</a:t>
            </a:fld>
            <a:endParaRPr lang="en-IN"/>
          </a:p>
        </p:txBody>
      </p:sp>
      <p:sp>
        <p:nvSpPr>
          <p:cNvPr id="5" name="Footer Placeholder 4">
            <a:extLst>
              <a:ext uri="{FF2B5EF4-FFF2-40B4-BE49-F238E27FC236}">
                <a16:creationId xmlns:a16="http://schemas.microsoft.com/office/drawing/2014/main" id="{E31AC3A6-1BCE-454F-A287-99EBA5C5078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AB572DF-55EB-4AE8-BB7D-BA09954AF894}"/>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463249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26580-1AC1-415C-BB19-6BE46D8669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5D66850-5489-40A6-BAF0-4A9580E135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626546A-D69A-468D-B6D2-1449481D73C6}"/>
              </a:ext>
            </a:extLst>
          </p:cNvPr>
          <p:cNvSpPr>
            <a:spLocks noGrp="1"/>
          </p:cNvSpPr>
          <p:nvPr>
            <p:ph type="dt" sz="half" idx="10"/>
          </p:nvPr>
        </p:nvSpPr>
        <p:spPr/>
        <p:txBody>
          <a:bodyPr/>
          <a:lstStyle/>
          <a:p>
            <a:fld id="{DAF0E3C9-04ED-4C3C-8D73-A25C6F98F9D1}" type="datetimeFigureOut">
              <a:rPr lang="en-IN" smtClean="0"/>
              <a:t>14-07-2024</a:t>
            </a:fld>
            <a:endParaRPr lang="en-IN"/>
          </a:p>
        </p:txBody>
      </p:sp>
      <p:sp>
        <p:nvSpPr>
          <p:cNvPr id="5" name="Footer Placeholder 4">
            <a:extLst>
              <a:ext uri="{FF2B5EF4-FFF2-40B4-BE49-F238E27FC236}">
                <a16:creationId xmlns:a16="http://schemas.microsoft.com/office/drawing/2014/main" id="{9882DECE-3298-40BD-A0B5-C4975B06E7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8804CDF-B6D3-41AB-B7A0-6C86A6C42B63}"/>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235151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7CD6A-0362-4D3F-B8B0-EC9CE3A3145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EA7D9CE-173E-4F78-8E19-B33CB32E3C0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2BA3D18-165F-45D9-AC70-34C1E7CA62A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B197297-F9C4-4877-9930-A67380FC8DF6}"/>
              </a:ext>
            </a:extLst>
          </p:cNvPr>
          <p:cNvSpPr>
            <a:spLocks noGrp="1"/>
          </p:cNvSpPr>
          <p:nvPr>
            <p:ph type="dt" sz="half" idx="10"/>
          </p:nvPr>
        </p:nvSpPr>
        <p:spPr/>
        <p:txBody>
          <a:bodyPr/>
          <a:lstStyle/>
          <a:p>
            <a:fld id="{DAF0E3C9-04ED-4C3C-8D73-A25C6F98F9D1}" type="datetimeFigureOut">
              <a:rPr lang="en-IN" smtClean="0"/>
              <a:t>14-07-2024</a:t>
            </a:fld>
            <a:endParaRPr lang="en-IN"/>
          </a:p>
        </p:txBody>
      </p:sp>
      <p:sp>
        <p:nvSpPr>
          <p:cNvPr id="6" name="Footer Placeholder 5">
            <a:extLst>
              <a:ext uri="{FF2B5EF4-FFF2-40B4-BE49-F238E27FC236}">
                <a16:creationId xmlns:a16="http://schemas.microsoft.com/office/drawing/2014/main" id="{1A4F09C8-C2B7-4B92-9E62-D423DE1A729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21FB617-5E1D-4CC3-B811-15D6107B84E0}"/>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170969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A683-B2A7-4D75-8DFD-DD2EBF242F4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113734F-ED91-4DDE-8F0D-8A2FE2386B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EF66332-8622-441C-B2EA-3766262A9E6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7CC2179-FDFE-4C5C-A95D-2694DBB5AA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F02537F-DBD5-479E-AC9B-D30633C1DEA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438E37F-4E2E-4984-88FE-70596B8B1455}"/>
              </a:ext>
            </a:extLst>
          </p:cNvPr>
          <p:cNvSpPr>
            <a:spLocks noGrp="1"/>
          </p:cNvSpPr>
          <p:nvPr>
            <p:ph type="dt" sz="half" idx="10"/>
          </p:nvPr>
        </p:nvSpPr>
        <p:spPr/>
        <p:txBody>
          <a:bodyPr/>
          <a:lstStyle/>
          <a:p>
            <a:fld id="{DAF0E3C9-04ED-4C3C-8D73-A25C6F98F9D1}" type="datetimeFigureOut">
              <a:rPr lang="en-IN" smtClean="0"/>
              <a:t>14-07-2024</a:t>
            </a:fld>
            <a:endParaRPr lang="en-IN"/>
          </a:p>
        </p:txBody>
      </p:sp>
      <p:sp>
        <p:nvSpPr>
          <p:cNvPr id="8" name="Footer Placeholder 7">
            <a:extLst>
              <a:ext uri="{FF2B5EF4-FFF2-40B4-BE49-F238E27FC236}">
                <a16:creationId xmlns:a16="http://schemas.microsoft.com/office/drawing/2014/main" id="{15E70D4E-0E0A-4A90-A845-5E748A52B7E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0A6199C-9190-4706-859C-32DD6F1DAE71}"/>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1010753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FF73A-4B70-49CD-9A41-D66D2458939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2C52FE6-6303-41DE-9FD2-F56C2F566667}"/>
              </a:ext>
            </a:extLst>
          </p:cNvPr>
          <p:cNvSpPr>
            <a:spLocks noGrp="1"/>
          </p:cNvSpPr>
          <p:nvPr>
            <p:ph type="dt" sz="half" idx="10"/>
          </p:nvPr>
        </p:nvSpPr>
        <p:spPr/>
        <p:txBody>
          <a:bodyPr/>
          <a:lstStyle/>
          <a:p>
            <a:fld id="{DAF0E3C9-04ED-4C3C-8D73-A25C6F98F9D1}" type="datetimeFigureOut">
              <a:rPr lang="en-IN" smtClean="0"/>
              <a:t>14-07-2024</a:t>
            </a:fld>
            <a:endParaRPr lang="en-IN"/>
          </a:p>
        </p:txBody>
      </p:sp>
      <p:sp>
        <p:nvSpPr>
          <p:cNvPr id="4" name="Footer Placeholder 3">
            <a:extLst>
              <a:ext uri="{FF2B5EF4-FFF2-40B4-BE49-F238E27FC236}">
                <a16:creationId xmlns:a16="http://schemas.microsoft.com/office/drawing/2014/main" id="{01EF554F-7410-4A74-979A-D5D37088512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9CFFFF0-ECE8-46B6-BA72-8B16CFBC7C57}"/>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664562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A80C06-033F-4DE1-BFDC-0815906FE46D}"/>
              </a:ext>
            </a:extLst>
          </p:cNvPr>
          <p:cNvSpPr>
            <a:spLocks noGrp="1"/>
          </p:cNvSpPr>
          <p:nvPr>
            <p:ph type="dt" sz="half" idx="10"/>
          </p:nvPr>
        </p:nvSpPr>
        <p:spPr/>
        <p:txBody>
          <a:bodyPr/>
          <a:lstStyle/>
          <a:p>
            <a:fld id="{DAF0E3C9-04ED-4C3C-8D73-A25C6F98F9D1}" type="datetimeFigureOut">
              <a:rPr lang="en-IN" smtClean="0"/>
              <a:t>14-07-2024</a:t>
            </a:fld>
            <a:endParaRPr lang="en-IN"/>
          </a:p>
        </p:txBody>
      </p:sp>
      <p:sp>
        <p:nvSpPr>
          <p:cNvPr id="3" name="Footer Placeholder 2">
            <a:extLst>
              <a:ext uri="{FF2B5EF4-FFF2-40B4-BE49-F238E27FC236}">
                <a16:creationId xmlns:a16="http://schemas.microsoft.com/office/drawing/2014/main" id="{79B090AC-ABD1-4E0D-A945-02E459F56CB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CED0BDE-BB14-4CC7-92DC-75AEDB2C01F2}"/>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2375958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3D539-7DD2-4A12-ACA9-B0CF09282C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A4AF937-6774-4874-A482-B6FCA46B30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8B62055-19F4-4088-AFE1-8F7BB1FE07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9885EBB-BEAF-4071-86EA-BCF640384376}"/>
              </a:ext>
            </a:extLst>
          </p:cNvPr>
          <p:cNvSpPr>
            <a:spLocks noGrp="1"/>
          </p:cNvSpPr>
          <p:nvPr>
            <p:ph type="dt" sz="half" idx="10"/>
          </p:nvPr>
        </p:nvSpPr>
        <p:spPr/>
        <p:txBody>
          <a:bodyPr/>
          <a:lstStyle/>
          <a:p>
            <a:fld id="{DAF0E3C9-04ED-4C3C-8D73-A25C6F98F9D1}" type="datetimeFigureOut">
              <a:rPr lang="en-IN" smtClean="0"/>
              <a:t>14-07-2024</a:t>
            </a:fld>
            <a:endParaRPr lang="en-IN"/>
          </a:p>
        </p:txBody>
      </p:sp>
      <p:sp>
        <p:nvSpPr>
          <p:cNvPr id="6" name="Footer Placeholder 5">
            <a:extLst>
              <a:ext uri="{FF2B5EF4-FFF2-40B4-BE49-F238E27FC236}">
                <a16:creationId xmlns:a16="http://schemas.microsoft.com/office/drawing/2014/main" id="{DF4D8E82-BE6D-4246-A6A1-0142183DAA6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84A3BD1-DDD5-4C31-827A-274481447965}"/>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1757597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1C82A-B3AF-440F-B8BD-C3878275F8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38E198A-6030-47A2-98C1-1AC5775565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92CB699-86C4-4C3F-8CFF-7EE71E7198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8BE88EC-532E-4BAE-AE92-0AB58BB266EF}"/>
              </a:ext>
            </a:extLst>
          </p:cNvPr>
          <p:cNvSpPr>
            <a:spLocks noGrp="1"/>
          </p:cNvSpPr>
          <p:nvPr>
            <p:ph type="dt" sz="half" idx="10"/>
          </p:nvPr>
        </p:nvSpPr>
        <p:spPr/>
        <p:txBody>
          <a:bodyPr/>
          <a:lstStyle/>
          <a:p>
            <a:fld id="{DAF0E3C9-04ED-4C3C-8D73-A25C6F98F9D1}" type="datetimeFigureOut">
              <a:rPr lang="en-IN" smtClean="0"/>
              <a:t>14-07-2024</a:t>
            </a:fld>
            <a:endParaRPr lang="en-IN"/>
          </a:p>
        </p:txBody>
      </p:sp>
      <p:sp>
        <p:nvSpPr>
          <p:cNvPr id="6" name="Footer Placeholder 5">
            <a:extLst>
              <a:ext uri="{FF2B5EF4-FFF2-40B4-BE49-F238E27FC236}">
                <a16:creationId xmlns:a16="http://schemas.microsoft.com/office/drawing/2014/main" id="{FDFBDC25-F311-41F1-A957-019851890C9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0B2D3CE-C419-4DDE-A68C-E593DD127E3B}"/>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3761535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ADCD5-850F-49D7-B76F-1C3778F73FB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5685607-31D4-45F2-AF8E-67A34169A18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B1E55EB-AAB4-40C4-BA5D-0DB3826D44DE}"/>
              </a:ext>
            </a:extLst>
          </p:cNvPr>
          <p:cNvSpPr>
            <a:spLocks noGrp="1"/>
          </p:cNvSpPr>
          <p:nvPr>
            <p:ph type="dt" sz="half" idx="10"/>
          </p:nvPr>
        </p:nvSpPr>
        <p:spPr/>
        <p:txBody>
          <a:bodyPr/>
          <a:lstStyle/>
          <a:p>
            <a:fld id="{DAF0E3C9-04ED-4C3C-8D73-A25C6F98F9D1}" type="datetimeFigureOut">
              <a:rPr lang="en-IN" smtClean="0"/>
              <a:t>14-07-2024</a:t>
            </a:fld>
            <a:endParaRPr lang="en-IN"/>
          </a:p>
        </p:txBody>
      </p:sp>
      <p:sp>
        <p:nvSpPr>
          <p:cNvPr id="5" name="Footer Placeholder 4">
            <a:extLst>
              <a:ext uri="{FF2B5EF4-FFF2-40B4-BE49-F238E27FC236}">
                <a16:creationId xmlns:a16="http://schemas.microsoft.com/office/drawing/2014/main" id="{D7515FCF-B5B9-464F-892B-BD4B4E4E492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4D3A1CB-0DBB-44A1-A164-FC19E80C7750}"/>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1529695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C1F9F7-13C2-4FE3-A24F-770021B597B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25E8E94-0F07-4195-AE77-7B3E2229171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DCF67FA-1CE1-4652-97F5-250E8ED429FD}"/>
              </a:ext>
            </a:extLst>
          </p:cNvPr>
          <p:cNvSpPr>
            <a:spLocks noGrp="1"/>
          </p:cNvSpPr>
          <p:nvPr>
            <p:ph type="dt" sz="half" idx="10"/>
          </p:nvPr>
        </p:nvSpPr>
        <p:spPr/>
        <p:txBody>
          <a:bodyPr/>
          <a:lstStyle/>
          <a:p>
            <a:fld id="{DAF0E3C9-04ED-4C3C-8D73-A25C6F98F9D1}" type="datetimeFigureOut">
              <a:rPr lang="en-IN" smtClean="0"/>
              <a:t>14-07-2024</a:t>
            </a:fld>
            <a:endParaRPr lang="en-IN"/>
          </a:p>
        </p:txBody>
      </p:sp>
      <p:sp>
        <p:nvSpPr>
          <p:cNvPr id="5" name="Footer Placeholder 4">
            <a:extLst>
              <a:ext uri="{FF2B5EF4-FFF2-40B4-BE49-F238E27FC236}">
                <a16:creationId xmlns:a16="http://schemas.microsoft.com/office/drawing/2014/main" id="{B66CE4B5-6A4B-48A3-887B-595B66E382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803F960-949C-485D-B79A-ADB7EB37E42B}"/>
              </a:ext>
            </a:extLst>
          </p:cNvPr>
          <p:cNvSpPr>
            <a:spLocks noGrp="1"/>
          </p:cNvSpPr>
          <p:nvPr>
            <p:ph type="sldNum" sz="quarter" idx="12"/>
          </p:nvPr>
        </p:nvSpPr>
        <p:spPr/>
        <p:txBody>
          <a:bodyPr/>
          <a:lstStyle/>
          <a:p>
            <a:fld id="{EDC95668-56EA-422E-8F72-59E379F849A4}" type="slidenum">
              <a:rPr lang="en-IN" smtClean="0"/>
              <a:t>‹#›</a:t>
            </a:fld>
            <a:endParaRPr lang="en-IN"/>
          </a:p>
        </p:txBody>
      </p:sp>
    </p:spTree>
    <p:extLst>
      <p:ext uri="{BB962C8B-B14F-4D97-AF65-F5344CB8AC3E}">
        <p14:creationId xmlns:p14="http://schemas.microsoft.com/office/powerpoint/2010/main" val="3229758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6CA243-A65E-4D67-85E5-689B145045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8AACEE6-FDFC-46A9-BF98-88FC1943EE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94EE5D-2C46-47D9-9510-BE31EA8F6E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0E3C9-04ED-4C3C-8D73-A25C6F98F9D1}" type="datetimeFigureOut">
              <a:rPr lang="en-IN" smtClean="0"/>
              <a:t>14-07-2024</a:t>
            </a:fld>
            <a:endParaRPr lang="en-IN"/>
          </a:p>
        </p:txBody>
      </p:sp>
      <p:sp>
        <p:nvSpPr>
          <p:cNvPr id="5" name="Footer Placeholder 4">
            <a:extLst>
              <a:ext uri="{FF2B5EF4-FFF2-40B4-BE49-F238E27FC236}">
                <a16:creationId xmlns:a16="http://schemas.microsoft.com/office/drawing/2014/main" id="{E27D44F1-9CAB-45B8-9472-B7DB377D86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E90FF39-0484-47A3-AAF6-B977F9B8A7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C95668-56EA-422E-8F72-59E379F849A4}" type="slidenum">
              <a:rPr lang="en-IN" smtClean="0"/>
              <a:t>‹#›</a:t>
            </a:fld>
            <a:endParaRPr lang="en-IN"/>
          </a:p>
        </p:txBody>
      </p:sp>
    </p:spTree>
    <p:extLst>
      <p:ext uri="{BB962C8B-B14F-4D97-AF65-F5344CB8AC3E}">
        <p14:creationId xmlns:p14="http://schemas.microsoft.com/office/powerpoint/2010/main" val="3988573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A75EABA0-A9A7-AECC-C1F3-EEB733643089}"/>
              </a:ext>
            </a:extLst>
          </p:cNvPr>
          <p:cNvGraphicFramePr>
            <a:graphicFrameLocks noChangeAspect="1"/>
          </p:cNvGraphicFramePr>
          <p:nvPr>
            <p:extLst>
              <p:ext uri="{D42A27DB-BD31-4B8C-83A1-F6EECF244321}">
                <p14:modId xmlns:p14="http://schemas.microsoft.com/office/powerpoint/2010/main" val="1627535272"/>
              </p:ext>
            </p:extLst>
          </p:nvPr>
        </p:nvGraphicFramePr>
        <p:xfrm>
          <a:off x="1652443" y="4265468"/>
          <a:ext cx="9419318" cy="1057486"/>
        </p:xfrm>
        <a:graphic>
          <a:graphicData uri="http://schemas.openxmlformats.org/presentationml/2006/ole">
            <mc:AlternateContent xmlns:mc="http://schemas.openxmlformats.org/markup-compatibility/2006">
              <mc:Choice xmlns:v="urn:schemas-microsoft-com:vml" Requires="v">
                <p:oleObj name="Bitmap Image" r:id="rId2" imgW="7776373" imgH="872750" progId="Paint.Picture.1">
                  <p:embed/>
                </p:oleObj>
              </mc:Choice>
              <mc:Fallback>
                <p:oleObj name="Bitmap Image" r:id="rId2" imgW="7776373" imgH="872750" progId="Paint.Picture.1">
                  <p:embed/>
                  <p:pic>
                    <p:nvPicPr>
                      <p:cNvPr id="0" name=""/>
                      <p:cNvPicPr/>
                      <p:nvPr/>
                    </p:nvPicPr>
                    <p:blipFill>
                      <a:blip r:embed="rId3"/>
                      <a:stretch>
                        <a:fillRect/>
                      </a:stretch>
                    </p:blipFill>
                    <p:spPr>
                      <a:xfrm>
                        <a:off x="1652443" y="4265468"/>
                        <a:ext cx="9419318" cy="1057486"/>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CE16504E-0E91-BA78-3028-C779CA021380}"/>
              </a:ext>
            </a:extLst>
          </p:cNvPr>
          <p:cNvGraphicFramePr>
            <a:graphicFrameLocks noChangeAspect="1"/>
          </p:cNvGraphicFramePr>
          <p:nvPr>
            <p:extLst>
              <p:ext uri="{D42A27DB-BD31-4B8C-83A1-F6EECF244321}">
                <p14:modId xmlns:p14="http://schemas.microsoft.com/office/powerpoint/2010/main" val="1821999622"/>
              </p:ext>
            </p:extLst>
          </p:nvPr>
        </p:nvGraphicFramePr>
        <p:xfrm>
          <a:off x="1247360" y="555770"/>
          <a:ext cx="9697280" cy="3115684"/>
        </p:xfrm>
        <a:graphic>
          <a:graphicData uri="http://schemas.openxmlformats.org/presentationml/2006/ole">
            <mc:AlternateContent xmlns:mc="http://schemas.openxmlformats.org/markup-compatibility/2006">
              <mc:Choice xmlns:v="urn:schemas-microsoft-com:vml" Requires="v">
                <p:oleObj name="Bitmap Image" r:id="rId4" imgW="8043754" imgH="2584422" progId="Paint.Picture.1">
                  <p:embed/>
                </p:oleObj>
              </mc:Choice>
              <mc:Fallback>
                <p:oleObj name="Bitmap Image" r:id="rId4" imgW="8043754" imgH="2584422" progId="Paint.Picture.1">
                  <p:embed/>
                  <p:pic>
                    <p:nvPicPr>
                      <p:cNvPr id="0" name=""/>
                      <p:cNvPicPr/>
                      <p:nvPr/>
                    </p:nvPicPr>
                    <p:blipFill>
                      <a:blip r:embed="rId5"/>
                      <a:stretch>
                        <a:fillRect/>
                      </a:stretch>
                    </p:blipFill>
                    <p:spPr>
                      <a:xfrm>
                        <a:off x="1247360" y="555770"/>
                        <a:ext cx="9697280" cy="3115684"/>
                      </a:xfrm>
                      <a:prstGeom prst="rect">
                        <a:avLst/>
                      </a:prstGeom>
                    </p:spPr>
                  </p:pic>
                </p:oleObj>
              </mc:Fallback>
            </mc:AlternateContent>
          </a:graphicData>
        </a:graphic>
      </p:graphicFrame>
    </p:spTree>
    <p:extLst>
      <p:ext uri="{BB962C8B-B14F-4D97-AF65-F5344CB8AC3E}">
        <p14:creationId xmlns:p14="http://schemas.microsoft.com/office/powerpoint/2010/main" val="3653930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4F4B64E-5ED9-4166-88E9-E8E31A99CFFB}"/>
              </a:ext>
            </a:extLst>
          </p:cNvPr>
          <p:cNvSpPr>
            <a:spLocks noGrp="1"/>
          </p:cNvSpPr>
          <p:nvPr>
            <p:ph type="subTitle" idx="1"/>
          </p:nvPr>
        </p:nvSpPr>
        <p:spPr>
          <a:xfrm>
            <a:off x="1118647" y="2254005"/>
            <a:ext cx="9144000" cy="1655762"/>
          </a:xfrm>
        </p:spPr>
        <p:txBody>
          <a:bodyPr/>
          <a:lstStyle/>
          <a:p>
            <a:endParaRPr lang="en-IN" dirty="0"/>
          </a:p>
          <a:p>
            <a:r>
              <a:rPr lang="en-US" dirty="0"/>
              <a:t>Session 1</a:t>
            </a:r>
            <a:endParaRPr lang="en-IN" dirty="0"/>
          </a:p>
        </p:txBody>
      </p:sp>
    </p:spTree>
    <p:extLst>
      <p:ext uri="{BB962C8B-B14F-4D97-AF65-F5344CB8AC3E}">
        <p14:creationId xmlns:p14="http://schemas.microsoft.com/office/powerpoint/2010/main" val="4173771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DDE14-D0A5-4867-9C27-EF3F92F166F4}"/>
              </a:ext>
            </a:extLst>
          </p:cNvPr>
          <p:cNvSpPr>
            <a:spLocks noGrp="1"/>
          </p:cNvSpPr>
          <p:nvPr>
            <p:ph type="title"/>
          </p:nvPr>
        </p:nvSpPr>
        <p:spPr>
          <a:xfrm>
            <a:off x="2391118" y="-121200"/>
            <a:ext cx="10515600" cy="1325563"/>
          </a:xfrm>
        </p:spPr>
        <p:txBody>
          <a:bodyPr/>
          <a:lstStyle/>
          <a:p>
            <a:r>
              <a:rPr lang="en-IN" dirty="0"/>
              <a:t>What is AI for you ?</a:t>
            </a:r>
          </a:p>
        </p:txBody>
      </p:sp>
      <p:sp>
        <p:nvSpPr>
          <p:cNvPr id="3" name="Content Placeholder 2">
            <a:extLst>
              <a:ext uri="{FF2B5EF4-FFF2-40B4-BE49-F238E27FC236}">
                <a16:creationId xmlns:a16="http://schemas.microsoft.com/office/drawing/2014/main" id="{CC9FA305-3240-4F19-B9E8-AF70A8AB6B0F}"/>
              </a:ext>
            </a:extLst>
          </p:cNvPr>
          <p:cNvSpPr>
            <a:spLocks noGrp="1"/>
          </p:cNvSpPr>
          <p:nvPr>
            <p:ph idx="1"/>
          </p:nvPr>
        </p:nvSpPr>
        <p:spPr>
          <a:xfrm>
            <a:off x="2176807" y="3208338"/>
            <a:ext cx="6986047" cy="3010326"/>
          </a:xfrm>
        </p:spPr>
        <p:txBody>
          <a:bodyPr/>
          <a:lstStyle/>
          <a:p>
            <a:endParaRPr lang="en-IN" dirty="0"/>
          </a:p>
          <a:p>
            <a:endParaRPr lang="en-IN" dirty="0"/>
          </a:p>
        </p:txBody>
      </p:sp>
      <p:pic>
        <p:nvPicPr>
          <p:cNvPr id="4" name="Picture 3">
            <a:extLst>
              <a:ext uri="{FF2B5EF4-FFF2-40B4-BE49-F238E27FC236}">
                <a16:creationId xmlns:a16="http://schemas.microsoft.com/office/drawing/2014/main" id="{B8053677-617A-4C76-B782-ABBB44352E16}"/>
              </a:ext>
            </a:extLst>
          </p:cNvPr>
          <p:cNvPicPr>
            <a:picLocks noChangeAspect="1"/>
          </p:cNvPicPr>
          <p:nvPr/>
        </p:nvPicPr>
        <p:blipFill>
          <a:blip r:embed="rId2"/>
          <a:stretch>
            <a:fillRect/>
          </a:stretch>
        </p:blipFill>
        <p:spPr>
          <a:xfrm>
            <a:off x="1457866" y="1355343"/>
            <a:ext cx="7603815" cy="4719998"/>
          </a:xfrm>
          <a:prstGeom prst="rect">
            <a:avLst/>
          </a:prstGeom>
        </p:spPr>
      </p:pic>
    </p:spTree>
    <p:extLst>
      <p:ext uri="{BB962C8B-B14F-4D97-AF65-F5344CB8AC3E}">
        <p14:creationId xmlns:p14="http://schemas.microsoft.com/office/powerpoint/2010/main" val="6661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8A54A3-4F1C-FD58-A81C-6C6D0DC93DF9}"/>
              </a:ext>
            </a:extLst>
          </p:cNvPr>
          <p:cNvSpPr>
            <a:spLocks noGrp="1"/>
          </p:cNvSpPr>
          <p:nvPr>
            <p:ph idx="1"/>
          </p:nvPr>
        </p:nvSpPr>
        <p:spPr/>
        <p:txBody>
          <a:bodyPr/>
          <a:lstStyle/>
          <a:p>
            <a:r>
              <a:rPr lang="en-IN" dirty="0"/>
              <a:t>What we want for you </a:t>
            </a:r>
          </a:p>
        </p:txBody>
      </p:sp>
    </p:spTree>
    <p:extLst>
      <p:ext uri="{BB962C8B-B14F-4D97-AF65-F5344CB8AC3E}">
        <p14:creationId xmlns:p14="http://schemas.microsoft.com/office/powerpoint/2010/main" val="2931179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5F24F1-D0B9-4889-B221-325CD8BE51D2}"/>
              </a:ext>
            </a:extLst>
          </p:cNvPr>
          <p:cNvPicPr>
            <a:picLocks noChangeAspect="1"/>
          </p:cNvPicPr>
          <p:nvPr/>
        </p:nvPicPr>
        <p:blipFill>
          <a:blip r:embed="rId2"/>
          <a:stretch>
            <a:fillRect/>
          </a:stretch>
        </p:blipFill>
        <p:spPr>
          <a:xfrm>
            <a:off x="1370421" y="948071"/>
            <a:ext cx="9451157" cy="4961857"/>
          </a:xfrm>
          <a:prstGeom prst="rect">
            <a:avLst/>
          </a:prstGeom>
        </p:spPr>
      </p:pic>
    </p:spTree>
    <p:extLst>
      <p:ext uri="{BB962C8B-B14F-4D97-AF65-F5344CB8AC3E}">
        <p14:creationId xmlns:p14="http://schemas.microsoft.com/office/powerpoint/2010/main" val="4078518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et Your Hands Dirty | Falls Park Farmers Market">
            <a:extLst>
              <a:ext uri="{FF2B5EF4-FFF2-40B4-BE49-F238E27FC236}">
                <a16:creationId xmlns:a16="http://schemas.microsoft.com/office/drawing/2014/main" id="{C5211D80-0025-4128-A514-E39ABF0C25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7077" y="508360"/>
            <a:ext cx="5777845" cy="361115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FEBF734-42A1-4910-B46E-DCC639FDD79B}"/>
              </a:ext>
            </a:extLst>
          </p:cNvPr>
          <p:cNvSpPr txBox="1"/>
          <p:nvPr/>
        </p:nvSpPr>
        <p:spPr>
          <a:xfrm>
            <a:off x="2966300" y="4694549"/>
            <a:ext cx="6956982" cy="738664"/>
          </a:xfrm>
          <a:prstGeom prst="rect">
            <a:avLst/>
          </a:prstGeom>
          <a:noFill/>
        </p:spPr>
        <p:txBody>
          <a:bodyPr wrap="square" rtlCol="0">
            <a:spAutoFit/>
          </a:bodyPr>
          <a:lstStyle/>
          <a:p>
            <a:r>
              <a:rPr lang="en-US" sz="2400" dirty="0"/>
              <a:t>Hands on sessions using various tools and frameworks.</a:t>
            </a:r>
            <a:endParaRPr lang="en-IN" sz="2400" dirty="0"/>
          </a:p>
          <a:p>
            <a:endParaRPr lang="en-IN" dirty="0"/>
          </a:p>
        </p:txBody>
      </p:sp>
      <p:pic>
        <p:nvPicPr>
          <p:cNvPr id="6" name="Graphic 5" descr="Head with gears">
            <a:extLst>
              <a:ext uri="{FF2B5EF4-FFF2-40B4-BE49-F238E27FC236}">
                <a16:creationId xmlns:a16="http://schemas.microsoft.com/office/drawing/2014/main" id="{44C5267D-D890-4799-A9B9-03F752500CE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2991" y="150828"/>
            <a:ext cx="914400" cy="914400"/>
          </a:xfrm>
          <a:prstGeom prst="rect">
            <a:avLst/>
          </a:prstGeom>
        </p:spPr>
      </p:pic>
    </p:spTree>
    <p:extLst>
      <p:ext uri="{BB962C8B-B14F-4D97-AF65-F5344CB8AC3E}">
        <p14:creationId xmlns:p14="http://schemas.microsoft.com/office/powerpoint/2010/main" val="2088481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617D2-A903-4606-9B31-D4FCC0505992}"/>
              </a:ext>
            </a:extLst>
          </p:cNvPr>
          <p:cNvSpPr>
            <a:spLocks noGrp="1"/>
          </p:cNvSpPr>
          <p:nvPr>
            <p:ph type="ctrTitle"/>
          </p:nvPr>
        </p:nvSpPr>
        <p:spPr>
          <a:xfrm>
            <a:off x="515332" y="2663126"/>
            <a:ext cx="2991439" cy="527328"/>
          </a:xfrm>
        </p:spPr>
        <p:txBody>
          <a:bodyPr>
            <a:normAutofit fontScale="90000"/>
          </a:bodyPr>
          <a:lstStyle/>
          <a:p>
            <a:r>
              <a:rPr lang="en-IN" dirty="0"/>
              <a:t>AI </a:t>
            </a:r>
          </a:p>
        </p:txBody>
      </p:sp>
      <p:pic>
        <p:nvPicPr>
          <p:cNvPr id="3" name="Picture 2" descr="Image result for AI regression meme">
            <a:extLst>
              <a:ext uri="{FF2B5EF4-FFF2-40B4-BE49-F238E27FC236}">
                <a16:creationId xmlns:a16="http://schemas.microsoft.com/office/drawing/2014/main" id="{03772451-3C21-4315-A422-49A55F51F5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7476" y="323900"/>
            <a:ext cx="6219084" cy="6210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955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3552DFC-C94F-095D-20C6-F268F2FEB3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8550" y="0"/>
            <a:ext cx="74549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3301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75B43-E4EC-4DF5-B644-083F9DB20266}"/>
              </a:ext>
            </a:extLst>
          </p:cNvPr>
          <p:cNvSpPr>
            <a:spLocks noGrp="1"/>
          </p:cNvSpPr>
          <p:nvPr>
            <p:ph type="title"/>
          </p:nvPr>
        </p:nvSpPr>
        <p:spPr>
          <a:xfrm>
            <a:off x="2695280" y="2420168"/>
            <a:ext cx="10515600" cy="1325563"/>
          </a:xfrm>
        </p:spPr>
        <p:txBody>
          <a:bodyPr/>
          <a:lstStyle/>
          <a:p>
            <a:r>
              <a:rPr lang="en-IN" dirty="0"/>
              <a:t>What is Intelligence ?</a:t>
            </a:r>
          </a:p>
        </p:txBody>
      </p:sp>
    </p:spTree>
    <p:extLst>
      <p:ext uri="{BB962C8B-B14F-4D97-AF65-F5344CB8AC3E}">
        <p14:creationId xmlns:p14="http://schemas.microsoft.com/office/powerpoint/2010/main" val="2838360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9B9716-EEB2-4608-8678-EC913C340278}"/>
              </a:ext>
            </a:extLst>
          </p:cNvPr>
          <p:cNvSpPr>
            <a:spLocks noGrp="1"/>
          </p:cNvSpPr>
          <p:nvPr>
            <p:ph idx="1"/>
          </p:nvPr>
        </p:nvSpPr>
        <p:spPr/>
        <p:txBody>
          <a:bodyPr/>
          <a:lstStyle/>
          <a:p>
            <a:r>
              <a:rPr lang="en-US" dirty="0"/>
              <a:t>Intelligence is a property of an entity, which we will call the </a:t>
            </a:r>
            <a:r>
              <a:rPr lang="en-US" b="1" dirty="0"/>
              <a:t>agent</a:t>
            </a:r>
            <a:r>
              <a:rPr lang="en-US" dirty="0"/>
              <a:t>, </a:t>
            </a:r>
          </a:p>
          <a:p>
            <a:r>
              <a:rPr lang="en-US" dirty="0"/>
              <a:t>It interacts with an external problem or situation, which we will call the </a:t>
            </a:r>
            <a:r>
              <a:rPr lang="en-US" b="1" dirty="0"/>
              <a:t>environment</a:t>
            </a:r>
            <a:r>
              <a:rPr lang="en-US" dirty="0"/>
              <a:t>. </a:t>
            </a:r>
          </a:p>
          <a:p>
            <a:r>
              <a:rPr lang="en-US" dirty="0"/>
              <a:t>An agent’s intelligence is typically related to its ability to succeed with respect to one or more objectives, which we will call the </a:t>
            </a:r>
            <a:r>
              <a:rPr lang="en-US" b="1" dirty="0"/>
              <a:t>goal</a:t>
            </a:r>
            <a:r>
              <a:rPr lang="en-US" dirty="0"/>
              <a:t>.</a:t>
            </a:r>
          </a:p>
          <a:p>
            <a:r>
              <a:rPr lang="en-US" dirty="0"/>
              <a:t> </a:t>
            </a:r>
            <a:r>
              <a:rPr lang="en-US" b="1" dirty="0"/>
              <a:t>Intelligence</a:t>
            </a:r>
            <a:r>
              <a:rPr lang="en-US" dirty="0"/>
              <a:t> measures an agent’s general ability to achieve goals in a wide range of environments</a:t>
            </a:r>
            <a:endParaRPr lang="en-IN" dirty="0"/>
          </a:p>
          <a:p>
            <a:endParaRPr lang="en-IN" dirty="0"/>
          </a:p>
        </p:txBody>
      </p:sp>
    </p:spTree>
    <p:extLst>
      <p:ext uri="{BB962C8B-B14F-4D97-AF65-F5344CB8AC3E}">
        <p14:creationId xmlns:p14="http://schemas.microsoft.com/office/powerpoint/2010/main" val="3839822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media.publit.io/file/w_400,h_376,c_fit,q_80/COMMUNUNICATORZCOMfolder/9-types-of-intelligence-light.jpg">
            <a:extLst>
              <a:ext uri="{FF2B5EF4-FFF2-40B4-BE49-F238E27FC236}">
                <a16:creationId xmlns:a16="http://schemas.microsoft.com/office/drawing/2014/main" id="{F4202265-A4C8-41E1-8700-32CF02B13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1309" y="0"/>
            <a:ext cx="6800653" cy="639261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2D3375A-78D0-4A9A-8238-E5652F0BFDCA}"/>
              </a:ext>
            </a:extLst>
          </p:cNvPr>
          <p:cNvSpPr txBox="1"/>
          <p:nvPr/>
        </p:nvSpPr>
        <p:spPr>
          <a:xfrm>
            <a:off x="7522590" y="6592925"/>
            <a:ext cx="5052767" cy="246221"/>
          </a:xfrm>
          <a:prstGeom prst="rect">
            <a:avLst/>
          </a:prstGeom>
          <a:noFill/>
        </p:spPr>
        <p:txBody>
          <a:bodyPr wrap="square" rtlCol="0">
            <a:spAutoFit/>
          </a:bodyPr>
          <a:lstStyle/>
          <a:p>
            <a:r>
              <a:rPr lang="en-IN" sz="1000" dirty="0"/>
              <a:t>https://communicatorz.com/2016/07/27/9-types-of-intelligence/</a:t>
            </a:r>
          </a:p>
        </p:txBody>
      </p:sp>
    </p:spTree>
    <p:extLst>
      <p:ext uri="{BB962C8B-B14F-4D97-AF65-F5344CB8AC3E}">
        <p14:creationId xmlns:p14="http://schemas.microsoft.com/office/powerpoint/2010/main" val="598978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04959-C09D-4BA7-A2FD-A50125F23DB3}"/>
              </a:ext>
            </a:extLst>
          </p:cNvPr>
          <p:cNvSpPr>
            <a:spLocks noGrp="1"/>
          </p:cNvSpPr>
          <p:nvPr>
            <p:ph type="title"/>
          </p:nvPr>
        </p:nvSpPr>
        <p:spPr/>
        <p:txBody>
          <a:bodyPr/>
          <a:lstStyle/>
          <a:p>
            <a:r>
              <a:rPr lang="en-IN" dirty="0"/>
              <a:t>What is Artificial Intelligence </a:t>
            </a:r>
          </a:p>
        </p:txBody>
      </p:sp>
      <p:sp>
        <p:nvSpPr>
          <p:cNvPr id="3" name="Content Placeholder 2">
            <a:extLst>
              <a:ext uri="{FF2B5EF4-FFF2-40B4-BE49-F238E27FC236}">
                <a16:creationId xmlns:a16="http://schemas.microsoft.com/office/drawing/2014/main" id="{1EF88D57-020A-4DE2-89A7-62709DCDFA0C}"/>
              </a:ext>
            </a:extLst>
          </p:cNvPr>
          <p:cNvSpPr>
            <a:spLocks noGrp="1"/>
          </p:cNvSpPr>
          <p:nvPr>
            <p:ph idx="1"/>
          </p:nvPr>
        </p:nvSpPr>
        <p:spPr/>
        <p:txBody>
          <a:bodyPr>
            <a:normAutofit/>
          </a:bodyPr>
          <a:lstStyle/>
          <a:p>
            <a:r>
              <a:rPr lang="en-US" dirty="0"/>
              <a:t>“It is the science and engineering of making intelligent machines, especially intelligent computer programs. It is related to the similar task of using computers to understand human intelligence, but AI does not have to confine itself to methods that are biologically observable.” </a:t>
            </a:r>
            <a:r>
              <a:rPr lang="en-US" i="1" dirty="0"/>
              <a:t>– Stanford</a:t>
            </a:r>
            <a:endParaRPr lang="en-US" dirty="0"/>
          </a:p>
        </p:txBody>
      </p:sp>
    </p:spTree>
    <p:extLst>
      <p:ext uri="{BB962C8B-B14F-4D97-AF65-F5344CB8AC3E}">
        <p14:creationId xmlns:p14="http://schemas.microsoft.com/office/powerpoint/2010/main" val="383984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45FC6C-38B0-4359-B65B-FDE6A2283807}"/>
              </a:ext>
            </a:extLst>
          </p:cNvPr>
          <p:cNvSpPr>
            <a:spLocks noGrp="1"/>
          </p:cNvSpPr>
          <p:nvPr>
            <p:ph idx="1"/>
          </p:nvPr>
        </p:nvSpPr>
        <p:spPr/>
        <p:txBody>
          <a:bodyPr/>
          <a:lstStyle/>
          <a:p>
            <a:r>
              <a:rPr lang="en-IN" dirty="0"/>
              <a:t>John McCarthy in 1956 was amongst the first use the term AI</a:t>
            </a:r>
          </a:p>
          <a:p>
            <a:endParaRPr lang="en-IN" dirty="0"/>
          </a:p>
          <a:p>
            <a:r>
              <a:rPr lang="en-US" dirty="0"/>
              <a:t>the science and engineering of making intelligent machines</a:t>
            </a:r>
            <a:endParaRPr lang="en-IN" dirty="0"/>
          </a:p>
        </p:txBody>
      </p:sp>
    </p:spTree>
    <p:extLst>
      <p:ext uri="{BB962C8B-B14F-4D97-AF65-F5344CB8AC3E}">
        <p14:creationId xmlns:p14="http://schemas.microsoft.com/office/powerpoint/2010/main" val="845046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2A8C4A-D031-4945-BBB8-D1EC9211DC91}"/>
              </a:ext>
            </a:extLst>
          </p:cNvPr>
          <p:cNvPicPr>
            <a:picLocks noChangeAspect="1"/>
          </p:cNvPicPr>
          <p:nvPr/>
        </p:nvPicPr>
        <p:blipFill>
          <a:blip r:embed="rId2">
            <a:duotone>
              <a:prstClr val="black"/>
              <a:schemeClr val="accent6">
                <a:tint val="45000"/>
                <a:satMod val="400000"/>
              </a:schemeClr>
            </a:duotone>
          </a:blip>
          <a:stretch>
            <a:fillRect/>
          </a:stretch>
        </p:blipFill>
        <p:spPr>
          <a:xfrm>
            <a:off x="1095375" y="1023937"/>
            <a:ext cx="10001250" cy="4810125"/>
          </a:xfrm>
          <a:prstGeom prst="rect">
            <a:avLst/>
          </a:prstGeom>
        </p:spPr>
      </p:pic>
    </p:spTree>
    <p:extLst>
      <p:ext uri="{BB962C8B-B14F-4D97-AF65-F5344CB8AC3E}">
        <p14:creationId xmlns:p14="http://schemas.microsoft.com/office/powerpoint/2010/main" val="3853113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cdn.ttgtmedia.com/rms/onlineImages/crm-turing_test.jpg">
            <a:extLst>
              <a:ext uri="{FF2B5EF4-FFF2-40B4-BE49-F238E27FC236}">
                <a16:creationId xmlns:a16="http://schemas.microsoft.com/office/drawing/2014/main" id="{78E48AAC-26ED-4D6F-BD2B-CE0CB67F0E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5229" y="8108"/>
            <a:ext cx="10073464" cy="6849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69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C2400-14F9-4EE5-A3E6-E3B48D68C31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94C5842-E8BF-4F14-A4C0-5E1824CEB5CB}"/>
              </a:ext>
            </a:extLst>
          </p:cNvPr>
          <p:cNvSpPr>
            <a:spLocks noGrp="1"/>
          </p:cNvSpPr>
          <p:nvPr>
            <p:ph idx="1"/>
          </p:nvPr>
        </p:nvSpPr>
        <p:spPr/>
        <p:txBody>
          <a:bodyPr/>
          <a:lstStyle/>
          <a:p>
            <a:r>
              <a:rPr lang="en-IN" dirty="0"/>
              <a:t>Reverse Turing test </a:t>
            </a:r>
          </a:p>
        </p:txBody>
      </p:sp>
    </p:spTree>
    <p:extLst>
      <p:ext uri="{BB962C8B-B14F-4D97-AF65-F5344CB8AC3E}">
        <p14:creationId xmlns:p14="http://schemas.microsoft.com/office/powerpoint/2010/main" val="179903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A8D24-E494-437B-A3A8-C34B4A3F704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B4C6BD9-D388-4D24-972B-1478F508499B}"/>
              </a:ext>
            </a:extLst>
          </p:cNvPr>
          <p:cNvSpPr>
            <a:spLocks noGrp="1"/>
          </p:cNvSpPr>
          <p:nvPr>
            <p:ph idx="1"/>
          </p:nvPr>
        </p:nvSpPr>
        <p:spPr>
          <a:xfrm>
            <a:off x="1168138" y="1825625"/>
            <a:ext cx="10515600" cy="4351338"/>
          </a:xfrm>
        </p:spPr>
        <p:txBody>
          <a:bodyPr/>
          <a:lstStyle/>
          <a:p>
            <a:r>
              <a:rPr lang="en-IN" dirty="0"/>
              <a:t>CAPTCHA - </a:t>
            </a:r>
            <a:r>
              <a:rPr lang="en-US" dirty="0"/>
              <a:t>Completely Automated Public Turing test to tell Computers and Humans Apart</a:t>
            </a:r>
          </a:p>
          <a:p>
            <a:endParaRPr lang="en-IN" dirty="0"/>
          </a:p>
        </p:txBody>
      </p:sp>
      <p:pic>
        <p:nvPicPr>
          <p:cNvPr id="1026" name="Picture 2" descr="How CAPTCHAs work | What does CAPTCHA mean? | Cloudflare">
            <a:extLst>
              <a:ext uri="{FF2B5EF4-FFF2-40B4-BE49-F238E27FC236}">
                <a16:creationId xmlns:a16="http://schemas.microsoft.com/office/drawing/2014/main" id="{FAB1589C-415F-4296-9702-BAB5459F1B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9555" y="3152972"/>
            <a:ext cx="5905500" cy="234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153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7C602-B64E-DD14-581F-95CE59EF64D2}"/>
              </a:ext>
            </a:extLst>
          </p:cNvPr>
          <p:cNvSpPr>
            <a:spLocks noGrp="1"/>
          </p:cNvSpPr>
          <p:nvPr>
            <p:ph type="title"/>
          </p:nvPr>
        </p:nvSpPr>
        <p:spPr/>
        <p:txBody>
          <a:bodyPr/>
          <a:lstStyle/>
          <a:p>
            <a:r>
              <a:rPr lang="en-IN" dirty="0"/>
              <a:t>Jargons &amp; Battle of Venn Diagrams </a:t>
            </a:r>
          </a:p>
        </p:txBody>
      </p:sp>
      <p:sp>
        <p:nvSpPr>
          <p:cNvPr id="3" name="Content Placeholder 2">
            <a:extLst>
              <a:ext uri="{FF2B5EF4-FFF2-40B4-BE49-F238E27FC236}">
                <a16:creationId xmlns:a16="http://schemas.microsoft.com/office/drawing/2014/main" id="{1EFD7EDE-11E4-11E7-A6E8-F92F3AD4A54C}"/>
              </a:ext>
            </a:extLst>
          </p:cNvPr>
          <p:cNvSpPr>
            <a:spLocks noGrp="1"/>
          </p:cNvSpPr>
          <p:nvPr>
            <p:ph idx="1"/>
          </p:nvPr>
        </p:nvSpPr>
        <p:spPr/>
        <p:txBody>
          <a:bodyPr/>
          <a:lstStyle/>
          <a:p>
            <a:r>
              <a:rPr lang="en-IN" dirty="0"/>
              <a:t>AI</a:t>
            </a:r>
          </a:p>
          <a:p>
            <a:r>
              <a:rPr lang="en-IN" dirty="0"/>
              <a:t>ML</a:t>
            </a:r>
          </a:p>
          <a:p>
            <a:r>
              <a:rPr lang="en-IN" dirty="0"/>
              <a:t>Neural Network</a:t>
            </a:r>
          </a:p>
          <a:p>
            <a:r>
              <a:rPr lang="en-IN" dirty="0"/>
              <a:t> Deep Learning </a:t>
            </a:r>
          </a:p>
          <a:p>
            <a:r>
              <a:rPr lang="en-IN" dirty="0"/>
              <a:t>Generative AI </a:t>
            </a:r>
          </a:p>
        </p:txBody>
      </p:sp>
    </p:spTree>
    <p:extLst>
      <p:ext uri="{BB962C8B-B14F-4D97-AF65-F5344CB8AC3E}">
        <p14:creationId xmlns:p14="http://schemas.microsoft.com/office/powerpoint/2010/main" val="1105272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C4A48E-D03B-4BFD-9D80-A16C2082AB37}"/>
              </a:ext>
            </a:extLst>
          </p:cNvPr>
          <p:cNvSpPr>
            <a:spLocks noGrp="1"/>
          </p:cNvSpPr>
          <p:nvPr>
            <p:ph idx="1"/>
          </p:nvPr>
        </p:nvSpPr>
        <p:spPr/>
        <p:txBody>
          <a:bodyPr/>
          <a:lstStyle/>
          <a:p>
            <a:r>
              <a:rPr lang="en-IN" dirty="0"/>
              <a:t>AI for a typical Manager </a:t>
            </a:r>
          </a:p>
          <a:p>
            <a:endParaRPr lang="en-IN" dirty="0"/>
          </a:p>
        </p:txBody>
      </p:sp>
    </p:spTree>
    <p:extLst>
      <p:ext uri="{BB962C8B-B14F-4D97-AF65-F5344CB8AC3E}">
        <p14:creationId xmlns:p14="http://schemas.microsoft.com/office/powerpoint/2010/main" val="3423687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5B7378-1442-4B61-B39C-FEB47D8D7D29}"/>
              </a:ext>
            </a:extLst>
          </p:cNvPr>
          <p:cNvSpPr>
            <a:spLocks noGrp="1"/>
          </p:cNvSpPr>
          <p:nvPr>
            <p:ph idx="1"/>
          </p:nvPr>
        </p:nvSpPr>
        <p:spPr/>
        <p:txBody>
          <a:bodyPr/>
          <a:lstStyle/>
          <a:p>
            <a:r>
              <a:rPr lang="en-IN" dirty="0"/>
              <a:t>How does a typical manager spends their time .</a:t>
            </a:r>
          </a:p>
          <a:p>
            <a:r>
              <a:rPr lang="en-IN" dirty="0"/>
              <a:t>In what activities  </a:t>
            </a:r>
          </a:p>
        </p:txBody>
      </p:sp>
    </p:spTree>
    <p:extLst>
      <p:ext uri="{BB962C8B-B14F-4D97-AF65-F5344CB8AC3E}">
        <p14:creationId xmlns:p14="http://schemas.microsoft.com/office/powerpoint/2010/main" val="2306394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C8084A-8703-4B1D-8BA2-B60140EF8457}"/>
              </a:ext>
            </a:extLst>
          </p:cNvPr>
          <p:cNvPicPr>
            <a:picLocks noChangeAspect="1"/>
          </p:cNvPicPr>
          <p:nvPr/>
        </p:nvPicPr>
        <p:blipFill>
          <a:blip r:embed="rId2"/>
          <a:stretch>
            <a:fillRect/>
          </a:stretch>
        </p:blipFill>
        <p:spPr>
          <a:xfrm>
            <a:off x="1289672" y="300801"/>
            <a:ext cx="9990559" cy="5741781"/>
          </a:xfrm>
          <a:prstGeom prst="rect">
            <a:avLst/>
          </a:prstGeom>
        </p:spPr>
      </p:pic>
    </p:spTree>
    <p:extLst>
      <p:ext uri="{BB962C8B-B14F-4D97-AF65-F5344CB8AC3E}">
        <p14:creationId xmlns:p14="http://schemas.microsoft.com/office/powerpoint/2010/main" val="489681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FBAD9-73DA-489E-AF12-B7219A55B17D}"/>
              </a:ext>
            </a:extLst>
          </p:cNvPr>
          <p:cNvSpPr>
            <a:spLocks noGrp="1"/>
          </p:cNvSpPr>
          <p:nvPr>
            <p:ph type="title"/>
          </p:nvPr>
        </p:nvSpPr>
        <p:spPr/>
        <p:txBody>
          <a:bodyPr>
            <a:normAutofit fontScale="90000"/>
          </a:bodyPr>
          <a:lstStyle/>
          <a:p>
            <a:r>
              <a:rPr lang="en-US" dirty="0"/>
              <a:t>AI can support three important business needs: </a:t>
            </a:r>
            <a:br>
              <a:rPr lang="en-US" dirty="0"/>
            </a:br>
            <a:endParaRPr lang="en-IN" dirty="0"/>
          </a:p>
        </p:txBody>
      </p:sp>
      <p:sp>
        <p:nvSpPr>
          <p:cNvPr id="3" name="Content Placeholder 2">
            <a:extLst>
              <a:ext uri="{FF2B5EF4-FFF2-40B4-BE49-F238E27FC236}">
                <a16:creationId xmlns:a16="http://schemas.microsoft.com/office/drawing/2014/main" id="{DBCA6546-9A1E-475D-896F-6E3917B6EC23}"/>
              </a:ext>
            </a:extLst>
          </p:cNvPr>
          <p:cNvSpPr>
            <a:spLocks noGrp="1"/>
          </p:cNvSpPr>
          <p:nvPr>
            <p:ph idx="1"/>
          </p:nvPr>
        </p:nvSpPr>
        <p:spPr/>
        <p:txBody>
          <a:bodyPr/>
          <a:lstStyle/>
          <a:p>
            <a:r>
              <a:rPr lang="en-US" dirty="0"/>
              <a:t>Automating business processes</a:t>
            </a:r>
          </a:p>
          <a:p>
            <a:r>
              <a:rPr lang="en-US" dirty="0"/>
              <a:t>Gaining insight through data analysis (Analytics on Steroids)  </a:t>
            </a:r>
          </a:p>
          <a:p>
            <a:r>
              <a:rPr lang="en-US" dirty="0"/>
              <a:t>Engaging with customers and employees.</a:t>
            </a:r>
            <a:endParaRPr lang="en-IN" dirty="0"/>
          </a:p>
        </p:txBody>
      </p:sp>
    </p:spTree>
    <p:extLst>
      <p:ext uri="{BB962C8B-B14F-4D97-AF65-F5344CB8AC3E}">
        <p14:creationId xmlns:p14="http://schemas.microsoft.com/office/powerpoint/2010/main" val="221431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81D2E-9CDB-C928-1DFD-797F77106D84}"/>
              </a:ext>
            </a:extLst>
          </p:cNvPr>
          <p:cNvSpPr>
            <a:spLocks noGrp="1"/>
          </p:cNvSpPr>
          <p:nvPr>
            <p:ph type="title"/>
          </p:nvPr>
        </p:nvSpPr>
        <p:spPr/>
        <p:txBody>
          <a:bodyPr/>
          <a:lstStyle/>
          <a:p>
            <a:r>
              <a:rPr lang="en-IN" dirty="0"/>
              <a:t>Traditional Business Analytics vs AI/ML Projects</a:t>
            </a:r>
          </a:p>
        </p:txBody>
      </p:sp>
      <p:sp>
        <p:nvSpPr>
          <p:cNvPr id="3" name="Content Placeholder 2">
            <a:extLst>
              <a:ext uri="{FF2B5EF4-FFF2-40B4-BE49-F238E27FC236}">
                <a16:creationId xmlns:a16="http://schemas.microsoft.com/office/drawing/2014/main" id="{A5C99B76-84E7-F26A-C029-56A6769868DC}"/>
              </a:ext>
            </a:extLst>
          </p:cNvPr>
          <p:cNvSpPr>
            <a:spLocks noGrp="1"/>
          </p:cNvSpPr>
          <p:nvPr>
            <p:ph idx="1"/>
          </p:nvPr>
        </p:nvSpPr>
        <p:spPr>
          <a:xfrm>
            <a:off x="838200" y="2506662"/>
            <a:ext cx="10515600" cy="4351338"/>
          </a:xfrm>
        </p:spPr>
        <p:txBody>
          <a:bodyPr/>
          <a:lstStyle/>
          <a:p>
            <a:r>
              <a:rPr lang="en-IN" sz="2800" dirty="0"/>
              <a:t>Output of a BA project is usually a report with a summary of current situation and actionable insights, while usually output of a ML/AI project is a module / piece of computer code than gets incorporated </a:t>
            </a:r>
            <a:r>
              <a:rPr lang="en-US" sz="2800" dirty="0"/>
              <a:t>into a larger software application / </a:t>
            </a:r>
            <a:r>
              <a:rPr lang="en-IN" sz="2800" dirty="0"/>
              <a:t>deployed in production environment.</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1771618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EA9256-EDF6-4066-A444-42C7088E9183}"/>
              </a:ext>
            </a:extLst>
          </p:cNvPr>
          <p:cNvPicPr>
            <a:picLocks noChangeAspect="1"/>
          </p:cNvPicPr>
          <p:nvPr/>
        </p:nvPicPr>
        <p:blipFill>
          <a:blip r:embed="rId2"/>
          <a:stretch>
            <a:fillRect/>
          </a:stretch>
        </p:blipFill>
        <p:spPr>
          <a:xfrm>
            <a:off x="3186261" y="0"/>
            <a:ext cx="4648140" cy="6858000"/>
          </a:xfrm>
          <a:prstGeom prst="rect">
            <a:avLst/>
          </a:prstGeom>
        </p:spPr>
      </p:pic>
      <p:sp>
        <p:nvSpPr>
          <p:cNvPr id="8" name="TextBox 7">
            <a:extLst>
              <a:ext uri="{FF2B5EF4-FFF2-40B4-BE49-F238E27FC236}">
                <a16:creationId xmlns:a16="http://schemas.microsoft.com/office/drawing/2014/main" id="{017DA25A-1C1B-4E31-857E-C0DCA6378AE7}"/>
              </a:ext>
            </a:extLst>
          </p:cNvPr>
          <p:cNvSpPr txBox="1"/>
          <p:nvPr/>
        </p:nvSpPr>
        <p:spPr>
          <a:xfrm>
            <a:off x="11241833" y="6581001"/>
            <a:ext cx="95016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mn-cs"/>
              </a:rPr>
              <a:t>@hacker.io</a:t>
            </a:r>
          </a:p>
        </p:txBody>
      </p:sp>
    </p:spTree>
    <p:extLst>
      <p:ext uri="{BB962C8B-B14F-4D97-AF65-F5344CB8AC3E}">
        <p14:creationId xmlns:p14="http://schemas.microsoft.com/office/powerpoint/2010/main" val="1066358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CF3681-B5B2-48B8-9310-A4E2CF03E8B5}"/>
              </a:ext>
            </a:extLst>
          </p:cNvPr>
          <p:cNvPicPr>
            <a:picLocks noChangeAspect="1"/>
          </p:cNvPicPr>
          <p:nvPr/>
        </p:nvPicPr>
        <p:blipFill>
          <a:blip r:embed="rId2"/>
          <a:stretch>
            <a:fillRect/>
          </a:stretch>
        </p:blipFill>
        <p:spPr>
          <a:xfrm>
            <a:off x="1131902" y="605965"/>
            <a:ext cx="10116233" cy="5436615"/>
          </a:xfrm>
          <a:prstGeom prst="rect">
            <a:avLst/>
          </a:prstGeom>
        </p:spPr>
      </p:pic>
    </p:spTree>
    <p:extLst>
      <p:ext uri="{BB962C8B-B14F-4D97-AF65-F5344CB8AC3E}">
        <p14:creationId xmlns:p14="http://schemas.microsoft.com/office/powerpoint/2010/main" val="266986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D964EB-250C-4467-9A7C-06CB204A36BB}"/>
              </a:ext>
            </a:extLst>
          </p:cNvPr>
          <p:cNvPicPr>
            <a:picLocks noChangeAspect="1"/>
          </p:cNvPicPr>
          <p:nvPr/>
        </p:nvPicPr>
        <p:blipFill>
          <a:blip r:embed="rId2"/>
          <a:stretch>
            <a:fillRect/>
          </a:stretch>
        </p:blipFill>
        <p:spPr>
          <a:xfrm>
            <a:off x="590550" y="896719"/>
            <a:ext cx="9239250" cy="5429250"/>
          </a:xfrm>
          <a:prstGeom prst="rect">
            <a:avLst/>
          </a:prstGeom>
        </p:spPr>
      </p:pic>
      <p:sp>
        <p:nvSpPr>
          <p:cNvPr id="6" name="TextBox 5">
            <a:extLst>
              <a:ext uri="{FF2B5EF4-FFF2-40B4-BE49-F238E27FC236}">
                <a16:creationId xmlns:a16="http://schemas.microsoft.com/office/drawing/2014/main" id="{8BE1D8A3-3355-473A-BE07-7F26D695A9BA}"/>
              </a:ext>
            </a:extLst>
          </p:cNvPr>
          <p:cNvSpPr txBox="1"/>
          <p:nvPr/>
        </p:nvSpPr>
        <p:spPr>
          <a:xfrm>
            <a:off x="3668598" y="249523"/>
            <a:ext cx="4854804" cy="707886"/>
          </a:xfrm>
          <a:prstGeom prst="rect">
            <a:avLst/>
          </a:prstGeom>
          <a:noFill/>
        </p:spPr>
        <p:txBody>
          <a:bodyPr wrap="square" rtlCol="0">
            <a:spAutoFit/>
          </a:bodyPr>
          <a:lstStyle/>
          <a:p>
            <a:r>
              <a:rPr lang="en-IN" sz="4000" dirty="0"/>
              <a:t>#</a:t>
            </a:r>
            <a:r>
              <a:rPr lang="en-IN" sz="4000" dirty="0" err="1"/>
              <a:t>AIForGood</a:t>
            </a:r>
            <a:endParaRPr lang="en-IN" sz="4000" dirty="0"/>
          </a:p>
        </p:txBody>
      </p:sp>
      <p:sp>
        <p:nvSpPr>
          <p:cNvPr id="2" name="TextBox 1">
            <a:extLst>
              <a:ext uri="{FF2B5EF4-FFF2-40B4-BE49-F238E27FC236}">
                <a16:creationId xmlns:a16="http://schemas.microsoft.com/office/drawing/2014/main" id="{73EE6F73-4A7C-AB18-A3C1-2E2FB7ADC77F}"/>
              </a:ext>
            </a:extLst>
          </p:cNvPr>
          <p:cNvSpPr txBox="1"/>
          <p:nvPr/>
        </p:nvSpPr>
        <p:spPr>
          <a:xfrm>
            <a:off x="8151927" y="6423811"/>
            <a:ext cx="4521086" cy="369332"/>
          </a:xfrm>
          <a:prstGeom prst="rect">
            <a:avLst/>
          </a:prstGeom>
          <a:noFill/>
        </p:spPr>
        <p:txBody>
          <a:bodyPr wrap="square" rtlCol="0">
            <a:spAutoFit/>
          </a:bodyPr>
          <a:lstStyle/>
          <a:p>
            <a:r>
              <a:rPr lang="en-IN" dirty="0"/>
              <a:t>https://aiforgood.itu.int/gateway/</a:t>
            </a:r>
          </a:p>
        </p:txBody>
      </p:sp>
    </p:spTree>
    <p:extLst>
      <p:ext uri="{BB962C8B-B14F-4D97-AF65-F5344CB8AC3E}">
        <p14:creationId xmlns:p14="http://schemas.microsoft.com/office/powerpoint/2010/main" val="10280016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37894A0-F207-4A7E-9E6B-5108DEEFA989}"/>
              </a:ext>
            </a:extLst>
          </p:cNvPr>
          <p:cNvSpPr txBox="1"/>
          <p:nvPr/>
        </p:nvSpPr>
        <p:spPr>
          <a:xfrm>
            <a:off x="1538189" y="329939"/>
            <a:ext cx="4298623" cy="1107996"/>
          </a:xfrm>
          <a:prstGeom prst="rect">
            <a:avLst/>
          </a:prstGeom>
          <a:noFill/>
        </p:spPr>
        <p:txBody>
          <a:bodyPr wrap="square" rtlCol="0">
            <a:spAutoFit/>
          </a:bodyPr>
          <a:lstStyle/>
          <a:p>
            <a:r>
              <a:rPr lang="en-IN" sz="6600" b="1" dirty="0"/>
              <a:t>#</a:t>
            </a:r>
            <a:r>
              <a:rPr lang="en-IN" sz="6600" b="1" dirty="0" err="1"/>
              <a:t>AIforALL</a:t>
            </a:r>
            <a:endParaRPr lang="en-IN" sz="6600" b="1" dirty="0"/>
          </a:p>
        </p:txBody>
      </p:sp>
      <p:pic>
        <p:nvPicPr>
          <p:cNvPr id="6146" name="Picture 2" descr="IBEF: Game Changers: Artificial Intelligence for Real Economic ...">
            <a:extLst>
              <a:ext uri="{FF2B5EF4-FFF2-40B4-BE49-F238E27FC236}">
                <a16:creationId xmlns:a16="http://schemas.microsoft.com/office/drawing/2014/main" id="{FB724E32-1B0A-4C22-8833-B4AA52204D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2957" y="1797999"/>
            <a:ext cx="8500866" cy="491859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00389A0-3EB2-42F2-8F50-A9BDB0719337}"/>
              </a:ext>
            </a:extLst>
          </p:cNvPr>
          <p:cNvSpPr txBox="1"/>
          <p:nvPr/>
        </p:nvSpPr>
        <p:spPr>
          <a:xfrm>
            <a:off x="6303390" y="329939"/>
            <a:ext cx="4563163" cy="1107996"/>
          </a:xfrm>
          <a:prstGeom prst="rect">
            <a:avLst/>
          </a:prstGeom>
          <a:noFill/>
        </p:spPr>
        <p:txBody>
          <a:bodyPr wrap="square" rtlCol="0">
            <a:spAutoFit/>
          </a:bodyPr>
          <a:lstStyle/>
          <a:p>
            <a:r>
              <a:rPr lang="en-IN" sz="6600" b="1" dirty="0"/>
              <a:t>#NitiAyog</a:t>
            </a:r>
          </a:p>
        </p:txBody>
      </p:sp>
    </p:spTree>
    <p:extLst>
      <p:ext uri="{BB962C8B-B14F-4D97-AF65-F5344CB8AC3E}">
        <p14:creationId xmlns:p14="http://schemas.microsoft.com/office/powerpoint/2010/main" val="2541405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7235A-0E9C-AD3E-6484-70730375C7A1}"/>
              </a:ext>
            </a:extLst>
          </p:cNvPr>
          <p:cNvSpPr>
            <a:spLocks noGrp="1"/>
          </p:cNvSpPr>
          <p:nvPr>
            <p:ph type="title"/>
          </p:nvPr>
        </p:nvSpPr>
        <p:spPr>
          <a:xfrm>
            <a:off x="838200" y="2378823"/>
            <a:ext cx="10515600" cy="1325563"/>
          </a:xfrm>
        </p:spPr>
        <p:txBody>
          <a:bodyPr/>
          <a:lstStyle/>
          <a:p>
            <a:r>
              <a:rPr lang="en-IN" dirty="0"/>
              <a:t>Where to start with AI in your Organisation ?</a:t>
            </a:r>
          </a:p>
        </p:txBody>
      </p:sp>
    </p:spTree>
    <p:extLst>
      <p:ext uri="{BB962C8B-B14F-4D97-AF65-F5344CB8AC3E}">
        <p14:creationId xmlns:p14="http://schemas.microsoft.com/office/powerpoint/2010/main" val="2705766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3376-42D4-470E-9ABD-2017B94FB10C}"/>
              </a:ext>
            </a:extLst>
          </p:cNvPr>
          <p:cNvSpPr>
            <a:spLocks noGrp="1"/>
          </p:cNvSpPr>
          <p:nvPr>
            <p:ph type="title"/>
          </p:nvPr>
        </p:nvSpPr>
        <p:spPr/>
        <p:txBody>
          <a:bodyPr/>
          <a:lstStyle/>
          <a:p>
            <a:r>
              <a:rPr lang="en-IN" dirty="0"/>
              <a:t>Take an organization selfie </a:t>
            </a:r>
          </a:p>
        </p:txBody>
      </p:sp>
      <p:sp>
        <p:nvSpPr>
          <p:cNvPr id="3" name="Content Placeholder 2">
            <a:extLst>
              <a:ext uri="{FF2B5EF4-FFF2-40B4-BE49-F238E27FC236}">
                <a16:creationId xmlns:a16="http://schemas.microsoft.com/office/drawing/2014/main" id="{0AB7063D-74BA-43D1-B103-E25288B24BEE}"/>
              </a:ext>
            </a:extLst>
          </p:cNvPr>
          <p:cNvSpPr>
            <a:spLocks noGrp="1"/>
          </p:cNvSpPr>
          <p:nvPr>
            <p:ph idx="1"/>
          </p:nvPr>
        </p:nvSpPr>
        <p:spPr/>
        <p:txBody>
          <a:bodyPr/>
          <a:lstStyle/>
          <a:p>
            <a:pPr marL="0" indent="0">
              <a:buNone/>
            </a:pPr>
            <a:r>
              <a:rPr lang="en-IN" dirty="0"/>
              <a:t>What is the current state of AI in your Organization / BU / Team</a:t>
            </a:r>
          </a:p>
          <a:p>
            <a:endParaRPr lang="en-IN" dirty="0"/>
          </a:p>
          <a:p>
            <a:pPr marL="571500" indent="-571500">
              <a:buFont typeface="+mj-lt"/>
              <a:buAutoNum type="romanUcPeriod"/>
            </a:pPr>
            <a:r>
              <a:rPr lang="en-IN" dirty="0"/>
              <a:t>Clear and well-defined use cases ?</a:t>
            </a:r>
          </a:p>
          <a:p>
            <a:pPr marL="571500" indent="-571500">
              <a:buFont typeface="+mj-lt"/>
              <a:buAutoNum type="romanUcPeriod"/>
            </a:pPr>
            <a:r>
              <a:rPr lang="en-IN" dirty="0"/>
              <a:t>Right Data capturing processes ?</a:t>
            </a:r>
          </a:p>
          <a:p>
            <a:pPr marL="571500" indent="-571500">
              <a:buFont typeface="+mj-lt"/>
              <a:buAutoNum type="romanUcPeriod"/>
            </a:pPr>
            <a:r>
              <a:rPr lang="en-IN" dirty="0"/>
              <a:t>Tech capabilities to build AI models ?</a:t>
            </a:r>
          </a:p>
          <a:p>
            <a:pPr marL="571500" indent="-571500">
              <a:buFont typeface="+mj-lt"/>
              <a:buAutoNum type="romanUcPeriod"/>
            </a:pPr>
            <a:r>
              <a:rPr lang="en-IN" dirty="0"/>
              <a:t>Tech capabilities to deploy &amp; scale AI models ?</a:t>
            </a:r>
          </a:p>
          <a:p>
            <a:pPr marL="571500" indent="-571500">
              <a:buFont typeface="+mj-lt"/>
              <a:buAutoNum type="romanUcPeriod"/>
            </a:pPr>
            <a:r>
              <a:rPr lang="en-IN" dirty="0"/>
              <a:t>Promised value getting realized or not ?</a:t>
            </a:r>
          </a:p>
          <a:p>
            <a:endParaRPr lang="en-IN" dirty="0"/>
          </a:p>
        </p:txBody>
      </p:sp>
    </p:spTree>
    <p:extLst>
      <p:ext uri="{BB962C8B-B14F-4D97-AF65-F5344CB8AC3E}">
        <p14:creationId xmlns:p14="http://schemas.microsoft.com/office/powerpoint/2010/main" val="42117548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TotalTime>
  <Words>396</Words>
  <Application>Microsoft Office PowerPoint</Application>
  <PresentationFormat>Widescreen</PresentationFormat>
  <Paragraphs>52</Paragraphs>
  <Slides>29</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4" baseType="lpstr">
      <vt:lpstr>Arial</vt:lpstr>
      <vt:lpstr>Calibri</vt:lpstr>
      <vt:lpstr>Calibri Light</vt:lpstr>
      <vt:lpstr>Office Theme</vt:lpstr>
      <vt:lpstr>Paintbrush Picture</vt:lpstr>
      <vt:lpstr>PowerPoint Presentation</vt:lpstr>
      <vt:lpstr>PowerPoint Presentation</vt:lpstr>
      <vt:lpstr>What is AI for you ?</vt:lpstr>
      <vt:lpstr>PowerPoint Presentation</vt:lpstr>
      <vt:lpstr>PowerPoint Presentation</vt:lpstr>
      <vt:lpstr>PowerPoint Presentation</vt:lpstr>
      <vt:lpstr>AI </vt:lpstr>
      <vt:lpstr>PowerPoint Presentation</vt:lpstr>
      <vt:lpstr>What is Intelligence ?</vt:lpstr>
      <vt:lpstr>PowerPoint Presentation</vt:lpstr>
      <vt:lpstr>PowerPoint Presentation</vt:lpstr>
      <vt:lpstr>What is Artificial Intelligence </vt:lpstr>
      <vt:lpstr>PowerPoint Presentation</vt:lpstr>
      <vt:lpstr>PowerPoint Presentation</vt:lpstr>
      <vt:lpstr>PowerPoint Presentation</vt:lpstr>
      <vt:lpstr>PowerPoint Presentation</vt:lpstr>
      <vt:lpstr>PowerPoint Presentation</vt:lpstr>
      <vt:lpstr>Jargons &amp; Battle of Venn Diagrams </vt:lpstr>
      <vt:lpstr>PowerPoint Presentation</vt:lpstr>
      <vt:lpstr>PowerPoint Presentation</vt:lpstr>
      <vt:lpstr>PowerPoint Presentation</vt:lpstr>
      <vt:lpstr>AI can support three important business needs:  </vt:lpstr>
      <vt:lpstr>Traditional Business Analytics vs AI/ML Projects</vt:lpstr>
      <vt:lpstr>PowerPoint Presentation</vt:lpstr>
      <vt:lpstr>PowerPoint Presentation</vt:lpstr>
      <vt:lpstr>PowerPoint Presentation</vt:lpstr>
      <vt:lpstr>PowerPoint Presentation</vt:lpstr>
      <vt:lpstr>Where to start with AI in your Organisation ?</vt:lpstr>
      <vt:lpstr>Take an organization selfie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43</cp:revision>
  <dcterms:created xsi:type="dcterms:W3CDTF">2023-01-15T07:03:50Z</dcterms:created>
  <dcterms:modified xsi:type="dcterms:W3CDTF">2024-07-14T04:28:43Z</dcterms:modified>
</cp:coreProperties>
</file>